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60" r:id="rId18"/>
    <p:sldId id="274" r:id="rId19"/>
    <p:sldId id="275" r:id="rId20"/>
    <p:sldId id="261" r:id="rId21"/>
    <p:sldId id="276" r:id="rId22"/>
    <p:sldId id="277" r:id="rId23"/>
    <p:sldId id="278" r:id="rId24"/>
    <p:sldId id="280" r:id="rId25"/>
    <p:sldId id="279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1616"/>
    <a:srgbClr val="49A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DF722A-BAB3-4743-8214-BEDF295C7DB9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6D2624-F535-40D6-9C5B-66BCA981BA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204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02039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425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195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6849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940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6854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9125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9910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65428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399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683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191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4446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6434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181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647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6363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1699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3516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406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201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2095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06076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38421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6D2624-F535-40D6-9C5B-66BCA981BAF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08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FB65B75-AD0A-4FDD-AAD9-F2F441374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73E18301-C644-4F64-9C2A-52AA53B07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84B41B5-BDD6-4C4A-B65C-F4DAFD767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7AD2-5245-42B6-B373-C48E1F391C9F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B5F88E1-4347-42DC-B89A-3742E3978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BAA56B8A-F967-4A83-A789-6294F5771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13914-FB6B-4ED1-8A5F-194CC24034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6477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FAF722B-87E1-43D1-9AA3-31DADB5B8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90F19517-133E-4657-919A-C9C27AA9D2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67F88EA-BA2E-4E56-8E34-3F7FD2AA2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67AD2-5245-42B6-B373-C48E1F391C9F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6530B95-9518-40BE-BEE4-9083A24A1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4307654-17D7-47DC-A2B3-457F32C8B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13914-FB6B-4ED1-8A5F-194CC24034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77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microsoft.com/office/2007/relationships/hdphoto" Target="../media/hdphoto1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CA1EEE7-8278-4F81-87F6-C3F443D0DB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BCFC488-2264-4016-B242-47AD14B5CDE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backgroundMark x1="55346" y1="28591" x2="55466" y2="71091"/>
                        <a14:backgroundMark x1="52419" y1="86364" x2="60275" y2="85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0" r="34465"/>
          <a:stretch/>
        </p:blipFill>
        <p:spPr>
          <a:xfrm rot="10800000">
            <a:off x="5125922" y="1378619"/>
            <a:ext cx="1860644" cy="410076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735A870C-4F52-4E71-BB1E-C413A5952E6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clrChange>
              <a:clrFrom>
                <a:srgbClr val="E4EBF3"/>
              </a:clrFrom>
              <a:clrTo>
                <a:srgbClr val="E4EB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8" r="35701"/>
          <a:stretch/>
        </p:blipFill>
        <p:spPr>
          <a:xfrm>
            <a:off x="7858538" y="0"/>
            <a:ext cx="4492487" cy="685800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B863D33E-9D59-45FE-AF42-62423EC0C184}"/>
              </a:ext>
            </a:extLst>
          </p:cNvPr>
          <p:cNvSpPr txBox="1"/>
          <p:nvPr/>
        </p:nvSpPr>
        <p:spPr>
          <a:xfrm>
            <a:off x="0" y="1033670"/>
            <a:ext cx="29949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</a:rPr>
              <a:t>2019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DDF7552-EF18-4F69-B066-30EEC7E16606}"/>
              </a:ext>
            </a:extLst>
          </p:cNvPr>
          <p:cNvSpPr txBox="1"/>
          <p:nvPr/>
        </p:nvSpPr>
        <p:spPr>
          <a:xfrm>
            <a:off x="-27793" y="2796328"/>
            <a:ext cx="4851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600" dirty="0">
                <a:solidFill>
                  <a:schemeClr val="bg1"/>
                </a:solidFill>
              </a:rPr>
              <a:t>手机季度销售计划</a:t>
            </a:r>
            <a:r>
              <a:rPr lang="en-US" altLang="zh-CN" sz="2800" b="1" spc="600" dirty="0" err="1">
                <a:solidFill>
                  <a:schemeClr val="bg1"/>
                </a:solidFill>
              </a:rPr>
              <a:t>ppt</a:t>
            </a:r>
            <a:r>
              <a:rPr lang="zh-CN" altLang="en-US" sz="2800" b="1" spc="600" dirty="0">
                <a:solidFill>
                  <a:schemeClr val="bg1"/>
                </a:solidFill>
              </a:rPr>
              <a:t>模板</a:t>
            </a:r>
            <a:endParaRPr lang="zh-CN" altLang="en-US" sz="2800" b="1" spc="600" dirty="0">
              <a:solidFill>
                <a:schemeClr val="bg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C2ED1DB-69E9-4A13-BFEF-C64D0ACFD0A7}"/>
              </a:ext>
            </a:extLst>
          </p:cNvPr>
          <p:cNvSpPr txBox="1"/>
          <p:nvPr/>
        </p:nvSpPr>
        <p:spPr>
          <a:xfrm>
            <a:off x="0" y="3869634"/>
            <a:ext cx="5261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Xx mobile phone annual sales summary plan report</a:t>
            </a:r>
          </a:p>
        </p:txBody>
      </p:sp>
      <p:pic>
        <p:nvPicPr>
          <p:cNvPr id="27" name="Benny Benassi - Cinema (Skrillex Remix)">
            <a:hlinkClick r:id="" action="ppaction://media"/>
            <a:extLst>
              <a:ext uri="{FF2B5EF4-FFF2-40B4-BE49-F238E27FC236}">
                <a16:creationId xmlns:a16="http://schemas.microsoft.com/office/drawing/2014/main" xmlns="" id="{0613B118-4E0B-44B5-A067-C6846E862B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55093" y="-304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5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18" grpId="0"/>
      <p:bldP spid="19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60E4A2C5-2814-4E6B-978D-230C734DEC48}"/>
              </a:ext>
            </a:extLst>
          </p:cNvPr>
          <p:cNvGrpSpPr/>
          <p:nvPr/>
        </p:nvGrpSpPr>
        <p:grpSpPr>
          <a:xfrm>
            <a:off x="-53007" y="0"/>
            <a:ext cx="12191998" cy="6858000"/>
            <a:chOff x="1" y="0"/>
            <a:chExt cx="12191998" cy="6858000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71FAC9A-0EE5-4DEF-9997-70293E1114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6096000" y="0"/>
              <a:ext cx="6095999" cy="685800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C1CE9A67-2E1C-4638-8859-A69E8B3EC8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00"/>
            <a:stretch/>
          </p:blipFill>
          <p:spPr>
            <a:xfrm>
              <a:off x="1" y="0"/>
              <a:ext cx="6095999" cy="6858000"/>
            </a:xfrm>
            <a:prstGeom prst="rect">
              <a:avLst/>
            </a:prstGeom>
          </p:spPr>
        </p:pic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B3513D6D-989E-49FA-80DF-E826CFEF566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5346" y1="28591" x2="55466" y2="71091"/>
                        <a14:backgroundMark x1="52419" y1="86364" x2="60275" y2="85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0" r="34465"/>
          <a:stretch/>
        </p:blipFill>
        <p:spPr>
          <a:xfrm rot="1704747">
            <a:off x="10007540" y="1219592"/>
            <a:ext cx="1860644" cy="410076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1C0C1D15-C220-41B9-9000-174787F509CA}"/>
              </a:ext>
            </a:extLst>
          </p:cNvPr>
          <p:cNvSpPr txBox="1"/>
          <p:nvPr/>
        </p:nvSpPr>
        <p:spPr>
          <a:xfrm>
            <a:off x="3545502" y="2348997"/>
            <a:ext cx="4021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2019</a:t>
            </a:r>
            <a:r>
              <a:rPr lang="zh-CN" altLang="en-US" sz="2800" dirty="0">
                <a:solidFill>
                  <a:schemeClr val="bg1"/>
                </a:solidFill>
              </a:rPr>
              <a:t>年度销售工作汇报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B6D1AC9F-6F1D-4182-89E3-A8AD86AEF2BB}"/>
              </a:ext>
            </a:extLst>
          </p:cNvPr>
          <p:cNvSpPr txBox="1"/>
          <p:nvPr/>
        </p:nvSpPr>
        <p:spPr>
          <a:xfrm>
            <a:off x="3545502" y="3827505"/>
            <a:ext cx="4021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对销售营销的建议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D97F03C7-2DE1-496B-B7E2-9ABA4E6F5EAE}"/>
              </a:ext>
            </a:extLst>
          </p:cNvPr>
          <p:cNvSpPr txBox="1"/>
          <p:nvPr/>
        </p:nvSpPr>
        <p:spPr>
          <a:xfrm>
            <a:off x="3545502" y="4566759"/>
            <a:ext cx="4021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下一年度工作计划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E8A2B46B-1EC0-46E0-9FAE-5BC1A0489321}"/>
              </a:ext>
            </a:extLst>
          </p:cNvPr>
          <p:cNvSpPr txBox="1"/>
          <p:nvPr/>
        </p:nvSpPr>
        <p:spPr>
          <a:xfrm>
            <a:off x="3545502" y="3088251"/>
            <a:ext cx="4021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销售亮点与问题分析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CCFBB497-3FE6-4B39-B23C-9EBD80D9CADB}"/>
              </a:ext>
            </a:extLst>
          </p:cNvPr>
          <p:cNvSpPr txBox="1"/>
          <p:nvPr/>
        </p:nvSpPr>
        <p:spPr>
          <a:xfrm>
            <a:off x="221725" y="0"/>
            <a:ext cx="4077881" cy="112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0" dirty="0">
                <a:solidFill>
                  <a:schemeClr val="bg1"/>
                </a:solidFill>
                <a:cs typeface="+mn-ea"/>
                <a:sym typeface="+mn-lt"/>
              </a:rPr>
              <a:t>Content</a:t>
            </a:r>
            <a:endParaRPr lang="zh-CN" altLang="en-US" sz="6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xmlns="" id="{9EC65A82-8ED9-409A-AB0F-5B54A3AA5B56}"/>
              </a:ext>
            </a:extLst>
          </p:cNvPr>
          <p:cNvSpPr/>
          <p:nvPr/>
        </p:nvSpPr>
        <p:spPr>
          <a:xfrm>
            <a:off x="2740733" y="2448147"/>
            <a:ext cx="424070" cy="424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49A2B2"/>
                </a:solidFill>
              </a:rPr>
              <a:t>1.</a:t>
            </a:r>
            <a:endParaRPr lang="zh-CN" altLang="en-US" b="1" dirty="0">
              <a:solidFill>
                <a:srgbClr val="49A2B2"/>
              </a:solidFill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xmlns="" id="{DC979FBA-AE21-4A80-BC9E-46EA1ADEC82A}"/>
              </a:ext>
            </a:extLst>
          </p:cNvPr>
          <p:cNvSpPr/>
          <p:nvPr/>
        </p:nvSpPr>
        <p:spPr>
          <a:xfrm>
            <a:off x="2740733" y="3177271"/>
            <a:ext cx="424070" cy="40769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49A2B2"/>
                </a:solidFill>
              </a:rPr>
              <a:t>2.</a:t>
            </a:r>
            <a:endParaRPr lang="zh-CN" altLang="en-US" b="1" dirty="0">
              <a:solidFill>
                <a:srgbClr val="49A2B2"/>
              </a:solidFill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xmlns="" id="{2C7A5DC9-BD29-4C84-9C92-39599DEC33BA}"/>
              </a:ext>
            </a:extLst>
          </p:cNvPr>
          <p:cNvSpPr/>
          <p:nvPr/>
        </p:nvSpPr>
        <p:spPr>
          <a:xfrm>
            <a:off x="2740733" y="3903273"/>
            <a:ext cx="424070" cy="424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49A2B2"/>
                </a:solidFill>
              </a:rPr>
              <a:t>3.</a:t>
            </a:r>
            <a:endParaRPr lang="zh-CN" altLang="en-US" b="1" dirty="0">
              <a:solidFill>
                <a:srgbClr val="49A2B2"/>
              </a:solidFill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xmlns="" id="{3A7CC02B-182A-4112-AAE6-8531560B40BB}"/>
              </a:ext>
            </a:extLst>
          </p:cNvPr>
          <p:cNvSpPr/>
          <p:nvPr/>
        </p:nvSpPr>
        <p:spPr>
          <a:xfrm>
            <a:off x="2753987" y="4644886"/>
            <a:ext cx="424070" cy="42407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49A2B2"/>
                </a:solidFill>
              </a:rPr>
              <a:t>4.</a:t>
            </a:r>
            <a:endParaRPr lang="zh-CN" altLang="en-US" b="1" dirty="0">
              <a:solidFill>
                <a:srgbClr val="49A2B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5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A02B5DC8-1099-422D-B9B3-BAA9531140C6}"/>
              </a:ext>
            </a:extLst>
          </p:cNvPr>
          <p:cNvGrpSpPr/>
          <p:nvPr/>
        </p:nvGrpSpPr>
        <p:grpSpPr>
          <a:xfrm flipH="1">
            <a:off x="0" y="9939"/>
            <a:ext cx="12192000" cy="6858000"/>
            <a:chOff x="1" y="0"/>
            <a:chExt cx="12191998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3CEE0E28-963E-43A3-9C65-93C75625C7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6096000" y="0"/>
              <a:ext cx="6095999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5DE96F86-45B0-4531-A2B7-9A5C055193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00"/>
            <a:stretch/>
          </p:blipFill>
          <p:spPr>
            <a:xfrm>
              <a:off x="1" y="0"/>
              <a:ext cx="6095999" cy="6858000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243760D-2550-435D-BBFC-4563D90B254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5346" y1="28591" x2="55466" y2="71091"/>
                        <a14:backgroundMark x1="52419" y1="86364" x2="60275" y2="85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0" r="34465"/>
          <a:stretch/>
        </p:blipFill>
        <p:spPr>
          <a:xfrm rot="18018883" flipH="1">
            <a:off x="1075577" y="3795626"/>
            <a:ext cx="1860645" cy="41007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4CD0AA0-C3F7-4DDD-B054-EA6F7EA22EE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E4EBF3"/>
              </a:clrFrom>
              <a:clrTo>
                <a:srgbClr val="E4EB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8" r="35701"/>
          <a:stretch/>
        </p:blipFill>
        <p:spPr>
          <a:xfrm>
            <a:off x="7699513" y="0"/>
            <a:ext cx="4492487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C7EFD34-FEE2-46F5-9A4D-ABDCD0B9097A}"/>
              </a:ext>
            </a:extLst>
          </p:cNvPr>
          <p:cNvSpPr txBox="1"/>
          <p:nvPr/>
        </p:nvSpPr>
        <p:spPr>
          <a:xfrm>
            <a:off x="2587735" y="3167390"/>
            <a:ext cx="535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spc="600" dirty="0">
                <a:solidFill>
                  <a:schemeClr val="bg1"/>
                </a:solidFill>
              </a:rPr>
              <a:t>2019</a:t>
            </a:r>
            <a:r>
              <a:rPr lang="zh-CN" altLang="en-US" sz="3200" b="1" spc="600" dirty="0">
                <a:solidFill>
                  <a:schemeClr val="bg1"/>
                </a:solidFill>
              </a:rPr>
              <a:t>年度销售工作汇报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81A46B5-9AA1-4EA5-95CD-BB678130F5F8}"/>
              </a:ext>
            </a:extLst>
          </p:cNvPr>
          <p:cNvSpPr txBox="1"/>
          <p:nvPr/>
        </p:nvSpPr>
        <p:spPr>
          <a:xfrm>
            <a:off x="3551583" y="1948070"/>
            <a:ext cx="2902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pc="600" dirty="0">
                <a:solidFill>
                  <a:schemeClr val="bg1"/>
                </a:solidFill>
              </a:rPr>
              <a:t>PART 01</a:t>
            </a:r>
            <a:endParaRPr lang="zh-CN" altLang="en-US" sz="4000" b="1" spc="600" dirty="0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9E8A93A0-0736-4579-B56E-C638F1733D62}"/>
              </a:ext>
            </a:extLst>
          </p:cNvPr>
          <p:cNvSpPr/>
          <p:nvPr/>
        </p:nvSpPr>
        <p:spPr>
          <a:xfrm>
            <a:off x="2675616" y="4381752"/>
            <a:ext cx="52708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</a:rPr>
              <a:t>No matter how many mistakes you make or how slow you progress, you are still way ahead of everyone who isn't trying</a:t>
            </a:r>
            <a:r>
              <a:rPr lang="zh-CN" altLang="en-US" dirty="0">
                <a:solidFill>
                  <a:schemeClr val="bg1"/>
                </a:solidFill>
                <a:effectLst/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51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6E55B1D-02ED-4D40-AAEC-3B879579B8D6}"/>
              </a:ext>
            </a:extLst>
          </p:cNvPr>
          <p:cNvSpPr txBox="1"/>
          <p:nvPr/>
        </p:nvSpPr>
        <p:spPr>
          <a:xfrm>
            <a:off x="436729" y="384038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XX</a:t>
            </a:r>
            <a:r>
              <a:rPr lang="zh-CN" altLang="en-US" sz="2800" dirty="0"/>
              <a:t>电子产品年度销售总结报告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DC77CF12-42AA-4CC5-98E4-54227ED5CC7E}"/>
              </a:ext>
            </a:extLst>
          </p:cNvPr>
          <p:cNvSpPr txBox="1"/>
          <p:nvPr/>
        </p:nvSpPr>
        <p:spPr>
          <a:xfrm>
            <a:off x="1337480" y="1474513"/>
            <a:ext cx="36052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产品销售地区数据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D635052-DB18-4060-A352-98F13ECD77FE}"/>
              </a:ext>
            </a:extLst>
          </p:cNvPr>
          <p:cNvSpPr txBox="1"/>
          <p:nvPr/>
        </p:nvSpPr>
        <p:spPr>
          <a:xfrm>
            <a:off x="7400546" y="3083586"/>
            <a:ext cx="4132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/>
              <a:t>2018</a:t>
            </a:r>
            <a:r>
              <a:rPr lang="zh-CN" altLang="en-US" sz="2800" dirty="0"/>
              <a:t>年共售出</a:t>
            </a:r>
            <a:endParaRPr lang="en-US" altLang="zh-CN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D3CF91F-631D-4695-9451-F80F2C14E430}"/>
              </a:ext>
            </a:extLst>
          </p:cNvPr>
          <p:cNvSpPr/>
          <p:nvPr/>
        </p:nvSpPr>
        <p:spPr>
          <a:xfrm>
            <a:off x="9015638" y="3848154"/>
            <a:ext cx="902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/>
              <a:t>2341</a:t>
            </a:r>
            <a:r>
              <a:rPr lang="zh-CN" altLang="en-US" dirty="0"/>
              <a:t>件</a:t>
            </a:r>
            <a:endParaRPr lang="en-US" altLang="zh-CN" dirty="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7F946A22-6849-4666-AC00-0790B225CA35}"/>
              </a:ext>
            </a:extLst>
          </p:cNvPr>
          <p:cNvGrpSpPr/>
          <p:nvPr/>
        </p:nvGrpSpPr>
        <p:grpSpPr>
          <a:xfrm>
            <a:off x="1949733" y="2695490"/>
            <a:ext cx="4751991" cy="3619248"/>
            <a:chOff x="2083063" y="3069650"/>
            <a:chExt cx="3715850" cy="2721868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5DDD0E00-1D80-49E5-99EB-C7C33396496E}"/>
                </a:ext>
              </a:extLst>
            </p:cNvPr>
            <p:cNvGrpSpPr/>
            <p:nvPr/>
          </p:nvGrpSpPr>
          <p:grpSpPr>
            <a:xfrm>
              <a:off x="4147087" y="4534630"/>
              <a:ext cx="1271075" cy="1256888"/>
              <a:chOff x="4540206" y="2838351"/>
              <a:chExt cx="1271075" cy="1256888"/>
            </a:xfrm>
          </p:grpSpPr>
          <p:sp>
            <p:nvSpPr>
              <p:cNvPr id="7" name="矩形: 圆角 6">
                <a:extLst>
                  <a:ext uri="{FF2B5EF4-FFF2-40B4-BE49-F238E27FC236}">
                    <a16:creationId xmlns:a16="http://schemas.microsoft.com/office/drawing/2014/main" xmlns="" id="{3F6202A1-C4CB-41EE-92C0-AB489E11E407}"/>
                  </a:ext>
                </a:extLst>
              </p:cNvPr>
              <p:cNvSpPr/>
              <p:nvPr/>
            </p:nvSpPr>
            <p:spPr>
              <a:xfrm>
                <a:off x="4554393" y="2838351"/>
                <a:ext cx="1256888" cy="1256888"/>
              </a:xfrm>
              <a:prstGeom prst="roundRect">
                <a:avLst>
                  <a:gd name="adj" fmla="val 5067"/>
                </a:avLst>
              </a:prstGeom>
              <a:solidFill>
                <a:schemeClr val="tx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" name="矩形: 圆角 7">
                <a:extLst>
                  <a:ext uri="{FF2B5EF4-FFF2-40B4-BE49-F238E27FC236}">
                    <a16:creationId xmlns:a16="http://schemas.microsoft.com/office/drawing/2014/main" xmlns="" id="{FE3E6D4B-ADCF-4903-9214-F76208DAF079}"/>
                  </a:ext>
                </a:extLst>
              </p:cNvPr>
              <p:cNvSpPr/>
              <p:nvPr/>
            </p:nvSpPr>
            <p:spPr>
              <a:xfrm>
                <a:off x="4554393" y="2838351"/>
                <a:ext cx="939521" cy="939521"/>
              </a:xfrm>
              <a:prstGeom prst="roundRect">
                <a:avLst>
                  <a:gd name="adj" fmla="val 5067"/>
                </a:avLst>
              </a:prstGeom>
              <a:solidFill>
                <a:srgbClr val="17161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" name="文本框 26">
                <a:extLst>
                  <a:ext uri="{FF2B5EF4-FFF2-40B4-BE49-F238E27FC236}">
                    <a16:creationId xmlns:a16="http://schemas.microsoft.com/office/drawing/2014/main" xmlns="" id="{AA645741-7168-41C0-ACE7-6219B6278D2A}"/>
                  </a:ext>
                </a:extLst>
              </p:cNvPr>
              <p:cNvSpPr txBox="1"/>
              <p:nvPr/>
            </p:nvSpPr>
            <p:spPr>
              <a:xfrm>
                <a:off x="4540206" y="2840879"/>
                <a:ext cx="435456" cy="305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1050">
                    <a:solidFill>
                      <a:schemeClr val="bg1"/>
                    </a:solidFill>
                    <a:cs typeface="+mn-ea"/>
                    <a:sym typeface="+mn-lt"/>
                  </a:rPr>
                  <a:t>70%</a:t>
                </a: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F4E00DAA-747D-42AD-A59C-9DABA59B1A11}"/>
                </a:ext>
              </a:extLst>
            </p:cNvPr>
            <p:cNvGrpSpPr/>
            <p:nvPr/>
          </p:nvGrpSpPr>
          <p:grpSpPr>
            <a:xfrm>
              <a:off x="2954151" y="4534630"/>
              <a:ext cx="1110026" cy="1110026"/>
              <a:chOff x="3347270" y="2838351"/>
              <a:chExt cx="1110026" cy="1110026"/>
            </a:xfrm>
          </p:grpSpPr>
          <p:sp>
            <p:nvSpPr>
              <p:cNvPr id="11" name="矩形: 圆角 10">
                <a:extLst>
                  <a:ext uri="{FF2B5EF4-FFF2-40B4-BE49-F238E27FC236}">
                    <a16:creationId xmlns:a16="http://schemas.microsoft.com/office/drawing/2014/main" xmlns="" id="{80C598AE-E513-465B-9C58-8139D8A96679}"/>
                  </a:ext>
                </a:extLst>
              </p:cNvPr>
              <p:cNvSpPr/>
              <p:nvPr/>
            </p:nvSpPr>
            <p:spPr>
              <a:xfrm>
                <a:off x="3347270" y="2838351"/>
                <a:ext cx="1110026" cy="1110026"/>
              </a:xfrm>
              <a:prstGeom prst="roundRect">
                <a:avLst>
                  <a:gd name="adj" fmla="val 5067"/>
                </a:avLst>
              </a:prstGeom>
              <a:solidFill>
                <a:srgbClr val="49A2B2">
                  <a:alpha val="5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" name="矩形: 圆角 11">
                <a:extLst>
                  <a:ext uri="{FF2B5EF4-FFF2-40B4-BE49-F238E27FC236}">
                    <a16:creationId xmlns:a16="http://schemas.microsoft.com/office/drawing/2014/main" xmlns="" id="{B8B7A05F-B7B6-40DA-9183-41DA4DE9F8B4}"/>
                  </a:ext>
                </a:extLst>
              </p:cNvPr>
              <p:cNvSpPr/>
              <p:nvPr/>
            </p:nvSpPr>
            <p:spPr>
              <a:xfrm>
                <a:off x="3716111" y="2838351"/>
                <a:ext cx="741185" cy="741185"/>
              </a:xfrm>
              <a:prstGeom prst="roundRect">
                <a:avLst>
                  <a:gd name="adj" fmla="val 5067"/>
                </a:avLst>
              </a:prstGeom>
              <a:solidFill>
                <a:srgbClr val="49A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" name="文本框 28">
                <a:extLst>
                  <a:ext uri="{FF2B5EF4-FFF2-40B4-BE49-F238E27FC236}">
                    <a16:creationId xmlns:a16="http://schemas.microsoft.com/office/drawing/2014/main" xmlns="" id="{C67A51C1-B242-45DE-8209-DCD252CC2F85}"/>
                  </a:ext>
                </a:extLst>
              </p:cNvPr>
              <p:cNvSpPr txBox="1"/>
              <p:nvPr/>
            </p:nvSpPr>
            <p:spPr>
              <a:xfrm>
                <a:off x="4021840" y="2840880"/>
                <a:ext cx="435455" cy="305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r"/>
                <a:r>
                  <a:rPr lang="en-US" sz="1050">
                    <a:solidFill>
                      <a:schemeClr val="bg1"/>
                    </a:solidFill>
                    <a:cs typeface="+mn-ea"/>
                    <a:sym typeface="+mn-lt"/>
                  </a:rPr>
                  <a:t>60%</a:t>
                </a:r>
              </a:p>
            </p:txBody>
          </p:sp>
        </p:grp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E8BDE8B4-86AC-464F-8E0F-7B79218B408A}"/>
                </a:ext>
              </a:extLst>
            </p:cNvPr>
            <p:cNvGrpSpPr/>
            <p:nvPr/>
          </p:nvGrpSpPr>
          <p:grpSpPr>
            <a:xfrm>
              <a:off x="2689254" y="3069650"/>
              <a:ext cx="1374923" cy="1399973"/>
              <a:chOff x="3082373" y="1373371"/>
              <a:chExt cx="1374923" cy="1399973"/>
            </a:xfrm>
          </p:grpSpPr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xmlns="" id="{D07A97EE-224F-4C5A-8BE4-6CD1ACD628D1}"/>
                  </a:ext>
                </a:extLst>
              </p:cNvPr>
              <p:cNvSpPr/>
              <p:nvPr/>
            </p:nvSpPr>
            <p:spPr>
              <a:xfrm>
                <a:off x="3082373" y="1373371"/>
                <a:ext cx="1374923" cy="1374923"/>
              </a:xfrm>
              <a:prstGeom prst="roundRect">
                <a:avLst>
                  <a:gd name="adj" fmla="val 5067"/>
                </a:avLst>
              </a:prstGeom>
              <a:solidFill>
                <a:schemeClr val="accent1">
                  <a:lumMod val="60000"/>
                  <a:lumOff val="4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xmlns="" id="{98AC7CAC-F45E-4DBD-A1AE-13BDAD7E0A1D}"/>
                  </a:ext>
                </a:extLst>
              </p:cNvPr>
              <p:cNvSpPr/>
              <p:nvPr/>
            </p:nvSpPr>
            <p:spPr>
              <a:xfrm>
                <a:off x="3453088" y="1740764"/>
                <a:ext cx="1004207" cy="1004207"/>
              </a:xfrm>
              <a:prstGeom prst="roundRect">
                <a:avLst>
                  <a:gd name="adj" fmla="val 5067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文本框 29">
                <a:extLst>
                  <a:ext uri="{FF2B5EF4-FFF2-40B4-BE49-F238E27FC236}">
                    <a16:creationId xmlns:a16="http://schemas.microsoft.com/office/drawing/2014/main" xmlns="" id="{FA0CFABB-DB60-4151-B5EB-D89A95638027}"/>
                  </a:ext>
                </a:extLst>
              </p:cNvPr>
              <p:cNvSpPr txBox="1"/>
              <p:nvPr/>
            </p:nvSpPr>
            <p:spPr>
              <a:xfrm>
                <a:off x="4020701" y="2467972"/>
                <a:ext cx="435455" cy="305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r"/>
                <a:r>
                  <a:rPr lang="en-US" sz="1050">
                    <a:solidFill>
                      <a:schemeClr val="bg1"/>
                    </a:solidFill>
                    <a:cs typeface="+mn-ea"/>
                    <a:sym typeface="+mn-lt"/>
                  </a:rPr>
                  <a:t>80%</a:t>
                </a:r>
              </a:p>
            </p:txBody>
          </p:sp>
        </p:grpSp>
        <p:sp>
          <p:nvSpPr>
            <p:cNvPr id="18" name="文本框 30">
              <a:extLst>
                <a:ext uri="{FF2B5EF4-FFF2-40B4-BE49-F238E27FC236}">
                  <a16:creationId xmlns:a16="http://schemas.microsoft.com/office/drawing/2014/main" xmlns="" id="{1E0A671E-F955-4EE6-A4FC-2CBC762F1418}"/>
                </a:ext>
              </a:extLst>
            </p:cNvPr>
            <p:cNvSpPr txBox="1"/>
            <p:nvPr/>
          </p:nvSpPr>
          <p:spPr>
            <a:xfrm>
              <a:off x="2083063" y="4060377"/>
              <a:ext cx="308979" cy="31162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北部</a:t>
              </a:r>
              <a:endPara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191F5AE1-1025-4560-BE58-E307AEF77E42}"/>
                </a:ext>
              </a:extLst>
            </p:cNvPr>
            <p:cNvGrpSpPr/>
            <p:nvPr/>
          </p:nvGrpSpPr>
          <p:grpSpPr>
            <a:xfrm>
              <a:off x="4143660" y="3540872"/>
              <a:ext cx="921314" cy="903701"/>
              <a:chOff x="4536779" y="1844593"/>
              <a:chExt cx="921314" cy="903701"/>
            </a:xfrm>
          </p:grpSpPr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xmlns="" id="{9D3CA385-852F-41A6-9C53-9F53D605FB3E}"/>
                  </a:ext>
                </a:extLst>
              </p:cNvPr>
              <p:cNvSpPr/>
              <p:nvPr/>
            </p:nvSpPr>
            <p:spPr>
              <a:xfrm>
                <a:off x="4554393" y="1844593"/>
                <a:ext cx="903700" cy="903700"/>
              </a:xfrm>
              <a:prstGeom prst="roundRect">
                <a:avLst>
                  <a:gd name="adj" fmla="val 5067"/>
                </a:avLst>
              </a:prstGeom>
              <a:solidFill>
                <a:schemeClr val="accent2">
                  <a:lumMod val="60000"/>
                  <a:lumOff val="4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xmlns="" id="{23B8FA29-30DA-4DC8-99DC-565BEFC5A015}"/>
                  </a:ext>
                </a:extLst>
              </p:cNvPr>
              <p:cNvSpPr/>
              <p:nvPr/>
            </p:nvSpPr>
            <p:spPr>
              <a:xfrm>
                <a:off x="4554393" y="2250223"/>
                <a:ext cx="498071" cy="498071"/>
              </a:xfrm>
              <a:prstGeom prst="roundRect">
                <a:avLst>
                  <a:gd name="adj" fmla="val 5067"/>
                </a:avLst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文本框 8">
                <a:extLst>
                  <a:ext uri="{FF2B5EF4-FFF2-40B4-BE49-F238E27FC236}">
                    <a16:creationId xmlns:a16="http://schemas.microsoft.com/office/drawing/2014/main" xmlns="" id="{29CBBA05-91A3-4A2F-8FC9-9557FCB20FFC}"/>
                  </a:ext>
                </a:extLst>
              </p:cNvPr>
              <p:cNvSpPr txBox="1"/>
              <p:nvPr/>
            </p:nvSpPr>
            <p:spPr>
              <a:xfrm>
                <a:off x="4536779" y="2379115"/>
                <a:ext cx="435456" cy="305372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1000">
                    <a:solidFill>
                      <a:schemeClr val="bg1"/>
                    </a:solidFill>
                    <a:cs typeface="+mn-ea"/>
                    <a:sym typeface="+mn-lt"/>
                  </a:rPr>
                  <a:t/>
                </a:r>
                <a:br>
                  <a:rPr lang="en-US" sz="100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en-US" sz="1000">
                    <a:solidFill>
                      <a:schemeClr val="bg1"/>
                    </a:solidFill>
                    <a:cs typeface="+mn-ea"/>
                    <a:sym typeface="+mn-lt"/>
                  </a:rPr>
                  <a:t>15%</a:t>
                </a:r>
              </a:p>
            </p:txBody>
          </p:sp>
        </p:grpSp>
        <p:sp>
          <p:nvSpPr>
            <p:cNvPr id="23" name="文本框 31">
              <a:extLst>
                <a:ext uri="{FF2B5EF4-FFF2-40B4-BE49-F238E27FC236}">
                  <a16:creationId xmlns:a16="http://schemas.microsoft.com/office/drawing/2014/main" xmlns="" id="{2E57E075-6B16-48FB-919E-61867FA6CB94}"/>
                </a:ext>
              </a:extLst>
            </p:cNvPr>
            <p:cNvSpPr txBox="1"/>
            <p:nvPr/>
          </p:nvSpPr>
          <p:spPr>
            <a:xfrm>
              <a:off x="5136747" y="4060377"/>
              <a:ext cx="308979" cy="31162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东部</a:t>
              </a:r>
              <a:endPara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文本框 32">
              <a:extLst>
                <a:ext uri="{FF2B5EF4-FFF2-40B4-BE49-F238E27FC236}">
                  <a16:creationId xmlns:a16="http://schemas.microsoft.com/office/drawing/2014/main" xmlns="" id="{5F9DAE47-415B-4B54-9DB7-B60F04ADF210}"/>
                </a:ext>
              </a:extLst>
            </p:cNvPr>
            <p:cNvSpPr txBox="1"/>
            <p:nvPr/>
          </p:nvSpPr>
          <p:spPr>
            <a:xfrm>
              <a:off x="5489934" y="5410645"/>
              <a:ext cx="308979" cy="31162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东部</a:t>
              </a:r>
              <a:endPara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33">
              <a:extLst>
                <a:ext uri="{FF2B5EF4-FFF2-40B4-BE49-F238E27FC236}">
                  <a16:creationId xmlns:a16="http://schemas.microsoft.com/office/drawing/2014/main" xmlns="" id="{F4784630-4ECE-4D60-B301-DE10139140C5}"/>
                </a:ext>
              </a:extLst>
            </p:cNvPr>
            <p:cNvSpPr txBox="1"/>
            <p:nvPr/>
          </p:nvSpPr>
          <p:spPr>
            <a:xfrm>
              <a:off x="2349099" y="5261408"/>
              <a:ext cx="308979" cy="31162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dirty="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西部</a:t>
              </a:r>
              <a:endParaRPr lang="en-US" dirty="0">
                <a:solidFill>
                  <a:schemeClr val="dk1">
                    <a:lumMod val="100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668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E21BCE8C-99F0-4657-8D70-951D96B9689F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XX</a:t>
            </a:r>
            <a:r>
              <a:rPr lang="zh-CN" altLang="en-US" sz="2800" dirty="0"/>
              <a:t>电子产品年度销售总结报告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92C3AB8D-05C0-4709-9616-3027449E62B7}"/>
              </a:ext>
            </a:extLst>
          </p:cNvPr>
          <p:cNvSpPr txBox="1"/>
          <p:nvPr/>
        </p:nvSpPr>
        <p:spPr>
          <a:xfrm>
            <a:off x="1337480" y="1474513"/>
            <a:ext cx="4080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各个手机型号销售情况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4682F0F-FD77-4555-BBC2-868147B3069B}"/>
              </a:ext>
            </a:extLst>
          </p:cNvPr>
          <p:cNvSpPr txBox="1"/>
          <p:nvPr/>
        </p:nvSpPr>
        <p:spPr>
          <a:xfrm>
            <a:off x="7249237" y="2172270"/>
            <a:ext cx="41329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各个型号销售情况</a:t>
            </a:r>
            <a:r>
              <a:rPr lang="en-US" altLang="zh-CN" sz="2800" dirty="0"/>
              <a:t/>
            </a:r>
            <a:br>
              <a:rPr lang="en-US" altLang="zh-CN" sz="2800" dirty="0"/>
            </a:br>
            <a:endParaRPr lang="en-US" altLang="zh-CN" sz="2800" dirty="0"/>
          </a:p>
          <a:p>
            <a:pPr algn="ctr"/>
            <a:r>
              <a:rPr lang="zh-CN" altLang="en-US" sz="2800" dirty="0"/>
              <a:t>势均力敌</a:t>
            </a:r>
            <a:endParaRPr lang="en-US" altLang="zh-CN" sz="28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5AA2476-7145-42E5-BDB6-DB314F9A52D0}"/>
              </a:ext>
            </a:extLst>
          </p:cNvPr>
          <p:cNvSpPr/>
          <p:nvPr/>
        </p:nvSpPr>
        <p:spPr>
          <a:xfrm>
            <a:off x="8992569" y="3881525"/>
            <a:ext cx="6463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其中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E5B1493-A17F-428E-A9D0-9EBC120A58E9}"/>
              </a:ext>
            </a:extLst>
          </p:cNvPr>
          <p:cNvSpPr/>
          <p:nvPr/>
        </p:nvSpPr>
        <p:spPr>
          <a:xfrm>
            <a:off x="8204695" y="4390451"/>
            <a:ext cx="22220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/>
              <a:t>B </a:t>
            </a:r>
            <a:r>
              <a:rPr lang="zh-CN" altLang="en-US" dirty="0"/>
              <a:t>品牌的销售量最高</a:t>
            </a:r>
            <a:endParaRPr lang="en-US" altLang="zh-CN" dirty="0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C803454-E2EA-406C-AF79-9BAA6DFB73F3}"/>
              </a:ext>
            </a:extLst>
          </p:cNvPr>
          <p:cNvGrpSpPr/>
          <p:nvPr/>
        </p:nvGrpSpPr>
        <p:grpSpPr>
          <a:xfrm>
            <a:off x="2743602" y="2984158"/>
            <a:ext cx="3352398" cy="3551250"/>
            <a:chOff x="1598870" y="3101135"/>
            <a:chExt cx="3352398" cy="355125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2DE10CE5-28FF-434F-891C-7B777A572671}"/>
                </a:ext>
              </a:extLst>
            </p:cNvPr>
            <p:cNvGrpSpPr/>
            <p:nvPr/>
          </p:nvGrpSpPr>
          <p:grpSpPr>
            <a:xfrm>
              <a:off x="1598870" y="5103075"/>
              <a:ext cx="1219200" cy="1208485"/>
              <a:chOff x="1067329" y="2929718"/>
              <a:chExt cx="1219200" cy="1208485"/>
            </a:xfrm>
          </p:grpSpPr>
          <p:sp>
            <p:nvSpPr>
              <p:cNvPr id="8" name="iS1ide-Freeform: Shape 34">
                <a:extLst>
                  <a:ext uri="{FF2B5EF4-FFF2-40B4-BE49-F238E27FC236}">
                    <a16:creationId xmlns:a16="http://schemas.microsoft.com/office/drawing/2014/main" xmlns="" id="{7B166210-FC4F-4427-99CE-E9BFED474B07}"/>
                  </a:ext>
                </a:extLst>
              </p:cNvPr>
              <p:cNvSpPr>
                <a:spLocks/>
              </p:cNvSpPr>
              <p:nvPr/>
            </p:nvSpPr>
            <p:spPr bwMode="auto">
              <a:xfrm rot="13659102">
                <a:off x="1072686" y="2924361"/>
                <a:ext cx="1208485" cy="1219200"/>
              </a:xfrm>
              <a:custGeom>
                <a:avLst/>
                <a:gdLst>
                  <a:gd name="T0" fmla="*/ 120 w 1103"/>
                  <a:gd name="T1" fmla="*/ 644 h 1112"/>
                  <a:gd name="T2" fmla="*/ 106 w 1103"/>
                  <a:gd name="T3" fmla="*/ 800 h 1112"/>
                  <a:gd name="T4" fmla="*/ 150 w 1103"/>
                  <a:gd name="T5" fmla="*/ 939 h 1112"/>
                  <a:gd name="T6" fmla="*/ 225 w 1103"/>
                  <a:gd name="T7" fmla="*/ 947 h 1112"/>
                  <a:gd name="T8" fmla="*/ 380 w 1103"/>
                  <a:gd name="T9" fmla="*/ 966 h 1112"/>
                  <a:gd name="T10" fmla="*/ 409 w 1103"/>
                  <a:gd name="T11" fmla="*/ 1095 h 1112"/>
                  <a:gd name="T12" fmla="*/ 508 w 1103"/>
                  <a:gd name="T13" fmla="*/ 1111 h 1112"/>
                  <a:gd name="T14" fmla="*/ 565 w 1103"/>
                  <a:gd name="T15" fmla="*/ 1002 h 1112"/>
                  <a:gd name="T16" fmla="*/ 683 w 1103"/>
                  <a:gd name="T17" fmla="*/ 983 h 1112"/>
                  <a:gd name="T18" fmla="*/ 771 w 1103"/>
                  <a:gd name="T19" fmla="*/ 1069 h 1112"/>
                  <a:gd name="T20" fmla="*/ 860 w 1103"/>
                  <a:gd name="T21" fmla="*/ 1024 h 1112"/>
                  <a:gd name="T22" fmla="*/ 848 w 1103"/>
                  <a:gd name="T23" fmla="*/ 892 h 1112"/>
                  <a:gd name="T24" fmla="*/ 990 w 1103"/>
                  <a:gd name="T25" fmla="*/ 826 h 1112"/>
                  <a:gd name="T26" fmla="*/ 1058 w 1103"/>
                  <a:gd name="T27" fmla="*/ 796 h 1112"/>
                  <a:gd name="T28" fmla="*/ 1057 w 1103"/>
                  <a:gd name="T29" fmla="*/ 651 h 1112"/>
                  <a:gd name="T30" fmla="*/ 996 w 1103"/>
                  <a:gd name="T31" fmla="*/ 507 h 1112"/>
                  <a:gd name="T32" fmla="*/ 1094 w 1103"/>
                  <a:gd name="T33" fmla="*/ 417 h 1112"/>
                  <a:gd name="T34" fmla="*/ 1009 w 1103"/>
                  <a:gd name="T35" fmla="*/ 304 h 1112"/>
                  <a:gd name="T36" fmla="*/ 935 w 1103"/>
                  <a:gd name="T37" fmla="*/ 329 h 1112"/>
                  <a:gd name="T38" fmla="*/ 895 w 1103"/>
                  <a:gd name="T39" fmla="*/ 177 h 1112"/>
                  <a:gd name="T40" fmla="*/ 807 w 1103"/>
                  <a:gd name="T41" fmla="*/ 62 h 1112"/>
                  <a:gd name="T42" fmla="*/ 734 w 1103"/>
                  <a:gd name="T43" fmla="*/ 80 h 1112"/>
                  <a:gd name="T44" fmla="*/ 581 w 1103"/>
                  <a:gd name="T45" fmla="*/ 115 h 1112"/>
                  <a:gd name="T46" fmla="*/ 510 w 1103"/>
                  <a:gd name="T47" fmla="*/ 4 h 1112"/>
                  <a:gd name="T48" fmla="*/ 385 w 1103"/>
                  <a:gd name="T49" fmla="*/ 77 h 1112"/>
                  <a:gd name="T50" fmla="*/ 291 w 1103"/>
                  <a:gd name="T51" fmla="*/ 202 h 1112"/>
                  <a:gd name="T52" fmla="*/ 196 w 1103"/>
                  <a:gd name="T53" fmla="*/ 145 h 1112"/>
                  <a:gd name="T54" fmla="*/ 111 w 1103"/>
                  <a:gd name="T55" fmla="*/ 225 h 1112"/>
                  <a:gd name="T56" fmla="*/ 167 w 1103"/>
                  <a:gd name="T57" fmla="*/ 344 h 1112"/>
                  <a:gd name="T58" fmla="*/ 56 w 1103"/>
                  <a:gd name="T59" fmla="*/ 455 h 1112"/>
                  <a:gd name="T60" fmla="*/ 2 w 1103"/>
                  <a:gd name="T61" fmla="*/ 507 h 1112"/>
                  <a:gd name="T62" fmla="*/ 52 w 1103"/>
                  <a:gd name="T63" fmla="*/ 643 h 1112"/>
                  <a:gd name="T64" fmla="*/ 879 w 1103"/>
                  <a:gd name="T65" fmla="*/ 507 h 1112"/>
                  <a:gd name="T66" fmla="*/ 232 w 1103"/>
                  <a:gd name="T67" fmla="*/ 609 h 1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03" h="1112">
                    <a:moveTo>
                      <a:pt x="52" y="643"/>
                    </a:moveTo>
                    <a:cubicBezTo>
                      <a:pt x="120" y="644"/>
                      <a:pt x="120" y="644"/>
                      <a:pt x="120" y="644"/>
                    </a:cubicBezTo>
                    <a:cubicBezTo>
                      <a:pt x="128" y="684"/>
                      <a:pt x="142" y="722"/>
                      <a:pt x="159" y="758"/>
                    </a:cubicBezTo>
                    <a:cubicBezTo>
                      <a:pt x="106" y="800"/>
                      <a:pt x="106" y="800"/>
                      <a:pt x="106" y="800"/>
                    </a:cubicBezTo>
                    <a:cubicBezTo>
                      <a:pt x="84" y="819"/>
                      <a:pt x="80" y="852"/>
                      <a:pt x="99" y="875"/>
                    </a:cubicBezTo>
                    <a:cubicBezTo>
                      <a:pt x="150" y="939"/>
                      <a:pt x="150" y="939"/>
                      <a:pt x="150" y="939"/>
                    </a:cubicBezTo>
                    <a:cubicBezTo>
                      <a:pt x="162" y="954"/>
                      <a:pt x="181" y="960"/>
                      <a:pt x="200" y="958"/>
                    </a:cubicBezTo>
                    <a:cubicBezTo>
                      <a:pt x="208" y="956"/>
                      <a:pt x="217" y="953"/>
                      <a:pt x="225" y="947"/>
                    </a:cubicBezTo>
                    <a:cubicBezTo>
                      <a:pt x="277" y="904"/>
                      <a:pt x="277" y="904"/>
                      <a:pt x="277" y="904"/>
                    </a:cubicBezTo>
                    <a:cubicBezTo>
                      <a:pt x="309" y="929"/>
                      <a:pt x="343" y="950"/>
                      <a:pt x="380" y="966"/>
                    </a:cubicBezTo>
                    <a:cubicBezTo>
                      <a:pt x="367" y="1032"/>
                      <a:pt x="367" y="1032"/>
                      <a:pt x="367" y="1032"/>
                    </a:cubicBezTo>
                    <a:cubicBezTo>
                      <a:pt x="361" y="1061"/>
                      <a:pt x="380" y="1089"/>
                      <a:pt x="409" y="1095"/>
                    </a:cubicBezTo>
                    <a:cubicBezTo>
                      <a:pt x="489" y="1110"/>
                      <a:pt x="489" y="1110"/>
                      <a:pt x="489" y="1110"/>
                    </a:cubicBezTo>
                    <a:cubicBezTo>
                      <a:pt x="496" y="1112"/>
                      <a:pt x="502" y="1112"/>
                      <a:pt x="508" y="1111"/>
                    </a:cubicBezTo>
                    <a:cubicBezTo>
                      <a:pt x="529" y="1107"/>
                      <a:pt x="547" y="1091"/>
                      <a:pt x="552" y="1068"/>
                    </a:cubicBezTo>
                    <a:cubicBezTo>
                      <a:pt x="565" y="1002"/>
                      <a:pt x="565" y="1002"/>
                      <a:pt x="565" y="1002"/>
                    </a:cubicBezTo>
                    <a:cubicBezTo>
                      <a:pt x="584" y="1001"/>
                      <a:pt x="604" y="1000"/>
                      <a:pt x="624" y="997"/>
                    </a:cubicBezTo>
                    <a:cubicBezTo>
                      <a:pt x="645" y="993"/>
                      <a:pt x="664" y="989"/>
                      <a:pt x="683" y="983"/>
                    </a:cubicBezTo>
                    <a:cubicBezTo>
                      <a:pt x="716" y="1043"/>
                      <a:pt x="716" y="1043"/>
                      <a:pt x="716" y="1043"/>
                    </a:cubicBezTo>
                    <a:cubicBezTo>
                      <a:pt x="727" y="1063"/>
                      <a:pt x="749" y="1073"/>
                      <a:pt x="771" y="1069"/>
                    </a:cubicBezTo>
                    <a:cubicBezTo>
                      <a:pt x="777" y="1068"/>
                      <a:pt x="782" y="1067"/>
                      <a:pt x="788" y="1063"/>
                    </a:cubicBezTo>
                    <a:cubicBezTo>
                      <a:pt x="860" y="1024"/>
                      <a:pt x="860" y="1024"/>
                      <a:pt x="860" y="1024"/>
                    </a:cubicBezTo>
                    <a:cubicBezTo>
                      <a:pt x="885" y="1010"/>
                      <a:pt x="895" y="977"/>
                      <a:pt x="881" y="952"/>
                    </a:cubicBezTo>
                    <a:cubicBezTo>
                      <a:pt x="848" y="892"/>
                      <a:pt x="848" y="892"/>
                      <a:pt x="848" y="892"/>
                    </a:cubicBezTo>
                    <a:cubicBezTo>
                      <a:pt x="878" y="866"/>
                      <a:pt x="904" y="835"/>
                      <a:pt x="926" y="802"/>
                    </a:cubicBezTo>
                    <a:cubicBezTo>
                      <a:pt x="990" y="826"/>
                      <a:pt x="990" y="826"/>
                      <a:pt x="990" y="826"/>
                    </a:cubicBezTo>
                    <a:cubicBezTo>
                      <a:pt x="999" y="830"/>
                      <a:pt x="1008" y="831"/>
                      <a:pt x="1017" y="829"/>
                    </a:cubicBezTo>
                    <a:cubicBezTo>
                      <a:pt x="1035" y="826"/>
                      <a:pt x="1051" y="814"/>
                      <a:pt x="1058" y="796"/>
                    </a:cubicBezTo>
                    <a:cubicBezTo>
                      <a:pt x="1088" y="719"/>
                      <a:pt x="1088" y="719"/>
                      <a:pt x="1088" y="719"/>
                    </a:cubicBezTo>
                    <a:cubicBezTo>
                      <a:pt x="1098" y="692"/>
                      <a:pt x="1085" y="661"/>
                      <a:pt x="1057" y="651"/>
                    </a:cubicBezTo>
                    <a:cubicBezTo>
                      <a:pt x="994" y="626"/>
                      <a:pt x="994" y="626"/>
                      <a:pt x="994" y="626"/>
                    </a:cubicBezTo>
                    <a:cubicBezTo>
                      <a:pt x="1000" y="588"/>
                      <a:pt x="1001" y="547"/>
                      <a:pt x="996" y="507"/>
                    </a:cubicBezTo>
                    <a:cubicBezTo>
                      <a:pt x="1061" y="485"/>
                      <a:pt x="1061" y="485"/>
                      <a:pt x="1061" y="485"/>
                    </a:cubicBezTo>
                    <a:cubicBezTo>
                      <a:pt x="1088" y="475"/>
                      <a:pt x="1103" y="445"/>
                      <a:pt x="1094" y="417"/>
                    </a:cubicBezTo>
                    <a:cubicBezTo>
                      <a:pt x="1067" y="340"/>
                      <a:pt x="1067" y="340"/>
                      <a:pt x="1067" y="340"/>
                    </a:cubicBezTo>
                    <a:cubicBezTo>
                      <a:pt x="1058" y="315"/>
                      <a:pt x="1034" y="300"/>
                      <a:pt x="1009" y="304"/>
                    </a:cubicBezTo>
                    <a:cubicBezTo>
                      <a:pt x="1006" y="305"/>
                      <a:pt x="1003" y="306"/>
                      <a:pt x="1000" y="307"/>
                    </a:cubicBezTo>
                    <a:cubicBezTo>
                      <a:pt x="935" y="329"/>
                      <a:pt x="935" y="329"/>
                      <a:pt x="935" y="329"/>
                    </a:cubicBezTo>
                    <a:cubicBezTo>
                      <a:pt x="914" y="294"/>
                      <a:pt x="889" y="263"/>
                      <a:pt x="860" y="235"/>
                    </a:cubicBezTo>
                    <a:cubicBezTo>
                      <a:pt x="895" y="177"/>
                      <a:pt x="895" y="177"/>
                      <a:pt x="895" y="177"/>
                    </a:cubicBezTo>
                    <a:cubicBezTo>
                      <a:pt x="910" y="152"/>
                      <a:pt x="902" y="120"/>
                      <a:pt x="877" y="104"/>
                    </a:cubicBezTo>
                    <a:cubicBezTo>
                      <a:pt x="807" y="62"/>
                      <a:pt x="807" y="62"/>
                      <a:pt x="807" y="62"/>
                    </a:cubicBezTo>
                    <a:cubicBezTo>
                      <a:pt x="796" y="55"/>
                      <a:pt x="783" y="53"/>
                      <a:pt x="771" y="55"/>
                    </a:cubicBezTo>
                    <a:cubicBezTo>
                      <a:pt x="756" y="58"/>
                      <a:pt x="742" y="66"/>
                      <a:pt x="734" y="80"/>
                    </a:cubicBezTo>
                    <a:cubicBezTo>
                      <a:pt x="699" y="138"/>
                      <a:pt x="699" y="138"/>
                      <a:pt x="699" y="138"/>
                    </a:cubicBezTo>
                    <a:cubicBezTo>
                      <a:pt x="661" y="126"/>
                      <a:pt x="622" y="118"/>
                      <a:pt x="581" y="115"/>
                    </a:cubicBezTo>
                    <a:cubicBezTo>
                      <a:pt x="571" y="48"/>
                      <a:pt x="571" y="48"/>
                      <a:pt x="571" y="48"/>
                    </a:cubicBezTo>
                    <a:cubicBezTo>
                      <a:pt x="566" y="19"/>
                      <a:pt x="539" y="0"/>
                      <a:pt x="510" y="4"/>
                    </a:cubicBezTo>
                    <a:cubicBezTo>
                      <a:pt x="429" y="17"/>
                      <a:pt x="429" y="17"/>
                      <a:pt x="429" y="17"/>
                    </a:cubicBezTo>
                    <a:cubicBezTo>
                      <a:pt x="400" y="21"/>
                      <a:pt x="380" y="48"/>
                      <a:pt x="385" y="77"/>
                    </a:cubicBezTo>
                    <a:cubicBezTo>
                      <a:pt x="395" y="144"/>
                      <a:pt x="395" y="144"/>
                      <a:pt x="395" y="144"/>
                    </a:cubicBezTo>
                    <a:cubicBezTo>
                      <a:pt x="358" y="159"/>
                      <a:pt x="322" y="179"/>
                      <a:pt x="291" y="202"/>
                    </a:cubicBezTo>
                    <a:cubicBezTo>
                      <a:pt x="239" y="158"/>
                      <a:pt x="239" y="158"/>
                      <a:pt x="239" y="158"/>
                    </a:cubicBezTo>
                    <a:cubicBezTo>
                      <a:pt x="227" y="147"/>
                      <a:pt x="211" y="143"/>
                      <a:pt x="196" y="145"/>
                    </a:cubicBezTo>
                    <a:cubicBezTo>
                      <a:pt x="184" y="147"/>
                      <a:pt x="173" y="153"/>
                      <a:pt x="165" y="163"/>
                    </a:cubicBezTo>
                    <a:cubicBezTo>
                      <a:pt x="111" y="225"/>
                      <a:pt x="111" y="225"/>
                      <a:pt x="111" y="225"/>
                    </a:cubicBezTo>
                    <a:cubicBezTo>
                      <a:pt x="91" y="247"/>
                      <a:pt x="94" y="280"/>
                      <a:pt x="116" y="300"/>
                    </a:cubicBezTo>
                    <a:cubicBezTo>
                      <a:pt x="167" y="344"/>
                      <a:pt x="167" y="344"/>
                      <a:pt x="167" y="344"/>
                    </a:cubicBezTo>
                    <a:cubicBezTo>
                      <a:pt x="148" y="379"/>
                      <a:pt x="133" y="417"/>
                      <a:pt x="124" y="456"/>
                    </a:cubicBezTo>
                    <a:cubicBezTo>
                      <a:pt x="56" y="455"/>
                      <a:pt x="56" y="455"/>
                      <a:pt x="56" y="455"/>
                    </a:cubicBezTo>
                    <a:cubicBezTo>
                      <a:pt x="53" y="455"/>
                      <a:pt x="50" y="455"/>
                      <a:pt x="47" y="455"/>
                    </a:cubicBezTo>
                    <a:cubicBezTo>
                      <a:pt x="22" y="459"/>
                      <a:pt x="2" y="481"/>
                      <a:pt x="2" y="507"/>
                    </a:cubicBezTo>
                    <a:cubicBezTo>
                      <a:pt x="0" y="589"/>
                      <a:pt x="0" y="589"/>
                      <a:pt x="0" y="589"/>
                    </a:cubicBezTo>
                    <a:cubicBezTo>
                      <a:pt x="0" y="618"/>
                      <a:pt x="23" y="642"/>
                      <a:pt x="52" y="643"/>
                    </a:cubicBezTo>
                    <a:close/>
                    <a:moveTo>
                      <a:pt x="505" y="235"/>
                    </a:moveTo>
                    <a:cubicBezTo>
                      <a:pt x="683" y="207"/>
                      <a:pt x="851" y="329"/>
                      <a:pt x="879" y="507"/>
                    </a:cubicBezTo>
                    <a:cubicBezTo>
                      <a:pt x="907" y="686"/>
                      <a:pt x="785" y="854"/>
                      <a:pt x="606" y="882"/>
                    </a:cubicBezTo>
                    <a:cubicBezTo>
                      <a:pt x="428" y="910"/>
                      <a:pt x="260" y="787"/>
                      <a:pt x="232" y="609"/>
                    </a:cubicBezTo>
                    <a:cubicBezTo>
                      <a:pt x="204" y="431"/>
                      <a:pt x="327" y="263"/>
                      <a:pt x="505" y="23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iS1ide-Freeform: Shape 55">
                <a:extLst>
                  <a:ext uri="{FF2B5EF4-FFF2-40B4-BE49-F238E27FC236}">
                    <a16:creationId xmlns:a16="http://schemas.microsoft.com/office/drawing/2014/main" xmlns="" id="{A8296A4B-7506-4618-8327-477430ED81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467871" y="3306667"/>
                <a:ext cx="419474" cy="42144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050" y="9182"/>
                    </a:moveTo>
                    <a:cubicBezTo>
                      <a:pt x="21200" y="9182"/>
                      <a:pt x="21329" y="9229"/>
                      <a:pt x="21435" y="9326"/>
                    </a:cubicBezTo>
                    <a:cubicBezTo>
                      <a:pt x="21544" y="9426"/>
                      <a:pt x="21599" y="9549"/>
                      <a:pt x="21599" y="9699"/>
                    </a:cubicBezTo>
                    <a:lnTo>
                      <a:pt x="21599" y="11867"/>
                    </a:lnTo>
                    <a:cubicBezTo>
                      <a:pt x="21599" y="12232"/>
                      <a:pt x="21415" y="12414"/>
                      <a:pt x="21050" y="12414"/>
                    </a:cubicBezTo>
                    <a:lnTo>
                      <a:pt x="18746" y="12414"/>
                    </a:lnTo>
                    <a:cubicBezTo>
                      <a:pt x="18575" y="13204"/>
                      <a:pt x="18299" y="13947"/>
                      <a:pt x="17915" y="14646"/>
                    </a:cubicBezTo>
                    <a:cubicBezTo>
                      <a:pt x="17530" y="15342"/>
                      <a:pt x="17066" y="15965"/>
                      <a:pt x="16517" y="16514"/>
                    </a:cubicBezTo>
                    <a:cubicBezTo>
                      <a:pt x="15968" y="17061"/>
                      <a:pt x="15346" y="17528"/>
                      <a:pt x="14647" y="17913"/>
                    </a:cubicBezTo>
                    <a:cubicBezTo>
                      <a:pt x="13948" y="18298"/>
                      <a:pt x="13206" y="18577"/>
                      <a:pt x="12419" y="18741"/>
                    </a:cubicBezTo>
                    <a:lnTo>
                      <a:pt x="12419" y="21050"/>
                    </a:lnTo>
                    <a:cubicBezTo>
                      <a:pt x="12419" y="21197"/>
                      <a:pt x="12369" y="21329"/>
                      <a:pt x="12269" y="21435"/>
                    </a:cubicBezTo>
                    <a:cubicBezTo>
                      <a:pt x="12172" y="21544"/>
                      <a:pt x="12049" y="21599"/>
                      <a:pt x="11896" y="21599"/>
                    </a:cubicBezTo>
                    <a:lnTo>
                      <a:pt x="9732" y="21599"/>
                    </a:lnTo>
                    <a:cubicBezTo>
                      <a:pt x="9368" y="21599"/>
                      <a:pt x="9183" y="21417"/>
                      <a:pt x="9183" y="21050"/>
                    </a:cubicBezTo>
                    <a:lnTo>
                      <a:pt x="9183" y="18741"/>
                    </a:lnTo>
                    <a:cubicBezTo>
                      <a:pt x="8396" y="18577"/>
                      <a:pt x="7654" y="18298"/>
                      <a:pt x="6955" y="17913"/>
                    </a:cubicBezTo>
                    <a:cubicBezTo>
                      <a:pt x="6259" y="17528"/>
                      <a:pt x="5634" y="17061"/>
                      <a:pt x="5085" y="16514"/>
                    </a:cubicBezTo>
                    <a:cubicBezTo>
                      <a:pt x="4536" y="15965"/>
                      <a:pt x="4069" y="15342"/>
                      <a:pt x="3687" y="14646"/>
                    </a:cubicBezTo>
                    <a:cubicBezTo>
                      <a:pt x="3300" y="13947"/>
                      <a:pt x="3024" y="13204"/>
                      <a:pt x="2856" y="12414"/>
                    </a:cubicBezTo>
                    <a:lnTo>
                      <a:pt x="551" y="12414"/>
                    </a:lnTo>
                    <a:cubicBezTo>
                      <a:pt x="187" y="12414"/>
                      <a:pt x="0" y="12231"/>
                      <a:pt x="0" y="11867"/>
                    </a:cubicBezTo>
                    <a:lnTo>
                      <a:pt x="0" y="9699"/>
                    </a:lnTo>
                    <a:cubicBezTo>
                      <a:pt x="0" y="9549"/>
                      <a:pt x="58" y="9426"/>
                      <a:pt x="167" y="9326"/>
                    </a:cubicBezTo>
                    <a:cubicBezTo>
                      <a:pt x="273" y="9229"/>
                      <a:pt x="402" y="9182"/>
                      <a:pt x="551" y="9182"/>
                    </a:cubicBezTo>
                    <a:lnTo>
                      <a:pt x="2856" y="9182"/>
                    </a:lnTo>
                    <a:cubicBezTo>
                      <a:pt x="3026" y="8392"/>
                      <a:pt x="3300" y="7652"/>
                      <a:pt x="3687" y="6953"/>
                    </a:cubicBezTo>
                    <a:cubicBezTo>
                      <a:pt x="4069" y="6251"/>
                      <a:pt x="4536" y="5631"/>
                      <a:pt x="5085" y="5081"/>
                    </a:cubicBezTo>
                    <a:cubicBezTo>
                      <a:pt x="5634" y="4532"/>
                      <a:pt x="6256" y="4065"/>
                      <a:pt x="6955" y="3680"/>
                    </a:cubicBezTo>
                    <a:cubicBezTo>
                      <a:pt x="7654" y="3298"/>
                      <a:pt x="8396" y="3022"/>
                      <a:pt x="9183" y="2852"/>
                    </a:cubicBezTo>
                    <a:lnTo>
                      <a:pt x="9183" y="546"/>
                    </a:lnTo>
                    <a:cubicBezTo>
                      <a:pt x="9183" y="181"/>
                      <a:pt x="9365" y="0"/>
                      <a:pt x="9732" y="0"/>
                    </a:cubicBezTo>
                    <a:lnTo>
                      <a:pt x="11896" y="0"/>
                    </a:lnTo>
                    <a:cubicBezTo>
                      <a:pt x="12049" y="0"/>
                      <a:pt x="12172" y="50"/>
                      <a:pt x="12269" y="158"/>
                    </a:cubicBezTo>
                    <a:cubicBezTo>
                      <a:pt x="12369" y="267"/>
                      <a:pt x="12419" y="396"/>
                      <a:pt x="12419" y="546"/>
                    </a:cubicBezTo>
                    <a:lnTo>
                      <a:pt x="12419" y="2852"/>
                    </a:lnTo>
                    <a:cubicBezTo>
                      <a:pt x="13206" y="3022"/>
                      <a:pt x="13948" y="3298"/>
                      <a:pt x="14647" y="3680"/>
                    </a:cubicBezTo>
                    <a:cubicBezTo>
                      <a:pt x="15343" y="4065"/>
                      <a:pt x="15968" y="4532"/>
                      <a:pt x="16517" y="5082"/>
                    </a:cubicBezTo>
                    <a:cubicBezTo>
                      <a:pt x="17066" y="5631"/>
                      <a:pt x="17530" y="6251"/>
                      <a:pt x="17915" y="6953"/>
                    </a:cubicBezTo>
                    <a:cubicBezTo>
                      <a:pt x="18299" y="7652"/>
                      <a:pt x="18578" y="8392"/>
                      <a:pt x="18746" y="9182"/>
                    </a:cubicBezTo>
                    <a:lnTo>
                      <a:pt x="21050" y="9182"/>
                    </a:lnTo>
                    <a:close/>
                    <a:moveTo>
                      <a:pt x="12419" y="16465"/>
                    </a:moveTo>
                    <a:cubicBezTo>
                      <a:pt x="13411" y="16194"/>
                      <a:pt x="14268" y="15698"/>
                      <a:pt x="14991" y="14981"/>
                    </a:cubicBezTo>
                    <a:cubicBezTo>
                      <a:pt x="15710" y="14264"/>
                      <a:pt x="16203" y="13410"/>
                      <a:pt x="16467" y="12414"/>
                    </a:cubicBezTo>
                    <a:lnTo>
                      <a:pt x="14048" y="12414"/>
                    </a:lnTo>
                    <a:cubicBezTo>
                      <a:pt x="13684" y="12414"/>
                      <a:pt x="13505" y="12231"/>
                      <a:pt x="13514" y="11867"/>
                    </a:cubicBezTo>
                    <a:lnTo>
                      <a:pt x="13514" y="9699"/>
                    </a:lnTo>
                    <a:cubicBezTo>
                      <a:pt x="13514" y="9549"/>
                      <a:pt x="13567" y="9426"/>
                      <a:pt x="13669" y="9326"/>
                    </a:cubicBezTo>
                    <a:cubicBezTo>
                      <a:pt x="13772" y="9229"/>
                      <a:pt x="13898" y="9182"/>
                      <a:pt x="14048" y="9182"/>
                    </a:cubicBezTo>
                    <a:lnTo>
                      <a:pt x="16467" y="9182"/>
                    </a:lnTo>
                    <a:cubicBezTo>
                      <a:pt x="16194" y="8186"/>
                      <a:pt x="15698" y="7332"/>
                      <a:pt x="14982" y="6609"/>
                    </a:cubicBezTo>
                    <a:cubicBezTo>
                      <a:pt x="14265" y="5883"/>
                      <a:pt x="13411" y="5390"/>
                      <a:pt x="12419" y="5131"/>
                    </a:cubicBezTo>
                    <a:lnTo>
                      <a:pt x="12419" y="7549"/>
                    </a:lnTo>
                    <a:cubicBezTo>
                      <a:pt x="12419" y="7699"/>
                      <a:pt x="12369" y="7828"/>
                      <a:pt x="12269" y="7928"/>
                    </a:cubicBezTo>
                    <a:cubicBezTo>
                      <a:pt x="12172" y="8031"/>
                      <a:pt x="12049" y="8081"/>
                      <a:pt x="11896" y="8081"/>
                    </a:cubicBezTo>
                    <a:lnTo>
                      <a:pt x="9732" y="8081"/>
                    </a:lnTo>
                    <a:cubicBezTo>
                      <a:pt x="9368" y="8081"/>
                      <a:pt x="9183" y="7905"/>
                      <a:pt x="9183" y="7549"/>
                    </a:cubicBezTo>
                    <a:lnTo>
                      <a:pt x="9183" y="5131"/>
                    </a:lnTo>
                    <a:cubicBezTo>
                      <a:pt x="8191" y="5402"/>
                      <a:pt x="7334" y="5895"/>
                      <a:pt x="6608" y="6612"/>
                    </a:cubicBezTo>
                    <a:cubicBezTo>
                      <a:pt x="5889" y="7332"/>
                      <a:pt x="5399" y="8187"/>
                      <a:pt x="5135" y="9182"/>
                    </a:cubicBezTo>
                    <a:lnTo>
                      <a:pt x="7580" y="9182"/>
                    </a:lnTo>
                    <a:cubicBezTo>
                      <a:pt x="7733" y="9182"/>
                      <a:pt x="7853" y="9229"/>
                      <a:pt x="7947" y="9326"/>
                    </a:cubicBezTo>
                    <a:cubicBezTo>
                      <a:pt x="8038" y="9426"/>
                      <a:pt x="8088" y="9550"/>
                      <a:pt x="8088" y="9700"/>
                    </a:cubicBezTo>
                    <a:lnTo>
                      <a:pt x="8088" y="11867"/>
                    </a:lnTo>
                    <a:cubicBezTo>
                      <a:pt x="8088" y="12017"/>
                      <a:pt x="8038" y="12144"/>
                      <a:pt x="7947" y="12252"/>
                    </a:cubicBezTo>
                    <a:cubicBezTo>
                      <a:pt x="7853" y="12364"/>
                      <a:pt x="7733" y="12414"/>
                      <a:pt x="7580" y="12414"/>
                    </a:cubicBezTo>
                    <a:lnTo>
                      <a:pt x="5135" y="12414"/>
                    </a:lnTo>
                    <a:cubicBezTo>
                      <a:pt x="5408" y="13410"/>
                      <a:pt x="5904" y="14267"/>
                      <a:pt x="6620" y="14990"/>
                    </a:cubicBezTo>
                    <a:cubicBezTo>
                      <a:pt x="7337" y="15710"/>
                      <a:pt x="8191" y="16203"/>
                      <a:pt x="9183" y="16465"/>
                    </a:cubicBezTo>
                    <a:lnTo>
                      <a:pt x="9183" y="14018"/>
                    </a:lnTo>
                    <a:cubicBezTo>
                      <a:pt x="9183" y="13868"/>
                      <a:pt x="9239" y="13744"/>
                      <a:pt x="9348" y="13653"/>
                    </a:cubicBezTo>
                    <a:cubicBezTo>
                      <a:pt x="9453" y="13559"/>
                      <a:pt x="9583" y="13512"/>
                      <a:pt x="9732" y="13512"/>
                    </a:cubicBezTo>
                    <a:lnTo>
                      <a:pt x="11896" y="13512"/>
                    </a:lnTo>
                    <a:cubicBezTo>
                      <a:pt x="12049" y="13512"/>
                      <a:pt x="12172" y="13559"/>
                      <a:pt x="12269" y="13653"/>
                    </a:cubicBezTo>
                    <a:cubicBezTo>
                      <a:pt x="12369" y="13744"/>
                      <a:pt x="12419" y="13868"/>
                      <a:pt x="12419" y="14018"/>
                    </a:cubicBezTo>
                    <a:lnTo>
                      <a:pt x="12419" y="164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50423A5E-FCE9-4E19-9469-1F8B1F68E3C4}"/>
                </a:ext>
              </a:extLst>
            </p:cNvPr>
            <p:cNvGrpSpPr/>
            <p:nvPr/>
          </p:nvGrpSpPr>
          <p:grpSpPr>
            <a:xfrm>
              <a:off x="2553099" y="3999530"/>
              <a:ext cx="1703785" cy="1915123"/>
              <a:chOff x="2021558" y="1826173"/>
              <a:chExt cx="1703785" cy="1915123"/>
            </a:xfrm>
          </p:grpSpPr>
          <p:grpSp>
            <p:nvGrpSpPr>
              <p:cNvPr id="11" name="Group 30">
                <a:extLst>
                  <a:ext uri="{FF2B5EF4-FFF2-40B4-BE49-F238E27FC236}">
                    <a16:creationId xmlns:a16="http://schemas.microsoft.com/office/drawing/2014/main" xmlns="" id="{0B07B938-DFF2-43EB-9168-FE6223ED1641}"/>
                  </a:ext>
                </a:extLst>
              </p:cNvPr>
              <p:cNvGrpSpPr/>
              <p:nvPr/>
            </p:nvGrpSpPr>
            <p:grpSpPr>
              <a:xfrm>
                <a:off x="2021558" y="1826173"/>
                <a:ext cx="1703785" cy="1915123"/>
                <a:chOff x="2695409" y="2434896"/>
                <a:chExt cx="2271713" cy="2553497"/>
              </a:xfrm>
            </p:grpSpPr>
            <p:sp>
              <p:nvSpPr>
                <p:cNvPr id="13" name="îŝḷîḓé-Freeform: Shape 31">
                  <a:extLst>
                    <a:ext uri="{FF2B5EF4-FFF2-40B4-BE49-F238E27FC236}">
                      <a16:creationId xmlns:a16="http://schemas.microsoft.com/office/drawing/2014/main" xmlns="" id="{C4CF6EE5-4F32-47A1-B391-5C9E9B1298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659102">
                  <a:off x="2987733" y="2345202"/>
                  <a:ext cx="1589088" cy="1768475"/>
                </a:xfrm>
                <a:custGeom>
                  <a:avLst/>
                  <a:gdLst>
                    <a:gd name="T0" fmla="*/ 50 w 1088"/>
                    <a:gd name="T1" fmla="*/ 1179 h 1211"/>
                    <a:gd name="T2" fmla="*/ 170 w 1088"/>
                    <a:gd name="T3" fmla="*/ 1203 h 1211"/>
                    <a:gd name="T4" fmla="*/ 263 w 1088"/>
                    <a:gd name="T5" fmla="*/ 1140 h 1211"/>
                    <a:gd name="T6" fmla="*/ 283 w 1088"/>
                    <a:gd name="T7" fmla="*/ 1040 h 1211"/>
                    <a:gd name="T8" fmla="*/ 372 w 1088"/>
                    <a:gd name="T9" fmla="*/ 1033 h 1211"/>
                    <a:gd name="T10" fmla="*/ 460 w 1088"/>
                    <a:gd name="T11" fmla="*/ 1013 h 1211"/>
                    <a:gd name="T12" fmla="*/ 509 w 1088"/>
                    <a:gd name="T13" fmla="*/ 1102 h 1211"/>
                    <a:gd name="T14" fmla="*/ 617 w 1088"/>
                    <a:gd name="T15" fmla="*/ 1133 h 1211"/>
                    <a:gd name="T16" fmla="*/ 724 w 1088"/>
                    <a:gd name="T17" fmla="*/ 1073 h 1211"/>
                    <a:gd name="T18" fmla="*/ 755 w 1088"/>
                    <a:gd name="T19" fmla="*/ 965 h 1211"/>
                    <a:gd name="T20" fmla="*/ 706 w 1088"/>
                    <a:gd name="T21" fmla="*/ 877 h 1211"/>
                    <a:gd name="T22" fmla="*/ 824 w 1088"/>
                    <a:gd name="T23" fmla="*/ 741 h 1211"/>
                    <a:gd name="T24" fmla="*/ 919 w 1088"/>
                    <a:gd name="T25" fmla="*/ 778 h 1211"/>
                    <a:gd name="T26" fmla="*/ 1021 w 1088"/>
                    <a:gd name="T27" fmla="*/ 732 h 1211"/>
                    <a:gd name="T28" fmla="*/ 1065 w 1088"/>
                    <a:gd name="T29" fmla="*/ 618 h 1211"/>
                    <a:gd name="T30" fmla="*/ 1020 w 1088"/>
                    <a:gd name="T31" fmla="*/ 515 h 1211"/>
                    <a:gd name="T32" fmla="*/ 925 w 1088"/>
                    <a:gd name="T33" fmla="*/ 479 h 1211"/>
                    <a:gd name="T34" fmla="*/ 928 w 1088"/>
                    <a:gd name="T35" fmla="*/ 300 h 1211"/>
                    <a:gd name="T36" fmla="*/ 1024 w 1088"/>
                    <a:gd name="T37" fmla="*/ 267 h 1211"/>
                    <a:gd name="T38" fmla="*/ 1074 w 1088"/>
                    <a:gd name="T39" fmla="*/ 166 h 1211"/>
                    <a:gd name="T40" fmla="*/ 1034 w 1088"/>
                    <a:gd name="T41" fmla="*/ 50 h 1211"/>
                    <a:gd name="T42" fmla="*/ 982 w 1088"/>
                    <a:gd name="T43" fmla="*/ 0 h 1211"/>
                    <a:gd name="T44" fmla="*/ 697 w 1088"/>
                    <a:gd name="T45" fmla="*/ 333 h 1211"/>
                    <a:gd name="T46" fmla="*/ 336 w 1088"/>
                    <a:gd name="T47" fmla="*/ 802 h 1211"/>
                    <a:gd name="T48" fmla="*/ 291 w 1088"/>
                    <a:gd name="T49" fmla="*/ 807 h 1211"/>
                    <a:gd name="T50" fmla="*/ 0 w 1088"/>
                    <a:gd name="T51" fmla="*/ 1147 h 1211"/>
                    <a:gd name="T52" fmla="*/ 50 w 1088"/>
                    <a:gd name="T53" fmla="*/ 1179 h 1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088" h="1211">
                      <a:moveTo>
                        <a:pt x="50" y="1179"/>
                      </a:moveTo>
                      <a:cubicBezTo>
                        <a:pt x="170" y="1203"/>
                        <a:pt x="170" y="1203"/>
                        <a:pt x="170" y="1203"/>
                      </a:cubicBezTo>
                      <a:cubicBezTo>
                        <a:pt x="213" y="1211"/>
                        <a:pt x="255" y="1183"/>
                        <a:pt x="263" y="1140"/>
                      </a:cubicBezTo>
                      <a:cubicBezTo>
                        <a:pt x="283" y="1040"/>
                        <a:pt x="283" y="1040"/>
                        <a:pt x="283" y="1040"/>
                      </a:cubicBezTo>
                      <a:cubicBezTo>
                        <a:pt x="312" y="1040"/>
                        <a:pt x="342" y="1037"/>
                        <a:pt x="372" y="1033"/>
                      </a:cubicBezTo>
                      <a:cubicBezTo>
                        <a:pt x="402" y="1028"/>
                        <a:pt x="431" y="1021"/>
                        <a:pt x="460" y="1013"/>
                      </a:cubicBezTo>
                      <a:cubicBezTo>
                        <a:pt x="509" y="1102"/>
                        <a:pt x="509" y="1102"/>
                        <a:pt x="509" y="1102"/>
                      </a:cubicBezTo>
                      <a:cubicBezTo>
                        <a:pt x="530" y="1140"/>
                        <a:pt x="578" y="1154"/>
                        <a:pt x="617" y="1133"/>
                      </a:cubicBezTo>
                      <a:cubicBezTo>
                        <a:pt x="724" y="1073"/>
                        <a:pt x="724" y="1073"/>
                        <a:pt x="724" y="1073"/>
                      </a:cubicBezTo>
                      <a:cubicBezTo>
                        <a:pt x="762" y="1052"/>
                        <a:pt x="776" y="1004"/>
                        <a:pt x="755" y="965"/>
                      </a:cubicBezTo>
                      <a:cubicBezTo>
                        <a:pt x="706" y="877"/>
                        <a:pt x="706" y="877"/>
                        <a:pt x="706" y="877"/>
                      </a:cubicBezTo>
                      <a:cubicBezTo>
                        <a:pt x="751" y="837"/>
                        <a:pt x="791" y="791"/>
                        <a:pt x="824" y="741"/>
                      </a:cubicBezTo>
                      <a:cubicBezTo>
                        <a:pt x="919" y="778"/>
                        <a:pt x="919" y="778"/>
                        <a:pt x="919" y="778"/>
                      </a:cubicBezTo>
                      <a:cubicBezTo>
                        <a:pt x="959" y="794"/>
                        <a:pt x="1005" y="773"/>
                        <a:pt x="1021" y="732"/>
                      </a:cubicBezTo>
                      <a:cubicBezTo>
                        <a:pt x="1065" y="618"/>
                        <a:pt x="1065" y="618"/>
                        <a:pt x="1065" y="618"/>
                      </a:cubicBezTo>
                      <a:cubicBezTo>
                        <a:pt x="1081" y="577"/>
                        <a:pt x="1061" y="531"/>
                        <a:pt x="1020" y="515"/>
                      </a:cubicBezTo>
                      <a:cubicBezTo>
                        <a:pt x="925" y="479"/>
                        <a:pt x="925" y="479"/>
                        <a:pt x="925" y="479"/>
                      </a:cubicBezTo>
                      <a:cubicBezTo>
                        <a:pt x="934" y="421"/>
                        <a:pt x="935" y="361"/>
                        <a:pt x="928" y="300"/>
                      </a:cubicBezTo>
                      <a:cubicBezTo>
                        <a:pt x="1024" y="267"/>
                        <a:pt x="1024" y="267"/>
                        <a:pt x="1024" y="267"/>
                      </a:cubicBezTo>
                      <a:cubicBezTo>
                        <a:pt x="1066" y="252"/>
                        <a:pt x="1088" y="207"/>
                        <a:pt x="1074" y="166"/>
                      </a:cubicBezTo>
                      <a:cubicBezTo>
                        <a:pt x="1034" y="50"/>
                        <a:pt x="1034" y="50"/>
                        <a:pt x="1034" y="50"/>
                      </a:cubicBezTo>
                      <a:cubicBezTo>
                        <a:pt x="1025" y="25"/>
                        <a:pt x="1006" y="7"/>
                        <a:pt x="982" y="0"/>
                      </a:cubicBezTo>
                      <a:cubicBezTo>
                        <a:pt x="697" y="333"/>
                        <a:pt x="697" y="333"/>
                        <a:pt x="697" y="333"/>
                      </a:cubicBezTo>
                      <a:cubicBezTo>
                        <a:pt x="721" y="559"/>
                        <a:pt x="563" y="766"/>
                        <a:pt x="336" y="802"/>
                      </a:cubicBezTo>
                      <a:cubicBezTo>
                        <a:pt x="321" y="804"/>
                        <a:pt x="306" y="806"/>
                        <a:pt x="291" y="807"/>
                      </a:cubicBezTo>
                      <a:cubicBezTo>
                        <a:pt x="0" y="1147"/>
                        <a:pt x="0" y="1147"/>
                        <a:pt x="0" y="1147"/>
                      </a:cubicBezTo>
                      <a:cubicBezTo>
                        <a:pt x="11" y="1163"/>
                        <a:pt x="29" y="1175"/>
                        <a:pt x="50" y="1179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" name="îŝḷîḓé-Freeform: Shape 32">
                  <a:extLst>
                    <a:ext uri="{FF2B5EF4-FFF2-40B4-BE49-F238E27FC236}">
                      <a16:creationId xmlns:a16="http://schemas.microsoft.com/office/drawing/2014/main" xmlns="" id="{3F79CCF8-BA92-4B79-A650-0AB8DE7331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3659102">
                  <a:off x="2749384" y="2770655"/>
                  <a:ext cx="2163763" cy="2271713"/>
                </a:xfrm>
                <a:custGeom>
                  <a:avLst/>
                  <a:gdLst>
                    <a:gd name="T0" fmla="*/ 548 w 1481"/>
                    <a:gd name="T1" fmla="*/ 1554 h 1554"/>
                    <a:gd name="T2" fmla="*/ 795 w 1481"/>
                    <a:gd name="T3" fmla="*/ 1265 h 1554"/>
                    <a:gd name="T4" fmla="*/ 406 w 1481"/>
                    <a:gd name="T5" fmla="*/ 903 h 1554"/>
                    <a:gd name="T6" fmla="*/ 764 w 1481"/>
                    <a:gd name="T7" fmla="*/ 411 h 1554"/>
                    <a:gd name="T8" fmla="*/ 1249 w 1481"/>
                    <a:gd name="T9" fmla="*/ 735 h 1554"/>
                    <a:gd name="T10" fmla="*/ 1481 w 1481"/>
                    <a:gd name="T11" fmla="*/ 464 h 1554"/>
                    <a:gd name="T12" fmla="*/ 1399 w 1481"/>
                    <a:gd name="T13" fmla="*/ 492 h 1554"/>
                    <a:gd name="T14" fmla="*/ 1286 w 1481"/>
                    <a:gd name="T15" fmla="*/ 353 h 1554"/>
                    <a:gd name="T16" fmla="*/ 1339 w 1481"/>
                    <a:gd name="T17" fmla="*/ 266 h 1554"/>
                    <a:gd name="T18" fmla="*/ 1312 w 1481"/>
                    <a:gd name="T19" fmla="*/ 157 h 1554"/>
                    <a:gd name="T20" fmla="*/ 1207 w 1481"/>
                    <a:gd name="T21" fmla="*/ 94 h 1554"/>
                    <a:gd name="T22" fmla="*/ 1098 w 1481"/>
                    <a:gd name="T23" fmla="*/ 121 h 1554"/>
                    <a:gd name="T24" fmla="*/ 1045 w 1481"/>
                    <a:gd name="T25" fmla="*/ 208 h 1554"/>
                    <a:gd name="T26" fmla="*/ 869 w 1481"/>
                    <a:gd name="T27" fmla="*/ 173 h 1554"/>
                    <a:gd name="T28" fmla="*/ 854 w 1481"/>
                    <a:gd name="T29" fmla="*/ 73 h 1554"/>
                    <a:gd name="T30" fmla="*/ 763 w 1481"/>
                    <a:gd name="T31" fmla="*/ 7 h 1554"/>
                    <a:gd name="T32" fmla="*/ 642 w 1481"/>
                    <a:gd name="T33" fmla="*/ 26 h 1554"/>
                    <a:gd name="T34" fmla="*/ 576 w 1481"/>
                    <a:gd name="T35" fmla="*/ 117 h 1554"/>
                    <a:gd name="T36" fmla="*/ 592 w 1481"/>
                    <a:gd name="T37" fmla="*/ 217 h 1554"/>
                    <a:gd name="T38" fmla="*/ 435 w 1481"/>
                    <a:gd name="T39" fmla="*/ 304 h 1554"/>
                    <a:gd name="T40" fmla="*/ 358 w 1481"/>
                    <a:gd name="T41" fmla="*/ 237 h 1554"/>
                    <a:gd name="T42" fmla="*/ 246 w 1481"/>
                    <a:gd name="T43" fmla="*/ 245 h 1554"/>
                    <a:gd name="T44" fmla="*/ 166 w 1481"/>
                    <a:gd name="T45" fmla="*/ 337 h 1554"/>
                    <a:gd name="T46" fmla="*/ 173 w 1481"/>
                    <a:gd name="T47" fmla="*/ 449 h 1554"/>
                    <a:gd name="T48" fmla="*/ 250 w 1481"/>
                    <a:gd name="T49" fmla="*/ 516 h 1554"/>
                    <a:gd name="T50" fmla="*/ 185 w 1481"/>
                    <a:gd name="T51" fmla="*/ 683 h 1554"/>
                    <a:gd name="T52" fmla="*/ 84 w 1481"/>
                    <a:gd name="T53" fmla="*/ 681 h 1554"/>
                    <a:gd name="T54" fmla="*/ 3 w 1481"/>
                    <a:gd name="T55" fmla="*/ 759 h 1554"/>
                    <a:gd name="T56" fmla="*/ 1 w 1481"/>
                    <a:gd name="T57" fmla="*/ 882 h 1554"/>
                    <a:gd name="T58" fmla="*/ 78 w 1481"/>
                    <a:gd name="T59" fmla="*/ 963 h 1554"/>
                    <a:gd name="T60" fmla="*/ 180 w 1481"/>
                    <a:gd name="T61" fmla="*/ 964 h 1554"/>
                    <a:gd name="T62" fmla="*/ 238 w 1481"/>
                    <a:gd name="T63" fmla="*/ 1134 h 1554"/>
                    <a:gd name="T64" fmla="*/ 159 w 1481"/>
                    <a:gd name="T65" fmla="*/ 1198 h 1554"/>
                    <a:gd name="T66" fmla="*/ 147 w 1481"/>
                    <a:gd name="T67" fmla="*/ 1309 h 1554"/>
                    <a:gd name="T68" fmla="*/ 224 w 1481"/>
                    <a:gd name="T69" fmla="*/ 1405 h 1554"/>
                    <a:gd name="T70" fmla="*/ 336 w 1481"/>
                    <a:gd name="T71" fmla="*/ 1417 h 1554"/>
                    <a:gd name="T72" fmla="*/ 415 w 1481"/>
                    <a:gd name="T73" fmla="*/ 1353 h 1554"/>
                    <a:gd name="T74" fmla="*/ 569 w 1481"/>
                    <a:gd name="T75" fmla="*/ 1445 h 1554"/>
                    <a:gd name="T76" fmla="*/ 549 w 1481"/>
                    <a:gd name="T77" fmla="*/ 1545 h 1554"/>
                    <a:gd name="T78" fmla="*/ 548 w 1481"/>
                    <a:gd name="T79" fmla="*/ 1554 h 15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481" h="1554">
                      <a:moveTo>
                        <a:pt x="548" y="1554"/>
                      </a:moveTo>
                      <a:cubicBezTo>
                        <a:pt x="795" y="1265"/>
                        <a:pt x="795" y="1265"/>
                        <a:pt x="795" y="1265"/>
                      </a:cubicBezTo>
                      <a:cubicBezTo>
                        <a:pt x="602" y="1249"/>
                        <a:pt x="438" y="1103"/>
                        <a:pt x="406" y="903"/>
                      </a:cubicBezTo>
                      <a:cubicBezTo>
                        <a:pt x="369" y="668"/>
                        <a:pt x="530" y="448"/>
                        <a:pt x="764" y="411"/>
                      </a:cubicBezTo>
                      <a:cubicBezTo>
                        <a:pt x="988" y="376"/>
                        <a:pt x="1197" y="519"/>
                        <a:pt x="1249" y="735"/>
                      </a:cubicBezTo>
                      <a:cubicBezTo>
                        <a:pt x="1481" y="464"/>
                        <a:pt x="1481" y="464"/>
                        <a:pt x="1481" y="464"/>
                      </a:cubicBezTo>
                      <a:cubicBezTo>
                        <a:pt x="1399" y="492"/>
                        <a:pt x="1399" y="492"/>
                        <a:pt x="1399" y="492"/>
                      </a:cubicBezTo>
                      <a:cubicBezTo>
                        <a:pt x="1368" y="441"/>
                        <a:pt x="1330" y="394"/>
                        <a:pt x="1286" y="353"/>
                      </a:cubicBezTo>
                      <a:cubicBezTo>
                        <a:pt x="1339" y="266"/>
                        <a:pt x="1339" y="266"/>
                        <a:pt x="1339" y="266"/>
                      </a:cubicBezTo>
                      <a:cubicBezTo>
                        <a:pt x="1361" y="228"/>
                        <a:pt x="1349" y="180"/>
                        <a:pt x="1312" y="157"/>
                      </a:cubicBezTo>
                      <a:cubicBezTo>
                        <a:pt x="1207" y="94"/>
                        <a:pt x="1207" y="94"/>
                        <a:pt x="1207" y="94"/>
                      </a:cubicBezTo>
                      <a:cubicBezTo>
                        <a:pt x="1169" y="71"/>
                        <a:pt x="1121" y="83"/>
                        <a:pt x="1098" y="121"/>
                      </a:cubicBezTo>
                      <a:cubicBezTo>
                        <a:pt x="1045" y="208"/>
                        <a:pt x="1045" y="208"/>
                        <a:pt x="1045" y="208"/>
                      </a:cubicBezTo>
                      <a:cubicBezTo>
                        <a:pt x="989" y="189"/>
                        <a:pt x="930" y="177"/>
                        <a:pt x="869" y="173"/>
                      </a:cubicBezTo>
                      <a:cubicBezTo>
                        <a:pt x="854" y="73"/>
                        <a:pt x="854" y="73"/>
                        <a:pt x="854" y="73"/>
                      </a:cubicBezTo>
                      <a:cubicBezTo>
                        <a:pt x="847" y="30"/>
                        <a:pt x="806" y="0"/>
                        <a:pt x="763" y="7"/>
                      </a:cubicBezTo>
                      <a:cubicBezTo>
                        <a:pt x="642" y="26"/>
                        <a:pt x="642" y="26"/>
                        <a:pt x="642" y="26"/>
                      </a:cubicBezTo>
                      <a:cubicBezTo>
                        <a:pt x="599" y="33"/>
                        <a:pt x="569" y="73"/>
                        <a:pt x="576" y="117"/>
                      </a:cubicBezTo>
                      <a:cubicBezTo>
                        <a:pt x="592" y="217"/>
                        <a:pt x="592" y="217"/>
                        <a:pt x="592" y="217"/>
                      </a:cubicBezTo>
                      <a:cubicBezTo>
                        <a:pt x="535" y="239"/>
                        <a:pt x="482" y="268"/>
                        <a:pt x="435" y="304"/>
                      </a:cubicBezTo>
                      <a:cubicBezTo>
                        <a:pt x="358" y="237"/>
                        <a:pt x="358" y="237"/>
                        <a:pt x="358" y="237"/>
                      </a:cubicBezTo>
                      <a:cubicBezTo>
                        <a:pt x="325" y="208"/>
                        <a:pt x="275" y="212"/>
                        <a:pt x="246" y="245"/>
                      </a:cubicBezTo>
                      <a:cubicBezTo>
                        <a:pt x="166" y="337"/>
                        <a:pt x="166" y="337"/>
                        <a:pt x="166" y="337"/>
                      </a:cubicBezTo>
                      <a:cubicBezTo>
                        <a:pt x="137" y="370"/>
                        <a:pt x="140" y="420"/>
                        <a:pt x="173" y="449"/>
                      </a:cubicBezTo>
                      <a:cubicBezTo>
                        <a:pt x="250" y="516"/>
                        <a:pt x="250" y="516"/>
                        <a:pt x="250" y="516"/>
                      </a:cubicBezTo>
                      <a:cubicBezTo>
                        <a:pt x="221" y="568"/>
                        <a:pt x="199" y="624"/>
                        <a:pt x="185" y="683"/>
                      </a:cubicBezTo>
                      <a:cubicBezTo>
                        <a:pt x="84" y="681"/>
                        <a:pt x="84" y="681"/>
                        <a:pt x="84" y="681"/>
                      </a:cubicBezTo>
                      <a:cubicBezTo>
                        <a:pt x="40" y="680"/>
                        <a:pt x="4" y="715"/>
                        <a:pt x="3" y="759"/>
                      </a:cubicBezTo>
                      <a:cubicBezTo>
                        <a:pt x="1" y="882"/>
                        <a:pt x="1" y="882"/>
                        <a:pt x="1" y="882"/>
                      </a:cubicBezTo>
                      <a:cubicBezTo>
                        <a:pt x="0" y="925"/>
                        <a:pt x="35" y="962"/>
                        <a:pt x="78" y="963"/>
                      </a:cubicBezTo>
                      <a:cubicBezTo>
                        <a:pt x="180" y="964"/>
                        <a:pt x="180" y="964"/>
                        <a:pt x="180" y="964"/>
                      </a:cubicBezTo>
                      <a:cubicBezTo>
                        <a:pt x="192" y="1025"/>
                        <a:pt x="212" y="1082"/>
                        <a:pt x="238" y="1134"/>
                      </a:cubicBezTo>
                      <a:cubicBezTo>
                        <a:pt x="159" y="1198"/>
                        <a:pt x="159" y="1198"/>
                        <a:pt x="159" y="1198"/>
                      </a:cubicBezTo>
                      <a:cubicBezTo>
                        <a:pt x="125" y="1225"/>
                        <a:pt x="120" y="1275"/>
                        <a:pt x="147" y="1309"/>
                      </a:cubicBezTo>
                      <a:cubicBezTo>
                        <a:pt x="224" y="1405"/>
                        <a:pt x="224" y="1405"/>
                        <a:pt x="224" y="1405"/>
                      </a:cubicBezTo>
                      <a:cubicBezTo>
                        <a:pt x="252" y="1439"/>
                        <a:pt x="302" y="1444"/>
                        <a:pt x="336" y="1417"/>
                      </a:cubicBezTo>
                      <a:cubicBezTo>
                        <a:pt x="415" y="1353"/>
                        <a:pt x="415" y="1353"/>
                        <a:pt x="415" y="1353"/>
                      </a:cubicBezTo>
                      <a:cubicBezTo>
                        <a:pt x="462" y="1390"/>
                        <a:pt x="513" y="1422"/>
                        <a:pt x="569" y="1445"/>
                      </a:cubicBezTo>
                      <a:cubicBezTo>
                        <a:pt x="549" y="1545"/>
                        <a:pt x="549" y="1545"/>
                        <a:pt x="549" y="1545"/>
                      </a:cubicBezTo>
                      <a:cubicBezTo>
                        <a:pt x="548" y="1548"/>
                        <a:pt x="548" y="1551"/>
                        <a:pt x="548" y="155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2" name="iS1ide-Freeform: Shape 56">
                <a:extLst>
                  <a:ext uri="{FF2B5EF4-FFF2-40B4-BE49-F238E27FC236}">
                    <a16:creationId xmlns:a16="http://schemas.microsoft.com/office/drawing/2014/main" xmlns="" id="{48EF04BB-787D-463A-9A29-4019043AE2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69546" y="2543728"/>
                <a:ext cx="537400" cy="537541"/>
              </a:xfrm>
              <a:custGeom>
                <a:avLst/>
                <a:gdLst>
                  <a:gd name="T0" fmla="*/ 10800 w 21600"/>
                  <a:gd name="T1" fmla="*/ 10789 h 21579"/>
                  <a:gd name="T2" fmla="*/ 10800 w 21600"/>
                  <a:gd name="T3" fmla="*/ 10789 h 21579"/>
                  <a:gd name="T4" fmla="*/ 10800 w 21600"/>
                  <a:gd name="T5" fmla="*/ 10789 h 21579"/>
                  <a:gd name="T6" fmla="*/ 10800 w 21600"/>
                  <a:gd name="T7" fmla="*/ 10789 h 21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579">
                    <a:moveTo>
                      <a:pt x="21599" y="9391"/>
                    </a:moveTo>
                    <a:cubicBezTo>
                      <a:pt x="21599" y="9887"/>
                      <a:pt x="21472" y="10321"/>
                      <a:pt x="21218" y="10697"/>
                    </a:cubicBezTo>
                    <a:cubicBezTo>
                      <a:pt x="20963" y="11072"/>
                      <a:pt x="20647" y="11313"/>
                      <a:pt x="20263" y="11427"/>
                    </a:cubicBezTo>
                    <a:lnTo>
                      <a:pt x="20263" y="16610"/>
                    </a:lnTo>
                    <a:cubicBezTo>
                      <a:pt x="20263" y="17200"/>
                      <a:pt x="20087" y="17708"/>
                      <a:pt x="19729" y="18128"/>
                    </a:cubicBezTo>
                    <a:cubicBezTo>
                      <a:pt x="19374" y="18550"/>
                      <a:pt x="18951" y="18758"/>
                      <a:pt x="18459" y="18758"/>
                    </a:cubicBezTo>
                    <a:cubicBezTo>
                      <a:pt x="17927" y="18122"/>
                      <a:pt x="17286" y="17505"/>
                      <a:pt x="16537" y="16904"/>
                    </a:cubicBezTo>
                    <a:cubicBezTo>
                      <a:pt x="15785" y="16305"/>
                      <a:pt x="14980" y="15756"/>
                      <a:pt x="14116" y="15254"/>
                    </a:cubicBezTo>
                    <a:cubicBezTo>
                      <a:pt x="13254" y="14755"/>
                      <a:pt x="12363" y="14324"/>
                      <a:pt x="11449" y="13969"/>
                    </a:cubicBezTo>
                    <a:cubicBezTo>
                      <a:pt x="10536" y="13614"/>
                      <a:pt x="9648" y="13379"/>
                      <a:pt x="8788" y="13267"/>
                    </a:cubicBezTo>
                    <a:cubicBezTo>
                      <a:pt x="8453" y="13379"/>
                      <a:pt x="8179" y="13564"/>
                      <a:pt x="7968" y="13828"/>
                    </a:cubicBezTo>
                    <a:cubicBezTo>
                      <a:pt x="7758" y="14092"/>
                      <a:pt x="7613" y="14386"/>
                      <a:pt x="7535" y="14706"/>
                    </a:cubicBezTo>
                    <a:cubicBezTo>
                      <a:pt x="7457" y="15028"/>
                      <a:pt x="7449" y="15360"/>
                      <a:pt x="7510" y="15698"/>
                    </a:cubicBezTo>
                    <a:cubicBezTo>
                      <a:pt x="7574" y="16035"/>
                      <a:pt x="7719" y="16340"/>
                      <a:pt x="7946" y="16610"/>
                    </a:cubicBezTo>
                    <a:cubicBezTo>
                      <a:pt x="7750" y="16992"/>
                      <a:pt x="7660" y="17347"/>
                      <a:pt x="7677" y="17673"/>
                    </a:cubicBezTo>
                    <a:cubicBezTo>
                      <a:pt x="7692" y="17993"/>
                      <a:pt x="7772" y="18307"/>
                      <a:pt x="7917" y="18606"/>
                    </a:cubicBezTo>
                    <a:cubicBezTo>
                      <a:pt x="8059" y="18908"/>
                      <a:pt x="8255" y="19193"/>
                      <a:pt x="8497" y="19469"/>
                    </a:cubicBezTo>
                    <a:cubicBezTo>
                      <a:pt x="8737" y="19745"/>
                      <a:pt x="8996" y="20021"/>
                      <a:pt x="9271" y="20291"/>
                    </a:cubicBezTo>
                    <a:cubicBezTo>
                      <a:pt x="9114" y="20696"/>
                      <a:pt x="8842" y="21001"/>
                      <a:pt x="8455" y="21212"/>
                    </a:cubicBezTo>
                    <a:cubicBezTo>
                      <a:pt x="8069" y="21423"/>
                      <a:pt x="7655" y="21541"/>
                      <a:pt x="7212" y="21570"/>
                    </a:cubicBezTo>
                    <a:cubicBezTo>
                      <a:pt x="6771" y="21599"/>
                      <a:pt x="6340" y="21550"/>
                      <a:pt x="5917" y="21423"/>
                    </a:cubicBezTo>
                    <a:cubicBezTo>
                      <a:pt x="5496" y="21294"/>
                      <a:pt x="5163" y="21092"/>
                      <a:pt x="4923" y="20810"/>
                    </a:cubicBezTo>
                    <a:cubicBezTo>
                      <a:pt x="4781" y="20241"/>
                      <a:pt x="4624" y="19657"/>
                      <a:pt x="4453" y="19055"/>
                    </a:cubicBezTo>
                    <a:cubicBezTo>
                      <a:pt x="4281" y="18453"/>
                      <a:pt x="4139" y="17843"/>
                      <a:pt x="4032" y="17224"/>
                    </a:cubicBezTo>
                    <a:cubicBezTo>
                      <a:pt x="3921" y="16599"/>
                      <a:pt x="3868" y="15953"/>
                      <a:pt x="3868" y="15281"/>
                    </a:cubicBezTo>
                    <a:cubicBezTo>
                      <a:pt x="3868" y="14615"/>
                      <a:pt x="3961" y="13905"/>
                      <a:pt x="4149" y="13153"/>
                    </a:cubicBezTo>
                    <a:lnTo>
                      <a:pt x="1804" y="13153"/>
                    </a:lnTo>
                    <a:cubicBezTo>
                      <a:pt x="1312" y="13153"/>
                      <a:pt x="888" y="12945"/>
                      <a:pt x="533" y="12522"/>
                    </a:cubicBezTo>
                    <a:cubicBezTo>
                      <a:pt x="176" y="12100"/>
                      <a:pt x="0" y="11592"/>
                      <a:pt x="0" y="10990"/>
                    </a:cubicBezTo>
                    <a:lnTo>
                      <a:pt x="0" y="7774"/>
                    </a:lnTo>
                    <a:cubicBezTo>
                      <a:pt x="0" y="7184"/>
                      <a:pt x="176" y="6676"/>
                      <a:pt x="526" y="6245"/>
                    </a:cubicBezTo>
                    <a:cubicBezTo>
                      <a:pt x="878" y="5819"/>
                      <a:pt x="1304" y="5605"/>
                      <a:pt x="1804" y="5605"/>
                    </a:cubicBezTo>
                    <a:lnTo>
                      <a:pt x="7652" y="5605"/>
                    </a:lnTo>
                    <a:cubicBezTo>
                      <a:pt x="8551" y="5605"/>
                      <a:pt x="9508" y="5449"/>
                      <a:pt x="10524" y="5135"/>
                    </a:cubicBezTo>
                    <a:cubicBezTo>
                      <a:pt x="11540" y="4821"/>
                      <a:pt x="12536" y="4399"/>
                      <a:pt x="13511" y="3873"/>
                    </a:cubicBezTo>
                    <a:cubicBezTo>
                      <a:pt x="14488" y="3342"/>
                      <a:pt x="15408" y="2744"/>
                      <a:pt x="16272" y="2071"/>
                    </a:cubicBezTo>
                    <a:cubicBezTo>
                      <a:pt x="17134" y="1405"/>
                      <a:pt x="17864" y="713"/>
                      <a:pt x="18459" y="0"/>
                    </a:cubicBezTo>
                    <a:cubicBezTo>
                      <a:pt x="18951" y="0"/>
                      <a:pt x="19374" y="214"/>
                      <a:pt x="19729" y="633"/>
                    </a:cubicBezTo>
                    <a:cubicBezTo>
                      <a:pt x="20087" y="1056"/>
                      <a:pt x="20263" y="1567"/>
                      <a:pt x="20263" y="2165"/>
                    </a:cubicBezTo>
                    <a:lnTo>
                      <a:pt x="20263" y="7334"/>
                    </a:lnTo>
                    <a:cubicBezTo>
                      <a:pt x="20647" y="7445"/>
                      <a:pt x="20963" y="7692"/>
                      <a:pt x="21218" y="8070"/>
                    </a:cubicBezTo>
                    <a:cubicBezTo>
                      <a:pt x="21472" y="8454"/>
                      <a:pt x="21599" y="8895"/>
                      <a:pt x="21599" y="9391"/>
                    </a:cubicBezTo>
                    <a:moveTo>
                      <a:pt x="18459" y="2855"/>
                    </a:moveTo>
                    <a:cubicBezTo>
                      <a:pt x="17864" y="3407"/>
                      <a:pt x="17215" y="3941"/>
                      <a:pt x="16512" y="4451"/>
                    </a:cubicBezTo>
                    <a:cubicBezTo>
                      <a:pt x="15810" y="4962"/>
                      <a:pt x="15065" y="5423"/>
                      <a:pt x="14280" y="5834"/>
                    </a:cubicBezTo>
                    <a:cubicBezTo>
                      <a:pt x="13494" y="6245"/>
                      <a:pt x="12693" y="6609"/>
                      <a:pt x="11878" y="6923"/>
                    </a:cubicBezTo>
                    <a:cubicBezTo>
                      <a:pt x="11060" y="7237"/>
                      <a:pt x="10255" y="7462"/>
                      <a:pt x="9457" y="7603"/>
                    </a:cubicBezTo>
                    <a:lnTo>
                      <a:pt x="9457" y="11172"/>
                    </a:lnTo>
                    <a:cubicBezTo>
                      <a:pt x="10255" y="11325"/>
                      <a:pt x="11060" y="11554"/>
                      <a:pt x="11878" y="11862"/>
                    </a:cubicBezTo>
                    <a:cubicBezTo>
                      <a:pt x="12693" y="12170"/>
                      <a:pt x="13494" y="12537"/>
                      <a:pt x="14280" y="12956"/>
                    </a:cubicBezTo>
                    <a:cubicBezTo>
                      <a:pt x="15065" y="13379"/>
                      <a:pt x="15812" y="13843"/>
                      <a:pt x="16524" y="14347"/>
                    </a:cubicBezTo>
                    <a:cubicBezTo>
                      <a:pt x="17234" y="14855"/>
                      <a:pt x="17881" y="15380"/>
                      <a:pt x="18459" y="15920"/>
                    </a:cubicBezTo>
                    <a:lnTo>
                      <a:pt x="18459" y="28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C0EC98E0-73F0-4C35-B508-76DCD84E8EA5}"/>
                </a:ext>
              </a:extLst>
            </p:cNvPr>
            <p:cNvGrpSpPr/>
            <p:nvPr/>
          </p:nvGrpSpPr>
          <p:grpSpPr>
            <a:xfrm>
              <a:off x="1868258" y="3354270"/>
              <a:ext cx="1219200" cy="1207294"/>
              <a:chOff x="1336717" y="1180913"/>
              <a:chExt cx="1219200" cy="1207294"/>
            </a:xfrm>
          </p:grpSpPr>
          <p:sp>
            <p:nvSpPr>
              <p:cNvPr id="16" name="iS1ide-Freeform: Shape 33">
                <a:extLst>
                  <a:ext uri="{FF2B5EF4-FFF2-40B4-BE49-F238E27FC236}">
                    <a16:creationId xmlns:a16="http://schemas.microsoft.com/office/drawing/2014/main" xmlns="" id="{66499B40-13F9-4020-9322-6E31B1E89B09}"/>
                  </a:ext>
                </a:extLst>
              </p:cNvPr>
              <p:cNvSpPr>
                <a:spLocks/>
              </p:cNvSpPr>
              <p:nvPr/>
            </p:nvSpPr>
            <p:spPr bwMode="auto">
              <a:xfrm rot="13659102">
                <a:off x="1342670" y="1174960"/>
                <a:ext cx="1207294" cy="1219200"/>
              </a:xfrm>
              <a:custGeom>
                <a:avLst/>
                <a:gdLst>
                  <a:gd name="T0" fmla="*/ 167 w 1103"/>
                  <a:gd name="T1" fmla="*/ 344 h 1112"/>
                  <a:gd name="T2" fmla="*/ 56 w 1103"/>
                  <a:gd name="T3" fmla="*/ 455 h 1112"/>
                  <a:gd name="T4" fmla="*/ 2 w 1103"/>
                  <a:gd name="T5" fmla="*/ 507 h 1112"/>
                  <a:gd name="T6" fmla="*/ 53 w 1103"/>
                  <a:gd name="T7" fmla="*/ 643 h 1112"/>
                  <a:gd name="T8" fmla="*/ 159 w 1103"/>
                  <a:gd name="T9" fmla="*/ 758 h 1112"/>
                  <a:gd name="T10" fmla="*/ 99 w 1103"/>
                  <a:gd name="T11" fmla="*/ 875 h 1112"/>
                  <a:gd name="T12" fmla="*/ 200 w 1103"/>
                  <a:gd name="T13" fmla="*/ 958 h 1112"/>
                  <a:gd name="T14" fmla="*/ 278 w 1103"/>
                  <a:gd name="T15" fmla="*/ 904 h 1112"/>
                  <a:gd name="T16" fmla="*/ 367 w 1103"/>
                  <a:gd name="T17" fmla="*/ 1032 h 1112"/>
                  <a:gd name="T18" fmla="*/ 490 w 1103"/>
                  <a:gd name="T19" fmla="*/ 1110 h 1112"/>
                  <a:gd name="T20" fmla="*/ 552 w 1103"/>
                  <a:gd name="T21" fmla="*/ 1069 h 1112"/>
                  <a:gd name="T22" fmla="*/ 625 w 1103"/>
                  <a:gd name="T23" fmla="*/ 997 h 1112"/>
                  <a:gd name="T24" fmla="*/ 716 w 1103"/>
                  <a:gd name="T25" fmla="*/ 1043 h 1112"/>
                  <a:gd name="T26" fmla="*/ 788 w 1103"/>
                  <a:gd name="T27" fmla="*/ 1064 h 1112"/>
                  <a:gd name="T28" fmla="*/ 881 w 1103"/>
                  <a:gd name="T29" fmla="*/ 952 h 1112"/>
                  <a:gd name="T30" fmla="*/ 927 w 1103"/>
                  <a:gd name="T31" fmla="*/ 802 h 1112"/>
                  <a:gd name="T32" fmla="*/ 1017 w 1103"/>
                  <a:gd name="T33" fmla="*/ 829 h 1112"/>
                  <a:gd name="T34" fmla="*/ 1088 w 1103"/>
                  <a:gd name="T35" fmla="*/ 720 h 1112"/>
                  <a:gd name="T36" fmla="*/ 994 w 1103"/>
                  <a:gd name="T37" fmla="*/ 627 h 1112"/>
                  <a:gd name="T38" fmla="*/ 1061 w 1103"/>
                  <a:gd name="T39" fmla="*/ 485 h 1112"/>
                  <a:gd name="T40" fmla="*/ 1067 w 1103"/>
                  <a:gd name="T41" fmla="*/ 340 h 1112"/>
                  <a:gd name="T42" fmla="*/ 1000 w 1103"/>
                  <a:gd name="T43" fmla="*/ 307 h 1112"/>
                  <a:gd name="T44" fmla="*/ 860 w 1103"/>
                  <a:gd name="T45" fmla="*/ 236 h 1112"/>
                  <a:gd name="T46" fmla="*/ 877 w 1103"/>
                  <a:gd name="T47" fmla="*/ 105 h 1112"/>
                  <a:gd name="T48" fmla="*/ 771 w 1103"/>
                  <a:gd name="T49" fmla="*/ 55 h 1112"/>
                  <a:gd name="T50" fmla="*/ 699 w 1103"/>
                  <a:gd name="T51" fmla="*/ 138 h 1112"/>
                  <a:gd name="T52" fmla="*/ 571 w 1103"/>
                  <a:gd name="T53" fmla="*/ 48 h 1112"/>
                  <a:gd name="T54" fmla="*/ 429 w 1103"/>
                  <a:gd name="T55" fmla="*/ 17 h 1112"/>
                  <a:gd name="T56" fmla="*/ 396 w 1103"/>
                  <a:gd name="T57" fmla="*/ 145 h 1112"/>
                  <a:gd name="T58" fmla="*/ 240 w 1103"/>
                  <a:gd name="T59" fmla="*/ 158 h 1112"/>
                  <a:gd name="T60" fmla="*/ 165 w 1103"/>
                  <a:gd name="T61" fmla="*/ 163 h 1112"/>
                  <a:gd name="T62" fmla="*/ 116 w 1103"/>
                  <a:gd name="T63" fmla="*/ 300 h 1112"/>
                  <a:gd name="T64" fmla="*/ 879 w 1103"/>
                  <a:gd name="T65" fmla="*/ 508 h 1112"/>
                  <a:gd name="T66" fmla="*/ 233 w 1103"/>
                  <a:gd name="T67" fmla="*/ 609 h 1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103" h="1112">
                    <a:moveTo>
                      <a:pt x="116" y="300"/>
                    </a:moveTo>
                    <a:cubicBezTo>
                      <a:pt x="167" y="344"/>
                      <a:pt x="167" y="344"/>
                      <a:pt x="167" y="344"/>
                    </a:cubicBezTo>
                    <a:cubicBezTo>
                      <a:pt x="148" y="379"/>
                      <a:pt x="133" y="417"/>
                      <a:pt x="124" y="456"/>
                    </a:cubicBezTo>
                    <a:cubicBezTo>
                      <a:pt x="56" y="455"/>
                      <a:pt x="56" y="455"/>
                      <a:pt x="56" y="455"/>
                    </a:cubicBezTo>
                    <a:cubicBezTo>
                      <a:pt x="53" y="455"/>
                      <a:pt x="50" y="455"/>
                      <a:pt x="47" y="456"/>
                    </a:cubicBezTo>
                    <a:cubicBezTo>
                      <a:pt x="22" y="459"/>
                      <a:pt x="3" y="481"/>
                      <a:pt x="2" y="507"/>
                    </a:cubicBezTo>
                    <a:cubicBezTo>
                      <a:pt x="1" y="589"/>
                      <a:pt x="1" y="589"/>
                      <a:pt x="1" y="589"/>
                    </a:cubicBezTo>
                    <a:cubicBezTo>
                      <a:pt x="0" y="618"/>
                      <a:pt x="23" y="642"/>
                      <a:pt x="53" y="643"/>
                    </a:cubicBezTo>
                    <a:cubicBezTo>
                      <a:pt x="121" y="644"/>
                      <a:pt x="121" y="644"/>
                      <a:pt x="121" y="644"/>
                    </a:cubicBezTo>
                    <a:cubicBezTo>
                      <a:pt x="129" y="685"/>
                      <a:pt x="142" y="723"/>
                      <a:pt x="159" y="758"/>
                    </a:cubicBezTo>
                    <a:cubicBezTo>
                      <a:pt x="107" y="800"/>
                      <a:pt x="107" y="800"/>
                      <a:pt x="107" y="800"/>
                    </a:cubicBezTo>
                    <a:cubicBezTo>
                      <a:pt x="84" y="819"/>
                      <a:pt x="80" y="852"/>
                      <a:pt x="99" y="875"/>
                    </a:cubicBezTo>
                    <a:cubicBezTo>
                      <a:pt x="150" y="939"/>
                      <a:pt x="150" y="939"/>
                      <a:pt x="150" y="939"/>
                    </a:cubicBezTo>
                    <a:cubicBezTo>
                      <a:pt x="163" y="954"/>
                      <a:pt x="182" y="961"/>
                      <a:pt x="200" y="958"/>
                    </a:cubicBezTo>
                    <a:cubicBezTo>
                      <a:pt x="209" y="956"/>
                      <a:pt x="217" y="953"/>
                      <a:pt x="225" y="947"/>
                    </a:cubicBezTo>
                    <a:cubicBezTo>
                      <a:pt x="278" y="904"/>
                      <a:pt x="278" y="904"/>
                      <a:pt x="278" y="904"/>
                    </a:cubicBezTo>
                    <a:cubicBezTo>
                      <a:pt x="309" y="929"/>
                      <a:pt x="343" y="950"/>
                      <a:pt x="380" y="966"/>
                    </a:cubicBezTo>
                    <a:cubicBezTo>
                      <a:pt x="367" y="1032"/>
                      <a:pt x="367" y="1032"/>
                      <a:pt x="367" y="1032"/>
                    </a:cubicBezTo>
                    <a:cubicBezTo>
                      <a:pt x="362" y="1061"/>
                      <a:pt x="380" y="1089"/>
                      <a:pt x="409" y="1095"/>
                    </a:cubicBezTo>
                    <a:cubicBezTo>
                      <a:pt x="490" y="1110"/>
                      <a:pt x="490" y="1110"/>
                      <a:pt x="490" y="1110"/>
                    </a:cubicBezTo>
                    <a:cubicBezTo>
                      <a:pt x="496" y="1112"/>
                      <a:pt x="502" y="1112"/>
                      <a:pt x="508" y="1111"/>
                    </a:cubicBezTo>
                    <a:cubicBezTo>
                      <a:pt x="529" y="1107"/>
                      <a:pt x="547" y="1091"/>
                      <a:pt x="552" y="1069"/>
                    </a:cubicBezTo>
                    <a:cubicBezTo>
                      <a:pt x="565" y="1002"/>
                      <a:pt x="565" y="1002"/>
                      <a:pt x="565" y="1002"/>
                    </a:cubicBezTo>
                    <a:cubicBezTo>
                      <a:pt x="585" y="1001"/>
                      <a:pt x="605" y="1000"/>
                      <a:pt x="625" y="997"/>
                    </a:cubicBezTo>
                    <a:cubicBezTo>
                      <a:pt x="645" y="993"/>
                      <a:pt x="664" y="989"/>
                      <a:pt x="683" y="983"/>
                    </a:cubicBezTo>
                    <a:cubicBezTo>
                      <a:pt x="716" y="1043"/>
                      <a:pt x="716" y="1043"/>
                      <a:pt x="716" y="1043"/>
                    </a:cubicBezTo>
                    <a:cubicBezTo>
                      <a:pt x="727" y="1063"/>
                      <a:pt x="749" y="1073"/>
                      <a:pt x="771" y="1070"/>
                    </a:cubicBezTo>
                    <a:cubicBezTo>
                      <a:pt x="777" y="1069"/>
                      <a:pt x="783" y="1067"/>
                      <a:pt x="788" y="1064"/>
                    </a:cubicBezTo>
                    <a:cubicBezTo>
                      <a:pt x="860" y="1024"/>
                      <a:pt x="860" y="1024"/>
                      <a:pt x="860" y="1024"/>
                    </a:cubicBezTo>
                    <a:cubicBezTo>
                      <a:pt x="886" y="1010"/>
                      <a:pt x="895" y="977"/>
                      <a:pt x="881" y="952"/>
                    </a:cubicBezTo>
                    <a:cubicBezTo>
                      <a:pt x="848" y="892"/>
                      <a:pt x="848" y="892"/>
                      <a:pt x="848" y="892"/>
                    </a:cubicBezTo>
                    <a:cubicBezTo>
                      <a:pt x="878" y="866"/>
                      <a:pt x="905" y="835"/>
                      <a:pt x="927" y="802"/>
                    </a:cubicBezTo>
                    <a:cubicBezTo>
                      <a:pt x="990" y="826"/>
                      <a:pt x="990" y="826"/>
                      <a:pt x="990" y="826"/>
                    </a:cubicBezTo>
                    <a:cubicBezTo>
                      <a:pt x="999" y="830"/>
                      <a:pt x="1008" y="831"/>
                      <a:pt x="1017" y="829"/>
                    </a:cubicBezTo>
                    <a:cubicBezTo>
                      <a:pt x="1035" y="827"/>
                      <a:pt x="1052" y="814"/>
                      <a:pt x="1059" y="796"/>
                    </a:cubicBezTo>
                    <a:cubicBezTo>
                      <a:pt x="1088" y="720"/>
                      <a:pt x="1088" y="720"/>
                      <a:pt x="1088" y="720"/>
                    </a:cubicBezTo>
                    <a:cubicBezTo>
                      <a:pt x="1099" y="692"/>
                      <a:pt x="1085" y="661"/>
                      <a:pt x="1058" y="651"/>
                    </a:cubicBezTo>
                    <a:cubicBezTo>
                      <a:pt x="994" y="627"/>
                      <a:pt x="994" y="627"/>
                      <a:pt x="994" y="627"/>
                    </a:cubicBezTo>
                    <a:cubicBezTo>
                      <a:pt x="1000" y="588"/>
                      <a:pt x="1001" y="547"/>
                      <a:pt x="996" y="507"/>
                    </a:cubicBezTo>
                    <a:cubicBezTo>
                      <a:pt x="1061" y="485"/>
                      <a:pt x="1061" y="485"/>
                      <a:pt x="1061" y="485"/>
                    </a:cubicBezTo>
                    <a:cubicBezTo>
                      <a:pt x="1088" y="475"/>
                      <a:pt x="1103" y="445"/>
                      <a:pt x="1094" y="417"/>
                    </a:cubicBezTo>
                    <a:cubicBezTo>
                      <a:pt x="1067" y="340"/>
                      <a:pt x="1067" y="340"/>
                      <a:pt x="1067" y="340"/>
                    </a:cubicBezTo>
                    <a:cubicBezTo>
                      <a:pt x="1059" y="315"/>
                      <a:pt x="1034" y="301"/>
                      <a:pt x="1009" y="305"/>
                    </a:cubicBezTo>
                    <a:cubicBezTo>
                      <a:pt x="1006" y="305"/>
                      <a:pt x="1003" y="306"/>
                      <a:pt x="1000" y="307"/>
                    </a:cubicBezTo>
                    <a:cubicBezTo>
                      <a:pt x="936" y="329"/>
                      <a:pt x="936" y="329"/>
                      <a:pt x="936" y="329"/>
                    </a:cubicBezTo>
                    <a:cubicBezTo>
                      <a:pt x="915" y="294"/>
                      <a:pt x="889" y="263"/>
                      <a:pt x="860" y="236"/>
                    </a:cubicBezTo>
                    <a:cubicBezTo>
                      <a:pt x="895" y="177"/>
                      <a:pt x="895" y="177"/>
                      <a:pt x="895" y="177"/>
                    </a:cubicBezTo>
                    <a:cubicBezTo>
                      <a:pt x="910" y="152"/>
                      <a:pt x="902" y="120"/>
                      <a:pt x="877" y="105"/>
                    </a:cubicBezTo>
                    <a:cubicBezTo>
                      <a:pt x="807" y="62"/>
                      <a:pt x="807" y="62"/>
                      <a:pt x="807" y="62"/>
                    </a:cubicBezTo>
                    <a:cubicBezTo>
                      <a:pt x="796" y="56"/>
                      <a:pt x="783" y="53"/>
                      <a:pt x="771" y="55"/>
                    </a:cubicBezTo>
                    <a:cubicBezTo>
                      <a:pt x="756" y="58"/>
                      <a:pt x="743" y="66"/>
                      <a:pt x="734" y="80"/>
                    </a:cubicBezTo>
                    <a:cubicBezTo>
                      <a:pt x="699" y="138"/>
                      <a:pt x="699" y="138"/>
                      <a:pt x="699" y="138"/>
                    </a:cubicBezTo>
                    <a:cubicBezTo>
                      <a:pt x="662" y="126"/>
                      <a:pt x="622" y="118"/>
                      <a:pt x="582" y="115"/>
                    </a:cubicBezTo>
                    <a:cubicBezTo>
                      <a:pt x="571" y="48"/>
                      <a:pt x="571" y="48"/>
                      <a:pt x="571" y="48"/>
                    </a:cubicBezTo>
                    <a:cubicBezTo>
                      <a:pt x="566" y="19"/>
                      <a:pt x="539" y="0"/>
                      <a:pt x="510" y="4"/>
                    </a:cubicBezTo>
                    <a:cubicBezTo>
                      <a:pt x="429" y="17"/>
                      <a:pt x="429" y="17"/>
                      <a:pt x="429" y="17"/>
                    </a:cubicBezTo>
                    <a:cubicBezTo>
                      <a:pt x="400" y="21"/>
                      <a:pt x="381" y="49"/>
                      <a:pt x="385" y="78"/>
                    </a:cubicBezTo>
                    <a:cubicBezTo>
                      <a:pt x="396" y="145"/>
                      <a:pt x="396" y="145"/>
                      <a:pt x="396" y="145"/>
                    </a:cubicBezTo>
                    <a:cubicBezTo>
                      <a:pt x="358" y="159"/>
                      <a:pt x="323" y="179"/>
                      <a:pt x="291" y="203"/>
                    </a:cubicBezTo>
                    <a:cubicBezTo>
                      <a:pt x="240" y="158"/>
                      <a:pt x="240" y="158"/>
                      <a:pt x="240" y="158"/>
                    </a:cubicBezTo>
                    <a:cubicBezTo>
                      <a:pt x="227" y="147"/>
                      <a:pt x="211" y="143"/>
                      <a:pt x="197" y="146"/>
                    </a:cubicBezTo>
                    <a:cubicBezTo>
                      <a:pt x="185" y="147"/>
                      <a:pt x="173" y="153"/>
                      <a:pt x="165" y="163"/>
                    </a:cubicBezTo>
                    <a:cubicBezTo>
                      <a:pt x="111" y="225"/>
                      <a:pt x="111" y="225"/>
                      <a:pt x="111" y="225"/>
                    </a:cubicBezTo>
                    <a:cubicBezTo>
                      <a:pt x="92" y="247"/>
                      <a:pt x="94" y="281"/>
                      <a:pt x="116" y="300"/>
                    </a:cubicBezTo>
                    <a:close/>
                    <a:moveTo>
                      <a:pt x="505" y="235"/>
                    </a:moveTo>
                    <a:cubicBezTo>
                      <a:pt x="683" y="207"/>
                      <a:pt x="851" y="329"/>
                      <a:pt x="879" y="508"/>
                    </a:cubicBezTo>
                    <a:cubicBezTo>
                      <a:pt x="907" y="686"/>
                      <a:pt x="785" y="854"/>
                      <a:pt x="607" y="882"/>
                    </a:cubicBezTo>
                    <a:cubicBezTo>
                      <a:pt x="428" y="910"/>
                      <a:pt x="261" y="787"/>
                      <a:pt x="233" y="609"/>
                    </a:cubicBezTo>
                    <a:cubicBezTo>
                      <a:pt x="205" y="431"/>
                      <a:pt x="327" y="263"/>
                      <a:pt x="505" y="23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iS1ide-Freeform: Shape 57">
                <a:extLst>
                  <a:ext uri="{FF2B5EF4-FFF2-40B4-BE49-F238E27FC236}">
                    <a16:creationId xmlns:a16="http://schemas.microsoft.com/office/drawing/2014/main" xmlns="" id="{A0953482-D762-45B8-AFFF-59DF1380F9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767026" y="1587984"/>
                <a:ext cx="347899" cy="368290"/>
              </a:xfrm>
              <a:custGeom>
                <a:avLst/>
                <a:gdLst>
                  <a:gd name="T0" fmla="*/ 995 w 1588"/>
                  <a:gd name="T1" fmla="*/ 870 h 1682"/>
                  <a:gd name="T2" fmla="*/ 1078 w 1588"/>
                  <a:gd name="T3" fmla="*/ 753 h 1682"/>
                  <a:gd name="T4" fmla="*/ 1463 w 1588"/>
                  <a:gd name="T5" fmla="*/ 661 h 1682"/>
                  <a:gd name="T6" fmla="*/ 1546 w 1588"/>
                  <a:gd name="T7" fmla="*/ 352 h 1682"/>
                  <a:gd name="T8" fmla="*/ 1346 w 1588"/>
                  <a:gd name="T9" fmla="*/ 527 h 1682"/>
                  <a:gd name="T10" fmla="*/ 1120 w 1588"/>
                  <a:gd name="T11" fmla="*/ 310 h 1682"/>
                  <a:gd name="T12" fmla="*/ 1296 w 1588"/>
                  <a:gd name="T13" fmla="*/ 101 h 1682"/>
                  <a:gd name="T14" fmla="*/ 995 w 1588"/>
                  <a:gd name="T15" fmla="*/ 184 h 1682"/>
                  <a:gd name="T16" fmla="*/ 894 w 1588"/>
                  <a:gd name="T17" fmla="*/ 577 h 1682"/>
                  <a:gd name="T18" fmla="*/ 501 w 1588"/>
                  <a:gd name="T19" fmla="*/ 452 h 1682"/>
                  <a:gd name="T20" fmla="*/ 501 w 1588"/>
                  <a:gd name="T21" fmla="*/ 427 h 1682"/>
                  <a:gd name="T22" fmla="*/ 493 w 1588"/>
                  <a:gd name="T23" fmla="*/ 0 h 1682"/>
                  <a:gd name="T24" fmla="*/ 250 w 1588"/>
                  <a:gd name="T25" fmla="*/ 285 h 1682"/>
                  <a:gd name="T26" fmla="*/ 175 w 1588"/>
                  <a:gd name="T27" fmla="*/ 393 h 1682"/>
                  <a:gd name="T28" fmla="*/ 150 w 1588"/>
                  <a:gd name="T29" fmla="*/ 427 h 1682"/>
                  <a:gd name="T30" fmla="*/ 117 w 1588"/>
                  <a:gd name="T31" fmla="*/ 477 h 1682"/>
                  <a:gd name="T32" fmla="*/ 100 w 1588"/>
                  <a:gd name="T33" fmla="*/ 502 h 1682"/>
                  <a:gd name="T34" fmla="*/ 66 w 1588"/>
                  <a:gd name="T35" fmla="*/ 586 h 1682"/>
                  <a:gd name="T36" fmla="*/ 58 w 1588"/>
                  <a:gd name="T37" fmla="*/ 611 h 1682"/>
                  <a:gd name="T38" fmla="*/ 50 w 1588"/>
                  <a:gd name="T39" fmla="*/ 678 h 1682"/>
                  <a:gd name="T40" fmla="*/ 41 w 1588"/>
                  <a:gd name="T41" fmla="*/ 728 h 1682"/>
                  <a:gd name="T42" fmla="*/ 41 w 1588"/>
                  <a:gd name="T43" fmla="*/ 744 h 1682"/>
                  <a:gd name="T44" fmla="*/ 50 w 1588"/>
                  <a:gd name="T45" fmla="*/ 778 h 1682"/>
                  <a:gd name="T46" fmla="*/ 58 w 1588"/>
                  <a:gd name="T47" fmla="*/ 811 h 1682"/>
                  <a:gd name="T48" fmla="*/ 100 w 1588"/>
                  <a:gd name="T49" fmla="*/ 878 h 1682"/>
                  <a:gd name="T50" fmla="*/ 125 w 1588"/>
                  <a:gd name="T51" fmla="*/ 853 h 1682"/>
                  <a:gd name="T52" fmla="*/ 133 w 1588"/>
                  <a:gd name="T53" fmla="*/ 795 h 1682"/>
                  <a:gd name="T54" fmla="*/ 142 w 1588"/>
                  <a:gd name="T55" fmla="*/ 770 h 1682"/>
                  <a:gd name="T56" fmla="*/ 150 w 1588"/>
                  <a:gd name="T57" fmla="*/ 753 h 1682"/>
                  <a:gd name="T58" fmla="*/ 167 w 1588"/>
                  <a:gd name="T59" fmla="*/ 720 h 1682"/>
                  <a:gd name="T60" fmla="*/ 183 w 1588"/>
                  <a:gd name="T61" fmla="*/ 694 h 1682"/>
                  <a:gd name="T62" fmla="*/ 200 w 1588"/>
                  <a:gd name="T63" fmla="*/ 669 h 1682"/>
                  <a:gd name="T64" fmla="*/ 225 w 1588"/>
                  <a:gd name="T65" fmla="*/ 644 h 1682"/>
                  <a:gd name="T66" fmla="*/ 250 w 1588"/>
                  <a:gd name="T67" fmla="*/ 619 h 1682"/>
                  <a:gd name="T68" fmla="*/ 267 w 1588"/>
                  <a:gd name="T69" fmla="*/ 611 h 1682"/>
                  <a:gd name="T70" fmla="*/ 301 w 1588"/>
                  <a:gd name="T71" fmla="*/ 594 h 1682"/>
                  <a:gd name="T72" fmla="*/ 326 w 1588"/>
                  <a:gd name="T73" fmla="*/ 577 h 1682"/>
                  <a:gd name="T74" fmla="*/ 342 w 1588"/>
                  <a:gd name="T75" fmla="*/ 569 h 1682"/>
                  <a:gd name="T76" fmla="*/ 359 w 1588"/>
                  <a:gd name="T77" fmla="*/ 586 h 1682"/>
                  <a:gd name="T78" fmla="*/ 75 w 1588"/>
                  <a:gd name="T79" fmla="*/ 1363 h 1682"/>
                  <a:gd name="T80" fmla="*/ 292 w 1588"/>
                  <a:gd name="T81" fmla="*/ 1581 h 1682"/>
                  <a:gd name="T82" fmla="*/ 777 w 1588"/>
                  <a:gd name="T83" fmla="*/ 1087 h 1682"/>
                  <a:gd name="T84" fmla="*/ 1530 w 1588"/>
                  <a:gd name="T85" fmla="*/ 1623 h 1682"/>
                  <a:gd name="T86" fmla="*/ 217 w 1588"/>
                  <a:gd name="T87" fmla="*/ 1522 h 1682"/>
                  <a:gd name="T88" fmla="*/ 133 w 1588"/>
                  <a:gd name="T89" fmla="*/ 1438 h 1682"/>
                  <a:gd name="T90" fmla="*/ 217 w 1588"/>
                  <a:gd name="T91" fmla="*/ 1522 h 1682"/>
                  <a:gd name="T92" fmla="*/ 217 w 1588"/>
                  <a:gd name="T93" fmla="*/ 1522 h 1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88" h="1682">
                    <a:moveTo>
                      <a:pt x="1530" y="1405"/>
                    </a:moveTo>
                    <a:cubicBezTo>
                      <a:pt x="995" y="870"/>
                      <a:pt x="995" y="870"/>
                      <a:pt x="995" y="870"/>
                    </a:cubicBezTo>
                    <a:cubicBezTo>
                      <a:pt x="995" y="862"/>
                      <a:pt x="986" y="862"/>
                      <a:pt x="978" y="853"/>
                    </a:cubicBezTo>
                    <a:cubicBezTo>
                      <a:pt x="1078" y="753"/>
                      <a:pt x="1078" y="753"/>
                      <a:pt x="1078" y="753"/>
                    </a:cubicBezTo>
                    <a:cubicBezTo>
                      <a:pt x="1078" y="753"/>
                      <a:pt x="1086" y="744"/>
                      <a:pt x="1086" y="736"/>
                    </a:cubicBezTo>
                    <a:cubicBezTo>
                      <a:pt x="1212" y="786"/>
                      <a:pt x="1362" y="761"/>
                      <a:pt x="1463" y="661"/>
                    </a:cubicBezTo>
                    <a:cubicBezTo>
                      <a:pt x="1538" y="586"/>
                      <a:pt x="1570" y="485"/>
                      <a:pt x="1562" y="377"/>
                    </a:cubicBezTo>
                    <a:cubicBezTo>
                      <a:pt x="1562" y="368"/>
                      <a:pt x="1554" y="352"/>
                      <a:pt x="1546" y="352"/>
                    </a:cubicBezTo>
                    <a:cubicBezTo>
                      <a:pt x="1538" y="352"/>
                      <a:pt x="1521" y="352"/>
                      <a:pt x="1513" y="360"/>
                    </a:cubicBezTo>
                    <a:cubicBezTo>
                      <a:pt x="1346" y="527"/>
                      <a:pt x="1346" y="527"/>
                      <a:pt x="1346" y="527"/>
                    </a:cubicBezTo>
                    <a:cubicBezTo>
                      <a:pt x="1170" y="485"/>
                      <a:pt x="1170" y="485"/>
                      <a:pt x="1170" y="485"/>
                    </a:cubicBezTo>
                    <a:cubicBezTo>
                      <a:pt x="1120" y="310"/>
                      <a:pt x="1120" y="310"/>
                      <a:pt x="1120" y="310"/>
                    </a:cubicBezTo>
                    <a:cubicBezTo>
                      <a:pt x="1287" y="134"/>
                      <a:pt x="1287" y="134"/>
                      <a:pt x="1287" y="134"/>
                    </a:cubicBezTo>
                    <a:cubicBezTo>
                      <a:pt x="1296" y="126"/>
                      <a:pt x="1304" y="118"/>
                      <a:pt x="1296" y="101"/>
                    </a:cubicBezTo>
                    <a:cubicBezTo>
                      <a:pt x="1296" y="92"/>
                      <a:pt x="1287" y="84"/>
                      <a:pt x="1270" y="84"/>
                    </a:cubicBezTo>
                    <a:cubicBezTo>
                      <a:pt x="1170" y="76"/>
                      <a:pt x="1061" y="109"/>
                      <a:pt x="995" y="184"/>
                    </a:cubicBezTo>
                    <a:cubicBezTo>
                      <a:pt x="886" y="285"/>
                      <a:pt x="861" y="435"/>
                      <a:pt x="911" y="561"/>
                    </a:cubicBezTo>
                    <a:cubicBezTo>
                      <a:pt x="903" y="569"/>
                      <a:pt x="903" y="569"/>
                      <a:pt x="894" y="577"/>
                    </a:cubicBezTo>
                    <a:cubicBezTo>
                      <a:pt x="752" y="711"/>
                      <a:pt x="752" y="711"/>
                      <a:pt x="752" y="711"/>
                    </a:cubicBezTo>
                    <a:cubicBezTo>
                      <a:pt x="501" y="452"/>
                      <a:pt x="501" y="452"/>
                      <a:pt x="501" y="452"/>
                    </a:cubicBezTo>
                    <a:cubicBezTo>
                      <a:pt x="493" y="452"/>
                      <a:pt x="493" y="443"/>
                      <a:pt x="484" y="443"/>
                    </a:cubicBezTo>
                    <a:cubicBezTo>
                      <a:pt x="493" y="435"/>
                      <a:pt x="493" y="435"/>
                      <a:pt x="501" y="427"/>
                    </a:cubicBezTo>
                    <a:cubicBezTo>
                      <a:pt x="551" y="435"/>
                      <a:pt x="652" y="335"/>
                      <a:pt x="735" y="251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376" y="109"/>
                      <a:pt x="301" y="184"/>
                      <a:pt x="309" y="243"/>
                    </a:cubicBezTo>
                    <a:cubicBezTo>
                      <a:pt x="284" y="251"/>
                      <a:pt x="259" y="268"/>
                      <a:pt x="250" y="285"/>
                    </a:cubicBezTo>
                    <a:cubicBezTo>
                      <a:pt x="209" y="318"/>
                      <a:pt x="209" y="318"/>
                      <a:pt x="209" y="318"/>
                    </a:cubicBezTo>
                    <a:cubicBezTo>
                      <a:pt x="192" y="343"/>
                      <a:pt x="175" y="368"/>
                      <a:pt x="175" y="393"/>
                    </a:cubicBezTo>
                    <a:cubicBezTo>
                      <a:pt x="167" y="402"/>
                      <a:pt x="167" y="402"/>
                      <a:pt x="159" y="410"/>
                    </a:cubicBezTo>
                    <a:cubicBezTo>
                      <a:pt x="150" y="427"/>
                      <a:pt x="150" y="427"/>
                      <a:pt x="150" y="427"/>
                    </a:cubicBezTo>
                    <a:cubicBezTo>
                      <a:pt x="133" y="443"/>
                      <a:pt x="133" y="443"/>
                      <a:pt x="133" y="443"/>
                    </a:cubicBezTo>
                    <a:cubicBezTo>
                      <a:pt x="125" y="452"/>
                      <a:pt x="125" y="469"/>
                      <a:pt x="117" y="477"/>
                    </a:cubicBezTo>
                    <a:lnTo>
                      <a:pt x="108" y="485"/>
                    </a:lnTo>
                    <a:cubicBezTo>
                      <a:pt x="100" y="502"/>
                      <a:pt x="100" y="502"/>
                      <a:pt x="100" y="502"/>
                    </a:cubicBezTo>
                    <a:cubicBezTo>
                      <a:pt x="100" y="510"/>
                      <a:pt x="91" y="519"/>
                      <a:pt x="83" y="536"/>
                    </a:cubicBezTo>
                    <a:cubicBezTo>
                      <a:pt x="75" y="552"/>
                      <a:pt x="66" y="569"/>
                      <a:pt x="66" y="586"/>
                    </a:cubicBezTo>
                    <a:cubicBezTo>
                      <a:pt x="66" y="594"/>
                      <a:pt x="66" y="594"/>
                      <a:pt x="66" y="594"/>
                    </a:cubicBezTo>
                    <a:cubicBezTo>
                      <a:pt x="58" y="602"/>
                      <a:pt x="58" y="602"/>
                      <a:pt x="58" y="611"/>
                    </a:cubicBezTo>
                    <a:cubicBezTo>
                      <a:pt x="50" y="636"/>
                      <a:pt x="50" y="636"/>
                      <a:pt x="50" y="636"/>
                    </a:cubicBezTo>
                    <a:cubicBezTo>
                      <a:pt x="50" y="653"/>
                      <a:pt x="50" y="669"/>
                      <a:pt x="50" y="678"/>
                    </a:cubicBezTo>
                    <a:cubicBezTo>
                      <a:pt x="50" y="686"/>
                      <a:pt x="50" y="686"/>
                      <a:pt x="50" y="686"/>
                    </a:cubicBezTo>
                    <a:cubicBezTo>
                      <a:pt x="41" y="703"/>
                      <a:pt x="41" y="711"/>
                      <a:pt x="41" y="728"/>
                    </a:cubicBezTo>
                    <a:lnTo>
                      <a:pt x="41" y="736"/>
                    </a:lnTo>
                    <a:lnTo>
                      <a:pt x="41" y="744"/>
                    </a:lnTo>
                    <a:cubicBezTo>
                      <a:pt x="50" y="744"/>
                      <a:pt x="50" y="753"/>
                      <a:pt x="50" y="761"/>
                    </a:cubicBezTo>
                    <a:cubicBezTo>
                      <a:pt x="50" y="778"/>
                      <a:pt x="50" y="778"/>
                      <a:pt x="50" y="778"/>
                    </a:cubicBezTo>
                    <a:cubicBezTo>
                      <a:pt x="50" y="786"/>
                      <a:pt x="50" y="786"/>
                      <a:pt x="50" y="786"/>
                    </a:cubicBezTo>
                    <a:cubicBezTo>
                      <a:pt x="50" y="795"/>
                      <a:pt x="50" y="803"/>
                      <a:pt x="58" y="811"/>
                    </a:cubicBezTo>
                    <a:cubicBezTo>
                      <a:pt x="66" y="853"/>
                      <a:pt x="66" y="853"/>
                      <a:pt x="66" y="853"/>
                    </a:cubicBezTo>
                    <a:cubicBezTo>
                      <a:pt x="75" y="870"/>
                      <a:pt x="83" y="878"/>
                      <a:pt x="100" y="878"/>
                    </a:cubicBezTo>
                    <a:cubicBezTo>
                      <a:pt x="108" y="878"/>
                      <a:pt x="117" y="870"/>
                      <a:pt x="117" y="870"/>
                    </a:cubicBezTo>
                    <a:cubicBezTo>
                      <a:pt x="125" y="862"/>
                      <a:pt x="125" y="862"/>
                      <a:pt x="125" y="853"/>
                    </a:cubicBezTo>
                    <a:cubicBezTo>
                      <a:pt x="133" y="811"/>
                      <a:pt x="133" y="811"/>
                      <a:pt x="133" y="811"/>
                    </a:cubicBezTo>
                    <a:cubicBezTo>
                      <a:pt x="133" y="803"/>
                      <a:pt x="133" y="803"/>
                      <a:pt x="133" y="795"/>
                    </a:cubicBezTo>
                    <a:cubicBezTo>
                      <a:pt x="133" y="786"/>
                      <a:pt x="142" y="786"/>
                      <a:pt x="142" y="786"/>
                    </a:cubicBezTo>
                    <a:cubicBezTo>
                      <a:pt x="142" y="770"/>
                      <a:pt x="142" y="770"/>
                      <a:pt x="142" y="770"/>
                    </a:cubicBezTo>
                    <a:cubicBezTo>
                      <a:pt x="142" y="761"/>
                      <a:pt x="142" y="761"/>
                      <a:pt x="150" y="761"/>
                    </a:cubicBezTo>
                    <a:lnTo>
                      <a:pt x="150" y="753"/>
                    </a:lnTo>
                    <a:lnTo>
                      <a:pt x="150" y="744"/>
                    </a:lnTo>
                    <a:cubicBezTo>
                      <a:pt x="159" y="736"/>
                      <a:pt x="159" y="728"/>
                      <a:pt x="167" y="720"/>
                    </a:cubicBezTo>
                    <a:lnTo>
                      <a:pt x="167" y="711"/>
                    </a:lnTo>
                    <a:cubicBezTo>
                      <a:pt x="175" y="703"/>
                      <a:pt x="175" y="703"/>
                      <a:pt x="183" y="694"/>
                    </a:cubicBezTo>
                    <a:cubicBezTo>
                      <a:pt x="192" y="678"/>
                      <a:pt x="192" y="678"/>
                      <a:pt x="192" y="678"/>
                    </a:cubicBezTo>
                    <a:lnTo>
                      <a:pt x="200" y="669"/>
                    </a:lnTo>
                    <a:cubicBezTo>
                      <a:pt x="200" y="669"/>
                      <a:pt x="200" y="661"/>
                      <a:pt x="209" y="661"/>
                    </a:cubicBezTo>
                    <a:cubicBezTo>
                      <a:pt x="209" y="653"/>
                      <a:pt x="217" y="644"/>
                      <a:pt x="225" y="644"/>
                    </a:cubicBezTo>
                    <a:cubicBezTo>
                      <a:pt x="234" y="636"/>
                      <a:pt x="234" y="636"/>
                      <a:pt x="234" y="636"/>
                    </a:cubicBezTo>
                    <a:cubicBezTo>
                      <a:pt x="234" y="636"/>
                      <a:pt x="242" y="628"/>
                      <a:pt x="250" y="619"/>
                    </a:cubicBezTo>
                    <a:lnTo>
                      <a:pt x="259" y="619"/>
                    </a:lnTo>
                    <a:cubicBezTo>
                      <a:pt x="259" y="611"/>
                      <a:pt x="267" y="611"/>
                      <a:pt x="267" y="611"/>
                    </a:cubicBezTo>
                    <a:cubicBezTo>
                      <a:pt x="275" y="602"/>
                      <a:pt x="275" y="602"/>
                      <a:pt x="284" y="602"/>
                    </a:cubicBezTo>
                    <a:cubicBezTo>
                      <a:pt x="301" y="594"/>
                      <a:pt x="301" y="594"/>
                      <a:pt x="301" y="594"/>
                    </a:cubicBezTo>
                    <a:cubicBezTo>
                      <a:pt x="309" y="586"/>
                      <a:pt x="309" y="586"/>
                      <a:pt x="309" y="586"/>
                    </a:cubicBezTo>
                    <a:cubicBezTo>
                      <a:pt x="317" y="586"/>
                      <a:pt x="317" y="586"/>
                      <a:pt x="326" y="577"/>
                    </a:cubicBezTo>
                    <a:lnTo>
                      <a:pt x="334" y="577"/>
                    </a:lnTo>
                    <a:cubicBezTo>
                      <a:pt x="342" y="577"/>
                      <a:pt x="342" y="569"/>
                      <a:pt x="342" y="569"/>
                    </a:cubicBezTo>
                    <a:cubicBezTo>
                      <a:pt x="351" y="569"/>
                      <a:pt x="351" y="569"/>
                      <a:pt x="351" y="569"/>
                    </a:cubicBezTo>
                    <a:cubicBezTo>
                      <a:pt x="351" y="577"/>
                      <a:pt x="359" y="586"/>
                      <a:pt x="359" y="586"/>
                    </a:cubicBezTo>
                    <a:cubicBezTo>
                      <a:pt x="618" y="845"/>
                      <a:pt x="618" y="845"/>
                      <a:pt x="618" y="845"/>
                    </a:cubicBezTo>
                    <a:cubicBezTo>
                      <a:pt x="75" y="1363"/>
                      <a:pt x="75" y="1363"/>
                      <a:pt x="75" y="1363"/>
                    </a:cubicBezTo>
                    <a:cubicBezTo>
                      <a:pt x="8" y="1430"/>
                      <a:pt x="0" y="1531"/>
                      <a:pt x="66" y="1597"/>
                    </a:cubicBezTo>
                    <a:cubicBezTo>
                      <a:pt x="133" y="1664"/>
                      <a:pt x="225" y="1647"/>
                      <a:pt x="292" y="1581"/>
                    </a:cubicBezTo>
                    <a:cubicBezTo>
                      <a:pt x="769" y="1079"/>
                      <a:pt x="769" y="1079"/>
                      <a:pt x="769" y="1079"/>
                    </a:cubicBezTo>
                    <a:cubicBezTo>
                      <a:pt x="769" y="1079"/>
                      <a:pt x="777" y="1079"/>
                      <a:pt x="777" y="1087"/>
                    </a:cubicBezTo>
                    <a:cubicBezTo>
                      <a:pt x="1312" y="1623"/>
                      <a:pt x="1312" y="1623"/>
                      <a:pt x="1312" y="1623"/>
                    </a:cubicBezTo>
                    <a:cubicBezTo>
                      <a:pt x="1371" y="1681"/>
                      <a:pt x="1471" y="1681"/>
                      <a:pt x="1530" y="1623"/>
                    </a:cubicBezTo>
                    <a:cubicBezTo>
                      <a:pt x="1587" y="1564"/>
                      <a:pt x="1587" y="1464"/>
                      <a:pt x="1530" y="1405"/>
                    </a:cubicBezTo>
                    <a:close/>
                    <a:moveTo>
                      <a:pt x="217" y="1522"/>
                    </a:moveTo>
                    <a:cubicBezTo>
                      <a:pt x="192" y="1547"/>
                      <a:pt x="159" y="1547"/>
                      <a:pt x="133" y="1522"/>
                    </a:cubicBezTo>
                    <a:cubicBezTo>
                      <a:pt x="108" y="1497"/>
                      <a:pt x="108" y="1455"/>
                      <a:pt x="133" y="1438"/>
                    </a:cubicBezTo>
                    <a:cubicBezTo>
                      <a:pt x="159" y="1413"/>
                      <a:pt x="192" y="1413"/>
                      <a:pt x="217" y="1438"/>
                    </a:cubicBezTo>
                    <a:cubicBezTo>
                      <a:pt x="242" y="1455"/>
                      <a:pt x="242" y="1497"/>
                      <a:pt x="217" y="1522"/>
                    </a:cubicBezTo>
                    <a:close/>
                    <a:moveTo>
                      <a:pt x="217" y="1522"/>
                    </a:moveTo>
                    <a:lnTo>
                      <a:pt x="217" y="152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310C5E0A-63DC-48EC-A969-946F1C255F7F}"/>
                </a:ext>
              </a:extLst>
            </p:cNvPr>
            <p:cNvSpPr txBox="1"/>
            <p:nvPr/>
          </p:nvSpPr>
          <p:spPr>
            <a:xfrm>
              <a:off x="3220278" y="3101135"/>
              <a:ext cx="4182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/>
                <a:t>A</a:t>
              </a:r>
              <a:endParaRPr lang="zh-CN" altLang="en-US" sz="2800" b="1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14EBB2C0-A294-4685-BDA6-B2AE88E16705}"/>
                </a:ext>
              </a:extLst>
            </p:cNvPr>
            <p:cNvSpPr txBox="1"/>
            <p:nvPr/>
          </p:nvSpPr>
          <p:spPr>
            <a:xfrm>
              <a:off x="4533059" y="4753042"/>
              <a:ext cx="4182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/>
                <a:t>B</a:t>
              </a:r>
              <a:endParaRPr lang="zh-CN" altLang="en-US" sz="2800" b="1" dirty="0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014F8C3B-E765-476E-8418-986DEA08CEBF}"/>
                </a:ext>
              </a:extLst>
            </p:cNvPr>
            <p:cNvSpPr txBox="1"/>
            <p:nvPr/>
          </p:nvSpPr>
          <p:spPr>
            <a:xfrm>
              <a:off x="3221015" y="6129165"/>
              <a:ext cx="4182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/>
                <a:t>C</a:t>
              </a:r>
              <a:endParaRPr lang="zh-CN" altLang="en-US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4943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9D4A080F-3E16-4161-B3C6-DCFC9885C9C5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各月销售业绩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D9A0EC6-D325-4551-9467-309EF635A513}"/>
              </a:ext>
            </a:extLst>
          </p:cNvPr>
          <p:cNvSpPr/>
          <p:nvPr/>
        </p:nvSpPr>
        <p:spPr>
          <a:xfrm>
            <a:off x="1478276" y="1548545"/>
            <a:ext cx="29803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/>
              <a:t>2019</a:t>
            </a:r>
            <a:r>
              <a:rPr lang="zh-CN" altLang="en-US" dirty="0"/>
              <a:t>年月销售业绩稳步上升</a:t>
            </a:r>
            <a:endParaRPr lang="en-US" altLang="zh-CN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68FF7E1-0900-46A5-B77E-DE982582EAD5}"/>
              </a:ext>
            </a:extLst>
          </p:cNvPr>
          <p:cNvSpPr/>
          <p:nvPr/>
        </p:nvSpPr>
        <p:spPr>
          <a:xfrm>
            <a:off x="2236193" y="2455496"/>
            <a:ext cx="2165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同期</a:t>
            </a:r>
            <a:r>
              <a:rPr lang="en-US" altLang="zh-CN" dirty="0"/>
              <a:t>12</a:t>
            </a:r>
            <a:r>
              <a:rPr lang="zh-CN" altLang="en-US" dirty="0"/>
              <a:t>月比</a:t>
            </a:r>
            <a:r>
              <a:rPr lang="en-US" altLang="zh-CN" dirty="0"/>
              <a:t>1</a:t>
            </a:r>
            <a:r>
              <a:rPr lang="zh-CN" altLang="en-US" dirty="0"/>
              <a:t>月增长</a:t>
            </a:r>
            <a:endParaRPr lang="en-US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7827458-D27B-4F8E-9EDB-753FEA9365EE}"/>
              </a:ext>
            </a:extLst>
          </p:cNvPr>
          <p:cNvSpPr/>
          <p:nvPr/>
        </p:nvSpPr>
        <p:spPr>
          <a:xfrm>
            <a:off x="4522252" y="2436008"/>
            <a:ext cx="54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/>
              <a:t>15%</a:t>
            </a: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DA78F0FA-9142-4CA9-B135-3B7F878FC379}"/>
              </a:ext>
            </a:extLst>
          </p:cNvPr>
          <p:cNvGrpSpPr/>
          <p:nvPr/>
        </p:nvGrpSpPr>
        <p:grpSpPr>
          <a:xfrm>
            <a:off x="1283693" y="3005558"/>
            <a:ext cx="9051132" cy="3649505"/>
            <a:chOff x="1283693" y="3005558"/>
            <a:chExt cx="9051132" cy="3649505"/>
          </a:xfrm>
        </p:grpSpPr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D5EC2012-865A-42F7-9D82-62E476036B6E}"/>
                </a:ext>
              </a:extLst>
            </p:cNvPr>
            <p:cNvGrpSpPr/>
            <p:nvPr/>
          </p:nvGrpSpPr>
          <p:grpSpPr>
            <a:xfrm>
              <a:off x="1283693" y="3005558"/>
              <a:ext cx="9051132" cy="3178969"/>
              <a:chOff x="47624" y="1119188"/>
              <a:chExt cx="9051132" cy="3178969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xmlns="" id="{7D8E2BA9-9BAF-496D-A1F1-478A863F3C52}"/>
                  </a:ext>
                </a:extLst>
              </p:cNvPr>
              <p:cNvGrpSpPr/>
              <p:nvPr/>
            </p:nvGrpSpPr>
            <p:grpSpPr>
              <a:xfrm>
                <a:off x="1001315" y="1976438"/>
                <a:ext cx="1462088" cy="2132410"/>
                <a:chOff x="1001315" y="1976438"/>
                <a:chExt cx="1462088" cy="2132410"/>
              </a:xfrm>
            </p:grpSpPr>
            <p:sp>
              <p:nvSpPr>
                <p:cNvPr id="7" name="Freeform: Shape 2">
                  <a:extLst>
                    <a:ext uri="{FF2B5EF4-FFF2-40B4-BE49-F238E27FC236}">
                      <a16:creationId xmlns:a16="http://schemas.microsoft.com/office/drawing/2014/main" xmlns="" id="{0F2A27A4-6DC6-4F9B-8F4E-B9A900846D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315" y="2938463"/>
                  <a:ext cx="1462088" cy="1170385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2147483647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0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2">
                    <a:alpha val="7999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Freeform: Shape 12">
                  <a:extLst>
                    <a:ext uri="{FF2B5EF4-FFF2-40B4-BE49-F238E27FC236}">
                      <a16:creationId xmlns:a16="http://schemas.microsoft.com/office/drawing/2014/main" xmlns="" id="{F60647BA-D41C-42D8-B3CB-65B8FE343C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14474" y="1976438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xmlns="" id="{A4FA880B-0CDD-4E79-92C3-E52FC06A84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2638" y="2077351"/>
                  <a:ext cx="25006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9%</a:t>
                  </a: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xmlns="" id="{A0F2C378-2824-4518-847E-EA9033D7E495}"/>
                  </a:ext>
                </a:extLst>
              </p:cNvPr>
              <p:cNvGrpSpPr/>
              <p:nvPr/>
            </p:nvGrpSpPr>
            <p:grpSpPr>
              <a:xfrm>
                <a:off x="4794051" y="1976438"/>
                <a:ext cx="1462088" cy="2132410"/>
                <a:chOff x="4794051" y="1976438"/>
                <a:chExt cx="1462088" cy="2132410"/>
              </a:xfrm>
            </p:grpSpPr>
            <p:sp>
              <p:nvSpPr>
                <p:cNvPr id="11" name="Freeform: Shape 6">
                  <a:extLst>
                    <a:ext uri="{FF2B5EF4-FFF2-40B4-BE49-F238E27FC236}">
                      <a16:creationId xmlns:a16="http://schemas.microsoft.com/office/drawing/2014/main" xmlns="" id="{0BD92924-BC3C-4301-9C3A-083D5D9DFD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4051" y="2938463"/>
                  <a:ext cx="1462088" cy="1170385"/>
                </a:xfrm>
                <a:custGeom>
                  <a:avLst/>
                  <a:gdLst>
                    <a:gd name="T0" fmla="*/ 15897 w 21600"/>
                    <a:gd name="T1" fmla="*/ 14837 h 21600"/>
                    <a:gd name="T2" fmla="*/ 13029 w 21600"/>
                    <a:gd name="T3" fmla="*/ 2244 h 21600"/>
                    <a:gd name="T4" fmla="*/ 13029 w 21600"/>
                    <a:gd name="T5" fmla="*/ 2294 h 21600"/>
                    <a:gd name="T6" fmla="*/ 10803 w 21600"/>
                    <a:gd name="T7" fmla="*/ 0 h 21600"/>
                    <a:gd name="T8" fmla="*/ 8576 w 21600"/>
                    <a:gd name="T9" fmla="*/ 2294 h 21600"/>
                    <a:gd name="T10" fmla="*/ 8576 w 21600"/>
                    <a:gd name="T11" fmla="*/ 2244 h 21600"/>
                    <a:gd name="T12" fmla="*/ 5704 w 21600"/>
                    <a:gd name="T13" fmla="*/ 14837 h 21600"/>
                    <a:gd name="T14" fmla="*/ 0 w 21600"/>
                    <a:gd name="T15" fmla="*/ 21600 h 21600"/>
                    <a:gd name="T16" fmla="*/ 10782 w 21600"/>
                    <a:gd name="T17" fmla="*/ 21596 h 21600"/>
                    <a:gd name="T18" fmla="*/ 10800 w 21600"/>
                    <a:gd name="T19" fmla="*/ 21596 h 21600"/>
                    <a:gd name="T20" fmla="*/ 10816 w 21600"/>
                    <a:gd name="T21" fmla="*/ 21596 h 21600"/>
                    <a:gd name="T22" fmla="*/ 21600 w 21600"/>
                    <a:gd name="T23" fmla="*/ 21600 h 21600"/>
                    <a:gd name="T24" fmla="*/ 15897 w 21600"/>
                    <a:gd name="T25" fmla="*/ 14837 h 21600"/>
                    <a:gd name="T26" fmla="*/ 15897 w 21600"/>
                    <a:gd name="T27" fmla="*/ 148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6">
                    <a:alpha val="79999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" name="Freeform: Shape 16">
                  <a:extLst>
                    <a:ext uri="{FF2B5EF4-FFF2-40B4-BE49-F238E27FC236}">
                      <a16:creationId xmlns:a16="http://schemas.microsoft.com/office/drawing/2014/main" xmlns="" id="{D83E8204-BF00-4B33-A14E-6ADEF3BAAB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5899" y="1976438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Rectangle 25">
                  <a:extLst>
                    <a:ext uri="{FF2B5EF4-FFF2-40B4-BE49-F238E27FC236}">
                      <a16:creationId xmlns:a16="http://schemas.microsoft.com/office/drawing/2014/main" xmlns="" id="{3811FE3D-32FF-4C58-B2CE-49F4D16FC3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36013" y="2077351"/>
                  <a:ext cx="33340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11%</a:t>
                  </a:r>
                </a:p>
              </p:txBody>
            </p:sp>
          </p:grpSp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xmlns="" id="{3339A3C8-7177-4590-8217-EF9C3224C213}"/>
                  </a:ext>
                </a:extLst>
              </p:cNvPr>
              <p:cNvGrpSpPr/>
              <p:nvPr/>
            </p:nvGrpSpPr>
            <p:grpSpPr>
              <a:xfrm>
                <a:off x="7636668" y="1119188"/>
                <a:ext cx="1462088" cy="2989660"/>
                <a:chOff x="7636668" y="1119188"/>
                <a:chExt cx="1462088" cy="2989660"/>
              </a:xfrm>
            </p:grpSpPr>
            <p:sp>
              <p:nvSpPr>
                <p:cNvPr id="15" name="Freeform: Shape 9">
                  <a:extLst>
                    <a:ext uri="{FF2B5EF4-FFF2-40B4-BE49-F238E27FC236}">
                      <a16:creationId xmlns:a16="http://schemas.microsoft.com/office/drawing/2014/main" xmlns="" id="{1ABEC76D-90AE-438D-A946-639D2C8419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6668" y="2043709"/>
                  <a:ext cx="1462088" cy="2065139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2147483647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0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2">
                    <a:alpha val="7999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Freeform: Shape 19">
                  <a:extLst>
                    <a:ext uri="{FF2B5EF4-FFF2-40B4-BE49-F238E27FC236}">
                      <a16:creationId xmlns:a16="http://schemas.microsoft.com/office/drawing/2014/main" xmlns="" id="{256FCED2-C069-4B84-B4C6-2F49A20122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39112" y="1119188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Rectangle 28">
                  <a:extLst>
                    <a:ext uri="{FF2B5EF4-FFF2-40B4-BE49-F238E27FC236}">
                      <a16:creationId xmlns:a16="http://schemas.microsoft.com/office/drawing/2014/main" xmlns="" id="{546EA801-99B1-43B9-9725-F290A1FD3A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7612" y="1215339"/>
                  <a:ext cx="34624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12%</a:t>
                  </a:r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E9379C2B-876E-4681-8D3F-2487EB2C2FEB}"/>
                  </a:ext>
                </a:extLst>
              </p:cNvPr>
              <p:cNvGrpSpPr/>
              <p:nvPr/>
            </p:nvGrpSpPr>
            <p:grpSpPr>
              <a:xfrm>
                <a:off x="47624" y="1596629"/>
                <a:ext cx="1462088" cy="2701528"/>
                <a:chOff x="47624" y="1596629"/>
                <a:chExt cx="1462088" cy="2701528"/>
              </a:xfrm>
            </p:grpSpPr>
            <p:sp>
              <p:nvSpPr>
                <p:cNvPr id="19" name="Freeform: Shape 1">
                  <a:extLst>
                    <a:ext uri="{FF2B5EF4-FFF2-40B4-BE49-F238E27FC236}">
                      <a16:creationId xmlns:a16="http://schemas.microsoft.com/office/drawing/2014/main" xmlns="" id="{11354B97-49F4-4432-93F1-E73D700FD3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24" y="2521744"/>
                  <a:ext cx="1462088" cy="1588889"/>
                </a:xfrm>
                <a:custGeom>
                  <a:avLst/>
                  <a:gdLst>
                    <a:gd name="T0" fmla="*/ 15897 w 21600"/>
                    <a:gd name="T1" fmla="*/ 14837 h 21600"/>
                    <a:gd name="T2" fmla="*/ 13029 w 21600"/>
                    <a:gd name="T3" fmla="*/ 2244 h 21600"/>
                    <a:gd name="T4" fmla="*/ 13029 w 21600"/>
                    <a:gd name="T5" fmla="*/ 2294 h 21600"/>
                    <a:gd name="T6" fmla="*/ 10803 w 21600"/>
                    <a:gd name="T7" fmla="*/ 0 h 21600"/>
                    <a:gd name="T8" fmla="*/ 8576 w 21600"/>
                    <a:gd name="T9" fmla="*/ 2294 h 21600"/>
                    <a:gd name="T10" fmla="*/ 8576 w 21600"/>
                    <a:gd name="T11" fmla="*/ 2244 h 21600"/>
                    <a:gd name="T12" fmla="*/ 5704 w 21600"/>
                    <a:gd name="T13" fmla="*/ 14837 h 21600"/>
                    <a:gd name="T14" fmla="*/ 0 w 21600"/>
                    <a:gd name="T15" fmla="*/ 21600 h 21600"/>
                    <a:gd name="T16" fmla="*/ 10782 w 21600"/>
                    <a:gd name="T17" fmla="*/ 21596 h 21600"/>
                    <a:gd name="T18" fmla="*/ 10800 w 21600"/>
                    <a:gd name="T19" fmla="*/ 21596 h 21600"/>
                    <a:gd name="T20" fmla="*/ 10816 w 21600"/>
                    <a:gd name="T21" fmla="*/ 21596 h 21600"/>
                    <a:gd name="T22" fmla="*/ 21600 w 21600"/>
                    <a:gd name="T23" fmla="*/ 21600 h 21600"/>
                    <a:gd name="T24" fmla="*/ 15897 w 21600"/>
                    <a:gd name="T25" fmla="*/ 14837 h 21600"/>
                    <a:gd name="T26" fmla="*/ 15897 w 21600"/>
                    <a:gd name="T27" fmla="*/ 148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3">
                    <a:alpha val="79999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Freeform: Shape 11">
                  <a:extLst>
                    <a:ext uri="{FF2B5EF4-FFF2-40B4-BE49-F238E27FC236}">
                      <a16:creationId xmlns:a16="http://schemas.microsoft.com/office/drawing/2014/main" xmlns="" id="{D8D10BA7-ED10-4B4C-BBE4-282037821C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974" y="1596629"/>
                  <a:ext cx="438150" cy="788789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xmlns="" id="{82EFB655-5045-42B1-A0CB-000B63AF58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9879" y="1708258"/>
                  <a:ext cx="34624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12%</a:t>
                  </a:r>
                </a:p>
              </p:txBody>
            </p:sp>
            <p:sp>
              <p:nvSpPr>
                <p:cNvPr id="22" name="Isosceles Triangle 29">
                  <a:extLst>
                    <a:ext uri="{FF2B5EF4-FFF2-40B4-BE49-F238E27FC236}">
                      <a16:creationId xmlns:a16="http://schemas.microsoft.com/office/drawing/2014/main" xmlns="" id="{9F7BBA39-F231-48FD-AD93-F5DAF58A29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 flipH="1">
                  <a:off x="714374" y="4210051"/>
                  <a:ext cx="128588" cy="8810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20000"/>
                    <a:lumOff val="80000"/>
                    <a:alpha val="39999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70859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xmlns="" id="{54D2874A-B5C8-40DB-AA47-2E8AD1F32AF1}"/>
                  </a:ext>
                </a:extLst>
              </p:cNvPr>
              <p:cNvGrpSpPr/>
              <p:nvPr/>
            </p:nvGrpSpPr>
            <p:grpSpPr>
              <a:xfrm>
                <a:off x="1946076" y="2243138"/>
                <a:ext cx="1462088" cy="2055019"/>
                <a:chOff x="1946076" y="2243138"/>
                <a:chExt cx="1462088" cy="2055019"/>
              </a:xfrm>
            </p:grpSpPr>
            <p:sp>
              <p:nvSpPr>
                <p:cNvPr id="24" name="Freeform: Shape 3">
                  <a:extLst>
                    <a:ext uri="{FF2B5EF4-FFF2-40B4-BE49-F238E27FC236}">
                      <a16:creationId xmlns:a16="http://schemas.microsoft.com/office/drawing/2014/main" xmlns="" id="{F3F11AC3-8EE3-4588-8048-F69B4D4E76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46076" y="3190281"/>
                  <a:ext cx="1462088" cy="918567"/>
                </a:xfrm>
                <a:custGeom>
                  <a:avLst/>
                  <a:gdLst>
                    <a:gd name="T0" fmla="*/ 15897 w 21600"/>
                    <a:gd name="T1" fmla="*/ 14837 h 21600"/>
                    <a:gd name="T2" fmla="*/ 13029 w 21600"/>
                    <a:gd name="T3" fmla="*/ 2244 h 21600"/>
                    <a:gd name="T4" fmla="*/ 13029 w 21600"/>
                    <a:gd name="T5" fmla="*/ 2294 h 21600"/>
                    <a:gd name="T6" fmla="*/ 10803 w 21600"/>
                    <a:gd name="T7" fmla="*/ 0 h 21600"/>
                    <a:gd name="T8" fmla="*/ 8576 w 21600"/>
                    <a:gd name="T9" fmla="*/ 2294 h 21600"/>
                    <a:gd name="T10" fmla="*/ 8576 w 21600"/>
                    <a:gd name="T11" fmla="*/ 2244 h 21600"/>
                    <a:gd name="T12" fmla="*/ 5704 w 21600"/>
                    <a:gd name="T13" fmla="*/ 14837 h 21600"/>
                    <a:gd name="T14" fmla="*/ 0 w 21600"/>
                    <a:gd name="T15" fmla="*/ 21600 h 21600"/>
                    <a:gd name="T16" fmla="*/ 10782 w 21600"/>
                    <a:gd name="T17" fmla="*/ 21596 h 21600"/>
                    <a:gd name="T18" fmla="*/ 10800 w 21600"/>
                    <a:gd name="T19" fmla="*/ 21596 h 21600"/>
                    <a:gd name="T20" fmla="*/ 10816 w 21600"/>
                    <a:gd name="T21" fmla="*/ 21596 h 21600"/>
                    <a:gd name="T22" fmla="*/ 21600 w 21600"/>
                    <a:gd name="T23" fmla="*/ 21600 h 21600"/>
                    <a:gd name="T24" fmla="*/ 15897 w 21600"/>
                    <a:gd name="T25" fmla="*/ 14837 h 21600"/>
                    <a:gd name="T26" fmla="*/ 15897 w 21600"/>
                    <a:gd name="T27" fmla="*/ 148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4">
                    <a:alpha val="79999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: Shape 13">
                  <a:extLst>
                    <a:ext uri="{FF2B5EF4-FFF2-40B4-BE49-F238E27FC236}">
                      <a16:creationId xmlns:a16="http://schemas.microsoft.com/office/drawing/2014/main" xmlns="" id="{299A7220-A3E4-4889-8CDB-9A87EF1D4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57449" y="2243138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Rectangle 22">
                  <a:extLst>
                    <a:ext uri="{FF2B5EF4-FFF2-40B4-BE49-F238E27FC236}">
                      <a16:creationId xmlns:a16="http://schemas.microsoft.com/office/drawing/2014/main" xmlns="" id="{531C7437-4DEC-46A2-A494-A64B955604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35613" y="2353576"/>
                  <a:ext cx="25006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8%</a:t>
                  </a:r>
                </a:p>
              </p:txBody>
            </p:sp>
            <p:sp>
              <p:nvSpPr>
                <p:cNvPr id="27" name="Isosceles Triangle 31">
                  <a:extLst>
                    <a:ext uri="{FF2B5EF4-FFF2-40B4-BE49-F238E27FC236}">
                      <a16:creationId xmlns:a16="http://schemas.microsoft.com/office/drawing/2014/main" xmlns="" id="{46051ED9-C2AE-49FD-8106-1E72428D14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 flipH="1">
                  <a:off x="2614612" y="4210051"/>
                  <a:ext cx="128588" cy="8810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20000"/>
                    <a:lumOff val="80000"/>
                    <a:alpha val="39999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70859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xmlns="" id="{AE3C5273-C2A1-40E9-8509-65963E11CCB7}"/>
                  </a:ext>
                </a:extLst>
              </p:cNvPr>
              <p:cNvGrpSpPr/>
              <p:nvPr/>
            </p:nvGrpSpPr>
            <p:grpSpPr>
              <a:xfrm>
                <a:off x="2895004" y="1476376"/>
                <a:ext cx="1462088" cy="2821781"/>
                <a:chOff x="2895004" y="1476376"/>
                <a:chExt cx="1462088" cy="2821781"/>
              </a:xfrm>
            </p:grpSpPr>
            <p:sp>
              <p:nvSpPr>
                <p:cNvPr id="29" name="Freeform: Shape 4">
                  <a:extLst>
                    <a:ext uri="{FF2B5EF4-FFF2-40B4-BE49-F238E27FC236}">
                      <a16:creationId xmlns:a16="http://schemas.microsoft.com/office/drawing/2014/main" xmlns="" id="{1C9FAEE1-1006-49D6-964E-9E6B8119BF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95004" y="2400896"/>
                  <a:ext cx="1462088" cy="1707952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2147483647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0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1">
                    <a:alpha val="7999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: Shape 14">
                  <a:extLst>
                    <a:ext uri="{FF2B5EF4-FFF2-40B4-BE49-F238E27FC236}">
                      <a16:creationId xmlns:a16="http://schemas.microsoft.com/office/drawing/2014/main" xmlns="" id="{3DAE58BF-AF96-4000-AC5B-5DE4F4BE02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05187" y="1476376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Rectangle 23">
                  <a:extLst>
                    <a:ext uri="{FF2B5EF4-FFF2-40B4-BE49-F238E27FC236}">
                      <a16:creationId xmlns:a16="http://schemas.microsoft.com/office/drawing/2014/main" xmlns="" id="{89BDF554-7450-4F90-8059-5F762DA3DE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33687" y="1586814"/>
                  <a:ext cx="34624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12%</a:t>
                  </a:r>
                </a:p>
              </p:txBody>
            </p:sp>
            <p:sp>
              <p:nvSpPr>
                <p:cNvPr id="32" name="Isosceles Triangle 32">
                  <a:extLst>
                    <a:ext uri="{FF2B5EF4-FFF2-40B4-BE49-F238E27FC236}">
                      <a16:creationId xmlns:a16="http://schemas.microsoft.com/office/drawing/2014/main" xmlns="" id="{E5A339B1-813C-497B-99CB-27AE1A8EE2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 flipH="1">
                  <a:off x="3562349" y="4210051"/>
                  <a:ext cx="128588" cy="8810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20000"/>
                    <a:lumOff val="80000"/>
                    <a:alpha val="39999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70859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xmlns="" id="{13E48A4C-F3AA-433F-AE55-E8B37388B236}"/>
                  </a:ext>
                </a:extLst>
              </p:cNvPr>
              <p:cNvGrpSpPr/>
              <p:nvPr/>
            </p:nvGrpSpPr>
            <p:grpSpPr>
              <a:xfrm>
                <a:off x="3844528" y="1119188"/>
                <a:ext cx="1732359" cy="3178969"/>
                <a:chOff x="3844528" y="1119188"/>
                <a:chExt cx="1732359" cy="3178969"/>
              </a:xfrm>
            </p:grpSpPr>
            <p:sp>
              <p:nvSpPr>
                <p:cNvPr id="34" name="Freeform: Shape 5">
                  <a:extLst>
                    <a:ext uri="{FF2B5EF4-FFF2-40B4-BE49-F238E27FC236}">
                      <a16:creationId xmlns:a16="http://schemas.microsoft.com/office/drawing/2014/main" xmlns="" id="{B9DCC8F8-E98E-4E13-BCC7-6E79E6DC6D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44528" y="2043709"/>
                  <a:ext cx="1462088" cy="2065139"/>
                </a:xfrm>
                <a:custGeom>
                  <a:avLst/>
                  <a:gdLst>
                    <a:gd name="T0" fmla="*/ 15897 w 21600"/>
                    <a:gd name="T1" fmla="*/ 14837 h 21600"/>
                    <a:gd name="T2" fmla="*/ 13029 w 21600"/>
                    <a:gd name="T3" fmla="*/ 2244 h 21600"/>
                    <a:gd name="T4" fmla="*/ 13029 w 21600"/>
                    <a:gd name="T5" fmla="*/ 2294 h 21600"/>
                    <a:gd name="T6" fmla="*/ 10803 w 21600"/>
                    <a:gd name="T7" fmla="*/ 0 h 21600"/>
                    <a:gd name="T8" fmla="*/ 8576 w 21600"/>
                    <a:gd name="T9" fmla="*/ 2294 h 21600"/>
                    <a:gd name="T10" fmla="*/ 8576 w 21600"/>
                    <a:gd name="T11" fmla="*/ 2244 h 21600"/>
                    <a:gd name="T12" fmla="*/ 5704 w 21600"/>
                    <a:gd name="T13" fmla="*/ 14837 h 21600"/>
                    <a:gd name="T14" fmla="*/ 0 w 21600"/>
                    <a:gd name="T15" fmla="*/ 21600 h 21600"/>
                    <a:gd name="T16" fmla="*/ 10782 w 21600"/>
                    <a:gd name="T17" fmla="*/ 21596 h 21600"/>
                    <a:gd name="T18" fmla="*/ 10800 w 21600"/>
                    <a:gd name="T19" fmla="*/ 21596 h 21600"/>
                    <a:gd name="T20" fmla="*/ 10816 w 21600"/>
                    <a:gd name="T21" fmla="*/ 21596 h 21600"/>
                    <a:gd name="T22" fmla="*/ 21600 w 21600"/>
                    <a:gd name="T23" fmla="*/ 21600 h 21600"/>
                    <a:gd name="T24" fmla="*/ 15897 w 21600"/>
                    <a:gd name="T25" fmla="*/ 14837 h 21600"/>
                    <a:gd name="T26" fmla="*/ 15897 w 21600"/>
                    <a:gd name="T27" fmla="*/ 148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1">
                    <a:lumMod val="75000"/>
                    <a:alpha val="79999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: Shape 15">
                  <a:extLst>
                    <a:ext uri="{FF2B5EF4-FFF2-40B4-BE49-F238E27FC236}">
                      <a16:creationId xmlns:a16="http://schemas.microsoft.com/office/drawing/2014/main" xmlns="" id="{AD336A19-002B-4054-874D-E8DC2711B3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7687" y="1119188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Rectangle 24">
                  <a:extLst>
                    <a:ext uri="{FF2B5EF4-FFF2-40B4-BE49-F238E27FC236}">
                      <a16:creationId xmlns:a16="http://schemas.microsoft.com/office/drawing/2014/main" xmlns="" id="{6DC3E800-312A-4A98-95F3-4686BA90F6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86187" y="1215339"/>
                  <a:ext cx="34624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15%</a:t>
                  </a:r>
                </a:p>
              </p:txBody>
            </p:sp>
            <p:sp>
              <p:nvSpPr>
                <p:cNvPr id="37" name="Isosceles Triangle 33">
                  <a:extLst>
                    <a:ext uri="{FF2B5EF4-FFF2-40B4-BE49-F238E27FC236}">
                      <a16:creationId xmlns:a16="http://schemas.microsoft.com/office/drawing/2014/main" xmlns="" id="{F62887DB-4542-43FD-A62B-6A9D9C8D38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 flipH="1">
                  <a:off x="4510087" y="4210051"/>
                  <a:ext cx="128588" cy="8810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20000"/>
                    <a:lumOff val="80000"/>
                    <a:alpha val="39999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708593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Isosceles Triangle 34">
                  <a:extLst>
                    <a:ext uri="{FF2B5EF4-FFF2-40B4-BE49-F238E27FC236}">
                      <a16:creationId xmlns:a16="http://schemas.microsoft.com/office/drawing/2014/main" xmlns="" id="{80653533-6C41-44AF-95B3-CAB5FB2A3A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 flipH="1">
                  <a:off x="5448299" y="4210051"/>
                  <a:ext cx="128588" cy="8810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20000"/>
                    <a:lumOff val="80000"/>
                    <a:alpha val="39999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70859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9" name="组合 38">
                <a:extLst>
                  <a:ext uri="{FF2B5EF4-FFF2-40B4-BE49-F238E27FC236}">
                    <a16:creationId xmlns:a16="http://schemas.microsoft.com/office/drawing/2014/main" xmlns="" id="{E53727AD-386F-48AE-8846-4CCA10663B71}"/>
                  </a:ext>
                </a:extLst>
              </p:cNvPr>
              <p:cNvGrpSpPr/>
              <p:nvPr/>
            </p:nvGrpSpPr>
            <p:grpSpPr>
              <a:xfrm>
                <a:off x="5742980" y="2266951"/>
                <a:ext cx="1462088" cy="2031206"/>
                <a:chOff x="5742980" y="2266951"/>
                <a:chExt cx="1462088" cy="2031206"/>
              </a:xfrm>
            </p:grpSpPr>
            <p:sp>
              <p:nvSpPr>
                <p:cNvPr id="40" name="Freeform: Shape 7">
                  <a:extLst>
                    <a:ext uri="{FF2B5EF4-FFF2-40B4-BE49-F238E27FC236}">
                      <a16:creationId xmlns:a16="http://schemas.microsoft.com/office/drawing/2014/main" xmlns="" id="{69F2AF6D-8550-4235-9F02-1D2E388AD1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42980" y="3190281"/>
                  <a:ext cx="1462088" cy="918567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2147483647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0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5">
                    <a:alpha val="7999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 cap="flat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: Shape 17">
                  <a:extLst>
                    <a:ext uri="{FF2B5EF4-FFF2-40B4-BE49-F238E27FC236}">
                      <a16:creationId xmlns:a16="http://schemas.microsoft.com/office/drawing/2014/main" xmlns="" id="{6F0F5E86-67D7-4A6F-A70D-5B0D2A80E3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3637" y="2266951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Rectangle 26">
                  <a:extLst>
                    <a:ext uri="{FF2B5EF4-FFF2-40B4-BE49-F238E27FC236}">
                      <a16:creationId xmlns:a16="http://schemas.microsoft.com/office/drawing/2014/main" xmlns="" id="{425B6EF9-835F-403A-B00E-44F5B2419E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6564" y="2377389"/>
                  <a:ext cx="25006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7%</a:t>
                  </a:r>
                </a:p>
              </p:txBody>
            </p:sp>
            <p:sp>
              <p:nvSpPr>
                <p:cNvPr id="43" name="Isosceles Triangle 35">
                  <a:extLst>
                    <a:ext uri="{FF2B5EF4-FFF2-40B4-BE49-F238E27FC236}">
                      <a16:creationId xmlns:a16="http://schemas.microsoft.com/office/drawing/2014/main" xmlns="" id="{8C386FA5-07AD-4487-A4D0-2CDE96B939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 flipH="1">
                  <a:off x="6400800" y="4210051"/>
                  <a:ext cx="128588" cy="8810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20000"/>
                    <a:lumOff val="80000"/>
                    <a:alpha val="39999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708593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xmlns="" id="{ABE1964E-5CA3-46BE-98DA-DD4B6CFE9899}"/>
                  </a:ext>
                </a:extLst>
              </p:cNvPr>
              <p:cNvGrpSpPr/>
              <p:nvPr/>
            </p:nvGrpSpPr>
            <p:grpSpPr>
              <a:xfrm>
                <a:off x="6692503" y="1976438"/>
                <a:ext cx="1462088" cy="2321719"/>
                <a:chOff x="6692503" y="1976438"/>
                <a:chExt cx="1462088" cy="2321719"/>
              </a:xfrm>
            </p:grpSpPr>
            <p:sp>
              <p:nvSpPr>
                <p:cNvPr id="45" name="Freeform: Shape 8">
                  <a:extLst>
                    <a:ext uri="{FF2B5EF4-FFF2-40B4-BE49-F238E27FC236}">
                      <a16:creationId xmlns:a16="http://schemas.microsoft.com/office/drawing/2014/main" xmlns="" id="{A6E206A6-0F21-488C-B2CD-9A13F40DAB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2503" y="2938463"/>
                  <a:ext cx="1462088" cy="1170385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2147483647 h 21600"/>
                    <a:gd name="T4" fmla="*/ 2147483647 w 21600"/>
                    <a:gd name="T5" fmla="*/ 2147483647 h 21600"/>
                    <a:gd name="T6" fmla="*/ 2147483647 w 21600"/>
                    <a:gd name="T7" fmla="*/ 0 h 21600"/>
                    <a:gd name="T8" fmla="*/ 2147483647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0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5897" y="14837"/>
                      </a:moveTo>
                      <a:cubicBezTo>
                        <a:pt x="14121" y="11311"/>
                        <a:pt x="13029" y="2244"/>
                        <a:pt x="13029" y="2244"/>
                      </a:cubicBezTo>
                      <a:cubicBezTo>
                        <a:pt x="13029" y="2244"/>
                        <a:pt x="13029" y="2295"/>
                        <a:pt x="13029" y="2294"/>
                      </a:cubicBezTo>
                      <a:cubicBezTo>
                        <a:pt x="12774" y="616"/>
                        <a:pt x="12045" y="17"/>
                        <a:pt x="10803" y="0"/>
                      </a:cubicBezTo>
                      <a:cubicBezTo>
                        <a:pt x="9553" y="17"/>
                        <a:pt x="8797" y="616"/>
                        <a:pt x="8576" y="2294"/>
                      </a:cubicBezTo>
                      <a:cubicBezTo>
                        <a:pt x="8576" y="2295"/>
                        <a:pt x="8576" y="2244"/>
                        <a:pt x="8576" y="2244"/>
                      </a:cubicBezTo>
                      <a:cubicBezTo>
                        <a:pt x="8576" y="2244"/>
                        <a:pt x="7480" y="11311"/>
                        <a:pt x="5704" y="14837"/>
                      </a:cubicBezTo>
                      <a:cubicBezTo>
                        <a:pt x="3078" y="20052"/>
                        <a:pt x="0" y="21600"/>
                        <a:pt x="0" y="21600"/>
                      </a:cubicBezTo>
                      <a:lnTo>
                        <a:pt x="10782" y="21596"/>
                      </a:lnTo>
                      <a:lnTo>
                        <a:pt x="10800" y="21596"/>
                      </a:lnTo>
                      <a:lnTo>
                        <a:pt x="10816" y="21596"/>
                      </a:lnTo>
                      <a:lnTo>
                        <a:pt x="21600" y="21600"/>
                      </a:lnTo>
                      <a:cubicBezTo>
                        <a:pt x="21600" y="21600"/>
                        <a:pt x="18524" y="20052"/>
                        <a:pt x="15897" y="14837"/>
                      </a:cubicBezTo>
                      <a:close/>
                      <a:moveTo>
                        <a:pt x="15897" y="14837"/>
                      </a:moveTo>
                    </a:path>
                  </a:pathLst>
                </a:custGeom>
                <a:solidFill>
                  <a:schemeClr val="accent1">
                    <a:alpha val="79999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: Shape 18">
                  <a:extLst>
                    <a:ext uri="{FF2B5EF4-FFF2-40B4-BE49-F238E27FC236}">
                      <a16:creationId xmlns:a16="http://schemas.microsoft.com/office/drawing/2014/main" xmlns="" id="{D5AC3F77-3C98-43D8-B18F-0F2AAFBCE0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6137" y="1976438"/>
                  <a:ext cx="438150" cy="788194"/>
                </a:xfrm>
                <a:custGeom>
                  <a:avLst/>
                  <a:gdLst>
                    <a:gd name="T0" fmla="*/ 2147483647 w 21600"/>
                    <a:gd name="T1" fmla="*/ 2147483647 h 21600"/>
                    <a:gd name="T2" fmla="*/ 2147483647 w 21600"/>
                    <a:gd name="T3" fmla="*/ 0 h 21600"/>
                    <a:gd name="T4" fmla="*/ 2147483647 w 21600"/>
                    <a:gd name="T5" fmla="*/ 0 h 21600"/>
                    <a:gd name="T6" fmla="*/ 2147483647 w 21600"/>
                    <a:gd name="T7" fmla="*/ 0 h 21600"/>
                    <a:gd name="T8" fmla="*/ 0 w 21600"/>
                    <a:gd name="T9" fmla="*/ 2147483647 h 21600"/>
                    <a:gd name="T10" fmla="*/ 2147483647 w 21600"/>
                    <a:gd name="T11" fmla="*/ 2147483647 h 21600"/>
                    <a:gd name="T12" fmla="*/ 2147483647 w 21600"/>
                    <a:gd name="T13" fmla="*/ 2147483647 h 21600"/>
                    <a:gd name="T14" fmla="*/ 2147483647 w 21600"/>
                    <a:gd name="T15" fmla="*/ 2147483647 h 21600"/>
                    <a:gd name="T16" fmla="*/ 2147483647 w 21600"/>
                    <a:gd name="T17" fmla="*/ 2147483647 h 21600"/>
                    <a:gd name="T18" fmla="*/ 2147483647 w 21600"/>
                    <a:gd name="T19" fmla="*/ 2147483647 h 21600"/>
                    <a:gd name="T20" fmla="*/ 2147483647 w 21600"/>
                    <a:gd name="T21" fmla="*/ 2147483647 h 21600"/>
                    <a:gd name="T22" fmla="*/ 2147483647 w 21600"/>
                    <a:gd name="T23" fmla="*/ 2147483647 h 21600"/>
                    <a:gd name="T24" fmla="*/ 2147483647 w 21600"/>
                    <a:gd name="T25" fmla="*/ 2147483647 h 21600"/>
                    <a:gd name="T26" fmla="*/ 2147483647 w 21600"/>
                    <a:gd name="T27" fmla="*/ 2147483647 h 21600"/>
                    <a:gd name="T28" fmla="*/ 2147483647 w 21600"/>
                    <a:gd name="T29" fmla="*/ 2147483647 h 21600"/>
                    <a:gd name="T30" fmla="*/ 2147483647 w 21600"/>
                    <a:gd name="T31" fmla="*/ 2147483647 h 21600"/>
                    <a:gd name="T32" fmla="*/ 2147483647 w 21600"/>
                    <a:gd name="T33" fmla="*/ 2147483647 h 21600"/>
                    <a:gd name="T34" fmla="*/ 2147483647 w 21600"/>
                    <a:gd name="T35" fmla="*/ 2147483647 h 21600"/>
                    <a:gd name="T36" fmla="*/ 2147483647 w 21600"/>
                    <a:gd name="T37" fmla="*/ 2147483647 h 21600"/>
                    <a:gd name="T38" fmla="*/ 2147483647 w 21600"/>
                    <a:gd name="T39" fmla="*/ 2147483647 h 21600"/>
                    <a:gd name="T40" fmla="*/ 2147483647 w 21600"/>
                    <a:gd name="T41" fmla="*/ 2147483647 h 21600"/>
                    <a:gd name="T42" fmla="*/ 2147483647 w 21600"/>
                    <a:gd name="T43" fmla="*/ 2147483647 h 21600"/>
                    <a:gd name="T44" fmla="*/ 2147483647 w 21600"/>
                    <a:gd name="T45" fmla="*/ 2147483647 h 21600"/>
                    <a:gd name="T46" fmla="*/ 2147483647 w 21600"/>
                    <a:gd name="T47" fmla="*/ 2147483647 h 21600"/>
                    <a:gd name="T48" fmla="*/ 2147483647 w 21600"/>
                    <a:gd name="T49" fmla="*/ 2147483647 h 21600"/>
                    <a:gd name="T50" fmla="*/ 2147483647 w 21600"/>
                    <a:gd name="T51" fmla="*/ 2147483647 h 21600"/>
                    <a:gd name="T52" fmla="*/ 2147483647 w 21600"/>
                    <a:gd name="T53" fmla="*/ 2147483647 h 21600"/>
                    <a:gd name="T54" fmla="*/ 2147483647 w 21600"/>
                    <a:gd name="T55" fmla="*/ 2147483647 h 21600"/>
                    <a:gd name="T56" fmla="*/ 2147483647 w 21600"/>
                    <a:gd name="T57" fmla="*/ 2147483647 h 21600"/>
                    <a:gd name="T58" fmla="*/ 2147483647 w 21600"/>
                    <a:gd name="T59" fmla="*/ 2147483647 h 21600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21600" h="21600">
                      <a:moveTo>
                        <a:pt x="21600" y="6030"/>
                      </a:moveTo>
                      <a:cubicBezTo>
                        <a:pt x="21600" y="2708"/>
                        <a:pt x="16765" y="0"/>
                        <a:pt x="10810" y="0"/>
                      </a:cubicBezTo>
                      <a:cubicBezTo>
                        <a:pt x="10805" y="0"/>
                        <a:pt x="10811" y="0"/>
                        <a:pt x="10796" y="0"/>
                      </a:cubicBezTo>
                      <a:cubicBezTo>
                        <a:pt x="10782" y="0"/>
                        <a:pt x="10792" y="0"/>
                        <a:pt x="10787" y="0"/>
                      </a:cubicBezTo>
                      <a:cubicBezTo>
                        <a:pt x="4831" y="0"/>
                        <a:pt x="0" y="2708"/>
                        <a:pt x="0" y="6030"/>
                      </a:cubicBezTo>
                      <a:cubicBezTo>
                        <a:pt x="0" y="8165"/>
                        <a:pt x="1991" y="9929"/>
                        <a:pt x="4997" y="11123"/>
                      </a:cubicBezTo>
                      <a:lnTo>
                        <a:pt x="4981" y="11123"/>
                      </a:lnTo>
                      <a:cubicBezTo>
                        <a:pt x="5886" y="11496"/>
                        <a:pt x="7010" y="12116"/>
                        <a:pt x="7899" y="13038"/>
                      </a:cubicBezTo>
                      <a:cubicBezTo>
                        <a:pt x="8655" y="13821"/>
                        <a:pt x="8984" y="15322"/>
                        <a:pt x="9109" y="16341"/>
                      </a:cubicBezTo>
                      <a:cubicBezTo>
                        <a:pt x="9109" y="16393"/>
                        <a:pt x="9129" y="16437"/>
                        <a:pt x="9135" y="16487"/>
                      </a:cubicBezTo>
                      <a:cubicBezTo>
                        <a:pt x="9131" y="16704"/>
                        <a:pt x="9013" y="17119"/>
                        <a:pt x="8260" y="17539"/>
                      </a:cubicBezTo>
                      <a:cubicBezTo>
                        <a:pt x="8111" y="17601"/>
                        <a:pt x="7972" y="17668"/>
                        <a:pt x="7841" y="17742"/>
                      </a:cubicBezTo>
                      <a:cubicBezTo>
                        <a:pt x="7704" y="17800"/>
                        <a:pt x="7626" y="17851"/>
                        <a:pt x="7594" y="17896"/>
                      </a:cubicBezTo>
                      <a:cubicBezTo>
                        <a:pt x="7034" y="18282"/>
                        <a:pt x="6675" y="18786"/>
                        <a:pt x="6675" y="19326"/>
                      </a:cubicBezTo>
                      <a:cubicBezTo>
                        <a:pt x="6675" y="20582"/>
                        <a:pt x="8571" y="21586"/>
                        <a:pt x="10712" y="21600"/>
                      </a:cubicBezTo>
                      <a:lnTo>
                        <a:pt x="10712" y="21574"/>
                      </a:lnTo>
                      <a:cubicBezTo>
                        <a:pt x="10712" y="21574"/>
                        <a:pt x="10788" y="21574"/>
                        <a:pt x="10795" y="21574"/>
                      </a:cubicBezTo>
                      <a:cubicBezTo>
                        <a:pt x="10802" y="21574"/>
                        <a:pt x="10712" y="21574"/>
                        <a:pt x="10712" y="21574"/>
                      </a:cubicBezTo>
                      <a:lnTo>
                        <a:pt x="10712" y="21600"/>
                      </a:lnTo>
                      <a:cubicBezTo>
                        <a:pt x="13121" y="21586"/>
                        <a:pt x="14838" y="20582"/>
                        <a:pt x="14838" y="19325"/>
                      </a:cubicBezTo>
                      <a:cubicBezTo>
                        <a:pt x="14838" y="18785"/>
                        <a:pt x="14543" y="18281"/>
                        <a:pt x="13982" y="17895"/>
                      </a:cubicBezTo>
                      <a:cubicBezTo>
                        <a:pt x="13950" y="17850"/>
                        <a:pt x="13884" y="17799"/>
                        <a:pt x="13748" y="17741"/>
                      </a:cubicBezTo>
                      <a:cubicBezTo>
                        <a:pt x="13617" y="17666"/>
                        <a:pt x="13482" y="17598"/>
                        <a:pt x="13334" y="17536"/>
                      </a:cubicBezTo>
                      <a:cubicBezTo>
                        <a:pt x="12581" y="17116"/>
                        <a:pt x="12462" y="16697"/>
                        <a:pt x="12459" y="16480"/>
                      </a:cubicBezTo>
                      <a:cubicBezTo>
                        <a:pt x="12465" y="16431"/>
                        <a:pt x="12480" y="16380"/>
                        <a:pt x="12480" y="16328"/>
                      </a:cubicBezTo>
                      <a:cubicBezTo>
                        <a:pt x="12605" y="15309"/>
                        <a:pt x="12941" y="13821"/>
                        <a:pt x="13697" y="13038"/>
                      </a:cubicBezTo>
                      <a:cubicBezTo>
                        <a:pt x="14586" y="12116"/>
                        <a:pt x="15718" y="11496"/>
                        <a:pt x="16622" y="11123"/>
                      </a:cubicBezTo>
                      <a:lnTo>
                        <a:pt x="16607" y="11123"/>
                      </a:lnTo>
                      <a:cubicBezTo>
                        <a:pt x="19612" y="9929"/>
                        <a:pt x="21600" y="8165"/>
                        <a:pt x="21600" y="6030"/>
                      </a:cubicBezTo>
                      <a:close/>
                      <a:moveTo>
                        <a:pt x="21600" y="6030"/>
                      </a:moveTo>
                    </a:path>
                  </a:pathLst>
                </a:custGeom>
                <a:noFill/>
                <a:ln w="50800" cap="flat">
                  <a:solidFill>
                    <a:srgbClr val="CDCCCC">
                      <a:alpha val="89803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Rectangle 27">
                  <a:extLst>
                    <a:ext uri="{FF2B5EF4-FFF2-40B4-BE49-F238E27FC236}">
                      <a16:creationId xmlns:a16="http://schemas.microsoft.com/office/drawing/2014/main" xmlns="" id="{BB753D6A-144E-4A91-97B2-6A0D392EAE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79064" y="2077351"/>
                  <a:ext cx="250069" cy="20774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:p14="http://schemas.microsoft.com/office/powerpoint/2010/main" xmlns:lc="http://schemas.openxmlformats.org/drawingml/2006/lockedCanvas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 anchor="ctr">
                  <a:normAutofit fontScale="92500" lnSpcReduction="20000"/>
                </a:bodyPr>
                <a:lstStyle/>
                <a:p>
                  <a:pPr algn="ctr"/>
                  <a:r>
                    <a:rPr lang="en-US" sz="1800">
                      <a:solidFill>
                        <a:srgbClr val="495869"/>
                      </a:solidFill>
                      <a:cs typeface="+mn-ea"/>
                      <a:sym typeface="+mn-lt"/>
                    </a:rPr>
                    <a:t>9%</a:t>
                  </a:r>
                </a:p>
              </p:txBody>
            </p:sp>
            <p:sp>
              <p:nvSpPr>
                <p:cNvPr id="48" name="Isosceles Triangle 36">
                  <a:extLst>
                    <a:ext uri="{FF2B5EF4-FFF2-40B4-BE49-F238E27FC236}">
                      <a16:creationId xmlns:a16="http://schemas.microsoft.com/office/drawing/2014/main" xmlns="" id="{BFF5FDBE-DC44-4E3C-A7EE-81BD27EE36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 flipH="1">
                  <a:off x="7348537" y="4210051"/>
                  <a:ext cx="128588" cy="88106"/>
                </a:xfrm>
                <a:prstGeom prst="triangle">
                  <a:avLst>
                    <a:gd name="adj" fmla="val 50000"/>
                  </a:avLst>
                </a:prstGeom>
                <a:solidFill>
                  <a:schemeClr val="tx1">
                    <a:lumMod val="20000"/>
                    <a:lumOff val="80000"/>
                    <a:alpha val="39999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rgbClr val="708593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44E5EDFC-35A7-40AC-85BB-AFA9BDF76C33}"/>
                </a:ext>
              </a:extLst>
            </p:cNvPr>
            <p:cNvSpPr txBox="1"/>
            <p:nvPr/>
          </p:nvSpPr>
          <p:spPr>
            <a:xfrm>
              <a:off x="1566709" y="6227271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一月</a:t>
              </a:r>
            </a:p>
          </p:txBody>
        </p: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xmlns="" id="{C9DC5FD1-6941-4726-BF2E-4E784A144E04}"/>
                </a:ext>
              </a:extLst>
            </p:cNvPr>
            <p:cNvSpPr txBox="1"/>
            <p:nvPr/>
          </p:nvSpPr>
          <p:spPr>
            <a:xfrm>
              <a:off x="2527004" y="6214448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二月</a:t>
              </a: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xmlns="" id="{16524902-8D31-4D6E-87C7-890B5B4CD822}"/>
                </a:ext>
              </a:extLst>
            </p:cNvPr>
            <p:cNvSpPr txBox="1"/>
            <p:nvPr/>
          </p:nvSpPr>
          <p:spPr>
            <a:xfrm>
              <a:off x="3512982" y="6222382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三月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5401D89B-219C-40B3-878F-208C57C48824}"/>
                </a:ext>
              </a:extLst>
            </p:cNvPr>
            <p:cNvSpPr txBox="1"/>
            <p:nvPr/>
          </p:nvSpPr>
          <p:spPr>
            <a:xfrm>
              <a:off x="4459146" y="6222382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四月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xmlns="" id="{B5BBF66C-0E5A-431F-BD90-1F6D095ECA91}"/>
                </a:ext>
              </a:extLst>
            </p:cNvPr>
            <p:cNvSpPr txBox="1"/>
            <p:nvPr/>
          </p:nvSpPr>
          <p:spPr>
            <a:xfrm>
              <a:off x="5400050" y="6222382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五月</a:t>
              </a: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xmlns="" id="{B9D4653F-F560-4CD3-9B92-4FF327514BE6}"/>
                </a:ext>
              </a:extLst>
            </p:cNvPr>
            <p:cNvSpPr txBox="1"/>
            <p:nvPr/>
          </p:nvSpPr>
          <p:spPr>
            <a:xfrm>
              <a:off x="6372714" y="6251183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六月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1F1817B6-0FD0-411F-9F49-85B61DC04F03}"/>
                </a:ext>
              </a:extLst>
            </p:cNvPr>
            <p:cNvSpPr txBox="1"/>
            <p:nvPr/>
          </p:nvSpPr>
          <p:spPr>
            <a:xfrm>
              <a:off x="7370025" y="6285731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八月</a:t>
              </a: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A6199C23-21DD-4B8B-99EC-7C502B37BD0D}"/>
                </a:ext>
              </a:extLst>
            </p:cNvPr>
            <p:cNvSpPr txBox="1"/>
            <p:nvPr/>
          </p:nvSpPr>
          <p:spPr>
            <a:xfrm>
              <a:off x="8300196" y="6285731"/>
              <a:ext cx="76746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十月</a:t>
              </a: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xmlns="" id="{616C697A-0E33-4D86-B61E-10F63C3C2E7F}"/>
                </a:ext>
              </a:extLst>
            </p:cNvPr>
            <p:cNvSpPr txBox="1"/>
            <p:nvPr/>
          </p:nvSpPr>
          <p:spPr>
            <a:xfrm>
              <a:off x="9230367" y="6268765"/>
              <a:ext cx="9756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十二月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114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6D813FC-5D05-46F7-A208-74AE98A6A6B5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年度富豪榜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8EA1B8F-AEE4-4481-B154-D942D479D0D1}"/>
              </a:ext>
            </a:extLst>
          </p:cNvPr>
          <p:cNvSpPr/>
          <p:nvPr/>
        </p:nvSpPr>
        <p:spPr>
          <a:xfrm>
            <a:off x="2728304" y="3059668"/>
            <a:ext cx="1717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李白：</a:t>
            </a:r>
            <a:r>
              <a:rPr lang="en-US" altLang="zh-CN" dirty="0"/>
              <a:t>15361</a:t>
            </a:r>
            <a:r>
              <a:rPr lang="zh-CN" altLang="en-US" dirty="0"/>
              <a:t>元</a:t>
            </a:r>
            <a:endParaRPr lang="en-US" altLang="zh-CN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88896454-14FC-4758-9F2C-17647EBCCE92}"/>
              </a:ext>
            </a:extLst>
          </p:cNvPr>
          <p:cNvSpPr/>
          <p:nvPr/>
        </p:nvSpPr>
        <p:spPr>
          <a:xfrm>
            <a:off x="2724825" y="4491890"/>
            <a:ext cx="17171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红火：</a:t>
            </a:r>
            <a:r>
              <a:rPr lang="en-US" altLang="zh-CN" dirty="0"/>
              <a:t>14582</a:t>
            </a:r>
            <a:r>
              <a:rPr lang="zh-CN" altLang="en-US" dirty="0"/>
              <a:t>元</a:t>
            </a:r>
            <a:endParaRPr lang="en-US" altLang="zh-CN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2DABCBA-806C-41AB-AC4B-63769C921DBB}"/>
              </a:ext>
            </a:extLst>
          </p:cNvPr>
          <p:cNvSpPr/>
          <p:nvPr/>
        </p:nvSpPr>
        <p:spPr>
          <a:xfrm>
            <a:off x="7821940" y="3098031"/>
            <a:ext cx="17171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黄河：</a:t>
            </a:r>
            <a:r>
              <a:rPr lang="en-US" altLang="zh-CN" dirty="0"/>
              <a:t>10258</a:t>
            </a:r>
            <a:r>
              <a:rPr lang="zh-CN" altLang="en-US" dirty="0"/>
              <a:t>元</a:t>
            </a:r>
            <a:endParaRPr lang="en-US" altLang="zh-CN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34EAC1BC-6F97-487B-916B-699FD355BC93}"/>
              </a:ext>
            </a:extLst>
          </p:cNvPr>
          <p:cNvSpPr/>
          <p:nvPr/>
        </p:nvSpPr>
        <p:spPr>
          <a:xfrm>
            <a:off x="7671176" y="4715360"/>
            <a:ext cx="17171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大白：</a:t>
            </a:r>
            <a:r>
              <a:rPr lang="en-US" altLang="zh-CN" dirty="0"/>
              <a:t>7822</a:t>
            </a:r>
            <a:r>
              <a:rPr lang="zh-CN" altLang="en-US" dirty="0"/>
              <a:t>元</a:t>
            </a:r>
            <a:endParaRPr lang="en-US" altLang="zh-CN" dirty="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054EAE7D-AC7C-4DED-813A-DA2846ECC46C}"/>
              </a:ext>
            </a:extLst>
          </p:cNvPr>
          <p:cNvGrpSpPr/>
          <p:nvPr/>
        </p:nvGrpSpPr>
        <p:grpSpPr>
          <a:xfrm>
            <a:off x="4908730" y="2851244"/>
            <a:ext cx="2374540" cy="2254229"/>
            <a:chOff x="3341599" y="1498082"/>
            <a:chExt cx="2374540" cy="2254229"/>
          </a:xfrm>
        </p:grpSpPr>
        <p:sp>
          <p:nvSpPr>
            <p:cNvPr id="7" name="Partial Circle 3">
              <a:extLst>
                <a:ext uri="{FF2B5EF4-FFF2-40B4-BE49-F238E27FC236}">
                  <a16:creationId xmlns:a16="http://schemas.microsoft.com/office/drawing/2014/main" xmlns="" id="{2ACA462C-6ED5-4D0B-87C4-57CBB3195DB4}"/>
                </a:ext>
              </a:extLst>
            </p:cNvPr>
            <p:cNvSpPr/>
            <p:nvPr/>
          </p:nvSpPr>
          <p:spPr>
            <a:xfrm>
              <a:off x="3341599" y="1498082"/>
              <a:ext cx="2299158" cy="2169367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Teardrop 4">
              <a:extLst>
                <a:ext uri="{FF2B5EF4-FFF2-40B4-BE49-F238E27FC236}">
                  <a16:creationId xmlns:a16="http://schemas.microsoft.com/office/drawing/2014/main" xmlns="" id="{9788D5C0-632D-4775-B0DE-02BD3CC31887}"/>
                </a:ext>
              </a:extLst>
            </p:cNvPr>
            <p:cNvSpPr/>
            <p:nvPr/>
          </p:nvSpPr>
          <p:spPr>
            <a:xfrm rot="16200000" flipH="1">
              <a:off x="4567067" y="1507003"/>
              <a:ext cx="1076325" cy="1071053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Partial Circle 5">
              <a:extLst>
                <a:ext uri="{FF2B5EF4-FFF2-40B4-BE49-F238E27FC236}">
                  <a16:creationId xmlns:a16="http://schemas.microsoft.com/office/drawing/2014/main" xmlns="" id="{66480F9B-0C45-41F6-B5E2-A976AA472F8C}"/>
                </a:ext>
              </a:extLst>
            </p:cNvPr>
            <p:cNvSpPr/>
            <p:nvPr/>
          </p:nvSpPr>
          <p:spPr>
            <a:xfrm flipH="1" flipV="1">
              <a:off x="3416981" y="1582944"/>
              <a:ext cx="2299158" cy="2169367"/>
            </a:xfrm>
            <a:prstGeom prst="pie">
              <a:avLst>
                <a:gd name="adj1" fmla="val 10800000"/>
                <a:gd name="adj2" fmla="val 1620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Teardrop 6">
              <a:extLst>
                <a:ext uri="{FF2B5EF4-FFF2-40B4-BE49-F238E27FC236}">
                  <a16:creationId xmlns:a16="http://schemas.microsoft.com/office/drawing/2014/main" xmlns="" id="{CDEE8139-0930-4D4F-AC27-6B65006C50E3}"/>
                </a:ext>
              </a:extLst>
            </p:cNvPr>
            <p:cNvSpPr/>
            <p:nvPr/>
          </p:nvSpPr>
          <p:spPr>
            <a:xfrm rot="16200000" flipV="1">
              <a:off x="3414345" y="2672338"/>
              <a:ext cx="1076325" cy="1071053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43">
              <a:extLst>
                <a:ext uri="{FF2B5EF4-FFF2-40B4-BE49-F238E27FC236}">
                  <a16:creationId xmlns:a16="http://schemas.microsoft.com/office/drawing/2014/main" xmlns="" id="{2FCF2460-1027-4CF3-A9B3-E83148D16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625" y="2896791"/>
              <a:ext cx="426603" cy="42660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Freeform: Shape 44">
              <a:extLst>
                <a:ext uri="{FF2B5EF4-FFF2-40B4-BE49-F238E27FC236}">
                  <a16:creationId xmlns:a16="http://schemas.microsoft.com/office/drawing/2014/main" xmlns="" id="{A52A1EE4-8DEF-45CB-B417-7DF6BDF7C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9174" y="2896791"/>
              <a:ext cx="426603" cy="42660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Freeform: Shape 45">
              <a:extLst>
                <a:ext uri="{FF2B5EF4-FFF2-40B4-BE49-F238E27FC236}">
                  <a16:creationId xmlns:a16="http://schemas.microsoft.com/office/drawing/2014/main" xmlns="" id="{AF164D06-F1C2-404D-9644-95BB42D12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3212" y="1915985"/>
              <a:ext cx="426603" cy="42660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46">
              <a:extLst>
                <a:ext uri="{FF2B5EF4-FFF2-40B4-BE49-F238E27FC236}">
                  <a16:creationId xmlns:a16="http://schemas.microsoft.com/office/drawing/2014/main" xmlns="" id="{38D39996-66D3-4A41-9389-1D47912D6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4084" y="1915985"/>
              <a:ext cx="426603" cy="42660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001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B2A79A3-6734-4C81-B6FB-0F0159FEB4D5}"/>
              </a:ext>
            </a:extLst>
          </p:cNvPr>
          <p:cNvGrpSpPr/>
          <p:nvPr/>
        </p:nvGrpSpPr>
        <p:grpSpPr>
          <a:xfrm flipH="1">
            <a:off x="0" y="9939"/>
            <a:ext cx="12192000" cy="6858000"/>
            <a:chOff x="1" y="0"/>
            <a:chExt cx="12191998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B028FF5B-DD80-4856-ADFA-1EC165D8F2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6096000" y="0"/>
              <a:ext cx="6095999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02C92839-AF19-4C54-9960-515015D395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00"/>
            <a:stretch/>
          </p:blipFill>
          <p:spPr>
            <a:xfrm>
              <a:off x="1" y="0"/>
              <a:ext cx="6095999" cy="6858000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D1290E12-48EB-4F82-B105-0BA13FBFD7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5346" y1="28591" x2="55466" y2="71091"/>
                        <a14:backgroundMark x1="52419" y1="86364" x2="60275" y2="85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0" r="34465"/>
          <a:stretch/>
        </p:blipFill>
        <p:spPr>
          <a:xfrm rot="18018883" flipH="1">
            <a:off x="1075577" y="3795626"/>
            <a:ext cx="1860645" cy="41007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F93E668D-8809-4F10-A843-2C3DC24322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E4EBF3"/>
              </a:clrFrom>
              <a:clrTo>
                <a:srgbClr val="E4EB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8" r="35701"/>
          <a:stretch/>
        </p:blipFill>
        <p:spPr>
          <a:xfrm>
            <a:off x="7699513" y="0"/>
            <a:ext cx="4492487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9E57714-2ACA-4376-8382-621C8A22F8F0}"/>
              </a:ext>
            </a:extLst>
          </p:cNvPr>
          <p:cNvSpPr txBox="1"/>
          <p:nvPr/>
        </p:nvSpPr>
        <p:spPr>
          <a:xfrm>
            <a:off x="2587735" y="3167390"/>
            <a:ext cx="535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600" dirty="0">
                <a:solidFill>
                  <a:schemeClr val="bg1"/>
                </a:solidFill>
              </a:rPr>
              <a:t>销售亮点与问题分析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B3A15B4D-A8AE-4A9B-AB27-50E5578B707D}"/>
              </a:ext>
            </a:extLst>
          </p:cNvPr>
          <p:cNvSpPr txBox="1"/>
          <p:nvPr/>
        </p:nvSpPr>
        <p:spPr>
          <a:xfrm>
            <a:off x="3551583" y="1948070"/>
            <a:ext cx="2902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pc="600" dirty="0">
                <a:solidFill>
                  <a:schemeClr val="bg1"/>
                </a:solidFill>
              </a:rPr>
              <a:t>PART 02</a:t>
            </a:r>
            <a:endParaRPr lang="zh-CN" altLang="en-US" sz="4000" b="1" spc="600" dirty="0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82DD5007-E81D-40BB-99A0-C421726FBD31}"/>
              </a:ext>
            </a:extLst>
          </p:cNvPr>
          <p:cNvSpPr/>
          <p:nvPr/>
        </p:nvSpPr>
        <p:spPr>
          <a:xfrm>
            <a:off x="2675616" y="4381752"/>
            <a:ext cx="52708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</a:rPr>
              <a:t>No matter how many mistakes you make or how slow you progress, you are still way ahead of everyone who isn't trying</a:t>
            </a:r>
            <a:r>
              <a:rPr lang="zh-CN" altLang="en-US" dirty="0">
                <a:solidFill>
                  <a:schemeClr val="bg1"/>
                </a:solidFill>
                <a:effectLst/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27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5D0F1D1-41EA-4E11-A002-5C89645A99FD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渠道销售的问题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64679C1B-AE56-45D0-9B7F-44858DE08076}"/>
              </a:ext>
            </a:extLst>
          </p:cNvPr>
          <p:cNvSpPr txBox="1"/>
          <p:nvPr/>
        </p:nvSpPr>
        <p:spPr>
          <a:xfrm>
            <a:off x="1309617" y="4872848"/>
            <a:ext cx="16178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缺乏大客户，已有客户销售额较少，增加物流费用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A86C78A8-7F9F-491F-BA16-A4B5FA5CDF9A}"/>
              </a:ext>
            </a:extLst>
          </p:cNvPr>
          <p:cNvSpPr txBox="1"/>
          <p:nvPr/>
        </p:nvSpPr>
        <p:spPr>
          <a:xfrm>
            <a:off x="3184056" y="4872848"/>
            <a:ext cx="1657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客户对销售和公司缺乏了解与信任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31805581-4652-4366-B9A1-1BF853C52D88}"/>
              </a:ext>
            </a:extLst>
          </p:cNvPr>
          <p:cNvSpPr txBox="1"/>
          <p:nvPr/>
        </p:nvSpPr>
        <p:spPr>
          <a:xfrm>
            <a:off x="6829252" y="4872848"/>
            <a:ext cx="2391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销售计划间断不连续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3521928-58C7-4B99-87E2-B901B294D40B}"/>
              </a:ext>
            </a:extLst>
          </p:cNvPr>
          <p:cNvSpPr txBox="1"/>
          <p:nvPr/>
        </p:nvSpPr>
        <p:spPr>
          <a:xfrm>
            <a:off x="8934483" y="4872848"/>
            <a:ext cx="2456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人员不稳定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6F708712-9D04-4A7F-A98A-5812F01A819F}"/>
              </a:ext>
            </a:extLst>
          </p:cNvPr>
          <p:cNvSpPr txBox="1"/>
          <p:nvPr/>
        </p:nvSpPr>
        <p:spPr>
          <a:xfrm>
            <a:off x="5288076" y="4872848"/>
            <a:ext cx="1657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/>
              <a:t>送货车辆少</a:t>
            </a:r>
            <a:endParaRPr lang="en-US" altLang="zh-CN" sz="1600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D1CFE5B6-29C8-4F26-821C-006C6C5398A0}"/>
              </a:ext>
            </a:extLst>
          </p:cNvPr>
          <p:cNvGrpSpPr/>
          <p:nvPr/>
        </p:nvGrpSpPr>
        <p:grpSpPr>
          <a:xfrm>
            <a:off x="1380235" y="2568054"/>
            <a:ext cx="9431530" cy="1563756"/>
            <a:chOff x="1077445" y="1599642"/>
            <a:chExt cx="6989112" cy="1158801"/>
          </a:xfrm>
        </p:grpSpPr>
        <p:sp>
          <p:nvSpPr>
            <p:cNvPr id="8" name="Rectangle: Rounded Corners 2">
              <a:extLst>
                <a:ext uri="{FF2B5EF4-FFF2-40B4-BE49-F238E27FC236}">
                  <a16:creationId xmlns:a16="http://schemas.microsoft.com/office/drawing/2014/main" xmlns="" id="{FDA24BCD-B7AC-42FA-A90C-88DA3EAC43F3}"/>
                </a:ext>
              </a:extLst>
            </p:cNvPr>
            <p:cNvSpPr/>
            <p:nvPr/>
          </p:nvSpPr>
          <p:spPr>
            <a:xfrm rot="2702816">
              <a:off x="1077445" y="1599650"/>
              <a:ext cx="1158793" cy="1158793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Rectangle: Rounded Corners 3">
              <a:extLst>
                <a:ext uri="{FF2B5EF4-FFF2-40B4-BE49-F238E27FC236}">
                  <a16:creationId xmlns:a16="http://schemas.microsoft.com/office/drawing/2014/main" xmlns="" id="{5AA0F5EE-CC39-4CF6-8696-D229237C56C1}"/>
                </a:ext>
              </a:extLst>
            </p:cNvPr>
            <p:cNvSpPr/>
            <p:nvPr/>
          </p:nvSpPr>
          <p:spPr>
            <a:xfrm rot="2702816">
              <a:off x="2532247" y="1599649"/>
              <a:ext cx="1158793" cy="1158793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Rectangle: Rounded Corners 4">
              <a:extLst>
                <a:ext uri="{FF2B5EF4-FFF2-40B4-BE49-F238E27FC236}">
                  <a16:creationId xmlns:a16="http://schemas.microsoft.com/office/drawing/2014/main" xmlns="" id="{95E1B251-1022-4E47-BDE8-9502A3566138}"/>
                </a:ext>
              </a:extLst>
            </p:cNvPr>
            <p:cNvSpPr/>
            <p:nvPr/>
          </p:nvSpPr>
          <p:spPr>
            <a:xfrm rot="2702816">
              <a:off x="3987050" y="1599648"/>
              <a:ext cx="1158793" cy="1158793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Rectangle: Rounded Corners 5">
              <a:extLst>
                <a:ext uri="{FF2B5EF4-FFF2-40B4-BE49-F238E27FC236}">
                  <a16:creationId xmlns:a16="http://schemas.microsoft.com/office/drawing/2014/main" xmlns="" id="{BCA805EB-6D4D-4599-BD2B-5F155C279ECD}"/>
                </a:ext>
              </a:extLst>
            </p:cNvPr>
            <p:cNvSpPr/>
            <p:nvPr/>
          </p:nvSpPr>
          <p:spPr>
            <a:xfrm rot="2702816">
              <a:off x="5441852" y="1599646"/>
              <a:ext cx="1158793" cy="1158793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Group 6">
              <a:extLst>
                <a:ext uri="{FF2B5EF4-FFF2-40B4-BE49-F238E27FC236}">
                  <a16:creationId xmlns:a16="http://schemas.microsoft.com/office/drawing/2014/main" xmlns="" id="{641C09F5-D105-4545-8DD7-0CB37CA945FE}"/>
                </a:ext>
              </a:extLst>
            </p:cNvPr>
            <p:cNvGrpSpPr/>
            <p:nvPr/>
          </p:nvGrpSpPr>
          <p:grpSpPr>
            <a:xfrm>
              <a:off x="1142491" y="1642553"/>
              <a:ext cx="6924066" cy="1028708"/>
              <a:chOff x="1518512" y="2827198"/>
              <a:chExt cx="9232087" cy="1371610"/>
            </a:xfrm>
          </p:grpSpPr>
          <p:sp>
            <p:nvSpPr>
              <p:cNvPr id="13" name="Freeform: Shape 8">
                <a:extLst>
                  <a:ext uri="{FF2B5EF4-FFF2-40B4-BE49-F238E27FC236}">
                    <a16:creationId xmlns:a16="http://schemas.microsoft.com/office/drawing/2014/main" xmlns="" id="{973ED5A7-3546-4F2F-AECC-D12F7BA1223C}"/>
                  </a:ext>
                </a:extLst>
              </p:cNvPr>
              <p:cNvSpPr/>
              <p:nvPr/>
            </p:nvSpPr>
            <p:spPr>
              <a:xfrm rot="2702816">
                <a:off x="1518512" y="2827206"/>
                <a:ext cx="1371601" cy="1371601"/>
              </a:xfrm>
              <a:custGeom>
                <a:avLst/>
                <a:gdLst>
                  <a:gd name="connsiteX0" fmla="*/ 66957 w 1371601"/>
                  <a:gd name="connsiteY0" fmla="*/ 66957 h 1371601"/>
                  <a:gd name="connsiteX1" fmla="*/ 228605 w 1371601"/>
                  <a:gd name="connsiteY1" fmla="*/ 0 h 1371601"/>
                  <a:gd name="connsiteX2" fmla="*/ 1142995 w 1371601"/>
                  <a:gd name="connsiteY2" fmla="*/ 0 h 1371601"/>
                  <a:gd name="connsiteX3" fmla="*/ 1371601 w 1371601"/>
                  <a:gd name="connsiteY3" fmla="*/ 228605 h 1371601"/>
                  <a:gd name="connsiteX4" fmla="*/ 1371601 w 1371601"/>
                  <a:gd name="connsiteY4" fmla="*/ 1142995 h 1371601"/>
                  <a:gd name="connsiteX5" fmla="*/ 1142995 w 1371601"/>
                  <a:gd name="connsiteY5" fmla="*/ 1371601 h 1371601"/>
                  <a:gd name="connsiteX6" fmla="*/ 228605 w 1371601"/>
                  <a:gd name="connsiteY6" fmla="*/ 1371600 h 1371601"/>
                  <a:gd name="connsiteX7" fmla="*/ 182533 w 1371601"/>
                  <a:gd name="connsiteY7" fmla="*/ 1366956 h 1371601"/>
                  <a:gd name="connsiteX8" fmla="*/ 160847 w 1371601"/>
                  <a:gd name="connsiteY8" fmla="*/ 1360224 h 1371601"/>
                  <a:gd name="connsiteX9" fmla="*/ 707768 w 1371601"/>
                  <a:gd name="connsiteY9" fmla="*/ 812406 h 1371601"/>
                  <a:gd name="connsiteX10" fmla="*/ 782073 w 1371601"/>
                  <a:gd name="connsiteY10" fmla="*/ 886588 h 1371601"/>
                  <a:gd name="connsiteX11" fmla="*/ 781829 w 1371601"/>
                  <a:gd name="connsiteY11" fmla="*/ 589614 h 1371601"/>
                  <a:gd name="connsiteX12" fmla="*/ 484854 w 1371601"/>
                  <a:gd name="connsiteY12" fmla="*/ 589857 h 1371601"/>
                  <a:gd name="connsiteX13" fmla="*/ 559160 w 1371601"/>
                  <a:gd name="connsiteY13" fmla="*/ 664040 h 1371601"/>
                  <a:gd name="connsiteX14" fmla="*/ 11843 w 1371601"/>
                  <a:gd name="connsiteY14" fmla="*/ 1212254 h 1371601"/>
                  <a:gd name="connsiteX15" fmla="*/ 4645 w 1371601"/>
                  <a:gd name="connsiteY15" fmla="*/ 1189067 h 1371601"/>
                  <a:gd name="connsiteX16" fmla="*/ 0 w 1371601"/>
                  <a:gd name="connsiteY16" fmla="*/ 1142995 h 1371601"/>
                  <a:gd name="connsiteX17" fmla="*/ 0 w 1371601"/>
                  <a:gd name="connsiteY17" fmla="*/ 228604 h 1371601"/>
                  <a:gd name="connsiteX18" fmla="*/ 66957 w 1371601"/>
                  <a:gd name="connsiteY18" fmla="*/ 66957 h 1371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71601" h="1371601">
                    <a:moveTo>
                      <a:pt x="66957" y="66957"/>
                    </a:moveTo>
                    <a:cubicBezTo>
                      <a:pt x="108326" y="25588"/>
                      <a:pt x="165477" y="0"/>
                      <a:pt x="228605" y="0"/>
                    </a:cubicBezTo>
                    <a:lnTo>
                      <a:pt x="1142995" y="0"/>
                    </a:lnTo>
                    <a:cubicBezTo>
                      <a:pt x="1269250" y="0"/>
                      <a:pt x="1371600" y="102351"/>
                      <a:pt x="1371601" y="228605"/>
                    </a:cubicBezTo>
                    <a:lnTo>
                      <a:pt x="1371601" y="1142995"/>
                    </a:lnTo>
                    <a:cubicBezTo>
                      <a:pt x="1371600" y="1269250"/>
                      <a:pt x="1269250" y="1371600"/>
                      <a:pt x="1142995" y="1371601"/>
                    </a:cubicBezTo>
                    <a:lnTo>
                      <a:pt x="228605" y="1371600"/>
                    </a:lnTo>
                    <a:cubicBezTo>
                      <a:pt x="212823" y="1371599"/>
                      <a:pt x="197416" y="1370001"/>
                      <a:pt x="182533" y="1366956"/>
                    </a:cubicBezTo>
                    <a:lnTo>
                      <a:pt x="160847" y="1360224"/>
                    </a:lnTo>
                    <a:lnTo>
                      <a:pt x="707768" y="812406"/>
                    </a:lnTo>
                    <a:lnTo>
                      <a:pt x="782073" y="886588"/>
                    </a:lnTo>
                    <a:lnTo>
                      <a:pt x="781829" y="589614"/>
                    </a:lnTo>
                    <a:lnTo>
                      <a:pt x="484854" y="589857"/>
                    </a:lnTo>
                    <a:lnTo>
                      <a:pt x="559160" y="664040"/>
                    </a:lnTo>
                    <a:lnTo>
                      <a:pt x="11843" y="1212254"/>
                    </a:lnTo>
                    <a:lnTo>
                      <a:pt x="4645" y="1189067"/>
                    </a:lnTo>
                    <a:cubicBezTo>
                      <a:pt x="1599" y="1174185"/>
                      <a:pt x="0" y="1158777"/>
                      <a:pt x="0" y="1142995"/>
                    </a:cubicBezTo>
                    <a:lnTo>
                      <a:pt x="0" y="228604"/>
                    </a:lnTo>
                    <a:cubicBezTo>
                      <a:pt x="0" y="165477"/>
                      <a:pt x="25588" y="108326"/>
                      <a:pt x="66957" y="669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TextBox 9">
                <a:extLst>
                  <a:ext uri="{FF2B5EF4-FFF2-40B4-BE49-F238E27FC236}">
                    <a16:creationId xmlns:a16="http://schemas.microsoft.com/office/drawing/2014/main" xmlns="" id="{7773525E-88D0-417B-BBE6-8FC840D2106E}"/>
                  </a:ext>
                </a:extLst>
              </p:cNvPr>
              <p:cNvSpPr txBox="1"/>
              <p:nvPr/>
            </p:nvSpPr>
            <p:spPr>
              <a:xfrm>
                <a:off x="2475920" y="3282173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</a:p>
            </p:txBody>
          </p:sp>
          <p:sp>
            <p:nvSpPr>
              <p:cNvPr id="15" name="Freeform: Shape 10">
                <a:extLst>
                  <a:ext uri="{FF2B5EF4-FFF2-40B4-BE49-F238E27FC236}">
                    <a16:creationId xmlns:a16="http://schemas.microsoft.com/office/drawing/2014/main" xmlns="" id="{42A84925-9C90-4106-9051-6B9DC70C8979}"/>
                  </a:ext>
                </a:extLst>
              </p:cNvPr>
              <p:cNvSpPr/>
              <p:nvPr/>
            </p:nvSpPr>
            <p:spPr>
              <a:xfrm rot="2702816">
                <a:off x="3458249" y="2827207"/>
                <a:ext cx="1371601" cy="1371601"/>
              </a:xfrm>
              <a:custGeom>
                <a:avLst/>
                <a:gdLst>
                  <a:gd name="connsiteX0" fmla="*/ 66957 w 1371601"/>
                  <a:gd name="connsiteY0" fmla="*/ 66957 h 1371601"/>
                  <a:gd name="connsiteX1" fmla="*/ 228605 w 1371601"/>
                  <a:gd name="connsiteY1" fmla="*/ 0 h 1371601"/>
                  <a:gd name="connsiteX2" fmla="*/ 1142995 w 1371601"/>
                  <a:gd name="connsiteY2" fmla="*/ 0 h 1371601"/>
                  <a:gd name="connsiteX3" fmla="*/ 1371601 w 1371601"/>
                  <a:gd name="connsiteY3" fmla="*/ 228605 h 1371601"/>
                  <a:gd name="connsiteX4" fmla="*/ 1371601 w 1371601"/>
                  <a:gd name="connsiteY4" fmla="*/ 1142995 h 1371601"/>
                  <a:gd name="connsiteX5" fmla="*/ 1142995 w 1371601"/>
                  <a:gd name="connsiteY5" fmla="*/ 1371601 h 1371601"/>
                  <a:gd name="connsiteX6" fmla="*/ 228605 w 1371601"/>
                  <a:gd name="connsiteY6" fmla="*/ 1371600 h 1371601"/>
                  <a:gd name="connsiteX7" fmla="*/ 182533 w 1371601"/>
                  <a:gd name="connsiteY7" fmla="*/ 1366956 h 1371601"/>
                  <a:gd name="connsiteX8" fmla="*/ 160847 w 1371601"/>
                  <a:gd name="connsiteY8" fmla="*/ 1360224 h 1371601"/>
                  <a:gd name="connsiteX9" fmla="*/ 707768 w 1371601"/>
                  <a:gd name="connsiteY9" fmla="*/ 812406 h 1371601"/>
                  <a:gd name="connsiteX10" fmla="*/ 782073 w 1371601"/>
                  <a:gd name="connsiteY10" fmla="*/ 886588 h 1371601"/>
                  <a:gd name="connsiteX11" fmla="*/ 781829 w 1371601"/>
                  <a:gd name="connsiteY11" fmla="*/ 589614 h 1371601"/>
                  <a:gd name="connsiteX12" fmla="*/ 484854 w 1371601"/>
                  <a:gd name="connsiteY12" fmla="*/ 589857 h 1371601"/>
                  <a:gd name="connsiteX13" fmla="*/ 559160 w 1371601"/>
                  <a:gd name="connsiteY13" fmla="*/ 664040 h 1371601"/>
                  <a:gd name="connsiteX14" fmla="*/ 11843 w 1371601"/>
                  <a:gd name="connsiteY14" fmla="*/ 1212254 h 1371601"/>
                  <a:gd name="connsiteX15" fmla="*/ 4645 w 1371601"/>
                  <a:gd name="connsiteY15" fmla="*/ 1189067 h 1371601"/>
                  <a:gd name="connsiteX16" fmla="*/ 0 w 1371601"/>
                  <a:gd name="connsiteY16" fmla="*/ 1142995 h 1371601"/>
                  <a:gd name="connsiteX17" fmla="*/ 0 w 1371601"/>
                  <a:gd name="connsiteY17" fmla="*/ 228604 h 1371601"/>
                  <a:gd name="connsiteX18" fmla="*/ 66957 w 1371601"/>
                  <a:gd name="connsiteY18" fmla="*/ 66957 h 1371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71601" h="1371601">
                    <a:moveTo>
                      <a:pt x="66957" y="66957"/>
                    </a:moveTo>
                    <a:cubicBezTo>
                      <a:pt x="108326" y="25588"/>
                      <a:pt x="165477" y="0"/>
                      <a:pt x="228605" y="0"/>
                    </a:cubicBezTo>
                    <a:lnTo>
                      <a:pt x="1142995" y="0"/>
                    </a:lnTo>
                    <a:cubicBezTo>
                      <a:pt x="1269250" y="0"/>
                      <a:pt x="1371600" y="102351"/>
                      <a:pt x="1371601" y="228605"/>
                    </a:cubicBezTo>
                    <a:lnTo>
                      <a:pt x="1371601" y="1142995"/>
                    </a:lnTo>
                    <a:cubicBezTo>
                      <a:pt x="1371600" y="1269250"/>
                      <a:pt x="1269250" y="1371600"/>
                      <a:pt x="1142995" y="1371601"/>
                    </a:cubicBezTo>
                    <a:lnTo>
                      <a:pt x="228605" y="1371600"/>
                    </a:lnTo>
                    <a:cubicBezTo>
                      <a:pt x="212823" y="1371599"/>
                      <a:pt x="197416" y="1370001"/>
                      <a:pt x="182533" y="1366956"/>
                    </a:cubicBezTo>
                    <a:lnTo>
                      <a:pt x="160847" y="1360224"/>
                    </a:lnTo>
                    <a:lnTo>
                      <a:pt x="707768" y="812406"/>
                    </a:lnTo>
                    <a:lnTo>
                      <a:pt x="782073" y="886588"/>
                    </a:lnTo>
                    <a:lnTo>
                      <a:pt x="781829" y="589614"/>
                    </a:lnTo>
                    <a:lnTo>
                      <a:pt x="484854" y="589857"/>
                    </a:lnTo>
                    <a:lnTo>
                      <a:pt x="559160" y="664040"/>
                    </a:lnTo>
                    <a:lnTo>
                      <a:pt x="11843" y="1212254"/>
                    </a:lnTo>
                    <a:lnTo>
                      <a:pt x="4645" y="1189067"/>
                    </a:lnTo>
                    <a:cubicBezTo>
                      <a:pt x="1599" y="1174185"/>
                      <a:pt x="0" y="1158777"/>
                      <a:pt x="0" y="1142995"/>
                    </a:cubicBezTo>
                    <a:lnTo>
                      <a:pt x="0" y="228604"/>
                    </a:lnTo>
                    <a:cubicBezTo>
                      <a:pt x="0" y="165477"/>
                      <a:pt x="25588" y="108326"/>
                      <a:pt x="66957" y="6695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TextBox 11">
                <a:extLst>
                  <a:ext uri="{FF2B5EF4-FFF2-40B4-BE49-F238E27FC236}">
                    <a16:creationId xmlns:a16="http://schemas.microsoft.com/office/drawing/2014/main" xmlns="" id="{3D1D2177-2DA6-4279-A54F-F23A73DA5BE2}"/>
                  </a:ext>
                </a:extLst>
              </p:cNvPr>
              <p:cNvSpPr txBox="1"/>
              <p:nvPr/>
            </p:nvSpPr>
            <p:spPr>
              <a:xfrm>
                <a:off x="4415657" y="3282174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</a:p>
            </p:txBody>
          </p:sp>
          <p:sp>
            <p:nvSpPr>
              <p:cNvPr id="17" name="Freeform: Shape 12">
                <a:extLst>
                  <a:ext uri="{FF2B5EF4-FFF2-40B4-BE49-F238E27FC236}">
                    <a16:creationId xmlns:a16="http://schemas.microsoft.com/office/drawing/2014/main" xmlns="" id="{7D525F80-E78A-4797-821A-0878B5709C7B}"/>
                  </a:ext>
                </a:extLst>
              </p:cNvPr>
              <p:cNvSpPr/>
              <p:nvPr/>
            </p:nvSpPr>
            <p:spPr>
              <a:xfrm rot="2702816">
                <a:off x="5397986" y="2827206"/>
                <a:ext cx="1371601" cy="1371601"/>
              </a:xfrm>
              <a:custGeom>
                <a:avLst/>
                <a:gdLst>
                  <a:gd name="connsiteX0" fmla="*/ 66957 w 1371601"/>
                  <a:gd name="connsiteY0" fmla="*/ 66957 h 1371601"/>
                  <a:gd name="connsiteX1" fmla="*/ 228605 w 1371601"/>
                  <a:gd name="connsiteY1" fmla="*/ 0 h 1371601"/>
                  <a:gd name="connsiteX2" fmla="*/ 1142995 w 1371601"/>
                  <a:gd name="connsiteY2" fmla="*/ 0 h 1371601"/>
                  <a:gd name="connsiteX3" fmla="*/ 1371601 w 1371601"/>
                  <a:gd name="connsiteY3" fmla="*/ 228605 h 1371601"/>
                  <a:gd name="connsiteX4" fmla="*/ 1371601 w 1371601"/>
                  <a:gd name="connsiteY4" fmla="*/ 1142995 h 1371601"/>
                  <a:gd name="connsiteX5" fmla="*/ 1142995 w 1371601"/>
                  <a:gd name="connsiteY5" fmla="*/ 1371601 h 1371601"/>
                  <a:gd name="connsiteX6" fmla="*/ 228605 w 1371601"/>
                  <a:gd name="connsiteY6" fmla="*/ 1371600 h 1371601"/>
                  <a:gd name="connsiteX7" fmla="*/ 182533 w 1371601"/>
                  <a:gd name="connsiteY7" fmla="*/ 1366956 h 1371601"/>
                  <a:gd name="connsiteX8" fmla="*/ 160847 w 1371601"/>
                  <a:gd name="connsiteY8" fmla="*/ 1360224 h 1371601"/>
                  <a:gd name="connsiteX9" fmla="*/ 707768 w 1371601"/>
                  <a:gd name="connsiteY9" fmla="*/ 812406 h 1371601"/>
                  <a:gd name="connsiteX10" fmla="*/ 782073 w 1371601"/>
                  <a:gd name="connsiteY10" fmla="*/ 886588 h 1371601"/>
                  <a:gd name="connsiteX11" fmla="*/ 781829 w 1371601"/>
                  <a:gd name="connsiteY11" fmla="*/ 589614 h 1371601"/>
                  <a:gd name="connsiteX12" fmla="*/ 484854 w 1371601"/>
                  <a:gd name="connsiteY12" fmla="*/ 589857 h 1371601"/>
                  <a:gd name="connsiteX13" fmla="*/ 559160 w 1371601"/>
                  <a:gd name="connsiteY13" fmla="*/ 664040 h 1371601"/>
                  <a:gd name="connsiteX14" fmla="*/ 11843 w 1371601"/>
                  <a:gd name="connsiteY14" fmla="*/ 1212254 h 1371601"/>
                  <a:gd name="connsiteX15" fmla="*/ 4645 w 1371601"/>
                  <a:gd name="connsiteY15" fmla="*/ 1189067 h 1371601"/>
                  <a:gd name="connsiteX16" fmla="*/ 0 w 1371601"/>
                  <a:gd name="connsiteY16" fmla="*/ 1142995 h 1371601"/>
                  <a:gd name="connsiteX17" fmla="*/ 0 w 1371601"/>
                  <a:gd name="connsiteY17" fmla="*/ 228604 h 1371601"/>
                  <a:gd name="connsiteX18" fmla="*/ 66957 w 1371601"/>
                  <a:gd name="connsiteY18" fmla="*/ 66957 h 1371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71601" h="1371601">
                    <a:moveTo>
                      <a:pt x="66957" y="66957"/>
                    </a:moveTo>
                    <a:cubicBezTo>
                      <a:pt x="108326" y="25588"/>
                      <a:pt x="165477" y="0"/>
                      <a:pt x="228605" y="0"/>
                    </a:cubicBezTo>
                    <a:lnTo>
                      <a:pt x="1142995" y="0"/>
                    </a:lnTo>
                    <a:cubicBezTo>
                      <a:pt x="1269250" y="0"/>
                      <a:pt x="1371600" y="102351"/>
                      <a:pt x="1371601" y="228605"/>
                    </a:cubicBezTo>
                    <a:lnTo>
                      <a:pt x="1371601" y="1142995"/>
                    </a:lnTo>
                    <a:cubicBezTo>
                      <a:pt x="1371600" y="1269250"/>
                      <a:pt x="1269250" y="1371600"/>
                      <a:pt x="1142995" y="1371601"/>
                    </a:cubicBezTo>
                    <a:lnTo>
                      <a:pt x="228605" y="1371600"/>
                    </a:lnTo>
                    <a:cubicBezTo>
                      <a:pt x="212823" y="1371599"/>
                      <a:pt x="197416" y="1370001"/>
                      <a:pt x="182533" y="1366956"/>
                    </a:cubicBezTo>
                    <a:lnTo>
                      <a:pt x="160847" y="1360224"/>
                    </a:lnTo>
                    <a:lnTo>
                      <a:pt x="707768" y="812406"/>
                    </a:lnTo>
                    <a:lnTo>
                      <a:pt x="782073" y="886588"/>
                    </a:lnTo>
                    <a:lnTo>
                      <a:pt x="781829" y="589614"/>
                    </a:lnTo>
                    <a:lnTo>
                      <a:pt x="484854" y="589857"/>
                    </a:lnTo>
                    <a:lnTo>
                      <a:pt x="559160" y="664040"/>
                    </a:lnTo>
                    <a:lnTo>
                      <a:pt x="11843" y="1212254"/>
                    </a:lnTo>
                    <a:lnTo>
                      <a:pt x="4645" y="1189067"/>
                    </a:lnTo>
                    <a:cubicBezTo>
                      <a:pt x="1599" y="1174185"/>
                      <a:pt x="0" y="1158777"/>
                      <a:pt x="0" y="1142995"/>
                    </a:cubicBezTo>
                    <a:lnTo>
                      <a:pt x="0" y="228604"/>
                    </a:lnTo>
                    <a:cubicBezTo>
                      <a:pt x="0" y="165477"/>
                      <a:pt x="25588" y="108326"/>
                      <a:pt x="66957" y="6695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TextBox 13">
                <a:extLst>
                  <a:ext uri="{FF2B5EF4-FFF2-40B4-BE49-F238E27FC236}">
                    <a16:creationId xmlns:a16="http://schemas.microsoft.com/office/drawing/2014/main" xmlns="" id="{69AC6E2D-8892-4369-AA85-90E0F955EAB5}"/>
                  </a:ext>
                </a:extLst>
              </p:cNvPr>
              <p:cNvSpPr txBox="1"/>
              <p:nvPr/>
            </p:nvSpPr>
            <p:spPr>
              <a:xfrm>
                <a:off x="6355394" y="3282173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</a:p>
            </p:txBody>
          </p:sp>
          <p:sp>
            <p:nvSpPr>
              <p:cNvPr id="19" name="Freeform: Shape 14">
                <a:extLst>
                  <a:ext uri="{FF2B5EF4-FFF2-40B4-BE49-F238E27FC236}">
                    <a16:creationId xmlns:a16="http://schemas.microsoft.com/office/drawing/2014/main" xmlns="" id="{403796BD-827F-4C4C-ACE3-816EADDBC0AD}"/>
                  </a:ext>
                </a:extLst>
              </p:cNvPr>
              <p:cNvSpPr/>
              <p:nvPr/>
            </p:nvSpPr>
            <p:spPr>
              <a:xfrm rot="2702816">
                <a:off x="7337723" y="2827203"/>
                <a:ext cx="1371601" cy="1371601"/>
              </a:xfrm>
              <a:custGeom>
                <a:avLst/>
                <a:gdLst>
                  <a:gd name="connsiteX0" fmla="*/ 66957 w 1371601"/>
                  <a:gd name="connsiteY0" fmla="*/ 66957 h 1371601"/>
                  <a:gd name="connsiteX1" fmla="*/ 228605 w 1371601"/>
                  <a:gd name="connsiteY1" fmla="*/ 0 h 1371601"/>
                  <a:gd name="connsiteX2" fmla="*/ 1142995 w 1371601"/>
                  <a:gd name="connsiteY2" fmla="*/ 0 h 1371601"/>
                  <a:gd name="connsiteX3" fmla="*/ 1371601 w 1371601"/>
                  <a:gd name="connsiteY3" fmla="*/ 228605 h 1371601"/>
                  <a:gd name="connsiteX4" fmla="*/ 1371601 w 1371601"/>
                  <a:gd name="connsiteY4" fmla="*/ 1142995 h 1371601"/>
                  <a:gd name="connsiteX5" fmla="*/ 1142995 w 1371601"/>
                  <a:gd name="connsiteY5" fmla="*/ 1371601 h 1371601"/>
                  <a:gd name="connsiteX6" fmla="*/ 228605 w 1371601"/>
                  <a:gd name="connsiteY6" fmla="*/ 1371600 h 1371601"/>
                  <a:gd name="connsiteX7" fmla="*/ 182533 w 1371601"/>
                  <a:gd name="connsiteY7" fmla="*/ 1366956 h 1371601"/>
                  <a:gd name="connsiteX8" fmla="*/ 160847 w 1371601"/>
                  <a:gd name="connsiteY8" fmla="*/ 1360224 h 1371601"/>
                  <a:gd name="connsiteX9" fmla="*/ 707768 w 1371601"/>
                  <a:gd name="connsiteY9" fmla="*/ 812406 h 1371601"/>
                  <a:gd name="connsiteX10" fmla="*/ 782073 w 1371601"/>
                  <a:gd name="connsiteY10" fmla="*/ 886588 h 1371601"/>
                  <a:gd name="connsiteX11" fmla="*/ 781829 w 1371601"/>
                  <a:gd name="connsiteY11" fmla="*/ 589614 h 1371601"/>
                  <a:gd name="connsiteX12" fmla="*/ 484854 w 1371601"/>
                  <a:gd name="connsiteY12" fmla="*/ 589857 h 1371601"/>
                  <a:gd name="connsiteX13" fmla="*/ 559160 w 1371601"/>
                  <a:gd name="connsiteY13" fmla="*/ 664040 h 1371601"/>
                  <a:gd name="connsiteX14" fmla="*/ 11843 w 1371601"/>
                  <a:gd name="connsiteY14" fmla="*/ 1212254 h 1371601"/>
                  <a:gd name="connsiteX15" fmla="*/ 4645 w 1371601"/>
                  <a:gd name="connsiteY15" fmla="*/ 1189067 h 1371601"/>
                  <a:gd name="connsiteX16" fmla="*/ 0 w 1371601"/>
                  <a:gd name="connsiteY16" fmla="*/ 1142995 h 1371601"/>
                  <a:gd name="connsiteX17" fmla="*/ 0 w 1371601"/>
                  <a:gd name="connsiteY17" fmla="*/ 228604 h 1371601"/>
                  <a:gd name="connsiteX18" fmla="*/ 66957 w 1371601"/>
                  <a:gd name="connsiteY18" fmla="*/ 66957 h 1371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71601" h="1371601">
                    <a:moveTo>
                      <a:pt x="66957" y="66957"/>
                    </a:moveTo>
                    <a:cubicBezTo>
                      <a:pt x="108326" y="25588"/>
                      <a:pt x="165477" y="0"/>
                      <a:pt x="228605" y="0"/>
                    </a:cubicBezTo>
                    <a:lnTo>
                      <a:pt x="1142995" y="0"/>
                    </a:lnTo>
                    <a:cubicBezTo>
                      <a:pt x="1269250" y="0"/>
                      <a:pt x="1371600" y="102351"/>
                      <a:pt x="1371601" y="228605"/>
                    </a:cubicBezTo>
                    <a:lnTo>
                      <a:pt x="1371601" y="1142995"/>
                    </a:lnTo>
                    <a:cubicBezTo>
                      <a:pt x="1371600" y="1269250"/>
                      <a:pt x="1269250" y="1371600"/>
                      <a:pt x="1142995" y="1371601"/>
                    </a:cubicBezTo>
                    <a:lnTo>
                      <a:pt x="228605" y="1371600"/>
                    </a:lnTo>
                    <a:cubicBezTo>
                      <a:pt x="212823" y="1371599"/>
                      <a:pt x="197416" y="1370001"/>
                      <a:pt x="182533" y="1366956"/>
                    </a:cubicBezTo>
                    <a:lnTo>
                      <a:pt x="160847" y="1360224"/>
                    </a:lnTo>
                    <a:lnTo>
                      <a:pt x="707768" y="812406"/>
                    </a:lnTo>
                    <a:lnTo>
                      <a:pt x="782073" y="886588"/>
                    </a:lnTo>
                    <a:lnTo>
                      <a:pt x="781829" y="589614"/>
                    </a:lnTo>
                    <a:lnTo>
                      <a:pt x="484854" y="589857"/>
                    </a:lnTo>
                    <a:lnTo>
                      <a:pt x="559160" y="664040"/>
                    </a:lnTo>
                    <a:lnTo>
                      <a:pt x="11843" y="1212254"/>
                    </a:lnTo>
                    <a:lnTo>
                      <a:pt x="4645" y="1189067"/>
                    </a:lnTo>
                    <a:cubicBezTo>
                      <a:pt x="1599" y="1174185"/>
                      <a:pt x="0" y="1158777"/>
                      <a:pt x="0" y="1142995"/>
                    </a:cubicBezTo>
                    <a:lnTo>
                      <a:pt x="0" y="228604"/>
                    </a:lnTo>
                    <a:cubicBezTo>
                      <a:pt x="0" y="165477"/>
                      <a:pt x="25588" y="108326"/>
                      <a:pt x="66957" y="6695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TextBox 15">
                <a:extLst>
                  <a:ext uri="{FF2B5EF4-FFF2-40B4-BE49-F238E27FC236}">
                    <a16:creationId xmlns:a16="http://schemas.microsoft.com/office/drawing/2014/main" xmlns="" id="{C99BD1D5-99ED-4F87-8774-900A767BCD20}"/>
                  </a:ext>
                </a:extLst>
              </p:cNvPr>
              <p:cNvSpPr txBox="1"/>
              <p:nvPr/>
            </p:nvSpPr>
            <p:spPr>
              <a:xfrm>
                <a:off x="8295131" y="3282170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</a:p>
            </p:txBody>
          </p:sp>
          <p:sp>
            <p:nvSpPr>
              <p:cNvPr id="21" name="Freeform: Shape 16">
                <a:extLst>
                  <a:ext uri="{FF2B5EF4-FFF2-40B4-BE49-F238E27FC236}">
                    <a16:creationId xmlns:a16="http://schemas.microsoft.com/office/drawing/2014/main" xmlns="" id="{55D983A4-341F-466B-BA19-98B085AB3443}"/>
                  </a:ext>
                </a:extLst>
              </p:cNvPr>
              <p:cNvSpPr/>
              <p:nvPr/>
            </p:nvSpPr>
            <p:spPr>
              <a:xfrm rot="2702816">
                <a:off x="9265482" y="2827198"/>
                <a:ext cx="1371601" cy="1371601"/>
              </a:xfrm>
              <a:custGeom>
                <a:avLst/>
                <a:gdLst>
                  <a:gd name="connsiteX0" fmla="*/ 66957 w 1371601"/>
                  <a:gd name="connsiteY0" fmla="*/ 66957 h 1371601"/>
                  <a:gd name="connsiteX1" fmla="*/ 228605 w 1371601"/>
                  <a:gd name="connsiteY1" fmla="*/ 0 h 1371601"/>
                  <a:gd name="connsiteX2" fmla="*/ 1142995 w 1371601"/>
                  <a:gd name="connsiteY2" fmla="*/ 0 h 1371601"/>
                  <a:gd name="connsiteX3" fmla="*/ 1371601 w 1371601"/>
                  <a:gd name="connsiteY3" fmla="*/ 228605 h 1371601"/>
                  <a:gd name="connsiteX4" fmla="*/ 1371601 w 1371601"/>
                  <a:gd name="connsiteY4" fmla="*/ 1142995 h 1371601"/>
                  <a:gd name="connsiteX5" fmla="*/ 1142995 w 1371601"/>
                  <a:gd name="connsiteY5" fmla="*/ 1371601 h 1371601"/>
                  <a:gd name="connsiteX6" fmla="*/ 228605 w 1371601"/>
                  <a:gd name="connsiteY6" fmla="*/ 1371600 h 1371601"/>
                  <a:gd name="connsiteX7" fmla="*/ 182533 w 1371601"/>
                  <a:gd name="connsiteY7" fmla="*/ 1366956 h 1371601"/>
                  <a:gd name="connsiteX8" fmla="*/ 160847 w 1371601"/>
                  <a:gd name="connsiteY8" fmla="*/ 1360224 h 1371601"/>
                  <a:gd name="connsiteX9" fmla="*/ 707768 w 1371601"/>
                  <a:gd name="connsiteY9" fmla="*/ 812406 h 1371601"/>
                  <a:gd name="connsiteX10" fmla="*/ 782073 w 1371601"/>
                  <a:gd name="connsiteY10" fmla="*/ 886588 h 1371601"/>
                  <a:gd name="connsiteX11" fmla="*/ 781829 w 1371601"/>
                  <a:gd name="connsiteY11" fmla="*/ 589614 h 1371601"/>
                  <a:gd name="connsiteX12" fmla="*/ 484854 w 1371601"/>
                  <a:gd name="connsiteY12" fmla="*/ 589857 h 1371601"/>
                  <a:gd name="connsiteX13" fmla="*/ 559160 w 1371601"/>
                  <a:gd name="connsiteY13" fmla="*/ 664040 h 1371601"/>
                  <a:gd name="connsiteX14" fmla="*/ 11843 w 1371601"/>
                  <a:gd name="connsiteY14" fmla="*/ 1212254 h 1371601"/>
                  <a:gd name="connsiteX15" fmla="*/ 4645 w 1371601"/>
                  <a:gd name="connsiteY15" fmla="*/ 1189067 h 1371601"/>
                  <a:gd name="connsiteX16" fmla="*/ 0 w 1371601"/>
                  <a:gd name="connsiteY16" fmla="*/ 1142995 h 1371601"/>
                  <a:gd name="connsiteX17" fmla="*/ 0 w 1371601"/>
                  <a:gd name="connsiteY17" fmla="*/ 228604 h 1371601"/>
                  <a:gd name="connsiteX18" fmla="*/ 66957 w 1371601"/>
                  <a:gd name="connsiteY18" fmla="*/ 66957 h 1371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71601" h="1371601">
                    <a:moveTo>
                      <a:pt x="66957" y="66957"/>
                    </a:moveTo>
                    <a:cubicBezTo>
                      <a:pt x="108326" y="25588"/>
                      <a:pt x="165477" y="0"/>
                      <a:pt x="228605" y="0"/>
                    </a:cubicBezTo>
                    <a:lnTo>
                      <a:pt x="1142995" y="0"/>
                    </a:lnTo>
                    <a:cubicBezTo>
                      <a:pt x="1269250" y="0"/>
                      <a:pt x="1371600" y="102351"/>
                      <a:pt x="1371601" y="228605"/>
                    </a:cubicBezTo>
                    <a:lnTo>
                      <a:pt x="1371601" y="1142995"/>
                    </a:lnTo>
                    <a:cubicBezTo>
                      <a:pt x="1371600" y="1269250"/>
                      <a:pt x="1269250" y="1371600"/>
                      <a:pt x="1142995" y="1371601"/>
                    </a:cubicBezTo>
                    <a:lnTo>
                      <a:pt x="228605" y="1371600"/>
                    </a:lnTo>
                    <a:cubicBezTo>
                      <a:pt x="212823" y="1371599"/>
                      <a:pt x="197416" y="1370001"/>
                      <a:pt x="182533" y="1366956"/>
                    </a:cubicBezTo>
                    <a:lnTo>
                      <a:pt x="160847" y="1360224"/>
                    </a:lnTo>
                    <a:lnTo>
                      <a:pt x="707768" y="812406"/>
                    </a:lnTo>
                    <a:lnTo>
                      <a:pt x="782073" y="886588"/>
                    </a:lnTo>
                    <a:lnTo>
                      <a:pt x="781829" y="589614"/>
                    </a:lnTo>
                    <a:lnTo>
                      <a:pt x="484854" y="589857"/>
                    </a:lnTo>
                    <a:lnTo>
                      <a:pt x="559160" y="664040"/>
                    </a:lnTo>
                    <a:lnTo>
                      <a:pt x="11843" y="1212254"/>
                    </a:lnTo>
                    <a:lnTo>
                      <a:pt x="4645" y="1189067"/>
                    </a:lnTo>
                    <a:cubicBezTo>
                      <a:pt x="1599" y="1174185"/>
                      <a:pt x="0" y="1158777"/>
                      <a:pt x="0" y="1142995"/>
                    </a:cubicBezTo>
                    <a:lnTo>
                      <a:pt x="0" y="228604"/>
                    </a:lnTo>
                    <a:cubicBezTo>
                      <a:pt x="0" y="165477"/>
                      <a:pt x="25588" y="108326"/>
                      <a:pt x="66957" y="6695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TextBox 17">
                <a:extLst>
                  <a:ext uri="{FF2B5EF4-FFF2-40B4-BE49-F238E27FC236}">
                    <a16:creationId xmlns:a16="http://schemas.microsoft.com/office/drawing/2014/main" xmlns="" id="{876B9C36-F731-4A21-BFBC-9202C7CDEDBA}"/>
                  </a:ext>
                </a:extLst>
              </p:cNvPr>
              <p:cNvSpPr txBox="1"/>
              <p:nvPr/>
            </p:nvSpPr>
            <p:spPr>
              <a:xfrm>
                <a:off x="10222890" y="3282165"/>
                <a:ext cx="527709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05</a:t>
                </a:r>
              </a:p>
            </p:txBody>
          </p:sp>
        </p:grpSp>
        <p:sp>
          <p:nvSpPr>
            <p:cNvPr id="23" name="Rectangle: Rounded Corners 7">
              <a:extLst>
                <a:ext uri="{FF2B5EF4-FFF2-40B4-BE49-F238E27FC236}">
                  <a16:creationId xmlns:a16="http://schemas.microsoft.com/office/drawing/2014/main" xmlns="" id="{1844947C-AA69-4F18-B987-9C6A9109AB82}"/>
                </a:ext>
              </a:extLst>
            </p:cNvPr>
            <p:cNvSpPr/>
            <p:nvPr/>
          </p:nvSpPr>
          <p:spPr>
            <a:xfrm rot="2702816">
              <a:off x="6887671" y="1599642"/>
              <a:ext cx="1158793" cy="1158793"/>
            </a:xfrm>
            <a:prstGeom prst="roundRect">
              <a:avLst/>
            </a:prstGeom>
            <a:noFill/>
            <a:ln w="31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321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BF088AB6-C859-470D-B73E-4D2BC604860E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销售体系的不足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B0E7979A-756A-417A-A36F-E95831B4F817}"/>
              </a:ext>
            </a:extLst>
          </p:cNvPr>
          <p:cNvGrpSpPr/>
          <p:nvPr/>
        </p:nvGrpSpPr>
        <p:grpSpPr>
          <a:xfrm>
            <a:off x="2550620" y="2284008"/>
            <a:ext cx="7594342" cy="3480849"/>
            <a:chOff x="2736151" y="2814095"/>
            <a:chExt cx="7594342" cy="3480849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C117182B-08B2-4893-B0BE-705C463C9A60}"/>
                </a:ext>
              </a:extLst>
            </p:cNvPr>
            <p:cNvSpPr/>
            <p:nvPr/>
          </p:nvSpPr>
          <p:spPr>
            <a:xfrm>
              <a:off x="3123904" y="3388297"/>
              <a:ext cx="1502599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（一）未 建 立 高 效 、 规 范 的 营 销 体 系 和 业 务 流 程 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F3132A88-47DF-406B-8E93-53C7EF62E62B}"/>
                </a:ext>
              </a:extLst>
            </p:cNvPr>
            <p:cNvSpPr/>
            <p:nvPr/>
          </p:nvSpPr>
          <p:spPr>
            <a:xfrm>
              <a:off x="5684120" y="3135270"/>
              <a:ext cx="1801151" cy="31393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营 销 ， 是 一 个 复 杂 而 系 统 的 工 程 。 我 们 需 要 建 立 一 套 高 效 、 规 范 、 而 不 失 灵 活 的 营 销 体 系 和 业 务 流 程 ， 来 完 成 这 样 的 工 程 。 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B404A8E-162A-4515-8E90-F19AA077DF80}"/>
                </a:ext>
              </a:extLst>
            </p:cNvPr>
            <p:cNvSpPr/>
            <p:nvPr/>
          </p:nvSpPr>
          <p:spPr>
            <a:xfrm>
              <a:off x="8397988" y="3135270"/>
              <a:ext cx="1682709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/>
                <a:t>（ 二 ） 尚 未 真 正 建 立 起 富 有 活 力 和 战 斗 力 的 营 销 团 队 </a:t>
              </a:r>
            </a:p>
            <a:p>
              <a:r>
                <a:rPr lang="zh-CN" altLang="en-US" sz="1000" dirty="0"/>
                <a:t>市 场 如 战 场 ， 要 想 在 激 烈 的 市 场 竞 争 中 立 于 不 败 之 地 ， </a:t>
              </a:r>
            </a:p>
            <a:p>
              <a:r>
                <a:rPr lang="zh-CN" altLang="en-US" sz="1000" dirty="0"/>
                <a:t>必 须 建 立 一 只 有 共 同 目 标 、 有 激 情 、 有 战 斗 力 、 有 凝 聚 力 的 </a:t>
              </a:r>
            </a:p>
            <a:p>
              <a:r>
                <a:rPr lang="zh-CN" altLang="en-US" sz="1000" dirty="0"/>
                <a:t>营 销 团 队 。 游 击 战 固 然 灵 活 ， 但 要 取 得 市 场 的 压 倒 性 优 势 ， </a:t>
              </a:r>
            </a:p>
            <a:p>
              <a:r>
                <a:rPr lang="zh-CN" altLang="en-US" sz="1000" dirty="0"/>
                <a:t>还 是 需 要 有 相 当 规 模 的 兵 团 作 战 。 </a:t>
              </a: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3CE25DEA-4459-49B9-8EA1-AADFA303EE41}"/>
                </a:ext>
              </a:extLst>
            </p:cNvPr>
            <p:cNvGrpSpPr/>
            <p:nvPr/>
          </p:nvGrpSpPr>
          <p:grpSpPr>
            <a:xfrm>
              <a:off x="2736151" y="2814095"/>
              <a:ext cx="7594342" cy="3480849"/>
              <a:chOff x="774829" y="831325"/>
              <a:chExt cx="7594342" cy="3480849"/>
            </a:xfrm>
          </p:grpSpPr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xmlns="" id="{704BAB1E-B598-4D59-AA8D-6874CCD3D47B}"/>
                  </a:ext>
                </a:extLst>
              </p:cNvPr>
              <p:cNvGrpSpPr/>
              <p:nvPr/>
            </p:nvGrpSpPr>
            <p:grpSpPr>
              <a:xfrm>
                <a:off x="774829" y="832850"/>
                <a:ext cx="2185350" cy="3477800"/>
                <a:chOff x="735349" y="1560176"/>
                <a:chExt cx="2419318" cy="3850140"/>
              </a:xfrm>
            </p:grpSpPr>
            <p:sp>
              <p:nvSpPr>
                <p:cNvPr id="7" name="任意多边形 8">
                  <a:extLst>
                    <a:ext uri="{FF2B5EF4-FFF2-40B4-BE49-F238E27FC236}">
                      <a16:creationId xmlns:a16="http://schemas.microsoft.com/office/drawing/2014/main" xmlns="" id="{40DABFF4-C1D7-4A03-8700-1108B31C3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8726" y="1560176"/>
                  <a:ext cx="2415941" cy="3850140"/>
                </a:xfrm>
                <a:custGeom>
                  <a:avLst/>
                  <a:gdLst>
                    <a:gd name="T0" fmla="*/ 2271713 w 21600"/>
                    <a:gd name="T1" fmla="*/ 3620294 h 21600"/>
                    <a:gd name="T2" fmla="*/ 2271713 w 21600"/>
                    <a:gd name="T3" fmla="*/ 3620294 h 21600"/>
                    <a:gd name="T4" fmla="*/ 2271713 w 21600"/>
                    <a:gd name="T5" fmla="*/ 3620294 h 21600"/>
                    <a:gd name="T6" fmla="*/ 2271713 w 21600"/>
                    <a:gd name="T7" fmla="*/ 362029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 cmpd="sng">
                  <a:solidFill>
                    <a:srgbClr val="53585F"/>
                  </a:solidFill>
                  <a:prstDash val="solid"/>
                  <a:miter lim="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" name="任意多边形 9">
                  <a:extLst>
                    <a:ext uri="{FF2B5EF4-FFF2-40B4-BE49-F238E27FC236}">
                      <a16:creationId xmlns:a16="http://schemas.microsoft.com/office/drawing/2014/main" xmlns="" id="{FA1C82BE-6AB8-4703-9214-43F2179C19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349" y="4291825"/>
                  <a:ext cx="1688289" cy="1114270"/>
                </a:xfrm>
                <a:custGeom>
                  <a:avLst/>
                  <a:gdLst>
                    <a:gd name="T0" fmla="*/ 1587500 w 21600"/>
                    <a:gd name="T1" fmla="*/ 1047750 h 21600"/>
                    <a:gd name="T2" fmla="*/ 1587500 w 21600"/>
                    <a:gd name="T3" fmla="*/ 1047750 h 21600"/>
                    <a:gd name="T4" fmla="*/ 1587500 w 21600"/>
                    <a:gd name="T5" fmla="*/ 1047750 h 21600"/>
                    <a:gd name="T6" fmla="*/ 1587500 w 21600"/>
                    <a:gd name="T7" fmla="*/ 104775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12216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" name="任意多边形 10">
                  <a:extLst>
                    <a:ext uri="{FF2B5EF4-FFF2-40B4-BE49-F238E27FC236}">
                      <a16:creationId xmlns:a16="http://schemas.microsoft.com/office/drawing/2014/main" xmlns="" id="{C32A6769-3010-4998-BDDF-E2AA64952B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738726" y="3815728"/>
                  <a:ext cx="2415941" cy="1594587"/>
                </a:xfrm>
                <a:custGeom>
                  <a:avLst/>
                  <a:gdLst>
                    <a:gd name="T0" fmla="*/ 2271713 w 21600"/>
                    <a:gd name="T1" fmla="*/ 1499394 h 21600"/>
                    <a:gd name="T2" fmla="*/ 2271713 w 21600"/>
                    <a:gd name="T3" fmla="*/ 1499394 h 21600"/>
                    <a:gd name="T4" fmla="*/ 2271713 w 21600"/>
                    <a:gd name="T5" fmla="*/ 1499394 h 21600"/>
                    <a:gd name="T6" fmla="*/ 2271713 w 21600"/>
                    <a:gd name="T7" fmla="*/ 149939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600" y="12216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C96034BA-B714-48BC-93EF-2AB079C55BDD}"/>
                  </a:ext>
                </a:extLst>
              </p:cNvPr>
              <p:cNvGrpSpPr/>
              <p:nvPr/>
            </p:nvGrpSpPr>
            <p:grpSpPr>
              <a:xfrm>
                <a:off x="3479325" y="832850"/>
                <a:ext cx="2185350" cy="3477800"/>
                <a:chOff x="3508363" y="1560176"/>
                <a:chExt cx="2419318" cy="3850140"/>
              </a:xfrm>
            </p:grpSpPr>
            <p:sp>
              <p:nvSpPr>
                <p:cNvPr id="14" name="任意多边形 6">
                  <a:extLst>
                    <a:ext uri="{FF2B5EF4-FFF2-40B4-BE49-F238E27FC236}">
                      <a16:creationId xmlns:a16="http://schemas.microsoft.com/office/drawing/2014/main" xmlns="" id="{81F5A521-8BE6-4C55-B148-43ED5B9CA7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11740" y="1560176"/>
                  <a:ext cx="2415941" cy="3850140"/>
                </a:xfrm>
                <a:custGeom>
                  <a:avLst/>
                  <a:gdLst>
                    <a:gd name="T0" fmla="*/ 2271713 w 21600"/>
                    <a:gd name="T1" fmla="*/ 3620294 h 21600"/>
                    <a:gd name="T2" fmla="*/ 2271713 w 21600"/>
                    <a:gd name="T3" fmla="*/ 3620294 h 21600"/>
                    <a:gd name="T4" fmla="*/ 2271713 w 21600"/>
                    <a:gd name="T5" fmla="*/ 3620294 h 21600"/>
                    <a:gd name="T6" fmla="*/ 2271713 w 21600"/>
                    <a:gd name="T7" fmla="*/ 362029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 cmpd="sng">
                  <a:solidFill>
                    <a:srgbClr val="53585F"/>
                  </a:solidFill>
                  <a:prstDash val="solid"/>
                  <a:miter lim="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任意多边形 7">
                  <a:extLst>
                    <a:ext uri="{FF2B5EF4-FFF2-40B4-BE49-F238E27FC236}">
                      <a16:creationId xmlns:a16="http://schemas.microsoft.com/office/drawing/2014/main" xmlns="" id="{D952DBFB-6642-4DB8-99C7-5D1431DA3E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08363" y="4291825"/>
                  <a:ext cx="1688289" cy="1114270"/>
                </a:xfrm>
                <a:custGeom>
                  <a:avLst/>
                  <a:gdLst>
                    <a:gd name="T0" fmla="*/ 1587500 w 21600"/>
                    <a:gd name="T1" fmla="*/ 1047750 h 21600"/>
                    <a:gd name="T2" fmla="*/ 1587500 w 21600"/>
                    <a:gd name="T3" fmla="*/ 1047750 h 21600"/>
                    <a:gd name="T4" fmla="*/ 1587500 w 21600"/>
                    <a:gd name="T5" fmla="*/ 1047750 h 21600"/>
                    <a:gd name="T6" fmla="*/ 1587500 w 21600"/>
                    <a:gd name="T7" fmla="*/ 104775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12216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任意多边形 12">
                  <a:extLst>
                    <a:ext uri="{FF2B5EF4-FFF2-40B4-BE49-F238E27FC236}">
                      <a16:creationId xmlns:a16="http://schemas.microsoft.com/office/drawing/2014/main" xmlns="" id="{75441C69-8E26-4D37-94EE-1B4F11898A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511740" y="3815728"/>
                  <a:ext cx="2415941" cy="1594587"/>
                </a:xfrm>
                <a:custGeom>
                  <a:avLst/>
                  <a:gdLst>
                    <a:gd name="T0" fmla="*/ 2271713 w 21600"/>
                    <a:gd name="T1" fmla="*/ 1499394 h 21600"/>
                    <a:gd name="T2" fmla="*/ 2271713 w 21600"/>
                    <a:gd name="T3" fmla="*/ 1499394 h 21600"/>
                    <a:gd name="T4" fmla="*/ 2271713 w 21600"/>
                    <a:gd name="T5" fmla="*/ 1499394 h 21600"/>
                    <a:gd name="T6" fmla="*/ 2271713 w 21600"/>
                    <a:gd name="T7" fmla="*/ 149939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600" y="12216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xmlns="" id="{21BB93BB-814A-4747-A8FB-ABECA6592FA8}"/>
                  </a:ext>
                </a:extLst>
              </p:cNvPr>
              <p:cNvGrpSpPr/>
              <p:nvPr/>
            </p:nvGrpSpPr>
            <p:grpSpPr>
              <a:xfrm>
                <a:off x="6183822" y="831325"/>
                <a:ext cx="2185349" cy="3480849"/>
                <a:chOff x="6281377" y="1560176"/>
                <a:chExt cx="2419317" cy="3853516"/>
              </a:xfrm>
            </p:grpSpPr>
            <p:sp>
              <p:nvSpPr>
                <p:cNvPr id="21" name="任意多边形 4">
                  <a:extLst>
                    <a:ext uri="{FF2B5EF4-FFF2-40B4-BE49-F238E27FC236}">
                      <a16:creationId xmlns:a16="http://schemas.microsoft.com/office/drawing/2014/main" xmlns="" id="{CCF2D408-2BBD-4DAA-81B1-F5E0D921E7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4753" y="1560176"/>
                  <a:ext cx="2415941" cy="3850140"/>
                </a:xfrm>
                <a:custGeom>
                  <a:avLst/>
                  <a:gdLst>
                    <a:gd name="T0" fmla="*/ 2271713 w 21600"/>
                    <a:gd name="T1" fmla="*/ 3620294 h 21600"/>
                    <a:gd name="T2" fmla="*/ 2271713 w 21600"/>
                    <a:gd name="T3" fmla="*/ 3620294 h 21600"/>
                    <a:gd name="T4" fmla="*/ 2271713 w 21600"/>
                    <a:gd name="T5" fmla="*/ 3620294 h 21600"/>
                    <a:gd name="T6" fmla="*/ 2271713 w 21600"/>
                    <a:gd name="T7" fmla="*/ 362029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0"/>
                      </a:lnTo>
                      <a:lnTo>
                        <a:pt x="21599" y="21599"/>
                      </a:lnTo>
                      <a:lnTo>
                        <a:pt x="0" y="2159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noFill/>
                <a:ln w="12700" cap="flat" cmpd="sng">
                  <a:solidFill>
                    <a:srgbClr val="53585F"/>
                  </a:solidFill>
                  <a:prstDash val="solid"/>
                  <a:miter lim="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任意多边形 5">
                  <a:extLst>
                    <a:ext uri="{FF2B5EF4-FFF2-40B4-BE49-F238E27FC236}">
                      <a16:creationId xmlns:a16="http://schemas.microsoft.com/office/drawing/2014/main" xmlns="" id="{51C8FCAC-99C4-47B2-B720-029B6E8E30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1377" y="4291825"/>
                  <a:ext cx="1688289" cy="1114270"/>
                </a:xfrm>
                <a:custGeom>
                  <a:avLst/>
                  <a:gdLst>
                    <a:gd name="T0" fmla="*/ 1587500 w 21600"/>
                    <a:gd name="T1" fmla="*/ 1047750 h 21600"/>
                    <a:gd name="T2" fmla="*/ 1587500 w 21600"/>
                    <a:gd name="T3" fmla="*/ 1047750 h 21600"/>
                    <a:gd name="T4" fmla="*/ 1587500 w 21600"/>
                    <a:gd name="T5" fmla="*/ 1047750 h 21600"/>
                    <a:gd name="T6" fmla="*/ 1587500 w 21600"/>
                    <a:gd name="T7" fmla="*/ 104775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599" y="12216"/>
                      </a:lnTo>
                      <a:lnTo>
                        <a:pt x="21599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任意多边形 14">
                  <a:extLst>
                    <a:ext uri="{FF2B5EF4-FFF2-40B4-BE49-F238E27FC236}">
                      <a16:creationId xmlns:a16="http://schemas.microsoft.com/office/drawing/2014/main" xmlns="" id="{E2E8D858-126B-4F41-BEBF-01057C9734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6284753" y="3819105"/>
                  <a:ext cx="2415941" cy="1594587"/>
                </a:xfrm>
                <a:custGeom>
                  <a:avLst/>
                  <a:gdLst>
                    <a:gd name="T0" fmla="*/ 2271713 w 21600"/>
                    <a:gd name="T1" fmla="*/ 1499394 h 21600"/>
                    <a:gd name="T2" fmla="*/ 2271713 w 21600"/>
                    <a:gd name="T3" fmla="*/ 1499394 h 21600"/>
                    <a:gd name="T4" fmla="*/ 2271713 w 21600"/>
                    <a:gd name="T5" fmla="*/ 1499394 h 21600"/>
                    <a:gd name="T6" fmla="*/ 2271713 w 21600"/>
                    <a:gd name="T7" fmla="*/ 1499394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21600" y="12216"/>
                      </a:lnTo>
                      <a:lnTo>
                        <a:pt x="21600" y="21600"/>
                      </a:lnTo>
                      <a:lnTo>
                        <a:pt x="0" y="2160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4808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9A5173D-131A-4729-95B6-3C7421325B76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销售体系的不足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A62125B-8CA2-47C9-BB7E-22509C1DAF12}"/>
              </a:ext>
            </a:extLst>
          </p:cNvPr>
          <p:cNvSpPr/>
          <p:nvPr/>
        </p:nvSpPr>
        <p:spPr>
          <a:xfrm>
            <a:off x="7137474" y="4549676"/>
            <a:ext cx="30710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（ 三 ） 市 场 宣 传 力 度 不 足 ， 品 牌 号 召 力 有 待 加 强 </a:t>
            </a:r>
          </a:p>
          <a:p>
            <a:r>
              <a:rPr lang="zh-CN" altLang="en-US" dirty="0"/>
              <a:t>我 们 应 该 大 力 加 强 空 中 力 量 的 建 设 ， 依 托 品 牌 优 势 ， 广 泛 进 行 对 外 宣 传 ， 提 高 公 司 品 牌 形 象 ，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937FFD31-773D-4229-B979-57825D68A51B}"/>
              </a:ext>
            </a:extLst>
          </p:cNvPr>
          <p:cNvSpPr/>
          <p:nvPr/>
        </p:nvSpPr>
        <p:spPr>
          <a:xfrm>
            <a:off x="1128237" y="4584212"/>
            <a:ext cx="54978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（ 四 ） 质 量 和 用 户 服 务 需 要 进 一 步 完 善 </a:t>
            </a:r>
          </a:p>
          <a:p>
            <a:r>
              <a:rPr lang="zh-CN" altLang="en-US" dirty="0"/>
              <a:t>产 品 质 量 和 用 户 服 务 ， 应 该 是 营 销 体 系 中 极 </a:t>
            </a:r>
          </a:p>
          <a:p>
            <a:r>
              <a:rPr lang="zh-CN" altLang="en-US" dirty="0"/>
              <a:t>其 重 要 的 两 个 内 容 向 用 户 提 供 最 优 质 的 产 品 和 最 卓 越 的 </a:t>
            </a:r>
          </a:p>
          <a:p>
            <a:r>
              <a:rPr lang="zh-CN" altLang="en-US" dirty="0"/>
              <a:t>为 本 ， 切 实 帮 助 用 户 解 决 实 际 问 题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27EB4A0-7E30-4443-B211-CEF9DF4B53DE}"/>
              </a:ext>
            </a:extLst>
          </p:cNvPr>
          <p:cNvSpPr/>
          <p:nvPr/>
        </p:nvSpPr>
        <p:spPr>
          <a:xfrm>
            <a:off x="1082046" y="1535124"/>
            <a:ext cx="5978044" cy="2800690"/>
          </a:xfrm>
          <a:prstGeom prst="rect">
            <a:avLst/>
          </a:prstGeom>
          <a:blipFill dpi="0" rotWithShape="1">
            <a:blip r:embed="rId3"/>
            <a:srcRect/>
            <a:stretch>
              <a:fillRect t="-131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A28E4D37-CF3F-49B7-9A52-82B09A086669}"/>
              </a:ext>
            </a:extLst>
          </p:cNvPr>
          <p:cNvSpPr/>
          <p:nvPr/>
        </p:nvSpPr>
        <p:spPr>
          <a:xfrm>
            <a:off x="7137474" y="1535124"/>
            <a:ext cx="3071052" cy="280069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399" dirty="0"/>
          </a:p>
        </p:txBody>
      </p:sp>
    </p:spTree>
    <p:extLst>
      <p:ext uri="{BB962C8B-B14F-4D97-AF65-F5344CB8AC3E}">
        <p14:creationId xmlns:p14="http://schemas.microsoft.com/office/powerpoint/2010/main" val="187543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13F9C825-1150-4D11-B5E0-B86B003D1A19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销售人员的不足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E6390202-1133-47B6-9BFD-6609B5AF0ECF}"/>
              </a:ext>
            </a:extLst>
          </p:cNvPr>
          <p:cNvSpPr txBox="1"/>
          <p:nvPr/>
        </p:nvSpPr>
        <p:spPr>
          <a:xfrm>
            <a:off x="1263773" y="2716408"/>
            <a:ext cx="15920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费用报销不及时，人员工资情绪化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D493F8F-D104-459E-8E4C-AD56877BC8AB}"/>
              </a:ext>
            </a:extLst>
          </p:cNvPr>
          <p:cNvSpPr txBox="1"/>
          <p:nvPr/>
        </p:nvSpPr>
        <p:spPr>
          <a:xfrm>
            <a:off x="3183243" y="2716408"/>
            <a:ext cx="1383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公司车辆少，发货不及时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ABFE328-CBE4-420C-9F2E-743CB5FB233C}"/>
              </a:ext>
            </a:extLst>
          </p:cNvPr>
          <p:cNvSpPr txBox="1"/>
          <p:nvPr/>
        </p:nvSpPr>
        <p:spPr>
          <a:xfrm>
            <a:off x="4838021" y="2716408"/>
            <a:ext cx="14432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销售人物不明确，销售无目的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D3C61F47-098C-4474-AECB-425ECD4DE7AB}"/>
              </a:ext>
            </a:extLst>
          </p:cNvPr>
          <p:cNvSpPr txBox="1"/>
          <p:nvPr/>
        </p:nvSpPr>
        <p:spPr>
          <a:xfrm>
            <a:off x="6701344" y="2716408"/>
            <a:ext cx="13017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市场人员区域划分不明确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09AD23E7-3A95-449D-A510-CB8D36BB981E}"/>
              </a:ext>
            </a:extLst>
          </p:cNvPr>
          <p:cNvSpPr txBox="1"/>
          <p:nvPr/>
        </p:nvSpPr>
        <p:spPr>
          <a:xfrm>
            <a:off x="8324944" y="2716408"/>
            <a:ext cx="1319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销售部人员之间缺少沟通</a:t>
            </a:r>
          </a:p>
        </p:txBody>
      </p: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E08EE021-34F2-4C47-B908-E7FBCDE68525}"/>
              </a:ext>
            </a:extLst>
          </p:cNvPr>
          <p:cNvGrpSpPr/>
          <p:nvPr/>
        </p:nvGrpSpPr>
        <p:grpSpPr>
          <a:xfrm>
            <a:off x="1234013" y="1884922"/>
            <a:ext cx="9701500" cy="4089382"/>
            <a:chOff x="1234013" y="1884922"/>
            <a:chExt cx="9701500" cy="4089382"/>
          </a:xfrm>
        </p:grpSpPr>
        <p:cxnSp>
          <p:nvCxnSpPr>
            <p:cNvPr id="20" name="直接箭头连接符 19">
              <a:extLst>
                <a:ext uri="{FF2B5EF4-FFF2-40B4-BE49-F238E27FC236}">
                  <a16:creationId xmlns:a16="http://schemas.microsoft.com/office/drawing/2014/main" xmlns="" id="{E18A9B94-50C3-4424-90B9-D8966971E5AC}"/>
                </a:ext>
              </a:extLst>
            </p:cNvPr>
            <p:cNvCxnSpPr/>
            <p:nvPr/>
          </p:nvCxnSpPr>
          <p:spPr>
            <a:xfrm>
              <a:off x="1234013" y="2554977"/>
              <a:ext cx="9701500" cy="0"/>
            </a:xfrm>
            <a:prstGeom prst="straightConnector1">
              <a:avLst/>
            </a:prstGeom>
            <a:ln w="15875">
              <a:solidFill>
                <a:schemeClr val="tx1">
                  <a:lumMod val="85000"/>
                  <a:lumOff val="15000"/>
                  <a:alpha val="70000"/>
                </a:schemeClr>
              </a:solidFill>
              <a:prstDash val="sysDash"/>
              <a:tailEnd type="triangle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FBF7DF42-8803-4F20-A99E-034679940B5E}"/>
                </a:ext>
              </a:extLst>
            </p:cNvPr>
            <p:cNvCxnSpPr/>
            <p:nvPr/>
          </p:nvCxnSpPr>
          <p:spPr>
            <a:xfrm>
              <a:off x="2974926" y="2554977"/>
              <a:ext cx="0" cy="2786205"/>
            </a:xfrm>
            <a:prstGeom prst="line">
              <a:avLst/>
            </a:prstGeom>
            <a:ln w="15875">
              <a:solidFill>
                <a:schemeClr val="accent2">
                  <a:alpha val="7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9ADDC4FA-C85F-45F4-8BA8-794604052D5A}"/>
                </a:ext>
              </a:extLst>
            </p:cNvPr>
            <p:cNvCxnSpPr/>
            <p:nvPr/>
          </p:nvCxnSpPr>
          <p:spPr>
            <a:xfrm>
              <a:off x="4721419" y="2554977"/>
              <a:ext cx="0" cy="2786205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  <a:alpha val="7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4FF21943-DD4E-4540-8A6E-44A236998A02}"/>
                </a:ext>
              </a:extLst>
            </p:cNvPr>
            <p:cNvCxnSpPr/>
            <p:nvPr/>
          </p:nvCxnSpPr>
          <p:spPr>
            <a:xfrm>
              <a:off x="6449313" y="2554977"/>
              <a:ext cx="0" cy="2786205"/>
            </a:xfrm>
            <a:prstGeom prst="line">
              <a:avLst/>
            </a:prstGeom>
            <a:ln w="15875">
              <a:solidFill>
                <a:schemeClr val="accent2">
                  <a:alpha val="7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571183DF-4BA4-4F51-8881-2E4FEEC2D592}"/>
                </a:ext>
              </a:extLst>
            </p:cNvPr>
            <p:cNvCxnSpPr/>
            <p:nvPr/>
          </p:nvCxnSpPr>
          <p:spPr>
            <a:xfrm>
              <a:off x="8195806" y="2554977"/>
              <a:ext cx="0" cy="2786205"/>
            </a:xfrm>
            <a:prstGeom prst="line">
              <a:avLst/>
            </a:prstGeom>
            <a:ln w="15875">
              <a:solidFill>
                <a:schemeClr val="tx1">
                  <a:lumMod val="85000"/>
                  <a:lumOff val="15000"/>
                  <a:alpha val="7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C620B458-3084-4F4C-B0C2-80F98005A7D0}"/>
                </a:ext>
              </a:extLst>
            </p:cNvPr>
            <p:cNvCxnSpPr/>
            <p:nvPr/>
          </p:nvCxnSpPr>
          <p:spPr>
            <a:xfrm>
              <a:off x="9906960" y="2554977"/>
              <a:ext cx="0" cy="2786205"/>
            </a:xfrm>
            <a:prstGeom prst="line">
              <a:avLst/>
            </a:prstGeom>
            <a:ln w="15875">
              <a:solidFill>
                <a:schemeClr val="accent2">
                  <a:alpha val="70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80F98806-F7D5-4CB8-B45A-A3A8CCDADCC6}"/>
                </a:ext>
              </a:extLst>
            </p:cNvPr>
            <p:cNvSpPr/>
            <p:nvPr/>
          </p:nvSpPr>
          <p:spPr>
            <a:xfrm>
              <a:off x="2835429" y="2432221"/>
              <a:ext cx="247374" cy="247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68C3AD54-67CA-4B47-85A4-5D71D5B13778}"/>
                </a:ext>
              </a:extLst>
            </p:cNvPr>
            <p:cNvSpPr/>
            <p:nvPr/>
          </p:nvSpPr>
          <p:spPr>
            <a:xfrm>
              <a:off x="4580063" y="2432221"/>
              <a:ext cx="247374" cy="24737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D3678C80-27D0-4402-82D8-437B9622E047}"/>
                </a:ext>
              </a:extLst>
            </p:cNvPr>
            <p:cNvSpPr/>
            <p:nvPr/>
          </p:nvSpPr>
          <p:spPr>
            <a:xfrm>
              <a:off x="6309816" y="2432221"/>
              <a:ext cx="247374" cy="247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="" id="{F07FC2E8-F212-4466-B4AC-1376C2A71060}"/>
                </a:ext>
              </a:extLst>
            </p:cNvPr>
            <p:cNvSpPr/>
            <p:nvPr/>
          </p:nvSpPr>
          <p:spPr>
            <a:xfrm>
              <a:off x="8054450" y="2432221"/>
              <a:ext cx="247374" cy="24737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30" name="椭圆 29">
              <a:extLst>
                <a:ext uri="{FF2B5EF4-FFF2-40B4-BE49-F238E27FC236}">
                  <a16:creationId xmlns:a16="http://schemas.microsoft.com/office/drawing/2014/main" xmlns="" id="{A2C9A4B1-E734-4402-80A6-1BDA5903A679}"/>
                </a:ext>
              </a:extLst>
            </p:cNvPr>
            <p:cNvSpPr/>
            <p:nvPr/>
          </p:nvSpPr>
          <p:spPr>
            <a:xfrm>
              <a:off x="9767464" y="2432221"/>
              <a:ext cx="247373" cy="2473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01EFE3D6-B15E-4AAC-8AD7-4CB54B5A24C1}"/>
                </a:ext>
              </a:extLst>
            </p:cNvPr>
            <p:cNvGrpSpPr/>
            <p:nvPr/>
          </p:nvGrpSpPr>
          <p:grpSpPr>
            <a:xfrm>
              <a:off x="1903595" y="4861315"/>
              <a:ext cx="1088070" cy="1088070"/>
              <a:chOff x="1903595" y="4861315"/>
              <a:chExt cx="1088070" cy="1088070"/>
            </a:xfrm>
          </p:grpSpPr>
          <p:sp>
            <p:nvSpPr>
              <p:cNvPr id="32" name="泪滴形 31">
                <a:extLst>
                  <a:ext uri="{FF2B5EF4-FFF2-40B4-BE49-F238E27FC236}">
                    <a16:creationId xmlns:a16="http://schemas.microsoft.com/office/drawing/2014/main" xmlns="" id="{10C274E4-2BE2-48B1-BF4C-D2D867304423}"/>
                  </a:ext>
                </a:extLst>
              </p:cNvPr>
              <p:cNvSpPr/>
              <p:nvPr/>
            </p:nvSpPr>
            <p:spPr>
              <a:xfrm>
                <a:off x="1903595" y="4861315"/>
                <a:ext cx="1088070" cy="1088070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noProof="1">
                  <a:latin typeface="+mn-ea"/>
                </a:endParaRPr>
              </a:p>
            </p:txBody>
          </p:sp>
          <p:sp>
            <p:nvSpPr>
              <p:cNvPr id="33" name="文本框 24">
                <a:extLst>
                  <a:ext uri="{FF2B5EF4-FFF2-40B4-BE49-F238E27FC236}">
                    <a16:creationId xmlns:a16="http://schemas.microsoft.com/office/drawing/2014/main" xmlns="" id="{19B52BC9-6C82-44C4-92ED-2E98BD2B11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85024" y="5137377"/>
                <a:ext cx="50847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</a:rPr>
                  <a:t>01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EA132F48-6F2A-4827-AC1A-B7A1BA1DA8CC}"/>
                </a:ext>
              </a:extLst>
            </p:cNvPr>
            <p:cNvGrpSpPr/>
            <p:nvPr/>
          </p:nvGrpSpPr>
          <p:grpSpPr>
            <a:xfrm>
              <a:off x="3626262" y="4886233"/>
              <a:ext cx="1086211" cy="1088071"/>
              <a:chOff x="3626262" y="4886233"/>
              <a:chExt cx="1086211" cy="1088071"/>
            </a:xfrm>
          </p:grpSpPr>
          <p:sp>
            <p:nvSpPr>
              <p:cNvPr id="35" name="泪滴形 34">
                <a:extLst>
                  <a:ext uri="{FF2B5EF4-FFF2-40B4-BE49-F238E27FC236}">
                    <a16:creationId xmlns:a16="http://schemas.microsoft.com/office/drawing/2014/main" xmlns="" id="{A019831F-A6E6-488B-9444-FF774289DAD7}"/>
                  </a:ext>
                </a:extLst>
              </p:cNvPr>
              <p:cNvSpPr/>
              <p:nvPr/>
            </p:nvSpPr>
            <p:spPr>
              <a:xfrm>
                <a:off x="3626262" y="4886233"/>
                <a:ext cx="1086211" cy="1088071"/>
              </a:xfrm>
              <a:prstGeom prst="teardrop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/>
              </a:p>
            </p:txBody>
          </p:sp>
          <p:sp>
            <p:nvSpPr>
              <p:cNvPr id="36" name="文本框 25">
                <a:extLst>
                  <a:ext uri="{FF2B5EF4-FFF2-40B4-BE49-F238E27FC236}">
                    <a16:creationId xmlns:a16="http://schemas.microsoft.com/office/drawing/2014/main" xmlns="" id="{4B3FDD28-D639-46A2-9A44-7A88FB4BCF7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8361" y="5188316"/>
                <a:ext cx="50847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</a:rPr>
                  <a:t>02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BC566F95-39F3-4334-87D4-8E76A2A213DC}"/>
                </a:ext>
              </a:extLst>
            </p:cNvPr>
            <p:cNvGrpSpPr/>
            <p:nvPr/>
          </p:nvGrpSpPr>
          <p:grpSpPr>
            <a:xfrm>
              <a:off x="5377982" y="4861315"/>
              <a:ext cx="1088070" cy="1088070"/>
              <a:chOff x="5377982" y="4861315"/>
              <a:chExt cx="1088070" cy="1088070"/>
            </a:xfrm>
          </p:grpSpPr>
          <p:sp>
            <p:nvSpPr>
              <p:cNvPr id="38" name="泪滴形 37">
                <a:extLst>
                  <a:ext uri="{FF2B5EF4-FFF2-40B4-BE49-F238E27FC236}">
                    <a16:creationId xmlns:a16="http://schemas.microsoft.com/office/drawing/2014/main" xmlns="" id="{5D63E665-E802-4D48-841F-606A03D83E92}"/>
                  </a:ext>
                </a:extLst>
              </p:cNvPr>
              <p:cNvSpPr/>
              <p:nvPr/>
            </p:nvSpPr>
            <p:spPr>
              <a:xfrm>
                <a:off x="5377982" y="4861315"/>
                <a:ext cx="1088070" cy="1088070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noProof="1">
                  <a:latin typeface="+mn-ea"/>
                </a:endParaRPr>
              </a:p>
            </p:txBody>
          </p:sp>
          <p:sp>
            <p:nvSpPr>
              <p:cNvPr id="39" name="文本框 26">
                <a:extLst>
                  <a:ext uri="{FF2B5EF4-FFF2-40B4-BE49-F238E27FC236}">
                    <a16:creationId xmlns:a16="http://schemas.microsoft.com/office/drawing/2014/main" xmlns="" id="{2E49EA60-7EE6-4BE1-BBF5-A7DCA0155C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66254" y="5186246"/>
                <a:ext cx="50847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</a:rPr>
                  <a:t>03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F0CD831D-1E07-4CA7-B87E-740C7340994E}"/>
                </a:ext>
              </a:extLst>
            </p:cNvPr>
            <p:cNvGrpSpPr/>
            <p:nvPr/>
          </p:nvGrpSpPr>
          <p:grpSpPr>
            <a:xfrm>
              <a:off x="7124475" y="4863175"/>
              <a:ext cx="1086211" cy="1088071"/>
              <a:chOff x="7124475" y="4863175"/>
              <a:chExt cx="1086211" cy="1088071"/>
            </a:xfrm>
          </p:grpSpPr>
          <p:sp>
            <p:nvSpPr>
              <p:cNvPr id="41" name="泪滴形 40">
                <a:extLst>
                  <a:ext uri="{FF2B5EF4-FFF2-40B4-BE49-F238E27FC236}">
                    <a16:creationId xmlns:a16="http://schemas.microsoft.com/office/drawing/2014/main" xmlns="" id="{B2A18766-CDC1-439B-A63B-CE81FFE2AB21}"/>
                  </a:ext>
                </a:extLst>
              </p:cNvPr>
              <p:cNvSpPr/>
              <p:nvPr/>
            </p:nvSpPr>
            <p:spPr>
              <a:xfrm>
                <a:off x="7124475" y="4863175"/>
                <a:ext cx="1086211" cy="1088071"/>
              </a:xfrm>
              <a:prstGeom prst="teardrop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/>
                <a:endParaRPr lang="zh-CN" altLang="en-US" noProof="1"/>
              </a:p>
            </p:txBody>
          </p:sp>
          <p:sp>
            <p:nvSpPr>
              <p:cNvPr id="42" name="文本框 30">
                <a:extLst>
                  <a:ext uri="{FF2B5EF4-FFF2-40B4-BE49-F238E27FC236}">
                    <a16:creationId xmlns:a16="http://schemas.microsoft.com/office/drawing/2014/main" xmlns="" id="{5320DE6B-ED6B-4197-8FF7-88FADA3991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20569" y="5155187"/>
                <a:ext cx="50847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</a:rPr>
                  <a:t>04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FBBB8286-A673-4D46-8FFA-0F61D21F3FF5}"/>
                </a:ext>
              </a:extLst>
            </p:cNvPr>
            <p:cNvGrpSpPr/>
            <p:nvPr/>
          </p:nvGrpSpPr>
          <p:grpSpPr>
            <a:xfrm>
              <a:off x="8835629" y="4863175"/>
              <a:ext cx="1088071" cy="1088071"/>
              <a:chOff x="8835629" y="4863175"/>
              <a:chExt cx="1088071" cy="1088071"/>
            </a:xfrm>
          </p:grpSpPr>
          <p:sp>
            <p:nvSpPr>
              <p:cNvPr id="44" name="泪滴形 43">
                <a:extLst>
                  <a:ext uri="{FF2B5EF4-FFF2-40B4-BE49-F238E27FC236}">
                    <a16:creationId xmlns:a16="http://schemas.microsoft.com/office/drawing/2014/main" xmlns="" id="{D7830FE3-37CC-4C0F-A2E6-F80EF2CD1AA0}"/>
                  </a:ext>
                </a:extLst>
              </p:cNvPr>
              <p:cNvSpPr/>
              <p:nvPr/>
            </p:nvSpPr>
            <p:spPr>
              <a:xfrm>
                <a:off x="8835629" y="4863175"/>
                <a:ext cx="1088071" cy="1088071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noProof="1">
                  <a:latin typeface="+mn-ea"/>
                </a:endParaRPr>
              </a:p>
            </p:txBody>
          </p:sp>
          <p:sp>
            <p:nvSpPr>
              <p:cNvPr id="45" name="文本框 31">
                <a:extLst>
                  <a:ext uri="{FF2B5EF4-FFF2-40B4-BE49-F238E27FC236}">
                    <a16:creationId xmlns:a16="http://schemas.microsoft.com/office/drawing/2014/main" xmlns="" id="{D06F76EF-89AC-491E-BEAA-BEFEE1943AB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59437" y="5155187"/>
                <a:ext cx="508473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</a:rPr>
                  <a:t>05</a:t>
                </a: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xmlns="" id="{F024F24A-80A8-4733-B7EB-30D49A3A028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49293" y="1939716"/>
              <a:ext cx="523494" cy="397755"/>
              <a:chOff x="4268086" y="4221191"/>
              <a:chExt cx="509646" cy="387231"/>
            </a:xfrm>
            <a:solidFill>
              <a:schemeClr val="tx1">
                <a:lumMod val="75000"/>
                <a:lumOff val="25000"/>
              </a:schemeClr>
            </a:solidFill>
            <a:effectLst/>
          </p:grpSpPr>
          <p:sp>
            <p:nvSpPr>
              <p:cNvPr id="47" name="Freeform 20">
                <a:extLst>
                  <a:ext uri="{FF2B5EF4-FFF2-40B4-BE49-F238E27FC236}">
                    <a16:creationId xmlns:a16="http://schemas.microsoft.com/office/drawing/2014/main" xmlns="" id="{7B23B9A0-4890-4B41-84A8-3F01D306FF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68086" y="4273030"/>
                <a:ext cx="337890" cy="335392"/>
              </a:xfrm>
              <a:custGeom>
                <a:avLst/>
                <a:gdLst>
                  <a:gd name="T0" fmla="*/ 229 w 229"/>
                  <a:gd name="T1" fmla="*/ 128 h 227"/>
                  <a:gd name="T2" fmla="*/ 229 w 229"/>
                  <a:gd name="T3" fmla="*/ 98 h 227"/>
                  <a:gd name="T4" fmla="*/ 206 w 229"/>
                  <a:gd name="T5" fmla="*/ 93 h 227"/>
                  <a:gd name="T6" fmla="*/ 200 w 229"/>
                  <a:gd name="T7" fmla="*/ 76 h 227"/>
                  <a:gd name="T8" fmla="*/ 216 w 229"/>
                  <a:gd name="T9" fmla="*/ 58 h 227"/>
                  <a:gd name="T10" fmla="*/ 198 w 229"/>
                  <a:gd name="T11" fmla="*/ 34 h 227"/>
                  <a:gd name="T12" fmla="*/ 176 w 229"/>
                  <a:gd name="T13" fmla="*/ 44 h 227"/>
                  <a:gd name="T14" fmla="*/ 161 w 229"/>
                  <a:gd name="T15" fmla="*/ 33 h 227"/>
                  <a:gd name="T16" fmla="*/ 164 w 229"/>
                  <a:gd name="T17" fmla="*/ 9 h 227"/>
                  <a:gd name="T18" fmla="*/ 135 w 229"/>
                  <a:gd name="T19" fmla="*/ 0 h 227"/>
                  <a:gd name="T20" fmla="*/ 123 w 229"/>
                  <a:gd name="T21" fmla="*/ 20 h 227"/>
                  <a:gd name="T22" fmla="*/ 114 w 229"/>
                  <a:gd name="T23" fmla="*/ 20 h 227"/>
                  <a:gd name="T24" fmla="*/ 105 w 229"/>
                  <a:gd name="T25" fmla="*/ 20 h 227"/>
                  <a:gd name="T26" fmla="*/ 93 w 229"/>
                  <a:gd name="T27" fmla="*/ 0 h 227"/>
                  <a:gd name="T28" fmla="*/ 65 w 229"/>
                  <a:gd name="T29" fmla="*/ 9 h 227"/>
                  <a:gd name="T30" fmla="*/ 67 w 229"/>
                  <a:gd name="T31" fmla="*/ 33 h 227"/>
                  <a:gd name="T32" fmla="*/ 52 w 229"/>
                  <a:gd name="T33" fmla="*/ 44 h 227"/>
                  <a:gd name="T34" fmla="*/ 30 w 229"/>
                  <a:gd name="T35" fmla="*/ 34 h 227"/>
                  <a:gd name="T36" fmla="*/ 13 w 229"/>
                  <a:gd name="T37" fmla="*/ 58 h 227"/>
                  <a:gd name="T38" fmla="*/ 29 w 229"/>
                  <a:gd name="T39" fmla="*/ 76 h 227"/>
                  <a:gd name="T40" fmla="*/ 23 w 229"/>
                  <a:gd name="T41" fmla="*/ 94 h 227"/>
                  <a:gd name="T42" fmla="*/ 0 w 229"/>
                  <a:gd name="T43" fmla="*/ 98 h 227"/>
                  <a:gd name="T44" fmla="*/ 0 w 229"/>
                  <a:gd name="T45" fmla="*/ 128 h 227"/>
                  <a:gd name="T46" fmla="*/ 23 w 229"/>
                  <a:gd name="T47" fmla="*/ 133 h 227"/>
                  <a:gd name="T48" fmla="*/ 29 w 229"/>
                  <a:gd name="T49" fmla="*/ 151 h 227"/>
                  <a:gd name="T50" fmla="*/ 13 w 229"/>
                  <a:gd name="T51" fmla="*/ 169 h 227"/>
                  <a:gd name="T52" fmla="*/ 31 w 229"/>
                  <a:gd name="T53" fmla="*/ 193 h 227"/>
                  <a:gd name="T54" fmla="*/ 52 w 229"/>
                  <a:gd name="T55" fmla="*/ 183 h 227"/>
                  <a:gd name="T56" fmla="*/ 67 w 229"/>
                  <a:gd name="T57" fmla="*/ 194 h 227"/>
                  <a:gd name="T58" fmla="*/ 65 w 229"/>
                  <a:gd name="T59" fmla="*/ 218 h 227"/>
                  <a:gd name="T60" fmla="*/ 93 w 229"/>
                  <a:gd name="T61" fmla="*/ 227 h 227"/>
                  <a:gd name="T62" fmla="*/ 105 w 229"/>
                  <a:gd name="T63" fmla="*/ 206 h 227"/>
                  <a:gd name="T64" fmla="*/ 114 w 229"/>
                  <a:gd name="T65" fmla="*/ 207 h 227"/>
                  <a:gd name="T66" fmla="*/ 124 w 229"/>
                  <a:gd name="T67" fmla="*/ 206 h 227"/>
                  <a:gd name="T68" fmla="*/ 135 w 229"/>
                  <a:gd name="T69" fmla="*/ 227 h 227"/>
                  <a:gd name="T70" fmla="*/ 164 w 229"/>
                  <a:gd name="T71" fmla="*/ 217 h 227"/>
                  <a:gd name="T72" fmla="*/ 161 w 229"/>
                  <a:gd name="T73" fmla="*/ 194 h 227"/>
                  <a:gd name="T74" fmla="*/ 176 w 229"/>
                  <a:gd name="T75" fmla="*/ 183 h 227"/>
                  <a:gd name="T76" fmla="*/ 198 w 229"/>
                  <a:gd name="T77" fmla="*/ 193 h 227"/>
                  <a:gd name="T78" fmla="*/ 216 w 229"/>
                  <a:gd name="T79" fmla="*/ 168 h 227"/>
                  <a:gd name="T80" fmla="*/ 200 w 229"/>
                  <a:gd name="T81" fmla="*/ 151 h 227"/>
                  <a:gd name="T82" fmla="*/ 206 w 229"/>
                  <a:gd name="T83" fmla="*/ 133 h 227"/>
                  <a:gd name="T84" fmla="*/ 229 w 229"/>
                  <a:gd name="T85" fmla="*/ 128 h 227"/>
                  <a:gd name="T86" fmla="*/ 114 w 229"/>
                  <a:gd name="T87" fmla="*/ 180 h 227"/>
                  <a:gd name="T88" fmla="*/ 47 w 229"/>
                  <a:gd name="T89" fmla="*/ 113 h 227"/>
                  <a:gd name="T90" fmla="*/ 114 w 229"/>
                  <a:gd name="T91" fmla="*/ 46 h 227"/>
                  <a:gd name="T92" fmla="*/ 181 w 229"/>
                  <a:gd name="T93" fmla="*/ 113 h 227"/>
                  <a:gd name="T94" fmla="*/ 114 w 229"/>
                  <a:gd name="T95" fmla="*/ 18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sz="2000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21">
                <a:extLst>
                  <a:ext uri="{FF2B5EF4-FFF2-40B4-BE49-F238E27FC236}">
                    <a16:creationId xmlns:a16="http://schemas.microsoft.com/office/drawing/2014/main" xmlns="" id="{4953AA99-FCCD-4CA2-8C19-43F621B69E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77871" y="4221191"/>
                <a:ext cx="199861" cy="199861"/>
              </a:xfrm>
              <a:custGeom>
                <a:avLst/>
                <a:gdLst>
                  <a:gd name="T0" fmla="*/ 135 w 135"/>
                  <a:gd name="T1" fmla="*/ 76 h 135"/>
                  <a:gd name="T2" fmla="*/ 135 w 135"/>
                  <a:gd name="T3" fmla="*/ 58 h 135"/>
                  <a:gd name="T4" fmla="*/ 122 w 135"/>
                  <a:gd name="T5" fmla="*/ 55 h 135"/>
                  <a:gd name="T6" fmla="*/ 118 w 135"/>
                  <a:gd name="T7" fmla="*/ 45 h 135"/>
                  <a:gd name="T8" fmla="*/ 128 w 135"/>
                  <a:gd name="T9" fmla="*/ 34 h 135"/>
                  <a:gd name="T10" fmla="*/ 117 w 135"/>
                  <a:gd name="T11" fmla="*/ 20 h 135"/>
                  <a:gd name="T12" fmla="*/ 104 w 135"/>
                  <a:gd name="T13" fmla="*/ 26 h 135"/>
                  <a:gd name="T14" fmla="*/ 96 w 135"/>
                  <a:gd name="T15" fmla="*/ 19 h 135"/>
                  <a:gd name="T16" fmla="*/ 97 w 135"/>
                  <a:gd name="T17" fmla="*/ 5 h 135"/>
                  <a:gd name="T18" fmla="*/ 80 w 135"/>
                  <a:gd name="T19" fmla="*/ 0 h 135"/>
                  <a:gd name="T20" fmla="*/ 73 w 135"/>
                  <a:gd name="T21" fmla="*/ 12 h 135"/>
                  <a:gd name="T22" fmla="*/ 67 w 135"/>
                  <a:gd name="T23" fmla="*/ 12 h 135"/>
                  <a:gd name="T24" fmla="*/ 62 w 135"/>
                  <a:gd name="T25" fmla="*/ 12 h 135"/>
                  <a:gd name="T26" fmla="*/ 55 w 135"/>
                  <a:gd name="T27" fmla="*/ 0 h 135"/>
                  <a:gd name="T28" fmla="*/ 38 w 135"/>
                  <a:gd name="T29" fmla="*/ 5 h 135"/>
                  <a:gd name="T30" fmla="*/ 39 w 135"/>
                  <a:gd name="T31" fmla="*/ 19 h 135"/>
                  <a:gd name="T32" fmla="*/ 30 w 135"/>
                  <a:gd name="T33" fmla="*/ 26 h 135"/>
                  <a:gd name="T34" fmla="*/ 18 w 135"/>
                  <a:gd name="T35" fmla="*/ 20 h 135"/>
                  <a:gd name="T36" fmla="*/ 7 w 135"/>
                  <a:gd name="T37" fmla="*/ 34 h 135"/>
                  <a:gd name="T38" fmla="*/ 17 w 135"/>
                  <a:gd name="T39" fmla="*/ 45 h 135"/>
                  <a:gd name="T40" fmla="*/ 13 w 135"/>
                  <a:gd name="T41" fmla="*/ 55 h 135"/>
                  <a:gd name="T42" fmla="*/ 0 w 135"/>
                  <a:gd name="T43" fmla="*/ 58 h 135"/>
                  <a:gd name="T44" fmla="*/ 0 w 135"/>
                  <a:gd name="T45" fmla="*/ 76 h 135"/>
                  <a:gd name="T46" fmla="*/ 13 w 135"/>
                  <a:gd name="T47" fmla="*/ 79 h 135"/>
                  <a:gd name="T48" fmla="*/ 17 w 135"/>
                  <a:gd name="T49" fmla="*/ 90 h 135"/>
                  <a:gd name="T50" fmla="*/ 7 w 135"/>
                  <a:gd name="T51" fmla="*/ 100 h 135"/>
                  <a:gd name="T52" fmla="*/ 18 w 135"/>
                  <a:gd name="T53" fmla="*/ 114 h 135"/>
                  <a:gd name="T54" fmla="*/ 31 w 135"/>
                  <a:gd name="T55" fmla="*/ 109 h 135"/>
                  <a:gd name="T56" fmla="*/ 39 w 135"/>
                  <a:gd name="T57" fmla="*/ 115 h 135"/>
                  <a:gd name="T58" fmla="*/ 38 w 135"/>
                  <a:gd name="T59" fmla="*/ 129 h 135"/>
                  <a:gd name="T60" fmla="*/ 55 w 135"/>
                  <a:gd name="T61" fmla="*/ 135 h 135"/>
                  <a:gd name="T62" fmla="*/ 62 w 135"/>
                  <a:gd name="T63" fmla="*/ 122 h 135"/>
                  <a:gd name="T64" fmla="*/ 68 w 135"/>
                  <a:gd name="T65" fmla="*/ 123 h 135"/>
                  <a:gd name="T66" fmla="*/ 73 w 135"/>
                  <a:gd name="T67" fmla="*/ 122 h 135"/>
                  <a:gd name="T68" fmla="*/ 80 w 135"/>
                  <a:gd name="T69" fmla="*/ 135 h 135"/>
                  <a:gd name="T70" fmla="*/ 97 w 135"/>
                  <a:gd name="T71" fmla="*/ 129 h 135"/>
                  <a:gd name="T72" fmla="*/ 96 w 135"/>
                  <a:gd name="T73" fmla="*/ 115 h 135"/>
                  <a:gd name="T74" fmla="*/ 104 w 135"/>
                  <a:gd name="T75" fmla="*/ 109 h 135"/>
                  <a:gd name="T76" fmla="*/ 117 w 135"/>
                  <a:gd name="T77" fmla="*/ 114 h 135"/>
                  <a:gd name="T78" fmla="*/ 128 w 135"/>
                  <a:gd name="T79" fmla="*/ 100 h 135"/>
                  <a:gd name="T80" fmla="*/ 118 w 135"/>
                  <a:gd name="T81" fmla="*/ 89 h 135"/>
                  <a:gd name="T82" fmla="*/ 122 w 135"/>
                  <a:gd name="T83" fmla="*/ 79 h 135"/>
                  <a:gd name="T84" fmla="*/ 135 w 135"/>
                  <a:gd name="T85" fmla="*/ 76 h 135"/>
                  <a:gd name="T86" fmla="*/ 67 w 135"/>
                  <a:gd name="T87" fmla="*/ 107 h 135"/>
                  <a:gd name="T88" fmla="*/ 28 w 135"/>
                  <a:gd name="T89" fmla="*/ 67 h 135"/>
                  <a:gd name="T90" fmla="*/ 67 w 135"/>
                  <a:gd name="T91" fmla="*/ 27 h 135"/>
                  <a:gd name="T92" fmla="*/ 107 w 135"/>
                  <a:gd name="T93" fmla="*/ 67 h 135"/>
                  <a:gd name="T94" fmla="*/ 67 w 135"/>
                  <a:gd name="T95" fmla="*/ 107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sz="2000" noProof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4E2569E7-21F6-42D7-859D-F36592250E10}"/>
                </a:ext>
              </a:extLst>
            </p:cNvPr>
            <p:cNvGrpSpPr/>
            <p:nvPr/>
          </p:nvGrpSpPr>
          <p:grpSpPr>
            <a:xfrm>
              <a:off x="1920503" y="1941394"/>
              <a:ext cx="421096" cy="402728"/>
              <a:chOff x="1004888" y="993775"/>
              <a:chExt cx="2438400" cy="2332038"/>
            </a:xfrm>
            <a:solidFill>
              <a:schemeClr val="tx2"/>
            </a:solidFill>
            <a:effectLst/>
          </p:grpSpPr>
          <p:sp>
            <p:nvSpPr>
              <p:cNvPr id="50" name="Freeform 25">
                <a:extLst>
                  <a:ext uri="{FF2B5EF4-FFF2-40B4-BE49-F238E27FC236}">
                    <a16:creationId xmlns:a16="http://schemas.microsoft.com/office/drawing/2014/main" xmlns="" id="{B595DD9C-15A3-4E9E-AD7C-39AFC3AF663A}"/>
                  </a:ext>
                </a:extLst>
              </p:cNvPr>
              <p:cNvSpPr/>
              <p:nvPr/>
            </p:nvSpPr>
            <p:spPr bwMode="auto">
              <a:xfrm>
                <a:off x="1898651" y="2670175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sz="2000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51" name="任意多边形 43">
                <a:extLst>
                  <a:ext uri="{FF2B5EF4-FFF2-40B4-BE49-F238E27FC236}">
                    <a16:creationId xmlns:a16="http://schemas.microsoft.com/office/drawing/2014/main" xmlns="" id="{989A9B34-5256-4996-96C8-1175EC7C91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4888" y="993775"/>
                <a:ext cx="2438400" cy="1774825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sz="2000" noProof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xmlns="" id="{25800F01-E638-4A95-B557-6DFF18CA1F9D}"/>
                </a:ext>
              </a:extLst>
            </p:cNvPr>
            <p:cNvGrpSpPr/>
            <p:nvPr/>
          </p:nvGrpSpPr>
          <p:grpSpPr>
            <a:xfrm>
              <a:off x="7120537" y="1906752"/>
              <a:ext cx="370488" cy="473812"/>
              <a:chOff x="1605186" y="572440"/>
              <a:chExt cx="563562" cy="720725"/>
            </a:xfrm>
            <a:solidFill>
              <a:schemeClr val="tx1">
                <a:lumMod val="75000"/>
                <a:lumOff val="25000"/>
              </a:schemeClr>
            </a:solidFill>
            <a:effectLst/>
          </p:grpSpPr>
          <p:sp>
            <p:nvSpPr>
              <p:cNvPr id="53" name="Freeform 32">
                <a:extLst>
                  <a:ext uri="{FF2B5EF4-FFF2-40B4-BE49-F238E27FC236}">
                    <a16:creationId xmlns:a16="http://schemas.microsoft.com/office/drawing/2014/main" xmlns="" id="{D5C55774-B3DF-41C9-9653-BAED50ED2050}"/>
                  </a:ext>
                </a:extLst>
              </p:cNvPr>
              <p:cNvSpPr/>
              <p:nvPr/>
            </p:nvSpPr>
            <p:spPr bwMode="auto">
              <a:xfrm>
                <a:off x="1814736" y="572440"/>
                <a:ext cx="142875" cy="720725"/>
              </a:xfrm>
              <a:custGeom>
                <a:avLst/>
                <a:gdLst>
                  <a:gd name="T0" fmla="*/ 64 w 64"/>
                  <a:gd name="T1" fmla="*/ 289 h 321"/>
                  <a:gd name="T2" fmla="*/ 32 w 64"/>
                  <a:gd name="T3" fmla="*/ 321 h 321"/>
                  <a:gd name="T4" fmla="*/ 0 w 64"/>
                  <a:gd name="T5" fmla="*/ 289 h 321"/>
                  <a:gd name="T6" fmla="*/ 0 w 64"/>
                  <a:gd name="T7" fmla="*/ 32 h 321"/>
                  <a:gd name="T8" fmla="*/ 32 w 64"/>
                  <a:gd name="T9" fmla="*/ 0 h 321"/>
                  <a:gd name="T10" fmla="*/ 64 w 64"/>
                  <a:gd name="T11" fmla="*/ 32 h 321"/>
                  <a:gd name="T12" fmla="*/ 64 w 64"/>
                  <a:gd name="T13" fmla="*/ 289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54" name="Freeform 33">
                <a:extLst>
                  <a:ext uri="{FF2B5EF4-FFF2-40B4-BE49-F238E27FC236}">
                    <a16:creationId xmlns:a16="http://schemas.microsoft.com/office/drawing/2014/main" xmlns="" id="{403BB256-68B0-4E67-96A9-87658E5CD193}"/>
                  </a:ext>
                </a:extLst>
              </p:cNvPr>
              <p:cNvSpPr/>
              <p:nvPr/>
            </p:nvSpPr>
            <p:spPr bwMode="auto">
              <a:xfrm>
                <a:off x="1605186" y="1012177"/>
                <a:ext cx="141288" cy="280988"/>
              </a:xfrm>
              <a:custGeom>
                <a:avLst/>
                <a:gdLst>
                  <a:gd name="T0" fmla="*/ 63 w 63"/>
                  <a:gd name="T1" fmla="*/ 93 h 125"/>
                  <a:gd name="T2" fmla="*/ 32 w 63"/>
                  <a:gd name="T3" fmla="*/ 125 h 125"/>
                  <a:gd name="T4" fmla="*/ 0 w 63"/>
                  <a:gd name="T5" fmla="*/ 93 h 125"/>
                  <a:gd name="T6" fmla="*/ 0 w 63"/>
                  <a:gd name="T7" fmla="*/ 32 h 125"/>
                  <a:gd name="T8" fmla="*/ 32 w 63"/>
                  <a:gd name="T9" fmla="*/ 0 h 125"/>
                  <a:gd name="T10" fmla="*/ 63 w 63"/>
                  <a:gd name="T11" fmla="*/ 32 h 125"/>
                  <a:gd name="T12" fmla="*/ 63 w 63"/>
                  <a:gd name="T13" fmla="*/ 93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34">
                <a:extLst>
                  <a:ext uri="{FF2B5EF4-FFF2-40B4-BE49-F238E27FC236}">
                    <a16:creationId xmlns:a16="http://schemas.microsoft.com/office/drawing/2014/main" xmlns="" id="{152D530E-2884-4EE7-876F-8918B0F71664}"/>
                  </a:ext>
                </a:extLst>
              </p:cNvPr>
              <p:cNvSpPr/>
              <p:nvPr/>
            </p:nvSpPr>
            <p:spPr bwMode="auto">
              <a:xfrm>
                <a:off x="2025873" y="804215"/>
                <a:ext cx="142875" cy="488950"/>
              </a:xfrm>
              <a:custGeom>
                <a:avLst/>
                <a:gdLst>
                  <a:gd name="T0" fmla="*/ 64 w 64"/>
                  <a:gd name="T1" fmla="*/ 186 h 218"/>
                  <a:gd name="T2" fmla="*/ 32 w 64"/>
                  <a:gd name="T3" fmla="*/ 218 h 218"/>
                  <a:gd name="T4" fmla="*/ 0 w 64"/>
                  <a:gd name="T5" fmla="*/ 186 h 218"/>
                  <a:gd name="T6" fmla="*/ 0 w 64"/>
                  <a:gd name="T7" fmla="*/ 32 h 218"/>
                  <a:gd name="T8" fmla="*/ 32 w 64"/>
                  <a:gd name="T9" fmla="*/ 0 h 218"/>
                  <a:gd name="T10" fmla="*/ 64 w 64"/>
                  <a:gd name="T11" fmla="*/ 32 h 218"/>
                  <a:gd name="T12" fmla="*/ 64 w 64"/>
                  <a:gd name="T13" fmla="*/ 186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xmlns="" id="{65BC92B4-3BB5-417B-8F37-D96B469CD66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379288" y="1884922"/>
              <a:ext cx="411318" cy="465212"/>
              <a:chOff x="4994016" y="4872553"/>
              <a:chExt cx="406394" cy="459644"/>
            </a:xfrm>
            <a:solidFill>
              <a:schemeClr val="tx2"/>
            </a:solidFill>
            <a:effectLst/>
          </p:grpSpPr>
          <p:sp>
            <p:nvSpPr>
              <p:cNvPr id="57" name="Freeform 148">
                <a:extLst>
                  <a:ext uri="{FF2B5EF4-FFF2-40B4-BE49-F238E27FC236}">
                    <a16:creationId xmlns:a16="http://schemas.microsoft.com/office/drawing/2014/main" xmlns="" id="{48E107D5-3A21-4E82-B21E-0347728179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9137" y="4872553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58" name="Freeform 149">
                <a:extLst>
                  <a:ext uri="{FF2B5EF4-FFF2-40B4-BE49-F238E27FC236}">
                    <a16:creationId xmlns:a16="http://schemas.microsoft.com/office/drawing/2014/main" xmlns="" id="{7C9131F6-54A5-4810-8D9E-50E4CE3ACD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59" name="Oval 150">
                <a:extLst>
                  <a:ext uri="{FF2B5EF4-FFF2-40B4-BE49-F238E27FC236}">
                    <a16:creationId xmlns:a16="http://schemas.microsoft.com/office/drawing/2014/main" xmlns="" id="{A101C26F-8C46-4FA7-BF8D-8BB203E60F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="" id="{E61D5BC0-13F5-4418-AE77-C7F1BD871DA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900101" y="1906911"/>
              <a:ext cx="410297" cy="458848"/>
              <a:chOff x="5999255" y="3275006"/>
              <a:chExt cx="402656" cy="450303"/>
            </a:xfrm>
            <a:solidFill>
              <a:schemeClr val="tx2"/>
            </a:solidFill>
            <a:effectLst/>
          </p:grpSpPr>
          <p:sp>
            <p:nvSpPr>
              <p:cNvPr id="61" name="Freeform 108">
                <a:extLst>
                  <a:ext uri="{FF2B5EF4-FFF2-40B4-BE49-F238E27FC236}">
                    <a16:creationId xmlns:a16="http://schemas.microsoft.com/office/drawing/2014/main" xmlns="" id="{4599F4F4-7FBA-4662-82E9-BF7365B15C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62" name="Freeform 109">
                <a:extLst>
                  <a:ext uri="{FF2B5EF4-FFF2-40B4-BE49-F238E27FC236}">
                    <a16:creationId xmlns:a16="http://schemas.microsoft.com/office/drawing/2014/main" xmlns="" id="{6528766C-2172-4AD7-85E2-5FB07D49C5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63" name="Freeform 110">
                <a:extLst>
                  <a:ext uri="{FF2B5EF4-FFF2-40B4-BE49-F238E27FC236}">
                    <a16:creationId xmlns:a16="http://schemas.microsoft.com/office/drawing/2014/main" xmlns="" id="{B0A24FD5-E7B3-47D7-8A4E-6E0DD6E1B8C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64" name="Freeform 111">
                <a:extLst>
                  <a:ext uri="{FF2B5EF4-FFF2-40B4-BE49-F238E27FC236}">
                    <a16:creationId xmlns:a16="http://schemas.microsoft.com/office/drawing/2014/main" xmlns="" id="{ADEBEF2E-49A1-4C0C-963A-AAAD138EB0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Freeform 112">
                <a:extLst>
                  <a:ext uri="{FF2B5EF4-FFF2-40B4-BE49-F238E27FC236}">
                    <a16:creationId xmlns:a16="http://schemas.microsoft.com/office/drawing/2014/main" xmlns="" id="{BF150C20-5B01-41DA-93E4-F469BB7A90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1511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0B074685-0570-48C4-BC1D-62D4476B67C7}"/>
              </a:ext>
            </a:extLst>
          </p:cNvPr>
          <p:cNvSpPr txBox="1"/>
          <p:nvPr/>
        </p:nvSpPr>
        <p:spPr>
          <a:xfrm>
            <a:off x="968990" y="423081"/>
            <a:ext cx="2838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销售问题总结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B63BC8EC-5AA1-47C5-9912-F08B86427A60}"/>
              </a:ext>
            </a:extLst>
          </p:cNvPr>
          <p:cNvSpPr/>
          <p:nvPr/>
        </p:nvSpPr>
        <p:spPr>
          <a:xfrm>
            <a:off x="1027370" y="2755896"/>
            <a:ext cx="29839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1. 融 合 套 餐 虽 然 优 惠 很 多 ， 但 需 预 存 年 费 1000 元 以 上 ， 用 户 印 象 中 价 格 太 高 ， 较 难 接 受 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990BB1F-8F8C-4613-9C8B-B1A61F187E13}"/>
              </a:ext>
            </a:extLst>
          </p:cNvPr>
          <p:cNvSpPr/>
          <p:nvPr/>
        </p:nvSpPr>
        <p:spPr>
          <a:xfrm>
            <a:off x="4419747" y="5854855"/>
            <a:ext cx="29839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2 · 用 户 对 职 员 大 礼 包 反 包 装 后 ， 每 月 仍 需 缴 纳 话 费 有 很 大 意 见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85917B2-4324-4D12-A40D-8A1FE7190FC2}"/>
              </a:ext>
            </a:extLst>
          </p:cNvPr>
          <p:cNvSpPr/>
          <p:nvPr/>
        </p:nvSpPr>
        <p:spPr>
          <a:xfrm>
            <a:off x="8473532" y="2755896"/>
            <a:ext cx="298391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3 · 活 动 赠 送 的 手 机 终 端 ， 对 比 现 有 的 G 网 手 机 ， 用 户 普 </a:t>
            </a:r>
          </a:p>
          <a:p>
            <a:r>
              <a:rPr lang="zh-CN" altLang="en-US" dirty="0"/>
              <a:t>遍 反 映 终 端 感 觉 很 低 档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BB76CCC-337B-40A0-94C8-B87328C1CB91}"/>
              </a:ext>
            </a:extLst>
          </p:cNvPr>
          <p:cNvGrpSpPr/>
          <p:nvPr/>
        </p:nvGrpSpPr>
        <p:grpSpPr>
          <a:xfrm>
            <a:off x="5076620" y="4011128"/>
            <a:ext cx="1710073" cy="1708875"/>
            <a:chOff x="5076620" y="4080578"/>
            <a:chExt cx="1710073" cy="1708875"/>
          </a:xfrm>
          <a:solidFill>
            <a:schemeClr val="accent2"/>
          </a:solidFill>
        </p:grpSpPr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xmlns="" id="{37AD8BBC-4399-49A0-B8FB-9FCD94833B1A}"/>
                </a:ext>
              </a:extLst>
            </p:cNvPr>
            <p:cNvSpPr/>
            <p:nvPr/>
          </p:nvSpPr>
          <p:spPr bwMode="auto">
            <a:xfrm>
              <a:off x="5076620" y="4080578"/>
              <a:ext cx="1710073" cy="1708875"/>
            </a:xfrm>
            <a:custGeom>
              <a:avLst/>
              <a:gdLst>
                <a:gd name="T0" fmla="*/ 823 w 935"/>
                <a:gd name="T1" fmla="*/ 652 h 934"/>
                <a:gd name="T2" fmla="*/ 732 w 935"/>
                <a:gd name="T3" fmla="*/ 681 h 934"/>
                <a:gd name="T4" fmla="*/ 657 w 935"/>
                <a:gd name="T5" fmla="*/ 574 h 934"/>
                <a:gd name="T6" fmla="*/ 765 w 935"/>
                <a:gd name="T7" fmla="*/ 499 h 934"/>
                <a:gd name="T8" fmla="*/ 834 w 935"/>
                <a:gd name="T9" fmla="*/ 550 h 934"/>
                <a:gd name="T10" fmla="*/ 891 w 935"/>
                <a:gd name="T11" fmla="*/ 530 h 934"/>
                <a:gd name="T12" fmla="*/ 935 w 935"/>
                <a:gd name="T13" fmla="*/ 286 h 934"/>
                <a:gd name="T14" fmla="*/ 692 w 935"/>
                <a:gd name="T15" fmla="*/ 242 h 934"/>
                <a:gd name="T16" fmla="*/ 672 w 935"/>
                <a:gd name="T17" fmla="*/ 185 h 934"/>
                <a:gd name="T18" fmla="*/ 723 w 935"/>
                <a:gd name="T19" fmla="*/ 116 h 934"/>
                <a:gd name="T20" fmla="*/ 648 w 935"/>
                <a:gd name="T21" fmla="*/ 9 h 934"/>
                <a:gd name="T22" fmla="*/ 541 w 935"/>
                <a:gd name="T23" fmla="*/ 83 h 934"/>
                <a:gd name="T24" fmla="*/ 570 w 935"/>
                <a:gd name="T25" fmla="*/ 175 h 934"/>
                <a:gd name="T26" fmla="*/ 519 w 935"/>
                <a:gd name="T27" fmla="*/ 210 h 934"/>
                <a:gd name="T28" fmla="*/ 287 w 935"/>
                <a:gd name="T29" fmla="*/ 168 h 934"/>
                <a:gd name="T30" fmla="*/ 243 w 935"/>
                <a:gd name="T31" fmla="*/ 412 h 934"/>
                <a:gd name="T32" fmla="*/ 186 w 935"/>
                <a:gd name="T33" fmla="*/ 432 h 934"/>
                <a:gd name="T34" fmla="*/ 117 w 935"/>
                <a:gd name="T35" fmla="*/ 382 h 934"/>
                <a:gd name="T36" fmla="*/ 10 w 935"/>
                <a:gd name="T37" fmla="*/ 456 h 934"/>
                <a:gd name="T38" fmla="*/ 84 w 935"/>
                <a:gd name="T39" fmla="*/ 564 h 934"/>
                <a:gd name="T40" fmla="*/ 175 w 935"/>
                <a:gd name="T41" fmla="*/ 534 h 934"/>
                <a:gd name="T42" fmla="*/ 211 w 935"/>
                <a:gd name="T43" fmla="*/ 585 h 934"/>
                <a:gd name="T44" fmla="*/ 169 w 935"/>
                <a:gd name="T45" fmla="*/ 815 h 934"/>
                <a:gd name="T46" fmla="*/ 399 w 935"/>
                <a:gd name="T47" fmla="*/ 856 h 934"/>
                <a:gd name="T48" fmla="*/ 450 w 935"/>
                <a:gd name="T49" fmla="*/ 821 h 934"/>
                <a:gd name="T50" fmla="*/ 421 w 935"/>
                <a:gd name="T51" fmla="*/ 729 h 934"/>
                <a:gd name="T52" fmla="*/ 528 w 935"/>
                <a:gd name="T53" fmla="*/ 655 h 934"/>
                <a:gd name="T54" fmla="*/ 602 w 935"/>
                <a:gd name="T55" fmla="*/ 762 h 934"/>
                <a:gd name="T56" fmla="*/ 552 w 935"/>
                <a:gd name="T57" fmla="*/ 832 h 934"/>
                <a:gd name="T58" fmla="*/ 572 w 935"/>
                <a:gd name="T59" fmla="*/ 889 h 934"/>
                <a:gd name="T60" fmla="*/ 816 w 935"/>
                <a:gd name="T61" fmla="*/ 933 h 934"/>
                <a:gd name="T62" fmla="*/ 816 w 935"/>
                <a:gd name="T63" fmla="*/ 934 h 934"/>
                <a:gd name="T64" fmla="*/ 817 w 935"/>
                <a:gd name="T65" fmla="*/ 934 h 934"/>
                <a:gd name="T66" fmla="*/ 858 w 935"/>
                <a:gd name="T67" fmla="*/ 703 h 934"/>
                <a:gd name="T68" fmla="*/ 823 w 935"/>
                <a:gd name="T69" fmla="*/ 652 h 9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35" h="934">
                  <a:moveTo>
                    <a:pt x="823" y="652"/>
                  </a:moveTo>
                  <a:cubicBezTo>
                    <a:pt x="797" y="667"/>
                    <a:pt x="759" y="686"/>
                    <a:pt x="732" y="681"/>
                  </a:cubicBezTo>
                  <a:cubicBezTo>
                    <a:pt x="682" y="672"/>
                    <a:pt x="648" y="624"/>
                    <a:pt x="657" y="574"/>
                  </a:cubicBezTo>
                  <a:cubicBezTo>
                    <a:pt x="666" y="524"/>
                    <a:pt x="714" y="490"/>
                    <a:pt x="765" y="499"/>
                  </a:cubicBezTo>
                  <a:cubicBezTo>
                    <a:pt x="809" y="507"/>
                    <a:pt x="822" y="532"/>
                    <a:pt x="834" y="550"/>
                  </a:cubicBezTo>
                  <a:cubicBezTo>
                    <a:pt x="846" y="567"/>
                    <a:pt x="884" y="567"/>
                    <a:pt x="891" y="530"/>
                  </a:cubicBezTo>
                  <a:cubicBezTo>
                    <a:pt x="935" y="286"/>
                    <a:pt x="935" y="286"/>
                    <a:pt x="935" y="286"/>
                  </a:cubicBezTo>
                  <a:cubicBezTo>
                    <a:pt x="692" y="242"/>
                    <a:pt x="692" y="242"/>
                    <a:pt x="692" y="242"/>
                  </a:cubicBezTo>
                  <a:cubicBezTo>
                    <a:pt x="655" y="236"/>
                    <a:pt x="655" y="197"/>
                    <a:pt x="672" y="185"/>
                  </a:cubicBezTo>
                  <a:cubicBezTo>
                    <a:pt x="689" y="173"/>
                    <a:pt x="715" y="160"/>
                    <a:pt x="723" y="116"/>
                  </a:cubicBezTo>
                  <a:cubicBezTo>
                    <a:pt x="732" y="66"/>
                    <a:pt x="698" y="18"/>
                    <a:pt x="648" y="9"/>
                  </a:cubicBezTo>
                  <a:cubicBezTo>
                    <a:pt x="598" y="0"/>
                    <a:pt x="550" y="33"/>
                    <a:pt x="541" y="83"/>
                  </a:cubicBezTo>
                  <a:cubicBezTo>
                    <a:pt x="536" y="110"/>
                    <a:pt x="555" y="149"/>
                    <a:pt x="570" y="175"/>
                  </a:cubicBezTo>
                  <a:cubicBezTo>
                    <a:pt x="589" y="206"/>
                    <a:pt x="555" y="216"/>
                    <a:pt x="519" y="210"/>
                  </a:cubicBezTo>
                  <a:cubicBezTo>
                    <a:pt x="287" y="168"/>
                    <a:pt x="287" y="168"/>
                    <a:pt x="287" y="168"/>
                  </a:cubicBezTo>
                  <a:cubicBezTo>
                    <a:pt x="243" y="412"/>
                    <a:pt x="243" y="412"/>
                    <a:pt x="243" y="412"/>
                  </a:cubicBezTo>
                  <a:cubicBezTo>
                    <a:pt x="237" y="449"/>
                    <a:pt x="198" y="450"/>
                    <a:pt x="186" y="432"/>
                  </a:cubicBezTo>
                  <a:cubicBezTo>
                    <a:pt x="174" y="415"/>
                    <a:pt x="161" y="390"/>
                    <a:pt x="117" y="382"/>
                  </a:cubicBezTo>
                  <a:cubicBezTo>
                    <a:pt x="67" y="373"/>
                    <a:pt x="19" y="406"/>
                    <a:pt x="10" y="456"/>
                  </a:cubicBezTo>
                  <a:cubicBezTo>
                    <a:pt x="0" y="506"/>
                    <a:pt x="34" y="554"/>
                    <a:pt x="84" y="564"/>
                  </a:cubicBezTo>
                  <a:cubicBezTo>
                    <a:pt x="111" y="568"/>
                    <a:pt x="150" y="550"/>
                    <a:pt x="175" y="534"/>
                  </a:cubicBezTo>
                  <a:cubicBezTo>
                    <a:pt x="207" y="516"/>
                    <a:pt x="217" y="550"/>
                    <a:pt x="211" y="585"/>
                  </a:cubicBezTo>
                  <a:cubicBezTo>
                    <a:pt x="169" y="815"/>
                    <a:pt x="169" y="815"/>
                    <a:pt x="169" y="815"/>
                  </a:cubicBezTo>
                  <a:cubicBezTo>
                    <a:pt x="399" y="856"/>
                    <a:pt x="399" y="856"/>
                    <a:pt x="399" y="856"/>
                  </a:cubicBezTo>
                  <a:cubicBezTo>
                    <a:pt x="435" y="863"/>
                    <a:pt x="468" y="853"/>
                    <a:pt x="450" y="821"/>
                  </a:cubicBezTo>
                  <a:cubicBezTo>
                    <a:pt x="434" y="795"/>
                    <a:pt x="416" y="756"/>
                    <a:pt x="421" y="729"/>
                  </a:cubicBezTo>
                  <a:cubicBezTo>
                    <a:pt x="430" y="679"/>
                    <a:pt x="478" y="646"/>
                    <a:pt x="528" y="655"/>
                  </a:cubicBezTo>
                  <a:cubicBezTo>
                    <a:pt x="578" y="664"/>
                    <a:pt x="611" y="712"/>
                    <a:pt x="602" y="762"/>
                  </a:cubicBezTo>
                  <a:cubicBezTo>
                    <a:pt x="594" y="806"/>
                    <a:pt x="569" y="820"/>
                    <a:pt x="552" y="832"/>
                  </a:cubicBezTo>
                  <a:cubicBezTo>
                    <a:pt x="534" y="844"/>
                    <a:pt x="535" y="882"/>
                    <a:pt x="572" y="889"/>
                  </a:cubicBezTo>
                  <a:cubicBezTo>
                    <a:pt x="816" y="933"/>
                    <a:pt x="816" y="933"/>
                    <a:pt x="816" y="933"/>
                  </a:cubicBezTo>
                  <a:cubicBezTo>
                    <a:pt x="816" y="934"/>
                    <a:pt x="816" y="934"/>
                    <a:pt x="816" y="934"/>
                  </a:cubicBezTo>
                  <a:cubicBezTo>
                    <a:pt x="817" y="934"/>
                    <a:pt x="817" y="934"/>
                    <a:pt x="817" y="934"/>
                  </a:cubicBezTo>
                  <a:cubicBezTo>
                    <a:pt x="858" y="703"/>
                    <a:pt x="858" y="703"/>
                    <a:pt x="858" y="703"/>
                  </a:cubicBezTo>
                  <a:cubicBezTo>
                    <a:pt x="865" y="667"/>
                    <a:pt x="855" y="633"/>
                    <a:pt x="823" y="6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F8E5058E-8A09-4E43-9E1E-3B7255AC95FB}"/>
                </a:ext>
              </a:extLst>
            </p:cNvPr>
            <p:cNvGrpSpPr/>
            <p:nvPr/>
          </p:nvGrpSpPr>
          <p:grpSpPr>
            <a:xfrm>
              <a:off x="5862178" y="4634746"/>
              <a:ext cx="341663" cy="358172"/>
              <a:chOff x="7002627" y="828237"/>
              <a:chExt cx="444697" cy="466185"/>
            </a:xfrm>
            <a:grpFill/>
          </p:grpSpPr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xmlns="" id="{FC9026EF-0F0E-4769-A4BC-AC4919DA2E11}"/>
                  </a:ext>
                </a:extLst>
              </p:cNvPr>
              <p:cNvSpPr/>
              <p:nvPr/>
            </p:nvSpPr>
            <p:spPr bwMode="auto">
              <a:xfrm>
                <a:off x="7133420" y="1073942"/>
                <a:ext cx="88753" cy="87818"/>
              </a:xfrm>
              <a:custGeom>
                <a:avLst/>
                <a:gdLst>
                  <a:gd name="T0" fmla="*/ 24 w 40"/>
                  <a:gd name="T1" fmla="*/ 1 h 40"/>
                  <a:gd name="T2" fmla="*/ 20 w 40"/>
                  <a:gd name="T3" fmla="*/ 0 h 40"/>
                  <a:gd name="T4" fmla="*/ 0 w 40"/>
                  <a:gd name="T5" fmla="*/ 20 h 40"/>
                  <a:gd name="T6" fmla="*/ 20 w 40"/>
                  <a:gd name="T7" fmla="*/ 40 h 40"/>
                  <a:gd name="T8" fmla="*/ 40 w 40"/>
                  <a:gd name="T9" fmla="*/ 20 h 40"/>
                  <a:gd name="T10" fmla="*/ 39 w 40"/>
                  <a:gd name="T11" fmla="*/ 15 h 40"/>
                  <a:gd name="T12" fmla="*/ 15 w 40"/>
                  <a:gd name="T13" fmla="*/ 26 h 40"/>
                  <a:gd name="T14" fmla="*/ 24 w 40"/>
                  <a:gd name="T15" fmla="*/ 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xmlns="" id="{1F798566-F995-4F0F-80B6-F25DC6C75BB4}"/>
                  </a:ext>
                </a:extLst>
              </p:cNvPr>
              <p:cNvSpPr/>
              <p:nvPr/>
            </p:nvSpPr>
            <p:spPr bwMode="auto">
              <a:xfrm>
                <a:off x="7002627" y="943149"/>
                <a:ext cx="351273" cy="351273"/>
              </a:xfrm>
              <a:custGeom>
                <a:avLst/>
                <a:gdLst>
                  <a:gd name="T0" fmla="*/ 131 w 159"/>
                  <a:gd name="T1" fmla="*/ 41 h 159"/>
                  <a:gd name="T2" fmla="*/ 144 w 159"/>
                  <a:gd name="T3" fmla="*/ 79 h 159"/>
                  <a:gd name="T4" fmla="*/ 79 w 159"/>
                  <a:gd name="T5" fmla="*/ 144 h 159"/>
                  <a:gd name="T6" fmla="*/ 15 w 159"/>
                  <a:gd name="T7" fmla="*/ 79 h 159"/>
                  <a:gd name="T8" fmla="*/ 79 w 159"/>
                  <a:gd name="T9" fmla="*/ 15 h 159"/>
                  <a:gd name="T10" fmla="*/ 112 w 159"/>
                  <a:gd name="T11" fmla="*/ 24 h 159"/>
                  <a:gd name="T12" fmla="*/ 122 w 159"/>
                  <a:gd name="T13" fmla="*/ 13 h 159"/>
                  <a:gd name="T14" fmla="*/ 79 w 159"/>
                  <a:gd name="T15" fmla="*/ 0 h 159"/>
                  <a:gd name="T16" fmla="*/ 0 w 159"/>
                  <a:gd name="T17" fmla="*/ 79 h 159"/>
                  <a:gd name="T18" fmla="*/ 79 w 159"/>
                  <a:gd name="T19" fmla="*/ 159 h 159"/>
                  <a:gd name="T20" fmla="*/ 159 w 159"/>
                  <a:gd name="T21" fmla="*/ 79 h 159"/>
                  <a:gd name="T22" fmla="*/ 141 w 159"/>
                  <a:gd name="T23" fmla="*/ 30 h 159"/>
                  <a:gd name="T24" fmla="*/ 131 w 159"/>
                  <a:gd name="T25" fmla="*/ 41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xmlns="" id="{B712274D-45AE-4ECC-91AB-2538C8AE2A3A}"/>
                  </a:ext>
                </a:extLst>
              </p:cNvPr>
              <p:cNvSpPr/>
              <p:nvPr/>
            </p:nvSpPr>
            <p:spPr bwMode="auto">
              <a:xfrm>
                <a:off x="7177329" y="1049652"/>
                <a:ext cx="66331" cy="68199"/>
              </a:xfrm>
              <a:custGeom>
                <a:avLst/>
                <a:gdLst>
                  <a:gd name="T0" fmla="*/ 71 w 71"/>
                  <a:gd name="T1" fmla="*/ 30 h 73"/>
                  <a:gd name="T2" fmla="*/ 38 w 71"/>
                  <a:gd name="T3" fmla="*/ 0 h 73"/>
                  <a:gd name="T4" fmla="*/ 19 w 71"/>
                  <a:gd name="T5" fmla="*/ 19 h 73"/>
                  <a:gd name="T6" fmla="*/ 0 w 71"/>
                  <a:gd name="T7" fmla="*/ 73 h 73"/>
                  <a:gd name="T8" fmla="*/ 55 w 71"/>
                  <a:gd name="T9" fmla="*/ 49 h 73"/>
                  <a:gd name="T10" fmla="*/ 71 w 71"/>
                  <a:gd name="T11" fmla="*/ 3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xmlns="" id="{4B3733D2-9571-4EC2-9750-38EDD468B5D7}"/>
                  </a:ext>
                </a:extLst>
              </p:cNvPr>
              <p:cNvSpPr/>
              <p:nvPr/>
            </p:nvSpPr>
            <p:spPr bwMode="auto">
              <a:xfrm>
                <a:off x="7219370" y="916990"/>
                <a:ext cx="143873" cy="152281"/>
              </a:xfrm>
              <a:custGeom>
                <a:avLst/>
                <a:gdLst>
                  <a:gd name="T0" fmla="*/ 121 w 154"/>
                  <a:gd name="T1" fmla="*/ 0 h 163"/>
                  <a:gd name="T2" fmla="*/ 0 w 154"/>
                  <a:gd name="T3" fmla="*/ 132 h 163"/>
                  <a:gd name="T4" fmla="*/ 33 w 154"/>
                  <a:gd name="T5" fmla="*/ 163 h 163"/>
                  <a:gd name="T6" fmla="*/ 154 w 154"/>
                  <a:gd name="T7" fmla="*/ 31 h 163"/>
                  <a:gd name="T8" fmla="*/ 121 w 154"/>
                  <a:gd name="T9" fmla="*/ 35 h 163"/>
                  <a:gd name="T10" fmla="*/ 121 w 154"/>
                  <a:gd name="T11" fmla="*/ 0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3" name="Freeform 15">
                <a:extLst>
                  <a:ext uri="{FF2B5EF4-FFF2-40B4-BE49-F238E27FC236}">
                    <a16:creationId xmlns:a16="http://schemas.microsoft.com/office/drawing/2014/main" xmlns="" id="{D88A4C85-6C8E-4D65-BAA9-7DF636DB8609}"/>
                  </a:ext>
                </a:extLst>
              </p:cNvPr>
              <p:cNvSpPr/>
              <p:nvPr/>
            </p:nvSpPr>
            <p:spPr bwMode="auto">
              <a:xfrm>
                <a:off x="7338952" y="883357"/>
                <a:ext cx="56988" cy="59791"/>
              </a:xfrm>
              <a:custGeom>
                <a:avLst/>
                <a:gdLst>
                  <a:gd name="T0" fmla="*/ 14 w 61"/>
                  <a:gd name="T1" fmla="*/ 48 h 64"/>
                  <a:gd name="T2" fmla="*/ 14 w 61"/>
                  <a:gd name="T3" fmla="*/ 1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64 h 64"/>
                  <a:gd name="T10" fmla="*/ 61 w 61"/>
                  <a:gd name="T11" fmla="*/ 55 h 64"/>
                  <a:gd name="T12" fmla="*/ 61 w 61"/>
                  <a:gd name="T13" fmla="*/ 55 h 64"/>
                  <a:gd name="T14" fmla="*/ 50 w 61"/>
                  <a:gd name="T15" fmla="*/ 43 h 64"/>
                  <a:gd name="T16" fmla="*/ 14 w 61"/>
                  <a:gd name="T17" fmla="*/ 4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4" name="Freeform 16">
                <a:extLst>
                  <a:ext uri="{FF2B5EF4-FFF2-40B4-BE49-F238E27FC236}">
                    <a16:creationId xmlns:a16="http://schemas.microsoft.com/office/drawing/2014/main" xmlns="" id="{A19F609F-3F8E-465F-836B-A04C53E81DB4}"/>
                  </a:ext>
                </a:extLst>
              </p:cNvPr>
              <p:cNvSpPr/>
              <p:nvPr/>
            </p:nvSpPr>
            <p:spPr bwMode="auto">
              <a:xfrm>
                <a:off x="7363242" y="855330"/>
                <a:ext cx="59791" cy="61660"/>
              </a:xfrm>
              <a:custGeom>
                <a:avLst/>
                <a:gdLst>
                  <a:gd name="T0" fmla="*/ 14 w 64"/>
                  <a:gd name="T1" fmla="*/ 49 h 66"/>
                  <a:gd name="T2" fmla="*/ 14 w 64"/>
                  <a:gd name="T3" fmla="*/ 11 h 66"/>
                  <a:gd name="T4" fmla="*/ 2 w 64"/>
                  <a:gd name="T5" fmla="*/ 0 h 66"/>
                  <a:gd name="T6" fmla="*/ 2 w 64"/>
                  <a:gd name="T7" fmla="*/ 0 h 66"/>
                  <a:gd name="T8" fmla="*/ 0 w 64"/>
                  <a:gd name="T9" fmla="*/ 66 h 66"/>
                  <a:gd name="T10" fmla="*/ 64 w 64"/>
                  <a:gd name="T11" fmla="*/ 56 h 66"/>
                  <a:gd name="T12" fmla="*/ 64 w 64"/>
                  <a:gd name="T13" fmla="*/ 56 h 66"/>
                  <a:gd name="T14" fmla="*/ 50 w 64"/>
                  <a:gd name="T15" fmla="*/ 44 h 66"/>
                  <a:gd name="T16" fmla="*/ 14 w 64"/>
                  <a:gd name="T17" fmla="*/ 49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5" name="Freeform 17">
                <a:extLst>
                  <a:ext uri="{FF2B5EF4-FFF2-40B4-BE49-F238E27FC236}">
                    <a16:creationId xmlns:a16="http://schemas.microsoft.com/office/drawing/2014/main" xmlns="" id="{A7DA312D-D2E3-48C4-A3B4-35FE216F7B65}"/>
                  </a:ext>
                </a:extLst>
              </p:cNvPr>
              <p:cNvSpPr/>
              <p:nvPr/>
            </p:nvSpPr>
            <p:spPr bwMode="auto">
              <a:xfrm>
                <a:off x="7133420" y="1009480"/>
                <a:ext cx="154147" cy="152279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92 w 100"/>
                  <a:gd name="T9" fmla="*/ 22 h 99"/>
                  <a:gd name="T10" fmla="*/ 83 w 100"/>
                  <a:gd name="T11" fmla="*/ 32 h 99"/>
                  <a:gd name="T12" fmla="*/ 81 w 100"/>
                  <a:gd name="T13" fmla="*/ 34 h 99"/>
                  <a:gd name="T14" fmla="*/ 85 w 100"/>
                  <a:gd name="T15" fmla="*/ 49 h 99"/>
                  <a:gd name="T16" fmla="*/ 50 w 100"/>
                  <a:gd name="T17" fmla="*/ 84 h 99"/>
                  <a:gd name="T18" fmla="*/ 15 w 100"/>
                  <a:gd name="T19" fmla="*/ 49 h 99"/>
                  <a:gd name="T20" fmla="*/ 50 w 100"/>
                  <a:gd name="T21" fmla="*/ 15 h 99"/>
                  <a:gd name="T22" fmla="*/ 62 w 100"/>
                  <a:gd name="T23" fmla="*/ 17 h 99"/>
                  <a:gd name="T24" fmla="*/ 64 w 100"/>
                  <a:gd name="T25" fmla="*/ 14 h 99"/>
                  <a:gd name="T26" fmla="*/ 73 w 100"/>
                  <a:gd name="T27" fmla="*/ 5 h 99"/>
                  <a:gd name="T28" fmla="*/ 50 w 100"/>
                  <a:gd name="T2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16" name="Freeform 18">
                <a:extLst>
                  <a:ext uri="{FF2B5EF4-FFF2-40B4-BE49-F238E27FC236}">
                    <a16:creationId xmlns:a16="http://schemas.microsoft.com/office/drawing/2014/main" xmlns="" id="{E4603F0B-B316-4E9F-A5C4-75C5623824A4}"/>
                  </a:ext>
                </a:extLst>
              </p:cNvPr>
              <p:cNvSpPr/>
              <p:nvPr/>
            </p:nvSpPr>
            <p:spPr bwMode="auto">
              <a:xfrm>
                <a:off x="7389401" y="828237"/>
                <a:ext cx="57923" cy="59791"/>
              </a:xfrm>
              <a:custGeom>
                <a:avLst/>
                <a:gdLst>
                  <a:gd name="T0" fmla="*/ 50 w 62"/>
                  <a:gd name="T1" fmla="*/ 43 h 64"/>
                  <a:gd name="T2" fmla="*/ 15 w 62"/>
                  <a:gd name="T3" fmla="*/ 47 h 64"/>
                  <a:gd name="T4" fmla="*/ 15 w 62"/>
                  <a:gd name="T5" fmla="*/ 1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64 h 64"/>
                  <a:gd name="T12" fmla="*/ 62 w 62"/>
                  <a:gd name="T13" fmla="*/ 55 h 64"/>
                  <a:gd name="T14" fmla="*/ 62 w 62"/>
                  <a:gd name="T15" fmla="*/ 55 h 64"/>
                  <a:gd name="T16" fmla="*/ 50 w 62"/>
                  <a:gd name="T17" fmla="*/ 4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226398B9-8DD8-4E03-B809-69EB2F711099}"/>
              </a:ext>
            </a:extLst>
          </p:cNvPr>
          <p:cNvGrpSpPr/>
          <p:nvPr/>
        </p:nvGrpSpPr>
        <p:grpSpPr>
          <a:xfrm>
            <a:off x="3933773" y="2897063"/>
            <a:ext cx="1736456" cy="1736455"/>
            <a:chOff x="3933773" y="2966513"/>
            <a:chExt cx="1736456" cy="1736455"/>
          </a:xfrm>
        </p:grpSpPr>
        <p:sp>
          <p:nvSpPr>
            <p:cNvPr id="18" name="Freeform 21">
              <a:extLst>
                <a:ext uri="{FF2B5EF4-FFF2-40B4-BE49-F238E27FC236}">
                  <a16:creationId xmlns:a16="http://schemas.microsoft.com/office/drawing/2014/main" xmlns="" id="{B1CC8470-62C9-405D-884C-F3AF7836FF42}"/>
                </a:ext>
              </a:extLst>
            </p:cNvPr>
            <p:cNvSpPr/>
            <p:nvPr/>
          </p:nvSpPr>
          <p:spPr bwMode="auto">
            <a:xfrm>
              <a:off x="3933773" y="2966513"/>
              <a:ext cx="1736456" cy="1736455"/>
            </a:xfrm>
            <a:custGeom>
              <a:avLst/>
              <a:gdLst>
                <a:gd name="T0" fmla="*/ 808 w 949"/>
                <a:gd name="T1" fmla="*/ 668 h 949"/>
                <a:gd name="T2" fmla="*/ 715 w 949"/>
                <a:gd name="T3" fmla="*/ 690 h 949"/>
                <a:gd name="T4" fmla="*/ 649 w 949"/>
                <a:gd name="T5" fmla="*/ 577 h 949"/>
                <a:gd name="T6" fmla="*/ 762 w 949"/>
                <a:gd name="T7" fmla="*/ 511 h 949"/>
                <a:gd name="T8" fmla="*/ 827 w 949"/>
                <a:gd name="T9" fmla="*/ 567 h 949"/>
                <a:gd name="T10" fmla="*/ 886 w 949"/>
                <a:gd name="T11" fmla="*/ 552 h 949"/>
                <a:gd name="T12" fmla="*/ 949 w 949"/>
                <a:gd name="T13" fmla="*/ 312 h 949"/>
                <a:gd name="T14" fmla="*/ 710 w 949"/>
                <a:gd name="T15" fmla="*/ 249 h 949"/>
                <a:gd name="T16" fmla="*/ 695 w 949"/>
                <a:gd name="T17" fmla="*/ 191 h 949"/>
                <a:gd name="T18" fmla="*/ 751 w 949"/>
                <a:gd name="T19" fmla="*/ 126 h 949"/>
                <a:gd name="T20" fmla="*/ 685 w 949"/>
                <a:gd name="T21" fmla="*/ 13 h 949"/>
                <a:gd name="T22" fmla="*/ 572 w 949"/>
                <a:gd name="T23" fmla="*/ 79 h 949"/>
                <a:gd name="T24" fmla="*/ 594 w 949"/>
                <a:gd name="T25" fmla="*/ 172 h 949"/>
                <a:gd name="T26" fmla="*/ 540 w 949"/>
                <a:gd name="T27" fmla="*/ 203 h 949"/>
                <a:gd name="T28" fmla="*/ 312 w 949"/>
                <a:gd name="T29" fmla="*/ 143 h 949"/>
                <a:gd name="T30" fmla="*/ 249 w 949"/>
                <a:gd name="T31" fmla="*/ 383 h 949"/>
                <a:gd name="T32" fmla="*/ 191 w 949"/>
                <a:gd name="T33" fmla="*/ 399 h 949"/>
                <a:gd name="T34" fmla="*/ 126 w 949"/>
                <a:gd name="T35" fmla="*/ 343 h 949"/>
                <a:gd name="T36" fmla="*/ 13 w 949"/>
                <a:gd name="T37" fmla="*/ 408 h 949"/>
                <a:gd name="T38" fmla="*/ 78 w 949"/>
                <a:gd name="T39" fmla="*/ 521 h 949"/>
                <a:gd name="T40" fmla="*/ 172 w 949"/>
                <a:gd name="T41" fmla="*/ 500 h 949"/>
                <a:gd name="T42" fmla="*/ 203 w 949"/>
                <a:gd name="T43" fmla="*/ 553 h 949"/>
                <a:gd name="T44" fmla="*/ 143 w 949"/>
                <a:gd name="T45" fmla="*/ 778 h 949"/>
                <a:gd name="T46" fmla="*/ 369 w 949"/>
                <a:gd name="T47" fmla="*/ 838 h 949"/>
                <a:gd name="T48" fmla="*/ 422 w 949"/>
                <a:gd name="T49" fmla="*/ 807 h 949"/>
                <a:gd name="T50" fmla="*/ 401 w 949"/>
                <a:gd name="T51" fmla="*/ 713 h 949"/>
                <a:gd name="T52" fmla="*/ 514 w 949"/>
                <a:gd name="T53" fmla="*/ 648 h 949"/>
                <a:gd name="T54" fmla="*/ 579 w 949"/>
                <a:gd name="T55" fmla="*/ 760 h 949"/>
                <a:gd name="T56" fmla="*/ 523 w 949"/>
                <a:gd name="T57" fmla="*/ 826 h 949"/>
                <a:gd name="T58" fmla="*/ 539 w 949"/>
                <a:gd name="T59" fmla="*/ 884 h 949"/>
                <a:gd name="T60" fmla="*/ 779 w 949"/>
                <a:gd name="T61" fmla="*/ 947 h 949"/>
                <a:gd name="T62" fmla="*/ 779 w 949"/>
                <a:gd name="T63" fmla="*/ 949 h 949"/>
                <a:gd name="T64" fmla="*/ 779 w 949"/>
                <a:gd name="T65" fmla="*/ 949 h 949"/>
                <a:gd name="T66" fmla="*/ 839 w 949"/>
                <a:gd name="T67" fmla="*/ 721 h 949"/>
                <a:gd name="T68" fmla="*/ 808 w 949"/>
                <a:gd name="T69" fmla="*/ 668 h 9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9" h="949">
                  <a:moveTo>
                    <a:pt x="808" y="668"/>
                  </a:moveTo>
                  <a:cubicBezTo>
                    <a:pt x="781" y="681"/>
                    <a:pt x="741" y="697"/>
                    <a:pt x="715" y="690"/>
                  </a:cubicBezTo>
                  <a:cubicBezTo>
                    <a:pt x="665" y="677"/>
                    <a:pt x="636" y="626"/>
                    <a:pt x="649" y="577"/>
                  </a:cubicBezTo>
                  <a:cubicBezTo>
                    <a:pt x="662" y="528"/>
                    <a:pt x="713" y="498"/>
                    <a:pt x="762" y="511"/>
                  </a:cubicBezTo>
                  <a:cubicBezTo>
                    <a:pt x="805" y="523"/>
                    <a:pt x="817" y="549"/>
                    <a:pt x="827" y="567"/>
                  </a:cubicBezTo>
                  <a:cubicBezTo>
                    <a:pt x="838" y="586"/>
                    <a:pt x="876" y="588"/>
                    <a:pt x="886" y="552"/>
                  </a:cubicBezTo>
                  <a:cubicBezTo>
                    <a:pt x="949" y="312"/>
                    <a:pt x="949" y="312"/>
                    <a:pt x="949" y="312"/>
                  </a:cubicBezTo>
                  <a:cubicBezTo>
                    <a:pt x="710" y="249"/>
                    <a:pt x="710" y="249"/>
                    <a:pt x="710" y="249"/>
                  </a:cubicBezTo>
                  <a:cubicBezTo>
                    <a:pt x="674" y="240"/>
                    <a:pt x="676" y="202"/>
                    <a:pt x="695" y="191"/>
                  </a:cubicBezTo>
                  <a:cubicBezTo>
                    <a:pt x="713" y="180"/>
                    <a:pt x="739" y="169"/>
                    <a:pt x="751" y="126"/>
                  </a:cubicBezTo>
                  <a:cubicBezTo>
                    <a:pt x="764" y="76"/>
                    <a:pt x="734" y="26"/>
                    <a:pt x="685" y="13"/>
                  </a:cubicBezTo>
                  <a:cubicBezTo>
                    <a:pt x="636" y="0"/>
                    <a:pt x="585" y="29"/>
                    <a:pt x="572" y="79"/>
                  </a:cubicBezTo>
                  <a:cubicBezTo>
                    <a:pt x="565" y="105"/>
                    <a:pt x="581" y="145"/>
                    <a:pt x="594" y="172"/>
                  </a:cubicBezTo>
                  <a:cubicBezTo>
                    <a:pt x="610" y="205"/>
                    <a:pt x="575" y="212"/>
                    <a:pt x="540" y="203"/>
                  </a:cubicBezTo>
                  <a:cubicBezTo>
                    <a:pt x="312" y="143"/>
                    <a:pt x="312" y="143"/>
                    <a:pt x="312" y="143"/>
                  </a:cubicBezTo>
                  <a:cubicBezTo>
                    <a:pt x="249" y="383"/>
                    <a:pt x="249" y="383"/>
                    <a:pt x="249" y="383"/>
                  </a:cubicBezTo>
                  <a:cubicBezTo>
                    <a:pt x="240" y="419"/>
                    <a:pt x="201" y="417"/>
                    <a:pt x="191" y="399"/>
                  </a:cubicBezTo>
                  <a:cubicBezTo>
                    <a:pt x="180" y="380"/>
                    <a:pt x="169" y="354"/>
                    <a:pt x="126" y="343"/>
                  </a:cubicBezTo>
                  <a:cubicBezTo>
                    <a:pt x="76" y="330"/>
                    <a:pt x="26" y="359"/>
                    <a:pt x="13" y="408"/>
                  </a:cubicBezTo>
                  <a:cubicBezTo>
                    <a:pt x="0" y="458"/>
                    <a:pt x="29" y="508"/>
                    <a:pt x="78" y="521"/>
                  </a:cubicBezTo>
                  <a:cubicBezTo>
                    <a:pt x="105" y="528"/>
                    <a:pt x="145" y="513"/>
                    <a:pt x="172" y="500"/>
                  </a:cubicBezTo>
                  <a:cubicBezTo>
                    <a:pt x="205" y="483"/>
                    <a:pt x="212" y="518"/>
                    <a:pt x="203" y="553"/>
                  </a:cubicBezTo>
                  <a:cubicBezTo>
                    <a:pt x="143" y="778"/>
                    <a:pt x="143" y="778"/>
                    <a:pt x="143" y="778"/>
                  </a:cubicBezTo>
                  <a:cubicBezTo>
                    <a:pt x="369" y="838"/>
                    <a:pt x="369" y="838"/>
                    <a:pt x="369" y="838"/>
                  </a:cubicBezTo>
                  <a:cubicBezTo>
                    <a:pt x="404" y="847"/>
                    <a:pt x="439" y="840"/>
                    <a:pt x="422" y="807"/>
                  </a:cubicBezTo>
                  <a:cubicBezTo>
                    <a:pt x="409" y="780"/>
                    <a:pt x="394" y="740"/>
                    <a:pt x="401" y="713"/>
                  </a:cubicBezTo>
                  <a:cubicBezTo>
                    <a:pt x="414" y="664"/>
                    <a:pt x="464" y="635"/>
                    <a:pt x="514" y="648"/>
                  </a:cubicBezTo>
                  <a:cubicBezTo>
                    <a:pt x="563" y="661"/>
                    <a:pt x="592" y="711"/>
                    <a:pt x="579" y="760"/>
                  </a:cubicBezTo>
                  <a:cubicBezTo>
                    <a:pt x="568" y="804"/>
                    <a:pt x="542" y="815"/>
                    <a:pt x="523" y="826"/>
                  </a:cubicBezTo>
                  <a:cubicBezTo>
                    <a:pt x="505" y="836"/>
                    <a:pt x="503" y="874"/>
                    <a:pt x="539" y="884"/>
                  </a:cubicBezTo>
                  <a:cubicBezTo>
                    <a:pt x="779" y="947"/>
                    <a:pt x="779" y="947"/>
                    <a:pt x="779" y="947"/>
                  </a:cubicBezTo>
                  <a:cubicBezTo>
                    <a:pt x="779" y="949"/>
                    <a:pt x="779" y="949"/>
                    <a:pt x="779" y="949"/>
                  </a:cubicBezTo>
                  <a:cubicBezTo>
                    <a:pt x="779" y="949"/>
                    <a:pt x="779" y="949"/>
                    <a:pt x="779" y="949"/>
                  </a:cubicBezTo>
                  <a:cubicBezTo>
                    <a:pt x="839" y="721"/>
                    <a:pt x="839" y="721"/>
                    <a:pt x="839" y="721"/>
                  </a:cubicBezTo>
                  <a:cubicBezTo>
                    <a:pt x="849" y="686"/>
                    <a:pt x="841" y="652"/>
                    <a:pt x="808" y="668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96B7EB7A-1BAE-450B-9D8D-043FD608488F}"/>
                </a:ext>
              </a:extLst>
            </p:cNvPr>
            <p:cNvGrpSpPr/>
            <p:nvPr/>
          </p:nvGrpSpPr>
          <p:grpSpPr>
            <a:xfrm>
              <a:off x="4699989" y="3564010"/>
              <a:ext cx="229690" cy="384013"/>
              <a:chOff x="8065789" y="3254452"/>
              <a:chExt cx="298956" cy="499818"/>
            </a:xfrm>
            <a:solidFill>
              <a:schemeClr val="bg1"/>
            </a:solidFill>
          </p:grpSpPr>
          <p:sp>
            <p:nvSpPr>
              <p:cNvPr id="20" name="Freeform 121">
                <a:extLst>
                  <a:ext uri="{FF2B5EF4-FFF2-40B4-BE49-F238E27FC236}">
                    <a16:creationId xmlns:a16="http://schemas.microsoft.com/office/drawing/2014/main" xmlns="" id="{EAD34023-EBC8-4315-A528-E3B4ED5518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065789" y="3254452"/>
                <a:ext cx="298956" cy="369024"/>
              </a:xfrm>
              <a:custGeom>
                <a:avLst/>
                <a:gdLst>
                  <a:gd name="T0" fmla="*/ 32 w 135"/>
                  <a:gd name="T1" fmla="*/ 137 h 167"/>
                  <a:gd name="T2" fmla="*/ 31 w 135"/>
                  <a:gd name="T3" fmla="*/ 167 h 167"/>
                  <a:gd name="T4" fmla="*/ 37 w 135"/>
                  <a:gd name="T5" fmla="*/ 166 h 167"/>
                  <a:gd name="T6" fmla="*/ 101 w 135"/>
                  <a:gd name="T7" fmla="*/ 166 h 167"/>
                  <a:gd name="T8" fmla="*/ 106 w 135"/>
                  <a:gd name="T9" fmla="*/ 167 h 167"/>
                  <a:gd name="T10" fmla="*/ 104 w 135"/>
                  <a:gd name="T11" fmla="*/ 136 h 167"/>
                  <a:gd name="T12" fmla="*/ 135 w 135"/>
                  <a:gd name="T13" fmla="*/ 67 h 167"/>
                  <a:gd name="T14" fmla="*/ 68 w 135"/>
                  <a:gd name="T15" fmla="*/ 0 h 167"/>
                  <a:gd name="T16" fmla="*/ 0 w 135"/>
                  <a:gd name="T17" fmla="*/ 67 h 167"/>
                  <a:gd name="T18" fmla="*/ 32 w 135"/>
                  <a:gd name="T19" fmla="*/ 137 h 167"/>
                  <a:gd name="T20" fmla="*/ 68 w 135"/>
                  <a:gd name="T21" fmla="*/ 14 h 167"/>
                  <a:gd name="T22" fmla="*/ 121 w 135"/>
                  <a:gd name="T23" fmla="*/ 67 h 167"/>
                  <a:gd name="T24" fmla="*/ 95 w 135"/>
                  <a:gd name="T25" fmla="*/ 125 h 167"/>
                  <a:gd name="T26" fmla="*/ 90 w 135"/>
                  <a:gd name="T27" fmla="*/ 130 h 167"/>
                  <a:gd name="T28" fmla="*/ 91 w 135"/>
                  <a:gd name="T29" fmla="*/ 154 h 167"/>
                  <a:gd name="T30" fmla="*/ 46 w 135"/>
                  <a:gd name="T31" fmla="*/ 154 h 167"/>
                  <a:gd name="T32" fmla="*/ 47 w 135"/>
                  <a:gd name="T33" fmla="*/ 131 h 167"/>
                  <a:gd name="T34" fmla="*/ 42 w 135"/>
                  <a:gd name="T35" fmla="*/ 126 h 167"/>
                  <a:gd name="T36" fmla="*/ 15 w 135"/>
                  <a:gd name="T37" fmla="*/ 67 h 167"/>
                  <a:gd name="T38" fmla="*/ 68 w 135"/>
                  <a:gd name="T39" fmla="*/ 14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5" h="167">
                    <a:moveTo>
                      <a:pt x="32" y="137"/>
                    </a:moveTo>
                    <a:cubicBezTo>
                      <a:pt x="31" y="167"/>
                      <a:pt x="31" y="167"/>
                      <a:pt x="31" y="167"/>
                    </a:cubicBezTo>
                    <a:cubicBezTo>
                      <a:pt x="32" y="166"/>
                      <a:pt x="34" y="166"/>
                      <a:pt x="37" y="166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103" y="166"/>
                      <a:pt x="105" y="166"/>
                      <a:pt x="106" y="167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23" y="119"/>
                      <a:pt x="135" y="91"/>
                      <a:pt x="135" y="67"/>
                    </a:cubicBezTo>
                    <a:cubicBezTo>
                      <a:pt x="135" y="30"/>
                      <a:pt x="105" y="0"/>
                      <a:pt x="68" y="0"/>
                    </a:cubicBezTo>
                    <a:cubicBezTo>
                      <a:pt x="30" y="0"/>
                      <a:pt x="0" y="30"/>
                      <a:pt x="0" y="67"/>
                    </a:cubicBezTo>
                    <a:cubicBezTo>
                      <a:pt x="0" y="92"/>
                      <a:pt x="13" y="120"/>
                      <a:pt x="32" y="137"/>
                    </a:cubicBezTo>
                    <a:close/>
                    <a:moveTo>
                      <a:pt x="68" y="14"/>
                    </a:moveTo>
                    <a:cubicBezTo>
                      <a:pt x="97" y="14"/>
                      <a:pt x="121" y="38"/>
                      <a:pt x="121" y="67"/>
                    </a:cubicBezTo>
                    <a:cubicBezTo>
                      <a:pt x="121" y="87"/>
                      <a:pt x="110" y="111"/>
                      <a:pt x="95" y="125"/>
                    </a:cubicBezTo>
                    <a:cubicBezTo>
                      <a:pt x="90" y="130"/>
                      <a:pt x="90" y="130"/>
                      <a:pt x="90" y="130"/>
                    </a:cubicBezTo>
                    <a:cubicBezTo>
                      <a:pt x="91" y="154"/>
                      <a:pt x="91" y="154"/>
                      <a:pt x="91" y="154"/>
                    </a:cubicBezTo>
                    <a:cubicBezTo>
                      <a:pt x="46" y="154"/>
                      <a:pt x="46" y="154"/>
                      <a:pt x="46" y="154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26" y="112"/>
                      <a:pt x="15" y="88"/>
                      <a:pt x="15" y="67"/>
                    </a:cubicBezTo>
                    <a:cubicBezTo>
                      <a:pt x="15" y="38"/>
                      <a:pt x="38" y="14"/>
                      <a:pt x="6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21" name="Freeform 122">
                <a:extLst>
                  <a:ext uri="{FF2B5EF4-FFF2-40B4-BE49-F238E27FC236}">
                    <a16:creationId xmlns:a16="http://schemas.microsoft.com/office/drawing/2014/main" xmlns="" id="{63C76C0D-7492-4D1F-9411-B7CDF99F5CC6}"/>
                  </a:ext>
                </a:extLst>
              </p:cNvPr>
              <p:cNvSpPr/>
              <p:nvPr/>
            </p:nvSpPr>
            <p:spPr bwMode="auto">
              <a:xfrm>
                <a:off x="8127449" y="3630016"/>
                <a:ext cx="181242" cy="38304"/>
              </a:xfrm>
              <a:custGeom>
                <a:avLst/>
                <a:gdLst>
                  <a:gd name="T0" fmla="*/ 73 w 82"/>
                  <a:gd name="T1" fmla="*/ 0 h 17"/>
                  <a:gd name="T2" fmla="*/ 9 w 82"/>
                  <a:gd name="T3" fmla="*/ 0 h 17"/>
                  <a:gd name="T4" fmla="*/ 0 w 82"/>
                  <a:gd name="T5" fmla="*/ 8 h 17"/>
                  <a:gd name="T6" fmla="*/ 9 w 82"/>
                  <a:gd name="T7" fmla="*/ 17 h 17"/>
                  <a:gd name="T8" fmla="*/ 73 w 82"/>
                  <a:gd name="T9" fmla="*/ 17 h 17"/>
                  <a:gd name="T10" fmla="*/ 82 w 82"/>
                  <a:gd name="T11" fmla="*/ 8 h 17"/>
                  <a:gd name="T12" fmla="*/ 73 w 82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2" h="17">
                    <a:moveTo>
                      <a:pt x="7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8"/>
                    </a:cubicBezTo>
                    <a:cubicBezTo>
                      <a:pt x="0" y="13"/>
                      <a:pt x="4" y="17"/>
                      <a:pt x="9" y="17"/>
                    </a:cubicBezTo>
                    <a:cubicBezTo>
                      <a:pt x="73" y="17"/>
                      <a:pt x="73" y="17"/>
                      <a:pt x="73" y="17"/>
                    </a:cubicBezTo>
                    <a:cubicBezTo>
                      <a:pt x="78" y="17"/>
                      <a:pt x="82" y="13"/>
                      <a:pt x="82" y="8"/>
                    </a:cubicBezTo>
                    <a:cubicBezTo>
                      <a:pt x="82" y="4"/>
                      <a:pt x="78" y="0"/>
                      <a:pt x="7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22" name="Freeform 123">
                <a:extLst>
                  <a:ext uri="{FF2B5EF4-FFF2-40B4-BE49-F238E27FC236}">
                    <a16:creationId xmlns:a16="http://schemas.microsoft.com/office/drawing/2014/main" xmlns="" id="{1B7B72B1-CD3E-4A0D-AB3E-7B588F00E811}"/>
                  </a:ext>
                </a:extLst>
              </p:cNvPr>
              <p:cNvSpPr/>
              <p:nvPr/>
            </p:nvSpPr>
            <p:spPr bwMode="auto">
              <a:xfrm>
                <a:off x="8134923" y="3672057"/>
                <a:ext cx="165360" cy="38304"/>
              </a:xfrm>
              <a:custGeom>
                <a:avLst/>
                <a:gdLst>
                  <a:gd name="T0" fmla="*/ 67 w 75"/>
                  <a:gd name="T1" fmla="*/ 0 h 17"/>
                  <a:gd name="T2" fmla="*/ 8 w 75"/>
                  <a:gd name="T3" fmla="*/ 0 h 17"/>
                  <a:gd name="T4" fmla="*/ 0 w 75"/>
                  <a:gd name="T5" fmla="*/ 9 h 17"/>
                  <a:gd name="T6" fmla="*/ 8 w 75"/>
                  <a:gd name="T7" fmla="*/ 17 h 17"/>
                  <a:gd name="T8" fmla="*/ 67 w 75"/>
                  <a:gd name="T9" fmla="*/ 17 h 17"/>
                  <a:gd name="T10" fmla="*/ 75 w 75"/>
                  <a:gd name="T11" fmla="*/ 9 h 17"/>
                  <a:gd name="T12" fmla="*/ 67 w 75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7">
                    <a:moveTo>
                      <a:pt x="6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4"/>
                      <a:pt x="0" y="9"/>
                    </a:cubicBezTo>
                    <a:cubicBezTo>
                      <a:pt x="0" y="13"/>
                      <a:pt x="3" y="17"/>
                      <a:pt x="8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72" y="17"/>
                      <a:pt x="75" y="13"/>
                      <a:pt x="75" y="9"/>
                    </a:cubicBezTo>
                    <a:cubicBezTo>
                      <a:pt x="75" y="4"/>
                      <a:pt x="72" y="0"/>
                      <a:pt x="6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23" name="Freeform 124">
                <a:extLst>
                  <a:ext uri="{FF2B5EF4-FFF2-40B4-BE49-F238E27FC236}">
                    <a16:creationId xmlns:a16="http://schemas.microsoft.com/office/drawing/2014/main" xmlns="" id="{2B7E8FC4-E601-4B85-B398-22F9A2E598EE}"/>
                  </a:ext>
                </a:extLst>
              </p:cNvPr>
              <p:cNvSpPr/>
              <p:nvPr/>
            </p:nvSpPr>
            <p:spPr bwMode="auto">
              <a:xfrm>
                <a:off x="8149870" y="3716900"/>
                <a:ext cx="134530" cy="37370"/>
              </a:xfrm>
              <a:custGeom>
                <a:avLst/>
                <a:gdLst>
                  <a:gd name="T0" fmla="*/ 55 w 61"/>
                  <a:gd name="T1" fmla="*/ 0 h 17"/>
                  <a:gd name="T2" fmla="*/ 6 w 61"/>
                  <a:gd name="T3" fmla="*/ 0 h 17"/>
                  <a:gd name="T4" fmla="*/ 0 w 61"/>
                  <a:gd name="T5" fmla="*/ 9 h 17"/>
                  <a:gd name="T6" fmla="*/ 6 w 61"/>
                  <a:gd name="T7" fmla="*/ 17 h 17"/>
                  <a:gd name="T8" fmla="*/ 55 w 61"/>
                  <a:gd name="T9" fmla="*/ 17 h 17"/>
                  <a:gd name="T10" fmla="*/ 61 w 61"/>
                  <a:gd name="T11" fmla="*/ 9 h 17"/>
                  <a:gd name="T12" fmla="*/ 55 w 61"/>
                  <a:gd name="T13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7">
                    <a:moveTo>
                      <a:pt x="55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4"/>
                      <a:pt x="0" y="9"/>
                    </a:cubicBezTo>
                    <a:cubicBezTo>
                      <a:pt x="0" y="13"/>
                      <a:pt x="3" y="17"/>
                      <a:pt x="6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9" y="17"/>
                      <a:pt x="61" y="13"/>
                      <a:pt x="61" y="9"/>
                    </a:cubicBezTo>
                    <a:cubicBezTo>
                      <a:pt x="61" y="4"/>
                      <a:pt x="59" y="0"/>
                      <a:pt x="5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24" name="Freeform 125">
                <a:extLst>
                  <a:ext uri="{FF2B5EF4-FFF2-40B4-BE49-F238E27FC236}">
                    <a16:creationId xmlns:a16="http://schemas.microsoft.com/office/drawing/2014/main" xmlns="" id="{587B0532-061B-4E72-8CB8-99236DE02756}"/>
                  </a:ext>
                </a:extLst>
              </p:cNvPr>
              <p:cNvSpPr/>
              <p:nvPr/>
            </p:nvSpPr>
            <p:spPr bwMode="auto">
              <a:xfrm>
                <a:off x="8149870" y="3318915"/>
                <a:ext cx="156952" cy="150412"/>
              </a:xfrm>
              <a:custGeom>
                <a:avLst/>
                <a:gdLst>
                  <a:gd name="T0" fmla="*/ 65 w 71"/>
                  <a:gd name="T1" fmla="*/ 45 h 68"/>
                  <a:gd name="T2" fmla="*/ 58 w 71"/>
                  <a:gd name="T3" fmla="*/ 68 h 68"/>
                  <a:gd name="T4" fmla="*/ 71 w 71"/>
                  <a:gd name="T5" fmla="*/ 39 h 68"/>
                  <a:gd name="T6" fmla="*/ 31 w 71"/>
                  <a:gd name="T7" fmla="*/ 0 h 68"/>
                  <a:gd name="T8" fmla="*/ 0 w 71"/>
                  <a:gd name="T9" fmla="*/ 16 h 68"/>
                  <a:gd name="T10" fmla="*/ 26 w 71"/>
                  <a:gd name="T11" fmla="*/ 6 h 68"/>
                  <a:gd name="T12" fmla="*/ 65 w 71"/>
                  <a:gd name="T13" fmla="*/ 4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1" h="68">
                    <a:moveTo>
                      <a:pt x="65" y="45"/>
                    </a:moveTo>
                    <a:cubicBezTo>
                      <a:pt x="65" y="54"/>
                      <a:pt x="62" y="61"/>
                      <a:pt x="58" y="68"/>
                    </a:cubicBezTo>
                    <a:cubicBezTo>
                      <a:pt x="66" y="61"/>
                      <a:pt x="71" y="50"/>
                      <a:pt x="71" y="39"/>
                    </a:cubicBezTo>
                    <a:cubicBezTo>
                      <a:pt x="71" y="17"/>
                      <a:pt x="53" y="0"/>
                      <a:pt x="31" y="0"/>
                    </a:cubicBezTo>
                    <a:cubicBezTo>
                      <a:pt x="18" y="0"/>
                      <a:pt x="7" y="6"/>
                      <a:pt x="0" y="16"/>
                    </a:cubicBezTo>
                    <a:cubicBezTo>
                      <a:pt x="6" y="10"/>
                      <a:pt x="16" y="6"/>
                      <a:pt x="26" y="6"/>
                    </a:cubicBezTo>
                    <a:cubicBezTo>
                      <a:pt x="48" y="6"/>
                      <a:pt x="65" y="24"/>
                      <a:pt x="65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82ED281A-1292-475D-AF5F-13D1C54EA0CD}"/>
              </a:ext>
            </a:extLst>
          </p:cNvPr>
          <p:cNvGrpSpPr/>
          <p:nvPr/>
        </p:nvGrpSpPr>
        <p:grpSpPr>
          <a:xfrm>
            <a:off x="6413738" y="2803525"/>
            <a:ext cx="1723265" cy="1723265"/>
            <a:chOff x="6413738" y="2872975"/>
            <a:chExt cx="1723265" cy="1723265"/>
          </a:xfrm>
        </p:grpSpPr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xmlns="" id="{0229977D-EEB8-4D95-A5E4-E430C1A6ED07}"/>
                </a:ext>
              </a:extLst>
            </p:cNvPr>
            <p:cNvSpPr/>
            <p:nvPr/>
          </p:nvSpPr>
          <p:spPr bwMode="auto">
            <a:xfrm>
              <a:off x="6413738" y="2872975"/>
              <a:ext cx="1723265" cy="1723265"/>
            </a:xfrm>
            <a:custGeom>
              <a:avLst/>
              <a:gdLst>
                <a:gd name="T0" fmla="*/ 836 w 942"/>
                <a:gd name="T1" fmla="*/ 532 h 942"/>
                <a:gd name="T2" fmla="*/ 763 w 942"/>
                <a:gd name="T3" fmla="*/ 595 h 942"/>
                <a:gd name="T4" fmla="*/ 652 w 942"/>
                <a:gd name="T5" fmla="*/ 526 h 942"/>
                <a:gd name="T6" fmla="*/ 721 w 942"/>
                <a:gd name="T7" fmla="*/ 415 h 942"/>
                <a:gd name="T8" fmla="*/ 805 w 942"/>
                <a:gd name="T9" fmla="*/ 434 h 942"/>
                <a:gd name="T10" fmla="*/ 849 w 942"/>
                <a:gd name="T11" fmla="*/ 393 h 942"/>
                <a:gd name="T12" fmla="*/ 792 w 942"/>
                <a:gd name="T13" fmla="*/ 152 h 942"/>
                <a:gd name="T14" fmla="*/ 552 w 942"/>
                <a:gd name="T15" fmla="*/ 209 h 942"/>
                <a:gd name="T16" fmla="*/ 511 w 942"/>
                <a:gd name="T17" fmla="*/ 164 h 942"/>
                <a:gd name="T18" fmla="*/ 530 w 942"/>
                <a:gd name="T19" fmla="*/ 80 h 942"/>
                <a:gd name="T20" fmla="*/ 419 w 942"/>
                <a:gd name="T21" fmla="*/ 12 h 942"/>
                <a:gd name="T22" fmla="*/ 350 w 942"/>
                <a:gd name="T23" fmla="*/ 123 h 942"/>
                <a:gd name="T24" fmla="*/ 413 w 942"/>
                <a:gd name="T25" fmla="*/ 195 h 942"/>
                <a:gd name="T26" fmla="*/ 381 w 942"/>
                <a:gd name="T27" fmla="*/ 248 h 942"/>
                <a:gd name="T28" fmla="*/ 151 w 942"/>
                <a:gd name="T29" fmla="*/ 302 h 942"/>
                <a:gd name="T30" fmla="*/ 208 w 942"/>
                <a:gd name="T31" fmla="*/ 543 h 942"/>
                <a:gd name="T32" fmla="*/ 164 w 942"/>
                <a:gd name="T33" fmla="*/ 585 h 942"/>
                <a:gd name="T34" fmla="*/ 80 w 942"/>
                <a:gd name="T35" fmla="*/ 566 h 942"/>
                <a:gd name="T36" fmla="*/ 11 w 942"/>
                <a:gd name="T37" fmla="*/ 677 h 942"/>
                <a:gd name="T38" fmla="*/ 122 w 942"/>
                <a:gd name="T39" fmla="*/ 746 h 942"/>
                <a:gd name="T40" fmla="*/ 195 w 942"/>
                <a:gd name="T41" fmla="*/ 682 h 942"/>
                <a:gd name="T42" fmla="*/ 247 w 942"/>
                <a:gd name="T43" fmla="*/ 715 h 942"/>
                <a:gd name="T44" fmla="*/ 301 w 942"/>
                <a:gd name="T45" fmla="*/ 942 h 942"/>
                <a:gd name="T46" fmla="*/ 528 w 942"/>
                <a:gd name="T47" fmla="*/ 888 h 942"/>
                <a:gd name="T48" fmla="*/ 560 w 942"/>
                <a:gd name="T49" fmla="*/ 836 h 942"/>
                <a:gd name="T50" fmla="*/ 497 w 942"/>
                <a:gd name="T51" fmla="*/ 764 h 942"/>
                <a:gd name="T52" fmla="*/ 566 w 942"/>
                <a:gd name="T53" fmla="*/ 652 h 942"/>
                <a:gd name="T54" fmla="*/ 677 w 942"/>
                <a:gd name="T55" fmla="*/ 721 h 942"/>
                <a:gd name="T56" fmla="*/ 658 w 942"/>
                <a:gd name="T57" fmla="*/ 805 h 942"/>
                <a:gd name="T58" fmla="*/ 700 w 942"/>
                <a:gd name="T59" fmla="*/ 849 h 942"/>
                <a:gd name="T60" fmla="*/ 941 w 942"/>
                <a:gd name="T61" fmla="*/ 792 h 942"/>
                <a:gd name="T62" fmla="*/ 942 w 942"/>
                <a:gd name="T63" fmla="*/ 794 h 942"/>
                <a:gd name="T64" fmla="*/ 942 w 942"/>
                <a:gd name="T65" fmla="*/ 793 h 942"/>
                <a:gd name="T66" fmla="*/ 888 w 942"/>
                <a:gd name="T67" fmla="*/ 564 h 942"/>
                <a:gd name="T68" fmla="*/ 836 w 942"/>
                <a:gd name="T69" fmla="*/ 532 h 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2" h="942">
                  <a:moveTo>
                    <a:pt x="836" y="532"/>
                  </a:moveTo>
                  <a:cubicBezTo>
                    <a:pt x="818" y="556"/>
                    <a:pt x="790" y="589"/>
                    <a:pt x="763" y="595"/>
                  </a:cubicBezTo>
                  <a:cubicBezTo>
                    <a:pt x="714" y="607"/>
                    <a:pt x="664" y="576"/>
                    <a:pt x="652" y="526"/>
                  </a:cubicBezTo>
                  <a:cubicBezTo>
                    <a:pt x="641" y="477"/>
                    <a:pt x="671" y="427"/>
                    <a:pt x="721" y="415"/>
                  </a:cubicBezTo>
                  <a:cubicBezTo>
                    <a:pt x="765" y="405"/>
                    <a:pt x="787" y="423"/>
                    <a:pt x="805" y="434"/>
                  </a:cubicBezTo>
                  <a:cubicBezTo>
                    <a:pt x="823" y="445"/>
                    <a:pt x="858" y="429"/>
                    <a:pt x="849" y="393"/>
                  </a:cubicBezTo>
                  <a:cubicBezTo>
                    <a:pt x="792" y="152"/>
                    <a:pt x="792" y="152"/>
                    <a:pt x="792" y="152"/>
                  </a:cubicBezTo>
                  <a:cubicBezTo>
                    <a:pt x="552" y="209"/>
                    <a:pt x="552" y="209"/>
                    <a:pt x="552" y="209"/>
                  </a:cubicBezTo>
                  <a:cubicBezTo>
                    <a:pt x="516" y="217"/>
                    <a:pt x="500" y="182"/>
                    <a:pt x="511" y="164"/>
                  </a:cubicBezTo>
                  <a:cubicBezTo>
                    <a:pt x="522" y="146"/>
                    <a:pt x="540" y="124"/>
                    <a:pt x="530" y="80"/>
                  </a:cubicBezTo>
                  <a:cubicBezTo>
                    <a:pt x="518" y="31"/>
                    <a:pt x="468" y="0"/>
                    <a:pt x="419" y="12"/>
                  </a:cubicBezTo>
                  <a:cubicBezTo>
                    <a:pt x="369" y="23"/>
                    <a:pt x="338" y="73"/>
                    <a:pt x="350" y="123"/>
                  </a:cubicBezTo>
                  <a:cubicBezTo>
                    <a:pt x="356" y="150"/>
                    <a:pt x="389" y="178"/>
                    <a:pt x="413" y="195"/>
                  </a:cubicBezTo>
                  <a:cubicBezTo>
                    <a:pt x="443" y="217"/>
                    <a:pt x="416" y="239"/>
                    <a:pt x="381" y="248"/>
                  </a:cubicBezTo>
                  <a:cubicBezTo>
                    <a:pt x="151" y="302"/>
                    <a:pt x="151" y="302"/>
                    <a:pt x="151" y="302"/>
                  </a:cubicBezTo>
                  <a:cubicBezTo>
                    <a:pt x="208" y="543"/>
                    <a:pt x="208" y="543"/>
                    <a:pt x="208" y="543"/>
                  </a:cubicBezTo>
                  <a:cubicBezTo>
                    <a:pt x="217" y="580"/>
                    <a:pt x="182" y="596"/>
                    <a:pt x="164" y="585"/>
                  </a:cubicBezTo>
                  <a:cubicBezTo>
                    <a:pt x="146" y="573"/>
                    <a:pt x="124" y="556"/>
                    <a:pt x="80" y="566"/>
                  </a:cubicBezTo>
                  <a:cubicBezTo>
                    <a:pt x="30" y="578"/>
                    <a:pt x="0" y="627"/>
                    <a:pt x="11" y="677"/>
                  </a:cubicBezTo>
                  <a:cubicBezTo>
                    <a:pt x="23" y="727"/>
                    <a:pt x="73" y="757"/>
                    <a:pt x="122" y="746"/>
                  </a:cubicBezTo>
                  <a:cubicBezTo>
                    <a:pt x="149" y="739"/>
                    <a:pt x="177" y="707"/>
                    <a:pt x="195" y="682"/>
                  </a:cubicBezTo>
                  <a:cubicBezTo>
                    <a:pt x="216" y="653"/>
                    <a:pt x="239" y="680"/>
                    <a:pt x="247" y="715"/>
                  </a:cubicBezTo>
                  <a:cubicBezTo>
                    <a:pt x="301" y="942"/>
                    <a:pt x="301" y="942"/>
                    <a:pt x="301" y="942"/>
                  </a:cubicBezTo>
                  <a:cubicBezTo>
                    <a:pt x="528" y="888"/>
                    <a:pt x="528" y="888"/>
                    <a:pt x="528" y="888"/>
                  </a:cubicBezTo>
                  <a:cubicBezTo>
                    <a:pt x="563" y="880"/>
                    <a:pt x="590" y="857"/>
                    <a:pt x="560" y="836"/>
                  </a:cubicBezTo>
                  <a:cubicBezTo>
                    <a:pt x="536" y="818"/>
                    <a:pt x="504" y="790"/>
                    <a:pt x="497" y="764"/>
                  </a:cubicBezTo>
                  <a:cubicBezTo>
                    <a:pt x="486" y="714"/>
                    <a:pt x="516" y="664"/>
                    <a:pt x="566" y="652"/>
                  </a:cubicBezTo>
                  <a:cubicBezTo>
                    <a:pt x="616" y="641"/>
                    <a:pt x="665" y="672"/>
                    <a:pt x="677" y="721"/>
                  </a:cubicBezTo>
                  <a:cubicBezTo>
                    <a:pt x="687" y="765"/>
                    <a:pt x="670" y="787"/>
                    <a:pt x="658" y="805"/>
                  </a:cubicBezTo>
                  <a:cubicBezTo>
                    <a:pt x="647" y="823"/>
                    <a:pt x="663" y="858"/>
                    <a:pt x="700" y="849"/>
                  </a:cubicBezTo>
                  <a:cubicBezTo>
                    <a:pt x="941" y="792"/>
                    <a:pt x="941" y="792"/>
                    <a:pt x="941" y="792"/>
                  </a:cubicBezTo>
                  <a:cubicBezTo>
                    <a:pt x="942" y="794"/>
                    <a:pt x="942" y="794"/>
                    <a:pt x="942" y="794"/>
                  </a:cubicBezTo>
                  <a:cubicBezTo>
                    <a:pt x="942" y="793"/>
                    <a:pt x="942" y="793"/>
                    <a:pt x="942" y="793"/>
                  </a:cubicBezTo>
                  <a:cubicBezTo>
                    <a:pt x="888" y="564"/>
                    <a:pt x="888" y="564"/>
                    <a:pt x="888" y="564"/>
                  </a:cubicBezTo>
                  <a:cubicBezTo>
                    <a:pt x="880" y="529"/>
                    <a:pt x="857" y="502"/>
                    <a:pt x="836" y="532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xmlns="" id="{E194C501-471E-4FCF-B53D-25B56903D873}"/>
                </a:ext>
              </a:extLst>
            </p:cNvPr>
            <p:cNvGrpSpPr/>
            <p:nvPr/>
          </p:nvGrpSpPr>
          <p:grpSpPr>
            <a:xfrm>
              <a:off x="7100866" y="3494539"/>
              <a:ext cx="311426" cy="352234"/>
              <a:chOff x="4994016" y="4872552"/>
              <a:chExt cx="406393" cy="459645"/>
            </a:xfrm>
            <a:solidFill>
              <a:schemeClr val="bg1"/>
            </a:solidFill>
          </p:grpSpPr>
          <p:sp>
            <p:nvSpPr>
              <p:cNvPr id="28" name="Freeform 148">
                <a:extLst>
                  <a:ext uri="{FF2B5EF4-FFF2-40B4-BE49-F238E27FC236}">
                    <a16:creationId xmlns:a16="http://schemas.microsoft.com/office/drawing/2014/main" xmlns="" id="{FFC29344-5C0D-478B-85C9-EEF074A527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9136" y="4872552"/>
                <a:ext cx="351273" cy="456842"/>
              </a:xfrm>
              <a:custGeom>
                <a:avLst/>
                <a:gdLst>
                  <a:gd name="T0" fmla="*/ 157 w 159"/>
                  <a:gd name="T1" fmla="*/ 185 h 207"/>
                  <a:gd name="T2" fmla="*/ 89 w 159"/>
                  <a:gd name="T3" fmla="*/ 79 h 207"/>
                  <a:gd name="T4" fmla="*/ 92 w 159"/>
                  <a:gd name="T5" fmla="*/ 24 h 207"/>
                  <a:gd name="T6" fmla="*/ 42 w 159"/>
                  <a:gd name="T7" fmla="*/ 4 h 207"/>
                  <a:gd name="T8" fmla="*/ 70 w 159"/>
                  <a:gd name="T9" fmla="*/ 48 h 207"/>
                  <a:gd name="T10" fmla="*/ 37 w 159"/>
                  <a:gd name="T11" fmla="*/ 69 h 207"/>
                  <a:gd name="T12" fmla="*/ 10 w 159"/>
                  <a:gd name="T13" fmla="*/ 27 h 207"/>
                  <a:gd name="T14" fmla="*/ 10 w 159"/>
                  <a:gd name="T15" fmla="*/ 77 h 207"/>
                  <a:gd name="T16" fmla="*/ 62 w 159"/>
                  <a:gd name="T17" fmla="*/ 96 h 207"/>
                  <a:gd name="T18" fmla="*/ 130 w 159"/>
                  <a:gd name="T19" fmla="*/ 202 h 207"/>
                  <a:gd name="T20" fmla="*/ 143 w 159"/>
                  <a:gd name="T21" fmla="*/ 205 h 207"/>
                  <a:gd name="T22" fmla="*/ 154 w 159"/>
                  <a:gd name="T23" fmla="*/ 197 h 207"/>
                  <a:gd name="T24" fmla="*/ 157 w 159"/>
                  <a:gd name="T25" fmla="*/ 185 h 207"/>
                  <a:gd name="T26" fmla="*/ 144 w 159"/>
                  <a:gd name="T27" fmla="*/ 193 h 207"/>
                  <a:gd name="T28" fmla="*/ 134 w 159"/>
                  <a:gd name="T29" fmla="*/ 191 h 207"/>
                  <a:gd name="T30" fmla="*/ 137 w 159"/>
                  <a:gd name="T31" fmla="*/ 182 h 207"/>
                  <a:gd name="T32" fmla="*/ 146 w 159"/>
                  <a:gd name="T33" fmla="*/ 184 h 207"/>
                  <a:gd name="T34" fmla="*/ 144 w 159"/>
                  <a:gd name="T35" fmla="*/ 193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29" name="Freeform 149">
                <a:extLst>
                  <a:ext uri="{FF2B5EF4-FFF2-40B4-BE49-F238E27FC236}">
                    <a16:creationId xmlns:a16="http://schemas.microsoft.com/office/drawing/2014/main" xmlns="" id="{632044F8-2B25-4E96-871F-21A7015C8D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94016" y="5104243"/>
                <a:ext cx="231691" cy="227954"/>
              </a:xfrm>
              <a:custGeom>
                <a:avLst/>
                <a:gdLst>
                  <a:gd name="T0" fmla="*/ 91 w 105"/>
                  <a:gd name="T1" fmla="*/ 26 h 103"/>
                  <a:gd name="T2" fmla="*/ 97 w 105"/>
                  <a:gd name="T3" fmla="*/ 20 h 103"/>
                  <a:gd name="T4" fmla="*/ 84 w 105"/>
                  <a:gd name="T5" fmla="*/ 7 h 103"/>
                  <a:gd name="T6" fmla="*/ 78 w 105"/>
                  <a:gd name="T7" fmla="*/ 13 h 103"/>
                  <a:gd name="T8" fmla="*/ 62 w 105"/>
                  <a:gd name="T9" fmla="*/ 7 h 103"/>
                  <a:gd name="T10" fmla="*/ 62 w 105"/>
                  <a:gd name="T11" fmla="*/ 0 h 103"/>
                  <a:gd name="T12" fmla="*/ 43 w 105"/>
                  <a:gd name="T13" fmla="*/ 0 h 103"/>
                  <a:gd name="T14" fmla="*/ 43 w 105"/>
                  <a:gd name="T15" fmla="*/ 7 h 103"/>
                  <a:gd name="T16" fmla="*/ 28 w 105"/>
                  <a:gd name="T17" fmla="*/ 13 h 103"/>
                  <a:gd name="T18" fmla="*/ 22 w 105"/>
                  <a:gd name="T19" fmla="*/ 7 h 103"/>
                  <a:gd name="T20" fmla="*/ 8 w 105"/>
                  <a:gd name="T21" fmla="*/ 20 h 103"/>
                  <a:gd name="T22" fmla="*/ 15 w 105"/>
                  <a:gd name="T23" fmla="*/ 27 h 103"/>
                  <a:gd name="T24" fmla="*/ 8 w 105"/>
                  <a:gd name="T25" fmla="*/ 42 h 103"/>
                  <a:gd name="T26" fmla="*/ 0 w 105"/>
                  <a:gd name="T27" fmla="*/ 42 h 103"/>
                  <a:gd name="T28" fmla="*/ 0 w 105"/>
                  <a:gd name="T29" fmla="*/ 61 h 103"/>
                  <a:gd name="T30" fmla="*/ 9 w 105"/>
                  <a:gd name="T31" fmla="*/ 61 h 103"/>
                  <a:gd name="T32" fmla="*/ 15 w 105"/>
                  <a:gd name="T33" fmla="*/ 76 h 103"/>
                  <a:gd name="T34" fmla="*/ 9 w 105"/>
                  <a:gd name="T35" fmla="*/ 82 h 103"/>
                  <a:gd name="T36" fmla="*/ 22 w 105"/>
                  <a:gd name="T37" fmla="*/ 95 h 103"/>
                  <a:gd name="T38" fmla="*/ 28 w 105"/>
                  <a:gd name="T39" fmla="*/ 89 h 103"/>
                  <a:gd name="T40" fmla="*/ 43 w 105"/>
                  <a:gd name="T41" fmla="*/ 95 h 103"/>
                  <a:gd name="T42" fmla="*/ 43 w 105"/>
                  <a:gd name="T43" fmla="*/ 103 h 103"/>
                  <a:gd name="T44" fmla="*/ 62 w 105"/>
                  <a:gd name="T45" fmla="*/ 103 h 103"/>
                  <a:gd name="T46" fmla="*/ 62 w 105"/>
                  <a:gd name="T47" fmla="*/ 95 h 103"/>
                  <a:gd name="T48" fmla="*/ 77 w 105"/>
                  <a:gd name="T49" fmla="*/ 89 h 103"/>
                  <a:gd name="T50" fmla="*/ 83 w 105"/>
                  <a:gd name="T51" fmla="*/ 95 h 103"/>
                  <a:gd name="T52" fmla="*/ 96 w 105"/>
                  <a:gd name="T53" fmla="*/ 82 h 103"/>
                  <a:gd name="T54" fmla="*/ 91 w 105"/>
                  <a:gd name="T55" fmla="*/ 76 h 103"/>
                  <a:gd name="T56" fmla="*/ 97 w 105"/>
                  <a:gd name="T57" fmla="*/ 61 h 103"/>
                  <a:gd name="T58" fmla="*/ 105 w 105"/>
                  <a:gd name="T59" fmla="*/ 61 h 103"/>
                  <a:gd name="T60" fmla="*/ 105 w 105"/>
                  <a:gd name="T61" fmla="*/ 42 h 103"/>
                  <a:gd name="T62" fmla="*/ 97 w 105"/>
                  <a:gd name="T63" fmla="*/ 42 h 103"/>
                  <a:gd name="T64" fmla="*/ 91 w 105"/>
                  <a:gd name="T65" fmla="*/ 26 h 103"/>
                  <a:gd name="T66" fmla="*/ 53 w 105"/>
                  <a:gd name="T67" fmla="*/ 83 h 103"/>
                  <a:gd name="T68" fmla="*/ 21 w 105"/>
                  <a:gd name="T69" fmla="*/ 51 h 103"/>
                  <a:gd name="T70" fmla="*/ 53 w 105"/>
                  <a:gd name="T71" fmla="*/ 19 h 103"/>
                  <a:gd name="T72" fmla="*/ 85 w 105"/>
                  <a:gd name="T73" fmla="*/ 51 h 103"/>
                  <a:gd name="T74" fmla="*/ 53 w 105"/>
                  <a:gd name="T75" fmla="*/ 8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0" name="Oval 150">
                <a:extLst>
                  <a:ext uri="{FF2B5EF4-FFF2-40B4-BE49-F238E27FC236}">
                    <a16:creationId xmlns:a16="http://schemas.microsoft.com/office/drawing/2014/main" xmlns="" id="{9B465CD1-4609-463A-93FE-C019BD78F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91176" y="5199535"/>
                <a:ext cx="37370" cy="3737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5582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3FA218AF-A5FA-4C08-9846-53A6DBAA8F28}"/>
              </a:ext>
            </a:extLst>
          </p:cNvPr>
          <p:cNvSpPr txBox="1"/>
          <p:nvPr/>
        </p:nvSpPr>
        <p:spPr>
          <a:xfrm>
            <a:off x="436729" y="329861"/>
            <a:ext cx="2524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销售中的亮点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E5FF5F33-6351-4872-976C-40F18DBC3F62}"/>
              </a:ext>
            </a:extLst>
          </p:cNvPr>
          <p:cNvGrpSpPr/>
          <p:nvPr/>
        </p:nvGrpSpPr>
        <p:grpSpPr>
          <a:xfrm>
            <a:off x="1707622" y="1830388"/>
            <a:ext cx="9155112" cy="4037012"/>
            <a:chOff x="1707622" y="1830388"/>
            <a:chExt cx="9155112" cy="4037012"/>
          </a:xfrm>
        </p:grpSpPr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xmlns="" id="{BB3CABC3-54E4-4A6A-8682-37AEB75BDEA6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3353859" y="4138613"/>
              <a:ext cx="2016125" cy="508000"/>
              <a:chOff x="671984" y="3426972"/>
              <a:chExt cx="9122199" cy="1791393"/>
            </a:xfrm>
          </p:grpSpPr>
          <p:cxnSp>
            <p:nvCxnSpPr>
              <p:cNvPr id="5" name="Straight Connector 8">
                <a:extLst>
                  <a:ext uri="{FF2B5EF4-FFF2-40B4-BE49-F238E27FC236}">
                    <a16:creationId xmlns:a16="http://schemas.microsoft.com/office/drawing/2014/main" xmlns="" id="{41CB1CF5-D619-4AF4-B62B-0D5995ADB1B6}"/>
                  </a:ext>
                </a:extLst>
              </p:cNvPr>
              <p:cNvCxnSpPr/>
              <p:nvPr/>
            </p:nvCxnSpPr>
            <p:spPr>
              <a:xfrm flipV="1">
                <a:off x="671984" y="3426972"/>
                <a:ext cx="7362407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21">
                <a:extLst>
                  <a:ext uri="{FF2B5EF4-FFF2-40B4-BE49-F238E27FC236}">
                    <a16:creationId xmlns:a16="http://schemas.microsoft.com/office/drawing/2014/main" xmlns="" id="{332C65F5-7DE2-4019-9379-2848B9804F70}"/>
                  </a:ext>
                </a:extLst>
              </p:cNvPr>
              <p:cNvCxnSpPr/>
              <p:nvPr/>
            </p:nvCxnSpPr>
            <p:spPr>
              <a:xfrm>
                <a:off x="8005660" y="3426972"/>
                <a:ext cx="1788523" cy="1791393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Oval 24">
              <a:extLst>
                <a:ext uri="{FF2B5EF4-FFF2-40B4-BE49-F238E27FC236}">
                  <a16:creationId xmlns:a16="http://schemas.microsoft.com/office/drawing/2014/main" xmlns="" id="{AB4B023D-0375-4D14-87AC-32393772C37D}"/>
                </a:ext>
              </a:extLst>
            </p:cNvPr>
            <p:cNvSpPr/>
            <p:nvPr/>
          </p:nvSpPr>
          <p:spPr>
            <a:xfrm>
              <a:off x="3203047" y="1830388"/>
              <a:ext cx="1193800" cy="1192212"/>
            </a:xfrm>
            <a:prstGeom prst="ellipse">
              <a:avLst/>
            </a:prstGeom>
            <a:noFill/>
            <a:ln w="9525">
              <a:solidFill>
                <a:srgbClr val="44546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600" b="1">
                <a:solidFill>
                  <a:srgbClr val="262626"/>
                </a:solidFill>
                <a:latin typeface="+mn-ea"/>
              </a:endParaRPr>
            </a:p>
          </p:txBody>
        </p:sp>
        <p:sp>
          <p:nvSpPr>
            <p:cNvPr id="8" name="Oval 10">
              <a:extLst>
                <a:ext uri="{FF2B5EF4-FFF2-40B4-BE49-F238E27FC236}">
                  <a16:creationId xmlns:a16="http://schemas.microsoft.com/office/drawing/2014/main" xmlns="" id="{469025AA-85E0-4E08-8A78-1DA67D07E3C3}"/>
                </a:ext>
              </a:extLst>
            </p:cNvPr>
            <p:cNvSpPr/>
            <p:nvPr/>
          </p:nvSpPr>
          <p:spPr>
            <a:xfrm>
              <a:off x="3349097" y="1976438"/>
              <a:ext cx="914400" cy="914400"/>
            </a:xfrm>
            <a:prstGeom prst="ellipse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+mn-ea"/>
                </a:rPr>
                <a:t>01</a:t>
              </a:r>
              <a:endParaRPr lang="zh-CN" altLang="zh-CN" sz="2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Oval 25">
              <a:extLst>
                <a:ext uri="{FF2B5EF4-FFF2-40B4-BE49-F238E27FC236}">
                  <a16:creationId xmlns:a16="http://schemas.microsoft.com/office/drawing/2014/main" xmlns="" id="{2CDEF5AE-7CE2-4ACE-A73A-B358724F4EB6}"/>
                </a:ext>
              </a:extLst>
            </p:cNvPr>
            <p:cNvSpPr/>
            <p:nvPr/>
          </p:nvSpPr>
          <p:spPr>
            <a:xfrm>
              <a:off x="5088997" y="2874963"/>
              <a:ext cx="1404937" cy="1403350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600" b="1">
                <a:solidFill>
                  <a:srgbClr val="262626"/>
                </a:solidFill>
                <a:latin typeface="+mn-ea"/>
              </a:endParaRPr>
            </a:p>
          </p:txBody>
        </p:sp>
        <p:sp>
          <p:nvSpPr>
            <p:cNvPr id="10" name="Oval 14">
              <a:extLst>
                <a:ext uri="{FF2B5EF4-FFF2-40B4-BE49-F238E27FC236}">
                  <a16:creationId xmlns:a16="http://schemas.microsoft.com/office/drawing/2014/main" xmlns="" id="{D6BF07CA-B90B-486F-BA09-53CD43666FCC}"/>
                </a:ext>
              </a:extLst>
            </p:cNvPr>
            <p:cNvSpPr/>
            <p:nvPr/>
          </p:nvSpPr>
          <p:spPr>
            <a:xfrm>
              <a:off x="5252509" y="3044825"/>
              <a:ext cx="1076325" cy="1076325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+mn-ea"/>
                </a:rPr>
                <a:t>02</a:t>
              </a:r>
              <a:endParaRPr lang="zh-CN" altLang="zh-CN" sz="2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Oval 27">
              <a:extLst>
                <a:ext uri="{FF2B5EF4-FFF2-40B4-BE49-F238E27FC236}">
                  <a16:creationId xmlns:a16="http://schemas.microsoft.com/office/drawing/2014/main" xmlns="" id="{D0D709D8-7D30-4C3E-9706-10E0138181C1}"/>
                </a:ext>
              </a:extLst>
            </p:cNvPr>
            <p:cNvSpPr/>
            <p:nvPr/>
          </p:nvSpPr>
          <p:spPr>
            <a:xfrm>
              <a:off x="7165447" y="4049713"/>
              <a:ext cx="1511300" cy="1511300"/>
            </a:xfrm>
            <a:prstGeom prst="ellipse">
              <a:avLst/>
            </a:prstGeom>
            <a:noFill/>
            <a:ln w="9525">
              <a:solidFill>
                <a:srgbClr val="44546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600" b="1" dirty="0">
                <a:solidFill>
                  <a:srgbClr val="262626"/>
                </a:solidFill>
                <a:latin typeface="+mn-ea"/>
              </a:endParaRPr>
            </a:p>
          </p:txBody>
        </p:sp>
        <p:sp>
          <p:nvSpPr>
            <p:cNvPr id="12" name="Oval 15">
              <a:extLst>
                <a:ext uri="{FF2B5EF4-FFF2-40B4-BE49-F238E27FC236}">
                  <a16:creationId xmlns:a16="http://schemas.microsoft.com/office/drawing/2014/main" xmlns="" id="{A2DC2009-AC63-4EDE-AB2C-B5B98043D8FB}"/>
                </a:ext>
              </a:extLst>
            </p:cNvPr>
            <p:cNvSpPr/>
            <p:nvPr/>
          </p:nvSpPr>
          <p:spPr>
            <a:xfrm>
              <a:off x="7341659" y="4225925"/>
              <a:ext cx="1158875" cy="1158875"/>
            </a:xfrm>
            <a:prstGeom prst="ellipse">
              <a:avLst/>
            </a:prstGeom>
            <a:solidFill>
              <a:schemeClr val="tx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2400" b="1" dirty="0">
                  <a:solidFill>
                    <a:schemeClr val="bg1"/>
                  </a:solidFill>
                  <a:latin typeface="+mn-ea"/>
                </a:rPr>
                <a:t>03</a:t>
              </a:r>
              <a:endParaRPr lang="zh-CN" altLang="zh-CN" sz="2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Oval 30">
              <a:extLst>
                <a:ext uri="{FF2B5EF4-FFF2-40B4-BE49-F238E27FC236}">
                  <a16:creationId xmlns:a16="http://schemas.microsoft.com/office/drawing/2014/main" xmlns="" id="{D9F91AD8-053E-4E70-A426-C585FF3865D6}"/>
                </a:ext>
              </a:extLst>
            </p:cNvPr>
            <p:cNvSpPr/>
            <p:nvPr/>
          </p:nvSpPr>
          <p:spPr>
            <a:xfrm>
              <a:off x="9032347" y="2525713"/>
              <a:ext cx="1830387" cy="1830387"/>
            </a:xfrm>
            <a:prstGeom prst="ellipse">
              <a:avLst/>
            </a:prstGeom>
            <a:noFill/>
            <a:ln w="9525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CN" altLang="zh-CN" sz="1600" b="1">
                <a:solidFill>
                  <a:srgbClr val="262626"/>
                </a:solidFill>
                <a:latin typeface="+mn-ea"/>
              </a:endParaRPr>
            </a:p>
          </p:txBody>
        </p:sp>
        <p:sp>
          <p:nvSpPr>
            <p:cNvPr id="14" name="Oval 31">
              <a:extLst>
                <a:ext uri="{FF2B5EF4-FFF2-40B4-BE49-F238E27FC236}">
                  <a16:creationId xmlns:a16="http://schemas.microsoft.com/office/drawing/2014/main" xmlns="" id="{1774D3E0-4BDA-4DB1-A973-EEA4A7B5BCBC}"/>
                </a:ext>
              </a:extLst>
            </p:cNvPr>
            <p:cNvSpPr/>
            <p:nvPr/>
          </p:nvSpPr>
          <p:spPr>
            <a:xfrm>
              <a:off x="9246659" y="2740025"/>
              <a:ext cx="1401763" cy="1401763"/>
            </a:xfrm>
            <a:prstGeom prst="ellipse">
              <a:avLst/>
            </a:prstGeom>
            <a:solidFill>
              <a:schemeClr val="accent2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sz="3600" b="1" dirty="0">
                  <a:solidFill>
                    <a:schemeClr val="bg1"/>
                  </a:solidFill>
                  <a:latin typeface="+mn-ea"/>
                </a:rPr>
                <a:t>04</a:t>
              </a:r>
              <a:endParaRPr lang="zh-CN" altLang="zh-CN" sz="3600" b="1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15" name="Group 33">
              <a:extLst>
                <a:ext uri="{FF2B5EF4-FFF2-40B4-BE49-F238E27FC236}">
                  <a16:creationId xmlns:a16="http://schemas.microsoft.com/office/drawing/2014/main" xmlns="" id="{B6D739A0-8F00-4A71-8A84-EF0FA406B6E4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5296959" y="5359400"/>
              <a:ext cx="2076450" cy="508000"/>
              <a:chOff x="1124381" y="3426972"/>
              <a:chExt cx="8669802" cy="1791393"/>
            </a:xfrm>
          </p:grpSpPr>
          <p:cxnSp>
            <p:nvCxnSpPr>
              <p:cNvPr id="16" name="Straight Connector 34">
                <a:extLst>
                  <a:ext uri="{FF2B5EF4-FFF2-40B4-BE49-F238E27FC236}">
                    <a16:creationId xmlns:a16="http://schemas.microsoft.com/office/drawing/2014/main" xmlns="" id="{6465B142-D0BC-448C-B1D1-A4D0732E4E10}"/>
                  </a:ext>
                </a:extLst>
              </p:cNvPr>
              <p:cNvCxnSpPr/>
              <p:nvPr/>
            </p:nvCxnSpPr>
            <p:spPr>
              <a:xfrm flipV="1">
                <a:off x="1124381" y="3426972"/>
                <a:ext cx="6913308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35">
                <a:extLst>
                  <a:ext uri="{FF2B5EF4-FFF2-40B4-BE49-F238E27FC236}">
                    <a16:creationId xmlns:a16="http://schemas.microsoft.com/office/drawing/2014/main" xmlns="" id="{8A17EBDC-7F5D-4FEB-84A1-80D2552DE52F}"/>
                  </a:ext>
                </a:extLst>
              </p:cNvPr>
              <p:cNvCxnSpPr/>
              <p:nvPr/>
            </p:nvCxnSpPr>
            <p:spPr>
              <a:xfrm>
                <a:off x="8004545" y="3426972"/>
                <a:ext cx="1789638" cy="1791393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Group 36">
              <a:extLst>
                <a:ext uri="{FF2B5EF4-FFF2-40B4-BE49-F238E27FC236}">
                  <a16:creationId xmlns:a16="http://schemas.microsoft.com/office/drawing/2014/main" xmlns="" id="{EFA79058-2545-423B-BEDF-FF0FFB9CA3D9}"/>
                </a:ext>
              </a:extLst>
            </p:cNvPr>
            <p:cNvGrpSpPr>
              <a:grpSpLocks/>
            </p:cNvGrpSpPr>
            <p:nvPr/>
          </p:nvGrpSpPr>
          <p:grpSpPr bwMode="auto">
            <a:xfrm flipV="1">
              <a:off x="1707622" y="3014663"/>
              <a:ext cx="1968500" cy="411162"/>
              <a:chOff x="-368772" y="3426972"/>
              <a:chExt cx="10162955" cy="1791393"/>
            </a:xfrm>
          </p:grpSpPr>
          <p:cxnSp>
            <p:nvCxnSpPr>
              <p:cNvPr id="19" name="Straight Connector 37">
                <a:extLst>
                  <a:ext uri="{FF2B5EF4-FFF2-40B4-BE49-F238E27FC236}">
                    <a16:creationId xmlns:a16="http://schemas.microsoft.com/office/drawing/2014/main" xmlns="" id="{0B9CA7EE-2861-4640-95CD-75A190B3370D}"/>
                  </a:ext>
                </a:extLst>
              </p:cNvPr>
              <p:cNvCxnSpPr/>
              <p:nvPr/>
            </p:nvCxnSpPr>
            <p:spPr>
              <a:xfrm flipV="1">
                <a:off x="-368772" y="3426972"/>
                <a:ext cx="8400827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38">
                <a:extLst>
                  <a:ext uri="{FF2B5EF4-FFF2-40B4-BE49-F238E27FC236}">
                    <a16:creationId xmlns:a16="http://schemas.microsoft.com/office/drawing/2014/main" xmlns="" id="{F781B5AB-41C7-4F11-9314-5C07ED693353}"/>
                  </a:ext>
                </a:extLst>
              </p:cNvPr>
              <p:cNvCxnSpPr/>
              <p:nvPr/>
            </p:nvCxnSpPr>
            <p:spPr>
              <a:xfrm>
                <a:off x="7999271" y="3426972"/>
                <a:ext cx="1794912" cy="1791393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41">
              <a:extLst>
                <a:ext uri="{FF2B5EF4-FFF2-40B4-BE49-F238E27FC236}">
                  <a16:creationId xmlns:a16="http://schemas.microsoft.com/office/drawing/2014/main" xmlns="" id="{EC4A690C-5E3A-4E70-9004-30CB8B6C7D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98872" y="2019300"/>
              <a:ext cx="2003425" cy="506413"/>
              <a:chOff x="1431019" y="3426972"/>
              <a:chExt cx="8363164" cy="1791393"/>
            </a:xfrm>
          </p:grpSpPr>
          <p:cxnSp>
            <p:nvCxnSpPr>
              <p:cNvPr id="22" name="Straight Connector 42">
                <a:extLst>
                  <a:ext uri="{FF2B5EF4-FFF2-40B4-BE49-F238E27FC236}">
                    <a16:creationId xmlns:a16="http://schemas.microsoft.com/office/drawing/2014/main" xmlns="" id="{1FF062BF-7661-4BE0-B10F-7705BD929AF9}"/>
                  </a:ext>
                </a:extLst>
              </p:cNvPr>
              <p:cNvCxnSpPr/>
              <p:nvPr/>
            </p:nvCxnSpPr>
            <p:spPr>
              <a:xfrm>
                <a:off x="1431019" y="3426972"/>
                <a:ext cx="6607030" cy="0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43">
                <a:extLst>
                  <a:ext uri="{FF2B5EF4-FFF2-40B4-BE49-F238E27FC236}">
                    <a16:creationId xmlns:a16="http://schemas.microsoft.com/office/drawing/2014/main" xmlns="" id="{E54DDD37-A75A-4563-AB53-1FC1EEA552D8}"/>
                  </a:ext>
                </a:extLst>
              </p:cNvPr>
              <p:cNvCxnSpPr/>
              <p:nvPr/>
            </p:nvCxnSpPr>
            <p:spPr>
              <a:xfrm>
                <a:off x="8004917" y="3426972"/>
                <a:ext cx="1789266" cy="1791393"/>
              </a:xfrm>
              <a:prstGeom prst="line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Freeform 56">
              <a:extLst>
                <a:ext uri="{FF2B5EF4-FFF2-40B4-BE49-F238E27FC236}">
                  <a16:creationId xmlns:a16="http://schemas.microsoft.com/office/drawing/2014/main" xmlns="" id="{FE878199-410F-46DE-80D1-7825805C4510}"/>
                </a:ext>
              </a:extLst>
            </p:cNvPr>
            <p:cNvSpPr/>
            <p:nvPr/>
          </p:nvSpPr>
          <p:spPr>
            <a:xfrm>
              <a:off x="4296834" y="2781300"/>
              <a:ext cx="825500" cy="482600"/>
            </a:xfrm>
            <a:custGeom>
              <a:avLst/>
              <a:gdLst>
                <a:gd name="connsiteX0" fmla="*/ 0 w 825500"/>
                <a:gd name="connsiteY0" fmla="*/ 0 h 482600"/>
                <a:gd name="connsiteX1" fmla="*/ 825500 w 825500"/>
                <a:gd name="connsiteY1" fmla="*/ 482600 h 482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25500" h="482600">
                  <a:moveTo>
                    <a:pt x="0" y="0"/>
                  </a:moveTo>
                  <a:lnTo>
                    <a:pt x="825500" y="482600"/>
                  </a:lnTo>
                </a:path>
              </a:pathLst>
            </a:custGeom>
            <a:noFill/>
            <a:ln>
              <a:solidFill>
                <a:srgbClr val="44546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5" name="Freeform 57">
              <a:extLst>
                <a:ext uri="{FF2B5EF4-FFF2-40B4-BE49-F238E27FC236}">
                  <a16:creationId xmlns:a16="http://schemas.microsoft.com/office/drawing/2014/main" xmlns="" id="{837789E6-C4DE-42C6-B40E-A749009F1E4B}"/>
                </a:ext>
              </a:extLst>
            </p:cNvPr>
            <p:cNvSpPr/>
            <p:nvPr/>
          </p:nvSpPr>
          <p:spPr>
            <a:xfrm>
              <a:off x="6405034" y="3975100"/>
              <a:ext cx="828675" cy="514350"/>
            </a:xfrm>
            <a:custGeom>
              <a:avLst/>
              <a:gdLst>
                <a:gd name="connsiteX0" fmla="*/ 0 w 812800"/>
                <a:gd name="connsiteY0" fmla="*/ 0 h 469900"/>
                <a:gd name="connsiteX1" fmla="*/ 812800 w 812800"/>
                <a:gd name="connsiteY1" fmla="*/ 469900 h 46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469900">
                  <a:moveTo>
                    <a:pt x="0" y="0"/>
                  </a:moveTo>
                  <a:lnTo>
                    <a:pt x="812800" y="469900"/>
                  </a:lnTo>
                </a:path>
              </a:pathLst>
            </a:custGeom>
            <a:noFill/>
            <a:ln>
              <a:solidFill>
                <a:srgbClr val="44546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6" name="Freeform 59">
              <a:extLst>
                <a:ext uri="{FF2B5EF4-FFF2-40B4-BE49-F238E27FC236}">
                  <a16:creationId xmlns:a16="http://schemas.microsoft.com/office/drawing/2014/main" xmlns="" id="{A7E8C32B-697E-4306-98C2-53E0A811C72F}"/>
                </a:ext>
              </a:extLst>
            </p:cNvPr>
            <p:cNvSpPr/>
            <p:nvPr/>
          </p:nvSpPr>
          <p:spPr>
            <a:xfrm rot="17100000">
              <a:off x="8673572" y="4071937"/>
              <a:ext cx="558800" cy="422275"/>
            </a:xfrm>
            <a:custGeom>
              <a:avLst/>
              <a:gdLst>
                <a:gd name="connsiteX0" fmla="*/ 0 w 812800"/>
                <a:gd name="connsiteY0" fmla="*/ 0 h 469900"/>
                <a:gd name="connsiteX1" fmla="*/ 812800 w 812800"/>
                <a:gd name="connsiteY1" fmla="*/ 469900 h 46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12800" h="469900">
                  <a:moveTo>
                    <a:pt x="0" y="0"/>
                  </a:moveTo>
                  <a:lnTo>
                    <a:pt x="812800" y="469900"/>
                  </a:lnTo>
                </a:path>
              </a:pathLst>
            </a:custGeom>
            <a:noFill/>
            <a:ln>
              <a:solidFill>
                <a:srgbClr val="44546A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604C662B-97E1-4A03-8238-C7EEED101686}"/>
              </a:ext>
            </a:extLst>
          </p:cNvPr>
          <p:cNvSpPr txBox="1"/>
          <p:nvPr/>
        </p:nvSpPr>
        <p:spPr>
          <a:xfrm>
            <a:off x="1407001" y="2552998"/>
            <a:ext cx="2052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认 真 聆 听 ， 抓 住 与 用 户 沟 通 的 每 个 细 节 </a:t>
            </a:r>
            <a:endParaRPr lang="en-US" altLang="zh-CN" dirty="0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9D29EBD7-06E2-46FE-BD55-AF9B2943A631}"/>
              </a:ext>
            </a:extLst>
          </p:cNvPr>
          <p:cNvSpPr txBox="1"/>
          <p:nvPr/>
        </p:nvSpPr>
        <p:spPr>
          <a:xfrm>
            <a:off x="3160978" y="3974765"/>
            <a:ext cx="2089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善 于 把 握 商 机 进 行 深 入 沟 通 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D7E36E01-E524-4D09-9DEF-47F1A1E99F73}"/>
              </a:ext>
            </a:extLst>
          </p:cNvPr>
          <p:cNvSpPr txBox="1"/>
          <p:nvPr/>
        </p:nvSpPr>
        <p:spPr>
          <a:xfrm>
            <a:off x="5029613" y="4903421"/>
            <a:ext cx="22542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拓 展 营 销 内 容 、不 仅 仅 局 限 在 本 次 活 动 的 产品 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63C00B1C-5CBF-4E14-AD0A-4076E501D2DE}"/>
              </a:ext>
            </a:extLst>
          </p:cNvPr>
          <p:cNvSpPr txBox="1"/>
          <p:nvPr/>
        </p:nvSpPr>
        <p:spPr>
          <a:xfrm>
            <a:off x="9216406" y="4581423"/>
            <a:ext cx="2511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发 现 客 户 需 求 ， 提 供 针 对 性 的 营 销</a:t>
            </a:r>
          </a:p>
        </p:txBody>
      </p:sp>
    </p:spTree>
    <p:extLst>
      <p:ext uri="{BB962C8B-B14F-4D97-AF65-F5344CB8AC3E}">
        <p14:creationId xmlns:p14="http://schemas.microsoft.com/office/powerpoint/2010/main" val="116742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4" grpId="0"/>
      <p:bldP spid="35" grpId="0"/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458637C7-EC6E-44A2-A119-B0721FA427EF}"/>
              </a:ext>
            </a:extLst>
          </p:cNvPr>
          <p:cNvGrpSpPr/>
          <p:nvPr/>
        </p:nvGrpSpPr>
        <p:grpSpPr>
          <a:xfrm>
            <a:off x="2523987" y="1410817"/>
            <a:ext cx="6567004" cy="5108899"/>
            <a:chOff x="1079500" y="1759229"/>
            <a:chExt cx="5038725" cy="433070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A792020-A33C-4006-B153-205981C6754E}"/>
                </a:ext>
              </a:extLst>
            </p:cNvPr>
            <p:cNvSpPr/>
            <p:nvPr/>
          </p:nvSpPr>
          <p:spPr>
            <a:xfrm>
              <a:off x="3598863" y="3924579"/>
              <a:ext cx="2519362" cy="216535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E448E3FA-B485-40C1-9D28-23E4FA51FE04}"/>
                </a:ext>
              </a:extLst>
            </p:cNvPr>
            <p:cNvSpPr/>
            <p:nvPr/>
          </p:nvSpPr>
          <p:spPr>
            <a:xfrm>
              <a:off x="1079500" y="1759229"/>
              <a:ext cx="2519363" cy="2165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5B31817F-C43F-4EDF-8794-96B2C625C69C}"/>
                </a:ext>
              </a:extLst>
            </p:cNvPr>
            <p:cNvSpPr/>
            <p:nvPr/>
          </p:nvSpPr>
          <p:spPr>
            <a:xfrm>
              <a:off x="3598863" y="1759229"/>
              <a:ext cx="2519362" cy="2165350"/>
            </a:xfrm>
            <a:prstGeom prst="rect">
              <a:avLst/>
            </a:prstGeom>
            <a:blipFill>
              <a:blip r:embed="rId3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B6F1F653-DC6D-4F53-BEA1-7640EF58C1F1}"/>
                </a:ext>
              </a:extLst>
            </p:cNvPr>
            <p:cNvSpPr/>
            <p:nvPr/>
          </p:nvSpPr>
          <p:spPr>
            <a:xfrm>
              <a:off x="1079500" y="3924579"/>
              <a:ext cx="2519363" cy="2165350"/>
            </a:xfrm>
            <a:prstGeom prst="rect">
              <a:avLst/>
            </a:prstGeom>
            <a:blipFill>
              <a:blip r:embed="rId4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97378FD1-0D65-46FE-86C5-1BF8D4281BB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614536" y="4126738"/>
              <a:ext cx="449993" cy="503240"/>
              <a:chOff x="5999255" y="3275006"/>
              <a:chExt cx="402656" cy="450303"/>
            </a:xfrm>
            <a:solidFill>
              <a:schemeClr val="bg1"/>
            </a:solidFill>
            <a:effectLst/>
          </p:grpSpPr>
          <p:sp>
            <p:nvSpPr>
              <p:cNvPr id="10" name="Freeform 108">
                <a:extLst>
                  <a:ext uri="{FF2B5EF4-FFF2-40B4-BE49-F238E27FC236}">
                    <a16:creationId xmlns:a16="http://schemas.microsoft.com/office/drawing/2014/main" xmlns="" id="{451C1617-D6E2-4C9B-BF3F-6AD435132CC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68389" y="3442234"/>
                <a:ext cx="56988" cy="57923"/>
              </a:xfrm>
              <a:custGeom>
                <a:avLst/>
                <a:gdLst>
                  <a:gd name="T0" fmla="*/ 13 w 26"/>
                  <a:gd name="T1" fmla="*/ 0 h 26"/>
                  <a:gd name="T2" fmla="*/ 0 w 26"/>
                  <a:gd name="T3" fmla="*/ 13 h 26"/>
                  <a:gd name="T4" fmla="*/ 13 w 26"/>
                  <a:gd name="T5" fmla="*/ 26 h 26"/>
                  <a:gd name="T6" fmla="*/ 26 w 26"/>
                  <a:gd name="T7" fmla="*/ 13 h 26"/>
                  <a:gd name="T8" fmla="*/ 13 w 26"/>
                  <a:gd name="T9" fmla="*/ 0 h 26"/>
                  <a:gd name="T10" fmla="*/ 13 w 26"/>
                  <a:gd name="T11" fmla="*/ 23 h 26"/>
                  <a:gd name="T12" fmla="*/ 3 w 26"/>
                  <a:gd name="T13" fmla="*/ 13 h 26"/>
                  <a:gd name="T14" fmla="*/ 13 w 26"/>
                  <a:gd name="T15" fmla="*/ 3 h 26"/>
                  <a:gd name="T16" fmla="*/ 23 w 26"/>
                  <a:gd name="T17" fmla="*/ 13 h 26"/>
                  <a:gd name="T18" fmla="*/ 13 w 26"/>
                  <a:gd name="T19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109">
                <a:extLst>
                  <a:ext uri="{FF2B5EF4-FFF2-40B4-BE49-F238E27FC236}">
                    <a16:creationId xmlns:a16="http://schemas.microsoft.com/office/drawing/2014/main" xmlns="" id="{42480B51-B298-403F-8E4E-2C44C4F0E09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96380" y="3404865"/>
                <a:ext cx="48580" cy="48580"/>
              </a:xfrm>
              <a:custGeom>
                <a:avLst/>
                <a:gdLst>
                  <a:gd name="T0" fmla="*/ 11 w 22"/>
                  <a:gd name="T1" fmla="*/ 0 h 22"/>
                  <a:gd name="T2" fmla="*/ 0 w 22"/>
                  <a:gd name="T3" fmla="*/ 11 h 22"/>
                  <a:gd name="T4" fmla="*/ 11 w 22"/>
                  <a:gd name="T5" fmla="*/ 22 h 22"/>
                  <a:gd name="T6" fmla="*/ 22 w 22"/>
                  <a:gd name="T7" fmla="*/ 11 h 22"/>
                  <a:gd name="T8" fmla="*/ 11 w 22"/>
                  <a:gd name="T9" fmla="*/ 0 h 22"/>
                  <a:gd name="T10" fmla="*/ 11 w 22"/>
                  <a:gd name="T11" fmla="*/ 17 h 22"/>
                  <a:gd name="T12" fmla="*/ 5 w 22"/>
                  <a:gd name="T13" fmla="*/ 11 h 22"/>
                  <a:gd name="T14" fmla="*/ 11 w 22"/>
                  <a:gd name="T15" fmla="*/ 5 h 22"/>
                  <a:gd name="T16" fmla="*/ 17 w 22"/>
                  <a:gd name="T17" fmla="*/ 11 h 22"/>
                  <a:gd name="T18" fmla="*/ 11 w 22"/>
                  <a:gd name="T19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110">
                <a:extLst>
                  <a:ext uri="{FF2B5EF4-FFF2-40B4-BE49-F238E27FC236}">
                    <a16:creationId xmlns:a16="http://schemas.microsoft.com/office/drawing/2014/main" xmlns="" id="{68B53AD2-964C-4D52-AA9C-6F0D97516B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081468" y="3456248"/>
                <a:ext cx="30830" cy="30830"/>
              </a:xfrm>
              <a:custGeom>
                <a:avLst/>
                <a:gdLst>
                  <a:gd name="T0" fmla="*/ 7 w 14"/>
                  <a:gd name="T1" fmla="*/ 0 h 14"/>
                  <a:gd name="T2" fmla="*/ 0 w 14"/>
                  <a:gd name="T3" fmla="*/ 7 h 14"/>
                  <a:gd name="T4" fmla="*/ 7 w 14"/>
                  <a:gd name="T5" fmla="*/ 14 h 14"/>
                  <a:gd name="T6" fmla="*/ 14 w 14"/>
                  <a:gd name="T7" fmla="*/ 7 h 14"/>
                  <a:gd name="T8" fmla="*/ 7 w 14"/>
                  <a:gd name="T9" fmla="*/ 0 h 14"/>
                  <a:gd name="T10" fmla="*/ 7 w 14"/>
                  <a:gd name="T11" fmla="*/ 10 h 14"/>
                  <a:gd name="T12" fmla="*/ 4 w 14"/>
                  <a:gd name="T13" fmla="*/ 7 h 14"/>
                  <a:gd name="T14" fmla="*/ 7 w 14"/>
                  <a:gd name="T15" fmla="*/ 3 h 14"/>
                  <a:gd name="T16" fmla="*/ 11 w 14"/>
                  <a:gd name="T17" fmla="*/ 7 h 14"/>
                  <a:gd name="T18" fmla="*/ 7 w 14"/>
                  <a:gd name="T1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111">
                <a:extLst>
                  <a:ext uri="{FF2B5EF4-FFF2-40B4-BE49-F238E27FC236}">
                    <a16:creationId xmlns:a16="http://schemas.microsoft.com/office/drawing/2014/main" xmlns="" id="{97CB309F-C30B-42D3-A4CA-A313FDDAF5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172089" y="3380574"/>
                <a:ext cx="97161" cy="97161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9 h 44"/>
                  <a:gd name="T12" fmla="*/ 5 w 44"/>
                  <a:gd name="T13" fmla="*/ 22 h 44"/>
                  <a:gd name="T14" fmla="*/ 22 w 44"/>
                  <a:gd name="T15" fmla="*/ 6 h 44"/>
                  <a:gd name="T16" fmla="*/ 39 w 44"/>
                  <a:gd name="T17" fmla="*/ 22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112">
                <a:extLst>
                  <a:ext uri="{FF2B5EF4-FFF2-40B4-BE49-F238E27FC236}">
                    <a16:creationId xmlns:a16="http://schemas.microsoft.com/office/drawing/2014/main" xmlns="" id="{4662C829-94C2-472C-8DB4-A2CD9619F3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99255" y="3275006"/>
                <a:ext cx="402656" cy="450303"/>
              </a:xfrm>
              <a:custGeom>
                <a:avLst/>
                <a:gdLst>
                  <a:gd name="T0" fmla="*/ 157 w 182"/>
                  <a:gd name="T1" fmla="*/ 96 h 204"/>
                  <a:gd name="T2" fmla="*/ 153 w 182"/>
                  <a:gd name="T3" fmla="*/ 48 h 204"/>
                  <a:gd name="T4" fmla="*/ 78 w 182"/>
                  <a:gd name="T5" fmla="*/ 0 h 204"/>
                  <a:gd name="T6" fmla="*/ 1 w 182"/>
                  <a:gd name="T7" fmla="*/ 79 h 204"/>
                  <a:gd name="T8" fmla="*/ 0 w 182"/>
                  <a:gd name="T9" fmla="*/ 204 h 204"/>
                  <a:gd name="T10" fmla="*/ 113 w 182"/>
                  <a:gd name="T11" fmla="*/ 176 h 204"/>
                  <a:gd name="T12" fmla="*/ 147 w 182"/>
                  <a:gd name="T13" fmla="*/ 176 h 204"/>
                  <a:gd name="T14" fmla="*/ 147 w 182"/>
                  <a:gd name="T15" fmla="*/ 176 h 204"/>
                  <a:gd name="T16" fmla="*/ 156 w 182"/>
                  <a:gd name="T17" fmla="*/ 151 h 204"/>
                  <a:gd name="T18" fmla="*/ 146 w 182"/>
                  <a:gd name="T19" fmla="*/ 145 h 204"/>
                  <a:gd name="T20" fmla="*/ 156 w 182"/>
                  <a:gd name="T21" fmla="*/ 140 h 204"/>
                  <a:gd name="T22" fmla="*/ 155 w 182"/>
                  <a:gd name="T23" fmla="*/ 138 h 204"/>
                  <a:gd name="T24" fmla="*/ 170 w 182"/>
                  <a:gd name="T25" fmla="*/ 111 h 204"/>
                  <a:gd name="T26" fmla="*/ 62 w 182"/>
                  <a:gd name="T27" fmla="*/ 93 h 204"/>
                  <a:gd name="T28" fmla="*/ 62 w 182"/>
                  <a:gd name="T29" fmla="*/ 102 h 204"/>
                  <a:gd name="T30" fmla="*/ 54 w 182"/>
                  <a:gd name="T31" fmla="*/ 105 h 204"/>
                  <a:gd name="T32" fmla="*/ 48 w 182"/>
                  <a:gd name="T33" fmla="*/ 110 h 204"/>
                  <a:gd name="T34" fmla="*/ 40 w 182"/>
                  <a:gd name="T35" fmla="*/ 107 h 204"/>
                  <a:gd name="T36" fmla="*/ 32 w 182"/>
                  <a:gd name="T37" fmla="*/ 107 h 204"/>
                  <a:gd name="T38" fmla="*/ 28 w 182"/>
                  <a:gd name="T39" fmla="*/ 99 h 204"/>
                  <a:gd name="T40" fmla="*/ 22 w 182"/>
                  <a:gd name="T41" fmla="*/ 93 h 204"/>
                  <a:gd name="T42" fmla="*/ 26 w 182"/>
                  <a:gd name="T43" fmla="*/ 85 h 204"/>
                  <a:gd name="T44" fmla="*/ 26 w 182"/>
                  <a:gd name="T45" fmla="*/ 76 h 204"/>
                  <a:gd name="T46" fmla="*/ 34 w 182"/>
                  <a:gd name="T47" fmla="*/ 73 h 204"/>
                  <a:gd name="T48" fmla="*/ 40 w 182"/>
                  <a:gd name="T49" fmla="*/ 68 h 204"/>
                  <a:gd name="T50" fmla="*/ 48 w 182"/>
                  <a:gd name="T51" fmla="*/ 71 h 204"/>
                  <a:gd name="T52" fmla="*/ 57 w 182"/>
                  <a:gd name="T53" fmla="*/ 71 h 204"/>
                  <a:gd name="T54" fmla="*/ 60 w 182"/>
                  <a:gd name="T55" fmla="*/ 79 h 204"/>
                  <a:gd name="T56" fmla="*/ 66 w 182"/>
                  <a:gd name="T57" fmla="*/ 85 h 204"/>
                  <a:gd name="T58" fmla="*/ 136 w 182"/>
                  <a:gd name="T59" fmla="*/ 77 h 204"/>
                  <a:gd name="T60" fmla="*/ 126 w 182"/>
                  <a:gd name="T61" fmla="*/ 87 h 204"/>
                  <a:gd name="T62" fmla="*/ 121 w 182"/>
                  <a:gd name="T63" fmla="*/ 100 h 204"/>
                  <a:gd name="T64" fmla="*/ 107 w 182"/>
                  <a:gd name="T65" fmla="*/ 100 h 204"/>
                  <a:gd name="T66" fmla="*/ 94 w 182"/>
                  <a:gd name="T67" fmla="*/ 105 h 204"/>
                  <a:gd name="T68" fmla="*/ 83 w 182"/>
                  <a:gd name="T69" fmla="*/ 96 h 204"/>
                  <a:gd name="T70" fmla="*/ 70 w 182"/>
                  <a:gd name="T71" fmla="*/ 91 h 204"/>
                  <a:gd name="T72" fmla="*/ 70 w 182"/>
                  <a:gd name="T73" fmla="*/ 77 h 204"/>
                  <a:gd name="T74" fmla="*/ 64 w 182"/>
                  <a:gd name="T75" fmla="*/ 64 h 204"/>
                  <a:gd name="T76" fmla="*/ 74 w 182"/>
                  <a:gd name="T77" fmla="*/ 53 h 204"/>
                  <a:gd name="T78" fmla="*/ 79 w 182"/>
                  <a:gd name="T79" fmla="*/ 40 h 204"/>
                  <a:gd name="T80" fmla="*/ 94 w 182"/>
                  <a:gd name="T81" fmla="*/ 40 h 204"/>
                  <a:gd name="T82" fmla="*/ 107 w 182"/>
                  <a:gd name="T83" fmla="*/ 35 h 204"/>
                  <a:gd name="T84" fmla="*/ 117 w 182"/>
                  <a:gd name="T85" fmla="*/ 44 h 204"/>
                  <a:gd name="T86" fmla="*/ 130 w 182"/>
                  <a:gd name="T87" fmla="*/ 49 h 204"/>
                  <a:gd name="T88" fmla="*/ 130 w 182"/>
                  <a:gd name="T89" fmla="*/ 64 h 204"/>
                  <a:gd name="T90" fmla="*/ 136 w 182"/>
                  <a:gd name="T9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89250603-66C6-4331-B7F2-906F07950DC2}"/>
                </a:ext>
              </a:extLst>
            </p:cNvPr>
            <p:cNvGrpSpPr/>
            <p:nvPr/>
          </p:nvGrpSpPr>
          <p:grpSpPr>
            <a:xfrm>
              <a:off x="2172233" y="1969871"/>
              <a:ext cx="429884" cy="462622"/>
              <a:chOff x="7005429" y="4859473"/>
              <a:chExt cx="466184" cy="501686"/>
            </a:xfrm>
            <a:solidFill>
              <a:schemeClr val="bg1"/>
            </a:solidFill>
            <a:effectLst/>
          </p:grpSpPr>
          <p:sp>
            <p:nvSpPr>
              <p:cNvPr id="16" name="Freeform 154">
                <a:extLst>
                  <a:ext uri="{FF2B5EF4-FFF2-40B4-BE49-F238E27FC236}">
                    <a16:creationId xmlns:a16="http://schemas.microsoft.com/office/drawing/2014/main" xmlns="" id="{9BA716AC-D27E-4D4E-B1F6-6EC18F19E1D8}"/>
                  </a:ext>
                </a:extLst>
              </p:cNvPr>
              <p:cNvSpPr/>
              <p:nvPr/>
            </p:nvSpPr>
            <p:spPr bwMode="auto">
              <a:xfrm>
                <a:off x="7146499" y="5285485"/>
                <a:ext cx="50449" cy="46712"/>
              </a:xfrm>
              <a:custGeom>
                <a:avLst/>
                <a:gdLst>
                  <a:gd name="T0" fmla="*/ 16 w 23"/>
                  <a:gd name="T1" fmla="*/ 0 h 21"/>
                  <a:gd name="T2" fmla="*/ 16 w 23"/>
                  <a:gd name="T3" fmla="*/ 4 h 21"/>
                  <a:gd name="T4" fmla="*/ 19 w 23"/>
                  <a:gd name="T5" fmla="*/ 11 h 21"/>
                  <a:gd name="T6" fmla="*/ 10 w 23"/>
                  <a:gd name="T7" fmla="*/ 17 h 21"/>
                  <a:gd name="T8" fmla="*/ 4 w 23"/>
                  <a:gd name="T9" fmla="*/ 9 h 21"/>
                  <a:gd name="T10" fmla="*/ 6 w 23"/>
                  <a:gd name="T11" fmla="*/ 5 h 21"/>
                  <a:gd name="T12" fmla="*/ 6 w 23"/>
                  <a:gd name="T13" fmla="*/ 0 h 21"/>
                  <a:gd name="T14" fmla="*/ 0 w 23"/>
                  <a:gd name="T15" fmla="*/ 10 h 21"/>
                  <a:gd name="T16" fmla="*/ 11 w 23"/>
                  <a:gd name="T17" fmla="*/ 21 h 21"/>
                  <a:gd name="T18" fmla="*/ 23 w 23"/>
                  <a:gd name="T19" fmla="*/ 10 h 21"/>
                  <a:gd name="T20" fmla="*/ 16 w 23"/>
                  <a:gd name="T2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Rectangle 155">
                <a:extLst>
                  <a:ext uri="{FF2B5EF4-FFF2-40B4-BE49-F238E27FC236}">
                    <a16:creationId xmlns:a16="http://schemas.microsoft.com/office/drawing/2014/main" xmlns="" id="{FFB7EDFC-DED7-4CDA-A5A2-3D12A0119B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66118" y="5278945"/>
                <a:ext cx="9342" cy="3269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56">
                <a:extLst>
                  <a:ext uri="{FF2B5EF4-FFF2-40B4-BE49-F238E27FC236}">
                    <a16:creationId xmlns:a16="http://schemas.microsoft.com/office/drawing/2014/main" xmlns="" id="{62120141-773C-4EF9-9E07-DC25FF16E1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4667" y="4940751"/>
                <a:ext cx="260652" cy="260652"/>
              </a:xfrm>
              <a:custGeom>
                <a:avLst/>
                <a:gdLst>
                  <a:gd name="T0" fmla="*/ 24 w 118"/>
                  <a:gd name="T1" fmla="*/ 19 h 118"/>
                  <a:gd name="T2" fmla="*/ 19 w 118"/>
                  <a:gd name="T3" fmla="*/ 94 h 118"/>
                  <a:gd name="T4" fmla="*/ 94 w 118"/>
                  <a:gd name="T5" fmla="*/ 99 h 118"/>
                  <a:gd name="T6" fmla="*/ 99 w 118"/>
                  <a:gd name="T7" fmla="*/ 24 h 118"/>
                  <a:gd name="T8" fmla="*/ 24 w 118"/>
                  <a:gd name="T9" fmla="*/ 19 h 118"/>
                  <a:gd name="T10" fmla="*/ 64 w 118"/>
                  <a:gd name="T11" fmla="*/ 84 h 118"/>
                  <a:gd name="T12" fmla="*/ 64 w 118"/>
                  <a:gd name="T13" fmla="*/ 93 h 118"/>
                  <a:gd name="T14" fmla="*/ 56 w 118"/>
                  <a:gd name="T15" fmla="*/ 93 h 118"/>
                  <a:gd name="T16" fmla="*/ 56 w 118"/>
                  <a:gd name="T17" fmla="*/ 85 h 118"/>
                  <a:gd name="T18" fmla="*/ 41 w 118"/>
                  <a:gd name="T19" fmla="*/ 81 h 118"/>
                  <a:gd name="T20" fmla="*/ 43 w 118"/>
                  <a:gd name="T21" fmla="*/ 71 h 118"/>
                  <a:gd name="T22" fmla="*/ 58 w 118"/>
                  <a:gd name="T23" fmla="*/ 75 h 118"/>
                  <a:gd name="T24" fmla="*/ 66 w 118"/>
                  <a:gd name="T25" fmla="*/ 70 h 118"/>
                  <a:gd name="T26" fmla="*/ 57 w 118"/>
                  <a:gd name="T27" fmla="*/ 62 h 118"/>
                  <a:gd name="T28" fmla="*/ 41 w 118"/>
                  <a:gd name="T29" fmla="*/ 46 h 118"/>
                  <a:gd name="T30" fmla="*/ 56 w 118"/>
                  <a:gd name="T31" fmla="*/ 31 h 118"/>
                  <a:gd name="T32" fmla="*/ 56 w 118"/>
                  <a:gd name="T33" fmla="*/ 23 h 118"/>
                  <a:gd name="T34" fmla="*/ 64 w 118"/>
                  <a:gd name="T35" fmla="*/ 23 h 118"/>
                  <a:gd name="T36" fmla="*/ 64 w 118"/>
                  <a:gd name="T37" fmla="*/ 30 h 118"/>
                  <a:gd name="T38" fmla="*/ 77 w 118"/>
                  <a:gd name="T39" fmla="*/ 33 h 118"/>
                  <a:gd name="T40" fmla="*/ 74 w 118"/>
                  <a:gd name="T41" fmla="*/ 43 h 118"/>
                  <a:gd name="T42" fmla="*/ 62 w 118"/>
                  <a:gd name="T43" fmla="*/ 40 h 118"/>
                  <a:gd name="T44" fmla="*/ 55 w 118"/>
                  <a:gd name="T45" fmla="*/ 45 h 118"/>
                  <a:gd name="T46" fmla="*/ 65 w 118"/>
                  <a:gd name="T47" fmla="*/ 52 h 118"/>
                  <a:gd name="T48" fmla="*/ 79 w 118"/>
                  <a:gd name="T49" fmla="*/ 69 h 118"/>
                  <a:gd name="T50" fmla="*/ 64 w 118"/>
                  <a:gd name="T51" fmla="*/ 8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57">
                <a:extLst>
                  <a:ext uri="{FF2B5EF4-FFF2-40B4-BE49-F238E27FC236}">
                    <a16:creationId xmlns:a16="http://schemas.microsoft.com/office/drawing/2014/main" xmlns="" id="{C2358BE3-34BA-4729-B851-3788DFD8D2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05429" y="4859473"/>
                <a:ext cx="338194" cy="501686"/>
              </a:xfrm>
              <a:custGeom>
                <a:avLst/>
                <a:gdLst>
                  <a:gd name="T0" fmla="*/ 138 w 153"/>
                  <a:gd name="T1" fmla="*/ 177 h 227"/>
                  <a:gd name="T2" fmla="*/ 16 w 153"/>
                  <a:gd name="T3" fmla="*/ 177 h 227"/>
                  <a:gd name="T4" fmla="*/ 16 w 153"/>
                  <a:gd name="T5" fmla="*/ 16 h 227"/>
                  <a:gd name="T6" fmla="*/ 138 w 153"/>
                  <a:gd name="T7" fmla="*/ 16 h 227"/>
                  <a:gd name="T8" fmla="*/ 138 w 153"/>
                  <a:gd name="T9" fmla="*/ 103 h 227"/>
                  <a:gd name="T10" fmla="*/ 139 w 153"/>
                  <a:gd name="T11" fmla="*/ 102 h 227"/>
                  <a:gd name="T12" fmla="*/ 153 w 153"/>
                  <a:gd name="T13" fmla="*/ 94 h 227"/>
                  <a:gd name="T14" fmla="*/ 153 w 153"/>
                  <a:gd name="T15" fmla="*/ 13 h 227"/>
                  <a:gd name="T16" fmla="*/ 141 w 153"/>
                  <a:gd name="T17" fmla="*/ 0 h 227"/>
                  <a:gd name="T18" fmla="*/ 12 w 153"/>
                  <a:gd name="T19" fmla="*/ 0 h 227"/>
                  <a:gd name="T20" fmla="*/ 0 w 153"/>
                  <a:gd name="T21" fmla="*/ 13 h 227"/>
                  <a:gd name="T22" fmla="*/ 0 w 153"/>
                  <a:gd name="T23" fmla="*/ 215 h 227"/>
                  <a:gd name="T24" fmla="*/ 12 w 153"/>
                  <a:gd name="T25" fmla="*/ 227 h 227"/>
                  <a:gd name="T26" fmla="*/ 141 w 153"/>
                  <a:gd name="T27" fmla="*/ 227 h 227"/>
                  <a:gd name="T28" fmla="*/ 153 w 153"/>
                  <a:gd name="T29" fmla="*/ 215 h 227"/>
                  <a:gd name="T30" fmla="*/ 153 w 153"/>
                  <a:gd name="T31" fmla="*/ 176 h 227"/>
                  <a:gd name="T32" fmla="*/ 138 w 153"/>
                  <a:gd name="T33" fmla="*/ 166 h 227"/>
                  <a:gd name="T34" fmla="*/ 138 w 153"/>
                  <a:gd name="T35" fmla="*/ 177 h 227"/>
                  <a:gd name="T36" fmla="*/ 75 w 153"/>
                  <a:gd name="T37" fmla="*/ 221 h 227"/>
                  <a:gd name="T38" fmla="*/ 56 w 153"/>
                  <a:gd name="T39" fmla="*/ 201 h 227"/>
                  <a:gd name="T40" fmla="*/ 75 w 153"/>
                  <a:gd name="T41" fmla="*/ 182 h 227"/>
                  <a:gd name="T42" fmla="*/ 95 w 153"/>
                  <a:gd name="T43" fmla="*/ 201 h 227"/>
                  <a:gd name="T44" fmla="*/ 75 w 153"/>
                  <a:gd name="T45" fmla="*/ 221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58">
                <a:extLst>
                  <a:ext uri="{FF2B5EF4-FFF2-40B4-BE49-F238E27FC236}">
                    <a16:creationId xmlns:a16="http://schemas.microsoft.com/office/drawing/2014/main" xmlns="" id="{103D73AC-22B7-4A6F-9D40-CA71754745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81029" y="5062202"/>
                <a:ext cx="190584" cy="190584"/>
              </a:xfrm>
              <a:custGeom>
                <a:avLst/>
                <a:gdLst>
                  <a:gd name="T0" fmla="*/ 72 w 86"/>
                  <a:gd name="T1" fmla="*/ 17 h 86"/>
                  <a:gd name="T2" fmla="*/ 18 w 86"/>
                  <a:gd name="T3" fmla="*/ 14 h 86"/>
                  <a:gd name="T4" fmla="*/ 14 w 86"/>
                  <a:gd name="T5" fmla="*/ 68 h 86"/>
                  <a:gd name="T6" fmla="*/ 69 w 86"/>
                  <a:gd name="T7" fmla="*/ 72 h 86"/>
                  <a:gd name="T8" fmla="*/ 72 w 86"/>
                  <a:gd name="T9" fmla="*/ 17 h 86"/>
                  <a:gd name="T10" fmla="*/ 46 w 86"/>
                  <a:gd name="T11" fmla="*/ 63 h 86"/>
                  <a:gd name="T12" fmla="*/ 46 w 86"/>
                  <a:gd name="T13" fmla="*/ 70 h 86"/>
                  <a:gd name="T14" fmla="*/ 40 w 86"/>
                  <a:gd name="T15" fmla="*/ 70 h 86"/>
                  <a:gd name="T16" fmla="*/ 40 w 86"/>
                  <a:gd name="T17" fmla="*/ 64 h 86"/>
                  <a:gd name="T18" fmla="*/ 28 w 86"/>
                  <a:gd name="T19" fmla="*/ 61 h 86"/>
                  <a:gd name="T20" fmla="*/ 30 w 86"/>
                  <a:gd name="T21" fmla="*/ 53 h 86"/>
                  <a:gd name="T22" fmla="*/ 41 w 86"/>
                  <a:gd name="T23" fmla="*/ 56 h 86"/>
                  <a:gd name="T24" fmla="*/ 48 w 86"/>
                  <a:gd name="T25" fmla="*/ 52 h 86"/>
                  <a:gd name="T26" fmla="*/ 41 w 86"/>
                  <a:gd name="T27" fmla="*/ 46 h 86"/>
                  <a:gd name="T28" fmla="*/ 29 w 86"/>
                  <a:gd name="T29" fmla="*/ 34 h 86"/>
                  <a:gd name="T30" fmla="*/ 40 w 86"/>
                  <a:gd name="T31" fmla="*/ 22 h 86"/>
                  <a:gd name="T32" fmla="*/ 40 w 86"/>
                  <a:gd name="T33" fmla="*/ 15 h 86"/>
                  <a:gd name="T34" fmla="*/ 47 w 86"/>
                  <a:gd name="T35" fmla="*/ 15 h 86"/>
                  <a:gd name="T36" fmla="*/ 47 w 86"/>
                  <a:gd name="T37" fmla="*/ 21 h 86"/>
                  <a:gd name="T38" fmla="*/ 56 w 86"/>
                  <a:gd name="T39" fmla="*/ 23 h 86"/>
                  <a:gd name="T40" fmla="*/ 54 w 86"/>
                  <a:gd name="T41" fmla="*/ 31 h 86"/>
                  <a:gd name="T42" fmla="*/ 45 w 86"/>
                  <a:gd name="T43" fmla="*/ 29 h 86"/>
                  <a:gd name="T44" fmla="*/ 39 w 86"/>
                  <a:gd name="T45" fmla="*/ 32 h 86"/>
                  <a:gd name="T46" fmla="*/ 47 w 86"/>
                  <a:gd name="T47" fmla="*/ 38 h 86"/>
                  <a:gd name="T48" fmla="*/ 58 w 86"/>
                  <a:gd name="T49" fmla="*/ 51 h 86"/>
                  <a:gd name="T50" fmla="*/ 46 w 86"/>
                  <a:gd name="T51" fmla="*/ 63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fontAlgn="auto"/>
                <a:endParaRPr lang="zh-CN" altLang="en-US" noProof="1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BA0E2250-E85C-49A7-8F87-6EC684BD7DC2}"/>
              </a:ext>
            </a:extLst>
          </p:cNvPr>
          <p:cNvSpPr txBox="1"/>
          <p:nvPr/>
        </p:nvSpPr>
        <p:spPr>
          <a:xfrm>
            <a:off x="436729" y="410543"/>
            <a:ext cx="2524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销售中的亮点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FF6AF917-AB42-467C-8201-B75CA91E13D5}"/>
              </a:ext>
            </a:extLst>
          </p:cNvPr>
          <p:cNvSpPr/>
          <p:nvPr/>
        </p:nvSpPr>
        <p:spPr>
          <a:xfrm>
            <a:off x="2604523" y="2274877"/>
            <a:ext cx="302634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问 题 ： 1 ． 分 公 司 前 期 工 作 充 分 ， 已 进 行 了 多 波 次 营 销 。 2 ． 赠 送 的 礼 品 不 能 随 身 携 带 。 3 ． 移 动 和 联 通 的 手 机 渗 透 率 较 高 ， 用 户 对 我 们 赠 送 的 手 机 终 端 款 式 觉 得 不 满 意 。 </a:t>
            </a:r>
            <a:r>
              <a:rPr lang="en-US" altLang="zh-CN" sz="1400" dirty="0">
                <a:solidFill>
                  <a:schemeClr val="bg1"/>
                </a:solidFill>
              </a:rPr>
              <a:t>4</a:t>
            </a:r>
            <a:r>
              <a:rPr lang="zh-CN" altLang="en-US" sz="1400" dirty="0">
                <a:solidFill>
                  <a:schemeClr val="bg1"/>
                </a:solidFill>
              </a:rPr>
              <a:t>、大 礼 包 营 销 效 果 不 明 显 。 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25A2722-8233-4675-A139-C54380BDD43A}"/>
              </a:ext>
            </a:extLst>
          </p:cNvPr>
          <p:cNvSpPr/>
          <p:nvPr/>
        </p:nvSpPr>
        <p:spPr>
          <a:xfrm>
            <a:off x="5995379" y="4827584"/>
            <a:ext cx="2845924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</a:rPr>
              <a:t>在 6 月 30 日 下 午 开 始 的 营 销 中 ， 队 员 在 营 销 初 期 以 职 员 大 礼 包 作 为 </a:t>
            </a:r>
          </a:p>
          <a:p>
            <a:r>
              <a:rPr lang="zh-CN" altLang="en-US" sz="1400" dirty="0">
                <a:solidFill>
                  <a:schemeClr val="bg1"/>
                </a:solidFill>
              </a:rPr>
              <a:t>发 展 重 点 ， 在 营 销 了 两 三 个 商 铺 后 发 现 效 果 不 明 显 ， 因 此 马 上 进 行 总 结 ， 发 现 有 以 下 几 个 问 题 ： </a:t>
            </a:r>
          </a:p>
        </p:txBody>
      </p:sp>
    </p:spTree>
    <p:extLst>
      <p:ext uri="{BB962C8B-B14F-4D97-AF65-F5344CB8AC3E}">
        <p14:creationId xmlns:p14="http://schemas.microsoft.com/office/powerpoint/2010/main" val="142907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56355C33-9332-469B-AF77-04622CC23913}"/>
              </a:ext>
            </a:extLst>
          </p:cNvPr>
          <p:cNvSpPr txBox="1"/>
          <p:nvPr/>
        </p:nvSpPr>
        <p:spPr>
          <a:xfrm>
            <a:off x="436729" y="410543"/>
            <a:ext cx="25248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销售中的亮点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22C1F05-3FC5-4E5C-B357-B0E99477ED7D}"/>
              </a:ext>
            </a:extLst>
          </p:cNvPr>
          <p:cNvSpPr txBox="1"/>
          <p:nvPr/>
        </p:nvSpPr>
        <p:spPr>
          <a:xfrm>
            <a:off x="1699146" y="1658161"/>
            <a:ext cx="1862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解决方案</a:t>
            </a:r>
          </a:p>
        </p:txBody>
      </p:sp>
      <p:grpSp>
        <p:nvGrpSpPr>
          <p:cNvPr id="5" name="Group 47">
            <a:extLst>
              <a:ext uri="{FF2B5EF4-FFF2-40B4-BE49-F238E27FC236}">
                <a16:creationId xmlns:a16="http://schemas.microsoft.com/office/drawing/2014/main" xmlns="" id="{252324F8-5DEF-4A68-B823-2E731447D990}"/>
              </a:ext>
            </a:extLst>
          </p:cNvPr>
          <p:cNvGrpSpPr/>
          <p:nvPr/>
        </p:nvGrpSpPr>
        <p:grpSpPr>
          <a:xfrm>
            <a:off x="1723003" y="2435403"/>
            <a:ext cx="795949" cy="795846"/>
            <a:chOff x="15224286" y="4509046"/>
            <a:chExt cx="1592106" cy="1591898"/>
          </a:xfrm>
        </p:grpSpPr>
        <p:sp>
          <p:nvSpPr>
            <p:cNvPr id="6" name="Oval 48">
              <a:extLst>
                <a:ext uri="{FF2B5EF4-FFF2-40B4-BE49-F238E27FC236}">
                  <a16:creationId xmlns:a16="http://schemas.microsoft.com/office/drawing/2014/main" xmlns="" id="{0C320D39-3458-48F7-B99F-53A3C8D164ED}"/>
                </a:ext>
              </a:extLst>
            </p:cNvPr>
            <p:cNvSpPr/>
            <p:nvPr/>
          </p:nvSpPr>
          <p:spPr>
            <a:xfrm>
              <a:off x="15224286" y="4509046"/>
              <a:ext cx="1592106" cy="159189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150" dirty="0">
                <a:latin typeface="+mn-ea"/>
                <a:cs typeface="Raleway Light"/>
              </a:endParaRPr>
            </a:p>
          </p:txBody>
        </p:sp>
        <p:sp>
          <p:nvSpPr>
            <p:cNvPr id="7" name="AutoShape 81">
              <a:extLst>
                <a:ext uri="{FF2B5EF4-FFF2-40B4-BE49-F238E27FC236}">
                  <a16:creationId xmlns:a16="http://schemas.microsoft.com/office/drawing/2014/main" xmlns="" id="{A9D04B9C-DF90-4F91-A342-A101548EC509}"/>
                </a:ext>
              </a:extLst>
            </p:cNvPr>
            <p:cNvSpPr/>
            <p:nvPr/>
          </p:nvSpPr>
          <p:spPr bwMode="auto">
            <a:xfrm>
              <a:off x="15630214" y="4980611"/>
              <a:ext cx="841202" cy="6162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82" y="15633"/>
                  </a:moveTo>
                  <a:cubicBezTo>
                    <a:pt x="11211" y="15633"/>
                    <a:pt x="11622" y="15565"/>
                    <a:pt x="12011" y="15416"/>
                  </a:cubicBezTo>
                  <a:cubicBezTo>
                    <a:pt x="12403" y="15272"/>
                    <a:pt x="12778" y="15084"/>
                    <a:pt x="13138" y="14855"/>
                  </a:cubicBezTo>
                  <a:cubicBezTo>
                    <a:pt x="13498" y="14626"/>
                    <a:pt x="13845" y="14361"/>
                    <a:pt x="14181" y="14073"/>
                  </a:cubicBezTo>
                  <a:cubicBezTo>
                    <a:pt x="14516" y="13774"/>
                    <a:pt x="14844" y="13471"/>
                    <a:pt x="15168" y="13160"/>
                  </a:cubicBezTo>
                  <a:cubicBezTo>
                    <a:pt x="16142" y="12226"/>
                    <a:pt x="17126" y="11306"/>
                    <a:pt x="18120" y="10410"/>
                  </a:cubicBezTo>
                  <a:cubicBezTo>
                    <a:pt x="19112" y="9515"/>
                    <a:pt x="20113" y="8616"/>
                    <a:pt x="21120" y="7714"/>
                  </a:cubicBezTo>
                  <a:cubicBezTo>
                    <a:pt x="21198" y="7640"/>
                    <a:pt x="21279" y="7570"/>
                    <a:pt x="21360" y="7496"/>
                  </a:cubicBezTo>
                  <a:cubicBezTo>
                    <a:pt x="21443" y="7429"/>
                    <a:pt x="21524" y="7347"/>
                    <a:pt x="21599" y="7250"/>
                  </a:cubicBezTo>
                  <a:lnTo>
                    <a:pt x="21599" y="19981"/>
                  </a:lnTo>
                  <a:cubicBezTo>
                    <a:pt x="21599" y="20416"/>
                    <a:pt x="21470" y="20800"/>
                    <a:pt x="21208" y="21118"/>
                  </a:cubicBezTo>
                  <a:cubicBezTo>
                    <a:pt x="20946" y="21438"/>
                    <a:pt x="20632" y="21599"/>
                    <a:pt x="20265" y="21599"/>
                  </a:cubicBezTo>
                  <a:lnTo>
                    <a:pt x="1346" y="21599"/>
                  </a:lnTo>
                  <a:cubicBezTo>
                    <a:pt x="979" y="21599"/>
                    <a:pt x="663" y="21438"/>
                    <a:pt x="396" y="21118"/>
                  </a:cubicBezTo>
                  <a:cubicBezTo>
                    <a:pt x="132" y="20803"/>
                    <a:pt x="0" y="20419"/>
                    <a:pt x="0" y="19981"/>
                  </a:cubicBezTo>
                  <a:lnTo>
                    <a:pt x="0" y="7250"/>
                  </a:lnTo>
                  <a:cubicBezTo>
                    <a:pt x="75" y="7347"/>
                    <a:pt x="156" y="7429"/>
                    <a:pt x="239" y="7496"/>
                  </a:cubicBezTo>
                  <a:cubicBezTo>
                    <a:pt x="320" y="7570"/>
                    <a:pt x="401" y="7640"/>
                    <a:pt x="479" y="7714"/>
                  </a:cubicBezTo>
                  <a:cubicBezTo>
                    <a:pt x="1488" y="8616"/>
                    <a:pt x="2487" y="9514"/>
                    <a:pt x="3481" y="10410"/>
                  </a:cubicBezTo>
                  <a:cubicBezTo>
                    <a:pt x="4473" y="11306"/>
                    <a:pt x="5457" y="12223"/>
                    <a:pt x="6434" y="13160"/>
                  </a:cubicBezTo>
                  <a:cubicBezTo>
                    <a:pt x="6738" y="13454"/>
                    <a:pt x="7058" y="13744"/>
                    <a:pt x="7394" y="14038"/>
                  </a:cubicBezTo>
                  <a:cubicBezTo>
                    <a:pt x="7729" y="14338"/>
                    <a:pt x="8079" y="14599"/>
                    <a:pt x="8437" y="14840"/>
                  </a:cubicBezTo>
                  <a:cubicBezTo>
                    <a:pt x="8797" y="15075"/>
                    <a:pt x="9174" y="15269"/>
                    <a:pt x="9568" y="15413"/>
                  </a:cubicBezTo>
                  <a:cubicBezTo>
                    <a:pt x="9965" y="15563"/>
                    <a:pt x="10371" y="15633"/>
                    <a:pt x="10782" y="15633"/>
                  </a:cubicBezTo>
                  <a:moveTo>
                    <a:pt x="10782" y="12413"/>
                  </a:moveTo>
                  <a:cubicBezTo>
                    <a:pt x="10540" y="12413"/>
                    <a:pt x="10278" y="12334"/>
                    <a:pt x="9996" y="12167"/>
                  </a:cubicBezTo>
                  <a:cubicBezTo>
                    <a:pt x="9715" y="12005"/>
                    <a:pt x="9441" y="11806"/>
                    <a:pt x="9171" y="11576"/>
                  </a:cubicBezTo>
                  <a:cubicBezTo>
                    <a:pt x="8900" y="11347"/>
                    <a:pt x="8638" y="11106"/>
                    <a:pt x="8380" y="10854"/>
                  </a:cubicBezTo>
                  <a:cubicBezTo>
                    <a:pt x="8121" y="10601"/>
                    <a:pt x="7896" y="10390"/>
                    <a:pt x="7700" y="10222"/>
                  </a:cubicBezTo>
                  <a:cubicBezTo>
                    <a:pt x="6752" y="9356"/>
                    <a:pt x="5819" y="8507"/>
                    <a:pt x="4891" y="7664"/>
                  </a:cubicBezTo>
                  <a:cubicBezTo>
                    <a:pt x="3966" y="6815"/>
                    <a:pt x="3023" y="5960"/>
                    <a:pt x="2061" y="5087"/>
                  </a:cubicBezTo>
                  <a:cubicBezTo>
                    <a:pt x="1882" y="4920"/>
                    <a:pt x="1672" y="4691"/>
                    <a:pt x="1434" y="4406"/>
                  </a:cubicBezTo>
                  <a:cubicBezTo>
                    <a:pt x="1194" y="4118"/>
                    <a:pt x="974" y="3804"/>
                    <a:pt x="766" y="3460"/>
                  </a:cubicBezTo>
                  <a:cubicBezTo>
                    <a:pt x="560" y="3110"/>
                    <a:pt x="384" y="2761"/>
                    <a:pt x="239" y="2405"/>
                  </a:cubicBezTo>
                  <a:cubicBezTo>
                    <a:pt x="95" y="2050"/>
                    <a:pt x="22" y="1724"/>
                    <a:pt x="22" y="1436"/>
                  </a:cubicBezTo>
                  <a:cubicBezTo>
                    <a:pt x="22" y="1051"/>
                    <a:pt x="164" y="713"/>
                    <a:pt x="443" y="425"/>
                  </a:cubicBezTo>
                  <a:cubicBezTo>
                    <a:pt x="727" y="143"/>
                    <a:pt x="1025" y="0"/>
                    <a:pt x="1346" y="0"/>
                  </a:cubicBezTo>
                  <a:lnTo>
                    <a:pt x="20265" y="0"/>
                  </a:lnTo>
                  <a:cubicBezTo>
                    <a:pt x="20583" y="0"/>
                    <a:pt x="20882" y="143"/>
                    <a:pt x="21161" y="425"/>
                  </a:cubicBezTo>
                  <a:cubicBezTo>
                    <a:pt x="21438" y="713"/>
                    <a:pt x="21577" y="1051"/>
                    <a:pt x="21577" y="1436"/>
                  </a:cubicBezTo>
                  <a:cubicBezTo>
                    <a:pt x="21577" y="1724"/>
                    <a:pt x="21504" y="2050"/>
                    <a:pt x="21360" y="2405"/>
                  </a:cubicBezTo>
                  <a:cubicBezTo>
                    <a:pt x="21215" y="2761"/>
                    <a:pt x="21039" y="3110"/>
                    <a:pt x="20833" y="3460"/>
                  </a:cubicBezTo>
                  <a:cubicBezTo>
                    <a:pt x="20627" y="3804"/>
                    <a:pt x="20402" y="4121"/>
                    <a:pt x="20165" y="4406"/>
                  </a:cubicBezTo>
                  <a:cubicBezTo>
                    <a:pt x="19927" y="4691"/>
                    <a:pt x="19717" y="4923"/>
                    <a:pt x="19538" y="5087"/>
                  </a:cubicBezTo>
                  <a:cubicBezTo>
                    <a:pt x="18578" y="5948"/>
                    <a:pt x="17633" y="6803"/>
                    <a:pt x="16708" y="7652"/>
                  </a:cubicBezTo>
                  <a:cubicBezTo>
                    <a:pt x="15782" y="8501"/>
                    <a:pt x="14844" y="9356"/>
                    <a:pt x="13899" y="10222"/>
                  </a:cubicBezTo>
                  <a:cubicBezTo>
                    <a:pt x="13703" y="10390"/>
                    <a:pt x="13481" y="10601"/>
                    <a:pt x="13226" y="10854"/>
                  </a:cubicBezTo>
                  <a:cubicBezTo>
                    <a:pt x="12971" y="11106"/>
                    <a:pt x="12709" y="11347"/>
                    <a:pt x="12435" y="11576"/>
                  </a:cubicBezTo>
                  <a:cubicBezTo>
                    <a:pt x="12161" y="11806"/>
                    <a:pt x="11884" y="12005"/>
                    <a:pt x="11603" y="12167"/>
                  </a:cubicBezTo>
                  <a:cubicBezTo>
                    <a:pt x="11321" y="12334"/>
                    <a:pt x="11064" y="12413"/>
                    <a:pt x="10829" y="12413"/>
                  </a:cubicBezTo>
                  <a:lnTo>
                    <a:pt x="10804" y="12413"/>
                  </a:lnTo>
                  <a:lnTo>
                    <a:pt x="10782" y="124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defTabSz="171098">
                <a:defRPr/>
              </a:pPr>
              <a:endParaRPr lang="es-ES" sz="105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Raleway Light"/>
                <a:sym typeface="Gill Sans" charset="0"/>
              </a:endParaRPr>
            </a:p>
          </p:txBody>
        </p:sp>
      </p:grpSp>
      <p:grpSp>
        <p:nvGrpSpPr>
          <p:cNvPr id="8" name="Group 50">
            <a:extLst>
              <a:ext uri="{FF2B5EF4-FFF2-40B4-BE49-F238E27FC236}">
                <a16:creationId xmlns:a16="http://schemas.microsoft.com/office/drawing/2014/main" xmlns="" id="{B6DFEF78-9240-4163-8A8C-701D0C4B74BC}"/>
              </a:ext>
            </a:extLst>
          </p:cNvPr>
          <p:cNvGrpSpPr/>
          <p:nvPr/>
        </p:nvGrpSpPr>
        <p:grpSpPr>
          <a:xfrm>
            <a:off x="1699146" y="3625962"/>
            <a:ext cx="795949" cy="795846"/>
            <a:chOff x="15251383" y="6852908"/>
            <a:chExt cx="1592106" cy="1591899"/>
          </a:xfrm>
        </p:grpSpPr>
        <p:sp>
          <p:nvSpPr>
            <p:cNvPr id="9" name="Oval 51">
              <a:extLst>
                <a:ext uri="{FF2B5EF4-FFF2-40B4-BE49-F238E27FC236}">
                  <a16:creationId xmlns:a16="http://schemas.microsoft.com/office/drawing/2014/main" xmlns="" id="{DFB1BAF4-02FB-417A-B2C9-12260C0A2F47}"/>
                </a:ext>
              </a:extLst>
            </p:cNvPr>
            <p:cNvSpPr/>
            <p:nvPr/>
          </p:nvSpPr>
          <p:spPr>
            <a:xfrm>
              <a:off x="15251383" y="6852908"/>
              <a:ext cx="1592106" cy="159189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150" dirty="0">
                <a:latin typeface="+mn-ea"/>
                <a:cs typeface="Raleway Light"/>
              </a:endParaRPr>
            </a:p>
          </p:txBody>
        </p:sp>
        <p:sp>
          <p:nvSpPr>
            <p:cNvPr id="10" name="AutoShape 104">
              <a:extLst>
                <a:ext uri="{FF2B5EF4-FFF2-40B4-BE49-F238E27FC236}">
                  <a16:creationId xmlns:a16="http://schemas.microsoft.com/office/drawing/2014/main" xmlns="" id="{963218B1-2765-4725-96A1-9C35CD47AE6B}"/>
                </a:ext>
              </a:extLst>
            </p:cNvPr>
            <p:cNvSpPr/>
            <p:nvPr/>
          </p:nvSpPr>
          <p:spPr bwMode="auto">
            <a:xfrm>
              <a:off x="15674076" y="7287589"/>
              <a:ext cx="861467" cy="694249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defTabSz="171098">
                <a:defRPr/>
              </a:pPr>
              <a:endParaRPr lang="es-ES" sz="105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Raleway Light"/>
                <a:sym typeface="Gill Sans" charset="0"/>
              </a:endParaRPr>
            </a:p>
          </p:txBody>
        </p:sp>
      </p:grpSp>
      <p:grpSp>
        <p:nvGrpSpPr>
          <p:cNvPr id="11" name="Group 53">
            <a:extLst>
              <a:ext uri="{FF2B5EF4-FFF2-40B4-BE49-F238E27FC236}">
                <a16:creationId xmlns:a16="http://schemas.microsoft.com/office/drawing/2014/main" xmlns="" id="{8DEF0ED3-B7F2-4207-8D80-E1568C1E4A6C}"/>
              </a:ext>
            </a:extLst>
          </p:cNvPr>
          <p:cNvGrpSpPr/>
          <p:nvPr/>
        </p:nvGrpSpPr>
        <p:grpSpPr>
          <a:xfrm>
            <a:off x="1713847" y="4801916"/>
            <a:ext cx="795949" cy="795846"/>
            <a:chOff x="15280790" y="9205123"/>
            <a:chExt cx="1592106" cy="1591898"/>
          </a:xfrm>
        </p:grpSpPr>
        <p:sp>
          <p:nvSpPr>
            <p:cNvPr id="12" name="Oval 54">
              <a:extLst>
                <a:ext uri="{FF2B5EF4-FFF2-40B4-BE49-F238E27FC236}">
                  <a16:creationId xmlns:a16="http://schemas.microsoft.com/office/drawing/2014/main" xmlns="" id="{2317A78B-86EA-46D9-8B6C-830E6ED00EB8}"/>
                </a:ext>
              </a:extLst>
            </p:cNvPr>
            <p:cNvSpPr/>
            <p:nvPr/>
          </p:nvSpPr>
          <p:spPr>
            <a:xfrm>
              <a:off x="15280790" y="9205123"/>
              <a:ext cx="1592106" cy="159189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  <a:noAutofit/>
            </a:bodyPr>
            <a:lstStyle/>
            <a:p>
              <a:pPr algn="ctr"/>
              <a:endParaRPr lang="en-US" sz="2150" dirty="0">
                <a:latin typeface="+mn-ea"/>
                <a:cs typeface="Raleway Light"/>
              </a:endParaRPr>
            </a:p>
          </p:txBody>
        </p:sp>
        <p:sp>
          <p:nvSpPr>
            <p:cNvPr id="13" name="AutoShape 131">
              <a:extLst>
                <a:ext uri="{FF2B5EF4-FFF2-40B4-BE49-F238E27FC236}">
                  <a16:creationId xmlns:a16="http://schemas.microsoft.com/office/drawing/2014/main" xmlns="" id="{BD734DDA-CEEC-4C18-A10E-054A2312614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768361" y="9625274"/>
              <a:ext cx="653595" cy="637338"/>
            </a:xfrm>
            <a:custGeom>
              <a:avLst/>
              <a:gdLst>
                <a:gd name="T0" fmla="*/ 10800 w 21600"/>
                <a:gd name="T1" fmla="+- 0 10800 114"/>
                <a:gd name="T2" fmla="*/ 10800 h 21373"/>
                <a:gd name="T3" fmla="*/ 10800 w 21600"/>
                <a:gd name="T4" fmla="+- 0 10800 114"/>
                <a:gd name="T5" fmla="*/ 10800 h 21373"/>
                <a:gd name="T6" fmla="*/ 10800 w 21600"/>
                <a:gd name="T7" fmla="+- 0 10800 114"/>
                <a:gd name="T8" fmla="*/ 10800 h 21373"/>
                <a:gd name="T9" fmla="*/ 10800 w 21600"/>
                <a:gd name="T10" fmla="+- 0 10800 114"/>
                <a:gd name="T11" fmla="*/ 10800 h 2137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73">
                  <a:moveTo>
                    <a:pt x="13251" y="718"/>
                  </a:moveTo>
                  <a:cubicBezTo>
                    <a:pt x="13802" y="111"/>
                    <a:pt x="14278" y="-114"/>
                    <a:pt x="14670" y="54"/>
                  </a:cubicBezTo>
                  <a:cubicBezTo>
                    <a:pt x="15062" y="219"/>
                    <a:pt x="15263" y="737"/>
                    <a:pt x="15263" y="1596"/>
                  </a:cubicBezTo>
                  <a:lnTo>
                    <a:pt x="15263" y="19775"/>
                  </a:lnTo>
                  <a:cubicBezTo>
                    <a:pt x="15263" y="20634"/>
                    <a:pt x="15065" y="21152"/>
                    <a:pt x="14681" y="21320"/>
                  </a:cubicBezTo>
                  <a:cubicBezTo>
                    <a:pt x="14292" y="21486"/>
                    <a:pt x="13816" y="21264"/>
                    <a:pt x="13251" y="20656"/>
                  </a:cubicBezTo>
                  <a:lnTo>
                    <a:pt x="7758" y="14803"/>
                  </a:lnTo>
                  <a:lnTo>
                    <a:pt x="660" y="14803"/>
                  </a:lnTo>
                  <a:cubicBezTo>
                    <a:pt x="480" y="14803"/>
                    <a:pt x="324" y="14736"/>
                    <a:pt x="194" y="14604"/>
                  </a:cubicBezTo>
                  <a:cubicBezTo>
                    <a:pt x="67" y="14473"/>
                    <a:pt x="0" y="14304"/>
                    <a:pt x="0" y="14098"/>
                  </a:cubicBezTo>
                  <a:lnTo>
                    <a:pt x="0" y="7277"/>
                  </a:lnTo>
                  <a:cubicBezTo>
                    <a:pt x="0" y="7082"/>
                    <a:pt x="67" y="6917"/>
                    <a:pt x="194" y="6778"/>
                  </a:cubicBezTo>
                  <a:cubicBezTo>
                    <a:pt x="324" y="6643"/>
                    <a:pt x="480" y="6571"/>
                    <a:pt x="660" y="6571"/>
                  </a:cubicBezTo>
                  <a:lnTo>
                    <a:pt x="7758" y="6571"/>
                  </a:lnTo>
                  <a:lnTo>
                    <a:pt x="13251" y="718"/>
                  </a:lnTo>
                  <a:close/>
                  <a:moveTo>
                    <a:pt x="18002" y="3322"/>
                  </a:moveTo>
                  <a:cubicBezTo>
                    <a:pt x="18331" y="3127"/>
                    <a:pt x="18666" y="3086"/>
                    <a:pt x="19023" y="3179"/>
                  </a:cubicBezTo>
                  <a:cubicBezTo>
                    <a:pt x="19379" y="3273"/>
                    <a:pt x="19654" y="3495"/>
                    <a:pt x="19838" y="3844"/>
                  </a:cubicBezTo>
                  <a:cubicBezTo>
                    <a:pt x="21017" y="6023"/>
                    <a:pt x="21599" y="8301"/>
                    <a:pt x="21599" y="10687"/>
                  </a:cubicBezTo>
                  <a:cubicBezTo>
                    <a:pt x="21599" y="13092"/>
                    <a:pt x="21017" y="15373"/>
                    <a:pt x="19838" y="17527"/>
                  </a:cubicBezTo>
                  <a:cubicBezTo>
                    <a:pt x="19584" y="18018"/>
                    <a:pt x="19189" y="18266"/>
                    <a:pt x="18659" y="18266"/>
                  </a:cubicBezTo>
                  <a:cubicBezTo>
                    <a:pt x="18437" y="18266"/>
                    <a:pt x="18214" y="18195"/>
                    <a:pt x="17999" y="18049"/>
                  </a:cubicBezTo>
                  <a:cubicBezTo>
                    <a:pt x="17671" y="17857"/>
                    <a:pt x="17459" y="17572"/>
                    <a:pt x="17353" y="17189"/>
                  </a:cubicBezTo>
                  <a:cubicBezTo>
                    <a:pt x="17254" y="16807"/>
                    <a:pt x="17289" y="16439"/>
                    <a:pt x="17473" y="16090"/>
                  </a:cubicBezTo>
                  <a:cubicBezTo>
                    <a:pt x="18419" y="14353"/>
                    <a:pt x="18892" y="12552"/>
                    <a:pt x="18892" y="10687"/>
                  </a:cubicBezTo>
                  <a:cubicBezTo>
                    <a:pt x="18892" y="8819"/>
                    <a:pt x="18415" y="7014"/>
                    <a:pt x="17473" y="5277"/>
                  </a:cubicBezTo>
                  <a:cubicBezTo>
                    <a:pt x="17289" y="4932"/>
                    <a:pt x="17254" y="4567"/>
                    <a:pt x="17353" y="4181"/>
                  </a:cubicBezTo>
                  <a:cubicBezTo>
                    <a:pt x="17459" y="3802"/>
                    <a:pt x="17674" y="3514"/>
                    <a:pt x="18002" y="332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48" tIns="19048" rIns="19048" bIns="19048" anchor="ctr"/>
            <a:lstStyle/>
            <a:p>
              <a:pPr defTabSz="171098">
                <a:defRPr/>
              </a:pPr>
              <a:endParaRPr lang="es-ES" sz="105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cs typeface="Raleway Light"/>
                <a:sym typeface="Gill Sans" charset="0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EBA5E8F9-234F-4175-8EF1-E6F33473B4B2}"/>
              </a:ext>
            </a:extLst>
          </p:cNvPr>
          <p:cNvSpPr txBox="1"/>
          <p:nvPr/>
        </p:nvSpPr>
        <p:spPr>
          <a:xfrm>
            <a:off x="2961562" y="2667647"/>
            <a:ext cx="216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以 宽 带 作 为 切 入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2B1FD0D1-F353-426B-96F7-1267FB48A505}"/>
              </a:ext>
            </a:extLst>
          </p:cNvPr>
          <p:cNvSpPr txBox="1"/>
          <p:nvPr/>
        </p:nvSpPr>
        <p:spPr>
          <a:xfrm>
            <a:off x="2961562" y="3911806"/>
            <a:ext cx="21670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宣 传 商 务 领 航 </a:t>
            </a:r>
            <a:endParaRPr lang="en-US" altLang="zh-CN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806D4E56-CF60-4A11-AB2C-64579BC92208}"/>
              </a:ext>
            </a:extLst>
          </p:cNvPr>
          <p:cNvSpPr txBox="1"/>
          <p:nvPr/>
        </p:nvSpPr>
        <p:spPr>
          <a:xfrm>
            <a:off x="2932289" y="5145926"/>
            <a:ext cx="2286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发 展 融 合 套 餐</a:t>
            </a:r>
          </a:p>
        </p:txBody>
      </p:sp>
      <p:grpSp>
        <p:nvGrpSpPr>
          <p:cNvPr id="18" name="组合 3">
            <a:extLst>
              <a:ext uri="{FF2B5EF4-FFF2-40B4-BE49-F238E27FC236}">
                <a16:creationId xmlns:a16="http://schemas.microsoft.com/office/drawing/2014/main" xmlns="" id="{5AB7B072-E17E-4849-BA3C-42C28CF6F7BA}"/>
              </a:ext>
            </a:extLst>
          </p:cNvPr>
          <p:cNvGrpSpPr/>
          <p:nvPr/>
        </p:nvGrpSpPr>
        <p:grpSpPr>
          <a:xfrm flipH="1">
            <a:off x="6819498" y="1259257"/>
            <a:ext cx="5372502" cy="5168034"/>
            <a:chOff x="87549" y="1006835"/>
            <a:chExt cx="3934036" cy="3877435"/>
          </a:xfrm>
          <a:solidFill>
            <a:schemeClr val="accent3"/>
          </a:solidFill>
        </p:grpSpPr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xmlns="" id="{CFFFACDE-9D04-42EE-890B-950B84C28D93}"/>
                </a:ext>
              </a:extLst>
            </p:cNvPr>
            <p:cNvSpPr/>
            <p:nvPr/>
          </p:nvSpPr>
          <p:spPr bwMode="auto">
            <a:xfrm>
              <a:off x="87549" y="3878827"/>
              <a:ext cx="2925312" cy="1005443"/>
            </a:xfrm>
            <a:custGeom>
              <a:avLst/>
              <a:gdLst>
                <a:gd name="T0" fmla="*/ 958 w 1249"/>
                <a:gd name="T1" fmla="*/ 397 h 397"/>
                <a:gd name="T2" fmla="*/ 489 w 1249"/>
                <a:gd name="T3" fmla="*/ 184 h 397"/>
                <a:gd name="T4" fmla="*/ 191 w 1249"/>
                <a:gd name="T5" fmla="*/ 51 h 397"/>
                <a:gd name="T6" fmla="*/ 35 w 1249"/>
                <a:gd name="T7" fmla="*/ 176 h 397"/>
                <a:gd name="T8" fmla="*/ 0 w 1249"/>
                <a:gd name="T9" fmla="*/ 157 h 397"/>
                <a:gd name="T10" fmla="*/ 184 w 1249"/>
                <a:gd name="T11" fmla="*/ 12 h 397"/>
                <a:gd name="T12" fmla="*/ 517 w 1249"/>
                <a:gd name="T13" fmla="*/ 155 h 397"/>
                <a:gd name="T14" fmla="*/ 825 w 1249"/>
                <a:gd name="T15" fmla="*/ 337 h 397"/>
                <a:gd name="T16" fmla="*/ 1092 w 1249"/>
                <a:gd name="T17" fmla="*/ 330 h 397"/>
                <a:gd name="T18" fmla="*/ 1198 w 1249"/>
                <a:gd name="T19" fmla="*/ 207 h 397"/>
                <a:gd name="T20" fmla="*/ 1201 w 1249"/>
                <a:gd name="T21" fmla="*/ 134 h 397"/>
                <a:gd name="T22" fmla="*/ 1240 w 1249"/>
                <a:gd name="T23" fmla="*/ 125 h 397"/>
                <a:gd name="T24" fmla="*/ 1237 w 1249"/>
                <a:gd name="T25" fmla="*/ 216 h 397"/>
                <a:gd name="T26" fmla="*/ 1109 w 1249"/>
                <a:gd name="T27" fmla="*/ 366 h 397"/>
                <a:gd name="T28" fmla="*/ 958 w 1249"/>
                <a:gd name="T29" fmla="*/ 39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49" h="397">
                  <a:moveTo>
                    <a:pt x="958" y="397"/>
                  </a:moveTo>
                  <a:cubicBezTo>
                    <a:pt x="809" y="397"/>
                    <a:pt x="634" y="321"/>
                    <a:pt x="489" y="184"/>
                  </a:cubicBezTo>
                  <a:cubicBezTo>
                    <a:pt x="382" y="82"/>
                    <a:pt x="278" y="36"/>
                    <a:pt x="191" y="51"/>
                  </a:cubicBezTo>
                  <a:cubicBezTo>
                    <a:pt x="127" y="62"/>
                    <a:pt x="71" y="106"/>
                    <a:pt x="35" y="17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42" y="76"/>
                    <a:pt x="107" y="25"/>
                    <a:pt x="184" y="12"/>
                  </a:cubicBezTo>
                  <a:cubicBezTo>
                    <a:pt x="254" y="0"/>
                    <a:pt x="369" y="15"/>
                    <a:pt x="517" y="155"/>
                  </a:cubicBezTo>
                  <a:cubicBezTo>
                    <a:pt x="610" y="243"/>
                    <a:pt x="717" y="307"/>
                    <a:pt x="825" y="337"/>
                  </a:cubicBezTo>
                  <a:cubicBezTo>
                    <a:pt x="926" y="366"/>
                    <a:pt x="1021" y="363"/>
                    <a:pt x="1092" y="330"/>
                  </a:cubicBezTo>
                  <a:cubicBezTo>
                    <a:pt x="1149" y="303"/>
                    <a:pt x="1185" y="261"/>
                    <a:pt x="1198" y="207"/>
                  </a:cubicBezTo>
                  <a:cubicBezTo>
                    <a:pt x="1207" y="167"/>
                    <a:pt x="1201" y="134"/>
                    <a:pt x="1201" y="134"/>
                  </a:cubicBezTo>
                  <a:cubicBezTo>
                    <a:pt x="1240" y="125"/>
                    <a:pt x="1240" y="125"/>
                    <a:pt x="1240" y="125"/>
                  </a:cubicBezTo>
                  <a:cubicBezTo>
                    <a:pt x="1240" y="127"/>
                    <a:pt x="1249" y="167"/>
                    <a:pt x="1237" y="216"/>
                  </a:cubicBezTo>
                  <a:cubicBezTo>
                    <a:pt x="1226" y="262"/>
                    <a:pt x="1194" y="325"/>
                    <a:pt x="1109" y="366"/>
                  </a:cubicBezTo>
                  <a:cubicBezTo>
                    <a:pt x="1064" y="387"/>
                    <a:pt x="1013" y="397"/>
                    <a:pt x="958" y="39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xmlns="" id="{0A5B48CC-DE32-4407-A4A3-462D6A3C93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5988" y="1346356"/>
              <a:ext cx="1673005" cy="1507345"/>
            </a:xfrm>
            <a:custGeom>
              <a:avLst/>
              <a:gdLst>
                <a:gd name="T0" fmla="*/ 330 w 660"/>
                <a:gd name="T1" fmla="*/ 32 h 595"/>
                <a:gd name="T2" fmla="*/ 587 w 660"/>
                <a:gd name="T3" fmla="*/ 231 h 595"/>
                <a:gd name="T4" fmla="*/ 397 w 660"/>
                <a:gd name="T5" fmla="*/ 554 h 595"/>
                <a:gd name="T6" fmla="*/ 330 w 660"/>
                <a:gd name="T7" fmla="*/ 562 h 595"/>
                <a:gd name="T8" fmla="*/ 73 w 660"/>
                <a:gd name="T9" fmla="*/ 364 h 595"/>
                <a:gd name="T10" fmla="*/ 101 w 660"/>
                <a:gd name="T11" fmla="*/ 163 h 595"/>
                <a:gd name="T12" fmla="*/ 263 w 660"/>
                <a:gd name="T13" fmla="*/ 41 h 595"/>
                <a:gd name="T14" fmla="*/ 330 w 660"/>
                <a:gd name="T15" fmla="*/ 32 h 595"/>
                <a:gd name="T16" fmla="*/ 330 w 660"/>
                <a:gd name="T17" fmla="*/ 0 h 595"/>
                <a:gd name="T18" fmla="*/ 255 w 660"/>
                <a:gd name="T19" fmla="*/ 10 h 595"/>
                <a:gd name="T20" fmla="*/ 42 w 660"/>
                <a:gd name="T21" fmla="*/ 372 h 595"/>
                <a:gd name="T22" fmla="*/ 330 w 660"/>
                <a:gd name="T23" fmla="*/ 595 h 595"/>
                <a:gd name="T24" fmla="*/ 405 w 660"/>
                <a:gd name="T25" fmla="*/ 585 h 595"/>
                <a:gd name="T26" fmla="*/ 619 w 660"/>
                <a:gd name="T27" fmla="*/ 223 h 595"/>
                <a:gd name="T28" fmla="*/ 330 w 660"/>
                <a:gd name="T29" fmla="*/ 0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0" h="595">
                  <a:moveTo>
                    <a:pt x="330" y="32"/>
                  </a:moveTo>
                  <a:cubicBezTo>
                    <a:pt x="451" y="32"/>
                    <a:pt x="557" y="114"/>
                    <a:pt x="587" y="231"/>
                  </a:cubicBezTo>
                  <a:cubicBezTo>
                    <a:pt x="624" y="372"/>
                    <a:pt x="538" y="517"/>
                    <a:pt x="397" y="554"/>
                  </a:cubicBezTo>
                  <a:cubicBezTo>
                    <a:pt x="375" y="559"/>
                    <a:pt x="352" y="562"/>
                    <a:pt x="330" y="562"/>
                  </a:cubicBezTo>
                  <a:cubicBezTo>
                    <a:pt x="209" y="562"/>
                    <a:pt x="104" y="481"/>
                    <a:pt x="73" y="364"/>
                  </a:cubicBezTo>
                  <a:cubicBezTo>
                    <a:pt x="55" y="295"/>
                    <a:pt x="65" y="224"/>
                    <a:pt x="101" y="163"/>
                  </a:cubicBezTo>
                  <a:cubicBezTo>
                    <a:pt x="137" y="102"/>
                    <a:pt x="195" y="59"/>
                    <a:pt x="263" y="41"/>
                  </a:cubicBezTo>
                  <a:cubicBezTo>
                    <a:pt x="285" y="35"/>
                    <a:pt x="308" y="32"/>
                    <a:pt x="330" y="32"/>
                  </a:cubicBezTo>
                  <a:moveTo>
                    <a:pt x="330" y="0"/>
                  </a:moveTo>
                  <a:cubicBezTo>
                    <a:pt x="306" y="0"/>
                    <a:pt x="280" y="3"/>
                    <a:pt x="255" y="10"/>
                  </a:cubicBezTo>
                  <a:cubicBezTo>
                    <a:pt x="96" y="51"/>
                    <a:pt x="0" y="213"/>
                    <a:pt x="42" y="372"/>
                  </a:cubicBezTo>
                  <a:cubicBezTo>
                    <a:pt x="77" y="506"/>
                    <a:pt x="197" y="595"/>
                    <a:pt x="330" y="595"/>
                  </a:cubicBezTo>
                  <a:cubicBezTo>
                    <a:pt x="355" y="595"/>
                    <a:pt x="380" y="592"/>
                    <a:pt x="405" y="585"/>
                  </a:cubicBezTo>
                  <a:cubicBezTo>
                    <a:pt x="564" y="544"/>
                    <a:pt x="660" y="382"/>
                    <a:pt x="619" y="223"/>
                  </a:cubicBezTo>
                  <a:cubicBezTo>
                    <a:pt x="584" y="89"/>
                    <a:pt x="463" y="0"/>
                    <a:pt x="33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vert="horz" wrap="square" lIns="86672" tIns="43336" rIns="86672" bIns="43336" numCol="1" anchor="t" anchorCtr="0" compatLnSpc="1"/>
            <a:lstStyle/>
            <a:p>
              <a:endParaRPr lang="zh-CN" altLang="en-US" sz="1706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xmlns="" id="{545000B7-4D92-4AB5-A61E-B8458EC1E3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6678" y="1006835"/>
              <a:ext cx="2174907" cy="2184747"/>
            </a:xfrm>
            <a:custGeom>
              <a:avLst/>
              <a:gdLst>
                <a:gd name="T0" fmla="*/ 377 w 858"/>
                <a:gd name="T1" fmla="*/ 85 h 862"/>
                <a:gd name="T2" fmla="*/ 336 w 858"/>
                <a:gd name="T3" fmla="*/ 9 h 862"/>
                <a:gd name="T4" fmla="*/ 264 w 858"/>
                <a:gd name="T5" fmla="*/ 123 h 862"/>
                <a:gd name="T6" fmla="*/ 215 w 858"/>
                <a:gd name="T7" fmla="*/ 152 h 862"/>
                <a:gd name="T8" fmla="*/ 84 w 858"/>
                <a:gd name="T9" fmla="*/ 169 h 862"/>
                <a:gd name="T10" fmla="*/ 108 w 858"/>
                <a:gd name="T11" fmla="*/ 289 h 862"/>
                <a:gd name="T12" fmla="*/ 22 w 858"/>
                <a:gd name="T13" fmla="*/ 282 h 862"/>
                <a:gd name="T14" fmla="*/ 79 w 858"/>
                <a:gd name="T15" fmla="*/ 405 h 862"/>
                <a:gd name="T16" fmla="*/ 78 w 858"/>
                <a:gd name="T17" fmla="*/ 462 h 862"/>
                <a:gd name="T18" fmla="*/ 24 w 858"/>
                <a:gd name="T19" fmla="*/ 580 h 862"/>
                <a:gd name="T20" fmla="*/ 147 w 858"/>
                <a:gd name="T21" fmla="*/ 639 h 862"/>
                <a:gd name="T22" fmla="*/ 98 w 858"/>
                <a:gd name="T23" fmla="*/ 710 h 862"/>
                <a:gd name="T24" fmla="*/ 232 w 858"/>
                <a:gd name="T25" fmla="*/ 721 h 862"/>
                <a:gd name="T26" fmla="*/ 308 w 858"/>
                <a:gd name="T27" fmla="*/ 762 h 862"/>
                <a:gd name="T28" fmla="*/ 393 w 858"/>
                <a:gd name="T29" fmla="*/ 862 h 862"/>
                <a:gd name="T30" fmla="*/ 425 w 858"/>
                <a:gd name="T31" fmla="*/ 781 h 862"/>
                <a:gd name="T32" fmla="*/ 482 w 858"/>
                <a:gd name="T33" fmla="*/ 779 h 862"/>
                <a:gd name="T34" fmla="*/ 605 w 858"/>
                <a:gd name="T35" fmla="*/ 827 h 862"/>
                <a:gd name="T36" fmla="*/ 594 w 858"/>
                <a:gd name="T37" fmla="*/ 739 h 862"/>
                <a:gd name="T38" fmla="*/ 643 w 858"/>
                <a:gd name="T39" fmla="*/ 711 h 862"/>
                <a:gd name="T40" fmla="*/ 774 w 858"/>
                <a:gd name="T41" fmla="*/ 693 h 862"/>
                <a:gd name="T42" fmla="*/ 722 w 858"/>
                <a:gd name="T43" fmla="*/ 622 h 862"/>
                <a:gd name="T44" fmla="*/ 751 w 858"/>
                <a:gd name="T45" fmla="*/ 574 h 862"/>
                <a:gd name="T46" fmla="*/ 858 w 858"/>
                <a:gd name="T47" fmla="*/ 496 h 862"/>
                <a:gd name="T48" fmla="*/ 776 w 858"/>
                <a:gd name="T49" fmla="*/ 452 h 862"/>
                <a:gd name="T50" fmla="*/ 777 w 858"/>
                <a:gd name="T51" fmla="*/ 390 h 862"/>
                <a:gd name="T52" fmla="*/ 826 w 858"/>
                <a:gd name="T53" fmla="*/ 285 h 862"/>
                <a:gd name="T54" fmla="*/ 745 w 858"/>
                <a:gd name="T55" fmla="*/ 288 h 862"/>
                <a:gd name="T56" fmla="*/ 712 w 858"/>
                <a:gd name="T57" fmla="*/ 223 h 862"/>
                <a:gd name="T58" fmla="*/ 697 w 858"/>
                <a:gd name="T59" fmla="*/ 92 h 862"/>
                <a:gd name="T60" fmla="*/ 625 w 858"/>
                <a:gd name="T61" fmla="*/ 142 h 862"/>
                <a:gd name="T62" fmla="*/ 551 w 858"/>
                <a:gd name="T63" fmla="*/ 101 h 862"/>
                <a:gd name="T64" fmla="*/ 465 w 858"/>
                <a:gd name="T65" fmla="*/ 0 h 862"/>
                <a:gd name="T66" fmla="*/ 735 w 858"/>
                <a:gd name="T67" fmla="*/ 352 h 862"/>
                <a:gd name="T68" fmla="*/ 122 w 858"/>
                <a:gd name="T69" fmla="*/ 511 h 862"/>
                <a:gd name="T70" fmla="*/ 735 w 858"/>
                <a:gd name="T71" fmla="*/ 352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58" h="862">
                  <a:moveTo>
                    <a:pt x="433" y="82"/>
                  </a:moveTo>
                  <a:cubicBezTo>
                    <a:pt x="415" y="82"/>
                    <a:pt x="396" y="83"/>
                    <a:pt x="377" y="85"/>
                  </a:cubicBezTo>
                  <a:cubicBezTo>
                    <a:pt x="376" y="83"/>
                    <a:pt x="376" y="83"/>
                    <a:pt x="376" y="83"/>
                  </a:cubicBezTo>
                  <a:cubicBezTo>
                    <a:pt x="336" y="9"/>
                    <a:pt x="336" y="9"/>
                    <a:pt x="336" y="9"/>
                  </a:cubicBezTo>
                  <a:cubicBezTo>
                    <a:pt x="253" y="36"/>
                    <a:pt x="253" y="36"/>
                    <a:pt x="253" y="36"/>
                  </a:cubicBezTo>
                  <a:cubicBezTo>
                    <a:pt x="264" y="123"/>
                    <a:pt x="264" y="123"/>
                    <a:pt x="264" y="123"/>
                  </a:cubicBezTo>
                  <a:cubicBezTo>
                    <a:pt x="247" y="131"/>
                    <a:pt x="231" y="141"/>
                    <a:pt x="216" y="153"/>
                  </a:cubicBezTo>
                  <a:cubicBezTo>
                    <a:pt x="215" y="152"/>
                    <a:pt x="215" y="152"/>
                    <a:pt x="215" y="152"/>
                  </a:cubicBezTo>
                  <a:cubicBezTo>
                    <a:pt x="144" y="105"/>
                    <a:pt x="144" y="105"/>
                    <a:pt x="144" y="105"/>
                  </a:cubicBezTo>
                  <a:cubicBezTo>
                    <a:pt x="84" y="169"/>
                    <a:pt x="84" y="169"/>
                    <a:pt x="84" y="169"/>
                  </a:cubicBezTo>
                  <a:cubicBezTo>
                    <a:pt x="135" y="240"/>
                    <a:pt x="135" y="240"/>
                    <a:pt x="135" y="240"/>
                  </a:cubicBezTo>
                  <a:cubicBezTo>
                    <a:pt x="125" y="255"/>
                    <a:pt x="116" y="272"/>
                    <a:pt x="108" y="289"/>
                  </a:cubicBezTo>
                  <a:cubicBezTo>
                    <a:pt x="107" y="289"/>
                    <a:pt x="107" y="289"/>
                    <a:pt x="107" y="289"/>
                  </a:cubicBezTo>
                  <a:cubicBezTo>
                    <a:pt x="22" y="282"/>
                    <a:pt x="22" y="282"/>
                    <a:pt x="22" y="282"/>
                  </a:cubicBezTo>
                  <a:cubicBezTo>
                    <a:pt x="0" y="367"/>
                    <a:pt x="0" y="367"/>
                    <a:pt x="0" y="367"/>
                  </a:cubicBezTo>
                  <a:cubicBezTo>
                    <a:pt x="79" y="405"/>
                    <a:pt x="79" y="405"/>
                    <a:pt x="79" y="405"/>
                  </a:cubicBezTo>
                  <a:cubicBezTo>
                    <a:pt x="78" y="423"/>
                    <a:pt x="75" y="434"/>
                    <a:pt x="79" y="462"/>
                  </a:cubicBezTo>
                  <a:cubicBezTo>
                    <a:pt x="78" y="462"/>
                    <a:pt x="78" y="462"/>
                    <a:pt x="78" y="462"/>
                  </a:cubicBezTo>
                  <a:cubicBezTo>
                    <a:pt x="2" y="495"/>
                    <a:pt x="2" y="495"/>
                    <a:pt x="2" y="495"/>
                  </a:cubicBezTo>
                  <a:cubicBezTo>
                    <a:pt x="24" y="580"/>
                    <a:pt x="24" y="580"/>
                    <a:pt x="24" y="580"/>
                  </a:cubicBezTo>
                  <a:cubicBezTo>
                    <a:pt x="110" y="575"/>
                    <a:pt x="110" y="575"/>
                    <a:pt x="110" y="575"/>
                  </a:cubicBezTo>
                  <a:cubicBezTo>
                    <a:pt x="120" y="598"/>
                    <a:pt x="132" y="619"/>
                    <a:pt x="147" y="639"/>
                  </a:cubicBezTo>
                  <a:cubicBezTo>
                    <a:pt x="145" y="640"/>
                    <a:pt x="145" y="640"/>
                    <a:pt x="145" y="640"/>
                  </a:cubicBezTo>
                  <a:cubicBezTo>
                    <a:pt x="98" y="710"/>
                    <a:pt x="98" y="710"/>
                    <a:pt x="98" y="710"/>
                  </a:cubicBezTo>
                  <a:cubicBezTo>
                    <a:pt x="161" y="771"/>
                    <a:pt x="161" y="771"/>
                    <a:pt x="161" y="771"/>
                  </a:cubicBezTo>
                  <a:cubicBezTo>
                    <a:pt x="232" y="721"/>
                    <a:pt x="232" y="721"/>
                    <a:pt x="232" y="721"/>
                  </a:cubicBezTo>
                  <a:cubicBezTo>
                    <a:pt x="256" y="737"/>
                    <a:pt x="281" y="750"/>
                    <a:pt x="308" y="760"/>
                  </a:cubicBezTo>
                  <a:cubicBezTo>
                    <a:pt x="308" y="762"/>
                    <a:pt x="308" y="762"/>
                    <a:pt x="308" y="762"/>
                  </a:cubicBezTo>
                  <a:cubicBezTo>
                    <a:pt x="307" y="846"/>
                    <a:pt x="307" y="846"/>
                    <a:pt x="307" y="846"/>
                  </a:cubicBezTo>
                  <a:cubicBezTo>
                    <a:pt x="393" y="862"/>
                    <a:pt x="393" y="862"/>
                    <a:pt x="393" y="862"/>
                  </a:cubicBezTo>
                  <a:cubicBezTo>
                    <a:pt x="425" y="781"/>
                    <a:pt x="425" y="781"/>
                    <a:pt x="425" y="781"/>
                  </a:cubicBezTo>
                  <a:cubicBezTo>
                    <a:pt x="425" y="781"/>
                    <a:pt x="425" y="781"/>
                    <a:pt x="425" y="781"/>
                  </a:cubicBezTo>
                  <a:cubicBezTo>
                    <a:pt x="444" y="781"/>
                    <a:pt x="462" y="780"/>
                    <a:pt x="481" y="777"/>
                  </a:cubicBezTo>
                  <a:cubicBezTo>
                    <a:pt x="482" y="779"/>
                    <a:pt x="482" y="779"/>
                    <a:pt x="482" y="779"/>
                  </a:cubicBezTo>
                  <a:cubicBezTo>
                    <a:pt x="522" y="854"/>
                    <a:pt x="522" y="854"/>
                    <a:pt x="522" y="854"/>
                  </a:cubicBezTo>
                  <a:cubicBezTo>
                    <a:pt x="605" y="827"/>
                    <a:pt x="605" y="827"/>
                    <a:pt x="605" y="827"/>
                  </a:cubicBezTo>
                  <a:cubicBezTo>
                    <a:pt x="594" y="740"/>
                    <a:pt x="594" y="740"/>
                    <a:pt x="594" y="740"/>
                  </a:cubicBezTo>
                  <a:cubicBezTo>
                    <a:pt x="594" y="739"/>
                    <a:pt x="594" y="739"/>
                    <a:pt x="594" y="739"/>
                  </a:cubicBezTo>
                  <a:cubicBezTo>
                    <a:pt x="610" y="730"/>
                    <a:pt x="626" y="720"/>
                    <a:pt x="641" y="709"/>
                  </a:cubicBezTo>
                  <a:cubicBezTo>
                    <a:pt x="643" y="711"/>
                    <a:pt x="643" y="711"/>
                    <a:pt x="643" y="711"/>
                  </a:cubicBezTo>
                  <a:cubicBezTo>
                    <a:pt x="714" y="757"/>
                    <a:pt x="714" y="757"/>
                    <a:pt x="714" y="757"/>
                  </a:cubicBezTo>
                  <a:cubicBezTo>
                    <a:pt x="774" y="693"/>
                    <a:pt x="774" y="693"/>
                    <a:pt x="774" y="693"/>
                  </a:cubicBezTo>
                  <a:cubicBezTo>
                    <a:pt x="722" y="623"/>
                    <a:pt x="722" y="623"/>
                    <a:pt x="722" y="623"/>
                  </a:cubicBezTo>
                  <a:cubicBezTo>
                    <a:pt x="722" y="622"/>
                    <a:pt x="722" y="622"/>
                    <a:pt x="722" y="622"/>
                  </a:cubicBezTo>
                  <a:cubicBezTo>
                    <a:pt x="732" y="606"/>
                    <a:pt x="741" y="590"/>
                    <a:pt x="748" y="573"/>
                  </a:cubicBezTo>
                  <a:cubicBezTo>
                    <a:pt x="751" y="574"/>
                    <a:pt x="751" y="574"/>
                    <a:pt x="751" y="574"/>
                  </a:cubicBezTo>
                  <a:cubicBezTo>
                    <a:pt x="836" y="580"/>
                    <a:pt x="836" y="580"/>
                    <a:pt x="836" y="580"/>
                  </a:cubicBezTo>
                  <a:cubicBezTo>
                    <a:pt x="858" y="496"/>
                    <a:pt x="858" y="496"/>
                    <a:pt x="858" y="496"/>
                  </a:cubicBezTo>
                  <a:cubicBezTo>
                    <a:pt x="778" y="458"/>
                    <a:pt x="778" y="458"/>
                    <a:pt x="778" y="458"/>
                  </a:cubicBezTo>
                  <a:cubicBezTo>
                    <a:pt x="776" y="452"/>
                    <a:pt x="776" y="452"/>
                    <a:pt x="776" y="452"/>
                  </a:cubicBezTo>
                  <a:cubicBezTo>
                    <a:pt x="777" y="434"/>
                    <a:pt x="778" y="419"/>
                    <a:pt x="774" y="390"/>
                  </a:cubicBezTo>
                  <a:cubicBezTo>
                    <a:pt x="777" y="390"/>
                    <a:pt x="777" y="390"/>
                    <a:pt x="777" y="390"/>
                  </a:cubicBezTo>
                  <a:cubicBezTo>
                    <a:pt x="847" y="369"/>
                    <a:pt x="847" y="369"/>
                    <a:pt x="847" y="369"/>
                  </a:cubicBezTo>
                  <a:cubicBezTo>
                    <a:pt x="826" y="285"/>
                    <a:pt x="826" y="285"/>
                    <a:pt x="826" y="285"/>
                  </a:cubicBezTo>
                  <a:cubicBezTo>
                    <a:pt x="743" y="289"/>
                    <a:pt x="743" y="289"/>
                    <a:pt x="743" y="289"/>
                  </a:cubicBezTo>
                  <a:cubicBezTo>
                    <a:pt x="745" y="288"/>
                    <a:pt x="745" y="288"/>
                    <a:pt x="745" y="288"/>
                  </a:cubicBezTo>
                  <a:cubicBezTo>
                    <a:pt x="735" y="266"/>
                    <a:pt x="724" y="244"/>
                    <a:pt x="709" y="225"/>
                  </a:cubicBezTo>
                  <a:cubicBezTo>
                    <a:pt x="712" y="223"/>
                    <a:pt x="712" y="223"/>
                    <a:pt x="712" y="223"/>
                  </a:cubicBezTo>
                  <a:cubicBezTo>
                    <a:pt x="760" y="152"/>
                    <a:pt x="760" y="152"/>
                    <a:pt x="760" y="152"/>
                  </a:cubicBezTo>
                  <a:cubicBezTo>
                    <a:pt x="697" y="92"/>
                    <a:pt x="697" y="92"/>
                    <a:pt x="697" y="92"/>
                  </a:cubicBezTo>
                  <a:cubicBezTo>
                    <a:pt x="625" y="142"/>
                    <a:pt x="625" y="142"/>
                    <a:pt x="625" y="142"/>
                  </a:cubicBezTo>
                  <a:cubicBezTo>
                    <a:pt x="625" y="142"/>
                    <a:pt x="625" y="142"/>
                    <a:pt x="625" y="142"/>
                  </a:cubicBezTo>
                  <a:cubicBezTo>
                    <a:pt x="602" y="127"/>
                    <a:pt x="577" y="113"/>
                    <a:pt x="550" y="104"/>
                  </a:cubicBezTo>
                  <a:cubicBezTo>
                    <a:pt x="551" y="101"/>
                    <a:pt x="551" y="101"/>
                    <a:pt x="551" y="101"/>
                  </a:cubicBezTo>
                  <a:cubicBezTo>
                    <a:pt x="551" y="16"/>
                    <a:pt x="551" y="16"/>
                    <a:pt x="551" y="16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433" y="82"/>
                    <a:pt x="433" y="82"/>
                    <a:pt x="433" y="82"/>
                  </a:cubicBezTo>
                  <a:close/>
                  <a:moveTo>
                    <a:pt x="735" y="352"/>
                  </a:moveTo>
                  <a:cubicBezTo>
                    <a:pt x="779" y="521"/>
                    <a:pt x="677" y="693"/>
                    <a:pt x="508" y="737"/>
                  </a:cubicBezTo>
                  <a:cubicBezTo>
                    <a:pt x="338" y="781"/>
                    <a:pt x="165" y="680"/>
                    <a:pt x="122" y="511"/>
                  </a:cubicBezTo>
                  <a:cubicBezTo>
                    <a:pt x="78" y="342"/>
                    <a:pt x="179" y="169"/>
                    <a:pt x="349" y="125"/>
                  </a:cubicBezTo>
                  <a:cubicBezTo>
                    <a:pt x="518" y="82"/>
                    <a:pt x="691" y="183"/>
                    <a:pt x="735" y="35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 dirty="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xmlns="" id="{D6FDFA4F-6D37-44E4-ACDC-BEF48976B853}"/>
                </a:ext>
              </a:extLst>
            </p:cNvPr>
            <p:cNvSpPr/>
            <p:nvPr/>
          </p:nvSpPr>
          <p:spPr bwMode="auto">
            <a:xfrm>
              <a:off x="2561805" y="3634437"/>
              <a:ext cx="775815" cy="160740"/>
            </a:xfrm>
            <a:custGeom>
              <a:avLst/>
              <a:gdLst>
                <a:gd name="T0" fmla="*/ 306 w 306"/>
                <a:gd name="T1" fmla="*/ 32 h 63"/>
                <a:gd name="T2" fmla="*/ 275 w 306"/>
                <a:gd name="T3" fmla="*/ 0 h 63"/>
                <a:gd name="T4" fmla="*/ 32 w 306"/>
                <a:gd name="T5" fmla="*/ 0 h 63"/>
                <a:gd name="T6" fmla="*/ 0 w 306"/>
                <a:gd name="T7" fmla="*/ 32 h 63"/>
                <a:gd name="T8" fmla="*/ 0 w 306"/>
                <a:gd name="T9" fmla="*/ 32 h 63"/>
                <a:gd name="T10" fmla="*/ 32 w 306"/>
                <a:gd name="T11" fmla="*/ 63 h 63"/>
                <a:gd name="T12" fmla="*/ 275 w 306"/>
                <a:gd name="T13" fmla="*/ 63 h 63"/>
                <a:gd name="T14" fmla="*/ 306 w 306"/>
                <a:gd name="T15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" h="63">
                  <a:moveTo>
                    <a:pt x="306" y="32"/>
                  </a:moveTo>
                  <a:cubicBezTo>
                    <a:pt x="306" y="14"/>
                    <a:pt x="292" y="0"/>
                    <a:pt x="2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275" y="63"/>
                    <a:pt x="275" y="63"/>
                    <a:pt x="275" y="63"/>
                  </a:cubicBezTo>
                  <a:cubicBezTo>
                    <a:pt x="292" y="63"/>
                    <a:pt x="306" y="49"/>
                    <a:pt x="306" y="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xmlns="" id="{4B795D33-C68E-49B0-95E7-E271C703E435}"/>
                </a:ext>
              </a:extLst>
            </p:cNvPr>
            <p:cNvSpPr/>
            <p:nvPr/>
          </p:nvSpPr>
          <p:spPr bwMode="auto">
            <a:xfrm>
              <a:off x="2561805" y="3805018"/>
              <a:ext cx="775815" cy="159099"/>
            </a:xfrm>
            <a:custGeom>
              <a:avLst/>
              <a:gdLst>
                <a:gd name="T0" fmla="*/ 306 w 306"/>
                <a:gd name="T1" fmla="*/ 32 h 63"/>
                <a:gd name="T2" fmla="*/ 275 w 306"/>
                <a:gd name="T3" fmla="*/ 0 h 63"/>
                <a:gd name="T4" fmla="*/ 32 w 306"/>
                <a:gd name="T5" fmla="*/ 0 h 63"/>
                <a:gd name="T6" fmla="*/ 0 w 306"/>
                <a:gd name="T7" fmla="*/ 32 h 63"/>
                <a:gd name="T8" fmla="*/ 0 w 306"/>
                <a:gd name="T9" fmla="*/ 32 h 63"/>
                <a:gd name="T10" fmla="*/ 32 w 306"/>
                <a:gd name="T11" fmla="*/ 63 h 63"/>
                <a:gd name="T12" fmla="*/ 275 w 306"/>
                <a:gd name="T13" fmla="*/ 63 h 63"/>
                <a:gd name="T14" fmla="*/ 306 w 306"/>
                <a:gd name="T15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6" h="63">
                  <a:moveTo>
                    <a:pt x="306" y="32"/>
                  </a:moveTo>
                  <a:cubicBezTo>
                    <a:pt x="306" y="14"/>
                    <a:pt x="292" y="0"/>
                    <a:pt x="275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275" y="63"/>
                    <a:pt x="275" y="63"/>
                    <a:pt x="275" y="63"/>
                  </a:cubicBezTo>
                  <a:cubicBezTo>
                    <a:pt x="292" y="63"/>
                    <a:pt x="306" y="49"/>
                    <a:pt x="306" y="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xmlns="" id="{A02BC561-6CEA-41E2-AC30-19BD489F0851}"/>
                </a:ext>
              </a:extLst>
            </p:cNvPr>
            <p:cNvSpPr/>
            <p:nvPr/>
          </p:nvSpPr>
          <p:spPr bwMode="auto">
            <a:xfrm>
              <a:off x="2599530" y="3975599"/>
              <a:ext cx="700366" cy="162380"/>
            </a:xfrm>
            <a:custGeom>
              <a:avLst/>
              <a:gdLst>
                <a:gd name="T0" fmla="*/ 276 w 276"/>
                <a:gd name="T1" fmla="*/ 32 h 64"/>
                <a:gd name="T2" fmla="*/ 248 w 276"/>
                <a:gd name="T3" fmla="*/ 0 h 64"/>
                <a:gd name="T4" fmla="*/ 28 w 276"/>
                <a:gd name="T5" fmla="*/ 0 h 64"/>
                <a:gd name="T6" fmla="*/ 0 w 276"/>
                <a:gd name="T7" fmla="*/ 32 h 64"/>
                <a:gd name="T8" fmla="*/ 0 w 276"/>
                <a:gd name="T9" fmla="*/ 32 h 64"/>
                <a:gd name="T10" fmla="*/ 28 w 276"/>
                <a:gd name="T11" fmla="*/ 64 h 64"/>
                <a:gd name="T12" fmla="*/ 248 w 276"/>
                <a:gd name="T13" fmla="*/ 64 h 64"/>
                <a:gd name="T14" fmla="*/ 276 w 276"/>
                <a:gd name="T15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6" h="64">
                  <a:moveTo>
                    <a:pt x="276" y="32"/>
                  </a:moveTo>
                  <a:cubicBezTo>
                    <a:pt x="276" y="15"/>
                    <a:pt x="264" y="0"/>
                    <a:pt x="24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5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9"/>
                    <a:pt x="13" y="64"/>
                    <a:pt x="28" y="64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64" y="64"/>
                    <a:pt x="276" y="49"/>
                    <a:pt x="276" y="3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xmlns="" id="{038927D1-ED2E-4AB0-979D-F13AC08025D6}"/>
                </a:ext>
              </a:extLst>
            </p:cNvPr>
            <p:cNvSpPr/>
            <p:nvPr/>
          </p:nvSpPr>
          <p:spPr bwMode="auto">
            <a:xfrm>
              <a:off x="2747148" y="4124857"/>
              <a:ext cx="414971" cy="131216"/>
            </a:xfrm>
            <a:custGeom>
              <a:avLst/>
              <a:gdLst>
                <a:gd name="T0" fmla="*/ 164 w 164"/>
                <a:gd name="T1" fmla="*/ 0 h 52"/>
                <a:gd name="T2" fmla="*/ 109 w 164"/>
                <a:gd name="T3" fmla="*/ 52 h 52"/>
                <a:gd name="T4" fmla="*/ 54 w 164"/>
                <a:gd name="T5" fmla="*/ 52 h 52"/>
                <a:gd name="T6" fmla="*/ 0 w 164"/>
                <a:gd name="T7" fmla="*/ 0 h 52"/>
                <a:gd name="T8" fmla="*/ 164 w 164"/>
                <a:gd name="T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52">
                  <a:moveTo>
                    <a:pt x="164" y="0"/>
                  </a:moveTo>
                  <a:cubicBezTo>
                    <a:pt x="162" y="29"/>
                    <a:pt x="138" y="52"/>
                    <a:pt x="109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25" y="52"/>
                    <a:pt x="1" y="29"/>
                    <a:pt x="0" y="0"/>
                  </a:cubicBezTo>
                  <a:lnTo>
                    <a:pt x="164" y="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86672" tIns="43336" rIns="86672" bIns="43336" numCol="1" anchor="t" anchorCtr="0" compatLnSpc="1"/>
            <a:lstStyle/>
            <a:p>
              <a:endParaRPr lang="zh-CN" altLang="en-US" sz="1706"/>
            </a:p>
          </p:txBody>
        </p:sp>
        <p:sp>
          <p:nvSpPr>
            <p:cNvPr id="26" name="Freeform 5">
              <a:extLst>
                <a:ext uri="{FF2B5EF4-FFF2-40B4-BE49-F238E27FC236}">
                  <a16:creationId xmlns:a16="http://schemas.microsoft.com/office/drawing/2014/main" xmlns="" id="{594C01DF-2B16-49E0-A9BC-B0DB26015221}"/>
                </a:ext>
              </a:extLst>
            </p:cNvPr>
            <p:cNvSpPr/>
            <p:nvPr/>
          </p:nvSpPr>
          <p:spPr bwMode="auto">
            <a:xfrm>
              <a:off x="2533922" y="3257190"/>
              <a:ext cx="264072" cy="264072"/>
            </a:xfrm>
            <a:custGeom>
              <a:avLst/>
              <a:gdLst>
                <a:gd name="T0" fmla="*/ 25 w 104"/>
                <a:gd name="T1" fmla="*/ 15 h 104"/>
                <a:gd name="T2" fmla="*/ 15 w 104"/>
                <a:gd name="T3" fmla="*/ 79 h 104"/>
                <a:gd name="T4" fmla="*/ 80 w 104"/>
                <a:gd name="T5" fmla="*/ 89 h 104"/>
                <a:gd name="T6" fmla="*/ 89 w 104"/>
                <a:gd name="T7" fmla="*/ 25 h 104"/>
                <a:gd name="T8" fmla="*/ 25 w 104"/>
                <a:gd name="T9" fmla="*/ 1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25" y="15"/>
                  </a:moveTo>
                  <a:cubicBezTo>
                    <a:pt x="4" y="30"/>
                    <a:pt x="0" y="59"/>
                    <a:pt x="15" y="79"/>
                  </a:cubicBezTo>
                  <a:cubicBezTo>
                    <a:pt x="30" y="100"/>
                    <a:pt x="59" y="104"/>
                    <a:pt x="80" y="89"/>
                  </a:cubicBezTo>
                  <a:cubicBezTo>
                    <a:pt x="100" y="74"/>
                    <a:pt x="104" y="45"/>
                    <a:pt x="89" y="25"/>
                  </a:cubicBezTo>
                  <a:cubicBezTo>
                    <a:pt x="74" y="4"/>
                    <a:pt x="45" y="0"/>
                    <a:pt x="25" y="1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86672" tIns="43336" rIns="86672" bIns="43336" numCol="1" anchor="t" anchorCtr="0" compatLnSpc="1"/>
            <a:lstStyle/>
            <a:p>
              <a:endParaRPr lang="zh-CN" altLang="en-US" sz="1706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xmlns="" id="{6FC43017-65DA-491D-9DD8-5F0637BDBA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8314" y="3191582"/>
              <a:ext cx="398569" cy="395289"/>
            </a:xfrm>
            <a:custGeom>
              <a:avLst/>
              <a:gdLst>
                <a:gd name="T0" fmla="*/ 46 w 157"/>
                <a:gd name="T1" fmla="*/ 23 h 156"/>
                <a:gd name="T2" fmla="*/ 34 w 157"/>
                <a:gd name="T3" fmla="*/ 13 h 156"/>
                <a:gd name="T4" fmla="*/ 30 w 157"/>
                <a:gd name="T5" fmla="*/ 37 h 156"/>
                <a:gd name="T6" fmla="*/ 23 w 157"/>
                <a:gd name="T7" fmla="*/ 46 h 156"/>
                <a:gd name="T8" fmla="*/ 3 w 157"/>
                <a:gd name="T9" fmla="*/ 57 h 156"/>
                <a:gd name="T10" fmla="*/ 15 w 157"/>
                <a:gd name="T11" fmla="*/ 76 h 156"/>
                <a:gd name="T12" fmla="*/ 0 w 157"/>
                <a:gd name="T13" fmla="*/ 81 h 156"/>
                <a:gd name="T14" fmla="*/ 18 w 157"/>
                <a:gd name="T15" fmla="*/ 97 h 156"/>
                <a:gd name="T16" fmla="*/ 22 w 157"/>
                <a:gd name="T17" fmla="*/ 107 h 156"/>
                <a:gd name="T18" fmla="*/ 21 w 157"/>
                <a:gd name="T19" fmla="*/ 130 h 156"/>
                <a:gd name="T20" fmla="*/ 45 w 157"/>
                <a:gd name="T21" fmla="*/ 132 h 156"/>
                <a:gd name="T22" fmla="*/ 42 w 157"/>
                <a:gd name="T23" fmla="*/ 147 h 156"/>
                <a:gd name="T24" fmla="*/ 65 w 157"/>
                <a:gd name="T25" fmla="*/ 140 h 156"/>
                <a:gd name="T26" fmla="*/ 80 w 157"/>
                <a:gd name="T27" fmla="*/ 142 h 156"/>
                <a:gd name="T28" fmla="*/ 102 w 157"/>
                <a:gd name="T29" fmla="*/ 153 h 156"/>
                <a:gd name="T30" fmla="*/ 101 w 157"/>
                <a:gd name="T31" fmla="*/ 137 h 156"/>
                <a:gd name="T32" fmla="*/ 111 w 157"/>
                <a:gd name="T33" fmla="*/ 133 h 156"/>
                <a:gd name="T34" fmla="*/ 135 w 157"/>
                <a:gd name="T35" fmla="*/ 132 h 156"/>
                <a:gd name="T36" fmla="*/ 127 w 157"/>
                <a:gd name="T37" fmla="*/ 118 h 156"/>
                <a:gd name="T38" fmla="*/ 133 w 157"/>
                <a:gd name="T39" fmla="*/ 110 h 156"/>
                <a:gd name="T40" fmla="*/ 154 w 157"/>
                <a:gd name="T41" fmla="*/ 98 h 156"/>
                <a:gd name="T42" fmla="*/ 140 w 157"/>
                <a:gd name="T43" fmla="*/ 90 h 156"/>
                <a:gd name="T44" fmla="*/ 142 w 157"/>
                <a:gd name="T45" fmla="*/ 80 h 156"/>
                <a:gd name="T46" fmla="*/ 154 w 157"/>
                <a:gd name="T47" fmla="*/ 60 h 156"/>
                <a:gd name="T48" fmla="*/ 138 w 157"/>
                <a:gd name="T49" fmla="*/ 58 h 156"/>
                <a:gd name="T50" fmla="*/ 134 w 157"/>
                <a:gd name="T51" fmla="*/ 47 h 156"/>
                <a:gd name="T52" fmla="*/ 135 w 157"/>
                <a:gd name="T53" fmla="*/ 26 h 156"/>
                <a:gd name="T54" fmla="*/ 121 w 157"/>
                <a:gd name="T55" fmla="*/ 32 h 156"/>
                <a:gd name="T56" fmla="*/ 111 w 157"/>
                <a:gd name="T57" fmla="*/ 24 h 156"/>
                <a:gd name="T58" fmla="*/ 100 w 157"/>
                <a:gd name="T59" fmla="*/ 3 h 156"/>
                <a:gd name="T60" fmla="*/ 91 w 157"/>
                <a:gd name="T61" fmla="*/ 16 h 156"/>
                <a:gd name="T62" fmla="*/ 76 w 157"/>
                <a:gd name="T63" fmla="*/ 14 h 156"/>
                <a:gd name="T64" fmla="*/ 55 w 157"/>
                <a:gd name="T65" fmla="*/ 3 h 156"/>
                <a:gd name="T66" fmla="*/ 120 w 157"/>
                <a:gd name="T67" fmla="*/ 47 h 156"/>
                <a:gd name="T68" fmla="*/ 36 w 157"/>
                <a:gd name="T69" fmla="*/ 109 h 156"/>
                <a:gd name="T70" fmla="*/ 120 w 157"/>
                <a:gd name="T71" fmla="*/ 4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7" h="156">
                  <a:moveTo>
                    <a:pt x="55" y="19"/>
                  </a:moveTo>
                  <a:cubicBezTo>
                    <a:pt x="52" y="20"/>
                    <a:pt x="49" y="22"/>
                    <a:pt x="46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27" y="40"/>
                    <a:pt x="25" y="43"/>
                    <a:pt x="24" y="46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5" y="69"/>
                    <a:pt x="15" y="72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9" y="101"/>
                    <a:pt x="19" y="102"/>
                    <a:pt x="22" y="107"/>
                  </a:cubicBezTo>
                  <a:cubicBezTo>
                    <a:pt x="22" y="107"/>
                    <a:pt x="22" y="107"/>
                    <a:pt x="22" y="107"/>
                  </a:cubicBezTo>
                  <a:cubicBezTo>
                    <a:pt x="11" y="118"/>
                    <a:pt x="11" y="118"/>
                    <a:pt x="11" y="118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8" y="127"/>
                    <a:pt x="41" y="130"/>
                    <a:pt x="45" y="132"/>
                  </a:cubicBezTo>
                  <a:cubicBezTo>
                    <a:pt x="45" y="132"/>
                    <a:pt x="45" y="132"/>
                    <a:pt x="45" y="132"/>
                  </a:cubicBezTo>
                  <a:cubicBezTo>
                    <a:pt x="42" y="147"/>
                    <a:pt x="42" y="147"/>
                    <a:pt x="42" y="147"/>
                  </a:cubicBezTo>
                  <a:cubicBezTo>
                    <a:pt x="57" y="153"/>
                    <a:pt x="57" y="153"/>
                    <a:pt x="57" y="153"/>
                  </a:cubicBezTo>
                  <a:cubicBezTo>
                    <a:pt x="65" y="140"/>
                    <a:pt x="65" y="140"/>
                    <a:pt x="65" y="140"/>
                  </a:cubicBezTo>
                  <a:cubicBezTo>
                    <a:pt x="70" y="141"/>
                    <a:pt x="75" y="141"/>
                    <a:pt x="80" y="141"/>
                  </a:cubicBezTo>
                  <a:cubicBezTo>
                    <a:pt x="80" y="142"/>
                    <a:pt x="80" y="142"/>
                    <a:pt x="80" y="142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102" y="153"/>
                    <a:pt x="102" y="153"/>
                    <a:pt x="102" y="153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1" y="137"/>
                    <a:pt x="101" y="137"/>
                    <a:pt x="101" y="137"/>
                  </a:cubicBezTo>
                  <a:cubicBezTo>
                    <a:pt x="105" y="136"/>
                    <a:pt x="108" y="134"/>
                    <a:pt x="111" y="132"/>
                  </a:cubicBezTo>
                  <a:cubicBezTo>
                    <a:pt x="111" y="133"/>
                    <a:pt x="111" y="133"/>
                    <a:pt x="111" y="133"/>
                  </a:cubicBezTo>
                  <a:cubicBezTo>
                    <a:pt x="123" y="143"/>
                    <a:pt x="123" y="143"/>
                    <a:pt x="123" y="143"/>
                  </a:cubicBezTo>
                  <a:cubicBezTo>
                    <a:pt x="135" y="132"/>
                    <a:pt x="135" y="132"/>
                    <a:pt x="135" y="132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7" y="118"/>
                    <a:pt x="127" y="118"/>
                    <a:pt x="127" y="118"/>
                  </a:cubicBezTo>
                  <a:cubicBezTo>
                    <a:pt x="129" y="116"/>
                    <a:pt x="131" y="113"/>
                    <a:pt x="133" y="110"/>
                  </a:cubicBezTo>
                  <a:cubicBezTo>
                    <a:pt x="133" y="110"/>
                    <a:pt x="133" y="110"/>
                    <a:pt x="133" y="110"/>
                  </a:cubicBezTo>
                  <a:cubicBezTo>
                    <a:pt x="148" y="113"/>
                    <a:pt x="148" y="113"/>
                    <a:pt x="148" y="11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41" y="87"/>
                    <a:pt x="141" y="8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57" y="75"/>
                    <a:pt x="157" y="75"/>
                    <a:pt x="157" y="75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39" y="59"/>
                    <a:pt x="139" y="59"/>
                    <a:pt x="139" y="59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37" y="55"/>
                    <a:pt x="136" y="52"/>
                    <a:pt x="133" y="48"/>
                  </a:cubicBezTo>
                  <a:cubicBezTo>
                    <a:pt x="134" y="47"/>
                    <a:pt x="134" y="47"/>
                    <a:pt x="134" y="4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35" y="26"/>
                    <a:pt x="135" y="26"/>
                    <a:pt x="135" y="26"/>
                  </a:cubicBezTo>
                  <a:cubicBezTo>
                    <a:pt x="121" y="33"/>
                    <a:pt x="121" y="33"/>
                    <a:pt x="121" y="33"/>
                  </a:cubicBezTo>
                  <a:cubicBezTo>
                    <a:pt x="121" y="32"/>
                    <a:pt x="121" y="32"/>
                    <a:pt x="121" y="32"/>
                  </a:cubicBezTo>
                  <a:cubicBezTo>
                    <a:pt x="118" y="29"/>
                    <a:pt x="115" y="27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91" y="16"/>
                    <a:pt x="91" y="16"/>
                    <a:pt x="91" y="16"/>
                  </a:cubicBezTo>
                  <a:cubicBezTo>
                    <a:pt x="86" y="15"/>
                    <a:pt x="81" y="15"/>
                    <a:pt x="76" y="15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120" y="47"/>
                  </a:moveTo>
                  <a:cubicBezTo>
                    <a:pt x="138" y="70"/>
                    <a:pt x="133" y="103"/>
                    <a:pt x="109" y="120"/>
                  </a:cubicBezTo>
                  <a:cubicBezTo>
                    <a:pt x="86" y="137"/>
                    <a:pt x="53" y="133"/>
                    <a:pt x="36" y="109"/>
                  </a:cubicBezTo>
                  <a:cubicBezTo>
                    <a:pt x="19" y="86"/>
                    <a:pt x="23" y="53"/>
                    <a:pt x="47" y="36"/>
                  </a:cubicBezTo>
                  <a:cubicBezTo>
                    <a:pt x="70" y="19"/>
                    <a:pt x="103" y="23"/>
                    <a:pt x="120" y="4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86672" tIns="43336" rIns="86672" bIns="43336" numCol="1" anchor="t" anchorCtr="0" compatLnSpc="1"/>
            <a:lstStyle/>
            <a:p>
              <a:endParaRPr lang="zh-CN" altLang="en-US" sz="1706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xmlns="" id="{C82D62C1-F86D-4B23-8429-596F30318E23}"/>
                </a:ext>
              </a:extLst>
            </p:cNvPr>
            <p:cNvSpPr/>
            <p:nvPr/>
          </p:nvSpPr>
          <p:spPr bwMode="auto">
            <a:xfrm>
              <a:off x="2361701" y="2993118"/>
              <a:ext cx="180422" cy="183703"/>
            </a:xfrm>
            <a:custGeom>
              <a:avLst/>
              <a:gdLst>
                <a:gd name="T0" fmla="*/ 36 w 71"/>
                <a:gd name="T1" fmla="*/ 0 h 72"/>
                <a:gd name="T2" fmla="*/ 0 w 71"/>
                <a:gd name="T3" fmla="*/ 36 h 72"/>
                <a:gd name="T4" fmla="*/ 36 w 71"/>
                <a:gd name="T5" fmla="*/ 72 h 72"/>
                <a:gd name="T6" fmla="*/ 71 w 71"/>
                <a:gd name="T7" fmla="*/ 36 h 72"/>
                <a:gd name="T8" fmla="*/ 36 w 7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2">
                  <a:moveTo>
                    <a:pt x="36" y="0"/>
                  </a:moveTo>
                  <a:cubicBezTo>
                    <a:pt x="16" y="0"/>
                    <a:pt x="0" y="17"/>
                    <a:pt x="0" y="36"/>
                  </a:cubicBezTo>
                  <a:cubicBezTo>
                    <a:pt x="0" y="56"/>
                    <a:pt x="16" y="72"/>
                    <a:pt x="36" y="72"/>
                  </a:cubicBezTo>
                  <a:cubicBezTo>
                    <a:pt x="55" y="72"/>
                    <a:pt x="71" y="56"/>
                    <a:pt x="71" y="36"/>
                  </a:cubicBezTo>
                  <a:cubicBezTo>
                    <a:pt x="71" y="16"/>
                    <a:pt x="55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86672" tIns="43336" rIns="86672" bIns="43336" numCol="1" anchor="t" anchorCtr="0" compatLnSpc="1"/>
            <a:lstStyle/>
            <a:p>
              <a:endParaRPr lang="zh-CN" altLang="en-US" sz="1706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xmlns="" id="{30B8D3D4-3F65-467D-A546-E9D9FEC3AE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7733" y="2930791"/>
              <a:ext cx="305077" cy="308358"/>
            </a:xfrm>
            <a:custGeom>
              <a:avLst/>
              <a:gdLst>
                <a:gd name="T0" fmla="*/ 66 w 120"/>
                <a:gd name="T1" fmla="*/ 12 h 122"/>
                <a:gd name="T2" fmla="*/ 63 w 120"/>
                <a:gd name="T3" fmla="*/ 0 h 122"/>
                <a:gd name="T4" fmla="*/ 49 w 120"/>
                <a:gd name="T5" fmla="*/ 13 h 122"/>
                <a:gd name="T6" fmla="*/ 41 w 120"/>
                <a:gd name="T7" fmla="*/ 16 h 122"/>
                <a:gd name="T8" fmla="*/ 23 w 120"/>
                <a:gd name="T9" fmla="*/ 13 h 122"/>
                <a:gd name="T10" fmla="*/ 22 w 120"/>
                <a:gd name="T11" fmla="*/ 31 h 122"/>
                <a:gd name="T12" fmla="*/ 10 w 120"/>
                <a:gd name="T13" fmla="*/ 27 h 122"/>
                <a:gd name="T14" fmla="*/ 14 w 120"/>
                <a:gd name="T15" fmla="*/ 45 h 122"/>
                <a:gd name="T16" fmla="*/ 12 w 120"/>
                <a:gd name="T17" fmla="*/ 53 h 122"/>
                <a:gd name="T18" fmla="*/ 0 w 120"/>
                <a:gd name="T19" fmla="*/ 67 h 122"/>
                <a:gd name="T20" fmla="*/ 15 w 120"/>
                <a:gd name="T21" fmla="*/ 80 h 122"/>
                <a:gd name="T22" fmla="*/ 6 w 120"/>
                <a:gd name="T23" fmla="*/ 88 h 122"/>
                <a:gd name="T24" fmla="*/ 24 w 120"/>
                <a:gd name="T25" fmla="*/ 94 h 122"/>
                <a:gd name="T26" fmla="*/ 32 w 120"/>
                <a:gd name="T27" fmla="*/ 102 h 122"/>
                <a:gd name="T28" fmla="*/ 40 w 120"/>
                <a:gd name="T29" fmla="*/ 119 h 122"/>
                <a:gd name="T30" fmla="*/ 48 w 120"/>
                <a:gd name="T31" fmla="*/ 109 h 122"/>
                <a:gd name="T32" fmla="*/ 56 w 120"/>
                <a:gd name="T33" fmla="*/ 111 h 122"/>
                <a:gd name="T34" fmla="*/ 71 w 120"/>
                <a:gd name="T35" fmla="*/ 122 h 122"/>
                <a:gd name="T36" fmla="*/ 72 w 120"/>
                <a:gd name="T37" fmla="*/ 109 h 122"/>
                <a:gd name="T38" fmla="*/ 80 w 120"/>
                <a:gd name="T39" fmla="*/ 107 h 122"/>
                <a:gd name="T40" fmla="*/ 98 w 120"/>
                <a:gd name="T41" fmla="*/ 109 h 122"/>
                <a:gd name="T42" fmla="*/ 94 w 120"/>
                <a:gd name="T43" fmla="*/ 98 h 122"/>
                <a:gd name="T44" fmla="*/ 100 w 120"/>
                <a:gd name="T45" fmla="*/ 92 h 122"/>
                <a:gd name="T46" fmla="*/ 117 w 120"/>
                <a:gd name="T47" fmla="*/ 85 h 122"/>
                <a:gd name="T48" fmla="*/ 107 w 120"/>
                <a:gd name="T49" fmla="*/ 77 h 122"/>
                <a:gd name="T50" fmla="*/ 110 w 120"/>
                <a:gd name="T51" fmla="*/ 68 h 122"/>
                <a:gd name="T52" fmla="*/ 120 w 120"/>
                <a:gd name="T53" fmla="*/ 55 h 122"/>
                <a:gd name="T54" fmla="*/ 109 w 120"/>
                <a:gd name="T55" fmla="*/ 53 h 122"/>
                <a:gd name="T56" fmla="*/ 107 w 120"/>
                <a:gd name="T57" fmla="*/ 43 h 122"/>
                <a:gd name="T58" fmla="*/ 109 w 120"/>
                <a:gd name="T59" fmla="*/ 24 h 122"/>
                <a:gd name="T60" fmla="*/ 98 w 120"/>
                <a:gd name="T61" fmla="*/ 29 h 122"/>
                <a:gd name="T62" fmla="*/ 89 w 120"/>
                <a:gd name="T63" fmla="*/ 20 h 122"/>
                <a:gd name="T64" fmla="*/ 81 w 120"/>
                <a:gd name="T65" fmla="*/ 4 h 122"/>
                <a:gd name="T66" fmla="*/ 101 w 120"/>
                <a:gd name="T67" fmla="*/ 61 h 122"/>
                <a:gd name="T68" fmla="*/ 20 w 120"/>
                <a:gd name="T69" fmla="*/ 61 h 122"/>
                <a:gd name="T70" fmla="*/ 101 w 120"/>
                <a:gd name="T71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0" h="122">
                  <a:moveTo>
                    <a:pt x="74" y="14"/>
                  </a:moveTo>
                  <a:cubicBezTo>
                    <a:pt x="71" y="13"/>
                    <a:pt x="68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13"/>
                    <a:pt x="49" y="13"/>
                    <a:pt x="49" y="13"/>
                  </a:cubicBezTo>
                  <a:cubicBezTo>
                    <a:pt x="47" y="14"/>
                    <a:pt x="44" y="15"/>
                    <a:pt x="42" y="16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5" y="27"/>
                    <a:pt x="24" y="28"/>
                    <a:pt x="22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3" y="48"/>
                    <a:pt x="12" y="49"/>
                    <a:pt x="12" y="53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3" y="73"/>
                    <a:pt x="13" y="76"/>
                    <a:pt x="15" y="80"/>
                  </a:cubicBezTo>
                  <a:cubicBezTo>
                    <a:pt x="15" y="80"/>
                    <a:pt x="15" y="80"/>
                    <a:pt x="15" y="80"/>
                  </a:cubicBezTo>
                  <a:cubicBezTo>
                    <a:pt x="6" y="88"/>
                    <a:pt x="6" y="88"/>
                    <a:pt x="6" y="8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24" y="94"/>
                    <a:pt x="24" y="94"/>
                    <a:pt x="24" y="94"/>
                  </a:cubicBezTo>
                  <a:cubicBezTo>
                    <a:pt x="26" y="97"/>
                    <a:pt x="29" y="100"/>
                    <a:pt x="33" y="102"/>
                  </a:cubicBezTo>
                  <a:cubicBezTo>
                    <a:pt x="32" y="102"/>
                    <a:pt x="32" y="102"/>
                    <a:pt x="32" y="102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40" y="119"/>
                    <a:pt x="40" y="119"/>
                    <a:pt x="40" y="11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48" y="109"/>
                    <a:pt x="48" y="109"/>
                    <a:pt x="48" y="109"/>
                  </a:cubicBezTo>
                  <a:cubicBezTo>
                    <a:pt x="50" y="110"/>
                    <a:pt x="53" y="110"/>
                    <a:pt x="56" y="110"/>
                  </a:cubicBezTo>
                  <a:cubicBezTo>
                    <a:pt x="56" y="111"/>
                    <a:pt x="56" y="111"/>
                    <a:pt x="56" y="111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71" y="122"/>
                    <a:pt x="71" y="122"/>
                    <a:pt x="71" y="122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2" y="109"/>
                    <a:pt x="72" y="109"/>
                    <a:pt x="72" y="109"/>
                  </a:cubicBezTo>
                  <a:cubicBezTo>
                    <a:pt x="75" y="109"/>
                    <a:pt x="77" y="108"/>
                    <a:pt x="80" y="107"/>
                  </a:cubicBezTo>
                  <a:cubicBezTo>
                    <a:pt x="80" y="107"/>
                    <a:pt x="80" y="107"/>
                    <a:pt x="80" y="107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8" y="109"/>
                    <a:pt x="98" y="109"/>
                    <a:pt x="98" y="109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4" y="98"/>
                    <a:pt x="94" y="98"/>
                    <a:pt x="94" y="98"/>
                  </a:cubicBezTo>
                  <a:cubicBezTo>
                    <a:pt x="96" y="96"/>
                    <a:pt x="98" y="94"/>
                    <a:pt x="99" y="92"/>
                  </a:cubicBezTo>
                  <a:cubicBezTo>
                    <a:pt x="100" y="92"/>
                    <a:pt x="100" y="92"/>
                    <a:pt x="100" y="92"/>
                  </a:cubicBezTo>
                  <a:cubicBezTo>
                    <a:pt x="111" y="96"/>
                    <a:pt x="111" y="96"/>
                    <a:pt x="111" y="96"/>
                  </a:cubicBezTo>
                  <a:cubicBezTo>
                    <a:pt x="117" y="85"/>
                    <a:pt x="117" y="85"/>
                    <a:pt x="117" y="85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108" y="74"/>
                    <a:pt x="109" y="72"/>
                    <a:pt x="109" y="68"/>
                  </a:cubicBezTo>
                  <a:cubicBezTo>
                    <a:pt x="110" y="68"/>
                    <a:pt x="110" y="68"/>
                    <a:pt x="110" y="68"/>
                  </a:cubicBezTo>
                  <a:cubicBezTo>
                    <a:pt x="120" y="68"/>
                    <a:pt x="120" y="68"/>
                    <a:pt x="120" y="68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108" y="49"/>
                    <a:pt x="107" y="46"/>
                    <a:pt x="106" y="43"/>
                  </a:cubicBezTo>
                  <a:cubicBezTo>
                    <a:pt x="107" y="43"/>
                    <a:pt x="107" y="43"/>
                    <a:pt x="107" y="43"/>
                  </a:cubicBezTo>
                  <a:cubicBezTo>
                    <a:pt x="116" y="35"/>
                    <a:pt x="116" y="35"/>
                    <a:pt x="116" y="35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5" y="26"/>
                    <a:pt x="92" y="23"/>
                    <a:pt x="89" y="21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74" y="14"/>
                    <a:pt x="74" y="14"/>
                    <a:pt x="74" y="14"/>
                  </a:cubicBezTo>
                  <a:close/>
                  <a:moveTo>
                    <a:pt x="101" y="61"/>
                  </a:moveTo>
                  <a:cubicBezTo>
                    <a:pt x="101" y="84"/>
                    <a:pt x="83" y="102"/>
                    <a:pt x="61" y="102"/>
                  </a:cubicBezTo>
                  <a:cubicBezTo>
                    <a:pt x="38" y="102"/>
                    <a:pt x="20" y="84"/>
                    <a:pt x="20" y="61"/>
                  </a:cubicBezTo>
                  <a:cubicBezTo>
                    <a:pt x="20" y="39"/>
                    <a:pt x="38" y="20"/>
                    <a:pt x="61" y="20"/>
                  </a:cubicBezTo>
                  <a:cubicBezTo>
                    <a:pt x="83" y="20"/>
                    <a:pt x="101" y="39"/>
                    <a:pt x="101" y="6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30" name="Oval 11">
              <a:extLst>
                <a:ext uri="{FF2B5EF4-FFF2-40B4-BE49-F238E27FC236}">
                  <a16:creationId xmlns:a16="http://schemas.microsoft.com/office/drawing/2014/main" xmlns="" id="{0CC96BC2-5242-47E1-BFF3-1101D39BC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7779" y="3211265"/>
              <a:ext cx="116454" cy="119734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xmlns="" id="{8B49B1A3-F7A3-4106-87C6-E16DF6C6D5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85135" y="3171900"/>
              <a:ext cx="196824" cy="200104"/>
            </a:xfrm>
            <a:custGeom>
              <a:avLst/>
              <a:gdLst>
                <a:gd name="T0" fmla="*/ 43 w 78"/>
                <a:gd name="T1" fmla="*/ 8 h 79"/>
                <a:gd name="T2" fmla="*/ 41 w 78"/>
                <a:gd name="T3" fmla="*/ 0 h 79"/>
                <a:gd name="T4" fmla="*/ 32 w 78"/>
                <a:gd name="T5" fmla="*/ 8 h 79"/>
                <a:gd name="T6" fmla="*/ 27 w 78"/>
                <a:gd name="T7" fmla="*/ 10 h 79"/>
                <a:gd name="T8" fmla="*/ 15 w 78"/>
                <a:gd name="T9" fmla="*/ 8 h 79"/>
                <a:gd name="T10" fmla="*/ 15 w 78"/>
                <a:gd name="T11" fmla="*/ 20 h 79"/>
                <a:gd name="T12" fmla="*/ 7 w 78"/>
                <a:gd name="T13" fmla="*/ 17 h 79"/>
                <a:gd name="T14" fmla="*/ 9 w 78"/>
                <a:gd name="T15" fmla="*/ 29 h 79"/>
                <a:gd name="T16" fmla="*/ 8 w 78"/>
                <a:gd name="T17" fmla="*/ 34 h 79"/>
                <a:gd name="T18" fmla="*/ 0 w 78"/>
                <a:gd name="T19" fmla="*/ 43 h 79"/>
                <a:gd name="T20" fmla="*/ 10 w 78"/>
                <a:gd name="T21" fmla="*/ 51 h 79"/>
                <a:gd name="T22" fmla="*/ 4 w 78"/>
                <a:gd name="T23" fmla="*/ 57 h 79"/>
                <a:gd name="T24" fmla="*/ 16 w 78"/>
                <a:gd name="T25" fmla="*/ 61 h 79"/>
                <a:gd name="T26" fmla="*/ 21 w 78"/>
                <a:gd name="T27" fmla="*/ 66 h 79"/>
                <a:gd name="T28" fmla="*/ 27 w 78"/>
                <a:gd name="T29" fmla="*/ 77 h 79"/>
                <a:gd name="T30" fmla="*/ 31 w 78"/>
                <a:gd name="T31" fmla="*/ 70 h 79"/>
                <a:gd name="T32" fmla="*/ 36 w 78"/>
                <a:gd name="T33" fmla="*/ 71 h 79"/>
                <a:gd name="T34" fmla="*/ 46 w 78"/>
                <a:gd name="T35" fmla="*/ 78 h 79"/>
                <a:gd name="T36" fmla="*/ 47 w 78"/>
                <a:gd name="T37" fmla="*/ 70 h 79"/>
                <a:gd name="T38" fmla="*/ 52 w 78"/>
                <a:gd name="T39" fmla="*/ 69 h 79"/>
                <a:gd name="T40" fmla="*/ 64 w 78"/>
                <a:gd name="T41" fmla="*/ 71 h 79"/>
                <a:gd name="T42" fmla="*/ 61 w 78"/>
                <a:gd name="T43" fmla="*/ 63 h 79"/>
                <a:gd name="T44" fmla="*/ 65 w 78"/>
                <a:gd name="T45" fmla="*/ 59 h 79"/>
                <a:gd name="T46" fmla="*/ 76 w 78"/>
                <a:gd name="T47" fmla="*/ 55 h 79"/>
                <a:gd name="T48" fmla="*/ 70 w 78"/>
                <a:gd name="T49" fmla="*/ 49 h 79"/>
                <a:gd name="T50" fmla="*/ 71 w 78"/>
                <a:gd name="T51" fmla="*/ 44 h 79"/>
                <a:gd name="T52" fmla="*/ 78 w 78"/>
                <a:gd name="T53" fmla="*/ 36 h 79"/>
                <a:gd name="T54" fmla="*/ 71 w 78"/>
                <a:gd name="T55" fmla="*/ 34 h 79"/>
                <a:gd name="T56" fmla="*/ 69 w 78"/>
                <a:gd name="T57" fmla="*/ 28 h 79"/>
                <a:gd name="T58" fmla="*/ 71 w 78"/>
                <a:gd name="T59" fmla="*/ 16 h 79"/>
                <a:gd name="T60" fmla="*/ 64 w 78"/>
                <a:gd name="T61" fmla="*/ 18 h 79"/>
                <a:gd name="T62" fmla="*/ 58 w 78"/>
                <a:gd name="T63" fmla="*/ 13 h 79"/>
                <a:gd name="T64" fmla="*/ 53 w 78"/>
                <a:gd name="T65" fmla="*/ 2 h 79"/>
                <a:gd name="T66" fmla="*/ 66 w 78"/>
                <a:gd name="T67" fmla="*/ 39 h 79"/>
                <a:gd name="T68" fmla="*/ 13 w 78"/>
                <a:gd name="T69" fmla="*/ 39 h 79"/>
                <a:gd name="T70" fmla="*/ 66 w 78"/>
                <a:gd name="T71" fmla="*/ 3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8" h="79">
                  <a:moveTo>
                    <a:pt x="48" y="9"/>
                  </a:moveTo>
                  <a:cubicBezTo>
                    <a:pt x="46" y="8"/>
                    <a:pt x="45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9"/>
                    <a:pt x="29" y="9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7" y="17"/>
                    <a:pt x="16" y="18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1"/>
                    <a:pt x="9" y="32"/>
                    <a:pt x="8" y="34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8" y="45"/>
                    <a:pt x="8" y="45"/>
                    <a:pt x="8" y="45"/>
                  </a:cubicBezTo>
                  <a:cubicBezTo>
                    <a:pt x="9" y="47"/>
                    <a:pt x="9" y="49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7" y="63"/>
                    <a:pt x="19" y="64"/>
                    <a:pt x="22" y="66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3" y="71"/>
                    <a:pt x="35" y="71"/>
                    <a:pt x="36" y="71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6" y="78"/>
                    <a:pt x="46" y="78"/>
                    <a:pt x="46" y="78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49" y="70"/>
                    <a:pt x="51" y="70"/>
                    <a:pt x="52" y="69"/>
                  </a:cubicBezTo>
                  <a:cubicBezTo>
                    <a:pt x="52" y="69"/>
                    <a:pt x="52" y="69"/>
                    <a:pt x="52" y="69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1" y="63"/>
                    <a:pt x="61" y="63"/>
                    <a:pt x="61" y="63"/>
                  </a:cubicBezTo>
                  <a:cubicBezTo>
                    <a:pt x="62" y="62"/>
                    <a:pt x="64" y="61"/>
                    <a:pt x="65" y="59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48"/>
                    <a:pt x="71" y="46"/>
                    <a:pt x="71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8" y="44"/>
                    <a:pt x="78" y="44"/>
                    <a:pt x="78" y="44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0" y="32"/>
                    <a:pt x="70" y="30"/>
                    <a:pt x="69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17"/>
                    <a:pt x="60" y="15"/>
                    <a:pt x="58" y="13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8" y="9"/>
                    <a:pt x="48" y="9"/>
                    <a:pt x="48" y="9"/>
                  </a:cubicBezTo>
                  <a:close/>
                  <a:moveTo>
                    <a:pt x="66" y="39"/>
                  </a:moveTo>
                  <a:cubicBezTo>
                    <a:pt x="66" y="54"/>
                    <a:pt x="54" y="66"/>
                    <a:pt x="40" y="66"/>
                  </a:cubicBezTo>
                  <a:cubicBezTo>
                    <a:pt x="25" y="66"/>
                    <a:pt x="13" y="54"/>
                    <a:pt x="13" y="39"/>
                  </a:cubicBezTo>
                  <a:cubicBezTo>
                    <a:pt x="13" y="25"/>
                    <a:pt x="25" y="13"/>
                    <a:pt x="40" y="13"/>
                  </a:cubicBezTo>
                  <a:cubicBezTo>
                    <a:pt x="54" y="13"/>
                    <a:pt x="66" y="25"/>
                    <a:pt x="66" y="3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32" name="Freeform 13">
              <a:extLst>
                <a:ext uri="{FF2B5EF4-FFF2-40B4-BE49-F238E27FC236}">
                  <a16:creationId xmlns:a16="http://schemas.microsoft.com/office/drawing/2014/main" xmlns="" id="{F0E4EE18-C14C-4197-90DE-A34267CD1A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3916" y="2948833"/>
              <a:ext cx="157460" cy="154179"/>
            </a:xfrm>
            <a:custGeom>
              <a:avLst/>
              <a:gdLst>
                <a:gd name="T0" fmla="*/ 31 w 62"/>
                <a:gd name="T1" fmla="*/ 7 h 61"/>
                <a:gd name="T2" fmla="*/ 55 w 62"/>
                <a:gd name="T3" fmla="*/ 31 h 61"/>
                <a:gd name="T4" fmla="*/ 31 w 62"/>
                <a:gd name="T5" fmla="*/ 54 h 61"/>
                <a:gd name="T6" fmla="*/ 8 w 62"/>
                <a:gd name="T7" fmla="*/ 31 h 61"/>
                <a:gd name="T8" fmla="*/ 31 w 62"/>
                <a:gd name="T9" fmla="*/ 7 h 61"/>
                <a:gd name="T10" fmla="*/ 31 w 62"/>
                <a:gd name="T11" fmla="*/ 7 h 61"/>
                <a:gd name="T12" fmla="*/ 31 w 62"/>
                <a:gd name="T13" fmla="*/ 0 h 61"/>
                <a:gd name="T14" fmla="*/ 31 w 62"/>
                <a:gd name="T15" fmla="*/ 0 h 61"/>
                <a:gd name="T16" fmla="*/ 0 w 62"/>
                <a:gd name="T17" fmla="*/ 31 h 61"/>
                <a:gd name="T18" fmla="*/ 31 w 62"/>
                <a:gd name="T19" fmla="*/ 61 h 61"/>
                <a:gd name="T20" fmla="*/ 31 w 62"/>
                <a:gd name="T21" fmla="*/ 61 h 61"/>
                <a:gd name="T22" fmla="*/ 62 w 62"/>
                <a:gd name="T23" fmla="*/ 31 h 61"/>
                <a:gd name="T24" fmla="*/ 31 w 62"/>
                <a:gd name="T25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2" h="61">
                  <a:moveTo>
                    <a:pt x="31" y="7"/>
                  </a:moveTo>
                  <a:cubicBezTo>
                    <a:pt x="44" y="7"/>
                    <a:pt x="55" y="18"/>
                    <a:pt x="55" y="31"/>
                  </a:cubicBezTo>
                  <a:cubicBezTo>
                    <a:pt x="55" y="43"/>
                    <a:pt x="44" y="54"/>
                    <a:pt x="31" y="54"/>
                  </a:cubicBezTo>
                  <a:cubicBezTo>
                    <a:pt x="18" y="54"/>
                    <a:pt x="8" y="43"/>
                    <a:pt x="8" y="31"/>
                  </a:cubicBezTo>
                  <a:cubicBezTo>
                    <a:pt x="8" y="18"/>
                    <a:pt x="18" y="7"/>
                    <a:pt x="31" y="7"/>
                  </a:cubicBezTo>
                  <a:cubicBezTo>
                    <a:pt x="31" y="7"/>
                    <a:pt x="31" y="7"/>
                    <a:pt x="31" y="7"/>
                  </a:cubicBezTo>
                  <a:moveTo>
                    <a:pt x="31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14" y="0"/>
                    <a:pt x="0" y="13"/>
                    <a:pt x="0" y="31"/>
                  </a:cubicBezTo>
                  <a:cubicBezTo>
                    <a:pt x="0" y="48"/>
                    <a:pt x="14" y="61"/>
                    <a:pt x="31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8" y="61"/>
                    <a:pt x="62" y="48"/>
                    <a:pt x="62" y="31"/>
                  </a:cubicBezTo>
                  <a:cubicBezTo>
                    <a:pt x="62" y="13"/>
                    <a:pt x="48" y="0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33" name="Freeform 14">
              <a:extLst>
                <a:ext uri="{FF2B5EF4-FFF2-40B4-BE49-F238E27FC236}">
                  <a16:creationId xmlns:a16="http://schemas.microsoft.com/office/drawing/2014/main" xmlns="" id="{E8F09BB2-66FD-4F4C-A7D5-850B78CBE5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1430" y="2893066"/>
              <a:ext cx="264072" cy="265712"/>
            </a:xfrm>
            <a:custGeom>
              <a:avLst/>
              <a:gdLst>
                <a:gd name="T0" fmla="*/ 57 w 104"/>
                <a:gd name="T1" fmla="*/ 10 h 105"/>
                <a:gd name="T2" fmla="*/ 54 w 104"/>
                <a:gd name="T3" fmla="*/ 0 h 105"/>
                <a:gd name="T4" fmla="*/ 42 w 104"/>
                <a:gd name="T5" fmla="*/ 11 h 105"/>
                <a:gd name="T6" fmla="*/ 36 w 104"/>
                <a:gd name="T7" fmla="*/ 13 h 105"/>
                <a:gd name="T8" fmla="*/ 20 w 104"/>
                <a:gd name="T9" fmla="*/ 11 h 105"/>
                <a:gd name="T10" fmla="*/ 19 w 104"/>
                <a:gd name="T11" fmla="*/ 26 h 105"/>
                <a:gd name="T12" fmla="*/ 9 w 104"/>
                <a:gd name="T13" fmla="*/ 22 h 105"/>
                <a:gd name="T14" fmla="*/ 12 w 104"/>
                <a:gd name="T15" fmla="*/ 39 h 105"/>
                <a:gd name="T16" fmla="*/ 10 w 104"/>
                <a:gd name="T17" fmla="*/ 45 h 105"/>
                <a:gd name="T18" fmla="*/ 0 w 104"/>
                <a:gd name="T19" fmla="*/ 58 h 105"/>
                <a:gd name="T20" fmla="*/ 13 w 104"/>
                <a:gd name="T21" fmla="*/ 68 h 105"/>
                <a:gd name="T22" fmla="*/ 5 w 104"/>
                <a:gd name="T23" fmla="*/ 75 h 105"/>
                <a:gd name="T24" fmla="*/ 20 w 104"/>
                <a:gd name="T25" fmla="*/ 81 h 105"/>
                <a:gd name="T26" fmla="*/ 28 w 104"/>
                <a:gd name="T27" fmla="*/ 88 h 105"/>
                <a:gd name="T28" fmla="*/ 35 w 104"/>
                <a:gd name="T29" fmla="*/ 102 h 105"/>
                <a:gd name="T30" fmla="*/ 41 w 104"/>
                <a:gd name="T31" fmla="*/ 94 h 105"/>
                <a:gd name="T32" fmla="*/ 48 w 104"/>
                <a:gd name="T33" fmla="*/ 95 h 105"/>
                <a:gd name="T34" fmla="*/ 61 w 104"/>
                <a:gd name="T35" fmla="*/ 105 h 105"/>
                <a:gd name="T36" fmla="*/ 62 w 104"/>
                <a:gd name="T37" fmla="*/ 94 h 105"/>
                <a:gd name="T38" fmla="*/ 69 w 104"/>
                <a:gd name="T39" fmla="*/ 92 h 105"/>
                <a:gd name="T40" fmla="*/ 85 w 104"/>
                <a:gd name="T41" fmla="*/ 94 h 105"/>
                <a:gd name="T42" fmla="*/ 81 w 104"/>
                <a:gd name="T43" fmla="*/ 84 h 105"/>
                <a:gd name="T44" fmla="*/ 86 w 104"/>
                <a:gd name="T45" fmla="*/ 79 h 105"/>
                <a:gd name="T46" fmla="*/ 101 w 104"/>
                <a:gd name="T47" fmla="*/ 73 h 105"/>
                <a:gd name="T48" fmla="*/ 93 w 104"/>
                <a:gd name="T49" fmla="*/ 66 h 105"/>
                <a:gd name="T50" fmla="*/ 95 w 104"/>
                <a:gd name="T51" fmla="*/ 59 h 105"/>
                <a:gd name="T52" fmla="*/ 104 w 104"/>
                <a:gd name="T53" fmla="*/ 47 h 105"/>
                <a:gd name="T54" fmla="*/ 94 w 104"/>
                <a:gd name="T55" fmla="*/ 45 h 105"/>
                <a:gd name="T56" fmla="*/ 92 w 104"/>
                <a:gd name="T57" fmla="*/ 37 h 105"/>
                <a:gd name="T58" fmla="*/ 94 w 104"/>
                <a:gd name="T59" fmla="*/ 21 h 105"/>
                <a:gd name="T60" fmla="*/ 84 w 104"/>
                <a:gd name="T61" fmla="*/ 24 h 105"/>
                <a:gd name="T62" fmla="*/ 77 w 104"/>
                <a:gd name="T63" fmla="*/ 17 h 105"/>
                <a:gd name="T64" fmla="*/ 70 w 104"/>
                <a:gd name="T65" fmla="*/ 3 h 105"/>
                <a:gd name="T66" fmla="*/ 88 w 104"/>
                <a:gd name="T67" fmla="*/ 53 h 105"/>
                <a:gd name="T68" fmla="*/ 17 w 104"/>
                <a:gd name="T69" fmla="*/ 53 h 105"/>
                <a:gd name="T70" fmla="*/ 88 w 104"/>
                <a:gd name="T71" fmla="*/ 53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4" h="105">
                  <a:moveTo>
                    <a:pt x="63" y="11"/>
                  </a:moveTo>
                  <a:cubicBezTo>
                    <a:pt x="61" y="11"/>
                    <a:pt x="59" y="10"/>
                    <a:pt x="57" y="10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0" y="12"/>
                    <a:pt x="38" y="12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2" y="22"/>
                    <a:pt x="20" y="24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1" y="41"/>
                    <a:pt x="10" y="42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1" y="63"/>
                    <a:pt x="11" y="66"/>
                    <a:pt x="13" y="68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2" y="83"/>
                    <a:pt x="25" y="86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35" y="102"/>
                    <a:pt x="35" y="102"/>
                    <a:pt x="35" y="102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43" y="94"/>
                    <a:pt x="46" y="95"/>
                    <a:pt x="48" y="95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2" y="94"/>
                    <a:pt x="62" y="94"/>
                    <a:pt x="62" y="94"/>
                  </a:cubicBezTo>
                  <a:cubicBezTo>
                    <a:pt x="65" y="93"/>
                    <a:pt x="67" y="93"/>
                    <a:pt x="69" y="92"/>
                  </a:cubicBezTo>
                  <a:cubicBezTo>
                    <a:pt x="69" y="92"/>
                    <a:pt x="69" y="92"/>
                    <a:pt x="69" y="92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85" y="94"/>
                    <a:pt x="85" y="94"/>
                    <a:pt x="85" y="9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1" y="84"/>
                    <a:pt x="81" y="84"/>
                    <a:pt x="81" y="84"/>
                  </a:cubicBezTo>
                  <a:cubicBezTo>
                    <a:pt x="83" y="83"/>
                    <a:pt x="84" y="81"/>
                    <a:pt x="86" y="79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96" y="83"/>
                    <a:pt x="96" y="83"/>
                    <a:pt x="96" y="83"/>
                  </a:cubicBezTo>
                  <a:cubicBezTo>
                    <a:pt x="101" y="73"/>
                    <a:pt x="101" y="73"/>
                    <a:pt x="101" y="73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6"/>
                    <a:pt x="93" y="66"/>
                    <a:pt x="93" y="66"/>
                  </a:cubicBezTo>
                  <a:cubicBezTo>
                    <a:pt x="93" y="64"/>
                    <a:pt x="94" y="62"/>
                    <a:pt x="94" y="59"/>
                  </a:cubicBezTo>
                  <a:cubicBezTo>
                    <a:pt x="95" y="59"/>
                    <a:pt x="95" y="59"/>
                    <a:pt x="95" y="59"/>
                  </a:cubicBezTo>
                  <a:cubicBezTo>
                    <a:pt x="104" y="58"/>
                    <a:pt x="104" y="58"/>
                    <a:pt x="104" y="58"/>
                  </a:cubicBezTo>
                  <a:cubicBezTo>
                    <a:pt x="104" y="47"/>
                    <a:pt x="104" y="47"/>
                    <a:pt x="104" y="47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3" y="42"/>
                    <a:pt x="93" y="39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94" y="21"/>
                    <a:pt x="94" y="21"/>
                    <a:pt x="94" y="21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2"/>
                    <a:pt x="79" y="19"/>
                    <a:pt x="77" y="18"/>
                  </a:cubicBezTo>
                  <a:cubicBezTo>
                    <a:pt x="77" y="17"/>
                    <a:pt x="77" y="17"/>
                    <a:pt x="77" y="1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63" y="11"/>
                    <a:pt x="63" y="11"/>
                    <a:pt x="63" y="11"/>
                  </a:cubicBezTo>
                  <a:close/>
                  <a:moveTo>
                    <a:pt x="88" y="53"/>
                  </a:moveTo>
                  <a:cubicBezTo>
                    <a:pt x="88" y="72"/>
                    <a:pt x="72" y="88"/>
                    <a:pt x="52" y="88"/>
                  </a:cubicBezTo>
                  <a:cubicBezTo>
                    <a:pt x="33" y="88"/>
                    <a:pt x="17" y="72"/>
                    <a:pt x="17" y="53"/>
                  </a:cubicBezTo>
                  <a:cubicBezTo>
                    <a:pt x="17" y="33"/>
                    <a:pt x="33" y="17"/>
                    <a:pt x="52" y="17"/>
                  </a:cubicBezTo>
                  <a:cubicBezTo>
                    <a:pt x="72" y="17"/>
                    <a:pt x="88" y="33"/>
                    <a:pt x="88" y="5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34" name="Freeform 15">
              <a:extLst>
                <a:ext uri="{FF2B5EF4-FFF2-40B4-BE49-F238E27FC236}">
                  <a16:creationId xmlns:a16="http://schemas.microsoft.com/office/drawing/2014/main" xmlns="" id="{33106117-7E6A-4873-9710-5D9B0CA341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2015" y="3055446"/>
              <a:ext cx="109894" cy="108254"/>
            </a:xfrm>
            <a:custGeom>
              <a:avLst/>
              <a:gdLst>
                <a:gd name="T0" fmla="*/ 22 w 43"/>
                <a:gd name="T1" fmla="*/ 7 h 43"/>
                <a:gd name="T2" fmla="*/ 36 w 43"/>
                <a:gd name="T3" fmla="*/ 21 h 43"/>
                <a:gd name="T4" fmla="*/ 22 w 43"/>
                <a:gd name="T5" fmla="*/ 36 h 43"/>
                <a:gd name="T6" fmla="*/ 7 w 43"/>
                <a:gd name="T7" fmla="*/ 21 h 43"/>
                <a:gd name="T8" fmla="*/ 22 w 43"/>
                <a:gd name="T9" fmla="*/ 7 h 43"/>
                <a:gd name="T10" fmla="*/ 22 w 43"/>
                <a:gd name="T11" fmla="*/ 7 h 43"/>
                <a:gd name="T12" fmla="*/ 22 w 43"/>
                <a:gd name="T13" fmla="*/ 0 h 43"/>
                <a:gd name="T14" fmla="*/ 22 w 43"/>
                <a:gd name="T15" fmla="*/ 0 h 43"/>
                <a:gd name="T16" fmla="*/ 0 w 43"/>
                <a:gd name="T17" fmla="*/ 21 h 43"/>
                <a:gd name="T18" fmla="*/ 22 w 43"/>
                <a:gd name="T19" fmla="*/ 43 h 43"/>
                <a:gd name="T20" fmla="*/ 22 w 43"/>
                <a:gd name="T21" fmla="*/ 43 h 43"/>
                <a:gd name="T22" fmla="*/ 43 w 43"/>
                <a:gd name="T23" fmla="*/ 21 h 43"/>
                <a:gd name="T24" fmla="*/ 22 w 43"/>
                <a:gd name="T2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3">
                  <a:moveTo>
                    <a:pt x="22" y="7"/>
                  </a:moveTo>
                  <a:cubicBezTo>
                    <a:pt x="30" y="7"/>
                    <a:pt x="36" y="13"/>
                    <a:pt x="36" y="21"/>
                  </a:cubicBezTo>
                  <a:cubicBezTo>
                    <a:pt x="36" y="29"/>
                    <a:pt x="30" y="36"/>
                    <a:pt x="22" y="36"/>
                  </a:cubicBezTo>
                  <a:cubicBezTo>
                    <a:pt x="14" y="36"/>
                    <a:pt x="7" y="29"/>
                    <a:pt x="7" y="21"/>
                  </a:cubicBezTo>
                  <a:cubicBezTo>
                    <a:pt x="7" y="13"/>
                    <a:pt x="14" y="7"/>
                    <a:pt x="22" y="7"/>
                  </a:cubicBezTo>
                  <a:cubicBezTo>
                    <a:pt x="22" y="7"/>
                    <a:pt x="22" y="7"/>
                    <a:pt x="22" y="7"/>
                  </a:cubicBezTo>
                  <a:moveTo>
                    <a:pt x="2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33"/>
                    <a:pt x="10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33" y="43"/>
                    <a:pt x="43" y="33"/>
                    <a:pt x="43" y="21"/>
                  </a:cubicBezTo>
                  <a:cubicBezTo>
                    <a:pt x="43" y="9"/>
                    <a:pt x="33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xmlns="" id="{8CA882BC-AC3F-4608-AC5E-19FE415474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4291" y="3016081"/>
              <a:ext cx="182062" cy="185343"/>
            </a:xfrm>
            <a:custGeom>
              <a:avLst/>
              <a:gdLst>
                <a:gd name="T0" fmla="*/ 40 w 72"/>
                <a:gd name="T1" fmla="*/ 7 h 73"/>
                <a:gd name="T2" fmla="*/ 38 w 72"/>
                <a:gd name="T3" fmla="*/ 0 h 73"/>
                <a:gd name="T4" fmla="*/ 30 w 72"/>
                <a:gd name="T5" fmla="*/ 8 h 73"/>
                <a:gd name="T6" fmla="*/ 25 w 72"/>
                <a:gd name="T7" fmla="*/ 9 h 73"/>
                <a:gd name="T8" fmla="*/ 14 w 72"/>
                <a:gd name="T9" fmla="*/ 8 h 73"/>
                <a:gd name="T10" fmla="*/ 14 w 72"/>
                <a:gd name="T11" fmla="*/ 18 h 73"/>
                <a:gd name="T12" fmla="*/ 7 w 72"/>
                <a:gd name="T13" fmla="*/ 15 h 73"/>
                <a:gd name="T14" fmla="*/ 9 w 72"/>
                <a:gd name="T15" fmla="*/ 27 h 73"/>
                <a:gd name="T16" fmla="*/ 8 w 72"/>
                <a:gd name="T17" fmla="*/ 31 h 73"/>
                <a:gd name="T18" fmla="*/ 0 w 72"/>
                <a:gd name="T19" fmla="*/ 40 h 73"/>
                <a:gd name="T20" fmla="*/ 9 w 72"/>
                <a:gd name="T21" fmla="*/ 47 h 73"/>
                <a:gd name="T22" fmla="*/ 4 w 72"/>
                <a:gd name="T23" fmla="*/ 52 h 73"/>
                <a:gd name="T24" fmla="*/ 15 w 72"/>
                <a:gd name="T25" fmla="*/ 56 h 73"/>
                <a:gd name="T26" fmla="*/ 20 w 72"/>
                <a:gd name="T27" fmla="*/ 61 h 73"/>
                <a:gd name="T28" fmla="*/ 25 w 72"/>
                <a:gd name="T29" fmla="*/ 71 h 73"/>
                <a:gd name="T30" fmla="*/ 29 w 72"/>
                <a:gd name="T31" fmla="*/ 65 h 73"/>
                <a:gd name="T32" fmla="*/ 34 w 72"/>
                <a:gd name="T33" fmla="*/ 66 h 73"/>
                <a:gd name="T34" fmla="*/ 43 w 72"/>
                <a:gd name="T35" fmla="*/ 72 h 73"/>
                <a:gd name="T36" fmla="*/ 44 w 72"/>
                <a:gd name="T37" fmla="*/ 65 h 73"/>
                <a:gd name="T38" fmla="*/ 48 w 72"/>
                <a:gd name="T39" fmla="*/ 64 h 73"/>
                <a:gd name="T40" fmla="*/ 59 w 72"/>
                <a:gd name="T41" fmla="*/ 65 h 73"/>
                <a:gd name="T42" fmla="*/ 57 w 72"/>
                <a:gd name="T43" fmla="*/ 58 h 73"/>
                <a:gd name="T44" fmla="*/ 60 w 72"/>
                <a:gd name="T45" fmla="*/ 55 h 73"/>
                <a:gd name="T46" fmla="*/ 70 w 72"/>
                <a:gd name="T47" fmla="*/ 51 h 73"/>
                <a:gd name="T48" fmla="*/ 65 w 72"/>
                <a:gd name="T49" fmla="*/ 45 h 73"/>
                <a:gd name="T50" fmla="*/ 66 w 72"/>
                <a:gd name="T51" fmla="*/ 40 h 73"/>
                <a:gd name="T52" fmla="*/ 72 w 72"/>
                <a:gd name="T53" fmla="*/ 33 h 73"/>
                <a:gd name="T54" fmla="*/ 65 w 72"/>
                <a:gd name="T55" fmla="*/ 31 h 73"/>
                <a:gd name="T56" fmla="*/ 64 w 72"/>
                <a:gd name="T57" fmla="*/ 25 h 73"/>
                <a:gd name="T58" fmla="*/ 66 w 72"/>
                <a:gd name="T59" fmla="*/ 14 h 73"/>
                <a:gd name="T60" fmla="*/ 59 w 72"/>
                <a:gd name="T61" fmla="*/ 17 h 73"/>
                <a:gd name="T62" fmla="*/ 54 w 72"/>
                <a:gd name="T63" fmla="*/ 12 h 73"/>
                <a:gd name="T64" fmla="*/ 49 w 72"/>
                <a:gd name="T65" fmla="*/ 2 h 73"/>
                <a:gd name="T66" fmla="*/ 61 w 72"/>
                <a:gd name="T67" fmla="*/ 36 h 73"/>
                <a:gd name="T68" fmla="*/ 12 w 72"/>
                <a:gd name="T69" fmla="*/ 36 h 73"/>
                <a:gd name="T70" fmla="*/ 61 w 72"/>
                <a:gd name="T71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2" h="73">
                  <a:moveTo>
                    <a:pt x="44" y="8"/>
                  </a:moveTo>
                  <a:cubicBezTo>
                    <a:pt x="43" y="7"/>
                    <a:pt x="41" y="7"/>
                    <a:pt x="40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28" y="8"/>
                    <a:pt x="27" y="8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5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3"/>
                    <a:pt x="9" y="45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6" y="58"/>
                    <a:pt x="18" y="59"/>
                    <a:pt x="20" y="60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25" y="71"/>
                    <a:pt x="25" y="71"/>
                    <a:pt x="25" y="71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31" y="65"/>
                    <a:pt x="32" y="65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4" y="65"/>
                    <a:pt x="44" y="65"/>
                    <a:pt x="44" y="65"/>
                  </a:cubicBezTo>
                  <a:cubicBezTo>
                    <a:pt x="45" y="64"/>
                    <a:pt x="47" y="64"/>
                    <a:pt x="48" y="63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53" y="69"/>
                    <a:pt x="53" y="69"/>
                    <a:pt x="53" y="69"/>
                  </a:cubicBezTo>
                  <a:cubicBezTo>
                    <a:pt x="59" y="65"/>
                    <a:pt x="59" y="65"/>
                    <a:pt x="59" y="6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8" y="57"/>
                    <a:pt x="59" y="56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5" y="44"/>
                    <a:pt x="65" y="43"/>
                    <a:pt x="66" y="40"/>
                  </a:cubicBezTo>
                  <a:cubicBezTo>
                    <a:pt x="66" y="40"/>
                    <a:pt x="66" y="40"/>
                    <a:pt x="66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29"/>
                    <a:pt x="65" y="27"/>
                    <a:pt x="64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7" y="15"/>
                    <a:pt x="55" y="13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49" y="2"/>
                    <a:pt x="49" y="2"/>
                    <a:pt x="49" y="2"/>
                  </a:cubicBezTo>
                  <a:cubicBezTo>
                    <a:pt x="44" y="8"/>
                    <a:pt x="44" y="8"/>
                    <a:pt x="44" y="8"/>
                  </a:cubicBezTo>
                  <a:close/>
                  <a:moveTo>
                    <a:pt x="61" y="36"/>
                  </a:moveTo>
                  <a:cubicBezTo>
                    <a:pt x="61" y="50"/>
                    <a:pt x="50" y="61"/>
                    <a:pt x="37" y="61"/>
                  </a:cubicBezTo>
                  <a:cubicBezTo>
                    <a:pt x="23" y="61"/>
                    <a:pt x="12" y="50"/>
                    <a:pt x="12" y="36"/>
                  </a:cubicBezTo>
                  <a:cubicBezTo>
                    <a:pt x="12" y="23"/>
                    <a:pt x="23" y="12"/>
                    <a:pt x="37" y="12"/>
                  </a:cubicBezTo>
                  <a:cubicBezTo>
                    <a:pt x="50" y="12"/>
                    <a:pt x="61" y="23"/>
                    <a:pt x="61" y="3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vert="horz" wrap="square" lIns="86672" tIns="43336" rIns="86672" bIns="43336" numCol="1" anchor="t" anchorCtr="0" compatLnSpc="1"/>
            <a:lstStyle/>
            <a:p>
              <a:endParaRPr lang="zh-CN" altLang="en-US" sz="1706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xmlns="" id="{0293595D-C17C-494B-B230-6280D65FCD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83337" y="3303117"/>
              <a:ext cx="223068" cy="200104"/>
            </a:xfrm>
            <a:custGeom>
              <a:avLst/>
              <a:gdLst>
                <a:gd name="T0" fmla="*/ 44 w 88"/>
                <a:gd name="T1" fmla="*/ 5 h 79"/>
                <a:gd name="T2" fmla="*/ 78 w 88"/>
                <a:gd name="T3" fmla="*/ 31 h 79"/>
                <a:gd name="T4" fmla="*/ 53 w 88"/>
                <a:gd name="T5" fmla="*/ 73 h 79"/>
                <a:gd name="T6" fmla="*/ 44 w 88"/>
                <a:gd name="T7" fmla="*/ 74 h 79"/>
                <a:gd name="T8" fmla="*/ 11 w 88"/>
                <a:gd name="T9" fmla="*/ 48 h 79"/>
                <a:gd name="T10" fmla="*/ 14 w 88"/>
                <a:gd name="T11" fmla="*/ 22 h 79"/>
                <a:gd name="T12" fmla="*/ 35 w 88"/>
                <a:gd name="T13" fmla="*/ 6 h 79"/>
                <a:gd name="T14" fmla="*/ 44 w 88"/>
                <a:gd name="T15" fmla="*/ 5 h 79"/>
                <a:gd name="T16" fmla="*/ 44 w 88"/>
                <a:gd name="T17" fmla="*/ 0 h 79"/>
                <a:gd name="T18" fmla="*/ 34 w 88"/>
                <a:gd name="T19" fmla="*/ 1 h 79"/>
                <a:gd name="T20" fmla="*/ 6 w 88"/>
                <a:gd name="T21" fmla="*/ 50 h 79"/>
                <a:gd name="T22" fmla="*/ 44 w 88"/>
                <a:gd name="T23" fmla="*/ 79 h 79"/>
                <a:gd name="T24" fmla="*/ 54 w 88"/>
                <a:gd name="T25" fmla="*/ 78 h 79"/>
                <a:gd name="T26" fmla="*/ 82 w 88"/>
                <a:gd name="T27" fmla="*/ 30 h 79"/>
                <a:gd name="T28" fmla="*/ 44 w 88"/>
                <a:gd name="T29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" h="79">
                  <a:moveTo>
                    <a:pt x="44" y="5"/>
                  </a:moveTo>
                  <a:cubicBezTo>
                    <a:pt x="60" y="5"/>
                    <a:pt x="74" y="16"/>
                    <a:pt x="78" y="31"/>
                  </a:cubicBezTo>
                  <a:cubicBezTo>
                    <a:pt x="83" y="49"/>
                    <a:pt x="71" y="68"/>
                    <a:pt x="53" y="73"/>
                  </a:cubicBezTo>
                  <a:cubicBezTo>
                    <a:pt x="50" y="74"/>
                    <a:pt x="47" y="74"/>
                    <a:pt x="44" y="74"/>
                  </a:cubicBezTo>
                  <a:cubicBezTo>
                    <a:pt x="28" y="74"/>
                    <a:pt x="15" y="64"/>
                    <a:pt x="11" y="48"/>
                  </a:cubicBezTo>
                  <a:cubicBezTo>
                    <a:pt x="8" y="39"/>
                    <a:pt x="10" y="30"/>
                    <a:pt x="14" y="22"/>
                  </a:cubicBezTo>
                  <a:cubicBezTo>
                    <a:pt x="19" y="14"/>
                    <a:pt x="27" y="8"/>
                    <a:pt x="35" y="6"/>
                  </a:cubicBezTo>
                  <a:cubicBezTo>
                    <a:pt x="38" y="5"/>
                    <a:pt x="41" y="5"/>
                    <a:pt x="44" y="5"/>
                  </a:cubicBezTo>
                  <a:moveTo>
                    <a:pt x="44" y="0"/>
                  </a:moveTo>
                  <a:cubicBezTo>
                    <a:pt x="41" y="0"/>
                    <a:pt x="38" y="1"/>
                    <a:pt x="34" y="1"/>
                  </a:cubicBezTo>
                  <a:cubicBezTo>
                    <a:pt x="13" y="7"/>
                    <a:pt x="0" y="28"/>
                    <a:pt x="6" y="50"/>
                  </a:cubicBezTo>
                  <a:cubicBezTo>
                    <a:pt x="11" y="67"/>
                    <a:pt x="27" y="79"/>
                    <a:pt x="44" y="79"/>
                  </a:cubicBezTo>
                  <a:cubicBezTo>
                    <a:pt x="47" y="79"/>
                    <a:pt x="51" y="79"/>
                    <a:pt x="54" y="78"/>
                  </a:cubicBezTo>
                  <a:cubicBezTo>
                    <a:pt x="75" y="72"/>
                    <a:pt x="88" y="51"/>
                    <a:pt x="82" y="30"/>
                  </a:cubicBezTo>
                  <a:cubicBezTo>
                    <a:pt x="78" y="12"/>
                    <a:pt x="62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  <p:sp>
          <p:nvSpPr>
            <p:cNvPr id="37" name="Freeform 18">
              <a:extLst>
                <a:ext uri="{FF2B5EF4-FFF2-40B4-BE49-F238E27FC236}">
                  <a16:creationId xmlns:a16="http://schemas.microsoft.com/office/drawing/2014/main" xmlns="" id="{25FD9F4B-4AC8-4735-A6C5-22450ADEE2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27570" y="3232588"/>
              <a:ext cx="336241" cy="341162"/>
            </a:xfrm>
            <a:custGeom>
              <a:avLst/>
              <a:gdLst>
                <a:gd name="T0" fmla="*/ 58 w 133"/>
                <a:gd name="T1" fmla="*/ 14 h 135"/>
                <a:gd name="T2" fmla="*/ 52 w 133"/>
                <a:gd name="T3" fmla="*/ 2 h 135"/>
                <a:gd name="T4" fmla="*/ 41 w 133"/>
                <a:gd name="T5" fmla="*/ 20 h 135"/>
                <a:gd name="T6" fmla="*/ 33 w 133"/>
                <a:gd name="T7" fmla="*/ 24 h 135"/>
                <a:gd name="T8" fmla="*/ 13 w 133"/>
                <a:gd name="T9" fmla="*/ 27 h 135"/>
                <a:gd name="T10" fmla="*/ 16 w 133"/>
                <a:gd name="T11" fmla="*/ 45 h 135"/>
                <a:gd name="T12" fmla="*/ 3 w 133"/>
                <a:gd name="T13" fmla="*/ 44 h 135"/>
                <a:gd name="T14" fmla="*/ 12 w 133"/>
                <a:gd name="T15" fmla="*/ 63 h 135"/>
                <a:gd name="T16" fmla="*/ 12 w 133"/>
                <a:gd name="T17" fmla="*/ 72 h 135"/>
                <a:gd name="T18" fmla="*/ 3 w 133"/>
                <a:gd name="T19" fmla="*/ 91 h 135"/>
                <a:gd name="T20" fmla="*/ 22 w 133"/>
                <a:gd name="T21" fmla="*/ 100 h 135"/>
                <a:gd name="T22" fmla="*/ 15 w 133"/>
                <a:gd name="T23" fmla="*/ 111 h 135"/>
                <a:gd name="T24" fmla="*/ 36 w 133"/>
                <a:gd name="T25" fmla="*/ 113 h 135"/>
                <a:gd name="T26" fmla="*/ 47 w 133"/>
                <a:gd name="T27" fmla="*/ 119 h 135"/>
                <a:gd name="T28" fmla="*/ 61 w 133"/>
                <a:gd name="T29" fmla="*/ 135 h 135"/>
                <a:gd name="T30" fmla="*/ 66 w 133"/>
                <a:gd name="T31" fmla="*/ 122 h 135"/>
                <a:gd name="T32" fmla="*/ 75 w 133"/>
                <a:gd name="T33" fmla="*/ 122 h 135"/>
                <a:gd name="T34" fmla="*/ 94 w 133"/>
                <a:gd name="T35" fmla="*/ 129 h 135"/>
                <a:gd name="T36" fmla="*/ 92 w 133"/>
                <a:gd name="T37" fmla="*/ 116 h 135"/>
                <a:gd name="T38" fmla="*/ 100 w 133"/>
                <a:gd name="T39" fmla="*/ 111 h 135"/>
                <a:gd name="T40" fmla="*/ 120 w 133"/>
                <a:gd name="T41" fmla="*/ 109 h 135"/>
                <a:gd name="T42" fmla="*/ 112 w 133"/>
                <a:gd name="T43" fmla="*/ 97 h 135"/>
                <a:gd name="T44" fmla="*/ 116 w 133"/>
                <a:gd name="T45" fmla="*/ 90 h 135"/>
                <a:gd name="T46" fmla="*/ 133 w 133"/>
                <a:gd name="T47" fmla="*/ 78 h 135"/>
                <a:gd name="T48" fmla="*/ 120 w 133"/>
                <a:gd name="T49" fmla="*/ 71 h 135"/>
                <a:gd name="T50" fmla="*/ 121 w 133"/>
                <a:gd name="T51" fmla="*/ 61 h 135"/>
                <a:gd name="T52" fmla="*/ 128 w 133"/>
                <a:gd name="T53" fmla="*/ 45 h 135"/>
                <a:gd name="T54" fmla="*/ 115 w 133"/>
                <a:gd name="T55" fmla="*/ 45 h 135"/>
                <a:gd name="T56" fmla="*/ 110 w 133"/>
                <a:gd name="T57" fmla="*/ 35 h 135"/>
                <a:gd name="T58" fmla="*/ 108 w 133"/>
                <a:gd name="T59" fmla="*/ 15 h 135"/>
                <a:gd name="T60" fmla="*/ 97 w 133"/>
                <a:gd name="T61" fmla="*/ 23 h 135"/>
                <a:gd name="T62" fmla="*/ 85 w 133"/>
                <a:gd name="T63" fmla="*/ 16 h 135"/>
                <a:gd name="T64" fmla="*/ 72 w 133"/>
                <a:gd name="T65" fmla="*/ 0 h 135"/>
                <a:gd name="T66" fmla="*/ 110 w 133"/>
                <a:gd name="T67" fmla="*/ 56 h 135"/>
                <a:gd name="T68" fmla="*/ 22 w 133"/>
                <a:gd name="T69" fmla="*/ 79 h 135"/>
                <a:gd name="T70" fmla="*/ 110 w 133"/>
                <a:gd name="T71" fmla="*/ 56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3" h="135">
                  <a:moveTo>
                    <a:pt x="67" y="13"/>
                  </a:moveTo>
                  <a:cubicBezTo>
                    <a:pt x="64" y="13"/>
                    <a:pt x="61" y="13"/>
                    <a:pt x="58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38" y="21"/>
                    <a:pt x="36" y="22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9" y="40"/>
                    <a:pt x="18" y="43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66"/>
                    <a:pt x="11" y="68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8" y="94"/>
                    <a:pt x="20" y="97"/>
                    <a:pt x="22" y="100"/>
                  </a:cubicBezTo>
                  <a:cubicBezTo>
                    <a:pt x="22" y="100"/>
                    <a:pt x="22" y="100"/>
                    <a:pt x="22" y="100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25" y="121"/>
                    <a:pt x="25" y="121"/>
                    <a:pt x="25" y="121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9" y="115"/>
                    <a:pt x="43" y="117"/>
                    <a:pt x="48" y="119"/>
                  </a:cubicBezTo>
                  <a:cubicBezTo>
                    <a:pt x="47" y="119"/>
                    <a:pt x="47" y="119"/>
                    <a:pt x="47" y="119"/>
                  </a:cubicBezTo>
                  <a:cubicBezTo>
                    <a:pt x="47" y="132"/>
                    <a:pt x="47" y="132"/>
                    <a:pt x="47" y="132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6" y="122"/>
                    <a:pt x="66" y="122"/>
                    <a:pt x="66" y="122"/>
                  </a:cubicBezTo>
                  <a:cubicBezTo>
                    <a:pt x="69" y="122"/>
                    <a:pt x="72" y="122"/>
                    <a:pt x="74" y="122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5" y="114"/>
                    <a:pt x="97" y="113"/>
                    <a:pt x="99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11" y="118"/>
                    <a:pt x="111" y="118"/>
                    <a:pt x="111" y="118"/>
                  </a:cubicBezTo>
                  <a:cubicBezTo>
                    <a:pt x="120" y="109"/>
                    <a:pt x="120" y="109"/>
                    <a:pt x="120" y="109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5"/>
                    <a:pt x="115" y="92"/>
                    <a:pt x="116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33" y="78"/>
                    <a:pt x="133" y="78"/>
                    <a:pt x="133" y="78"/>
                  </a:cubicBezTo>
                  <a:cubicBezTo>
                    <a:pt x="121" y="72"/>
                    <a:pt x="121" y="72"/>
                    <a:pt x="121" y="72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0" y="68"/>
                    <a:pt x="121" y="66"/>
                    <a:pt x="120" y="61"/>
                  </a:cubicBezTo>
                  <a:cubicBezTo>
                    <a:pt x="121" y="61"/>
                    <a:pt x="121" y="61"/>
                    <a:pt x="121" y="61"/>
                  </a:cubicBezTo>
                  <a:cubicBezTo>
                    <a:pt x="131" y="58"/>
                    <a:pt x="131" y="58"/>
                    <a:pt x="131" y="5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5" y="45"/>
                    <a:pt x="115" y="45"/>
                    <a:pt x="115" y="45"/>
                  </a:cubicBezTo>
                  <a:cubicBezTo>
                    <a:pt x="114" y="42"/>
                    <a:pt x="112" y="39"/>
                    <a:pt x="110" y="35"/>
                  </a:cubicBezTo>
                  <a:cubicBezTo>
                    <a:pt x="110" y="35"/>
                    <a:pt x="110" y="35"/>
                    <a:pt x="110" y="35"/>
                  </a:cubicBezTo>
                  <a:cubicBezTo>
                    <a:pt x="118" y="24"/>
                    <a:pt x="118" y="24"/>
                    <a:pt x="118" y="24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0"/>
                    <a:pt x="89" y="18"/>
                    <a:pt x="85" y="17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7" y="13"/>
                    <a:pt x="67" y="13"/>
                    <a:pt x="67" y="13"/>
                  </a:cubicBezTo>
                  <a:close/>
                  <a:moveTo>
                    <a:pt x="110" y="56"/>
                  </a:moveTo>
                  <a:cubicBezTo>
                    <a:pt x="116" y="80"/>
                    <a:pt x="102" y="105"/>
                    <a:pt x="78" y="111"/>
                  </a:cubicBezTo>
                  <a:cubicBezTo>
                    <a:pt x="53" y="118"/>
                    <a:pt x="29" y="103"/>
                    <a:pt x="22" y="79"/>
                  </a:cubicBezTo>
                  <a:cubicBezTo>
                    <a:pt x="16" y="55"/>
                    <a:pt x="31" y="30"/>
                    <a:pt x="55" y="24"/>
                  </a:cubicBezTo>
                  <a:cubicBezTo>
                    <a:pt x="79" y="18"/>
                    <a:pt x="104" y="32"/>
                    <a:pt x="110" y="56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6"/>
            </a:p>
          </p:txBody>
        </p:sp>
      </p:grpSp>
    </p:spTree>
    <p:extLst>
      <p:ext uri="{BB962C8B-B14F-4D97-AF65-F5344CB8AC3E}">
        <p14:creationId xmlns:p14="http://schemas.microsoft.com/office/powerpoint/2010/main" val="174844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4" grpId="0"/>
      <p:bldP spid="16" grpId="0"/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96A7FFC-E46B-4AAC-BBCA-92A1793019DE}"/>
              </a:ext>
            </a:extLst>
          </p:cNvPr>
          <p:cNvGrpSpPr/>
          <p:nvPr/>
        </p:nvGrpSpPr>
        <p:grpSpPr>
          <a:xfrm flipH="1">
            <a:off x="0" y="9939"/>
            <a:ext cx="12192000" cy="6858000"/>
            <a:chOff x="1" y="0"/>
            <a:chExt cx="12191998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10BAD63C-D7DC-4E67-B576-BE2EA7A54F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6096000" y="0"/>
              <a:ext cx="6095999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F4950845-569E-4F45-B121-2E9EC5051A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00"/>
            <a:stretch/>
          </p:blipFill>
          <p:spPr>
            <a:xfrm>
              <a:off x="1" y="0"/>
              <a:ext cx="6095999" cy="6858000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4E29F13-E008-44FB-8677-E7061688E3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5346" y1="28591" x2="55466" y2="71091"/>
                        <a14:backgroundMark x1="52419" y1="86364" x2="60275" y2="85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0" r="34465"/>
          <a:stretch/>
        </p:blipFill>
        <p:spPr>
          <a:xfrm rot="18018883" flipH="1">
            <a:off x="1075577" y="3795626"/>
            <a:ext cx="1860645" cy="41007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BEE9FA1-1FEE-42B8-81EF-7681C3A8825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E4EBF3"/>
              </a:clrFrom>
              <a:clrTo>
                <a:srgbClr val="E4EB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8" r="35701"/>
          <a:stretch/>
        </p:blipFill>
        <p:spPr>
          <a:xfrm>
            <a:off x="7699513" y="0"/>
            <a:ext cx="4492487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830D73C-FCAE-4129-B55E-99FD080334AB}"/>
              </a:ext>
            </a:extLst>
          </p:cNvPr>
          <p:cNvSpPr txBox="1"/>
          <p:nvPr/>
        </p:nvSpPr>
        <p:spPr>
          <a:xfrm>
            <a:off x="2852779" y="3146551"/>
            <a:ext cx="535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600" dirty="0">
                <a:solidFill>
                  <a:schemeClr val="bg1"/>
                </a:solidFill>
              </a:rPr>
              <a:t>对销售营销的建议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89F18529-8040-4CEC-BE3E-450A91AD544A}"/>
              </a:ext>
            </a:extLst>
          </p:cNvPr>
          <p:cNvSpPr txBox="1"/>
          <p:nvPr/>
        </p:nvSpPr>
        <p:spPr>
          <a:xfrm>
            <a:off x="3551583" y="1948070"/>
            <a:ext cx="2902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pc="600" dirty="0">
                <a:solidFill>
                  <a:schemeClr val="bg1"/>
                </a:solidFill>
              </a:rPr>
              <a:t>PART 03</a:t>
            </a:r>
            <a:endParaRPr lang="zh-CN" altLang="en-US" sz="4000" b="1" spc="600" dirty="0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7CF308A-7B27-4FEF-8030-961C97A6B508}"/>
              </a:ext>
            </a:extLst>
          </p:cNvPr>
          <p:cNvSpPr/>
          <p:nvPr/>
        </p:nvSpPr>
        <p:spPr>
          <a:xfrm>
            <a:off x="2675616" y="4381752"/>
            <a:ext cx="52708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</a:rPr>
              <a:t>No matter how many mistakes you make or how slow you progress, you are still way ahead of everyone who isn't trying</a:t>
            </a:r>
            <a:r>
              <a:rPr lang="zh-CN" altLang="en-US" dirty="0">
                <a:solidFill>
                  <a:schemeClr val="bg1"/>
                </a:solidFill>
                <a:effectLst/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05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8E405C42-E589-4FF5-87E6-8CC381050B81}"/>
              </a:ext>
            </a:extLst>
          </p:cNvPr>
          <p:cNvGrpSpPr/>
          <p:nvPr/>
        </p:nvGrpSpPr>
        <p:grpSpPr>
          <a:xfrm>
            <a:off x="2616475" y="1756277"/>
            <a:ext cx="2351369" cy="4073283"/>
            <a:chOff x="3608157" y="1756277"/>
            <a:chExt cx="2351369" cy="4073283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EBDB827F-B468-4B41-B42C-EBA936E8FB6A}"/>
                </a:ext>
              </a:extLst>
            </p:cNvPr>
            <p:cNvSpPr/>
            <p:nvPr/>
          </p:nvSpPr>
          <p:spPr>
            <a:xfrm>
              <a:off x="3608157" y="2083774"/>
              <a:ext cx="2351369" cy="3745786"/>
            </a:xfrm>
            <a:prstGeom prst="rect">
              <a:avLst/>
            </a:prstGeom>
            <a:solidFill>
              <a:srgbClr val="3A3A3A">
                <a:alpha val="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7204" tIns="33602" rIns="67204" bIns="33602" numCol="1" spcCol="0" rtlCol="0" fromWordArt="0" anchor="ctr" anchorCtr="0" forceAA="0" compatLnSpc="1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3591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7183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0838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4429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68021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1612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5204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68859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975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C10DBB8D-7EA7-45CA-84C7-A526F92EB509}"/>
                </a:ext>
              </a:extLst>
            </p:cNvPr>
            <p:cNvSpPr/>
            <p:nvPr/>
          </p:nvSpPr>
          <p:spPr>
            <a:xfrm>
              <a:off x="4154987" y="1756277"/>
              <a:ext cx="1257709" cy="66382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7204" tIns="33602" rIns="67204" bIns="33602" numCol="1" spcCol="0" rtlCol="0" fromWordArt="0" anchor="ctr" anchorCtr="0" forceAA="0" compatLnSpc="1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3591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7183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0838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4429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68021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1612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5204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68859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975"/>
            </a:p>
          </p:txBody>
        </p:sp>
        <p:sp>
          <p:nvSpPr>
            <p:cNvPr id="17" name="文本框 21">
              <a:extLst>
                <a:ext uri="{FF2B5EF4-FFF2-40B4-BE49-F238E27FC236}">
                  <a16:creationId xmlns:a16="http://schemas.microsoft.com/office/drawing/2014/main" xmlns="" id="{DD0B485B-C650-4333-B548-8A74C5E4D758}"/>
                </a:ext>
              </a:extLst>
            </p:cNvPr>
            <p:cNvSpPr txBox="1"/>
            <p:nvPr/>
          </p:nvSpPr>
          <p:spPr>
            <a:xfrm>
              <a:off x="4468403" y="1832348"/>
              <a:ext cx="665552" cy="629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35915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7183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838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44295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8021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16125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5204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68859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645" dirty="0">
                  <a:solidFill>
                    <a:schemeClr val="bg1"/>
                  </a:solidFill>
                </a:rPr>
                <a:t>01</a:t>
              </a:r>
              <a:endParaRPr lang="zh-CN" altLang="en-US" sz="2645" dirty="0">
                <a:solidFill>
                  <a:schemeClr val="bg1"/>
                </a:solidFill>
              </a:endParaRPr>
            </a:p>
          </p:txBody>
        </p:sp>
        <p:sp>
          <p:nvSpPr>
            <p:cNvPr id="22" name=" 5">
              <a:extLst>
                <a:ext uri="{FF2B5EF4-FFF2-40B4-BE49-F238E27FC236}">
                  <a16:creationId xmlns:a16="http://schemas.microsoft.com/office/drawing/2014/main" xmlns="" id="{728CBF73-52DC-4C42-AD6D-1112C3CED862}"/>
                </a:ext>
              </a:extLst>
            </p:cNvPr>
            <p:cNvSpPr/>
            <p:nvPr/>
          </p:nvSpPr>
          <p:spPr bwMode="auto">
            <a:xfrm>
              <a:off x="4514557" y="2779993"/>
              <a:ext cx="538570" cy="538570"/>
            </a:xfrm>
            <a:custGeom>
              <a:avLst/>
              <a:gdLst>
                <a:gd name="T0" fmla="*/ 942322 w 3841"/>
                <a:gd name="T1" fmla="*/ 1696878 h 3861"/>
                <a:gd name="T2" fmla="*/ 612206 w 3841"/>
                <a:gd name="T3" fmla="*/ 1630196 h 3861"/>
                <a:gd name="T4" fmla="*/ 0 w 3841"/>
                <a:gd name="T5" fmla="*/ 1797599 h 3861"/>
                <a:gd name="T6" fmla="*/ 282090 w 3841"/>
                <a:gd name="T7" fmla="*/ 1380724 h 3861"/>
                <a:gd name="T8" fmla="*/ 93719 w 3841"/>
                <a:gd name="T9" fmla="*/ 848206 h 3861"/>
                <a:gd name="T10" fmla="*/ 942322 w 3841"/>
                <a:gd name="T11" fmla="*/ 0 h 3861"/>
                <a:gd name="T12" fmla="*/ 1790924 w 3841"/>
                <a:gd name="T13" fmla="*/ 848206 h 3861"/>
                <a:gd name="T14" fmla="*/ 942322 w 3841"/>
                <a:gd name="T15" fmla="*/ 1696878 h 3861"/>
                <a:gd name="T16" fmla="*/ 682146 w 3841"/>
                <a:gd name="T17" fmla="*/ 1245496 h 3861"/>
                <a:gd name="T18" fmla="*/ 803375 w 3841"/>
                <a:gd name="T19" fmla="*/ 1371398 h 3861"/>
                <a:gd name="T20" fmla="*/ 956776 w 3841"/>
                <a:gd name="T21" fmla="*/ 1221248 h 3861"/>
                <a:gd name="T22" fmla="*/ 830884 w 3841"/>
                <a:gd name="T23" fmla="*/ 1092082 h 3861"/>
                <a:gd name="T24" fmla="*/ 682146 w 3841"/>
                <a:gd name="T25" fmla="*/ 1245496 h 3861"/>
                <a:gd name="T26" fmla="*/ 988948 w 3841"/>
                <a:gd name="T27" fmla="*/ 301698 h 3861"/>
                <a:gd name="T28" fmla="*/ 729705 w 3841"/>
                <a:gd name="T29" fmla="*/ 367913 h 3861"/>
                <a:gd name="T30" fmla="*/ 758613 w 3841"/>
                <a:gd name="T31" fmla="*/ 522726 h 3861"/>
                <a:gd name="T32" fmla="*/ 926002 w 3841"/>
                <a:gd name="T33" fmla="*/ 479826 h 3861"/>
                <a:gd name="T34" fmla="*/ 1015059 w 3841"/>
                <a:gd name="T35" fmla="*/ 553502 h 3861"/>
                <a:gd name="T36" fmla="*/ 892431 w 3841"/>
                <a:gd name="T37" fmla="*/ 723703 h 3861"/>
                <a:gd name="T38" fmla="*/ 752552 w 3841"/>
                <a:gd name="T39" fmla="*/ 978771 h 3861"/>
                <a:gd name="T40" fmla="*/ 747889 w 3841"/>
                <a:gd name="T41" fmla="*/ 1018406 h 3861"/>
                <a:gd name="T42" fmla="*/ 962837 w 3841"/>
                <a:gd name="T43" fmla="*/ 1018406 h 3861"/>
                <a:gd name="T44" fmla="*/ 970298 w 3841"/>
                <a:gd name="T45" fmla="*/ 981568 h 3861"/>
                <a:gd name="T46" fmla="*/ 1074741 w 3841"/>
                <a:gd name="T47" fmla="*/ 800643 h 3861"/>
                <a:gd name="T48" fmla="*/ 1242130 w 3841"/>
                <a:gd name="T49" fmla="*/ 510602 h 3861"/>
                <a:gd name="T50" fmla="*/ 988948 w 3841"/>
                <a:gd name="T51" fmla="*/ 301698 h 3861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841" h="3861">
                  <a:moveTo>
                    <a:pt x="2021" y="3639"/>
                  </a:moveTo>
                  <a:cubicBezTo>
                    <a:pt x="1770" y="3639"/>
                    <a:pt x="1531" y="3588"/>
                    <a:pt x="1313" y="3496"/>
                  </a:cubicBezTo>
                  <a:cubicBezTo>
                    <a:pt x="830" y="3861"/>
                    <a:pt x="0" y="3855"/>
                    <a:pt x="0" y="3855"/>
                  </a:cubicBezTo>
                  <a:cubicBezTo>
                    <a:pt x="0" y="3855"/>
                    <a:pt x="417" y="3566"/>
                    <a:pt x="605" y="2961"/>
                  </a:cubicBezTo>
                  <a:cubicBezTo>
                    <a:pt x="352" y="2648"/>
                    <a:pt x="201" y="2252"/>
                    <a:pt x="201" y="1819"/>
                  </a:cubicBezTo>
                  <a:cubicBezTo>
                    <a:pt x="201" y="814"/>
                    <a:pt x="1016" y="0"/>
                    <a:pt x="2021" y="0"/>
                  </a:cubicBezTo>
                  <a:cubicBezTo>
                    <a:pt x="3026" y="0"/>
                    <a:pt x="3841" y="814"/>
                    <a:pt x="3841" y="1819"/>
                  </a:cubicBezTo>
                  <a:cubicBezTo>
                    <a:pt x="3841" y="2824"/>
                    <a:pt x="3026" y="3639"/>
                    <a:pt x="2021" y="3639"/>
                  </a:cubicBezTo>
                  <a:close/>
                  <a:moveTo>
                    <a:pt x="1463" y="2671"/>
                  </a:moveTo>
                  <a:cubicBezTo>
                    <a:pt x="1463" y="2826"/>
                    <a:pt x="1568" y="2941"/>
                    <a:pt x="1723" y="2941"/>
                  </a:cubicBezTo>
                  <a:cubicBezTo>
                    <a:pt x="1917" y="2941"/>
                    <a:pt x="2052" y="2806"/>
                    <a:pt x="2052" y="2619"/>
                  </a:cubicBezTo>
                  <a:cubicBezTo>
                    <a:pt x="2052" y="2457"/>
                    <a:pt x="1940" y="2342"/>
                    <a:pt x="1782" y="2342"/>
                  </a:cubicBezTo>
                  <a:cubicBezTo>
                    <a:pt x="1595" y="2342"/>
                    <a:pt x="1463" y="2497"/>
                    <a:pt x="1463" y="2671"/>
                  </a:cubicBezTo>
                  <a:close/>
                  <a:moveTo>
                    <a:pt x="2121" y="647"/>
                  </a:moveTo>
                  <a:cubicBezTo>
                    <a:pt x="1874" y="647"/>
                    <a:pt x="1687" y="716"/>
                    <a:pt x="1565" y="789"/>
                  </a:cubicBezTo>
                  <a:cubicBezTo>
                    <a:pt x="1627" y="1121"/>
                    <a:pt x="1627" y="1121"/>
                    <a:pt x="1627" y="1121"/>
                  </a:cubicBezTo>
                  <a:cubicBezTo>
                    <a:pt x="1720" y="1065"/>
                    <a:pt x="1838" y="1029"/>
                    <a:pt x="1986" y="1029"/>
                  </a:cubicBezTo>
                  <a:cubicBezTo>
                    <a:pt x="2134" y="1032"/>
                    <a:pt x="2177" y="1101"/>
                    <a:pt x="2177" y="1187"/>
                  </a:cubicBezTo>
                  <a:cubicBezTo>
                    <a:pt x="2177" y="1302"/>
                    <a:pt x="2042" y="1414"/>
                    <a:pt x="1914" y="1552"/>
                  </a:cubicBezTo>
                  <a:cubicBezTo>
                    <a:pt x="1729" y="1747"/>
                    <a:pt x="1641" y="1921"/>
                    <a:pt x="1614" y="2099"/>
                  </a:cubicBezTo>
                  <a:cubicBezTo>
                    <a:pt x="1611" y="2125"/>
                    <a:pt x="1608" y="2155"/>
                    <a:pt x="1604" y="2184"/>
                  </a:cubicBezTo>
                  <a:cubicBezTo>
                    <a:pt x="2065" y="2184"/>
                    <a:pt x="2065" y="2184"/>
                    <a:pt x="2065" y="2184"/>
                  </a:cubicBezTo>
                  <a:cubicBezTo>
                    <a:pt x="2072" y="2155"/>
                    <a:pt x="2075" y="2128"/>
                    <a:pt x="2081" y="2105"/>
                  </a:cubicBezTo>
                  <a:cubicBezTo>
                    <a:pt x="2111" y="1957"/>
                    <a:pt x="2177" y="1845"/>
                    <a:pt x="2305" y="1717"/>
                  </a:cubicBezTo>
                  <a:cubicBezTo>
                    <a:pt x="2490" y="1526"/>
                    <a:pt x="2664" y="1358"/>
                    <a:pt x="2664" y="1095"/>
                  </a:cubicBezTo>
                  <a:cubicBezTo>
                    <a:pt x="2664" y="825"/>
                    <a:pt x="2437" y="647"/>
                    <a:pt x="2121" y="647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975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CE7BFE9B-8A22-489A-A353-0BF84AED6AA1}"/>
              </a:ext>
            </a:extLst>
          </p:cNvPr>
          <p:cNvGrpSpPr/>
          <p:nvPr/>
        </p:nvGrpSpPr>
        <p:grpSpPr>
          <a:xfrm>
            <a:off x="8062526" y="1756277"/>
            <a:ext cx="2351369" cy="4073283"/>
            <a:chOff x="6613654" y="1756277"/>
            <a:chExt cx="2351369" cy="4073283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C41572D8-746F-4514-80EC-22874262BF8C}"/>
                </a:ext>
              </a:extLst>
            </p:cNvPr>
            <p:cNvSpPr/>
            <p:nvPr/>
          </p:nvSpPr>
          <p:spPr>
            <a:xfrm>
              <a:off x="6613654" y="2083774"/>
              <a:ext cx="2351369" cy="374578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7204" tIns="33602" rIns="67204" bIns="33602" numCol="1" spcCol="0" rtlCol="0" fromWordArt="0" anchor="ctr" anchorCtr="0" forceAA="0" compatLnSpc="1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3591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7183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0838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4429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68021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1612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5204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68859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975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1D6CEC63-F9F6-4817-98D0-D430354ECCFE}"/>
                </a:ext>
              </a:extLst>
            </p:cNvPr>
            <p:cNvSpPr/>
            <p:nvPr/>
          </p:nvSpPr>
          <p:spPr>
            <a:xfrm>
              <a:off x="7160484" y="1756277"/>
              <a:ext cx="1257709" cy="66382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7204" tIns="33602" rIns="67204" bIns="33602" numCol="1" spcCol="0" rtlCol="0" fromWordArt="0" anchor="ctr" anchorCtr="0" forceAA="0" compatLnSpc="1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3591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7183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0838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4429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68021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1612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5204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68859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 sz="975">
                <a:sym typeface="+mn-ea"/>
              </a:endParaRPr>
            </a:p>
          </p:txBody>
        </p:sp>
        <p:sp>
          <p:nvSpPr>
            <p:cNvPr id="18" name="文本框 22">
              <a:extLst>
                <a:ext uri="{FF2B5EF4-FFF2-40B4-BE49-F238E27FC236}">
                  <a16:creationId xmlns:a16="http://schemas.microsoft.com/office/drawing/2014/main" xmlns="" id="{B044E1DF-AFDC-4060-909C-166B7620D831}"/>
                </a:ext>
              </a:extLst>
            </p:cNvPr>
            <p:cNvSpPr txBox="1"/>
            <p:nvPr/>
          </p:nvSpPr>
          <p:spPr>
            <a:xfrm>
              <a:off x="7475707" y="1832348"/>
              <a:ext cx="665552" cy="629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35915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7183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838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44295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8021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16125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35204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688590" algn="l" defTabSz="671830" rtl="0" eaLnBrk="1" latinLnBrk="0" hangingPunct="1">
                <a:defRPr sz="1325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645" dirty="0">
                  <a:solidFill>
                    <a:schemeClr val="bg1"/>
                  </a:solidFill>
                </a:rPr>
                <a:t>02</a:t>
              </a:r>
              <a:endParaRPr lang="zh-CN" altLang="en-US" sz="2645" dirty="0">
                <a:solidFill>
                  <a:schemeClr val="bg1"/>
                </a:solidFill>
              </a:endParaRPr>
            </a:p>
          </p:txBody>
        </p:sp>
        <p:sp>
          <p:nvSpPr>
            <p:cNvPr id="20" name=" 2050">
              <a:extLst>
                <a:ext uri="{FF2B5EF4-FFF2-40B4-BE49-F238E27FC236}">
                  <a16:creationId xmlns:a16="http://schemas.microsoft.com/office/drawing/2014/main" xmlns="" id="{DD3EEFB7-B261-4C1E-A3A7-C10910AB71FE}"/>
                </a:ext>
              </a:extLst>
            </p:cNvPr>
            <p:cNvSpPr/>
            <p:nvPr/>
          </p:nvSpPr>
          <p:spPr bwMode="auto">
            <a:xfrm>
              <a:off x="7590686" y="2779993"/>
              <a:ext cx="397307" cy="538570"/>
            </a:xfrm>
            <a:custGeom>
              <a:avLst/>
              <a:gdLst>
                <a:gd name="T0" fmla="*/ 134485 w 2938"/>
                <a:gd name="T1" fmla="*/ 2420 h 5511"/>
                <a:gd name="T2" fmla="*/ 89887 w 2938"/>
                <a:gd name="T3" fmla="*/ 15901 h 5511"/>
                <a:gd name="T4" fmla="*/ 51858 w 2938"/>
                <a:gd name="T5" fmla="*/ 41481 h 5511"/>
                <a:gd name="T6" fmla="*/ 22817 w 2938"/>
                <a:gd name="T7" fmla="*/ 77085 h 5511"/>
                <a:gd name="T8" fmla="*/ 4840 w 2938"/>
                <a:gd name="T9" fmla="*/ 119257 h 5511"/>
                <a:gd name="T10" fmla="*/ 0 w 2938"/>
                <a:gd name="T11" fmla="*/ 1746336 h 5511"/>
                <a:gd name="T12" fmla="*/ 4840 w 2938"/>
                <a:gd name="T13" fmla="*/ 1786089 h 5511"/>
                <a:gd name="T14" fmla="*/ 22817 w 2938"/>
                <a:gd name="T15" fmla="*/ 1828606 h 5511"/>
                <a:gd name="T16" fmla="*/ 51858 w 2938"/>
                <a:gd name="T17" fmla="*/ 1863865 h 5511"/>
                <a:gd name="T18" fmla="*/ 89887 w 2938"/>
                <a:gd name="T19" fmla="*/ 1889445 h 5511"/>
                <a:gd name="T20" fmla="*/ 134485 w 2938"/>
                <a:gd name="T21" fmla="*/ 1903272 h 5511"/>
                <a:gd name="T22" fmla="*/ 864989 w 2938"/>
                <a:gd name="T23" fmla="*/ 1905000 h 5511"/>
                <a:gd name="T24" fmla="*/ 911316 w 2938"/>
                <a:gd name="T25" fmla="*/ 1895667 h 5511"/>
                <a:gd name="T26" fmla="*/ 952111 w 2938"/>
                <a:gd name="T27" fmla="*/ 1873544 h 5511"/>
                <a:gd name="T28" fmla="*/ 984263 w 2938"/>
                <a:gd name="T29" fmla="*/ 1841396 h 5511"/>
                <a:gd name="T30" fmla="*/ 1006043 w 2938"/>
                <a:gd name="T31" fmla="*/ 1800953 h 5511"/>
                <a:gd name="T32" fmla="*/ 1015377 w 2938"/>
                <a:gd name="T33" fmla="*/ 1754633 h 5511"/>
                <a:gd name="T34" fmla="*/ 1013994 w 2938"/>
                <a:gd name="T35" fmla="*/ 134812 h 5511"/>
                <a:gd name="T36" fmla="*/ 999820 w 2938"/>
                <a:gd name="T37" fmla="*/ 90220 h 5511"/>
                <a:gd name="T38" fmla="*/ 974237 w 2938"/>
                <a:gd name="T39" fmla="*/ 52542 h 5511"/>
                <a:gd name="T40" fmla="*/ 938973 w 2938"/>
                <a:gd name="T41" fmla="*/ 23160 h 5511"/>
                <a:gd name="T42" fmla="*/ 896450 w 2938"/>
                <a:gd name="T43" fmla="*/ 5531 h 5511"/>
                <a:gd name="T44" fmla="*/ 412789 w 2938"/>
                <a:gd name="T45" fmla="*/ 127553 h 5511"/>
                <a:gd name="T46" fmla="*/ 615380 w 2938"/>
                <a:gd name="T47" fmla="*/ 129973 h 5511"/>
                <a:gd name="T48" fmla="*/ 629209 w 2938"/>
                <a:gd name="T49" fmla="*/ 141034 h 5511"/>
                <a:gd name="T50" fmla="*/ 635086 w 2938"/>
                <a:gd name="T51" fmla="*/ 159009 h 5511"/>
                <a:gd name="T52" fmla="*/ 630938 w 2938"/>
                <a:gd name="T53" fmla="*/ 174219 h 5511"/>
                <a:gd name="T54" fmla="*/ 618146 w 2938"/>
                <a:gd name="T55" fmla="*/ 187009 h 5511"/>
                <a:gd name="T56" fmla="*/ 412789 w 2938"/>
                <a:gd name="T57" fmla="*/ 190811 h 5511"/>
                <a:gd name="T58" fmla="*/ 397577 w 2938"/>
                <a:gd name="T59" fmla="*/ 187009 h 5511"/>
                <a:gd name="T60" fmla="*/ 384440 w 2938"/>
                <a:gd name="T61" fmla="*/ 174219 h 5511"/>
                <a:gd name="T62" fmla="*/ 380637 w 2938"/>
                <a:gd name="T63" fmla="*/ 159009 h 5511"/>
                <a:gd name="T64" fmla="*/ 386168 w 2938"/>
                <a:gd name="T65" fmla="*/ 141034 h 5511"/>
                <a:gd name="T66" fmla="*/ 400343 w 2938"/>
                <a:gd name="T67" fmla="*/ 129973 h 5511"/>
                <a:gd name="T68" fmla="*/ 507516 w 2938"/>
                <a:gd name="T69" fmla="*/ 1841742 h 5511"/>
                <a:gd name="T70" fmla="*/ 479513 w 2938"/>
                <a:gd name="T71" fmla="*/ 1837594 h 5511"/>
                <a:gd name="T72" fmla="*/ 454275 w 2938"/>
                <a:gd name="T73" fmla="*/ 1825495 h 5511"/>
                <a:gd name="T74" fmla="*/ 434223 w 2938"/>
                <a:gd name="T75" fmla="*/ 1806829 h 5511"/>
                <a:gd name="T76" fmla="*/ 420049 w 2938"/>
                <a:gd name="T77" fmla="*/ 1783323 h 5511"/>
                <a:gd name="T78" fmla="*/ 413134 w 2938"/>
                <a:gd name="T79" fmla="*/ 1756015 h 5511"/>
                <a:gd name="T80" fmla="*/ 413826 w 2938"/>
                <a:gd name="T81" fmla="*/ 1731818 h 5511"/>
                <a:gd name="T82" fmla="*/ 422123 w 2938"/>
                <a:gd name="T83" fmla="*/ 1704856 h 5511"/>
                <a:gd name="T84" fmla="*/ 437335 w 2938"/>
                <a:gd name="T85" fmla="*/ 1682387 h 5511"/>
                <a:gd name="T86" fmla="*/ 458078 w 2938"/>
                <a:gd name="T87" fmla="*/ 1665103 h 5511"/>
                <a:gd name="T88" fmla="*/ 483661 w 2938"/>
                <a:gd name="T89" fmla="*/ 1654042 h 5511"/>
                <a:gd name="T90" fmla="*/ 507516 w 2938"/>
                <a:gd name="T91" fmla="*/ 1651277 h 5511"/>
                <a:gd name="T92" fmla="*/ 536210 w 2938"/>
                <a:gd name="T93" fmla="*/ 1655425 h 5511"/>
                <a:gd name="T94" fmla="*/ 561102 w 2938"/>
                <a:gd name="T95" fmla="*/ 1667523 h 5511"/>
                <a:gd name="T96" fmla="*/ 581154 w 2938"/>
                <a:gd name="T97" fmla="*/ 1685498 h 5511"/>
                <a:gd name="T98" fmla="*/ 595674 w 2938"/>
                <a:gd name="T99" fmla="*/ 1709349 h 5511"/>
                <a:gd name="T100" fmla="*/ 602589 w 2938"/>
                <a:gd name="T101" fmla="*/ 1737003 h 5511"/>
                <a:gd name="T102" fmla="*/ 601897 w 2938"/>
                <a:gd name="T103" fmla="*/ 1761200 h 5511"/>
                <a:gd name="T104" fmla="*/ 593600 w 2938"/>
                <a:gd name="T105" fmla="*/ 1787817 h 5511"/>
                <a:gd name="T106" fmla="*/ 578388 w 2938"/>
                <a:gd name="T107" fmla="*/ 1810631 h 5511"/>
                <a:gd name="T108" fmla="*/ 556954 w 2938"/>
                <a:gd name="T109" fmla="*/ 1827915 h 5511"/>
                <a:gd name="T110" fmla="*/ 531370 w 2938"/>
                <a:gd name="T111" fmla="*/ 1838631 h 5511"/>
                <a:gd name="T112" fmla="*/ 952456 w 2938"/>
                <a:gd name="T113" fmla="*/ 1587673 h 551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938" h="5511">
                  <a:moveTo>
                    <a:pt x="2479" y="0"/>
                  </a:moveTo>
                  <a:lnTo>
                    <a:pt x="458" y="0"/>
                  </a:lnTo>
                  <a:lnTo>
                    <a:pt x="435" y="1"/>
                  </a:lnTo>
                  <a:lnTo>
                    <a:pt x="412" y="3"/>
                  </a:lnTo>
                  <a:lnTo>
                    <a:pt x="389" y="7"/>
                  </a:lnTo>
                  <a:lnTo>
                    <a:pt x="366" y="11"/>
                  </a:lnTo>
                  <a:lnTo>
                    <a:pt x="345" y="16"/>
                  </a:lnTo>
                  <a:lnTo>
                    <a:pt x="322" y="22"/>
                  </a:lnTo>
                  <a:lnTo>
                    <a:pt x="301" y="29"/>
                  </a:lnTo>
                  <a:lnTo>
                    <a:pt x="281" y="37"/>
                  </a:lnTo>
                  <a:lnTo>
                    <a:pt x="260" y="46"/>
                  </a:lnTo>
                  <a:lnTo>
                    <a:pt x="240" y="56"/>
                  </a:lnTo>
                  <a:lnTo>
                    <a:pt x="221" y="67"/>
                  </a:lnTo>
                  <a:lnTo>
                    <a:pt x="203" y="80"/>
                  </a:lnTo>
                  <a:lnTo>
                    <a:pt x="184" y="93"/>
                  </a:lnTo>
                  <a:lnTo>
                    <a:pt x="167" y="106"/>
                  </a:lnTo>
                  <a:lnTo>
                    <a:pt x="150" y="120"/>
                  </a:lnTo>
                  <a:lnTo>
                    <a:pt x="135" y="135"/>
                  </a:lnTo>
                  <a:lnTo>
                    <a:pt x="119" y="152"/>
                  </a:lnTo>
                  <a:lnTo>
                    <a:pt x="104" y="169"/>
                  </a:lnTo>
                  <a:lnTo>
                    <a:pt x="91" y="186"/>
                  </a:lnTo>
                  <a:lnTo>
                    <a:pt x="78" y="203"/>
                  </a:lnTo>
                  <a:lnTo>
                    <a:pt x="66" y="223"/>
                  </a:lnTo>
                  <a:lnTo>
                    <a:pt x="55" y="242"/>
                  </a:lnTo>
                  <a:lnTo>
                    <a:pt x="45" y="261"/>
                  </a:lnTo>
                  <a:lnTo>
                    <a:pt x="35" y="281"/>
                  </a:lnTo>
                  <a:lnTo>
                    <a:pt x="27" y="303"/>
                  </a:lnTo>
                  <a:lnTo>
                    <a:pt x="20" y="324"/>
                  </a:lnTo>
                  <a:lnTo>
                    <a:pt x="14" y="345"/>
                  </a:lnTo>
                  <a:lnTo>
                    <a:pt x="9" y="368"/>
                  </a:lnTo>
                  <a:lnTo>
                    <a:pt x="5" y="390"/>
                  </a:lnTo>
                  <a:lnTo>
                    <a:pt x="2" y="413"/>
                  </a:lnTo>
                  <a:lnTo>
                    <a:pt x="0" y="437"/>
                  </a:lnTo>
                  <a:lnTo>
                    <a:pt x="0" y="460"/>
                  </a:lnTo>
                  <a:lnTo>
                    <a:pt x="0" y="5052"/>
                  </a:lnTo>
                  <a:lnTo>
                    <a:pt x="0" y="5076"/>
                  </a:lnTo>
                  <a:lnTo>
                    <a:pt x="2" y="5099"/>
                  </a:lnTo>
                  <a:lnTo>
                    <a:pt x="5" y="5122"/>
                  </a:lnTo>
                  <a:lnTo>
                    <a:pt x="9" y="5144"/>
                  </a:lnTo>
                  <a:lnTo>
                    <a:pt x="14" y="5167"/>
                  </a:lnTo>
                  <a:lnTo>
                    <a:pt x="20" y="5189"/>
                  </a:lnTo>
                  <a:lnTo>
                    <a:pt x="27" y="5210"/>
                  </a:lnTo>
                  <a:lnTo>
                    <a:pt x="35" y="5230"/>
                  </a:lnTo>
                  <a:lnTo>
                    <a:pt x="45" y="5251"/>
                  </a:lnTo>
                  <a:lnTo>
                    <a:pt x="55" y="5271"/>
                  </a:lnTo>
                  <a:lnTo>
                    <a:pt x="66" y="5290"/>
                  </a:lnTo>
                  <a:lnTo>
                    <a:pt x="78" y="5309"/>
                  </a:lnTo>
                  <a:lnTo>
                    <a:pt x="91" y="5327"/>
                  </a:lnTo>
                  <a:lnTo>
                    <a:pt x="104" y="5344"/>
                  </a:lnTo>
                  <a:lnTo>
                    <a:pt x="119" y="5360"/>
                  </a:lnTo>
                  <a:lnTo>
                    <a:pt x="135" y="5377"/>
                  </a:lnTo>
                  <a:lnTo>
                    <a:pt x="150" y="5392"/>
                  </a:lnTo>
                  <a:lnTo>
                    <a:pt x="167" y="5406"/>
                  </a:lnTo>
                  <a:lnTo>
                    <a:pt x="184" y="5420"/>
                  </a:lnTo>
                  <a:lnTo>
                    <a:pt x="203" y="5433"/>
                  </a:lnTo>
                  <a:lnTo>
                    <a:pt x="221" y="5445"/>
                  </a:lnTo>
                  <a:lnTo>
                    <a:pt x="240" y="5456"/>
                  </a:lnTo>
                  <a:lnTo>
                    <a:pt x="260" y="5466"/>
                  </a:lnTo>
                  <a:lnTo>
                    <a:pt x="281" y="5475"/>
                  </a:lnTo>
                  <a:lnTo>
                    <a:pt x="301" y="5484"/>
                  </a:lnTo>
                  <a:lnTo>
                    <a:pt x="322" y="5491"/>
                  </a:lnTo>
                  <a:lnTo>
                    <a:pt x="345" y="5497"/>
                  </a:lnTo>
                  <a:lnTo>
                    <a:pt x="366" y="5502"/>
                  </a:lnTo>
                  <a:lnTo>
                    <a:pt x="389" y="5506"/>
                  </a:lnTo>
                  <a:lnTo>
                    <a:pt x="412" y="5509"/>
                  </a:lnTo>
                  <a:lnTo>
                    <a:pt x="435" y="5511"/>
                  </a:lnTo>
                  <a:lnTo>
                    <a:pt x="458" y="5511"/>
                  </a:lnTo>
                  <a:lnTo>
                    <a:pt x="2479" y="5511"/>
                  </a:lnTo>
                  <a:lnTo>
                    <a:pt x="2502" y="5511"/>
                  </a:lnTo>
                  <a:lnTo>
                    <a:pt x="2525" y="5509"/>
                  </a:lnTo>
                  <a:lnTo>
                    <a:pt x="2549" y="5506"/>
                  </a:lnTo>
                  <a:lnTo>
                    <a:pt x="2571" y="5502"/>
                  </a:lnTo>
                  <a:lnTo>
                    <a:pt x="2593" y="5497"/>
                  </a:lnTo>
                  <a:lnTo>
                    <a:pt x="2615" y="5491"/>
                  </a:lnTo>
                  <a:lnTo>
                    <a:pt x="2636" y="5484"/>
                  </a:lnTo>
                  <a:lnTo>
                    <a:pt x="2657" y="5475"/>
                  </a:lnTo>
                  <a:lnTo>
                    <a:pt x="2677" y="5466"/>
                  </a:lnTo>
                  <a:lnTo>
                    <a:pt x="2698" y="5456"/>
                  </a:lnTo>
                  <a:lnTo>
                    <a:pt x="2716" y="5445"/>
                  </a:lnTo>
                  <a:lnTo>
                    <a:pt x="2735" y="5433"/>
                  </a:lnTo>
                  <a:lnTo>
                    <a:pt x="2754" y="5420"/>
                  </a:lnTo>
                  <a:lnTo>
                    <a:pt x="2771" y="5406"/>
                  </a:lnTo>
                  <a:lnTo>
                    <a:pt x="2787" y="5392"/>
                  </a:lnTo>
                  <a:lnTo>
                    <a:pt x="2803" y="5377"/>
                  </a:lnTo>
                  <a:lnTo>
                    <a:pt x="2818" y="5360"/>
                  </a:lnTo>
                  <a:lnTo>
                    <a:pt x="2833" y="5344"/>
                  </a:lnTo>
                  <a:lnTo>
                    <a:pt x="2847" y="5327"/>
                  </a:lnTo>
                  <a:lnTo>
                    <a:pt x="2859" y="5309"/>
                  </a:lnTo>
                  <a:lnTo>
                    <a:pt x="2871" y="5290"/>
                  </a:lnTo>
                  <a:lnTo>
                    <a:pt x="2882" y="5271"/>
                  </a:lnTo>
                  <a:lnTo>
                    <a:pt x="2892" y="5251"/>
                  </a:lnTo>
                  <a:lnTo>
                    <a:pt x="2902" y="5230"/>
                  </a:lnTo>
                  <a:lnTo>
                    <a:pt x="2910" y="5210"/>
                  </a:lnTo>
                  <a:lnTo>
                    <a:pt x="2918" y="5189"/>
                  </a:lnTo>
                  <a:lnTo>
                    <a:pt x="2924" y="5167"/>
                  </a:lnTo>
                  <a:lnTo>
                    <a:pt x="2929" y="5144"/>
                  </a:lnTo>
                  <a:lnTo>
                    <a:pt x="2933" y="5122"/>
                  </a:lnTo>
                  <a:lnTo>
                    <a:pt x="2936" y="5099"/>
                  </a:lnTo>
                  <a:lnTo>
                    <a:pt x="2937" y="5076"/>
                  </a:lnTo>
                  <a:lnTo>
                    <a:pt x="2938" y="5052"/>
                  </a:lnTo>
                  <a:lnTo>
                    <a:pt x="2938" y="460"/>
                  </a:lnTo>
                  <a:lnTo>
                    <a:pt x="2937" y="437"/>
                  </a:lnTo>
                  <a:lnTo>
                    <a:pt x="2936" y="413"/>
                  </a:lnTo>
                  <a:lnTo>
                    <a:pt x="2933" y="390"/>
                  </a:lnTo>
                  <a:lnTo>
                    <a:pt x="2929" y="368"/>
                  </a:lnTo>
                  <a:lnTo>
                    <a:pt x="2924" y="345"/>
                  </a:lnTo>
                  <a:lnTo>
                    <a:pt x="2918" y="324"/>
                  </a:lnTo>
                  <a:lnTo>
                    <a:pt x="2910" y="303"/>
                  </a:lnTo>
                  <a:lnTo>
                    <a:pt x="2902" y="281"/>
                  </a:lnTo>
                  <a:lnTo>
                    <a:pt x="2892" y="261"/>
                  </a:lnTo>
                  <a:lnTo>
                    <a:pt x="2882" y="242"/>
                  </a:lnTo>
                  <a:lnTo>
                    <a:pt x="2871" y="223"/>
                  </a:lnTo>
                  <a:lnTo>
                    <a:pt x="2859" y="203"/>
                  </a:lnTo>
                  <a:lnTo>
                    <a:pt x="2847" y="186"/>
                  </a:lnTo>
                  <a:lnTo>
                    <a:pt x="2833" y="169"/>
                  </a:lnTo>
                  <a:lnTo>
                    <a:pt x="2818" y="152"/>
                  </a:lnTo>
                  <a:lnTo>
                    <a:pt x="2803" y="135"/>
                  </a:lnTo>
                  <a:lnTo>
                    <a:pt x="2787" y="120"/>
                  </a:lnTo>
                  <a:lnTo>
                    <a:pt x="2771" y="106"/>
                  </a:lnTo>
                  <a:lnTo>
                    <a:pt x="2754" y="93"/>
                  </a:lnTo>
                  <a:lnTo>
                    <a:pt x="2735" y="80"/>
                  </a:lnTo>
                  <a:lnTo>
                    <a:pt x="2716" y="67"/>
                  </a:lnTo>
                  <a:lnTo>
                    <a:pt x="2698" y="56"/>
                  </a:lnTo>
                  <a:lnTo>
                    <a:pt x="2677" y="46"/>
                  </a:lnTo>
                  <a:lnTo>
                    <a:pt x="2657" y="37"/>
                  </a:lnTo>
                  <a:lnTo>
                    <a:pt x="2636" y="29"/>
                  </a:lnTo>
                  <a:lnTo>
                    <a:pt x="2615" y="22"/>
                  </a:lnTo>
                  <a:lnTo>
                    <a:pt x="2593" y="16"/>
                  </a:lnTo>
                  <a:lnTo>
                    <a:pt x="2571" y="11"/>
                  </a:lnTo>
                  <a:lnTo>
                    <a:pt x="2549" y="7"/>
                  </a:lnTo>
                  <a:lnTo>
                    <a:pt x="2525" y="3"/>
                  </a:lnTo>
                  <a:lnTo>
                    <a:pt x="2502" y="1"/>
                  </a:lnTo>
                  <a:lnTo>
                    <a:pt x="2479" y="0"/>
                  </a:lnTo>
                  <a:close/>
                  <a:moveTo>
                    <a:pt x="1194" y="369"/>
                  </a:moveTo>
                  <a:lnTo>
                    <a:pt x="1744" y="369"/>
                  </a:lnTo>
                  <a:lnTo>
                    <a:pt x="1753" y="369"/>
                  </a:lnTo>
                  <a:lnTo>
                    <a:pt x="1763" y="370"/>
                  </a:lnTo>
                  <a:lnTo>
                    <a:pt x="1772" y="373"/>
                  </a:lnTo>
                  <a:lnTo>
                    <a:pt x="1780" y="376"/>
                  </a:lnTo>
                  <a:lnTo>
                    <a:pt x="1788" y="379"/>
                  </a:lnTo>
                  <a:lnTo>
                    <a:pt x="1796" y="384"/>
                  </a:lnTo>
                  <a:lnTo>
                    <a:pt x="1803" y="389"/>
                  </a:lnTo>
                  <a:lnTo>
                    <a:pt x="1809" y="395"/>
                  </a:lnTo>
                  <a:lnTo>
                    <a:pt x="1815" y="401"/>
                  </a:lnTo>
                  <a:lnTo>
                    <a:pt x="1820" y="408"/>
                  </a:lnTo>
                  <a:lnTo>
                    <a:pt x="1825" y="416"/>
                  </a:lnTo>
                  <a:lnTo>
                    <a:pt x="1828" y="424"/>
                  </a:lnTo>
                  <a:lnTo>
                    <a:pt x="1833" y="433"/>
                  </a:lnTo>
                  <a:lnTo>
                    <a:pt x="1835" y="442"/>
                  </a:lnTo>
                  <a:lnTo>
                    <a:pt x="1836" y="451"/>
                  </a:lnTo>
                  <a:lnTo>
                    <a:pt x="1837" y="460"/>
                  </a:lnTo>
                  <a:lnTo>
                    <a:pt x="1836" y="469"/>
                  </a:lnTo>
                  <a:lnTo>
                    <a:pt x="1835" y="478"/>
                  </a:lnTo>
                  <a:lnTo>
                    <a:pt x="1833" y="487"/>
                  </a:lnTo>
                  <a:lnTo>
                    <a:pt x="1828" y="495"/>
                  </a:lnTo>
                  <a:lnTo>
                    <a:pt x="1825" y="504"/>
                  </a:lnTo>
                  <a:lnTo>
                    <a:pt x="1820" y="512"/>
                  </a:lnTo>
                  <a:lnTo>
                    <a:pt x="1815" y="519"/>
                  </a:lnTo>
                  <a:lnTo>
                    <a:pt x="1809" y="525"/>
                  </a:lnTo>
                  <a:lnTo>
                    <a:pt x="1803" y="531"/>
                  </a:lnTo>
                  <a:lnTo>
                    <a:pt x="1796" y="536"/>
                  </a:lnTo>
                  <a:lnTo>
                    <a:pt x="1788" y="541"/>
                  </a:lnTo>
                  <a:lnTo>
                    <a:pt x="1780" y="545"/>
                  </a:lnTo>
                  <a:lnTo>
                    <a:pt x="1772" y="548"/>
                  </a:lnTo>
                  <a:lnTo>
                    <a:pt x="1763" y="550"/>
                  </a:lnTo>
                  <a:lnTo>
                    <a:pt x="1753" y="551"/>
                  </a:lnTo>
                  <a:lnTo>
                    <a:pt x="1744" y="552"/>
                  </a:lnTo>
                  <a:lnTo>
                    <a:pt x="1194" y="552"/>
                  </a:lnTo>
                  <a:lnTo>
                    <a:pt x="1184" y="551"/>
                  </a:lnTo>
                  <a:lnTo>
                    <a:pt x="1175" y="550"/>
                  </a:lnTo>
                  <a:lnTo>
                    <a:pt x="1166" y="548"/>
                  </a:lnTo>
                  <a:lnTo>
                    <a:pt x="1158" y="545"/>
                  </a:lnTo>
                  <a:lnTo>
                    <a:pt x="1150" y="541"/>
                  </a:lnTo>
                  <a:lnTo>
                    <a:pt x="1142" y="536"/>
                  </a:lnTo>
                  <a:lnTo>
                    <a:pt x="1135" y="531"/>
                  </a:lnTo>
                  <a:lnTo>
                    <a:pt x="1129" y="525"/>
                  </a:lnTo>
                  <a:lnTo>
                    <a:pt x="1123" y="519"/>
                  </a:lnTo>
                  <a:lnTo>
                    <a:pt x="1117" y="512"/>
                  </a:lnTo>
                  <a:lnTo>
                    <a:pt x="1112" y="504"/>
                  </a:lnTo>
                  <a:lnTo>
                    <a:pt x="1108" y="495"/>
                  </a:lnTo>
                  <a:lnTo>
                    <a:pt x="1105" y="487"/>
                  </a:lnTo>
                  <a:lnTo>
                    <a:pt x="1103" y="478"/>
                  </a:lnTo>
                  <a:lnTo>
                    <a:pt x="1102" y="469"/>
                  </a:lnTo>
                  <a:lnTo>
                    <a:pt x="1101" y="460"/>
                  </a:lnTo>
                  <a:lnTo>
                    <a:pt x="1102" y="451"/>
                  </a:lnTo>
                  <a:lnTo>
                    <a:pt x="1103" y="442"/>
                  </a:lnTo>
                  <a:lnTo>
                    <a:pt x="1105" y="433"/>
                  </a:lnTo>
                  <a:lnTo>
                    <a:pt x="1108" y="424"/>
                  </a:lnTo>
                  <a:lnTo>
                    <a:pt x="1112" y="416"/>
                  </a:lnTo>
                  <a:lnTo>
                    <a:pt x="1117" y="408"/>
                  </a:lnTo>
                  <a:lnTo>
                    <a:pt x="1123" y="401"/>
                  </a:lnTo>
                  <a:lnTo>
                    <a:pt x="1129" y="395"/>
                  </a:lnTo>
                  <a:lnTo>
                    <a:pt x="1135" y="389"/>
                  </a:lnTo>
                  <a:lnTo>
                    <a:pt x="1142" y="384"/>
                  </a:lnTo>
                  <a:lnTo>
                    <a:pt x="1150" y="379"/>
                  </a:lnTo>
                  <a:lnTo>
                    <a:pt x="1158" y="376"/>
                  </a:lnTo>
                  <a:lnTo>
                    <a:pt x="1166" y="373"/>
                  </a:lnTo>
                  <a:lnTo>
                    <a:pt x="1175" y="370"/>
                  </a:lnTo>
                  <a:lnTo>
                    <a:pt x="1184" y="369"/>
                  </a:lnTo>
                  <a:lnTo>
                    <a:pt x="1194" y="369"/>
                  </a:lnTo>
                  <a:close/>
                  <a:moveTo>
                    <a:pt x="1468" y="5328"/>
                  </a:moveTo>
                  <a:lnTo>
                    <a:pt x="1468" y="5328"/>
                  </a:lnTo>
                  <a:lnTo>
                    <a:pt x="1454" y="5328"/>
                  </a:lnTo>
                  <a:lnTo>
                    <a:pt x="1441" y="5327"/>
                  </a:lnTo>
                  <a:lnTo>
                    <a:pt x="1427" y="5325"/>
                  </a:lnTo>
                  <a:lnTo>
                    <a:pt x="1414" y="5322"/>
                  </a:lnTo>
                  <a:lnTo>
                    <a:pt x="1399" y="5319"/>
                  </a:lnTo>
                  <a:lnTo>
                    <a:pt x="1387" y="5316"/>
                  </a:lnTo>
                  <a:lnTo>
                    <a:pt x="1374" y="5312"/>
                  </a:lnTo>
                  <a:lnTo>
                    <a:pt x="1362" y="5307"/>
                  </a:lnTo>
                  <a:lnTo>
                    <a:pt x="1350" y="5300"/>
                  </a:lnTo>
                  <a:lnTo>
                    <a:pt x="1338" y="5294"/>
                  </a:lnTo>
                  <a:lnTo>
                    <a:pt x="1325" y="5288"/>
                  </a:lnTo>
                  <a:lnTo>
                    <a:pt x="1314" y="5281"/>
                  </a:lnTo>
                  <a:lnTo>
                    <a:pt x="1304" y="5273"/>
                  </a:lnTo>
                  <a:lnTo>
                    <a:pt x="1294" y="5265"/>
                  </a:lnTo>
                  <a:lnTo>
                    <a:pt x="1284" y="5257"/>
                  </a:lnTo>
                  <a:lnTo>
                    <a:pt x="1274" y="5248"/>
                  </a:lnTo>
                  <a:lnTo>
                    <a:pt x="1265" y="5238"/>
                  </a:lnTo>
                  <a:lnTo>
                    <a:pt x="1256" y="5227"/>
                  </a:lnTo>
                  <a:lnTo>
                    <a:pt x="1248" y="5217"/>
                  </a:lnTo>
                  <a:lnTo>
                    <a:pt x="1240" y="5206"/>
                  </a:lnTo>
                  <a:lnTo>
                    <a:pt x="1233" y="5195"/>
                  </a:lnTo>
                  <a:lnTo>
                    <a:pt x="1227" y="5184"/>
                  </a:lnTo>
                  <a:lnTo>
                    <a:pt x="1221" y="5172"/>
                  </a:lnTo>
                  <a:lnTo>
                    <a:pt x="1215" y="5159"/>
                  </a:lnTo>
                  <a:lnTo>
                    <a:pt x="1210" y="5147"/>
                  </a:lnTo>
                  <a:lnTo>
                    <a:pt x="1206" y="5134"/>
                  </a:lnTo>
                  <a:lnTo>
                    <a:pt x="1202" y="5121"/>
                  </a:lnTo>
                  <a:lnTo>
                    <a:pt x="1199" y="5108"/>
                  </a:lnTo>
                  <a:lnTo>
                    <a:pt x="1197" y="5095"/>
                  </a:lnTo>
                  <a:lnTo>
                    <a:pt x="1195" y="5080"/>
                  </a:lnTo>
                  <a:lnTo>
                    <a:pt x="1194" y="5066"/>
                  </a:lnTo>
                  <a:lnTo>
                    <a:pt x="1194" y="5052"/>
                  </a:lnTo>
                  <a:lnTo>
                    <a:pt x="1194" y="5038"/>
                  </a:lnTo>
                  <a:lnTo>
                    <a:pt x="1195" y="5025"/>
                  </a:lnTo>
                  <a:lnTo>
                    <a:pt x="1197" y="5010"/>
                  </a:lnTo>
                  <a:lnTo>
                    <a:pt x="1199" y="4997"/>
                  </a:lnTo>
                  <a:lnTo>
                    <a:pt x="1202" y="4983"/>
                  </a:lnTo>
                  <a:lnTo>
                    <a:pt x="1206" y="4970"/>
                  </a:lnTo>
                  <a:lnTo>
                    <a:pt x="1210" y="4958"/>
                  </a:lnTo>
                  <a:lnTo>
                    <a:pt x="1215" y="4945"/>
                  </a:lnTo>
                  <a:lnTo>
                    <a:pt x="1221" y="4932"/>
                  </a:lnTo>
                  <a:lnTo>
                    <a:pt x="1227" y="4921"/>
                  </a:lnTo>
                  <a:lnTo>
                    <a:pt x="1233" y="4909"/>
                  </a:lnTo>
                  <a:lnTo>
                    <a:pt x="1240" y="4898"/>
                  </a:lnTo>
                  <a:lnTo>
                    <a:pt x="1248" y="4888"/>
                  </a:lnTo>
                  <a:lnTo>
                    <a:pt x="1256" y="4876"/>
                  </a:lnTo>
                  <a:lnTo>
                    <a:pt x="1265" y="4867"/>
                  </a:lnTo>
                  <a:lnTo>
                    <a:pt x="1274" y="4857"/>
                  </a:lnTo>
                  <a:lnTo>
                    <a:pt x="1284" y="4848"/>
                  </a:lnTo>
                  <a:lnTo>
                    <a:pt x="1294" y="4840"/>
                  </a:lnTo>
                  <a:lnTo>
                    <a:pt x="1304" y="4832"/>
                  </a:lnTo>
                  <a:lnTo>
                    <a:pt x="1314" y="4824"/>
                  </a:lnTo>
                  <a:lnTo>
                    <a:pt x="1325" y="4817"/>
                  </a:lnTo>
                  <a:lnTo>
                    <a:pt x="1338" y="4810"/>
                  </a:lnTo>
                  <a:lnTo>
                    <a:pt x="1350" y="4803"/>
                  </a:lnTo>
                  <a:lnTo>
                    <a:pt x="1362" y="4798"/>
                  </a:lnTo>
                  <a:lnTo>
                    <a:pt x="1374" y="4793"/>
                  </a:lnTo>
                  <a:lnTo>
                    <a:pt x="1387" y="4789"/>
                  </a:lnTo>
                  <a:lnTo>
                    <a:pt x="1399" y="4785"/>
                  </a:lnTo>
                  <a:lnTo>
                    <a:pt x="1414" y="4782"/>
                  </a:lnTo>
                  <a:lnTo>
                    <a:pt x="1427" y="4780"/>
                  </a:lnTo>
                  <a:lnTo>
                    <a:pt x="1441" y="4778"/>
                  </a:lnTo>
                  <a:lnTo>
                    <a:pt x="1454" y="4777"/>
                  </a:lnTo>
                  <a:lnTo>
                    <a:pt x="1468" y="4777"/>
                  </a:lnTo>
                  <a:lnTo>
                    <a:pt x="1483" y="4777"/>
                  </a:lnTo>
                  <a:lnTo>
                    <a:pt x="1497" y="4778"/>
                  </a:lnTo>
                  <a:lnTo>
                    <a:pt x="1511" y="4780"/>
                  </a:lnTo>
                  <a:lnTo>
                    <a:pt x="1524" y="4782"/>
                  </a:lnTo>
                  <a:lnTo>
                    <a:pt x="1537" y="4785"/>
                  </a:lnTo>
                  <a:lnTo>
                    <a:pt x="1551" y="4789"/>
                  </a:lnTo>
                  <a:lnTo>
                    <a:pt x="1564" y="4793"/>
                  </a:lnTo>
                  <a:lnTo>
                    <a:pt x="1576" y="4798"/>
                  </a:lnTo>
                  <a:lnTo>
                    <a:pt x="1588" y="4803"/>
                  </a:lnTo>
                  <a:lnTo>
                    <a:pt x="1600" y="4810"/>
                  </a:lnTo>
                  <a:lnTo>
                    <a:pt x="1611" y="4817"/>
                  </a:lnTo>
                  <a:lnTo>
                    <a:pt x="1623" y="4824"/>
                  </a:lnTo>
                  <a:lnTo>
                    <a:pt x="1634" y="4832"/>
                  </a:lnTo>
                  <a:lnTo>
                    <a:pt x="1644" y="4840"/>
                  </a:lnTo>
                  <a:lnTo>
                    <a:pt x="1654" y="4848"/>
                  </a:lnTo>
                  <a:lnTo>
                    <a:pt x="1664" y="4857"/>
                  </a:lnTo>
                  <a:lnTo>
                    <a:pt x="1673" y="4867"/>
                  </a:lnTo>
                  <a:lnTo>
                    <a:pt x="1681" y="4876"/>
                  </a:lnTo>
                  <a:lnTo>
                    <a:pt x="1690" y="4888"/>
                  </a:lnTo>
                  <a:lnTo>
                    <a:pt x="1698" y="4898"/>
                  </a:lnTo>
                  <a:lnTo>
                    <a:pt x="1705" y="4909"/>
                  </a:lnTo>
                  <a:lnTo>
                    <a:pt x="1711" y="4921"/>
                  </a:lnTo>
                  <a:lnTo>
                    <a:pt x="1717" y="4932"/>
                  </a:lnTo>
                  <a:lnTo>
                    <a:pt x="1723" y="4945"/>
                  </a:lnTo>
                  <a:lnTo>
                    <a:pt x="1728" y="4958"/>
                  </a:lnTo>
                  <a:lnTo>
                    <a:pt x="1732" y="4970"/>
                  </a:lnTo>
                  <a:lnTo>
                    <a:pt x="1736" y="4983"/>
                  </a:lnTo>
                  <a:lnTo>
                    <a:pt x="1739" y="4997"/>
                  </a:lnTo>
                  <a:lnTo>
                    <a:pt x="1741" y="5010"/>
                  </a:lnTo>
                  <a:lnTo>
                    <a:pt x="1743" y="5025"/>
                  </a:lnTo>
                  <a:lnTo>
                    <a:pt x="1744" y="5038"/>
                  </a:lnTo>
                  <a:lnTo>
                    <a:pt x="1744" y="5052"/>
                  </a:lnTo>
                  <a:lnTo>
                    <a:pt x="1744" y="5066"/>
                  </a:lnTo>
                  <a:lnTo>
                    <a:pt x="1743" y="5080"/>
                  </a:lnTo>
                  <a:lnTo>
                    <a:pt x="1741" y="5095"/>
                  </a:lnTo>
                  <a:lnTo>
                    <a:pt x="1739" y="5108"/>
                  </a:lnTo>
                  <a:lnTo>
                    <a:pt x="1736" y="5121"/>
                  </a:lnTo>
                  <a:lnTo>
                    <a:pt x="1732" y="5134"/>
                  </a:lnTo>
                  <a:lnTo>
                    <a:pt x="1728" y="5147"/>
                  </a:lnTo>
                  <a:lnTo>
                    <a:pt x="1723" y="5159"/>
                  </a:lnTo>
                  <a:lnTo>
                    <a:pt x="1717" y="5172"/>
                  </a:lnTo>
                  <a:lnTo>
                    <a:pt x="1711" y="5184"/>
                  </a:lnTo>
                  <a:lnTo>
                    <a:pt x="1705" y="5195"/>
                  </a:lnTo>
                  <a:lnTo>
                    <a:pt x="1698" y="5206"/>
                  </a:lnTo>
                  <a:lnTo>
                    <a:pt x="1690" y="5217"/>
                  </a:lnTo>
                  <a:lnTo>
                    <a:pt x="1681" y="5227"/>
                  </a:lnTo>
                  <a:lnTo>
                    <a:pt x="1673" y="5238"/>
                  </a:lnTo>
                  <a:lnTo>
                    <a:pt x="1664" y="5248"/>
                  </a:lnTo>
                  <a:lnTo>
                    <a:pt x="1654" y="5257"/>
                  </a:lnTo>
                  <a:lnTo>
                    <a:pt x="1644" y="5265"/>
                  </a:lnTo>
                  <a:lnTo>
                    <a:pt x="1634" y="5273"/>
                  </a:lnTo>
                  <a:lnTo>
                    <a:pt x="1623" y="5281"/>
                  </a:lnTo>
                  <a:lnTo>
                    <a:pt x="1611" y="5288"/>
                  </a:lnTo>
                  <a:lnTo>
                    <a:pt x="1600" y="5294"/>
                  </a:lnTo>
                  <a:lnTo>
                    <a:pt x="1588" y="5300"/>
                  </a:lnTo>
                  <a:lnTo>
                    <a:pt x="1576" y="5307"/>
                  </a:lnTo>
                  <a:lnTo>
                    <a:pt x="1564" y="5312"/>
                  </a:lnTo>
                  <a:lnTo>
                    <a:pt x="1551" y="5316"/>
                  </a:lnTo>
                  <a:lnTo>
                    <a:pt x="1537" y="5319"/>
                  </a:lnTo>
                  <a:lnTo>
                    <a:pt x="1524" y="5322"/>
                  </a:lnTo>
                  <a:lnTo>
                    <a:pt x="1511" y="5325"/>
                  </a:lnTo>
                  <a:lnTo>
                    <a:pt x="1497" y="5327"/>
                  </a:lnTo>
                  <a:lnTo>
                    <a:pt x="1483" y="5328"/>
                  </a:lnTo>
                  <a:lnTo>
                    <a:pt x="1468" y="5328"/>
                  </a:lnTo>
                  <a:close/>
                  <a:moveTo>
                    <a:pt x="2755" y="4593"/>
                  </a:moveTo>
                  <a:lnTo>
                    <a:pt x="183" y="4593"/>
                  </a:lnTo>
                  <a:lnTo>
                    <a:pt x="183" y="919"/>
                  </a:lnTo>
                  <a:lnTo>
                    <a:pt x="2755" y="919"/>
                  </a:lnTo>
                  <a:lnTo>
                    <a:pt x="2755" y="45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7204" tIns="33602" rIns="67204" bIns="33602" numCol="1" spcCol="0" rtlCol="0" fromWordArt="0" anchor="ctr" anchorCtr="0" forceAA="0" compatLnSpc="1">
              <a:noAutofit/>
            </a:bodyPr>
            <a:lstStyle>
              <a:defPPr>
                <a:defRPr lang="en-US">
                  <a:solidFill>
                    <a:schemeClr val="lt1"/>
                  </a:solidFill>
                </a:defRPr>
              </a:defPPr>
              <a:lvl1pPr marL="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33591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67183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00838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34429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68021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016125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235204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2688590" algn="l" defTabSz="671830" rtl="0" eaLnBrk="1" latinLnBrk="0" hangingPunct="1">
                <a:defRPr sz="1325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endParaRPr lang="zh-CN" altLang="en-US" sz="975">
                <a:sym typeface="+mn-ea"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3597FA3-E4C6-48FF-8C20-BB705A63221F}"/>
              </a:ext>
            </a:extLst>
          </p:cNvPr>
          <p:cNvSpPr/>
          <p:nvPr/>
        </p:nvSpPr>
        <p:spPr>
          <a:xfrm>
            <a:off x="2664231" y="3429000"/>
            <a:ext cx="220655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为 期 两 天 的 实 战 营 销 ， 我 们 汇 总 了 本 队 队 员 与 客 </a:t>
            </a:r>
          </a:p>
          <a:p>
            <a:r>
              <a:rPr lang="zh-CN" altLang="en-US" sz="1400" dirty="0"/>
              <a:t>户 沟 通 反 馈 的 一 些 意 见 ， 希 望 区 公 司 能 给 予 指 导 ： </a:t>
            </a:r>
          </a:p>
          <a:p>
            <a:r>
              <a:rPr lang="zh-CN" altLang="en-US" sz="1400" dirty="0"/>
              <a:t>1 · 商 务 领 航 套 餐 预 存 的 年 费 过 高 ， 成 为 影 响 用 户 入 网 的 </a:t>
            </a:r>
          </a:p>
          <a:p>
            <a:r>
              <a:rPr lang="zh-CN" altLang="en-US" sz="1400" dirty="0"/>
              <a:t>最 大 门 槛 。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D34D862-F7E5-45AA-863B-4F9DB44AC1ED}"/>
              </a:ext>
            </a:extLst>
          </p:cNvPr>
          <p:cNvSpPr/>
          <p:nvPr/>
        </p:nvSpPr>
        <p:spPr>
          <a:xfrm>
            <a:off x="8062526" y="3930643"/>
            <a:ext cx="24781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建 议 ： 能 否 考 虑 出 台 一 些 预 存 款 在 1000 元 以 下 的 宽 带 </a:t>
            </a:r>
          </a:p>
          <a:p>
            <a:r>
              <a:rPr lang="zh-CN" altLang="en-US" dirty="0"/>
              <a:t>融 合 套 餐 。 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D43B5823-AF76-4674-A8A0-BBD766EDF2D0}"/>
              </a:ext>
            </a:extLst>
          </p:cNvPr>
          <p:cNvSpPr txBox="1"/>
          <p:nvPr/>
        </p:nvSpPr>
        <p:spPr>
          <a:xfrm>
            <a:off x="4231369" y="427963"/>
            <a:ext cx="5358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600" dirty="0"/>
              <a:t>对销售营销的建议</a:t>
            </a:r>
          </a:p>
        </p:txBody>
      </p:sp>
      <p:sp>
        <p:nvSpPr>
          <p:cNvPr id="28" name=" 2">
            <a:extLst>
              <a:ext uri="{FF2B5EF4-FFF2-40B4-BE49-F238E27FC236}">
                <a16:creationId xmlns:a16="http://schemas.microsoft.com/office/drawing/2014/main" xmlns="" id="{F69A0D0D-7BA8-4A0A-8B80-71DD4E41F33D}"/>
              </a:ext>
            </a:extLst>
          </p:cNvPr>
          <p:cNvSpPr/>
          <p:nvPr/>
        </p:nvSpPr>
        <p:spPr bwMode="auto">
          <a:xfrm>
            <a:off x="5777188" y="3045517"/>
            <a:ext cx="1228238" cy="1228238"/>
          </a:xfrm>
          <a:custGeom>
            <a:avLst/>
            <a:gdLst/>
            <a:ahLst/>
            <a:cxnLst/>
            <a:rect l="0" t="0" r="r" b="b"/>
            <a:pathLst>
              <a:path w="1917701" h="1819275">
                <a:moveTo>
                  <a:pt x="711992" y="795933"/>
                </a:moveTo>
                <a:lnTo>
                  <a:pt x="722042" y="796197"/>
                </a:lnTo>
                <a:lnTo>
                  <a:pt x="731828" y="796462"/>
                </a:lnTo>
                <a:lnTo>
                  <a:pt x="742143" y="796991"/>
                </a:lnTo>
                <a:lnTo>
                  <a:pt x="751929" y="797784"/>
                </a:lnTo>
                <a:lnTo>
                  <a:pt x="761979" y="798577"/>
                </a:lnTo>
                <a:lnTo>
                  <a:pt x="771765" y="799635"/>
                </a:lnTo>
                <a:lnTo>
                  <a:pt x="781551" y="800957"/>
                </a:lnTo>
                <a:lnTo>
                  <a:pt x="791337" y="802544"/>
                </a:lnTo>
                <a:lnTo>
                  <a:pt x="800858" y="804130"/>
                </a:lnTo>
                <a:lnTo>
                  <a:pt x="810644" y="805981"/>
                </a:lnTo>
                <a:lnTo>
                  <a:pt x="820166" y="807832"/>
                </a:lnTo>
                <a:lnTo>
                  <a:pt x="829687" y="810212"/>
                </a:lnTo>
                <a:lnTo>
                  <a:pt x="839473" y="812592"/>
                </a:lnTo>
                <a:lnTo>
                  <a:pt x="848994" y="814972"/>
                </a:lnTo>
                <a:lnTo>
                  <a:pt x="858252" y="817616"/>
                </a:lnTo>
                <a:lnTo>
                  <a:pt x="867773" y="820525"/>
                </a:lnTo>
                <a:lnTo>
                  <a:pt x="886551" y="826871"/>
                </a:lnTo>
                <a:lnTo>
                  <a:pt x="905065" y="833746"/>
                </a:lnTo>
                <a:lnTo>
                  <a:pt x="923315" y="841415"/>
                </a:lnTo>
                <a:lnTo>
                  <a:pt x="941300" y="849612"/>
                </a:lnTo>
                <a:lnTo>
                  <a:pt x="959284" y="858603"/>
                </a:lnTo>
                <a:lnTo>
                  <a:pt x="976740" y="868122"/>
                </a:lnTo>
                <a:lnTo>
                  <a:pt x="993932" y="878170"/>
                </a:lnTo>
                <a:lnTo>
                  <a:pt x="1011123" y="889012"/>
                </a:lnTo>
                <a:lnTo>
                  <a:pt x="1003189" y="891392"/>
                </a:lnTo>
                <a:lnTo>
                  <a:pt x="995254" y="893772"/>
                </a:lnTo>
                <a:lnTo>
                  <a:pt x="987055" y="896416"/>
                </a:lnTo>
                <a:lnTo>
                  <a:pt x="979121" y="899325"/>
                </a:lnTo>
                <a:lnTo>
                  <a:pt x="971186" y="902762"/>
                </a:lnTo>
                <a:lnTo>
                  <a:pt x="962987" y="905936"/>
                </a:lnTo>
                <a:lnTo>
                  <a:pt x="955053" y="909638"/>
                </a:lnTo>
                <a:lnTo>
                  <a:pt x="947383" y="913604"/>
                </a:lnTo>
                <a:lnTo>
                  <a:pt x="939448" y="917835"/>
                </a:lnTo>
                <a:lnTo>
                  <a:pt x="932043" y="922066"/>
                </a:lnTo>
                <a:lnTo>
                  <a:pt x="924637" y="926826"/>
                </a:lnTo>
                <a:lnTo>
                  <a:pt x="917231" y="931850"/>
                </a:lnTo>
                <a:lnTo>
                  <a:pt x="910090" y="936874"/>
                </a:lnTo>
                <a:lnTo>
                  <a:pt x="902949" y="942427"/>
                </a:lnTo>
                <a:lnTo>
                  <a:pt x="896073" y="948509"/>
                </a:lnTo>
                <a:lnTo>
                  <a:pt x="889461" y="954326"/>
                </a:lnTo>
                <a:lnTo>
                  <a:pt x="883113" y="960937"/>
                </a:lnTo>
                <a:lnTo>
                  <a:pt x="877030" y="967812"/>
                </a:lnTo>
                <a:lnTo>
                  <a:pt x="871211" y="974952"/>
                </a:lnTo>
                <a:lnTo>
                  <a:pt x="865393" y="982356"/>
                </a:lnTo>
                <a:lnTo>
                  <a:pt x="859838" y="990024"/>
                </a:lnTo>
                <a:lnTo>
                  <a:pt x="854813" y="998486"/>
                </a:lnTo>
                <a:lnTo>
                  <a:pt x="850052" y="1006683"/>
                </a:lnTo>
                <a:lnTo>
                  <a:pt x="845556" y="1015674"/>
                </a:lnTo>
                <a:lnTo>
                  <a:pt x="841324" y="1025193"/>
                </a:lnTo>
                <a:lnTo>
                  <a:pt x="837886" y="1034713"/>
                </a:lnTo>
                <a:lnTo>
                  <a:pt x="834183" y="1044761"/>
                </a:lnTo>
                <a:lnTo>
                  <a:pt x="831274" y="1055074"/>
                </a:lnTo>
                <a:lnTo>
                  <a:pt x="828629" y="1066180"/>
                </a:lnTo>
                <a:lnTo>
                  <a:pt x="826249" y="1077550"/>
                </a:lnTo>
                <a:lnTo>
                  <a:pt x="824398" y="1089185"/>
                </a:lnTo>
                <a:lnTo>
                  <a:pt x="823340" y="1101349"/>
                </a:lnTo>
                <a:lnTo>
                  <a:pt x="822017" y="1115893"/>
                </a:lnTo>
                <a:lnTo>
                  <a:pt x="821488" y="1129907"/>
                </a:lnTo>
                <a:lnTo>
                  <a:pt x="821488" y="1143129"/>
                </a:lnTo>
                <a:lnTo>
                  <a:pt x="821753" y="1156086"/>
                </a:lnTo>
                <a:lnTo>
                  <a:pt x="822546" y="1168514"/>
                </a:lnTo>
                <a:lnTo>
                  <a:pt x="824133" y="1180413"/>
                </a:lnTo>
                <a:lnTo>
                  <a:pt x="825984" y="1192048"/>
                </a:lnTo>
                <a:lnTo>
                  <a:pt x="828100" y="1203154"/>
                </a:lnTo>
                <a:lnTo>
                  <a:pt x="830745" y="1213731"/>
                </a:lnTo>
                <a:lnTo>
                  <a:pt x="833654" y="1224044"/>
                </a:lnTo>
                <a:lnTo>
                  <a:pt x="836828" y="1233828"/>
                </a:lnTo>
                <a:lnTo>
                  <a:pt x="840531" y="1243348"/>
                </a:lnTo>
                <a:lnTo>
                  <a:pt x="844763" y="1252338"/>
                </a:lnTo>
                <a:lnTo>
                  <a:pt x="848994" y="1260800"/>
                </a:lnTo>
                <a:lnTo>
                  <a:pt x="853491" y="1269262"/>
                </a:lnTo>
                <a:lnTo>
                  <a:pt x="858516" y="1276930"/>
                </a:lnTo>
                <a:lnTo>
                  <a:pt x="863806" y="1284334"/>
                </a:lnTo>
                <a:lnTo>
                  <a:pt x="869360" y="1291474"/>
                </a:lnTo>
                <a:lnTo>
                  <a:pt x="874914" y="1298349"/>
                </a:lnTo>
                <a:lnTo>
                  <a:pt x="880997" y="1304960"/>
                </a:lnTo>
                <a:lnTo>
                  <a:pt x="887080" y="1311042"/>
                </a:lnTo>
                <a:lnTo>
                  <a:pt x="893428" y="1316859"/>
                </a:lnTo>
                <a:lnTo>
                  <a:pt x="900040" y="1322412"/>
                </a:lnTo>
                <a:lnTo>
                  <a:pt x="906652" y="1327436"/>
                </a:lnTo>
                <a:lnTo>
                  <a:pt x="913264" y="1332196"/>
                </a:lnTo>
                <a:lnTo>
                  <a:pt x="920405" y="1336956"/>
                </a:lnTo>
                <a:lnTo>
                  <a:pt x="927546" y="1341187"/>
                </a:lnTo>
                <a:lnTo>
                  <a:pt x="934687" y="1345417"/>
                </a:lnTo>
                <a:lnTo>
                  <a:pt x="941828" y="1349119"/>
                </a:lnTo>
                <a:lnTo>
                  <a:pt x="949234" y="1352821"/>
                </a:lnTo>
                <a:lnTo>
                  <a:pt x="956904" y="1355995"/>
                </a:lnTo>
                <a:lnTo>
                  <a:pt x="964310" y="1358903"/>
                </a:lnTo>
                <a:lnTo>
                  <a:pt x="971715" y="1361812"/>
                </a:lnTo>
                <a:lnTo>
                  <a:pt x="979121" y="1364456"/>
                </a:lnTo>
                <a:lnTo>
                  <a:pt x="986526" y="1366836"/>
                </a:lnTo>
                <a:lnTo>
                  <a:pt x="993932" y="1368952"/>
                </a:lnTo>
                <a:lnTo>
                  <a:pt x="1008479" y="1372654"/>
                </a:lnTo>
                <a:lnTo>
                  <a:pt x="1023025" y="1375562"/>
                </a:lnTo>
                <a:lnTo>
                  <a:pt x="1037043" y="1378471"/>
                </a:lnTo>
                <a:lnTo>
                  <a:pt x="1050532" y="1380058"/>
                </a:lnTo>
                <a:lnTo>
                  <a:pt x="1063227" y="1381380"/>
                </a:lnTo>
                <a:lnTo>
                  <a:pt x="1075129" y="1382438"/>
                </a:lnTo>
                <a:lnTo>
                  <a:pt x="1086237" y="1382702"/>
                </a:lnTo>
                <a:lnTo>
                  <a:pt x="1096287" y="1383231"/>
                </a:lnTo>
                <a:lnTo>
                  <a:pt x="1105015" y="1383495"/>
                </a:lnTo>
                <a:lnTo>
                  <a:pt x="1112421" y="1383231"/>
                </a:lnTo>
                <a:lnTo>
                  <a:pt x="1122736" y="1382702"/>
                </a:lnTo>
                <a:lnTo>
                  <a:pt x="1126703" y="1382438"/>
                </a:lnTo>
                <a:lnTo>
                  <a:pt x="1126703" y="1394337"/>
                </a:lnTo>
                <a:lnTo>
                  <a:pt x="1126968" y="1406236"/>
                </a:lnTo>
                <a:lnTo>
                  <a:pt x="1127232" y="1417607"/>
                </a:lnTo>
                <a:lnTo>
                  <a:pt x="1128025" y="1428977"/>
                </a:lnTo>
                <a:lnTo>
                  <a:pt x="1129083" y="1439554"/>
                </a:lnTo>
                <a:lnTo>
                  <a:pt x="1130141" y="1450131"/>
                </a:lnTo>
                <a:lnTo>
                  <a:pt x="1131728" y="1460444"/>
                </a:lnTo>
                <a:lnTo>
                  <a:pt x="1133580" y="1470228"/>
                </a:lnTo>
                <a:lnTo>
                  <a:pt x="1135431" y="1480012"/>
                </a:lnTo>
                <a:lnTo>
                  <a:pt x="1137547" y="1489267"/>
                </a:lnTo>
                <a:lnTo>
                  <a:pt x="1139927" y="1498522"/>
                </a:lnTo>
                <a:lnTo>
                  <a:pt x="1142572" y="1507513"/>
                </a:lnTo>
                <a:lnTo>
                  <a:pt x="1145481" y="1515710"/>
                </a:lnTo>
                <a:lnTo>
                  <a:pt x="1148391" y="1524172"/>
                </a:lnTo>
                <a:lnTo>
                  <a:pt x="1151564" y="1532105"/>
                </a:lnTo>
                <a:lnTo>
                  <a:pt x="1155003" y="1539773"/>
                </a:lnTo>
                <a:lnTo>
                  <a:pt x="1158441" y="1547442"/>
                </a:lnTo>
                <a:lnTo>
                  <a:pt x="1162408" y="1554581"/>
                </a:lnTo>
                <a:lnTo>
                  <a:pt x="1166111" y="1561721"/>
                </a:lnTo>
                <a:lnTo>
                  <a:pt x="1170078" y="1568596"/>
                </a:lnTo>
                <a:lnTo>
                  <a:pt x="1174575" y="1575207"/>
                </a:lnTo>
                <a:lnTo>
                  <a:pt x="1178806" y="1581553"/>
                </a:lnTo>
                <a:lnTo>
                  <a:pt x="1183038" y="1587370"/>
                </a:lnTo>
                <a:lnTo>
                  <a:pt x="1187799" y="1593452"/>
                </a:lnTo>
                <a:lnTo>
                  <a:pt x="1192560" y="1599005"/>
                </a:lnTo>
                <a:lnTo>
                  <a:pt x="1197320" y="1604558"/>
                </a:lnTo>
                <a:lnTo>
                  <a:pt x="1202346" y="1609582"/>
                </a:lnTo>
                <a:lnTo>
                  <a:pt x="1207635" y="1614607"/>
                </a:lnTo>
                <a:lnTo>
                  <a:pt x="1212660" y="1619366"/>
                </a:lnTo>
                <a:lnTo>
                  <a:pt x="1217950" y="1624126"/>
                </a:lnTo>
                <a:lnTo>
                  <a:pt x="1223240" y="1628357"/>
                </a:lnTo>
                <a:lnTo>
                  <a:pt x="1229058" y="1632852"/>
                </a:lnTo>
                <a:lnTo>
                  <a:pt x="1234348" y="1636819"/>
                </a:lnTo>
                <a:lnTo>
                  <a:pt x="1239902" y="1640521"/>
                </a:lnTo>
                <a:lnTo>
                  <a:pt x="1245721" y="1644487"/>
                </a:lnTo>
                <a:lnTo>
                  <a:pt x="1251540" y="1647660"/>
                </a:lnTo>
                <a:lnTo>
                  <a:pt x="1263177" y="1654271"/>
                </a:lnTo>
                <a:lnTo>
                  <a:pt x="1274814" y="1660353"/>
                </a:lnTo>
                <a:lnTo>
                  <a:pt x="1286716" y="1665377"/>
                </a:lnTo>
                <a:lnTo>
                  <a:pt x="1298882" y="1670137"/>
                </a:lnTo>
                <a:lnTo>
                  <a:pt x="1310784" y="1673839"/>
                </a:lnTo>
                <a:lnTo>
                  <a:pt x="1322686" y="1677541"/>
                </a:lnTo>
                <a:lnTo>
                  <a:pt x="1334588" y="1680714"/>
                </a:lnTo>
                <a:lnTo>
                  <a:pt x="1346225" y="1683094"/>
                </a:lnTo>
                <a:lnTo>
                  <a:pt x="1357862" y="1685474"/>
                </a:lnTo>
                <a:lnTo>
                  <a:pt x="1368971" y="1687325"/>
                </a:lnTo>
                <a:lnTo>
                  <a:pt x="1380079" y="1688382"/>
                </a:lnTo>
                <a:lnTo>
                  <a:pt x="1390658" y="1689705"/>
                </a:lnTo>
                <a:lnTo>
                  <a:pt x="1401238" y="1690498"/>
                </a:lnTo>
                <a:lnTo>
                  <a:pt x="1411024" y="1690762"/>
                </a:lnTo>
                <a:lnTo>
                  <a:pt x="1411817" y="1709537"/>
                </a:lnTo>
                <a:lnTo>
                  <a:pt x="1412346" y="1728311"/>
                </a:lnTo>
                <a:lnTo>
                  <a:pt x="1412875" y="1747086"/>
                </a:lnTo>
                <a:lnTo>
                  <a:pt x="1412875" y="1766125"/>
                </a:lnTo>
                <a:lnTo>
                  <a:pt x="1412346" y="1792832"/>
                </a:lnTo>
                <a:lnTo>
                  <a:pt x="1411553" y="1819275"/>
                </a:lnTo>
                <a:lnTo>
                  <a:pt x="793" y="1811078"/>
                </a:lnTo>
                <a:lnTo>
                  <a:pt x="264" y="1784635"/>
                </a:lnTo>
                <a:lnTo>
                  <a:pt x="0" y="1757928"/>
                </a:lnTo>
                <a:lnTo>
                  <a:pt x="529" y="1733071"/>
                </a:lnTo>
                <a:lnTo>
                  <a:pt x="1058" y="1708215"/>
                </a:lnTo>
                <a:lnTo>
                  <a:pt x="2645" y="1683623"/>
                </a:lnTo>
                <a:lnTo>
                  <a:pt x="4232" y="1659031"/>
                </a:lnTo>
                <a:lnTo>
                  <a:pt x="6612" y="1634968"/>
                </a:lnTo>
                <a:lnTo>
                  <a:pt x="8992" y="1610905"/>
                </a:lnTo>
                <a:lnTo>
                  <a:pt x="12166" y="1587106"/>
                </a:lnTo>
                <a:lnTo>
                  <a:pt x="15340" y="1563307"/>
                </a:lnTo>
                <a:lnTo>
                  <a:pt x="19307" y="1539773"/>
                </a:lnTo>
                <a:lnTo>
                  <a:pt x="23804" y="1516503"/>
                </a:lnTo>
                <a:lnTo>
                  <a:pt x="28300" y="1493762"/>
                </a:lnTo>
                <a:lnTo>
                  <a:pt x="33590" y="1470757"/>
                </a:lnTo>
                <a:lnTo>
                  <a:pt x="38879" y="1448280"/>
                </a:lnTo>
                <a:lnTo>
                  <a:pt x="44962" y="1425804"/>
                </a:lnTo>
                <a:lnTo>
                  <a:pt x="51045" y="1403856"/>
                </a:lnTo>
                <a:lnTo>
                  <a:pt x="57658" y="1382173"/>
                </a:lnTo>
                <a:lnTo>
                  <a:pt x="64799" y="1360754"/>
                </a:lnTo>
                <a:lnTo>
                  <a:pt x="72204" y="1339336"/>
                </a:lnTo>
                <a:lnTo>
                  <a:pt x="79874" y="1318710"/>
                </a:lnTo>
                <a:lnTo>
                  <a:pt x="88073" y="1298085"/>
                </a:lnTo>
                <a:lnTo>
                  <a:pt x="96272" y="1277459"/>
                </a:lnTo>
                <a:lnTo>
                  <a:pt x="105265" y="1257627"/>
                </a:lnTo>
                <a:lnTo>
                  <a:pt x="114522" y="1238059"/>
                </a:lnTo>
                <a:lnTo>
                  <a:pt x="123779" y="1218491"/>
                </a:lnTo>
                <a:lnTo>
                  <a:pt x="133565" y="1199452"/>
                </a:lnTo>
                <a:lnTo>
                  <a:pt x="143615" y="1180678"/>
                </a:lnTo>
                <a:lnTo>
                  <a:pt x="153930" y="1162432"/>
                </a:lnTo>
                <a:lnTo>
                  <a:pt x="165038" y="1144451"/>
                </a:lnTo>
                <a:lnTo>
                  <a:pt x="176147" y="1126734"/>
                </a:lnTo>
                <a:lnTo>
                  <a:pt x="187255" y="1109546"/>
                </a:lnTo>
                <a:lnTo>
                  <a:pt x="198892" y="1092623"/>
                </a:lnTo>
                <a:lnTo>
                  <a:pt x="210794" y="1075964"/>
                </a:lnTo>
                <a:lnTo>
                  <a:pt x="222960" y="1059834"/>
                </a:lnTo>
                <a:lnTo>
                  <a:pt x="235391" y="1044232"/>
                </a:lnTo>
                <a:lnTo>
                  <a:pt x="248351" y="1028895"/>
                </a:lnTo>
                <a:lnTo>
                  <a:pt x="261310" y="1013823"/>
                </a:lnTo>
                <a:lnTo>
                  <a:pt x="274799" y="999544"/>
                </a:lnTo>
                <a:lnTo>
                  <a:pt x="288288" y="985529"/>
                </a:lnTo>
                <a:lnTo>
                  <a:pt x="302041" y="971779"/>
                </a:lnTo>
                <a:lnTo>
                  <a:pt x="316059" y="958557"/>
                </a:lnTo>
                <a:lnTo>
                  <a:pt x="330341" y="946129"/>
                </a:lnTo>
                <a:lnTo>
                  <a:pt x="344888" y="933965"/>
                </a:lnTo>
                <a:lnTo>
                  <a:pt x="359963" y="922066"/>
                </a:lnTo>
                <a:lnTo>
                  <a:pt x="374774" y="910695"/>
                </a:lnTo>
                <a:lnTo>
                  <a:pt x="389850" y="899589"/>
                </a:lnTo>
                <a:lnTo>
                  <a:pt x="405454" y="889541"/>
                </a:lnTo>
                <a:lnTo>
                  <a:pt x="420794" y="879757"/>
                </a:lnTo>
                <a:lnTo>
                  <a:pt x="436664" y="870238"/>
                </a:lnTo>
                <a:lnTo>
                  <a:pt x="452533" y="861511"/>
                </a:lnTo>
                <a:lnTo>
                  <a:pt x="468666" y="853314"/>
                </a:lnTo>
                <a:lnTo>
                  <a:pt x="485064" y="845646"/>
                </a:lnTo>
                <a:lnTo>
                  <a:pt x="501727" y="838242"/>
                </a:lnTo>
                <a:lnTo>
                  <a:pt x="518389" y="831631"/>
                </a:lnTo>
                <a:lnTo>
                  <a:pt x="535316" y="825285"/>
                </a:lnTo>
                <a:lnTo>
                  <a:pt x="552243" y="819732"/>
                </a:lnTo>
                <a:lnTo>
                  <a:pt x="569435" y="814972"/>
                </a:lnTo>
                <a:lnTo>
                  <a:pt x="586891" y="810477"/>
                </a:lnTo>
                <a:lnTo>
                  <a:pt x="604347" y="806510"/>
                </a:lnTo>
                <a:lnTo>
                  <a:pt x="622067" y="803337"/>
                </a:lnTo>
                <a:lnTo>
                  <a:pt x="639787" y="800693"/>
                </a:lnTo>
                <a:lnTo>
                  <a:pt x="657508" y="798577"/>
                </a:lnTo>
                <a:lnTo>
                  <a:pt x="675757" y="796991"/>
                </a:lnTo>
                <a:lnTo>
                  <a:pt x="693742" y="796197"/>
                </a:lnTo>
                <a:lnTo>
                  <a:pt x="711992" y="795933"/>
                </a:lnTo>
                <a:close/>
                <a:moveTo>
                  <a:pt x="1463280" y="660400"/>
                </a:moveTo>
                <a:lnTo>
                  <a:pt x="1469893" y="660400"/>
                </a:lnTo>
                <a:lnTo>
                  <a:pt x="1477034" y="660665"/>
                </a:lnTo>
                <a:lnTo>
                  <a:pt x="1483912" y="660929"/>
                </a:lnTo>
                <a:lnTo>
                  <a:pt x="1490789" y="661988"/>
                </a:lnTo>
                <a:lnTo>
                  <a:pt x="1497666" y="663046"/>
                </a:lnTo>
                <a:lnTo>
                  <a:pt x="1504279" y="664898"/>
                </a:lnTo>
                <a:lnTo>
                  <a:pt x="1510891" y="666750"/>
                </a:lnTo>
                <a:lnTo>
                  <a:pt x="1516975" y="668867"/>
                </a:lnTo>
                <a:lnTo>
                  <a:pt x="1523323" y="671248"/>
                </a:lnTo>
                <a:lnTo>
                  <a:pt x="1529142" y="673894"/>
                </a:lnTo>
                <a:lnTo>
                  <a:pt x="1535226" y="676804"/>
                </a:lnTo>
                <a:lnTo>
                  <a:pt x="1540780" y="679979"/>
                </a:lnTo>
                <a:lnTo>
                  <a:pt x="1546599" y="683683"/>
                </a:lnTo>
                <a:lnTo>
                  <a:pt x="1551625" y="687123"/>
                </a:lnTo>
                <a:lnTo>
                  <a:pt x="1556915" y="691356"/>
                </a:lnTo>
                <a:lnTo>
                  <a:pt x="1561676" y="695590"/>
                </a:lnTo>
                <a:lnTo>
                  <a:pt x="1566437" y="700088"/>
                </a:lnTo>
                <a:lnTo>
                  <a:pt x="1570934" y="704850"/>
                </a:lnTo>
                <a:lnTo>
                  <a:pt x="1575431" y="709613"/>
                </a:lnTo>
                <a:lnTo>
                  <a:pt x="1579134" y="714640"/>
                </a:lnTo>
                <a:lnTo>
                  <a:pt x="1583101" y="719931"/>
                </a:lnTo>
                <a:lnTo>
                  <a:pt x="1586540" y="725223"/>
                </a:lnTo>
                <a:lnTo>
                  <a:pt x="1589978" y="731044"/>
                </a:lnTo>
                <a:lnTo>
                  <a:pt x="1592888" y="736600"/>
                </a:lnTo>
                <a:lnTo>
                  <a:pt x="1595533" y="742685"/>
                </a:lnTo>
                <a:lnTo>
                  <a:pt x="1597914" y="748771"/>
                </a:lnTo>
                <a:lnTo>
                  <a:pt x="1600030" y="754856"/>
                </a:lnTo>
                <a:lnTo>
                  <a:pt x="1601881" y="761206"/>
                </a:lnTo>
                <a:lnTo>
                  <a:pt x="1603204" y="767556"/>
                </a:lnTo>
                <a:lnTo>
                  <a:pt x="1604526" y="774435"/>
                </a:lnTo>
                <a:lnTo>
                  <a:pt x="1605320" y="781050"/>
                </a:lnTo>
                <a:lnTo>
                  <a:pt x="1605584" y="787665"/>
                </a:lnTo>
                <a:lnTo>
                  <a:pt x="1605849" y="794544"/>
                </a:lnTo>
                <a:lnTo>
                  <a:pt x="1604791" y="967581"/>
                </a:lnTo>
                <a:lnTo>
                  <a:pt x="1781745" y="968375"/>
                </a:lnTo>
                <a:lnTo>
                  <a:pt x="1788887" y="968640"/>
                </a:lnTo>
                <a:lnTo>
                  <a:pt x="1795764" y="969169"/>
                </a:lnTo>
                <a:lnTo>
                  <a:pt x="1802641" y="970227"/>
                </a:lnTo>
                <a:lnTo>
                  <a:pt x="1809518" y="971285"/>
                </a:lnTo>
                <a:lnTo>
                  <a:pt x="1815866" y="972873"/>
                </a:lnTo>
                <a:lnTo>
                  <a:pt x="1822479" y="974725"/>
                </a:lnTo>
                <a:lnTo>
                  <a:pt x="1828827" y="977106"/>
                </a:lnTo>
                <a:lnTo>
                  <a:pt x="1834911" y="979488"/>
                </a:lnTo>
                <a:lnTo>
                  <a:pt x="1840994" y="982133"/>
                </a:lnTo>
                <a:lnTo>
                  <a:pt x="1846813" y="985044"/>
                </a:lnTo>
                <a:lnTo>
                  <a:pt x="1852633" y="988219"/>
                </a:lnTo>
                <a:lnTo>
                  <a:pt x="1857923" y="991923"/>
                </a:lnTo>
                <a:lnTo>
                  <a:pt x="1863213" y="995363"/>
                </a:lnTo>
                <a:lnTo>
                  <a:pt x="1868503" y="999596"/>
                </a:lnTo>
                <a:lnTo>
                  <a:pt x="1873264" y="1003829"/>
                </a:lnTo>
                <a:lnTo>
                  <a:pt x="1878025" y="1008327"/>
                </a:lnTo>
                <a:lnTo>
                  <a:pt x="1882522" y="1012825"/>
                </a:lnTo>
                <a:lnTo>
                  <a:pt x="1886754" y="1017852"/>
                </a:lnTo>
                <a:lnTo>
                  <a:pt x="1890986" y="1022879"/>
                </a:lnTo>
                <a:lnTo>
                  <a:pt x="1894689" y="1027906"/>
                </a:lnTo>
                <a:lnTo>
                  <a:pt x="1898128" y="1033463"/>
                </a:lnTo>
                <a:lnTo>
                  <a:pt x="1901302" y="1039283"/>
                </a:lnTo>
                <a:lnTo>
                  <a:pt x="1904211" y="1044840"/>
                </a:lnTo>
                <a:lnTo>
                  <a:pt x="1907385" y="1050660"/>
                </a:lnTo>
                <a:lnTo>
                  <a:pt x="1909766" y="1056746"/>
                </a:lnTo>
                <a:lnTo>
                  <a:pt x="1911882" y="1063096"/>
                </a:lnTo>
                <a:lnTo>
                  <a:pt x="1913469" y="1069181"/>
                </a:lnTo>
                <a:lnTo>
                  <a:pt x="1915056" y="1075796"/>
                </a:lnTo>
                <a:lnTo>
                  <a:pt x="1916114" y="1082410"/>
                </a:lnTo>
                <a:lnTo>
                  <a:pt x="1916908" y="1089290"/>
                </a:lnTo>
                <a:lnTo>
                  <a:pt x="1917436" y="1095640"/>
                </a:lnTo>
                <a:lnTo>
                  <a:pt x="1917701" y="1102783"/>
                </a:lnTo>
                <a:lnTo>
                  <a:pt x="1917436" y="1109663"/>
                </a:lnTo>
                <a:lnTo>
                  <a:pt x="1916908" y="1116277"/>
                </a:lnTo>
                <a:lnTo>
                  <a:pt x="1915849" y="1123156"/>
                </a:lnTo>
                <a:lnTo>
                  <a:pt x="1914791" y="1129506"/>
                </a:lnTo>
                <a:lnTo>
                  <a:pt x="1913204" y="1136121"/>
                </a:lnTo>
                <a:lnTo>
                  <a:pt x="1911088" y="1142471"/>
                </a:lnTo>
                <a:lnTo>
                  <a:pt x="1908972" y="1148556"/>
                </a:lnTo>
                <a:lnTo>
                  <a:pt x="1906592" y="1154642"/>
                </a:lnTo>
                <a:lnTo>
                  <a:pt x="1903682" y="1160463"/>
                </a:lnTo>
                <a:lnTo>
                  <a:pt x="1900773" y="1166283"/>
                </a:lnTo>
                <a:lnTo>
                  <a:pt x="1897599" y="1171840"/>
                </a:lnTo>
                <a:lnTo>
                  <a:pt x="1893896" y="1177131"/>
                </a:lnTo>
                <a:lnTo>
                  <a:pt x="1889928" y="1182158"/>
                </a:lnTo>
                <a:lnTo>
                  <a:pt x="1885960" y="1187450"/>
                </a:lnTo>
                <a:lnTo>
                  <a:pt x="1881728" y="1192213"/>
                </a:lnTo>
                <a:lnTo>
                  <a:pt x="1876967" y="1196975"/>
                </a:lnTo>
                <a:lnTo>
                  <a:pt x="1872206" y="1201208"/>
                </a:lnTo>
                <a:lnTo>
                  <a:pt x="1867445" y="1205442"/>
                </a:lnTo>
                <a:lnTo>
                  <a:pt x="1862155" y="1209411"/>
                </a:lnTo>
                <a:lnTo>
                  <a:pt x="1856600" y="1212850"/>
                </a:lnTo>
                <a:lnTo>
                  <a:pt x="1851046" y="1216554"/>
                </a:lnTo>
                <a:lnTo>
                  <a:pt x="1845491" y="1219465"/>
                </a:lnTo>
                <a:lnTo>
                  <a:pt x="1839407" y="1222375"/>
                </a:lnTo>
                <a:lnTo>
                  <a:pt x="1833588" y="1225021"/>
                </a:lnTo>
                <a:lnTo>
                  <a:pt x="1827240" y="1227402"/>
                </a:lnTo>
                <a:lnTo>
                  <a:pt x="1821156" y="1229519"/>
                </a:lnTo>
                <a:lnTo>
                  <a:pt x="1814544" y="1231371"/>
                </a:lnTo>
                <a:lnTo>
                  <a:pt x="1807931" y="1232958"/>
                </a:lnTo>
                <a:lnTo>
                  <a:pt x="1801054" y="1234017"/>
                </a:lnTo>
                <a:lnTo>
                  <a:pt x="1794177" y="1234546"/>
                </a:lnTo>
                <a:lnTo>
                  <a:pt x="1787300" y="1235340"/>
                </a:lnTo>
                <a:lnTo>
                  <a:pt x="1780158" y="1235340"/>
                </a:lnTo>
                <a:lnTo>
                  <a:pt x="1603204" y="1234281"/>
                </a:lnTo>
                <a:lnTo>
                  <a:pt x="1602410" y="1407319"/>
                </a:lnTo>
                <a:lnTo>
                  <a:pt x="1602146" y="1413933"/>
                </a:lnTo>
                <a:lnTo>
                  <a:pt x="1601617" y="1420813"/>
                </a:lnTo>
                <a:lnTo>
                  <a:pt x="1600559" y="1427692"/>
                </a:lnTo>
                <a:lnTo>
                  <a:pt x="1599501" y="1434306"/>
                </a:lnTo>
                <a:lnTo>
                  <a:pt x="1597914" y="1440392"/>
                </a:lnTo>
                <a:lnTo>
                  <a:pt x="1595798" y="1446742"/>
                </a:lnTo>
                <a:lnTo>
                  <a:pt x="1593682" y="1453092"/>
                </a:lnTo>
                <a:lnTo>
                  <a:pt x="1591301" y="1459177"/>
                </a:lnTo>
                <a:lnTo>
                  <a:pt x="1588656" y="1464998"/>
                </a:lnTo>
                <a:lnTo>
                  <a:pt x="1585482" y="1470819"/>
                </a:lnTo>
                <a:lnTo>
                  <a:pt x="1582043" y="1476111"/>
                </a:lnTo>
                <a:lnTo>
                  <a:pt x="1578605" y="1481931"/>
                </a:lnTo>
                <a:lnTo>
                  <a:pt x="1574637" y="1486958"/>
                </a:lnTo>
                <a:lnTo>
                  <a:pt x="1570670" y="1491986"/>
                </a:lnTo>
                <a:lnTo>
                  <a:pt x="1566437" y="1496748"/>
                </a:lnTo>
                <a:lnTo>
                  <a:pt x="1561941" y="1501511"/>
                </a:lnTo>
                <a:lnTo>
                  <a:pt x="1557180" y="1505744"/>
                </a:lnTo>
                <a:lnTo>
                  <a:pt x="1552154" y="1509713"/>
                </a:lnTo>
                <a:lnTo>
                  <a:pt x="1546864" y="1513946"/>
                </a:lnTo>
                <a:lnTo>
                  <a:pt x="1541309" y="1517650"/>
                </a:lnTo>
                <a:lnTo>
                  <a:pt x="1536019" y="1521090"/>
                </a:lnTo>
                <a:lnTo>
                  <a:pt x="1530200" y="1524000"/>
                </a:lnTo>
                <a:lnTo>
                  <a:pt x="1524381" y="1527175"/>
                </a:lnTo>
                <a:lnTo>
                  <a:pt x="1518297" y="1529821"/>
                </a:lnTo>
                <a:lnTo>
                  <a:pt x="1511949" y="1532202"/>
                </a:lnTo>
                <a:lnTo>
                  <a:pt x="1505601" y="1534319"/>
                </a:lnTo>
                <a:lnTo>
                  <a:pt x="1499253" y="1535906"/>
                </a:lnTo>
                <a:lnTo>
                  <a:pt x="1492640" y="1537494"/>
                </a:lnTo>
                <a:lnTo>
                  <a:pt x="1485763" y="1538288"/>
                </a:lnTo>
                <a:lnTo>
                  <a:pt x="1478886" y="1539346"/>
                </a:lnTo>
                <a:lnTo>
                  <a:pt x="1472009" y="1539875"/>
                </a:lnTo>
                <a:lnTo>
                  <a:pt x="1464867" y="1539875"/>
                </a:lnTo>
                <a:lnTo>
                  <a:pt x="1458255" y="1539611"/>
                </a:lnTo>
                <a:lnTo>
                  <a:pt x="1451113" y="1539346"/>
                </a:lnTo>
                <a:lnTo>
                  <a:pt x="1444236" y="1538288"/>
                </a:lnTo>
                <a:lnTo>
                  <a:pt x="1437623" y="1536965"/>
                </a:lnTo>
                <a:lnTo>
                  <a:pt x="1431010" y="1535377"/>
                </a:lnTo>
                <a:lnTo>
                  <a:pt x="1424398" y="1533525"/>
                </a:lnTo>
                <a:lnTo>
                  <a:pt x="1418314" y="1531673"/>
                </a:lnTo>
                <a:lnTo>
                  <a:pt x="1411966" y="1529292"/>
                </a:lnTo>
                <a:lnTo>
                  <a:pt x="1406147" y="1526381"/>
                </a:lnTo>
                <a:lnTo>
                  <a:pt x="1400063" y="1523471"/>
                </a:lnTo>
                <a:lnTo>
                  <a:pt x="1394509" y="1520296"/>
                </a:lnTo>
                <a:lnTo>
                  <a:pt x="1388690" y="1516592"/>
                </a:lnTo>
                <a:lnTo>
                  <a:pt x="1383399" y="1512888"/>
                </a:lnTo>
                <a:lnTo>
                  <a:pt x="1378374" y="1508919"/>
                </a:lnTo>
                <a:lnTo>
                  <a:pt x="1373348" y="1504686"/>
                </a:lnTo>
                <a:lnTo>
                  <a:pt x="1368852" y="1500188"/>
                </a:lnTo>
                <a:lnTo>
                  <a:pt x="1364355" y="1495425"/>
                </a:lnTo>
                <a:lnTo>
                  <a:pt x="1359858" y="1490663"/>
                </a:lnTo>
                <a:lnTo>
                  <a:pt x="1356155" y="1485636"/>
                </a:lnTo>
                <a:lnTo>
                  <a:pt x="1352188" y="1480344"/>
                </a:lnTo>
                <a:lnTo>
                  <a:pt x="1348749" y="1475052"/>
                </a:lnTo>
                <a:lnTo>
                  <a:pt x="1345311" y="1469496"/>
                </a:lnTo>
                <a:lnTo>
                  <a:pt x="1342401" y="1463675"/>
                </a:lnTo>
                <a:lnTo>
                  <a:pt x="1339756" y="1457854"/>
                </a:lnTo>
                <a:lnTo>
                  <a:pt x="1337375" y="1451504"/>
                </a:lnTo>
                <a:lnTo>
                  <a:pt x="1335259" y="1445154"/>
                </a:lnTo>
                <a:lnTo>
                  <a:pt x="1333408" y="1439069"/>
                </a:lnTo>
                <a:lnTo>
                  <a:pt x="1332085" y="1432454"/>
                </a:lnTo>
                <a:lnTo>
                  <a:pt x="1330763" y="1425840"/>
                </a:lnTo>
                <a:lnTo>
                  <a:pt x="1329969" y="1419490"/>
                </a:lnTo>
                <a:lnTo>
                  <a:pt x="1329440" y="1412611"/>
                </a:lnTo>
                <a:lnTo>
                  <a:pt x="1329440" y="1405731"/>
                </a:lnTo>
                <a:lnTo>
                  <a:pt x="1330234" y="1232958"/>
                </a:lnTo>
                <a:lnTo>
                  <a:pt x="1153279" y="1231636"/>
                </a:lnTo>
                <a:lnTo>
                  <a:pt x="1146402" y="1231371"/>
                </a:lnTo>
                <a:lnTo>
                  <a:pt x="1139525" y="1231106"/>
                </a:lnTo>
                <a:lnTo>
                  <a:pt x="1132648" y="1230048"/>
                </a:lnTo>
                <a:lnTo>
                  <a:pt x="1125771" y="1228990"/>
                </a:lnTo>
                <a:lnTo>
                  <a:pt x="1119423" y="1227138"/>
                </a:lnTo>
                <a:lnTo>
                  <a:pt x="1112810" y="1225286"/>
                </a:lnTo>
                <a:lnTo>
                  <a:pt x="1106462" y="1223433"/>
                </a:lnTo>
                <a:lnTo>
                  <a:pt x="1100378" y="1221052"/>
                </a:lnTo>
                <a:lnTo>
                  <a:pt x="1094295" y="1218406"/>
                </a:lnTo>
                <a:lnTo>
                  <a:pt x="1088476" y="1215231"/>
                </a:lnTo>
                <a:lnTo>
                  <a:pt x="1082656" y="1212056"/>
                </a:lnTo>
                <a:lnTo>
                  <a:pt x="1077102" y="1208352"/>
                </a:lnTo>
                <a:lnTo>
                  <a:pt x="1071812" y="1204648"/>
                </a:lnTo>
                <a:lnTo>
                  <a:pt x="1066786" y="1200679"/>
                </a:lnTo>
                <a:lnTo>
                  <a:pt x="1062025" y="1196446"/>
                </a:lnTo>
                <a:lnTo>
                  <a:pt x="1057264" y="1192213"/>
                </a:lnTo>
                <a:lnTo>
                  <a:pt x="1052767" y="1187450"/>
                </a:lnTo>
                <a:lnTo>
                  <a:pt x="1048271" y="1182688"/>
                </a:lnTo>
                <a:lnTo>
                  <a:pt x="1044303" y="1177396"/>
                </a:lnTo>
                <a:lnTo>
                  <a:pt x="1040600" y="1172104"/>
                </a:lnTo>
                <a:lnTo>
                  <a:pt x="1036897" y="1166813"/>
                </a:lnTo>
                <a:lnTo>
                  <a:pt x="1033723" y="1161256"/>
                </a:lnTo>
                <a:lnTo>
                  <a:pt x="1030549" y="1155435"/>
                </a:lnTo>
                <a:lnTo>
                  <a:pt x="1027904" y="1149615"/>
                </a:lnTo>
                <a:lnTo>
                  <a:pt x="1025523" y="1143265"/>
                </a:lnTo>
                <a:lnTo>
                  <a:pt x="1023407" y="1137444"/>
                </a:lnTo>
                <a:lnTo>
                  <a:pt x="1021820" y="1130829"/>
                </a:lnTo>
                <a:lnTo>
                  <a:pt x="1020233" y="1124215"/>
                </a:lnTo>
                <a:lnTo>
                  <a:pt x="1019175" y="1117600"/>
                </a:lnTo>
                <a:lnTo>
                  <a:pt x="1018117" y="1111250"/>
                </a:lnTo>
                <a:lnTo>
                  <a:pt x="1017853" y="1104371"/>
                </a:lnTo>
                <a:lnTo>
                  <a:pt x="1017588" y="1097492"/>
                </a:lnTo>
                <a:lnTo>
                  <a:pt x="1017853" y="1090613"/>
                </a:lnTo>
                <a:lnTo>
                  <a:pt x="1018382" y="1083733"/>
                </a:lnTo>
                <a:lnTo>
                  <a:pt x="1019440" y="1077383"/>
                </a:lnTo>
                <a:lnTo>
                  <a:pt x="1020498" y="1070769"/>
                </a:lnTo>
                <a:lnTo>
                  <a:pt x="1022085" y="1064154"/>
                </a:lnTo>
                <a:lnTo>
                  <a:pt x="1024201" y="1057804"/>
                </a:lnTo>
                <a:lnTo>
                  <a:pt x="1026317" y="1051719"/>
                </a:lnTo>
                <a:lnTo>
                  <a:pt x="1028697" y="1045633"/>
                </a:lnTo>
                <a:lnTo>
                  <a:pt x="1031607" y="1039813"/>
                </a:lnTo>
                <a:lnTo>
                  <a:pt x="1034516" y="1033992"/>
                </a:lnTo>
                <a:lnTo>
                  <a:pt x="1037690" y="1028435"/>
                </a:lnTo>
                <a:lnTo>
                  <a:pt x="1041394" y="1023144"/>
                </a:lnTo>
                <a:lnTo>
                  <a:pt x="1045361" y="1017852"/>
                </a:lnTo>
                <a:lnTo>
                  <a:pt x="1049329" y="1012825"/>
                </a:lnTo>
                <a:lnTo>
                  <a:pt x="1053561" y="1008063"/>
                </a:lnTo>
                <a:lnTo>
                  <a:pt x="1058057" y="1003565"/>
                </a:lnTo>
                <a:lnTo>
                  <a:pt x="1062818" y="999067"/>
                </a:lnTo>
                <a:lnTo>
                  <a:pt x="1067844" y="994833"/>
                </a:lnTo>
                <a:lnTo>
                  <a:pt x="1073134" y="990865"/>
                </a:lnTo>
                <a:lnTo>
                  <a:pt x="1078689" y="987160"/>
                </a:lnTo>
                <a:lnTo>
                  <a:pt x="1083979" y="983721"/>
                </a:lnTo>
                <a:lnTo>
                  <a:pt x="1089798" y="980546"/>
                </a:lnTo>
                <a:lnTo>
                  <a:pt x="1095617" y="977635"/>
                </a:lnTo>
                <a:lnTo>
                  <a:pt x="1101701" y="975254"/>
                </a:lnTo>
                <a:lnTo>
                  <a:pt x="1108049" y="972873"/>
                </a:lnTo>
                <a:lnTo>
                  <a:pt x="1114133" y="970756"/>
                </a:lnTo>
                <a:lnTo>
                  <a:pt x="1120745" y="968904"/>
                </a:lnTo>
                <a:lnTo>
                  <a:pt x="1127358" y="967581"/>
                </a:lnTo>
                <a:lnTo>
                  <a:pt x="1134235" y="966258"/>
                </a:lnTo>
                <a:lnTo>
                  <a:pt x="1141112" y="965465"/>
                </a:lnTo>
                <a:lnTo>
                  <a:pt x="1147989" y="965200"/>
                </a:lnTo>
                <a:lnTo>
                  <a:pt x="1155131" y="964935"/>
                </a:lnTo>
                <a:lnTo>
                  <a:pt x="1332085" y="965994"/>
                </a:lnTo>
                <a:lnTo>
                  <a:pt x="1332879" y="793221"/>
                </a:lnTo>
                <a:lnTo>
                  <a:pt x="1333143" y="786342"/>
                </a:lnTo>
                <a:lnTo>
                  <a:pt x="1333672" y="779463"/>
                </a:lnTo>
                <a:lnTo>
                  <a:pt x="1334730" y="772583"/>
                </a:lnTo>
                <a:lnTo>
                  <a:pt x="1335788" y="765969"/>
                </a:lnTo>
                <a:lnTo>
                  <a:pt x="1337375" y="759883"/>
                </a:lnTo>
                <a:lnTo>
                  <a:pt x="1339227" y="753269"/>
                </a:lnTo>
                <a:lnTo>
                  <a:pt x="1341608" y="747448"/>
                </a:lnTo>
                <a:lnTo>
                  <a:pt x="1343988" y="741098"/>
                </a:lnTo>
                <a:lnTo>
                  <a:pt x="1346633" y="735013"/>
                </a:lnTo>
                <a:lnTo>
                  <a:pt x="1349807" y="729456"/>
                </a:lnTo>
                <a:lnTo>
                  <a:pt x="1353246" y="723900"/>
                </a:lnTo>
                <a:lnTo>
                  <a:pt x="1356684" y="718344"/>
                </a:lnTo>
                <a:lnTo>
                  <a:pt x="1360652" y="713317"/>
                </a:lnTo>
                <a:lnTo>
                  <a:pt x="1364355" y="708290"/>
                </a:lnTo>
                <a:lnTo>
                  <a:pt x="1368852" y="703527"/>
                </a:lnTo>
                <a:lnTo>
                  <a:pt x="1373348" y="698765"/>
                </a:lnTo>
                <a:lnTo>
                  <a:pt x="1378109" y="694267"/>
                </a:lnTo>
                <a:lnTo>
                  <a:pt x="1383135" y="690298"/>
                </a:lnTo>
                <a:lnTo>
                  <a:pt x="1388161" y="686329"/>
                </a:lnTo>
                <a:lnTo>
                  <a:pt x="1393451" y="682890"/>
                </a:lnTo>
                <a:lnTo>
                  <a:pt x="1399270" y="679186"/>
                </a:lnTo>
                <a:lnTo>
                  <a:pt x="1404824" y="676275"/>
                </a:lnTo>
                <a:lnTo>
                  <a:pt x="1410908" y="673365"/>
                </a:lnTo>
                <a:lnTo>
                  <a:pt x="1416992" y="670454"/>
                </a:lnTo>
                <a:lnTo>
                  <a:pt x="1423075" y="668073"/>
                </a:lnTo>
                <a:lnTo>
                  <a:pt x="1429688" y="666221"/>
                </a:lnTo>
                <a:lnTo>
                  <a:pt x="1436036" y="664369"/>
                </a:lnTo>
                <a:lnTo>
                  <a:pt x="1442649" y="662781"/>
                </a:lnTo>
                <a:lnTo>
                  <a:pt x="1449261" y="661988"/>
                </a:lnTo>
                <a:lnTo>
                  <a:pt x="1456138" y="660929"/>
                </a:lnTo>
                <a:lnTo>
                  <a:pt x="1463280" y="660400"/>
                </a:lnTo>
                <a:close/>
                <a:moveTo>
                  <a:pt x="714108" y="0"/>
                </a:moveTo>
                <a:lnTo>
                  <a:pt x="723364" y="0"/>
                </a:lnTo>
                <a:lnTo>
                  <a:pt x="732621" y="264"/>
                </a:lnTo>
                <a:lnTo>
                  <a:pt x="741349" y="529"/>
                </a:lnTo>
                <a:lnTo>
                  <a:pt x="750606" y="1058"/>
                </a:lnTo>
                <a:lnTo>
                  <a:pt x="759599" y="2115"/>
                </a:lnTo>
                <a:lnTo>
                  <a:pt x="768591" y="3173"/>
                </a:lnTo>
                <a:lnTo>
                  <a:pt x="777319" y="4495"/>
                </a:lnTo>
                <a:lnTo>
                  <a:pt x="786312" y="5817"/>
                </a:lnTo>
                <a:lnTo>
                  <a:pt x="795040" y="7404"/>
                </a:lnTo>
                <a:lnTo>
                  <a:pt x="803503" y="9520"/>
                </a:lnTo>
                <a:lnTo>
                  <a:pt x="812231" y="11635"/>
                </a:lnTo>
                <a:lnTo>
                  <a:pt x="820959" y="14015"/>
                </a:lnTo>
                <a:lnTo>
                  <a:pt x="829158" y="16395"/>
                </a:lnTo>
                <a:lnTo>
                  <a:pt x="837622" y="19039"/>
                </a:lnTo>
                <a:lnTo>
                  <a:pt x="845821" y="21948"/>
                </a:lnTo>
                <a:lnTo>
                  <a:pt x="853755" y="24856"/>
                </a:lnTo>
                <a:lnTo>
                  <a:pt x="861954" y="28294"/>
                </a:lnTo>
                <a:lnTo>
                  <a:pt x="869889" y="31732"/>
                </a:lnTo>
                <a:lnTo>
                  <a:pt x="877559" y="35434"/>
                </a:lnTo>
                <a:lnTo>
                  <a:pt x="885493" y="39136"/>
                </a:lnTo>
                <a:lnTo>
                  <a:pt x="892899" y="43102"/>
                </a:lnTo>
                <a:lnTo>
                  <a:pt x="900569" y="47333"/>
                </a:lnTo>
                <a:lnTo>
                  <a:pt x="907710" y="51299"/>
                </a:lnTo>
                <a:lnTo>
                  <a:pt x="915116" y="56059"/>
                </a:lnTo>
                <a:lnTo>
                  <a:pt x="922257" y="60554"/>
                </a:lnTo>
                <a:lnTo>
                  <a:pt x="929398" y="65314"/>
                </a:lnTo>
                <a:lnTo>
                  <a:pt x="936274" y="70338"/>
                </a:lnTo>
                <a:lnTo>
                  <a:pt x="943151" y="75362"/>
                </a:lnTo>
                <a:lnTo>
                  <a:pt x="949763" y="80915"/>
                </a:lnTo>
                <a:lnTo>
                  <a:pt x="956111" y="86204"/>
                </a:lnTo>
                <a:lnTo>
                  <a:pt x="962458" y="91757"/>
                </a:lnTo>
                <a:lnTo>
                  <a:pt x="968806" y="97575"/>
                </a:lnTo>
                <a:lnTo>
                  <a:pt x="974889" y="103392"/>
                </a:lnTo>
                <a:lnTo>
                  <a:pt x="980972" y="109474"/>
                </a:lnTo>
                <a:lnTo>
                  <a:pt x="986526" y="115556"/>
                </a:lnTo>
                <a:lnTo>
                  <a:pt x="992080" y="121902"/>
                </a:lnTo>
                <a:lnTo>
                  <a:pt x="997635" y="128513"/>
                </a:lnTo>
                <a:lnTo>
                  <a:pt x="1002924" y="134859"/>
                </a:lnTo>
                <a:lnTo>
                  <a:pt x="1008214" y="141470"/>
                </a:lnTo>
                <a:lnTo>
                  <a:pt x="1013239" y="148345"/>
                </a:lnTo>
                <a:lnTo>
                  <a:pt x="1018000" y="155220"/>
                </a:lnTo>
                <a:lnTo>
                  <a:pt x="1022761" y="162360"/>
                </a:lnTo>
                <a:lnTo>
                  <a:pt x="1027257" y="169499"/>
                </a:lnTo>
                <a:lnTo>
                  <a:pt x="1031489" y="176903"/>
                </a:lnTo>
                <a:lnTo>
                  <a:pt x="1035720" y="184043"/>
                </a:lnTo>
                <a:lnTo>
                  <a:pt x="1039688" y="191711"/>
                </a:lnTo>
                <a:lnTo>
                  <a:pt x="1043655" y="199115"/>
                </a:lnTo>
                <a:lnTo>
                  <a:pt x="1047093" y="206784"/>
                </a:lnTo>
                <a:lnTo>
                  <a:pt x="1050532" y="214717"/>
                </a:lnTo>
                <a:lnTo>
                  <a:pt x="1053705" y="222650"/>
                </a:lnTo>
                <a:lnTo>
                  <a:pt x="1057144" y="230318"/>
                </a:lnTo>
                <a:lnTo>
                  <a:pt x="1059788" y="238780"/>
                </a:lnTo>
                <a:lnTo>
                  <a:pt x="1062433" y="246713"/>
                </a:lnTo>
                <a:lnTo>
                  <a:pt x="1064814" y="255175"/>
                </a:lnTo>
                <a:lnTo>
                  <a:pt x="1067194" y="263372"/>
                </a:lnTo>
                <a:lnTo>
                  <a:pt x="1069310" y="271834"/>
                </a:lnTo>
                <a:lnTo>
                  <a:pt x="1070897" y="280031"/>
                </a:lnTo>
                <a:lnTo>
                  <a:pt x="1072484" y="288757"/>
                </a:lnTo>
                <a:lnTo>
                  <a:pt x="1074071" y="297219"/>
                </a:lnTo>
                <a:lnTo>
                  <a:pt x="1075129" y="305945"/>
                </a:lnTo>
                <a:lnTo>
                  <a:pt x="1076186" y="314936"/>
                </a:lnTo>
                <a:lnTo>
                  <a:pt x="1076980" y="323397"/>
                </a:lnTo>
                <a:lnTo>
                  <a:pt x="1077509" y="332388"/>
                </a:lnTo>
                <a:lnTo>
                  <a:pt x="1077773" y="341379"/>
                </a:lnTo>
                <a:lnTo>
                  <a:pt x="1077773" y="350369"/>
                </a:lnTo>
                <a:lnTo>
                  <a:pt x="1077509" y="359360"/>
                </a:lnTo>
                <a:lnTo>
                  <a:pt x="1077244" y="368350"/>
                </a:lnTo>
                <a:lnTo>
                  <a:pt x="1076716" y="377341"/>
                </a:lnTo>
                <a:lnTo>
                  <a:pt x="1075658" y="385803"/>
                </a:lnTo>
                <a:lnTo>
                  <a:pt x="1074600" y="394793"/>
                </a:lnTo>
                <a:lnTo>
                  <a:pt x="1073277" y="403519"/>
                </a:lnTo>
                <a:lnTo>
                  <a:pt x="1071955" y="411981"/>
                </a:lnTo>
                <a:lnTo>
                  <a:pt x="1070103" y="420707"/>
                </a:lnTo>
                <a:lnTo>
                  <a:pt x="1068252" y="428905"/>
                </a:lnTo>
                <a:lnTo>
                  <a:pt x="1065872" y="437366"/>
                </a:lnTo>
                <a:lnTo>
                  <a:pt x="1063756" y="445564"/>
                </a:lnTo>
                <a:lnTo>
                  <a:pt x="1061111" y="454026"/>
                </a:lnTo>
                <a:lnTo>
                  <a:pt x="1058466" y="461958"/>
                </a:lnTo>
                <a:lnTo>
                  <a:pt x="1055557" y="469891"/>
                </a:lnTo>
                <a:lnTo>
                  <a:pt x="1052383" y="478089"/>
                </a:lnTo>
                <a:lnTo>
                  <a:pt x="1048945" y="485757"/>
                </a:lnTo>
                <a:lnTo>
                  <a:pt x="1045506" y="493426"/>
                </a:lnTo>
                <a:lnTo>
                  <a:pt x="1041804" y="501358"/>
                </a:lnTo>
                <a:lnTo>
                  <a:pt x="1038101" y="508762"/>
                </a:lnTo>
                <a:lnTo>
                  <a:pt x="1033869" y="516166"/>
                </a:lnTo>
                <a:lnTo>
                  <a:pt x="1029637" y="523570"/>
                </a:lnTo>
                <a:lnTo>
                  <a:pt x="1025141" y="530710"/>
                </a:lnTo>
                <a:lnTo>
                  <a:pt x="1020380" y="537850"/>
                </a:lnTo>
                <a:lnTo>
                  <a:pt x="1015620" y="544725"/>
                </a:lnTo>
                <a:lnTo>
                  <a:pt x="1010859" y="551864"/>
                </a:lnTo>
                <a:lnTo>
                  <a:pt x="1005834" y="558211"/>
                </a:lnTo>
                <a:lnTo>
                  <a:pt x="1000544" y="564821"/>
                </a:lnTo>
                <a:lnTo>
                  <a:pt x="995254" y="571432"/>
                </a:lnTo>
                <a:lnTo>
                  <a:pt x="989436" y="578043"/>
                </a:lnTo>
                <a:lnTo>
                  <a:pt x="983882" y="584125"/>
                </a:lnTo>
                <a:lnTo>
                  <a:pt x="977798" y="590207"/>
                </a:lnTo>
                <a:lnTo>
                  <a:pt x="971980" y="596024"/>
                </a:lnTo>
                <a:lnTo>
                  <a:pt x="965632" y="601842"/>
                </a:lnTo>
                <a:lnTo>
                  <a:pt x="959549" y="607659"/>
                </a:lnTo>
                <a:lnTo>
                  <a:pt x="953201" y="612948"/>
                </a:lnTo>
                <a:lnTo>
                  <a:pt x="946325" y="618501"/>
                </a:lnTo>
                <a:lnTo>
                  <a:pt x="939713" y="623789"/>
                </a:lnTo>
                <a:lnTo>
                  <a:pt x="933100" y="628813"/>
                </a:lnTo>
                <a:lnTo>
                  <a:pt x="926224" y="633573"/>
                </a:lnTo>
                <a:lnTo>
                  <a:pt x="919083" y="638333"/>
                </a:lnTo>
                <a:lnTo>
                  <a:pt x="911942" y="642828"/>
                </a:lnTo>
                <a:lnTo>
                  <a:pt x="904536" y="647323"/>
                </a:lnTo>
                <a:lnTo>
                  <a:pt x="897131" y="651290"/>
                </a:lnTo>
                <a:lnTo>
                  <a:pt x="889461" y="655521"/>
                </a:lnTo>
                <a:lnTo>
                  <a:pt x="881791" y="659487"/>
                </a:lnTo>
                <a:lnTo>
                  <a:pt x="874120" y="663189"/>
                </a:lnTo>
                <a:lnTo>
                  <a:pt x="866186" y="666627"/>
                </a:lnTo>
                <a:lnTo>
                  <a:pt x="857987" y="670064"/>
                </a:lnTo>
                <a:lnTo>
                  <a:pt x="850052" y="672973"/>
                </a:lnTo>
                <a:lnTo>
                  <a:pt x="841853" y="676146"/>
                </a:lnTo>
                <a:lnTo>
                  <a:pt x="833654" y="679055"/>
                </a:lnTo>
                <a:lnTo>
                  <a:pt x="825455" y="681699"/>
                </a:lnTo>
                <a:lnTo>
                  <a:pt x="816992" y="684079"/>
                </a:lnTo>
                <a:lnTo>
                  <a:pt x="808264" y="686195"/>
                </a:lnTo>
                <a:lnTo>
                  <a:pt x="799800" y="688310"/>
                </a:lnTo>
                <a:lnTo>
                  <a:pt x="791072" y="690161"/>
                </a:lnTo>
                <a:lnTo>
                  <a:pt x="782609" y="691483"/>
                </a:lnTo>
                <a:lnTo>
                  <a:pt x="773616" y="693070"/>
                </a:lnTo>
                <a:lnTo>
                  <a:pt x="764624" y="694128"/>
                </a:lnTo>
                <a:lnTo>
                  <a:pt x="755632" y="695185"/>
                </a:lnTo>
                <a:lnTo>
                  <a:pt x="746639" y="695714"/>
                </a:lnTo>
                <a:lnTo>
                  <a:pt x="737647" y="696243"/>
                </a:lnTo>
                <a:lnTo>
                  <a:pt x="728390" y="696507"/>
                </a:lnTo>
                <a:lnTo>
                  <a:pt x="719133" y="696507"/>
                </a:lnTo>
                <a:lnTo>
                  <a:pt x="709876" y="696507"/>
                </a:lnTo>
                <a:lnTo>
                  <a:pt x="700883" y="695979"/>
                </a:lnTo>
                <a:lnTo>
                  <a:pt x="691891" y="695450"/>
                </a:lnTo>
                <a:lnTo>
                  <a:pt x="682898" y="694392"/>
                </a:lnTo>
                <a:lnTo>
                  <a:pt x="673906" y="693599"/>
                </a:lnTo>
                <a:lnTo>
                  <a:pt x="664913" y="692541"/>
                </a:lnTo>
                <a:lnTo>
                  <a:pt x="656186" y="690954"/>
                </a:lnTo>
                <a:lnTo>
                  <a:pt x="647458" y="689103"/>
                </a:lnTo>
                <a:lnTo>
                  <a:pt x="638730" y="687252"/>
                </a:lnTo>
                <a:lnTo>
                  <a:pt x="630266" y="684872"/>
                </a:lnTo>
                <a:lnTo>
                  <a:pt x="621538" y="683021"/>
                </a:lnTo>
                <a:lnTo>
                  <a:pt x="613339" y="680113"/>
                </a:lnTo>
                <a:lnTo>
                  <a:pt x="604876" y="677468"/>
                </a:lnTo>
                <a:lnTo>
                  <a:pt x="596676" y="674824"/>
                </a:lnTo>
                <a:lnTo>
                  <a:pt x="588478" y="671651"/>
                </a:lnTo>
                <a:lnTo>
                  <a:pt x="580543" y="668213"/>
                </a:lnTo>
                <a:lnTo>
                  <a:pt x="572873" y="665040"/>
                </a:lnTo>
                <a:lnTo>
                  <a:pt x="564674" y="661603"/>
                </a:lnTo>
                <a:lnTo>
                  <a:pt x="557004" y="657636"/>
                </a:lnTo>
                <a:lnTo>
                  <a:pt x="549598" y="653405"/>
                </a:lnTo>
                <a:lnTo>
                  <a:pt x="541928" y="649439"/>
                </a:lnTo>
                <a:lnTo>
                  <a:pt x="534787" y="645208"/>
                </a:lnTo>
                <a:lnTo>
                  <a:pt x="527382" y="640713"/>
                </a:lnTo>
                <a:lnTo>
                  <a:pt x="520241" y="635953"/>
                </a:lnTo>
                <a:lnTo>
                  <a:pt x="513364" y="631193"/>
                </a:lnTo>
                <a:lnTo>
                  <a:pt x="506223" y="626169"/>
                </a:lnTo>
                <a:lnTo>
                  <a:pt x="499611" y="621145"/>
                </a:lnTo>
                <a:lnTo>
                  <a:pt x="492734" y="615592"/>
                </a:lnTo>
                <a:lnTo>
                  <a:pt x="486122" y="610303"/>
                </a:lnTo>
                <a:lnTo>
                  <a:pt x="480039" y="604750"/>
                </a:lnTo>
                <a:lnTo>
                  <a:pt x="473691" y="598933"/>
                </a:lnTo>
                <a:lnTo>
                  <a:pt x="467873" y="593115"/>
                </a:lnTo>
                <a:lnTo>
                  <a:pt x="461790" y="587298"/>
                </a:lnTo>
                <a:lnTo>
                  <a:pt x="455971" y="580952"/>
                </a:lnTo>
                <a:lnTo>
                  <a:pt x="450152" y="574605"/>
                </a:lnTo>
                <a:lnTo>
                  <a:pt x="444863" y="568523"/>
                </a:lnTo>
                <a:lnTo>
                  <a:pt x="439573" y="561913"/>
                </a:lnTo>
                <a:lnTo>
                  <a:pt x="434283" y="555038"/>
                </a:lnTo>
                <a:lnTo>
                  <a:pt x="429258" y="548162"/>
                </a:lnTo>
                <a:lnTo>
                  <a:pt x="424497" y="541287"/>
                </a:lnTo>
                <a:lnTo>
                  <a:pt x="419737" y="534148"/>
                </a:lnTo>
                <a:lnTo>
                  <a:pt x="415240" y="527008"/>
                </a:lnTo>
                <a:lnTo>
                  <a:pt x="411009" y="519868"/>
                </a:lnTo>
                <a:lnTo>
                  <a:pt x="406777" y="512464"/>
                </a:lnTo>
                <a:lnTo>
                  <a:pt x="402545" y="505060"/>
                </a:lnTo>
                <a:lnTo>
                  <a:pt x="398842" y="497392"/>
                </a:lnTo>
                <a:lnTo>
                  <a:pt x="395140" y="489988"/>
                </a:lnTo>
                <a:lnTo>
                  <a:pt x="391966" y="481791"/>
                </a:lnTo>
                <a:lnTo>
                  <a:pt x="388792" y="474122"/>
                </a:lnTo>
                <a:lnTo>
                  <a:pt x="385618" y="466189"/>
                </a:lnTo>
                <a:lnTo>
                  <a:pt x="382709" y="458256"/>
                </a:lnTo>
                <a:lnTo>
                  <a:pt x="380064" y="449795"/>
                </a:lnTo>
                <a:lnTo>
                  <a:pt x="377684" y="441862"/>
                </a:lnTo>
                <a:lnTo>
                  <a:pt x="375303" y="433400"/>
                </a:lnTo>
                <a:lnTo>
                  <a:pt x="373187" y="425203"/>
                </a:lnTo>
                <a:lnTo>
                  <a:pt x="371336" y="416477"/>
                </a:lnTo>
                <a:lnTo>
                  <a:pt x="370014" y="407750"/>
                </a:lnTo>
                <a:lnTo>
                  <a:pt x="368427" y="399289"/>
                </a:lnTo>
                <a:lnTo>
                  <a:pt x="367369" y="390562"/>
                </a:lnTo>
                <a:lnTo>
                  <a:pt x="366311" y="382101"/>
                </a:lnTo>
                <a:lnTo>
                  <a:pt x="365517" y="373110"/>
                </a:lnTo>
                <a:lnTo>
                  <a:pt x="364988" y="364120"/>
                </a:lnTo>
                <a:lnTo>
                  <a:pt x="364724" y="355129"/>
                </a:lnTo>
                <a:lnTo>
                  <a:pt x="364724" y="346403"/>
                </a:lnTo>
                <a:lnTo>
                  <a:pt x="364988" y="337412"/>
                </a:lnTo>
                <a:lnTo>
                  <a:pt x="365253" y="328422"/>
                </a:lnTo>
                <a:lnTo>
                  <a:pt x="365782" y="319695"/>
                </a:lnTo>
                <a:lnTo>
                  <a:pt x="366575" y="310705"/>
                </a:lnTo>
                <a:lnTo>
                  <a:pt x="367898" y="301979"/>
                </a:lnTo>
                <a:lnTo>
                  <a:pt x="368956" y="292988"/>
                </a:lnTo>
                <a:lnTo>
                  <a:pt x="370542" y="284791"/>
                </a:lnTo>
                <a:lnTo>
                  <a:pt x="372394" y="276064"/>
                </a:lnTo>
                <a:lnTo>
                  <a:pt x="374245" y="267603"/>
                </a:lnTo>
                <a:lnTo>
                  <a:pt x="376626" y="259141"/>
                </a:lnTo>
                <a:lnTo>
                  <a:pt x="378477" y="250944"/>
                </a:lnTo>
                <a:lnTo>
                  <a:pt x="381386" y="242746"/>
                </a:lnTo>
                <a:lnTo>
                  <a:pt x="384031" y="234549"/>
                </a:lnTo>
                <a:lnTo>
                  <a:pt x="386940" y="226616"/>
                </a:lnTo>
                <a:lnTo>
                  <a:pt x="390114" y="218683"/>
                </a:lnTo>
                <a:lnTo>
                  <a:pt x="393553" y="210750"/>
                </a:lnTo>
                <a:lnTo>
                  <a:pt x="396991" y="203082"/>
                </a:lnTo>
                <a:lnTo>
                  <a:pt x="400694" y="195678"/>
                </a:lnTo>
                <a:lnTo>
                  <a:pt x="404396" y="187745"/>
                </a:lnTo>
                <a:lnTo>
                  <a:pt x="408628" y="180341"/>
                </a:lnTo>
                <a:lnTo>
                  <a:pt x="412860" y="173201"/>
                </a:lnTo>
                <a:lnTo>
                  <a:pt x="417356" y="165797"/>
                </a:lnTo>
                <a:lnTo>
                  <a:pt x="422117" y="158658"/>
                </a:lnTo>
                <a:lnTo>
                  <a:pt x="426878" y="151783"/>
                </a:lnTo>
                <a:lnTo>
                  <a:pt x="431638" y="144907"/>
                </a:lnTo>
                <a:lnTo>
                  <a:pt x="436664" y="138297"/>
                </a:lnTo>
                <a:lnTo>
                  <a:pt x="441953" y="131686"/>
                </a:lnTo>
                <a:lnTo>
                  <a:pt x="447243" y="125075"/>
                </a:lnTo>
                <a:lnTo>
                  <a:pt x="453062" y="118993"/>
                </a:lnTo>
                <a:lnTo>
                  <a:pt x="458616" y="112647"/>
                </a:lnTo>
                <a:lnTo>
                  <a:pt x="464434" y="106301"/>
                </a:lnTo>
                <a:lnTo>
                  <a:pt x="470518" y="100483"/>
                </a:lnTo>
                <a:lnTo>
                  <a:pt x="476865" y="94666"/>
                </a:lnTo>
                <a:lnTo>
                  <a:pt x="482948" y="89113"/>
                </a:lnTo>
                <a:lnTo>
                  <a:pt x="489560" y="83560"/>
                </a:lnTo>
                <a:lnTo>
                  <a:pt x="496172" y="78271"/>
                </a:lnTo>
                <a:lnTo>
                  <a:pt x="502520" y="72983"/>
                </a:lnTo>
                <a:lnTo>
                  <a:pt x="509397" y="67958"/>
                </a:lnTo>
                <a:lnTo>
                  <a:pt x="516538" y="62934"/>
                </a:lnTo>
                <a:lnTo>
                  <a:pt x="523414" y="58175"/>
                </a:lnTo>
                <a:lnTo>
                  <a:pt x="530820" y="53679"/>
                </a:lnTo>
                <a:lnTo>
                  <a:pt x="537961" y="49184"/>
                </a:lnTo>
                <a:lnTo>
                  <a:pt x="545367" y="45217"/>
                </a:lnTo>
                <a:lnTo>
                  <a:pt x="553301" y="40987"/>
                </a:lnTo>
                <a:lnTo>
                  <a:pt x="560707" y="37020"/>
                </a:lnTo>
                <a:lnTo>
                  <a:pt x="568377" y="33583"/>
                </a:lnTo>
                <a:lnTo>
                  <a:pt x="576311" y="29881"/>
                </a:lnTo>
                <a:lnTo>
                  <a:pt x="584510" y="26707"/>
                </a:lnTo>
                <a:lnTo>
                  <a:pt x="592445" y="23534"/>
                </a:lnTo>
                <a:lnTo>
                  <a:pt x="600379" y="20361"/>
                </a:lnTo>
                <a:lnTo>
                  <a:pt x="608843" y="17717"/>
                </a:lnTo>
                <a:lnTo>
                  <a:pt x="617042" y="15073"/>
                </a:lnTo>
                <a:lnTo>
                  <a:pt x="625505" y="12693"/>
                </a:lnTo>
                <a:lnTo>
                  <a:pt x="633969" y="10313"/>
                </a:lnTo>
                <a:lnTo>
                  <a:pt x="642697" y="8462"/>
                </a:lnTo>
                <a:lnTo>
                  <a:pt x="651425" y="6875"/>
                </a:lnTo>
                <a:lnTo>
                  <a:pt x="659888" y="5024"/>
                </a:lnTo>
                <a:lnTo>
                  <a:pt x="668881" y="3702"/>
                </a:lnTo>
                <a:lnTo>
                  <a:pt x="677873" y="2644"/>
                </a:lnTo>
                <a:lnTo>
                  <a:pt x="686601" y="1851"/>
                </a:lnTo>
                <a:lnTo>
                  <a:pt x="695858" y="793"/>
                </a:lnTo>
                <a:lnTo>
                  <a:pt x="704851" y="264"/>
                </a:lnTo>
                <a:lnTo>
                  <a:pt x="71410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67204" tIns="33602" rIns="67204" bIns="33602" numCol="1" spcCol="0" rtlCol="0" fromWordArt="0" anchor="ctr" anchorCtr="0" forceAA="0" compatLnSpc="1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35915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71830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08380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44295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80210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16125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352040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688590" algn="l" defTabSz="671830" rtl="0" eaLnBrk="1" latinLnBrk="0" hangingPunct="1">
              <a:defRPr sz="1325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 sz="975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81429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25" grpId="0"/>
      <p:bldP spid="2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11B57677-C0FC-4798-BEE8-837B248B454E}"/>
              </a:ext>
            </a:extLst>
          </p:cNvPr>
          <p:cNvSpPr/>
          <p:nvPr/>
        </p:nvSpPr>
        <p:spPr>
          <a:xfrm>
            <a:off x="2348637" y="4475465"/>
            <a:ext cx="345970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2 · 它 网 的 低 资 费 宽 带 已 经 开 始 大 面 积 宣 传 ， 与 我 们 的 产 品 形 成 很 强 烈 、 且 直 观 的 对 比 ， 一 旦 形 成 大 众 性 的 印 象 后 将 对 我 们 今 后 的 宽 带 发 展 带 来 很 大 的 影 响 。 </a:t>
            </a:r>
          </a:p>
        </p:txBody>
      </p:sp>
      <p:sp>
        <p:nvSpPr>
          <p:cNvPr id="3" name="îṡ1ïḑè">
            <a:extLst>
              <a:ext uri="{FF2B5EF4-FFF2-40B4-BE49-F238E27FC236}">
                <a16:creationId xmlns:a16="http://schemas.microsoft.com/office/drawing/2014/main" xmlns="" id="{6669C06F-0EE6-4754-A126-AC55C40ECB9A}"/>
              </a:ext>
            </a:extLst>
          </p:cNvPr>
          <p:cNvSpPr/>
          <p:nvPr/>
        </p:nvSpPr>
        <p:spPr>
          <a:xfrm>
            <a:off x="6383654" y="1871413"/>
            <a:ext cx="3459709" cy="2184148"/>
          </a:xfrm>
          <a:prstGeom prst="rect">
            <a:avLst/>
          </a:prstGeom>
          <a:blipFill>
            <a:blip r:embed="rId3">
              <a:grayscl/>
            </a:blip>
            <a:srcRect/>
            <a:stretch>
              <a:fillRect t="-2609" b="-2579"/>
            </a:stretch>
          </a:blipFill>
          <a:ln w="38100" cap="flat" cmpd="sng" algn="ctr">
            <a:solidFill>
              <a:srgbClr val="49A2B2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i$lîde">
            <a:extLst>
              <a:ext uri="{FF2B5EF4-FFF2-40B4-BE49-F238E27FC236}">
                <a16:creationId xmlns:a16="http://schemas.microsoft.com/office/drawing/2014/main" xmlns="" id="{8E87580A-B67C-44CA-B358-67D482183B78}"/>
              </a:ext>
            </a:extLst>
          </p:cNvPr>
          <p:cNvSpPr/>
          <p:nvPr/>
        </p:nvSpPr>
        <p:spPr>
          <a:xfrm>
            <a:off x="2377713" y="1871413"/>
            <a:ext cx="3459709" cy="2184148"/>
          </a:xfrm>
          <a:prstGeom prst="rect">
            <a:avLst/>
          </a:prstGeom>
          <a:blipFill>
            <a:blip r:embed="rId4">
              <a:grayscl/>
            </a:blip>
            <a:srcRect/>
            <a:stretch>
              <a:fillRect t="-2795" b="-2764"/>
            </a:stretch>
          </a:blipFill>
          <a:ln w="38100" cap="flat" cmpd="sng" algn="ctr">
            <a:solidFill>
              <a:srgbClr val="49A2B2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ṡ1ïḑè">
            <a:extLst>
              <a:ext uri="{FF2B5EF4-FFF2-40B4-BE49-F238E27FC236}">
                <a16:creationId xmlns:a16="http://schemas.microsoft.com/office/drawing/2014/main" xmlns="" id="{C7775B43-3F86-44C9-BFCE-A218C6018006}"/>
              </a:ext>
            </a:extLst>
          </p:cNvPr>
          <p:cNvSpPr/>
          <p:nvPr/>
        </p:nvSpPr>
        <p:spPr>
          <a:xfrm>
            <a:off x="6383654" y="4475465"/>
            <a:ext cx="3459709" cy="2184148"/>
          </a:xfrm>
          <a:prstGeom prst="rect">
            <a:avLst/>
          </a:prstGeom>
          <a:blipFill>
            <a:blip r:embed="rId3">
              <a:grayscl/>
            </a:blip>
            <a:srcRect/>
            <a:stretch>
              <a:fillRect t="-2609" b="-2579"/>
            </a:stretch>
          </a:blipFill>
          <a:ln w="38100" cap="flat" cmpd="sng" algn="ctr">
            <a:solidFill>
              <a:srgbClr val="49A2B2"/>
            </a:solidFill>
            <a:prstDash val="solid"/>
            <a:miter lim="800000"/>
          </a:ln>
          <a:effectLst>
            <a:innerShdw blurRad="114300">
              <a:prstClr val="black"/>
            </a:inn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E3789FA9-4F4C-4964-B5A2-CF189B349D70}"/>
              </a:ext>
            </a:extLst>
          </p:cNvPr>
          <p:cNvSpPr txBox="1"/>
          <p:nvPr/>
        </p:nvSpPr>
        <p:spPr>
          <a:xfrm>
            <a:off x="4231369" y="427963"/>
            <a:ext cx="5358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600" dirty="0"/>
              <a:t>对销售营销的建议</a:t>
            </a:r>
          </a:p>
        </p:txBody>
      </p:sp>
    </p:spTree>
    <p:extLst>
      <p:ext uri="{BB962C8B-B14F-4D97-AF65-F5344CB8AC3E}">
        <p14:creationId xmlns:p14="http://schemas.microsoft.com/office/powerpoint/2010/main" val="142693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47E3467-AE07-4EEE-BF63-B1F652976973}"/>
              </a:ext>
            </a:extLst>
          </p:cNvPr>
          <p:cNvGrpSpPr/>
          <p:nvPr/>
        </p:nvGrpSpPr>
        <p:grpSpPr>
          <a:xfrm flipH="1">
            <a:off x="0" y="9939"/>
            <a:ext cx="12192000" cy="6858000"/>
            <a:chOff x="1" y="0"/>
            <a:chExt cx="12191998" cy="685800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1A5F674B-2A49-4E13-91D5-07AA8AF4D2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6096000" y="0"/>
              <a:ext cx="6095999" cy="6858000"/>
            </a:xfrm>
            <a:prstGeom prst="rect">
              <a:avLst/>
            </a:prstGeom>
          </p:spPr>
        </p:pic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7674157C-0A48-419B-A0A7-922E702578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2500"/>
            <a:stretch/>
          </p:blipFill>
          <p:spPr>
            <a:xfrm>
              <a:off x="1" y="0"/>
              <a:ext cx="6095999" cy="6858000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6CF8A8A2-AD12-4E3C-9B45-42991022A6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5346" y1="28591" x2="55466" y2="71091"/>
                        <a14:backgroundMark x1="52419" y1="86364" x2="60275" y2="85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0" r="34465"/>
          <a:stretch/>
        </p:blipFill>
        <p:spPr>
          <a:xfrm rot="18018883" flipH="1">
            <a:off x="1075577" y="3795626"/>
            <a:ext cx="1860645" cy="410076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52D8A8AC-4861-428B-A4B1-00766FDD53D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clrChange>
              <a:clrFrom>
                <a:srgbClr val="E4EBF3"/>
              </a:clrFrom>
              <a:clrTo>
                <a:srgbClr val="E4EB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8" r="35701"/>
          <a:stretch/>
        </p:blipFill>
        <p:spPr>
          <a:xfrm>
            <a:off x="7699513" y="0"/>
            <a:ext cx="4492487" cy="6858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3D18CE5-9C92-4BEE-B93B-50846E97E408}"/>
              </a:ext>
            </a:extLst>
          </p:cNvPr>
          <p:cNvSpPr txBox="1"/>
          <p:nvPr/>
        </p:nvSpPr>
        <p:spPr>
          <a:xfrm>
            <a:off x="2852779" y="3146551"/>
            <a:ext cx="53587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spc="600" dirty="0">
                <a:solidFill>
                  <a:schemeClr val="bg1"/>
                </a:solidFill>
              </a:rPr>
              <a:t>下一年度工作计划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7C3E397-7CBB-4670-B576-52DE89452279}"/>
              </a:ext>
            </a:extLst>
          </p:cNvPr>
          <p:cNvSpPr txBox="1"/>
          <p:nvPr/>
        </p:nvSpPr>
        <p:spPr>
          <a:xfrm>
            <a:off x="3551583" y="1948070"/>
            <a:ext cx="2902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pc="600" dirty="0">
                <a:solidFill>
                  <a:schemeClr val="bg1"/>
                </a:solidFill>
              </a:rPr>
              <a:t>PART 04</a:t>
            </a:r>
            <a:endParaRPr lang="zh-CN" altLang="en-US" sz="4000" b="1" spc="600" dirty="0">
              <a:solidFill>
                <a:schemeClr val="bg1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FFCB8E0-E013-428C-A812-F2EACB3ED77D}"/>
              </a:ext>
            </a:extLst>
          </p:cNvPr>
          <p:cNvSpPr/>
          <p:nvPr/>
        </p:nvSpPr>
        <p:spPr>
          <a:xfrm>
            <a:off x="2675616" y="4381752"/>
            <a:ext cx="52708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</a:rPr>
              <a:t>No matter how many mistakes you make or how slow you progress, you are still way ahead of everyone who isn't trying</a:t>
            </a:r>
            <a:r>
              <a:rPr lang="zh-CN" altLang="en-US" dirty="0">
                <a:solidFill>
                  <a:schemeClr val="bg1"/>
                </a:solidFill>
                <a:effectLst/>
              </a:rPr>
              <a:t>。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24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BE6E3D59-C33C-439C-BF94-1572F0337224}"/>
              </a:ext>
            </a:extLst>
          </p:cNvPr>
          <p:cNvSpPr txBox="1"/>
          <p:nvPr/>
        </p:nvSpPr>
        <p:spPr>
          <a:xfrm>
            <a:off x="2347415" y="764274"/>
            <a:ext cx="5172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/>
              <a:t>进行广泛的市场调研活动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EE6B993B-8FFD-4AFF-B043-1B35A7C386CD}"/>
              </a:ext>
            </a:extLst>
          </p:cNvPr>
          <p:cNvGrpSpPr/>
          <p:nvPr/>
        </p:nvGrpSpPr>
        <p:grpSpPr>
          <a:xfrm>
            <a:off x="1007656" y="2108579"/>
            <a:ext cx="9767638" cy="4410690"/>
            <a:chOff x="1007656" y="2108579"/>
            <a:chExt cx="9767638" cy="441069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xmlns="" id="{905445D8-A638-4C93-BAA9-7C7645F72A1C}"/>
                </a:ext>
              </a:extLst>
            </p:cNvPr>
            <p:cNvSpPr txBox="1"/>
            <p:nvPr/>
          </p:nvSpPr>
          <p:spPr>
            <a:xfrm>
              <a:off x="8318697" y="5822929"/>
              <a:ext cx="16104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/>
                <a:t>市场调研</a:t>
              </a:r>
            </a:p>
          </p:txBody>
        </p:sp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D4CAD33F-582E-48D3-8E95-2BFE168D0A50}"/>
                </a:ext>
              </a:extLst>
            </p:cNvPr>
            <p:cNvSpPr txBox="1"/>
            <p:nvPr/>
          </p:nvSpPr>
          <p:spPr>
            <a:xfrm>
              <a:off x="8318697" y="4571370"/>
              <a:ext cx="16104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/>
                <a:t>市场分析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5CC76C66-B773-42AE-99CE-A79A56400D2C}"/>
                </a:ext>
              </a:extLst>
            </p:cNvPr>
            <p:cNvSpPr txBox="1"/>
            <p:nvPr/>
          </p:nvSpPr>
          <p:spPr>
            <a:xfrm>
              <a:off x="8318697" y="3571923"/>
              <a:ext cx="24565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/>
                <a:t>竞争对手了解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576C95DC-AD77-4DD8-97C7-D9F28CFCEA2E}"/>
                </a:ext>
              </a:extLst>
            </p:cNvPr>
            <p:cNvSpPr txBox="1"/>
            <p:nvPr/>
          </p:nvSpPr>
          <p:spPr>
            <a:xfrm>
              <a:off x="8318697" y="2501835"/>
              <a:ext cx="16104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dirty="0"/>
                <a:t>精准销售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3DD9484E-DC77-498A-BA50-D4FFA1E37A0F}"/>
                </a:ext>
              </a:extLst>
            </p:cNvPr>
            <p:cNvGrpSpPr/>
            <p:nvPr/>
          </p:nvGrpSpPr>
          <p:grpSpPr>
            <a:xfrm>
              <a:off x="1007656" y="2108579"/>
              <a:ext cx="6701058" cy="4410690"/>
              <a:chOff x="2580148" y="1749478"/>
              <a:chExt cx="5103316" cy="3359043"/>
            </a:xfrm>
          </p:grpSpPr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xmlns="" id="{1278FED9-4273-48F4-88D6-F631CEE3DF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0148" y="1749478"/>
                <a:ext cx="3268036" cy="2222638"/>
              </a:xfrm>
              <a:prstGeom prst="rect">
                <a:avLst/>
              </a:prstGeom>
              <a:noFill/>
              <a:ln w="22225" cap="flat" cmpd="sng">
                <a:solidFill>
                  <a:schemeClr val="tx2">
                    <a:lumMod val="75000"/>
                  </a:schemeClr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xmlns="" id="{D3E0554A-48C2-488D-BB81-468E387C0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3487" y="1838151"/>
                <a:ext cx="3712564" cy="3194531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A78FA94F-D8DB-487E-97E7-BF68B4F7AF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1145" y="4065456"/>
                <a:ext cx="1244910" cy="1043065"/>
              </a:xfrm>
              <a:prstGeom prst="rect">
                <a:avLst/>
              </a:prstGeom>
              <a:noFill/>
              <a:ln w="22225" cap="flat" cmpd="sng">
                <a:solidFill>
                  <a:srgbClr val="ECD15A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F8AD32D5-8D1A-4106-BF13-B70D9405B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3487" y="3945281"/>
                <a:ext cx="3174697" cy="65104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2" name="文本框 27">
                <a:extLst>
                  <a:ext uri="{FF2B5EF4-FFF2-40B4-BE49-F238E27FC236}">
                    <a16:creationId xmlns:a16="http://schemas.microsoft.com/office/drawing/2014/main" xmlns="" id="{4CB90233-F597-487F-8631-C232D1F880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1668" y="4059487"/>
                <a:ext cx="1288185" cy="4148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940" dirty="0">
                    <a:solidFill>
                      <a:schemeClr val="bg1"/>
                    </a:solidFill>
                    <a:latin typeface="Impact" panose="020B0806030902050204" pitchFamily="34" charset="0"/>
                    <a:ea typeface="方正姚体" panose="02010601030101010101" pitchFamily="2" charset="-122"/>
                    <a:sym typeface="Impact" panose="020B0806030902050204" pitchFamily="34" charset="0"/>
                  </a:rPr>
                  <a:t>输入标题</a:t>
                </a: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C76508A8-D2A0-49B3-9C14-4D0AD9D4D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1597" y="1979326"/>
                <a:ext cx="551867" cy="55186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xmlns="" id="{30A31232-D427-4927-94CA-81C410080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1597" y="2794876"/>
                <a:ext cx="551867" cy="55070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xmlns="" id="{769D7D71-11F9-4790-B3E3-770481DB45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1597" y="3609260"/>
                <a:ext cx="551867" cy="5518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 dirty="0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xmlns="" id="{F3401BE3-31D1-4307-802D-94A334BCD8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31597" y="4424811"/>
                <a:ext cx="551867" cy="551867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3591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7183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0838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4429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68021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016125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35204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688590" algn="l" defTabSz="671830" rtl="0" eaLnBrk="1" latinLnBrk="0" hangingPunct="1">
                  <a:defRPr sz="1325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zh-CN">
                  <a:solidFill>
                    <a:srgbClr val="FFFFFF"/>
                  </a:solidFill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BD568CED-B47E-444B-A1F4-725D1FDF90A6}"/>
                  </a:ext>
                </a:extLst>
              </p:cNvPr>
              <p:cNvGrpSpPr/>
              <p:nvPr/>
            </p:nvGrpSpPr>
            <p:grpSpPr bwMode="auto">
              <a:xfrm>
                <a:off x="7268105" y="2145003"/>
                <a:ext cx="270683" cy="205346"/>
                <a:chOff x="0" y="0"/>
                <a:chExt cx="509646" cy="387231"/>
              </a:xfrm>
            </p:grpSpPr>
            <p:sp>
              <p:nvSpPr>
                <p:cNvPr id="35" name="Freeform 20">
                  <a:extLst>
                    <a:ext uri="{FF2B5EF4-FFF2-40B4-BE49-F238E27FC236}">
                      <a16:creationId xmlns:a16="http://schemas.microsoft.com/office/drawing/2014/main" xmlns="" id="{4CE900D1-5A5A-4139-85A7-F2F41BBB8FAB}"/>
                    </a:ext>
                  </a:extLst>
                </p:cNvPr>
                <p:cNvSpPr>
                  <a:spLocks noEditPoints="1" noChangeArrowheads="1"/>
                </p:cNvSpPr>
                <p:nvPr/>
              </p:nvSpPr>
              <p:spPr bwMode="auto">
                <a:xfrm>
                  <a:off x="0" y="51839"/>
                  <a:ext cx="337890" cy="335392"/>
                </a:xfrm>
                <a:custGeom>
                  <a:avLst/>
                  <a:gdLst>
                    <a:gd name="T0" fmla="*/ 229 w 229"/>
                    <a:gd name="T1" fmla="*/ 128 h 227"/>
                    <a:gd name="T2" fmla="*/ 229 w 229"/>
                    <a:gd name="T3" fmla="*/ 98 h 227"/>
                    <a:gd name="T4" fmla="*/ 206 w 229"/>
                    <a:gd name="T5" fmla="*/ 93 h 227"/>
                    <a:gd name="T6" fmla="*/ 200 w 229"/>
                    <a:gd name="T7" fmla="*/ 76 h 227"/>
                    <a:gd name="T8" fmla="*/ 216 w 229"/>
                    <a:gd name="T9" fmla="*/ 58 h 227"/>
                    <a:gd name="T10" fmla="*/ 198 w 229"/>
                    <a:gd name="T11" fmla="*/ 34 h 227"/>
                    <a:gd name="T12" fmla="*/ 176 w 229"/>
                    <a:gd name="T13" fmla="*/ 44 h 227"/>
                    <a:gd name="T14" fmla="*/ 161 w 229"/>
                    <a:gd name="T15" fmla="*/ 33 h 227"/>
                    <a:gd name="T16" fmla="*/ 164 w 229"/>
                    <a:gd name="T17" fmla="*/ 9 h 227"/>
                    <a:gd name="T18" fmla="*/ 135 w 229"/>
                    <a:gd name="T19" fmla="*/ 0 h 227"/>
                    <a:gd name="T20" fmla="*/ 123 w 229"/>
                    <a:gd name="T21" fmla="*/ 20 h 227"/>
                    <a:gd name="T22" fmla="*/ 114 w 229"/>
                    <a:gd name="T23" fmla="*/ 20 h 227"/>
                    <a:gd name="T24" fmla="*/ 105 w 229"/>
                    <a:gd name="T25" fmla="*/ 20 h 227"/>
                    <a:gd name="T26" fmla="*/ 93 w 229"/>
                    <a:gd name="T27" fmla="*/ 0 h 227"/>
                    <a:gd name="T28" fmla="*/ 65 w 229"/>
                    <a:gd name="T29" fmla="*/ 9 h 227"/>
                    <a:gd name="T30" fmla="*/ 67 w 229"/>
                    <a:gd name="T31" fmla="*/ 33 h 227"/>
                    <a:gd name="T32" fmla="*/ 52 w 229"/>
                    <a:gd name="T33" fmla="*/ 44 h 227"/>
                    <a:gd name="T34" fmla="*/ 30 w 229"/>
                    <a:gd name="T35" fmla="*/ 34 h 227"/>
                    <a:gd name="T36" fmla="*/ 13 w 229"/>
                    <a:gd name="T37" fmla="*/ 58 h 227"/>
                    <a:gd name="T38" fmla="*/ 29 w 229"/>
                    <a:gd name="T39" fmla="*/ 76 h 227"/>
                    <a:gd name="T40" fmla="*/ 23 w 229"/>
                    <a:gd name="T41" fmla="*/ 94 h 227"/>
                    <a:gd name="T42" fmla="*/ 0 w 229"/>
                    <a:gd name="T43" fmla="*/ 98 h 227"/>
                    <a:gd name="T44" fmla="*/ 0 w 229"/>
                    <a:gd name="T45" fmla="*/ 128 h 227"/>
                    <a:gd name="T46" fmla="*/ 23 w 229"/>
                    <a:gd name="T47" fmla="*/ 133 h 227"/>
                    <a:gd name="T48" fmla="*/ 29 w 229"/>
                    <a:gd name="T49" fmla="*/ 151 h 227"/>
                    <a:gd name="T50" fmla="*/ 13 w 229"/>
                    <a:gd name="T51" fmla="*/ 169 h 227"/>
                    <a:gd name="T52" fmla="*/ 31 w 229"/>
                    <a:gd name="T53" fmla="*/ 193 h 227"/>
                    <a:gd name="T54" fmla="*/ 52 w 229"/>
                    <a:gd name="T55" fmla="*/ 183 h 227"/>
                    <a:gd name="T56" fmla="*/ 67 w 229"/>
                    <a:gd name="T57" fmla="*/ 194 h 227"/>
                    <a:gd name="T58" fmla="*/ 65 w 229"/>
                    <a:gd name="T59" fmla="*/ 218 h 227"/>
                    <a:gd name="T60" fmla="*/ 93 w 229"/>
                    <a:gd name="T61" fmla="*/ 227 h 227"/>
                    <a:gd name="T62" fmla="*/ 105 w 229"/>
                    <a:gd name="T63" fmla="*/ 206 h 227"/>
                    <a:gd name="T64" fmla="*/ 114 w 229"/>
                    <a:gd name="T65" fmla="*/ 207 h 227"/>
                    <a:gd name="T66" fmla="*/ 124 w 229"/>
                    <a:gd name="T67" fmla="*/ 206 h 227"/>
                    <a:gd name="T68" fmla="*/ 135 w 229"/>
                    <a:gd name="T69" fmla="*/ 227 h 227"/>
                    <a:gd name="T70" fmla="*/ 164 w 229"/>
                    <a:gd name="T71" fmla="*/ 217 h 227"/>
                    <a:gd name="T72" fmla="*/ 161 w 229"/>
                    <a:gd name="T73" fmla="*/ 194 h 227"/>
                    <a:gd name="T74" fmla="*/ 176 w 229"/>
                    <a:gd name="T75" fmla="*/ 183 h 227"/>
                    <a:gd name="T76" fmla="*/ 198 w 229"/>
                    <a:gd name="T77" fmla="*/ 193 h 227"/>
                    <a:gd name="T78" fmla="*/ 216 w 229"/>
                    <a:gd name="T79" fmla="*/ 168 h 227"/>
                    <a:gd name="T80" fmla="*/ 200 w 229"/>
                    <a:gd name="T81" fmla="*/ 151 h 227"/>
                    <a:gd name="T82" fmla="*/ 206 w 229"/>
                    <a:gd name="T83" fmla="*/ 133 h 227"/>
                    <a:gd name="T84" fmla="*/ 229 w 229"/>
                    <a:gd name="T85" fmla="*/ 128 h 227"/>
                    <a:gd name="T86" fmla="*/ 114 w 229"/>
                    <a:gd name="T87" fmla="*/ 180 h 227"/>
                    <a:gd name="T88" fmla="*/ 47 w 229"/>
                    <a:gd name="T89" fmla="*/ 113 h 227"/>
                    <a:gd name="T90" fmla="*/ 114 w 229"/>
                    <a:gd name="T91" fmla="*/ 46 h 227"/>
                    <a:gd name="T92" fmla="*/ 181 w 229"/>
                    <a:gd name="T93" fmla="*/ 113 h 227"/>
                    <a:gd name="T94" fmla="*/ 114 w 229"/>
                    <a:gd name="T95" fmla="*/ 180 h 227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229"/>
                    <a:gd name="T145" fmla="*/ 0 h 227"/>
                    <a:gd name="T146" fmla="*/ 229 w 229"/>
                    <a:gd name="T147" fmla="*/ 227 h 227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229" h="227">
                      <a:moveTo>
                        <a:pt x="229" y="128"/>
                      </a:moveTo>
                      <a:cubicBezTo>
                        <a:pt x="229" y="98"/>
                        <a:pt x="229" y="98"/>
                        <a:pt x="229" y="98"/>
                      </a:cubicBezTo>
                      <a:cubicBezTo>
                        <a:pt x="206" y="93"/>
                        <a:pt x="206" y="93"/>
                        <a:pt x="206" y="93"/>
                      </a:cubicBezTo>
                      <a:cubicBezTo>
                        <a:pt x="204" y="87"/>
                        <a:pt x="202" y="81"/>
                        <a:pt x="200" y="76"/>
                      </a:cubicBezTo>
                      <a:cubicBezTo>
                        <a:pt x="216" y="58"/>
                        <a:pt x="216" y="58"/>
                        <a:pt x="216" y="58"/>
                      </a:cubicBezTo>
                      <a:cubicBezTo>
                        <a:pt x="198" y="34"/>
                        <a:pt x="198" y="34"/>
                        <a:pt x="198" y="34"/>
                      </a:cubicBezTo>
                      <a:cubicBezTo>
                        <a:pt x="176" y="44"/>
                        <a:pt x="176" y="44"/>
                        <a:pt x="176" y="44"/>
                      </a:cubicBezTo>
                      <a:cubicBezTo>
                        <a:pt x="172" y="39"/>
                        <a:pt x="167" y="36"/>
                        <a:pt x="161" y="33"/>
                      </a:cubicBezTo>
                      <a:cubicBezTo>
                        <a:pt x="164" y="9"/>
                        <a:pt x="164" y="9"/>
                        <a:pt x="164" y="9"/>
                      </a:cubicBezTo>
                      <a:cubicBezTo>
                        <a:pt x="135" y="0"/>
                        <a:pt x="135" y="0"/>
                        <a:pt x="135" y="0"/>
                      </a:cubicBezTo>
                      <a:cubicBezTo>
                        <a:pt x="123" y="20"/>
                        <a:pt x="123" y="20"/>
                        <a:pt x="123" y="20"/>
                      </a:cubicBezTo>
                      <a:cubicBezTo>
                        <a:pt x="120" y="20"/>
                        <a:pt x="117" y="20"/>
                        <a:pt x="114" y="20"/>
                      </a:cubicBezTo>
                      <a:cubicBezTo>
                        <a:pt x="111" y="20"/>
                        <a:pt x="108" y="20"/>
                        <a:pt x="105" y="20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65" y="9"/>
                        <a:pt x="65" y="9"/>
                        <a:pt x="65" y="9"/>
                      </a:cubicBezTo>
                      <a:cubicBezTo>
                        <a:pt x="67" y="33"/>
                        <a:pt x="67" y="33"/>
                        <a:pt x="67" y="33"/>
                      </a:cubicBezTo>
                      <a:cubicBezTo>
                        <a:pt x="62" y="36"/>
                        <a:pt x="57" y="39"/>
                        <a:pt x="52" y="44"/>
                      </a:cubicBezTo>
                      <a:cubicBezTo>
                        <a:pt x="30" y="34"/>
                        <a:pt x="30" y="34"/>
                        <a:pt x="30" y="34"/>
                      </a:cubicBezTo>
                      <a:cubicBezTo>
                        <a:pt x="13" y="58"/>
                        <a:pt x="13" y="58"/>
                        <a:pt x="13" y="58"/>
                      </a:cubicBezTo>
                      <a:cubicBezTo>
                        <a:pt x="29" y="76"/>
                        <a:pt x="29" y="76"/>
                        <a:pt x="29" y="76"/>
                      </a:cubicBezTo>
                      <a:cubicBezTo>
                        <a:pt x="26" y="81"/>
                        <a:pt x="24" y="87"/>
                        <a:pt x="23" y="9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28"/>
                        <a:pt x="0" y="128"/>
                        <a:pt x="0" y="128"/>
                      </a:cubicBezTo>
                      <a:cubicBezTo>
                        <a:pt x="23" y="133"/>
                        <a:pt x="23" y="133"/>
                        <a:pt x="23" y="133"/>
                      </a:cubicBezTo>
                      <a:cubicBezTo>
                        <a:pt x="24" y="139"/>
                        <a:pt x="26" y="145"/>
                        <a:pt x="29" y="151"/>
                      </a:cubicBezTo>
                      <a:cubicBezTo>
                        <a:pt x="13" y="169"/>
                        <a:pt x="13" y="169"/>
                        <a:pt x="13" y="169"/>
                      </a:cubicBezTo>
                      <a:cubicBezTo>
                        <a:pt x="31" y="193"/>
                        <a:pt x="31" y="193"/>
                        <a:pt x="31" y="193"/>
                      </a:cubicBezTo>
                      <a:cubicBezTo>
                        <a:pt x="52" y="183"/>
                        <a:pt x="52" y="183"/>
                        <a:pt x="52" y="183"/>
                      </a:cubicBezTo>
                      <a:cubicBezTo>
                        <a:pt x="57" y="187"/>
                        <a:pt x="62" y="191"/>
                        <a:pt x="67" y="194"/>
                      </a:cubicBezTo>
                      <a:cubicBezTo>
                        <a:pt x="65" y="218"/>
                        <a:pt x="65" y="218"/>
                        <a:pt x="65" y="218"/>
                      </a:cubicBezTo>
                      <a:cubicBezTo>
                        <a:pt x="93" y="227"/>
                        <a:pt x="93" y="227"/>
                        <a:pt x="93" y="227"/>
                      </a:cubicBezTo>
                      <a:cubicBezTo>
                        <a:pt x="105" y="206"/>
                        <a:pt x="105" y="206"/>
                        <a:pt x="105" y="206"/>
                      </a:cubicBezTo>
                      <a:cubicBezTo>
                        <a:pt x="108" y="207"/>
                        <a:pt x="111" y="207"/>
                        <a:pt x="114" y="207"/>
                      </a:cubicBezTo>
                      <a:cubicBezTo>
                        <a:pt x="117" y="207"/>
                        <a:pt x="121" y="207"/>
                        <a:pt x="124" y="206"/>
                      </a:cubicBezTo>
                      <a:cubicBezTo>
                        <a:pt x="135" y="227"/>
                        <a:pt x="135" y="227"/>
                        <a:pt x="135" y="227"/>
                      </a:cubicBezTo>
                      <a:cubicBezTo>
                        <a:pt x="164" y="217"/>
                        <a:pt x="164" y="217"/>
                        <a:pt x="164" y="217"/>
                      </a:cubicBezTo>
                      <a:cubicBezTo>
                        <a:pt x="161" y="194"/>
                        <a:pt x="161" y="194"/>
                        <a:pt x="161" y="194"/>
                      </a:cubicBezTo>
                      <a:cubicBezTo>
                        <a:pt x="167" y="191"/>
                        <a:pt x="172" y="187"/>
                        <a:pt x="176" y="183"/>
                      </a:cubicBezTo>
                      <a:cubicBezTo>
                        <a:pt x="198" y="193"/>
                        <a:pt x="198" y="193"/>
                        <a:pt x="198" y="193"/>
                      </a:cubicBezTo>
                      <a:cubicBezTo>
                        <a:pt x="216" y="168"/>
                        <a:pt x="216" y="168"/>
                        <a:pt x="216" y="168"/>
                      </a:cubicBezTo>
                      <a:cubicBezTo>
                        <a:pt x="200" y="151"/>
                        <a:pt x="200" y="151"/>
                        <a:pt x="200" y="151"/>
                      </a:cubicBezTo>
                      <a:cubicBezTo>
                        <a:pt x="202" y="145"/>
                        <a:pt x="204" y="139"/>
                        <a:pt x="206" y="133"/>
                      </a:cubicBezTo>
                      <a:lnTo>
                        <a:pt x="229" y="128"/>
                      </a:lnTo>
                      <a:close/>
                      <a:moveTo>
                        <a:pt x="114" y="180"/>
                      </a:moveTo>
                      <a:cubicBezTo>
                        <a:pt x="77" y="180"/>
                        <a:pt x="47" y="150"/>
                        <a:pt x="47" y="113"/>
                      </a:cubicBezTo>
                      <a:cubicBezTo>
                        <a:pt x="47" y="76"/>
                        <a:pt x="77" y="46"/>
                        <a:pt x="114" y="46"/>
                      </a:cubicBezTo>
                      <a:cubicBezTo>
                        <a:pt x="151" y="46"/>
                        <a:pt x="181" y="76"/>
                        <a:pt x="181" y="113"/>
                      </a:cubicBezTo>
                      <a:cubicBezTo>
                        <a:pt x="181" y="150"/>
                        <a:pt x="151" y="180"/>
                        <a:pt x="114" y="18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 sz="1470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36" name="Freeform 21">
                  <a:extLst>
                    <a:ext uri="{FF2B5EF4-FFF2-40B4-BE49-F238E27FC236}">
                      <a16:creationId xmlns:a16="http://schemas.microsoft.com/office/drawing/2014/main" xmlns="" id="{A5BB1C7F-18D3-45A8-93B8-7C3B3867E653}"/>
                    </a:ext>
                  </a:extLst>
                </p:cNvPr>
                <p:cNvSpPr>
                  <a:spLocks noEditPoints="1" noChangeArrowheads="1"/>
                </p:cNvSpPr>
                <p:nvPr/>
              </p:nvSpPr>
              <p:spPr bwMode="auto">
                <a:xfrm>
                  <a:off x="309785" y="0"/>
                  <a:ext cx="199861" cy="199861"/>
                </a:xfrm>
                <a:custGeom>
                  <a:avLst/>
                  <a:gdLst>
                    <a:gd name="T0" fmla="*/ 135 w 135"/>
                    <a:gd name="T1" fmla="*/ 76 h 135"/>
                    <a:gd name="T2" fmla="*/ 135 w 135"/>
                    <a:gd name="T3" fmla="*/ 58 h 135"/>
                    <a:gd name="T4" fmla="*/ 122 w 135"/>
                    <a:gd name="T5" fmla="*/ 55 h 135"/>
                    <a:gd name="T6" fmla="*/ 118 w 135"/>
                    <a:gd name="T7" fmla="*/ 45 h 135"/>
                    <a:gd name="T8" fmla="*/ 128 w 135"/>
                    <a:gd name="T9" fmla="*/ 34 h 135"/>
                    <a:gd name="T10" fmla="*/ 117 w 135"/>
                    <a:gd name="T11" fmla="*/ 20 h 135"/>
                    <a:gd name="T12" fmla="*/ 104 w 135"/>
                    <a:gd name="T13" fmla="*/ 26 h 135"/>
                    <a:gd name="T14" fmla="*/ 96 w 135"/>
                    <a:gd name="T15" fmla="*/ 19 h 135"/>
                    <a:gd name="T16" fmla="*/ 97 w 135"/>
                    <a:gd name="T17" fmla="*/ 5 h 135"/>
                    <a:gd name="T18" fmla="*/ 80 w 135"/>
                    <a:gd name="T19" fmla="*/ 0 h 135"/>
                    <a:gd name="T20" fmla="*/ 73 w 135"/>
                    <a:gd name="T21" fmla="*/ 12 h 135"/>
                    <a:gd name="T22" fmla="*/ 67 w 135"/>
                    <a:gd name="T23" fmla="*/ 12 h 135"/>
                    <a:gd name="T24" fmla="*/ 62 w 135"/>
                    <a:gd name="T25" fmla="*/ 12 h 135"/>
                    <a:gd name="T26" fmla="*/ 55 w 135"/>
                    <a:gd name="T27" fmla="*/ 0 h 135"/>
                    <a:gd name="T28" fmla="*/ 38 w 135"/>
                    <a:gd name="T29" fmla="*/ 5 h 135"/>
                    <a:gd name="T30" fmla="*/ 39 w 135"/>
                    <a:gd name="T31" fmla="*/ 19 h 135"/>
                    <a:gd name="T32" fmla="*/ 30 w 135"/>
                    <a:gd name="T33" fmla="*/ 26 h 135"/>
                    <a:gd name="T34" fmla="*/ 18 w 135"/>
                    <a:gd name="T35" fmla="*/ 20 h 135"/>
                    <a:gd name="T36" fmla="*/ 7 w 135"/>
                    <a:gd name="T37" fmla="*/ 34 h 135"/>
                    <a:gd name="T38" fmla="*/ 17 w 135"/>
                    <a:gd name="T39" fmla="*/ 45 h 135"/>
                    <a:gd name="T40" fmla="*/ 13 w 135"/>
                    <a:gd name="T41" fmla="*/ 55 h 135"/>
                    <a:gd name="T42" fmla="*/ 0 w 135"/>
                    <a:gd name="T43" fmla="*/ 58 h 135"/>
                    <a:gd name="T44" fmla="*/ 0 w 135"/>
                    <a:gd name="T45" fmla="*/ 76 h 135"/>
                    <a:gd name="T46" fmla="*/ 13 w 135"/>
                    <a:gd name="T47" fmla="*/ 79 h 135"/>
                    <a:gd name="T48" fmla="*/ 17 w 135"/>
                    <a:gd name="T49" fmla="*/ 90 h 135"/>
                    <a:gd name="T50" fmla="*/ 7 w 135"/>
                    <a:gd name="T51" fmla="*/ 100 h 135"/>
                    <a:gd name="T52" fmla="*/ 18 w 135"/>
                    <a:gd name="T53" fmla="*/ 114 h 135"/>
                    <a:gd name="T54" fmla="*/ 31 w 135"/>
                    <a:gd name="T55" fmla="*/ 109 h 135"/>
                    <a:gd name="T56" fmla="*/ 39 w 135"/>
                    <a:gd name="T57" fmla="*/ 115 h 135"/>
                    <a:gd name="T58" fmla="*/ 38 w 135"/>
                    <a:gd name="T59" fmla="*/ 129 h 135"/>
                    <a:gd name="T60" fmla="*/ 55 w 135"/>
                    <a:gd name="T61" fmla="*/ 135 h 135"/>
                    <a:gd name="T62" fmla="*/ 62 w 135"/>
                    <a:gd name="T63" fmla="*/ 122 h 135"/>
                    <a:gd name="T64" fmla="*/ 68 w 135"/>
                    <a:gd name="T65" fmla="*/ 123 h 135"/>
                    <a:gd name="T66" fmla="*/ 73 w 135"/>
                    <a:gd name="T67" fmla="*/ 122 h 135"/>
                    <a:gd name="T68" fmla="*/ 80 w 135"/>
                    <a:gd name="T69" fmla="*/ 135 h 135"/>
                    <a:gd name="T70" fmla="*/ 97 w 135"/>
                    <a:gd name="T71" fmla="*/ 129 h 135"/>
                    <a:gd name="T72" fmla="*/ 96 w 135"/>
                    <a:gd name="T73" fmla="*/ 115 h 135"/>
                    <a:gd name="T74" fmla="*/ 104 w 135"/>
                    <a:gd name="T75" fmla="*/ 109 h 135"/>
                    <a:gd name="T76" fmla="*/ 117 w 135"/>
                    <a:gd name="T77" fmla="*/ 114 h 135"/>
                    <a:gd name="T78" fmla="*/ 128 w 135"/>
                    <a:gd name="T79" fmla="*/ 100 h 135"/>
                    <a:gd name="T80" fmla="*/ 118 w 135"/>
                    <a:gd name="T81" fmla="*/ 89 h 135"/>
                    <a:gd name="T82" fmla="*/ 122 w 135"/>
                    <a:gd name="T83" fmla="*/ 79 h 135"/>
                    <a:gd name="T84" fmla="*/ 135 w 135"/>
                    <a:gd name="T85" fmla="*/ 76 h 135"/>
                    <a:gd name="T86" fmla="*/ 67 w 135"/>
                    <a:gd name="T87" fmla="*/ 107 h 135"/>
                    <a:gd name="T88" fmla="*/ 28 w 135"/>
                    <a:gd name="T89" fmla="*/ 67 h 135"/>
                    <a:gd name="T90" fmla="*/ 67 w 135"/>
                    <a:gd name="T91" fmla="*/ 27 h 135"/>
                    <a:gd name="T92" fmla="*/ 107 w 135"/>
                    <a:gd name="T93" fmla="*/ 67 h 135"/>
                    <a:gd name="T94" fmla="*/ 67 w 135"/>
                    <a:gd name="T95" fmla="*/ 107 h 135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5"/>
                    <a:gd name="T145" fmla="*/ 0 h 135"/>
                    <a:gd name="T146" fmla="*/ 135 w 135"/>
                    <a:gd name="T147" fmla="*/ 135 h 135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5" h="135">
                      <a:moveTo>
                        <a:pt x="135" y="76"/>
                      </a:moveTo>
                      <a:cubicBezTo>
                        <a:pt x="135" y="58"/>
                        <a:pt x="135" y="58"/>
                        <a:pt x="135" y="58"/>
                      </a:cubicBezTo>
                      <a:cubicBezTo>
                        <a:pt x="122" y="55"/>
                        <a:pt x="122" y="55"/>
                        <a:pt x="122" y="55"/>
                      </a:cubicBezTo>
                      <a:cubicBezTo>
                        <a:pt x="121" y="52"/>
                        <a:pt x="120" y="48"/>
                        <a:pt x="118" y="45"/>
                      </a:cubicBezTo>
                      <a:cubicBezTo>
                        <a:pt x="128" y="34"/>
                        <a:pt x="128" y="34"/>
                        <a:pt x="128" y="34"/>
                      </a:cubicBezTo>
                      <a:cubicBezTo>
                        <a:pt x="117" y="20"/>
                        <a:pt x="117" y="20"/>
                        <a:pt x="117" y="20"/>
                      </a:cubicBezTo>
                      <a:cubicBezTo>
                        <a:pt x="104" y="26"/>
                        <a:pt x="104" y="26"/>
                        <a:pt x="104" y="26"/>
                      </a:cubicBezTo>
                      <a:cubicBezTo>
                        <a:pt x="102" y="23"/>
                        <a:pt x="99" y="21"/>
                        <a:pt x="96" y="19"/>
                      </a:cubicBezTo>
                      <a:cubicBezTo>
                        <a:pt x="97" y="5"/>
                        <a:pt x="97" y="5"/>
                        <a:pt x="97" y="5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73" y="12"/>
                        <a:pt x="73" y="12"/>
                        <a:pt x="73" y="12"/>
                      </a:cubicBezTo>
                      <a:cubicBezTo>
                        <a:pt x="71" y="12"/>
                        <a:pt x="69" y="12"/>
                        <a:pt x="67" y="12"/>
                      </a:cubicBezTo>
                      <a:cubicBezTo>
                        <a:pt x="66" y="12"/>
                        <a:pt x="64" y="12"/>
                        <a:pt x="62" y="12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38" y="5"/>
                        <a:pt x="38" y="5"/>
                        <a:pt x="38" y="5"/>
                      </a:cubicBezTo>
                      <a:cubicBezTo>
                        <a:pt x="39" y="19"/>
                        <a:pt x="39" y="19"/>
                        <a:pt x="39" y="19"/>
                      </a:cubicBezTo>
                      <a:cubicBezTo>
                        <a:pt x="36" y="21"/>
                        <a:pt x="33" y="23"/>
                        <a:pt x="30" y="26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7" y="34"/>
                        <a:pt x="7" y="34"/>
                        <a:pt x="7" y="34"/>
                      </a:cubicBezTo>
                      <a:cubicBezTo>
                        <a:pt x="17" y="45"/>
                        <a:pt x="17" y="45"/>
                        <a:pt x="17" y="45"/>
                      </a:cubicBezTo>
                      <a:cubicBezTo>
                        <a:pt x="15" y="48"/>
                        <a:pt x="14" y="52"/>
                        <a:pt x="13" y="55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13" y="79"/>
                        <a:pt x="13" y="79"/>
                        <a:pt x="13" y="79"/>
                      </a:cubicBezTo>
                      <a:cubicBezTo>
                        <a:pt x="14" y="83"/>
                        <a:pt x="15" y="86"/>
                        <a:pt x="17" y="90"/>
                      </a:cubicBezTo>
                      <a:cubicBezTo>
                        <a:pt x="7" y="100"/>
                        <a:pt x="7" y="100"/>
                        <a:pt x="7" y="100"/>
                      </a:cubicBezTo>
                      <a:cubicBezTo>
                        <a:pt x="18" y="114"/>
                        <a:pt x="18" y="114"/>
                        <a:pt x="18" y="114"/>
                      </a:cubicBezTo>
                      <a:cubicBezTo>
                        <a:pt x="31" y="109"/>
                        <a:pt x="31" y="109"/>
                        <a:pt x="31" y="109"/>
                      </a:cubicBezTo>
                      <a:cubicBezTo>
                        <a:pt x="33" y="111"/>
                        <a:pt x="36" y="113"/>
                        <a:pt x="39" y="115"/>
                      </a:cubicBezTo>
                      <a:cubicBezTo>
                        <a:pt x="38" y="129"/>
                        <a:pt x="38" y="129"/>
                        <a:pt x="38" y="129"/>
                      </a:cubicBezTo>
                      <a:cubicBezTo>
                        <a:pt x="55" y="135"/>
                        <a:pt x="55" y="135"/>
                        <a:pt x="55" y="135"/>
                      </a:cubicBezTo>
                      <a:cubicBezTo>
                        <a:pt x="62" y="122"/>
                        <a:pt x="62" y="122"/>
                        <a:pt x="62" y="122"/>
                      </a:cubicBezTo>
                      <a:cubicBezTo>
                        <a:pt x="64" y="123"/>
                        <a:pt x="66" y="123"/>
                        <a:pt x="68" y="123"/>
                      </a:cubicBezTo>
                      <a:cubicBezTo>
                        <a:pt x="69" y="123"/>
                        <a:pt x="71" y="123"/>
                        <a:pt x="73" y="122"/>
                      </a:cubicBezTo>
                      <a:cubicBezTo>
                        <a:pt x="80" y="135"/>
                        <a:pt x="80" y="135"/>
                        <a:pt x="80" y="135"/>
                      </a:cubicBezTo>
                      <a:cubicBezTo>
                        <a:pt x="97" y="129"/>
                        <a:pt x="97" y="129"/>
                        <a:pt x="97" y="129"/>
                      </a:cubicBezTo>
                      <a:cubicBezTo>
                        <a:pt x="96" y="115"/>
                        <a:pt x="96" y="115"/>
                        <a:pt x="96" y="115"/>
                      </a:cubicBezTo>
                      <a:cubicBezTo>
                        <a:pt x="99" y="113"/>
                        <a:pt x="102" y="111"/>
                        <a:pt x="104" y="109"/>
                      </a:cubicBezTo>
                      <a:cubicBezTo>
                        <a:pt x="117" y="114"/>
                        <a:pt x="117" y="114"/>
                        <a:pt x="117" y="114"/>
                      </a:cubicBezTo>
                      <a:cubicBezTo>
                        <a:pt x="128" y="100"/>
                        <a:pt x="128" y="100"/>
                        <a:pt x="128" y="100"/>
                      </a:cubicBezTo>
                      <a:cubicBezTo>
                        <a:pt x="118" y="89"/>
                        <a:pt x="118" y="89"/>
                        <a:pt x="118" y="89"/>
                      </a:cubicBezTo>
                      <a:cubicBezTo>
                        <a:pt x="120" y="86"/>
                        <a:pt x="121" y="83"/>
                        <a:pt x="122" y="79"/>
                      </a:cubicBezTo>
                      <a:lnTo>
                        <a:pt x="135" y="76"/>
                      </a:lnTo>
                      <a:close/>
                      <a:moveTo>
                        <a:pt x="67" y="107"/>
                      </a:moveTo>
                      <a:cubicBezTo>
                        <a:pt x="46" y="107"/>
                        <a:pt x="28" y="89"/>
                        <a:pt x="28" y="67"/>
                      </a:cubicBezTo>
                      <a:cubicBezTo>
                        <a:pt x="28" y="45"/>
                        <a:pt x="46" y="27"/>
                        <a:pt x="67" y="27"/>
                      </a:cubicBezTo>
                      <a:cubicBezTo>
                        <a:pt x="89" y="27"/>
                        <a:pt x="107" y="45"/>
                        <a:pt x="107" y="67"/>
                      </a:cubicBezTo>
                      <a:cubicBezTo>
                        <a:pt x="107" y="89"/>
                        <a:pt x="89" y="107"/>
                        <a:pt x="67" y="10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 sz="1470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BC1D7A56-EB13-41B2-8606-71A1FDA91A67}"/>
                  </a:ext>
                </a:extLst>
              </p:cNvPr>
              <p:cNvGrpSpPr/>
              <p:nvPr/>
            </p:nvGrpSpPr>
            <p:grpSpPr bwMode="auto">
              <a:xfrm>
                <a:off x="7293773" y="4605655"/>
                <a:ext cx="218182" cy="207680"/>
                <a:chOff x="0" y="0"/>
                <a:chExt cx="2438400" cy="2332038"/>
              </a:xfrm>
            </p:grpSpPr>
            <p:sp>
              <p:nvSpPr>
                <p:cNvPr id="33" name="Freeform 25">
                  <a:extLst>
                    <a:ext uri="{FF2B5EF4-FFF2-40B4-BE49-F238E27FC236}">
                      <a16:creationId xmlns:a16="http://schemas.microsoft.com/office/drawing/2014/main" xmlns="" id="{A74BF793-71E5-48C5-9C00-960454745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93763" y="1676400"/>
                  <a:ext cx="655638" cy="655638"/>
                </a:xfrm>
                <a:custGeom>
                  <a:avLst/>
                  <a:gdLst>
                    <a:gd name="T0" fmla="*/ 206 w 413"/>
                    <a:gd name="T1" fmla="*/ 413 h 413"/>
                    <a:gd name="T2" fmla="*/ 0 w 413"/>
                    <a:gd name="T3" fmla="*/ 0 h 413"/>
                    <a:gd name="T4" fmla="*/ 413 w 413"/>
                    <a:gd name="T5" fmla="*/ 0 h 413"/>
                    <a:gd name="T6" fmla="*/ 206 w 413"/>
                    <a:gd name="T7" fmla="*/ 413 h 413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413"/>
                    <a:gd name="T13" fmla="*/ 0 h 413"/>
                    <a:gd name="T14" fmla="*/ 413 w 413"/>
                    <a:gd name="T15" fmla="*/ 413 h 413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413" h="413">
                      <a:moveTo>
                        <a:pt x="206" y="413"/>
                      </a:moveTo>
                      <a:lnTo>
                        <a:pt x="0" y="0"/>
                      </a:lnTo>
                      <a:lnTo>
                        <a:pt x="413" y="0"/>
                      </a:lnTo>
                      <a:lnTo>
                        <a:pt x="206" y="4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 sz="1470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34" name="任意多边形 81">
                  <a:extLst>
                    <a:ext uri="{FF2B5EF4-FFF2-40B4-BE49-F238E27FC236}">
                      <a16:creationId xmlns:a16="http://schemas.microsoft.com/office/drawing/2014/main" xmlns="" id="{74E6D68F-74F2-4797-AFD7-F1B41D0812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438400" cy="1774825"/>
                </a:xfrm>
                <a:custGeom>
                  <a:avLst/>
                  <a:gdLst>
                    <a:gd name="T0" fmla="*/ 290196 w 2438400"/>
                    <a:gd name="T1" fmla="*/ 0 h 1774825"/>
                    <a:gd name="T2" fmla="*/ 2151973 w 2438400"/>
                    <a:gd name="T3" fmla="*/ 0 h 1774825"/>
                    <a:gd name="T4" fmla="*/ 2438400 w 2438400"/>
                    <a:gd name="T5" fmla="*/ 286384 h 1774825"/>
                    <a:gd name="T6" fmla="*/ 2438400 w 2438400"/>
                    <a:gd name="T7" fmla="*/ 1484673 h 1774825"/>
                    <a:gd name="T8" fmla="*/ 2151973 w 2438400"/>
                    <a:gd name="T9" fmla="*/ 1774825 h 1774825"/>
                    <a:gd name="T10" fmla="*/ 290196 w 2438400"/>
                    <a:gd name="T11" fmla="*/ 1774825 h 1774825"/>
                    <a:gd name="T12" fmla="*/ 0 w 2438400"/>
                    <a:gd name="T13" fmla="*/ 1484673 h 1774825"/>
                    <a:gd name="T14" fmla="*/ 0 w 2438400"/>
                    <a:gd name="T15" fmla="*/ 286384 h 1774825"/>
                    <a:gd name="T16" fmla="*/ 290196 w 2438400"/>
                    <a:gd name="T17" fmla="*/ 0 h 1774825"/>
                    <a:gd name="T18" fmla="*/ 471488 w 2438400"/>
                    <a:gd name="T19" fmla="*/ 425450 h 1774825"/>
                    <a:gd name="T20" fmla="*/ 471488 w 2438400"/>
                    <a:gd name="T21" fmla="*/ 598488 h 1774825"/>
                    <a:gd name="T22" fmla="*/ 1971676 w 2438400"/>
                    <a:gd name="T23" fmla="*/ 598488 h 1774825"/>
                    <a:gd name="T24" fmla="*/ 1971676 w 2438400"/>
                    <a:gd name="T25" fmla="*/ 425450 h 1774825"/>
                    <a:gd name="T26" fmla="*/ 471488 w 2438400"/>
                    <a:gd name="T27" fmla="*/ 425450 h 1774825"/>
                    <a:gd name="T28" fmla="*/ 471488 w 2438400"/>
                    <a:gd name="T29" fmla="*/ 801688 h 1774825"/>
                    <a:gd name="T30" fmla="*/ 471488 w 2438400"/>
                    <a:gd name="T31" fmla="*/ 971551 h 1774825"/>
                    <a:gd name="T32" fmla="*/ 1971676 w 2438400"/>
                    <a:gd name="T33" fmla="*/ 971551 h 1774825"/>
                    <a:gd name="T34" fmla="*/ 1971676 w 2438400"/>
                    <a:gd name="T35" fmla="*/ 801688 h 1774825"/>
                    <a:gd name="T36" fmla="*/ 471488 w 2438400"/>
                    <a:gd name="T37" fmla="*/ 801688 h 1774825"/>
                    <a:gd name="T38" fmla="*/ 471488 w 2438400"/>
                    <a:gd name="T39" fmla="*/ 1174750 h 1774825"/>
                    <a:gd name="T40" fmla="*/ 471488 w 2438400"/>
                    <a:gd name="T41" fmla="*/ 1347788 h 1774825"/>
                    <a:gd name="T42" fmla="*/ 1971676 w 2438400"/>
                    <a:gd name="T43" fmla="*/ 1347788 h 1774825"/>
                    <a:gd name="T44" fmla="*/ 1971676 w 2438400"/>
                    <a:gd name="T45" fmla="*/ 1174750 h 1774825"/>
                    <a:gd name="T46" fmla="*/ 471488 w 2438400"/>
                    <a:gd name="T47" fmla="*/ 1174750 h 177482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2438400"/>
                    <a:gd name="T73" fmla="*/ 0 h 1774825"/>
                    <a:gd name="T74" fmla="*/ 2438400 w 2438400"/>
                    <a:gd name="T75" fmla="*/ 1774825 h 1774825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2438400" h="1774825">
                      <a:moveTo>
                        <a:pt x="290196" y="0"/>
                      </a:moveTo>
                      <a:cubicBezTo>
                        <a:pt x="2151973" y="0"/>
                        <a:pt x="2151973" y="0"/>
                        <a:pt x="2151973" y="0"/>
                      </a:cubicBezTo>
                      <a:cubicBezTo>
                        <a:pt x="2310262" y="0"/>
                        <a:pt x="2438400" y="128119"/>
                        <a:pt x="2438400" y="286384"/>
                      </a:cubicBezTo>
                      <a:lnTo>
                        <a:pt x="2438400" y="1484673"/>
                      </a:lnTo>
                      <a:cubicBezTo>
                        <a:pt x="2438400" y="1646706"/>
                        <a:pt x="2310262" y="1774825"/>
                        <a:pt x="2151973" y="1774825"/>
                      </a:cubicBezTo>
                      <a:cubicBezTo>
                        <a:pt x="290196" y="1774825"/>
                        <a:pt x="290196" y="1774825"/>
                        <a:pt x="290196" y="1774825"/>
                      </a:cubicBezTo>
                      <a:cubicBezTo>
                        <a:pt x="131907" y="1774825"/>
                        <a:pt x="0" y="1646706"/>
                        <a:pt x="0" y="1484673"/>
                      </a:cubicBezTo>
                      <a:cubicBezTo>
                        <a:pt x="0" y="286384"/>
                        <a:pt x="0" y="286384"/>
                        <a:pt x="0" y="286384"/>
                      </a:cubicBezTo>
                      <a:cubicBezTo>
                        <a:pt x="0" y="128119"/>
                        <a:pt x="131907" y="0"/>
                        <a:pt x="290196" y="0"/>
                      </a:cubicBezTo>
                      <a:close/>
                      <a:moveTo>
                        <a:pt x="471488" y="425450"/>
                      </a:moveTo>
                      <a:lnTo>
                        <a:pt x="471488" y="598488"/>
                      </a:lnTo>
                      <a:lnTo>
                        <a:pt x="1971676" y="598488"/>
                      </a:lnTo>
                      <a:lnTo>
                        <a:pt x="1971676" y="425450"/>
                      </a:lnTo>
                      <a:lnTo>
                        <a:pt x="471488" y="425450"/>
                      </a:lnTo>
                      <a:close/>
                      <a:moveTo>
                        <a:pt x="471488" y="801688"/>
                      </a:moveTo>
                      <a:lnTo>
                        <a:pt x="471488" y="971551"/>
                      </a:lnTo>
                      <a:lnTo>
                        <a:pt x="1971676" y="971551"/>
                      </a:lnTo>
                      <a:lnTo>
                        <a:pt x="1971676" y="801688"/>
                      </a:lnTo>
                      <a:lnTo>
                        <a:pt x="471488" y="801688"/>
                      </a:lnTo>
                      <a:close/>
                      <a:moveTo>
                        <a:pt x="471488" y="1174750"/>
                      </a:moveTo>
                      <a:lnTo>
                        <a:pt x="471488" y="1347788"/>
                      </a:lnTo>
                      <a:lnTo>
                        <a:pt x="1971676" y="1347788"/>
                      </a:lnTo>
                      <a:lnTo>
                        <a:pt x="1971676" y="1174750"/>
                      </a:lnTo>
                      <a:lnTo>
                        <a:pt x="471488" y="117475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 sz="1470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9" name="组合 18">
                <a:extLst>
                  <a:ext uri="{FF2B5EF4-FFF2-40B4-BE49-F238E27FC236}">
                    <a16:creationId xmlns:a16="http://schemas.microsoft.com/office/drawing/2014/main" xmlns="" id="{FF53BC0C-9DC3-494B-925A-FD69CBB7F25A}"/>
                  </a:ext>
                </a:extLst>
              </p:cNvPr>
              <p:cNvGrpSpPr/>
              <p:nvPr/>
            </p:nvGrpSpPr>
            <p:grpSpPr bwMode="auto">
              <a:xfrm>
                <a:off x="7311275" y="3746935"/>
                <a:ext cx="183180" cy="233348"/>
                <a:chOff x="0" y="0"/>
                <a:chExt cx="563562" cy="720725"/>
              </a:xfrm>
            </p:grpSpPr>
            <p:sp>
              <p:nvSpPr>
                <p:cNvPr id="30" name="Freeform 32">
                  <a:extLst>
                    <a:ext uri="{FF2B5EF4-FFF2-40B4-BE49-F238E27FC236}">
                      <a16:creationId xmlns:a16="http://schemas.microsoft.com/office/drawing/2014/main" xmlns="" id="{21BE3945-E499-4BAC-8AED-210D3DEF26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9550" y="0"/>
                  <a:ext cx="142875" cy="720725"/>
                </a:xfrm>
                <a:custGeom>
                  <a:avLst/>
                  <a:gdLst>
                    <a:gd name="T0" fmla="*/ 64 w 64"/>
                    <a:gd name="T1" fmla="*/ 289 h 321"/>
                    <a:gd name="T2" fmla="*/ 32 w 64"/>
                    <a:gd name="T3" fmla="*/ 321 h 321"/>
                    <a:gd name="T4" fmla="*/ 0 w 64"/>
                    <a:gd name="T5" fmla="*/ 289 h 321"/>
                    <a:gd name="T6" fmla="*/ 0 w 64"/>
                    <a:gd name="T7" fmla="*/ 32 h 321"/>
                    <a:gd name="T8" fmla="*/ 32 w 64"/>
                    <a:gd name="T9" fmla="*/ 0 h 321"/>
                    <a:gd name="T10" fmla="*/ 64 w 64"/>
                    <a:gd name="T11" fmla="*/ 32 h 321"/>
                    <a:gd name="T12" fmla="*/ 64 w 64"/>
                    <a:gd name="T13" fmla="*/ 289 h 32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4"/>
                    <a:gd name="T22" fmla="*/ 0 h 321"/>
                    <a:gd name="T23" fmla="*/ 64 w 64"/>
                    <a:gd name="T24" fmla="*/ 321 h 321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4" h="321">
                      <a:moveTo>
                        <a:pt x="64" y="289"/>
                      </a:moveTo>
                      <a:cubicBezTo>
                        <a:pt x="64" y="307"/>
                        <a:pt x="49" y="321"/>
                        <a:pt x="32" y="321"/>
                      </a:cubicBezTo>
                      <a:cubicBezTo>
                        <a:pt x="14" y="321"/>
                        <a:pt x="0" y="307"/>
                        <a:pt x="0" y="28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14"/>
                        <a:pt x="14" y="0"/>
                        <a:pt x="32" y="0"/>
                      </a:cubicBezTo>
                      <a:cubicBezTo>
                        <a:pt x="49" y="0"/>
                        <a:pt x="64" y="14"/>
                        <a:pt x="64" y="32"/>
                      </a:cubicBezTo>
                      <a:lnTo>
                        <a:pt x="64" y="28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31" name="Freeform 33">
                  <a:extLst>
                    <a:ext uri="{FF2B5EF4-FFF2-40B4-BE49-F238E27FC236}">
                      <a16:creationId xmlns:a16="http://schemas.microsoft.com/office/drawing/2014/main" xmlns="" id="{F803F66B-18C4-4B5C-8A36-DECBA2E543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39737"/>
                  <a:ext cx="141288" cy="280988"/>
                </a:xfrm>
                <a:custGeom>
                  <a:avLst/>
                  <a:gdLst>
                    <a:gd name="T0" fmla="*/ 63 w 63"/>
                    <a:gd name="T1" fmla="*/ 93 h 125"/>
                    <a:gd name="T2" fmla="*/ 32 w 63"/>
                    <a:gd name="T3" fmla="*/ 125 h 125"/>
                    <a:gd name="T4" fmla="*/ 0 w 63"/>
                    <a:gd name="T5" fmla="*/ 93 h 125"/>
                    <a:gd name="T6" fmla="*/ 0 w 63"/>
                    <a:gd name="T7" fmla="*/ 32 h 125"/>
                    <a:gd name="T8" fmla="*/ 32 w 63"/>
                    <a:gd name="T9" fmla="*/ 0 h 125"/>
                    <a:gd name="T10" fmla="*/ 63 w 63"/>
                    <a:gd name="T11" fmla="*/ 32 h 125"/>
                    <a:gd name="T12" fmla="*/ 63 w 63"/>
                    <a:gd name="T13" fmla="*/ 93 h 1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3"/>
                    <a:gd name="T22" fmla="*/ 0 h 125"/>
                    <a:gd name="T23" fmla="*/ 63 w 63"/>
                    <a:gd name="T24" fmla="*/ 125 h 125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3" h="125">
                      <a:moveTo>
                        <a:pt x="63" y="93"/>
                      </a:moveTo>
                      <a:cubicBezTo>
                        <a:pt x="63" y="111"/>
                        <a:pt x="49" y="125"/>
                        <a:pt x="32" y="125"/>
                      </a:cubicBezTo>
                      <a:cubicBezTo>
                        <a:pt x="14" y="125"/>
                        <a:pt x="0" y="111"/>
                        <a:pt x="0" y="93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14"/>
                        <a:pt x="14" y="0"/>
                        <a:pt x="32" y="0"/>
                      </a:cubicBezTo>
                      <a:cubicBezTo>
                        <a:pt x="49" y="0"/>
                        <a:pt x="63" y="14"/>
                        <a:pt x="63" y="32"/>
                      </a:cubicBezTo>
                      <a:lnTo>
                        <a:pt x="63" y="9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32" name="Freeform 34">
                  <a:extLst>
                    <a:ext uri="{FF2B5EF4-FFF2-40B4-BE49-F238E27FC236}">
                      <a16:creationId xmlns:a16="http://schemas.microsoft.com/office/drawing/2014/main" xmlns="" id="{24F0266C-ADA5-4024-B18F-A472D42E1E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0687" y="231775"/>
                  <a:ext cx="142875" cy="488950"/>
                </a:xfrm>
                <a:custGeom>
                  <a:avLst/>
                  <a:gdLst>
                    <a:gd name="T0" fmla="*/ 64 w 64"/>
                    <a:gd name="T1" fmla="*/ 186 h 218"/>
                    <a:gd name="T2" fmla="*/ 32 w 64"/>
                    <a:gd name="T3" fmla="*/ 218 h 218"/>
                    <a:gd name="T4" fmla="*/ 0 w 64"/>
                    <a:gd name="T5" fmla="*/ 186 h 218"/>
                    <a:gd name="T6" fmla="*/ 0 w 64"/>
                    <a:gd name="T7" fmla="*/ 32 h 218"/>
                    <a:gd name="T8" fmla="*/ 32 w 64"/>
                    <a:gd name="T9" fmla="*/ 0 h 218"/>
                    <a:gd name="T10" fmla="*/ 64 w 64"/>
                    <a:gd name="T11" fmla="*/ 32 h 218"/>
                    <a:gd name="T12" fmla="*/ 64 w 64"/>
                    <a:gd name="T13" fmla="*/ 186 h 21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64"/>
                    <a:gd name="T22" fmla="*/ 0 h 218"/>
                    <a:gd name="T23" fmla="*/ 64 w 64"/>
                    <a:gd name="T24" fmla="*/ 218 h 21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64" h="218">
                      <a:moveTo>
                        <a:pt x="64" y="186"/>
                      </a:moveTo>
                      <a:cubicBezTo>
                        <a:pt x="64" y="204"/>
                        <a:pt x="49" y="218"/>
                        <a:pt x="32" y="218"/>
                      </a:cubicBezTo>
                      <a:cubicBezTo>
                        <a:pt x="14" y="218"/>
                        <a:pt x="0" y="204"/>
                        <a:pt x="0" y="186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14"/>
                        <a:pt x="14" y="0"/>
                        <a:pt x="32" y="0"/>
                      </a:cubicBezTo>
                      <a:cubicBezTo>
                        <a:pt x="49" y="0"/>
                        <a:pt x="64" y="14"/>
                        <a:pt x="64" y="32"/>
                      </a:cubicBezTo>
                      <a:lnTo>
                        <a:pt x="64" y="18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0" name="组合 19">
                <a:extLst>
                  <a:ext uri="{FF2B5EF4-FFF2-40B4-BE49-F238E27FC236}">
                    <a16:creationId xmlns:a16="http://schemas.microsoft.com/office/drawing/2014/main" xmlns="" id="{6F75A601-B286-4625-9B0E-4ECCFE526834}"/>
                  </a:ext>
                </a:extLst>
              </p:cNvPr>
              <p:cNvGrpSpPr/>
              <p:nvPr/>
            </p:nvGrpSpPr>
            <p:grpSpPr bwMode="auto">
              <a:xfrm>
                <a:off x="7312442" y="2950053"/>
                <a:ext cx="212345" cy="238013"/>
                <a:chOff x="0" y="0"/>
                <a:chExt cx="402656" cy="450303"/>
              </a:xfrm>
            </p:grpSpPr>
            <p:sp>
              <p:nvSpPr>
                <p:cNvPr id="25" name="Freeform 108">
                  <a:extLst>
                    <a:ext uri="{FF2B5EF4-FFF2-40B4-BE49-F238E27FC236}">
                      <a16:creationId xmlns:a16="http://schemas.microsoft.com/office/drawing/2014/main" xmlns="" id="{895CFA17-3F68-4312-9652-F8381E1006E3}"/>
                    </a:ext>
                  </a:extLst>
                </p:cNvPr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13 w 26"/>
                    <a:gd name="T1" fmla="*/ 0 h 26"/>
                    <a:gd name="T2" fmla="*/ 0 w 26"/>
                    <a:gd name="T3" fmla="*/ 13 h 26"/>
                    <a:gd name="T4" fmla="*/ 13 w 26"/>
                    <a:gd name="T5" fmla="*/ 26 h 26"/>
                    <a:gd name="T6" fmla="*/ 26 w 26"/>
                    <a:gd name="T7" fmla="*/ 13 h 26"/>
                    <a:gd name="T8" fmla="*/ 13 w 26"/>
                    <a:gd name="T9" fmla="*/ 0 h 26"/>
                    <a:gd name="T10" fmla="*/ 13 w 26"/>
                    <a:gd name="T11" fmla="*/ 23 h 26"/>
                    <a:gd name="T12" fmla="*/ 3 w 26"/>
                    <a:gd name="T13" fmla="*/ 13 h 26"/>
                    <a:gd name="T14" fmla="*/ 13 w 26"/>
                    <a:gd name="T15" fmla="*/ 3 h 26"/>
                    <a:gd name="T16" fmla="*/ 23 w 26"/>
                    <a:gd name="T17" fmla="*/ 13 h 26"/>
                    <a:gd name="T18" fmla="*/ 13 w 26"/>
                    <a:gd name="T19" fmla="*/ 23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26" name="Freeform 109">
                  <a:extLst>
                    <a:ext uri="{FF2B5EF4-FFF2-40B4-BE49-F238E27FC236}">
                      <a16:creationId xmlns:a16="http://schemas.microsoft.com/office/drawing/2014/main" xmlns="" id="{C3B99E40-9CDA-4875-B1B2-97173821B9AA}"/>
                    </a:ext>
                  </a:extLst>
                </p:cNvPr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11 w 22"/>
                    <a:gd name="T1" fmla="*/ 0 h 22"/>
                    <a:gd name="T2" fmla="*/ 0 w 22"/>
                    <a:gd name="T3" fmla="*/ 11 h 22"/>
                    <a:gd name="T4" fmla="*/ 11 w 22"/>
                    <a:gd name="T5" fmla="*/ 22 h 22"/>
                    <a:gd name="T6" fmla="*/ 22 w 22"/>
                    <a:gd name="T7" fmla="*/ 11 h 22"/>
                    <a:gd name="T8" fmla="*/ 11 w 22"/>
                    <a:gd name="T9" fmla="*/ 0 h 22"/>
                    <a:gd name="T10" fmla="*/ 11 w 22"/>
                    <a:gd name="T11" fmla="*/ 17 h 22"/>
                    <a:gd name="T12" fmla="*/ 5 w 22"/>
                    <a:gd name="T13" fmla="*/ 11 h 22"/>
                    <a:gd name="T14" fmla="*/ 11 w 22"/>
                    <a:gd name="T15" fmla="*/ 5 h 22"/>
                    <a:gd name="T16" fmla="*/ 17 w 22"/>
                    <a:gd name="T17" fmla="*/ 11 h 22"/>
                    <a:gd name="T18" fmla="*/ 11 w 22"/>
                    <a:gd name="T19" fmla="*/ 1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27" name="Freeform 110">
                  <a:extLst>
                    <a:ext uri="{FF2B5EF4-FFF2-40B4-BE49-F238E27FC236}">
                      <a16:creationId xmlns:a16="http://schemas.microsoft.com/office/drawing/2014/main" xmlns="" id="{106A9B4E-9944-4F84-AA7A-2B87A9E250C9}"/>
                    </a:ext>
                  </a:extLst>
                </p:cNvPr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7 w 14"/>
                    <a:gd name="T1" fmla="*/ 0 h 14"/>
                    <a:gd name="T2" fmla="*/ 0 w 14"/>
                    <a:gd name="T3" fmla="*/ 7 h 14"/>
                    <a:gd name="T4" fmla="*/ 7 w 14"/>
                    <a:gd name="T5" fmla="*/ 14 h 14"/>
                    <a:gd name="T6" fmla="*/ 14 w 14"/>
                    <a:gd name="T7" fmla="*/ 7 h 14"/>
                    <a:gd name="T8" fmla="*/ 7 w 14"/>
                    <a:gd name="T9" fmla="*/ 0 h 14"/>
                    <a:gd name="T10" fmla="*/ 7 w 14"/>
                    <a:gd name="T11" fmla="*/ 10 h 14"/>
                    <a:gd name="T12" fmla="*/ 4 w 14"/>
                    <a:gd name="T13" fmla="*/ 7 h 14"/>
                    <a:gd name="T14" fmla="*/ 7 w 14"/>
                    <a:gd name="T15" fmla="*/ 3 h 14"/>
                    <a:gd name="T16" fmla="*/ 11 w 14"/>
                    <a:gd name="T17" fmla="*/ 7 h 14"/>
                    <a:gd name="T18" fmla="*/ 7 w 14"/>
                    <a:gd name="T19" fmla="*/ 10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28" name="Freeform 111">
                  <a:extLst>
                    <a:ext uri="{FF2B5EF4-FFF2-40B4-BE49-F238E27FC236}">
                      <a16:creationId xmlns:a16="http://schemas.microsoft.com/office/drawing/2014/main" xmlns="" id="{9AACFB76-55F9-42F9-8CF4-AA2D8F2CB637}"/>
                    </a:ext>
                  </a:extLst>
                </p:cNvPr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22 w 44"/>
                    <a:gd name="T1" fmla="*/ 0 h 44"/>
                    <a:gd name="T2" fmla="*/ 0 w 44"/>
                    <a:gd name="T3" fmla="*/ 22 h 44"/>
                    <a:gd name="T4" fmla="*/ 22 w 44"/>
                    <a:gd name="T5" fmla="*/ 44 h 44"/>
                    <a:gd name="T6" fmla="*/ 44 w 44"/>
                    <a:gd name="T7" fmla="*/ 22 h 44"/>
                    <a:gd name="T8" fmla="*/ 22 w 44"/>
                    <a:gd name="T9" fmla="*/ 0 h 44"/>
                    <a:gd name="T10" fmla="*/ 22 w 44"/>
                    <a:gd name="T11" fmla="*/ 39 h 44"/>
                    <a:gd name="T12" fmla="*/ 5 w 44"/>
                    <a:gd name="T13" fmla="*/ 22 h 44"/>
                    <a:gd name="T14" fmla="*/ 22 w 44"/>
                    <a:gd name="T15" fmla="*/ 6 h 44"/>
                    <a:gd name="T16" fmla="*/ 39 w 44"/>
                    <a:gd name="T17" fmla="*/ 22 h 44"/>
                    <a:gd name="T18" fmla="*/ 22 w 44"/>
                    <a:gd name="T19" fmla="*/ 39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29" name="Freeform 112">
                  <a:extLst>
                    <a:ext uri="{FF2B5EF4-FFF2-40B4-BE49-F238E27FC236}">
                      <a16:creationId xmlns:a16="http://schemas.microsoft.com/office/drawing/2014/main" xmlns="" id="{D9A7331B-859A-4B3D-897D-E33EE9AB1A2B}"/>
                    </a:ext>
                  </a:extLst>
                </p:cNvPr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157 w 182"/>
                    <a:gd name="T1" fmla="*/ 96 h 204"/>
                    <a:gd name="T2" fmla="*/ 153 w 182"/>
                    <a:gd name="T3" fmla="*/ 48 h 204"/>
                    <a:gd name="T4" fmla="*/ 78 w 182"/>
                    <a:gd name="T5" fmla="*/ 0 h 204"/>
                    <a:gd name="T6" fmla="*/ 1 w 182"/>
                    <a:gd name="T7" fmla="*/ 79 h 204"/>
                    <a:gd name="T8" fmla="*/ 0 w 182"/>
                    <a:gd name="T9" fmla="*/ 204 h 204"/>
                    <a:gd name="T10" fmla="*/ 113 w 182"/>
                    <a:gd name="T11" fmla="*/ 176 h 204"/>
                    <a:gd name="T12" fmla="*/ 147 w 182"/>
                    <a:gd name="T13" fmla="*/ 176 h 204"/>
                    <a:gd name="T14" fmla="*/ 147 w 182"/>
                    <a:gd name="T15" fmla="*/ 176 h 204"/>
                    <a:gd name="T16" fmla="*/ 156 w 182"/>
                    <a:gd name="T17" fmla="*/ 151 h 204"/>
                    <a:gd name="T18" fmla="*/ 146 w 182"/>
                    <a:gd name="T19" fmla="*/ 145 h 204"/>
                    <a:gd name="T20" fmla="*/ 156 w 182"/>
                    <a:gd name="T21" fmla="*/ 140 h 204"/>
                    <a:gd name="T22" fmla="*/ 155 w 182"/>
                    <a:gd name="T23" fmla="*/ 138 h 204"/>
                    <a:gd name="T24" fmla="*/ 170 w 182"/>
                    <a:gd name="T25" fmla="*/ 111 h 204"/>
                    <a:gd name="T26" fmla="*/ 62 w 182"/>
                    <a:gd name="T27" fmla="*/ 93 h 204"/>
                    <a:gd name="T28" fmla="*/ 62 w 182"/>
                    <a:gd name="T29" fmla="*/ 102 h 204"/>
                    <a:gd name="T30" fmla="*/ 54 w 182"/>
                    <a:gd name="T31" fmla="*/ 105 h 204"/>
                    <a:gd name="T32" fmla="*/ 48 w 182"/>
                    <a:gd name="T33" fmla="*/ 110 h 204"/>
                    <a:gd name="T34" fmla="*/ 40 w 182"/>
                    <a:gd name="T35" fmla="*/ 107 h 204"/>
                    <a:gd name="T36" fmla="*/ 32 w 182"/>
                    <a:gd name="T37" fmla="*/ 107 h 204"/>
                    <a:gd name="T38" fmla="*/ 28 w 182"/>
                    <a:gd name="T39" fmla="*/ 99 h 204"/>
                    <a:gd name="T40" fmla="*/ 22 w 182"/>
                    <a:gd name="T41" fmla="*/ 93 h 204"/>
                    <a:gd name="T42" fmla="*/ 26 w 182"/>
                    <a:gd name="T43" fmla="*/ 85 h 204"/>
                    <a:gd name="T44" fmla="*/ 26 w 182"/>
                    <a:gd name="T45" fmla="*/ 76 h 204"/>
                    <a:gd name="T46" fmla="*/ 34 w 182"/>
                    <a:gd name="T47" fmla="*/ 73 h 204"/>
                    <a:gd name="T48" fmla="*/ 40 w 182"/>
                    <a:gd name="T49" fmla="*/ 68 h 204"/>
                    <a:gd name="T50" fmla="*/ 48 w 182"/>
                    <a:gd name="T51" fmla="*/ 71 h 204"/>
                    <a:gd name="T52" fmla="*/ 57 w 182"/>
                    <a:gd name="T53" fmla="*/ 71 h 204"/>
                    <a:gd name="T54" fmla="*/ 60 w 182"/>
                    <a:gd name="T55" fmla="*/ 79 h 204"/>
                    <a:gd name="T56" fmla="*/ 66 w 182"/>
                    <a:gd name="T57" fmla="*/ 85 h 204"/>
                    <a:gd name="T58" fmla="*/ 136 w 182"/>
                    <a:gd name="T59" fmla="*/ 77 h 204"/>
                    <a:gd name="T60" fmla="*/ 126 w 182"/>
                    <a:gd name="T61" fmla="*/ 87 h 204"/>
                    <a:gd name="T62" fmla="*/ 121 w 182"/>
                    <a:gd name="T63" fmla="*/ 100 h 204"/>
                    <a:gd name="T64" fmla="*/ 107 w 182"/>
                    <a:gd name="T65" fmla="*/ 100 h 204"/>
                    <a:gd name="T66" fmla="*/ 94 w 182"/>
                    <a:gd name="T67" fmla="*/ 105 h 204"/>
                    <a:gd name="T68" fmla="*/ 83 w 182"/>
                    <a:gd name="T69" fmla="*/ 96 h 204"/>
                    <a:gd name="T70" fmla="*/ 70 w 182"/>
                    <a:gd name="T71" fmla="*/ 91 h 204"/>
                    <a:gd name="T72" fmla="*/ 70 w 182"/>
                    <a:gd name="T73" fmla="*/ 77 h 204"/>
                    <a:gd name="T74" fmla="*/ 64 w 182"/>
                    <a:gd name="T75" fmla="*/ 64 h 204"/>
                    <a:gd name="T76" fmla="*/ 74 w 182"/>
                    <a:gd name="T77" fmla="*/ 53 h 204"/>
                    <a:gd name="T78" fmla="*/ 79 w 182"/>
                    <a:gd name="T79" fmla="*/ 40 h 204"/>
                    <a:gd name="T80" fmla="*/ 94 w 182"/>
                    <a:gd name="T81" fmla="*/ 40 h 204"/>
                    <a:gd name="T82" fmla="*/ 107 w 182"/>
                    <a:gd name="T83" fmla="*/ 35 h 204"/>
                    <a:gd name="T84" fmla="*/ 117 w 182"/>
                    <a:gd name="T85" fmla="*/ 44 h 204"/>
                    <a:gd name="T86" fmla="*/ 130 w 182"/>
                    <a:gd name="T87" fmla="*/ 49 h 204"/>
                    <a:gd name="T88" fmla="*/ 130 w 182"/>
                    <a:gd name="T89" fmla="*/ 64 h 204"/>
                    <a:gd name="T90" fmla="*/ 136 w 182"/>
                    <a:gd name="T91" fmla="*/ 7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marL="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33591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67183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00838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34429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168021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016125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235204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2688590" algn="l" defTabSz="671830" rtl="0" eaLnBrk="1" latinLnBrk="0" hangingPunct="1">
                    <a:defRPr sz="1325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zh-CN">
                    <a:solidFill>
                      <a:srgbClr val="000000"/>
                    </a:solidFill>
                    <a:latin typeface="Calibri" panose="020F0502020204030204" pitchFamily="34" charset="0"/>
                    <a:sym typeface="宋体" panose="02010600030101010101" pitchFamily="2" charset="-122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12927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59E3AA8F-F073-42CD-BE59-5FE7A12C8EE3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年度营销计划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A5085A3B-6456-4C44-8EB7-02DB3F808800}"/>
              </a:ext>
            </a:extLst>
          </p:cNvPr>
          <p:cNvSpPr txBox="1"/>
          <p:nvPr/>
        </p:nvSpPr>
        <p:spPr>
          <a:xfrm>
            <a:off x="142049" y="2520199"/>
            <a:ext cx="4981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联系客户</a:t>
            </a:r>
            <a:r>
              <a:rPr lang="en-US" altLang="zh-CN" b="1" spc="600" dirty="0"/>
              <a:t>2000</a:t>
            </a:r>
            <a:r>
              <a:rPr lang="zh-CN" altLang="en-US" b="1" spc="600" dirty="0"/>
              <a:t>家，</a:t>
            </a:r>
            <a:r>
              <a:rPr lang="en-US" altLang="zh-CN" b="1" spc="600" dirty="0"/>
              <a:t>5000</a:t>
            </a:r>
            <a:r>
              <a:rPr lang="zh-CN" altLang="en-US" b="1" spc="600" dirty="0"/>
              <a:t>人次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0B74790F-C82B-471B-B200-F7210E1CBB05}"/>
              </a:ext>
            </a:extLst>
          </p:cNvPr>
          <p:cNvSpPr txBox="1"/>
          <p:nvPr/>
        </p:nvSpPr>
        <p:spPr>
          <a:xfrm>
            <a:off x="7763301" y="3719515"/>
            <a:ext cx="46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投递产品宣传手册</a:t>
            </a:r>
            <a:r>
              <a:rPr lang="en-US" altLang="zh-CN" b="1" spc="600" dirty="0"/>
              <a:t>5000</a:t>
            </a:r>
            <a:r>
              <a:rPr lang="zh-CN" altLang="en-US" b="1" spc="600" dirty="0"/>
              <a:t>份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666078DD-9F1D-4948-B1AA-F76E41662251}"/>
              </a:ext>
            </a:extLst>
          </p:cNvPr>
          <p:cNvSpPr txBox="1"/>
          <p:nvPr/>
        </p:nvSpPr>
        <p:spPr>
          <a:xfrm>
            <a:off x="254299" y="4850698"/>
            <a:ext cx="46174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600" dirty="0"/>
              <a:t>参加行业会展</a:t>
            </a:r>
            <a:r>
              <a:rPr lang="en-US" altLang="zh-CN" b="1" spc="600" dirty="0"/>
              <a:t>500</a:t>
            </a:r>
            <a:r>
              <a:rPr lang="zh-CN" altLang="en-US" b="1" spc="600" dirty="0"/>
              <a:t>次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4137D23-A153-4AD8-9506-6AAE834E2168}"/>
              </a:ext>
            </a:extLst>
          </p:cNvPr>
          <p:cNvGrpSpPr/>
          <p:nvPr/>
        </p:nvGrpSpPr>
        <p:grpSpPr>
          <a:xfrm>
            <a:off x="4924140" y="2117705"/>
            <a:ext cx="3069783" cy="3657667"/>
            <a:chOff x="5215020" y="2421400"/>
            <a:chExt cx="2515582" cy="2997333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FF2DAE2C-19D5-4DDE-AAFE-2E102EF308FA}"/>
                </a:ext>
              </a:extLst>
            </p:cNvPr>
            <p:cNvSpPr/>
            <p:nvPr/>
          </p:nvSpPr>
          <p:spPr>
            <a:xfrm>
              <a:off x="6449952" y="2421400"/>
              <a:ext cx="34289" cy="2997333"/>
            </a:xfrm>
            <a:prstGeom prst="rect">
              <a:avLst/>
            </a:prstGeom>
            <a:solidFill>
              <a:schemeClr val="bg2">
                <a:lumMod val="100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6F037BAA-FEA8-495E-B24B-CF59F11465DE}"/>
                </a:ext>
              </a:extLst>
            </p:cNvPr>
            <p:cNvGrpSpPr/>
            <p:nvPr/>
          </p:nvGrpSpPr>
          <p:grpSpPr>
            <a:xfrm>
              <a:off x="5215020" y="2496042"/>
              <a:ext cx="909546" cy="925862"/>
              <a:chOff x="4816253" y="1456171"/>
              <a:chExt cx="1212728" cy="1234483"/>
            </a:xfrm>
          </p:grpSpPr>
          <p:sp>
            <p:nvSpPr>
              <p:cNvPr id="29" name="对角圆角矩形 98">
                <a:extLst>
                  <a:ext uri="{FF2B5EF4-FFF2-40B4-BE49-F238E27FC236}">
                    <a16:creationId xmlns:a16="http://schemas.microsoft.com/office/drawing/2014/main" xmlns="" id="{50F1DD4D-8559-4683-AC2B-4B3614DD621B}"/>
                  </a:ext>
                </a:extLst>
              </p:cNvPr>
              <p:cNvSpPr/>
              <p:nvPr/>
            </p:nvSpPr>
            <p:spPr>
              <a:xfrm rot="16200000">
                <a:off x="4805375" y="1467049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对角圆角矩形 99">
                <a:extLst>
                  <a:ext uri="{FF2B5EF4-FFF2-40B4-BE49-F238E27FC236}">
                    <a16:creationId xmlns:a16="http://schemas.microsoft.com/office/drawing/2014/main" xmlns="" id="{4A3ABC2D-274F-478C-AD31-2EB8D0A6A80B}"/>
                  </a:ext>
                </a:extLst>
              </p:cNvPr>
              <p:cNvSpPr/>
              <p:nvPr/>
            </p:nvSpPr>
            <p:spPr>
              <a:xfrm rot="16200000">
                <a:off x="4916607" y="1564059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任意多边形 100">
                <a:extLst>
                  <a:ext uri="{FF2B5EF4-FFF2-40B4-BE49-F238E27FC236}">
                    <a16:creationId xmlns:a16="http://schemas.microsoft.com/office/drawing/2014/main" xmlns="" id="{64AF91F7-C318-462E-B667-3A896BDDC2C2}"/>
                  </a:ext>
                </a:extLst>
              </p:cNvPr>
              <p:cNvSpPr/>
              <p:nvPr/>
            </p:nvSpPr>
            <p:spPr bwMode="auto">
              <a:xfrm>
                <a:off x="5250981" y="1792284"/>
                <a:ext cx="393853" cy="57995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72473B62-BE27-49C7-ACE9-834289D24D39}"/>
                </a:ext>
              </a:extLst>
            </p:cNvPr>
            <p:cNvGrpSpPr/>
            <p:nvPr/>
          </p:nvGrpSpPr>
          <p:grpSpPr>
            <a:xfrm>
              <a:off x="6821056" y="3486239"/>
              <a:ext cx="909546" cy="925862"/>
              <a:chOff x="6129344" y="2728516"/>
              <a:chExt cx="1212728" cy="1234483"/>
            </a:xfrm>
          </p:grpSpPr>
          <p:sp>
            <p:nvSpPr>
              <p:cNvPr id="22" name="对角圆角矩形 91">
                <a:extLst>
                  <a:ext uri="{FF2B5EF4-FFF2-40B4-BE49-F238E27FC236}">
                    <a16:creationId xmlns:a16="http://schemas.microsoft.com/office/drawing/2014/main" xmlns="" id="{847D1C41-124B-49D7-8E0C-4745C9A9E01B}"/>
                  </a:ext>
                </a:extLst>
              </p:cNvPr>
              <p:cNvSpPr/>
              <p:nvPr/>
            </p:nvSpPr>
            <p:spPr>
              <a:xfrm rot="16200000">
                <a:off x="6118466" y="2739394"/>
                <a:ext cx="1234483" cy="121272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对角圆角矩形 92">
                <a:extLst>
                  <a:ext uri="{FF2B5EF4-FFF2-40B4-BE49-F238E27FC236}">
                    <a16:creationId xmlns:a16="http://schemas.microsoft.com/office/drawing/2014/main" xmlns="" id="{BA75B0D1-976D-4E6C-900A-7EA27762F9B3}"/>
                  </a:ext>
                </a:extLst>
              </p:cNvPr>
              <p:cNvSpPr/>
              <p:nvPr/>
            </p:nvSpPr>
            <p:spPr>
              <a:xfrm rot="16200000">
                <a:off x="6229698" y="2836404"/>
                <a:ext cx="1034918" cy="101667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任意多边形 93">
                <a:extLst>
                  <a:ext uri="{FF2B5EF4-FFF2-40B4-BE49-F238E27FC236}">
                    <a16:creationId xmlns:a16="http://schemas.microsoft.com/office/drawing/2014/main" xmlns="" id="{ED09E0C7-B0E2-4E00-8329-3D584B8DF345}"/>
                  </a:ext>
                </a:extLst>
              </p:cNvPr>
              <p:cNvSpPr/>
              <p:nvPr/>
            </p:nvSpPr>
            <p:spPr bwMode="auto">
              <a:xfrm flipH="1">
                <a:off x="6553991" y="3036256"/>
                <a:ext cx="353336" cy="594499"/>
              </a:xfrm>
              <a:custGeom>
                <a:avLst/>
                <a:gdLst/>
                <a:ahLst/>
                <a:cxnLst>
                  <a:cxn ang="0">
                    <a:pos x="29" y="44"/>
                  </a:cxn>
                  <a:cxn ang="0">
                    <a:pos x="24" y="49"/>
                  </a:cxn>
                  <a:cxn ang="0">
                    <a:pos x="5" y="49"/>
                  </a:cxn>
                  <a:cxn ang="0">
                    <a:pos x="0" y="44"/>
                  </a:cxn>
                  <a:cxn ang="0">
                    <a:pos x="0" y="5"/>
                  </a:cxn>
                  <a:cxn ang="0">
                    <a:pos x="5" y="0"/>
                  </a:cxn>
                  <a:cxn ang="0">
                    <a:pos x="24" y="0"/>
                  </a:cxn>
                  <a:cxn ang="0">
                    <a:pos x="29" y="5"/>
                  </a:cxn>
                  <a:cxn ang="0">
                    <a:pos x="29" y="44"/>
                  </a:cxn>
                  <a:cxn ang="0">
                    <a:pos x="25" y="11"/>
                  </a:cxn>
                  <a:cxn ang="0">
                    <a:pos x="24" y="10"/>
                  </a:cxn>
                  <a:cxn ang="0">
                    <a:pos x="5" y="10"/>
                  </a:cxn>
                  <a:cxn ang="0">
                    <a:pos x="3" y="11"/>
                  </a:cxn>
                  <a:cxn ang="0">
                    <a:pos x="3" y="38"/>
                  </a:cxn>
                  <a:cxn ang="0">
                    <a:pos x="5" y="39"/>
                  </a:cxn>
                  <a:cxn ang="0">
                    <a:pos x="24" y="39"/>
                  </a:cxn>
                  <a:cxn ang="0">
                    <a:pos x="25" y="38"/>
                  </a:cxn>
                  <a:cxn ang="0">
                    <a:pos x="25" y="11"/>
                  </a:cxn>
                  <a:cxn ang="0">
                    <a:pos x="17" y="5"/>
                  </a:cxn>
                  <a:cxn ang="0">
                    <a:pos x="11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7" y="6"/>
                  </a:cxn>
                  <a:cxn ang="0">
                    <a:pos x="18" y="6"/>
                  </a:cxn>
                  <a:cxn ang="0">
                    <a:pos x="17" y="5"/>
                  </a:cxn>
                  <a:cxn ang="0">
                    <a:pos x="14" y="41"/>
                  </a:cxn>
                  <a:cxn ang="0">
                    <a:pos x="11" y="44"/>
                  </a:cxn>
                  <a:cxn ang="0">
                    <a:pos x="14" y="47"/>
                  </a:cxn>
                  <a:cxn ang="0">
                    <a:pos x="17" y="44"/>
                  </a:cxn>
                  <a:cxn ang="0">
                    <a:pos x="14" y="41"/>
                  </a:cxn>
                </a:cxnLst>
                <a:rect l="0" t="0" r="r" b="b"/>
                <a:pathLst>
                  <a:path w="29" h="49">
                    <a:moveTo>
                      <a:pt x="29" y="44"/>
                    </a:moveTo>
                    <a:cubicBezTo>
                      <a:pt x="29" y="47"/>
                      <a:pt x="27" y="49"/>
                      <a:pt x="24" y="49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2" y="49"/>
                      <a:pt x="0" y="47"/>
                      <a:pt x="0" y="44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0"/>
                      <a:pt x="29" y="3"/>
                      <a:pt x="29" y="5"/>
                    </a:cubicBezTo>
                    <a:lnTo>
                      <a:pt x="29" y="44"/>
                    </a:lnTo>
                    <a:close/>
                    <a:moveTo>
                      <a:pt x="25" y="11"/>
                    </a:moveTo>
                    <a:cubicBezTo>
                      <a:pt x="25" y="11"/>
                      <a:pt x="25" y="10"/>
                      <a:pt x="24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4" y="10"/>
                      <a:pt x="3" y="11"/>
                      <a:pt x="3" y="11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3" y="39"/>
                      <a:pt x="4" y="39"/>
                      <a:pt x="5" y="39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5" y="39"/>
                      <a:pt x="25" y="39"/>
                      <a:pt x="25" y="38"/>
                    </a:cubicBezTo>
                    <a:lnTo>
                      <a:pt x="25" y="11"/>
                    </a:lnTo>
                    <a:close/>
                    <a:moveTo>
                      <a:pt x="17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1" y="6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6"/>
                      <a:pt x="18" y="5"/>
                      <a:pt x="17" y="5"/>
                    </a:cubicBezTo>
                    <a:close/>
                    <a:moveTo>
                      <a:pt x="14" y="41"/>
                    </a:moveTo>
                    <a:cubicBezTo>
                      <a:pt x="13" y="41"/>
                      <a:pt x="11" y="42"/>
                      <a:pt x="11" y="44"/>
                    </a:cubicBezTo>
                    <a:cubicBezTo>
                      <a:pt x="11" y="46"/>
                      <a:pt x="13" y="47"/>
                      <a:pt x="14" y="47"/>
                    </a:cubicBezTo>
                    <a:cubicBezTo>
                      <a:pt x="16" y="47"/>
                      <a:pt x="17" y="46"/>
                      <a:pt x="17" y="44"/>
                    </a:cubicBezTo>
                    <a:cubicBezTo>
                      <a:pt x="17" y="42"/>
                      <a:pt x="16" y="41"/>
                      <a:pt x="1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46BCFF42-5D0F-45FB-B4C4-D60F2EE3EE27}"/>
                </a:ext>
              </a:extLst>
            </p:cNvPr>
            <p:cNvGrpSpPr/>
            <p:nvPr/>
          </p:nvGrpSpPr>
          <p:grpSpPr>
            <a:xfrm>
              <a:off x="5248027" y="4419622"/>
              <a:ext cx="876538" cy="892262"/>
              <a:chOff x="4852515" y="3535572"/>
              <a:chExt cx="1168717" cy="1189683"/>
            </a:xfrm>
          </p:grpSpPr>
          <p:sp>
            <p:nvSpPr>
              <p:cNvPr id="15" name="对角圆角矩形 84">
                <a:extLst>
                  <a:ext uri="{FF2B5EF4-FFF2-40B4-BE49-F238E27FC236}">
                    <a16:creationId xmlns:a16="http://schemas.microsoft.com/office/drawing/2014/main" xmlns="" id="{83C63FF3-5355-456F-BCCF-12624D76ABFB}"/>
                  </a:ext>
                </a:extLst>
              </p:cNvPr>
              <p:cNvSpPr/>
              <p:nvPr/>
            </p:nvSpPr>
            <p:spPr>
              <a:xfrm rot="16200000">
                <a:off x="4842032" y="3546055"/>
                <a:ext cx="1189683" cy="1168717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noFill/>
              <a:ln w="28575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对角圆角矩形 85">
                <a:extLst>
                  <a:ext uri="{FF2B5EF4-FFF2-40B4-BE49-F238E27FC236}">
                    <a16:creationId xmlns:a16="http://schemas.microsoft.com/office/drawing/2014/main" xmlns="" id="{3EA5B7D6-9465-4671-A217-314A22E86837}"/>
                  </a:ext>
                </a:extLst>
              </p:cNvPr>
              <p:cNvSpPr/>
              <p:nvPr/>
            </p:nvSpPr>
            <p:spPr>
              <a:xfrm rot="16200000">
                <a:off x="4949228" y="3639545"/>
                <a:ext cx="997360" cy="979782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任意多边形 86">
                <a:extLst>
                  <a:ext uri="{FF2B5EF4-FFF2-40B4-BE49-F238E27FC236}">
                    <a16:creationId xmlns:a16="http://schemas.microsoft.com/office/drawing/2014/main" xmlns="" id="{315AEFCE-9FE8-40B4-822A-1B18AD4DF65D}"/>
                  </a:ext>
                </a:extLst>
              </p:cNvPr>
              <p:cNvSpPr/>
              <p:nvPr/>
            </p:nvSpPr>
            <p:spPr bwMode="auto">
              <a:xfrm rot="10800000" flipV="1">
                <a:off x="5200395" y="3857401"/>
                <a:ext cx="444440" cy="482637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970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F481A4CB-6FD4-45ED-8E86-CE97BCA2036A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员工培训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926883A7-7A52-480F-87CB-A9C44ADD4954}"/>
              </a:ext>
            </a:extLst>
          </p:cNvPr>
          <p:cNvGrpSpPr/>
          <p:nvPr/>
        </p:nvGrpSpPr>
        <p:grpSpPr>
          <a:xfrm>
            <a:off x="1760636" y="2009633"/>
            <a:ext cx="8432188" cy="3851520"/>
            <a:chOff x="1760636" y="2009633"/>
            <a:chExt cx="8432188" cy="3851520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E5E62927-0520-4FC3-805D-92CEAE3D2E3E}"/>
                </a:ext>
              </a:extLst>
            </p:cNvPr>
            <p:cNvGrpSpPr/>
            <p:nvPr/>
          </p:nvGrpSpPr>
          <p:grpSpPr>
            <a:xfrm>
              <a:off x="1760636" y="2009633"/>
              <a:ext cx="8432188" cy="3851520"/>
              <a:chOff x="2745581" y="1898649"/>
              <a:chExt cx="6700837" cy="3060701"/>
            </a:xfrm>
          </p:grpSpPr>
          <p:sp>
            <p:nvSpPr>
              <p:cNvPr id="7" name="箭头3">
                <a:extLst>
                  <a:ext uri="{FF2B5EF4-FFF2-40B4-BE49-F238E27FC236}">
                    <a16:creationId xmlns:a16="http://schemas.microsoft.com/office/drawing/2014/main" xmlns="" id="{9F2FD899-5BF5-45AD-9E0F-23EC9703F0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3166268" y="3440113"/>
                <a:ext cx="819150" cy="1141413"/>
              </a:xfrm>
              <a:custGeom>
                <a:avLst/>
                <a:gdLst/>
                <a:ahLst/>
                <a:cxnLst>
                  <a:cxn ang="0">
                    <a:pos x="118" y="1044"/>
                  </a:cxn>
                  <a:cxn ang="0">
                    <a:pos x="128" y="340"/>
                  </a:cxn>
                  <a:cxn ang="0">
                    <a:pos x="264" y="210"/>
                  </a:cxn>
                  <a:cxn ang="0">
                    <a:pos x="720" y="202"/>
                  </a:cxn>
                  <a:cxn ang="0">
                    <a:pos x="720" y="320"/>
                  </a:cxn>
                  <a:cxn ang="0">
                    <a:pos x="933" y="153"/>
                  </a:cxn>
                  <a:cxn ang="0">
                    <a:pos x="712" y="0"/>
                  </a:cxn>
                  <a:cxn ang="0">
                    <a:pos x="714" y="92"/>
                  </a:cxn>
                  <a:cxn ang="0">
                    <a:pos x="234" y="94"/>
                  </a:cxn>
                  <a:cxn ang="0">
                    <a:pos x="0" y="298"/>
                  </a:cxn>
                  <a:cxn ang="0">
                    <a:pos x="0" y="1058"/>
                  </a:cxn>
                  <a:cxn ang="0">
                    <a:pos x="118" y="1044"/>
                  </a:cxn>
                </a:cxnLst>
                <a:rect l="0" t="0" r="r" b="b"/>
                <a:pathLst>
                  <a:path w="933" h="1182">
                    <a:moveTo>
                      <a:pt x="118" y="1044"/>
                    </a:moveTo>
                    <a:lnTo>
                      <a:pt x="128" y="340"/>
                    </a:lnTo>
                    <a:cubicBezTo>
                      <a:pt x="134" y="214"/>
                      <a:pt x="182" y="212"/>
                      <a:pt x="264" y="210"/>
                    </a:cubicBezTo>
                    <a:lnTo>
                      <a:pt x="720" y="202"/>
                    </a:lnTo>
                    <a:lnTo>
                      <a:pt x="720" y="320"/>
                    </a:lnTo>
                    <a:lnTo>
                      <a:pt x="933" y="153"/>
                    </a:lnTo>
                    <a:lnTo>
                      <a:pt x="712" y="0"/>
                    </a:lnTo>
                    <a:lnTo>
                      <a:pt x="714" y="92"/>
                    </a:lnTo>
                    <a:cubicBezTo>
                      <a:pt x="714" y="92"/>
                      <a:pt x="406" y="94"/>
                      <a:pt x="234" y="94"/>
                    </a:cubicBezTo>
                    <a:cubicBezTo>
                      <a:pt x="60" y="96"/>
                      <a:pt x="2" y="156"/>
                      <a:pt x="0" y="298"/>
                    </a:cubicBezTo>
                    <a:lnTo>
                      <a:pt x="0" y="1058"/>
                    </a:lnTo>
                    <a:cubicBezTo>
                      <a:pt x="20" y="1182"/>
                      <a:pt x="93" y="1170"/>
                      <a:pt x="118" y="1044"/>
                    </a:cubicBezTo>
                    <a:close/>
                  </a:path>
                </a:pathLst>
              </a:custGeom>
              <a:solidFill>
                <a:srgbClr val="A6A6A6"/>
              </a:solidFill>
              <a:ln w="9525">
                <a:noFill/>
                <a:round/>
              </a:ln>
            </p:spPr>
            <p:txBody>
              <a:bodyPr wrap="none"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箭头2">
                <a:extLst>
                  <a:ext uri="{FF2B5EF4-FFF2-40B4-BE49-F238E27FC236}">
                    <a16:creationId xmlns:a16="http://schemas.microsoft.com/office/drawing/2014/main" xmlns="" id="{003E6428-3E0C-404F-99CA-42D7C0D0D7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82169" y="2965450"/>
                <a:ext cx="244475" cy="974725"/>
              </a:xfrm>
              <a:custGeom>
                <a:avLst/>
                <a:gdLst/>
                <a:ahLst/>
                <a:cxnLst>
                  <a:cxn ang="0">
                    <a:pos x="37" y="1"/>
                  </a:cxn>
                  <a:cxn ang="0">
                    <a:pos x="45" y="472"/>
                  </a:cxn>
                  <a:cxn ang="0">
                    <a:pos x="0" y="474"/>
                  </a:cxn>
                  <a:cxn ang="0">
                    <a:pos x="72" y="604"/>
                  </a:cxn>
                  <a:cxn ang="0">
                    <a:pos x="142" y="474"/>
                  </a:cxn>
                  <a:cxn ang="0">
                    <a:pos x="100" y="474"/>
                  </a:cxn>
                  <a:cxn ang="0">
                    <a:pos x="99" y="0"/>
                  </a:cxn>
                  <a:cxn ang="0">
                    <a:pos x="37" y="1"/>
                  </a:cxn>
                </a:cxnLst>
                <a:rect l="0" t="0" r="r" b="b"/>
                <a:pathLst>
                  <a:path w="142" h="604">
                    <a:moveTo>
                      <a:pt x="37" y="1"/>
                    </a:moveTo>
                    <a:lnTo>
                      <a:pt x="45" y="472"/>
                    </a:lnTo>
                    <a:lnTo>
                      <a:pt x="0" y="474"/>
                    </a:lnTo>
                    <a:lnTo>
                      <a:pt x="72" y="604"/>
                    </a:lnTo>
                    <a:lnTo>
                      <a:pt x="142" y="474"/>
                    </a:lnTo>
                    <a:lnTo>
                      <a:pt x="100" y="474"/>
                    </a:lnTo>
                    <a:lnTo>
                      <a:pt x="99" y="0"/>
                    </a:lnTo>
                    <a:lnTo>
                      <a:pt x="37" y="1"/>
                    </a:lnTo>
                    <a:close/>
                  </a:path>
                </a:pathLst>
              </a:custGeom>
              <a:solidFill>
                <a:srgbClr val="A6A6A6"/>
              </a:solidFill>
              <a:ln w="9525">
                <a:noFill/>
                <a:round/>
              </a:ln>
            </p:spPr>
            <p:txBody>
              <a:bodyPr wrap="none"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" name="箭头1">
                <a:extLst>
                  <a:ext uri="{FF2B5EF4-FFF2-40B4-BE49-F238E27FC236}">
                    <a16:creationId xmlns:a16="http://schemas.microsoft.com/office/drawing/2014/main" xmlns="" id="{D61FB784-D6B3-4A08-9B98-50FCF7C27C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1505" y="2193925"/>
                <a:ext cx="819150" cy="1322387"/>
              </a:xfrm>
              <a:custGeom>
                <a:avLst/>
                <a:gdLst/>
                <a:ahLst/>
                <a:cxnLst>
                  <a:cxn ang="0">
                    <a:pos x="118" y="1044"/>
                  </a:cxn>
                  <a:cxn ang="0">
                    <a:pos x="128" y="340"/>
                  </a:cxn>
                  <a:cxn ang="0">
                    <a:pos x="264" y="210"/>
                  </a:cxn>
                  <a:cxn ang="0">
                    <a:pos x="720" y="202"/>
                  </a:cxn>
                  <a:cxn ang="0">
                    <a:pos x="720" y="320"/>
                  </a:cxn>
                  <a:cxn ang="0">
                    <a:pos x="933" y="153"/>
                  </a:cxn>
                  <a:cxn ang="0">
                    <a:pos x="712" y="0"/>
                  </a:cxn>
                  <a:cxn ang="0">
                    <a:pos x="714" y="92"/>
                  </a:cxn>
                  <a:cxn ang="0">
                    <a:pos x="234" y="94"/>
                  </a:cxn>
                  <a:cxn ang="0">
                    <a:pos x="0" y="298"/>
                  </a:cxn>
                  <a:cxn ang="0">
                    <a:pos x="0" y="1058"/>
                  </a:cxn>
                  <a:cxn ang="0">
                    <a:pos x="118" y="1044"/>
                  </a:cxn>
                </a:cxnLst>
                <a:rect l="0" t="0" r="r" b="b"/>
                <a:pathLst>
                  <a:path w="933" h="1182">
                    <a:moveTo>
                      <a:pt x="118" y="1044"/>
                    </a:moveTo>
                    <a:lnTo>
                      <a:pt x="128" y="340"/>
                    </a:lnTo>
                    <a:cubicBezTo>
                      <a:pt x="134" y="214"/>
                      <a:pt x="182" y="212"/>
                      <a:pt x="264" y="210"/>
                    </a:cubicBezTo>
                    <a:lnTo>
                      <a:pt x="720" y="202"/>
                    </a:lnTo>
                    <a:lnTo>
                      <a:pt x="720" y="320"/>
                    </a:lnTo>
                    <a:lnTo>
                      <a:pt x="933" y="153"/>
                    </a:lnTo>
                    <a:lnTo>
                      <a:pt x="712" y="0"/>
                    </a:lnTo>
                    <a:lnTo>
                      <a:pt x="714" y="92"/>
                    </a:lnTo>
                    <a:cubicBezTo>
                      <a:pt x="714" y="92"/>
                      <a:pt x="406" y="94"/>
                      <a:pt x="234" y="94"/>
                    </a:cubicBezTo>
                    <a:cubicBezTo>
                      <a:pt x="60" y="96"/>
                      <a:pt x="2" y="156"/>
                      <a:pt x="0" y="298"/>
                    </a:cubicBezTo>
                    <a:lnTo>
                      <a:pt x="0" y="1058"/>
                    </a:lnTo>
                    <a:cubicBezTo>
                      <a:pt x="20" y="1182"/>
                      <a:pt x="93" y="1170"/>
                      <a:pt x="118" y="1044"/>
                    </a:cubicBezTo>
                    <a:close/>
                  </a:path>
                </a:pathLst>
              </a:custGeom>
              <a:solidFill>
                <a:srgbClr val="A6A6A6"/>
              </a:solidFill>
              <a:ln w="9525">
                <a:noFill/>
                <a:round/>
              </a:ln>
            </p:spPr>
            <p:txBody>
              <a:bodyPr wrap="none"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文本1">
                <a:extLst>
                  <a:ext uri="{FF2B5EF4-FFF2-40B4-BE49-F238E27FC236}">
                    <a16:creationId xmlns:a16="http://schemas.microsoft.com/office/drawing/2014/main" xmlns="" id="{3F2167CB-58DD-4860-8868-0A49FF9991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2530" y="1903412"/>
                <a:ext cx="4433888" cy="896938"/>
              </a:xfrm>
              <a:prstGeom prst="roundRect">
                <a:avLst>
                  <a:gd name="adj" fmla="val 11505"/>
                </a:avLst>
              </a:prstGeom>
              <a:noFill/>
              <a:ln w="1587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zh-CN" altLang="zh-CN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标题1">
                <a:extLst>
                  <a:ext uri="{FF2B5EF4-FFF2-40B4-BE49-F238E27FC236}">
                    <a16:creationId xmlns:a16="http://schemas.microsoft.com/office/drawing/2014/main" xmlns="" id="{8F4B2DB6-E506-42DB-9BE3-8CE3CD0494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668" y="1898649"/>
                <a:ext cx="931862" cy="901700"/>
              </a:xfrm>
              <a:prstGeom prst="roundRect">
                <a:avLst>
                  <a:gd name="adj" fmla="val 11921"/>
                </a:avLst>
              </a:prstGeom>
              <a:solidFill>
                <a:schemeClr val="accent2"/>
              </a:solidFill>
              <a:ln w="25400">
                <a:noFill/>
                <a:round/>
              </a:ln>
            </p:spPr>
            <p:txBody>
              <a:bodyPr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zh-CN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文本2">
                <a:extLst>
                  <a:ext uri="{FF2B5EF4-FFF2-40B4-BE49-F238E27FC236}">
                    <a16:creationId xmlns:a16="http://schemas.microsoft.com/office/drawing/2014/main" xmlns="" id="{465027E4-1EF7-4BCF-88B9-A06DB34AD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2530" y="2992436"/>
                <a:ext cx="4433888" cy="895350"/>
              </a:xfrm>
              <a:prstGeom prst="roundRect">
                <a:avLst>
                  <a:gd name="adj" fmla="val 11505"/>
                </a:avLst>
              </a:prstGeom>
              <a:noFill/>
              <a:ln w="1587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zh-CN" altLang="zh-CN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" name="标题2">
                <a:extLst>
                  <a:ext uri="{FF2B5EF4-FFF2-40B4-BE49-F238E27FC236}">
                    <a16:creationId xmlns:a16="http://schemas.microsoft.com/office/drawing/2014/main" xmlns="" id="{F2F4A025-8403-471C-834F-CD4FFF9B4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668" y="2992436"/>
                <a:ext cx="931862" cy="895350"/>
              </a:xfrm>
              <a:prstGeom prst="roundRect">
                <a:avLst>
                  <a:gd name="adj" fmla="val 11921"/>
                </a:avLst>
              </a:prstGeom>
              <a:solidFill>
                <a:schemeClr val="accent3"/>
              </a:solidFill>
              <a:ln w="25400">
                <a:noFill/>
                <a:round/>
              </a:ln>
            </p:spPr>
            <p:txBody>
              <a:bodyPr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zh-CN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文本3">
                <a:extLst>
                  <a:ext uri="{FF2B5EF4-FFF2-40B4-BE49-F238E27FC236}">
                    <a16:creationId xmlns:a16="http://schemas.microsoft.com/office/drawing/2014/main" xmlns="" id="{F3CBD895-FF02-4F4A-997E-53C11C17DB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2530" y="4073525"/>
                <a:ext cx="4433888" cy="885825"/>
              </a:xfrm>
              <a:prstGeom prst="roundRect">
                <a:avLst>
                  <a:gd name="adj" fmla="val 11505"/>
                </a:avLst>
              </a:prstGeom>
              <a:noFill/>
              <a:ln w="15875">
                <a:solidFill>
                  <a:schemeClr val="bg1">
                    <a:lumMod val="75000"/>
                  </a:schemeClr>
                </a:solidFill>
                <a:round/>
              </a:ln>
            </p:spPr>
            <p:txBody>
              <a:bodyPr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endParaRPr lang="zh-CN" altLang="zh-CN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标题3">
                <a:extLst>
                  <a:ext uri="{FF2B5EF4-FFF2-40B4-BE49-F238E27FC236}">
                    <a16:creationId xmlns:a16="http://schemas.microsoft.com/office/drawing/2014/main" xmlns="" id="{A88BC3CC-4859-4DE0-95F4-2F8A19F50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0668" y="4073525"/>
                <a:ext cx="931862" cy="885825"/>
              </a:xfrm>
              <a:prstGeom prst="roundRect">
                <a:avLst>
                  <a:gd name="adj" fmla="val 11921"/>
                </a:avLst>
              </a:prstGeom>
              <a:solidFill>
                <a:schemeClr val="accent4"/>
              </a:solidFill>
              <a:ln w="25400">
                <a:noFill/>
                <a:round/>
              </a:ln>
            </p:spPr>
            <p:txBody>
              <a:bodyPr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rgbClr val="F2F2F2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zh-CN" b="1" dirty="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Oval 19">
                <a:extLst>
                  <a:ext uri="{FF2B5EF4-FFF2-40B4-BE49-F238E27FC236}">
                    <a16:creationId xmlns:a16="http://schemas.microsoft.com/office/drawing/2014/main" xmlns="" id="{B35E95F4-47EF-41F5-8328-1EE9838757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5581" y="2992436"/>
                <a:ext cx="893763" cy="89535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lIns="62111" tIns="31055" rIns="62111" bIns="31055" anchor="ctr"/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25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1997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6965" algn="l" defTabSz="913765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员工培训</a:t>
                </a:r>
              </a:p>
            </p:txBody>
          </p:sp>
        </p:grpSp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2D40F877-7384-4620-A5F1-B0B413DE33EC}"/>
                </a:ext>
              </a:extLst>
            </p:cNvPr>
            <p:cNvSpPr/>
            <p:nvPr/>
          </p:nvSpPr>
          <p:spPr>
            <a:xfrm>
              <a:off x="4966908" y="2392294"/>
              <a:ext cx="36423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积 极 发 挥 团 队 的 推 动 器 作 用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6DE3B341-F190-4D55-800D-AF5603E30B65}"/>
                </a:ext>
              </a:extLst>
            </p:cNvPr>
            <p:cNvSpPr/>
            <p:nvPr/>
          </p:nvSpPr>
          <p:spPr>
            <a:xfrm>
              <a:off x="5012100" y="3799701"/>
              <a:ext cx="27622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注 重 销 售 骨 干 的 培 养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5BB64CD-3879-468B-ACD9-E989C12C452C}"/>
                </a:ext>
              </a:extLst>
            </p:cNvPr>
            <p:cNvSpPr/>
            <p:nvPr/>
          </p:nvSpPr>
          <p:spPr>
            <a:xfrm>
              <a:off x="4733177" y="5119135"/>
              <a:ext cx="481574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/>
                <a:t>“ 以 团 队 为 主 体 ” 的 言 传 身 教 式 培 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462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xmlns="" id="{F4CBE202-B3E6-49A9-85A3-9B78D7C7B242}"/>
              </a:ext>
            </a:extLst>
          </p:cNvPr>
          <p:cNvSpPr/>
          <p:nvPr/>
        </p:nvSpPr>
        <p:spPr>
          <a:xfrm>
            <a:off x="1639712" y="2418363"/>
            <a:ext cx="3928155" cy="2571803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9" tIns="36005" rIns="72009" bIns="360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206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4D0D80A2-641D-42BF-82BD-64478AFF2F5B}"/>
              </a:ext>
            </a:extLst>
          </p:cNvPr>
          <p:cNvSpPr txBox="1"/>
          <p:nvPr/>
        </p:nvSpPr>
        <p:spPr>
          <a:xfrm>
            <a:off x="436729" y="410543"/>
            <a:ext cx="4981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形成营销体系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397AF021-0A16-4643-8112-BE4F11E490CA}"/>
              </a:ext>
            </a:extLst>
          </p:cNvPr>
          <p:cNvSpPr/>
          <p:nvPr/>
        </p:nvSpPr>
        <p:spPr>
          <a:xfrm>
            <a:off x="1464374" y="575457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 根 据 不 断 变 化 的 客 户 需 求 ， 向 公 司 提 出 合 理 化 建议提 高 公 司 产 品 的 市 场 适 应 能 力 。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7D95B97E-407F-41AB-BBC0-2C0244B0B767}"/>
              </a:ext>
            </a:extLst>
          </p:cNvPr>
          <p:cNvGrpSpPr/>
          <p:nvPr/>
        </p:nvGrpSpPr>
        <p:grpSpPr>
          <a:xfrm>
            <a:off x="7141235" y="2457752"/>
            <a:ext cx="4576259" cy="2605927"/>
            <a:chOff x="7141235" y="2457752"/>
            <a:chExt cx="4576259" cy="2605927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93A28109-02B5-4C8C-AC55-5098E07F9C1D}"/>
                </a:ext>
              </a:extLst>
            </p:cNvPr>
            <p:cNvSpPr/>
            <p:nvPr/>
          </p:nvSpPr>
          <p:spPr>
            <a:xfrm>
              <a:off x="7923616" y="3796996"/>
              <a:ext cx="37048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建 立详 尽 而 明 晰 的 客 户 档 案 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2BAAC233-960B-4658-A82F-594D13CC48D4}"/>
                </a:ext>
              </a:extLst>
            </p:cNvPr>
            <p:cNvSpPr/>
            <p:nvPr/>
          </p:nvSpPr>
          <p:spPr>
            <a:xfrm>
              <a:off x="7923616" y="3134262"/>
              <a:ext cx="28248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对 市 场 进 行多 种 分 析 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3DAE3D9-19A6-41F3-8F1C-33C16A3ED651}"/>
                </a:ext>
              </a:extLst>
            </p:cNvPr>
            <p:cNvSpPr/>
            <p:nvPr/>
          </p:nvSpPr>
          <p:spPr>
            <a:xfrm>
              <a:off x="7923616" y="2457752"/>
              <a:ext cx="25314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/>
                <a:t>持 续 完 善 业 务 流 程 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ED3EB1BA-78C9-4883-B5E1-945B481A2E3C}"/>
                </a:ext>
              </a:extLst>
            </p:cNvPr>
            <p:cNvSpPr/>
            <p:nvPr/>
          </p:nvSpPr>
          <p:spPr>
            <a:xfrm>
              <a:off x="7834598" y="4417348"/>
              <a:ext cx="388289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/>
                <a:t> 重 塑 客 户 关 系 概 念 ， 构 建 立 体 化 的 客 户 关 系 网 络 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05BAE144-A414-4085-A292-C16C5D6D014C}"/>
                </a:ext>
              </a:extLst>
            </p:cNvPr>
            <p:cNvGrpSpPr/>
            <p:nvPr/>
          </p:nvGrpSpPr>
          <p:grpSpPr>
            <a:xfrm>
              <a:off x="7143159" y="3861524"/>
              <a:ext cx="256568" cy="256569"/>
              <a:chOff x="1820779" y="1138991"/>
              <a:chExt cx="625642" cy="625643"/>
            </a:xfrm>
            <a:solidFill>
              <a:srgbClr val="1A50A3"/>
            </a:solidFill>
          </p:grpSpPr>
          <p:sp>
            <p:nvSpPr>
              <p:cNvPr id="10" name="直角三角形 9">
                <a:extLst>
                  <a:ext uri="{FF2B5EF4-FFF2-40B4-BE49-F238E27FC236}">
                    <a16:creationId xmlns:a16="http://schemas.microsoft.com/office/drawing/2014/main" xmlns="" id="{78515BCC-3C73-447E-BF18-6562AE2D85D6}"/>
                  </a:ext>
                </a:extLst>
              </p:cNvPr>
              <p:cNvSpPr/>
              <p:nvPr/>
            </p:nvSpPr>
            <p:spPr>
              <a:xfrm>
                <a:off x="1820779" y="1138991"/>
                <a:ext cx="625642" cy="625642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直角三角形 10">
                <a:extLst>
                  <a:ext uri="{FF2B5EF4-FFF2-40B4-BE49-F238E27FC236}">
                    <a16:creationId xmlns:a16="http://schemas.microsoft.com/office/drawing/2014/main" xmlns="" id="{09C781AE-416A-4D9B-BC55-E98A502BCF31}"/>
                  </a:ext>
                </a:extLst>
              </p:cNvPr>
              <p:cNvSpPr/>
              <p:nvPr/>
            </p:nvSpPr>
            <p:spPr>
              <a:xfrm rot="10800000">
                <a:off x="1820779" y="1138992"/>
                <a:ext cx="625642" cy="625642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5CAAA46E-B415-4858-A134-5C5815B81D00}"/>
                </a:ext>
              </a:extLst>
            </p:cNvPr>
            <p:cNvGrpSpPr/>
            <p:nvPr/>
          </p:nvGrpSpPr>
          <p:grpSpPr>
            <a:xfrm>
              <a:off x="7141235" y="3175989"/>
              <a:ext cx="256568" cy="256569"/>
              <a:chOff x="1820779" y="1138991"/>
              <a:chExt cx="625642" cy="625643"/>
            </a:xfrm>
            <a:solidFill>
              <a:srgbClr val="1A50A3"/>
            </a:solidFill>
          </p:grpSpPr>
          <p:sp>
            <p:nvSpPr>
              <p:cNvPr id="13" name="直角三角形 12">
                <a:extLst>
                  <a:ext uri="{FF2B5EF4-FFF2-40B4-BE49-F238E27FC236}">
                    <a16:creationId xmlns:a16="http://schemas.microsoft.com/office/drawing/2014/main" xmlns="" id="{2A1B0D4D-2C1A-4DC6-B70E-5D75214C880D}"/>
                  </a:ext>
                </a:extLst>
              </p:cNvPr>
              <p:cNvSpPr/>
              <p:nvPr/>
            </p:nvSpPr>
            <p:spPr>
              <a:xfrm>
                <a:off x="1820779" y="1138991"/>
                <a:ext cx="625642" cy="625642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直角三角形 13">
                <a:extLst>
                  <a:ext uri="{FF2B5EF4-FFF2-40B4-BE49-F238E27FC236}">
                    <a16:creationId xmlns:a16="http://schemas.microsoft.com/office/drawing/2014/main" xmlns="" id="{2E2BFB97-55D8-4087-86FD-153D4F6E7891}"/>
                  </a:ext>
                </a:extLst>
              </p:cNvPr>
              <p:cNvSpPr/>
              <p:nvPr/>
            </p:nvSpPr>
            <p:spPr>
              <a:xfrm rot="10800000">
                <a:off x="1820779" y="1138992"/>
                <a:ext cx="625642" cy="625642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EB9F219C-5692-4698-9EE7-CB5A7B2A95DA}"/>
                </a:ext>
              </a:extLst>
            </p:cNvPr>
            <p:cNvGrpSpPr/>
            <p:nvPr/>
          </p:nvGrpSpPr>
          <p:grpSpPr>
            <a:xfrm>
              <a:off x="7141235" y="2517385"/>
              <a:ext cx="256568" cy="256569"/>
              <a:chOff x="1820779" y="1138991"/>
              <a:chExt cx="625642" cy="625643"/>
            </a:xfrm>
            <a:solidFill>
              <a:srgbClr val="1A50A3"/>
            </a:solidFill>
          </p:grpSpPr>
          <p:sp>
            <p:nvSpPr>
              <p:cNvPr id="16" name="直角三角形 15">
                <a:extLst>
                  <a:ext uri="{FF2B5EF4-FFF2-40B4-BE49-F238E27FC236}">
                    <a16:creationId xmlns:a16="http://schemas.microsoft.com/office/drawing/2014/main" xmlns="" id="{4C34C511-663E-4162-B31A-E507C3EA7CBC}"/>
                  </a:ext>
                </a:extLst>
              </p:cNvPr>
              <p:cNvSpPr/>
              <p:nvPr/>
            </p:nvSpPr>
            <p:spPr>
              <a:xfrm>
                <a:off x="1820779" y="1138991"/>
                <a:ext cx="625642" cy="625642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直角三角形 16">
                <a:extLst>
                  <a:ext uri="{FF2B5EF4-FFF2-40B4-BE49-F238E27FC236}">
                    <a16:creationId xmlns:a16="http://schemas.microsoft.com/office/drawing/2014/main" xmlns="" id="{AD46EFD2-688B-4033-B0AD-204F8A91E8FC}"/>
                  </a:ext>
                </a:extLst>
              </p:cNvPr>
              <p:cNvSpPr/>
              <p:nvPr/>
            </p:nvSpPr>
            <p:spPr>
              <a:xfrm rot="10800000">
                <a:off x="1820779" y="1138992"/>
                <a:ext cx="625642" cy="625642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4AE6148D-1BAF-433A-9B36-CBB337ADF22B}"/>
                </a:ext>
              </a:extLst>
            </p:cNvPr>
            <p:cNvGrpSpPr/>
            <p:nvPr/>
          </p:nvGrpSpPr>
          <p:grpSpPr>
            <a:xfrm>
              <a:off x="7141235" y="4583895"/>
              <a:ext cx="256568" cy="256569"/>
              <a:chOff x="1820779" y="1138991"/>
              <a:chExt cx="625642" cy="625643"/>
            </a:xfrm>
            <a:solidFill>
              <a:srgbClr val="1A50A3"/>
            </a:solidFill>
          </p:grpSpPr>
          <p:sp>
            <p:nvSpPr>
              <p:cNvPr id="19" name="直角三角形 18">
                <a:extLst>
                  <a:ext uri="{FF2B5EF4-FFF2-40B4-BE49-F238E27FC236}">
                    <a16:creationId xmlns:a16="http://schemas.microsoft.com/office/drawing/2014/main" xmlns="" id="{CE993245-534C-45E9-ABD1-C4FD44ED6405}"/>
                  </a:ext>
                </a:extLst>
              </p:cNvPr>
              <p:cNvSpPr/>
              <p:nvPr/>
            </p:nvSpPr>
            <p:spPr>
              <a:xfrm>
                <a:off x="1820779" y="1138991"/>
                <a:ext cx="625642" cy="625642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直角三角形 19">
                <a:extLst>
                  <a:ext uri="{FF2B5EF4-FFF2-40B4-BE49-F238E27FC236}">
                    <a16:creationId xmlns:a16="http://schemas.microsoft.com/office/drawing/2014/main" xmlns="" id="{D438F73B-5950-4532-A398-EE7815605BF6}"/>
                  </a:ext>
                </a:extLst>
              </p:cNvPr>
              <p:cNvSpPr/>
              <p:nvPr/>
            </p:nvSpPr>
            <p:spPr>
              <a:xfrm rot="10800000">
                <a:off x="1820779" y="1138992"/>
                <a:ext cx="625642" cy="625642"/>
              </a:xfrm>
              <a:prstGeom prst="rt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îṡ1ïḑè">
            <a:extLst>
              <a:ext uri="{FF2B5EF4-FFF2-40B4-BE49-F238E27FC236}">
                <a16:creationId xmlns:a16="http://schemas.microsoft.com/office/drawing/2014/main" xmlns="" id="{C96C40C1-5633-4017-9B7A-BD3EA5C98D01}"/>
              </a:ext>
            </a:extLst>
          </p:cNvPr>
          <p:cNvSpPr/>
          <p:nvPr/>
        </p:nvSpPr>
        <p:spPr>
          <a:xfrm>
            <a:off x="1873934" y="2612190"/>
            <a:ext cx="3459709" cy="2184148"/>
          </a:xfrm>
          <a:prstGeom prst="rect">
            <a:avLst/>
          </a:prstGeom>
          <a:blipFill>
            <a:blip r:embed="rId3">
              <a:grayscl/>
            </a:blip>
            <a:srcRect/>
            <a:stretch>
              <a:fillRect t="-2609" b="-2579"/>
            </a:stretch>
          </a:blipFill>
          <a:ln w="12700" cap="flat" cmpd="sng" algn="ctr">
            <a:noFill/>
            <a:prstDash val="solid"/>
            <a:miter lim="800000"/>
          </a:ln>
          <a:effectLst>
            <a:innerShdw blurRad="114300">
              <a:prstClr val="black"/>
            </a:innerShdw>
          </a:effectLst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947305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7" grpId="0"/>
      <p:bldP spid="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AD2477EA-5B91-446F-B97D-97F5A0E82F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B49DDB9-8FF9-42E3-B5A4-261AF8783EA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backgroundMark x1="55346" y1="28591" x2="55466" y2="71091"/>
                        <a14:backgroundMark x1="52419" y1="86364" x2="60275" y2="85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720" r="34465"/>
          <a:stretch/>
        </p:blipFill>
        <p:spPr>
          <a:xfrm rot="10800000">
            <a:off x="5125922" y="1378619"/>
            <a:ext cx="1860644" cy="410076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FB74ADA2-7C2F-4E2A-91AB-018757BDD0A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clrChange>
              <a:clrFrom>
                <a:srgbClr val="E4EBF3"/>
              </a:clrFrom>
              <a:clrTo>
                <a:srgbClr val="E4EBF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8" r="35701"/>
          <a:stretch/>
        </p:blipFill>
        <p:spPr>
          <a:xfrm>
            <a:off x="7858538" y="0"/>
            <a:ext cx="4492487" cy="6858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4C418706-FE09-4FFE-9EA8-96BDE2D8944E}"/>
              </a:ext>
            </a:extLst>
          </p:cNvPr>
          <p:cNvSpPr txBox="1"/>
          <p:nvPr/>
        </p:nvSpPr>
        <p:spPr>
          <a:xfrm>
            <a:off x="0" y="1033670"/>
            <a:ext cx="29949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</a:rPr>
              <a:t>2019</a:t>
            </a:r>
            <a:endParaRPr lang="zh-CN" altLang="en-US" sz="6600" b="1" dirty="0">
              <a:solidFill>
                <a:schemeClr val="bg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26F7BB5C-F0EC-4F10-97A5-7E1FFA7331D6}"/>
              </a:ext>
            </a:extLst>
          </p:cNvPr>
          <p:cNvSpPr txBox="1"/>
          <p:nvPr/>
        </p:nvSpPr>
        <p:spPr>
          <a:xfrm>
            <a:off x="-27793" y="2796328"/>
            <a:ext cx="4851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600" dirty="0">
                <a:solidFill>
                  <a:schemeClr val="bg1"/>
                </a:solidFill>
              </a:rPr>
              <a:t>感谢您的观赏！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F0F1111-B380-4A25-901B-945C6296CC92}"/>
              </a:ext>
            </a:extLst>
          </p:cNvPr>
          <p:cNvSpPr txBox="1"/>
          <p:nvPr/>
        </p:nvSpPr>
        <p:spPr>
          <a:xfrm>
            <a:off x="0" y="3869634"/>
            <a:ext cx="52611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Xx mobile phone annual sales summary plan report</a:t>
            </a:r>
          </a:p>
        </p:txBody>
      </p:sp>
    </p:spTree>
    <p:extLst>
      <p:ext uri="{BB962C8B-B14F-4D97-AF65-F5344CB8AC3E}">
        <p14:creationId xmlns:p14="http://schemas.microsoft.com/office/powerpoint/2010/main" val="1360288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300">
        <p:random/>
      </p:transition>
    </mc:Choice>
    <mc:Fallback xmlns="">
      <p:transition spd="slow" advTm="1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99ppt.com"/>
</p:tagLst>
</file>

<file path=ppt/theme/theme1.xml><?xml version="1.0" encoding="utf-8"?>
<a:theme xmlns:a="http://schemas.openxmlformats.org/drawingml/2006/main" name="www.99ppt.com​​">
  <a:themeElements>
    <a:clrScheme name="1">
      <a:dk1>
        <a:srgbClr val="171616"/>
      </a:dk1>
      <a:lt1>
        <a:srgbClr val="FFFFFF"/>
      </a:lt1>
      <a:dk2>
        <a:srgbClr val="7F7F7F"/>
      </a:dk2>
      <a:lt2>
        <a:srgbClr val="E7E6E6"/>
      </a:lt2>
      <a:accent1>
        <a:srgbClr val="171616"/>
      </a:accent1>
      <a:accent2>
        <a:srgbClr val="49A2B2"/>
      </a:accent2>
      <a:accent3>
        <a:srgbClr val="171616"/>
      </a:accent3>
      <a:accent4>
        <a:srgbClr val="49A2B2"/>
      </a:accent4>
      <a:accent5>
        <a:srgbClr val="171616"/>
      </a:accent5>
      <a:accent6>
        <a:srgbClr val="49A2B2"/>
      </a:accent6>
      <a:hlink>
        <a:srgbClr val="171616"/>
      </a:hlink>
      <a:folHlink>
        <a:srgbClr val="49A2B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1456</Words>
  <Application>Microsoft Office PowerPoint</Application>
  <PresentationFormat>宽屏</PresentationFormat>
  <Paragraphs>195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Gill Sans</vt:lpstr>
      <vt:lpstr>Raleway Light</vt:lpstr>
      <vt:lpstr>等线</vt:lpstr>
      <vt:lpstr>等线 Light</vt:lpstr>
      <vt:lpstr>方正姚体</vt:lpstr>
      <vt:lpstr>宋体</vt:lpstr>
      <vt:lpstr>微软雅黑</vt:lpstr>
      <vt:lpstr>Arial</vt:lpstr>
      <vt:lpstr>Calibri</vt:lpstr>
      <vt:lpstr>Impact</vt:lpstr>
      <vt:lpstr>www.99ppt.com​​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www.99ppt.com</dc:title>
  <dc:creator>www.99ppt.com</dc:creator>
  <cp:lastModifiedBy>faith123</cp:lastModifiedBy>
  <cp:revision>4</cp:revision>
  <dcterms:created xsi:type="dcterms:W3CDTF">2017-12-20T12:41:38Z</dcterms:created>
  <dcterms:modified xsi:type="dcterms:W3CDTF">2018-05-29T01:51:57Z</dcterms:modified>
</cp:coreProperties>
</file>