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305" r:id="rId2"/>
    <p:sldId id="256" r:id="rId3"/>
    <p:sldId id="264" r:id="rId4"/>
    <p:sldId id="284" r:id="rId5"/>
    <p:sldId id="268" r:id="rId6"/>
    <p:sldId id="269" r:id="rId7"/>
    <p:sldId id="270" r:id="rId8"/>
    <p:sldId id="272" r:id="rId9"/>
    <p:sldId id="276" r:id="rId10"/>
    <p:sldId id="278" r:id="rId11"/>
    <p:sldId id="279" r:id="rId12"/>
    <p:sldId id="274" r:id="rId13"/>
    <p:sldId id="281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3" r:id="rId22"/>
    <p:sldId id="275" r:id="rId23"/>
    <p:sldId id="295" r:id="rId24"/>
    <p:sldId id="296" r:id="rId25"/>
    <p:sldId id="297" r:id="rId26"/>
    <p:sldId id="298" r:id="rId27"/>
    <p:sldId id="299" r:id="rId28"/>
    <p:sldId id="301" r:id="rId29"/>
    <p:sldId id="303" r:id="rId30"/>
    <p:sldId id="304" r:id="rId31"/>
  </p:sldIdLst>
  <p:sldSz cx="12192000" cy="6858000"/>
  <p:notesSz cx="7104063" cy="10234613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AFDDEF"/>
    <a:srgbClr val="DADBEF"/>
    <a:srgbClr val="F2D795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人数</c:v>
                </c:pt>
              </c:strCache>
            </c:strRef>
          </c:tx>
          <c:dPt>
            <c:idx val="0"/>
            <c:bubble3D val="0"/>
            <c:explosion val="2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男</c:v>
                </c:pt>
                <c:pt idx="1">
                  <c:v>女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37653874004344712"/>
          <c:y val="0.91987919701545617"/>
          <c:w val="0.238233164373642"/>
          <c:h val="7.4791259548765338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FF61D-BB31-4359-B41A-74705F12464B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12C80-4D4B-4F29-AAF8-14AF2D1264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970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55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6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237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472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402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154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601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759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477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19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48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219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931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365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5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634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730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62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64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018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732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619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2948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481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2413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542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9814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0888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2414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12C80-4D4B-4F29-AAF8-14AF2D12644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89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2019/1/10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advClick="0" advTm="7000">
        <p:pull dir="r"/>
      </p:transition>
    </mc:Choice>
    <mc:Fallback xmlns="">
      <p:transition advClick="0" advTm="7000">
        <p:pull dir="r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emf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png"/><Relationship Id="rId9" Type="http://schemas.openxmlformats.org/officeDocument/2006/relationships/image" Target="../media/image7.emf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8.emf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emf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20.png"/><Relationship Id="rId10" Type="http://schemas.openxmlformats.org/officeDocument/2006/relationships/image" Target="../media/image3.emf"/><Relationship Id="rId4" Type="http://schemas.openxmlformats.org/officeDocument/2006/relationships/image" Target="../media/image15.png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image" Target="../media/image22.png"/><Relationship Id="rId10" Type="http://schemas.openxmlformats.org/officeDocument/2006/relationships/chart" Target="../charts/chart1.xml"/><Relationship Id="rId4" Type="http://schemas.openxmlformats.org/officeDocument/2006/relationships/image" Target="../media/image21.emf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8.emf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emf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4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6.png"/><Relationship Id="rId4" Type="http://schemas.openxmlformats.org/officeDocument/2006/relationships/image" Target="../media/image20.png"/><Relationship Id="rId9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21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.jpe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21.emf"/><Relationship Id="rId10" Type="http://schemas.openxmlformats.org/officeDocument/2006/relationships/image" Target="../media/image38.png"/><Relationship Id="rId4" Type="http://schemas.openxmlformats.org/officeDocument/2006/relationships/image" Target="../media/image8.emf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11" Type="http://schemas.openxmlformats.org/officeDocument/2006/relationships/image" Target="../media/image46.png"/><Relationship Id="rId5" Type="http://schemas.openxmlformats.org/officeDocument/2006/relationships/image" Target="../media/image21.emf"/><Relationship Id="rId10" Type="http://schemas.openxmlformats.org/officeDocument/2006/relationships/image" Target="../media/image45.png"/><Relationship Id="rId4" Type="http://schemas.openxmlformats.org/officeDocument/2006/relationships/image" Target="../media/image8.emf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21.emf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4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.jpeg"/><Relationship Id="rId7" Type="http://schemas.openxmlformats.org/officeDocument/2006/relationships/image" Target="../media/image8.emf"/><Relationship Id="rId12" Type="http://schemas.openxmlformats.org/officeDocument/2006/relationships/image" Target="../media/image5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3.emf"/><Relationship Id="rId5" Type="http://schemas.openxmlformats.org/officeDocument/2006/relationships/image" Target="../media/image51.png"/><Relationship Id="rId10" Type="http://schemas.openxmlformats.org/officeDocument/2006/relationships/image" Target="../media/image11.emf"/><Relationship Id="rId4" Type="http://schemas.openxmlformats.org/officeDocument/2006/relationships/image" Target="../media/image7.emf"/><Relationship Id="rId9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56.png"/><Relationship Id="rId3" Type="http://schemas.openxmlformats.org/officeDocument/2006/relationships/image" Target="../media/image1.jpeg"/><Relationship Id="rId7" Type="http://schemas.openxmlformats.org/officeDocument/2006/relationships/image" Target="../media/image8.emf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11" Type="http://schemas.openxmlformats.org/officeDocument/2006/relationships/image" Target="../media/image3.emf"/><Relationship Id="rId5" Type="http://schemas.openxmlformats.org/officeDocument/2006/relationships/image" Target="../media/image44.png"/><Relationship Id="rId15" Type="http://schemas.openxmlformats.org/officeDocument/2006/relationships/image" Target="../media/image58.png"/><Relationship Id="rId10" Type="http://schemas.openxmlformats.org/officeDocument/2006/relationships/image" Target="../media/image11.emf"/><Relationship Id="rId4" Type="http://schemas.openxmlformats.org/officeDocument/2006/relationships/image" Target="../media/image54.emf"/><Relationship Id="rId9" Type="http://schemas.openxmlformats.org/officeDocument/2006/relationships/image" Target="../media/image10.emf"/><Relationship Id="rId1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62.png"/><Relationship Id="rId4" Type="http://schemas.openxmlformats.org/officeDocument/2006/relationships/image" Target="../media/image7.emf"/><Relationship Id="rId9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64.png"/><Relationship Id="rId5" Type="http://schemas.openxmlformats.org/officeDocument/2006/relationships/image" Target="../media/image8.emf"/><Relationship Id="rId10" Type="http://schemas.openxmlformats.org/officeDocument/2006/relationships/image" Target="../media/image63.png"/><Relationship Id="rId4" Type="http://schemas.openxmlformats.org/officeDocument/2006/relationships/image" Target="../media/image7.emf"/><Relationship Id="rId9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66.png"/><Relationship Id="rId5" Type="http://schemas.openxmlformats.org/officeDocument/2006/relationships/image" Target="../media/image8.emf"/><Relationship Id="rId10" Type="http://schemas.openxmlformats.org/officeDocument/2006/relationships/image" Target="../media/image65.png"/><Relationship Id="rId4" Type="http://schemas.openxmlformats.org/officeDocument/2006/relationships/image" Target="../media/image7.emf"/><Relationship Id="rId9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68.png"/><Relationship Id="rId5" Type="http://schemas.openxmlformats.org/officeDocument/2006/relationships/image" Target="../media/image8.emf"/><Relationship Id="rId10" Type="http://schemas.openxmlformats.org/officeDocument/2006/relationships/image" Target="../media/image67.png"/><Relationship Id="rId4" Type="http://schemas.openxmlformats.org/officeDocument/2006/relationships/image" Target="../media/image7.emf"/><Relationship Id="rId9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70.png"/><Relationship Id="rId5" Type="http://schemas.openxmlformats.org/officeDocument/2006/relationships/image" Target="../media/image8.emf"/><Relationship Id="rId10" Type="http://schemas.openxmlformats.org/officeDocument/2006/relationships/image" Target="../media/image69.png"/><Relationship Id="rId4" Type="http://schemas.openxmlformats.org/officeDocument/2006/relationships/image" Target="../media/image7.emf"/><Relationship Id="rId9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5" Type="http://schemas.openxmlformats.org/officeDocument/2006/relationships/image" Target="../media/image71.png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1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73.png"/><Relationship Id="rId4" Type="http://schemas.openxmlformats.org/officeDocument/2006/relationships/image" Target="../media/image10.emf"/><Relationship Id="rId9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9.png"/><Relationship Id="rId4" Type="http://schemas.openxmlformats.org/officeDocument/2006/relationships/image" Target="../media/image20.png"/><Relationship Id="rId9" Type="http://schemas.openxmlformats.org/officeDocument/2006/relationships/image" Target="../media/image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5.png"/><Relationship Id="rId10" Type="http://schemas.openxmlformats.org/officeDocument/2006/relationships/image" Target="../media/image3.emf"/><Relationship Id="rId4" Type="http://schemas.openxmlformats.org/officeDocument/2006/relationships/image" Target="../media/image10.emf"/><Relationship Id="rId9" Type="http://schemas.openxmlformats.org/officeDocument/2006/relationships/image" Target="../media/image76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7.png"/><Relationship Id="rId4" Type="http://schemas.openxmlformats.org/officeDocument/2006/relationships/image" Target="../media/image10.emf"/><Relationship Id="rId9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9.png"/><Relationship Id="rId4" Type="http://schemas.openxmlformats.org/officeDocument/2006/relationships/image" Target="../media/image10.emf"/><Relationship Id="rId9" Type="http://schemas.openxmlformats.org/officeDocument/2006/relationships/image" Target="../media/image80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image" Target="../media/image9.emf"/><Relationship Id="rId12" Type="http://schemas.openxmlformats.org/officeDocument/2006/relationships/image" Target="../media/image5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11" Type="http://schemas.openxmlformats.org/officeDocument/2006/relationships/image" Target="../media/image41.emf"/><Relationship Id="rId5" Type="http://schemas.openxmlformats.org/officeDocument/2006/relationships/image" Target="../media/image10.emf"/><Relationship Id="rId10" Type="http://schemas.openxmlformats.org/officeDocument/2006/relationships/image" Target="../media/image83.png"/><Relationship Id="rId4" Type="http://schemas.openxmlformats.org/officeDocument/2006/relationships/image" Target="../media/image81.emf"/><Relationship Id="rId9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.jpeg"/><Relationship Id="rId7" Type="http://schemas.openxmlformats.org/officeDocument/2006/relationships/image" Target="../media/image9.emf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11" Type="http://schemas.openxmlformats.org/officeDocument/2006/relationships/image" Target="../media/image85.png"/><Relationship Id="rId5" Type="http://schemas.openxmlformats.org/officeDocument/2006/relationships/image" Target="../media/image7.emf"/><Relationship Id="rId10" Type="http://schemas.openxmlformats.org/officeDocument/2006/relationships/image" Target="../media/image3.emf"/><Relationship Id="rId4" Type="http://schemas.openxmlformats.org/officeDocument/2006/relationships/image" Target="../media/image84.png"/><Relationship Id="rId9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705100"/>
            <a:ext cx="1292860" cy="9740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/>
          <a:srcRect l="12839" b="18639"/>
          <a:stretch>
            <a:fillRect/>
          </a:stretch>
        </p:blipFill>
        <p:spPr>
          <a:xfrm>
            <a:off x="0" y="4368800"/>
            <a:ext cx="3154250" cy="2489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680" y="3154045"/>
            <a:ext cx="2404745" cy="2572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6010" y="4925060"/>
            <a:ext cx="1450975" cy="1932940"/>
          </a:xfrm>
          <a:prstGeom prst="ellipse">
            <a:avLst/>
          </a:prstGeom>
        </p:spPr>
      </p:pic>
      <p:pic>
        <p:nvPicPr>
          <p:cNvPr id="6" name="图片 5" descr="31c76d6130c1a8ed1ee0d49b95417fb8910bf1241e51b-q8q1Q4_fw658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7410" y="383687"/>
            <a:ext cx="2621052" cy="19645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12067" y="65753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177780" y="4570095"/>
            <a:ext cx="1591945" cy="18307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043620" y="657083"/>
            <a:ext cx="632651" cy="532137"/>
          </a:xfrm>
          <a:prstGeom prst="rect">
            <a:avLst/>
          </a:prstGeom>
        </p:spPr>
      </p:pic>
      <p:pic>
        <p:nvPicPr>
          <p:cNvPr id="21" name="图片 20" descr="59c8be38c1c19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8953" b="65953"/>
          <a:stretch>
            <a:fillRect/>
          </a:stretch>
        </p:blipFill>
        <p:spPr>
          <a:xfrm>
            <a:off x="8945880" y="4166870"/>
            <a:ext cx="1699895" cy="263715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82979" y="2304528"/>
            <a:ext cx="941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幼儿园毕业季家长会</a:t>
            </a:r>
            <a:r>
              <a:rPr lang="en-US" altLang="zh-CN" sz="5400" b="1" dirty="0" err="1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ppt</a:t>
            </a:r>
            <a:r>
              <a:rPr lang="zh-CN" altLang="en-US" sz="5400" b="1" dirty="0">
                <a:solidFill>
                  <a:srgbClr val="ED7D31"/>
                </a:solidFill>
                <a:latin typeface="方正喵呜体" pitchFamily="2" charset="-122"/>
                <a:ea typeface="方正喵呜体" pitchFamily="2" charset="-122"/>
              </a:rPr>
              <a:t>模板</a:t>
            </a:r>
            <a:endParaRPr lang="zh-CN" altLang="en-US" sz="5400" b="1" dirty="0">
              <a:solidFill>
                <a:srgbClr val="ED7D31"/>
              </a:solidFill>
              <a:latin typeface="方正喵呜体" pitchFamily="2" charset="-122"/>
              <a:ea typeface="方正喵呜体" pitchFamily="2" charset="-122"/>
            </a:endParaRPr>
          </a:p>
        </p:txBody>
      </p:sp>
    </p:spTree>
  </p:cSld>
  <p:clrMapOvr>
    <a:masterClrMapping/>
  </p:clrMapOvr>
  <p:transition advClick="0" advTm="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3735674" y="5547102"/>
            <a:ext cx="47206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blipFill dpi="0" rotWithShape="1">
                  <a:blip r:embed="rId4"/>
                  <a:srcRect/>
                  <a:tile tx="0" ty="0" sx="100000" sy="100000" flip="x" algn="ctr"/>
                </a:blipFill>
                <a:latin typeface="微软雅黑" panose="020B0503020204020204" charset="-122"/>
                <a:ea typeface="微软雅黑" panose="020B0503020204020204" charset="-122"/>
              </a:rPr>
              <a:t> CONTENTS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334645" y="2882900"/>
            <a:ext cx="2133600" cy="1844040"/>
            <a:chOff x="527" y="4540"/>
            <a:chExt cx="3360" cy="2904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" y="4540"/>
              <a:ext cx="3128" cy="2346"/>
            </a:xfrm>
            <a:prstGeom prst="rect">
              <a:avLst/>
            </a:prstGeom>
          </p:spPr>
        </p:pic>
        <p:pic>
          <p:nvPicPr>
            <p:cNvPr id="42" name="图片 41" descr="1510469728_513088"/>
            <p:cNvPicPr>
              <a:picLocks noChangeAspect="1"/>
            </p:cNvPicPr>
            <p:nvPr/>
          </p:nvPicPr>
          <p:blipFill>
            <a:blip r:embed="rId6" cstate="print"/>
            <a:srcRect r="44666"/>
            <a:stretch>
              <a:fillRect/>
            </a:stretch>
          </p:blipFill>
          <p:spPr>
            <a:xfrm>
              <a:off x="527" y="6886"/>
              <a:ext cx="3361" cy="558"/>
            </a:xfrm>
            <a:prstGeom prst="rect">
              <a:avLst/>
            </a:prstGeom>
          </p:spPr>
        </p:pic>
      </p:grpSp>
      <p:grpSp>
        <p:nvGrpSpPr>
          <p:cNvPr id="54" name="组合 53"/>
          <p:cNvGrpSpPr/>
          <p:nvPr/>
        </p:nvGrpSpPr>
        <p:grpSpPr>
          <a:xfrm>
            <a:off x="2719705" y="1393190"/>
            <a:ext cx="2057400" cy="1835150"/>
            <a:chOff x="4283" y="2194"/>
            <a:chExt cx="3240" cy="289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9" y="2194"/>
              <a:ext cx="3128" cy="2346"/>
            </a:xfrm>
            <a:prstGeom prst="rect">
              <a:avLst/>
            </a:prstGeom>
          </p:spPr>
        </p:pic>
        <p:pic>
          <p:nvPicPr>
            <p:cNvPr id="43" name="图片 42" descr="1510469868_943483"/>
            <p:cNvPicPr>
              <a:picLocks noChangeAspect="1"/>
            </p:cNvPicPr>
            <p:nvPr/>
          </p:nvPicPr>
          <p:blipFill>
            <a:blip r:embed="rId7" cstate="print"/>
            <a:srcRect r="45305"/>
            <a:stretch>
              <a:fillRect/>
            </a:stretch>
          </p:blipFill>
          <p:spPr>
            <a:xfrm>
              <a:off x="4283" y="4540"/>
              <a:ext cx="3240" cy="544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4542790" y="2882900"/>
            <a:ext cx="3106420" cy="1843405"/>
            <a:chOff x="7154" y="4540"/>
            <a:chExt cx="4892" cy="2903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6" y="4540"/>
              <a:ext cx="3128" cy="2346"/>
            </a:xfrm>
            <a:prstGeom prst="rect">
              <a:avLst/>
            </a:prstGeom>
          </p:spPr>
        </p:pic>
        <p:pic>
          <p:nvPicPr>
            <p:cNvPr id="44" name="图片 43" descr="1510469923_341512"/>
            <p:cNvPicPr>
              <a:picLocks noChangeAspect="1"/>
            </p:cNvPicPr>
            <p:nvPr/>
          </p:nvPicPr>
          <p:blipFill>
            <a:blip r:embed="rId8" cstate="print"/>
            <a:srcRect r="19009"/>
            <a:stretch>
              <a:fillRect/>
            </a:stretch>
          </p:blipFill>
          <p:spPr>
            <a:xfrm>
              <a:off x="7154" y="6889"/>
              <a:ext cx="4892" cy="555"/>
            </a:xfrm>
            <a:prstGeom prst="rect">
              <a:avLst/>
            </a:prstGeom>
          </p:spPr>
        </p:pic>
      </p:grpSp>
      <p:grpSp>
        <p:nvGrpSpPr>
          <p:cNvPr id="56" name="组合 55"/>
          <p:cNvGrpSpPr/>
          <p:nvPr/>
        </p:nvGrpSpPr>
        <p:grpSpPr>
          <a:xfrm>
            <a:off x="7411085" y="1393190"/>
            <a:ext cx="1986280" cy="1834515"/>
            <a:chOff x="11671" y="2194"/>
            <a:chExt cx="3128" cy="2889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1" y="2194"/>
              <a:ext cx="3128" cy="2346"/>
            </a:xfrm>
            <a:prstGeom prst="rect">
              <a:avLst/>
            </a:prstGeom>
          </p:spPr>
        </p:pic>
        <p:pic>
          <p:nvPicPr>
            <p:cNvPr id="45" name="图片 44" descr="1510470011_175755"/>
            <p:cNvPicPr>
              <a:picLocks noChangeAspect="1"/>
            </p:cNvPicPr>
            <p:nvPr/>
          </p:nvPicPr>
          <p:blipFill>
            <a:blip r:embed="rId9" cstate="print"/>
            <a:srcRect r="60906"/>
            <a:stretch>
              <a:fillRect/>
            </a:stretch>
          </p:blipFill>
          <p:spPr>
            <a:xfrm>
              <a:off x="12051" y="4527"/>
              <a:ext cx="2368" cy="557"/>
            </a:xfrm>
            <a:prstGeom prst="rect">
              <a:avLst/>
            </a:prstGeom>
          </p:spPr>
        </p:pic>
      </p:grpSp>
      <p:grpSp>
        <p:nvGrpSpPr>
          <p:cNvPr id="57" name="组合 56"/>
          <p:cNvGrpSpPr/>
          <p:nvPr/>
        </p:nvGrpSpPr>
        <p:grpSpPr>
          <a:xfrm>
            <a:off x="8992870" y="2882900"/>
            <a:ext cx="3115310" cy="1851025"/>
            <a:chOff x="14162" y="4540"/>
            <a:chExt cx="4906" cy="2915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05" y="4540"/>
              <a:ext cx="3128" cy="2346"/>
            </a:xfrm>
            <a:prstGeom prst="rect">
              <a:avLst/>
            </a:prstGeom>
          </p:spPr>
        </p:pic>
        <p:pic>
          <p:nvPicPr>
            <p:cNvPr id="46" name="图片 45" descr="1510472539_959293"/>
            <p:cNvPicPr>
              <a:picLocks noChangeAspect="1"/>
            </p:cNvPicPr>
            <p:nvPr/>
          </p:nvPicPr>
          <p:blipFill>
            <a:blip r:embed="rId10" cstate="print"/>
            <a:srcRect r="20411"/>
            <a:stretch>
              <a:fillRect/>
            </a:stretch>
          </p:blipFill>
          <p:spPr>
            <a:xfrm>
              <a:off x="14162" y="6889"/>
              <a:ext cx="4907" cy="566"/>
            </a:xfrm>
            <a:prstGeom prst="rect">
              <a:avLst/>
            </a:prstGeom>
          </p:spPr>
        </p:pic>
      </p:grpSp>
      <p:grpSp>
        <p:nvGrpSpPr>
          <p:cNvPr id="52" name="组合 51"/>
          <p:cNvGrpSpPr/>
          <p:nvPr/>
        </p:nvGrpSpPr>
        <p:grpSpPr>
          <a:xfrm>
            <a:off x="2719705" y="106045"/>
            <a:ext cx="1822450" cy="1287145"/>
            <a:chOff x="4283" y="167"/>
            <a:chExt cx="2870" cy="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91" y="167"/>
              <a:ext cx="1863" cy="1911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83" y="700"/>
              <a:ext cx="2232" cy="1494"/>
            </a:xfrm>
            <a:prstGeom prst="rect">
              <a:avLst/>
            </a:prstGeom>
          </p:spPr>
        </p:pic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39190" y="370840"/>
            <a:ext cx="1616075" cy="107886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621458 -0.002500 " pathEditMode="relative" rAng="0" ptsTypes="">
                                      <p:cBhvr>
                                        <p:cTn id="1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75960" y="2720340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01</a:t>
            </a:r>
          </a:p>
        </p:txBody>
      </p:sp>
      <p:pic>
        <p:nvPicPr>
          <p:cNvPr id="5" name="图片 4" descr="1510469728_513088"/>
          <p:cNvPicPr>
            <a:picLocks noChangeAspect="1"/>
          </p:cNvPicPr>
          <p:nvPr/>
        </p:nvPicPr>
        <p:blipFill>
          <a:blip r:embed="rId4" cstate="print"/>
          <a:srcRect r="44666"/>
          <a:stretch>
            <a:fillRect/>
          </a:stretch>
        </p:blipFill>
        <p:spPr>
          <a:xfrm>
            <a:off x="5589270" y="3497580"/>
            <a:ext cx="5164455" cy="8572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1525905"/>
            <a:ext cx="4935220" cy="3806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9" name="图片 8" descr="1510473021_949673"/>
          <p:cNvPicPr>
            <a:picLocks noChangeAspect="1"/>
          </p:cNvPicPr>
          <p:nvPr/>
        </p:nvPicPr>
        <p:blipFill>
          <a:blip r:embed="rId5" cstate="print"/>
          <a:srcRect r="53885"/>
          <a:stretch>
            <a:fillRect/>
          </a:stretch>
        </p:blipFill>
        <p:spPr>
          <a:xfrm>
            <a:off x="4241800" y="502285"/>
            <a:ext cx="3968115" cy="7905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09835" y="384810"/>
            <a:ext cx="1746885" cy="179197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8735060" y="2176780"/>
            <a:ext cx="2245360" cy="3215640"/>
            <a:chOff x="13756" y="3428"/>
            <a:chExt cx="3536" cy="506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6851"/>
            <a:stretch>
              <a:fillRect/>
            </a:stretch>
          </p:blipFill>
          <p:spPr>
            <a:xfrm>
              <a:off x="13756" y="3428"/>
              <a:ext cx="3536" cy="424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4281" y="7670"/>
              <a:ext cx="2486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男生16人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96645" y="2242820"/>
            <a:ext cx="2644140" cy="3082925"/>
            <a:chOff x="1727" y="3532"/>
            <a:chExt cx="4164" cy="485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1058" r="-1058" b="3174"/>
            <a:stretch>
              <a:fillRect/>
            </a:stretch>
          </p:blipFill>
          <p:spPr>
            <a:xfrm>
              <a:off x="1727" y="3532"/>
              <a:ext cx="4165" cy="4033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565" y="7565"/>
              <a:ext cx="2490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女生</a:t>
              </a:r>
              <a:r>
                <a:rPr lang="en-US" altLang="zh-CN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14</a:t>
              </a:r>
              <a:r>
                <a:rPr lang="zh-CN" altLang="en-US" sz="28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人</a:t>
              </a:r>
            </a:p>
          </p:txBody>
        </p:sp>
      </p:grpSp>
      <p:graphicFrame>
        <p:nvGraphicFramePr>
          <p:cNvPr id="10" name="图表 9"/>
          <p:cNvGraphicFramePr/>
          <p:nvPr/>
        </p:nvGraphicFramePr>
        <p:xfrm>
          <a:off x="3903345" y="2176780"/>
          <a:ext cx="4384675" cy="357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2" name="右箭头 11"/>
          <p:cNvSpPr/>
          <p:nvPr/>
        </p:nvSpPr>
        <p:spPr>
          <a:xfrm>
            <a:off x="7577455" y="3391535"/>
            <a:ext cx="1157605" cy="731520"/>
          </a:xfrm>
          <a:prstGeom prst="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436620" y="3224530"/>
            <a:ext cx="1325880" cy="1066800"/>
            <a:chOff x="5412" y="5078"/>
            <a:chExt cx="2088" cy="1680"/>
          </a:xfrm>
        </p:grpSpPr>
        <p:sp>
          <p:nvSpPr>
            <p:cNvPr id="20" name="矩形 19"/>
            <p:cNvSpPr/>
            <p:nvPr/>
          </p:nvSpPr>
          <p:spPr>
            <a:xfrm>
              <a:off x="5412" y="5666"/>
              <a:ext cx="2088" cy="504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5400000">
              <a:off x="5570" y="5648"/>
              <a:ext cx="1680" cy="54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473700" y="3296920"/>
            <a:ext cx="1504950" cy="9213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5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30</a:t>
            </a:r>
            <a:r>
              <a:rPr lang="zh-CN" altLang="en-US" sz="5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人</a:t>
            </a:r>
          </a:p>
        </p:txBody>
      </p:sp>
    </p:spTree>
  </p:cSld>
  <p:clrMapOvr>
    <a:masterClrMapping/>
  </p:clrMapOvr>
  <p:transition advClick="0" advTm="8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9" name="图片 8" descr="1510473021_949673"/>
          <p:cNvPicPr>
            <a:picLocks noChangeAspect="1"/>
          </p:cNvPicPr>
          <p:nvPr/>
        </p:nvPicPr>
        <p:blipFill>
          <a:blip r:embed="rId5" cstate="print"/>
          <a:srcRect r="53885"/>
          <a:stretch>
            <a:fillRect/>
          </a:stretch>
        </p:blipFill>
        <p:spPr>
          <a:xfrm>
            <a:off x="4241800" y="674370"/>
            <a:ext cx="3968115" cy="7905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09835" y="384810"/>
            <a:ext cx="1746885" cy="179197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-188595" y="1920240"/>
            <a:ext cx="12430125" cy="3017520"/>
            <a:chOff x="-297" y="3024"/>
            <a:chExt cx="19575" cy="4752"/>
          </a:xfrm>
        </p:grpSpPr>
        <p:sp>
          <p:nvSpPr>
            <p:cNvPr id="17" name="文本框 16"/>
            <p:cNvSpPr txBox="1"/>
            <p:nvPr/>
          </p:nvSpPr>
          <p:spPr>
            <a:xfrm>
              <a:off x="2029" y="3024"/>
              <a:ext cx="15142" cy="47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他们中有的思维敏捷，有的写得一笔好字，有的是运动天才，有的是绘画高手，有的可爱有佳，有的个性十足，有的动如脱兔 ，也有的静如处子，各有所长。在过去的两个半月时间里，他们各有所获。</a:t>
              </a: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7" y="4090"/>
              <a:ext cx="2620" cy="262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6" y="4183"/>
              <a:ext cx="2433" cy="2433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713" y="5185762"/>
            <a:ext cx="1526238" cy="152623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231" y="5255238"/>
            <a:ext cx="1393127" cy="13931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412" y="5171821"/>
            <a:ext cx="1416450" cy="1416450"/>
          </a:xfrm>
          <a:prstGeom prst="rect">
            <a:avLst/>
          </a:prstGeom>
        </p:spPr>
      </p:pic>
    </p:spTree>
  </p:cSld>
  <p:clrMapOvr>
    <a:masterClrMapping/>
  </p:clrMapOvr>
  <p:transition advClick="0" advTm="1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386580" y="2519680"/>
            <a:ext cx="40900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周老师（159</a:t>
            </a:r>
            <a:r>
              <a:rPr lang="en-US" altLang="zh-CN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******</a:t>
            </a: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48班主任）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86580" y="4119880"/>
            <a:ext cx="506285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何老师（139******30数学教研组长 ）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86580" y="5706745"/>
            <a:ext cx="439991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黄老师（151*****637教导主任）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65735" y="-408940"/>
            <a:ext cx="4540885" cy="1988185"/>
            <a:chOff x="261" y="-964"/>
            <a:chExt cx="7151" cy="313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" y="-461"/>
              <a:ext cx="5312" cy="262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3" y="-964"/>
              <a:ext cx="3128" cy="2346"/>
            </a:xfrm>
            <a:prstGeom prst="rect">
              <a:avLst/>
            </a:prstGeom>
          </p:spPr>
        </p:pic>
        <p:pic>
          <p:nvPicPr>
            <p:cNvPr id="13" name="图片 12" descr="1510474871_469246"/>
            <p:cNvPicPr>
              <a:picLocks noChangeAspect="1"/>
            </p:cNvPicPr>
            <p:nvPr/>
          </p:nvPicPr>
          <p:blipFill>
            <a:blip r:embed="rId6" cstate="print"/>
            <a:srcRect r="19758"/>
            <a:stretch>
              <a:fillRect/>
            </a:stretch>
          </p:blipFill>
          <p:spPr>
            <a:xfrm>
              <a:off x="261" y="1109"/>
              <a:ext cx="7151" cy="818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4386580" y="1936115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语文老师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386580" y="3536315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数学老师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386580" y="5123180"/>
            <a:ext cx="1808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英语老师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1695" y="1824990"/>
            <a:ext cx="784860" cy="80518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1695" y="3425190"/>
            <a:ext cx="784860" cy="80518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1695" y="5012690"/>
            <a:ext cx="784860" cy="805180"/>
          </a:xfrm>
          <a:prstGeom prst="rect">
            <a:avLst/>
          </a:prstGeom>
        </p:spPr>
      </p:pic>
    </p:spTree>
  </p:cSld>
  <p:clrMapOvr>
    <a:masterClrMapping/>
  </p:clrMapOvr>
  <p:transition advClick="0" advTm="1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75960" y="2720340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02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1525905"/>
            <a:ext cx="4935220" cy="3806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" name="图片 1" descr="1510469868_943483"/>
          <p:cNvPicPr>
            <a:picLocks noChangeAspect="1"/>
          </p:cNvPicPr>
          <p:nvPr/>
        </p:nvPicPr>
        <p:blipFill>
          <a:blip r:embed="rId10" cstate="print"/>
          <a:srcRect r="45305"/>
          <a:stretch>
            <a:fillRect/>
          </a:stretch>
        </p:blipFill>
        <p:spPr>
          <a:xfrm>
            <a:off x="5508625" y="3430905"/>
            <a:ext cx="5104765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391" y="2651761"/>
            <a:ext cx="3899218" cy="3571874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188085" y="2311400"/>
            <a:ext cx="2289810" cy="1117600"/>
            <a:chOff x="1871" y="3640"/>
            <a:chExt cx="3606" cy="176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871" y="3640"/>
              <a:ext cx="1760" cy="176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269" y="4444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小觅知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88085" y="3562350"/>
            <a:ext cx="2281555" cy="1117600"/>
            <a:chOff x="1871" y="5610"/>
            <a:chExt cx="3593" cy="176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871" y="5610"/>
              <a:ext cx="1760" cy="1760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3256" y="6243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小觅知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88085" y="4696460"/>
            <a:ext cx="2273300" cy="1117600"/>
            <a:chOff x="1871" y="7396"/>
            <a:chExt cx="3580" cy="176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871" y="7396"/>
              <a:ext cx="1760" cy="1760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3243" y="8083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小觅知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241155" y="2440305"/>
            <a:ext cx="2298065" cy="1117600"/>
            <a:chOff x="14553" y="3843"/>
            <a:chExt cx="3619" cy="176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4553" y="3843"/>
              <a:ext cx="1760" cy="176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5964" y="4471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小觅知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241155" y="3691255"/>
            <a:ext cx="2365375" cy="1117600"/>
            <a:chOff x="14553" y="5813"/>
            <a:chExt cx="3725" cy="176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4553" y="5813"/>
              <a:ext cx="1760" cy="176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6070" y="6521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小觅知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241155" y="4825365"/>
            <a:ext cx="2331720" cy="1117600"/>
            <a:chOff x="14553" y="7599"/>
            <a:chExt cx="3672" cy="176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81604">
              <a:off x="14553" y="7599"/>
              <a:ext cx="1760" cy="176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6017" y="8255"/>
              <a:ext cx="2208" cy="9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200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小觅知</a:t>
              </a:r>
            </a:p>
          </p:txBody>
        </p:sp>
      </p:grpSp>
      <p:pic>
        <p:nvPicPr>
          <p:cNvPr id="15" name="图片 14" descr="1510475438_993358"/>
          <p:cNvPicPr>
            <a:picLocks noChangeAspect="1"/>
          </p:cNvPicPr>
          <p:nvPr/>
        </p:nvPicPr>
        <p:blipFill>
          <a:blip r:embed="rId8" cstate="print"/>
          <a:srcRect r="35597"/>
          <a:stretch>
            <a:fillRect/>
          </a:stretch>
        </p:blipFill>
        <p:spPr>
          <a:xfrm>
            <a:off x="3090545" y="257175"/>
            <a:ext cx="601091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2" name="图片 1" descr="1510475780_858578"/>
          <p:cNvPicPr>
            <a:picLocks noChangeAspect="1"/>
          </p:cNvPicPr>
          <p:nvPr/>
        </p:nvPicPr>
        <p:blipFill>
          <a:blip r:embed="rId6" cstate="print"/>
          <a:srcRect r="63845"/>
          <a:stretch>
            <a:fillRect/>
          </a:stretch>
        </p:blipFill>
        <p:spPr>
          <a:xfrm>
            <a:off x="4378960" y="308610"/>
            <a:ext cx="3436620" cy="873125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920750" y="2252345"/>
            <a:ext cx="2352040" cy="2352040"/>
            <a:chOff x="1450" y="3547"/>
            <a:chExt cx="3704" cy="3704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50" y="3547"/>
              <a:ext cx="3705" cy="3705"/>
            </a:xfrm>
            <a:prstGeom prst="rect">
              <a:avLst/>
            </a:prstGeom>
          </p:spPr>
        </p:pic>
        <p:pic>
          <p:nvPicPr>
            <p:cNvPr id="3" name="图片 2" descr="1510475813_887912"/>
            <p:cNvPicPr>
              <a:picLocks noChangeAspect="1"/>
            </p:cNvPicPr>
            <p:nvPr/>
          </p:nvPicPr>
          <p:blipFill>
            <a:blip r:embed="rId8" cstate="print"/>
            <a:srcRect r="79684"/>
            <a:stretch>
              <a:fillRect/>
            </a:stretch>
          </p:blipFill>
          <p:spPr>
            <a:xfrm>
              <a:off x="1828" y="4262"/>
              <a:ext cx="2578" cy="1166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9022080" y="2311400"/>
            <a:ext cx="2310130" cy="1677670"/>
            <a:chOff x="14208" y="3640"/>
            <a:chExt cx="3638" cy="2642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208" y="3640"/>
              <a:ext cx="2805" cy="2643"/>
            </a:xfrm>
            <a:prstGeom prst="rect">
              <a:avLst/>
            </a:prstGeom>
          </p:spPr>
        </p:pic>
        <p:pic>
          <p:nvPicPr>
            <p:cNvPr id="6" name="图片 5" descr="1510475833_123428"/>
            <p:cNvPicPr>
              <a:picLocks noChangeAspect="1"/>
            </p:cNvPicPr>
            <p:nvPr/>
          </p:nvPicPr>
          <p:blipFill>
            <a:blip r:embed="rId10" cstate="print"/>
            <a:srcRect r="80011"/>
            <a:stretch>
              <a:fillRect/>
            </a:stretch>
          </p:blipFill>
          <p:spPr>
            <a:xfrm>
              <a:off x="15524" y="5048"/>
              <a:ext cx="2322" cy="1067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4918710" y="2263775"/>
            <a:ext cx="2613660" cy="1725295"/>
            <a:chOff x="7746" y="3565"/>
            <a:chExt cx="4116" cy="271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b="37823"/>
            <a:stretch>
              <a:fillRect/>
            </a:stretch>
          </p:blipFill>
          <p:spPr>
            <a:xfrm>
              <a:off x="7746" y="3565"/>
              <a:ext cx="4117" cy="2560"/>
            </a:xfrm>
            <a:prstGeom prst="rect">
              <a:avLst/>
            </a:prstGeom>
          </p:spPr>
        </p:pic>
        <p:pic>
          <p:nvPicPr>
            <p:cNvPr id="7" name="图片 6" descr="1510475821_305815"/>
            <p:cNvPicPr>
              <a:picLocks noChangeAspect="1"/>
            </p:cNvPicPr>
            <p:nvPr/>
          </p:nvPicPr>
          <p:blipFill>
            <a:blip r:embed="rId12" cstate="print"/>
            <a:srcRect r="79031"/>
            <a:stretch>
              <a:fillRect/>
            </a:stretch>
          </p:blipFill>
          <p:spPr>
            <a:xfrm>
              <a:off x="8575" y="5206"/>
              <a:ext cx="2459" cy="1077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5395595" y="476948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95730" y="476948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01175" y="4769485"/>
            <a:ext cx="14020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84300" y="555180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95595" y="555180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01175" y="5551805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</a:t>
            </a:r>
            <a:endParaRPr lang="en-US" altLang="zh-CN" sz="32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9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59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19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19"/>
                            </p:stCondLst>
                            <p:childTnLst>
                              <p:par>
                                <p:cTn id="4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3165" y="2774315"/>
            <a:ext cx="559435" cy="72009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111885" y="2903855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写字工整、做事认真的刘丽君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3" t="7703" r="37665" b="15696"/>
          <a:stretch>
            <a:fillRect/>
          </a:stretch>
        </p:blipFill>
        <p:spPr>
          <a:xfrm>
            <a:off x="3442970" y="5536565"/>
            <a:ext cx="969010" cy="10922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3566160" y="5852795"/>
            <a:ext cx="5059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思维敏捷的小觅知、小觅知、小觅知</a:t>
            </a:r>
            <a:endParaRPr lang="zh-CN" altLang="en-US"/>
          </a:p>
        </p:txBody>
      </p:sp>
      <p:pic>
        <p:nvPicPr>
          <p:cNvPr id="31" name="图片 30" descr="59d83779bd02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66965" y="2680970"/>
            <a:ext cx="1105535" cy="90741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7658100" y="2904490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爱舞文弄墨的“作家”小觅知</a:t>
            </a:r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0920" y="4025265"/>
            <a:ext cx="1420495" cy="133731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7658100" y="4463415"/>
            <a:ext cx="3840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>
              <a:spcBef>
                <a:spcPct val="50000"/>
              </a:spcBef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责任心强的小觅知、小觅知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" y="4117340"/>
            <a:ext cx="1048385" cy="82550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193165" y="4300220"/>
            <a:ext cx="2316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绘画高手小觅知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4" name="图片 3" descr="1510476671_111910"/>
          <p:cNvPicPr>
            <a:picLocks noChangeAspect="1"/>
          </p:cNvPicPr>
          <p:nvPr/>
        </p:nvPicPr>
        <p:blipFill>
          <a:blip r:embed="rId11" cstate="print"/>
          <a:srcRect r="36250"/>
          <a:stretch>
            <a:fillRect/>
          </a:stretch>
        </p:blipFill>
        <p:spPr>
          <a:xfrm>
            <a:off x="3121025" y="516255"/>
            <a:ext cx="594995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7915" y="-477520"/>
            <a:ext cx="1898015" cy="1946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500" y="-477520"/>
            <a:ext cx="4450715" cy="22015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37755" y="3518535"/>
            <a:ext cx="4094480" cy="9486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纪律良好：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小觅知、小觅知、小觅知</a:t>
            </a:r>
          </a:p>
        </p:txBody>
      </p:sp>
      <p:pic>
        <p:nvPicPr>
          <p:cNvPr id="2" name="图片 1" descr="1510478452_466872"/>
          <p:cNvPicPr>
            <a:picLocks noChangeAspect="1"/>
          </p:cNvPicPr>
          <p:nvPr/>
        </p:nvPicPr>
        <p:blipFill>
          <a:blip r:embed="rId6" cstate="print"/>
          <a:srcRect r="36250"/>
          <a:stretch>
            <a:fillRect/>
          </a:stretch>
        </p:blipFill>
        <p:spPr>
          <a:xfrm>
            <a:off x="3250565" y="577215"/>
            <a:ext cx="5949950" cy="85725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03910" y="2414270"/>
            <a:ext cx="4094480" cy="9486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进步明显：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小觅知、小觅知、小觅知</a:t>
            </a:r>
            <a:endParaRPr lang="zh-CN" altLang="en-US" sz="28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2455" y="4747895"/>
            <a:ext cx="4094480" cy="9486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尊敬师长：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小觅知、小觅知、小觅知</a:t>
            </a:r>
            <a:endParaRPr lang="zh-CN" altLang="en-US" sz="28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82155" y="5495925"/>
            <a:ext cx="4094480" cy="9486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爱看课外书：</a:t>
            </a:r>
          </a:p>
          <a:p>
            <a:pPr algn="l"/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小觅知、小觅知、小觅知</a:t>
            </a:r>
            <a:endParaRPr lang="zh-CN" altLang="en-US" sz="28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595" y="2757805"/>
            <a:ext cx="2423160" cy="358267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05300" y="2760345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03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710" y="1525905"/>
            <a:ext cx="4935220" cy="3806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3" name="图片 2" descr="1510469923_341512"/>
          <p:cNvPicPr>
            <a:picLocks noChangeAspect="1"/>
          </p:cNvPicPr>
          <p:nvPr/>
        </p:nvPicPr>
        <p:blipFill>
          <a:blip r:embed="rId10" cstate="print"/>
          <a:srcRect r="19009"/>
          <a:stretch>
            <a:fillRect/>
          </a:stretch>
        </p:blipFill>
        <p:spPr>
          <a:xfrm>
            <a:off x="4077335" y="3537585"/>
            <a:ext cx="755904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26385" y="1981200"/>
            <a:ext cx="631825" cy="5975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67990" y="2080895"/>
            <a:ext cx="911733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学习上不积极动脑思考、易满足现状，预习功课欠认真、主动，学习方法不佳；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26385" y="2824480"/>
            <a:ext cx="631825" cy="5975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967990" y="2923540"/>
            <a:ext cx="350139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心理上易浮躁、逆反、易怒；</a:t>
            </a:r>
            <a:endParaRPr lang="zh-CN" altLang="en-US" sz="20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26385" y="3677920"/>
            <a:ext cx="631825" cy="5975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967990" y="3776980"/>
            <a:ext cx="375666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不能严格按作息时间（迟到）；</a:t>
            </a:r>
            <a:endParaRPr lang="zh-CN" altLang="en-US" sz="20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26385" y="4538345"/>
            <a:ext cx="631825" cy="59753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967990" y="4638040"/>
            <a:ext cx="222504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学生字迹不工整；</a:t>
            </a:r>
            <a:endParaRPr lang="zh-CN" altLang="en-US" sz="20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26385" y="5379085"/>
            <a:ext cx="631825" cy="597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67990" y="5478780"/>
            <a:ext cx="197040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spcBef>
                <a:spcPct val="50000"/>
              </a:spcBef>
            </a:pPr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个别学生挑食。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83659" y="282654"/>
            <a:ext cx="1183107" cy="121353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894" y="603908"/>
            <a:ext cx="1417375" cy="9483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11310" y="3776980"/>
            <a:ext cx="2261870" cy="2600325"/>
          </a:xfrm>
          <a:prstGeom prst="rect">
            <a:avLst/>
          </a:prstGeom>
        </p:spPr>
      </p:pic>
      <p:pic>
        <p:nvPicPr>
          <p:cNvPr id="27" name="图片 26" descr="1510469923_341512"/>
          <p:cNvPicPr>
            <a:picLocks noChangeAspect="1"/>
          </p:cNvPicPr>
          <p:nvPr/>
        </p:nvPicPr>
        <p:blipFill>
          <a:blip r:embed="rId8" cstate="print"/>
          <a:srcRect l="19928" r="19009"/>
          <a:stretch>
            <a:fillRect/>
          </a:stretch>
        </p:blipFill>
        <p:spPr>
          <a:xfrm>
            <a:off x="4676775" y="695325"/>
            <a:ext cx="5699125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796030" y="1781810"/>
            <a:ext cx="7846060" cy="2534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32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“两个教育者——学校和家庭，不仅要一致行动，要向孩子提出同样的要求，而且要志同道合，抱着一致的信念，始终从同一原则出发，无论在教育的目的上、过程上，还是手段上，都不要发生分歧” 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7972" t="7139" r="26410" b="7711"/>
          <a:stretch>
            <a:fillRect/>
          </a:stretch>
        </p:blipFill>
        <p:spPr>
          <a:xfrm>
            <a:off x="704850" y="1156970"/>
            <a:ext cx="2433955" cy="4544060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20940" y="4784090"/>
            <a:ext cx="3645535" cy="6445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6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—— </a:t>
            </a:r>
            <a:r>
              <a:rPr lang="zh-CN" altLang="en-US" sz="32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苏霍姆林斯基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356725" y="5428615"/>
            <a:ext cx="171450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前苏联教育家</a:t>
            </a: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  <p:bldP spid="6" grpId="2"/>
      <p:bldP spid="6" grpId="3"/>
      <p:bldP spid="7" grpId="0"/>
      <p:bldP spid="7" grpId="1"/>
      <p:bldP spid="7" grpId="2"/>
      <p:bldP spid="7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1215" y="2842260"/>
            <a:ext cx="1616075" cy="107886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0470" y="2561590"/>
            <a:ext cx="1630680" cy="1535430"/>
          </a:xfrm>
          <a:prstGeom prst="rect">
            <a:avLst/>
          </a:prstGeom>
        </p:spPr>
      </p:pic>
      <p:pic>
        <p:nvPicPr>
          <p:cNvPr id="6" name="图片 5" descr="1510484002_5967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5330" y="2936240"/>
            <a:ext cx="10721975" cy="9848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086850" y="4498975"/>
            <a:ext cx="1718945" cy="19754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28695" y="4498975"/>
            <a:ext cx="1740535" cy="142049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320000">
            <a:off x="1522730" y="2913380"/>
            <a:ext cx="828675" cy="117602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07280" y="2925445"/>
            <a:ext cx="1420495" cy="13373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64345" y="4435475"/>
            <a:ext cx="1827530" cy="2100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" name="图片 1" descr="1510484436_136226"/>
          <p:cNvPicPr>
            <a:picLocks noChangeAspect="1"/>
          </p:cNvPicPr>
          <p:nvPr/>
        </p:nvPicPr>
        <p:blipFill>
          <a:blip r:embed="rId12" cstate="print"/>
          <a:srcRect r="53722"/>
          <a:stretch>
            <a:fillRect/>
          </a:stretch>
        </p:blipFill>
        <p:spPr>
          <a:xfrm>
            <a:off x="577850" y="3331845"/>
            <a:ext cx="3013075" cy="598170"/>
          </a:xfrm>
          <a:prstGeom prst="rect">
            <a:avLst/>
          </a:prstGeom>
        </p:spPr>
      </p:pic>
      <p:pic>
        <p:nvPicPr>
          <p:cNvPr id="3" name="图片 2" descr="1510484616_505924"/>
          <p:cNvPicPr>
            <a:picLocks noChangeAspect="1"/>
          </p:cNvPicPr>
          <p:nvPr/>
        </p:nvPicPr>
        <p:blipFill>
          <a:blip r:embed="rId13" cstate="print"/>
          <a:srcRect r="62213"/>
          <a:stretch>
            <a:fillRect/>
          </a:stretch>
        </p:blipFill>
        <p:spPr>
          <a:xfrm>
            <a:off x="4283075" y="3347085"/>
            <a:ext cx="2336165" cy="567690"/>
          </a:xfrm>
          <a:prstGeom prst="rect">
            <a:avLst/>
          </a:prstGeom>
        </p:spPr>
      </p:pic>
      <p:pic>
        <p:nvPicPr>
          <p:cNvPr id="4" name="图片 3" descr="1510484666_925226"/>
          <p:cNvPicPr>
            <a:picLocks noChangeAspect="1"/>
          </p:cNvPicPr>
          <p:nvPr/>
        </p:nvPicPr>
        <p:blipFill>
          <a:blip r:embed="rId14" cstate="print"/>
          <a:srcRect r="51436"/>
          <a:stretch>
            <a:fillRect/>
          </a:stretch>
        </p:blipFill>
        <p:spPr>
          <a:xfrm>
            <a:off x="7318375" y="3125470"/>
            <a:ext cx="4953635" cy="937260"/>
          </a:xfrm>
          <a:prstGeom prst="rect">
            <a:avLst/>
          </a:prstGeom>
        </p:spPr>
      </p:pic>
      <p:pic>
        <p:nvPicPr>
          <p:cNvPr id="14" name="图片 13" descr="1510484921_783967"/>
          <p:cNvPicPr>
            <a:picLocks noChangeAspect="1"/>
          </p:cNvPicPr>
          <p:nvPr/>
        </p:nvPicPr>
        <p:blipFill>
          <a:blip r:embed="rId15" cstate="print"/>
          <a:srcRect r="92584"/>
          <a:stretch>
            <a:fillRect/>
          </a:stretch>
        </p:blipFill>
        <p:spPr>
          <a:xfrm>
            <a:off x="3590925" y="3072765"/>
            <a:ext cx="692150" cy="857250"/>
          </a:xfrm>
          <a:prstGeom prst="rect">
            <a:avLst/>
          </a:prstGeom>
        </p:spPr>
      </p:pic>
      <p:pic>
        <p:nvPicPr>
          <p:cNvPr id="15" name="图片 14" descr="1510484931_227482"/>
          <p:cNvPicPr>
            <a:picLocks noChangeAspect="1"/>
          </p:cNvPicPr>
          <p:nvPr/>
        </p:nvPicPr>
        <p:blipFill>
          <a:blip r:embed="rId16" cstate="print"/>
          <a:srcRect r="90788"/>
          <a:stretch>
            <a:fillRect/>
          </a:stretch>
        </p:blipFill>
        <p:spPr>
          <a:xfrm>
            <a:off x="6763385" y="3057525"/>
            <a:ext cx="85979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720" y="75412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83844" y="20645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79" y="52770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9082" y="547681"/>
            <a:ext cx="632651" cy="5321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7400" y="105956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61120" y="527543"/>
            <a:ext cx="632651" cy="53213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118835" y="2381816"/>
            <a:ext cx="3410227" cy="939609"/>
            <a:chOff x="874712" y="3195403"/>
            <a:chExt cx="3410227" cy="939609"/>
          </a:xfrm>
        </p:grpSpPr>
        <p:sp>
          <p:nvSpPr>
            <p:cNvPr id="12" name="矩形 11"/>
            <p:cNvSpPr/>
            <p:nvPr/>
          </p:nvSpPr>
          <p:spPr>
            <a:xfrm>
              <a:off x="874712" y="3677812"/>
              <a:ext cx="3410227" cy="4572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将“严格管理”进行到底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74713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zh-CN" sz="2800" b="1" dirty="0">
                  <a:latin typeface="迷你简卡通" panose="03000509000000000000" charset="-122"/>
                  <a:ea typeface="迷你简卡通" panose="03000509000000000000" charset="-122"/>
                </a:rPr>
                <a:t>第一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18835" y="4368910"/>
            <a:ext cx="3410227" cy="1305369"/>
            <a:chOff x="874712" y="3195403"/>
            <a:chExt cx="3410227" cy="1305369"/>
          </a:xfrm>
        </p:grpSpPr>
        <p:sp>
          <p:nvSpPr>
            <p:cNvPr id="15" name="矩形 14"/>
            <p:cNvSpPr/>
            <p:nvPr/>
          </p:nvSpPr>
          <p:spPr>
            <a:xfrm>
              <a:off x="874712" y="3677812"/>
              <a:ext cx="3410227" cy="8229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重视学生的心理教育、青春期教育和安全教育</a:t>
              </a:r>
              <a:endParaRPr lang="zh-CN" altLang="en-US" sz="2000" b="1" dirty="0">
                <a:latin typeface="迷你简卡通" panose="03000509000000000000" charset="-122"/>
                <a:ea typeface="迷你简卡通" panose="03000509000000000000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74713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 smtClean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第三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22835" y="2381816"/>
            <a:ext cx="3410227" cy="939609"/>
            <a:chOff x="874712" y="3195403"/>
            <a:chExt cx="3410227" cy="939609"/>
          </a:xfrm>
        </p:grpSpPr>
        <p:sp>
          <p:nvSpPr>
            <p:cNvPr id="18" name="矩形 17"/>
            <p:cNvSpPr/>
            <p:nvPr/>
          </p:nvSpPr>
          <p:spPr>
            <a:xfrm>
              <a:off x="874712" y="3677812"/>
              <a:ext cx="3410227" cy="4572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强化复习，讲练结合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042965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800" b="1" dirty="0" smtClean="0">
                  <a:latin typeface="迷你简卡通" panose="03000509000000000000" charset="-122"/>
                  <a:ea typeface="迷你简卡通" panose="03000509000000000000" charset="-122"/>
                </a:rPr>
                <a:t>第二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22835" y="4368910"/>
            <a:ext cx="3410227" cy="1305369"/>
            <a:chOff x="874712" y="3195403"/>
            <a:chExt cx="3410227" cy="1305369"/>
          </a:xfrm>
        </p:grpSpPr>
        <p:sp>
          <p:nvSpPr>
            <p:cNvPr id="21" name="矩形 20"/>
            <p:cNvSpPr/>
            <p:nvPr/>
          </p:nvSpPr>
          <p:spPr>
            <a:xfrm>
              <a:off x="874712" y="3677812"/>
              <a:ext cx="3410227" cy="8229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dirty="0"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引导孩子们扬长避短，寻找适合自己的学习方法</a:t>
              </a:r>
              <a:endParaRPr lang="zh-CN" altLang="en-US" sz="16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042965" y="3195403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800" b="1" dirty="0" smtClean="0">
                  <a:latin typeface="迷你简卡通" panose="03000509000000000000" charset="-122"/>
                  <a:ea typeface="迷你简卡通" panose="03000509000000000000" charset="-122"/>
                </a:rPr>
                <a:t>第四</a:t>
              </a:r>
              <a:endParaRPr lang="zh-CN" altLang="en-US" sz="2400" b="1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6" name="图片 5" descr="59fac7d997ac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47945" y="2381885"/>
            <a:ext cx="1659890" cy="419544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197100" y="1104265"/>
            <a:ext cx="8286750" cy="760730"/>
            <a:chOff x="3460" y="1739"/>
            <a:chExt cx="13050" cy="1198"/>
          </a:xfrm>
        </p:grpSpPr>
        <p:pic>
          <p:nvPicPr>
            <p:cNvPr id="8" name="图片 7" descr="1510491968_611367"/>
            <p:cNvPicPr>
              <a:picLocks noChangeAspect="1"/>
            </p:cNvPicPr>
            <p:nvPr/>
          </p:nvPicPr>
          <p:blipFill>
            <a:blip r:embed="rId9" cstate="print"/>
            <a:srcRect r="36903"/>
            <a:stretch>
              <a:fillRect/>
            </a:stretch>
          </p:blipFill>
          <p:spPr>
            <a:xfrm>
              <a:off x="8990" y="1739"/>
              <a:ext cx="7520" cy="1095"/>
            </a:xfrm>
            <a:prstGeom prst="rect">
              <a:avLst/>
            </a:prstGeom>
          </p:spPr>
        </p:pic>
        <p:pic>
          <p:nvPicPr>
            <p:cNvPr id="24" name="图片 23" descr="1510491984_126641"/>
            <p:cNvPicPr>
              <a:picLocks noChangeAspect="1"/>
            </p:cNvPicPr>
            <p:nvPr/>
          </p:nvPicPr>
          <p:blipFill>
            <a:blip r:embed="rId10" cstate="print"/>
            <a:srcRect r="57640"/>
            <a:stretch>
              <a:fillRect/>
            </a:stretch>
          </p:blipFill>
          <p:spPr>
            <a:xfrm>
              <a:off x="3460" y="1739"/>
              <a:ext cx="5530" cy="1199"/>
            </a:xfrm>
            <a:prstGeom prst="rect">
              <a:avLst/>
            </a:prstGeom>
          </p:spPr>
        </p:pic>
      </p:grp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64345" y="4435475"/>
            <a:ext cx="1827530" cy="2100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5" name="图片 4" descr="1510492418_353670"/>
          <p:cNvPicPr>
            <a:picLocks noChangeAspect="1"/>
          </p:cNvPicPr>
          <p:nvPr/>
        </p:nvPicPr>
        <p:blipFill>
          <a:blip r:embed="rId10" cstate="print"/>
          <a:srcRect r="45557"/>
          <a:stretch>
            <a:fillRect/>
          </a:stretch>
        </p:blipFill>
        <p:spPr>
          <a:xfrm>
            <a:off x="2684145" y="2242820"/>
            <a:ext cx="6823075" cy="1151255"/>
          </a:xfrm>
          <a:prstGeom prst="rect">
            <a:avLst/>
          </a:prstGeom>
        </p:spPr>
      </p:pic>
      <p:pic>
        <p:nvPicPr>
          <p:cNvPr id="6" name="图片 5" descr="1510492426_103656"/>
          <p:cNvPicPr>
            <a:picLocks noChangeAspect="1"/>
          </p:cNvPicPr>
          <p:nvPr/>
        </p:nvPicPr>
        <p:blipFill>
          <a:blip r:embed="rId11" cstate="print"/>
          <a:srcRect r="27759"/>
          <a:stretch>
            <a:fillRect/>
          </a:stretch>
        </p:blipFill>
        <p:spPr>
          <a:xfrm>
            <a:off x="2065020" y="3532505"/>
            <a:ext cx="8060690" cy="102489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64345" y="4435475"/>
            <a:ext cx="1827530" cy="2100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" name="图片 1" descr="1510492490_944315"/>
          <p:cNvPicPr>
            <a:picLocks noChangeAspect="1"/>
          </p:cNvPicPr>
          <p:nvPr/>
        </p:nvPicPr>
        <p:blipFill>
          <a:blip r:embed="rId10" cstate="print"/>
          <a:srcRect r="61559"/>
          <a:stretch>
            <a:fillRect/>
          </a:stretch>
        </p:blipFill>
        <p:spPr>
          <a:xfrm>
            <a:off x="3697605" y="2051685"/>
            <a:ext cx="4796790" cy="1146175"/>
          </a:xfrm>
          <a:prstGeom prst="rect">
            <a:avLst/>
          </a:prstGeom>
        </p:spPr>
      </p:pic>
      <p:pic>
        <p:nvPicPr>
          <p:cNvPr id="3" name="图片 2" descr="1510492506_567962"/>
          <p:cNvPicPr>
            <a:picLocks noChangeAspect="1"/>
          </p:cNvPicPr>
          <p:nvPr/>
        </p:nvPicPr>
        <p:blipFill>
          <a:blip r:embed="rId11" cstate="print"/>
          <a:srcRect r="27269"/>
          <a:stretch>
            <a:fillRect/>
          </a:stretch>
        </p:blipFill>
        <p:spPr>
          <a:xfrm>
            <a:off x="1489710" y="3394710"/>
            <a:ext cx="9213215" cy="116332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64345" y="4435475"/>
            <a:ext cx="1827530" cy="2100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4" name="图片 3" descr="1510492590_414949"/>
          <p:cNvPicPr>
            <a:picLocks noChangeAspect="1"/>
          </p:cNvPicPr>
          <p:nvPr/>
        </p:nvPicPr>
        <p:blipFill>
          <a:blip r:embed="rId10" cstate="print"/>
          <a:srcRect r="62539"/>
          <a:stretch>
            <a:fillRect/>
          </a:stretch>
        </p:blipFill>
        <p:spPr>
          <a:xfrm>
            <a:off x="3758565" y="1933575"/>
            <a:ext cx="4674235" cy="1146175"/>
          </a:xfrm>
          <a:prstGeom prst="rect">
            <a:avLst/>
          </a:prstGeom>
        </p:spPr>
      </p:pic>
      <p:pic>
        <p:nvPicPr>
          <p:cNvPr id="5" name="图片 4" descr="1510492618_737277"/>
          <p:cNvPicPr>
            <a:picLocks noChangeAspect="1"/>
          </p:cNvPicPr>
          <p:nvPr/>
        </p:nvPicPr>
        <p:blipFill>
          <a:blip r:embed="rId11" cstate="print"/>
          <a:srcRect r="28575"/>
          <a:stretch>
            <a:fillRect/>
          </a:stretch>
        </p:blipFill>
        <p:spPr>
          <a:xfrm>
            <a:off x="1994535" y="3314065"/>
            <a:ext cx="8201660" cy="105473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64345" y="4435475"/>
            <a:ext cx="1827530" cy="2100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" name="图片 1" descr="1510492653_458471"/>
          <p:cNvPicPr>
            <a:picLocks noChangeAspect="1"/>
          </p:cNvPicPr>
          <p:nvPr/>
        </p:nvPicPr>
        <p:blipFill>
          <a:blip r:embed="rId10" cstate="print"/>
          <a:srcRect r="63192"/>
          <a:stretch>
            <a:fillRect/>
          </a:stretch>
        </p:blipFill>
        <p:spPr>
          <a:xfrm>
            <a:off x="3699510" y="1945005"/>
            <a:ext cx="4751705" cy="1186180"/>
          </a:xfrm>
          <a:prstGeom prst="rect">
            <a:avLst/>
          </a:prstGeom>
        </p:spPr>
      </p:pic>
      <p:pic>
        <p:nvPicPr>
          <p:cNvPr id="3" name="图片 2" descr="1510492666_394331"/>
          <p:cNvPicPr>
            <a:picLocks noChangeAspect="1"/>
          </p:cNvPicPr>
          <p:nvPr/>
        </p:nvPicPr>
        <p:blipFill>
          <a:blip r:embed="rId11" cstate="print"/>
          <a:srcRect r="28249"/>
          <a:stretch>
            <a:fillRect/>
          </a:stretch>
        </p:blipFill>
        <p:spPr>
          <a:xfrm>
            <a:off x="1592580" y="3237865"/>
            <a:ext cx="9006840" cy="115316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42305" y="2775585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04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930" y="1525905"/>
            <a:ext cx="4935220" cy="3806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" name="图片 1" descr="1510470011_175755"/>
          <p:cNvPicPr>
            <a:picLocks noChangeAspect="1"/>
          </p:cNvPicPr>
          <p:nvPr/>
        </p:nvPicPr>
        <p:blipFill>
          <a:blip r:embed="rId10" cstate="print"/>
          <a:srcRect r="60906"/>
          <a:stretch>
            <a:fillRect/>
          </a:stretch>
        </p:blipFill>
        <p:spPr>
          <a:xfrm>
            <a:off x="5513705" y="3390900"/>
            <a:ext cx="364871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5145" y="1422893"/>
            <a:ext cx="632651" cy="5321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1420" y="1458453"/>
            <a:ext cx="632651" cy="53213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81355" y="2397125"/>
            <a:ext cx="3613785" cy="3188970"/>
            <a:chOff x="1721" y="3631"/>
            <a:chExt cx="5691" cy="502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6" y="4509"/>
              <a:ext cx="5266" cy="414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1" y="3631"/>
              <a:ext cx="5691" cy="3953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5333375" y="5772785"/>
            <a:ext cx="63646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eaLnBrk="1" hangingPunct="1"/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建议六：别在孩子面前数落老师、谴责学校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333375" y="118146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333375" y="487680"/>
            <a:ext cx="61252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建议一：身教重于言传  教育无他，榜样而已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33375" y="1458595"/>
            <a:ext cx="508000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建议二：平时多鼓励孩子，多讲道理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333375" y="219492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333375" y="2494280"/>
            <a:ext cx="41617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建议三：保持一致，始终如一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333375" y="327442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333375" y="3602355"/>
            <a:ext cx="41617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建议四：分解目标，逐步实施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333375" y="439075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333375" y="4726305"/>
            <a:ext cx="38557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建议五：保护孩子的自尊心</a:t>
            </a:r>
            <a:endParaRPr lang="zh-CN" altLang="en-US" sz="2400" b="1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333375" y="5479143"/>
            <a:ext cx="5068469" cy="0"/>
          </a:xfrm>
          <a:prstGeom prst="line">
            <a:avLst/>
          </a:prstGeom>
          <a:ln w="19050">
            <a:solidFill>
              <a:srgbClr val="1B258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1510470011_175755"/>
          <p:cNvPicPr>
            <a:picLocks noChangeAspect="1"/>
          </p:cNvPicPr>
          <p:nvPr/>
        </p:nvPicPr>
        <p:blipFill>
          <a:blip r:embed="rId7" cstate="print"/>
          <a:srcRect r="60906"/>
          <a:stretch>
            <a:fillRect/>
          </a:stretch>
        </p:blipFill>
        <p:spPr>
          <a:xfrm>
            <a:off x="798830" y="1260475"/>
            <a:ext cx="3648710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/>
      <p:bldP spid="1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19027" y="559111"/>
            <a:ext cx="632651" cy="5321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05315" y="558658"/>
            <a:ext cx="632651" cy="532137"/>
          </a:xfrm>
          <a:prstGeom prst="rect">
            <a:avLst/>
          </a:prstGeom>
        </p:spPr>
      </p:pic>
      <p:pic>
        <p:nvPicPr>
          <p:cNvPr id="4" name="图片 3" descr="1510493333_341686"/>
          <p:cNvPicPr>
            <a:picLocks noChangeAspect="1"/>
          </p:cNvPicPr>
          <p:nvPr/>
        </p:nvPicPr>
        <p:blipFill>
          <a:blip r:embed="rId5" cstate="print"/>
          <a:srcRect r="36576"/>
          <a:stretch>
            <a:fillRect/>
          </a:stretch>
        </p:blipFill>
        <p:spPr>
          <a:xfrm>
            <a:off x="4058285" y="433070"/>
            <a:ext cx="4075430" cy="5899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95215" y="5588635"/>
            <a:ext cx="69894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/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五、了解孩子青春期心理，谨慎交友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1155" y="43281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79399" y="25217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1634" y="573428"/>
            <a:ext cx="1417375" cy="94839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45835" y="738251"/>
            <a:ext cx="1174422" cy="7833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3672840"/>
            <a:ext cx="3368040" cy="31540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09320" y="1722120"/>
            <a:ext cx="5059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chemeClr val="tx1"/>
                </a:solidFill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一、管理好孩子的零花钱，拒绝零食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889760" y="2705100"/>
            <a:ext cx="841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二、让孩子在家要有适合孩子的事情干，培养孩子的责任意识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27680" y="3672840"/>
            <a:ext cx="3840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三、要让孩子树立时间观念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05250" y="4632960"/>
            <a:ext cx="810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eaLnBrk="1" hangingPunct="1"/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四、严格教育和管理、监督学生不盲目上网，不玩网络游戏</a:t>
            </a:r>
            <a:endParaRPr lang="zh-CN" altLang="en-US" sz="2400" dirty="0">
              <a:latin typeface="迷你简卡通" panose="03000509000000000000" charset="-122"/>
              <a:ea typeface="迷你简卡通" panose="03000509000000000000" charset="-122"/>
            </a:endParaRP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2545" y="2775585"/>
            <a:ext cx="4099560" cy="77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latin typeface="思源黑体 CN Bold" panose="020B0800000000000000" charset="-122"/>
                <a:ea typeface="思源黑体 CN Bold" panose="020B0800000000000000" charset="-122"/>
              </a:rPr>
              <a:t>PART 05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590" y="1525905"/>
            <a:ext cx="4935220" cy="3806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2709" y="532844"/>
            <a:ext cx="1183107" cy="12135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4944" y="854098"/>
            <a:ext cx="1417375" cy="9483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765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18870" y="668020"/>
            <a:ext cx="1616075" cy="10788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3" name="图片 2" descr="1510472539_959293"/>
          <p:cNvPicPr>
            <a:picLocks noChangeAspect="1"/>
          </p:cNvPicPr>
          <p:nvPr/>
        </p:nvPicPr>
        <p:blipFill>
          <a:blip r:embed="rId10" cstate="print"/>
          <a:srcRect r="19431"/>
          <a:stretch>
            <a:fillRect/>
          </a:stretch>
        </p:blipFill>
        <p:spPr>
          <a:xfrm>
            <a:off x="3715385" y="3552825"/>
            <a:ext cx="6440170" cy="73406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87255" y="532623"/>
            <a:ext cx="632651" cy="5321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7547" y="533076"/>
            <a:ext cx="632651" cy="532137"/>
          </a:xfrm>
          <a:prstGeom prst="rect">
            <a:avLst/>
          </a:prstGeom>
        </p:spPr>
      </p:pic>
      <p:pic>
        <p:nvPicPr>
          <p:cNvPr id="8" name="图片 7" descr="1510493905_982631"/>
          <p:cNvPicPr>
            <a:picLocks noChangeAspect="1"/>
          </p:cNvPicPr>
          <p:nvPr/>
        </p:nvPicPr>
        <p:blipFill>
          <a:blip r:embed="rId5" cstate="print"/>
          <a:srcRect r="61559"/>
          <a:stretch>
            <a:fillRect/>
          </a:stretch>
        </p:blipFill>
        <p:spPr>
          <a:xfrm>
            <a:off x="4302125" y="287655"/>
            <a:ext cx="3587750" cy="8572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893570" y="3049905"/>
            <a:ext cx="2926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多与孩子交流，沟通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93570" y="5459730"/>
            <a:ext cx="70853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关注孩子青春期变化，做孩子的“闺蜜”、“哥们”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893570" y="1879600"/>
            <a:ext cx="871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家长在家里为学生创设良好的学习环境，使学生安心、充分学习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893570" y="4227830"/>
            <a:ext cx="2926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常与老师联系、了解</a:t>
            </a:r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68909" y="211534"/>
            <a:ext cx="1183107" cy="12135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01144" y="532788"/>
            <a:ext cx="1417375" cy="94839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9980" y="259080"/>
            <a:ext cx="1616075" cy="10788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1879600"/>
            <a:ext cx="995045" cy="49403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3049905"/>
            <a:ext cx="995045" cy="49403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4227830"/>
            <a:ext cx="995045" cy="49403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9315" y="5459730"/>
            <a:ext cx="995045" cy="49403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0" cstate="print"/>
          <a:srcRect l="12839" b="18639"/>
          <a:stretch>
            <a:fillRect/>
          </a:stretch>
        </p:blipFill>
        <p:spPr>
          <a:xfrm flipH="1">
            <a:off x="9448165" y="4399280"/>
            <a:ext cx="2743200" cy="248920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73507" y="541966"/>
            <a:ext cx="632651" cy="5321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98130" y="541513"/>
            <a:ext cx="632651" cy="532137"/>
          </a:xfrm>
          <a:prstGeom prst="rect">
            <a:avLst/>
          </a:prstGeom>
        </p:spPr>
      </p:pic>
      <p:pic>
        <p:nvPicPr>
          <p:cNvPr id="16" name="图片 15" descr="1510495078_275810"/>
          <p:cNvPicPr>
            <a:picLocks noChangeAspect="1"/>
          </p:cNvPicPr>
          <p:nvPr/>
        </p:nvPicPr>
        <p:blipFill>
          <a:blip r:embed="rId5" cstate="print"/>
          <a:srcRect r="18615"/>
          <a:stretch>
            <a:fillRect/>
          </a:stretch>
        </p:blipFill>
        <p:spPr>
          <a:xfrm>
            <a:off x="2298065" y="379095"/>
            <a:ext cx="7595870" cy="85725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3404" y="12144"/>
            <a:ext cx="1183107" cy="12135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5639" y="333398"/>
            <a:ext cx="1417375" cy="94839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4660" y="203200"/>
            <a:ext cx="1616075" cy="10788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" y="1663065"/>
            <a:ext cx="1160780" cy="512572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912495" y="1662960"/>
            <a:ext cx="7645400" cy="60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语文学科是一门厚积薄发型的学科，所以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11325" y="2773680"/>
            <a:ext cx="604774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en-US" altLang="zh-CN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1.</a:t>
            </a: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请给孩子足够的信心和足够的关注。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711325" y="331914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2.对于孩子的作业，希望您能抽出10分钟检查完成质量，尤其卷面和书写。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711325" y="3895090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3.与老师统一战线，统一要求。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711325" y="447103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4.监督孩子确定较高的语文学习目标。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711325" y="505523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5.不要为孩子的不努力找借口。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711325" y="5639435"/>
            <a:ext cx="10466070" cy="454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eaLnBrk="1" hangingPunct="1">
              <a:lnSpc>
                <a:spcPct val="90000"/>
              </a:lnSpc>
            </a:pPr>
            <a:r>
              <a:rPr lang="zh-CN" altLang="en-US" sz="2400" dirty="0">
                <a:latin typeface="迷你简卡通" panose="03000509000000000000" charset="-122"/>
                <a:ea typeface="迷你简卡通" panose="03000509000000000000" charset="-122"/>
                <a:sym typeface="+mn-ea"/>
              </a:rPr>
              <a:t>6.孩子需要鼓励和表扬，但同时也要有批评。</a:t>
            </a:r>
            <a:endParaRPr lang="en-US" altLang="zh-CN" sz="2400" dirty="0">
              <a:latin typeface="迷你简卡通" panose="03000509000000000000" charset="-122"/>
              <a:ea typeface="迷你简卡通" panose="03000509000000000000" charset="-122"/>
              <a:sym typeface="+mn-ea"/>
            </a:endParaRPr>
          </a:p>
        </p:txBody>
      </p:sp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1"/>
      <p:bldP spid="42" grpId="0"/>
      <p:bldP spid="43" grpId="0"/>
      <p:bldP spid="44" grpId="0"/>
      <p:bldP spid="45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39907" y="541966"/>
            <a:ext cx="632651" cy="5321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06890" y="541513"/>
            <a:ext cx="632651" cy="532137"/>
          </a:xfrm>
          <a:prstGeom prst="rect">
            <a:avLst/>
          </a:prstGeom>
        </p:spPr>
      </p:pic>
      <p:pic>
        <p:nvPicPr>
          <p:cNvPr id="2" name="图片 1" descr="1510495796_979844"/>
          <p:cNvPicPr>
            <a:picLocks noChangeAspect="1"/>
          </p:cNvPicPr>
          <p:nvPr/>
        </p:nvPicPr>
        <p:blipFill>
          <a:blip r:embed="rId5" cstate="print"/>
          <a:srcRect r="63682"/>
          <a:stretch>
            <a:fillRect/>
          </a:stretch>
        </p:blipFill>
        <p:spPr>
          <a:xfrm>
            <a:off x="4050665" y="379095"/>
            <a:ext cx="3389630" cy="857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3404" y="12144"/>
            <a:ext cx="1183107" cy="12135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5639" y="333398"/>
            <a:ext cx="1417375" cy="9483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4660" y="203200"/>
            <a:ext cx="1616075" cy="107886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784723" y="4657527"/>
            <a:ext cx="3021955" cy="913589"/>
            <a:chOff x="7950844" y="2822232"/>
            <a:chExt cx="3021955" cy="913589"/>
          </a:xfrm>
        </p:grpSpPr>
        <p:sp>
          <p:nvSpPr>
            <p:cNvPr id="17" name="矩形 16"/>
            <p:cNvSpPr/>
            <p:nvPr/>
          </p:nvSpPr>
          <p:spPr>
            <a:xfrm>
              <a:off x="7950844" y="3315451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培养每天阅读的习惯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340834" y="2822232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第一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44707" y="4637842"/>
            <a:ext cx="3021955" cy="913589"/>
            <a:chOff x="8272154" y="2802547"/>
            <a:chExt cx="3021955" cy="913589"/>
          </a:xfrm>
        </p:grpSpPr>
        <p:sp>
          <p:nvSpPr>
            <p:cNvPr id="20" name="矩形 19"/>
            <p:cNvSpPr/>
            <p:nvPr/>
          </p:nvSpPr>
          <p:spPr>
            <a:xfrm>
              <a:off x="8272154" y="3295766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培养读书动笔的习惯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662144" y="2802547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第三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237550" y="2134152"/>
            <a:ext cx="3021955" cy="913589"/>
            <a:chOff x="8261359" y="2803182"/>
            <a:chExt cx="3021955" cy="913589"/>
          </a:xfrm>
        </p:grpSpPr>
        <p:sp>
          <p:nvSpPr>
            <p:cNvPr id="23" name="矩形 22"/>
            <p:cNvSpPr/>
            <p:nvPr/>
          </p:nvSpPr>
          <p:spPr>
            <a:xfrm>
              <a:off x="8261359" y="3296401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培养专心阅读的习惯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651349" y="2803182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第二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611198" y="2134152"/>
            <a:ext cx="3021955" cy="913589"/>
            <a:chOff x="8161029" y="2803182"/>
            <a:chExt cx="3021955" cy="913589"/>
          </a:xfrm>
        </p:grpSpPr>
        <p:sp>
          <p:nvSpPr>
            <p:cNvPr id="26" name="矩形 25"/>
            <p:cNvSpPr/>
            <p:nvPr/>
          </p:nvSpPr>
          <p:spPr>
            <a:xfrm>
              <a:off x="8161029" y="3296401"/>
              <a:ext cx="3021955" cy="42037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zh-CN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  <a:sym typeface="+mn-ea"/>
                </a:rPr>
                <a:t>培养边读书边思考的习惯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551019" y="2803182"/>
              <a:ext cx="2241974" cy="603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迷你简卡通" panose="03000509000000000000" charset="-122"/>
                  <a:ea typeface="迷你简卡通" panose="03000509000000000000" charset="-122"/>
                </a:rPr>
                <a:t>第四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32890" y="3198495"/>
            <a:ext cx="1546860" cy="145923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75735" y="3310890"/>
            <a:ext cx="1546860" cy="145923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65925" y="3198495"/>
            <a:ext cx="1546860" cy="145923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48470" y="3310890"/>
            <a:ext cx="1546860" cy="1459230"/>
          </a:xfrm>
          <a:prstGeom prst="rect">
            <a:avLst/>
          </a:prstGeom>
        </p:spPr>
      </p:pic>
    </p:spTree>
  </p:cSld>
  <p:clrMapOvr>
    <a:masterClrMapping/>
  </p:clrMapOvr>
  <p:transition advClick="0" advTm="10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4320" y="1998980"/>
            <a:ext cx="992505" cy="107378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9907" y="541966"/>
            <a:ext cx="632651" cy="5321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06890" y="541513"/>
            <a:ext cx="632651" cy="5321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3404" y="12144"/>
            <a:ext cx="1183107" cy="12135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05639" y="333398"/>
            <a:ext cx="1417375" cy="9483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4660" y="203200"/>
            <a:ext cx="1616075" cy="1078865"/>
          </a:xfrm>
          <a:prstGeom prst="rect">
            <a:avLst/>
          </a:prstGeom>
        </p:spPr>
      </p:pic>
      <p:pic>
        <p:nvPicPr>
          <p:cNvPr id="6" name="图片 5" descr="1510496274_308618"/>
          <p:cNvPicPr>
            <a:picLocks noChangeAspect="1"/>
          </p:cNvPicPr>
          <p:nvPr/>
        </p:nvPicPr>
        <p:blipFill>
          <a:blip r:embed="rId9" cstate="print"/>
          <a:srcRect r="62213"/>
          <a:stretch>
            <a:fillRect/>
          </a:stretch>
        </p:blipFill>
        <p:spPr>
          <a:xfrm>
            <a:off x="3974465" y="313690"/>
            <a:ext cx="3526790" cy="85725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755140" y="2282190"/>
            <a:ext cx="8681720" cy="3086735"/>
            <a:chOff x="2764" y="3594"/>
            <a:chExt cx="13672" cy="4861"/>
          </a:xfrm>
        </p:grpSpPr>
        <p:pic>
          <p:nvPicPr>
            <p:cNvPr id="7" name="图片 6" descr="1510496373_161583"/>
            <p:cNvPicPr>
              <a:picLocks noChangeAspect="1"/>
            </p:cNvPicPr>
            <p:nvPr/>
          </p:nvPicPr>
          <p:blipFill>
            <a:blip r:embed="rId10" cstate="print"/>
            <a:srcRect r="47993" b="69252"/>
            <a:stretch>
              <a:fillRect/>
            </a:stretch>
          </p:blipFill>
          <p:spPr>
            <a:xfrm>
              <a:off x="6053" y="3594"/>
              <a:ext cx="7644" cy="1245"/>
            </a:xfrm>
            <a:prstGeom prst="rect">
              <a:avLst/>
            </a:prstGeom>
          </p:spPr>
        </p:pic>
        <p:pic>
          <p:nvPicPr>
            <p:cNvPr id="8" name="图片 7" descr="1510496373_161583"/>
            <p:cNvPicPr>
              <a:picLocks noChangeAspect="1"/>
            </p:cNvPicPr>
            <p:nvPr/>
          </p:nvPicPr>
          <p:blipFill>
            <a:blip r:embed="rId10" cstate="print"/>
            <a:srcRect t="30230" r="22044" b="34151"/>
            <a:stretch>
              <a:fillRect/>
            </a:stretch>
          </p:blipFill>
          <p:spPr>
            <a:xfrm>
              <a:off x="2764" y="5130"/>
              <a:ext cx="13672" cy="1721"/>
            </a:xfrm>
            <a:prstGeom prst="rect">
              <a:avLst/>
            </a:prstGeom>
          </p:spPr>
        </p:pic>
        <p:pic>
          <p:nvPicPr>
            <p:cNvPr id="9" name="图片 8" descr="1510496373_161583"/>
            <p:cNvPicPr>
              <a:picLocks noChangeAspect="1"/>
            </p:cNvPicPr>
            <p:nvPr/>
          </p:nvPicPr>
          <p:blipFill>
            <a:blip r:embed="rId10" cstate="print"/>
            <a:srcRect t="67572" r="22370"/>
            <a:stretch>
              <a:fillRect/>
            </a:stretch>
          </p:blipFill>
          <p:spPr>
            <a:xfrm>
              <a:off x="3895" y="7143"/>
              <a:ext cx="11410" cy="1313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718675" y="3543300"/>
            <a:ext cx="1289685" cy="16586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5960" y="4079875"/>
            <a:ext cx="2273935" cy="1856105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3890" y="1941830"/>
            <a:ext cx="3583940" cy="33743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3595" y="962406"/>
            <a:ext cx="1174422" cy="7833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854559" y="532844"/>
            <a:ext cx="1183107" cy="12135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086794" y="854098"/>
            <a:ext cx="1417375" cy="9483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19027" y="736276"/>
            <a:ext cx="632651" cy="53213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64345" y="4435475"/>
            <a:ext cx="1827530" cy="2100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18275" y="1267841"/>
            <a:ext cx="1174422" cy="78333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23475" y="1062213"/>
            <a:ext cx="632651" cy="5321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0" cstate="print"/>
          <a:srcRect l="12839" b="18639"/>
          <a:stretch>
            <a:fillRect/>
          </a:stretch>
        </p:blipFill>
        <p:spPr>
          <a:xfrm>
            <a:off x="1" y="4368800"/>
            <a:ext cx="3154250" cy="2489200"/>
          </a:xfrm>
          <a:prstGeom prst="rect">
            <a:avLst/>
          </a:prstGeom>
        </p:spPr>
      </p:pic>
      <p:pic>
        <p:nvPicPr>
          <p:cNvPr id="2" name="图片 1" descr="1510496608_344063"/>
          <p:cNvPicPr>
            <a:picLocks noChangeAspect="1"/>
          </p:cNvPicPr>
          <p:nvPr/>
        </p:nvPicPr>
        <p:blipFill>
          <a:blip r:embed="rId11" cstate="print"/>
          <a:srcRect r="80385"/>
          <a:stretch>
            <a:fillRect/>
          </a:stretch>
        </p:blipFill>
        <p:spPr>
          <a:xfrm>
            <a:off x="4453890" y="2239010"/>
            <a:ext cx="3284220" cy="1537970"/>
          </a:xfrm>
          <a:prstGeom prst="rect">
            <a:avLst/>
          </a:prstGeom>
        </p:spPr>
      </p:pic>
      <p:pic>
        <p:nvPicPr>
          <p:cNvPr id="3" name="图片 2" descr="1510499180_811523"/>
          <p:cNvPicPr>
            <a:picLocks noChangeAspect="1"/>
          </p:cNvPicPr>
          <p:nvPr/>
        </p:nvPicPr>
        <p:blipFill>
          <a:blip r:embed="rId12" cstate="print"/>
          <a:srcRect r="44149"/>
          <a:stretch>
            <a:fillRect/>
          </a:stretch>
        </p:blipFill>
        <p:spPr>
          <a:xfrm>
            <a:off x="3639820" y="3776980"/>
            <a:ext cx="5212715" cy="857250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707</Words>
  <Application>Microsoft Office PowerPoint</Application>
  <PresentationFormat>宽屏</PresentationFormat>
  <Paragraphs>118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方正喵呜体</vt:lpstr>
      <vt:lpstr>汉仪小麦体简</vt:lpstr>
      <vt:lpstr>迷你简卡通</vt:lpstr>
      <vt:lpstr>思源黑体 CN Bold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12</cp:revision>
  <dcterms:created xsi:type="dcterms:W3CDTF">2017-11-12T06:11:00Z</dcterms:created>
  <dcterms:modified xsi:type="dcterms:W3CDTF">2019-01-10T06:01:33Z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