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9" r:id="rId4"/>
    <p:sldId id="258" r:id="rId5"/>
    <p:sldId id="260" r:id="rId6"/>
    <p:sldId id="262" r:id="rId7"/>
    <p:sldId id="263" r:id="rId8"/>
    <p:sldId id="264" r:id="rId9"/>
    <p:sldId id="266" r:id="rId10"/>
    <p:sldId id="267" r:id="rId11"/>
    <p:sldId id="272" r:id="rId12"/>
    <p:sldId id="268" r:id="rId13"/>
    <p:sldId id="277" r:id="rId14"/>
    <p:sldId id="269" r:id="rId15"/>
    <p:sldId id="270" r:id="rId16"/>
    <p:sldId id="271" r:id="rId17"/>
    <p:sldId id="273" r:id="rId18"/>
    <p:sldId id="274" r:id="rId19"/>
    <p:sldId id="278" r:id="rId20"/>
    <p:sldId id="280" r:id="rId21"/>
    <p:sldId id="281" r:id="rId22"/>
    <p:sldId id="282" r:id="rId23"/>
    <p:sldId id="276" r:id="rId24"/>
    <p:sldId id="279" r:id="rId25"/>
    <p:sldId id="275" r:id="rId26"/>
    <p:sldId id="283" r:id="rId27"/>
    <p:sldId id="284" r:id="rId28"/>
    <p:sldId id="285"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6576"/>
    <a:srgbClr val="022D30"/>
    <a:srgbClr val="3BDCAF"/>
    <a:srgbClr val="64D0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52E6A3-8ABF-472E-BBE9-A860FEB5F820}" type="datetimeFigureOut">
              <a:rPr lang="zh-CN" altLang="en-US" smtClean="0"/>
              <a:t>2017/10/6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719764-B7C1-47EF-9552-7FE3EA61AD6C}" type="slidenum">
              <a:rPr lang="zh-CN" altLang="en-US" smtClean="0"/>
              <a:t>‹#›</a:t>
            </a:fld>
            <a:endParaRPr lang="zh-CN" altLang="en-US"/>
          </a:p>
        </p:txBody>
      </p:sp>
    </p:spTree>
    <p:extLst>
      <p:ext uri="{BB962C8B-B14F-4D97-AF65-F5344CB8AC3E}">
        <p14:creationId xmlns:p14="http://schemas.microsoft.com/office/powerpoint/2010/main" val="1768042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1</a:t>
            </a:fld>
            <a:endParaRPr lang="zh-CN" altLang="en-US"/>
          </a:p>
        </p:txBody>
      </p:sp>
    </p:spTree>
    <p:extLst>
      <p:ext uri="{BB962C8B-B14F-4D97-AF65-F5344CB8AC3E}">
        <p14:creationId xmlns:p14="http://schemas.microsoft.com/office/powerpoint/2010/main" val="21644490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2</a:t>
            </a:fld>
            <a:endParaRPr lang="zh-CN" altLang="en-US"/>
          </a:p>
        </p:txBody>
      </p:sp>
    </p:spTree>
    <p:extLst>
      <p:ext uri="{BB962C8B-B14F-4D97-AF65-F5344CB8AC3E}">
        <p14:creationId xmlns:p14="http://schemas.microsoft.com/office/powerpoint/2010/main" val="3668470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3</a:t>
            </a:fld>
            <a:endParaRPr lang="zh-CN" altLang="en-US"/>
          </a:p>
        </p:txBody>
      </p:sp>
    </p:spTree>
    <p:extLst>
      <p:ext uri="{BB962C8B-B14F-4D97-AF65-F5344CB8AC3E}">
        <p14:creationId xmlns:p14="http://schemas.microsoft.com/office/powerpoint/2010/main" val="1427788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4</a:t>
            </a:fld>
            <a:endParaRPr lang="zh-CN" altLang="en-US"/>
          </a:p>
        </p:txBody>
      </p:sp>
    </p:spTree>
    <p:extLst>
      <p:ext uri="{BB962C8B-B14F-4D97-AF65-F5344CB8AC3E}">
        <p14:creationId xmlns:p14="http://schemas.microsoft.com/office/powerpoint/2010/main" val="1906443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5</a:t>
            </a:fld>
            <a:endParaRPr lang="zh-CN" altLang="en-US"/>
          </a:p>
        </p:txBody>
      </p:sp>
    </p:spTree>
    <p:extLst>
      <p:ext uri="{BB962C8B-B14F-4D97-AF65-F5344CB8AC3E}">
        <p14:creationId xmlns:p14="http://schemas.microsoft.com/office/powerpoint/2010/main" val="3358031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6</a:t>
            </a:fld>
            <a:endParaRPr lang="zh-CN" altLang="en-US"/>
          </a:p>
        </p:txBody>
      </p:sp>
    </p:spTree>
    <p:extLst>
      <p:ext uri="{BB962C8B-B14F-4D97-AF65-F5344CB8AC3E}">
        <p14:creationId xmlns:p14="http://schemas.microsoft.com/office/powerpoint/2010/main" val="2225044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7</a:t>
            </a:fld>
            <a:endParaRPr lang="zh-CN" altLang="en-US"/>
          </a:p>
        </p:txBody>
      </p:sp>
    </p:spTree>
    <p:extLst>
      <p:ext uri="{BB962C8B-B14F-4D97-AF65-F5344CB8AC3E}">
        <p14:creationId xmlns:p14="http://schemas.microsoft.com/office/powerpoint/2010/main" val="27966809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8</a:t>
            </a:fld>
            <a:endParaRPr lang="zh-CN" altLang="en-US"/>
          </a:p>
        </p:txBody>
      </p:sp>
    </p:spTree>
    <p:extLst>
      <p:ext uri="{BB962C8B-B14F-4D97-AF65-F5344CB8AC3E}">
        <p14:creationId xmlns:p14="http://schemas.microsoft.com/office/powerpoint/2010/main" val="3763839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9</a:t>
            </a:fld>
            <a:endParaRPr lang="zh-CN" altLang="en-US"/>
          </a:p>
        </p:txBody>
      </p:sp>
    </p:spTree>
    <p:extLst>
      <p:ext uri="{BB962C8B-B14F-4D97-AF65-F5344CB8AC3E}">
        <p14:creationId xmlns:p14="http://schemas.microsoft.com/office/powerpoint/2010/main" val="26131641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10</a:t>
            </a:fld>
            <a:endParaRPr lang="zh-CN" altLang="en-US"/>
          </a:p>
        </p:txBody>
      </p:sp>
    </p:spTree>
    <p:extLst>
      <p:ext uri="{BB962C8B-B14F-4D97-AF65-F5344CB8AC3E}">
        <p14:creationId xmlns:p14="http://schemas.microsoft.com/office/powerpoint/2010/main" val="3133169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11</a:t>
            </a:fld>
            <a:endParaRPr lang="zh-CN" altLang="en-US"/>
          </a:p>
        </p:txBody>
      </p:sp>
    </p:spTree>
    <p:extLst>
      <p:ext uri="{BB962C8B-B14F-4D97-AF65-F5344CB8AC3E}">
        <p14:creationId xmlns:p14="http://schemas.microsoft.com/office/powerpoint/2010/main" val="3901996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12</a:t>
            </a:fld>
            <a:endParaRPr lang="zh-CN" altLang="en-US"/>
          </a:p>
        </p:txBody>
      </p:sp>
    </p:spTree>
    <p:extLst>
      <p:ext uri="{BB962C8B-B14F-4D97-AF65-F5344CB8AC3E}">
        <p14:creationId xmlns:p14="http://schemas.microsoft.com/office/powerpoint/2010/main" val="24080652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13</a:t>
            </a:fld>
            <a:endParaRPr lang="zh-CN" altLang="en-US"/>
          </a:p>
        </p:txBody>
      </p:sp>
    </p:spTree>
    <p:extLst>
      <p:ext uri="{BB962C8B-B14F-4D97-AF65-F5344CB8AC3E}">
        <p14:creationId xmlns:p14="http://schemas.microsoft.com/office/powerpoint/2010/main" val="4031844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14</a:t>
            </a:fld>
            <a:endParaRPr lang="zh-CN" altLang="en-US"/>
          </a:p>
        </p:txBody>
      </p:sp>
    </p:spTree>
    <p:extLst>
      <p:ext uri="{BB962C8B-B14F-4D97-AF65-F5344CB8AC3E}">
        <p14:creationId xmlns:p14="http://schemas.microsoft.com/office/powerpoint/2010/main" val="2761042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15</a:t>
            </a:fld>
            <a:endParaRPr lang="zh-CN" altLang="en-US"/>
          </a:p>
        </p:txBody>
      </p:sp>
    </p:spTree>
    <p:extLst>
      <p:ext uri="{BB962C8B-B14F-4D97-AF65-F5344CB8AC3E}">
        <p14:creationId xmlns:p14="http://schemas.microsoft.com/office/powerpoint/2010/main" val="2288720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16</a:t>
            </a:fld>
            <a:endParaRPr lang="zh-CN" altLang="en-US"/>
          </a:p>
        </p:txBody>
      </p:sp>
    </p:spTree>
    <p:extLst>
      <p:ext uri="{BB962C8B-B14F-4D97-AF65-F5344CB8AC3E}">
        <p14:creationId xmlns:p14="http://schemas.microsoft.com/office/powerpoint/2010/main" val="32033939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17</a:t>
            </a:fld>
            <a:endParaRPr lang="en-US" dirty="0"/>
          </a:p>
        </p:txBody>
      </p:sp>
    </p:spTree>
    <p:extLst>
      <p:ext uri="{BB962C8B-B14F-4D97-AF65-F5344CB8AC3E}">
        <p14:creationId xmlns:p14="http://schemas.microsoft.com/office/powerpoint/2010/main" val="808942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18</a:t>
            </a:fld>
            <a:endParaRPr lang="zh-CN" altLang="en-US"/>
          </a:p>
        </p:txBody>
      </p:sp>
    </p:spTree>
    <p:extLst>
      <p:ext uri="{BB962C8B-B14F-4D97-AF65-F5344CB8AC3E}">
        <p14:creationId xmlns:p14="http://schemas.microsoft.com/office/powerpoint/2010/main" val="120109773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19</a:t>
            </a:fld>
            <a:endParaRPr lang="zh-CN" altLang="en-US"/>
          </a:p>
        </p:txBody>
      </p:sp>
    </p:spTree>
    <p:extLst>
      <p:ext uri="{BB962C8B-B14F-4D97-AF65-F5344CB8AC3E}">
        <p14:creationId xmlns:p14="http://schemas.microsoft.com/office/powerpoint/2010/main" val="17972081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20</a:t>
            </a:fld>
            <a:endParaRPr lang="zh-CN" altLang="en-US"/>
          </a:p>
        </p:txBody>
      </p:sp>
    </p:spTree>
    <p:extLst>
      <p:ext uri="{BB962C8B-B14F-4D97-AF65-F5344CB8AC3E}">
        <p14:creationId xmlns:p14="http://schemas.microsoft.com/office/powerpoint/2010/main" val="41278018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21</a:t>
            </a:fld>
            <a:endParaRPr lang="zh-CN" altLang="en-US"/>
          </a:p>
        </p:txBody>
      </p:sp>
    </p:spTree>
    <p:extLst>
      <p:ext uri="{BB962C8B-B14F-4D97-AF65-F5344CB8AC3E}">
        <p14:creationId xmlns:p14="http://schemas.microsoft.com/office/powerpoint/2010/main" val="22715441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22</a:t>
            </a:fld>
            <a:endParaRPr lang="zh-CN" altLang="en-US"/>
          </a:p>
        </p:txBody>
      </p:sp>
    </p:spTree>
    <p:extLst>
      <p:ext uri="{BB962C8B-B14F-4D97-AF65-F5344CB8AC3E}">
        <p14:creationId xmlns:p14="http://schemas.microsoft.com/office/powerpoint/2010/main" val="39212689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23</a:t>
            </a:fld>
            <a:endParaRPr lang="zh-CN" altLang="en-US"/>
          </a:p>
        </p:txBody>
      </p:sp>
    </p:spTree>
    <p:extLst>
      <p:ext uri="{BB962C8B-B14F-4D97-AF65-F5344CB8AC3E}">
        <p14:creationId xmlns:p14="http://schemas.microsoft.com/office/powerpoint/2010/main" val="4497448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24</a:t>
            </a:fld>
            <a:endParaRPr lang="zh-CN" altLang="en-US"/>
          </a:p>
        </p:txBody>
      </p:sp>
    </p:spTree>
    <p:extLst>
      <p:ext uri="{BB962C8B-B14F-4D97-AF65-F5344CB8AC3E}">
        <p14:creationId xmlns:p14="http://schemas.microsoft.com/office/powerpoint/2010/main" val="11720440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25</a:t>
            </a:fld>
            <a:endParaRPr lang="zh-CN" altLang="en-US"/>
          </a:p>
        </p:txBody>
      </p:sp>
    </p:spTree>
    <p:extLst>
      <p:ext uri="{BB962C8B-B14F-4D97-AF65-F5344CB8AC3E}">
        <p14:creationId xmlns:p14="http://schemas.microsoft.com/office/powerpoint/2010/main" val="30714319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26</a:t>
            </a:fld>
            <a:endParaRPr lang="en-US" dirty="0"/>
          </a:p>
        </p:txBody>
      </p:sp>
    </p:spTree>
    <p:extLst>
      <p:ext uri="{BB962C8B-B14F-4D97-AF65-F5344CB8AC3E}">
        <p14:creationId xmlns:p14="http://schemas.microsoft.com/office/powerpoint/2010/main" val="3525845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27</a:t>
            </a:fld>
            <a:endParaRPr lang="zh-CN" altLang="en-US"/>
          </a:p>
        </p:txBody>
      </p:sp>
    </p:spTree>
    <p:extLst>
      <p:ext uri="{BB962C8B-B14F-4D97-AF65-F5344CB8AC3E}">
        <p14:creationId xmlns:p14="http://schemas.microsoft.com/office/powerpoint/2010/main" val="22052439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719764-B7C1-47EF-9552-7FE3EA61AD6C}" type="slidenum">
              <a:rPr lang="zh-CN" altLang="en-US" smtClean="0"/>
              <a:t>28</a:t>
            </a:fld>
            <a:endParaRPr lang="zh-CN" altLang="en-US"/>
          </a:p>
        </p:txBody>
      </p:sp>
    </p:spTree>
    <p:extLst>
      <p:ext uri="{BB962C8B-B14F-4D97-AF65-F5344CB8AC3E}">
        <p14:creationId xmlns:p14="http://schemas.microsoft.com/office/powerpoint/2010/main" val="2111229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8918B03C-E8F9-48D8-9247-505ECB94E26D}"/>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xmlns="" id="{C2F61E20-2CB0-4DBE-B181-300EB8F0F4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a:extLst>
              <a:ext uri="{FF2B5EF4-FFF2-40B4-BE49-F238E27FC236}">
                <a16:creationId xmlns:a16="http://schemas.microsoft.com/office/drawing/2014/main" xmlns="" id="{36CCED90-D8FF-4430-AF3B-BDE8B181CCA8}"/>
              </a:ext>
            </a:extLst>
          </p:cNvPr>
          <p:cNvSpPr>
            <a:spLocks noGrp="1"/>
          </p:cNvSpPr>
          <p:nvPr>
            <p:ph type="dt" sz="half" idx="10"/>
          </p:nvPr>
        </p:nvSpPr>
        <p:spPr/>
        <p:txBody>
          <a:bodyPr/>
          <a:lstStyle/>
          <a:p>
            <a:fld id="{70D71DEE-F432-4C30-9D2E-E4BE43B0CE3B}" type="datetimeFigureOut">
              <a:rPr lang="zh-CN" altLang="en-US" smtClean="0"/>
              <a:t>2017/10/6</a:t>
            </a:fld>
            <a:endParaRPr lang="zh-CN" altLang="en-US"/>
          </a:p>
        </p:txBody>
      </p:sp>
      <p:sp>
        <p:nvSpPr>
          <p:cNvPr id="5" name="页脚占位符 4">
            <a:extLst>
              <a:ext uri="{FF2B5EF4-FFF2-40B4-BE49-F238E27FC236}">
                <a16:creationId xmlns:a16="http://schemas.microsoft.com/office/drawing/2014/main" xmlns="" id="{0DA35730-33C1-41C9-9FAF-C658418EF1D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A5066D4-9F9A-4E3A-907D-8355AE08A7B0}"/>
              </a:ext>
            </a:extLst>
          </p:cNvPr>
          <p:cNvSpPr>
            <a:spLocks noGrp="1"/>
          </p:cNvSpPr>
          <p:nvPr>
            <p:ph type="sldNum" sz="quarter" idx="12"/>
          </p:nvPr>
        </p:nvSpPr>
        <p:spPr/>
        <p:txBody>
          <a:bodyPr/>
          <a:lstStyle/>
          <a:p>
            <a:fld id="{233E0D7C-E4C5-4EF3-ABA5-277ED88D7980}" type="slidenum">
              <a:rPr lang="zh-CN" altLang="en-US" smtClean="0"/>
              <a:t>‹#›</a:t>
            </a:fld>
            <a:endParaRPr lang="zh-CN" altLang="en-US"/>
          </a:p>
        </p:txBody>
      </p:sp>
    </p:spTree>
    <p:extLst>
      <p:ext uri="{BB962C8B-B14F-4D97-AF65-F5344CB8AC3E}">
        <p14:creationId xmlns:p14="http://schemas.microsoft.com/office/powerpoint/2010/main" val="1863688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45049BC-A429-4DB5-90B4-983B9083873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1780A9EB-3C4F-4B22-B1C0-3493753B986A}"/>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A5E6B6C-3432-4FB1-8A47-4D6AEFCA85F5}"/>
              </a:ext>
            </a:extLst>
          </p:cNvPr>
          <p:cNvSpPr>
            <a:spLocks noGrp="1"/>
          </p:cNvSpPr>
          <p:nvPr>
            <p:ph type="dt" sz="half" idx="10"/>
          </p:nvPr>
        </p:nvSpPr>
        <p:spPr/>
        <p:txBody>
          <a:bodyPr/>
          <a:lstStyle/>
          <a:p>
            <a:fld id="{70D71DEE-F432-4C30-9D2E-E4BE43B0CE3B}" type="datetimeFigureOut">
              <a:rPr lang="zh-CN" altLang="en-US" smtClean="0"/>
              <a:t>2017/10/6</a:t>
            </a:fld>
            <a:endParaRPr lang="zh-CN" altLang="en-US"/>
          </a:p>
        </p:txBody>
      </p:sp>
      <p:sp>
        <p:nvSpPr>
          <p:cNvPr id="5" name="页脚占位符 4">
            <a:extLst>
              <a:ext uri="{FF2B5EF4-FFF2-40B4-BE49-F238E27FC236}">
                <a16:creationId xmlns:a16="http://schemas.microsoft.com/office/drawing/2014/main" xmlns="" id="{6FBC356D-1B72-4C18-A6AC-B008455FB86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2632A1FD-6627-4CED-A2E4-B55A65667C4A}"/>
              </a:ext>
            </a:extLst>
          </p:cNvPr>
          <p:cNvSpPr>
            <a:spLocks noGrp="1"/>
          </p:cNvSpPr>
          <p:nvPr>
            <p:ph type="sldNum" sz="quarter" idx="12"/>
          </p:nvPr>
        </p:nvSpPr>
        <p:spPr/>
        <p:txBody>
          <a:bodyPr/>
          <a:lstStyle/>
          <a:p>
            <a:fld id="{233E0D7C-E4C5-4EF3-ABA5-277ED88D7980}" type="slidenum">
              <a:rPr lang="zh-CN" altLang="en-US" smtClean="0"/>
              <a:t>‹#›</a:t>
            </a:fld>
            <a:endParaRPr lang="zh-CN" altLang="en-US"/>
          </a:p>
        </p:txBody>
      </p:sp>
    </p:spTree>
    <p:extLst>
      <p:ext uri="{BB962C8B-B14F-4D97-AF65-F5344CB8AC3E}">
        <p14:creationId xmlns:p14="http://schemas.microsoft.com/office/powerpoint/2010/main" val="314079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A50ACB4-56AF-4CED-A0E0-82B87BB9877D}"/>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xmlns="" id="{CEA25408-D0B9-451E-AF1E-719F553C76F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a16="http://schemas.microsoft.com/office/drawing/2014/main" xmlns="" id="{7D495E9E-3EFC-46E7-AF28-F4C2E003368B}"/>
              </a:ext>
            </a:extLst>
          </p:cNvPr>
          <p:cNvSpPr>
            <a:spLocks noGrp="1"/>
          </p:cNvSpPr>
          <p:nvPr>
            <p:ph type="dt" sz="half" idx="10"/>
          </p:nvPr>
        </p:nvSpPr>
        <p:spPr/>
        <p:txBody>
          <a:bodyPr/>
          <a:lstStyle/>
          <a:p>
            <a:fld id="{70D71DEE-F432-4C30-9D2E-E4BE43B0CE3B}" type="datetimeFigureOut">
              <a:rPr lang="zh-CN" altLang="en-US" smtClean="0"/>
              <a:t>2017/10/6</a:t>
            </a:fld>
            <a:endParaRPr lang="zh-CN" altLang="en-US"/>
          </a:p>
        </p:txBody>
      </p:sp>
      <p:sp>
        <p:nvSpPr>
          <p:cNvPr id="5" name="页脚占位符 4">
            <a:extLst>
              <a:ext uri="{FF2B5EF4-FFF2-40B4-BE49-F238E27FC236}">
                <a16:creationId xmlns:a16="http://schemas.microsoft.com/office/drawing/2014/main" xmlns="" id="{BDE8A701-3936-4B16-81F9-1562A42B2A38}"/>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5182AFFB-0ACC-4004-B703-072D5E8AD007}"/>
              </a:ext>
            </a:extLst>
          </p:cNvPr>
          <p:cNvSpPr>
            <a:spLocks noGrp="1"/>
          </p:cNvSpPr>
          <p:nvPr>
            <p:ph type="sldNum" sz="quarter" idx="12"/>
          </p:nvPr>
        </p:nvSpPr>
        <p:spPr/>
        <p:txBody>
          <a:bodyPr/>
          <a:lstStyle/>
          <a:p>
            <a:fld id="{233E0D7C-E4C5-4EF3-ABA5-277ED88D7980}" type="slidenum">
              <a:rPr lang="zh-CN" altLang="en-US" smtClean="0"/>
              <a:t>‹#›</a:t>
            </a:fld>
            <a:endParaRPr lang="zh-CN" altLang="en-US"/>
          </a:p>
        </p:txBody>
      </p:sp>
    </p:spTree>
    <p:extLst>
      <p:ext uri="{BB962C8B-B14F-4D97-AF65-F5344CB8AC3E}">
        <p14:creationId xmlns:p14="http://schemas.microsoft.com/office/powerpoint/2010/main" val="804648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0A54E7B4-C494-4D7A-8AD5-88B4ED9588D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xmlns="" id="{9768CE7B-4933-4D26-A7E9-DF09E42FEF81}"/>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a16="http://schemas.microsoft.com/office/drawing/2014/main" xmlns="" id="{F61B4F75-2C27-4ED0-82FB-1A9E70A7E793}"/>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a16="http://schemas.microsoft.com/office/drawing/2014/main" xmlns="" id="{65CF9EEF-742A-4712-843D-0869B55636F4}"/>
              </a:ext>
            </a:extLst>
          </p:cNvPr>
          <p:cNvSpPr>
            <a:spLocks noGrp="1"/>
          </p:cNvSpPr>
          <p:nvPr>
            <p:ph type="dt" sz="half" idx="10"/>
          </p:nvPr>
        </p:nvSpPr>
        <p:spPr/>
        <p:txBody>
          <a:bodyPr/>
          <a:lstStyle/>
          <a:p>
            <a:fld id="{70D71DEE-F432-4C30-9D2E-E4BE43B0CE3B}" type="datetimeFigureOut">
              <a:rPr lang="zh-CN" altLang="en-US" smtClean="0"/>
              <a:t>2017/10/6</a:t>
            </a:fld>
            <a:endParaRPr lang="zh-CN" altLang="en-US"/>
          </a:p>
        </p:txBody>
      </p:sp>
      <p:sp>
        <p:nvSpPr>
          <p:cNvPr id="6" name="页脚占位符 5">
            <a:extLst>
              <a:ext uri="{FF2B5EF4-FFF2-40B4-BE49-F238E27FC236}">
                <a16:creationId xmlns:a16="http://schemas.microsoft.com/office/drawing/2014/main" xmlns="" id="{6C449446-7DA2-45AB-8091-AB4305EF24D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35D053BE-BA9D-401A-B892-9C3196EB4A6C}"/>
              </a:ext>
            </a:extLst>
          </p:cNvPr>
          <p:cNvSpPr>
            <a:spLocks noGrp="1"/>
          </p:cNvSpPr>
          <p:nvPr>
            <p:ph type="sldNum" sz="quarter" idx="12"/>
          </p:nvPr>
        </p:nvSpPr>
        <p:spPr/>
        <p:txBody>
          <a:bodyPr/>
          <a:lstStyle/>
          <a:p>
            <a:fld id="{233E0D7C-E4C5-4EF3-ABA5-277ED88D7980}" type="slidenum">
              <a:rPr lang="zh-CN" altLang="en-US" smtClean="0"/>
              <a:t>‹#›</a:t>
            </a:fld>
            <a:endParaRPr lang="zh-CN" altLang="en-US"/>
          </a:p>
        </p:txBody>
      </p:sp>
    </p:spTree>
    <p:extLst>
      <p:ext uri="{BB962C8B-B14F-4D97-AF65-F5344CB8AC3E}">
        <p14:creationId xmlns:p14="http://schemas.microsoft.com/office/powerpoint/2010/main" val="34585810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BA8B721-226D-41D8-8113-787A36AF741C}"/>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xmlns="" id="{119AF4F7-F1AA-4708-8998-3A85F5E2FB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a16="http://schemas.microsoft.com/office/drawing/2014/main" xmlns="" id="{261EBF38-4463-4144-8AB3-0C4A1DDB30AE}"/>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a16="http://schemas.microsoft.com/office/drawing/2014/main" xmlns="" id="{DB6F911A-52AB-42E3-B4DC-99E251F8D28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a16="http://schemas.microsoft.com/office/drawing/2014/main" xmlns="" id="{DC0169BE-92A1-472E-9ACC-641E1A993A05}"/>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a16="http://schemas.microsoft.com/office/drawing/2014/main" xmlns="" id="{CFA9F57D-DC61-49BA-9EE2-18C22B67A4E9}"/>
              </a:ext>
            </a:extLst>
          </p:cNvPr>
          <p:cNvSpPr>
            <a:spLocks noGrp="1"/>
          </p:cNvSpPr>
          <p:nvPr>
            <p:ph type="dt" sz="half" idx="10"/>
          </p:nvPr>
        </p:nvSpPr>
        <p:spPr/>
        <p:txBody>
          <a:bodyPr/>
          <a:lstStyle/>
          <a:p>
            <a:fld id="{70D71DEE-F432-4C30-9D2E-E4BE43B0CE3B}" type="datetimeFigureOut">
              <a:rPr lang="zh-CN" altLang="en-US" smtClean="0"/>
              <a:t>2017/10/6</a:t>
            </a:fld>
            <a:endParaRPr lang="zh-CN" altLang="en-US"/>
          </a:p>
        </p:txBody>
      </p:sp>
      <p:sp>
        <p:nvSpPr>
          <p:cNvPr id="8" name="页脚占位符 7">
            <a:extLst>
              <a:ext uri="{FF2B5EF4-FFF2-40B4-BE49-F238E27FC236}">
                <a16:creationId xmlns:a16="http://schemas.microsoft.com/office/drawing/2014/main" xmlns="" id="{598C01B6-396B-42A3-8E2A-E2B0468348EA}"/>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xmlns="" id="{D4E5808B-1EEF-449B-9252-FF481EBE7F20}"/>
              </a:ext>
            </a:extLst>
          </p:cNvPr>
          <p:cNvSpPr>
            <a:spLocks noGrp="1"/>
          </p:cNvSpPr>
          <p:nvPr>
            <p:ph type="sldNum" sz="quarter" idx="12"/>
          </p:nvPr>
        </p:nvSpPr>
        <p:spPr/>
        <p:txBody>
          <a:bodyPr/>
          <a:lstStyle/>
          <a:p>
            <a:fld id="{233E0D7C-E4C5-4EF3-ABA5-277ED88D7980}" type="slidenum">
              <a:rPr lang="zh-CN" altLang="en-US" smtClean="0"/>
              <a:t>‹#›</a:t>
            </a:fld>
            <a:endParaRPr lang="zh-CN" altLang="en-US"/>
          </a:p>
        </p:txBody>
      </p:sp>
    </p:spTree>
    <p:extLst>
      <p:ext uri="{BB962C8B-B14F-4D97-AF65-F5344CB8AC3E}">
        <p14:creationId xmlns:p14="http://schemas.microsoft.com/office/powerpoint/2010/main" val="1553256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9705918-505C-4EE1-A3FF-BF73CA5ECC09}"/>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xmlns="" id="{ED348296-D076-4C63-8553-F788A1EA2EB3}"/>
              </a:ext>
            </a:extLst>
          </p:cNvPr>
          <p:cNvSpPr>
            <a:spLocks noGrp="1"/>
          </p:cNvSpPr>
          <p:nvPr>
            <p:ph type="dt" sz="half" idx="10"/>
          </p:nvPr>
        </p:nvSpPr>
        <p:spPr/>
        <p:txBody>
          <a:bodyPr/>
          <a:lstStyle/>
          <a:p>
            <a:fld id="{70D71DEE-F432-4C30-9D2E-E4BE43B0CE3B}" type="datetimeFigureOut">
              <a:rPr lang="zh-CN" altLang="en-US" smtClean="0"/>
              <a:t>2017/10/6</a:t>
            </a:fld>
            <a:endParaRPr lang="zh-CN" altLang="en-US"/>
          </a:p>
        </p:txBody>
      </p:sp>
      <p:sp>
        <p:nvSpPr>
          <p:cNvPr id="4" name="页脚占位符 3">
            <a:extLst>
              <a:ext uri="{FF2B5EF4-FFF2-40B4-BE49-F238E27FC236}">
                <a16:creationId xmlns:a16="http://schemas.microsoft.com/office/drawing/2014/main" xmlns="" id="{55571D5A-8E28-4AA6-AA64-3E073DA14963}"/>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xmlns="" id="{FF95A3D4-D93A-43D2-9AC8-336B71E4D9ED}"/>
              </a:ext>
            </a:extLst>
          </p:cNvPr>
          <p:cNvSpPr>
            <a:spLocks noGrp="1"/>
          </p:cNvSpPr>
          <p:nvPr>
            <p:ph type="sldNum" sz="quarter" idx="12"/>
          </p:nvPr>
        </p:nvSpPr>
        <p:spPr/>
        <p:txBody>
          <a:bodyPr/>
          <a:lstStyle/>
          <a:p>
            <a:fld id="{233E0D7C-E4C5-4EF3-ABA5-277ED88D7980}" type="slidenum">
              <a:rPr lang="zh-CN" altLang="en-US" smtClean="0"/>
              <a:t>‹#›</a:t>
            </a:fld>
            <a:endParaRPr lang="zh-CN" altLang="en-US"/>
          </a:p>
        </p:txBody>
      </p:sp>
    </p:spTree>
    <p:extLst>
      <p:ext uri="{BB962C8B-B14F-4D97-AF65-F5344CB8AC3E}">
        <p14:creationId xmlns:p14="http://schemas.microsoft.com/office/powerpoint/2010/main" val="35615930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xmlns="" id="{23BAFFBC-9D12-49FB-B0EC-6208A5BEE2D7}"/>
              </a:ext>
            </a:extLst>
          </p:cNvPr>
          <p:cNvSpPr>
            <a:spLocks noGrp="1"/>
          </p:cNvSpPr>
          <p:nvPr>
            <p:ph type="dt" sz="half" idx="10"/>
          </p:nvPr>
        </p:nvSpPr>
        <p:spPr/>
        <p:txBody>
          <a:bodyPr/>
          <a:lstStyle/>
          <a:p>
            <a:fld id="{70D71DEE-F432-4C30-9D2E-E4BE43B0CE3B}" type="datetimeFigureOut">
              <a:rPr lang="zh-CN" altLang="en-US" smtClean="0"/>
              <a:t>2017/10/6</a:t>
            </a:fld>
            <a:endParaRPr lang="zh-CN" altLang="en-US"/>
          </a:p>
        </p:txBody>
      </p:sp>
      <p:sp>
        <p:nvSpPr>
          <p:cNvPr id="3" name="页脚占位符 2">
            <a:extLst>
              <a:ext uri="{FF2B5EF4-FFF2-40B4-BE49-F238E27FC236}">
                <a16:creationId xmlns:a16="http://schemas.microsoft.com/office/drawing/2014/main" xmlns="" id="{8ADA60FD-29EC-4BE5-8A06-E68E61CB6DD4}"/>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xmlns="" id="{0314A6A5-140F-4590-83EC-E6DBF2C16A69}"/>
              </a:ext>
            </a:extLst>
          </p:cNvPr>
          <p:cNvSpPr>
            <a:spLocks noGrp="1"/>
          </p:cNvSpPr>
          <p:nvPr>
            <p:ph type="sldNum" sz="quarter" idx="12"/>
          </p:nvPr>
        </p:nvSpPr>
        <p:spPr/>
        <p:txBody>
          <a:bodyPr/>
          <a:lstStyle/>
          <a:p>
            <a:fld id="{233E0D7C-E4C5-4EF3-ABA5-277ED88D7980}" type="slidenum">
              <a:rPr lang="zh-CN" altLang="en-US" smtClean="0"/>
              <a:t>‹#›</a:t>
            </a:fld>
            <a:endParaRPr lang="zh-CN" altLang="en-US"/>
          </a:p>
        </p:txBody>
      </p:sp>
    </p:spTree>
    <p:extLst>
      <p:ext uri="{BB962C8B-B14F-4D97-AF65-F5344CB8AC3E}">
        <p14:creationId xmlns:p14="http://schemas.microsoft.com/office/powerpoint/2010/main" val="11930532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28A0FE3-8657-498E-9579-9DC35CDBE35E}"/>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xmlns="" id="{4DF357B8-C87E-4353-9F6A-1C4790D1BC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a16="http://schemas.microsoft.com/office/drawing/2014/main" xmlns="" id="{A8E684DD-4E6B-44D1-917B-530C4225B7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6A00EAA2-62E2-45A8-8466-3A6B30521968}"/>
              </a:ext>
            </a:extLst>
          </p:cNvPr>
          <p:cNvSpPr>
            <a:spLocks noGrp="1"/>
          </p:cNvSpPr>
          <p:nvPr>
            <p:ph type="dt" sz="half" idx="10"/>
          </p:nvPr>
        </p:nvSpPr>
        <p:spPr/>
        <p:txBody>
          <a:bodyPr/>
          <a:lstStyle/>
          <a:p>
            <a:fld id="{70D71DEE-F432-4C30-9D2E-E4BE43B0CE3B}" type="datetimeFigureOut">
              <a:rPr lang="zh-CN" altLang="en-US" smtClean="0"/>
              <a:t>2017/10/6</a:t>
            </a:fld>
            <a:endParaRPr lang="zh-CN" altLang="en-US"/>
          </a:p>
        </p:txBody>
      </p:sp>
      <p:sp>
        <p:nvSpPr>
          <p:cNvPr id="6" name="页脚占位符 5">
            <a:extLst>
              <a:ext uri="{FF2B5EF4-FFF2-40B4-BE49-F238E27FC236}">
                <a16:creationId xmlns:a16="http://schemas.microsoft.com/office/drawing/2014/main" xmlns="" id="{D1437E8D-4BA4-4A85-8171-1E1AA74C584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2AF91A11-7AF8-4602-B3AE-9E96F48A1EAC}"/>
              </a:ext>
            </a:extLst>
          </p:cNvPr>
          <p:cNvSpPr>
            <a:spLocks noGrp="1"/>
          </p:cNvSpPr>
          <p:nvPr>
            <p:ph type="sldNum" sz="quarter" idx="12"/>
          </p:nvPr>
        </p:nvSpPr>
        <p:spPr/>
        <p:txBody>
          <a:bodyPr/>
          <a:lstStyle/>
          <a:p>
            <a:fld id="{233E0D7C-E4C5-4EF3-ABA5-277ED88D7980}" type="slidenum">
              <a:rPr lang="zh-CN" altLang="en-US" smtClean="0"/>
              <a:t>‹#›</a:t>
            </a:fld>
            <a:endParaRPr lang="zh-CN" altLang="en-US"/>
          </a:p>
        </p:txBody>
      </p:sp>
    </p:spTree>
    <p:extLst>
      <p:ext uri="{BB962C8B-B14F-4D97-AF65-F5344CB8AC3E}">
        <p14:creationId xmlns:p14="http://schemas.microsoft.com/office/powerpoint/2010/main" val="23138679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D8BCFE2-49AE-4666-8AC3-EBAB8FC8BD0D}"/>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xmlns="" id="{B322CC3D-DE4C-4368-B49B-633230DC96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xmlns="" id="{4C6BDC69-3B03-4301-8BC8-E9A12E519C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a16="http://schemas.microsoft.com/office/drawing/2014/main" xmlns="" id="{561C6D74-40C0-4907-9FD2-CFFEB76DBD2F}"/>
              </a:ext>
            </a:extLst>
          </p:cNvPr>
          <p:cNvSpPr>
            <a:spLocks noGrp="1"/>
          </p:cNvSpPr>
          <p:nvPr>
            <p:ph type="dt" sz="half" idx="10"/>
          </p:nvPr>
        </p:nvSpPr>
        <p:spPr/>
        <p:txBody>
          <a:bodyPr/>
          <a:lstStyle/>
          <a:p>
            <a:fld id="{70D71DEE-F432-4C30-9D2E-E4BE43B0CE3B}" type="datetimeFigureOut">
              <a:rPr lang="zh-CN" altLang="en-US" smtClean="0"/>
              <a:t>2017/10/6</a:t>
            </a:fld>
            <a:endParaRPr lang="zh-CN" altLang="en-US"/>
          </a:p>
        </p:txBody>
      </p:sp>
      <p:sp>
        <p:nvSpPr>
          <p:cNvPr id="6" name="页脚占位符 5">
            <a:extLst>
              <a:ext uri="{FF2B5EF4-FFF2-40B4-BE49-F238E27FC236}">
                <a16:creationId xmlns:a16="http://schemas.microsoft.com/office/drawing/2014/main" xmlns="" id="{08C14B28-E0F4-47D2-ADA8-D7A8FA37AE8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xmlns="" id="{7BF4F62D-A2DA-4604-BBDA-99BB53878115}"/>
              </a:ext>
            </a:extLst>
          </p:cNvPr>
          <p:cNvSpPr>
            <a:spLocks noGrp="1"/>
          </p:cNvSpPr>
          <p:nvPr>
            <p:ph type="sldNum" sz="quarter" idx="12"/>
          </p:nvPr>
        </p:nvSpPr>
        <p:spPr/>
        <p:txBody>
          <a:bodyPr/>
          <a:lstStyle/>
          <a:p>
            <a:fld id="{233E0D7C-E4C5-4EF3-ABA5-277ED88D7980}" type="slidenum">
              <a:rPr lang="zh-CN" altLang="en-US" smtClean="0"/>
              <a:t>‹#›</a:t>
            </a:fld>
            <a:endParaRPr lang="zh-CN" altLang="en-US"/>
          </a:p>
        </p:txBody>
      </p:sp>
    </p:spTree>
    <p:extLst>
      <p:ext uri="{BB962C8B-B14F-4D97-AF65-F5344CB8AC3E}">
        <p14:creationId xmlns:p14="http://schemas.microsoft.com/office/powerpoint/2010/main" val="27113478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8D9A8CF-DA22-41BF-A0B4-4951522EADE3}"/>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xmlns="" id="{2B848142-C3D6-4CD3-B85C-9E8475C575C4}"/>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1BAF72BD-4018-4BD4-A5A5-2EADD01ED03E}"/>
              </a:ext>
            </a:extLst>
          </p:cNvPr>
          <p:cNvSpPr>
            <a:spLocks noGrp="1"/>
          </p:cNvSpPr>
          <p:nvPr>
            <p:ph type="dt" sz="half" idx="10"/>
          </p:nvPr>
        </p:nvSpPr>
        <p:spPr/>
        <p:txBody>
          <a:bodyPr/>
          <a:lstStyle/>
          <a:p>
            <a:fld id="{70D71DEE-F432-4C30-9D2E-E4BE43B0CE3B}" type="datetimeFigureOut">
              <a:rPr lang="zh-CN" altLang="en-US" smtClean="0"/>
              <a:t>2017/10/6</a:t>
            </a:fld>
            <a:endParaRPr lang="zh-CN" altLang="en-US"/>
          </a:p>
        </p:txBody>
      </p:sp>
      <p:sp>
        <p:nvSpPr>
          <p:cNvPr id="5" name="页脚占位符 4">
            <a:extLst>
              <a:ext uri="{FF2B5EF4-FFF2-40B4-BE49-F238E27FC236}">
                <a16:creationId xmlns:a16="http://schemas.microsoft.com/office/drawing/2014/main" xmlns="" id="{2069B22B-4299-49BA-A08C-23E5BFA0040F}"/>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DA0C837D-4F78-4211-BC23-C53F226E32E9}"/>
              </a:ext>
            </a:extLst>
          </p:cNvPr>
          <p:cNvSpPr>
            <a:spLocks noGrp="1"/>
          </p:cNvSpPr>
          <p:nvPr>
            <p:ph type="sldNum" sz="quarter" idx="12"/>
          </p:nvPr>
        </p:nvSpPr>
        <p:spPr/>
        <p:txBody>
          <a:bodyPr/>
          <a:lstStyle/>
          <a:p>
            <a:fld id="{233E0D7C-E4C5-4EF3-ABA5-277ED88D7980}" type="slidenum">
              <a:rPr lang="zh-CN" altLang="en-US" smtClean="0"/>
              <a:t>‹#›</a:t>
            </a:fld>
            <a:endParaRPr lang="zh-CN" altLang="en-US"/>
          </a:p>
        </p:txBody>
      </p:sp>
    </p:spTree>
    <p:extLst>
      <p:ext uri="{BB962C8B-B14F-4D97-AF65-F5344CB8AC3E}">
        <p14:creationId xmlns:p14="http://schemas.microsoft.com/office/powerpoint/2010/main" val="1802048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xmlns="" id="{EE7440CA-440A-4028-8551-FB0241AD824D}"/>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xmlns="" id="{7ADC43A8-8021-4E1F-8627-A71C10DBEE1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2A791D1B-5A65-4A65-B0BB-9D14E5466EBB}"/>
              </a:ext>
            </a:extLst>
          </p:cNvPr>
          <p:cNvSpPr>
            <a:spLocks noGrp="1"/>
          </p:cNvSpPr>
          <p:nvPr>
            <p:ph type="dt" sz="half" idx="10"/>
          </p:nvPr>
        </p:nvSpPr>
        <p:spPr/>
        <p:txBody>
          <a:bodyPr/>
          <a:lstStyle/>
          <a:p>
            <a:fld id="{70D71DEE-F432-4C30-9D2E-E4BE43B0CE3B}" type="datetimeFigureOut">
              <a:rPr lang="zh-CN" altLang="en-US" smtClean="0"/>
              <a:t>2017/10/6</a:t>
            </a:fld>
            <a:endParaRPr lang="zh-CN" altLang="en-US"/>
          </a:p>
        </p:txBody>
      </p:sp>
      <p:sp>
        <p:nvSpPr>
          <p:cNvPr id="5" name="页脚占位符 4">
            <a:extLst>
              <a:ext uri="{FF2B5EF4-FFF2-40B4-BE49-F238E27FC236}">
                <a16:creationId xmlns:a16="http://schemas.microsoft.com/office/drawing/2014/main" xmlns="" id="{36CD5A18-9770-48E6-89B7-72E2236BE7B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xmlns="" id="{9285AEF0-734F-4D9D-9D6A-B310691F82E6}"/>
              </a:ext>
            </a:extLst>
          </p:cNvPr>
          <p:cNvSpPr>
            <a:spLocks noGrp="1"/>
          </p:cNvSpPr>
          <p:nvPr>
            <p:ph type="sldNum" sz="quarter" idx="12"/>
          </p:nvPr>
        </p:nvSpPr>
        <p:spPr/>
        <p:txBody>
          <a:bodyPr/>
          <a:lstStyle/>
          <a:p>
            <a:fld id="{233E0D7C-E4C5-4EF3-ABA5-277ED88D7980}" type="slidenum">
              <a:rPr lang="zh-CN" altLang="en-US" smtClean="0"/>
              <a:t>‹#›</a:t>
            </a:fld>
            <a:endParaRPr lang="zh-CN" altLang="en-US"/>
          </a:p>
        </p:txBody>
      </p:sp>
    </p:spTree>
    <p:extLst>
      <p:ext uri="{BB962C8B-B14F-4D97-AF65-F5344CB8AC3E}">
        <p14:creationId xmlns:p14="http://schemas.microsoft.com/office/powerpoint/2010/main" val="94707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EFAULT-mas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9941946"/>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reak slide">
    <p:spTree>
      <p:nvGrpSpPr>
        <p:cNvPr id="1" name=""/>
        <p:cNvGrpSpPr/>
        <p:nvPr/>
      </p:nvGrpSpPr>
      <p:grpSpPr>
        <a:xfrm>
          <a:off x="0" y="0"/>
          <a:ext cx="0" cy="0"/>
          <a:chOff x="0" y="0"/>
          <a:chExt cx="0" cy="0"/>
        </a:xfrm>
      </p:grpSpPr>
      <p:sp>
        <p:nvSpPr>
          <p:cNvPr id="24" name="Picture Placeholder 23"/>
          <p:cNvSpPr>
            <a:spLocks noGrp="1"/>
          </p:cNvSpPr>
          <p:nvPr>
            <p:ph type="pic" sz="quarter" idx="14"/>
          </p:nvPr>
        </p:nvSpPr>
        <p:spPr>
          <a:xfrm>
            <a:off x="0" y="3122341"/>
            <a:ext cx="12191998" cy="3735659"/>
          </a:xfrm>
          <a:custGeom>
            <a:avLst/>
            <a:gdLst>
              <a:gd name="connsiteX0" fmla="*/ 17873318 w 24377646"/>
              <a:gd name="connsiteY0" fmla="*/ 77 h 7471318"/>
              <a:gd name="connsiteX1" fmla="*/ 24377646 w 24377646"/>
              <a:gd name="connsiteY1" fmla="*/ 718990 h 7471318"/>
              <a:gd name="connsiteX2" fmla="*/ 24377646 w 24377646"/>
              <a:gd name="connsiteY2" fmla="*/ 7471318 h 7471318"/>
              <a:gd name="connsiteX3" fmla="*/ 0 w 24377646"/>
              <a:gd name="connsiteY3" fmla="*/ 7471318 h 7471318"/>
              <a:gd name="connsiteX4" fmla="*/ 0 w 24377646"/>
              <a:gd name="connsiteY4" fmla="*/ 2496670 h 7471318"/>
              <a:gd name="connsiteX5" fmla="*/ 562515 w 24377646"/>
              <a:gd name="connsiteY5" fmla="*/ 2493695 h 7471318"/>
              <a:gd name="connsiteX6" fmla="*/ 17873318 w 24377646"/>
              <a:gd name="connsiteY6" fmla="*/ 77 h 747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377646" h="7471318">
                <a:moveTo>
                  <a:pt x="17873318" y="77"/>
                </a:moveTo>
                <a:cubicBezTo>
                  <a:pt x="19628290" y="4574"/>
                  <a:pt x="21711340" y="207323"/>
                  <a:pt x="24377646" y="718990"/>
                </a:cubicBezTo>
                <a:lnTo>
                  <a:pt x="24377646" y="7471318"/>
                </a:lnTo>
                <a:lnTo>
                  <a:pt x="0" y="7471318"/>
                </a:lnTo>
                <a:lnTo>
                  <a:pt x="0" y="2496670"/>
                </a:lnTo>
                <a:lnTo>
                  <a:pt x="562515" y="2493695"/>
                </a:lnTo>
                <a:cubicBezTo>
                  <a:pt x="9607512" y="2397175"/>
                  <a:pt x="11730922" y="-15662"/>
                  <a:pt x="17873318" y="77"/>
                </a:cubicBez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81892121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SERVICES 3">
    <p:spTree>
      <p:nvGrpSpPr>
        <p:cNvPr id="1" name=""/>
        <p:cNvGrpSpPr/>
        <p:nvPr/>
      </p:nvGrpSpPr>
      <p:grpSpPr>
        <a:xfrm>
          <a:off x="0" y="0"/>
          <a:ext cx="0" cy="0"/>
          <a:chOff x="0" y="0"/>
          <a:chExt cx="0" cy="0"/>
        </a:xfrm>
      </p:grpSpPr>
      <p:sp>
        <p:nvSpPr>
          <p:cNvPr id="7" name="Picture Placeholder 13"/>
          <p:cNvSpPr>
            <a:spLocks noGrp="1"/>
          </p:cNvSpPr>
          <p:nvPr>
            <p:ph type="pic" sz="quarter" idx="14"/>
          </p:nvPr>
        </p:nvSpPr>
        <p:spPr>
          <a:xfrm>
            <a:off x="0" y="0"/>
            <a:ext cx="12192000" cy="2957552"/>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14375099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reak 1">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3206711" y="-372"/>
            <a:ext cx="5778581" cy="2888911"/>
          </a:xfrm>
          <a:custGeom>
            <a:avLst/>
            <a:gdLst>
              <a:gd name="connsiteX0" fmla="*/ 0 w 11554153"/>
              <a:gd name="connsiteY0" fmla="*/ 0 h 5777821"/>
              <a:gd name="connsiteX1" fmla="*/ 11554153 w 11554153"/>
              <a:gd name="connsiteY1" fmla="*/ 1489 h 5777821"/>
              <a:gd name="connsiteX2" fmla="*/ 5776332 w 11554153"/>
              <a:gd name="connsiteY2" fmla="*/ 5777821 h 5777821"/>
            </a:gdLst>
            <a:ahLst/>
            <a:cxnLst>
              <a:cxn ang="0">
                <a:pos x="connsiteX0" y="connsiteY0"/>
              </a:cxn>
              <a:cxn ang="0">
                <a:pos x="connsiteX1" y="connsiteY1"/>
              </a:cxn>
              <a:cxn ang="0">
                <a:pos x="connsiteX2" y="connsiteY2"/>
              </a:cxn>
            </a:cxnLst>
            <a:rect l="l" t="t" r="r" b="b"/>
            <a:pathLst>
              <a:path w="11554153" h="5777821">
                <a:moveTo>
                  <a:pt x="0" y="0"/>
                </a:moveTo>
                <a:lnTo>
                  <a:pt x="11554153" y="1489"/>
                </a:lnTo>
                <a:lnTo>
                  <a:pt x="5776332" y="5777821"/>
                </a:lnTo>
                <a:close/>
              </a:path>
            </a:pathLst>
          </a:custGeom>
          <a:effectLst/>
        </p:spPr>
        <p:txBody>
          <a:bodyPr wrap="square">
            <a:noAutofit/>
          </a:bodyPr>
          <a:lstStyle>
            <a:lvl1pPr marL="0" indent="0">
              <a:buNone/>
              <a:defRPr sz="125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572731261"/>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Break 1">
    <p:spTree>
      <p:nvGrpSpPr>
        <p:cNvPr id="1" name=""/>
        <p:cNvGrpSpPr/>
        <p:nvPr/>
      </p:nvGrpSpPr>
      <p:grpSpPr>
        <a:xfrm>
          <a:off x="0" y="0"/>
          <a:ext cx="0" cy="0"/>
          <a:chOff x="0" y="0"/>
          <a:chExt cx="0" cy="0"/>
        </a:xfrm>
      </p:grpSpPr>
      <p:sp>
        <p:nvSpPr>
          <p:cNvPr id="12" name="Picture Placeholder 11"/>
          <p:cNvSpPr>
            <a:spLocks noGrp="1"/>
          </p:cNvSpPr>
          <p:nvPr>
            <p:ph type="pic" sz="quarter" idx="14"/>
          </p:nvPr>
        </p:nvSpPr>
        <p:spPr>
          <a:xfrm>
            <a:off x="84433" y="2017546"/>
            <a:ext cx="6073432" cy="3541895"/>
          </a:xfrm>
          <a:custGeom>
            <a:avLst/>
            <a:gdLst>
              <a:gd name="connsiteX0" fmla="*/ 12143700 w 12143700"/>
              <a:gd name="connsiteY0" fmla="*/ 0 h 7083790"/>
              <a:gd name="connsiteX1" fmla="*/ 7083790 w 12143700"/>
              <a:gd name="connsiteY1" fmla="*/ 7083790 h 7083790"/>
              <a:gd name="connsiteX2" fmla="*/ 0 w 12143700"/>
              <a:gd name="connsiteY2" fmla="*/ 2023880 h 7083790"/>
            </a:gdLst>
            <a:ahLst/>
            <a:cxnLst>
              <a:cxn ang="0">
                <a:pos x="connsiteX0" y="connsiteY0"/>
              </a:cxn>
              <a:cxn ang="0">
                <a:pos x="connsiteX1" y="connsiteY1"/>
              </a:cxn>
              <a:cxn ang="0">
                <a:pos x="connsiteX2" y="connsiteY2"/>
              </a:cxn>
            </a:cxnLst>
            <a:rect l="l" t="t" r="r" b="b"/>
            <a:pathLst>
              <a:path w="12143700" h="7083790">
                <a:moveTo>
                  <a:pt x="12143700" y="0"/>
                </a:moveTo>
                <a:lnTo>
                  <a:pt x="7083790" y="7083790"/>
                </a:lnTo>
                <a:lnTo>
                  <a:pt x="0" y="2023880"/>
                </a:ln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01375541"/>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Big-Picture-Martik">
    <p:spTree>
      <p:nvGrpSpPr>
        <p:cNvPr id="1" name=""/>
        <p:cNvGrpSpPr/>
        <p:nvPr/>
      </p:nvGrpSpPr>
      <p:grpSpPr>
        <a:xfrm>
          <a:off x="0" y="0"/>
          <a:ext cx="0" cy="0"/>
          <a:chOff x="0" y="0"/>
          <a:chExt cx="0" cy="0"/>
        </a:xfrm>
      </p:grpSpPr>
      <p:sp>
        <p:nvSpPr>
          <p:cNvPr id="2" name="Picture Placeholder 13"/>
          <p:cNvSpPr>
            <a:spLocks noGrp="1"/>
          </p:cNvSpPr>
          <p:nvPr>
            <p:ph type="pic" sz="quarter" idx="13"/>
          </p:nvPr>
        </p:nvSpPr>
        <p:spPr>
          <a:xfrm>
            <a:off x="0" y="0"/>
            <a:ext cx="12192000" cy="685800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4017697456"/>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9_Portfolio ">
    <p:spTree>
      <p:nvGrpSpPr>
        <p:cNvPr id="1" name=""/>
        <p:cNvGrpSpPr/>
        <p:nvPr/>
      </p:nvGrpSpPr>
      <p:grpSpPr>
        <a:xfrm>
          <a:off x="0" y="0"/>
          <a:ext cx="0" cy="0"/>
          <a:chOff x="0" y="0"/>
          <a:chExt cx="0" cy="0"/>
        </a:xfrm>
      </p:grpSpPr>
      <p:sp>
        <p:nvSpPr>
          <p:cNvPr id="8" name="Picture Placeholder 13"/>
          <p:cNvSpPr>
            <a:spLocks noGrp="1"/>
          </p:cNvSpPr>
          <p:nvPr>
            <p:ph type="pic" sz="quarter" idx="14"/>
          </p:nvPr>
        </p:nvSpPr>
        <p:spPr>
          <a:xfrm>
            <a:off x="0" y="-1"/>
            <a:ext cx="12192000" cy="3233854"/>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4051622159"/>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General Slide">
    <p:spTree>
      <p:nvGrpSpPr>
        <p:cNvPr id="1" name=""/>
        <p:cNvGrpSpPr/>
        <p:nvPr/>
      </p:nvGrpSpPr>
      <p:grpSpPr>
        <a:xfrm>
          <a:off x="0" y="0"/>
          <a:ext cx="0" cy="0"/>
          <a:chOff x="0" y="0"/>
          <a:chExt cx="0" cy="0"/>
        </a:xfrm>
      </p:grpSpPr>
      <p:sp>
        <p:nvSpPr>
          <p:cNvPr id="4" name="Picture Placeholder 3"/>
          <p:cNvSpPr>
            <a:spLocks noGrp="1"/>
          </p:cNvSpPr>
          <p:nvPr>
            <p:ph type="pic" sz="quarter" idx="14"/>
          </p:nvPr>
        </p:nvSpPr>
        <p:spPr>
          <a:xfrm>
            <a:off x="3056229" y="0"/>
            <a:ext cx="9135771" cy="6858000"/>
          </a:xfrm>
          <a:custGeom>
            <a:avLst/>
            <a:gdLst>
              <a:gd name="connsiteX0" fmla="*/ 0 w 18266783"/>
              <a:gd name="connsiteY0" fmla="*/ 0 h 13716000"/>
              <a:gd name="connsiteX1" fmla="*/ 8017727 w 18266783"/>
              <a:gd name="connsiteY1" fmla="*/ 0 h 13716000"/>
              <a:gd name="connsiteX2" fmla="*/ 8127220 w 18266783"/>
              <a:gd name="connsiteY2" fmla="*/ 0 h 13716000"/>
              <a:gd name="connsiteX3" fmla="*/ 18266783 w 18266783"/>
              <a:gd name="connsiteY3" fmla="*/ 0 h 13716000"/>
              <a:gd name="connsiteX4" fmla="*/ 18266783 w 18266783"/>
              <a:gd name="connsiteY4" fmla="*/ 13716000 h 13716000"/>
              <a:gd name="connsiteX5" fmla="*/ 16035453 w 18266783"/>
              <a:gd name="connsiteY5" fmla="*/ 13716000 h 13716000"/>
              <a:gd name="connsiteX6" fmla="*/ 8017727 w 18266783"/>
              <a:gd name="connsiteY6" fmla="*/ 13716000 h 13716000"/>
              <a:gd name="connsiteX7" fmla="*/ 7908234 w 18266783"/>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66783" h="13716000">
                <a:moveTo>
                  <a:pt x="0" y="0"/>
                </a:moveTo>
                <a:lnTo>
                  <a:pt x="8017727" y="0"/>
                </a:lnTo>
                <a:lnTo>
                  <a:pt x="8127220" y="0"/>
                </a:lnTo>
                <a:lnTo>
                  <a:pt x="18266783" y="0"/>
                </a:lnTo>
                <a:lnTo>
                  <a:pt x="18266783" y="13716000"/>
                </a:lnTo>
                <a:lnTo>
                  <a:pt x="16035453" y="13716000"/>
                </a:lnTo>
                <a:lnTo>
                  <a:pt x="8017727" y="13716000"/>
                </a:lnTo>
                <a:lnTo>
                  <a:pt x="7908234" y="13716000"/>
                </a:lnTo>
                <a:close/>
              </a:path>
            </a:pathLst>
          </a:custGeom>
          <a:effectLst/>
        </p:spPr>
        <p:txBody>
          <a:bodyPr wrap="square">
            <a:no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821534032"/>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Half_picture">
    <p:spTree>
      <p:nvGrpSpPr>
        <p:cNvPr id="1" name=""/>
        <p:cNvGrpSpPr/>
        <p:nvPr/>
      </p:nvGrpSpPr>
      <p:grpSpPr>
        <a:xfrm>
          <a:off x="0" y="0"/>
          <a:ext cx="0" cy="0"/>
          <a:chOff x="0" y="0"/>
          <a:chExt cx="0" cy="0"/>
        </a:xfrm>
      </p:grpSpPr>
      <p:sp>
        <p:nvSpPr>
          <p:cNvPr id="3" name="Rectangle 2"/>
          <p:cNvSpPr/>
          <p:nvPr userDrawn="1"/>
        </p:nvSpPr>
        <p:spPr>
          <a:xfrm>
            <a:off x="5643987" y="289932"/>
            <a:ext cx="948100" cy="3456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Picture Placeholder 13"/>
          <p:cNvSpPr>
            <a:spLocks noGrp="1"/>
          </p:cNvSpPr>
          <p:nvPr>
            <p:ph type="pic" sz="quarter" idx="13"/>
          </p:nvPr>
        </p:nvSpPr>
        <p:spPr>
          <a:xfrm>
            <a:off x="6346697" y="0"/>
            <a:ext cx="5845303" cy="6858000"/>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363492427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eam of 3">
    <p:spTree>
      <p:nvGrpSpPr>
        <p:cNvPr id="1" name=""/>
        <p:cNvGrpSpPr/>
        <p:nvPr/>
      </p:nvGrpSpPr>
      <p:grpSpPr>
        <a:xfrm>
          <a:off x="0" y="0"/>
          <a:ext cx="0" cy="0"/>
          <a:chOff x="0" y="0"/>
          <a:chExt cx="0" cy="0"/>
        </a:xfrm>
      </p:grpSpPr>
      <p:sp>
        <p:nvSpPr>
          <p:cNvPr id="14" name="Picture Placeholder 13"/>
          <p:cNvSpPr>
            <a:spLocks noGrp="1"/>
          </p:cNvSpPr>
          <p:nvPr>
            <p:ph type="pic" sz="quarter" idx="14"/>
          </p:nvPr>
        </p:nvSpPr>
        <p:spPr>
          <a:xfrm>
            <a:off x="3886084" y="2082797"/>
            <a:ext cx="2013048" cy="2854713"/>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5" name="Picture Placeholder 13"/>
          <p:cNvSpPr>
            <a:spLocks noGrp="1"/>
          </p:cNvSpPr>
          <p:nvPr>
            <p:ph type="pic" sz="quarter" idx="15"/>
          </p:nvPr>
        </p:nvSpPr>
        <p:spPr>
          <a:xfrm>
            <a:off x="8721023" y="2082797"/>
            <a:ext cx="2013048" cy="2854713"/>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6" name="Picture Placeholder 13"/>
          <p:cNvSpPr>
            <a:spLocks noGrp="1"/>
          </p:cNvSpPr>
          <p:nvPr>
            <p:ph type="pic" sz="quarter" idx="16"/>
          </p:nvPr>
        </p:nvSpPr>
        <p:spPr>
          <a:xfrm>
            <a:off x="1468614" y="2082797"/>
            <a:ext cx="2013048" cy="2854713"/>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
        <p:nvSpPr>
          <p:cNvPr id="5" name="Picture Placeholder 13"/>
          <p:cNvSpPr>
            <a:spLocks noGrp="1"/>
          </p:cNvSpPr>
          <p:nvPr>
            <p:ph type="pic" sz="quarter" idx="17"/>
          </p:nvPr>
        </p:nvSpPr>
        <p:spPr>
          <a:xfrm>
            <a:off x="6303553" y="2082797"/>
            <a:ext cx="2013048" cy="2854713"/>
          </a:xfrm>
          <a:effectLst/>
        </p:spPr>
        <p:txBody>
          <a:bodyPr>
            <a:normAutofit/>
          </a:bodyPr>
          <a:lstStyle>
            <a:lvl1pPr marL="0" indent="0">
              <a:buNone/>
              <a:defRPr sz="210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226969840"/>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3 Pictures Text">
    <p:spTree>
      <p:nvGrpSpPr>
        <p:cNvPr id="1" name=""/>
        <p:cNvGrpSpPr/>
        <p:nvPr/>
      </p:nvGrpSpPr>
      <p:grpSpPr>
        <a:xfrm>
          <a:off x="0" y="0"/>
          <a:ext cx="0" cy="0"/>
          <a:chOff x="0" y="0"/>
          <a:chExt cx="0" cy="0"/>
        </a:xfrm>
      </p:grpSpPr>
      <p:sp>
        <p:nvSpPr>
          <p:cNvPr id="9" name="Picture Placeholder 13"/>
          <p:cNvSpPr>
            <a:spLocks noGrp="1"/>
          </p:cNvSpPr>
          <p:nvPr>
            <p:ph type="pic" sz="quarter" idx="14"/>
          </p:nvPr>
        </p:nvSpPr>
        <p:spPr>
          <a:xfrm>
            <a:off x="4316917" y="4226312"/>
            <a:ext cx="3580474" cy="2631688"/>
          </a:xfrm>
          <a:effectLst/>
        </p:spPr>
        <p:txBody>
          <a:bodyPr>
            <a:normAutofit/>
          </a:bodyPr>
          <a:lstStyle>
            <a:lvl1pPr marL="0" indent="0">
              <a:buNone/>
              <a:defRPr sz="1250">
                <a:ln>
                  <a:noFill/>
                </a:ln>
                <a:solidFill>
                  <a:schemeClr val="bg1">
                    <a:lumMod val="85000"/>
                  </a:schemeClr>
                </a:solidFill>
                <a:latin typeface="Lato Light" charset="0"/>
                <a:ea typeface="Lato Light" charset="0"/>
                <a:cs typeface="Lato Light" charset="0"/>
              </a:defRPr>
            </a:lvl1pPr>
          </a:lstStyle>
          <a:p>
            <a:endParaRPr lang="en-US" dirty="0"/>
          </a:p>
        </p:txBody>
      </p:sp>
      <p:sp>
        <p:nvSpPr>
          <p:cNvPr id="10" name="Picture Placeholder 13"/>
          <p:cNvSpPr>
            <a:spLocks noGrp="1"/>
          </p:cNvSpPr>
          <p:nvPr>
            <p:ph type="pic" sz="quarter" idx="15"/>
          </p:nvPr>
        </p:nvSpPr>
        <p:spPr>
          <a:xfrm>
            <a:off x="4316917" y="1"/>
            <a:ext cx="3580474" cy="2631688"/>
          </a:xfrm>
          <a:effectLst/>
        </p:spPr>
        <p:txBody>
          <a:bodyPr>
            <a:normAutofit/>
          </a:bodyPr>
          <a:lstStyle>
            <a:lvl1pPr marL="0" indent="0">
              <a:buNone/>
              <a:defRPr sz="1250">
                <a:ln>
                  <a:noFill/>
                </a:ln>
                <a:solidFill>
                  <a:schemeClr val="bg1">
                    <a:lumMod val="85000"/>
                  </a:schemeClr>
                </a:solidFill>
                <a:latin typeface="Lato Light" charset="0"/>
                <a:ea typeface="Lato Light" charset="0"/>
                <a:cs typeface="Lato Light" charset="0"/>
              </a:defRPr>
            </a:lvl1pPr>
          </a:lstStyle>
          <a:p>
            <a:endParaRPr lang="en-US" dirty="0"/>
          </a:p>
        </p:txBody>
      </p:sp>
    </p:spTree>
    <p:extLst>
      <p:ext uri="{BB962C8B-B14F-4D97-AF65-F5344CB8AC3E}">
        <p14:creationId xmlns:p14="http://schemas.microsoft.com/office/powerpoint/2010/main" val="2028576572"/>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Placeholder Slide">
    <p:spTree>
      <p:nvGrpSpPr>
        <p:cNvPr id="1" name=""/>
        <p:cNvGrpSpPr/>
        <p:nvPr/>
      </p:nvGrpSpPr>
      <p:grpSpPr>
        <a:xfrm>
          <a:off x="0" y="0"/>
          <a:ext cx="0" cy="0"/>
          <a:chOff x="0" y="0"/>
          <a:chExt cx="0" cy="0"/>
        </a:xfrm>
      </p:grpSpPr>
      <p:sp>
        <p:nvSpPr>
          <p:cNvPr id="12" name="Picture Placeholder 8"/>
          <p:cNvSpPr>
            <a:spLocks noGrp="1"/>
          </p:cNvSpPr>
          <p:nvPr>
            <p:ph type="pic" sz="quarter" idx="10"/>
          </p:nvPr>
        </p:nvSpPr>
        <p:spPr>
          <a:xfrm>
            <a:off x="0" y="3759200"/>
            <a:ext cx="4004331" cy="3098800"/>
          </a:xfrm>
          <a:prstGeom prst="rect">
            <a:avLst/>
          </a:prstGeom>
          <a:solidFill>
            <a:schemeClr val="bg1">
              <a:lumMod val="95000"/>
            </a:schemeClr>
          </a:solidFill>
        </p:spPr>
        <p:txBody>
          <a:bodyPr>
            <a:normAutofit/>
          </a:bodyPr>
          <a:lstStyle>
            <a:lvl1pPr>
              <a:defRPr sz="1400"/>
            </a:lvl1pPr>
          </a:lstStyle>
          <a:p>
            <a:endParaRPr lang="en-US"/>
          </a:p>
        </p:txBody>
      </p:sp>
      <p:sp>
        <p:nvSpPr>
          <p:cNvPr id="13" name="Picture Placeholder 8"/>
          <p:cNvSpPr>
            <a:spLocks noGrp="1"/>
          </p:cNvSpPr>
          <p:nvPr>
            <p:ph type="pic" sz="quarter" idx="11"/>
          </p:nvPr>
        </p:nvSpPr>
        <p:spPr>
          <a:xfrm>
            <a:off x="4096898" y="3759200"/>
            <a:ext cx="3994187" cy="3098800"/>
          </a:xfrm>
          <a:prstGeom prst="rect">
            <a:avLst/>
          </a:prstGeom>
          <a:solidFill>
            <a:schemeClr val="bg1">
              <a:lumMod val="95000"/>
            </a:schemeClr>
          </a:solidFill>
        </p:spPr>
        <p:txBody>
          <a:bodyPr>
            <a:normAutofit/>
          </a:bodyPr>
          <a:lstStyle>
            <a:lvl1pPr>
              <a:defRPr sz="1400"/>
            </a:lvl1pPr>
          </a:lstStyle>
          <a:p>
            <a:endParaRPr lang="en-US"/>
          </a:p>
        </p:txBody>
      </p:sp>
      <p:sp>
        <p:nvSpPr>
          <p:cNvPr id="14" name="Picture Placeholder 8"/>
          <p:cNvSpPr>
            <a:spLocks noGrp="1"/>
          </p:cNvSpPr>
          <p:nvPr>
            <p:ph type="pic" sz="quarter" idx="12"/>
          </p:nvPr>
        </p:nvSpPr>
        <p:spPr>
          <a:xfrm>
            <a:off x="8183652" y="3759200"/>
            <a:ext cx="4008348" cy="3098800"/>
          </a:xfrm>
          <a:prstGeom prst="rect">
            <a:avLst/>
          </a:prstGeom>
          <a:solidFill>
            <a:schemeClr val="bg1">
              <a:lumMod val="95000"/>
            </a:schemeClr>
          </a:solidFill>
        </p:spPr>
        <p:txBody>
          <a:bodyPr>
            <a:normAutofit/>
          </a:bodyPr>
          <a:lstStyle>
            <a:lvl1pPr>
              <a:defRPr sz="1400"/>
            </a:lvl1pPr>
          </a:lstStyle>
          <a:p>
            <a:endParaRPr lang="en-US"/>
          </a:p>
        </p:txBody>
      </p:sp>
    </p:spTree>
    <p:extLst>
      <p:ext uri="{BB962C8B-B14F-4D97-AF65-F5344CB8AC3E}">
        <p14:creationId xmlns:p14="http://schemas.microsoft.com/office/powerpoint/2010/main" val="217194967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3_General Slide">
    <p:spTree>
      <p:nvGrpSpPr>
        <p:cNvPr id="1" name=""/>
        <p:cNvGrpSpPr/>
        <p:nvPr/>
      </p:nvGrpSpPr>
      <p:grpSpPr>
        <a:xfrm>
          <a:off x="0" y="0"/>
          <a:ext cx="0" cy="0"/>
          <a:chOff x="0" y="0"/>
          <a:chExt cx="0" cy="0"/>
        </a:xfrm>
      </p:grpSpPr>
      <p:sp>
        <p:nvSpPr>
          <p:cNvPr id="11" name="Picture Placeholder 7"/>
          <p:cNvSpPr>
            <a:spLocks noGrp="1"/>
          </p:cNvSpPr>
          <p:nvPr>
            <p:ph type="pic" sz="quarter" idx="42"/>
          </p:nvPr>
        </p:nvSpPr>
        <p:spPr>
          <a:xfrm>
            <a:off x="3785425" y="2500109"/>
            <a:ext cx="2055231" cy="2383449"/>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wrap="square">
            <a:noAutofit/>
          </a:bodyPr>
          <a:lstStyle>
            <a:lvl1pPr marL="0" indent="0">
              <a:buNone/>
              <a:defRPr sz="1300">
                <a:ln>
                  <a:noFill/>
                </a:ln>
                <a:solidFill>
                  <a:schemeClr val="bg1">
                    <a:lumMod val="85000"/>
                  </a:schemeClr>
                </a:solidFill>
              </a:defRPr>
            </a:lvl1pPr>
          </a:lstStyle>
          <a:p>
            <a:endParaRPr lang="en-US" dirty="0"/>
          </a:p>
        </p:txBody>
      </p:sp>
      <p:sp>
        <p:nvSpPr>
          <p:cNvPr id="14" name="Picture Placeholder 7"/>
          <p:cNvSpPr>
            <a:spLocks noGrp="1"/>
          </p:cNvSpPr>
          <p:nvPr>
            <p:ph type="pic" sz="quarter" idx="64"/>
          </p:nvPr>
        </p:nvSpPr>
        <p:spPr>
          <a:xfrm>
            <a:off x="6385312" y="2500109"/>
            <a:ext cx="2055231" cy="2383449"/>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wrap="square">
            <a:noAutofit/>
          </a:bodyPr>
          <a:lstStyle>
            <a:lvl1pPr marL="0" indent="0">
              <a:buNone/>
              <a:defRPr sz="1300">
                <a:ln>
                  <a:noFill/>
                </a:ln>
                <a:solidFill>
                  <a:schemeClr val="bg1">
                    <a:lumMod val="85000"/>
                  </a:schemeClr>
                </a:solidFill>
              </a:defRPr>
            </a:lvl1pPr>
          </a:lstStyle>
          <a:p>
            <a:endParaRPr lang="en-US" dirty="0"/>
          </a:p>
        </p:txBody>
      </p:sp>
      <p:sp>
        <p:nvSpPr>
          <p:cNvPr id="15" name="Picture Placeholder 7"/>
          <p:cNvSpPr>
            <a:spLocks noGrp="1"/>
          </p:cNvSpPr>
          <p:nvPr>
            <p:ph type="pic" sz="quarter" idx="65"/>
          </p:nvPr>
        </p:nvSpPr>
        <p:spPr>
          <a:xfrm>
            <a:off x="8985199" y="2500109"/>
            <a:ext cx="2055231" cy="2383449"/>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wrap="square">
            <a:noAutofit/>
          </a:bodyPr>
          <a:lstStyle>
            <a:lvl1pPr marL="0" indent="0">
              <a:buNone/>
              <a:defRPr sz="1300">
                <a:ln>
                  <a:noFill/>
                </a:ln>
                <a:solidFill>
                  <a:schemeClr val="bg1">
                    <a:lumMod val="85000"/>
                  </a:schemeClr>
                </a:solidFill>
              </a:defRPr>
            </a:lvl1pPr>
          </a:lstStyle>
          <a:p>
            <a:endParaRPr lang="en-US" dirty="0"/>
          </a:p>
        </p:txBody>
      </p:sp>
      <p:sp>
        <p:nvSpPr>
          <p:cNvPr id="16" name="Picture Placeholder 7"/>
          <p:cNvSpPr>
            <a:spLocks noGrp="1"/>
          </p:cNvSpPr>
          <p:nvPr>
            <p:ph type="pic" sz="quarter" idx="66"/>
          </p:nvPr>
        </p:nvSpPr>
        <p:spPr>
          <a:xfrm>
            <a:off x="1185538" y="2500109"/>
            <a:ext cx="2055231" cy="2383449"/>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a:effectLst/>
        </p:spPr>
        <p:txBody>
          <a:bodyPr wrap="square">
            <a:noAutofit/>
          </a:bodyPr>
          <a:lstStyle>
            <a:lvl1pPr marL="0" indent="0">
              <a:buNone/>
              <a:defRPr sz="1300">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24908915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xmlns="" id="{588283A9-08C5-44E5-A83F-D012E0BA6A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xmlns="" id="{A690BF7E-0ADC-43A3-B086-256130CE3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xmlns="" id="{C873F8D4-A8CC-4114-A20B-E40F50E60E7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D71DEE-F432-4C30-9D2E-E4BE43B0CE3B}" type="datetimeFigureOut">
              <a:rPr lang="zh-CN" altLang="en-US" smtClean="0"/>
              <a:t>2017/10/6</a:t>
            </a:fld>
            <a:endParaRPr lang="zh-CN" altLang="en-US"/>
          </a:p>
        </p:txBody>
      </p:sp>
      <p:sp>
        <p:nvSpPr>
          <p:cNvPr id="5" name="页脚占位符 4">
            <a:extLst>
              <a:ext uri="{FF2B5EF4-FFF2-40B4-BE49-F238E27FC236}">
                <a16:creationId xmlns:a16="http://schemas.microsoft.com/office/drawing/2014/main" xmlns="" id="{AA15AC85-98C3-4B3A-B190-74AA03AF27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xmlns="" id="{A8ADB244-C8C6-4F3A-ABFC-C12A5ADB90F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E0D7C-E4C5-4EF3-ABA5-277ED88D7980}" type="slidenum">
              <a:rPr lang="zh-CN" altLang="en-US" smtClean="0"/>
              <a:t>‹#›</a:t>
            </a:fld>
            <a:endParaRPr lang="zh-CN" altLang="en-US"/>
          </a:p>
        </p:txBody>
      </p:sp>
    </p:spTree>
    <p:extLst>
      <p:ext uri="{BB962C8B-B14F-4D97-AF65-F5344CB8AC3E}">
        <p14:creationId xmlns:p14="http://schemas.microsoft.com/office/powerpoint/2010/main" val="12011717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2.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23.xml"/><Relationship Id="rId5" Type="http://schemas.openxmlformats.org/officeDocument/2006/relationships/image" Target="../media/image21.jpe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2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2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24.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22D30"/>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742FB249-02CC-4370-AAE4-A417E60BCD2C}"/>
              </a:ext>
            </a:extLst>
          </p:cNvPr>
          <p:cNvPicPr>
            <a:picLocks noChangeAspect="1"/>
          </p:cNvPicPr>
          <p:nvPr/>
        </p:nvPicPr>
        <p:blipFill rotWithShape="1">
          <a:blip r:embed="rId5">
            <a:extLst>
              <a:ext uri="{28A0092B-C50C-407E-A947-70E740481C1C}">
                <a14:useLocalDpi xmlns:a14="http://schemas.microsoft.com/office/drawing/2010/main" val="0"/>
              </a:ext>
            </a:extLst>
          </a:blip>
          <a:srcRect l="9030" r="8925"/>
          <a:stretch/>
        </p:blipFill>
        <p:spPr>
          <a:xfrm rot="5400000">
            <a:off x="2666999" y="-2667001"/>
            <a:ext cx="6858000" cy="12192002"/>
          </a:xfrm>
          <a:prstGeom prst="rect">
            <a:avLst/>
          </a:prstGeom>
        </p:spPr>
      </p:pic>
      <p:sp>
        <p:nvSpPr>
          <p:cNvPr id="8" name="矩形 7">
            <a:extLst>
              <a:ext uri="{FF2B5EF4-FFF2-40B4-BE49-F238E27FC236}">
                <a16:creationId xmlns:a16="http://schemas.microsoft.com/office/drawing/2014/main" xmlns="" id="{5052AFF8-35C0-497B-ABC3-A88C55B0E9CC}"/>
              </a:ext>
            </a:extLst>
          </p:cNvPr>
          <p:cNvSpPr/>
          <p:nvPr/>
        </p:nvSpPr>
        <p:spPr>
          <a:xfrm>
            <a:off x="1066799" y="927100"/>
            <a:ext cx="10058400" cy="5245100"/>
          </a:xfrm>
          <a:prstGeom prst="rect">
            <a:avLst/>
          </a:prstGeom>
          <a:solidFill>
            <a:schemeClr val="bg1"/>
          </a:solidFill>
          <a:ln>
            <a:noFill/>
          </a:ln>
          <a:effectLst>
            <a:outerShdw blurRad="63500" sx="105000" sy="105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10" name="图片 9">
            <a:extLst>
              <a:ext uri="{FF2B5EF4-FFF2-40B4-BE49-F238E27FC236}">
                <a16:creationId xmlns:a16="http://schemas.microsoft.com/office/drawing/2014/main" xmlns="" id="{6A87D970-B10D-4416-8B37-29AFD7B92F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34903" y="4355165"/>
            <a:ext cx="6928991" cy="2532954"/>
          </a:xfrm>
          <a:prstGeom prst="rect">
            <a:avLst/>
          </a:prstGeom>
        </p:spPr>
      </p:pic>
      <p:pic>
        <p:nvPicPr>
          <p:cNvPr id="12" name="图片 11">
            <a:extLst>
              <a:ext uri="{FF2B5EF4-FFF2-40B4-BE49-F238E27FC236}">
                <a16:creationId xmlns:a16="http://schemas.microsoft.com/office/drawing/2014/main" xmlns="" id="{11BF1D79-DE08-4B34-BB2F-6A54944F2D5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932432" y="533400"/>
            <a:ext cx="1404766" cy="1262128"/>
          </a:xfrm>
          <a:prstGeom prst="rect">
            <a:avLst/>
          </a:prstGeom>
        </p:spPr>
      </p:pic>
      <p:pic>
        <p:nvPicPr>
          <p:cNvPr id="16" name="图片 15">
            <a:extLst>
              <a:ext uri="{FF2B5EF4-FFF2-40B4-BE49-F238E27FC236}">
                <a16:creationId xmlns:a16="http://schemas.microsoft.com/office/drawing/2014/main" xmlns="" id="{3A9415E3-A3E1-4E2E-891F-09D56A60D26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V="1">
            <a:off x="-21737" y="-41375"/>
            <a:ext cx="3036558" cy="3379339"/>
          </a:xfrm>
          <a:prstGeom prst="rect">
            <a:avLst/>
          </a:prstGeom>
        </p:spPr>
      </p:pic>
      <p:pic>
        <p:nvPicPr>
          <p:cNvPr id="18" name="图片 17">
            <a:extLst>
              <a:ext uri="{FF2B5EF4-FFF2-40B4-BE49-F238E27FC236}">
                <a16:creationId xmlns:a16="http://schemas.microsoft.com/office/drawing/2014/main" xmlns="" id="{8D93A595-7563-442E-B49F-1D49102FD43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V="1">
            <a:off x="9723580" y="0"/>
            <a:ext cx="2426984" cy="2990818"/>
          </a:xfrm>
          <a:prstGeom prst="rect">
            <a:avLst/>
          </a:prstGeom>
        </p:spPr>
      </p:pic>
      <p:pic>
        <p:nvPicPr>
          <p:cNvPr id="22" name="图片 21">
            <a:extLst>
              <a:ext uri="{FF2B5EF4-FFF2-40B4-BE49-F238E27FC236}">
                <a16:creationId xmlns:a16="http://schemas.microsoft.com/office/drawing/2014/main" xmlns="" id="{F6F8E6B7-8639-4D8F-A240-7BC084A0E937}"/>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223714" y="3948793"/>
            <a:ext cx="2990021" cy="2939809"/>
          </a:xfrm>
          <a:prstGeom prst="rect">
            <a:avLst/>
          </a:prstGeom>
        </p:spPr>
      </p:pic>
      <p:pic>
        <p:nvPicPr>
          <p:cNvPr id="24" name="图片 23">
            <a:extLst>
              <a:ext uri="{FF2B5EF4-FFF2-40B4-BE49-F238E27FC236}">
                <a16:creationId xmlns:a16="http://schemas.microsoft.com/office/drawing/2014/main" xmlns="" id="{CE6F9D5F-8D0F-4BE3-ACE4-DF181B88C56B}"/>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363" y="4026852"/>
            <a:ext cx="3542439" cy="2834236"/>
          </a:xfrm>
          <a:prstGeom prst="rect">
            <a:avLst/>
          </a:prstGeom>
        </p:spPr>
      </p:pic>
      <p:sp>
        <p:nvSpPr>
          <p:cNvPr id="28" name="文本框 27">
            <a:extLst>
              <a:ext uri="{FF2B5EF4-FFF2-40B4-BE49-F238E27FC236}">
                <a16:creationId xmlns:a16="http://schemas.microsoft.com/office/drawing/2014/main" xmlns="" id="{13003101-7EC0-44C2-A21E-C55E4DA03718}"/>
              </a:ext>
            </a:extLst>
          </p:cNvPr>
          <p:cNvSpPr txBox="1"/>
          <p:nvPr/>
        </p:nvSpPr>
        <p:spPr>
          <a:xfrm>
            <a:off x="1981463" y="2484416"/>
            <a:ext cx="8069943" cy="830997"/>
          </a:xfrm>
          <a:prstGeom prst="rect">
            <a:avLst/>
          </a:prstGeom>
          <a:noFill/>
        </p:spPr>
        <p:txBody>
          <a:bodyPr wrap="square" rtlCol="0">
            <a:spAutoFit/>
          </a:bodyPr>
          <a:lstStyle/>
          <a:p>
            <a:pPr algn="ctr"/>
            <a:r>
              <a:rPr lang="zh-CN" altLang="en-US" sz="4800" b="1" dirty="0">
                <a:solidFill>
                  <a:srgbClr val="016576"/>
                </a:solidFill>
                <a:cs typeface="+mn-ea"/>
                <a:sym typeface="+mn-lt"/>
              </a:rPr>
              <a:t>招商商业计划书</a:t>
            </a:r>
            <a:r>
              <a:rPr lang="en-US" altLang="zh-CN" sz="4800" b="1" dirty="0">
                <a:solidFill>
                  <a:srgbClr val="016576"/>
                </a:solidFill>
                <a:cs typeface="+mn-ea"/>
                <a:sym typeface="+mn-lt"/>
              </a:rPr>
              <a:t>PPT</a:t>
            </a:r>
            <a:endParaRPr lang="zh-CN" altLang="en-US" sz="4800" b="1" dirty="0">
              <a:solidFill>
                <a:srgbClr val="016576"/>
              </a:solidFill>
              <a:cs typeface="+mn-ea"/>
              <a:sym typeface="+mn-lt"/>
            </a:endParaRPr>
          </a:p>
        </p:txBody>
      </p:sp>
      <p:sp>
        <p:nvSpPr>
          <p:cNvPr id="29" name="矩形 28">
            <a:extLst>
              <a:ext uri="{FF2B5EF4-FFF2-40B4-BE49-F238E27FC236}">
                <a16:creationId xmlns:a16="http://schemas.microsoft.com/office/drawing/2014/main" xmlns="" id="{39F75F6A-3C6F-499D-93C8-4E412F2F48E2}"/>
              </a:ext>
            </a:extLst>
          </p:cNvPr>
          <p:cNvSpPr/>
          <p:nvPr/>
        </p:nvSpPr>
        <p:spPr>
          <a:xfrm>
            <a:off x="1784582" y="3368150"/>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pic>
        <p:nvPicPr>
          <p:cNvPr id="3" name="A New President">
            <a:hlinkClick r:id="" action="ppaction://media"/>
            <a:extLst>
              <a:ext uri="{FF2B5EF4-FFF2-40B4-BE49-F238E27FC236}">
                <a16:creationId xmlns:a16="http://schemas.microsoft.com/office/drawing/2014/main" xmlns="" id="{82B905A1-095E-4BD8-9E66-B74E2EF5F2DB}"/>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2352994" y="-1734433"/>
            <a:ext cx="609600" cy="609600"/>
          </a:xfrm>
          <a:prstGeom prst="rect">
            <a:avLst/>
          </a:prstGeom>
        </p:spPr>
      </p:pic>
    </p:spTree>
    <p:extLst>
      <p:ext uri="{BB962C8B-B14F-4D97-AF65-F5344CB8AC3E}">
        <p14:creationId xmlns:p14="http://schemas.microsoft.com/office/powerpoint/2010/main" val="3198198390"/>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par>
                          <p:cTn id="7" fill="hold">
                            <p:stCondLst>
                              <p:cond delay="0"/>
                            </p:stCondLst>
                            <p:childTnLst>
                              <p:par>
                                <p:cTn id="8" presetID="10" presetClass="entr" presetSubtype="0" fill="hold" grpId="0" nodeType="afterEffect">
                                  <p:stCondLst>
                                    <p:cond delay="0"/>
                                  </p:stCondLst>
                                  <p:iterate type="lt">
                                    <p:tmPct val="10000"/>
                                  </p:iterate>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childTnLst>
                          </p:cTn>
                        </p:par>
                        <p:par>
                          <p:cTn id="11" fill="hold">
                            <p:stCondLst>
                              <p:cond delay="950"/>
                            </p:stCondLst>
                            <p:childTnLst>
                              <p:par>
                                <p:cTn id="12" presetID="10"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5" repeatCount="indefinite" fill="hold" display="0">
                  <p:stCondLst>
                    <p:cond delay="indefinite"/>
                  </p:stCondLst>
                  <p:endCondLst>
                    <p:cond evt="onStopAudio" delay="0">
                      <p:tgtEl>
                        <p:sldTgt/>
                      </p:tgtEl>
                    </p:cond>
                  </p:endCondLst>
                </p:cTn>
                <p:tgtEl>
                  <p:spTgt spid="3"/>
                </p:tgtEl>
              </p:cMediaNode>
            </p:audio>
          </p:childTnLst>
        </p:cTn>
      </p:par>
    </p:tnLst>
    <p:bldLst>
      <p:bldP spid="28" grpId="0"/>
      <p:bldP spid="2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6053E164-8508-41ED-BBAA-600451E341C0}"/>
              </a:ext>
            </a:extLst>
          </p:cNvPr>
          <p:cNvPicPr>
            <a:picLocks noChangeAspect="1"/>
          </p:cNvPicPr>
          <p:nvPr/>
        </p:nvPicPr>
        <p:blipFill rotWithShape="1">
          <a:blip r:embed="rId3">
            <a:extLst>
              <a:ext uri="{28A0092B-C50C-407E-A947-70E740481C1C}">
                <a14:useLocalDpi xmlns:a14="http://schemas.microsoft.com/office/drawing/2010/main" val="0"/>
              </a:ext>
            </a:extLst>
          </a:blip>
          <a:srcRect l="11871" r="6084"/>
          <a:stretch/>
        </p:blipFill>
        <p:spPr>
          <a:xfrm rot="5400000">
            <a:off x="2645263" y="-2666999"/>
            <a:ext cx="6858002" cy="12192002"/>
          </a:xfrm>
          <a:prstGeom prst="rect">
            <a:avLst/>
          </a:prstGeom>
          <a:ln>
            <a:solidFill>
              <a:srgbClr val="016576"/>
            </a:solidFill>
          </a:ln>
        </p:spPr>
      </p:pic>
      <p:sp>
        <p:nvSpPr>
          <p:cNvPr id="5" name="矩形 4">
            <a:extLst>
              <a:ext uri="{FF2B5EF4-FFF2-40B4-BE49-F238E27FC236}">
                <a16:creationId xmlns:a16="http://schemas.microsoft.com/office/drawing/2014/main" xmlns="" id="{7F704977-D9F7-4754-B19F-F702867638AD}"/>
              </a:ext>
            </a:extLst>
          </p:cNvPr>
          <p:cNvSpPr/>
          <p:nvPr/>
        </p:nvSpPr>
        <p:spPr>
          <a:xfrm>
            <a:off x="1066799" y="927100"/>
            <a:ext cx="10058400" cy="5245100"/>
          </a:xfrm>
          <a:prstGeom prst="rect">
            <a:avLst/>
          </a:prstGeom>
          <a:solidFill>
            <a:schemeClr val="bg1"/>
          </a:solidFill>
          <a:ln>
            <a:noFill/>
          </a:ln>
          <a:effectLst>
            <a:outerShdw blurRad="63500" sx="105000" sy="105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a:extLst>
              <a:ext uri="{FF2B5EF4-FFF2-40B4-BE49-F238E27FC236}">
                <a16:creationId xmlns:a16="http://schemas.microsoft.com/office/drawing/2014/main" xmlns="" id="{933D2953-75DB-48E7-B03E-D6268094772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4903" y="4355165"/>
            <a:ext cx="6928991" cy="2532954"/>
          </a:xfrm>
          <a:prstGeom prst="rect">
            <a:avLst/>
          </a:prstGeom>
        </p:spPr>
      </p:pic>
      <p:pic>
        <p:nvPicPr>
          <p:cNvPr id="7" name="图片 6">
            <a:extLst>
              <a:ext uri="{FF2B5EF4-FFF2-40B4-BE49-F238E27FC236}">
                <a16:creationId xmlns:a16="http://schemas.microsoft.com/office/drawing/2014/main" xmlns="" id="{EAE7C4AA-25A9-4CDC-8108-092A8D29304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32432" y="533400"/>
            <a:ext cx="1404766" cy="1262128"/>
          </a:xfrm>
          <a:prstGeom prst="rect">
            <a:avLst/>
          </a:prstGeom>
        </p:spPr>
      </p:pic>
      <p:pic>
        <p:nvPicPr>
          <p:cNvPr id="8" name="图片 7">
            <a:extLst>
              <a:ext uri="{FF2B5EF4-FFF2-40B4-BE49-F238E27FC236}">
                <a16:creationId xmlns:a16="http://schemas.microsoft.com/office/drawing/2014/main" xmlns="" id="{6AA9083D-1DB1-4694-8A96-3758149724D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V="1">
            <a:off x="-21737" y="-41375"/>
            <a:ext cx="3036558" cy="3379339"/>
          </a:xfrm>
          <a:prstGeom prst="rect">
            <a:avLst/>
          </a:prstGeom>
        </p:spPr>
      </p:pic>
      <p:pic>
        <p:nvPicPr>
          <p:cNvPr id="9" name="图片 8">
            <a:extLst>
              <a:ext uri="{FF2B5EF4-FFF2-40B4-BE49-F238E27FC236}">
                <a16:creationId xmlns:a16="http://schemas.microsoft.com/office/drawing/2014/main" xmlns="" id="{1DD40F2F-2A6F-4E0D-9C63-08F2036F130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V="1">
            <a:off x="9723580" y="0"/>
            <a:ext cx="2426984" cy="2990818"/>
          </a:xfrm>
          <a:prstGeom prst="rect">
            <a:avLst/>
          </a:prstGeom>
        </p:spPr>
      </p:pic>
      <p:pic>
        <p:nvPicPr>
          <p:cNvPr id="10" name="图片 9">
            <a:extLst>
              <a:ext uri="{FF2B5EF4-FFF2-40B4-BE49-F238E27FC236}">
                <a16:creationId xmlns:a16="http://schemas.microsoft.com/office/drawing/2014/main" xmlns="" id="{FEFA6D07-E01D-4AC5-8C6E-FEA91A0B6AB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23714" y="3948793"/>
            <a:ext cx="2990021" cy="2939809"/>
          </a:xfrm>
          <a:prstGeom prst="rect">
            <a:avLst/>
          </a:prstGeom>
        </p:spPr>
      </p:pic>
      <p:pic>
        <p:nvPicPr>
          <p:cNvPr id="11" name="图片 10">
            <a:extLst>
              <a:ext uri="{FF2B5EF4-FFF2-40B4-BE49-F238E27FC236}">
                <a16:creationId xmlns:a16="http://schemas.microsoft.com/office/drawing/2014/main" xmlns="" id="{697577E0-CAD4-4DBD-9230-6A5D07482CC4}"/>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363" y="4026852"/>
            <a:ext cx="3542439" cy="2834236"/>
          </a:xfrm>
          <a:prstGeom prst="rect">
            <a:avLst/>
          </a:prstGeom>
        </p:spPr>
      </p:pic>
      <p:sp>
        <p:nvSpPr>
          <p:cNvPr id="62" name="Rectangle 51">
            <a:extLst>
              <a:ext uri="{FF2B5EF4-FFF2-40B4-BE49-F238E27FC236}">
                <a16:creationId xmlns:a16="http://schemas.microsoft.com/office/drawing/2014/main" xmlns="" id="{B8575129-32A3-4C25-AE94-1833E190959D}"/>
              </a:ext>
            </a:extLst>
          </p:cNvPr>
          <p:cNvSpPr>
            <a:spLocks/>
          </p:cNvSpPr>
          <p:nvPr/>
        </p:nvSpPr>
        <p:spPr bwMode="auto">
          <a:xfrm>
            <a:off x="4925005" y="1440024"/>
            <a:ext cx="2341988" cy="7453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4572000">
              <a:lnSpc>
                <a:spcPts val="7200"/>
              </a:lnSpc>
            </a:pPr>
            <a:r>
              <a:rPr lang="en-US" sz="2000" b="1" spc="300" dirty="0">
                <a:solidFill>
                  <a:srgbClr val="016576"/>
                </a:solidFill>
                <a:cs typeface="+mn-ea"/>
                <a:sym typeface="+mn-lt"/>
              </a:rPr>
              <a:t>CONTENT OVERVIEW</a:t>
            </a:r>
          </a:p>
        </p:txBody>
      </p:sp>
      <p:sp>
        <p:nvSpPr>
          <p:cNvPr id="63" name="TextBox 52">
            <a:extLst>
              <a:ext uri="{FF2B5EF4-FFF2-40B4-BE49-F238E27FC236}">
                <a16:creationId xmlns:a16="http://schemas.microsoft.com/office/drawing/2014/main" xmlns="" id="{0077F909-035A-4B43-A6CB-7677C4E3A539}"/>
              </a:ext>
            </a:extLst>
          </p:cNvPr>
          <p:cNvSpPr txBox="1"/>
          <p:nvPr/>
        </p:nvSpPr>
        <p:spPr>
          <a:xfrm>
            <a:off x="4883716" y="1538446"/>
            <a:ext cx="2457724" cy="200055"/>
          </a:xfrm>
          <a:prstGeom prst="rect">
            <a:avLst/>
          </a:prstGeom>
          <a:noFill/>
        </p:spPr>
        <p:txBody>
          <a:bodyPr wrap="none" rtlCol="0" anchor="ctr" anchorCtr="0">
            <a:spAutoFit/>
          </a:bodyPr>
          <a:lstStyle/>
          <a:p>
            <a:pPr algn="ctr"/>
            <a:r>
              <a:rPr lang="en-US" sz="700" b="1" spc="600" dirty="0">
                <a:solidFill>
                  <a:schemeClr val="bg1">
                    <a:lumMod val="75000"/>
                  </a:schemeClr>
                </a:solidFill>
                <a:cs typeface="+mn-ea"/>
                <a:sym typeface="+mn-lt"/>
              </a:rPr>
              <a:t>WRITE SOMETHING HERE</a:t>
            </a:r>
          </a:p>
        </p:txBody>
      </p:sp>
      <p:sp>
        <p:nvSpPr>
          <p:cNvPr id="67" name="TextBox 45">
            <a:extLst>
              <a:ext uri="{FF2B5EF4-FFF2-40B4-BE49-F238E27FC236}">
                <a16:creationId xmlns:a16="http://schemas.microsoft.com/office/drawing/2014/main" xmlns="" id="{2F375D6E-9479-4120-87D0-2E837BADF84B}"/>
              </a:ext>
            </a:extLst>
          </p:cNvPr>
          <p:cNvSpPr txBox="1"/>
          <p:nvPr/>
        </p:nvSpPr>
        <p:spPr>
          <a:xfrm>
            <a:off x="3071810" y="4389202"/>
            <a:ext cx="1005403" cy="246221"/>
          </a:xfrm>
          <a:prstGeom prst="rect">
            <a:avLst/>
          </a:prstGeom>
          <a:noFill/>
        </p:spPr>
        <p:txBody>
          <a:bodyPr wrap="none" rtlCol="0" anchor="ctr" anchorCtr="0">
            <a:spAutoFit/>
          </a:bodyPr>
          <a:lstStyle/>
          <a:p>
            <a:pPr algn="ctr"/>
            <a:r>
              <a:rPr lang="zh-CN" altLang="en-US" sz="1000" b="1" spc="600" dirty="0">
                <a:solidFill>
                  <a:srgbClr val="016576"/>
                </a:solidFill>
                <a:cs typeface="+mn-ea"/>
                <a:sym typeface="+mn-lt"/>
              </a:rPr>
              <a:t>发展规划</a:t>
            </a:r>
            <a:endParaRPr lang="en-US" sz="1000" b="1" spc="600" dirty="0">
              <a:solidFill>
                <a:srgbClr val="016576"/>
              </a:solidFill>
              <a:cs typeface="+mn-ea"/>
              <a:sym typeface="+mn-lt"/>
            </a:endParaRPr>
          </a:p>
        </p:txBody>
      </p:sp>
      <p:sp>
        <p:nvSpPr>
          <p:cNvPr id="68" name="TextBox 46">
            <a:extLst>
              <a:ext uri="{FF2B5EF4-FFF2-40B4-BE49-F238E27FC236}">
                <a16:creationId xmlns:a16="http://schemas.microsoft.com/office/drawing/2014/main" xmlns="" id="{3E0C9D4F-C2B5-4E3C-94E9-F8FAE9102E75}"/>
              </a:ext>
            </a:extLst>
          </p:cNvPr>
          <p:cNvSpPr txBox="1"/>
          <p:nvPr/>
        </p:nvSpPr>
        <p:spPr>
          <a:xfrm>
            <a:off x="2005489" y="4071000"/>
            <a:ext cx="515987" cy="923330"/>
          </a:xfrm>
          <a:prstGeom prst="rect">
            <a:avLst/>
          </a:prstGeom>
          <a:noFill/>
        </p:spPr>
        <p:txBody>
          <a:bodyPr wrap="square" rtlCol="0">
            <a:spAutoFit/>
          </a:bodyPr>
          <a:lstStyle/>
          <a:p>
            <a:pPr algn="ctr"/>
            <a:r>
              <a:rPr lang="en-US" sz="5400" dirty="0">
                <a:solidFill>
                  <a:schemeClr val="bg1">
                    <a:lumMod val="85000"/>
                  </a:schemeClr>
                </a:solidFill>
                <a:cs typeface="+mn-ea"/>
                <a:sym typeface="+mn-lt"/>
              </a:rPr>
              <a:t>4</a:t>
            </a:r>
          </a:p>
        </p:txBody>
      </p:sp>
      <p:grpSp>
        <p:nvGrpSpPr>
          <p:cNvPr id="69" name="Group 71">
            <a:extLst>
              <a:ext uri="{FF2B5EF4-FFF2-40B4-BE49-F238E27FC236}">
                <a16:creationId xmlns:a16="http://schemas.microsoft.com/office/drawing/2014/main" xmlns="" id="{3C6BEE36-E3C2-4C29-A908-F725168275F6}"/>
              </a:ext>
            </a:extLst>
          </p:cNvPr>
          <p:cNvGrpSpPr/>
          <p:nvPr/>
        </p:nvGrpSpPr>
        <p:grpSpPr>
          <a:xfrm>
            <a:off x="2647467" y="4291395"/>
            <a:ext cx="1854085" cy="441838"/>
            <a:chOff x="2798936" y="4817325"/>
            <a:chExt cx="5053742" cy="1204334"/>
          </a:xfrm>
        </p:grpSpPr>
        <p:cxnSp>
          <p:nvCxnSpPr>
            <p:cNvPr id="98" name="Straight Connector 48">
              <a:extLst>
                <a:ext uri="{FF2B5EF4-FFF2-40B4-BE49-F238E27FC236}">
                  <a16:creationId xmlns:a16="http://schemas.microsoft.com/office/drawing/2014/main" xmlns="" id="{6A95F439-8F64-43E6-9191-7B2D4F422626}"/>
                </a:ext>
              </a:extLst>
            </p:cNvPr>
            <p:cNvCxnSpPr/>
            <p:nvPr/>
          </p:nvCxnSpPr>
          <p:spPr>
            <a:xfrm flipH="1">
              <a:off x="2798936" y="4817325"/>
              <a:ext cx="5053742"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99" name="Straight Connector 49">
              <a:extLst>
                <a:ext uri="{FF2B5EF4-FFF2-40B4-BE49-F238E27FC236}">
                  <a16:creationId xmlns:a16="http://schemas.microsoft.com/office/drawing/2014/main" xmlns="" id="{FD346413-5BC1-42F8-AB15-B64A40B0B1DF}"/>
                </a:ext>
              </a:extLst>
            </p:cNvPr>
            <p:cNvCxnSpPr/>
            <p:nvPr/>
          </p:nvCxnSpPr>
          <p:spPr>
            <a:xfrm>
              <a:off x="7852678" y="4817325"/>
              <a:ext cx="0" cy="1204334"/>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00" name="Straight Connector 50">
              <a:extLst>
                <a:ext uri="{FF2B5EF4-FFF2-40B4-BE49-F238E27FC236}">
                  <a16:creationId xmlns:a16="http://schemas.microsoft.com/office/drawing/2014/main" xmlns="" id="{71BE9ACB-4A31-437A-B3FA-D9B28B81F1A7}"/>
                </a:ext>
              </a:extLst>
            </p:cNvPr>
            <p:cNvCxnSpPr/>
            <p:nvPr/>
          </p:nvCxnSpPr>
          <p:spPr>
            <a:xfrm flipH="1">
              <a:off x="2798936" y="6021659"/>
              <a:ext cx="5053742"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01" name="Straight Connector 53">
              <a:extLst>
                <a:ext uri="{FF2B5EF4-FFF2-40B4-BE49-F238E27FC236}">
                  <a16:creationId xmlns:a16="http://schemas.microsoft.com/office/drawing/2014/main" xmlns="" id="{EC0C91DC-A4FA-46AE-B6CA-53C72D5A54FA}"/>
                </a:ext>
              </a:extLst>
            </p:cNvPr>
            <p:cNvCxnSpPr/>
            <p:nvPr/>
          </p:nvCxnSpPr>
          <p:spPr>
            <a:xfrm>
              <a:off x="2798936" y="4817325"/>
              <a:ext cx="0" cy="602166"/>
            </a:xfrm>
            <a:prstGeom prst="line">
              <a:avLst/>
            </a:prstGeom>
            <a:ln w="28575">
              <a:solidFill>
                <a:srgbClr val="01657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70" name="TextBox 55">
            <a:extLst>
              <a:ext uri="{FF2B5EF4-FFF2-40B4-BE49-F238E27FC236}">
                <a16:creationId xmlns:a16="http://schemas.microsoft.com/office/drawing/2014/main" xmlns="" id="{CB2F7C92-095D-4D40-8AEC-16DF2F563CA5}"/>
              </a:ext>
            </a:extLst>
          </p:cNvPr>
          <p:cNvSpPr txBox="1"/>
          <p:nvPr/>
        </p:nvSpPr>
        <p:spPr>
          <a:xfrm>
            <a:off x="5745058" y="4389202"/>
            <a:ext cx="1005403" cy="246221"/>
          </a:xfrm>
          <a:prstGeom prst="rect">
            <a:avLst/>
          </a:prstGeom>
          <a:noFill/>
        </p:spPr>
        <p:txBody>
          <a:bodyPr wrap="none" rtlCol="0" anchor="ctr" anchorCtr="0">
            <a:spAutoFit/>
          </a:bodyPr>
          <a:lstStyle/>
          <a:p>
            <a:pPr algn="ctr"/>
            <a:r>
              <a:rPr lang="zh-CN" altLang="en-US" sz="1000" b="1" spc="600" dirty="0">
                <a:solidFill>
                  <a:srgbClr val="016576"/>
                </a:solidFill>
                <a:cs typeface="+mn-ea"/>
                <a:sym typeface="+mn-lt"/>
              </a:rPr>
              <a:t>融资需求</a:t>
            </a:r>
            <a:endParaRPr lang="en-US" sz="1000" b="1" spc="600" dirty="0">
              <a:solidFill>
                <a:srgbClr val="016576"/>
              </a:solidFill>
              <a:cs typeface="+mn-ea"/>
              <a:sym typeface="+mn-lt"/>
            </a:endParaRPr>
          </a:p>
        </p:txBody>
      </p:sp>
      <p:sp>
        <p:nvSpPr>
          <p:cNvPr id="71" name="TextBox 56">
            <a:extLst>
              <a:ext uri="{FF2B5EF4-FFF2-40B4-BE49-F238E27FC236}">
                <a16:creationId xmlns:a16="http://schemas.microsoft.com/office/drawing/2014/main" xmlns="" id="{A0E0A7E9-76E2-4CD1-A415-3A3997EE0554}"/>
              </a:ext>
            </a:extLst>
          </p:cNvPr>
          <p:cNvSpPr txBox="1"/>
          <p:nvPr/>
        </p:nvSpPr>
        <p:spPr>
          <a:xfrm>
            <a:off x="4722944" y="4071000"/>
            <a:ext cx="515987" cy="923330"/>
          </a:xfrm>
          <a:prstGeom prst="rect">
            <a:avLst/>
          </a:prstGeom>
          <a:noFill/>
        </p:spPr>
        <p:txBody>
          <a:bodyPr wrap="square" rtlCol="0">
            <a:spAutoFit/>
          </a:bodyPr>
          <a:lstStyle/>
          <a:p>
            <a:pPr algn="r"/>
            <a:r>
              <a:rPr lang="en-US" sz="5400" dirty="0">
                <a:solidFill>
                  <a:schemeClr val="bg1">
                    <a:lumMod val="85000"/>
                  </a:schemeClr>
                </a:solidFill>
                <a:cs typeface="+mn-ea"/>
                <a:sym typeface="+mn-lt"/>
              </a:rPr>
              <a:t>5</a:t>
            </a:r>
          </a:p>
        </p:txBody>
      </p:sp>
      <p:grpSp>
        <p:nvGrpSpPr>
          <p:cNvPr id="72" name="Group 72">
            <a:extLst>
              <a:ext uri="{FF2B5EF4-FFF2-40B4-BE49-F238E27FC236}">
                <a16:creationId xmlns:a16="http://schemas.microsoft.com/office/drawing/2014/main" xmlns="" id="{F9BF3825-62BC-4530-896A-4665A99E4522}"/>
              </a:ext>
            </a:extLst>
          </p:cNvPr>
          <p:cNvGrpSpPr/>
          <p:nvPr/>
        </p:nvGrpSpPr>
        <p:grpSpPr>
          <a:xfrm>
            <a:off x="5320715" y="4291395"/>
            <a:ext cx="1854085" cy="441838"/>
            <a:chOff x="10085499" y="4817325"/>
            <a:chExt cx="5053742" cy="1204334"/>
          </a:xfrm>
        </p:grpSpPr>
        <p:cxnSp>
          <p:nvCxnSpPr>
            <p:cNvPr id="94" name="Straight Connector 58">
              <a:extLst>
                <a:ext uri="{FF2B5EF4-FFF2-40B4-BE49-F238E27FC236}">
                  <a16:creationId xmlns:a16="http://schemas.microsoft.com/office/drawing/2014/main" xmlns="" id="{CEBBA465-A09F-452E-84D0-35821880F13C}"/>
                </a:ext>
              </a:extLst>
            </p:cNvPr>
            <p:cNvCxnSpPr/>
            <p:nvPr/>
          </p:nvCxnSpPr>
          <p:spPr>
            <a:xfrm flipH="1">
              <a:off x="10085499" y="4817325"/>
              <a:ext cx="5053742"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95" name="Straight Connector 59">
              <a:extLst>
                <a:ext uri="{FF2B5EF4-FFF2-40B4-BE49-F238E27FC236}">
                  <a16:creationId xmlns:a16="http://schemas.microsoft.com/office/drawing/2014/main" xmlns="" id="{1A6AD6EE-3089-4FBF-8687-719C87D1BCDC}"/>
                </a:ext>
              </a:extLst>
            </p:cNvPr>
            <p:cNvCxnSpPr/>
            <p:nvPr/>
          </p:nvCxnSpPr>
          <p:spPr>
            <a:xfrm>
              <a:off x="15139241" y="4817325"/>
              <a:ext cx="0" cy="1204334"/>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96" name="Straight Connector 60">
              <a:extLst>
                <a:ext uri="{FF2B5EF4-FFF2-40B4-BE49-F238E27FC236}">
                  <a16:creationId xmlns:a16="http://schemas.microsoft.com/office/drawing/2014/main" xmlns="" id="{B95DD33C-2F90-4CA9-BFED-98A47DEBEB15}"/>
                </a:ext>
              </a:extLst>
            </p:cNvPr>
            <p:cNvCxnSpPr/>
            <p:nvPr/>
          </p:nvCxnSpPr>
          <p:spPr>
            <a:xfrm flipH="1">
              <a:off x="10085499" y="6021659"/>
              <a:ext cx="5053742"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97" name="Straight Connector 61">
              <a:extLst>
                <a:ext uri="{FF2B5EF4-FFF2-40B4-BE49-F238E27FC236}">
                  <a16:creationId xmlns:a16="http://schemas.microsoft.com/office/drawing/2014/main" xmlns="" id="{575874C7-C8C2-473E-AC10-F1E54E3C7705}"/>
                </a:ext>
              </a:extLst>
            </p:cNvPr>
            <p:cNvCxnSpPr/>
            <p:nvPr/>
          </p:nvCxnSpPr>
          <p:spPr>
            <a:xfrm>
              <a:off x="10085499" y="4817325"/>
              <a:ext cx="0" cy="602166"/>
            </a:xfrm>
            <a:prstGeom prst="line">
              <a:avLst/>
            </a:prstGeom>
            <a:ln w="28575">
              <a:solidFill>
                <a:srgbClr val="01657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73" name="TextBox 74">
            <a:extLst>
              <a:ext uri="{FF2B5EF4-FFF2-40B4-BE49-F238E27FC236}">
                <a16:creationId xmlns:a16="http://schemas.microsoft.com/office/drawing/2014/main" xmlns="" id="{005C33A9-5F91-42FC-AB54-AA5EA9B0AA3E}"/>
              </a:ext>
            </a:extLst>
          </p:cNvPr>
          <p:cNvSpPr txBox="1"/>
          <p:nvPr/>
        </p:nvSpPr>
        <p:spPr>
          <a:xfrm>
            <a:off x="8401980" y="2940956"/>
            <a:ext cx="1005403" cy="246221"/>
          </a:xfrm>
          <a:prstGeom prst="rect">
            <a:avLst/>
          </a:prstGeom>
          <a:noFill/>
        </p:spPr>
        <p:txBody>
          <a:bodyPr wrap="none" rtlCol="0" anchor="ctr" anchorCtr="0">
            <a:spAutoFit/>
          </a:bodyPr>
          <a:lstStyle/>
          <a:p>
            <a:pPr algn="ctr"/>
            <a:r>
              <a:rPr lang="zh-CN" altLang="en-US" sz="1000" b="1" spc="600" dirty="0">
                <a:solidFill>
                  <a:srgbClr val="016576"/>
                </a:solidFill>
                <a:cs typeface="+mn-ea"/>
                <a:sym typeface="+mn-lt"/>
              </a:rPr>
              <a:t>产品运营</a:t>
            </a:r>
            <a:endParaRPr lang="en-US" sz="1000" b="1" spc="600" dirty="0">
              <a:solidFill>
                <a:srgbClr val="016576"/>
              </a:solidFill>
              <a:cs typeface="+mn-ea"/>
              <a:sym typeface="+mn-lt"/>
            </a:endParaRPr>
          </a:p>
        </p:txBody>
      </p:sp>
      <p:sp>
        <p:nvSpPr>
          <p:cNvPr id="74" name="TextBox 75">
            <a:extLst>
              <a:ext uri="{FF2B5EF4-FFF2-40B4-BE49-F238E27FC236}">
                <a16:creationId xmlns:a16="http://schemas.microsoft.com/office/drawing/2014/main" xmlns="" id="{6239FDB4-E61E-46F5-8075-08F53120937E}"/>
              </a:ext>
            </a:extLst>
          </p:cNvPr>
          <p:cNvSpPr txBox="1"/>
          <p:nvPr/>
        </p:nvSpPr>
        <p:spPr>
          <a:xfrm>
            <a:off x="7388047" y="2622754"/>
            <a:ext cx="515987" cy="923330"/>
          </a:xfrm>
          <a:prstGeom prst="rect">
            <a:avLst/>
          </a:prstGeom>
          <a:noFill/>
        </p:spPr>
        <p:txBody>
          <a:bodyPr wrap="square" rtlCol="0">
            <a:spAutoFit/>
          </a:bodyPr>
          <a:lstStyle/>
          <a:p>
            <a:pPr algn="r"/>
            <a:r>
              <a:rPr lang="en-US" sz="5400" dirty="0">
                <a:solidFill>
                  <a:schemeClr val="bg1">
                    <a:lumMod val="85000"/>
                  </a:schemeClr>
                </a:solidFill>
                <a:cs typeface="+mn-ea"/>
                <a:sym typeface="+mn-lt"/>
              </a:rPr>
              <a:t>3</a:t>
            </a:r>
          </a:p>
        </p:txBody>
      </p:sp>
      <p:grpSp>
        <p:nvGrpSpPr>
          <p:cNvPr id="75" name="Group 76">
            <a:extLst>
              <a:ext uri="{FF2B5EF4-FFF2-40B4-BE49-F238E27FC236}">
                <a16:creationId xmlns:a16="http://schemas.microsoft.com/office/drawing/2014/main" xmlns="" id="{A04A3399-DCF3-415B-96C6-97F765AF8933}"/>
              </a:ext>
            </a:extLst>
          </p:cNvPr>
          <p:cNvGrpSpPr/>
          <p:nvPr/>
        </p:nvGrpSpPr>
        <p:grpSpPr>
          <a:xfrm>
            <a:off x="7977636" y="2843150"/>
            <a:ext cx="1854085" cy="441838"/>
            <a:chOff x="17461370" y="4817325"/>
            <a:chExt cx="5053742" cy="1204334"/>
          </a:xfrm>
        </p:grpSpPr>
        <p:cxnSp>
          <p:nvCxnSpPr>
            <p:cNvPr id="90" name="Straight Connector 77">
              <a:extLst>
                <a:ext uri="{FF2B5EF4-FFF2-40B4-BE49-F238E27FC236}">
                  <a16:creationId xmlns:a16="http://schemas.microsoft.com/office/drawing/2014/main" xmlns="" id="{DA42AC9B-A164-477C-8ED9-EF4175D14617}"/>
                </a:ext>
              </a:extLst>
            </p:cNvPr>
            <p:cNvCxnSpPr/>
            <p:nvPr/>
          </p:nvCxnSpPr>
          <p:spPr>
            <a:xfrm flipH="1">
              <a:off x="17461370" y="4817325"/>
              <a:ext cx="5053742"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91" name="Straight Connector 78">
              <a:extLst>
                <a:ext uri="{FF2B5EF4-FFF2-40B4-BE49-F238E27FC236}">
                  <a16:creationId xmlns:a16="http://schemas.microsoft.com/office/drawing/2014/main" xmlns="" id="{B23E3298-B67B-4CBC-9744-8FD88F79386A}"/>
                </a:ext>
              </a:extLst>
            </p:cNvPr>
            <p:cNvCxnSpPr/>
            <p:nvPr/>
          </p:nvCxnSpPr>
          <p:spPr>
            <a:xfrm>
              <a:off x="22515112" y="4817325"/>
              <a:ext cx="0" cy="1204334"/>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92" name="Straight Connector 79">
              <a:extLst>
                <a:ext uri="{FF2B5EF4-FFF2-40B4-BE49-F238E27FC236}">
                  <a16:creationId xmlns:a16="http://schemas.microsoft.com/office/drawing/2014/main" xmlns="" id="{7045F30B-95ED-4341-A1F3-EB4D8214CE3C}"/>
                </a:ext>
              </a:extLst>
            </p:cNvPr>
            <p:cNvCxnSpPr/>
            <p:nvPr/>
          </p:nvCxnSpPr>
          <p:spPr>
            <a:xfrm flipH="1">
              <a:off x="17461370" y="6021659"/>
              <a:ext cx="5053742"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93" name="Straight Connector 80">
              <a:extLst>
                <a:ext uri="{FF2B5EF4-FFF2-40B4-BE49-F238E27FC236}">
                  <a16:creationId xmlns:a16="http://schemas.microsoft.com/office/drawing/2014/main" xmlns="" id="{16E6EF87-742A-450C-ABC8-F5ED2704D361}"/>
                </a:ext>
              </a:extLst>
            </p:cNvPr>
            <p:cNvCxnSpPr/>
            <p:nvPr/>
          </p:nvCxnSpPr>
          <p:spPr>
            <a:xfrm>
              <a:off x="17461370" y="4817325"/>
              <a:ext cx="0" cy="602166"/>
            </a:xfrm>
            <a:prstGeom prst="line">
              <a:avLst/>
            </a:prstGeom>
            <a:ln w="28575">
              <a:solidFill>
                <a:srgbClr val="01657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76" name="TextBox 81">
            <a:extLst>
              <a:ext uri="{FF2B5EF4-FFF2-40B4-BE49-F238E27FC236}">
                <a16:creationId xmlns:a16="http://schemas.microsoft.com/office/drawing/2014/main" xmlns="" id="{E277226F-0BF8-4E65-94D1-EB7A1605B42F}"/>
              </a:ext>
            </a:extLst>
          </p:cNvPr>
          <p:cNvSpPr txBox="1"/>
          <p:nvPr/>
        </p:nvSpPr>
        <p:spPr>
          <a:xfrm>
            <a:off x="3071808" y="2940956"/>
            <a:ext cx="1005403" cy="246221"/>
          </a:xfrm>
          <a:prstGeom prst="rect">
            <a:avLst/>
          </a:prstGeom>
          <a:noFill/>
        </p:spPr>
        <p:txBody>
          <a:bodyPr wrap="none" rtlCol="0" anchor="ctr" anchorCtr="0">
            <a:spAutoFit/>
          </a:bodyPr>
          <a:lstStyle/>
          <a:p>
            <a:pPr algn="ctr"/>
            <a:r>
              <a:rPr lang="zh-CN" altLang="en-US" sz="1000" b="1" spc="600" dirty="0">
                <a:solidFill>
                  <a:srgbClr val="016576"/>
                </a:solidFill>
                <a:cs typeface="+mn-ea"/>
                <a:sym typeface="+mn-lt"/>
              </a:rPr>
              <a:t>公司汇报</a:t>
            </a:r>
            <a:endParaRPr lang="en-US" sz="1000" b="1" spc="600" dirty="0">
              <a:solidFill>
                <a:srgbClr val="016576"/>
              </a:solidFill>
              <a:cs typeface="+mn-ea"/>
              <a:sym typeface="+mn-lt"/>
            </a:endParaRPr>
          </a:p>
        </p:txBody>
      </p:sp>
      <p:sp>
        <p:nvSpPr>
          <p:cNvPr id="77" name="TextBox 82">
            <a:extLst>
              <a:ext uri="{FF2B5EF4-FFF2-40B4-BE49-F238E27FC236}">
                <a16:creationId xmlns:a16="http://schemas.microsoft.com/office/drawing/2014/main" xmlns="" id="{DF08CFB5-B9FC-402C-85FA-BE3723574567}"/>
              </a:ext>
            </a:extLst>
          </p:cNvPr>
          <p:cNvSpPr txBox="1"/>
          <p:nvPr/>
        </p:nvSpPr>
        <p:spPr>
          <a:xfrm>
            <a:off x="2108021" y="2622754"/>
            <a:ext cx="310923" cy="923330"/>
          </a:xfrm>
          <a:prstGeom prst="rect">
            <a:avLst/>
          </a:prstGeom>
          <a:noFill/>
        </p:spPr>
        <p:txBody>
          <a:bodyPr wrap="square" rtlCol="0">
            <a:spAutoFit/>
          </a:bodyPr>
          <a:lstStyle/>
          <a:p>
            <a:pPr algn="ctr"/>
            <a:r>
              <a:rPr lang="en-US" sz="5400" dirty="0">
                <a:solidFill>
                  <a:schemeClr val="bg1">
                    <a:lumMod val="85000"/>
                  </a:schemeClr>
                </a:solidFill>
                <a:cs typeface="+mn-ea"/>
                <a:sym typeface="+mn-lt"/>
              </a:rPr>
              <a:t>1 </a:t>
            </a:r>
          </a:p>
        </p:txBody>
      </p:sp>
      <p:grpSp>
        <p:nvGrpSpPr>
          <p:cNvPr id="78" name="Group 83">
            <a:extLst>
              <a:ext uri="{FF2B5EF4-FFF2-40B4-BE49-F238E27FC236}">
                <a16:creationId xmlns:a16="http://schemas.microsoft.com/office/drawing/2014/main" xmlns="" id="{4607634C-6655-4FF0-929F-5E52D3B92DD8}"/>
              </a:ext>
            </a:extLst>
          </p:cNvPr>
          <p:cNvGrpSpPr/>
          <p:nvPr/>
        </p:nvGrpSpPr>
        <p:grpSpPr>
          <a:xfrm>
            <a:off x="2647467" y="2843150"/>
            <a:ext cx="1854085" cy="441838"/>
            <a:chOff x="2798936" y="4817325"/>
            <a:chExt cx="5053742" cy="1204334"/>
          </a:xfrm>
        </p:grpSpPr>
        <p:cxnSp>
          <p:nvCxnSpPr>
            <p:cNvPr id="86" name="Straight Connector 84">
              <a:extLst>
                <a:ext uri="{FF2B5EF4-FFF2-40B4-BE49-F238E27FC236}">
                  <a16:creationId xmlns:a16="http://schemas.microsoft.com/office/drawing/2014/main" xmlns="" id="{A4A7292C-7DD9-480B-8DD8-7496BF5304AD}"/>
                </a:ext>
              </a:extLst>
            </p:cNvPr>
            <p:cNvCxnSpPr/>
            <p:nvPr/>
          </p:nvCxnSpPr>
          <p:spPr>
            <a:xfrm flipH="1">
              <a:off x="2798936" y="4817325"/>
              <a:ext cx="5053742"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87" name="Straight Connector 85">
              <a:extLst>
                <a:ext uri="{FF2B5EF4-FFF2-40B4-BE49-F238E27FC236}">
                  <a16:creationId xmlns:a16="http://schemas.microsoft.com/office/drawing/2014/main" xmlns="" id="{27353878-E56B-4168-B3FF-584BFF6E2245}"/>
                </a:ext>
              </a:extLst>
            </p:cNvPr>
            <p:cNvCxnSpPr/>
            <p:nvPr/>
          </p:nvCxnSpPr>
          <p:spPr>
            <a:xfrm>
              <a:off x="7852678" y="4817325"/>
              <a:ext cx="0" cy="1204334"/>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88" name="Straight Connector 86">
              <a:extLst>
                <a:ext uri="{FF2B5EF4-FFF2-40B4-BE49-F238E27FC236}">
                  <a16:creationId xmlns:a16="http://schemas.microsoft.com/office/drawing/2014/main" xmlns="" id="{2673267D-08B3-4105-B2B2-8F5EB2D9D212}"/>
                </a:ext>
              </a:extLst>
            </p:cNvPr>
            <p:cNvCxnSpPr/>
            <p:nvPr/>
          </p:nvCxnSpPr>
          <p:spPr>
            <a:xfrm flipH="1">
              <a:off x="2798936" y="6021659"/>
              <a:ext cx="5053742"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89" name="Straight Connector 87">
              <a:extLst>
                <a:ext uri="{FF2B5EF4-FFF2-40B4-BE49-F238E27FC236}">
                  <a16:creationId xmlns:a16="http://schemas.microsoft.com/office/drawing/2014/main" xmlns="" id="{329B3A98-ED41-4FE7-84D0-FD8A4E849C2A}"/>
                </a:ext>
              </a:extLst>
            </p:cNvPr>
            <p:cNvCxnSpPr/>
            <p:nvPr/>
          </p:nvCxnSpPr>
          <p:spPr>
            <a:xfrm>
              <a:off x="2798936" y="4817325"/>
              <a:ext cx="0" cy="602166"/>
            </a:xfrm>
            <a:prstGeom prst="line">
              <a:avLst/>
            </a:prstGeom>
            <a:ln w="28575">
              <a:solidFill>
                <a:srgbClr val="01657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79" name="TextBox 88">
            <a:extLst>
              <a:ext uri="{FF2B5EF4-FFF2-40B4-BE49-F238E27FC236}">
                <a16:creationId xmlns:a16="http://schemas.microsoft.com/office/drawing/2014/main" xmlns="" id="{1BCD8BD8-C901-4662-A265-24BE0BB68261}"/>
              </a:ext>
            </a:extLst>
          </p:cNvPr>
          <p:cNvSpPr txBox="1"/>
          <p:nvPr/>
        </p:nvSpPr>
        <p:spPr>
          <a:xfrm>
            <a:off x="5745058" y="2940956"/>
            <a:ext cx="1005403" cy="246221"/>
          </a:xfrm>
          <a:prstGeom prst="rect">
            <a:avLst/>
          </a:prstGeom>
          <a:noFill/>
        </p:spPr>
        <p:txBody>
          <a:bodyPr wrap="none" rtlCol="0" anchor="ctr" anchorCtr="0">
            <a:spAutoFit/>
          </a:bodyPr>
          <a:lstStyle/>
          <a:p>
            <a:pPr algn="ctr"/>
            <a:r>
              <a:rPr lang="zh-CN" altLang="en-US" sz="1000" b="1" spc="600" dirty="0">
                <a:solidFill>
                  <a:srgbClr val="016576"/>
                </a:solidFill>
                <a:cs typeface="+mn-ea"/>
                <a:sym typeface="+mn-lt"/>
              </a:rPr>
              <a:t>项目介绍</a:t>
            </a:r>
            <a:endParaRPr lang="en-US" sz="1000" b="1" spc="600" dirty="0">
              <a:solidFill>
                <a:srgbClr val="016576"/>
              </a:solidFill>
              <a:cs typeface="+mn-ea"/>
              <a:sym typeface="+mn-lt"/>
            </a:endParaRPr>
          </a:p>
        </p:txBody>
      </p:sp>
      <p:sp>
        <p:nvSpPr>
          <p:cNvPr id="80" name="TextBox 89">
            <a:extLst>
              <a:ext uri="{FF2B5EF4-FFF2-40B4-BE49-F238E27FC236}">
                <a16:creationId xmlns:a16="http://schemas.microsoft.com/office/drawing/2014/main" xmlns="" id="{A93F6F39-6F66-4E68-AE18-D99F65CC1859}"/>
              </a:ext>
            </a:extLst>
          </p:cNvPr>
          <p:cNvSpPr txBox="1"/>
          <p:nvPr/>
        </p:nvSpPr>
        <p:spPr>
          <a:xfrm>
            <a:off x="4722944" y="2622754"/>
            <a:ext cx="515987" cy="923330"/>
          </a:xfrm>
          <a:prstGeom prst="rect">
            <a:avLst/>
          </a:prstGeom>
          <a:noFill/>
        </p:spPr>
        <p:txBody>
          <a:bodyPr wrap="square" rtlCol="0">
            <a:spAutoFit/>
          </a:bodyPr>
          <a:lstStyle/>
          <a:p>
            <a:pPr algn="r"/>
            <a:r>
              <a:rPr lang="en-US" sz="5400" dirty="0">
                <a:solidFill>
                  <a:schemeClr val="bg1">
                    <a:lumMod val="85000"/>
                  </a:schemeClr>
                </a:solidFill>
                <a:cs typeface="+mn-ea"/>
                <a:sym typeface="+mn-lt"/>
              </a:rPr>
              <a:t>2</a:t>
            </a:r>
          </a:p>
        </p:txBody>
      </p:sp>
      <p:grpSp>
        <p:nvGrpSpPr>
          <p:cNvPr id="81" name="Group 90">
            <a:extLst>
              <a:ext uri="{FF2B5EF4-FFF2-40B4-BE49-F238E27FC236}">
                <a16:creationId xmlns:a16="http://schemas.microsoft.com/office/drawing/2014/main" xmlns="" id="{202928EF-20DE-46D3-8E67-8E6D7FFACC64}"/>
              </a:ext>
            </a:extLst>
          </p:cNvPr>
          <p:cNvGrpSpPr/>
          <p:nvPr/>
        </p:nvGrpSpPr>
        <p:grpSpPr>
          <a:xfrm>
            <a:off x="5320715" y="2843150"/>
            <a:ext cx="1854085" cy="441838"/>
            <a:chOff x="10085499" y="4817325"/>
            <a:chExt cx="5053742" cy="1204334"/>
          </a:xfrm>
        </p:grpSpPr>
        <p:cxnSp>
          <p:nvCxnSpPr>
            <p:cNvPr id="82" name="Straight Connector 91">
              <a:extLst>
                <a:ext uri="{FF2B5EF4-FFF2-40B4-BE49-F238E27FC236}">
                  <a16:creationId xmlns:a16="http://schemas.microsoft.com/office/drawing/2014/main" xmlns="" id="{C5971CFC-78FB-46B9-B517-7AEC37813345}"/>
                </a:ext>
              </a:extLst>
            </p:cNvPr>
            <p:cNvCxnSpPr/>
            <p:nvPr/>
          </p:nvCxnSpPr>
          <p:spPr>
            <a:xfrm flipH="1">
              <a:off x="10085499" y="4817325"/>
              <a:ext cx="5053742"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83" name="Straight Connector 92">
              <a:extLst>
                <a:ext uri="{FF2B5EF4-FFF2-40B4-BE49-F238E27FC236}">
                  <a16:creationId xmlns:a16="http://schemas.microsoft.com/office/drawing/2014/main" xmlns="" id="{A7AB414B-D892-47F2-84CE-5E7EB0AB9C5E}"/>
                </a:ext>
              </a:extLst>
            </p:cNvPr>
            <p:cNvCxnSpPr/>
            <p:nvPr/>
          </p:nvCxnSpPr>
          <p:spPr>
            <a:xfrm>
              <a:off x="15139241" y="4817325"/>
              <a:ext cx="0" cy="1204334"/>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84" name="Straight Connector 93">
              <a:extLst>
                <a:ext uri="{FF2B5EF4-FFF2-40B4-BE49-F238E27FC236}">
                  <a16:creationId xmlns:a16="http://schemas.microsoft.com/office/drawing/2014/main" xmlns="" id="{1082BA77-E5BA-4D10-BBEE-B404BCEEA1A1}"/>
                </a:ext>
              </a:extLst>
            </p:cNvPr>
            <p:cNvCxnSpPr/>
            <p:nvPr/>
          </p:nvCxnSpPr>
          <p:spPr>
            <a:xfrm flipH="1">
              <a:off x="10085499" y="6021659"/>
              <a:ext cx="5053742"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85" name="Straight Connector 94">
              <a:extLst>
                <a:ext uri="{FF2B5EF4-FFF2-40B4-BE49-F238E27FC236}">
                  <a16:creationId xmlns:a16="http://schemas.microsoft.com/office/drawing/2014/main" xmlns="" id="{2BFCBAAD-2606-4EC7-8D1E-938E6906525F}"/>
                </a:ext>
              </a:extLst>
            </p:cNvPr>
            <p:cNvCxnSpPr/>
            <p:nvPr/>
          </p:nvCxnSpPr>
          <p:spPr>
            <a:xfrm>
              <a:off x="10085499" y="4817325"/>
              <a:ext cx="0" cy="602166"/>
            </a:xfrm>
            <a:prstGeom prst="line">
              <a:avLst/>
            </a:prstGeom>
            <a:ln w="28575">
              <a:solidFill>
                <a:srgbClr val="01657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61872754"/>
      </p:ext>
    </p:extLst>
  </p:cSld>
  <p:clrMapOvr>
    <a:masterClrMapping/>
  </p:clrMapOvr>
  <mc:AlternateContent xmlns:mc="http://schemas.openxmlformats.org/markup-compatibility/2006" xmlns:p14="http://schemas.microsoft.com/office/powerpoint/2010/main">
    <mc:Choice Requires="p14">
      <p:transition spd="med" p14:dur="700" advClick="0" advTm="13000">
        <p:fade/>
      </p:transition>
    </mc:Choice>
    <mc:Fallback xmlns="">
      <p:transition spd="med" advClick="0" advTm="1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childTnLst>
                          </p:cTn>
                        </p:par>
                        <p:par>
                          <p:cTn id="8" fill="hold">
                            <p:stCondLst>
                              <p:cond delay="1200"/>
                            </p:stCondLst>
                            <p:childTnLst>
                              <p:par>
                                <p:cTn id="9" presetID="10" presetClass="entr" presetSubtype="0" fill="hold" grpId="0" nodeType="afterEffect">
                                  <p:stCondLst>
                                    <p:cond delay="0"/>
                                  </p:stCondLst>
                                  <p:childTnLst>
                                    <p:set>
                                      <p:cBhvr>
                                        <p:cTn id="10" dur="1" fill="hold">
                                          <p:stCondLst>
                                            <p:cond delay="0"/>
                                          </p:stCondLst>
                                        </p:cTn>
                                        <p:tgtEl>
                                          <p:spTgt spid="63"/>
                                        </p:tgtEl>
                                        <p:attrNameLst>
                                          <p:attrName>style.visibility</p:attrName>
                                        </p:attrNameLst>
                                      </p:cBhvr>
                                      <p:to>
                                        <p:strVal val="visible"/>
                                      </p:to>
                                    </p:set>
                                    <p:animEffect transition="in" filter="fade">
                                      <p:cBhvr>
                                        <p:cTn id="11" dur="500"/>
                                        <p:tgtEl>
                                          <p:spTgt spid="63"/>
                                        </p:tgtEl>
                                      </p:cBhvr>
                                    </p:animEffect>
                                  </p:childTnLst>
                                </p:cTn>
                              </p:par>
                            </p:childTnLst>
                          </p:cTn>
                        </p:par>
                        <p:par>
                          <p:cTn id="12" fill="hold">
                            <p:stCondLst>
                              <p:cond delay="1700"/>
                            </p:stCondLst>
                            <p:childTnLst>
                              <p:par>
                                <p:cTn id="13" presetID="10" presetClass="entr" presetSubtype="0" fill="hold" grpId="0" nodeType="after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fade">
                                      <p:cBhvr>
                                        <p:cTn id="15" dur="500"/>
                                        <p:tgtEl>
                                          <p:spTgt spid="77"/>
                                        </p:tgtEl>
                                      </p:cBhvr>
                                    </p:animEffect>
                                  </p:childTnLst>
                                </p:cTn>
                              </p:par>
                            </p:childTnLst>
                          </p:cTn>
                        </p:par>
                        <p:par>
                          <p:cTn id="16" fill="hold">
                            <p:stCondLst>
                              <p:cond delay="2200"/>
                            </p:stCondLst>
                            <p:childTnLst>
                              <p:par>
                                <p:cTn id="17" presetID="10" presetClass="entr" presetSubtype="0" fill="hold" grpId="0" nodeType="afterEffect">
                                  <p:stCondLst>
                                    <p:cond delay="0"/>
                                  </p:stCondLst>
                                  <p:childTnLst>
                                    <p:set>
                                      <p:cBhvr>
                                        <p:cTn id="18" dur="1" fill="hold">
                                          <p:stCondLst>
                                            <p:cond delay="0"/>
                                          </p:stCondLst>
                                        </p:cTn>
                                        <p:tgtEl>
                                          <p:spTgt spid="76"/>
                                        </p:tgtEl>
                                        <p:attrNameLst>
                                          <p:attrName>style.visibility</p:attrName>
                                        </p:attrNameLst>
                                      </p:cBhvr>
                                      <p:to>
                                        <p:strVal val="visible"/>
                                      </p:to>
                                    </p:set>
                                    <p:animEffect transition="in" filter="fade">
                                      <p:cBhvr>
                                        <p:cTn id="19" dur="500"/>
                                        <p:tgtEl>
                                          <p:spTgt spid="76"/>
                                        </p:tgtEl>
                                      </p:cBhvr>
                                    </p:animEffect>
                                  </p:childTnLst>
                                </p:cTn>
                              </p:par>
                            </p:childTnLst>
                          </p:cTn>
                        </p:par>
                        <p:par>
                          <p:cTn id="20" fill="hold">
                            <p:stCondLst>
                              <p:cond delay="2700"/>
                            </p:stCondLst>
                            <p:childTnLst>
                              <p:par>
                                <p:cTn id="21" presetID="10" presetClass="entr" presetSubtype="0"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fade">
                                      <p:cBhvr>
                                        <p:cTn id="23" dur="500"/>
                                        <p:tgtEl>
                                          <p:spTgt spid="78"/>
                                        </p:tgtEl>
                                      </p:cBhvr>
                                    </p:animEffect>
                                  </p:childTnLst>
                                </p:cTn>
                              </p:par>
                            </p:childTnLst>
                          </p:cTn>
                        </p:par>
                        <p:par>
                          <p:cTn id="24" fill="hold">
                            <p:stCondLst>
                              <p:cond delay="3200"/>
                            </p:stCondLst>
                            <p:childTnLst>
                              <p:par>
                                <p:cTn id="25" presetID="10" presetClass="entr" presetSubtype="0"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fade">
                                      <p:cBhvr>
                                        <p:cTn id="27" dur="500"/>
                                        <p:tgtEl>
                                          <p:spTgt spid="80"/>
                                        </p:tgtEl>
                                      </p:cBhvr>
                                    </p:animEffect>
                                  </p:childTnLst>
                                </p:cTn>
                              </p:par>
                            </p:childTnLst>
                          </p:cTn>
                        </p:par>
                        <p:par>
                          <p:cTn id="28" fill="hold">
                            <p:stCondLst>
                              <p:cond delay="3700"/>
                            </p:stCondLst>
                            <p:childTnLst>
                              <p:par>
                                <p:cTn id="29" presetID="10" presetClass="entr" presetSubtype="0" fill="hold" grpId="0"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4200"/>
                            </p:stCondLst>
                            <p:childTnLst>
                              <p:par>
                                <p:cTn id="33" presetID="10" presetClass="entr" presetSubtype="0" fill="hold" nodeType="afterEffect">
                                  <p:stCondLst>
                                    <p:cond delay="0"/>
                                  </p:stCondLst>
                                  <p:childTnLst>
                                    <p:set>
                                      <p:cBhvr>
                                        <p:cTn id="34" dur="1" fill="hold">
                                          <p:stCondLst>
                                            <p:cond delay="0"/>
                                          </p:stCondLst>
                                        </p:cTn>
                                        <p:tgtEl>
                                          <p:spTgt spid="81"/>
                                        </p:tgtEl>
                                        <p:attrNameLst>
                                          <p:attrName>style.visibility</p:attrName>
                                        </p:attrNameLst>
                                      </p:cBhvr>
                                      <p:to>
                                        <p:strVal val="visible"/>
                                      </p:to>
                                    </p:set>
                                    <p:animEffect transition="in" filter="fade">
                                      <p:cBhvr>
                                        <p:cTn id="35" dur="500"/>
                                        <p:tgtEl>
                                          <p:spTgt spid="81"/>
                                        </p:tgtEl>
                                      </p:cBhvr>
                                    </p:animEffect>
                                  </p:childTnLst>
                                </p:cTn>
                              </p:par>
                            </p:childTnLst>
                          </p:cTn>
                        </p:par>
                        <p:par>
                          <p:cTn id="36" fill="hold">
                            <p:stCondLst>
                              <p:cond delay="4700"/>
                            </p:stCondLst>
                            <p:childTnLst>
                              <p:par>
                                <p:cTn id="37" presetID="10" presetClass="entr" presetSubtype="0" fill="hold" grpId="0"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childTnLst>
                          </p:cTn>
                        </p:par>
                        <p:par>
                          <p:cTn id="40" fill="hold">
                            <p:stCondLst>
                              <p:cond delay="5200"/>
                            </p:stCondLst>
                            <p:childTnLst>
                              <p:par>
                                <p:cTn id="41" presetID="10" presetClass="entr" presetSubtype="0" fill="hold" grpId="0" nodeType="after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fade">
                                      <p:cBhvr>
                                        <p:cTn id="43" dur="500"/>
                                        <p:tgtEl>
                                          <p:spTgt spid="73"/>
                                        </p:tgtEl>
                                      </p:cBhvr>
                                    </p:animEffect>
                                  </p:childTnLst>
                                </p:cTn>
                              </p:par>
                            </p:childTnLst>
                          </p:cTn>
                        </p:par>
                        <p:par>
                          <p:cTn id="44" fill="hold">
                            <p:stCondLst>
                              <p:cond delay="5700"/>
                            </p:stCondLst>
                            <p:childTnLst>
                              <p:par>
                                <p:cTn id="45" presetID="10" presetClass="entr" presetSubtype="0" fill="hold" nodeType="after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500"/>
                                        <p:tgtEl>
                                          <p:spTgt spid="75"/>
                                        </p:tgtEl>
                                      </p:cBhvr>
                                    </p:animEffect>
                                  </p:childTnLst>
                                </p:cTn>
                              </p:par>
                            </p:childTnLst>
                          </p:cTn>
                        </p:par>
                        <p:par>
                          <p:cTn id="48" fill="hold">
                            <p:stCondLst>
                              <p:cond delay="6200"/>
                            </p:stCondLst>
                            <p:childTnLst>
                              <p:par>
                                <p:cTn id="49" presetID="10" presetClass="entr" presetSubtype="0" fill="hold" grpId="0"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fade">
                                      <p:cBhvr>
                                        <p:cTn id="51" dur="500"/>
                                        <p:tgtEl>
                                          <p:spTgt spid="68"/>
                                        </p:tgtEl>
                                      </p:cBhvr>
                                    </p:animEffect>
                                  </p:childTnLst>
                                </p:cTn>
                              </p:par>
                            </p:childTnLst>
                          </p:cTn>
                        </p:par>
                        <p:par>
                          <p:cTn id="52" fill="hold">
                            <p:stCondLst>
                              <p:cond delay="6700"/>
                            </p:stCondLst>
                            <p:childTnLst>
                              <p:par>
                                <p:cTn id="53" presetID="10" presetClass="entr" presetSubtype="0" fill="hold" grpId="0" nodeType="afterEffect">
                                  <p:stCondLst>
                                    <p:cond delay="0"/>
                                  </p:stCondLst>
                                  <p:childTnLst>
                                    <p:set>
                                      <p:cBhvr>
                                        <p:cTn id="54" dur="1" fill="hold">
                                          <p:stCondLst>
                                            <p:cond delay="0"/>
                                          </p:stCondLst>
                                        </p:cTn>
                                        <p:tgtEl>
                                          <p:spTgt spid="67"/>
                                        </p:tgtEl>
                                        <p:attrNameLst>
                                          <p:attrName>style.visibility</p:attrName>
                                        </p:attrNameLst>
                                      </p:cBhvr>
                                      <p:to>
                                        <p:strVal val="visible"/>
                                      </p:to>
                                    </p:set>
                                    <p:animEffect transition="in" filter="fade">
                                      <p:cBhvr>
                                        <p:cTn id="55" dur="500"/>
                                        <p:tgtEl>
                                          <p:spTgt spid="67"/>
                                        </p:tgtEl>
                                      </p:cBhvr>
                                    </p:animEffect>
                                  </p:childTnLst>
                                </p:cTn>
                              </p:par>
                            </p:childTnLst>
                          </p:cTn>
                        </p:par>
                        <p:par>
                          <p:cTn id="56" fill="hold">
                            <p:stCondLst>
                              <p:cond delay="7200"/>
                            </p:stCondLst>
                            <p:childTnLst>
                              <p:par>
                                <p:cTn id="57" presetID="10" presetClass="entr" presetSubtype="0" fill="hold" nodeType="after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fade">
                                      <p:cBhvr>
                                        <p:cTn id="59" dur="500"/>
                                        <p:tgtEl>
                                          <p:spTgt spid="69"/>
                                        </p:tgtEl>
                                      </p:cBhvr>
                                    </p:animEffect>
                                  </p:childTnLst>
                                </p:cTn>
                              </p:par>
                            </p:childTnLst>
                          </p:cTn>
                        </p:par>
                        <p:par>
                          <p:cTn id="60" fill="hold">
                            <p:stCondLst>
                              <p:cond delay="7700"/>
                            </p:stCondLst>
                            <p:childTnLst>
                              <p:par>
                                <p:cTn id="61" presetID="10" presetClass="entr" presetSubtype="0" fill="hold" grpId="0" nodeType="afterEffect">
                                  <p:stCondLst>
                                    <p:cond delay="0"/>
                                  </p:stCondLst>
                                  <p:childTnLst>
                                    <p:set>
                                      <p:cBhvr>
                                        <p:cTn id="62" dur="1" fill="hold">
                                          <p:stCondLst>
                                            <p:cond delay="0"/>
                                          </p:stCondLst>
                                        </p:cTn>
                                        <p:tgtEl>
                                          <p:spTgt spid="71"/>
                                        </p:tgtEl>
                                        <p:attrNameLst>
                                          <p:attrName>style.visibility</p:attrName>
                                        </p:attrNameLst>
                                      </p:cBhvr>
                                      <p:to>
                                        <p:strVal val="visible"/>
                                      </p:to>
                                    </p:set>
                                    <p:animEffect transition="in" filter="fade">
                                      <p:cBhvr>
                                        <p:cTn id="63" dur="500"/>
                                        <p:tgtEl>
                                          <p:spTgt spid="71"/>
                                        </p:tgtEl>
                                      </p:cBhvr>
                                    </p:animEffect>
                                  </p:childTnLst>
                                </p:cTn>
                              </p:par>
                            </p:childTnLst>
                          </p:cTn>
                        </p:par>
                        <p:par>
                          <p:cTn id="64" fill="hold">
                            <p:stCondLst>
                              <p:cond delay="8200"/>
                            </p:stCondLst>
                            <p:childTnLst>
                              <p:par>
                                <p:cTn id="65" presetID="10" presetClass="entr" presetSubtype="0" fill="hold" grpId="0" nodeType="afterEffect">
                                  <p:stCondLst>
                                    <p:cond delay="0"/>
                                  </p:stCondLst>
                                  <p:childTnLst>
                                    <p:set>
                                      <p:cBhvr>
                                        <p:cTn id="66" dur="1" fill="hold">
                                          <p:stCondLst>
                                            <p:cond delay="0"/>
                                          </p:stCondLst>
                                        </p:cTn>
                                        <p:tgtEl>
                                          <p:spTgt spid="70"/>
                                        </p:tgtEl>
                                        <p:attrNameLst>
                                          <p:attrName>style.visibility</p:attrName>
                                        </p:attrNameLst>
                                      </p:cBhvr>
                                      <p:to>
                                        <p:strVal val="visible"/>
                                      </p:to>
                                    </p:set>
                                    <p:animEffect transition="in" filter="fade">
                                      <p:cBhvr>
                                        <p:cTn id="67" dur="500"/>
                                        <p:tgtEl>
                                          <p:spTgt spid="70"/>
                                        </p:tgtEl>
                                      </p:cBhvr>
                                    </p:animEffect>
                                  </p:childTnLst>
                                </p:cTn>
                              </p:par>
                            </p:childTnLst>
                          </p:cTn>
                        </p:par>
                        <p:par>
                          <p:cTn id="68" fill="hold">
                            <p:stCondLst>
                              <p:cond delay="8700"/>
                            </p:stCondLst>
                            <p:childTnLst>
                              <p:par>
                                <p:cTn id="69" presetID="10" presetClass="entr" presetSubtype="0" fill="hold" nodeType="afterEffect">
                                  <p:stCondLst>
                                    <p:cond delay="0"/>
                                  </p:stCondLst>
                                  <p:childTnLst>
                                    <p:set>
                                      <p:cBhvr>
                                        <p:cTn id="70" dur="1" fill="hold">
                                          <p:stCondLst>
                                            <p:cond delay="0"/>
                                          </p:stCondLst>
                                        </p:cTn>
                                        <p:tgtEl>
                                          <p:spTgt spid="72"/>
                                        </p:tgtEl>
                                        <p:attrNameLst>
                                          <p:attrName>style.visibility</p:attrName>
                                        </p:attrNameLst>
                                      </p:cBhvr>
                                      <p:to>
                                        <p:strVal val="visible"/>
                                      </p:to>
                                    </p:set>
                                    <p:animEffect transition="in" filter="fade">
                                      <p:cBhvr>
                                        <p:cTn id="71"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7" grpId="0"/>
      <p:bldP spid="68" grpId="0"/>
      <p:bldP spid="70" grpId="0"/>
      <p:bldP spid="71" grpId="0"/>
      <p:bldP spid="73" grpId="0"/>
      <p:bldP spid="74" grpId="0"/>
      <p:bldP spid="76" grpId="0"/>
      <p:bldP spid="77" grpId="0"/>
      <p:bldP spid="79" grpId="0"/>
      <p:bldP spid="8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图片 22">
            <a:extLst>
              <a:ext uri="{FF2B5EF4-FFF2-40B4-BE49-F238E27FC236}">
                <a16:creationId xmlns:a16="http://schemas.microsoft.com/office/drawing/2014/main" xmlns="" id="{B0FD0A80-B431-4AC9-8113-3AED09D14977}"/>
              </a:ext>
            </a:extLst>
          </p:cNvPr>
          <p:cNvPicPr>
            <a:picLocks noChangeAspect="1"/>
          </p:cNvPicPr>
          <p:nvPr/>
        </p:nvPicPr>
        <p:blipFill rotWithShape="1">
          <a:blip r:embed="rId3">
            <a:extLst>
              <a:ext uri="{28A0092B-C50C-407E-A947-70E740481C1C}">
                <a14:useLocalDpi xmlns:a14="http://schemas.microsoft.com/office/drawing/2010/main" val="0"/>
              </a:ext>
            </a:extLst>
          </a:blip>
          <a:srcRect l="10067" r="7528"/>
          <a:stretch/>
        </p:blipFill>
        <p:spPr>
          <a:xfrm rot="5400000">
            <a:off x="2651937" y="-2651940"/>
            <a:ext cx="6888121" cy="12192002"/>
          </a:xfrm>
          <a:prstGeom prst="rect">
            <a:avLst/>
          </a:prstGeom>
          <a:ln>
            <a:solidFill>
              <a:srgbClr val="016576"/>
            </a:solidFill>
          </a:ln>
        </p:spPr>
      </p:pic>
      <p:sp>
        <p:nvSpPr>
          <p:cNvPr id="24" name="矩形 23">
            <a:extLst>
              <a:ext uri="{FF2B5EF4-FFF2-40B4-BE49-F238E27FC236}">
                <a16:creationId xmlns:a16="http://schemas.microsoft.com/office/drawing/2014/main" xmlns="" id="{964F89DA-52F6-45BA-8C4C-2ABAE4AC5FC5}"/>
              </a:ext>
            </a:extLst>
          </p:cNvPr>
          <p:cNvSpPr/>
          <p:nvPr/>
        </p:nvSpPr>
        <p:spPr>
          <a:xfrm>
            <a:off x="1066799" y="927100"/>
            <a:ext cx="10058400" cy="5245100"/>
          </a:xfrm>
          <a:prstGeom prst="rect">
            <a:avLst/>
          </a:prstGeom>
          <a:solidFill>
            <a:schemeClr val="bg1"/>
          </a:solidFill>
          <a:ln>
            <a:noFill/>
          </a:ln>
          <a:effectLst>
            <a:outerShdw blurRad="63500" sx="105000" sy="105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25" name="图片 24">
            <a:extLst>
              <a:ext uri="{FF2B5EF4-FFF2-40B4-BE49-F238E27FC236}">
                <a16:creationId xmlns:a16="http://schemas.microsoft.com/office/drawing/2014/main" xmlns="" id="{03ECBFA4-93CF-4929-8F8D-389F8540C79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4903" y="4355165"/>
            <a:ext cx="6928991" cy="2532954"/>
          </a:xfrm>
          <a:prstGeom prst="rect">
            <a:avLst/>
          </a:prstGeom>
        </p:spPr>
      </p:pic>
      <p:pic>
        <p:nvPicPr>
          <p:cNvPr id="27" name="图片 26">
            <a:extLst>
              <a:ext uri="{FF2B5EF4-FFF2-40B4-BE49-F238E27FC236}">
                <a16:creationId xmlns:a16="http://schemas.microsoft.com/office/drawing/2014/main" xmlns="" id="{65793099-0406-45CA-8054-914AB78551C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21737" y="-41375"/>
            <a:ext cx="3036558" cy="3379339"/>
          </a:xfrm>
          <a:prstGeom prst="rect">
            <a:avLst/>
          </a:prstGeom>
        </p:spPr>
      </p:pic>
      <p:pic>
        <p:nvPicPr>
          <p:cNvPr id="28" name="图片 27">
            <a:extLst>
              <a:ext uri="{FF2B5EF4-FFF2-40B4-BE49-F238E27FC236}">
                <a16:creationId xmlns:a16="http://schemas.microsoft.com/office/drawing/2014/main" xmlns="" id="{3BE947B3-CEB8-4679-89C3-915F72AF76D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V="1">
            <a:off x="9723580" y="0"/>
            <a:ext cx="2426984" cy="2990818"/>
          </a:xfrm>
          <a:prstGeom prst="rect">
            <a:avLst/>
          </a:prstGeom>
        </p:spPr>
      </p:pic>
      <p:pic>
        <p:nvPicPr>
          <p:cNvPr id="29" name="图片 28">
            <a:extLst>
              <a:ext uri="{FF2B5EF4-FFF2-40B4-BE49-F238E27FC236}">
                <a16:creationId xmlns:a16="http://schemas.microsoft.com/office/drawing/2014/main" xmlns="" id="{7F74FCDC-3F6F-4D5B-8F7C-D70133415BF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23714" y="3948793"/>
            <a:ext cx="2990021" cy="2939809"/>
          </a:xfrm>
          <a:prstGeom prst="rect">
            <a:avLst/>
          </a:prstGeom>
        </p:spPr>
      </p:pic>
      <p:pic>
        <p:nvPicPr>
          <p:cNvPr id="30" name="图片 29">
            <a:extLst>
              <a:ext uri="{FF2B5EF4-FFF2-40B4-BE49-F238E27FC236}">
                <a16:creationId xmlns:a16="http://schemas.microsoft.com/office/drawing/2014/main" xmlns="" id="{1D30818F-A216-45B7-9732-1F69F6A4D81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63" y="4026852"/>
            <a:ext cx="3542439" cy="2834236"/>
          </a:xfrm>
          <a:prstGeom prst="rect">
            <a:avLst/>
          </a:prstGeom>
        </p:spPr>
      </p:pic>
      <p:sp>
        <p:nvSpPr>
          <p:cNvPr id="2" name="TextBox 13">
            <a:extLst>
              <a:ext uri="{FF2B5EF4-FFF2-40B4-BE49-F238E27FC236}">
                <a16:creationId xmlns:a16="http://schemas.microsoft.com/office/drawing/2014/main" xmlns="" id="{E83C87CD-66A5-4788-A59C-84B5307FE560}"/>
              </a:ext>
            </a:extLst>
          </p:cNvPr>
          <p:cNvSpPr txBox="1"/>
          <p:nvPr/>
        </p:nvSpPr>
        <p:spPr>
          <a:xfrm>
            <a:off x="-17884" y="1483492"/>
            <a:ext cx="4176724" cy="3770263"/>
          </a:xfrm>
          <a:prstGeom prst="rect">
            <a:avLst/>
          </a:prstGeom>
          <a:noFill/>
          <a:ln>
            <a:noFill/>
          </a:ln>
        </p:spPr>
        <p:txBody>
          <a:bodyPr wrap="square" rtlCol="0">
            <a:spAutoFit/>
          </a:bodyPr>
          <a:lstStyle/>
          <a:p>
            <a:pPr algn="r"/>
            <a:r>
              <a:rPr lang="en-US" altLang="zh-CN" sz="23900" dirty="0">
                <a:solidFill>
                  <a:srgbClr val="016576"/>
                </a:solidFill>
                <a:cs typeface="+mn-ea"/>
                <a:sym typeface="+mn-lt"/>
              </a:rPr>
              <a:t>01</a:t>
            </a:r>
            <a:r>
              <a:rPr lang="en-US" sz="23900" b="1" dirty="0">
                <a:solidFill>
                  <a:srgbClr val="016576"/>
                </a:solidFill>
                <a:cs typeface="+mn-ea"/>
                <a:sym typeface="+mn-lt"/>
              </a:rPr>
              <a:t> </a:t>
            </a:r>
          </a:p>
        </p:txBody>
      </p:sp>
      <p:grpSp>
        <p:nvGrpSpPr>
          <p:cNvPr id="3" name="组合 2">
            <a:extLst>
              <a:ext uri="{FF2B5EF4-FFF2-40B4-BE49-F238E27FC236}">
                <a16:creationId xmlns:a16="http://schemas.microsoft.com/office/drawing/2014/main" xmlns="" id="{B752715D-5193-417F-8843-394657948C34}"/>
              </a:ext>
            </a:extLst>
          </p:cNvPr>
          <p:cNvGrpSpPr/>
          <p:nvPr/>
        </p:nvGrpSpPr>
        <p:grpSpPr>
          <a:xfrm>
            <a:off x="3295155" y="1357975"/>
            <a:ext cx="5798536" cy="4098967"/>
            <a:chOff x="3295155" y="1357975"/>
            <a:chExt cx="5798536" cy="4098967"/>
          </a:xfrm>
        </p:grpSpPr>
        <p:cxnSp>
          <p:nvCxnSpPr>
            <p:cNvPr id="6" name="Straight Connector 7">
              <a:extLst>
                <a:ext uri="{FF2B5EF4-FFF2-40B4-BE49-F238E27FC236}">
                  <a16:creationId xmlns:a16="http://schemas.microsoft.com/office/drawing/2014/main" xmlns="" id="{7A61C429-BC3B-443C-B584-E26FA3D78F51}"/>
                </a:ext>
              </a:extLst>
            </p:cNvPr>
            <p:cNvCxnSpPr/>
            <p:nvPr/>
          </p:nvCxnSpPr>
          <p:spPr>
            <a:xfrm>
              <a:off x="3295155" y="5456941"/>
              <a:ext cx="5798536"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7" name="Straight Connector 57">
              <a:extLst>
                <a:ext uri="{FF2B5EF4-FFF2-40B4-BE49-F238E27FC236}">
                  <a16:creationId xmlns:a16="http://schemas.microsoft.com/office/drawing/2014/main" xmlns="" id="{3DAFF407-0E09-4117-8AC9-05160D4DFBD3}"/>
                </a:ext>
              </a:extLst>
            </p:cNvPr>
            <p:cNvCxnSpPr/>
            <p:nvPr/>
          </p:nvCxnSpPr>
          <p:spPr>
            <a:xfrm>
              <a:off x="3295155" y="1357975"/>
              <a:ext cx="5798536"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8" name="Straight Connector 62">
              <a:extLst>
                <a:ext uri="{FF2B5EF4-FFF2-40B4-BE49-F238E27FC236}">
                  <a16:creationId xmlns:a16="http://schemas.microsoft.com/office/drawing/2014/main" xmlns="" id="{8ED766A4-7B66-4F40-9BE7-23AC9631F482}"/>
                </a:ext>
              </a:extLst>
            </p:cNvPr>
            <p:cNvCxnSpPr/>
            <p:nvPr/>
          </p:nvCxnSpPr>
          <p:spPr>
            <a:xfrm flipV="1">
              <a:off x="9093691" y="1357975"/>
              <a:ext cx="0" cy="409896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9" name="Straight Connector 63">
              <a:extLst>
                <a:ext uri="{FF2B5EF4-FFF2-40B4-BE49-F238E27FC236}">
                  <a16:creationId xmlns:a16="http://schemas.microsoft.com/office/drawing/2014/main" xmlns="" id="{EB95BB76-7E03-46BE-AA4F-CF6256A13173}"/>
                </a:ext>
              </a:extLst>
            </p:cNvPr>
            <p:cNvCxnSpPr/>
            <p:nvPr/>
          </p:nvCxnSpPr>
          <p:spPr>
            <a:xfrm flipV="1">
              <a:off x="3295155" y="4923744"/>
              <a:ext cx="0" cy="53319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0" name="Straight Connector 64">
              <a:extLst>
                <a:ext uri="{FF2B5EF4-FFF2-40B4-BE49-F238E27FC236}">
                  <a16:creationId xmlns:a16="http://schemas.microsoft.com/office/drawing/2014/main" xmlns="" id="{C8BD7BF1-163F-407B-9526-FE7A851809CD}"/>
                </a:ext>
              </a:extLst>
            </p:cNvPr>
            <p:cNvCxnSpPr/>
            <p:nvPr/>
          </p:nvCxnSpPr>
          <p:spPr>
            <a:xfrm flipV="1">
              <a:off x="3295155" y="1357975"/>
              <a:ext cx="0" cy="54430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grpSp>
      <p:grpSp>
        <p:nvGrpSpPr>
          <p:cNvPr id="11" name="组合 10">
            <a:extLst>
              <a:ext uri="{FF2B5EF4-FFF2-40B4-BE49-F238E27FC236}">
                <a16:creationId xmlns:a16="http://schemas.microsoft.com/office/drawing/2014/main" xmlns="" id="{0736548C-67B1-426F-A4FF-DF2E64281CEF}"/>
              </a:ext>
            </a:extLst>
          </p:cNvPr>
          <p:cNvGrpSpPr/>
          <p:nvPr/>
        </p:nvGrpSpPr>
        <p:grpSpPr>
          <a:xfrm>
            <a:off x="5291583" y="2408247"/>
            <a:ext cx="3376612" cy="1782762"/>
            <a:chOff x="7194210" y="2458134"/>
            <a:chExt cx="3376612" cy="1782762"/>
          </a:xfrm>
        </p:grpSpPr>
        <p:sp>
          <p:nvSpPr>
            <p:cNvPr id="19" name="矩形 18">
              <a:extLst>
                <a:ext uri="{FF2B5EF4-FFF2-40B4-BE49-F238E27FC236}">
                  <a16:creationId xmlns:a16="http://schemas.microsoft.com/office/drawing/2014/main" xmlns="" id="{F263F508-048B-48A3-A87C-BC0FBEE8B31B}"/>
                </a:ext>
              </a:extLst>
            </p:cNvPr>
            <p:cNvSpPr/>
            <p:nvPr/>
          </p:nvSpPr>
          <p:spPr>
            <a:xfrm>
              <a:off x="7194210" y="2458134"/>
              <a:ext cx="2032000" cy="647700"/>
            </a:xfrm>
            <a:prstGeom prst="rect">
              <a:avLst/>
            </a:prstGeom>
          </p:spPr>
          <p:txBody>
            <a:bodyPr wrap="none">
              <a:spAutoFit/>
            </a:bodyPr>
            <a:lstStyle/>
            <a:p>
              <a:pPr eaLnBrk="1" fontAlgn="auto" hangingPunct="1">
                <a:spcBef>
                  <a:spcPts val="0"/>
                </a:spcBef>
                <a:spcAft>
                  <a:spcPts val="0"/>
                </a:spcAft>
                <a:defRPr/>
              </a:pPr>
              <a:r>
                <a:rPr lang="zh-CN" altLang="en-US" sz="3600" b="1" kern="100" dirty="0">
                  <a:solidFill>
                    <a:srgbClr val="016576"/>
                  </a:solidFill>
                  <a:cs typeface="+mn-ea"/>
                  <a:sym typeface="+mn-lt"/>
                </a:rPr>
                <a:t>公司介绍</a:t>
              </a:r>
              <a:endParaRPr lang="zh-CN" altLang="zh-CN" sz="3600" b="1" kern="100" dirty="0">
                <a:solidFill>
                  <a:srgbClr val="016576"/>
                </a:solidFill>
                <a:cs typeface="+mn-ea"/>
                <a:sym typeface="+mn-lt"/>
              </a:endParaRPr>
            </a:p>
          </p:txBody>
        </p:sp>
        <p:sp>
          <p:nvSpPr>
            <p:cNvPr id="21" name="TextBox 23">
              <a:extLst>
                <a:ext uri="{FF2B5EF4-FFF2-40B4-BE49-F238E27FC236}">
                  <a16:creationId xmlns:a16="http://schemas.microsoft.com/office/drawing/2014/main" xmlns="" id="{B42C03B2-6528-4F8D-B102-6EFF7E05DBA9}"/>
                </a:ext>
              </a:extLst>
            </p:cNvPr>
            <p:cNvSpPr txBox="1">
              <a:spLocks noChangeArrowheads="1"/>
            </p:cNvSpPr>
            <p:nvPr/>
          </p:nvSpPr>
          <p:spPr bwMode="auto">
            <a:xfrm>
              <a:off x="7194210" y="327410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buFont typeface="Wingdings" panose="05000000000000000000" pitchFamily="2" charset="2"/>
                <a:buChar char="ü"/>
              </a:pPr>
              <a:r>
                <a:rPr lang="zh-CN" altLang="en-US" sz="1200">
                  <a:solidFill>
                    <a:schemeClr val="tx1">
                      <a:lumMod val="50000"/>
                      <a:lumOff val="50000"/>
                    </a:schemeClr>
                  </a:solidFill>
                  <a:latin typeface="+mn-lt"/>
                  <a:ea typeface="+mn-ea"/>
                  <a:cs typeface="+mn-ea"/>
                  <a:sym typeface="+mn-lt"/>
                </a:rPr>
                <a:t>添加文字标题一</a:t>
              </a:r>
            </a:p>
          </p:txBody>
        </p:sp>
        <p:sp>
          <p:nvSpPr>
            <p:cNvPr id="22" name="TextBox 24">
              <a:extLst>
                <a:ext uri="{FF2B5EF4-FFF2-40B4-BE49-F238E27FC236}">
                  <a16:creationId xmlns:a16="http://schemas.microsoft.com/office/drawing/2014/main" xmlns="" id="{35A7DBEC-46FF-49E8-9C3D-22A2B9D0CB11}"/>
                </a:ext>
              </a:extLst>
            </p:cNvPr>
            <p:cNvSpPr txBox="1">
              <a:spLocks noChangeArrowheads="1"/>
            </p:cNvSpPr>
            <p:nvPr/>
          </p:nvSpPr>
          <p:spPr bwMode="auto">
            <a:xfrm>
              <a:off x="7194210" y="360272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buFont typeface="Wingdings" panose="05000000000000000000" pitchFamily="2" charset="2"/>
                <a:buChar char="ü"/>
              </a:pPr>
              <a:r>
                <a:rPr lang="zh-CN" altLang="en-US" sz="1200">
                  <a:solidFill>
                    <a:schemeClr val="tx1">
                      <a:lumMod val="50000"/>
                      <a:lumOff val="50000"/>
                    </a:schemeClr>
                  </a:solidFill>
                  <a:latin typeface="+mn-lt"/>
                  <a:ea typeface="+mn-ea"/>
                  <a:cs typeface="+mn-ea"/>
                  <a:sym typeface="+mn-lt"/>
                </a:rPr>
                <a:t>添加文字标题二</a:t>
              </a:r>
            </a:p>
          </p:txBody>
        </p:sp>
        <p:sp>
          <p:nvSpPr>
            <p:cNvPr id="26" name="TextBox 25">
              <a:extLst>
                <a:ext uri="{FF2B5EF4-FFF2-40B4-BE49-F238E27FC236}">
                  <a16:creationId xmlns:a16="http://schemas.microsoft.com/office/drawing/2014/main" xmlns="" id="{85FD9C54-4AE6-47CD-8F25-A4E60B2F83DD}"/>
                </a:ext>
              </a:extLst>
            </p:cNvPr>
            <p:cNvSpPr txBox="1">
              <a:spLocks noChangeArrowheads="1"/>
            </p:cNvSpPr>
            <p:nvPr/>
          </p:nvSpPr>
          <p:spPr bwMode="auto">
            <a:xfrm>
              <a:off x="7194210" y="395197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buFont typeface="Wingdings" panose="05000000000000000000" pitchFamily="2" charset="2"/>
                <a:buChar char="ü"/>
              </a:pPr>
              <a:r>
                <a:rPr lang="zh-CN" altLang="en-US" sz="1200">
                  <a:solidFill>
                    <a:schemeClr val="tx1">
                      <a:lumMod val="50000"/>
                      <a:lumOff val="50000"/>
                    </a:schemeClr>
                  </a:solidFill>
                  <a:latin typeface="+mn-lt"/>
                  <a:ea typeface="+mn-ea"/>
                  <a:cs typeface="+mn-ea"/>
                  <a:sym typeface="+mn-lt"/>
                </a:rPr>
                <a:t>添加文字标题三</a:t>
              </a:r>
            </a:p>
          </p:txBody>
        </p:sp>
        <p:sp>
          <p:nvSpPr>
            <p:cNvPr id="31" name="TextBox 23">
              <a:extLst>
                <a:ext uri="{FF2B5EF4-FFF2-40B4-BE49-F238E27FC236}">
                  <a16:creationId xmlns:a16="http://schemas.microsoft.com/office/drawing/2014/main" xmlns="" id="{18326A4B-FDB5-4210-8F8C-8D238468C793}"/>
                </a:ext>
              </a:extLst>
            </p:cNvPr>
            <p:cNvSpPr txBox="1">
              <a:spLocks noChangeArrowheads="1"/>
            </p:cNvSpPr>
            <p:nvPr/>
          </p:nvSpPr>
          <p:spPr bwMode="auto">
            <a:xfrm>
              <a:off x="9067460" y="330903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buFont typeface="Wingdings" panose="05000000000000000000" pitchFamily="2" charset="2"/>
                <a:buChar char="ü"/>
              </a:pPr>
              <a:r>
                <a:rPr lang="zh-CN" altLang="en-US" sz="1200">
                  <a:solidFill>
                    <a:schemeClr val="tx1">
                      <a:lumMod val="50000"/>
                      <a:lumOff val="50000"/>
                    </a:schemeClr>
                  </a:solidFill>
                  <a:latin typeface="+mn-lt"/>
                  <a:ea typeface="+mn-ea"/>
                  <a:cs typeface="+mn-ea"/>
                  <a:sym typeface="+mn-lt"/>
                </a:rPr>
                <a:t>添加文字标题四</a:t>
              </a:r>
            </a:p>
          </p:txBody>
        </p:sp>
        <p:sp>
          <p:nvSpPr>
            <p:cNvPr id="32" name="TextBox 24">
              <a:extLst>
                <a:ext uri="{FF2B5EF4-FFF2-40B4-BE49-F238E27FC236}">
                  <a16:creationId xmlns:a16="http://schemas.microsoft.com/office/drawing/2014/main" xmlns="" id="{B0E25D58-0EC1-442B-B2D4-E4E3048749CF}"/>
                </a:ext>
              </a:extLst>
            </p:cNvPr>
            <p:cNvSpPr txBox="1">
              <a:spLocks noChangeArrowheads="1"/>
            </p:cNvSpPr>
            <p:nvPr/>
          </p:nvSpPr>
          <p:spPr bwMode="auto">
            <a:xfrm>
              <a:off x="9067460" y="363605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buFont typeface="Wingdings" panose="05000000000000000000" pitchFamily="2" charset="2"/>
                <a:buChar char="ü"/>
              </a:pPr>
              <a:r>
                <a:rPr lang="zh-CN" altLang="en-US" sz="1200">
                  <a:solidFill>
                    <a:schemeClr val="tx1">
                      <a:lumMod val="50000"/>
                      <a:lumOff val="50000"/>
                    </a:schemeClr>
                  </a:solidFill>
                  <a:latin typeface="+mn-lt"/>
                  <a:ea typeface="+mn-ea"/>
                  <a:cs typeface="+mn-ea"/>
                  <a:sym typeface="+mn-lt"/>
                </a:rPr>
                <a:t>添加文字标题五</a:t>
              </a:r>
            </a:p>
          </p:txBody>
        </p:sp>
        <p:sp>
          <p:nvSpPr>
            <p:cNvPr id="33" name="TextBox 25">
              <a:extLst>
                <a:ext uri="{FF2B5EF4-FFF2-40B4-BE49-F238E27FC236}">
                  <a16:creationId xmlns:a16="http://schemas.microsoft.com/office/drawing/2014/main" xmlns="" id="{968696DB-75A4-43C0-841C-1C83AA84CEC3}"/>
                </a:ext>
              </a:extLst>
            </p:cNvPr>
            <p:cNvSpPr txBox="1">
              <a:spLocks noChangeArrowheads="1"/>
            </p:cNvSpPr>
            <p:nvPr/>
          </p:nvSpPr>
          <p:spPr bwMode="auto">
            <a:xfrm>
              <a:off x="9067460" y="398689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buFont typeface="Wingdings" panose="05000000000000000000" pitchFamily="2" charset="2"/>
                <a:buChar char="ü"/>
              </a:pPr>
              <a:r>
                <a:rPr lang="zh-CN" altLang="en-US" sz="1200">
                  <a:solidFill>
                    <a:schemeClr val="tx1">
                      <a:lumMod val="50000"/>
                      <a:lumOff val="50000"/>
                    </a:schemeClr>
                  </a:solidFill>
                  <a:latin typeface="+mn-lt"/>
                  <a:ea typeface="+mn-ea"/>
                  <a:cs typeface="+mn-ea"/>
                  <a:sym typeface="+mn-lt"/>
                </a:rPr>
                <a:t>添加文字标题六</a:t>
              </a:r>
            </a:p>
          </p:txBody>
        </p:sp>
      </p:grpSp>
    </p:spTree>
    <p:extLst>
      <p:ext uri="{BB962C8B-B14F-4D97-AF65-F5344CB8AC3E}">
        <p14:creationId xmlns:p14="http://schemas.microsoft.com/office/powerpoint/2010/main" val="49814475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Rounded Rectangle 13">
            <a:extLst>
              <a:ext uri="{FF2B5EF4-FFF2-40B4-BE49-F238E27FC236}">
                <a16:creationId xmlns:a16="http://schemas.microsoft.com/office/drawing/2014/main" xmlns="" id="{6EEFC629-0939-47FD-A196-547B42CA4DDE}"/>
              </a:ext>
            </a:extLst>
          </p:cNvPr>
          <p:cNvSpPr/>
          <p:nvPr/>
        </p:nvSpPr>
        <p:spPr>
          <a:xfrm rot="2712222">
            <a:off x="5331113" y="1860453"/>
            <a:ext cx="1717093" cy="1708277"/>
          </a:xfrm>
          <a:prstGeom prst="roundRect">
            <a:avLst>
              <a:gd name="adj" fmla="val 30778"/>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rgbClr val="016576"/>
              </a:solidFill>
              <a:cs typeface="+mn-ea"/>
              <a:sym typeface="+mn-lt"/>
            </a:endParaRPr>
          </a:p>
        </p:txBody>
      </p:sp>
      <p:sp>
        <p:nvSpPr>
          <p:cNvPr id="69" name="TextBox 393">
            <a:extLst>
              <a:ext uri="{FF2B5EF4-FFF2-40B4-BE49-F238E27FC236}">
                <a16:creationId xmlns:a16="http://schemas.microsoft.com/office/drawing/2014/main" xmlns="" id="{219ED135-9AB1-49F9-AA28-A05103469280}"/>
              </a:ext>
            </a:extLst>
          </p:cNvPr>
          <p:cNvSpPr txBox="1"/>
          <p:nvPr/>
        </p:nvSpPr>
        <p:spPr>
          <a:xfrm>
            <a:off x="1494970" y="4632413"/>
            <a:ext cx="9363839" cy="882934"/>
          </a:xfrm>
          <a:prstGeom prst="rect">
            <a:avLst/>
          </a:prstGeom>
          <a:noFill/>
        </p:spPr>
        <p:txBody>
          <a:bodyPr wrap="square" lIns="0" tIns="0" rIns="0" bIns="0" numCol="1" spcCol="959784">
            <a:spAutoFit/>
          </a:bodyPr>
          <a:lstStyle/>
          <a:p>
            <a:pPr algn="ctr">
              <a:lnSpc>
                <a:spcPts val="3800"/>
              </a:lnSpc>
            </a:pPr>
            <a:r>
              <a:rPr lang="en-US" sz="1100" dirty="0">
                <a:solidFill>
                  <a:schemeClr val="tx1">
                    <a:lumMod val="75000"/>
                    <a:lumOff val="25000"/>
                  </a:schemeClr>
                </a:solidFill>
                <a:cs typeface="+mn-ea"/>
                <a:sym typeface="+mn-lt"/>
              </a:rPr>
              <a:t>Frequently, your initial font choice is taken out of your hands; companies often specify a typeface, or even a set of fonts, as part of their brand guidelines. Occasionally you’ll find a job has specific requirements, such as limited room that might require a condensed face, or a lot of legal text that might require a face that’s highly legible at small sizes.</a:t>
            </a:r>
          </a:p>
        </p:txBody>
      </p:sp>
      <p:sp>
        <p:nvSpPr>
          <p:cNvPr id="70" name="TextBox 7">
            <a:extLst>
              <a:ext uri="{FF2B5EF4-FFF2-40B4-BE49-F238E27FC236}">
                <a16:creationId xmlns:a16="http://schemas.microsoft.com/office/drawing/2014/main" xmlns="" id="{10451D0F-48DF-4AE3-8D55-68A1C8162D5C}"/>
              </a:ext>
            </a:extLst>
          </p:cNvPr>
          <p:cNvSpPr txBox="1"/>
          <p:nvPr/>
        </p:nvSpPr>
        <p:spPr>
          <a:xfrm>
            <a:off x="5900014" y="4282307"/>
            <a:ext cx="569387" cy="230832"/>
          </a:xfrm>
          <a:prstGeom prst="rect">
            <a:avLst/>
          </a:prstGeom>
          <a:noFill/>
        </p:spPr>
        <p:txBody>
          <a:bodyPr wrap="none" rtlCol="0" anchor="ctr" anchorCtr="0">
            <a:spAutoFit/>
          </a:bodyPr>
          <a:lstStyle/>
          <a:p>
            <a:pPr algn="ctr"/>
            <a:r>
              <a:rPr lang="en-US" sz="900" b="1" spc="600" dirty="0">
                <a:solidFill>
                  <a:srgbClr val="016576"/>
                </a:solidFill>
                <a:cs typeface="+mn-ea"/>
                <a:sym typeface="+mn-lt"/>
              </a:rPr>
              <a:t>CEO</a:t>
            </a:r>
          </a:p>
        </p:txBody>
      </p:sp>
      <p:sp>
        <p:nvSpPr>
          <p:cNvPr id="71" name="TextBox 8">
            <a:extLst>
              <a:ext uri="{FF2B5EF4-FFF2-40B4-BE49-F238E27FC236}">
                <a16:creationId xmlns:a16="http://schemas.microsoft.com/office/drawing/2014/main" xmlns="" id="{38F36853-92C6-4442-814F-6EBCD0B0392E}"/>
              </a:ext>
            </a:extLst>
          </p:cNvPr>
          <p:cNvSpPr txBox="1"/>
          <p:nvPr/>
        </p:nvSpPr>
        <p:spPr>
          <a:xfrm>
            <a:off x="5724683" y="4021776"/>
            <a:ext cx="904415" cy="276999"/>
          </a:xfrm>
          <a:prstGeom prst="rect">
            <a:avLst/>
          </a:prstGeom>
          <a:noFill/>
        </p:spPr>
        <p:txBody>
          <a:bodyPr wrap="none" rtlCol="0" anchor="ctr" anchorCtr="0">
            <a:spAutoFit/>
          </a:bodyPr>
          <a:lstStyle/>
          <a:p>
            <a:pPr algn="ctr"/>
            <a:r>
              <a:rPr lang="zh-CN" altLang="en-US" sz="1200" b="1" spc="600" dirty="0">
                <a:solidFill>
                  <a:srgbClr val="016576"/>
                </a:solidFill>
                <a:cs typeface="+mn-ea"/>
                <a:sym typeface="+mn-lt"/>
              </a:rPr>
              <a:t>包小图</a:t>
            </a:r>
            <a:endParaRPr lang="en-US" sz="1200" b="1" spc="600" dirty="0">
              <a:solidFill>
                <a:srgbClr val="016576"/>
              </a:solidFill>
              <a:cs typeface="+mn-ea"/>
              <a:sym typeface="+mn-lt"/>
            </a:endParaRPr>
          </a:p>
        </p:txBody>
      </p:sp>
      <p:sp>
        <p:nvSpPr>
          <p:cNvPr id="96" name="Rectangle 15">
            <a:extLst>
              <a:ext uri="{FF2B5EF4-FFF2-40B4-BE49-F238E27FC236}">
                <a16:creationId xmlns:a16="http://schemas.microsoft.com/office/drawing/2014/main" xmlns="" id="{895979D6-BF9B-45F1-9712-F99240BC265B}"/>
              </a:ext>
            </a:extLst>
          </p:cNvPr>
          <p:cNvSpPr>
            <a:spLocks/>
          </p:cNvSpPr>
          <p:nvPr/>
        </p:nvSpPr>
        <p:spPr bwMode="auto">
          <a:xfrm>
            <a:off x="5389619" y="203279"/>
            <a:ext cx="1590179" cy="92333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4572000">
              <a:lnSpc>
                <a:spcPts val="7200"/>
              </a:lnSpc>
            </a:pPr>
            <a:r>
              <a:rPr lang="zh-CN" altLang="en-US" sz="2800" b="1" spc="300" dirty="0">
                <a:solidFill>
                  <a:srgbClr val="016576"/>
                </a:solidFill>
                <a:cs typeface="+mn-ea"/>
                <a:sym typeface="+mn-lt"/>
              </a:rPr>
              <a:t>公司介绍</a:t>
            </a:r>
            <a:endParaRPr lang="en-US" sz="2800" b="1" spc="300" dirty="0">
              <a:solidFill>
                <a:srgbClr val="016576"/>
              </a:solidFill>
              <a:cs typeface="+mn-ea"/>
              <a:sym typeface="+mn-lt"/>
            </a:endParaRPr>
          </a:p>
        </p:txBody>
      </p:sp>
      <p:sp>
        <p:nvSpPr>
          <p:cNvPr id="97" name="TextBox 16">
            <a:extLst>
              <a:ext uri="{FF2B5EF4-FFF2-40B4-BE49-F238E27FC236}">
                <a16:creationId xmlns:a16="http://schemas.microsoft.com/office/drawing/2014/main" xmlns="" id="{CEF9F5A4-3313-4990-8DE4-758ABE13CFB9}"/>
              </a:ext>
            </a:extLst>
          </p:cNvPr>
          <p:cNvSpPr txBox="1"/>
          <p:nvPr/>
        </p:nvSpPr>
        <p:spPr>
          <a:xfrm>
            <a:off x="4856457" y="1027023"/>
            <a:ext cx="2656496" cy="230832"/>
          </a:xfrm>
          <a:prstGeom prst="rect">
            <a:avLst/>
          </a:prstGeom>
          <a:noFill/>
        </p:spPr>
        <p:txBody>
          <a:bodyPr wrap="none" rtlCol="0" anchor="ctr" anchorCtr="0">
            <a:spAutoFit/>
          </a:bodyPr>
          <a:lstStyle/>
          <a:p>
            <a:pPr algn="ctr"/>
            <a:r>
              <a:rPr lang="en-US" sz="900" b="1" spc="600" dirty="0">
                <a:solidFill>
                  <a:srgbClr val="016576"/>
                </a:solidFill>
                <a:cs typeface="+mn-ea"/>
                <a:sym typeface="+mn-lt"/>
              </a:rPr>
              <a:t>WRITE SOMETHING HERE</a:t>
            </a:r>
          </a:p>
        </p:txBody>
      </p:sp>
      <p:pic>
        <p:nvPicPr>
          <p:cNvPr id="98" name="图片占位符 3">
            <a:extLst>
              <a:ext uri="{FF2B5EF4-FFF2-40B4-BE49-F238E27FC236}">
                <a16:creationId xmlns:a16="http://schemas.microsoft.com/office/drawing/2014/main" xmlns="" id="{2B2D9A50-0B09-4F1C-B316-2FF62BD21C5E}"/>
              </a:ext>
            </a:extLst>
          </p:cNvPr>
          <p:cNvPicPr>
            <a:picLocks noChangeAspect="1"/>
          </p:cNvPicPr>
          <p:nvPr/>
        </p:nvPicPr>
        <p:blipFill>
          <a:blip r:embed="rId3" cstate="email">
            <a:extLst>
              <a:ext uri="{28A0092B-C50C-407E-A947-70E740481C1C}">
                <a14:useLocalDpi xmlns:a14="http://schemas.microsoft.com/office/drawing/2010/main" val="0"/>
              </a:ext>
            </a:extLst>
          </a:blip>
          <a:srcRect l="16667" r="16667"/>
          <a:stretch>
            <a:fillRect/>
          </a:stretch>
        </p:blipFill>
        <p:spPr>
          <a:xfrm>
            <a:off x="5211687" y="1736619"/>
            <a:ext cx="1955944" cy="1955944"/>
          </a:xfrm>
          <a:custGeom>
            <a:avLst/>
            <a:gdLst>
              <a:gd name="connsiteX0" fmla="*/ 2057711 w 4113381"/>
              <a:gd name="connsiteY0" fmla="*/ 1 h 4113381"/>
              <a:gd name="connsiteX1" fmla="*/ 2907815 w 4113381"/>
              <a:gd name="connsiteY1" fmla="*/ 352620 h 4113381"/>
              <a:gd name="connsiteX2" fmla="*/ 3761605 w 4113381"/>
              <a:gd name="connsiteY2" fmla="*/ 1207256 h 4113381"/>
              <a:gd name="connsiteX3" fmla="*/ 3760762 w 4113381"/>
              <a:gd name="connsiteY3" fmla="*/ 2907816 h 4113381"/>
              <a:gd name="connsiteX4" fmla="*/ 2906126 w 4113381"/>
              <a:gd name="connsiteY4" fmla="*/ 3761605 h 4113381"/>
              <a:gd name="connsiteX5" fmla="*/ 1205567 w 4113381"/>
              <a:gd name="connsiteY5" fmla="*/ 3760762 h 4113381"/>
              <a:gd name="connsiteX6" fmla="*/ 351777 w 4113381"/>
              <a:gd name="connsiteY6" fmla="*/ 2906126 h 4113381"/>
              <a:gd name="connsiteX7" fmla="*/ 352620 w 4113381"/>
              <a:gd name="connsiteY7" fmla="*/ 1205567 h 4113381"/>
              <a:gd name="connsiteX8" fmla="*/ 1207256 w 4113381"/>
              <a:gd name="connsiteY8" fmla="*/ 351777 h 4113381"/>
              <a:gd name="connsiteX9" fmla="*/ 2057711 w 4113381"/>
              <a:gd name="connsiteY9" fmla="*/ 1 h 4113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113381" h="4113381">
                <a:moveTo>
                  <a:pt x="2057711" y="1"/>
                </a:moveTo>
                <a:cubicBezTo>
                  <a:pt x="2365451" y="154"/>
                  <a:pt x="2673134" y="117705"/>
                  <a:pt x="2907815" y="352620"/>
                </a:cubicBezTo>
                <a:lnTo>
                  <a:pt x="3761605" y="1207256"/>
                </a:lnTo>
                <a:cubicBezTo>
                  <a:pt x="4230969" y="1677086"/>
                  <a:pt x="4230592" y="2438452"/>
                  <a:pt x="3760762" y="2907816"/>
                </a:cubicBezTo>
                <a:lnTo>
                  <a:pt x="2906126" y="3761605"/>
                </a:lnTo>
                <a:cubicBezTo>
                  <a:pt x="2436296" y="4230969"/>
                  <a:pt x="1674930" y="4230592"/>
                  <a:pt x="1205567" y="3760762"/>
                </a:cubicBezTo>
                <a:lnTo>
                  <a:pt x="351777" y="2906126"/>
                </a:lnTo>
                <a:cubicBezTo>
                  <a:pt x="-117587" y="2436297"/>
                  <a:pt x="-117210" y="1674931"/>
                  <a:pt x="352620" y="1205567"/>
                </a:cubicBezTo>
                <a:lnTo>
                  <a:pt x="1207256" y="351777"/>
                </a:lnTo>
                <a:cubicBezTo>
                  <a:pt x="1442171" y="117095"/>
                  <a:pt x="1749970" y="-152"/>
                  <a:pt x="2057711" y="1"/>
                </a:cubicBezTo>
                <a:close/>
              </a:path>
            </a:pathLst>
          </a:custGeom>
          <a:noFill/>
        </p:spPr>
      </p:pic>
    </p:spTree>
    <p:extLst>
      <p:ext uri="{BB962C8B-B14F-4D97-AF65-F5344CB8AC3E}">
        <p14:creationId xmlns:p14="http://schemas.microsoft.com/office/powerpoint/2010/main" val="1430116287"/>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97"/>
                                        </p:tgtEl>
                                        <p:attrNameLst>
                                          <p:attrName>style.visibility</p:attrName>
                                        </p:attrNameLst>
                                      </p:cBhvr>
                                      <p:to>
                                        <p:strVal val="visible"/>
                                      </p:to>
                                    </p:set>
                                    <p:animEffect transition="in" filter="fade">
                                      <p:cBhvr>
                                        <p:cTn id="11" dur="500"/>
                                        <p:tgtEl>
                                          <p:spTgt spid="97"/>
                                        </p:tgtEl>
                                      </p:cBhvr>
                                    </p:animEffect>
                                  </p:childTnLst>
                                </p:cTn>
                              </p:par>
                            </p:childTnLst>
                          </p:cTn>
                        </p:par>
                        <p:par>
                          <p:cTn id="12" fill="hold">
                            <p:stCondLst>
                              <p:cond delay="1150"/>
                            </p:stCondLst>
                            <p:childTnLst>
                              <p:par>
                                <p:cTn id="13" presetID="10" presetClass="entr" presetSubtype="0" fill="hold" nodeType="afterEffect">
                                  <p:stCondLst>
                                    <p:cond delay="0"/>
                                  </p:stCondLst>
                                  <p:childTnLst>
                                    <p:set>
                                      <p:cBhvr>
                                        <p:cTn id="14" dur="1" fill="hold">
                                          <p:stCondLst>
                                            <p:cond delay="0"/>
                                          </p:stCondLst>
                                        </p:cTn>
                                        <p:tgtEl>
                                          <p:spTgt spid="98"/>
                                        </p:tgtEl>
                                        <p:attrNameLst>
                                          <p:attrName>style.visibility</p:attrName>
                                        </p:attrNameLst>
                                      </p:cBhvr>
                                      <p:to>
                                        <p:strVal val="visible"/>
                                      </p:to>
                                    </p:set>
                                    <p:animEffect transition="in" filter="fade">
                                      <p:cBhvr>
                                        <p:cTn id="15" dur="500"/>
                                        <p:tgtEl>
                                          <p:spTgt spid="98"/>
                                        </p:tgtEl>
                                      </p:cBhvr>
                                    </p:animEffect>
                                  </p:childTnLst>
                                </p:cTn>
                              </p:par>
                            </p:childTnLst>
                          </p:cTn>
                        </p:par>
                        <p:par>
                          <p:cTn id="16" fill="hold">
                            <p:stCondLst>
                              <p:cond delay="1650"/>
                            </p:stCondLst>
                            <p:childTnLst>
                              <p:par>
                                <p:cTn id="17" presetID="10" presetClass="entr" presetSubtype="0" fill="hold" grpId="0" nodeType="afterEffect">
                                  <p:stCondLst>
                                    <p:cond delay="0"/>
                                  </p:stCondLst>
                                  <p:childTnLst>
                                    <p:set>
                                      <p:cBhvr>
                                        <p:cTn id="18" dur="1" fill="hold">
                                          <p:stCondLst>
                                            <p:cond delay="0"/>
                                          </p:stCondLst>
                                        </p:cTn>
                                        <p:tgtEl>
                                          <p:spTgt spid="71"/>
                                        </p:tgtEl>
                                        <p:attrNameLst>
                                          <p:attrName>style.visibility</p:attrName>
                                        </p:attrNameLst>
                                      </p:cBhvr>
                                      <p:to>
                                        <p:strVal val="visible"/>
                                      </p:to>
                                    </p:set>
                                    <p:animEffect transition="in" filter="fade">
                                      <p:cBhvr>
                                        <p:cTn id="19" dur="500"/>
                                        <p:tgtEl>
                                          <p:spTgt spid="71"/>
                                        </p:tgtEl>
                                      </p:cBhvr>
                                    </p:animEffect>
                                  </p:childTnLst>
                                </p:cTn>
                              </p:par>
                            </p:childTnLst>
                          </p:cTn>
                        </p:par>
                        <p:par>
                          <p:cTn id="20" fill="hold">
                            <p:stCondLst>
                              <p:cond delay="2150"/>
                            </p:stCondLst>
                            <p:childTnLst>
                              <p:par>
                                <p:cTn id="21" presetID="10" presetClass="entr" presetSubtype="0" fill="hold" grpId="0" nodeType="afterEffect">
                                  <p:stCondLst>
                                    <p:cond delay="0"/>
                                  </p:stCondLst>
                                  <p:childTnLst>
                                    <p:set>
                                      <p:cBhvr>
                                        <p:cTn id="22" dur="1" fill="hold">
                                          <p:stCondLst>
                                            <p:cond delay="0"/>
                                          </p:stCondLst>
                                        </p:cTn>
                                        <p:tgtEl>
                                          <p:spTgt spid="70"/>
                                        </p:tgtEl>
                                        <p:attrNameLst>
                                          <p:attrName>style.visibility</p:attrName>
                                        </p:attrNameLst>
                                      </p:cBhvr>
                                      <p:to>
                                        <p:strVal val="visible"/>
                                      </p:to>
                                    </p:set>
                                    <p:animEffect transition="in" filter="fade">
                                      <p:cBhvr>
                                        <p:cTn id="23" dur="500"/>
                                        <p:tgtEl>
                                          <p:spTgt spid="70"/>
                                        </p:tgtEl>
                                      </p:cBhvr>
                                    </p:animEffect>
                                  </p:childTnLst>
                                </p:cTn>
                              </p:par>
                            </p:childTnLst>
                          </p:cTn>
                        </p:par>
                        <p:par>
                          <p:cTn id="24" fill="hold">
                            <p:stCondLst>
                              <p:cond delay="2650"/>
                            </p:stCondLst>
                            <p:childTnLst>
                              <p:par>
                                <p:cTn id="25" presetID="10" presetClass="entr" presetSubtype="0"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96" grpId="0"/>
      <p:bldP spid="9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12">
            <a:extLst>
              <a:ext uri="{FF2B5EF4-FFF2-40B4-BE49-F238E27FC236}">
                <a16:creationId xmlns:a16="http://schemas.microsoft.com/office/drawing/2014/main" xmlns="" id="{2CC3BB45-5FA3-4797-AFA6-888792D9C54D}"/>
              </a:ext>
            </a:extLst>
          </p:cNvPr>
          <p:cNvGrpSpPr/>
          <p:nvPr/>
        </p:nvGrpSpPr>
        <p:grpSpPr>
          <a:xfrm>
            <a:off x="6826945" y="2124308"/>
            <a:ext cx="2526871" cy="602167"/>
            <a:chOff x="10085499" y="4817325"/>
            <a:chExt cx="5053742" cy="1204334"/>
          </a:xfrm>
        </p:grpSpPr>
        <p:cxnSp>
          <p:nvCxnSpPr>
            <p:cNvPr id="4" name="Straight Connector 14">
              <a:extLst>
                <a:ext uri="{FF2B5EF4-FFF2-40B4-BE49-F238E27FC236}">
                  <a16:creationId xmlns:a16="http://schemas.microsoft.com/office/drawing/2014/main" xmlns="" id="{9D997CAD-3446-4F3C-B0F5-FD02E48F4C5F}"/>
                </a:ext>
              </a:extLst>
            </p:cNvPr>
            <p:cNvCxnSpPr/>
            <p:nvPr/>
          </p:nvCxnSpPr>
          <p:spPr>
            <a:xfrm flipH="1">
              <a:off x="10085499" y="4817325"/>
              <a:ext cx="5053742" cy="0"/>
            </a:xfrm>
            <a:prstGeom prst="line">
              <a:avLst/>
            </a:prstGeom>
            <a:ln w="28575">
              <a:noFill/>
            </a:ln>
          </p:spPr>
          <p:style>
            <a:lnRef idx="1">
              <a:schemeClr val="accent1"/>
            </a:lnRef>
            <a:fillRef idx="0">
              <a:schemeClr val="accent1"/>
            </a:fillRef>
            <a:effectRef idx="0">
              <a:schemeClr val="accent1"/>
            </a:effectRef>
            <a:fontRef idx="minor">
              <a:schemeClr val="tx1"/>
            </a:fontRef>
          </p:style>
        </p:cxnSp>
        <p:cxnSp>
          <p:nvCxnSpPr>
            <p:cNvPr id="5" name="Straight Connector 15">
              <a:extLst>
                <a:ext uri="{FF2B5EF4-FFF2-40B4-BE49-F238E27FC236}">
                  <a16:creationId xmlns:a16="http://schemas.microsoft.com/office/drawing/2014/main" xmlns="" id="{1D448632-1115-482E-ACA2-A740D175EFAD}"/>
                </a:ext>
              </a:extLst>
            </p:cNvPr>
            <p:cNvCxnSpPr/>
            <p:nvPr/>
          </p:nvCxnSpPr>
          <p:spPr>
            <a:xfrm>
              <a:off x="15139241" y="4817325"/>
              <a:ext cx="0" cy="1204334"/>
            </a:xfrm>
            <a:prstGeom prst="line">
              <a:avLst/>
            </a:prstGeom>
            <a:ln w="28575">
              <a:noFill/>
            </a:ln>
          </p:spPr>
          <p:style>
            <a:lnRef idx="1">
              <a:schemeClr val="accent1"/>
            </a:lnRef>
            <a:fillRef idx="0">
              <a:schemeClr val="accent1"/>
            </a:fillRef>
            <a:effectRef idx="0">
              <a:schemeClr val="accent1"/>
            </a:effectRef>
            <a:fontRef idx="minor">
              <a:schemeClr val="tx1"/>
            </a:fontRef>
          </p:style>
        </p:cxnSp>
        <p:cxnSp>
          <p:nvCxnSpPr>
            <p:cNvPr id="6" name="Straight Connector 16">
              <a:extLst>
                <a:ext uri="{FF2B5EF4-FFF2-40B4-BE49-F238E27FC236}">
                  <a16:creationId xmlns:a16="http://schemas.microsoft.com/office/drawing/2014/main" xmlns="" id="{22ADFB0D-9C64-4B1F-8D49-E9B26E6F8542}"/>
                </a:ext>
              </a:extLst>
            </p:cNvPr>
            <p:cNvCxnSpPr/>
            <p:nvPr/>
          </p:nvCxnSpPr>
          <p:spPr>
            <a:xfrm flipH="1">
              <a:off x="10085499" y="6021659"/>
              <a:ext cx="5053742" cy="0"/>
            </a:xfrm>
            <a:prstGeom prst="line">
              <a:avLst/>
            </a:prstGeom>
            <a:ln w="28575">
              <a:noFill/>
            </a:ln>
          </p:spPr>
          <p:style>
            <a:lnRef idx="1">
              <a:schemeClr val="accent1"/>
            </a:lnRef>
            <a:fillRef idx="0">
              <a:schemeClr val="accent1"/>
            </a:fillRef>
            <a:effectRef idx="0">
              <a:schemeClr val="accent1"/>
            </a:effectRef>
            <a:fontRef idx="minor">
              <a:schemeClr val="tx1"/>
            </a:fontRef>
          </p:style>
        </p:cxnSp>
        <p:cxnSp>
          <p:nvCxnSpPr>
            <p:cNvPr id="7" name="Straight Connector 17">
              <a:extLst>
                <a:ext uri="{FF2B5EF4-FFF2-40B4-BE49-F238E27FC236}">
                  <a16:creationId xmlns:a16="http://schemas.microsoft.com/office/drawing/2014/main" xmlns="" id="{0B1B1CA9-42F4-4FF4-8BA6-64B1F616DFED}"/>
                </a:ext>
              </a:extLst>
            </p:cNvPr>
            <p:cNvCxnSpPr/>
            <p:nvPr/>
          </p:nvCxnSpPr>
          <p:spPr>
            <a:xfrm>
              <a:off x="10085499" y="4817325"/>
              <a:ext cx="0" cy="602166"/>
            </a:xfrm>
            <a:prstGeom prst="line">
              <a:avLst/>
            </a:prstGeom>
            <a:ln w="28575">
              <a:no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9" name="TextBox 19">
            <a:extLst>
              <a:ext uri="{FF2B5EF4-FFF2-40B4-BE49-F238E27FC236}">
                <a16:creationId xmlns:a16="http://schemas.microsoft.com/office/drawing/2014/main" xmlns="" id="{B5BB4D2D-FEFB-4EFF-872C-26BAA34624DA}"/>
              </a:ext>
            </a:extLst>
          </p:cNvPr>
          <p:cNvSpPr txBox="1"/>
          <p:nvPr/>
        </p:nvSpPr>
        <p:spPr>
          <a:xfrm>
            <a:off x="6141919" y="2702801"/>
            <a:ext cx="5219700" cy="1847942"/>
          </a:xfrm>
          <a:prstGeom prst="rect">
            <a:avLst/>
          </a:prstGeom>
          <a:noFill/>
          <a:ln>
            <a:noFill/>
          </a:ln>
        </p:spPr>
        <p:txBody>
          <a:bodyPr wrap="square" lIns="0" tIns="0" rIns="0" bIns="0" numCol="1" spcCol="959784">
            <a:spAutoFit/>
          </a:bodyPr>
          <a:lstStyle/>
          <a:p>
            <a:pPr>
              <a:lnSpc>
                <a:spcPts val="3650"/>
              </a:lnSpc>
            </a:pPr>
            <a:r>
              <a:rPr lang="en-US" sz="2500" dirty="0">
                <a:solidFill>
                  <a:schemeClr val="tx1">
                    <a:lumMod val="85000"/>
                    <a:lumOff val="15000"/>
                  </a:schemeClr>
                </a:solidFill>
                <a:cs typeface="+mn-ea"/>
                <a:sym typeface="+mn-lt"/>
              </a:rPr>
              <a:t>Investment generally results in acquiring an asset, also called an investment If the asset is available at a price worth investing, it is normally expected either to generate income, or to appreciate in value</a:t>
            </a:r>
          </a:p>
        </p:txBody>
      </p:sp>
      <p:pic>
        <p:nvPicPr>
          <p:cNvPr id="10" name="图片占位符 3">
            <a:extLst>
              <a:ext uri="{FF2B5EF4-FFF2-40B4-BE49-F238E27FC236}">
                <a16:creationId xmlns:a16="http://schemas.microsoft.com/office/drawing/2014/main" xmlns="" id="{FE2A7FEA-2371-42E0-A725-7637E3E0F595}"/>
              </a:ext>
            </a:extLst>
          </p:cNvPr>
          <p:cNvPicPr>
            <a:picLocks noChangeAspect="1"/>
          </p:cNvPicPr>
          <p:nvPr/>
        </p:nvPicPr>
        <p:blipFill>
          <a:blip r:embed="rId3" cstate="email">
            <a:extLst>
              <a:ext uri="{28A0092B-C50C-407E-A947-70E740481C1C}">
                <a14:useLocalDpi xmlns:a14="http://schemas.microsoft.com/office/drawing/2010/main" val="0"/>
              </a:ext>
            </a:extLst>
          </a:blip>
          <a:srcRect l="26298" r="26298"/>
          <a:stretch>
            <a:fillRect/>
          </a:stretch>
        </p:blipFill>
        <p:spPr>
          <a:xfrm>
            <a:off x="0" y="0"/>
            <a:ext cx="4895386" cy="6858000"/>
          </a:xfrm>
          <a:prstGeom prst="rect">
            <a:avLst/>
          </a:prstGeom>
          <a:ln>
            <a:noFill/>
          </a:ln>
        </p:spPr>
      </p:pic>
      <p:sp>
        <p:nvSpPr>
          <p:cNvPr id="13" name="TextBox 11">
            <a:extLst>
              <a:ext uri="{FF2B5EF4-FFF2-40B4-BE49-F238E27FC236}">
                <a16:creationId xmlns:a16="http://schemas.microsoft.com/office/drawing/2014/main" xmlns="" id="{2E1BB8D1-E52B-43B4-A43A-AE8CCB813B01}"/>
              </a:ext>
            </a:extLst>
          </p:cNvPr>
          <p:cNvSpPr txBox="1"/>
          <p:nvPr/>
        </p:nvSpPr>
        <p:spPr>
          <a:xfrm>
            <a:off x="5685725" y="1042718"/>
            <a:ext cx="912389" cy="1200329"/>
          </a:xfrm>
          <a:prstGeom prst="rect">
            <a:avLst/>
          </a:prstGeom>
          <a:noFill/>
        </p:spPr>
        <p:txBody>
          <a:bodyPr wrap="square" rtlCol="0">
            <a:spAutoFit/>
          </a:bodyPr>
          <a:lstStyle/>
          <a:p>
            <a:pPr algn="r"/>
            <a:r>
              <a:rPr lang="en-US" sz="7200" dirty="0">
                <a:solidFill>
                  <a:srgbClr val="016576"/>
                </a:solidFill>
                <a:cs typeface="+mn-ea"/>
                <a:sym typeface="+mn-lt"/>
              </a:rPr>
              <a:t>3</a:t>
            </a:r>
          </a:p>
        </p:txBody>
      </p:sp>
      <p:grpSp>
        <p:nvGrpSpPr>
          <p:cNvPr id="14" name="Group 12">
            <a:extLst>
              <a:ext uri="{FF2B5EF4-FFF2-40B4-BE49-F238E27FC236}">
                <a16:creationId xmlns:a16="http://schemas.microsoft.com/office/drawing/2014/main" xmlns="" id="{636A2E5A-4510-42C9-8EF8-C450F508D3A0}"/>
              </a:ext>
            </a:extLst>
          </p:cNvPr>
          <p:cNvGrpSpPr/>
          <p:nvPr/>
        </p:nvGrpSpPr>
        <p:grpSpPr>
          <a:xfrm>
            <a:off x="6589964" y="1447565"/>
            <a:ext cx="3278466" cy="781276"/>
            <a:chOff x="10085499" y="4817325"/>
            <a:chExt cx="5053742" cy="1204334"/>
          </a:xfrm>
        </p:grpSpPr>
        <p:cxnSp>
          <p:nvCxnSpPr>
            <p:cNvPr id="16" name="Straight Connector 14">
              <a:extLst>
                <a:ext uri="{FF2B5EF4-FFF2-40B4-BE49-F238E27FC236}">
                  <a16:creationId xmlns:a16="http://schemas.microsoft.com/office/drawing/2014/main" xmlns="" id="{FA1D3AF9-B7D4-4E5B-9CFF-65156086D0A7}"/>
                </a:ext>
              </a:extLst>
            </p:cNvPr>
            <p:cNvCxnSpPr/>
            <p:nvPr/>
          </p:nvCxnSpPr>
          <p:spPr>
            <a:xfrm flipH="1">
              <a:off x="10085499" y="4817325"/>
              <a:ext cx="5053742"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7" name="Straight Connector 15">
              <a:extLst>
                <a:ext uri="{FF2B5EF4-FFF2-40B4-BE49-F238E27FC236}">
                  <a16:creationId xmlns:a16="http://schemas.microsoft.com/office/drawing/2014/main" xmlns="" id="{3C2DC4C6-E0DD-4802-96EA-76C7126DEE86}"/>
                </a:ext>
              </a:extLst>
            </p:cNvPr>
            <p:cNvCxnSpPr/>
            <p:nvPr/>
          </p:nvCxnSpPr>
          <p:spPr>
            <a:xfrm>
              <a:off x="15139241" y="4817325"/>
              <a:ext cx="0" cy="1204334"/>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8" name="Straight Connector 16">
              <a:extLst>
                <a:ext uri="{FF2B5EF4-FFF2-40B4-BE49-F238E27FC236}">
                  <a16:creationId xmlns:a16="http://schemas.microsoft.com/office/drawing/2014/main" xmlns="" id="{76BD269D-4505-4B0E-AAFE-006AD6D79EE7}"/>
                </a:ext>
              </a:extLst>
            </p:cNvPr>
            <p:cNvCxnSpPr/>
            <p:nvPr/>
          </p:nvCxnSpPr>
          <p:spPr>
            <a:xfrm flipH="1">
              <a:off x="10085499" y="6021659"/>
              <a:ext cx="5053742"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9" name="Straight Connector 17">
              <a:extLst>
                <a:ext uri="{FF2B5EF4-FFF2-40B4-BE49-F238E27FC236}">
                  <a16:creationId xmlns:a16="http://schemas.microsoft.com/office/drawing/2014/main" xmlns="" id="{0082568B-2FFD-4636-97FA-E63B202E2D5B}"/>
                </a:ext>
              </a:extLst>
            </p:cNvPr>
            <p:cNvCxnSpPr/>
            <p:nvPr/>
          </p:nvCxnSpPr>
          <p:spPr>
            <a:xfrm>
              <a:off x="10085499" y="4817325"/>
              <a:ext cx="0" cy="602166"/>
            </a:xfrm>
            <a:prstGeom prst="line">
              <a:avLst/>
            </a:prstGeom>
            <a:ln w="28575">
              <a:solidFill>
                <a:srgbClr val="01657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15" name="TextBox 18">
            <a:extLst>
              <a:ext uri="{FF2B5EF4-FFF2-40B4-BE49-F238E27FC236}">
                <a16:creationId xmlns:a16="http://schemas.microsoft.com/office/drawing/2014/main" xmlns="" id="{5D5FC54A-5A1D-4121-A97B-D569BF730B9A}"/>
              </a:ext>
            </a:extLst>
          </p:cNvPr>
          <p:cNvSpPr txBox="1"/>
          <p:nvPr/>
        </p:nvSpPr>
        <p:spPr>
          <a:xfrm>
            <a:off x="7239182" y="1296591"/>
            <a:ext cx="1980030" cy="879984"/>
          </a:xfrm>
          <a:prstGeom prst="rect">
            <a:avLst/>
          </a:prstGeom>
          <a:noFill/>
        </p:spPr>
        <p:txBody>
          <a:bodyPr wrap="none" rtlCol="0" anchor="ctr" anchorCtr="0">
            <a:spAutoFit/>
          </a:bodyPr>
          <a:lstStyle/>
          <a:p>
            <a:pPr algn="ctr" defTabSz="4572000">
              <a:lnSpc>
                <a:spcPts val="7200"/>
              </a:lnSpc>
            </a:pPr>
            <a:r>
              <a:rPr lang="zh-CN" altLang="en-US" sz="3200" b="1" spc="300" dirty="0">
                <a:solidFill>
                  <a:srgbClr val="016576"/>
                </a:solidFill>
                <a:cs typeface="+mn-ea"/>
                <a:sym typeface="+mn-lt"/>
              </a:rPr>
              <a:t>公司介绍</a:t>
            </a:r>
            <a:endParaRPr lang="en-US" altLang="zh-CN" sz="3200" b="1" spc="300" dirty="0">
              <a:solidFill>
                <a:srgbClr val="016576"/>
              </a:solidFill>
              <a:cs typeface="+mn-ea"/>
              <a:sym typeface="+mn-lt"/>
            </a:endParaRPr>
          </a:p>
        </p:txBody>
      </p:sp>
    </p:spTree>
    <p:extLst>
      <p:ext uri="{BB962C8B-B14F-4D97-AF65-F5344CB8AC3E}">
        <p14:creationId xmlns:p14="http://schemas.microsoft.com/office/powerpoint/2010/main" val="666434481"/>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20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15"/>
                                        </p:tgtEl>
                                        <p:attrNameLst>
                                          <p:attrName>style.visibility</p:attrName>
                                        </p:attrNameLst>
                                      </p:cBhvr>
                                      <p:to>
                                        <p:strVal val="visible"/>
                                      </p:to>
                                    </p:set>
                                    <p:animEffect transition="in" filter="fade">
                                      <p:cBhvr>
                                        <p:cTn id="21" dur="500"/>
                                        <p:tgtEl>
                                          <p:spTgt spid="15"/>
                                        </p:tgtEl>
                                      </p:cBhvr>
                                    </p:animEffect>
                                  </p:childTnLst>
                                </p:cTn>
                              </p:par>
                            </p:childTnLst>
                          </p:cTn>
                        </p:par>
                        <p:par>
                          <p:cTn id="22" fill="hold">
                            <p:stCondLst>
                              <p:cond delay="2650"/>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a:spLocks/>
          </p:cNvSpPr>
          <p:nvPr/>
        </p:nvSpPr>
        <p:spPr bwMode="auto">
          <a:xfrm>
            <a:off x="5259437" y="496389"/>
            <a:ext cx="169277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300" dirty="0">
                <a:solidFill>
                  <a:srgbClr val="016576"/>
                </a:solidFill>
                <a:cs typeface="+mn-ea"/>
                <a:sym typeface="+mn-lt"/>
              </a:rPr>
              <a:t>关于我们</a:t>
            </a:r>
            <a:endParaRPr lang="en-US" sz="3000" b="1" spc="300" dirty="0">
              <a:solidFill>
                <a:srgbClr val="016576"/>
              </a:solidFill>
              <a:cs typeface="+mn-ea"/>
              <a:sym typeface="+mn-lt"/>
            </a:endParaRPr>
          </a:p>
        </p:txBody>
      </p:sp>
      <p:sp>
        <p:nvSpPr>
          <p:cNvPr id="16" name="TextBox 15"/>
          <p:cNvSpPr txBox="1"/>
          <p:nvPr/>
        </p:nvSpPr>
        <p:spPr>
          <a:xfrm>
            <a:off x="5160612" y="998216"/>
            <a:ext cx="1887055" cy="230832"/>
          </a:xfrm>
          <a:prstGeom prst="rect">
            <a:avLst/>
          </a:prstGeom>
          <a:noFill/>
        </p:spPr>
        <p:txBody>
          <a:bodyPr wrap="none" rtlCol="0" anchor="ctr" anchorCtr="0">
            <a:spAutoFit/>
          </a:bodyPr>
          <a:lstStyle/>
          <a:p>
            <a:pPr algn="ctr"/>
            <a:r>
              <a:rPr lang="en-US" sz="900" b="1" spc="300" dirty="0">
                <a:solidFill>
                  <a:schemeClr val="bg1">
                    <a:lumMod val="75000"/>
                  </a:schemeClr>
                </a:solidFill>
                <a:cs typeface="+mn-ea"/>
                <a:sym typeface="+mn-lt"/>
              </a:rPr>
              <a:t>WRITE SOMETHING HERE</a:t>
            </a:r>
          </a:p>
        </p:txBody>
      </p:sp>
      <p:sp>
        <p:nvSpPr>
          <p:cNvPr id="24" name="Freeform 23"/>
          <p:cNvSpPr/>
          <p:nvPr/>
        </p:nvSpPr>
        <p:spPr>
          <a:xfrm rot="10800000">
            <a:off x="1587" y="3122341"/>
            <a:ext cx="12188824" cy="3735659"/>
          </a:xfrm>
          <a:custGeom>
            <a:avLst/>
            <a:gdLst>
              <a:gd name="connsiteX0" fmla="*/ 0 w 24377647"/>
              <a:gd name="connsiteY0" fmla="*/ 0 h 8181800"/>
              <a:gd name="connsiteX1" fmla="*/ 24377647 w 24377647"/>
              <a:gd name="connsiteY1" fmla="*/ 0 h 8181800"/>
              <a:gd name="connsiteX2" fmla="*/ 24377647 w 24377647"/>
              <a:gd name="connsiteY2" fmla="*/ 5447711 h 8181800"/>
              <a:gd name="connsiteX3" fmla="*/ 0 w 24377647"/>
              <a:gd name="connsiteY3" fmla="*/ 7394439 h 8181800"/>
            </a:gdLst>
            <a:ahLst/>
            <a:cxnLst>
              <a:cxn ang="0">
                <a:pos x="connsiteX0" y="connsiteY0"/>
              </a:cxn>
              <a:cxn ang="0">
                <a:pos x="connsiteX1" y="connsiteY1"/>
              </a:cxn>
              <a:cxn ang="0">
                <a:pos x="connsiteX2" y="connsiteY2"/>
              </a:cxn>
              <a:cxn ang="0">
                <a:pos x="connsiteX3" y="connsiteY3"/>
              </a:cxn>
            </a:cxnLst>
            <a:rect l="l" t="t" r="r" b="b"/>
            <a:pathLst>
              <a:path w="24377647" h="8181800">
                <a:moveTo>
                  <a:pt x="0" y="0"/>
                </a:moveTo>
                <a:lnTo>
                  <a:pt x="24377647" y="0"/>
                </a:lnTo>
                <a:lnTo>
                  <a:pt x="24377647" y="5447711"/>
                </a:lnTo>
                <a:cubicBezTo>
                  <a:pt x="12188825" y="5447711"/>
                  <a:pt x="12188825" y="9955923"/>
                  <a:pt x="0" y="7394439"/>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9" name="TextBox 8"/>
          <p:cNvSpPr txBox="1"/>
          <p:nvPr/>
        </p:nvSpPr>
        <p:spPr>
          <a:xfrm>
            <a:off x="887451" y="1757139"/>
            <a:ext cx="10439400" cy="669094"/>
          </a:xfrm>
          <a:prstGeom prst="rect">
            <a:avLst/>
          </a:prstGeom>
          <a:noFill/>
        </p:spPr>
        <p:txBody>
          <a:bodyPr wrap="square" lIns="0" tIns="0" rIns="0" bIns="0" numCol="1" spcCol="959784">
            <a:spAutoFit/>
          </a:bodyPr>
          <a:lstStyle/>
          <a:p>
            <a:pPr algn="ctr">
              <a:lnSpc>
                <a:spcPts val="1825"/>
              </a:lnSpc>
            </a:pPr>
            <a:r>
              <a:rPr lang="en-US" sz="1250" dirty="0">
                <a:cs typeface="+mn-ea"/>
                <a:sym typeface="+mn-lt"/>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t>
            </a:r>
            <a:r>
              <a:rPr lang="en-US" sz="1250" dirty="0" err="1">
                <a:cs typeface="+mn-ea"/>
                <a:sym typeface="+mn-lt"/>
              </a:rPr>
              <a:t>lso</a:t>
            </a:r>
            <a:r>
              <a:rPr lang="en-US" sz="1250" dirty="0">
                <a:cs typeface="+mn-ea"/>
                <a:sym typeface="+mn-lt"/>
              </a:rPr>
              <a:t> called an investment. If the asset is available at a price worth investing, it is normally expected either to generate income, or to appreciate in value, so that it can be sold investment generally results in acquiring an asset</a:t>
            </a:r>
          </a:p>
        </p:txBody>
      </p:sp>
      <p:pic>
        <p:nvPicPr>
          <p:cNvPr id="4" name="图片占位符 3"/>
          <p:cNvPicPr>
            <a:picLocks noGrp="1" noChangeAspect="1"/>
          </p:cNvPicPr>
          <p:nvPr>
            <p:ph type="pic" sz="quarter" idx="14"/>
          </p:nvPr>
        </p:nvPicPr>
        <p:blipFill>
          <a:blip r:embed="rId3" cstate="email">
            <a:extLst>
              <a:ext uri="{28A0092B-C50C-407E-A947-70E740481C1C}">
                <a14:useLocalDpi xmlns:a14="http://schemas.microsoft.com/office/drawing/2010/main" val="0"/>
              </a:ext>
            </a:extLst>
          </a:blip>
          <a:srcRect t="22759" b="22759"/>
          <a:stretch>
            <a:fillRect/>
          </a:stretch>
        </p:blipFill>
        <p:spPr/>
      </p:pic>
    </p:spTree>
    <p:extLst>
      <p:ext uri="{BB962C8B-B14F-4D97-AF65-F5344CB8AC3E}">
        <p14:creationId xmlns:p14="http://schemas.microsoft.com/office/powerpoint/2010/main" val="1037315115"/>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15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285570" y="3980111"/>
            <a:ext cx="4605078" cy="1592424"/>
          </a:xfrm>
          <a:prstGeom prst="rect">
            <a:avLst/>
          </a:prstGeom>
          <a:noFill/>
        </p:spPr>
        <p:txBody>
          <a:bodyPr wrap="square" lIns="0" tIns="0" rIns="0" bIns="0" numCol="1" spcCol="959784">
            <a:spAutoFit/>
          </a:bodyPr>
          <a:lstStyle/>
          <a:p>
            <a:pPr algn="just">
              <a:lnSpc>
                <a:spcPts val="1825"/>
              </a:lnSpc>
            </a:pPr>
            <a:r>
              <a:rPr lang="en-US" sz="1250" dirty="0">
                <a:cs typeface="+mn-ea"/>
                <a:sym typeface="+mn-lt"/>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t>
            </a:r>
            <a:r>
              <a:rPr lang="en-US" sz="1250" dirty="0" err="1">
                <a:cs typeface="+mn-ea"/>
                <a:sym typeface="+mn-lt"/>
              </a:rPr>
              <a:t>lso</a:t>
            </a:r>
            <a:r>
              <a:rPr lang="en-US" sz="1250" dirty="0">
                <a:cs typeface="+mn-ea"/>
                <a:sym typeface="+mn-lt"/>
              </a:rPr>
              <a:t> called an investment. If the asset is available at a price worth investing, it is normally expected either to generate income, or to appreciate in value, so that it can be sold investment generally results in acquiring an asset, also called an investment.</a:t>
            </a:r>
          </a:p>
        </p:txBody>
      </p:sp>
      <p:sp>
        <p:nvSpPr>
          <p:cNvPr id="10" name="TextBox 9"/>
          <p:cNvSpPr txBox="1"/>
          <p:nvPr/>
        </p:nvSpPr>
        <p:spPr>
          <a:xfrm>
            <a:off x="6252117" y="3503180"/>
            <a:ext cx="1178528" cy="284693"/>
          </a:xfrm>
          <a:prstGeom prst="rect">
            <a:avLst/>
          </a:prstGeom>
          <a:noFill/>
        </p:spPr>
        <p:txBody>
          <a:bodyPr wrap="none" rtlCol="0" anchor="ctr" anchorCtr="0">
            <a:spAutoFit/>
          </a:bodyPr>
          <a:lstStyle/>
          <a:p>
            <a:r>
              <a:rPr lang="zh-CN" altLang="en-US" sz="1250" b="1" spc="300" dirty="0">
                <a:solidFill>
                  <a:srgbClr val="016576"/>
                </a:solidFill>
                <a:cs typeface="+mn-ea"/>
                <a:sym typeface="+mn-lt"/>
              </a:rPr>
              <a:t>我们的历程</a:t>
            </a:r>
            <a:endParaRPr lang="en-US" sz="1250" b="1" spc="300" dirty="0">
              <a:solidFill>
                <a:srgbClr val="016576"/>
              </a:solidFill>
              <a:cs typeface="+mn-ea"/>
              <a:sym typeface="+mn-lt"/>
            </a:endParaRPr>
          </a:p>
        </p:txBody>
      </p:sp>
      <p:sp>
        <p:nvSpPr>
          <p:cNvPr id="13" name="TextBox 12"/>
          <p:cNvSpPr txBox="1"/>
          <p:nvPr/>
        </p:nvSpPr>
        <p:spPr>
          <a:xfrm>
            <a:off x="1050178" y="3980111"/>
            <a:ext cx="4605078" cy="1592424"/>
          </a:xfrm>
          <a:prstGeom prst="rect">
            <a:avLst/>
          </a:prstGeom>
          <a:noFill/>
        </p:spPr>
        <p:txBody>
          <a:bodyPr wrap="square" lIns="0" tIns="0" rIns="0" bIns="0" numCol="1" spcCol="959784">
            <a:spAutoFit/>
          </a:bodyPr>
          <a:lstStyle/>
          <a:p>
            <a:pPr algn="just">
              <a:lnSpc>
                <a:spcPts val="1825"/>
              </a:lnSpc>
            </a:pPr>
            <a:r>
              <a:rPr lang="en-US" sz="1250" dirty="0">
                <a:cs typeface="+mn-ea"/>
                <a:sym typeface="+mn-lt"/>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t>
            </a:r>
            <a:r>
              <a:rPr lang="en-US" sz="1250" dirty="0" err="1">
                <a:cs typeface="+mn-ea"/>
                <a:sym typeface="+mn-lt"/>
              </a:rPr>
              <a:t>lso</a:t>
            </a:r>
            <a:r>
              <a:rPr lang="en-US" sz="1250" dirty="0">
                <a:cs typeface="+mn-ea"/>
                <a:sym typeface="+mn-lt"/>
              </a:rPr>
              <a:t> called an investment. If the asset is available at a price worth investing, it is normally expected either to generate income, or to appreciate in value, so that it can be sold investment generally results in acquiring an asset, also called an investment.</a:t>
            </a:r>
          </a:p>
        </p:txBody>
      </p:sp>
      <p:sp>
        <p:nvSpPr>
          <p:cNvPr id="14" name="TextBox 13"/>
          <p:cNvSpPr txBox="1"/>
          <p:nvPr/>
        </p:nvSpPr>
        <p:spPr>
          <a:xfrm>
            <a:off x="1016725" y="3503180"/>
            <a:ext cx="1178528" cy="284693"/>
          </a:xfrm>
          <a:prstGeom prst="rect">
            <a:avLst/>
          </a:prstGeom>
          <a:noFill/>
        </p:spPr>
        <p:txBody>
          <a:bodyPr wrap="none" rtlCol="0" anchor="ctr" anchorCtr="0">
            <a:spAutoFit/>
          </a:bodyPr>
          <a:lstStyle/>
          <a:p>
            <a:r>
              <a:rPr lang="zh-CN" altLang="en-US" sz="1250" b="1" spc="300" dirty="0">
                <a:solidFill>
                  <a:srgbClr val="016576"/>
                </a:solidFill>
                <a:cs typeface="+mn-ea"/>
                <a:sym typeface="+mn-lt"/>
              </a:rPr>
              <a:t>我们的简介</a:t>
            </a:r>
            <a:endParaRPr lang="en-US" sz="1250" b="1" spc="300" dirty="0">
              <a:solidFill>
                <a:srgbClr val="016576"/>
              </a:solidFill>
              <a:cs typeface="+mn-ea"/>
              <a:sym typeface="+mn-lt"/>
            </a:endParaRPr>
          </a:p>
        </p:txBody>
      </p:sp>
      <p:pic>
        <p:nvPicPr>
          <p:cNvPr id="4" name="图片占位符 3"/>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31892" b="31892"/>
          <a:stretch>
            <a:fillRect/>
          </a:stretch>
        </p:blipFill>
        <p:spPr/>
      </p:pic>
    </p:spTree>
    <p:extLst>
      <p:ext uri="{BB962C8B-B14F-4D97-AF65-F5344CB8AC3E}">
        <p14:creationId xmlns:p14="http://schemas.microsoft.com/office/powerpoint/2010/main" val="1099245467"/>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7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2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9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962024F3-50A3-45FA-B508-788C50F78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916609" y="-2758037"/>
            <a:ext cx="8358780" cy="12192002"/>
          </a:xfrm>
          <a:prstGeom prst="rect">
            <a:avLst/>
          </a:prstGeom>
          <a:ln>
            <a:solidFill>
              <a:srgbClr val="016576"/>
            </a:solidFill>
          </a:ln>
        </p:spPr>
      </p:pic>
      <p:sp>
        <p:nvSpPr>
          <p:cNvPr id="5" name="矩形 4">
            <a:extLst>
              <a:ext uri="{FF2B5EF4-FFF2-40B4-BE49-F238E27FC236}">
                <a16:creationId xmlns:a16="http://schemas.microsoft.com/office/drawing/2014/main" xmlns="" id="{A6ADD32C-F375-4454-8DB6-ECFCB43F7CFA}"/>
              </a:ext>
            </a:extLst>
          </p:cNvPr>
          <p:cNvSpPr/>
          <p:nvPr/>
        </p:nvSpPr>
        <p:spPr>
          <a:xfrm>
            <a:off x="1066799" y="927100"/>
            <a:ext cx="10058400" cy="5245100"/>
          </a:xfrm>
          <a:prstGeom prst="rect">
            <a:avLst/>
          </a:prstGeom>
          <a:solidFill>
            <a:schemeClr val="bg1"/>
          </a:solidFill>
          <a:ln>
            <a:noFill/>
          </a:ln>
          <a:effectLst>
            <a:outerShdw blurRad="63500" sx="105000" sy="105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a:extLst>
              <a:ext uri="{FF2B5EF4-FFF2-40B4-BE49-F238E27FC236}">
                <a16:creationId xmlns:a16="http://schemas.microsoft.com/office/drawing/2014/main" xmlns="" id="{6D50CFD1-C08D-44BD-85D6-0F0E4CEC17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4903" y="4355165"/>
            <a:ext cx="6928991" cy="2532954"/>
          </a:xfrm>
          <a:prstGeom prst="rect">
            <a:avLst/>
          </a:prstGeom>
        </p:spPr>
      </p:pic>
      <p:pic>
        <p:nvPicPr>
          <p:cNvPr id="7" name="图片 6">
            <a:extLst>
              <a:ext uri="{FF2B5EF4-FFF2-40B4-BE49-F238E27FC236}">
                <a16:creationId xmlns:a16="http://schemas.microsoft.com/office/drawing/2014/main" xmlns="" id="{54C77AD0-3092-4060-AB14-789A88E615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21737" y="-41375"/>
            <a:ext cx="3036558" cy="3379339"/>
          </a:xfrm>
          <a:prstGeom prst="rect">
            <a:avLst/>
          </a:prstGeom>
        </p:spPr>
      </p:pic>
      <p:pic>
        <p:nvPicPr>
          <p:cNvPr id="8" name="图片 7">
            <a:extLst>
              <a:ext uri="{FF2B5EF4-FFF2-40B4-BE49-F238E27FC236}">
                <a16:creationId xmlns:a16="http://schemas.microsoft.com/office/drawing/2014/main" xmlns="" id="{1F1D9E39-3B83-4131-9598-36E8977D68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V="1">
            <a:off x="9723580" y="0"/>
            <a:ext cx="2426984" cy="2990818"/>
          </a:xfrm>
          <a:prstGeom prst="rect">
            <a:avLst/>
          </a:prstGeom>
        </p:spPr>
      </p:pic>
      <p:pic>
        <p:nvPicPr>
          <p:cNvPr id="9" name="图片 8">
            <a:extLst>
              <a:ext uri="{FF2B5EF4-FFF2-40B4-BE49-F238E27FC236}">
                <a16:creationId xmlns:a16="http://schemas.microsoft.com/office/drawing/2014/main" xmlns="" id="{A6D89CFC-D614-4308-8958-DCFE482B11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23714" y="3948793"/>
            <a:ext cx="2990021" cy="2939809"/>
          </a:xfrm>
          <a:prstGeom prst="rect">
            <a:avLst/>
          </a:prstGeom>
        </p:spPr>
      </p:pic>
      <p:pic>
        <p:nvPicPr>
          <p:cNvPr id="10" name="图片 9">
            <a:extLst>
              <a:ext uri="{FF2B5EF4-FFF2-40B4-BE49-F238E27FC236}">
                <a16:creationId xmlns:a16="http://schemas.microsoft.com/office/drawing/2014/main" xmlns="" id="{646BC3DE-45DB-4D2E-AF18-840DEB1D80D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63" y="4026852"/>
            <a:ext cx="3542439" cy="2834236"/>
          </a:xfrm>
          <a:prstGeom prst="rect">
            <a:avLst/>
          </a:prstGeom>
        </p:spPr>
      </p:pic>
      <p:sp>
        <p:nvSpPr>
          <p:cNvPr id="11" name="TextBox 13">
            <a:extLst>
              <a:ext uri="{FF2B5EF4-FFF2-40B4-BE49-F238E27FC236}">
                <a16:creationId xmlns:a16="http://schemas.microsoft.com/office/drawing/2014/main" xmlns="" id="{2F470A3C-DD5A-4F35-9E2C-066CE4E864B6}"/>
              </a:ext>
            </a:extLst>
          </p:cNvPr>
          <p:cNvSpPr txBox="1"/>
          <p:nvPr/>
        </p:nvSpPr>
        <p:spPr>
          <a:xfrm>
            <a:off x="450806" y="1477523"/>
            <a:ext cx="4176724" cy="3770263"/>
          </a:xfrm>
          <a:prstGeom prst="rect">
            <a:avLst/>
          </a:prstGeom>
          <a:noFill/>
          <a:ln>
            <a:noFill/>
          </a:ln>
        </p:spPr>
        <p:txBody>
          <a:bodyPr wrap="square" rtlCol="0">
            <a:spAutoFit/>
          </a:bodyPr>
          <a:lstStyle/>
          <a:p>
            <a:pPr algn="r"/>
            <a:r>
              <a:rPr lang="en-US" sz="23900" b="1" dirty="0">
                <a:solidFill>
                  <a:srgbClr val="016576"/>
                </a:solidFill>
                <a:cs typeface="+mn-ea"/>
                <a:sym typeface="+mn-lt"/>
              </a:rPr>
              <a:t>02 </a:t>
            </a:r>
          </a:p>
        </p:txBody>
      </p:sp>
      <p:grpSp>
        <p:nvGrpSpPr>
          <p:cNvPr id="2" name="组合 1">
            <a:extLst>
              <a:ext uri="{FF2B5EF4-FFF2-40B4-BE49-F238E27FC236}">
                <a16:creationId xmlns:a16="http://schemas.microsoft.com/office/drawing/2014/main" xmlns="" id="{42927F29-9FFF-422B-BDFE-21163D7D6A1E}"/>
              </a:ext>
            </a:extLst>
          </p:cNvPr>
          <p:cNvGrpSpPr/>
          <p:nvPr/>
        </p:nvGrpSpPr>
        <p:grpSpPr>
          <a:xfrm>
            <a:off x="3295155" y="1357975"/>
            <a:ext cx="5798536" cy="4098967"/>
            <a:chOff x="3295155" y="1357975"/>
            <a:chExt cx="5798536" cy="4098967"/>
          </a:xfrm>
        </p:grpSpPr>
        <p:cxnSp>
          <p:nvCxnSpPr>
            <p:cNvPr id="14" name="Straight Connector 7">
              <a:extLst>
                <a:ext uri="{FF2B5EF4-FFF2-40B4-BE49-F238E27FC236}">
                  <a16:creationId xmlns:a16="http://schemas.microsoft.com/office/drawing/2014/main" xmlns="" id="{71B0F6F1-25EC-45CC-9736-1720D9E7DB98}"/>
                </a:ext>
              </a:extLst>
            </p:cNvPr>
            <p:cNvCxnSpPr/>
            <p:nvPr/>
          </p:nvCxnSpPr>
          <p:spPr>
            <a:xfrm>
              <a:off x="3295155" y="5456941"/>
              <a:ext cx="5798536"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5" name="Straight Connector 57">
              <a:extLst>
                <a:ext uri="{FF2B5EF4-FFF2-40B4-BE49-F238E27FC236}">
                  <a16:creationId xmlns:a16="http://schemas.microsoft.com/office/drawing/2014/main" xmlns="" id="{954C158C-7341-481E-859A-9AB7C4CBF628}"/>
                </a:ext>
              </a:extLst>
            </p:cNvPr>
            <p:cNvCxnSpPr/>
            <p:nvPr/>
          </p:nvCxnSpPr>
          <p:spPr>
            <a:xfrm>
              <a:off x="3295155" y="1357975"/>
              <a:ext cx="5798536"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6" name="Straight Connector 62">
              <a:extLst>
                <a:ext uri="{FF2B5EF4-FFF2-40B4-BE49-F238E27FC236}">
                  <a16:creationId xmlns:a16="http://schemas.microsoft.com/office/drawing/2014/main" xmlns="" id="{E039D1E8-61DE-4207-AEAE-726E6498DC64}"/>
                </a:ext>
              </a:extLst>
            </p:cNvPr>
            <p:cNvCxnSpPr/>
            <p:nvPr/>
          </p:nvCxnSpPr>
          <p:spPr>
            <a:xfrm flipV="1">
              <a:off x="9093691" y="1357975"/>
              <a:ext cx="0" cy="409896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7" name="Straight Connector 63">
              <a:extLst>
                <a:ext uri="{FF2B5EF4-FFF2-40B4-BE49-F238E27FC236}">
                  <a16:creationId xmlns:a16="http://schemas.microsoft.com/office/drawing/2014/main" xmlns="" id="{BDA273D0-5D33-43FB-B3BB-ACD7D33279D5}"/>
                </a:ext>
              </a:extLst>
            </p:cNvPr>
            <p:cNvCxnSpPr/>
            <p:nvPr/>
          </p:nvCxnSpPr>
          <p:spPr>
            <a:xfrm flipV="1">
              <a:off x="3295155" y="4923744"/>
              <a:ext cx="0" cy="53319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8" name="Straight Connector 64">
              <a:extLst>
                <a:ext uri="{FF2B5EF4-FFF2-40B4-BE49-F238E27FC236}">
                  <a16:creationId xmlns:a16="http://schemas.microsoft.com/office/drawing/2014/main" xmlns="" id="{B4002B65-917D-42E7-B268-4E21AB34D864}"/>
                </a:ext>
              </a:extLst>
            </p:cNvPr>
            <p:cNvCxnSpPr/>
            <p:nvPr/>
          </p:nvCxnSpPr>
          <p:spPr>
            <a:xfrm flipV="1">
              <a:off x="3295155" y="1357975"/>
              <a:ext cx="0" cy="54430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grpSp>
      <p:grpSp>
        <p:nvGrpSpPr>
          <p:cNvPr id="3" name="组合 2">
            <a:extLst>
              <a:ext uri="{FF2B5EF4-FFF2-40B4-BE49-F238E27FC236}">
                <a16:creationId xmlns:a16="http://schemas.microsoft.com/office/drawing/2014/main" xmlns="" id="{A7100E48-34D2-4A00-B263-529179706631}"/>
              </a:ext>
            </a:extLst>
          </p:cNvPr>
          <p:cNvGrpSpPr/>
          <p:nvPr/>
        </p:nvGrpSpPr>
        <p:grpSpPr>
          <a:xfrm>
            <a:off x="5243523" y="2369217"/>
            <a:ext cx="3376612" cy="1782762"/>
            <a:chOff x="7194210" y="2458134"/>
            <a:chExt cx="3376612" cy="1782762"/>
          </a:xfrm>
        </p:grpSpPr>
        <p:sp>
          <p:nvSpPr>
            <p:cNvPr id="21" name="矩形 20">
              <a:extLst>
                <a:ext uri="{FF2B5EF4-FFF2-40B4-BE49-F238E27FC236}">
                  <a16:creationId xmlns:a16="http://schemas.microsoft.com/office/drawing/2014/main" xmlns="" id="{7C6F698A-B244-465E-AA92-119F333844F6}"/>
                </a:ext>
              </a:extLst>
            </p:cNvPr>
            <p:cNvSpPr/>
            <p:nvPr/>
          </p:nvSpPr>
          <p:spPr>
            <a:xfrm>
              <a:off x="7194210" y="2458134"/>
              <a:ext cx="2032000" cy="6477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016576"/>
                  </a:solidFill>
                  <a:effectLst/>
                  <a:uLnTx/>
                  <a:uFillTx/>
                  <a:latin typeface="Agency FB" panose="020F0502020204030204"/>
                  <a:ea typeface="微软雅黑"/>
                  <a:cs typeface="+mn-ea"/>
                  <a:sym typeface="+mn-lt"/>
                </a:rPr>
                <a:t>项目介绍</a:t>
              </a:r>
              <a:endParaRPr kumimoji="0" lang="zh-CN" altLang="zh-CN" sz="3600" b="1" i="0" u="none" strike="noStrike" kern="100" cap="none" spc="0" normalizeH="0" baseline="0" noProof="0" dirty="0">
                <a:ln>
                  <a:noFill/>
                </a:ln>
                <a:solidFill>
                  <a:srgbClr val="016576"/>
                </a:solidFill>
                <a:effectLst/>
                <a:uLnTx/>
                <a:uFillTx/>
                <a:latin typeface="Agency FB" panose="020F0502020204030204"/>
                <a:ea typeface="微软雅黑"/>
                <a:cs typeface="+mn-ea"/>
                <a:sym typeface="+mn-lt"/>
              </a:endParaRPr>
            </a:p>
          </p:txBody>
        </p:sp>
        <p:sp>
          <p:nvSpPr>
            <p:cNvPr id="22" name="TextBox 23">
              <a:extLst>
                <a:ext uri="{FF2B5EF4-FFF2-40B4-BE49-F238E27FC236}">
                  <a16:creationId xmlns:a16="http://schemas.microsoft.com/office/drawing/2014/main" xmlns="" id="{5E5B0C71-B2C4-48C3-AD61-218129330DCD}"/>
                </a:ext>
              </a:extLst>
            </p:cNvPr>
            <p:cNvSpPr txBox="1">
              <a:spLocks noChangeArrowheads="1"/>
            </p:cNvSpPr>
            <p:nvPr/>
          </p:nvSpPr>
          <p:spPr bwMode="auto">
            <a:xfrm>
              <a:off x="7194210" y="327410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添加文字标题一</a:t>
              </a:r>
            </a:p>
          </p:txBody>
        </p:sp>
        <p:sp>
          <p:nvSpPr>
            <p:cNvPr id="23" name="TextBox 24">
              <a:extLst>
                <a:ext uri="{FF2B5EF4-FFF2-40B4-BE49-F238E27FC236}">
                  <a16:creationId xmlns:a16="http://schemas.microsoft.com/office/drawing/2014/main" xmlns="" id="{5E0E7C4B-9C23-4572-AC46-F51149A944E0}"/>
                </a:ext>
              </a:extLst>
            </p:cNvPr>
            <p:cNvSpPr txBox="1">
              <a:spLocks noChangeArrowheads="1"/>
            </p:cNvSpPr>
            <p:nvPr/>
          </p:nvSpPr>
          <p:spPr bwMode="auto">
            <a:xfrm>
              <a:off x="7194210" y="360272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添加文字标题二</a:t>
              </a:r>
            </a:p>
          </p:txBody>
        </p:sp>
        <p:sp>
          <p:nvSpPr>
            <p:cNvPr id="24" name="TextBox 25">
              <a:extLst>
                <a:ext uri="{FF2B5EF4-FFF2-40B4-BE49-F238E27FC236}">
                  <a16:creationId xmlns:a16="http://schemas.microsoft.com/office/drawing/2014/main" xmlns="" id="{E6D56F83-BC42-4EBA-9BB0-CFBAD47436F6}"/>
                </a:ext>
              </a:extLst>
            </p:cNvPr>
            <p:cNvSpPr txBox="1">
              <a:spLocks noChangeArrowheads="1"/>
            </p:cNvSpPr>
            <p:nvPr/>
          </p:nvSpPr>
          <p:spPr bwMode="auto">
            <a:xfrm>
              <a:off x="7194210" y="395197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添加文字标题三</a:t>
              </a:r>
            </a:p>
          </p:txBody>
        </p:sp>
        <p:sp>
          <p:nvSpPr>
            <p:cNvPr id="25" name="TextBox 23">
              <a:extLst>
                <a:ext uri="{FF2B5EF4-FFF2-40B4-BE49-F238E27FC236}">
                  <a16:creationId xmlns:a16="http://schemas.microsoft.com/office/drawing/2014/main" xmlns="" id="{7F37D768-9D9D-4208-A0B1-B558B53EB3B8}"/>
                </a:ext>
              </a:extLst>
            </p:cNvPr>
            <p:cNvSpPr txBox="1">
              <a:spLocks noChangeArrowheads="1"/>
            </p:cNvSpPr>
            <p:nvPr/>
          </p:nvSpPr>
          <p:spPr bwMode="auto">
            <a:xfrm>
              <a:off x="9067460" y="330903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添加文字标题四</a:t>
              </a:r>
            </a:p>
          </p:txBody>
        </p:sp>
        <p:sp>
          <p:nvSpPr>
            <p:cNvPr id="26" name="TextBox 24">
              <a:extLst>
                <a:ext uri="{FF2B5EF4-FFF2-40B4-BE49-F238E27FC236}">
                  <a16:creationId xmlns:a16="http://schemas.microsoft.com/office/drawing/2014/main" xmlns="" id="{659933C4-2F6D-4E97-9B2B-5F567F268F42}"/>
                </a:ext>
              </a:extLst>
            </p:cNvPr>
            <p:cNvSpPr txBox="1">
              <a:spLocks noChangeArrowheads="1"/>
            </p:cNvSpPr>
            <p:nvPr/>
          </p:nvSpPr>
          <p:spPr bwMode="auto">
            <a:xfrm>
              <a:off x="9067460" y="363605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添加文字标题五</a:t>
              </a:r>
            </a:p>
          </p:txBody>
        </p:sp>
        <p:sp>
          <p:nvSpPr>
            <p:cNvPr id="27" name="TextBox 25">
              <a:extLst>
                <a:ext uri="{FF2B5EF4-FFF2-40B4-BE49-F238E27FC236}">
                  <a16:creationId xmlns:a16="http://schemas.microsoft.com/office/drawing/2014/main" xmlns="" id="{44633D55-638E-4F59-889F-6F639C2A40A1}"/>
                </a:ext>
              </a:extLst>
            </p:cNvPr>
            <p:cNvSpPr txBox="1">
              <a:spLocks noChangeArrowheads="1"/>
            </p:cNvSpPr>
            <p:nvPr/>
          </p:nvSpPr>
          <p:spPr bwMode="auto">
            <a:xfrm>
              <a:off x="9067460" y="398689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添加文字标题六</a:t>
              </a:r>
            </a:p>
          </p:txBody>
        </p:sp>
      </p:grpSp>
    </p:spTree>
    <p:extLst>
      <p:ext uri="{BB962C8B-B14F-4D97-AF65-F5344CB8AC3E}">
        <p14:creationId xmlns:p14="http://schemas.microsoft.com/office/powerpoint/2010/main" val="184737975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a:spLocks/>
          </p:cNvSpPr>
          <p:nvPr/>
        </p:nvSpPr>
        <p:spPr bwMode="auto">
          <a:xfrm>
            <a:off x="3891336" y="3775031"/>
            <a:ext cx="4520530" cy="5082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t" anchorCtr="0">
            <a:spAutoFit/>
          </a:bodyPr>
          <a:lstStyle/>
          <a:p>
            <a:pPr algn="ctr" defTabSz="2286000">
              <a:lnSpc>
                <a:spcPts val="3800"/>
              </a:lnSpc>
            </a:pPr>
            <a:r>
              <a:rPr lang="zh-CN" altLang="en-US" sz="4800" b="1" spc="300" dirty="0">
                <a:solidFill>
                  <a:srgbClr val="016576"/>
                </a:solidFill>
                <a:cs typeface="+mn-ea"/>
                <a:sym typeface="+mn-lt"/>
              </a:rPr>
              <a:t>项目简介</a:t>
            </a:r>
            <a:endParaRPr lang="en-US" sz="4800" b="1" spc="300" dirty="0">
              <a:solidFill>
                <a:srgbClr val="016576"/>
              </a:solidFill>
              <a:cs typeface="+mn-ea"/>
              <a:sym typeface="+mn-lt"/>
            </a:endParaRPr>
          </a:p>
        </p:txBody>
      </p:sp>
      <p:sp>
        <p:nvSpPr>
          <p:cNvPr id="8" name="TextBox 7"/>
          <p:cNvSpPr txBox="1"/>
          <p:nvPr/>
        </p:nvSpPr>
        <p:spPr>
          <a:xfrm>
            <a:off x="1317973" y="4721508"/>
            <a:ext cx="9578356" cy="669094"/>
          </a:xfrm>
          <a:prstGeom prst="rect">
            <a:avLst/>
          </a:prstGeom>
          <a:noFill/>
        </p:spPr>
        <p:txBody>
          <a:bodyPr wrap="square" lIns="0" tIns="0" rIns="0" bIns="0" numCol="1" spcCol="959784">
            <a:spAutoFit/>
          </a:bodyPr>
          <a:lstStyle/>
          <a:p>
            <a:pPr algn="ctr">
              <a:lnSpc>
                <a:spcPts val="1825"/>
              </a:lnSpc>
            </a:pPr>
            <a:r>
              <a:rPr lang="en-US" sz="1250" dirty="0">
                <a:cs typeface="+mn-ea"/>
                <a:sym typeface="+mn-lt"/>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a:t>
            </a:r>
          </a:p>
        </p:txBody>
      </p:sp>
      <p:pic>
        <p:nvPicPr>
          <p:cNvPr id="4" name="图片占位符 3"/>
          <p:cNvPicPr>
            <a:picLocks noGrp="1" noChangeAspect="1"/>
          </p:cNvPicPr>
          <p:nvPr>
            <p:ph type="pic" sz="quarter" idx="14"/>
          </p:nvPr>
        </p:nvPicPr>
        <p:blipFill>
          <a:blip r:embed="rId3" cstate="email">
            <a:extLst>
              <a:ext uri="{28A0092B-C50C-407E-A947-70E740481C1C}">
                <a14:useLocalDpi xmlns:a14="http://schemas.microsoft.com/office/drawing/2010/main" val="0"/>
              </a:ext>
            </a:extLst>
          </a:blip>
          <a:srcRect t="12500" b="12500"/>
          <a:stretch>
            <a:fillRect/>
          </a:stretch>
        </p:blipFill>
        <p:spPr/>
      </p:pic>
      <p:sp>
        <p:nvSpPr>
          <p:cNvPr id="2" name="等腰三角形 1">
            <a:extLst>
              <a:ext uri="{FF2B5EF4-FFF2-40B4-BE49-F238E27FC236}">
                <a16:creationId xmlns:a16="http://schemas.microsoft.com/office/drawing/2014/main" xmlns="" id="{98C35CC9-4931-459F-970E-E028F65D5E70}"/>
              </a:ext>
            </a:extLst>
          </p:cNvPr>
          <p:cNvSpPr/>
          <p:nvPr/>
        </p:nvSpPr>
        <p:spPr>
          <a:xfrm flipV="1">
            <a:off x="3206708" y="0"/>
            <a:ext cx="5777831" cy="3220015"/>
          </a:xfrm>
          <a:prstGeom prst="triangle">
            <a:avLst/>
          </a:prstGeom>
          <a:solidFill>
            <a:srgbClr val="016576">
              <a:alpha val="5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494175469"/>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childTnLst>
                          </p:cTn>
                        </p:par>
                        <p:par>
                          <p:cTn id="17" fill="hold">
                            <p:stCondLst>
                              <p:cond delay="1150"/>
                            </p:stCondLst>
                            <p:childTnLst>
                              <p:par>
                                <p:cTn id="18" presetID="10"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riangle 5"/>
          <p:cNvSpPr/>
          <p:nvPr/>
        </p:nvSpPr>
        <p:spPr>
          <a:xfrm>
            <a:off x="850167" y="939685"/>
            <a:ext cx="5055010" cy="4357767"/>
          </a:xfrm>
          <a:prstGeom prst="triangle">
            <a:avLst/>
          </a:prstGeom>
          <a:noFill/>
          <a:ln w="9525">
            <a:solidFill>
              <a:srgbClr val="0165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7" name="TextBox 6"/>
          <p:cNvSpPr txBox="1"/>
          <p:nvPr/>
        </p:nvSpPr>
        <p:spPr>
          <a:xfrm>
            <a:off x="7014117" y="5516848"/>
            <a:ext cx="4563830" cy="461665"/>
          </a:xfrm>
          <a:prstGeom prst="rect">
            <a:avLst/>
          </a:prstGeom>
          <a:noFill/>
        </p:spPr>
        <p:txBody>
          <a:bodyPr wrap="square" lIns="0" tIns="0" rIns="0" bIns="0" numCol="1" spcCol="959784">
            <a:spAutoFit/>
          </a:bodyPr>
          <a:lstStyle/>
          <a:p>
            <a:pPr>
              <a:lnSpc>
                <a:spcPts val="1825"/>
              </a:lnSpc>
            </a:pPr>
            <a:r>
              <a:rPr lang="en-US" sz="1200" dirty="0">
                <a:solidFill>
                  <a:schemeClr val="tx1">
                    <a:lumMod val="65000"/>
                    <a:lumOff val="35000"/>
                  </a:schemeClr>
                </a:solidFill>
                <a:cs typeface="+mn-ea"/>
                <a:sym typeface="+mn-lt"/>
              </a:rPr>
              <a:t>Also called an investment. If the asset is available at a price worth investing, it is normally expected either to generate income, or to appreciate in value, so that it can be sold</a:t>
            </a:r>
          </a:p>
        </p:txBody>
      </p:sp>
      <p:sp>
        <p:nvSpPr>
          <p:cNvPr id="8" name="TextBox 7"/>
          <p:cNvSpPr txBox="1"/>
          <p:nvPr/>
        </p:nvSpPr>
        <p:spPr>
          <a:xfrm>
            <a:off x="6976027" y="5041218"/>
            <a:ext cx="1205779" cy="284693"/>
          </a:xfrm>
          <a:prstGeom prst="rect">
            <a:avLst/>
          </a:prstGeom>
          <a:noFill/>
        </p:spPr>
        <p:txBody>
          <a:bodyPr wrap="none" rtlCol="0" anchor="ctr" anchorCtr="0">
            <a:spAutoFit/>
          </a:bodyPr>
          <a:lstStyle/>
          <a:p>
            <a:r>
              <a:rPr lang="zh-CN" altLang="en-US" sz="1250" b="1" spc="300" dirty="0">
                <a:solidFill>
                  <a:srgbClr val="016576"/>
                </a:solidFill>
                <a:cs typeface="+mn-ea"/>
                <a:sym typeface="+mn-lt"/>
              </a:rPr>
              <a:t>项目特点</a:t>
            </a:r>
            <a:r>
              <a:rPr lang="en-US" altLang="zh-CN" sz="1250" b="1" spc="300" dirty="0">
                <a:solidFill>
                  <a:srgbClr val="016576"/>
                </a:solidFill>
                <a:cs typeface="+mn-ea"/>
                <a:sym typeface="+mn-lt"/>
              </a:rPr>
              <a:t>04</a:t>
            </a:r>
          </a:p>
        </p:txBody>
      </p:sp>
      <p:sp>
        <p:nvSpPr>
          <p:cNvPr id="9" name="TextBox 8"/>
          <p:cNvSpPr txBox="1"/>
          <p:nvPr/>
        </p:nvSpPr>
        <p:spPr>
          <a:xfrm>
            <a:off x="7014117" y="4011432"/>
            <a:ext cx="4563830" cy="461665"/>
          </a:xfrm>
          <a:prstGeom prst="rect">
            <a:avLst/>
          </a:prstGeom>
          <a:noFill/>
        </p:spPr>
        <p:txBody>
          <a:bodyPr wrap="square" lIns="0" tIns="0" rIns="0" bIns="0" numCol="1" spcCol="959784">
            <a:spAutoFit/>
          </a:bodyPr>
          <a:lstStyle/>
          <a:p>
            <a:pPr>
              <a:lnSpc>
                <a:spcPts val="1825"/>
              </a:lnSpc>
            </a:pPr>
            <a:r>
              <a:rPr lang="en-US" sz="1200" dirty="0">
                <a:solidFill>
                  <a:schemeClr val="tx1">
                    <a:lumMod val="65000"/>
                    <a:lumOff val="35000"/>
                  </a:schemeClr>
                </a:solidFill>
                <a:cs typeface="+mn-ea"/>
                <a:sym typeface="+mn-lt"/>
              </a:rPr>
              <a:t>Also called an investment. If the asset is available at a price worth investing, it is normally expected either to generate income, or to appreciate in value, so that it can be sold</a:t>
            </a:r>
          </a:p>
        </p:txBody>
      </p:sp>
      <p:sp>
        <p:nvSpPr>
          <p:cNvPr id="10" name="TextBox 9"/>
          <p:cNvSpPr txBox="1"/>
          <p:nvPr/>
        </p:nvSpPr>
        <p:spPr>
          <a:xfrm>
            <a:off x="6976027" y="3535801"/>
            <a:ext cx="1205779" cy="284693"/>
          </a:xfrm>
          <a:prstGeom prst="rect">
            <a:avLst/>
          </a:prstGeom>
          <a:noFill/>
        </p:spPr>
        <p:txBody>
          <a:bodyPr wrap="none" rtlCol="0" anchor="ctr" anchorCtr="0">
            <a:spAutoFit/>
          </a:bodyPr>
          <a:lstStyle/>
          <a:p>
            <a:r>
              <a:rPr lang="zh-CN" altLang="en-US" sz="1250" b="1" spc="300" dirty="0">
                <a:solidFill>
                  <a:srgbClr val="016576"/>
                </a:solidFill>
                <a:cs typeface="+mn-ea"/>
                <a:sym typeface="+mn-lt"/>
              </a:rPr>
              <a:t>项目特点</a:t>
            </a:r>
            <a:r>
              <a:rPr lang="en-US" altLang="zh-CN" sz="1250" b="1" spc="300" dirty="0">
                <a:solidFill>
                  <a:srgbClr val="016576"/>
                </a:solidFill>
                <a:cs typeface="+mn-ea"/>
                <a:sym typeface="+mn-lt"/>
              </a:rPr>
              <a:t>03</a:t>
            </a:r>
          </a:p>
        </p:txBody>
      </p:sp>
      <p:sp>
        <p:nvSpPr>
          <p:cNvPr id="11" name="TextBox 10"/>
          <p:cNvSpPr txBox="1"/>
          <p:nvPr/>
        </p:nvSpPr>
        <p:spPr>
          <a:xfrm>
            <a:off x="7014117" y="2517166"/>
            <a:ext cx="4563830" cy="461665"/>
          </a:xfrm>
          <a:prstGeom prst="rect">
            <a:avLst/>
          </a:prstGeom>
          <a:noFill/>
        </p:spPr>
        <p:txBody>
          <a:bodyPr wrap="square" lIns="0" tIns="0" rIns="0" bIns="0" numCol="1" spcCol="959784">
            <a:spAutoFit/>
          </a:bodyPr>
          <a:lstStyle/>
          <a:p>
            <a:pPr>
              <a:lnSpc>
                <a:spcPts val="1825"/>
              </a:lnSpc>
            </a:pPr>
            <a:r>
              <a:rPr lang="en-US" sz="1200" dirty="0">
                <a:solidFill>
                  <a:schemeClr val="tx1">
                    <a:lumMod val="65000"/>
                    <a:lumOff val="35000"/>
                  </a:schemeClr>
                </a:solidFill>
                <a:cs typeface="+mn-ea"/>
                <a:sym typeface="+mn-lt"/>
              </a:rPr>
              <a:t>Also called an investment. If the asset is available at a price worth investing, it is normally expected either to generate income, or to appreciate in value, so that it can be sold</a:t>
            </a:r>
          </a:p>
        </p:txBody>
      </p:sp>
      <p:sp>
        <p:nvSpPr>
          <p:cNvPr id="12" name="TextBox 11"/>
          <p:cNvSpPr txBox="1"/>
          <p:nvPr/>
        </p:nvSpPr>
        <p:spPr>
          <a:xfrm>
            <a:off x="6976027" y="2041536"/>
            <a:ext cx="1202573" cy="284693"/>
          </a:xfrm>
          <a:prstGeom prst="rect">
            <a:avLst/>
          </a:prstGeom>
          <a:noFill/>
        </p:spPr>
        <p:txBody>
          <a:bodyPr wrap="none" rtlCol="0" anchor="ctr" anchorCtr="0">
            <a:spAutoFit/>
          </a:bodyPr>
          <a:lstStyle/>
          <a:p>
            <a:r>
              <a:rPr lang="zh-CN" altLang="en-US" sz="1250" b="1" spc="300" dirty="0">
                <a:solidFill>
                  <a:srgbClr val="016576"/>
                </a:solidFill>
                <a:cs typeface="+mn-ea"/>
                <a:sym typeface="+mn-lt"/>
              </a:rPr>
              <a:t>项目特点</a:t>
            </a:r>
            <a:r>
              <a:rPr lang="en-US" altLang="zh-CN" sz="1250" b="1" spc="300" dirty="0">
                <a:solidFill>
                  <a:srgbClr val="016576"/>
                </a:solidFill>
                <a:cs typeface="+mn-ea"/>
                <a:sym typeface="+mn-lt"/>
              </a:rPr>
              <a:t>02</a:t>
            </a:r>
          </a:p>
        </p:txBody>
      </p:sp>
      <p:sp>
        <p:nvSpPr>
          <p:cNvPr id="13" name="TextBox 12"/>
          <p:cNvSpPr txBox="1"/>
          <p:nvPr/>
        </p:nvSpPr>
        <p:spPr>
          <a:xfrm>
            <a:off x="7014117" y="1022901"/>
            <a:ext cx="4563830" cy="461665"/>
          </a:xfrm>
          <a:prstGeom prst="rect">
            <a:avLst/>
          </a:prstGeom>
          <a:noFill/>
        </p:spPr>
        <p:txBody>
          <a:bodyPr wrap="square" lIns="0" tIns="0" rIns="0" bIns="0" numCol="1" spcCol="959784">
            <a:spAutoFit/>
          </a:bodyPr>
          <a:lstStyle/>
          <a:p>
            <a:pPr>
              <a:lnSpc>
                <a:spcPts val="1825"/>
              </a:lnSpc>
            </a:pPr>
            <a:r>
              <a:rPr lang="en-US" sz="1200" dirty="0">
                <a:solidFill>
                  <a:schemeClr val="tx1">
                    <a:lumMod val="65000"/>
                    <a:lumOff val="35000"/>
                  </a:schemeClr>
                </a:solidFill>
                <a:cs typeface="+mn-ea"/>
                <a:sym typeface="+mn-lt"/>
              </a:rPr>
              <a:t>Also called an investment. If the asset is available at a price worth investing, it is normally expected either to generate income, or to appreciate in value, so that it can be sold</a:t>
            </a:r>
          </a:p>
        </p:txBody>
      </p:sp>
      <p:sp>
        <p:nvSpPr>
          <p:cNvPr id="14" name="TextBox 13"/>
          <p:cNvSpPr txBox="1"/>
          <p:nvPr/>
        </p:nvSpPr>
        <p:spPr>
          <a:xfrm>
            <a:off x="6976027" y="547270"/>
            <a:ext cx="1168910" cy="284693"/>
          </a:xfrm>
          <a:prstGeom prst="rect">
            <a:avLst/>
          </a:prstGeom>
          <a:noFill/>
        </p:spPr>
        <p:txBody>
          <a:bodyPr wrap="none" rtlCol="0" anchor="ctr" anchorCtr="0">
            <a:spAutoFit/>
          </a:bodyPr>
          <a:lstStyle/>
          <a:p>
            <a:r>
              <a:rPr lang="zh-CN" altLang="en-US" sz="1250" b="1" spc="300" dirty="0">
                <a:solidFill>
                  <a:srgbClr val="016576"/>
                </a:solidFill>
                <a:cs typeface="+mn-ea"/>
                <a:sym typeface="+mn-lt"/>
              </a:rPr>
              <a:t>项目特点</a:t>
            </a:r>
            <a:r>
              <a:rPr lang="en-US" altLang="zh-CN" sz="1250" b="1" spc="300" dirty="0">
                <a:solidFill>
                  <a:srgbClr val="016576"/>
                </a:solidFill>
                <a:cs typeface="+mn-ea"/>
                <a:sym typeface="+mn-lt"/>
              </a:rPr>
              <a:t>01</a:t>
            </a:r>
            <a:endParaRPr lang="en-US" sz="1250" b="1" spc="300" dirty="0">
              <a:solidFill>
                <a:srgbClr val="016576"/>
              </a:solidFill>
              <a:cs typeface="+mn-ea"/>
              <a:sym typeface="+mn-lt"/>
            </a:endParaRPr>
          </a:p>
        </p:txBody>
      </p:sp>
      <p:pic>
        <p:nvPicPr>
          <p:cNvPr id="4" name="图片占位符 3"/>
          <p:cNvPicPr>
            <a:picLocks noGrp="1" noChangeAspect="1"/>
          </p:cNvPicPr>
          <p:nvPr>
            <p:ph type="pic" sz="quarter" idx="14"/>
          </p:nvPr>
        </p:nvPicPr>
        <p:blipFill>
          <a:blip r:embed="rId3" cstate="email">
            <a:extLst>
              <a:ext uri="{28A0092B-C50C-407E-A947-70E740481C1C}">
                <a14:useLocalDpi xmlns:a14="http://schemas.microsoft.com/office/drawing/2010/main" val="0"/>
              </a:ext>
            </a:extLst>
          </a:blip>
          <a:srcRect l="1780" r="1780"/>
          <a:stretch>
            <a:fillRect/>
          </a:stretch>
        </p:blipFill>
        <p:spPr>
          <a:xfrm>
            <a:off x="84433" y="2055646"/>
            <a:ext cx="6073432" cy="3541895"/>
          </a:xfrm>
        </p:spPr>
      </p:pic>
      <p:sp>
        <p:nvSpPr>
          <p:cNvPr id="15" name="Hexagon 14"/>
          <p:cNvSpPr/>
          <p:nvPr/>
        </p:nvSpPr>
        <p:spPr>
          <a:xfrm rot="5400000">
            <a:off x="2662754" y="3073567"/>
            <a:ext cx="1430155" cy="1232892"/>
          </a:xfrm>
          <a:prstGeom prst="hexagon">
            <a:avLst/>
          </a:prstGeom>
          <a:solidFill>
            <a:srgbClr val="016576">
              <a:alpha val="7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20" name="Shape 2784"/>
          <p:cNvSpPr/>
          <p:nvPr/>
        </p:nvSpPr>
        <p:spPr>
          <a:xfrm>
            <a:off x="3121924" y="3445417"/>
            <a:ext cx="511495" cy="511495"/>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cs typeface="+mn-ea"/>
              <a:sym typeface="+mn-lt"/>
            </a:endParaRPr>
          </a:p>
        </p:txBody>
      </p:sp>
    </p:spTree>
    <p:extLst>
      <p:ext uri="{BB962C8B-B14F-4D97-AF65-F5344CB8AC3E}">
        <p14:creationId xmlns:p14="http://schemas.microsoft.com/office/powerpoint/2010/main" val="1287844534"/>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par>
                          <p:cTn id="25" fill="hold">
                            <p:stCondLst>
                              <p:cond delay="50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par>
                          <p:cTn id="29" fill="hold">
                            <p:stCondLst>
                              <p:cond delay="1250"/>
                            </p:stCondLst>
                            <p:childTnLst>
                              <p:par>
                                <p:cTn id="30" presetID="10" presetClass="entr" presetSubtype="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par>
                          <p:cTn id="33" fill="hold">
                            <p:stCondLst>
                              <p:cond delay="1750"/>
                            </p:stCondLst>
                            <p:childTnLst>
                              <p:par>
                                <p:cTn id="34" presetID="10" presetClass="entr" presetSubtype="0" fill="hold" grpId="0" nodeType="afterEffect">
                                  <p:stCondLst>
                                    <p:cond delay="0"/>
                                  </p:stCondLst>
                                  <p:iterate type="lt">
                                    <p:tmPct val="10000"/>
                                  </p:iterate>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par>
                          <p:cTn id="41" fill="hold">
                            <p:stCondLst>
                              <p:cond delay="3000"/>
                            </p:stCondLst>
                            <p:childTnLst>
                              <p:par>
                                <p:cTn id="42" presetID="10" presetClass="entr" presetSubtype="0" fill="hold" grpId="0" nodeType="afterEffect">
                                  <p:stCondLst>
                                    <p:cond delay="0"/>
                                  </p:stCondLst>
                                  <p:iterate type="lt">
                                    <p:tmPct val="10000"/>
                                  </p:iterate>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3750"/>
                            </p:stCondLst>
                            <p:childTnLst>
                              <p:par>
                                <p:cTn id="46" presetID="10" presetClass="entr" presetSubtype="0" fill="hold" grpId="0" nodeType="after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500"/>
                                        <p:tgtEl>
                                          <p:spTgt spid="9"/>
                                        </p:tgtEl>
                                      </p:cBhvr>
                                    </p:animEffect>
                                  </p:childTnLst>
                                </p:cTn>
                              </p:par>
                            </p:childTnLst>
                          </p:cTn>
                        </p:par>
                        <p:par>
                          <p:cTn id="49" fill="hold">
                            <p:stCondLst>
                              <p:cond delay="4250"/>
                            </p:stCondLst>
                            <p:childTnLst>
                              <p:par>
                                <p:cTn id="50" presetID="10" presetClass="entr" presetSubtype="0" fill="hold" grpId="0" nodeType="afterEffect">
                                  <p:stCondLst>
                                    <p:cond delay="0"/>
                                  </p:stCondLst>
                                  <p:iterate type="lt">
                                    <p:tmPct val="10000"/>
                                  </p:iterate>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childTnLst>
                                </p:cTn>
                              </p:par>
                            </p:childTnLst>
                          </p:cTn>
                        </p:par>
                        <p:par>
                          <p:cTn id="53" fill="hold">
                            <p:stCondLst>
                              <p:cond delay="5000"/>
                            </p:stCondLst>
                            <p:childTnLst>
                              <p:par>
                                <p:cTn id="54" presetID="10" presetClass="entr" presetSubtype="0" fill="hold" grpId="0" nodeType="afterEffect">
                                  <p:stCondLst>
                                    <p:cond delay="0"/>
                                  </p:stCondLst>
                                  <p:childTnLst>
                                    <p:set>
                                      <p:cBhvr>
                                        <p:cTn id="55" dur="1" fill="hold">
                                          <p:stCondLst>
                                            <p:cond delay="0"/>
                                          </p:stCondLst>
                                        </p:cTn>
                                        <p:tgtEl>
                                          <p:spTgt spid="7"/>
                                        </p:tgtEl>
                                        <p:attrNameLst>
                                          <p:attrName>style.visibility</p:attrName>
                                        </p:attrNameLst>
                                      </p:cBhvr>
                                      <p:to>
                                        <p:strVal val="visible"/>
                                      </p:to>
                                    </p:set>
                                    <p:animEffect transition="in" filter="fade">
                                      <p:cBhvr>
                                        <p:cTn id="5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P spid="10" grpId="0"/>
      <p:bldP spid="11" grpId="0"/>
      <p:bldP spid="12" grpId="0"/>
      <p:bldP spid="13" grpId="0"/>
      <p:bldP spid="14" grpId="0"/>
      <p:bldP spid="15" grpId="0" animBg="1"/>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a:spLocks/>
          </p:cNvSpPr>
          <p:nvPr/>
        </p:nvSpPr>
        <p:spPr bwMode="auto">
          <a:xfrm>
            <a:off x="5297911" y="567230"/>
            <a:ext cx="161582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150" dirty="0">
                <a:solidFill>
                  <a:srgbClr val="016576"/>
                </a:solidFill>
                <a:cs typeface="+mn-ea"/>
                <a:sym typeface="+mn-lt"/>
              </a:rPr>
              <a:t>项目分析</a:t>
            </a:r>
            <a:endParaRPr lang="en-US" sz="3000" b="1" spc="150" dirty="0">
              <a:solidFill>
                <a:srgbClr val="016576"/>
              </a:solidFill>
              <a:cs typeface="+mn-ea"/>
              <a:sym typeface="+mn-lt"/>
            </a:endParaRPr>
          </a:p>
        </p:txBody>
      </p:sp>
      <p:sp>
        <p:nvSpPr>
          <p:cNvPr id="53" name="TextBox 52"/>
          <p:cNvSpPr txBox="1"/>
          <p:nvPr/>
        </p:nvSpPr>
        <p:spPr>
          <a:xfrm>
            <a:off x="5160612" y="1069057"/>
            <a:ext cx="1887055" cy="230832"/>
          </a:xfrm>
          <a:prstGeom prst="rect">
            <a:avLst/>
          </a:prstGeom>
          <a:noFill/>
        </p:spPr>
        <p:txBody>
          <a:bodyPr wrap="none" rtlCol="0" anchor="ctr" anchorCtr="0">
            <a:spAutoFit/>
          </a:bodyPr>
          <a:lstStyle/>
          <a:p>
            <a:pPr algn="ctr"/>
            <a:r>
              <a:rPr lang="en-US" sz="900" b="1" spc="300" dirty="0">
                <a:solidFill>
                  <a:schemeClr val="tx1">
                    <a:lumMod val="65000"/>
                    <a:lumOff val="35000"/>
                  </a:schemeClr>
                </a:solidFill>
                <a:cs typeface="+mn-ea"/>
                <a:sym typeface="+mn-lt"/>
              </a:rPr>
              <a:t>WRITE SOMETHING HERE</a:t>
            </a:r>
          </a:p>
        </p:txBody>
      </p:sp>
      <p:sp>
        <p:nvSpPr>
          <p:cNvPr id="24" name="TextBox 23"/>
          <p:cNvSpPr txBox="1"/>
          <p:nvPr/>
        </p:nvSpPr>
        <p:spPr>
          <a:xfrm>
            <a:off x="1177806" y="3231123"/>
            <a:ext cx="2220568" cy="454355"/>
          </a:xfrm>
          <a:prstGeom prst="rect">
            <a:avLst/>
          </a:prstGeom>
          <a:noFill/>
          <a:ln w="28575" cmpd="sng">
            <a:solidFill>
              <a:srgbClr val="016576"/>
            </a:solidFill>
          </a:ln>
        </p:spPr>
        <p:txBody>
          <a:bodyPr wrap="square" lIns="121920" tIns="60960" rIns="121920" bIns="60960" rtlCol="0" anchor="b" anchorCtr="0">
            <a:spAutoFit/>
          </a:bodyPr>
          <a:lstStyle/>
          <a:p>
            <a:pPr algn="ctr">
              <a:lnSpc>
                <a:spcPts val="3040"/>
              </a:lnSpc>
            </a:pPr>
            <a:endParaRPr lang="en-US" sz="1400" dirty="0">
              <a:solidFill>
                <a:srgbClr val="FFFFFF"/>
              </a:solidFill>
              <a:cs typeface="+mn-ea"/>
              <a:sym typeface="+mn-lt"/>
            </a:endParaRPr>
          </a:p>
        </p:txBody>
      </p:sp>
      <p:sp>
        <p:nvSpPr>
          <p:cNvPr id="27" name="TextBox 26"/>
          <p:cNvSpPr txBox="1"/>
          <p:nvPr/>
        </p:nvSpPr>
        <p:spPr>
          <a:xfrm>
            <a:off x="3720981" y="3231123"/>
            <a:ext cx="2220568" cy="454355"/>
          </a:xfrm>
          <a:prstGeom prst="rect">
            <a:avLst/>
          </a:prstGeom>
          <a:noFill/>
          <a:ln w="28575" cmpd="sng">
            <a:solidFill>
              <a:srgbClr val="016576"/>
            </a:solidFill>
          </a:ln>
        </p:spPr>
        <p:txBody>
          <a:bodyPr wrap="square" lIns="121920" tIns="60960" rIns="121920" bIns="60960" rtlCol="0" anchor="b" anchorCtr="0">
            <a:spAutoFit/>
          </a:bodyPr>
          <a:lstStyle/>
          <a:p>
            <a:pPr algn="ctr">
              <a:lnSpc>
                <a:spcPts val="3040"/>
              </a:lnSpc>
            </a:pPr>
            <a:endParaRPr lang="en-US" sz="1400" dirty="0">
              <a:solidFill>
                <a:srgbClr val="FFFFFF"/>
              </a:solidFill>
              <a:cs typeface="+mn-ea"/>
              <a:sym typeface="+mn-lt"/>
            </a:endParaRPr>
          </a:p>
        </p:txBody>
      </p:sp>
      <p:sp>
        <p:nvSpPr>
          <p:cNvPr id="29" name="TextBox 28"/>
          <p:cNvSpPr txBox="1"/>
          <p:nvPr/>
        </p:nvSpPr>
        <p:spPr>
          <a:xfrm>
            <a:off x="6264156" y="3231123"/>
            <a:ext cx="2220568" cy="454355"/>
          </a:xfrm>
          <a:prstGeom prst="rect">
            <a:avLst/>
          </a:prstGeom>
          <a:noFill/>
          <a:ln w="28575" cmpd="sng">
            <a:solidFill>
              <a:srgbClr val="016576"/>
            </a:solidFill>
          </a:ln>
        </p:spPr>
        <p:txBody>
          <a:bodyPr wrap="square" lIns="121920" tIns="60960" rIns="121920" bIns="60960" rtlCol="0" anchor="b" anchorCtr="0">
            <a:spAutoFit/>
          </a:bodyPr>
          <a:lstStyle/>
          <a:p>
            <a:pPr algn="ctr">
              <a:lnSpc>
                <a:spcPts val="3040"/>
              </a:lnSpc>
            </a:pPr>
            <a:endParaRPr lang="en-US" sz="1400" dirty="0">
              <a:solidFill>
                <a:srgbClr val="FFFFFF"/>
              </a:solidFill>
              <a:cs typeface="+mn-ea"/>
              <a:sym typeface="+mn-lt"/>
            </a:endParaRPr>
          </a:p>
        </p:txBody>
      </p:sp>
      <p:sp>
        <p:nvSpPr>
          <p:cNvPr id="31" name="TextBox 30"/>
          <p:cNvSpPr txBox="1"/>
          <p:nvPr/>
        </p:nvSpPr>
        <p:spPr>
          <a:xfrm>
            <a:off x="8807331" y="3231123"/>
            <a:ext cx="2220568" cy="454355"/>
          </a:xfrm>
          <a:prstGeom prst="rect">
            <a:avLst/>
          </a:prstGeom>
          <a:noFill/>
          <a:ln w="28575" cmpd="sng">
            <a:solidFill>
              <a:srgbClr val="016576"/>
            </a:solidFill>
          </a:ln>
        </p:spPr>
        <p:txBody>
          <a:bodyPr wrap="square" lIns="121920" tIns="60960" rIns="121920" bIns="60960" rtlCol="0" anchor="b" anchorCtr="0">
            <a:spAutoFit/>
          </a:bodyPr>
          <a:lstStyle/>
          <a:p>
            <a:pPr algn="ctr">
              <a:lnSpc>
                <a:spcPts val="3040"/>
              </a:lnSpc>
            </a:pPr>
            <a:endParaRPr lang="en-US" sz="1400" dirty="0">
              <a:solidFill>
                <a:srgbClr val="FFFFFF"/>
              </a:solidFill>
              <a:cs typeface="+mn-ea"/>
              <a:sym typeface="+mn-lt"/>
            </a:endParaRPr>
          </a:p>
        </p:txBody>
      </p:sp>
      <p:sp>
        <p:nvSpPr>
          <p:cNvPr id="39" name="TextBox 38"/>
          <p:cNvSpPr txBox="1"/>
          <p:nvPr/>
        </p:nvSpPr>
        <p:spPr>
          <a:xfrm>
            <a:off x="1976145" y="1692553"/>
            <a:ext cx="623889" cy="1246495"/>
          </a:xfrm>
          <a:prstGeom prst="rect">
            <a:avLst/>
          </a:prstGeom>
          <a:noFill/>
        </p:spPr>
        <p:txBody>
          <a:bodyPr wrap="none" rtlCol="0">
            <a:spAutoFit/>
          </a:bodyPr>
          <a:lstStyle/>
          <a:p>
            <a:pPr algn="ctr"/>
            <a:r>
              <a:rPr lang="en-US" sz="7500" b="1" dirty="0">
                <a:solidFill>
                  <a:srgbClr val="016576"/>
                </a:solidFill>
                <a:cs typeface="+mn-ea"/>
                <a:sym typeface="+mn-lt"/>
              </a:rPr>
              <a:t>S</a:t>
            </a:r>
          </a:p>
        </p:txBody>
      </p:sp>
      <p:sp>
        <p:nvSpPr>
          <p:cNvPr id="42" name="TextBox 41"/>
          <p:cNvSpPr txBox="1"/>
          <p:nvPr/>
        </p:nvSpPr>
        <p:spPr>
          <a:xfrm>
            <a:off x="7053705" y="1692553"/>
            <a:ext cx="643125" cy="1246495"/>
          </a:xfrm>
          <a:prstGeom prst="rect">
            <a:avLst/>
          </a:prstGeom>
          <a:noFill/>
        </p:spPr>
        <p:txBody>
          <a:bodyPr wrap="none" rtlCol="0">
            <a:spAutoFit/>
          </a:bodyPr>
          <a:lstStyle/>
          <a:p>
            <a:pPr algn="ctr"/>
            <a:r>
              <a:rPr lang="en-US" sz="7500" b="1" dirty="0">
                <a:solidFill>
                  <a:srgbClr val="016576"/>
                </a:solidFill>
                <a:cs typeface="+mn-ea"/>
                <a:sym typeface="+mn-lt"/>
              </a:rPr>
              <a:t>O</a:t>
            </a:r>
          </a:p>
        </p:txBody>
      </p:sp>
      <p:sp>
        <p:nvSpPr>
          <p:cNvPr id="43" name="TextBox 42"/>
          <p:cNvSpPr txBox="1"/>
          <p:nvPr/>
        </p:nvSpPr>
        <p:spPr>
          <a:xfrm>
            <a:off x="9637731" y="1692553"/>
            <a:ext cx="559769" cy="1246495"/>
          </a:xfrm>
          <a:prstGeom prst="rect">
            <a:avLst/>
          </a:prstGeom>
          <a:noFill/>
        </p:spPr>
        <p:txBody>
          <a:bodyPr wrap="none" rtlCol="0">
            <a:spAutoFit/>
          </a:bodyPr>
          <a:lstStyle/>
          <a:p>
            <a:pPr algn="ctr"/>
            <a:r>
              <a:rPr lang="en-US" sz="7500" b="1" dirty="0">
                <a:solidFill>
                  <a:srgbClr val="016576"/>
                </a:solidFill>
                <a:cs typeface="+mn-ea"/>
                <a:sym typeface="+mn-lt"/>
              </a:rPr>
              <a:t>T</a:t>
            </a:r>
          </a:p>
        </p:txBody>
      </p:sp>
      <p:sp>
        <p:nvSpPr>
          <p:cNvPr id="44" name="TextBox 43"/>
          <p:cNvSpPr txBox="1"/>
          <p:nvPr/>
        </p:nvSpPr>
        <p:spPr>
          <a:xfrm>
            <a:off x="4436765" y="1692553"/>
            <a:ext cx="788999" cy="1246495"/>
          </a:xfrm>
          <a:prstGeom prst="rect">
            <a:avLst/>
          </a:prstGeom>
          <a:noFill/>
        </p:spPr>
        <p:txBody>
          <a:bodyPr wrap="none" rtlCol="0">
            <a:spAutoFit/>
          </a:bodyPr>
          <a:lstStyle/>
          <a:p>
            <a:pPr algn="ctr"/>
            <a:r>
              <a:rPr lang="en-US" sz="7500" b="1" dirty="0">
                <a:solidFill>
                  <a:srgbClr val="016576"/>
                </a:solidFill>
                <a:cs typeface="+mn-ea"/>
                <a:sym typeface="+mn-lt"/>
              </a:rPr>
              <a:t>W</a:t>
            </a:r>
          </a:p>
        </p:txBody>
      </p:sp>
      <p:sp>
        <p:nvSpPr>
          <p:cNvPr id="45" name="TextBox 44"/>
          <p:cNvSpPr txBox="1"/>
          <p:nvPr/>
        </p:nvSpPr>
        <p:spPr>
          <a:xfrm>
            <a:off x="4229981" y="3308956"/>
            <a:ext cx="1202573" cy="284693"/>
          </a:xfrm>
          <a:prstGeom prst="rect">
            <a:avLst/>
          </a:prstGeom>
          <a:noFill/>
        </p:spPr>
        <p:txBody>
          <a:bodyPr wrap="none" rtlCol="0" anchor="ctr" anchorCtr="0">
            <a:spAutoFit/>
          </a:bodyPr>
          <a:lstStyle/>
          <a:p>
            <a:pPr algn="ctr"/>
            <a:r>
              <a:rPr lang="zh-CN" altLang="en-US" sz="1250" b="1" spc="300" dirty="0">
                <a:solidFill>
                  <a:srgbClr val="016576"/>
                </a:solidFill>
                <a:cs typeface="+mn-ea"/>
                <a:sym typeface="+mn-lt"/>
              </a:rPr>
              <a:t>特点分析</a:t>
            </a:r>
            <a:r>
              <a:rPr lang="en-US" altLang="zh-CN" sz="1250" b="1" spc="300" dirty="0">
                <a:solidFill>
                  <a:srgbClr val="016576"/>
                </a:solidFill>
                <a:cs typeface="+mn-ea"/>
                <a:sym typeface="+mn-lt"/>
              </a:rPr>
              <a:t>02</a:t>
            </a:r>
            <a:endParaRPr lang="en-US" sz="1250" b="1" spc="300" dirty="0">
              <a:solidFill>
                <a:srgbClr val="016576"/>
              </a:solidFill>
              <a:cs typeface="+mn-ea"/>
              <a:sym typeface="+mn-lt"/>
            </a:endParaRPr>
          </a:p>
        </p:txBody>
      </p:sp>
      <p:sp>
        <p:nvSpPr>
          <p:cNvPr id="46" name="TextBox 45"/>
          <p:cNvSpPr txBox="1"/>
          <p:nvPr/>
        </p:nvSpPr>
        <p:spPr>
          <a:xfrm>
            <a:off x="6771552" y="3308956"/>
            <a:ext cx="1205779" cy="284693"/>
          </a:xfrm>
          <a:prstGeom prst="rect">
            <a:avLst/>
          </a:prstGeom>
          <a:noFill/>
        </p:spPr>
        <p:txBody>
          <a:bodyPr wrap="none" rtlCol="0" anchor="ctr" anchorCtr="0">
            <a:spAutoFit/>
          </a:bodyPr>
          <a:lstStyle/>
          <a:p>
            <a:pPr algn="ctr"/>
            <a:r>
              <a:rPr lang="zh-CN" altLang="en-US" sz="1250" b="1" spc="300" dirty="0">
                <a:solidFill>
                  <a:srgbClr val="016576"/>
                </a:solidFill>
                <a:cs typeface="+mn-ea"/>
                <a:sym typeface="+mn-lt"/>
              </a:rPr>
              <a:t>特点分析</a:t>
            </a:r>
            <a:r>
              <a:rPr lang="en-US" altLang="zh-CN" sz="1250" b="1" spc="300" dirty="0">
                <a:solidFill>
                  <a:srgbClr val="016576"/>
                </a:solidFill>
                <a:cs typeface="+mn-ea"/>
                <a:sym typeface="+mn-lt"/>
              </a:rPr>
              <a:t>03</a:t>
            </a:r>
            <a:endParaRPr lang="en-US" sz="1250" b="1" spc="300" dirty="0">
              <a:solidFill>
                <a:srgbClr val="016576"/>
              </a:solidFill>
              <a:cs typeface="+mn-ea"/>
              <a:sym typeface="+mn-lt"/>
            </a:endParaRPr>
          </a:p>
        </p:txBody>
      </p:sp>
      <p:sp>
        <p:nvSpPr>
          <p:cNvPr id="47" name="TextBox 46"/>
          <p:cNvSpPr txBox="1"/>
          <p:nvPr/>
        </p:nvSpPr>
        <p:spPr>
          <a:xfrm>
            <a:off x="9314728" y="3308956"/>
            <a:ext cx="1205779" cy="284693"/>
          </a:xfrm>
          <a:prstGeom prst="rect">
            <a:avLst/>
          </a:prstGeom>
          <a:noFill/>
        </p:spPr>
        <p:txBody>
          <a:bodyPr wrap="none" rtlCol="0" anchor="ctr" anchorCtr="0">
            <a:spAutoFit/>
          </a:bodyPr>
          <a:lstStyle/>
          <a:p>
            <a:pPr algn="ctr"/>
            <a:r>
              <a:rPr lang="zh-CN" altLang="en-US" sz="1250" b="1" spc="300" dirty="0">
                <a:solidFill>
                  <a:srgbClr val="016576"/>
                </a:solidFill>
                <a:cs typeface="+mn-ea"/>
                <a:sym typeface="+mn-lt"/>
              </a:rPr>
              <a:t>特点分析</a:t>
            </a:r>
            <a:r>
              <a:rPr lang="en-US" altLang="zh-CN" sz="1250" b="1" spc="300" dirty="0">
                <a:solidFill>
                  <a:srgbClr val="016576"/>
                </a:solidFill>
                <a:cs typeface="+mn-ea"/>
                <a:sym typeface="+mn-lt"/>
              </a:rPr>
              <a:t>04</a:t>
            </a:r>
            <a:endParaRPr lang="en-US" sz="1250" b="1" spc="300" dirty="0">
              <a:solidFill>
                <a:srgbClr val="016576"/>
              </a:solidFill>
              <a:cs typeface="+mn-ea"/>
              <a:sym typeface="+mn-lt"/>
            </a:endParaRPr>
          </a:p>
        </p:txBody>
      </p:sp>
      <p:sp>
        <p:nvSpPr>
          <p:cNvPr id="48" name="TextBox 47"/>
          <p:cNvSpPr txBox="1"/>
          <p:nvPr/>
        </p:nvSpPr>
        <p:spPr>
          <a:xfrm>
            <a:off x="1703639" y="3308956"/>
            <a:ext cx="1168910" cy="284693"/>
          </a:xfrm>
          <a:prstGeom prst="rect">
            <a:avLst/>
          </a:prstGeom>
          <a:noFill/>
        </p:spPr>
        <p:txBody>
          <a:bodyPr wrap="none" rtlCol="0" anchor="ctr" anchorCtr="0">
            <a:spAutoFit/>
          </a:bodyPr>
          <a:lstStyle/>
          <a:p>
            <a:pPr algn="ctr"/>
            <a:r>
              <a:rPr lang="zh-CN" altLang="en-US" sz="1250" b="1" spc="300" dirty="0">
                <a:solidFill>
                  <a:srgbClr val="016576"/>
                </a:solidFill>
                <a:cs typeface="+mn-ea"/>
                <a:sym typeface="+mn-lt"/>
              </a:rPr>
              <a:t>特点分析</a:t>
            </a:r>
            <a:r>
              <a:rPr lang="en-US" altLang="zh-CN" sz="1250" b="1" spc="300" dirty="0">
                <a:solidFill>
                  <a:srgbClr val="016576"/>
                </a:solidFill>
                <a:cs typeface="+mn-ea"/>
                <a:sym typeface="+mn-lt"/>
              </a:rPr>
              <a:t>01</a:t>
            </a:r>
            <a:endParaRPr lang="en-US" sz="1250" b="1" spc="300" dirty="0">
              <a:solidFill>
                <a:srgbClr val="016576"/>
              </a:solidFill>
              <a:cs typeface="+mn-ea"/>
              <a:sym typeface="+mn-lt"/>
            </a:endParaRPr>
          </a:p>
        </p:txBody>
      </p:sp>
      <p:sp>
        <p:nvSpPr>
          <p:cNvPr id="55" name="TextBox 54"/>
          <p:cNvSpPr txBox="1"/>
          <p:nvPr/>
        </p:nvSpPr>
        <p:spPr>
          <a:xfrm>
            <a:off x="6545815" y="3968979"/>
            <a:ext cx="1657250" cy="1795363"/>
          </a:xfrm>
          <a:prstGeom prst="rect">
            <a:avLst/>
          </a:prstGeom>
          <a:noFill/>
        </p:spPr>
        <p:txBody>
          <a:bodyPr wrap="square" lIns="0" tIns="0" rIns="0" bIns="0" numCol="1" spcCol="959784">
            <a:spAutoFit/>
          </a:bodyPr>
          <a:lstStyle/>
          <a:p>
            <a:pPr marL="171450" indent="-171450" algn="ctr">
              <a:lnSpc>
                <a:spcPts val="2825"/>
              </a:lnSpc>
              <a:buFont typeface="Arial" charset="0"/>
              <a:buChar char="•"/>
            </a:pPr>
            <a:r>
              <a:rPr lang="en-US" sz="1250" dirty="0">
                <a:solidFill>
                  <a:schemeClr val="bg2">
                    <a:lumMod val="25000"/>
                  </a:schemeClr>
                </a:solidFill>
                <a:cs typeface="+mn-ea"/>
                <a:sym typeface="+mn-lt"/>
              </a:rPr>
              <a:t>WordPress</a:t>
            </a:r>
          </a:p>
          <a:p>
            <a:pPr marL="171450" indent="-171450" algn="ctr">
              <a:lnSpc>
                <a:spcPts val="2825"/>
              </a:lnSpc>
              <a:buFont typeface="Arial" charset="0"/>
              <a:buChar char="•"/>
            </a:pPr>
            <a:r>
              <a:rPr lang="en-US" sz="1250" dirty="0">
                <a:solidFill>
                  <a:schemeClr val="bg2">
                    <a:lumMod val="25000"/>
                  </a:schemeClr>
                </a:solidFill>
                <a:cs typeface="+mn-ea"/>
                <a:sym typeface="+mn-lt"/>
              </a:rPr>
              <a:t>Photoshop</a:t>
            </a:r>
          </a:p>
          <a:p>
            <a:pPr marL="171450" indent="-171450" algn="ctr">
              <a:lnSpc>
                <a:spcPts val="2825"/>
              </a:lnSpc>
              <a:buFont typeface="Arial" charset="0"/>
              <a:buChar char="•"/>
            </a:pPr>
            <a:r>
              <a:rPr lang="en-US" sz="1250" dirty="0">
                <a:solidFill>
                  <a:schemeClr val="bg2">
                    <a:lumMod val="25000"/>
                  </a:schemeClr>
                </a:solidFill>
                <a:cs typeface="+mn-ea"/>
                <a:sym typeface="+mn-lt"/>
              </a:rPr>
              <a:t>Internet</a:t>
            </a:r>
          </a:p>
          <a:p>
            <a:pPr marL="171450" indent="-171450" algn="ctr">
              <a:lnSpc>
                <a:spcPts val="2825"/>
              </a:lnSpc>
              <a:buFont typeface="Arial" charset="0"/>
              <a:buChar char="•"/>
            </a:pPr>
            <a:r>
              <a:rPr lang="en-US" sz="1250" dirty="0">
                <a:solidFill>
                  <a:schemeClr val="bg2">
                    <a:lumMod val="25000"/>
                  </a:schemeClr>
                </a:solidFill>
                <a:cs typeface="+mn-ea"/>
                <a:sym typeface="+mn-lt"/>
              </a:rPr>
              <a:t>Great Offers</a:t>
            </a:r>
          </a:p>
          <a:p>
            <a:pPr marL="171450" indent="-171450" algn="ctr">
              <a:lnSpc>
                <a:spcPts val="2825"/>
              </a:lnSpc>
              <a:buFont typeface="Arial" charset="0"/>
              <a:buChar char="•"/>
            </a:pPr>
            <a:r>
              <a:rPr lang="en-US" sz="1250" dirty="0">
                <a:solidFill>
                  <a:schemeClr val="bg2">
                    <a:lumMod val="25000"/>
                  </a:schemeClr>
                </a:solidFill>
                <a:cs typeface="+mn-ea"/>
                <a:sym typeface="+mn-lt"/>
              </a:rPr>
              <a:t>Do Business</a:t>
            </a:r>
          </a:p>
        </p:txBody>
      </p:sp>
      <p:sp>
        <p:nvSpPr>
          <p:cNvPr id="56" name="TextBox 55"/>
          <p:cNvSpPr txBox="1"/>
          <p:nvPr/>
        </p:nvSpPr>
        <p:spPr>
          <a:xfrm>
            <a:off x="1459464" y="3968979"/>
            <a:ext cx="1657250" cy="1795363"/>
          </a:xfrm>
          <a:prstGeom prst="rect">
            <a:avLst/>
          </a:prstGeom>
          <a:noFill/>
        </p:spPr>
        <p:txBody>
          <a:bodyPr wrap="square" lIns="0" tIns="0" rIns="0" bIns="0" numCol="1" spcCol="959784">
            <a:spAutoFit/>
          </a:bodyPr>
          <a:lstStyle/>
          <a:p>
            <a:pPr marL="171450" indent="-171450" algn="ctr">
              <a:lnSpc>
                <a:spcPts val="2825"/>
              </a:lnSpc>
              <a:buFont typeface="Arial" charset="0"/>
              <a:buChar char="•"/>
            </a:pPr>
            <a:r>
              <a:rPr lang="en-US" sz="1250" dirty="0">
                <a:solidFill>
                  <a:schemeClr val="bg2">
                    <a:lumMod val="25000"/>
                  </a:schemeClr>
                </a:solidFill>
                <a:cs typeface="+mn-ea"/>
                <a:sym typeface="+mn-lt"/>
              </a:rPr>
              <a:t>Business Plan</a:t>
            </a:r>
          </a:p>
          <a:p>
            <a:pPr marL="171450" indent="-171450" algn="ctr">
              <a:lnSpc>
                <a:spcPts val="2825"/>
              </a:lnSpc>
              <a:buFont typeface="Arial" charset="0"/>
              <a:buChar char="•"/>
            </a:pPr>
            <a:r>
              <a:rPr lang="en-US" sz="1250" dirty="0">
                <a:solidFill>
                  <a:schemeClr val="bg2">
                    <a:lumMod val="25000"/>
                  </a:schemeClr>
                </a:solidFill>
                <a:cs typeface="+mn-ea"/>
                <a:sym typeface="+mn-lt"/>
              </a:rPr>
              <a:t>Marketing</a:t>
            </a:r>
          </a:p>
          <a:p>
            <a:pPr marL="171450" indent="-171450" algn="ctr">
              <a:lnSpc>
                <a:spcPts val="2825"/>
              </a:lnSpc>
              <a:buFont typeface="Arial" charset="0"/>
              <a:buChar char="•"/>
            </a:pPr>
            <a:r>
              <a:rPr lang="en-US" sz="1250" dirty="0">
                <a:solidFill>
                  <a:schemeClr val="bg2">
                    <a:lumMod val="25000"/>
                  </a:schemeClr>
                </a:solidFill>
                <a:cs typeface="+mn-ea"/>
                <a:sym typeface="+mn-lt"/>
              </a:rPr>
              <a:t>Strategies</a:t>
            </a:r>
          </a:p>
          <a:p>
            <a:pPr marL="171450" indent="-171450" algn="ctr">
              <a:lnSpc>
                <a:spcPts val="2825"/>
              </a:lnSpc>
              <a:buFont typeface="Arial" charset="0"/>
              <a:buChar char="•"/>
            </a:pPr>
            <a:r>
              <a:rPr lang="en-US" sz="1250" dirty="0">
                <a:solidFill>
                  <a:schemeClr val="bg2">
                    <a:lumMod val="25000"/>
                  </a:schemeClr>
                </a:solidFill>
                <a:cs typeface="+mn-ea"/>
                <a:sym typeface="+mn-lt"/>
              </a:rPr>
              <a:t>Exclusive Goals</a:t>
            </a:r>
          </a:p>
          <a:p>
            <a:pPr marL="171450" indent="-171450" algn="ctr">
              <a:lnSpc>
                <a:spcPts val="2825"/>
              </a:lnSpc>
              <a:buFont typeface="Arial" charset="0"/>
              <a:buChar char="•"/>
            </a:pPr>
            <a:r>
              <a:rPr lang="en-US" sz="1250" dirty="0">
                <a:solidFill>
                  <a:schemeClr val="bg2">
                    <a:lumMod val="25000"/>
                  </a:schemeClr>
                </a:solidFill>
                <a:cs typeface="+mn-ea"/>
                <a:sym typeface="+mn-lt"/>
              </a:rPr>
              <a:t>Business Model</a:t>
            </a:r>
          </a:p>
        </p:txBody>
      </p:sp>
      <p:sp>
        <p:nvSpPr>
          <p:cNvPr id="57" name="TextBox 56"/>
          <p:cNvSpPr txBox="1"/>
          <p:nvPr/>
        </p:nvSpPr>
        <p:spPr>
          <a:xfrm>
            <a:off x="9088990" y="3968979"/>
            <a:ext cx="1657250" cy="1795363"/>
          </a:xfrm>
          <a:prstGeom prst="rect">
            <a:avLst/>
          </a:prstGeom>
          <a:noFill/>
        </p:spPr>
        <p:txBody>
          <a:bodyPr wrap="square" lIns="0" tIns="0" rIns="0" bIns="0" numCol="1" spcCol="959784">
            <a:spAutoFit/>
          </a:bodyPr>
          <a:lstStyle/>
          <a:p>
            <a:pPr marL="171450" indent="-171450" algn="ctr">
              <a:lnSpc>
                <a:spcPts val="2825"/>
              </a:lnSpc>
              <a:buFont typeface="Arial" charset="0"/>
              <a:buChar char="•"/>
            </a:pPr>
            <a:r>
              <a:rPr lang="en-US" sz="1250" dirty="0">
                <a:solidFill>
                  <a:schemeClr val="bg2">
                    <a:lumMod val="25000"/>
                  </a:schemeClr>
                </a:solidFill>
                <a:cs typeface="+mn-ea"/>
                <a:sym typeface="+mn-lt"/>
              </a:rPr>
              <a:t>Business Plan</a:t>
            </a:r>
          </a:p>
          <a:p>
            <a:pPr marL="171450" indent="-171450" algn="ctr">
              <a:lnSpc>
                <a:spcPts val="2825"/>
              </a:lnSpc>
              <a:buFont typeface="Arial" charset="0"/>
              <a:buChar char="•"/>
            </a:pPr>
            <a:r>
              <a:rPr lang="en-US" sz="1250" dirty="0">
                <a:solidFill>
                  <a:schemeClr val="bg2">
                    <a:lumMod val="25000"/>
                  </a:schemeClr>
                </a:solidFill>
                <a:cs typeface="+mn-ea"/>
                <a:sym typeface="+mn-lt"/>
              </a:rPr>
              <a:t>Marketing</a:t>
            </a:r>
          </a:p>
          <a:p>
            <a:pPr marL="171450" indent="-171450" algn="ctr">
              <a:lnSpc>
                <a:spcPts val="2825"/>
              </a:lnSpc>
              <a:buFont typeface="Arial" charset="0"/>
              <a:buChar char="•"/>
            </a:pPr>
            <a:r>
              <a:rPr lang="en-US" sz="1250" dirty="0">
                <a:solidFill>
                  <a:schemeClr val="bg2">
                    <a:lumMod val="25000"/>
                  </a:schemeClr>
                </a:solidFill>
                <a:cs typeface="+mn-ea"/>
                <a:sym typeface="+mn-lt"/>
              </a:rPr>
              <a:t>Strategies</a:t>
            </a:r>
          </a:p>
          <a:p>
            <a:pPr marL="171450" indent="-171450" algn="ctr">
              <a:lnSpc>
                <a:spcPts val="2825"/>
              </a:lnSpc>
              <a:buFont typeface="Arial" charset="0"/>
              <a:buChar char="•"/>
            </a:pPr>
            <a:r>
              <a:rPr lang="en-US" sz="1250" dirty="0">
                <a:solidFill>
                  <a:schemeClr val="bg2">
                    <a:lumMod val="25000"/>
                  </a:schemeClr>
                </a:solidFill>
                <a:cs typeface="+mn-ea"/>
                <a:sym typeface="+mn-lt"/>
              </a:rPr>
              <a:t>Exclusive Goals</a:t>
            </a:r>
          </a:p>
          <a:p>
            <a:pPr marL="171450" indent="-171450" algn="ctr">
              <a:lnSpc>
                <a:spcPts val="2825"/>
              </a:lnSpc>
              <a:buFont typeface="Arial" charset="0"/>
              <a:buChar char="•"/>
            </a:pPr>
            <a:r>
              <a:rPr lang="en-US" sz="1250" dirty="0">
                <a:solidFill>
                  <a:schemeClr val="bg2">
                    <a:lumMod val="25000"/>
                  </a:schemeClr>
                </a:solidFill>
                <a:cs typeface="+mn-ea"/>
                <a:sym typeface="+mn-lt"/>
              </a:rPr>
              <a:t>Business Model</a:t>
            </a:r>
          </a:p>
        </p:txBody>
      </p:sp>
      <p:sp>
        <p:nvSpPr>
          <p:cNvPr id="58" name="TextBox 57"/>
          <p:cNvSpPr txBox="1"/>
          <p:nvPr/>
        </p:nvSpPr>
        <p:spPr>
          <a:xfrm>
            <a:off x="4002639" y="3968979"/>
            <a:ext cx="1657250" cy="1380827"/>
          </a:xfrm>
          <a:prstGeom prst="rect">
            <a:avLst/>
          </a:prstGeom>
          <a:noFill/>
        </p:spPr>
        <p:txBody>
          <a:bodyPr wrap="square" lIns="0" tIns="0" rIns="0" bIns="0" numCol="1" spcCol="959784">
            <a:spAutoFit/>
          </a:bodyPr>
          <a:lstStyle/>
          <a:p>
            <a:pPr marL="171450" indent="-171450" algn="ctr">
              <a:lnSpc>
                <a:spcPts val="2825"/>
              </a:lnSpc>
              <a:buFont typeface="Arial" charset="0"/>
              <a:buChar char="•"/>
            </a:pPr>
            <a:r>
              <a:rPr lang="en-US" sz="1250" dirty="0">
                <a:solidFill>
                  <a:schemeClr val="bg2">
                    <a:lumMod val="25000"/>
                  </a:schemeClr>
                </a:solidFill>
                <a:cs typeface="+mn-ea"/>
                <a:sym typeface="+mn-lt"/>
              </a:rPr>
              <a:t>TV</a:t>
            </a:r>
          </a:p>
          <a:p>
            <a:pPr marL="171450" indent="-171450" algn="ctr">
              <a:lnSpc>
                <a:spcPts val="2825"/>
              </a:lnSpc>
              <a:buFont typeface="Arial" charset="0"/>
              <a:buChar char="•"/>
            </a:pPr>
            <a:r>
              <a:rPr lang="en-US" sz="1250" dirty="0">
                <a:solidFill>
                  <a:schemeClr val="bg2">
                    <a:lumMod val="25000"/>
                  </a:schemeClr>
                </a:solidFill>
                <a:cs typeface="+mn-ea"/>
                <a:sym typeface="+mn-lt"/>
              </a:rPr>
              <a:t>Live Media</a:t>
            </a:r>
          </a:p>
          <a:p>
            <a:pPr marL="171450" indent="-171450" algn="ctr">
              <a:lnSpc>
                <a:spcPts val="2825"/>
              </a:lnSpc>
              <a:buFont typeface="Arial" charset="0"/>
              <a:buChar char="•"/>
            </a:pPr>
            <a:r>
              <a:rPr lang="en-US" sz="1250" dirty="0">
                <a:solidFill>
                  <a:schemeClr val="bg2">
                    <a:lumMod val="25000"/>
                  </a:schemeClr>
                </a:solidFill>
                <a:cs typeface="+mn-ea"/>
                <a:sym typeface="+mn-lt"/>
              </a:rPr>
              <a:t>Devices</a:t>
            </a:r>
          </a:p>
          <a:p>
            <a:pPr marL="171450" indent="-171450" algn="ctr">
              <a:lnSpc>
                <a:spcPts val="2825"/>
              </a:lnSpc>
              <a:buFont typeface="Arial" charset="0"/>
              <a:buChar char="•"/>
            </a:pPr>
            <a:r>
              <a:rPr lang="en-US" sz="1250" dirty="0">
                <a:solidFill>
                  <a:schemeClr val="bg2">
                    <a:lumMod val="25000"/>
                  </a:schemeClr>
                </a:solidFill>
                <a:cs typeface="+mn-ea"/>
                <a:sym typeface="+mn-lt"/>
              </a:rPr>
              <a:t>Social Media</a:t>
            </a:r>
          </a:p>
        </p:txBody>
      </p:sp>
    </p:spTree>
    <p:extLst>
      <p:ext uri="{BB962C8B-B14F-4D97-AF65-F5344CB8AC3E}">
        <p14:creationId xmlns:p14="http://schemas.microsoft.com/office/powerpoint/2010/main" val="691186864"/>
      </p:ext>
    </p:extLst>
  </p:cSld>
  <p:clrMapOvr>
    <a:masterClrMapping/>
  </p:clrMapOvr>
  <mc:AlternateContent xmlns:mc="http://schemas.openxmlformats.org/markup-compatibility/2006" xmlns:p14="http://schemas.microsoft.com/office/powerpoint/2010/main">
    <mc:Choice Requires="p14">
      <p:transition spd="med" p14:dur="700" advClick="0" advTm="11000">
        <p:fade/>
      </p:transition>
    </mc:Choice>
    <mc:Fallback xmlns="">
      <p:transition spd="med" advClick="0"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par>
                          <p:cTn id="12" fill="hold">
                            <p:stCondLst>
                              <p:cond delay="1150"/>
                            </p:stCondLst>
                            <p:childTnLst>
                              <p:par>
                                <p:cTn id="13" presetID="10" presetClass="entr" presetSubtype="0" fill="hold" grpId="0" nodeType="after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childTnLst>
                          </p:cTn>
                        </p:par>
                        <p:par>
                          <p:cTn id="16" fill="hold">
                            <p:stCondLst>
                              <p:cond delay="165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150"/>
                            </p:stCondLst>
                            <p:childTnLst>
                              <p:par>
                                <p:cTn id="21" presetID="10" presetClass="entr" presetSubtype="0"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childTnLst>
                          </p:cTn>
                        </p:par>
                        <p:par>
                          <p:cTn id="24" fill="hold">
                            <p:stCondLst>
                              <p:cond delay="2650"/>
                            </p:stCondLst>
                            <p:childTnLst>
                              <p:par>
                                <p:cTn id="25" presetID="10" presetClass="entr" presetSubtype="0" fill="hold" grpId="0" nodeType="afterEffect">
                                  <p:stCondLst>
                                    <p:cond delay="0"/>
                                  </p:stCondLst>
                                  <p:childTnLst>
                                    <p:set>
                                      <p:cBhvr>
                                        <p:cTn id="26" dur="1" fill="hold">
                                          <p:stCondLst>
                                            <p:cond delay="0"/>
                                          </p:stCondLst>
                                        </p:cTn>
                                        <p:tgtEl>
                                          <p:spTgt spid="56"/>
                                        </p:tgtEl>
                                        <p:attrNameLst>
                                          <p:attrName>style.visibility</p:attrName>
                                        </p:attrNameLst>
                                      </p:cBhvr>
                                      <p:to>
                                        <p:strVal val="visible"/>
                                      </p:to>
                                    </p:set>
                                    <p:animEffect transition="in" filter="fade">
                                      <p:cBhvr>
                                        <p:cTn id="27" dur="500"/>
                                        <p:tgtEl>
                                          <p:spTgt spid="56"/>
                                        </p:tgtEl>
                                      </p:cBhvr>
                                    </p:animEffect>
                                  </p:childTnLst>
                                </p:cTn>
                              </p:par>
                            </p:childTnLst>
                          </p:cTn>
                        </p:par>
                        <p:par>
                          <p:cTn id="28" fill="hold">
                            <p:stCondLst>
                              <p:cond delay="3150"/>
                            </p:stCondLst>
                            <p:childTnLst>
                              <p:par>
                                <p:cTn id="29" presetID="10"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500"/>
                                        <p:tgtEl>
                                          <p:spTgt spid="44"/>
                                        </p:tgtEl>
                                      </p:cBhvr>
                                    </p:animEffect>
                                  </p:childTnLst>
                                </p:cTn>
                              </p:par>
                            </p:childTnLst>
                          </p:cTn>
                        </p:par>
                        <p:par>
                          <p:cTn id="32" fill="hold">
                            <p:stCondLst>
                              <p:cond delay="365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par>
                          <p:cTn id="36" fill="hold">
                            <p:stCondLst>
                              <p:cond delay="415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par>
                          <p:cTn id="40" fill="hold">
                            <p:stCondLst>
                              <p:cond delay="4650"/>
                            </p:stCondLst>
                            <p:childTnLst>
                              <p:par>
                                <p:cTn id="41" presetID="10" presetClass="entr" presetSubtype="0"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Effect transition="in" filter="fade">
                                      <p:cBhvr>
                                        <p:cTn id="43" dur="500"/>
                                        <p:tgtEl>
                                          <p:spTgt spid="58"/>
                                        </p:tgtEl>
                                      </p:cBhvr>
                                    </p:animEffect>
                                  </p:childTnLst>
                                </p:cTn>
                              </p:par>
                            </p:childTnLst>
                          </p:cTn>
                        </p:par>
                        <p:par>
                          <p:cTn id="44" fill="hold">
                            <p:stCondLst>
                              <p:cond delay="5150"/>
                            </p:stCondLst>
                            <p:childTnLst>
                              <p:par>
                                <p:cTn id="45" presetID="10" presetClass="entr" presetSubtype="0"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500"/>
                                        <p:tgtEl>
                                          <p:spTgt spid="42"/>
                                        </p:tgtEl>
                                      </p:cBhvr>
                                    </p:animEffect>
                                  </p:childTnLst>
                                </p:cTn>
                              </p:par>
                            </p:childTnLst>
                          </p:cTn>
                        </p:par>
                        <p:par>
                          <p:cTn id="48" fill="hold">
                            <p:stCondLst>
                              <p:cond delay="5650"/>
                            </p:stCondLst>
                            <p:childTnLst>
                              <p:par>
                                <p:cTn id="49" presetID="10" presetClass="entr" presetSubtype="0"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childTnLst>
                                </p:cTn>
                              </p:par>
                            </p:childTnLst>
                          </p:cTn>
                        </p:par>
                        <p:par>
                          <p:cTn id="52" fill="hold">
                            <p:stCondLst>
                              <p:cond delay="6150"/>
                            </p:stCondLst>
                            <p:childTnLst>
                              <p:par>
                                <p:cTn id="53" presetID="10" presetClass="entr" presetSubtype="0" fill="hold" grpId="0" nodeType="afterEffect">
                                  <p:stCondLst>
                                    <p:cond delay="0"/>
                                  </p:stCondLst>
                                  <p:childTnLst>
                                    <p:set>
                                      <p:cBhvr>
                                        <p:cTn id="54" dur="1" fill="hold">
                                          <p:stCondLst>
                                            <p:cond delay="0"/>
                                          </p:stCondLst>
                                        </p:cTn>
                                        <p:tgtEl>
                                          <p:spTgt spid="46"/>
                                        </p:tgtEl>
                                        <p:attrNameLst>
                                          <p:attrName>style.visibility</p:attrName>
                                        </p:attrNameLst>
                                      </p:cBhvr>
                                      <p:to>
                                        <p:strVal val="visible"/>
                                      </p:to>
                                    </p:set>
                                    <p:animEffect transition="in" filter="fade">
                                      <p:cBhvr>
                                        <p:cTn id="55" dur="500"/>
                                        <p:tgtEl>
                                          <p:spTgt spid="46"/>
                                        </p:tgtEl>
                                      </p:cBhvr>
                                    </p:animEffect>
                                  </p:childTnLst>
                                </p:cTn>
                              </p:par>
                            </p:childTnLst>
                          </p:cTn>
                        </p:par>
                        <p:par>
                          <p:cTn id="56" fill="hold">
                            <p:stCondLst>
                              <p:cond delay="6650"/>
                            </p:stCondLst>
                            <p:childTnLst>
                              <p:par>
                                <p:cTn id="57" presetID="10" presetClass="entr" presetSubtype="0" fill="hold" grpId="0"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fade">
                                      <p:cBhvr>
                                        <p:cTn id="59" dur="500"/>
                                        <p:tgtEl>
                                          <p:spTgt spid="55"/>
                                        </p:tgtEl>
                                      </p:cBhvr>
                                    </p:animEffect>
                                  </p:childTnLst>
                                </p:cTn>
                              </p:par>
                            </p:childTnLst>
                          </p:cTn>
                        </p:par>
                        <p:par>
                          <p:cTn id="60" fill="hold">
                            <p:stCondLst>
                              <p:cond delay="7150"/>
                            </p:stCondLst>
                            <p:childTnLst>
                              <p:par>
                                <p:cTn id="61" presetID="10" presetClass="entr" presetSubtype="0" fill="hold" grpId="0" nodeType="afterEffect">
                                  <p:stCondLst>
                                    <p:cond delay="0"/>
                                  </p:stCondLst>
                                  <p:childTnLst>
                                    <p:set>
                                      <p:cBhvr>
                                        <p:cTn id="62" dur="1" fill="hold">
                                          <p:stCondLst>
                                            <p:cond delay="0"/>
                                          </p:stCondLst>
                                        </p:cTn>
                                        <p:tgtEl>
                                          <p:spTgt spid="43"/>
                                        </p:tgtEl>
                                        <p:attrNameLst>
                                          <p:attrName>style.visibility</p:attrName>
                                        </p:attrNameLst>
                                      </p:cBhvr>
                                      <p:to>
                                        <p:strVal val="visible"/>
                                      </p:to>
                                    </p:set>
                                    <p:animEffect transition="in" filter="fade">
                                      <p:cBhvr>
                                        <p:cTn id="63" dur="500"/>
                                        <p:tgtEl>
                                          <p:spTgt spid="43"/>
                                        </p:tgtEl>
                                      </p:cBhvr>
                                    </p:animEffect>
                                  </p:childTnLst>
                                </p:cTn>
                              </p:par>
                            </p:childTnLst>
                          </p:cTn>
                        </p:par>
                        <p:par>
                          <p:cTn id="64" fill="hold">
                            <p:stCondLst>
                              <p:cond delay="7650"/>
                            </p:stCondLst>
                            <p:childTnLst>
                              <p:par>
                                <p:cTn id="65" presetID="10" presetClass="entr" presetSubtype="0" fill="hold" grpId="0" nodeType="after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childTnLst>
                          </p:cTn>
                        </p:par>
                        <p:par>
                          <p:cTn id="68" fill="hold">
                            <p:stCondLst>
                              <p:cond delay="8150"/>
                            </p:stCondLst>
                            <p:childTnLst>
                              <p:par>
                                <p:cTn id="69" presetID="10" presetClass="entr" presetSubtype="0"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fade">
                                      <p:cBhvr>
                                        <p:cTn id="71" dur="500"/>
                                        <p:tgtEl>
                                          <p:spTgt spid="47"/>
                                        </p:tgtEl>
                                      </p:cBhvr>
                                    </p:animEffect>
                                  </p:childTnLst>
                                </p:cTn>
                              </p:par>
                            </p:childTnLst>
                          </p:cTn>
                        </p:par>
                        <p:par>
                          <p:cTn id="72" fill="hold">
                            <p:stCondLst>
                              <p:cond delay="8650"/>
                            </p:stCondLst>
                            <p:childTnLst>
                              <p:par>
                                <p:cTn id="73" presetID="10" presetClass="entr" presetSubtype="0"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fade">
                                      <p:cBhvr>
                                        <p:cTn id="75"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24" grpId="0" animBg="1"/>
      <p:bldP spid="27" grpId="0" animBg="1"/>
      <p:bldP spid="29" grpId="0" animBg="1"/>
      <p:bldP spid="31" grpId="0" animBg="1"/>
      <p:bldP spid="39" grpId="0"/>
      <p:bldP spid="42" grpId="0"/>
      <p:bldP spid="43" grpId="0"/>
      <p:bldP spid="44" grpId="0"/>
      <p:bldP spid="45" grpId="0"/>
      <p:bldP spid="46" grpId="0"/>
      <p:bldP spid="47" grpId="0"/>
      <p:bldP spid="48" grpId="0"/>
      <p:bldP spid="55" grpId="0"/>
      <p:bldP spid="56" grpId="0"/>
      <p:bldP spid="57" grpId="0"/>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8011" b="8011"/>
          <a:stretch>
            <a:fillRect/>
          </a:stretch>
        </p:blipFill>
        <p:spPr/>
      </p:pic>
      <p:sp>
        <p:nvSpPr>
          <p:cNvPr id="485" name="Rectangle 484"/>
          <p:cNvSpPr/>
          <p:nvPr/>
        </p:nvSpPr>
        <p:spPr>
          <a:xfrm>
            <a:off x="1588" y="0"/>
            <a:ext cx="12196964" cy="6858000"/>
          </a:xfrm>
          <a:prstGeom prst="rect">
            <a:avLst/>
          </a:prstGeom>
          <a:solidFill>
            <a:srgbClr val="016576">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26" name="Rectangle 25"/>
          <p:cNvSpPr>
            <a:spLocks/>
          </p:cNvSpPr>
          <p:nvPr/>
        </p:nvSpPr>
        <p:spPr bwMode="auto">
          <a:xfrm>
            <a:off x="5297920" y="496389"/>
            <a:ext cx="161582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150" dirty="0">
                <a:solidFill>
                  <a:schemeClr val="bg1"/>
                </a:solidFill>
                <a:cs typeface="+mn-ea"/>
                <a:sym typeface="+mn-lt"/>
              </a:rPr>
              <a:t>项目分析</a:t>
            </a:r>
            <a:endParaRPr lang="en-US" sz="3000" b="1" spc="150" dirty="0">
              <a:solidFill>
                <a:schemeClr val="bg1"/>
              </a:solidFill>
              <a:cs typeface="+mn-ea"/>
              <a:sym typeface="+mn-lt"/>
            </a:endParaRPr>
          </a:p>
        </p:txBody>
      </p:sp>
      <p:sp>
        <p:nvSpPr>
          <p:cNvPr id="27" name="TextBox 26"/>
          <p:cNvSpPr txBox="1"/>
          <p:nvPr/>
        </p:nvSpPr>
        <p:spPr>
          <a:xfrm>
            <a:off x="5160612" y="998216"/>
            <a:ext cx="1887055" cy="230832"/>
          </a:xfrm>
          <a:prstGeom prst="rect">
            <a:avLst/>
          </a:prstGeom>
          <a:noFill/>
        </p:spPr>
        <p:txBody>
          <a:bodyPr wrap="none" rtlCol="0" anchor="ctr" anchorCtr="0">
            <a:spAutoFit/>
          </a:bodyPr>
          <a:lstStyle/>
          <a:p>
            <a:pPr algn="ctr"/>
            <a:r>
              <a:rPr lang="en-US" sz="900" b="1" spc="300" dirty="0">
                <a:solidFill>
                  <a:schemeClr val="bg1">
                    <a:lumMod val="85000"/>
                  </a:schemeClr>
                </a:solidFill>
                <a:cs typeface="+mn-ea"/>
                <a:sym typeface="+mn-lt"/>
              </a:rPr>
              <a:t>WRITE SOMETHING HERE</a:t>
            </a:r>
          </a:p>
        </p:txBody>
      </p:sp>
      <p:sp>
        <p:nvSpPr>
          <p:cNvPr id="470" name="TextBox 469"/>
          <p:cNvSpPr txBox="1"/>
          <p:nvPr/>
        </p:nvSpPr>
        <p:spPr>
          <a:xfrm>
            <a:off x="7103538" y="3774803"/>
            <a:ext cx="808235" cy="284693"/>
          </a:xfrm>
          <a:prstGeom prst="rect">
            <a:avLst/>
          </a:prstGeom>
          <a:solidFill>
            <a:schemeClr val="bg1">
              <a:lumMod val="95000"/>
            </a:schemeClr>
          </a:solidFill>
        </p:spPr>
        <p:txBody>
          <a:bodyPr wrap="none" rtlCol="0" anchor="ctr" anchorCtr="0">
            <a:spAutoFit/>
          </a:bodyPr>
          <a:lstStyle/>
          <a:p>
            <a:pPr algn="ctr"/>
            <a:r>
              <a:rPr lang="zh-CN" altLang="en-US" sz="1250" b="1" spc="300" dirty="0">
                <a:solidFill>
                  <a:schemeClr val="tx2"/>
                </a:solidFill>
                <a:cs typeface="+mn-ea"/>
                <a:sym typeface="+mn-lt"/>
              </a:rPr>
              <a:t>项目</a:t>
            </a:r>
            <a:r>
              <a:rPr lang="en-US" altLang="zh-CN" sz="1250" b="1" spc="300" dirty="0">
                <a:solidFill>
                  <a:schemeClr val="tx2"/>
                </a:solidFill>
                <a:cs typeface="+mn-ea"/>
                <a:sym typeface="+mn-lt"/>
              </a:rPr>
              <a:t>03</a:t>
            </a:r>
          </a:p>
        </p:txBody>
      </p:sp>
      <p:sp>
        <p:nvSpPr>
          <p:cNvPr id="472" name="TextBox 471"/>
          <p:cNvSpPr txBox="1"/>
          <p:nvPr/>
        </p:nvSpPr>
        <p:spPr>
          <a:xfrm>
            <a:off x="9903935" y="3774803"/>
            <a:ext cx="808235" cy="284693"/>
          </a:xfrm>
          <a:prstGeom prst="rect">
            <a:avLst/>
          </a:prstGeom>
          <a:solidFill>
            <a:schemeClr val="bg1">
              <a:lumMod val="95000"/>
            </a:schemeClr>
          </a:solidFill>
        </p:spPr>
        <p:txBody>
          <a:bodyPr wrap="none" rtlCol="0" anchor="ctr" anchorCtr="0">
            <a:spAutoFit/>
          </a:bodyPr>
          <a:lstStyle/>
          <a:p>
            <a:pPr algn="ctr"/>
            <a:r>
              <a:rPr lang="zh-CN" altLang="en-US" sz="1250" b="1" spc="300" dirty="0">
                <a:solidFill>
                  <a:schemeClr val="tx2"/>
                </a:solidFill>
                <a:cs typeface="+mn-ea"/>
                <a:sym typeface="+mn-lt"/>
              </a:rPr>
              <a:t>项目</a:t>
            </a:r>
            <a:r>
              <a:rPr lang="en-US" altLang="zh-CN" sz="1250" b="1" spc="300" dirty="0">
                <a:solidFill>
                  <a:schemeClr val="tx2"/>
                </a:solidFill>
                <a:cs typeface="+mn-ea"/>
                <a:sym typeface="+mn-lt"/>
              </a:rPr>
              <a:t>04</a:t>
            </a:r>
          </a:p>
        </p:txBody>
      </p:sp>
      <p:sp>
        <p:nvSpPr>
          <p:cNvPr id="475" name="TextBox 474"/>
          <p:cNvSpPr txBox="1"/>
          <p:nvPr/>
        </p:nvSpPr>
        <p:spPr>
          <a:xfrm>
            <a:off x="1521328" y="3774803"/>
            <a:ext cx="771366" cy="284693"/>
          </a:xfrm>
          <a:prstGeom prst="rect">
            <a:avLst/>
          </a:prstGeom>
          <a:solidFill>
            <a:schemeClr val="bg1">
              <a:lumMod val="95000"/>
            </a:schemeClr>
          </a:solidFill>
        </p:spPr>
        <p:txBody>
          <a:bodyPr wrap="none" rtlCol="0" anchor="ctr" anchorCtr="0">
            <a:spAutoFit/>
          </a:bodyPr>
          <a:lstStyle/>
          <a:p>
            <a:pPr algn="ctr"/>
            <a:r>
              <a:rPr lang="zh-CN" altLang="en-US" sz="1250" b="1" spc="300" dirty="0">
                <a:solidFill>
                  <a:schemeClr val="tx2"/>
                </a:solidFill>
                <a:cs typeface="+mn-ea"/>
                <a:sym typeface="+mn-lt"/>
              </a:rPr>
              <a:t>项目</a:t>
            </a:r>
            <a:r>
              <a:rPr lang="en-US" altLang="zh-CN" sz="1250" b="1" spc="300" dirty="0">
                <a:solidFill>
                  <a:schemeClr val="tx2"/>
                </a:solidFill>
                <a:cs typeface="+mn-ea"/>
                <a:sym typeface="+mn-lt"/>
              </a:rPr>
              <a:t>01</a:t>
            </a:r>
            <a:endParaRPr lang="en-US" sz="1250" b="1" spc="300" dirty="0">
              <a:solidFill>
                <a:schemeClr val="tx2"/>
              </a:solidFill>
              <a:cs typeface="+mn-ea"/>
              <a:sym typeface="+mn-lt"/>
            </a:endParaRPr>
          </a:p>
        </p:txBody>
      </p:sp>
      <p:sp>
        <p:nvSpPr>
          <p:cNvPr id="469" name="TextBox 468"/>
          <p:cNvSpPr txBox="1"/>
          <p:nvPr/>
        </p:nvSpPr>
        <p:spPr>
          <a:xfrm>
            <a:off x="6400564" y="4386608"/>
            <a:ext cx="2207400" cy="438262"/>
          </a:xfrm>
          <a:prstGeom prst="rect">
            <a:avLst/>
          </a:prstGeom>
          <a:noFill/>
        </p:spPr>
        <p:txBody>
          <a:bodyPr wrap="square" lIns="0" tIns="0" rIns="0" bIns="0" numCol="1" spcCol="959784">
            <a:spAutoFit/>
          </a:bodyPr>
          <a:lstStyle/>
          <a:p>
            <a:pPr algn="ctr">
              <a:lnSpc>
                <a:spcPts val="1825"/>
              </a:lnSpc>
            </a:pPr>
            <a:r>
              <a:rPr lang="en-US" sz="1250" dirty="0">
                <a:solidFill>
                  <a:schemeClr val="bg1">
                    <a:lumMod val="85000"/>
                  </a:schemeClr>
                </a:solidFill>
                <a:cs typeface="+mn-ea"/>
                <a:sym typeface="+mn-lt"/>
              </a:rPr>
              <a:t>Investment generally results in acquiring an asset, also called an investment.</a:t>
            </a:r>
          </a:p>
        </p:txBody>
      </p:sp>
      <p:sp>
        <p:nvSpPr>
          <p:cNvPr id="471" name="TextBox 470"/>
          <p:cNvSpPr txBox="1"/>
          <p:nvPr/>
        </p:nvSpPr>
        <p:spPr>
          <a:xfrm>
            <a:off x="9200961" y="4386608"/>
            <a:ext cx="2207400" cy="438262"/>
          </a:xfrm>
          <a:prstGeom prst="rect">
            <a:avLst/>
          </a:prstGeom>
          <a:noFill/>
        </p:spPr>
        <p:txBody>
          <a:bodyPr wrap="square" lIns="0" tIns="0" rIns="0" bIns="0" numCol="1" spcCol="959784">
            <a:spAutoFit/>
          </a:bodyPr>
          <a:lstStyle/>
          <a:p>
            <a:pPr algn="ctr">
              <a:lnSpc>
                <a:spcPts val="1825"/>
              </a:lnSpc>
            </a:pPr>
            <a:r>
              <a:rPr lang="en-US" sz="1250" dirty="0">
                <a:solidFill>
                  <a:schemeClr val="bg1">
                    <a:lumMod val="85000"/>
                  </a:schemeClr>
                </a:solidFill>
                <a:cs typeface="+mn-ea"/>
                <a:sym typeface="+mn-lt"/>
              </a:rPr>
              <a:t>Investment generally results in acquiring an asset, also called an investment.</a:t>
            </a:r>
          </a:p>
        </p:txBody>
      </p:sp>
      <p:sp>
        <p:nvSpPr>
          <p:cNvPr id="474" name="TextBox 473"/>
          <p:cNvSpPr txBox="1"/>
          <p:nvPr/>
        </p:nvSpPr>
        <p:spPr>
          <a:xfrm>
            <a:off x="799916" y="4386608"/>
            <a:ext cx="2207400" cy="438262"/>
          </a:xfrm>
          <a:prstGeom prst="rect">
            <a:avLst/>
          </a:prstGeom>
          <a:noFill/>
        </p:spPr>
        <p:txBody>
          <a:bodyPr wrap="square" lIns="0" tIns="0" rIns="0" bIns="0" numCol="1" spcCol="959784">
            <a:spAutoFit/>
          </a:bodyPr>
          <a:lstStyle/>
          <a:p>
            <a:pPr algn="ctr">
              <a:lnSpc>
                <a:spcPts val="1825"/>
              </a:lnSpc>
            </a:pPr>
            <a:r>
              <a:rPr lang="en-US" sz="1250" dirty="0">
                <a:solidFill>
                  <a:schemeClr val="bg1">
                    <a:lumMod val="85000"/>
                  </a:schemeClr>
                </a:solidFill>
                <a:cs typeface="+mn-ea"/>
                <a:sym typeface="+mn-lt"/>
              </a:rPr>
              <a:t>Investment generally results in acquiring an asset, also called an investment.</a:t>
            </a:r>
          </a:p>
        </p:txBody>
      </p:sp>
      <p:sp>
        <p:nvSpPr>
          <p:cNvPr id="476" name="TextBox 475"/>
          <p:cNvSpPr txBox="1"/>
          <p:nvPr/>
        </p:nvSpPr>
        <p:spPr>
          <a:xfrm>
            <a:off x="3600313" y="4386608"/>
            <a:ext cx="2207400" cy="438262"/>
          </a:xfrm>
          <a:prstGeom prst="rect">
            <a:avLst/>
          </a:prstGeom>
          <a:noFill/>
        </p:spPr>
        <p:txBody>
          <a:bodyPr wrap="square" lIns="0" tIns="0" rIns="0" bIns="0" numCol="1" spcCol="959784">
            <a:spAutoFit/>
          </a:bodyPr>
          <a:lstStyle/>
          <a:p>
            <a:pPr algn="ctr">
              <a:lnSpc>
                <a:spcPts val="1825"/>
              </a:lnSpc>
            </a:pPr>
            <a:r>
              <a:rPr lang="en-US" sz="1250" dirty="0">
                <a:solidFill>
                  <a:schemeClr val="bg1">
                    <a:lumMod val="85000"/>
                  </a:schemeClr>
                </a:solidFill>
                <a:cs typeface="+mn-ea"/>
                <a:sym typeface="+mn-lt"/>
              </a:rPr>
              <a:t>Investment generally results in acquiring an asset, also called an investment.</a:t>
            </a:r>
          </a:p>
        </p:txBody>
      </p:sp>
      <p:sp>
        <p:nvSpPr>
          <p:cNvPr id="477" name="TextBox 476"/>
          <p:cNvSpPr txBox="1"/>
          <p:nvPr/>
        </p:nvSpPr>
        <p:spPr>
          <a:xfrm>
            <a:off x="4304890" y="3774803"/>
            <a:ext cx="805029" cy="284693"/>
          </a:xfrm>
          <a:prstGeom prst="rect">
            <a:avLst/>
          </a:prstGeom>
          <a:solidFill>
            <a:schemeClr val="bg1">
              <a:lumMod val="95000"/>
            </a:schemeClr>
          </a:solidFill>
        </p:spPr>
        <p:txBody>
          <a:bodyPr wrap="none" rtlCol="0" anchor="ctr" anchorCtr="0">
            <a:spAutoFit/>
          </a:bodyPr>
          <a:lstStyle/>
          <a:p>
            <a:pPr algn="ctr"/>
            <a:r>
              <a:rPr lang="zh-CN" altLang="en-US" sz="1250" b="1" spc="300" dirty="0">
                <a:solidFill>
                  <a:schemeClr val="tx2"/>
                </a:solidFill>
                <a:cs typeface="+mn-ea"/>
                <a:sym typeface="+mn-lt"/>
              </a:rPr>
              <a:t>项目</a:t>
            </a:r>
            <a:r>
              <a:rPr lang="en-US" altLang="zh-CN" sz="1250" b="1" spc="300" dirty="0">
                <a:solidFill>
                  <a:schemeClr val="tx2"/>
                </a:solidFill>
                <a:cs typeface="+mn-ea"/>
                <a:sym typeface="+mn-lt"/>
              </a:rPr>
              <a:t>02</a:t>
            </a:r>
          </a:p>
        </p:txBody>
      </p:sp>
      <p:sp>
        <p:nvSpPr>
          <p:cNvPr id="480" name="Shape 2781"/>
          <p:cNvSpPr/>
          <p:nvPr/>
        </p:nvSpPr>
        <p:spPr>
          <a:xfrm>
            <a:off x="7153707" y="2550961"/>
            <a:ext cx="787785" cy="787785"/>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chemeClr val="bg1">
              <a:lumMod val="9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cs typeface="+mn-ea"/>
              <a:sym typeface="+mn-lt"/>
            </a:endParaRPr>
          </a:p>
        </p:txBody>
      </p:sp>
      <p:sp>
        <p:nvSpPr>
          <p:cNvPr id="490" name="Shape 2547"/>
          <p:cNvSpPr/>
          <p:nvPr/>
        </p:nvSpPr>
        <p:spPr>
          <a:xfrm>
            <a:off x="1515721" y="2555753"/>
            <a:ext cx="771221" cy="771221"/>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lumMod val="9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cs typeface="+mn-ea"/>
              <a:sym typeface="+mn-lt"/>
            </a:endParaRPr>
          </a:p>
        </p:txBody>
      </p:sp>
      <p:sp>
        <p:nvSpPr>
          <p:cNvPr id="491" name="Shape 2527"/>
          <p:cNvSpPr/>
          <p:nvPr/>
        </p:nvSpPr>
        <p:spPr>
          <a:xfrm>
            <a:off x="4338978" y="2565636"/>
            <a:ext cx="771221" cy="771221"/>
          </a:xfrm>
          <a:custGeom>
            <a:avLst/>
            <a:gdLst/>
            <a:ahLst/>
            <a:cxnLst>
              <a:cxn ang="0">
                <a:pos x="wd2" y="hd2"/>
              </a:cxn>
              <a:cxn ang="5400000">
                <a:pos x="wd2" y="hd2"/>
              </a:cxn>
              <a:cxn ang="10800000">
                <a:pos x="wd2" y="hd2"/>
              </a:cxn>
              <a:cxn ang="16200000">
                <a:pos x="wd2" y="hd2"/>
              </a:cxn>
            </a:cxnLst>
            <a:rect l="0" t="0" r="r" b="b"/>
            <a:pathLst>
              <a:path w="21600" h="21600" extrusionOk="0">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4236" y="10309"/>
                </a:moveTo>
                <a:lnTo>
                  <a:pt x="12694" y="10309"/>
                </a:lnTo>
                <a:cubicBezTo>
                  <a:pt x="12516" y="9622"/>
                  <a:pt x="11979" y="9084"/>
                  <a:pt x="11291" y="8906"/>
                </a:cubicBezTo>
                <a:lnTo>
                  <a:pt x="11291" y="5400"/>
                </a:lnTo>
                <a:cubicBezTo>
                  <a:pt x="11291" y="5129"/>
                  <a:pt x="11071" y="4909"/>
                  <a:pt x="10800" y="4909"/>
                </a:cubicBezTo>
                <a:cubicBezTo>
                  <a:pt x="10529" y="4909"/>
                  <a:pt x="10309" y="5129"/>
                  <a:pt x="10309" y="5400"/>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4236" y="11291"/>
                </a:lnTo>
                <a:cubicBezTo>
                  <a:pt x="14507" y="11291"/>
                  <a:pt x="14727" y="11072"/>
                  <a:pt x="14727" y="10800"/>
                </a:cubicBezTo>
                <a:cubicBezTo>
                  <a:pt x="14727" y="10529"/>
                  <a:pt x="14507" y="10309"/>
                  <a:pt x="14236" y="10309"/>
                </a:cubicBezTo>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8655"/>
                </a:moveTo>
                <a:cubicBezTo>
                  <a:pt x="6462" y="18655"/>
                  <a:pt x="2945" y="15138"/>
                  <a:pt x="2945" y="10800"/>
                </a:cubicBezTo>
                <a:cubicBezTo>
                  <a:pt x="2945" y="6462"/>
                  <a:pt x="6462" y="2945"/>
                  <a:pt x="10800" y="2945"/>
                </a:cubicBezTo>
                <a:cubicBezTo>
                  <a:pt x="15138" y="2945"/>
                  <a:pt x="18655" y="6462"/>
                  <a:pt x="18655" y="10800"/>
                </a:cubicBezTo>
                <a:cubicBezTo>
                  <a:pt x="18655" y="15138"/>
                  <a:pt x="15138" y="18655"/>
                  <a:pt x="10800" y="18655"/>
                </a:cubicBezTo>
                <a:moveTo>
                  <a:pt x="10800" y="1964"/>
                </a:moveTo>
                <a:cubicBezTo>
                  <a:pt x="5920" y="1964"/>
                  <a:pt x="1964" y="5920"/>
                  <a:pt x="1964" y="10800"/>
                </a:cubicBezTo>
                <a:cubicBezTo>
                  <a:pt x="1964" y="15680"/>
                  <a:pt x="5920" y="19636"/>
                  <a:pt x="10800" y="19636"/>
                </a:cubicBezTo>
                <a:cubicBezTo>
                  <a:pt x="15680" y="19636"/>
                  <a:pt x="19636" y="15680"/>
                  <a:pt x="19636" y="10800"/>
                </a:cubicBezTo>
                <a:cubicBezTo>
                  <a:pt x="19636" y="5920"/>
                  <a:pt x="15680" y="1964"/>
                  <a:pt x="10800" y="1964"/>
                </a:cubicBezTo>
              </a:path>
            </a:pathLst>
          </a:custGeom>
          <a:solidFill>
            <a:schemeClr val="bg1">
              <a:lumMod val="9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cs typeface="+mn-ea"/>
              <a:sym typeface="+mn-lt"/>
            </a:endParaRPr>
          </a:p>
        </p:txBody>
      </p:sp>
      <p:sp>
        <p:nvSpPr>
          <p:cNvPr id="494" name="Shape 2629"/>
          <p:cNvSpPr/>
          <p:nvPr/>
        </p:nvSpPr>
        <p:spPr>
          <a:xfrm>
            <a:off x="9921765" y="2613388"/>
            <a:ext cx="718639" cy="718439"/>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lumMod val="95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cs typeface="+mn-ea"/>
              <a:sym typeface="+mn-lt"/>
            </a:endParaRPr>
          </a:p>
        </p:txBody>
      </p:sp>
    </p:spTree>
    <p:extLst>
      <p:ext uri="{BB962C8B-B14F-4D97-AF65-F5344CB8AC3E}">
        <p14:creationId xmlns:p14="http://schemas.microsoft.com/office/powerpoint/2010/main" val="963791834"/>
      </p:ext>
    </p:extLst>
  </p:cSld>
  <p:clrMapOvr>
    <a:masterClrMapping/>
  </p:clrMapOvr>
  <mc:AlternateContent xmlns:mc="http://schemas.openxmlformats.org/markup-compatibility/2006" xmlns:p14="http://schemas.microsoft.com/office/powerpoint/2010/main">
    <mc:Choice Requires="p14">
      <p:transition spd="med" p14:dur="700" advClick="0" advTm="11000">
        <p:fade/>
      </p:transition>
    </mc:Choice>
    <mc:Fallback xmlns="">
      <p:transition spd="med" advClick="0"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150"/>
                            </p:stCondLst>
                            <p:childTnLst>
                              <p:par>
                                <p:cTn id="13" presetID="10" presetClass="entr" presetSubtype="0" fill="hold" grpId="0" nodeType="afterEffect">
                                  <p:stCondLst>
                                    <p:cond delay="0"/>
                                  </p:stCondLst>
                                  <p:childTnLst>
                                    <p:set>
                                      <p:cBhvr>
                                        <p:cTn id="14" dur="1" fill="hold">
                                          <p:stCondLst>
                                            <p:cond delay="0"/>
                                          </p:stCondLst>
                                        </p:cTn>
                                        <p:tgtEl>
                                          <p:spTgt spid="490"/>
                                        </p:tgtEl>
                                        <p:attrNameLst>
                                          <p:attrName>style.visibility</p:attrName>
                                        </p:attrNameLst>
                                      </p:cBhvr>
                                      <p:to>
                                        <p:strVal val="visible"/>
                                      </p:to>
                                    </p:set>
                                    <p:animEffect transition="in" filter="fade">
                                      <p:cBhvr>
                                        <p:cTn id="15" dur="500"/>
                                        <p:tgtEl>
                                          <p:spTgt spid="490"/>
                                        </p:tgtEl>
                                      </p:cBhvr>
                                    </p:animEffect>
                                  </p:childTnLst>
                                </p:cTn>
                              </p:par>
                            </p:childTnLst>
                          </p:cTn>
                        </p:par>
                        <p:par>
                          <p:cTn id="16" fill="hold">
                            <p:stCondLst>
                              <p:cond delay="1650"/>
                            </p:stCondLst>
                            <p:childTnLst>
                              <p:par>
                                <p:cTn id="17" presetID="10" presetClass="entr" presetSubtype="0" fill="hold" grpId="0" nodeType="afterEffect">
                                  <p:stCondLst>
                                    <p:cond delay="0"/>
                                  </p:stCondLst>
                                  <p:childTnLst>
                                    <p:set>
                                      <p:cBhvr>
                                        <p:cTn id="18" dur="1" fill="hold">
                                          <p:stCondLst>
                                            <p:cond delay="0"/>
                                          </p:stCondLst>
                                        </p:cTn>
                                        <p:tgtEl>
                                          <p:spTgt spid="475"/>
                                        </p:tgtEl>
                                        <p:attrNameLst>
                                          <p:attrName>style.visibility</p:attrName>
                                        </p:attrNameLst>
                                      </p:cBhvr>
                                      <p:to>
                                        <p:strVal val="visible"/>
                                      </p:to>
                                    </p:set>
                                    <p:animEffect transition="in" filter="fade">
                                      <p:cBhvr>
                                        <p:cTn id="19" dur="500"/>
                                        <p:tgtEl>
                                          <p:spTgt spid="475"/>
                                        </p:tgtEl>
                                      </p:cBhvr>
                                    </p:animEffect>
                                  </p:childTnLst>
                                </p:cTn>
                              </p:par>
                            </p:childTnLst>
                          </p:cTn>
                        </p:par>
                        <p:par>
                          <p:cTn id="20" fill="hold">
                            <p:stCondLst>
                              <p:cond delay="2150"/>
                            </p:stCondLst>
                            <p:childTnLst>
                              <p:par>
                                <p:cTn id="21" presetID="10" presetClass="entr" presetSubtype="0" fill="hold" grpId="0" nodeType="afterEffect">
                                  <p:stCondLst>
                                    <p:cond delay="0"/>
                                  </p:stCondLst>
                                  <p:childTnLst>
                                    <p:set>
                                      <p:cBhvr>
                                        <p:cTn id="22" dur="1" fill="hold">
                                          <p:stCondLst>
                                            <p:cond delay="0"/>
                                          </p:stCondLst>
                                        </p:cTn>
                                        <p:tgtEl>
                                          <p:spTgt spid="474"/>
                                        </p:tgtEl>
                                        <p:attrNameLst>
                                          <p:attrName>style.visibility</p:attrName>
                                        </p:attrNameLst>
                                      </p:cBhvr>
                                      <p:to>
                                        <p:strVal val="visible"/>
                                      </p:to>
                                    </p:set>
                                    <p:animEffect transition="in" filter="fade">
                                      <p:cBhvr>
                                        <p:cTn id="23" dur="500"/>
                                        <p:tgtEl>
                                          <p:spTgt spid="474"/>
                                        </p:tgtEl>
                                      </p:cBhvr>
                                    </p:animEffect>
                                  </p:childTnLst>
                                </p:cTn>
                              </p:par>
                            </p:childTnLst>
                          </p:cTn>
                        </p:par>
                        <p:par>
                          <p:cTn id="24" fill="hold">
                            <p:stCondLst>
                              <p:cond delay="2650"/>
                            </p:stCondLst>
                            <p:childTnLst>
                              <p:par>
                                <p:cTn id="25" presetID="10" presetClass="entr" presetSubtype="0" fill="hold" grpId="0" nodeType="afterEffect">
                                  <p:stCondLst>
                                    <p:cond delay="0"/>
                                  </p:stCondLst>
                                  <p:childTnLst>
                                    <p:set>
                                      <p:cBhvr>
                                        <p:cTn id="26" dur="1" fill="hold">
                                          <p:stCondLst>
                                            <p:cond delay="0"/>
                                          </p:stCondLst>
                                        </p:cTn>
                                        <p:tgtEl>
                                          <p:spTgt spid="491"/>
                                        </p:tgtEl>
                                        <p:attrNameLst>
                                          <p:attrName>style.visibility</p:attrName>
                                        </p:attrNameLst>
                                      </p:cBhvr>
                                      <p:to>
                                        <p:strVal val="visible"/>
                                      </p:to>
                                    </p:set>
                                    <p:animEffect transition="in" filter="fade">
                                      <p:cBhvr>
                                        <p:cTn id="27" dur="500"/>
                                        <p:tgtEl>
                                          <p:spTgt spid="491"/>
                                        </p:tgtEl>
                                      </p:cBhvr>
                                    </p:animEffect>
                                  </p:childTnLst>
                                </p:cTn>
                              </p:par>
                            </p:childTnLst>
                          </p:cTn>
                        </p:par>
                        <p:par>
                          <p:cTn id="28" fill="hold">
                            <p:stCondLst>
                              <p:cond delay="3150"/>
                            </p:stCondLst>
                            <p:childTnLst>
                              <p:par>
                                <p:cTn id="29" presetID="10" presetClass="entr" presetSubtype="0" fill="hold" grpId="0" nodeType="afterEffect">
                                  <p:stCondLst>
                                    <p:cond delay="0"/>
                                  </p:stCondLst>
                                  <p:childTnLst>
                                    <p:set>
                                      <p:cBhvr>
                                        <p:cTn id="30" dur="1" fill="hold">
                                          <p:stCondLst>
                                            <p:cond delay="0"/>
                                          </p:stCondLst>
                                        </p:cTn>
                                        <p:tgtEl>
                                          <p:spTgt spid="477"/>
                                        </p:tgtEl>
                                        <p:attrNameLst>
                                          <p:attrName>style.visibility</p:attrName>
                                        </p:attrNameLst>
                                      </p:cBhvr>
                                      <p:to>
                                        <p:strVal val="visible"/>
                                      </p:to>
                                    </p:set>
                                    <p:animEffect transition="in" filter="fade">
                                      <p:cBhvr>
                                        <p:cTn id="31" dur="500"/>
                                        <p:tgtEl>
                                          <p:spTgt spid="477"/>
                                        </p:tgtEl>
                                      </p:cBhvr>
                                    </p:animEffect>
                                  </p:childTnLst>
                                </p:cTn>
                              </p:par>
                            </p:childTnLst>
                          </p:cTn>
                        </p:par>
                        <p:par>
                          <p:cTn id="32" fill="hold">
                            <p:stCondLst>
                              <p:cond delay="3650"/>
                            </p:stCondLst>
                            <p:childTnLst>
                              <p:par>
                                <p:cTn id="33" presetID="10" presetClass="entr" presetSubtype="0" fill="hold" grpId="0" nodeType="afterEffect">
                                  <p:stCondLst>
                                    <p:cond delay="0"/>
                                  </p:stCondLst>
                                  <p:childTnLst>
                                    <p:set>
                                      <p:cBhvr>
                                        <p:cTn id="34" dur="1" fill="hold">
                                          <p:stCondLst>
                                            <p:cond delay="0"/>
                                          </p:stCondLst>
                                        </p:cTn>
                                        <p:tgtEl>
                                          <p:spTgt spid="476"/>
                                        </p:tgtEl>
                                        <p:attrNameLst>
                                          <p:attrName>style.visibility</p:attrName>
                                        </p:attrNameLst>
                                      </p:cBhvr>
                                      <p:to>
                                        <p:strVal val="visible"/>
                                      </p:to>
                                    </p:set>
                                    <p:animEffect transition="in" filter="fade">
                                      <p:cBhvr>
                                        <p:cTn id="35" dur="500"/>
                                        <p:tgtEl>
                                          <p:spTgt spid="476"/>
                                        </p:tgtEl>
                                      </p:cBhvr>
                                    </p:animEffect>
                                  </p:childTnLst>
                                </p:cTn>
                              </p:par>
                            </p:childTnLst>
                          </p:cTn>
                        </p:par>
                        <p:par>
                          <p:cTn id="36" fill="hold">
                            <p:stCondLst>
                              <p:cond delay="4150"/>
                            </p:stCondLst>
                            <p:childTnLst>
                              <p:par>
                                <p:cTn id="37" presetID="10" presetClass="entr" presetSubtype="0" fill="hold" grpId="0" nodeType="afterEffect">
                                  <p:stCondLst>
                                    <p:cond delay="0"/>
                                  </p:stCondLst>
                                  <p:childTnLst>
                                    <p:set>
                                      <p:cBhvr>
                                        <p:cTn id="38" dur="1" fill="hold">
                                          <p:stCondLst>
                                            <p:cond delay="0"/>
                                          </p:stCondLst>
                                        </p:cTn>
                                        <p:tgtEl>
                                          <p:spTgt spid="480"/>
                                        </p:tgtEl>
                                        <p:attrNameLst>
                                          <p:attrName>style.visibility</p:attrName>
                                        </p:attrNameLst>
                                      </p:cBhvr>
                                      <p:to>
                                        <p:strVal val="visible"/>
                                      </p:to>
                                    </p:set>
                                    <p:animEffect transition="in" filter="fade">
                                      <p:cBhvr>
                                        <p:cTn id="39" dur="500"/>
                                        <p:tgtEl>
                                          <p:spTgt spid="480"/>
                                        </p:tgtEl>
                                      </p:cBhvr>
                                    </p:animEffect>
                                  </p:childTnLst>
                                </p:cTn>
                              </p:par>
                            </p:childTnLst>
                          </p:cTn>
                        </p:par>
                        <p:par>
                          <p:cTn id="40" fill="hold">
                            <p:stCondLst>
                              <p:cond delay="4650"/>
                            </p:stCondLst>
                            <p:childTnLst>
                              <p:par>
                                <p:cTn id="41" presetID="10" presetClass="entr" presetSubtype="0" fill="hold" grpId="0" nodeType="afterEffect">
                                  <p:stCondLst>
                                    <p:cond delay="0"/>
                                  </p:stCondLst>
                                  <p:childTnLst>
                                    <p:set>
                                      <p:cBhvr>
                                        <p:cTn id="42" dur="1" fill="hold">
                                          <p:stCondLst>
                                            <p:cond delay="0"/>
                                          </p:stCondLst>
                                        </p:cTn>
                                        <p:tgtEl>
                                          <p:spTgt spid="470"/>
                                        </p:tgtEl>
                                        <p:attrNameLst>
                                          <p:attrName>style.visibility</p:attrName>
                                        </p:attrNameLst>
                                      </p:cBhvr>
                                      <p:to>
                                        <p:strVal val="visible"/>
                                      </p:to>
                                    </p:set>
                                    <p:animEffect transition="in" filter="fade">
                                      <p:cBhvr>
                                        <p:cTn id="43" dur="500"/>
                                        <p:tgtEl>
                                          <p:spTgt spid="470"/>
                                        </p:tgtEl>
                                      </p:cBhvr>
                                    </p:animEffect>
                                  </p:childTnLst>
                                </p:cTn>
                              </p:par>
                            </p:childTnLst>
                          </p:cTn>
                        </p:par>
                        <p:par>
                          <p:cTn id="44" fill="hold">
                            <p:stCondLst>
                              <p:cond delay="5150"/>
                            </p:stCondLst>
                            <p:childTnLst>
                              <p:par>
                                <p:cTn id="45" presetID="10" presetClass="entr" presetSubtype="0" fill="hold" grpId="0" nodeType="afterEffect">
                                  <p:stCondLst>
                                    <p:cond delay="0"/>
                                  </p:stCondLst>
                                  <p:childTnLst>
                                    <p:set>
                                      <p:cBhvr>
                                        <p:cTn id="46" dur="1" fill="hold">
                                          <p:stCondLst>
                                            <p:cond delay="0"/>
                                          </p:stCondLst>
                                        </p:cTn>
                                        <p:tgtEl>
                                          <p:spTgt spid="469"/>
                                        </p:tgtEl>
                                        <p:attrNameLst>
                                          <p:attrName>style.visibility</p:attrName>
                                        </p:attrNameLst>
                                      </p:cBhvr>
                                      <p:to>
                                        <p:strVal val="visible"/>
                                      </p:to>
                                    </p:set>
                                    <p:animEffect transition="in" filter="fade">
                                      <p:cBhvr>
                                        <p:cTn id="47" dur="500"/>
                                        <p:tgtEl>
                                          <p:spTgt spid="469"/>
                                        </p:tgtEl>
                                      </p:cBhvr>
                                    </p:animEffect>
                                  </p:childTnLst>
                                </p:cTn>
                              </p:par>
                            </p:childTnLst>
                          </p:cTn>
                        </p:par>
                        <p:par>
                          <p:cTn id="48" fill="hold">
                            <p:stCondLst>
                              <p:cond delay="5650"/>
                            </p:stCondLst>
                            <p:childTnLst>
                              <p:par>
                                <p:cTn id="49" presetID="10" presetClass="entr" presetSubtype="0" fill="hold" grpId="0" nodeType="afterEffect">
                                  <p:stCondLst>
                                    <p:cond delay="0"/>
                                  </p:stCondLst>
                                  <p:childTnLst>
                                    <p:set>
                                      <p:cBhvr>
                                        <p:cTn id="50" dur="1" fill="hold">
                                          <p:stCondLst>
                                            <p:cond delay="0"/>
                                          </p:stCondLst>
                                        </p:cTn>
                                        <p:tgtEl>
                                          <p:spTgt spid="494"/>
                                        </p:tgtEl>
                                        <p:attrNameLst>
                                          <p:attrName>style.visibility</p:attrName>
                                        </p:attrNameLst>
                                      </p:cBhvr>
                                      <p:to>
                                        <p:strVal val="visible"/>
                                      </p:to>
                                    </p:set>
                                    <p:animEffect transition="in" filter="fade">
                                      <p:cBhvr>
                                        <p:cTn id="51" dur="500"/>
                                        <p:tgtEl>
                                          <p:spTgt spid="494"/>
                                        </p:tgtEl>
                                      </p:cBhvr>
                                    </p:animEffect>
                                  </p:childTnLst>
                                </p:cTn>
                              </p:par>
                            </p:childTnLst>
                          </p:cTn>
                        </p:par>
                        <p:par>
                          <p:cTn id="52" fill="hold">
                            <p:stCondLst>
                              <p:cond delay="6150"/>
                            </p:stCondLst>
                            <p:childTnLst>
                              <p:par>
                                <p:cTn id="53" presetID="10" presetClass="entr" presetSubtype="0" fill="hold" grpId="0" nodeType="afterEffect">
                                  <p:stCondLst>
                                    <p:cond delay="0"/>
                                  </p:stCondLst>
                                  <p:childTnLst>
                                    <p:set>
                                      <p:cBhvr>
                                        <p:cTn id="54" dur="1" fill="hold">
                                          <p:stCondLst>
                                            <p:cond delay="0"/>
                                          </p:stCondLst>
                                        </p:cTn>
                                        <p:tgtEl>
                                          <p:spTgt spid="472"/>
                                        </p:tgtEl>
                                        <p:attrNameLst>
                                          <p:attrName>style.visibility</p:attrName>
                                        </p:attrNameLst>
                                      </p:cBhvr>
                                      <p:to>
                                        <p:strVal val="visible"/>
                                      </p:to>
                                    </p:set>
                                    <p:animEffect transition="in" filter="fade">
                                      <p:cBhvr>
                                        <p:cTn id="55" dur="500"/>
                                        <p:tgtEl>
                                          <p:spTgt spid="472"/>
                                        </p:tgtEl>
                                      </p:cBhvr>
                                    </p:animEffect>
                                  </p:childTnLst>
                                </p:cTn>
                              </p:par>
                            </p:childTnLst>
                          </p:cTn>
                        </p:par>
                        <p:par>
                          <p:cTn id="56" fill="hold">
                            <p:stCondLst>
                              <p:cond delay="6650"/>
                            </p:stCondLst>
                            <p:childTnLst>
                              <p:par>
                                <p:cTn id="57" presetID="10" presetClass="entr" presetSubtype="0" fill="hold" grpId="0" nodeType="afterEffect">
                                  <p:stCondLst>
                                    <p:cond delay="0"/>
                                  </p:stCondLst>
                                  <p:childTnLst>
                                    <p:set>
                                      <p:cBhvr>
                                        <p:cTn id="58" dur="1" fill="hold">
                                          <p:stCondLst>
                                            <p:cond delay="0"/>
                                          </p:stCondLst>
                                        </p:cTn>
                                        <p:tgtEl>
                                          <p:spTgt spid="471"/>
                                        </p:tgtEl>
                                        <p:attrNameLst>
                                          <p:attrName>style.visibility</p:attrName>
                                        </p:attrNameLst>
                                      </p:cBhvr>
                                      <p:to>
                                        <p:strVal val="visible"/>
                                      </p:to>
                                    </p:set>
                                    <p:animEffect transition="in" filter="fade">
                                      <p:cBhvr>
                                        <p:cTn id="59" dur="500"/>
                                        <p:tgtEl>
                                          <p:spTgt spid="4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470" grpId="0" animBg="1"/>
      <p:bldP spid="472" grpId="0" animBg="1"/>
      <p:bldP spid="475" grpId="0" animBg="1"/>
      <p:bldP spid="469" grpId="0"/>
      <p:bldP spid="471" grpId="0"/>
      <p:bldP spid="474" grpId="0"/>
      <p:bldP spid="476" grpId="0"/>
      <p:bldP spid="477" grpId="0" animBg="1"/>
      <p:bldP spid="480" grpId="0" animBg="1"/>
      <p:bldP spid="490" grpId="0" animBg="1"/>
      <p:bldP spid="491" grpId="0" animBg="1"/>
      <p:bldP spid="49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962024F3-50A3-45FA-B508-788C50F78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916611" y="-2733347"/>
            <a:ext cx="8358780" cy="12192002"/>
          </a:xfrm>
          <a:prstGeom prst="rect">
            <a:avLst/>
          </a:prstGeom>
          <a:ln>
            <a:solidFill>
              <a:srgbClr val="016576"/>
            </a:solidFill>
          </a:ln>
        </p:spPr>
      </p:pic>
      <p:sp>
        <p:nvSpPr>
          <p:cNvPr id="5" name="矩形 4">
            <a:extLst>
              <a:ext uri="{FF2B5EF4-FFF2-40B4-BE49-F238E27FC236}">
                <a16:creationId xmlns:a16="http://schemas.microsoft.com/office/drawing/2014/main" xmlns="" id="{A6ADD32C-F375-4454-8DB6-ECFCB43F7CFA}"/>
              </a:ext>
            </a:extLst>
          </p:cNvPr>
          <p:cNvSpPr/>
          <p:nvPr/>
        </p:nvSpPr>
        <p:spPr>
          <a:xfrm>
            <a:off x="915041" y="1004766"/>
            <a:ext cx="10058400" cy="5245100"/>
          </a:xfrm>
          <a:prstGeom prst="rect">
            <a:avLst/>
          </a:prstGeom>
          <a:solidFill>
            <a:schemeClr val="bg1"/>
          </a:solidFill>
          <a:ln>
            <a:noFill/>
          </a:ln>
          <a:effectLst>
            <a:outerShdw blurRad="63500" sx="105000" sy="105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a:extLst>
              <a:ext uri="{FF2B5EF4-FFF2-40B4-BE49-F238E27FC236}">
                <a16:creationId xmlns:a16="http://schemas.microsoft.com/office/drawing/2014/main" xmlns="" id="{6D50CFD1-C08D-44BD-85D6-0F0E4CEC17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83145" y="4432831"/>
            <a:ext cx="6928991" cy="2532954"/>
          </a:xfrm>
          <a:prstGeom prst="rect">
            <a:avLst/>
          </a:prstGeom>
        </p:spPr>
      </p:pic>
      <p:pic>
        <p:nvPicPr>
          <p:cNvPr id="7" name="图片 6">
            <a:extLst>
              <a:ext uri="{FF2B5EF4-FFF2-40B4-BE49-F238E27FC236}">
                <a16:creationId xmlns:a16="http://schemas.microsoft.com/office/drawing/2014/main" xmlns="" id="{54C77AD0-3092-4060-AB14-789A88E615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173495" y="36291"/>
            <a:ext cx="3036558" cy="3379339"/>
          </a:xfrm>
          <a:prstGeom prst="rect">
            <a:avLst/>
          </a:prstGeom>
        </p:spPr>
      </p:pic>
      <p:pic>
        <p:nvPicPr>
          <p:cNvPr id="8" name="图片 7">
            <a:extLst>
              <a:ext uri="{FF2B5EF4-FFF2-40B4-BE49-F238E27FC236}">
                <a16:creationId xmlns:a16="http://schemas.microsoft.com/office/drawing/2014/main" xmlns="" id="{1F1D9E39-3B83-4131-9598-36E8977D68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V="1">
            <a:off x="9571822" y="77666"/>
            <a:ext cx="2426984" cy="2990818"/>
          </a:xfrm>
          <a:prstGeom prst="rect">
            <a:avLst/>
          </a:prstGeom>
        </p:spPr>
      </p:pic>
      <p:pic>
        <p:nvPicPr>
          <p:cNvPr id="9" name="图片 8">
            <a:extLst>
              <a:ext uri="{FF2B5EF4-FFF2-40B4-BE49-F238E27FC236}">
                <a16:creationId xmlns:a16="http://schemas.microsoft.com/office/drawing/2014/main" xmlns="" id="{A6D89CFC-D614-4308-8958-DCFE482B11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71956" y="4026459"/>
            <a:ext cx="2990021" cy="2939809"/>
          </a:xfrm>
          <a:prstGeom prst="rect">
            <a:avLst/>
          </a:prstGeom>
        </p:spPr>
      </p:pic>
      <p:pic>
        <p:nvPicPr>
          <p:cNvPr id="10" name="图片 9">
            <a:extLst>
              <a:ext uri="{FF2B5EF4-FFF2-40B4-BE49-F238E27FC236}">
                <a16:creationId xmlns:a16="http://schemas.microsoft.com/office/drawing/2014/main" xmlns="" id="{646BC3DE-45DB-4D2E-AF18-840DEB1D80D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8395" y="4104518"/>
            <a:ext cx="3542439" cy="2834236"/>
          </a:xfrm>
          <a:prstGeom prst="rect">
            <a:avLst/>
          </a:prstGeom>
        </p:spPr>
      </p:pic>
      <p:sp>
        <p:nvSpPr>
          <p:cNvPr id="11" name="TextBox 13">
            <a:extLst>
              <a:ext uri="{FF2B5EF4-FFF2-40B4-BE49-F238E27FC236}">
                <a16:creationId xmlns:a16="http://schemas.microsoft.com/office/drawing/2014/main" xmlns="" id="{2F470A3C-DD5A-4F35-9E2C-066CE4E864B6}"/>
              </a:ext>
            </a:extLst>
          </p:cNvPr>
          <p:cNvSpPr txBox="1"/>
          <p:nvPr/>
        </p:nvSpPr>
        <p:spPr>
          <a:xfrm>
            <a:off x="450806" y="1477523"/>
            <a:ext cx="4176724" cy="3770263"/>
          </a:xfrm>
          <a:prstGeom prst="rect">
            <a:avLst/>
          </a:prstGeom>
          <a:noFill/>
          <a:ln>
            <a:noFill/>
          </a:ln>
        </p:spPr>
        <p:txBody>
          <a:bodyPr wrap="square" rtlCol="0">
            <a:spAutoFit/>
          </a:bodyPr>
          <a:lstStyle/>
          <a:p>
            <a:pPr algn="r"/>
            <a:r>
              <a:rPr lang="en-US" altLang="zh-CN" sz="23900" b="1" dirty="0">
                <a:solidFill>
                  <a:srgbClr val="016576"/>
                </a:solidFill>
                <a:cs typeface="+mn-ea"/>
                <a:sym typeface="+mn-lt"/>
              </a:rPr>
              <a:t>03</a:t>
            </a:r>
            <a:r>
              <a:rPr lang="en-US" sz="23900" b="1" dirty="0">
                <a:solidFill>
                  <a:srgbClr val="016576"/>
                </a:solidFill>
                <a:cs typeface="+mn-ea"/>
                <a:sym typeface="+mn-lt"/>
              </a:rPr>
              <a:t> </a:t>
            </a:r>
          </a:p>
        </p:txBody>
      </p:sp>
      <p:grpSp>
        <p:nvGrpSpPr>
          <p:cNvPr id="2" name="组合 1">
            <a:extLst>
              <a:ext uri="{FF2B5EF4-FFF2-40B4-BE49-F238E27FC236}">
                <a16:creationId xmlns:a16="http://schemas.microsoft.com/office/drawing/2014/main" xmlns="" id="{9CFBEBD1-EB77-4D1D-86A5-98DEA965409B}"/>
              </a:ext>
            </a:extLst>
          </p:cNvPr>
          <p:cNvGrpSpPr/>
          <p:nvPr/>
        </p:nvGrpSpPr>
        <p:grpSpPr>
          <a:xfrm>
            <a:off x="3295155" y="1357975"/>
            <a:ext cx="5798536" cy="4098967"/>
            <a:chOff x="3295155" y="1357975"/>
            <a:chExt cx="5798536" cy="4098967"/>
          </a:xfrm>
        </p:grpSpPr>
        <p:cxnSp>
          <p:nvCxnSpPr>
            <p:cNvPr id="14" name="Straight Connector 7">
              <a:extLst>
                <a:ext uri="{FF2B5EF4-FFF2-40B4-BE49-F238E27FC236}">
                  <a16:creationId xmlns:a16="http://schemas.microsoft.com/office/drawing/2014/main" xmlns="" id="{71B0F6F1-25EC-45CC-9736-1720D9E7DB98}"/>
                </a:ext>
              </a:extLst>
            </p:cNvPr>
            <p:cNvCxnSpPr/>
            <p:nvPr/>
          </p:nvCxnSpPr>
          <p:spPr>
            <a:xfrm>
              <a:off x="3295155" y="5456941"/>
              <a:ext cx="5798536"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5" name="Straight Connector 57">
              <a:extLst>
                <a:ext uri="{FF2B5EF4-FFF2-40B4-BE49-F238E27FC236}">
                  <a16:creationId xmlns:a16="http://schemas.microsoft.com/office/drawing/2014/main" xmlns="" id="{954C158C-7341-481E-859A-9AB7C4CBF628}"/>
                </a:ext>
              </a:extLst>
            </p:cNvPr>
            <p:cNvCxnSpPr/>
            <p:nvPr/>
          </p:nvCxnSpPr>
          <p:spPr>
            <a:xfrm>
              <a:off x="3295155" y="1357975"/>
              <a:ext cx="5798536"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6" name="Straight Connector 62">
              <a:extLst>
                <a:ext uri="{FF2B5EF4-FFF2-40B4-BE49-F238E27FC236}">
                  <a16:creationId xmlns:a16="http://schemas.microsoft.com/office/drawing/2014/main" xmlns="" id="{E039D1E8-61DE-4207-AEAE-726E6498DC64}"/>
                </a:ext>
              </a:extLst>
            </p:cNvPr>
            <p:cNvCxnSpPr/>
            <p:nvPr/>
          </p:nvCxnSpPr>
          <p:spPr>
            <a:xfrm flipV="1">
              <a:off x="9093691" y="1357975"/>
              <a:ext cx="0" cy="409896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7" name="Straight Connector 63">
              <a:extLst>
                <a:ext uri="{FF2B5EF4-FFF2-40B4-BE49-F238E27FC236}">
                  <a16:creationId xmlns:a16="http://schemas.microsoft.com/office/drawing/2014/main" xmlns="" id="{BDA273D0-5D33-43FB-B3BB-ACD7D33279D5}"/>
                </a:ext>
              </a:extLst>
            </p:cNvPr>
            <p:cNvCxnSpPr/>
            <p:nvPr/>
          </p:nvCxnSpPr>
          <p:spPr>
            <a:xfrm flipV="1">
              <a:off x="3295155" y="4923744"/>
              <a:ext cx="0" cy="53319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8" name="Straight Connector 64">
              <a:extLst>
                <a:ext uri="{FF2B5EF4-FFF2-40B4-BE49-F238E27FC236}">
                  <a16:creationId xmlns:a16="http://schemas.microsoft.com/office/drawing/2014/main" xmlns="" id="{B4002B65-917D-42E7-B268-4E21AB34D864}"/>
                </a:ext>
              </a:extLst>
            </p:cNvPr>
            <p:cNvCxnSpPr/>
            <p:nvPr/>
          </p:nvCxnSpPr>
          <p:spPr>
            <a:xfrm flipV="1">
              <a:off x="3295155" y="1357975"/>
              <a:ext cx="0" cy="54430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grpSp>
      <p:grpSp>
        <p:nvGrpSpPr>
          <p:cNvPr id="3" name="组合 2">
            <a:extLst>
              <a:ext uri="{FF2B5EF4-FFF2-40B4-BE49-F238E27FC236}">
                <a16:creationId xmlns:a16="http://schemas.microsoft.com/office/drawing/2014/main" xmlns="" id="{6DEE399A-8574-4A98-A545-6A9A357187B3}"/>
              </a:ext>
            </a:extLst>
          </p:cNvPr>
          <p:cNvGrpSpPr/>
          <p:nvPr/>
        </p:nvGrpSpPr>
        <p:grpSpPr>
          <a:xfrm>
            <a:off x="5106674" y="2382086"/>
            <a:ext cx="3376612" cy="1782762"/>
            <a:chOff x="7194210" y="2458134"/>
            <a:chExt cx="3376612" cy="1782762"/>
          </a:xfrm>
        </p:grpSpPr>
        <p:sp>
          <p:nvSpPr>
            <p:cNvPr id="21" name="矩形 20">
              <a:extLst>
                <a:ext uri="{FF2B5EF4-FFF2-40B4-BE49-F238E27FC236}">
                  <a16:creationId xmlns:a16="http://schemas.microsoft.com/office/drawing/2014/main" xmlns="" id="{1966C433-9F3C-4735-98D6-E1F7BA26CDD8}"/>
                </a:ext>
              </a:extLst>
            </p:cNvPr>
            <p:cNvSpPr/>
            <p:nvPr/>
          </p:nvSpPr>
          <p:spPr>
            <a:xfrm>
              <a:off x="7194210" y="2458134"/>
              <a:ext cx="203132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016576"/>
                  </a:solidFill>
                  <a:effectLst/>
                  <a:uLnTx/>
                  <a:uFillTx/>
                  <a:latin typeface="Agency FB" panose="020F0502020204030204"/>
                  <a:ea typeface="微软雅黑"/>
                  <a:cs typeface="+mn-ea"/>
                  <a:sym typeface="+mn-lt"/>
                </a:rPr>
                <a:t>产品运营</a:t>
              </a:r>
              <a:endParaRPr kumimoji="0" lang="zh-CN" altLang="zh-CN" sz="3600" b="1" i="0" u="none" strike="noStrike" kern="100" cap="none" spc="0" normalizeH="0" baseline="0" noProof="0" dirty="0">
                <a:ln>
                  <a:noFill/>
                </a:ln>
                <a:solidFill>
                  <a:srgbClr val="016576"/>
                </a:solidFill>
                <a:effectLst/>
                <a:uLnTx/>
                <a:uFillTx/>
                <a:latin typeface="Agency FB" panose="020F0502020204030204"/>
                <a:ea typeface="微软雅黑"/>
                <a:cs typeface="+mn-ea"/>
                <a:sym typeface="+mn-lt"/>
              </a:endParaRPr>
            </a:p>
          </p:txBody>
        </p:sp>
        <p:sp>
          <p:nvSpPr>
            <p:cNvPr id="22" name="TextBox 23">
              <a:extLst>
                <a:ext uri="{FF2B5EF4-FFF2-40B4-BE49-F238E27FC236}">
                  <a16:creationId xmlns:a16="http://schemas.microsoft.com/office/drawing/2014/main" xmlns="" id="{98603726-7595-49B0-9996-CCD9FF5C6A28}"/>
                </a:ext>
              </a:extLst>
            </p:cNvPr>
            <p:cNvSpPr txBox="1">
              <a:spLocks noChangeArrowheads="1"/>
            </p:cNvSpPr>
            <p:nvPr/>
          </p:nvSpPr>
          <p:spPr bwMode="auto">
            <a:xfrm>
              <a:off x="7194210" y="327410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添加文字标题一</a:t>
              </a:r>
            </a:p>
          </p:txBody>
        </p:sp>
        <p:sp>
          <p:nvSpPr>
            <p:cNvPr id="23" name="TextBox 24">
              <a:extLst>
                <a:ext uri="{FF2B5EF4-FFF2-40B4-BE49-F238E27FC236}">
                  <a16:creationId xmlns:a16="http://schemas.microsoft.com/office/drawing/2014/main" xmlns="" id="{60C7C724-C340-4496-8787-B2CA8475BFF9}"/>
                </a:ext>
              </a:extLst>
            </p:cNvPr>
            <p:cNvSpPr txBox="1">
              <a:spLocks noChangeArrowheads="1"/>
            </p:cNvSpPr>
            <p:nvPr/>
          </p:nvSpPr>
          <p:spPr bwMode="auto">
            <a:xfrm>
              <a:off x="7194210" y="360272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添加文字标题二</a:t>
              </a:r>
            </a:p>
          </p:txBody>
        </p:sp>
        <p:sp>
          <p:nvSpPr>
            <p:cNvPr id="24" name="TextBox 25">
              <a:extLst>
                <a:ext uri="{FF2B5EF4-FFF2-40B4-BE49-F238E27FC236}">
                  <a16:creationId xmlns:a16="http://schemas.microsoft.com/office/drawing/2014/main" xmlns="" id="{1EC363AA-4467-4EBA-8040-AD628AC7454E}"/>
                </a:ext>
              </a:extLst>
            </p:cNvPr>
            <p:cNvSpPr txBox="1">
              <a:spLocks noChangeArrowheads="1"/>
            </p:cNvSpPr>
            <p:nvPr/>
          </p:nvSpPr>
          <p:spPr bwMode="auto">
            <a:xfrm>
              <a:off x="7194210" y="395197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添加文字标题三</a:t>
              </a:r>
            </a:p>
          </p:txBody>
        </p:sp>
        <p:sp>
          <p:nvSpPr>
            <p:cNvPr id="25" name="TextBox 23">
              <a:extLst>
                <a:ext uri="{FF2B5EF4-FFF2-40B4-BE49-F238E27FC236}">
                  <a16:creationId xmlns:a16="http://schemas.microsoft.com/office/drawing/2014/main" xmlns="" id="{38E30E41-B484-425B-B563-6D115B8BE75F}"/>
                </a:ext>
              </a:extLst>
            </p:cNvPr>
            <p:cNvSpPr txBox="1">
              <a:spLocks noChangeArrowheads="1"/>
            </p:cNvSpPr>
            <p:nvPr/>
          </p:nvSpPr>
          <p:spPr bwMode="auto">
            <a:xfrm>
              <a:off x="9067460" y="330903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添加文字标题四</a:t>
              </a:r>
            </a:p>
          </p:txBody>
        </p:sp>
        <p:sp>
          <p:nvSpPr>
            <p:cNvPr id="26" name="TextBox 24">
              <a:extLst>
                <a:ext uri="{FF2B5EF4-FFF2-40B4-BE49-F238E27FC236}">
                  <a16:creationId xmlns:a16="http://schemas.microsoft.com/office/drawing/2014/main" xmlns="" id="{9500F303-10BD-46F9-BC47-3FA120CA1061}"/>
                </a:ext>
              </a:extLst>
            </p:cNvPr>
            <p:cNvSpPr txBox="1">
              <a:spLocks noChangeArrowheads="1"/>
            </p:cNvSpPr>
            <p:nvPr/>
          </p:nvSpPr>
          <p:spPr bwMode="auto">
            <a:xfrm>
              <a:off x="9067460" y="363605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添加文字标题五</a:t>
              </a:r>
            </a:p>
          </p:txBody>
        </p:sp>
        <p:sp>
          <p:nvSpPr>
            <p:cNvPr id="27" name="TextBox 25">
              <a:extLst>
                <a:ext uri="{FF2B5EF4-FFF2-40B4-BE49-F238E27FC236}">
                  <a16:creationId xmlns:a16="http://schemas.microsoft.com/office/drawing/2014/main" xmlns="" id="{A118F8BB-D05C-4080-9903-4358F5081312}"/>
                </a:ext>
              </a:extLst>
            </p:cNvPr>
            <p:cNvSpPr txBox="1">
              <a:spLocks noChangeArrowheads="1"/>
            </p:cNvSpPr>
            <p:nvPr/>
          </p:nvSpPr>
          <p:spPr bwMode="auto">
            <a:xfrm>
              <a:off x="9067460" y="398689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添加文字标题六</a:t>
              </a:r>
            </a:p>
          </p:txBody>
        </p:sp>
      </p:grpSp>
    </p:spTree>
    <p:extLst>
      <p:ext uri="{BB962C8B-B14F-4D97-AF65-F5344CB8AC3E}">
        <p14:creationId xmlns:p14="http://schemas.microsoft.com/office/powerpoint/2010/main" val="91771073"/>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4"/>
          </p:nvPr>
        </p:nvPicPr>
        <p:blipFill>
          <a:blip r:embed="rId3" cstate="email">
            <a:extLst>
              <a:ext uri="{28A0092B-C50C-407E-A947-70E740481C1C}">
                <a14:useLocalDpi xmlns:a14="http://schemas.microsoft.com/office/drawing/2010/main" val="0"/>
              </a:ext>
            </a:extLst>
          </a:blip>
          <a:srcRect t="14676" b="14676"/>
          <a:stretch>
            <a:fillRect/>
          </a:stretch>
        </p:blipFill>
        <p:spPr/>
      </p:pic>
      <p:sp>
        <p:nvSpPr>
          <p:cNvPr id="17" name="Rectangle 16"/>
          <p:cNvSpPr/>
          <p:nvPr/>
        </p:nvSpPr>
        <p:spPr>
          <a:xfrm>
            <a:off x="1588" y="0"/>
            <a:ext cx="12188825" cy="3218204"/>
          </a:xfrm>
          <a:prstGeom prst="rect">
            <a:avLst/>
          </a:prstGeom>
          <a:solidFill>
            <a:srgbClr val="016576">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27" name="TextBox 26"/>
          <p:cNvSpPr txBox="1"/>
          <p:nvPr/>
        </p:nvSpPr>
        <p:spPr>
          <a:xfrm>
            <a:off x="1072646" y="4065098"/>
            <a:ext cx="10069010" cy="669094"/>
          </a:xfrm>
          <a:prstGeom prst="rect">
            <a:avLst/>
          </a:prstGeom>
          <a:noFill/>
        </p:spPr>
        <p:txBody>
          <a:bodyPr wrap="square" lIns="0" tIns="0" rIns="0" bIns="0" numCol="1" spcCol="959784">
            <a:spAutoFit/>
          </a:bodyPr>
          <a:lstStyle/>
          <a:p>
            <a:pPr algn="ctr">
              <a:lnSpc>
                <a:spcPts val="1825"/>
              </a:lnSpc>
            </a:pPr>
            <a:r>
              <a:rPr lang="en-US" sz="1250" dirty="0">
                <a:cs typeface="+mn-ea"/>
                <a:sym typeface="+mn-lt"/>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investment generally results in acquiring an asset</a:t>
            </a:r>
          </a:p>
        </p:txBody>
      </p:sp>
      <p:sp>
        <p:nvSpPr>
          <p:cNvPr id="4" name="Oval 3"/>
          <p:cNvSpPr/>
          <p:nvPr/>
        </p:nvSpPr>
        <p:spPr>
          <a:xfrm>
            <a:off x="5781272" y="2357097"/>
            <a:ext cx="655430" cy="65543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29" name="TextBox 28"/>
          <p:cNvSpPr txBox="1"/>
          <p:nvPr/>
        </p:nvSpPr>
        <p:spPr>
          <a:xfrm>
            <a:off x="5586016" y="5394234"/>
            <a:ext cx="1042273" cy="284693"/>
          </a:xfrm>
          <a:prstGeom prst="rect">
            <a:avLst/>
          </a:prstGeom>
          <a:noFill/>
        </p:spPr>
        <p:txBody>
          <a:bodyPr wrap="none" rtlCol="0" anchor="ctr" anchorCtr="0">
            <a:spAutoFit/>
          </a:bodyPr>
          <a:lstStyle/>
          <a:p>
            <a:pPr algn="ctr"/>
            <a:r>
              <a:rPr lang="en-US" sz="1250" b="1" spc="300" dirty="0">
                <a:solidFill>
                  <a:srgbClr val="016576"/>
                </a:solidFill>
                <a:cs typeface="+mn-ea"/>
                <a:sym typeface="+mn-lt"/>
              </a:rPr>
              <a:t>JONH DOE</a:t>
            </a:r>
          </a:p>
        </p:txBody>
      </p:sp>
      <p:sp>
        <p:nvSpPr>
          <p:cNvPr id="23" name="Rectangle 22"/>
          <p:cNvSpPr>
            <a:spLocks/>
          </p:cNvSpPr>
          <p:nvPr/>
        </p:nvSpPr>
        <p:spPr bwMode="auto">
          <a:xfrm>
            <a:off x="5035897" y="1281980"/>
            <a:ext cx="211596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300" dirty="0">
                <a:solidFill>
                  <a:schemeClr val="bg1"/>
                </a:solidFill>
                <a:cs typeface="+mn-ea"/>
                <a:sym typeface="+mn-lt"/>
              </a:rPr>
              <a:t>我们的产品</a:t>
            </a:r>
            <a:endParaRPr lang="en-US" sz="3000" b="1" spc="300" dirty="0">
              <a:solidFill>
                <a:schemeClr val="bg1"/>
              </a:solidFill>
              <a:cs typeface="+mn-ea"/>
              <a:sym typeface="+mn-lt"/>
            </a:endParaRPr>
          </a:p>
        </p:txBody>
      </p:sp>
      <p:sp>
        <p:nvSpPr>
          <p:cNvPr id="26" name="TextBox 25"/>
          <p:cNvSpPr txBox="1"/>
          <p:nvPr/>
        </p:nvSpPr>
        <p:spPr>
          <a:xfrm>
            <a:off x="5106506" y="1760724"/>
            <a:ext cx="1986441" cy="276999"/>
          </a:xfrm>
          <a:prstGeom prst="rect">
            <a:avLst/>
          </a:prstGeom>
          <a:noFill/>
        </p:spPr>
        <p:txBody>
          <a:bodyPr wrap="none" rtlCol="0" anchor="ctr" anchorCtr="0">
            <a:spAutoFit/>
          </a:bodyPr>
          <a:lstStyle/>
          <a:p>
            <a:pPr algn="ctr"/>
            <a:r>
              <a:rPr lang="en-US" sz="1200" b="1" spc="300" dirty="0">
                <a:solidFill>
                  <a:schemeClr val="bg1"/>
                </a:solidFill>
                <a:cs typeface="+mn-ea"/>
                <a:sym typeface="+mn-lt"/>
              </a:rPr>
              <a:t>CREATIVE DESIGNERS</a:t>
            </a:r>
          </a:p>
        </p:txBody>
      </p:sp>
      <p:sp>
        <p:nvSpPr>
          <p:cNvPr id="30" name="Rectangle 29"/>
          <p:cNvSpPr/>
          <p:nvPr/>
        </p:nvSpPr>
        <p:spPr>
          <a:xfrm>
            <a:off x="4477238" y="680225"/>
            <a:ext cx="3237525" cy="1995657"/>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chemeClr val="bg1"/>
              </a:solidFill>
              <a:cs typeface="+mn-ea"/>
              <a:sym typeface="+mn-lt"/>
            </a:endParaRPr>
          </a:p>
        </p:txBody>
      </p:sp>
      <p:sp>
        <p:nvSpPr>
          <p:cNvPr id="31" name="Shape 2550"/>
          <p:cNvSpPr/>
          <p:nvPr/>
        </p:nvSpPr>
        <p:spPr>
          <a:xfrm>
            <a:off x="5971215" y="255092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rgbClr val="016576"/>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chemeClr val="bg1"/>
              </a:solidFill>
              <a:cs typeface="+mn-ea"/>
              <a:sym typeface="+mn-lt"/>
            </a:endParaRPr>
          </a:p>
        </p:txBody>
      </p:sp>
    </p:spTree>
    <p:extLst>
      <p:ext uri="{BB962C8B-B14F-4D97-AF65-F5344CB8AC3E}">
        <p14:creationId xmlns:p14="http://schemas.microsoft.com/office/powerpoint/2010/main" val="1429921865"/>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7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20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2700"/>
                            </p:stCondLst>
                            <p:childTnLst>
                              <p:par>
                                <p:cTn id="25" presetID="10" presetClass="entr" presetSubtype="0" fill="hold" grpId="0"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4" grpId="0" animBg="1"/>
      <p:bldP spid="29" grpId="0"/>
      <p:bldP spid="23" grpId="0"/>
      <p:bldP spid="26" grpId="0"/>
      <p:bldP spid="3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8"/>
          <p:cNvSpPr/>
          <p:nvPr/>
        </p:nvSpPr>
        <p:spPr>
          <a:xfrm flipH="1">
            <a:off x="3057021" y="0"/>
            <a:ext cx="9133392" cy="6858000"/>
          </a:xfrm>
          <a:custGeom>
            <a:avLst/>
            <a:gdLst>
              <a:gd name="connsiteX0" fmla="*/ 18266783 w 18266783"/>
              <a:gd name="connsiteY0" fmla="*/ 0 h 13716000"/>
              <a:gd name="connsiteX1" fmla="*/ 10249056 w 18266783"/>
              <a:gd name="connsiteY1" fmla="*/ 0 h 13716000"/>
              <a:gd name="connsiteX2" fmla="*/ 10139563 w 18266783"/>
              <a:gd name="connsiteY2" fmla="*/ 0 h 13716000"/>
              <a:gd name="connsiteX3" fmla="*/ 0 w 18266783"/>
              <a:gd name="connsiteY3" fmla="*/ 0 h 13716000"/>
              <a:gd name="connsiteX4" fmla="*/ 0 w 18266783"/>
              <a:gd name="connsiteY4" fmla="*/ 13716000 h 13716000"/>
              <a:gd name="connsiteX5" fmla="*/ 2231330 w 18266783"/>
              <a:gd name="connsiteY5" fmla="*/ 13716000 h 13716000"/>
              <a:gd name="connsiteX6" fmla="*/ 10249056 w 18266783"/>
              <a:gd name="connsiteY6" fmla="*/ 13716000 h 13716000"/>
              <a:gd name="connsiteX7" fmla="*/ 10358549 w 18266783"/>
              <a:gd name="connsiteY7" fmla="*/ 13716000 h 1371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66783" h="13716000">
                <a:moveTo>
                  <a:pt x="18266783" y="0"/>
                </a:moveTo>
                <a:lnTo>
                  <a:pt x="10249056" y="0"/>
                </a:lnTo>
                <a:lnTo>
                  <a:pt x="10139563" y="0"/>
                </a:lnTo>
                <a:lnTo>
                  <a:pt x="0" y="0"/>
                </a:lnTo>
                <a:lnTo>
                  <a:pt x="0" y="13716000"/>
                </a:lnTo>
                <a:lnTo>
                  <a:pt x="2231330" y="13716000"/>
                </a:lnTo>
                <a:lnTo>
                  <a:pt x="10249056" y="13716000"/>
                </a:lnTo>
                <a:lnTo>
                  <a:pt x="10358549" y="137160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16" name="Rectangle 15"/>
          <p:cNvSpPr>
            <a:spLocks/>
          </p:cNvSpPr>
          <p:nvPr/>
        </p:nvSpPr>
        <p:spPr bwMode="auto">
          <a:xfrm>
            <a:off x="530598" y="3802380"/>
            <a:ext cx="3673141"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228600" rIns="0" bIns="45720" anchor="t" anchorCtr="0">
            <a:spAutoFit/>
          </a:bodyPr>
          <a:lstStyle/>
          <a:p>
            <a:pPr defTabSz="2286000">
              <a:lnSpc>
                <a:spcPts val="4800"/>
              </a:lnSpc>
            </a:pPr>
            <a:r>
              <a:rPr lang="zh-CN" altLang="en-US" sz="5000" b="1" spc="300" dirty="0">
                <a:solidFill>
                  <a:srgbClr val="016576"/>
                </a:solidFill>
                <a:cs typeface="+mn-ea"/>
                <a:sym typeface="+mn-lt"/>
              </a:rPr>
              <a:t>运营思路</a:t>
            </a:r>
            <a:endParaRPr lang="en-US" sz="4500" b="1" spc="300" dirty="0">
              <a:solidFill>
                <a:srgbClr val="016576"/>
              </a:solidFill>
              <a:cs typeface="+mn-ea"/>
              <a:sym typeface="+mn-lt"/>
            </a:endParaRPr>
          </a:p>
        </p:txBody>
      </p:sp>
      <p:sp>
        <p:nvSpPr>
          <p:cNvPr id="17" name="TextBox 16"/>
          <p:cNvSpPr txBox="1"/>
          <p:nvPr/>
        </p:nvSpPr>
        <p:spPr>
          <a:xfrm>
            <a:off x="530598" y="4771782"/>
            <a:ext cx="4778956" cy="438262"/>
          </a:xfrm>
          <a:prstGeom prst="rect">
            <a:avLst/>
          </a:prstGeom>
          <a:noFill/>
        </p:spPr>
        <p:txBody>
          <a:bodyPr wrap="square" lIns="0" tIns="0" rIns="0" bIns="0" numCol="1" spcCol="959784">
            <a:spAutoFit/>
          </a:bodyPr>
          <a:lstStyle/>
          <a:p>
            <a:pPr>
              <a:lnSpc>
                <a:spcPts val="1825"/>
              </a:lnSpc>
            </a:pPr>
            <a:r>
              <a:rPr lang="en-US" sz="1250" dirty="0">
                <a:cs typeface="+mn-ea"/>
                <a:sym typeface="+mn-lt"/>
              </a:rPr>
              <a:t>Investment generally results in acquiring an asset, also called an investment. If the asset is available at a price worth investing, it is normally expected either to generate</a:t>
            </a:r>
          </a:p>
        </p:txBody>
      </p:sp>
      <p:pic>
        <p:nvPicPr>
          <p:cNvPr id="4" name="图片占位符 3"/>
          <p:cNvPicPr>
            <a:picLocks noGrp="1" noChangeAspect="1"/>
          </p:cNvPicPr>
          <p:nvPr>
            <p:ph type="pic" sz="quarter" idx="14"/>
          </p:nvPr>
        </p:nvPicPr>
        <p:blipFill>
          <a:blip r:embed="rId3" cstate="email">
            <a:extLst>
              <a:ext uri="{28A0092B-C50C-407E-A947-70E740481C1C}">
                <a14:useLocalDpi xmlns:a14="http://schemas.microsoft.com/office/drawing/2010/main" val="0"/>
              </a:ext>
            </a:extLst>
          </a:blip>
          <a:srcRect l="52" r="52"/>
          <a:stretch>
            <a:fillRect/>
          </a:stretch>
        </p:blipFill>
        <p:spPr/>
      </p:pic>
    </p:spTree>
    <p:extLst>
      <p:ext uri="{BB962C8B-B14F-4D97-AF65-F5344CB8AC3E}">
        <p14:creationId xmlns:p14="http://schemas.microsoft.com/office/powerpoint/2010/main" val="315404825"/>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占位符 7"/>
          <p:cNvPicPr>
            <a:picLocks noGrp="1" noChangeAspect="1"/>
          </p:cNvPicPr>
          <p:nvPr>
            <p:ph type="pic" sz="quarter" idx="13"/>
          </p:nvPr>
        </p:nvPicPr>
        <p:blipFill>
          <a:blip r:embed="rId3" cstate="email">
            <a:extLst>
              <a:ext uri="{28A0092B-C50C-407E-A947-70E740481C1C}">
                <a14:useLocalDpi xmlns:a14="http://schemas.microsoft.com/office/drawing/2010/main" val="0"/>
              </a:ext>
            </a:extLst>
          </a:blip>
          <a:srcRect l="26035" r="26035"/>
          <a:stretch>
            <a:fillRect/>
          </a:stretch>
        </p:blipFill>
        <p:spPr/>
      </p:pic>
      <p:sp>
        <p:nvSpPr>
          <p:cNvPr id="9" name="Rectangle 8"/>
          <p:cNvSpPr/>
          <p:nvPr/>
        </p:nvSpPr>
        <p:spPr>
          <a:xfrm>
            <a:off x="8236196" y="2263698"/>
            <a:ext cx="2286000" cy="2297152"/>
          </a:xfrm>
          <a:prstGeom prst="rect">
            <a:avLst/>
          </a:prstGeom>
          <a:solidFill>
            <a:srgbClr val="016576">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10" name="TextBox 9"/>
          <p:cNvSpPr txBox="1"/>
          <p:nvPr/>
        </p:nvSpPr>
        <p:spPr>
          <a:xfrm>
            <a:off x="8929667" y="3140770"/>
            <a:ext cx="899605" cy="338554"/>
          </a:xfrm>
          <a:prstGeom prst="rect">
            <a:avLst/>
          </a:prstGeom>
          <a:noFill/>
        </p:spPr>
        <p:txBody>
          <a:bodyPr wrap="none" rtlCol="0" anchor="ctr" anchorCtr="0">
            <a:spAutoFit/>
          </a:bodyPr>
          <a:lstStyle/>
          <a:p>
            <a:pPr algn="ctr"/>
            <a:r>
              <a:rPr lang="en-US" sz="1600" b="1" spc="150" dirty="0">
                <a:solidFill>
                  <a:schemeClr val="bg1">
                    <a:lumMod val="95000"/>
                  </a:schemeClr>
                </a:solidFill>
                <a:cs typeface="+mn-ea"/>
                <a:sym typeface="+mn-lt"/>
              </a:rPr>
              <a:t>MINIMAL</a:t>
            </a:r>
          </a:p>
        </p:txBody>
      </p:sp>
      <p:cxnSp>
        <p:nvCxnSpPr>
          <p:cNvPr id="11" name="Straight Connector 10"/>
          <p:cNvCxnSpPr/>
          <p:nvPr/>
        </p:nvCxnSpPr>
        <p:spPr>
          <a:xfrm flipV="1">
            <a:off x="8998698" y="3508309"/>
            <a:ext cx="741120" cy="1013"/>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9118250" y="3573533"/>
            <a:ext cx="516488" cy="246221"/>
          </a:xfrm>
          <a:prstGeom prst="rect">
            <a:avLst/>
          </a:prstGeom>
          <a:noFill/>
        </p:spPr>
        <p:txBody>
          <a:bodyPr wrap="none" rtlCol="0" anchor="ctr" anchorCtr="0">
            <a:spAutoFit/>
          </a:bodyPr>
          <a:lstStyle/>
          <a:p>
            <a:pPr algn="ctr"/>
            <a:r>
              <a:rPr lang="en-US" sz="1000" spc="150" dirty="0">
                <a:solidFill>
                  <a:schemeClr val="bg1">
                    <a:lumMod val="95000"/>
                  </a:schemeClr>
                </a:solidFill>
                <a:cs typeface="+mn-ea"/>
                <a:sym typeface="+mn-lt"/>
              </a:rPr>
              <a:t>STYLE</a:t>
            </a:r>
          </a:p>
        </p:txBody>
      </p:sp>
      <p:sp>
        <p:nvSpPr>
          <p:cNvPr id="16" name="Rectangle 15"/>
          <p:cNvSpPr>
            <a:spLocks/>
          </p:cNvSpPr>
          <p:nvPr/>
        </p:nvSpPr>
        <p:spPr bwMode="auto">
          <a:xfrm>
            <a:off x="552708" y="2149083"/>
            <a:ext cx="5074942" cy="184665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t" anchorCtr="0">
            <a:spAutoFit/>
          </a:bodyPr>
          <a:lstStyle/>
          <a:p>
            <a:pPr algn="ctr" defTabSz="2286000">
              <a:lnSpc>
                <a:spcPts val="4800"/>
              </a:lnSpc>
            </a:pPr>
            <a:r>
              <a:rPr lang="en-US" sz="3750" b="1" spc="300" dirty="0">
                <a:solidFill>
                  <a:srgbClr val="016576"/>
                </a:solidFill>
                <a:cs typeface="+mn-ea"/>
                <a:sym typeface="+mn-lt"/>
              </a:rPr>
              <a:t>“</a:t>
            </a:r>
            <a:r>
              <a:rPr lang="zh-CN" altLang="en-US" sz="3750" b="1" spc="300" dirty="0">
                <a:solidFill>
                  <a:srgbClr val="016576"/>
                </a:solidFill>
                <a:cs typeface="+mn-ea"/>
                <a:sym typeface="+mn-lt"/>
              </a:rPr>
              <a:t>如果你有一个好的产品，那么你肯定需要一个好的运营</a:t>
            </a:r>
            <a:r>
              <a:rPr lang="en-US" sz="3750" b="1" spc="300" dirty="0">
                <a:solidFill>
                  <a:srgbClr val="016576"/>
                </a:solidFill>
                <a:cs typeface="+mn-ea"/>
                <a:sym typeface="+mn-lt"/>
              </a:rPr>
              <a:t>”</a:t>
            </a:r>
          </a:p>
        </p:txBody>
      </p:sp>
      <p:sp>
        <p:nvSpPr>
          <p:cNvPr id="13" name="TextBox 12"/>
          <p:cNvSpPr txBox="1"/>
          <p:nvPr/>
        </p:nvSpPr>
        <p:spPr>
          <a:xfrm>
            <a:off x="2090547" y="4399267"/>
            <a:ext cx="1999265" cy="323165"/>
          </a:xfrm>
          <a:prstGeom prst="rect">
            <a:avLst/>
          </a:prstGeom>
          <a:noFill/>
        </p:spPr>
        <p:txBody>
          <a:bodyPr wrap="none" rtlCol="0" anchor="ctr" anchorCtr="0">
            <a:spAutoFit/>
          </a:bodyPr>
          <a:lstStyle/>
          <a:p>
            <a:pPr algn="ctr"/>
            <a:r>
              <a:rPr lang="en-US" sz="1500" b="1" spc="300" dirty="0">
                <a:solidFill>
                  <a:schemeClr val="tx1">
                    <a:lumMod val="50000"/>
                    <a:lumOff val="50000"/>
                  </a:schemeClr>
                </a:solidFill>
                <a:cs typeface="+mn-ea"/>
                <a:sym typeface="+mn-lt"/>
              </a:rPr>
              <a:t>Leonardo da Vinci</a:t>
            </a:r>
          </a:p>
        </p:txBody>
      </p:sp>
    </p:spTree>
    <p:extLst>
      <p:ext uri="{BB962C8B-B14F-4D97-AF65-F5344CB8AC3E}">
        <p14:creationId xmlns:p14="http://schemas.microsoft.com/office/powerpoint/2010/main" val="1820933559"/>
      </p:ext>
    </p:extLst>
  </p:cSld>
  <p:clrMapOvr>
    <a:masterClrMapping/>
  </p:clrMapOvr>
  <mc:AlternateContent xmlns:mc="http://schemas.openxmlformats.org/markup-compatibility/2006" xmlns:p14="http://schemas.microsoft.com/office/powerpoint/2010/main">
    <mc:Choice Requires="p14">
      <p:transition spd="med" p14:dur="700" advClick="0" advTm="7000">
        <p:fade/>
      </p:transition>
    </mc:Choice>
    <mc:Fallback xmlns="">
      <p:transition spd="med" advClick="0" advTm="7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175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2250"/>
                            </p:stCondLst>
                            <p:childTnLst>
                              <p:par>
                                <p:cTn id="13" presetID="53" presetClass="entr" presetSubtype="16"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par>
                          <p:cTn id="18" fill="hold">
                            <p:stCondLst>
                              <p:cond delay="2750"/>
                            </p:stCondLst>
                            <p:childTnLst>
                              <p:par>
                                <p:cTn id="19" presetID="22" presetClass="entr" presetSubtype="4"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par>
                          <p:cTn id="22" fill="hold">
                            <p:stCondLst>
                              <p:cond delay="3250"/>
                            </p:stCondLst>
                            <p:childTnLst>
                              <p:par>
                                <p:cTn id="23" presetID="22" presetClass="entr" presetSubtype="4"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down)">
                                      <p:cBhvr>
                                        <p:cTn id="25" dur="500"/>
                                        <p:tgtEl>
                                          <p:spTgt spid="11"/>
                                        </p:tgtEl>
                                      </p:cBhvr>
                                    </p:animEffect>
                                  </p:childTnLst>
                                </p:cTn>
                              </p:par>
                            </p:childTnLst>
                          </p:cTn>
                        </p:par>
                        <p:par>
                          <p:cTn id="26" fill="hold">
                            <p:stCondLst>
                              <p:cond delay="3750"/>
                            </p:stCondLst>
                            <p:childTnLst>
                              <p:par>
                                <p:cTn id="27" presetID="22" presetClass="entr" presetSubtype="4"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down)">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2" grpId="0"/>
      <p:bldP spid="16" grpId="0"/>
      <p:bldP spid="1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a:spLocks/>
          </p:cNvSpPr>
          <p:nvPr/>
        </p:nvSpPr>
        <p:spPr bwMode="auto">
          <a:xfrm>
            <a:off x="5297909" y="496389"/>
            <a:ext cx="1615827"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150" dirty="0">
                <a:solidFill>
                  <a:srgbClr val="016576"/>
                </a:solidFill>
                <a:cs typeface="+mn-ea"/>
                <a:sym typeface="+mn-lt"/>
              </a:rPr>
              <a:t>产品运营</a:t>
            </a:r>
            <a:endParaRPr lang="en-US" sz="3000" b="1" spc="150" dirty="0">
              <a:solidFill>
                <a:srgbClr val="016576"/>
              </a:solidFill>
              <a:cs typeface="+mn-ea"/>
              <a:sym typeface="+mn-lt"/>
            </a:endParaRPr>
          </a:p>
        </p:txBody>
      </p:sp>
      <p:sp>
        <p:nvSpPr>
          <p:cNvPr id="53" name="TextBox 52"/>
          <p:cNvSpPr txBox="1"/>
          <p:nvPr/>
        </p:nvSpPr>
        <p:spPr>
          <a:xfrm>
            <a:off x="5160612" y="998216"/>
            <a:ext cx="1887055" cy="230832"/>
          </a:xfrm>
          <a:prstGeom prst="rect">
            <a:avLst/>
          </a:prstGeom>
          <a:noFill/>
        </p:spPr>
        <p:txBody>
          <a:bodyPr wrap="none" rtlCol="0" anchor="ctr" anchorCtr="0">
            <a:spAutoFit/>
          </a:bodyPr>
          <a:lstStyle/>
          <a:p>
            <a:pPr algn="ctr"/>
            <a:r>
              <a:rPr lang="en-US" sz="900" b="1" spc="300" dirty="0">
                <a:solidFill>
                  <a:schemeClr val="bg2">
                    <a:lumMod val="25000"/>
                  </a:schemeClr>
                </a:solidFill>
                <a:cs typeface="+mn-ea"/>
                <a:sym typeface="+mn-lt"/>
              </a:rPr>
              <a:t>WRITE SOMETHING HERE</a:t>
            </a:r>
          </a:p>
        </p:txBody>
      </p:sp>
      <p:sp>
        <p:nvSpPr>
          <p:cNvPr id="24" name="Oval 23"/>
          <p:cNvSpPr/>
          <p:nvPr/>
        </p:nvSpPr>
        <p:spPr>
          <a:xfrm>
            <a:off x="3792711" y="1946324"/>
            <a:ext cx="2563911" cy="2563909"/>
          </a:xfrm>
          <a:prstGeom prst="ellipse">
            <a:avLst/>
          </a:prstGeom>
          <a:solidFill>
            <a:srgbClr val="016576">
              <a:alpha val="7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cs typeface="+mn-ea"/>
              <a:sym typeface="+mn-lt"/>
            </a:endParaRPr>
          </a:p>
        </p:txBody>
      </p:sp>
      <p:sp>
        <p:nvSpPr>
          <p:cNvPr id="25" name="Oval 24"/>
          <p:cNvSpPr/>
          <p:nvPr/>
        </p:nvSpPr>
        <p:spPr>
          <a:xfrm>
            <a:off x="5821137" y="1946324"/>
            <a:ext cx="2563911" cy="2563909"/>
          </a:xfrm>
          <a:prstGeom prst="ellipse">
            <a:avLst/>
          </a:prstGeom>
          <a:solidFill>
            <a:srgbClr val="022D30">
              <a:alpha val="79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tx1"/>
              </a:solidFill>
              <a:cs typeface="+mn-ea"/>
              <a:sym typeface="+mn-lt"/>
            </a:endParaRPr>
          </a:p>
        </p:txBody>
      </p:sp>
      <p:sp>
        <p:nvSpPr>
          <p:cNvPr id="31" name="TextBox 30"/>
          <p:cNvSpPr txBox="1"/>
          <p:nvPr/>
        </p:nvSpPr>
        <p:spPr>
          <a:xfrm>
            <a:off x="6811988" y="3053965"/>
            <a:ext cx="582211" cy="331694"/>
          </a:xfrm>
          <a:prstGeom prst="rect">
            <a:avLst/>
          </a:prstGeom>
          <a:noFill/>
        </p:spPr>
        <p:txBody>
          <a:bodyPr wrap="none" rtlCol="0">
            <a:spAutoFit/>
          </a:bodyPr>
          <a:lstStyle/>
          <a:p>
            <a:pPr algn="ctr">
              <a:lnSpc>
                <a:spcPct val="140000"/>
              </a:lnSpc>
            </a:pPr>
            <a:r>
              <a:rPr lang="zh-CN" altLang="en-US" sz="1250" spc="300" dirty="0">
                <a:solidFill>
                  <a:schemeClr val="bg1"/>
                </a:solidFill>
                <a:cs typeface="+mn-ea"/>
                <a:sym typeface="+mn-lt"/>
              </a:rPr>
              <a:t>创新</a:t>
            </a:r>
            <a:endParaRPr lang="en-US" sz="1250" spc="300" dirty="0">
              <a:solidFill>
                <a:schemeClr val="bg1"/>
              </a:solidFill>
              <a:cs typeface="+mn-ea"/>
              <a:sym typeface="+mn-lt"/>
            </a:endParaRPr>
          </a:p>
        </p:txBody>
      </p:sp>
      <p:sp>
        <p:nvSpPr>
          <p:cNvPr id="32" name="TextBox 31"/>
          <p:cNvSpPr txBox="1"/>
          <p:nvPr/>
        </p:nvSpPr>
        <p:spPr>
          <a:xfrm>
            <a:off x="4710666" y="3053965"/>
            <a:ext cx="582211" cy="331694"/>
          </a:xfrm>
          <a:prstGeom prst="rect">
            <a:avLst/>
          </a:prstGeom>
          <a:noFill/>
        </p:spPr>
        <p:txBody>
          <a:bodyPr wrap="none" rtlCol="0">
            <a:spAutoFit/>
          </a:bodyPr>
          <a:lstStyle/>
          <a:p>
            <a:pPr algn="ctr">
              <a:lnSpc>
                <a:spcPct val="140000"/>
              </a:lnSpc>
            </a:pPr>
            <a:r>
              <a:rPr lang="zh-CN" altLang="en-US" sz="1250" spc="300" dirty="0">
                <a:solidFill>
                  <a:schemeClr val="bg1"/>
                </a:solidFill>
                <a:cs typeface="+mn-ea"/>
                <a:sym typeface="+mn-lt"/>
              </a:rPr>
              <a:t>优势</a:t>
            </a:r>
            <a:endParaRPr lang="en-US" sz="1250" spc="300" dirty="0">
              <a:solidFill>
                <a:schemeClr val="bg1"/>
              </a:solidFill>
              <a:cs typeface="+mn-ea"/>
              <a:sym typeface="+mn-lt"/>
            </a:endParaRPr>
          </a:p>
        </p:txBody>
      </p:sp>
      <p:sp>
        <p:nvSpPr>
          <p:cNvPr id="37" name="TextBox 36"/>
          <p:cNvSpPr txBox="1"/>
          <p:nvPr/>
        </p:nvSpPr>
        <p:spPr>
          <a:xfrm>
            <a:off x="9414047" y="3073854"/>
            <a:ext cx="805029" cy="284693"/>
          </a:xfrm>
          <a:prstGeom prst="rect">
            <a:avLst/>
          </a:prstGeom>
          <a:noFill/>
        </p:spPr>
        <p:txBody>
          <a:bodyPr wrap="none" rtlCol="0" anchor="ctr" anchorCtr="0">
            <a:spAutoFit/>
          </a:bodyPr>
          <a:lstStyle/>
          <a:p>
            <a:r>
              <a:rPr lang="zh-CN" altLang="en-US" sz="1250" b="1" spc="300" dirty="0">
                <a:solidFill>
                  <a:srgbClr val="022D30"/>
                </a:solidFill>
                <a:cs typeface="+mn-ea"/>
                <a:sym typeface="+mn-lt"/>
              </a:rPr>
              <a:t>运营</a:t>
            </a:r>
            <a:r>
              <a:rPr lang="en-US" altLang="zh-CN" sz="1250" b="1" spc="300" dirty="0">
                <a:solidFill>
                  <a:srgbClr val="022D30"/>
                </a:solidFill>
                <a:cs typeface="+mn-ea"/>
                <a:sym typeface="+mn-lt"/>
              </a:rPr>
              <a:t>02</a:t>
            </a:r>
            <a:endParaRPr lang="en-US" sz="1250" b="1" spc="300" dirty="0">
              <a:solidFill>
                <a:srgbClr val="022D30"/>
              </a:solidFill>
              <a:cs typeface="+mn-ea"/>
              <a:sym typeface="+mn-lt"/>
            </a:endParaRPr>
          </a:p>
        </p:txBody>
      </p:sp>
      <p:sp>
        <p:nvSpPr>
          <p:cNvPr id="38" name="Subtitle 2"/>
          <p:cNvSpPr txBox="1">
            <a:spLocks/>
          </p:cNvSpPr>
          <p:nvPr/>
        </p:nvSpPr>
        <p:spPr>
          <a:xfrm>
            <a:off x="9341495" y="3438900"/>
            <a:ext cx="2143958" cy="5480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820"/>
              </a:lnSpc>
            </a:pPr>
            <a:r>
              <a:rPr lang="en-US" sz="1250" dirty="0">
                <a:solidFill>
                  <a:schemeClr val="bg2">
                    <a:lumMod val="25000"/>
                  </a:schemeClr>
                </a:solidFill>
                <a:latin typeface="+mn-lt"/>
                <a:cs typeface="+mn-ea"/>
                <a:sym typeface="+mn-lt"/>
              </a:rPr>
              <a:t>Investment generally results in acquiring an asset</a:t>
            </a:r>
          </a:p>
        </p:txBody>
      </p:sp>
      <p:sp>
        <p:nvSpPr>
          <p:cNvPr id="39" name="TextBox 38"/>
          <p:cNvSpPr txBox="1"/>
          <p:nvPr/>
        </p:nvSpPr>
        <p:spPr>
          <a:xfrm>
            <a:off x="2130688" y="3073854"/>
            <a:ext cx="771366" cy="284693"/>
          </a:xfrm>
          <a:prstGeom prst="rect">
            <a:avLst/>
          </a:prstGeom>
          <a:noFill/>
        </p:spPr>
        <p:txBody>
          <a:bodyPr wrap="none" rtlCol="0" anchor="ctr" anchorCtr="0">
            <a:spAutoFit/>
          </a:bodyPr>
          <a:lstStyle/>
          <a:p>
            <a:pPr algn="r"/>
            <a:r>
              <a:rPr lang="zh-CN" altLang="en-US" sz="1250" b="1" spc="300" dirty="0">
                <a:solidFill>
                  <a:srgbClr val="022D30"/>
                </a:solidFill>
                <a:cs typeface="+mn-ea"/>
                <a:sym typeface="+mn-lt"/>
              </a:rPr>
              <a:t>运营</a:t>
            </a:r>
            <a:r>
              <a:rPr lang="en-US" altLang="zh-CN" sz="1250" b="1" spc="300" dirty="0">
                <a:solidFill>
                  <a:srgbClr val="022D30"/>
                </a:solidFill>
                <a:cs typeface="+mn-ea"/>
                <a:sym typeface="+mn-lt"/>
              </a:rPr>
              <a:t>01</a:t>
            </a:r>
            <a:endParaRPr lang="en-US" sz="1250" b="1" spc="300" dirty="0">
              <a:solidFill>
                <a:srgbClr val="022D30"/>
              </a:solidFill>
              <a:cs typeface="+mn-ea"/>
              <a:sym typeface="+mn-lt"/>
            </a:endParaRPr>
          </a:p>
        </p:txBody>
      </p:sp>
      <p:sp>
        <p:nvSpPr>
          <p:cNvPr id="40" name="Subtitle 2"/>
          <p:cNvSpPr txBox="1">
            <a:spLocks/>
          </p:cNvSpPr>
          <p:nvPr/>
        </p:nvSpPr>
        <p:spPr>
          <a:xfrm>
            <a:off x="780398" y="3438900"/>
            <a:ext cx="2143958" cy="5480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r">
              <a:lnSpc>
                <a:spcPts val="1820"/>
              </a:lnSpc>
            </a:pPr>
            <a:r>
              <a:rPr lang="en-US" sz="1250" dirty="0">
                <a:solidFill>
                  <a:schemeClr val="bg2">
                    <a:lumMod val="25000"/>
                  </a:schemeClr>
                </a:solidFill>
                <a:latin typeface="+mn-lt"/>
                <a:cs typeface="+mn-ea"/>
                <a:sym typeface="+mn-lt"/>
              </a:rPr>
              <a:t>Investment generally results in acquiring an asset</a:t>
            </a:r>
          </a:p>
        </p:txBody>
      </p:sp>
      <p:cxnSp>
        <p:nvCxnSpPr>
          <p:cNvPr id="3" name="Straight Arrow Connector 2"/>
          <p:cNvCxnSpPr/>
          <p:nvPr/>
        </p:nvCxnSpPr>
        <p:spPr>
          <a:xfrm flipH="1">
            <a:off x="2933175" y="3228278"/>
            <a:ext cx="859536" cy="5576"/>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8385048" y="3228278"/>
            <a:ext cx="860901" cy="0"/>
          </a:xfrm>
          <a:prstGeom prst="straightConnector1">
            <a:avLst/>
          </a:prstGeom>
          <a:ln w="381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343767" y="5224735"/>
            <a:ext cx="9526769" cy="438262"/>
          </a:xfrm>
          <a:prstGeom prst="rect">
            <a:avLst/>
          </a:prstGeom>
          <a:noFill/>
        </p:spPr>
        <p:txBody>
          <a:bodyPr wrap="square" lIns="0" tIns="0" rIns="0" bIns="0" numCol="1" spcCol="959784">
            <a:spAutoFit/>
          </a:bodyPr>
          <a:lstStyle/>
          <a:p>
            <a:pPr algn="ctr">
              <a:lnSpc>
                <a:spcPts val="1825"/>
              </a:lnSpc>
            </a:pPr>
            <a:r>
              <a:rPr lang="en-US" sz="1250" dirty="0">
                <a:solidFill>
                  <a:schemeClr val="bg2">
                    <a:lumMod val="25000"/>
                  </a:schemeClr>
                </a:solidFill>
                <a:cs typeface="+mn-ea"/>
                <a:sym typeface="+mn-lt"/>
              </a:rPr>
              <a:t>Investment generally results in acquiring an asset, also called an investment. If the asset is available at a price worth investing, it is normally expected either to generate income, or to appreciate in value, so that it can be sold at a higher price investment also called</a:t>
            </a:r>
          </a:p>
        </p:txBody>
      </p:sp>
    </p:spTree>
    <p:extLst>
      <p:ext uri="{BB962C8B-B14F-4D97-AF65-F5344CB8AC3E}">
        <p14:creationId xmlns:p14="http://schemas.microsoft.com/office/powerpoint/2010/main" val="1075635901"/>
      </p:ext>
    </p:extLst>
  </p:cSld>
  <p:clrMapOvr>
    <a:masterClrMapping/>
  </p:clrMapOvr>
  <mc:AlternateContent xmlns:mc="http://schemas.openxmlformats.org/markup-compatibility/2006" xmlns:p14="http://schemas.microsoft.com/office/powerpoint/2010/main">
    <mc:Choice Requires="p14">
      <p:transition spd="med" p14:dur="700" advClick="0" advTm="9000">
        <p:fade/>
      </p:transition>
    </mc:Choice>
    <mc:Fallback xmlns="">
      <p:transition spd="med" advClick="0"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par>
                          <p:cTn id="12" fill="hold">
                            <p:stCondLst>
                              <p:cond delay="1150"/>
                            </p:stCondLst>
                            <p:childTnLst>
                              <p:par>
                                <p:cTn id="13" presetID="10" presetClass="entr" presetSubtype="0"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500"/>
                                        <p:tgtEl>
                                          <p:spTgt spid="24"/>
                                        </p:tgtEl>
                                      </p:cBhvr>
                                    </p:animEffect>
                                  </p:childTnLst>
                                </p:cTn>
                              </p:par>
                            </p:childTnLst>
                          </p:cTn>
                        </p:par>
                        <p:par>
                          <p:cTn id="16" fill="hold">
                            <p:stCondLst>
                              <p:cond delay="165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childTnLst>
                          </p:cTn>
                        </p:par>
                        <p:par>
                          <p:cTn id="20" fill="hold">
                            <p:stCondLst>
                              <p:cond delay="2150"/>
                            </p:stCondLst>
                            <p:childTnLst>
                              <p:par>
                                <p:cTn id="21" presetID="10"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par>
                          <p:cTn id="24" fill="hold">
                            <p:stCondLst>
                              <p:cond delay="2650"/>
                            </p:stCondLst>
                            <p:childTnLst>
                              <p:par>
                                <p:cTn id="25" presetID="10" presetClass="entr" presetSubtype="0"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par>
                          <p:cTn id="28" fill="hold">
                            <p:stCondLst>
                              <p:cond delay="3150"/>
                            </p:stCondLst>
                            <p:childTnLst>
                              <p:par>
                                <p:cTn id="29" presetID="10" presetClass="entr" presetSubtype="0" fill="hold" grpId="0" nodeType="afterEffect">
                                  <p:stCondLst>
                                    <p:cond delay="0"/>
                                  </p:stCondLst>
                                  <p:childTnLst>
                                    <p:set>
                                      <p:cBhvr>
                                        <p:cTn id="30" dur="1" fill="hold">
                                          <p:stCondLst>
                                            <p:cond delay="0"/>
                                          </p:stCondLst>
                                        </p:cTn>
                                        <p:tgtEl>
                                          <p:spTgt spid="40"/>
                                        </p:tgtEl>
                                        <p:attrNameLst>
                                          <p:attrName>style.visibility</p:attrName>
                                        </p:attrNameLst>
                                      </p:cBhvr>
                                      <p:to>
                                        <p:strVal val="visible"/>
                                      </p:to>
                                    </p:set>
                                    <p:animEffect transition="in" filter="fade">
                                      <p:cBhvr>
                                        <p:cTn id="31" dur="500"/>
                                        <p:tgtEl>
                                          <p:spTgt spid="40"/>
                                        </p:tgtEl>
                                      </p:cBhvr>
                                    </p:animEffect>
                                  </p:childTnLst>
                                </p:cTn>
                              </p:par>
                            </p:childTnLst>
                          </p:cTn>
                        </p:par>
                        <p:par>
                          <p:cTn id="32" fill="hold">
                            <p:stCondLst>
                              <p:cond delay="365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par>
                          <p:cTn id="36" fill="hold">
                            <p:stCondLst>
                              <p:cond delay="4150"/>
                            </p:stCondLst>
                            <p:childTnLst>
                              <p:par>
                                <p:cTn id="37" presetID="10" presetClass="entr" presetSubtype="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par>
                          <p:cTn id="40" fill="hold">
                            <p:stCondLst>
                              <p:cond delay="4650"/>
                            </p:stCondLst>
                            <p:childTnLst>
                              <p:par>
                                <p:cTn id="41" presetID="10" presetClass="entr" presetSubtype="0"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childTnLst>
                          </p:cTn>
                        </p:par>
                        <p:par>
                          <p:cTn id="44" fill="hold">
                            <p:stCondLst>
                              <p:cond delay="5150"/>
                            </p:stCondLst>
                            <p:childTnLst>
                              <p:par>
                                <p:cTn id="45" presetID="10" presetClass="entr" presetSubtype="0"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fade">
                                      <p:cBhvr>
                                        <p:cTn id="47" dur="500"/>
                                        <p:tgtEl>
                                          <p:spTgt spid="37"/>
                                        </p:tgtEl>
                                      </p:cBhvr>
                                    </p:animEffect>
                                  </p:childTnLst>
                                </p:cTn>
                              </p:par>
                            </p:childTnLst>
                          </p:cTn>
                        </p:par>
                        <p:par>
                          <p:cTn id="48" fill="hold">
                            <p:stCondLst>
                              <p:cond delay="5650"/>
                            </p:stCondLst>
                            <p:childTnLst>
                              <p:par>
                                <p:cTn id="49" presetID="10" presetClass="entr" presetSubtype="0" fill="hold" grpId="0" nodeType="afterEffect">
                                  <p:stCondLst>
                                    <p:cond delay="0"/>
                                  </p:stCondLst>
                                  <p:childTnLst>
                                    <p:set>
                                      <p:cBhvr>
                                        <p:cTn id="50" dur="1" fill="hold">
                                          <p:stCondLst>
                                            <p:cond delay="0"/>
                                          </p:stCondLst>
                                        </p:cTn>
                                        <p:tgtEl>
                                          <p:spTgt spid="38"/>
                                        </p:tgtEl>
                                        <p:attrNameLst>
                                          <p:attrName>style.visibility</p:attrName>
                                        </p:attrNameLst>
                                      </p:cBhvr>
                                      <p:to>
                                        <p:strVal val="visible"/>
                                      </p:to>
                                    </p:set>
                                    <p:animEffect transition="in" filter="fade">
                                      <p:cBhvr>
                                        <p:cTn id="51" dur="500"/>
                                        <p:tgtEl>
                                          <p:spTgt spid="38"/>
                                        </p:tgtEl>
                                      </p:cBhvr>
                                    </p:animEffect>
                                  </p:childTnLst>
                                </p:cTn>
                              </p:par>
                            </p:childTnLst>
                          </p:cTn>
                        </p:par>
                        <p:par>
                          <p:cTn id="52" fill="hold">
                            <p:stCondLst>
                              <p:cond delay="6150"/>
                            </p:stCondLst>
                            <p:childTnLst>
                              <p:par>
                                <p:cTn id="53" presetID="10" presetClass="entr" presetSubtype="0"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Effect transition="in" filter="fade">
                                      <p:cBhvr>
                                        <p:cTn id="55" dur="5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24" grpId="0" animBg="1"/>
      <p:bldP spid="25" grpId="0" animBg="1"/>
      <p:bldP spid="31" grpId="0"/>
      <p:bldP spid="32" grpId="0"/>
      <p:bldP spid="37" grpId="0"/>
      <p:bldP spid="38" grpId="0"/>
      <p:bldP spid="39" grpId="0"/>
      <p:bldP spid="40"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a:spLocks/>
          </p:cNvSpPr>
          <p:nvPr/>
        </p:nvSpPr>
        <p:spPr bwMode="auto">
          <a:xfrm>
            <a:off x="5245011" y="496389"/>
            <a:ext cx="1721625"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300" dirty="0">
                <a:solidFill>
                  <a:srgbClr val="016576"/>
                </a:solidFill>
                <a:cs typeface="+mn-ea"/>
                <a:sym typeface="+mn-lt"/>
              </a:rPr>
              <a:t>产品运营</a:t>
            </a:r>
            <a:endParaRPr lang="en-US" sz="3000" b="1" spc="300" dirty="0">
              <a:solidFill>
                <a:srgbClr val="016576"/>
              </a:solidFill>
              <a:cs typeface="+mn-ea"/>
              <a:sym typeface="+mn-lt"/>
            </a:endParaRPr>
          </a:p>
        </p:txBody>
      </p:sp>
      <p:sp>
        <p:nvSpPr>
          <p:cNvPr id="16" name="TextBox 15"/>
          <p:cNvSpPr txBox="1"/>
          <p:nvPr/>
        </p:nvSpPr>
        <p:spPr>
          <a:xfrm>
            <a:off x="5160612" y="998216"/>
            <a:ext cx="1887055" cy="230832"/>
          </a:xfrm>
          <a:prstGeom prst="rect">
            <a:avLst/>
          </a:prstGeom>
          <a:noFill/>
        </p:spPr>
        <p:txBody>
          <a:bodyPr wrap="none" rtlCol="0" anchor="ctr" anchorCtr="0">
            <a:spAutoFit/>
          </a:bodyPr>
          <a:lstStyle/>
          <a:p>
            <a:pPr algn="ctr"/>
            <a:r>
              <a:rPr lang="en-US" sz="900" b="1" spc="300" dirty="0">
                <a:solidFill>
                  <a:schemeClr val="bg1">
                    <a:lumMod val="75000"/>
                  </a:schemeClr>
                </a:solidFill>
                <a:cs typeface="+mn-ea"/>
                <a:sym typeface="+mn-lt"/>
              </a:rPr>
              <a:t>WRITE SOMETHING HERE</a:t>
            </a:r>
          </a:p>
        </p:txBody>
      </p:sp>
      <p:sp>
        <p:nvSpPr>
          <p:cNvPr id="4" name="Oval 3"/>
          <p:cNvSpPr/>
          <p:nvPr/>
        </p:nvSpPr>
        <p:spPr>
          <a:xfrm>
            <a:off x="7265992" y="1700561"/>
            <a:ext cx="3100039" cy="3100039"/>
          </a:xfrm>
          <a:prstGeom prst="ellipse">
            <a:avLst/>
          </a:prstGeom>
          <a:solidFill>
            <a:srgbClr val="01657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20" name="Oval 19"/>
          <p:cNvSpPr/>
          <p:nvPr/>
        </p:nvSpPr>
        <p:spPr>
          <a:xfrm>
            <a:off x="1834775" y="1700561"/>
            <a:ext cx="3100039" cy="3100039"/>
          </a:xfrm>
          <a:prstGeom prst="ellipse">
            <a:avLst/>
          </a:prstGeom>
          <a:solidFill>
            <a:srgbClr val="016576">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22" name="Oval 21"/>
          <p:cNvSpPr/>
          <p:nvPr/>
        </p:nvSpPr>
        <p:spPr>
          <a:xfrm>
            <a:off x="4557132" y="1700561"/>
            <a:ext cx="3100039" cy="3100039"/>
          </a:xfrm>
          <a:prstGeom prst="ellipse">
            <a:avLst/>
          </a:prstGeom>
          <a:solidFill>
            <a:srgbClr val="022D3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23" name="TextBox 22"/>
          <p:cNvSpPr txBox="1"/>
          <p:nvPr/>
        </p:nvSpPr>
        <p:spPr>
          <a:xfrm>
            <a:off x="7728110" y="3798417"/>
            <a:ext cx="2207400" cy="442109"/>
          </a:xfrm>
          <a:prstGeom prst="rect">
            <a:avLst/>
          </a:prstGeom>
          <a:noFill/>
        </p:spPr>
        <p:txBody>
          <a:bodyPr wrap="square" lIns="0" tIns="0" rIns="0" bIns="0" numCol="1" spcCol="959784">
            <a:spAutoFit/>
          </a:bodyPr>
          <a:lstStyle/>
          <a:p>
            <a:pPr algn="ctr">
              <a:lnSpc>
                <a:spcPts val="1825"/>
              </a:lnSpc>
            </a:pPr>
            <a:r>
              <a:rPr lang="en-US" sz="1250" dirty="0">
                <a:solidFill>
                  <a:schemeClr val="bg1"/>
                </a:solidFill>
                <a:cs typeface="+mn-ea"/>
                <a:sym typeface="+mn-lt"/>
              </a:rPr>
              <a:t>Investment generally results in acquiring an asset</a:t>
            </a:r>
          </a:p>
        </p:txBody>
      </p:sp>
      <p:sp>
        <p:nvSpPr>
          <p:cNvPr id="24" name="TextBox 23"/>
          <p:cNvSpPr txBox="1"/>
          <p:nvPr/>
        </p:nvSpPr>
        <p:spPr>
          <a:xfrm>
            <a:off x="8228922" y="3151018"/>
            <a:ext cx="1205779" cy="284693"/>
          </a:xfrm>
          <a:prstGeom prst="rect">
            <a:avLst/>
          </a:prstGeom>
          <a:noFill/>
        </p:spPr>
        <p:txBody>
          <a:bodyPr wrap="none" rtlCol="0" anchor="ctr" anchorCtr="0">
            <a:spAutoFit/>
          </a:bodyPr>
          <a:lstStyle/>
          <a:p>
            <a:pPr algn="ctr"/>
            <a:r>
              <a:rPr lang="zh-CN" altLang="en-US" sz="1250" b="1" spc="300" dirty="0">
                <a:solidFill>
                  <a:schemeClr val="bg1"/>
                </a:solidFill>
                <a:cs typeface="+mn-ea"/>
                <a:sym typeface="+mn-lt"/>
              </a:rPr>
              <a:t>运营特点</a:t>
            </a:r>
            <a:r>
              <a:rPr lang="en-US" altLang="zh-CN" sz="1250" b="1" spc="300" dirty="0">
                <a:solidFill>
                  <a:schemeClr val="bg1"/>
                </a:solidFill>
                <a:cs typeface="+mn-ea"/>
                <a:sym typeface="+mn-lt"/>
              </a:rPr>
              <a:t>03</a:t>
            </a:r>
            <a:endParaRPr lang="en-US" sz="1250" b="1" spc="300" dirty="0">
              <a:solidFill>
                <a:schemeClr val="bg1"/>
              </a:solidFill>
              <a:cs typeface="+mn-ea"/>
              <a:sym typeface="+mn-lt"/>
            </a:endParaRPr>
          </a:p>
        </p:txBody>
      </p:sp>
      <p:sp>
        <p:nvSpPr>
          <p:cNvPr id="25" name="Shape 2528"/>
          <p:cNvSpPr/>
          <p:nvPr/>
        </p:nvSpPr>
        <p:spPr>
          <a:xfrm>
            <a:off x="3098006" y="2148045"/>
            <a:ext cx="583502" cy="802314"/>
          </a:xfrm>
          <a:custGeom>
            <a:avLst/>
            <a:gdLst/>
            <a:ahLst/>
            <a:cxnLst>
              <a:cxn ang="0">
                <a:pos x="wd2" y="hd2"/>
              </a:cxn>
              <a:cxn ang="5400000">
                <a:pos x="wd2" y="hd2"/>
              </a:cxn>
              <a:cxn ang="10800000">
                <a:pos x="wd2" y="hd2"/>
              </a:cxn>
              <a:cxn ang="16200000">
                <a:pos x="wd2" y="hd2"/>
              </a:cxn>
            </a:cxnLst>
            <a:rect l="0" t="0" r="r" b="b"/>
            <a:pathLst>
              <a:path w="21600" h="21600" extrusionOk="0">
                <a:moveTo>
                  <a:pt x="20250" y="19636"/>
                </a:moveTo>
                <a:cubicBezTo>
                  <a:pt x="20250" y="20178"/>
                  <a:pt x="19645" y="20618"/>
                  <a:pt x="18900" y="20618"/>
                </a:cubicBezTo>
                <a:lnTo>
                  <a:pt x="2700" y="20618"/>
                </a:lnTo>
                <a:cubicBezTo>
                  <a:pt x="1955" y="20618"/>
                  <a:pt x="1350" y="20178"/>
                  <a:pt x="1350" y="19636"/>
                </a:cubicBezTo>
                <a:lnTo>
                  <a:pt x="1350" y="10800"/>
                </a:lnTo>
                <a:cubicBezTo>
                  <a:pt x="1350" y="10258"/>
                  <a:pt x="1955" y="9818"/>
                  <a:pt x="2700" y="9818"/>
                </a:cubicBezTo>
                <a:lnTo>
                  <a:pt x="18900" y="9818"/>
                </a:lnTo>
                <a:cubicBezTo>
                  <a:pt x="19645" y="9818"/>
                  <a:pt x="20250" y="10258"/>
                  <a:pt x="20250" y="10800"/>
                </a:cubicBezTo>
                <a:cubicBezTo>
                  <a:pt x="20250" y="10800"/>
                  <a:pt x="20250" y="19636"/>
                  <a:pt x="20250" y="19636"/>
                </a:cubicBezTo>
                <a:close/>
                <a:moveTo>
                  <a:pt x="4050" y="5891"/>
                </a:moveTo>
                <a:cubicBezTo>
                  <a:pt x="4050" y="3180"/>
                  <a:pt x="7072" y="982"/>
                  <a:pt x="10800" y="982"/>
                </a:cubicBezTo>
                <a:cubicBezTo>
                  <a:pt x="14528" y="982"/>
                  <a:pt x="17550" y="3180"/>
                  <a:pt x="17550" y="5891"/>
                </a:cubicBezTo>
                <a:lnTo>
                  <a:pt x="17550" y="8836"/>
                </a:lnTo>
                <a:lnTo>
                  <a:pt x="4050" y="8836"/>
                </a:lnTo>
                <a:cubicBezTo>
                  <a:pt x="4050" y="8836"/>
                  <a:pt x="4050" y="5891"/>
                  <a:pt x="4050" y="5891"/>
                </a:cubicBezTo>
                <a:close/>
                <a:moveTo>
                  <a:pt x="18900" y="8836"/>
                </a:moveTo>
                <a:lnTo>
                  <a:pt x="18900" y="5891"/>
                </a:lnTo>
                <a:cubicBezTo>
                  <a:pt x="18900" y="2638"/>
                  <a:pt x="15273" y="0"/>
                  <a:pt x="10800" y="0"/>
                </a:cubicBezTo>
                <a:cubicBezTo>
                  <a:pt x="6327" y="0"/>
                  <a:pt x="2700" y="2638"/>
                  <a:pt x="2700" y="5891"/>
                </a:cubicBezTo>
                <a:lnTo>
                  <a:pt x="2700" y="8836"/>
                </a:lnTo>
                <a:cubicBezTo>
                  <a:pt x="1209" y="8836"/>
                  <a:pt x="0" y="9716"/>
                  <a:pt x="0" y="10800"/>
                </a:cubicBezTo>
                <a:lnTo>
                  <a:pt x="0" y="19636"/>
                </a:lnTo>
                <a:cubicBezTo>
                  <a:pt x="0" y="20721"/>
                  <a:pt x="1209" y="21600"/>
                  <a:pt x="2700" y="21600"/>
                </a:cubicBezTo>
                <a:lnTo>
                  <a:pt x="18900" y="21600"/>
                </a:lnTo>
                <a:cubicBezTo>
                  <a:pt x="20391" y="21600"/>
                  <a:pt x="21600" y="20721"/>
                  <a:pt x="21600" y="19636"/>
                </a:cubicBezTo>
                <a:lnTo>
                  <a:pt x="21600" y="10800"/>
                </a:lnTo>
                <a:cubicBezTo>
                  <a:pt x="21600" y="9716"/>
                  <a:pt x="20391" y="8836"/>
                  <a:pt x="18900" y="8836"/>
                </a:cubicBezTo>
                <a:moveTo>
                  <a:pt x="11475" y="15573"/>
                </a:moveTo>
                <a:lnTo>
                  <a:pt x="11475" y="16200"/>
                </a:lnTo>
                <a:cubicBezTo>
                  <a:pt x="11475" y="16472"/>
                  <a:pt x="11172" y="16691"/>
                  <a:pt x="10800" y="16691"/>
                </a:cubicBezTo>
                <a:cubicBezTo>
                  <a:pt x="10428" y="16691"/>
                  <a:pt x="10125" y="16472"/>
                  <a:pt x="10125" y="16200"/>
                </a:cubicBezTo>
                <a:lnTo>
                  <a:pt x="10125" y="15573"/>
                </a:lnTo>
                <a:cubicBezTo>
                  <a:pt x="9723" y="15403"/>
                  <a:pt x="9450" y="15090"/>
                  <a:pt x="9450" y="14727"/>
                </a:cubicBezTo>
                <a:cubicBezTo>
                  <a:pt x="9450" y="14186"/>
                  <a:pt x="10055" y="13745"/>
                  <a:pt x="10800" y="13745"/>
                </a:cubicBezTo>
                <a:cubicBezTo>
                  <a:pt x="11545" y="13745"/>
                  <a:pt x="12150" y="14186"/>
                  <a:pt x="12150" y="14727"/>
                </a:cubicBezTo>
                <a:cubicBezTo>
                  <a:pt x="12150" y="15090"/>
                  <a:pt x="11876" y="15403"/>
                  <a:pt x="11475" y="15573"/>
                </a:cubicBezTo>
                <a:moveTo>
                  <a:pt x="10800" y="12764"/>
                </a:moveTo>
                <a:cubicBezTo>
                  <a:pt x="9309" y="12764"/>
                  <a:pt x="8100" y="13643"/>
                  <a:pt x="8100" y="14727"/>
                </a:cubicBezTo>
                <a:cubicBezTo>
                  <a:pt x="8100" y="15232"/>
                  <a:pt x="8369" y="15687"/>
                  <a:pt x="8798" y="16034"/>
                </a:cubicBezTo>
                <a:cubicBezTo>
                  <a:pt x="8789" y="16089"/>
                  <a:pt x="8775" y="16144"/>
                  <a:pt x="8775" y="16200"/>
                </a:cubicBezTo>
                <a:cubicBezTo>
                  <a:pt x="8775" y="17014"/>
                  <a:pt x="9681" y="17673"/>
                  <a:pt x="10800" y="17673"/>
                </a:cubicBezTo>
                <a:cubicBezTo>
                  <a:pt x="11919" y="17673"/>
                  <a:pt x="12825" y="17014"/>
                  <a:pt x="12825" y="16200"/>
                </a:cubicBezTo>
                <a:cubicBezTo>
                  <a:pt x="12825" y="16144"/>
                  <a:pt x="12810" y="16089"/>
                  <a:pt x="12802" y="16034"/>
                </a:cubicBezTo>
                <a:cubicBezTo>
                  <a:pt x="13231" y="15686"/>
                  <a:pt x="13500" y="15232"/>
                  <a:pt x="13500" y="14727"/>
                </a:cubicBezTo>
                <a:cubicBezTo>
                  <a:pt x="13500" y="13643"/>
                  <a:pt x="12291" y="12764"/>
                  <a:pt x="10800" y="12764"/>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cs typeface="+mn-ea"/>
              <a:sym typeface="+mn-lt"/>
            </a:endParaRPr>
          </a:p>
        </p:txBody>
      </p:sp>
      <p:sp>
        <p:nvSpPr>
          <p:cNvPr id="26" name="TextBox 25"/>
          <p:cNvSpPr txBox="1"/>
          <p:nvPr/>
        </p:nvSpPr>
        <p:spPr>
          <a:xfrm>
            <a:off x="2294268" y="3798417"/>
            <a:ext cx="2207400" cy="442109"/>
          </a:xfrm>
          <a:prstGeom prst="rect">
            <a:avLst/>
          </a:prstGeom>
          <a:noFill/>
        </p:spPr>
        <p:txBody>
          <a:bodyPr wrap="square" lIns="0" tIns="0" rIns="0" bIns="0" numCol="1" spcCol="959784">
            <a:spAutoFit/>
          </a:bodyPr>
          <a:lstStyle/>
          <a:p>
            <a:pPr algn="ctr">
              <a:lnSpc>
                <a:spcPts val="1825"/>
              </a:lnSpc>
            </a:pPr>
            <a:r>
              <a:rPr lang="en-US" sz="1250" dirty="0">
                <a:solidFill>
                  <a:schemeClr val="bg1"/>
                </a:solidFill>
                <a:cs typeface="+mn-ea"/>
                <a:sym typeface="+mn-lt"/>
              </a:rPr>
              <a:t>Investment generally results in acquiring an asset</a:t>
            </a:r>
          </a:p>
        </p:txBody>
      </p:sp>
      <p:sp>
        <p:nvSpPr>
          <p:cNvPr id="27" name="TextBox 26"/>
          <p:cNvSpPr txBox="1"/>
          <p:nvPr/>
        </p:nvSpPr>
        <p:spPr>
          <a:xfrm>
            <a:off x="2813515" y="3151018"/>
            <a:ext cx="1168910" cy="284693"/>
          </a:xfrm>
          <a:prstGeom prst="rect">
            <a:avLst/>
          </a:prstGeom>
          <a:noFill/>
        </p:spPr>
        <p:txBody>
          <a:bodyPr wrap="none" rtlCol="0" anchor="ctr" anchorCtr="0">
            <a:spAutoFit/>
          </a:bodyPr>
          <a:lstStyle/>
          <a:p>
            <a:pPr algn="ctr"/>
            <a:r>
              <a:rPr lang="zh-CN" altLang="en-US" sz="1250" b="1" spc="300" dirty="0">
                <a:solidFill>
                  <a:schemeClr val="bg1"/>
                </a:solidFill>
                <a:cs typeface="+mn-ea"/>
                <a:sym typeface="+mn-lt"/>
              </a:rPr>
              <a:t>运营特点</a:t>
            </a:r>
            <a:r>
              <a:rPr lang="en-US" altLang="zh-CN" sz="1250" b="1" spc="300" dirty="0">
                <a:solidFill>
                  <a:schemeClr val="bg1"/>
                </a:solidFill>
                <a:cs typeface="+mn-ea"/>
                <a:sym typeface="+mn-lt"/>
              </a:rPr>
              <a:t>01</a:t>
            </a:r>
            <a:endParaRPr lang="en-US" sz="1250" b="1" spc="300" dirty="0">
              <a:solidFill>
                <a:schemeClr val="bg1"/>
              </a:solidFill>
              <a:cs typeface="+mn-ea"/>
              <a:sym typeface="+mn-lt"/>
            </a:endParaRPr>
          </a:p>
        </p:txBody>
      </p:sp>
      <p:sp>
        <p:nvSpPr>
          <p:cNvPr id="28" name="TextBox 27"/>
          <p:cNvSpPr txBox="1"/>
          <p:nvPr/>
        </p:nvSpPr>
        <p:spPr>
          <a:xfrm>
            <a:off x="4997407" y="3816833"/>
            <a:ext cx="2207400" cy="442109"/>
          </a:xfrm>
          <a:prstGeom prst="rect">
            <a:avLst/>
          </a:prstGeom>
          <a:noFill/>
        </p:spPr>
        <p:txBody>
          <a:bodyPr wrap="square" lIns="0" tIns="0" rIns="0" bIns="0" numCol="1" spcCol="959784">
            <a:spAutoFit/>
          </a:bodyPr>
          <a:lstStyle/>
          <a:p>
            <a:pPr algn="ctr">
              <a:lnSpc>
                <a:spcPts val="1825"/>
              </a:lnSpc>
            </a:pPr>
            <a:r>
              <a:rPr lang="en-US" sz="1250" dirty="0">
                <a:solidFill>
                  <a:schemeClr val="bg1"/>
                </a:solidFill>
                <a:cs typeface="+mn-ea"/>
                <a:sym typeface="+mn-lt"/>
              </a:rPr>
              <a:t>Investment generally results in acquiring an asset</a:t>
            </a:r>
          </a:p>
        </p:txBody>
      </p:sp>
      <p:sp>
        <p:nvSpPr>
          <p:cNvPr id="29" name="TextBox 28"/>
          <p:cNvSpPr txBox="1"/>
          <p:nvPr/>
        </p:nvSpPr>
        <p:spPr>
          <a:xfrm>
            <a:off x="5499822" y="3169434"/>
            <a:ext cx="1202573" cy="284693"/>
          </a:xfrm>
          <a:prstGeom prst="rect">
            <a:avLst/>
          </a:prstGeom>
          <a:noFill/>
        </p:spPr>
        <p:txBody>
          <a:bodyPr wrap="none" rtlCol="0" anchor="ctr" anchorCtr="0">
            <a:spAutoFit/>
          </a:bodyPr>
          <a:lstStyle/>
          <a:p>
            <a:pPr algn="ctr"/>
            <a:r>
              <a:rPr lang="zh-CN" altLang="en-US" sz="1250" b="1" spc="300" dirty="0">
                <a:solidFill>
                  <a:schemeClr val="bg1"/>
                </a:solidFill>
                <a:cs typeface="+mn-ea"/>
                <a:sym typeface="+mn-lt"/>
              </a:rPr>
              <a:t>运营特点</a:t>
            </a:r>
            <a:r>
              <a:rPr lang="en-US" altLang="zh-CN" sz="1250" b="1" spc="300" dirty="0">
                <a:solidFill>
                  <a:schemeClr val="bg1"/>
                </a:solidFill>
                <a:cs typeface="+mn-ea"/>
                <a:sym typeface="+mn-lt"/>
              </a:rPr>
              <a:t>02</a:t>
            </a:r>
            <a:endParaRPr lang="en-US" sz="1250" b="1" spc="300" dirty="0">
              <a:solidFill>
                <a:schemeClr val="bg1"/>
              </a:solidFill>
              <a:cs typeface="+mn-ea"/>
              <a:sym typeface="+mn-lt"/>
            </a:endParaRPr>
          </a:p>
        </p:txBody>
      </p:sp>
      <p:sp>
        <p:nvSpPr>
          <p:cNvPr id="30" name="Shape 2708"/>
          <p:cNvSpPr/>
          <p:nvPr/>
        </p:nvSpPr>
        <p:spPr>
          <a:xfrm>
            <a:off x="5713815" y="2168657"/>
            <a:ext cx="784007" cy="784007"/>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8" y="20618"/>
                  <a:pt x="982" y="16222"/>
                  <a:pt x="982" y="10800"/>
                </a:cubicBezTo>
                <a:cubicBezTo>
                  <a:pt x="982" y="5377"/>
                  <a:pt x="5378" y="982"/>
                  <a:pt x="10800" y="982"/>
                </a:cubicBezTo>
                <a:cubicBezTo>
                  <a:pt x="16223" y="982"/>
                  <a:pt x="20618" y="5377"/>
                  <a:pt x="20618" y="10800"/>
                </a:cubicBezTo>
                <a:cubicBezTo>
                  <a:pt x="20618" y="16222"/>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8836" y="13888"/>
                </a:moveTo>
                <a:lnTo>
                  <a:pt x="8836" y="7712"/>
                </a:lnTo>
                <a:lnTo>
                  <a:pt x="14241" y="10800"/>
                </a:lnTo>
                <a:cubicBezTo>
                  <a:pt x="14241" y="10800"/>
                  <a:pt x="8836" y="13888"/>
                  <a:pt x="8836" y="13888"/>
                </a:cubicBezTo>
                <a:close/>
                <a:moveTo>
                  <a:pt x="15520" y="10422"/>
                </a:moveTo>
                <a:lnTo>
                  <a:pt x="15525" y="10416"/>
                </a:lnTo>
                <a:lnTo>
                  <a:pt x="15438" y="10367"/>
                </a:lnTo>
                <a:cubicBezTo>
                  <a:pt x="15425" y="10361"/>
                  <a:pt x="15414" y="10351"/>
                  <a:pt x="15401" y="10346"/>
                </a:cubicBezTo>
                <a:lnTo>
                  <a:pt x="8652" y="6489"/>
                </a:lnTo>
                <a:lnTo>
                  <a:pt x="8647" y="6495"/>
                </a:lnTo>
                <a:cubicBezTo>
                  <a:pt x="8563" y="6428"/>
                  <a:pt x="8461" y="6382"/>
                  <a:pt x="8345" y="6382"/>
                </a:cubicBezTo>
                <a:cubicBezTo>
                  <a:pt x="8075" y="6382"/>
                  <a:pt x="7855" y="6601"/>
                  <a:pt x="7855" y="6873"/>
                </a:cubicBezTo>
                <a:lnTo>
                  <a:pt x="7855" y="14727"/>
                </a:lnTo>
                <a:cubicBezTo>
                  <a:pt x="7855" y="14999"/>
                  <a:pt x="8075" y="15218"/>
                  <a:pt x="8345" y="15218"/>
                </a:cubicBezTo>
                <a:cubicBezTo>
                  <a:pt x="8461" y="15218"/>
                  <a:pt x="8563" y="15172"/>
                  <a:pt x="8647" y="15105"/>
                </a:cubicBezTo>
                <a:lnTo>
                  <a:pt x="8652" y="15111"/>
                </a:lnTo>
                <a:lnTo>
                  <a:pt x="15401" y="11254"/>
                </a:lnTo>
                <a:cubicBezTo>
                  <a:pt x="15414" y="11249"/>
                  <a:pt x="15425" y="11240"/>
                  <a:pt x="15438" y="11233"/>
                </a:cubicBezTo>
                <a:lnTo>
                  <a:pt x="15525" y="11184"/>
                </a:lnTo>
                <a:lnTo>
                  <a:pt x="15520" y="11178"/>
                </a:lnTo>
                <a:cubicBezTo>
                  <a:pt x="15632" y="11088"/>
                  <a:pt x="15709" y="10955"/>
                  <a:pt x="15709" y="10800"/>
                </a:cubicBezTo>
                <a:cubicBezTo>
                  <a:pt x="15709" y="10645"/>
                  <a:pt x="15632" y="10512"/>
                  <a:pt x="15520" y="1042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cs typeface="+mn-ea"/>
              <a:sym typeface="+mn-lt"/>
            </a:endParaRPr>
          </a:p>
        </p:txBody>
      </p:sp>
      <p:sp>
        <p:nvSpPr>
          <p:cNvPr id="31" name="Shape 2781"/>
          <p:cNvSpPr/>
          <p:nvPr/>
        </p:nvSpPr>
        <p:spPr>
          <a:xfrm>
            <a:off x="8429941" y="2148045"/>
            <a:ext cx="787785" cy="787785"/>
          </a:xfrm>
          <a:custGeom>
            <a:avLst/>
            <a:gdLst/>
            <a:ahLst/>
            <a:cxnLst>
              <a:cxn ang="0">
                <a:pos x="wd2" y="hd2"/>
              </a:cxn>
              <a:cxn ang="5400000">
                <a:pos x="wd2" y="hd2"/>
              </a:cxn>
              <a:cxn ang="10800000">
                <a:pos x="wd2" y="hd2"/>
              </a:cxn>
              <a:cxn ang="16200000">
                <a:pos x="wd2" y="hd2"/>
              </a:cxn>
            </a:cxnLst>
            <a:rect l="0" t="0" r="r" b="b"/>
            <a:pathLst>
              <a:path w="21600" h="21600" extrusionOk="0">
                <a:moveTo>
                  <a:pt x="5891" y="6873"/>
                </a:moveTo>
                <a:cubicBezTo>
                  <a:pt x="6162" y="6873"/>
                  <a:pt x="6382" y="6653"/>
                  <a:pt x="6382" y="6382"/>
                </a:cubicBezTo>
                <a:lnTo>
                  <a:pt x="6382" y="1473"/>
                </a:lnTo>
                <a:cubicBezTo>
                  <a:pt x="6382" y="1201"/>
                  <a:pt x="6162" y="982"/>
                  <a:pt x="5891" y="982"/>
                </a:cubicBezTo>
                <a:cubicBezTo>
                  <a:pt x="5620" y="982"/>
                  <a:pt x="5400" y="1201"/>
                  <a:pt x="5400" y="1473"/>
                </a:cubicBezTo>
                <a:lnTo>
                  <a:pt x="5400" y="6382"/>
                </a:lnTo>
                <a:cubicBezTo>
                  <a:pt x="5400" y="6653"/>
                  <a:pt x="5620" y="6873"/>
                  <a:pt x="5891" y="6873"/>
                </a:cubicBezTo>
                <a:moveTo>
                  <a:pt x="2945" y="5891"/>
                </a:moveTo>
                <a:cubicBezTo>
                  <a:pt x="3216" y="5891"/>
                  <a:pt x="3436" y="5671"/>
                  <a:pt x="3436" y="5400"/>
                </a:cubicBezTo>
                <a:lnTo>
                  <a:pt x="3436" y="2455"/>
                </a:lnTo>
                <a:cubicBezTo>
                  <a:pt x="3436" y="2183"/>
                  <a:pt x="3216" y="1964"/>
                  <a:pt x="2945" y="1964"/>
                </a:cubicBezTo>
                <a:cubicBezTo>
                  <a:pt x="2675" y="1964"/>
                  <a:pt x="2455" y="2183"/>
                  <a:pt x="2455" y="2455"/>
                </a:cubicBezTo>
                <a:lnTo>
                  <a:pt x="2455" y="5400"/>
                </a:lnTo>
                <a:cubicBezTo>
                  <a:pt x="2455" y="5671"/>
                  <a:pt x="2675" y="5891"/>
                  <a:pt x="2945" y="5891"/>
                </a:cubicBezTo>
                <a:moveTo>
                  <a:pt x="18655" y="15218"/>
                </a:moveTo>
                <a:lnTo>
                  <a:pt x="17648" y="15218"/>
                </a:lnTo>
                <a:cubicBezTo>
                  <a:pt x="17660" y="15056"/>
                  <a:pt x="17673" y="14893"/>
                  <a:pt x="17673" y="14727"/>
                </a:cubicBezTo>
                <a:lnTo>
                  <a:pt x="17673" y="11291"/>
                </a:lnTo>
                <a:lnTo>
                  <a:pt x="18655" y="11291"/>
                </a:lnTo>
                <a:cubicBezTo>
                  <a:pt x="19739" y="11291"/>
                  <a:pt x="20618" y="12170"/>
                  <a:pt x="20618" y="13255"/>
                </a:cubicBezTo>
                <a:cubicBezTo>
                  <a:pt x="20618" y="14339"/>
                  <a:pt x="19739" y="15218"/>
                  <a:pt x="18655" y="15218"/>
                </a:cubicBezTo>
                <a:moveTo>
                  <a:pt x="16691" y="14727"/>
                </a:moveTo>
                <a:cubicBezTo>
                  <a:pt x="16691" y="15802"/>
                  <a:pt x="16399" y="16805"/>
                  <a:pt x="15896" y="17673"/>
                </a:cubicBezTo>
                <a:lnTo>
                  <a:pt x="1777" y="17673"/>
                </a:lnTo>
                <a:cubicBezTo>
                  <a:pt x="1274" y="16805"/>
                  <a:pt x="982" y="15802"/>
                  <a:pt x="982" y="14727"/>
                </a:cubicBezTo>
                <a:lnTo>
                  <a:pt x="982" y="8836"/>
                </a:lnTo>
                <a:lnTo>
                  <a:pt x="16691" y="8836"/>
                </a:lnTo>
                <a:cubicBezTo>
                  <a:pt x="16691" y="8836"/>
                  <a:pt x="16691" y="14727"/>
                  <a:pt x="16691" y="14727"/>
                </a:cubicBezTo>
                <a:close/>
                <a:moveTo>
                  <a:pt x="10800" y="20618"/>
                </a:moveTo>
                <a:lnTo>
                  <a:pt x="6873" y="20618"/>
                </a:lnTo>
                <a:cubicBezTo>
                  <a:pt x="5131" y="20618"/>
                  <a:pt x="3569" y="19857"/>
                  <a:pt x="2491" y="18655"/>
                </a:cubicBezTo>
                <a:lnTo>
                  <a:pt x="15182" y="18655"/>
                </a:lnTo>
                <a:cubicBezTo>
                  <a:pt x="14103" y="19857"/>
                  <a:pt x="12542" y="20618"/>
                  <a:pt x="10800" y="20618"/>
                </a:cubicBezTo>
                <a:moveTo>
                  <a:pt x="18655" y="10309"/>
                </a:moveTo>
                <a:lnTo>
                  <a:pt x="17673" y="10309"/>
                </a:lnTo>
                <a:lnTo>
                  <a:pt x="17673" y="8836"/>
                </a:lnTo>
                <a:cubicBezTo>
                  <a:pt x="17673" y="8295"/>
                  <a:pt x="17233" y="7855"/>
                  <a:pt x="16691" y="7855"/>
                </a:cubicBezTo>
                <a:lnTo>
                  <a:pt x="982" y="7855"/>
                </a:lnTo>
                <a:cubicBezTo>
                  <a:pt x="440" y="7855"/>
                  <a:pt x="0" y="8295"/>
                  <a:pt x="0" y="8836"/>
                </a:cubicBezTo>
                <a:lnTo>
                  <a:pt x="0" y="14727"/>
                </a:lnTo>
                <a:cubicBezTo>
                  <a:pt x="0" y="17232"/>
                  <a:pt x="1344" y="19417"/>
                  <a:pt x="3346" y="20618"/>
                </a:cubicBezTo>
                <a:lnTo>
                  <a:pt x="491" y="20618"/>
                </a:lnTo>
                <a:cubicBezTo>
                  <a:pt x="220" y="20618"/>
                  <a:pt x="0" y="20838"/>
                  <a:pt x="0" y="21109"/>
                </a:cubicBezTo>
                <a:cubicBezTo>
                  <a:pt x="0" y="21380"/>
                  <a:pt x="220" y="21600"/>
                  <a:pt x="491" y="21600"/>
                </a:cubicBezTo>
                <a:lnTo>
                  <a:pt x="17182" y="21600"/>
                </a:lnTo>
                <a:cubicBezTo>
                  <a:pt x="17453" y="21600"/>
                  <a:pt x="17673" y="21380"/>
                  <a:pt x="17673" y="21109"/>
                </a:cubicBezTo>
                <a:cubicBezTo>
                  <a:pt x="17673" y="20838"/>
                  <a:pt x="17453" y="20618"/>
                  <a:pt x="17182" y="20618"/>
                </a:cubicBezTo>
                <a:lnTo>
                  <a:pt x="14330" y="20618"/>
                </a:lnTo>
                <a:cubicBezTo>
                  <a:pt x="15925" y="19659"/>
                  <a:pt x="17101" y="18074"/>
                  <a:pt x="17511" y="16200"/>
                </a:cubicBezTo>
                <a:lnTo>
                  <a:pt x="18655" y="16200"/>
                </a:lnTo>
                <a:cubicBezTo>
                  <a:pt x="20281" y="16200"/>
                  <a:pt x="21600" y="14882"/>
                  <a:pt x="21600" y="13255"/>
                </a:cubicBezTo>
                <a:cubicBezTo>
                  <a:pt x="21600" y="11628"/>
                  <a:pt x="20281" y="10309"/>
                  <a:pt x="18655" y="10309"/>
                </a:cubicBezTo>
                <a:moveTo>
                  <a:pt x="11782" y="5891"/>
                </a:moveTo>
                <a:cubicBezTo>
                  <a:pt x="12053" y="5891"/>
                  <a:pt x="12273" y="5671"/>
                  <a:pt x="12273" y="5400"/>
                </a:cubicBezTo>
                <a:lnTo>
                  <a:pt x="12273" y="2455"/>
                </a:lnTo>
                <a:cubicBezTo>
                  <a:pt x="12273" y="2183"/>
                  <a:pt x="12053" y="1964"/>
                  <a:pt x="11782" y="1964"/>
                </a:cubicBezTo>
                <a:cubicBezTo>
                  <a:pt x="11511" y="1964"/>
                  <a:pt x="11291" y="2183"/>
                  <a:pt x="11291" y="2455"/>
                </a:cubicBezTo>
                <a:lnTo>
                  <a:pt x="11291" y="5400"/>
                </a:lnTo>
                <a:cubicBezTo>
                  <a:pt x="11291" y="5671"/>
                  <a:pt x="11511" y="5891"/>
                  <a:pt x="11782" y="5891"/>
                </a:cubicBezTo>
                <a:moveTo>
                  <a:pt x="14727" y="6873"/>
                </a:moveTo>
                <a:cubicBezTo>
                  <a:pt x="14998" y="6873"/>
                  <a:pt x="15218" y="6653"/>
                  <a:pt x="15218" y="6382"/>
                </a:cubicBezTo>
                <a:lnTo>
                  <a:pt x="15218" y="1473"/>
                </a:lnTo>
                <a:cubicBezTo>
                  <a:pt x="15218" y="1201"/>
                  <a:pt x="14998" y="982"/>
                  <a:pt x="14727" y="982"/>
                </a:cubicBezTo>
                <a:cubicBezTo>
                  <a:pt x="14456" y="982"/>
                  <a:pt x="14236" y="1201"/>
                  <a:pt x="14236" y="1473"/>
                </a:cubicBezTo>
                <a:lnTo>
                  <a:pt x="14236" y="6382"/>
                </a:lnTo>
                <a:cubicBezTo>
                  <a:pt x="14236" y="6653"/>
                  <a:pt x="14456" y="6873"/>
                  <a:pt x="14727" y="6873"/>
                </a:cubicBezTo>
                <a:moveTo>
                  <a:pt x="8836" y="5891"/>
                </a:moveTo>
                <a:cubicBezTo>
                  <a:pt x="9107" y="5891"/>
                  <a:pt x="9327" y="5671"/>
                  <a:pt x="9327" y="5400"/>
                </a:cubicBezTo>
                <a:lnTo>
                  <a:pt x="9327" y="491"/>
                </a:lnTo>
                <a:cubicBezTo>
                  <a:pt x="9327" y="220"/>
                  <a:pt x="9107" y="0"/>
                  <a:pt x="8836" y="0"/>
                </a:cubicBezTo>
                <a:cubicBezTo>
                  <a:pt x="8566" y="0"/>
                  <a:pt x="8345" y="220"/>
                  <a:pt x="8345" y="491"/>
                </a:cubicBezTo>
                <a:lnTo>
                  <a:pt x="8345" y="5400"/>
                </a:lnTo>
                <a:cubicBezTo>
                  <a:pt x="8345" y="5671"/>
                  <a:pt x="8566" y="5891"/>
                  <a:pt x="8836" y="5891"/>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cs typeface="+mn-ea"/>
              <a:sym typeface="+mn-lt"/>
            </a:endParaRPr>
          </a:p>
        </p:txBody>
      </p:sp>
      <p:sp>
        <p:nvSpPr>
          <p:cNvPr id="32" name="TextBox 31"/>
          <p:cNvSpPr txBox="1"/>
          <p:nvPr/>
        </p:nvSpPr>
        <p:spPr>
          <a:xfrm>
            <a:off x="2187768" y="5186389"/>
            <a:ext cx="7838766" cy="438262"/>
          </a:xfrm>
          <a:prstGeom prst="rect">
            <a:avLst/>
          </a:prstGeom>
          <a:noFill/>
        </p:spPr>
        <p:txBody>
          <a:bodyPr wrap="square" lIns="0" tIns="0" rIns="0" bIns="0" numCol="1" spcCol="959784">
            <a:spAutoFit/>
          </a:bodyPr>
          <a:lstStyle/>
          <a:p>
            <a:pPr algn="ctr">
              <a:lnSpc>
                <a:spcPts val="1825"/>
              </a:lnSpc>
            </a:pPr>
            <a:r>
              <a:rPr lang="en-US" sz="1250" dirty="0">
                <a:solidFill>
                  <a:schemeClr val="tx1">
                    <a:lumMod val="65000"/>
                    <a:lumOff val="35000"/>
                  </a:schemeClr>
                </a:solidFill>
                <a:cs typeface="+mn-ea"/>
                <a:sym typeface="+mn-lt"/>
              </a:rPr>
              <a:t>Investment generally results in acquiring an asset, also called an investment. If the asset is available at a price worth investing, it is normally expected either to generate income, or to appreciate in value, so that it can be sold at a higher price investment also called</a:t>
            </a:r>
          </a:p>
        </p:txBody>
      </p:sp>
      <p:cxnSp>
        <p:nvCxnSpPr>
          <p:cNvPr id="7" name="Straight Connector 6"/>
          <p:cNvCxnSpPr/>
          <p:nvPr/>
        </p:nvCxnSpPr>
        <p:spPr>
          <a:xfrm>
            <a:off x="2845168" y="3620149"/>
            <a:ext cx="108208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8276645" y="3620149"/>
            <a:ext cx="108208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5557717" y="3620149"/>
            <a:ext cx="1082082"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663741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15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650"/>
                            </p:stCondLst>
                            <p:childTnLst>
                              <p:par>
                                <p:cTn id="17" presetID="10"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500"/>
                                        <p:tgtEl>
                                          <p:spTgt spid="25"/>
                                        </p:tgtEl>
                                      </p:cBhvr>
                                    </p:animEffect>
                                  </p:childTnLst>
                                </p:cTn>
                              </p:par>
                            </p:childTnLst>
                          </p:cTn>
                        </p:par>
                        <p:par>
                          <p:cTn id="20" fill="hold">
                            <p:stCondLst>
                              <p:cond delay="2150"/>
                            </p:stCondLst>
                            <p:childTnLst>
                              <p:par>
                                <p:cTn id="21" presetID="10"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childTnLst>
                                </p:cTn>
                              </p:par>
                            </p:childTnLst>
                          </p:cTn>
                        </p:par>
                        <p:par>
                          <p:cTn id="24" fill="hold">
                            <p:stCondLst>
                              <p:cond delay="265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par>
                          <p:cTn id="28" fill="hold">
                            <p:stCondLst>
                              <p:cond delay="3150"/>
                            </p:stCondLst>
                            <p:childTnLst>
                              <p:par>
                                <p:cTn id="29" presetID="10" presetClass="entr" presetSubtype="0"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fade">
                                      <p:cBhvr>
                                        <p:cTn id="31" dur="500"/>
                                        <p:tgtEl>
                                          <p:spTgt spid="26"/>
                                        </p:tgtEl>
                                      </p:cBhvr>
                                    </p:animEffect>
                                  </p:childTnLst>
                                </p:cTn>
                              </p:par>
                            </p:childTnLst>
                          </p:cTn>
                        </p:par>
                        <p:par>
                          <p:cTn id="32" fill="hold">
                            <p:stCondLst>
                              <p:cond delay="3650"/>
                            </p:stCondLst>
                            <p:childTnLst>
                              <p:par>
                                <p:cTn id="33" presetID="10" presetClass="entr" presetSubtype="0"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par>
                          <p:cTn id="36" fill="hold">
                            <p:stCondLst>
                              <p:cond delay="4150"/>
                            </p:stCondLst>
                            <p:childTnLst>
                              <p:par>
                                <p:cTn id="37" presetID="10" presetClass="entr" presetSubtype="0"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4650"/>
                            </p:stCondLst>
                            <p:childTnLst>
                              <p:par>
                                <p:cTn id="41" presetID="10" presetClass="entr" presetSubtype="0"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fade">
                                      <p:cBhvr>
                                        <p:cTn id="43" dur="500"/>
                                        <p:tgtEl>
                                          <p:spTgt spid="29"/>
                                        </p:tgtEl>
                                      </p:cBhvr>
                                    </p:animEffect>
                                  </p:childTnLst>
                                </p:cTn>
                              </p:par>
                            </p:childTnLst>
                          </p:cTn>
                        </p:par>
                        <p:par>
                          <p:cTn id="44" fill="hold">
                            <p:stCondLst>
                              <p:cond delay="5150"/>
                            </p:stCondLst>
                            <p:childTnLst>
                              <p:par>
                                <p:cTn id="45" presetID="10" presetClass="entr" presetSubtype="0" fill="hold"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fade">
                                      <p:cBhvr>
                                        <p:cTn id="47" dur="500"/>
                                        <p:tgtEl>
                                          <p:spTgt spid="36"/>
                                        </p:tgtEl>
                                      </p:cBhvr>
                                    </p:animEffect>
                                  </p:childTnLst>
                                </p:cTn>
                              </p:par>
                            </p:childTnLst>
                          </p:cTn>
                        </p:par>
                        <p:par>
                          <p:cTn id="48" fill="hold">
                            <p:stCondLst>
                              <p:cond delay="5650"/>
                            </p:stCondLst>
                            <p:childTnLst>
                              <p:par>
                                <p:cTn id="49" presetID="10" presetClass="entr" presetSubtype="0" fill="hold" grpId="0"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6150"/>
                            </p:stCondLst>
                            <p:childTnLst>
                              <p:par>
                                <p:cTn id="53" presetID="10" presetClass="entr" presetSubtype="0" fill="hold" grpId="0" nodeType="after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fade">
                                      <p:cBhvr>
                                        <p:cTn id="55" dur="500"/>
                                        <p:tgtEl>
                                          <p:spTgt spid="4"/>
                                        </p:tgtEl>
                                      </p:cBhvr>
                                    </p:animEffect>
                                  </p:childTnLst>
                                </p:cTn>
                              </p:par>
                            </p:childTnLst>
                          </p:cTn>
                        </p:par>
                        <p:par>
                          <p:cTn id="56" fill="hold">
                            <p:stCondLst>
                              <p:cond delay="6650"/>
                            </p:stCondLst>
                            <p:childTnLst>
                              <p:par>
                                <p:cTn id="57" presetID="10" presetClass="entr" presetSubtype="0"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childTnLst>
                          </p:cTn>
                        </p:par>
                        <p:par>
                          <p:cTn id="60" fill="hold">
                            <p:stCondLst>
                              <p:cond delay="7150"/>
                            </p:stCondLst>
                            <p:childTnLst>
                              <p:par>
                                <p:cTn id="61" presetID="10" presetClass="entr" presetSubtype="0"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par>
                          <p:cTn id="64" fill="hold">
                            <p:stCondLst>
                              <p:cond delay="7650"/>
                            </p:stCondLst>
                            <p:childTnLst>
                              <p:par>
                                <p:cTn id="65" presetID="10" presetClass="entr" presetSubtype="0"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500"/>
                                        <p:tgtEl>
                                          <p:spTgt spid="35"/>
                                        </p:tgtEl>
                                      </p:cBhvr>
                                    </p:animEffect>
                                  </p:childTnLst>
                                </p:cTn>
                              </p:par>
                            </p:childTnLst>
                          </p:cTn>
                        </p:par>
                        <p:par>
                          <p:cTn id="68" fill="hold">
                            <p:stCondLst>
                              <p:cond delay="8150"/>
                            </p:stCondLst>
                            <p:childTnLst>
                              <p:par>
                                <p:cTn id="69" presetID="10" presetClass="entr" presetSubtype="0" fill="hold" grpId="0" nodeType="after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fade">
                                      <p:cBhvr>
                                        <p:cTn id="71" dur="500"/>
                                        <p:tgtEl>
                                          <p:spTgt spid="23"/>
                                        </p:tgtEl>
                                      </p:cBhvr>
                                    </p:animEffect>
                                  </p:childTnLst>
                                </p:cTn>
                              </p:par>
                            </p:childTnLst>
                          </p:cTn>
                        </p:par>
                        <p:par>
                          <p:cTn id="72" fill="hold">
                            <p:stCondLst>
                              <p:cond delay="8650"/>
                            </p:stCondLst>
                            <p:childTnLst>
                              <p:par>
                                <p:cTn id="73" presetID="10"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4" grpId="0" animBg="1"/>
      <p:bldP spid="20" grpId="0" animBg="1"/>
      <p:bldP spid="22" grpId="0" animBg="1"/>
      <p:bldP spid="23" grpId="0"/>
      <p:bldP spid="24" grpId="0"/>
      <p:bldP spid="25" grpId="0" animBg="1"/>
      <p:bldP spid="26" grpId="0"/>
      <p:bldP spid="27" grpId="0"/>
      <p:bldP spid="28" grpId="0"/>
      <p:bldP spid="29" grpId="0"/>
      <p:bldP spid="30" grpId="0" animBg="1"/>
      <p:bldP spid="31" grpId="0" animBg="1"/>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962024F3-50A3-45FA-B508-788C50F78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938344" y="-2758037"/>
            <a:ext cx="8358780" cy="12192002"/>
          </a:xfrm>
          <a:prstGeom prst="rect">
            <a:avLst/>
          </a:prstGeom>
          <a:ln>
            <a:solidFill>
              <a:srgbClr val="016576"/>
            </a:solidFill>
          </a:ln>
        </p:spPr>
      </p:pic>
      <p:sp>
        <p:nvSpPr>
          <p:cNvPr id="5" name="矩形 4">
            <a:extLst>
              <a:ext uri="{FF2B5EF4-FFF2-40B4-BE49-F238E27FC236}">
                <a16:creationId xmlns:a16="http://schemas.microsoft.com/office/drawing/2014/main" xmlns="" id="{A6ADD32C-F375-4454-8DB6-ECFCB43F7CFA}"/>
              </a:ext>
            </a:extLst>
          </p:cNvPr>
          <p:cNvSpPr/>
          <p:nvPr/>
        </p:nvSpPr>
        <p:spPr>
          <a:xfrm>
            <a:off x="1066799" y="927100"/>
            <a:ext cx="10058400" cy="5245100"/>
          </a:xfrm>
          <a:prstGeom prst="rect">
            <a:avLst/>
          </a:prstGeom>
          <a:solidFill>
            <a:schemeClr val="bg1"/>
          </a:solidFill>
          <a:ln>
            <a:noFill/>
          </a:ln>
          <a:effectLst>
            <a:outerShdw blurRad="63500" sx="105000" sy="105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a:extLst>
              <a:ext uri="{FF2B5EF4-FFF2-40B4-BE49-F238E27FC236}">
                <a16:creationId xmlns:a16="http://schemas.microsoft.com/office/drawing/2014/main" xmlns="" id="{6D50CFD1-C08D-44BD-85D6-0F0E4CEC17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4903" y="4355165"/>
            <a:ext cx="6928991" cy="2532954"/>
          </a:xfrm>
          <a:prstGeom prst="rect">
            <a:avLst/>
          </a:prstGeom>
        </p:spPr>
      </p:pic>
      <p:pic>
        <p:nvPicPr>
          <p:cNvPr id="7" name="图片 6">
            <a:extLst>
              <a:ext uri="{FF2B5EF4-FFF2-40B4-BE49-F238E27FC236}">
                <a16:creationId xmlns:a16="http://schemas.microsoft.com/office/drawing/2014/main" xmlns="" id="{54C77AD0-3092-4060-AB14-789A88E615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21737" y="-41375"/>
            <a:ext cx="3036558" cy="3379339"/>
          </a:xfrm>
          <a:prstGeom prst="rect">
            <a:avLst/>
          </a:prstGeom>
        </p:spPr>
      </p:pic>
      <p:pic>
        <p:nvPicPr>
          <p:cNvPr id="8" name="图片 7">
            <a:extLst>
              <a:ext uri="{FF2B5EF4-FFF2-40B4-BE49-F238E27FC236}">
                <a16:creationId xmlns:a16="http://schemas.microsoft.com/office/drawing/2014/main" xmlns="" id="{1F1D9E39-3B83-4131-9598-36E8977D68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V="1">
            <a:off x="9723580" y="0"/>
            <a:ext cx="2426984" cy="2990818"/>
          </a:xfrm>
          <a:prstGeom prst="rect">
            <a:avLst/>
          </a:prstGeom>
        </p:spPr>
      </p:pic>
      <p:pic>
        <p:nvPicPr>
          <p:cNvPr id="9" name="图片 8">
            <a:extLst>
              <a:ext uri="{FF2B5EF4-FFF2-40B4-BE49-F238E27FC236}">
                <a16:creationId xmlns:a16="http://schemas.microsoft.com/office/drawing/2014/main" xmlns="" id="{A6D89CFC-D614-4308-8958-DCFE482B11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23714" y="3948793"/>
            <a:ext cx="2990021" cy="2939809"/>
          </a:xfrm>
          <a:prstGeom prst="rect">
            <a:avLst/>
          </a:prstGeom>
        </p:spPr>
      </p:pic>
      <p:pic>
        <p:nvPicPr>
          <p:cNvPr id="10" name="图片 9">
            <a:extLst>
              <a:ext uri="{FF2B5EF4-FFF2-40B4-BE49-F238E27FC236}">
                <a16:creationId xmlns:a16="http://schemas.microsoft.com/office/drawing/2014/main" xmlns="" id="{646BC3DE-45DB-4D2E-AF18-840DEB1D80D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63" y="4026852"/>
            <a:ext cx="3542439" cy="2834236"/>
          </a:xfrm>
          <a:prstGeom prst="rect">
            <a:avLst/>
          </a:prstGeom>
        </p:spPr>
      </p:pic>
      <p:sp>
        <p:nvSpPr>
          <p:cNvPr id="11" name="TextBox 13">
            <a:extLst>
              <a:ext uri="{FF2B5EF4-FFF2-40B4-BE49-F238E27FC236}">
                <a16:creationId xmlns:a16="http://schemas.microsoft.com/office/drawing/2014/main" xmlns="" id="{2F470A3C-DD5A-4F35-9E2C-066CE4E864B6}"/>
              </a:ext>
            </a:extLst>
          </p:cNvPr>
          <p:cNvSpPr txBox="1"/>
          <p:nvPr/>
        </p:nvSpPr>
        <p:spPr>
          <a:xfrm>
            <a:off x="450806" y="1477523"/>
            <a:ext cx="4176724" cy="3770263"/>
          </a:xfrm>
          <a:prstGeom prst="rect">
            <a:avLst/>
          </a:prstGeom>
          <a:noFill/>
          <a:ln>
            <a:noFill/>
          </a:ln>
        </p:spPr>
        <p:txBody>
          <a:bodyPr wrap="square" rtlCol="0">
            <a:spAutoFit/>
          </a:bodyPr>
          <a:lstStyle/>
          <a:p>
            <a:pPr algn="r"/>
            <a:r>
              <a:rPr lang="en-US" altLang="zh-CN" sz="23900" b="1" dirty="0">
                <a:solidFill>
                  <a:srgbClr val="016576"/>
                </a:solidFill>
                <a:cs typeface="+mn-ea"/>
                <a:sym typeface="+mn-lt"/>
              </a:rPr>
              <a:t>04</a:t>
            </a:r>
            <a:r>
              <a:rPr lang="en-US" sz="23900" b="1" dirty="0">
                <a:solidFill>
                  <a:srgbClr val="016576"/>
                </a:solidFill>
                <a:cs typeface="+mn-ea"/>
                <a:sym typeface="+mn-lt"/>
              </a:rPr>
              <a:t> </a:t>
            </a:r>
          </a:p>
        </p:txBody>
      </p:sp>
      <p:grpSp>
        <p:nvGrpSpPr>
          <p:cNvPr id="2" name="组合 1">
            <a:extLst>
              <a:ext uri="{FF2B5EF4-FFF2-40B4-BE49-F238E27FC236}">
                <a16:creationId xmlns:a16="http://schemas.microsoft.com/office/drawing/2014/main" xmlns="" id="{19009E72-D4FD-4465-BA30-64831827F0EA}"/>
              </a:ext>
            </a:extLst>
          </p:cNvPr>
          <p:cNvGrpSpPr/>
          <p:nvPr/>
        </p:nvGrpSpPr>
        <p:grpSpPr>
          <a:xfrm>
            <a:off x="3295155" y="1357975"/>
            <a:ext cx="5798536" cy="4098967"/>
            <a:chOff x="3295155" y="1357975"/>
            <a:chExt cx="5798536" cy="4098967"/>
          </a:xfrm>
        </p:grpSpPr>
        <p:cxnSp>
          <p:nvCxnSpPr>
            <p:cNvPr id="14" name="Straight Connector 7">
              <a:extLst>
                <a:ext uri="{FF2B5EF4-FFF2-40B4-BE49-F238E27FC236}">
                  <a16:creationId xmlns:a16="http://schemas.microsoft.com/office/drawing/2014/main" xmlns="" id="{71B0F6F1-25EC-45CC-9736-1720D9E7DB98}"/>
                </a:ext>
              </a:extLst>
            </p:cNvPr>
            <p:cNvCxnSpPr/>
            <p:nvPr/>
          </p:nvCxnSpPr>
          <p:spPr>
            <a:xfrm>
              <a:off x="3295155" y="5456941"/>
              <a:ext cx="5798536"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5" name="Straight Connector 57">
              <a:extLst>
                <a:ext uri="{FF2B5EF4-FFF2-40B4-BE49-F238E27FC236}">
                  <a16:creationId xmlns:a16="http://schemas.microsoft.com/office/drawing/2014/main" xmlns="" id="{954C158C-7341-481E-859A-9AB7C4CBF628}"/>
                </a:ext>
              </a:extLst>
            </p:cNvPr>
            <p:cNvCxnSpPr/>
            <p:nvPr/>
          </p:nvCxnSpPr>
          <p:spPr>
            <a:xfrm>
              <a:off x="3295155" y="1357975"/>
              <a:ext cx="5798536"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6" name="Straight Connector 62">
              <a:extLst>
                <a:ext uri="{FF2B5EF4-FFF2-40B4-BE49-F238E27FC236}">
                  <a16:creationId xmlns:a16="http://schemas.microsoft.com/office/drawing/2014/main" xmlns="" id="{E039D1E8-61DE-4207-AEAE-726E6498DC64}"/>
                </a:ext>
              </a:extLst>
            </p:cNvPr>
            <p:cNvCxnSpPr/>
            <p:nvPr/>
          </p:nvCxnSpPr>
          <p:spPr>
            <a:xfrm flipV="1">
              <a:off x="9093691" y="1357975"/>
              <a:ext cx="0" cy="409896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7" name="Straight Connector 63">
              <a:extLst>
                <a:ext uri="{FF2B5EF4-FFF2-40B4-BE49-F238E27FC236}">
                  <a16:creationId xmlns:a16="http://schemas.microsoft.com/office/drawing/2014/main" xmlns="" id="{BDA273D0-5D33-43FB-B3BB-ACD7D33279D5}"/>
                </a:ext>
              </a:extLst>
            </p:cNvPr>
            <p:cNvCxnSpPr/>
            <p:nvPr/>
          </p:nvCxnSpPr>
          <p:spPr>
            <a:xfrm flipV="1">
              <a:off x="3295155" y="4923744"/>
              <a:ext cx="0" cy="53319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8" name="Straight Connector 64">
              <a:extLst>
                <a:ext uri="{FF2B5EF4-FFF2-40B4-BE49-F238E27FC236}">
                  <a16:creationId xmlns:a16="http://schemas.microsoft.com/office/drawing/2014/main" xmlns="" id="{B4002B65-917D-42E7-B268-4E21AB34D864}"/>
                </a:ext>
              </a:extLst>
            </p:cNvPr>
            <p:cNvCxnSpPr/>
            <p:nvPr/>
          </p:nvCxnSpPr>
          <p:spPr>
            <a:xfrm flipV="1">
              <a:off x="3295155" y="1357975"/>
              <a:ext cx="0" cy="54430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grpSp>
      <p:grpSp>
        <p:nvGrpSpPr>
          <p:cNvPr id="3" name="组合 2">
            <a:extLst>
              <a:ext uri="{FF2B5EF4-FFF2-40B4-BE49-F238E27FC236}">
                <a16:creationId xmlns:a16="http://schemas.microsoft.com/office/drawing/2014/main" xmlns="" id="{CE3537E3-423E-48C0-8B42-FA9FAC734ACB}"/>
              </a:ext>
            </a:extLst>
          </p:cNvPr>
          <p:cNvGrpSpPr/>
          <p:nvPr/>
        </p:nvGrpSpPr>
        <p:grpSpPr>
          <a:xfrm>
            <a:off x="5087191" y="2369217"/>
            <a:ext cx="3376612" cy="1782762"/>
            <a:chOff x="7194210" y="2458134"/>
            <a:chExt cx="3376612" cy="1782762"/>
          </a:xfrm>
        </p:grpSpPr>
        <p:sp>
          <p:nvSpPr>
            <p:cNvPr id="21" name="矩形 20">
              <a:extLst>
                <a:ext uri="{FF2B5EF4-FFF2-40B4-BE49-F238E27FC236}">
                  <a16:creationId xmlns:a16="http://schemas.microsoft.com/office/drawing/2014/main" xmlns="" id="{6128C14A-1EAD-4DCC-A939-19C89C56F365}"/>
                </a:ext>
              </a:extLst>
            </p:cNvPr>
            <p:cNvSpPr/>
            <p:nvPr/>
          </p:nvSpPr>
          <p:spPr>
            <a:xfrm>
              <a:off x="7194210" y="2458134"/>
              <a:ext cx="203132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016576"/>
                  </a:solidFill>
                  <a:effectLst/>
                  <a:uLnTx/>
                  <a:uFillTx/>
                  <a:latin typeface="Agency FB" panose="020F0502020204030204"/>
                  <a:ea typeface="微软雅黑"/>
                  <a:cs typeface="+mn-ea"/>
                  <a:sym typeface="+mn-lt"/>
                </a:rPr>
                <a:t>发展规划</a:t>
              </a:r>
              <a:endParaRPr kumimoji="0" lang="zh-CN" altLang="zh-CN" sz="3600" b="1" i="0" u="none" strike="noStrike" kern="100" cap="none" spc="0" normalizeH="0" baseline="0" noProof="0" dirty="0">
                <a:ln>
                  <a:noFill/>
                </a:ln>
                <a:solidFill>
                  <a:srgbClr val="016576"/>
                </a:solidFill>
                <a:effectLst/>
                <a:uLnTx/>
                <a:uFillTx/>
                <a:latin typeface="Agency FB" panose="020F0502020204030204"/>
                <a:ea typeface="微软雅黑"/>
                <a:cs typeface="+mn-ea"/>
                <a:sym typeface="+mn-lt"/>
              </a:endParaRPr>
            </a:p>
          </p:txBody>
        </p:sp>
        <p:sp>
          <p:nvSpPr>
            <p:cNvPr id="22" name="TextBox 23">
              <a:extLst>
                <a:ext uri="{FF2B5EF4-FFF2-40B4-BE49-F238E27FC236}">
                  <a16:creationId xmlns:a16="http://schemas.microsoft.com/office/drawing/2014/main" xmlns="" id="{7F53DFEC-1304-4B0B-98EC-76C6E93EB998}"/>
                </a:ext>
              </a:extLst>
            </p:cNvPr>
            <p:cNvSpPr txBox="1">
              <a:spLocks noChangeArrowheads="1"/>
            </p:cNvSpPr>
            <p:nvPr/>
          </p:nvSpPr>
          <p:spPr bwMode="auto">
            <a:xfrm>
              <a:off x="7194210" y="327410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添加文字标题一</a:t>
              </a:r>
            </a:p>
          </p:txBody>
        </p:sp>
        <p:sp>
          <p:nvSpPr>
            <p:cNvPr id="23" name="TextBox 24">
              <a:extLst>
                <a:ext uri="{FF2B5EF4-FFF2-40B4-BE49-F238E27FC236}">
                  <a16:creationId xmlns:a16="http://schemas.microsoft.com/office/drawing/2014/main" xmlns="" id="{D1707B84-E55A-4C48-B4DA-F9C3F18EC9EC}"/>
                </a:ext>
              </a:extLst>
            </p:cNvPr>
            <p:cNvSpPr txBox="1">
              <a:spLocks noChangeArrowheads="1"/>
            </p:cNvSpPr>
            <p:nvPr/>
          </p:nvSpPr>
          <p:spPr bwMode="auto">
            <a:xfrm>
              <a:off x="7194210" y="360272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添加文字标题二</a:t>
              </a:r>
            </a:p>
          </p:txBody>
        </p:sp>
        <p:sp>
          <p:nvSpPr>
            <p:cNvPr id="24" name="TextBox 25">
              <a:extLst>
                <a:ext uri="{FF2B5EF4-FFF2-40B4-BE49-F238E27FC236}">
                  <a16:creationId xmlns:a16="http://schemas.microsoft.com/office/drawing/2014/main" xmlns="" id="{F1946D89-A02E-4733-8DC3-2D9DAF79C770}"/>
                </a:ext>
              </a:extLst>
            </p:cNvPr>
            <p:cNvSpPr txBox="1">
              <a:spLocks noChangeArrowheads="1"/>
            </p:cNvSpPr>
            <p:nvPr/>
          </p:nvSpPr>
          <p:spPr bwMode="auto">
            <a:xfrm>
              <a:off x="7194210" y="395197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添加文字标题三</a:t>
              </a:r>
            </a:p>
          </p:txBody>
        </p:sp>
        <p:sp>
          <p:nvSpPr>
            <p:cNvPr id="25" name="TextBox 23">
              <a:extLst>
                <a:ext uri="{FF2B5EF4-FFF2-40B4-BE49-F238E27FC236}">
                  <a16:creationId xmlns:a16="http://schemas.microsoft.com/office/drawing/2014/main" xmlns="" id="{C6108AA5-2C20-4021-A92B-A38FD9E498B1}"/>
                </a:ext>
              </a:extLst>
            </p:cNvPr>
            <p:cNvSpPr txBox="1">
              <a:spLocks noChangeArrowheads="1"/>
            </p:cNvSpPr>
            <p:nvPr/>
          </p:nvSpPr>
          <p:spPr bwMode="auto">
            <a:xfrm>
              <a:off x="9067460" y="330903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添加文字标题四</a:t>
              </a:r>
            </a:p>
          </p:txBody>
        </p:sp>
        <p:sp>
          <p:nvSpPr>
            <p:cNvPr id="26" name="TextBox 24">
              <a:extLst>
                <a:ext uri="{FF2B5EF4-FFF2-40B4-BE49-F238E27FC236}">
                  <a16:creationId xmlns:a16="http://schemas.microsoft.com/office/drawing/2014/main" xmlns="" id="{4608B8D4-41BF-478A-A13D-B655C88DA197}"/>
                </a:ext>
              </a:extLst>
            </p:cNvPr>
            <p:cNvSpPr txBox="1">
              <a:spLocks noChangeArrowheads="1"/>
            </p:cNvSpPr>
            <p:nvPr/>
          </p:nvSpPr>
          <p:spPr bwMode="auto">
            <a:xfrm>
              <a:off x="9067460" y="363605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添加文字标题五</a:t>
              </a:r>
            </a:p>
          </p:txBody>
        </p:sp>
        <p:sp>
          <p:nvSpPr>
            <p:cNvPr id="27" name="TextBox 25">
              <a:extLst>
                <a:ext uri="{FF2B5EF4-FFF2-40B4-BE49-F238E27FC236}">
                  <a16:creationId xmlns:a16="http://schemas.microsoft.com/office/drawing/2014/main" xmlns="" id="{8277627F-5760-47EC-B995-D38E689A08B2}"/>
                </a:ext>
              </a:extLst>
            </p:cNvPr>
            <p:cNvSpPr txBox="1">
              <a:spLocks noChangeArrowheads="1"/>
            </p:cNvSpPr>
            <p:nvPr/>
          </p:nvSpPr>
          <p:spPr bwMode="auto">
            <a:xfrm>
              <a:off x="9067460" y="398689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schemeClr val="tx1">
                      <a:lumMod val="65000"/>
                      <a:lumOff val="35000"/>
                    </a:schemeClr>
                  </a:solidFill>
                  <a:effectLst/>
                  <a:uLnTx/>
                  <a:uFillTx/>
                  <a:latin typeface="Agency FB" panose="020F0502020204030204"/>
                  <a:ea typeface="微软雅黑"/>
                  <a:cs typeface="+mn-ea"/>
                  <a:sym typeface="+mn-lt"/>
                </a:rPr>
                <a:t>添加文字标题六</a:t>
              </a:r>
            </a:p>
          </p:txBody>
        </p:sp>
      </p:grpSp>
    </p:spTree>
    <p:extLst>
      <p:ext uri="{BB962C8B-B14F-4D97-AF65-F5344CB8AC3E}">
        <p14:creationId xmlns:p14="http://schemas.microsoft.com/office/powerpoint/2010/main" val="2360903085"/>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27"/>
          <p:cNvSpPr txBox="1"/>
          <p:nvPr/>
        </p:nvSpPr>
        <p:spPr>
          <a:xfrm>
            <a:off x="876300" y="5141526"/>
            <a:ext cx="3058416" cy="438262"/>
          </a:xfrm>
          <a:prstGeom prst="rect">
            <a:avLst/>
          </a:prstGeom>
          <a:noFill/>
        </p:spPr>
        <p:txBody>
          <a:bodyPr wrap="square" lIns="0" tIns="0" rIns="0" bIns="0" numCol="1" spcCol="959784">
            <a:spAutoFit/>
          </a:bodyPr>
          <a:lstStyle/>
          <a:p>
            <a:pPr algn="ctr">
              <a:lnSpc>
                <a:spcPts val="1825"/>
              </a:lnSpc>
            </a:pPr>
            <a:r>
              <a:rPr lang="en-US" sz="1250" dirty="0">
                <a:solidFill>
                  <a:schemeClr val="bg2">
                    <a:lumMod val="25000"/>
                  </a:schemeClr>
                </a:solidFill>
                <a:cs typeface="+mn-ea"/>
                <a:sym typeface="+mn-lt"/>
              </a:rPr>
              <a:t>Also called an investment. If the asset is available at a price worth investing, it is normally expected either</a:t>
            </a:r>
          </a:p>
        </p:txBody>
      </p:sp>
      <p:sp>
        <p:nvSpPr>
          <p:cNvPr id="29" name="TextBox 28"/>
          <p:cNvSpPr txBox="1"/>
          <p:nvPr/>
        </p:nvSpPr>
        <p:spPr>
          <a:xfrm>
            <a:off x="1996188" y="4665896"/>
            <a:ext cx="808235" cy="284693"/>
          </a:xfrm>
          <a:prstGeom prst="rect">
            <a:avLst/>
          </a:prstGeom>
          <a:noFill/>
        </p:spPr>
        <p:txBody>
          <a:bodyPr wrap="none" rtlCol="0" anchor="ctr" anchorCtr="0">
            <a:spAutoFit/>
          </a:bodyPr>
          <a:lstStyle/>
          <a:p>
            <a:pPr algn="ctr"/>
            <a:r>
              <a:rPr lang="zh-CN" altLang="en-US" sz="1250" b="1" spc="300" dirty="0">
                <a:solidFill>
                  <a:srgbClr val="016576"/>
                </a:solidFill>
                <a:cs typeface="+mn-ea"/>
                <a:sym typeface="+mn-lt"/>
              </a:rPr>
              <a:t>规划</a:t>
            </a:r>
            <a:r>
              <a:rPr lang="en-US" altLang="zh-CN" sz="1250" b="1" spc="300" dirty="0">
                <a:solidFill>
                  <a:srgbClr val="016576"/>
                </a:solidFill>
                <a:cs typeface="+mn-ea"/>
                <a:sym typeface="+mn-lt"/>
              </a:rPr>
              <a:t>03</a:t>
            </a:r>
            <a:endParaRPr lang="en-US" sz="1250" b="1" spc="300" dirty="0">
              <a:solidFill>
                <a:srgbClr val="016576"/>
              </a:solidFill>
              <a:cs typeface="+mn-ea"/>
              <a:sym typeface="+mn-lt"/>
            </a:endParaRPr>
          </a:p>
        </p:txBody>
      </p:sp>
      <p:sp>
        <p:nvSpPr>
          <p:cNvPr id="32" name="TextBox 31"/>
          <p:cNvSpPr txBox="1"/>
          <p:nvPr/>
        </p:nvSpPr>
        <p:spPr>
          <a:xfrm>
            <a:off x="8257285" y="5141526"/>
            <a:ext cx="3058416" cy="438262"/>
          </a:xfrm>
          <a:prstGeom prst="rect">
            <a:avLst/>
          </a:prstGeom>
          <a:noFill/>
        </p:spPr>
        <p:txBody>
          <a:bodyPr wrap="square" lIns="0" tIns="0" rIns="0" bIns="0" numCol="1" spcCol="959784">
            <a:spAutoFit/>
          </a:bodyPr>
          <a:lstStyle/>
          <a:p>
            <a:pPr algn="ctr">
              <a:lnSpc>
                <a:spcPts val="1825"/>
              </a:lnSpc>
            </a:pPr>
            <a:r>
              <a:rPr lang="en-US" sz="1250" dirty="0">
                <a:solidFill>
                  <a:schemeClr val="bg2">
                    <a:lumMod val="25000"/>
                  </a:schemeClr>
                </a:solidFill>
                <a:cs typeface="+mn-ea"/>
                <a:sym typeface="+mn-lt"/>
              </a:rPr>
              <a:t>Also called an investment. If the asset is available at a price worth investing, it is normally expected either</a:t>
            </a:r>
          </a:p>
        </p:txBody>
      </p:sp>
      <p:sp>
        <p:nvSpPr>
          <p:cNvPr id="33" name="TextBox 32"/>
          <p:cNvSpPr txBox="1"/>
          <p:nvPr/>
        </p:nvSpPr>
        <p:spPr>
          <a:xfrm>
            <a:off x="9382394" y="4665896"/>
            <a:ext cx="808235" cy="284693"/>
          </a:xfrm>
          <a:prstGeom prst="rect">
            <a:avLst/>
          </a:prstGeom>
          <a:noFill/>
        </p:spPr>
        <p:txBody>
          <a:bodyPr wrap="none" rtlCol="0" anchor="ctr" anchorCtr="0">
            <a:spAutoFit/>
          </a:bodyPr>
          <a:lstStyle/>
          <a:p>
            <a:pPr algn="ctr"/>
            <a:r>
              <a:rPr lang="zh-CN" altLang="en-US" sz="1250" b="1" spc="300" dirty="0">
                <a:solidFill>
                  <a:srgbClr val="016576"/>
                </a:solidFill>
                <a:cs typeface="+mn-ea"/>
                <a:sym typeface="+mn-lt"/>
              </a:rPr>
              <a:t>规划</a:t>
            </a:r>
            <a:r>
              <a:rPr lang="en-US" altLang="zh-CN" sz="1250" b="1" spc="300" dirty="0">
                <a:solidFill>
                  <a:srgbClr val="016576"/>
                </a:solidFill>
                <a:cs typeface="+mn-ea"/>
                <a:sym typeface="+mn-lt"/>
              </a:rPr>
              <a:t>04</a:t>
            </a:r>
            <a:endParaRPr lang="en-US" sz="1250" b="1" spc="300" dirty="0">
              <a:solidFill>
                <a:srgbClr val="016576"/>
              </a:solidFill>
              <a:cs typeface="+mn-ea"/>
              <a:sym typeface="+mn-lt"/>
            </a:endParaRPr>
          </a:p>
        </p:txBody>
      </p:sp>
      <p:sp>
        <p:nvSpPr>
          <p:cNvPr id="44" name="TextBox 43"/>
          <p:cNvSpPr txBox="1"/>
          <p:nvPr/>
        </p:nvSpPr>
        <p:spPr>
          <a:xfrm>
            <a:off x="876300" y="2074941"/>
            <a:ext cx="3058416" cy="438262"/>
          </a:xfrm>
          <a:prstGeom prst="rect">
            <a:avLst/>
          </a:prstGeom>
          <a:noFill/>
        </p:spPr>
        <p:txBody>
          <a:bodyPr wrap="square" lIns="0" tIns="0" rIns="0" bIns="0" numCol="1" spcCol="959784">
            <a:spAutoFit/>
          </a:bodyPr>
          <a:lstStyle/>
          <a:p>
            <a:pPr algn="ctr">
              <a:lnSpc>
                <a:spcPts val="1825"/>
              </a:lnSpc>
            </a:pPr>
            <a:r>
              <a:rPr lang="en-US" sz="1250" dirty="0">
                <a:solidFill>
                  <a:schemeClr val="bg2">
                    <a:lumMod val="25000"/>
                  </a:schemeClr>
                </a:solidFill>
                <a:cs typeface="+mn-ea"/>
                <a:sym typeface="+mn-lt"/>
              </a:rPr>
              <a:t>Also called an investment. If the asset is available at a price worth investing, it is normally expected either</a:t>
            </a:r>
          </a:p>
        </p:txBody>
      </p:sp>
      <p:sp>
        <p:nvSpPr>
          <p:cNvPr id="47" name="TextBox 46"/>
          <p:cNvSpPr txBox="1"/>
          <p:nvPr/>
        </p:nvSpPr>
        <p:spPr>
          <a:xfrm>
            <a:off x="2014622" y="1599310"/>
            <a:ext cx="771366" cy="284693"/>
          </a:xfrm>
          <a:prstGeom prst="rect">
            <a:avLst/>
          </a:prstGeom>
          <a:noFill/>
        </p:spPr>
        <p:txBody>
          <a:bodyPr wrap="none" rtlCol="0" anchor="ctr" anchorCtr="0">
            <a:spAutoFit/>
          </a:bodyPr>
          <a:lstStyle/>
          <a:p>
            <a:pPr algn="ctr"/>
            <a:r>
              <a:rPr lang="zh-CN" altLang="en-US" sz="1250" b="1" spc="300" dirty="0">
                <a:solidFill>
                  <a:srgbClr val="016576"/>
                </a:solidFill>
                <a:cs typeface="+mn-ea"/>
                <a:sym typeface="+mn-lt"/>
              </a:rPr>
              <a:t>规划</a:t>
            </a:r>
            <a:r>
              <a:rPr lang="en-US" altLang="zh-CN" sz="1250" b="1" spc="300" dirty="0">
                <a:solidFill>
                  <a:srgbClr val="016576"/>
                </a:solidFill>
                <a:cs typeface="+mn-ea"/>
                <a:sym typeface="+mn-lt"/>
              </a:rPr>
              <a:t>01</a:t>
            </a:r>
            <a:endParaRPr lang="en-US" sz="1250" b="1" spc="300" dirty="0">
              <a:solidFill>
                <a:srgbClr val="016576"/>
              </a:solidFill>
              <a:cs typeface="+mn-ea"/>
              <a:sym typeface="+mn-lt"/>
            </a:endParaRPr>
          </a:p>
        </p:txBody>
      </p:sp>
      <p:sp>
        <p:nvSpPr>
          <p:cNvPr id="48" name="TextBox 47"/>
          <p:cNvSpPr txBox="1"/>
          <p:nvPr/>
        </p:nvSpPr>
        <p:spPr>
          <a:xfrm>
            <a:off x="8257285" y="2074941"/>
            <a:ext cx="3058416" cy="438262"/>
          </a:xfrm>
          <a:prstGeom prst="rect">
            <a:avLst/>
          </a:prstGeom>
          <a:noFill/>
        </p:spPr>
        <p:txBody>
          <a:bodyPr wrap="square" lIns="0" tIns="0" rIns="0" bIns="0" numCol="1" spcCol="959784">
            <a:spAutoFit/>
          </a:bodyPr>
          <a:lstStyle/>
          <a:p>
            <a:pPr algn="ctr">
              <a:lnSpc>
                <a:spcPts val="1825"/>
              </a:lnSpc>
            </a:pPr>
            <a:r>
              <a:rPr lang="en-US" sz="1250" dirty="0">
                <a:solidFill>
                  <a:schemeClr val="bg2">
                    <a:lumMod val="25000"/>
                  </a:schemeClr>
                </a:solidFill>
                <a:cs typeface="+mn-ea"/>
                <a:sym typeface="+mn-lt"/>
              </a:rPr>
              <a:t>Also called an investment. If the asset is available at a price worth investing, it is normally expected either</a:t>
            </a:r>
          </a:p>
        </p:txBody>
      </p:sp>
      <p:sp>
        <p:nvSpPr>
          <p:cNvPr id="49" name="TextBox 48"/>
          <p:cNvSpPr txBox="1"/>
          <p:nvPr/>
        </p:nvSpPr>
        <p:spPr>
          <a:xfrm>
            <a:off x="9383997" y="1599310"/>
            <a:ext cx="805029" cy="284693"/>
          </a:xfrm>
          <a:prstGeom prst="rect">
            <a:avLst/>
          </a:prstGeom>
          <a:noFill/>
        </p:spPr>
        <p:txBody>
          <a:bodyPr wrap="none" rtlCol="0" anchor="ctr" anchorCtr="0">
            <a:spAutoFit/>
          </a:bodyPr>
          <a:lstStyle/>
          <a:p>
            <a:pPr algn="ctr"/>
            <a:r>
              <a:rPr lang="zh-CN" altLang="en-US" sz="1250" b="1" spc="300" dirty="0">
                <a:solidFill>
                  <a:srgbClr val="016576"/>
                </a:solidFill>
                <a:cs typeface="+mn-ea"/>
                <a:sym typeface="+mn-lt"/>
              </a:rPr>
              <a:t>规划</a:t>
            </a:r>
            <a:r>
              <a:rPr lang="en-US" altLang="zh-CN" sz="1250" b="1" spc="300" dirty="0">
                <a:solidFill>
                  <a:srgbClr val="016576"/>
                </a:solidFill>
                <a:cs typeface="+mn-ea"/>
                <a:sym typeface="+mn-lt"/>
              </a:rPr>
              <a:t>02</a:t>
            </a:r>
            <a:endParaRPr lang="en-US" sz="1250" b="1" spc="300" dirty="0">
              <a:solidFill>
                <a:srgbClr val="016576"/>
              </a:solidFill>
              <a:cs typeface="+mn-ea"/>
              <a:sym typeface="+mn-lt"/>
            </a:endParaRPr>
          </a:p>
        </p:txBody>
      </p:sp>
      <p:sp>
        <p:nvSpPr>
          <p:cNvPr id="51" name="Shape 2783"/>
          <p:cNvSpPr/>
          <p:nvPr/>
        </p:nvSpPr>
        <p:spPr>
          <a:xfrm>
            <a:off x="9527131" y="917568"/>
            <a:ext cx="529060" cy="456915"/>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rgbClr val="016576"/>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cs typeface="+mn-ea"/>
              <a:sym typeface="+mn-lt"/>
            </a:endParaRPr>
          </a:p>
        </p:txBody>
      </p:sp>
      <p:sp>
        <p:nvSpPr>
          <p:cNvPr id="55" name="Shape 2547"/>
          <p:cNvSpPr/>
          <p:nvPr/>
        </p:nvSpPr>
        <p:spPr>
          <a:xfrm>
            <a:off x="2140963" y="858644"/>
            <a:ext cx="518722" cy="518722"/>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016576"/>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cs typeface="+mn-ea"/>
              <a:sym typeface="+mn-lt"/>
            </a:endParaRPr>
          </a:p>
        </p:txBody>
      </p:sp>
      <p:sp>
        <p:nvSpPr>
          <p:cNvPr id="56" name="Shape 2553"/>
          <p:cNvSpPr/>
          <p:nvPr/>
        </p:nvSpPr>
        <p:spPr>
          <a:xfrm>
            <a:off x="2146147" y="4007965"/>
            <a:ext cx="518722" cy="471567"/>
          </a:xfrm>
          <a:custGeom>
            <a:avLst/>
            <a:gdLst/>
            <a:ahLst/>
            <a:cxnLst>
              <a:cxn ang="0">
                <a:pos x="wd2" y="hd2"/>
              </a:cxn>
              <a:cxn ang="5400000">
                <a:pos x="wd2" y="hd2"/>
              </a:cxn>
              <a:cxn ang="10800000">
                <a:pos x="wd2" y="hd2"/>
              </a:cxn>
              <a:cxn ang="16200000">
                <a:pos x="wd2" y="hd2"/>
              </a:cxn>
            </a:cxnLst>
            <a:rect l="0" t="0" r="r" b="b"/>
            <a:pathLst>
              <a:path w="21600" h="21600" extrusionOk="0">
                <a:moveTo>
                  <a:pt x="15709" y="8100"/>
                </a:moveTo>
                <a:cubicBezTo>
                  <a:pt x="14896" y="8100"/>
                  <a:pt x="14236" y="8826"/>
                  <a:pt x="14236" y="9720"/>
                </a:cubicBezTo>
                <a:cubicBezTo>
                  <a:pt x="14236" y="10615"/>
                  <a:pt x="14896" y="11340"/>
                  <a:pt x="15709" y="11340"/>
                </a:cubicBezTo>
                <a:cubicBezTo>
                  <a:pt x="16522" y="11340"/>
                  <a:pt x="17182" y="10615"/>
                  <a:pt x="17182" y="9720"/>
                </a:cubicBezTo>
                <a:cubicBezTo>
                  <a:pt x="17182" y="8826"/>
                  <a:pt x="16522" y="8100"/>
                  <a:pt x="15709" y="8100"/>
                </a:cubicBezTo>
                <a:moveTo>
                  <a:pt x="10800" y="18360"/>
                </a:moveTo>
                <a:cubicBezTo>
                  <a:pt x="9864" y="18360"/>
                  <a:pt x="8922" y="18237"/>
                  <a:pt x="7998" y="17995"/>
                </a:cubicBezTo>
                <a:cubicBezTo>
                  <a:pt x="7923" y="17975"/>
                  <a:pt x="7846" y="17965"/>
                  <a:pt x="7770" y="17965"/>
                </a:cubicBezTo>
                <a:cubicBezTo>
                  <a:pt x="7646" y="17965"/>
                  <a:pt x="7522" y="17991"/>
                  <a:pt x="7406" y="18043"/>
                </a:cubicBezTo>
                <a:lnTo>
                  <a:pt x="3352" y="19826"/>
                </a:lnTo>
                <a:lnTo>
                  <a:pt x="4013" y="16735"/>
                </a:lnTo>
                <a:cubicBezTo>
                  <a:pt x="4098" y="16339"/>
                  <a:pt x="3972" y="15924"/>
                  <a:pt x="3689" y="15662"/>
                </a:cubicBezTo>
                <a:cubicBezTo>
                  <a:pt x="1944" y="14045"/>
                  <a:pt x="982" y="11934"/>
                  <a:pt x="982" y="9720"/>
                </a:cubicBezTo>
                <a:cubicBezTo>
                  <a:pt x="982" y="4956"/>
                  <a:pt x="5387" y="1080"/>
                  <a:pt x="10800" y="1080"/>
                </a:cubicBezTo>
                <a:cubicBezTo>
                  <a:pt x="16214" y="1080"/>
                  <a:pt x="20618" y="4956"/>
                  <a:pt x="20618" y="9720"/>
                </a:cubicBezTo>
                <a:cubicBezTo>
                  <a:pt x="20618" y="14484"/>
                  <a:pt x="16214" y="18360"/>
                  <a:pt x="10800" y="18360"/>
                </a:cubicBezTo>
                <a:moveTo>
                  <a:pt x="10800" y="0"/>
                </a:moveTo>
                <a:cubicBezTo>
                  <a:pt x="4835" y="0"/>
                  <a:pt x="0" y="4352"/>
                  <a:pt x="0" y="9720"/>
                </a:cubicBezTo>
                <a:cubicBezTo>
                  <a:pt x="0" y="12353"/>
                  <a:pt x="1168" y="14738"/>
                  <a:pt x="3057" y="16488"/>
                </a:cubicBezTo>
                <a:lnTo>
                  <a:pt x="1964" y="21600"/>
                </a:lnTo>
                <a:lnTo>
                  <a:pt x="7770" y="19046"/>
                </a:lnTo>
                <a:cubicBezTo>
                  <a:pt x="8732" y="19298"/>
                  <a:pt x="9747" y="19440"/>
                  <a:pt x="10800" y="19440"/>
                </a:cubicBezTo>
                <a:cubicBezTo>
                  <a:pt x="16765" y="19440"/>
                  <a:pt x="21600" y="15089"/>
                  <a:pt x="21600" y="9720"/>
                </a:cubicBezTo>
                <a:cubicBezTo>
                  <a:pt x="21600" y="4352"/>
                  <a:pt x="16765" y="0"/>
                  <a:pt x="10800" y="0"/>
                </a:cubicBezTo>
                <a:moveTo>
                  <a:pt x="10800" y="8100"/>
                </a:moveTo>
                <a:cubicBezTo>
                  <a:pt x="9987" y="8100"/>
                  <a:pt x="9327" y="8826"/>
                  <a:pt x="9327" y="9720"/>
                </a:cubicBezTo>
                <a:cubicBezTo>
                  <a:pt x="9327" y="10615"/>
                  <a:pt x="9987" y="11340"/>
                  <a:pt x="10800" y="11340"/>
                </a:cubicBezTo>
                <a:cubicBezTo>
                  <a:pt x="11613" y="11340"/>
                  <a:pt x="12273" y="10615"/>
                  <a:pt x="12273" y="9720"/>
                </a:cubicBezTo>
                <a:cubicBezTo>
                  <a:pt x="12273" y="8826"/>
                  <a:pt x="11613" y="8100"/>
                  <a:pt x="10800" y="8100"/>
                </a:cubicBezTo>
                <a:moveTo>
                  <a:pt x="5891" y="8100"/>
                </a:moveTo>
                <a:cubicBezTo>
                  <a:pt x="5078" y="8100"/>
                  <a:pt x="4418" y="8826"/>
                  <a:pt x="4418" y="9720"/>
                </a:cubicBezTo>
                <a:cubicBezTo>
                  <a:pt x="4418" y="10615"/>
                  <a:pt x="5078" y="11340"/>
                  <a:pt x="5891" y="11340"/>
                </a:cubicBezTo>
                <a:cubicBezTo>
                  <a:pt x="6704" y="11340"/>
                  <a:pt x="7364" y="10615"/>
                  <a:pt x="7364" y="9720"/>
                </a:cubicBezTo>
                <a:cubicBezTo>
                  <a:pt x="7364" y="8826"/>
                  <a:pt x="6704" y="8100"/>
                  <a:pt x="5891" y="8100"/>
                </a:cubicBezTo>
              </a:path>
            </a:pathLst>
          </a:custGeom>
          <a:solidFill>
            <a:srgbClr val="016576"/>
          </a:solidFill>
          <a:ln w="12700">
            <a:miter lim="400000"/>
          </a:ln>
        </p:spPr>
        <p:txBody>
          <a:bodyPr lIns="19045" tIns="19045" rIns="19045" bIns="19045" anchor="ctr"/>
          <a:lstStyle/>
          <a:p>
            <a:pPr algn="ct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cs typeface="+mn-ea"/>
              <a:sym typeface="+mn-lt"/>
            </a:endParaRPr>
          </a:p>
        </p:txBody>
      </p:sp>
      <p:sp>
        <p:nvSpPr>
          <p:cNvPr id="59" name="Shape 2645"/>
          <p:cNvSpPr/>
          <p:nvPr/>
        </p:nvSpPr>
        <p:spPr>
          <a:xfrm>
            <a:off x="9527131" y="4063815"/>
            <a:ext cx="518722" cy="377253"/>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rgbClr val="016576"/>
          </a:solidFill>
          <a:ln w="12700">
            <a:miter lim="400000"/>
          </a:ln>
        </p:spPr>
        <p:txBody>
          <a:bodyPr lIns="19045" tIns="19045" rIns="19045" bIns="19045" anchor="ctr"/>
          <a:lstStyle/>
          <a:p>
            <a:pPr algn="ct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cs typeface="+mn-ea"/>
              <a:sym typeface="+mn-lt"/>
            </a:endParaRPr>
          </a:p>
        </p:txBody>
      </p:sp>
      <p:sp>
        <p:nvSpPr>
          <p:cNvPr id="20" name="Rectangle 19"/>
          <p:cNvSpPr>
            <a:spLocks/>
          </p:cNvSpPr>
          <p:nvPr/>
        </p:nvSpPr>
        <p:spPr bwMode="auto">
          <a:xfrm>
            <a:off x="5299240" y="3085363"/>
            <a:ext cx="161582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150" dirty="0">
                <a:solidFill>
                  <a:srgbClr val="016576"/>
                </a:solidFill>
                <a:cs typeface="+mn-ea"/>
                <a:sym typeface="+mn-lt"/>
              </a:rPr>
              <a:t>发展规划</a:t>
            </a:r>
            <a:endParaRPr lang="en-US" sz="3000" b="1" spc="150" dirty="0">
              <a:solidFill>
                <a:srgbClr val="016576"/>
              </a:solidFill>
              <a:cs typeface="+mn-ea"/>
              <a:sym typeface="+mn-lt"/>
            </a:endParaRPr>
          </a:p>
        </p:txBody>
      </p:sp>
      <p:sp>
        <p:nvSpPr>
          <p:cNvPr id="21" name="TextBox 20"/>
          <p:cNvSpPr txBox="1"/>
          <p:nvPr/>
        </p:nvSpPr>
        <p:spPr>
          <a:xfrm>
            <a:off x="5161942" y="3587190"/>
            <a:ext cx="1887055" cy="230832"/>
          </a:xfrm>
          <a:prstGeom prst="rect">
            <a:avLst/>
          </a:prstGeom>
          <a:noFill/>
        </p:spPr>
        <p:txBody>
          <a:bodyPr wrap="none" rtlCol="0" anchor="ctr" anchorCtr="0">
            <a:spAutoFit/>
          </a:bodyPr>
          <a:lstStyle/>
          <a:p>
            <a:pPr algn="ctr"/>
            <a:r>
              <a:rPr lang="en-US" sz="900" b="1" spc="300" dirty="0">
                <a:solidFill>
                  <a:srgbClr val="022D30"/>
                </a:solidFill>
                <a:cs typeface="+mn-ea"/>
                <a:sym typeface="+mn-lt"/>
              </a:rPr>
              <a:t>WRITE SOMETHING HERE</a:t>
            </a:r>
          </a:p>
        </p:txBody>
      </p:sp>
      <p:pic>
        <p:nvPicPr>
          <p:cNvPr id="7" name="图片占位符 6"/>
          <p:cNvPicPr>
            <a:picLocks noGrp="1" noChangeAspect="1"/>
          </p:cNvPicPr>
          <p:nvPr>
            <p:ph type="pic" sz="quarter" idx="14"/>
          </p:nvPr>
        </p:nvPicPr>
        <p:blipFill>
          <a:blip r:embed="rId3" cstate="email">
            <a:extLst>
              <a:ext uri="{28A0092B-C50C-407E-A947-70E740481C1C}">
                <a14:useLocalDpi xmlns:a14="http://schemas.microsoft.com/office/drawing/2010/main" val="0"/>
              </a:ext>
            </a:extLst>
          </a:blip>
          <a:srcRect l="4664" r="4664"/>
          <a:stretch>
            <a:fillRect/>
          </a:stretch>
        </p:blipFill>
        <p:spPr/>
      </p:pic>
      <p:pic>
        <p:nvPicPr>
          <p:cNvPr id="5" name="图片占位符 4"/>
          <p:cNvPicPr>
            <a:picLocks noGrp="1" noChangeAspect="1"/>
          </p:cNvPicPr>
          <p:nvPr>
            <p:ph type="pic" sz="quarter" idx="15"/>
          </p:nvPr>
        </p:nvPicPr>
        <p:blipFill>
          <a:blip r:embed="rId4" cstate="email">
            <a:extLst>
              <a:ext uri="{28A0092B-C50C-407E-A947-70E740481C1C}">
                <a14:useLocalDpi xmlns:a14="http://schemas.microsoft.com/office/drawing/2010/main" val="0"/>
              </a:ext>
            </a:extLst>
          </a:blip>
          <a:srcRect l="4664" r="4664"/>
          <a:stretch>
            <a:fillRect/>
          </a:stretch>
        </p:blipFill>
        <p:spPr/>
      </p:pic>
    </p:spTree>
    <p:extLst>
      <p:ext uri="{BB962C8B-B14F-4D97-AF65-F5344CB8AC3E}">
        <p14:creationId xmlns:p14="http://schemas.microsoft.com/office/powerpoint/2010/main" val="1544656170"/>
      </p:ext>
    </p:extLst>
  </p:cSld>
  <p:clrMapOvr>
    <a:masterClrMapping/>
  </p:clrMapOvr>
  <mc:AlternateContent xmlns:mc="http://schemas.openxmlformats.org/markup-compatibility/2006" xmlns:p14="http://schemas.microsoft.com/office/powerpoint/2010/main">
    <mc:Choice Requires="p14">
      <p:transition spd="med" p14:dur="700" advClick="0" advTm="12000">
        <p:fade/>
      </p:transition>
    </mc:Choice>
    <mc:Fallback xmlns="">
      <p:transition spd="med" advClick="0" advTm="1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1150"/>
                            </p:stCondLst>
                            <p:childTnLst>
                              <p:par>
                                <p:cTn id="13" presetID="47"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1000"/>
                                        <p:tgtEl>
                                          <p:spTgt spid="5"/>
                                        </p:tgtEl>
                                      </p:cBhvr>
                                    </p:animEffect>
                                    <p:anim calcmode="lin" valueType="num">
                                      <p:cBhvr>
                                        <p:cTn id="16" dur="1000" fill="hold"/>
                                        <p:tgtEl>
                                          <p:spTgt spid="5"/>
                                        </p:tgtEl>
                                        <p:attrNameLst>
                                          <p:attrName>ppt_x</p:attrName>
                                        </p:attrNameLst>
                                      </p:cBhvr>
                                      <p:tavLst>
                                        <p:tav tm="0">
                                          <p:val>
                                            <p:strVal val="#ppt_x"/>
                                          </p:val>
                                        </p:tav>
                                        <p:tav tm="100000">
                                          <p:val>
                                            <p:strVal val="#ppt_x"/>
                                          </p:val>
                                        </p:tav>
                                      </p:tavLst>
                                    </p:anim>
                                    <p:anim calcmode="lin" valueType="num">
                                      <p:cBhvr>
                                        <p:cTn id="17" dur="1000" fill="hold"/>
                                        <p:tgtEl>
                                          <p:spTgt spid="5"/>
                                        </p:tgtEl>
                                        <p:attrNameLst>
                                          <p:attrName>ppt_y</p:attrName>
                                        </p:attrNameLst>
                                      </p:cBhvr>
                                      <p:tavLst>
                                        <p:tav tm="0">
                                          <p:val>
                                            <p:strVal val="#ppt_y-.1"/>
                                          </p:val>
                                        </p:tav>
                                        <p:tav tm="100000">
                                          <p:val>
                                            <p:strVal val="#ppt_y"/>
                                          </p:val>
                                        </p:tav>
                                      </p:tavLst>
                                    </p:anim>
                                  </p:childTnLst>
                                </p:cTn>
                              </p:par>
                            </p:childTnLst>
                          </p:cTn>
                        </p:par>
                        <p:par>
                          <p:cTn id="18" fill="hold">
                            <p:stCondLst>
                              <p:cond delay="2150"/>
                            </p:stCondLst>
                            <p:childTnLst>
                              <p:par>
                                <p:cTn id="19" presetID="10" presetClass="entr" presetSubtype="0" fill="hold" grpId="0" nodeType="afterEffect">
                                  <p:stCondLst>
                                    <p:cond delay="0"/>
                                  </p:stCondLst>
                                  <p:childTnLst>
                                    <p:set>
                                      <p:cBhvr>
                                        <p:cTn id="20" dur="1" fill="hold">
                                          <p:stCondLst>
                                            <p:cond delay="0"/>
                                          </p:stCondLst>
                                        </p:cTn>
                                        <p:tgtEl>
                                          <p:spTgt spid="55"/>
                                        </p:tgtEl>
                                        <p:attrNameLst>
                                          <p:attrName>style.visibility</p:attrName>
                                        </p:attrNameLst>
                                      </p:cBhvr>
                                      <p:to>
                                        <p:strVal val="visible"/>
                                      </p:to>
                                    </p:set>
                                    <p:animEffect transition="in" filter="fade">
                                      <p:cBhvr>
                                        <p:cTn id="21" dur="500"/>
                                        <p:tgtEl>
                                          <p:spTgt spid="55"/>
                                        </p:tgtEl>
                                      </p:cBhvr>
                                    </p:animEffect>
                                  </p:childTnLst>
                                </p:cTn>
                              </p:par>
                            </p:childTnLst>
                          </p:cTn>
                        </p:par>
                        <p:par>
                          <p:cTn id="22" fill="hold">
                            <p:stCondLst>
                              <p:cond delay="265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150"/>
                            </p:stCondLst>
                            <p:childTnLst>
                              <p:par>
                                <p:cTn id="27" presetID="10" presetClass="entr" presetSubtype="0" fill="hold" grpId="0"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childTnLst>
                          </p:cTn>
                        </p:par>
                        <p:par>
                          <p:cTn id="30" fill="hold">
                            <p:stCondLst>
                              <p:cond delay="3650"/>
                            </p:stCondLst>
                            <p:childTnLst>
                              <p:par>
                                <p:cTn id="31" presetID="10" presetClass="entr" presetSubtype="0"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fade">
                                      <p:cBhvr>
                                        <p:cTn id="33" dur="500"/>
                                        <p:tgtEl>
                                          <p:spTgt spid="51"/>
                                        </p:tgtEl>
                                      </p:cBhvr>
                                    </p:animEffect>
                                  </p:childTnLst>
                                </p:cTn>
                              </p:par>
                            </p:childTnLst>
                          </p:cTn>
                        </p:par>
                        <p:par>
                          <p:cTn id="34" fill="hold">
                            <p:stCondLst>
                              <p:cond delay="4150"/>
                            </p:stCondLst>
                            <p:childTnLst>
                              <p:par>
                                <p:cTn id="35" presetID="10" presetClass="entr" presetSubtype="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childTnLst>
                          </p:cTn>
                        </p:par>
                        <p:par>
                          <p:cTn id="38" fill="hold">
                            <p:stCondLst>
                              <p:cond delay="4650"/>
                            </p:stCondLst>
                            <p:childTnLst>
                              <p:par>
                                <p:cTn id="39" presetID="10" presetClass="entr" presetSubtype="0"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fade">
                                      <p:cBhvr>
                                        <p:cTn id="41" dur="500"/>
                                        <p:tgtEl>
                                          <p:spTgt spid="48"/>
                                        </p:tgtEl>
                                      </p:cBhvr>
                                    </p:animEffect>
                                  </p:childTnLst>
                                </p:cTn>
                              </p:par>
                            </p:childTnLst>
                          </p:cTn>
                        </p:par>
                        <p:par>
                          <p:cTn id="42" fill="hold">
                            <p:stCondLst>
                              <p:cond delay="5150"/>
                            </p:stCondLst>
                            <p:childTnLst>
                              <p:par>
                                <p:cTn id="43" presetID="42" presetClass="entr" presetSubtype="0" fill="hold" nodeType="after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1000"/>
                                        <p:tgtEl>
                                          <p:spTgt spid="7"/>
                                        </p:tgtEl>
                                      </p:cBhvr>
                                    </p:animEffect>
                                    <p:anim calcmode="lin" valueType="num">
                                      <p:cBhvr>
                                        <p:cTn id="46" dur="1000" fill="hold"/>
                                        <p:tgtEl>
                                          <p:spTgt spid="7"/>
                                        </p:tgtEl>
                                        <p:attrNameLst>
                                          <p:attrName>ppt_x</p:attrName>
                                        </p:attrNameLst>
                                      </p:cBhvr>
                                      <p:tavLst>
                                        <p:tav tm="0">
                                          <p:val>
                                            <p:strVal val="#ppt_x"/>
                                          </p:val>
                                        </p:tav>
                                        <p:tav tm="100000">
                                          <p:val>
                                            <p:strVal val="#ppt_x"/>
                                          </p:val>
                                        </p:tav>
                                      </p:tavLst>
                                    </p:anim>
                                    <p:anim calcmode="lin" valueType="num">
                                      <p:cBhvr>
                                        <p:cTn id="47" dur="1000" fill="hold"/>
                                        <p:tgtEl>
                                          <p:spTgt spid="7"/>
                                        </p:tgtEl>
                                        <p:attrNameLst>
                                          <p:attrName>ppt_y</p:attrName>
                                        </p:attrNameLst>
                                      </p:cBhvr>
                                      <p:tavLst>
                                        <p:tav tm="0">
                                          <p:val>
                                            <p:strVal val="#ppt_y+.1"/>
                                          </p:val>
                                        </p:tav>
                                        <p:tav tm="100000">
                                          <p:val>
                                            <p:strVal val="#ppt_y"/>
                                          </p:val>
                                        </p:tav>
                                      </p:tavLst>
                                    </p:anim>
                                  </p:childTnLst>
                                </p:cTn>
                              </p:par>
                            </p:childTnLst>
                          </p:cTn>
                        </p:par>
                        <p:par>
                          <p:cTn id="48" fill="hold">
                            <p:stCondLst>
                              <p:cond delay="6150"/>
                            </p:stCondLst>
                            <p:childTnLst>
                              <p:par>
                                <p:cTn id="49" presetID="10" presetClass="entr" presetSubtype="0" fill="hold" grpId="0" nodeType="after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fade">
                                      <p:cBhvr>
                                        <p:cTn id="51" dur="500"/>
                                        <p:tgtEl>
                                          <p:spTgt spid="56"/>
                                        </p:tgtEl>
                                      </p:cBhvr>
                                    </p:animEffect>
                                  </p:childTnLst>
                                </p:cTn>
                              </p:par>
                            </p:childTnLst>
                          </p:cTn>
                        </p:par>
                        <p:par>
                          <p:cTn id="52" fill="hold">
                            <p:stCondLst>
                              <p:cond delay="6650"/>
                            </p:stCondLst>
                            <p:childTnLst>
                              <p:par>
                                <p:cTn id="53" presetID="10" presetClass="entr" presetSubtype="0"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fade">
                                      <p:cBhvr>
                                        <p:cTn id="55" dur="500"/>
                                        <p:tgtEl>
                                          <p:spTgt spid="29"/>
                                        </p:tgtEl>
                                      </p:cBhvr>
                                    </p:animEffect>
                                  </p:childTnLst>
                                </p:cTn>
                              </p:par>
                            </p:childTnLst>
                          </p:cTn>
                        </p:par>
                        <p:par>
                          <p:cTn id="56" fill="hold">
                            <p:stCondLst>
                              <p:cond delay="7150"/>
                            </p:stCondLst>
                            <p:childTnLst>
                              <p:par>
                                <p:cTn id="57" presetID="10" presetClass="entr" presetSubtype="0" fill="hold" grpId="0"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500"/>
                                        <p:tgtEl>
                                          <p:spTgt spid="28"/>
                                        </p:tgtEl>
                                      </p:cBhvr>
                                    </p:animEffect>
                                  </p:childTnLst>
                                </p:cTn>
                              </p:par>
                            </p:childTnLst>
                          </p:cTn>
                        </p:par>
                        <p:par>
                          <p:cTn id="60" fill="hold">
                            <p:stCondLst>
                              <p:cond delay="7650"/>
                            </p:stCondLst>
                            <p:childTnLst>
                              <p:par>
                                <p:cTn id="61" presetID="10"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500"/>
                                        <p:tgtEl>
                                          <p:spTgt spid="59"/>
                                        </p:tgtEl>
                                      </p:cBhvr>
                                    </p:animEffect>
                                  </p:childTnLst>
                                </p:cTn>
                              </p:par>
                            </p:childTnLst>
                          </p:cTn>
                        </p:par>
                        <p:par>
                          <p:cTn id="64" fill="hold">
                            <p:stCondLst>
                              <p:cond delay="8150"/>
                            </p:stCondLst>
                            <p:childTnLst>
                              <p:par>
                                <p:cTn id="65" presetID="10" presetClass="entr" presetSubtype="0" fill="hold" grpId="0"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fade">
                                      <p:cBhvr>
                                        <p:cTn id="67" dur="500"/>
                                        <p:tgtEl>
                                          <p:spTgt spid="33"/>
                                        </p:tgtEl>
                                      </p:cBhvr>
                                    </p:animEffect>
                                  </p:childTnLst>
                                </p:cTn>
                              </p:par>
                            </p:childTnLst>
                          </p:cTn>
                        </p:par>
                        <p:par>
                          <p:cTn id="68" fill="hold">
                            <p:stCondLst>
                              <p:cond delay="8650"/>
                            </p:stCondLst>
                            <p:childTnLst>
                              <p:par>
                                <p:cTn id="69" presetID="10" presetClass="entr" presetSubtype="0"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2" grpId="0"/>
      <p:bldP spid="33" grpId="0"/>
      <p:bldP spid="44" grpId="0"/>
      <p:bldP spid="47" grpId="0"/>
      <p:bldP spid="48" grpId="0"/>
      <p:bldP spid="49" grpId="0"/>
      <p:bldP spid="51" grpId="0" animBg="1"/>
      <p:bldP spid="55" grpId="0" animBg="1"/>
      <p:bldP spid="56" grpId="0" animBg="1"/>
      <p:bldP spid="59" grpId="0" animBg="1"/>
      <p:bldP spid="20" grpId="0"/>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xmlns="" id="{7E9B79A4-C713-49E8-AA57-FCA9B6829A90}"/>
              </a:ext>
            </a:extLst>
          </p:cNvPr>
          <p:cNvGrpSpPr/>
          <p:nvPr/>
        </p:nvGrpSpPr>
        <p:grpSpPr>
          <a:xfrm>
            <a:off x="930734" y="1854385"/>
            <a:ext cx="10374125" cy="3797046"/>
            <a:chOff x="930734" y="1854385"/>
            <a:chExt cx="10374125" cy="3797046"/>
          </a:xfrm>
        </p:grpSpPr>
        <p:sp>
          <p:nvSpPr>
            <p:cNvPr id="4" name="Rectangle 3"/>
            <p:cNvSpPr/>
            <p:nvPr/>
          </p:nvSpPr>
          <p:spPr>
            <a:xfrm>
              <a:off x="930734" y="1854385"/>
              <a:ext cx="3180969" cy="3797046"/>
            </a:xfrm>
            <a:prstGeom prst="rect">
              <a:avLst/>
            </a:prstGeom>
            <a:no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cs typeface="+mn-ea"/>
                <a:sym typeface="+mn-lt"/>
              </a:endParaRPr>
            </a:p>
          </p:txBody>
        </p:sp>
        <p:sp>
          <p:nvSpPr>
            <p:cNvPr id="5" name="Rectangle 4"/>
            <p:cNvSpPr/>
            <p:nvPr/>
          </p:nvSpPr>
          <p:spPr>
            <a:xfrm>
              <a:off x="4527312" y="1854385"/>
              <a:ext cx="3180969" cy="3797046"/>
            </a:xfrm>
            <a:prstGeom prst="rect">
              <a:avLst/>
            </a:prstGeom>
            <a:solidFill>
              <a:srgbClr val="02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solidFill>
                  <a:schemeClr val="bg1"/>
                </a:solidFill>
                <a:cs typeface="+mn-ea"/>
                <a:sym typeface="+mn-lt"/>
              </a:endParaRPr>
            </a:p>
          </p:txBody>
        </p:sp>
        <p:sp>
          <p:nvSpPr>
            <p:cNvPr id="6" name="Rectangle 5"/>
            <p:cNvSpPr/>
            <p:nvPr/>
          </p:nvSpPr>
          <p:spPr>
            <a:xfrm>
              <a:off x="8123890" y="1854385"/>
              <a:ext cx="3180969" cy="3797046"/>
            </a:xfrm>
            <a:prstGeom prst="rect">
              <a:avLst/>
            </a:prstGeom>
            <a:noFill/>
            <a:ln w="38100">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cs typeface="+mn-ea"/>
                <a:sym typeface="+mn-lt"/>
              </a:endParaRPr>
            </a:p>
          </p:txBody>
        </p:sp>
        <p:sp>
          <p:nvSpPr>
            <p:cNvPr id="9" name="TextBox 8"/>
            <p:cNvSpPr txBox="1"/>
            <p:nvPr/>
          </p:nvSpPr>
          <p:spPr>
            <a:xfrm>
              <a:off x="1372491" y="2368758"/>
              <a:ext cx="2273934" cy="430887"/>
            </a:xfrm>
            <a:prstGeom prst="rect">
              <a:avLst/>
            </a:prstGeom>
            <a:noFill/>
          </p:spPr>
          <p:txBody>
            <a:bodyPr wrap="square" rtlCol="0">
              <a:spAutoFit/>
            </a:bodyPr>
            <a:lstStyle/>
            <a:p>
              <a:pPr algn="ctr"/>
              <a:r>
                <a:rPr lang="zh-CN" altLang="en-US" sz="2200" b="1" spc="300" dirty="0">
                  <a:solidFill>
                    <a:srgbClr val="016576"/>
                  </a:solidFill>
                  <a:cs typeface="+mn-ea"/>
                  <a:sym typeface="+mn-lt"/>
                </a:rPr>
                <a:t>发展的</a:t>
              </a:r>
              <a:endParaRPr lang="en-US" sz="3300" b="1" spc="300" dirty="0">
                <a:solidFill>
                  <a:srgbClr val="016576"/>
                </a:solidFill>
                <a:cs typeface="+mn-ea"/>
                <a:sym typeface="+mn-lt"/>
              </a:endParaRPr>
            </a:p>
          </p:txBody>
        </p:sp>
        <p:sp>
          <p:nvSpPr>
            <p:cNvPr id="10" name="TextBox 9"/>
            <p:cNvSpPr txBox="1"/>
            <p:nvPr/>
          </p:nvSpPr>
          <p:spPr>
            <a:xfrm>
              <a:off x="8441864" y="2368758"/>
              <a:ext cx="2576770" cy="430887"/>
            </a:xfrm>
            <a:prstGeom prst="rect">
              <a:avLst/>
            </a:prstGeom>
            <a:noFill/>
          </p:spPr>
          <p:txBody>
            <a:bodyPr wrap="square" rtlCol="0">
              <a:spAutoFit/>
            </a:bodyPr>
            <a:lstStyle/>
            <a:p>
              <a:pPr algn="ctr"/>
              <a:r>
                <a:rPr lang="zh-CN" altLang="en-US" sz="2200" b="1" spc="300" dirty="0">
                  <a:solidFill>
                    <a:srgbClr val="016576"/>
                  </a:solidFill>
                  <a:cs typeface="+mn-ea"/>
                  <a:sym typeface="+mn-lt"/>
                </a:rPr>
                <a:t>发展的</a:t>
              </a:r>
              <a:endParaRPr lang="en-US" sz="3300" b="1" spc="300" dirty="0">
                <a:solidFill>
                  <a:srgbClr val="016576"/>
                </a:solidFill>
                <a:cs typeface="+mn-ea"/>
                <a:sym typeface="+mn-lt"/>
              </a:endParaRPr>
            </a:p>
          </p:txBody>
        </p:sp>
        <p:sp>
          <p:nvSpPr>
            <p:cNvPr id="12" name="TextBox 11"/>
            <p:cNvSpPr txBox="1"/>
            <p:nvPr/>
          </p:nvSpPr>
          <p:spPr>
            <a:xfrm>
              <a:off x="1372491" y="2926204"/>
              <a:ext cx="2273934" cy="507831"/>
            </a:xfrm>
            <a:prstGeom prst="rect">
              <a:avLst/>
            </a:prstGeom>
            <a:noFill/>
          </p:spPr>
          <p:txBody>
            <a:bodyPr wrap="square" rtlCol="0">
              <a:spAutoFit/>
            </a:bodyPr>
            <a:lstStyle/>
            <a:p>
              <a:pPr algn="ctr"/>
              <a:r>
                <a:rPr lang="zh-CN" altLang="en-US" sz="2700" spc="300" dirty="0">
                  <a:solidFill>
                    <a:srgbClr val="016576"/>
                  </a:solidFill>
                  <a:cs typeface="+mn-ea"/>
                  <a:sym typeface="+mn-lt"/>
                </a:rPr>
                <a:t>机会</a:t>
              </a:r>
              <a:endParaRPr lang="en-US" sz="4000" spc="300" dirty="0">
                <a:solidFill>
                  <a:srgbClr val="016576"/>
                </a:solidFill>
                <a:cs typeface="+mn-ea"/>
                <a:sym typeface="+mn-lt"/>
              </a:endParaRPr>
            </a:p>
          </p:txBody>
        </p:sp>
        <p:sp>
          <p:nvSpPr>
            <p:cNvPr id="14" name="TextBox 13"/>
            <p:cNvSpPr txBox="1"/>
            <p:nvPr/>
          </p:nvSpPr>
          <p:spPr>
            <a:xfrm>
              <a:off x="1294454" y="3605423"/>
              <a:ext cx="2430008" cy="688330"/>
            </a:xfrm>
            <a:prstGeom prst="rect">
              <a:avLst/>
            </a:prstGeom>
            <a:noFill/>
          </p:spPr>
          <p:txBody>
            <a:bodyPr wrap="square" rtlCol="0">
              <a:spAutoFit/>
            </a:bodyPr>
            <a:lstStyle/>
            <a:p>
              <a:pPr algn="ctr">
                <a:lnSpc>
                  <a:spcPct val="150000"/>
                </a:lnSpc>
              </a:pPr>
              <a:r>
                <a:rPr lang="en-US" sz="900" spc="150" dirty="0">
                  <a:solidFill>
                    <a:schemeClr val="bg2">
                      <a:lumMod val="25000"/>
                    </a:schemeClr>
                  </a:solidFill>
                  <a:cs typeface="+mn-ea"/>
                  <a:sym typeface="+mn-lt"/>
                </a:rPr>
                <a:t>A company is an association or collection of individuals, whether natural persons, legal persons, or</a:t>
              </a:r>
            </a:p>
          </p:txBody>
        </p:sp>
        <p:sp>
          <p:nvSpPr>
            <p:cNvPr id="15" name="TextBox 14"/>
            <p:cNvSpPr txBox="1"/>
            <p:nvPr/>
          </p:nvSpPr>
          <p:spPr>
            <a:xfrm>
              <a:off x="8613172" y="2926204"/>
              <a:ext cx="2273934" cy="507831"/>
            </a:xfrm>
            <a:prstGeom prst="rect">
              <a:avLst/>
            </a:prstGeom>
            <a:noFill/>
          </p:spPr>
          <p:txBody>
            <a:bodyPr wrap="square" rtlCol="0">
              <a:spAutoFit/>
            </a:bodyPr>
            <a:lstStyle/>
            <a:p>
              <a:pPr algn="ctr"/>
              <a:r>
                <a:rPr lang="zh-CN" altLang="en-US" sz="2700" spc="300" dirty="0">
                  <a:solidFill>
                    <a:srgbClr val="016576"/>
                  </a:solidFill>
                  <a:cs typeface="+mn-ea"/>
                  <a:sym typeface="+mn-lt"/>
                </a:rPr>
                <a:t>前途</a:t>
              </a:r>
              <a:endParaRPr lang="en-US" sz="4000" spc="300" dirty="0">
                <a:solidFill>
                  <a:srgbClr val="016576"/>
                </a:solidFill>
                <a:cs typeface="+mn-ea"/>
                <a:sym typeface="+mn-lt"/>
              </a:endParaRPr>
            </a:p>
          </p:txBody>
        </p:sp>
        <p:sp>
          <p:nvSpPr>
            <p:cNvPr id="16" name="TextBox 15"/>
            <p:cNvSpPr txBox="1"/>
            <p:nvPr/>
          </p:nvSpPr>
          <p:spPr>
            <a:xfrm>
              <a:off x="8535135" y="3605423"/>
              <a:ext cx="2430008" cy="688330"/>
            </a:xfrm>
            <a:prstGeom prst="rect">
              <a:avLst/>
            </a:prstGeom>
            <a:noFill/>
          </p:spPr>
          <p:txBody>
            <a:bodyPr wrap="square" rtlCol="0">
              <a:spAutoFit/>
            </a:bodyPr>
            <a:lstStyle/>
            <a:p>
              <a:pPr algn="ctr">
                <a:lnSpc>
                  <a:spcPct val="150000"/>
                </a:lnSpc>
              </a:pPr>
              <a:r>
                <a:rPr lang="en-US" sz="900" spc="150" dirty="0">
                  <a:solidFill>
                    <a:schemeClr val="bg2">
                      <a:lumMod val="25000"/>
                    </a:schemeClr>
                  </a:solidFill>
                  <a:cs typeface="+mn-ea"/>
                  <a:sym typeface="+mn-lt"/>
                </a:rPr>
                <a:t>A company is an association or collection of individuals, whether natural persons, legal persons</a:t>
              </a:r>
              <a:r>
                <a:rPr lang="en-US" sz="900" spc="150">
                  <a:solidFill>
                    <a:schemeClr val="bg2">
                      <a:lumMod val="25000"/>
                    </a:schemeClr>
                  </a:solidFill>
                  <a:cs typeface="+mn-ea"/>
                  <a:sym typeface="+mn-lt"/>
                </a:rPr>
                <a:t>, or</a:t>
              </a:r>
              <a:endParaRPr lang="en-US" sz="900" spc="150" dirty="0">
                <a:solidFill>
                  <a:schemeClr val="bg2">
                    <a:lumMod val="25000"/>
                  </a:schemeClr>
                </a:solidFill>
                <a:cs typeface="+mn-ea"/>
                <a:sym typeface="+mn-lt"/>
              </a:endParaRPr>
            </a:p>
          </p:txBody>
        </p:sp>
        <p:sp>
          <p:nvSpPr>
            <p:cNvPr id="19" name="Rectangle 18"/>
            <p:cNvSpPr/>
            <p:nvPr/>
          </p:nvSpPr>
          <p:spPr>
            <a:xfrm>
              <a:off x="1533653" y="4763316"/>
              <a:ext cx="1975132" cy="342628"/>
            </a:xfrm>
            <a:prstGeom prst="rect">
              <a:avLst/>
            </a:prstGeom>
            <a:solidFill>
              <a:srgbClr val="02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cs typeface="+mn-ea"/>
                <a:sym typeface="+mn-lt"/>
              </a:endParaRPr>
            </a:p>
          </p:txBody>
        </p:sp>
        <p:sp>
          <p:nvSpPr>
            <p:cNvPr id="21" name="Rectangle 20"/>
            <p:cNvSpPr/>
            <p:nvPr/>
          </p:nvSpPr>
          <p:spPr>
            <a:xfrm>
              <a:off x="8762159" y="4763316"/>
              <a:ext cx="1975132" cy="342628"/>
            </a:xfrm>
            <a:prstGeom prst="rect">
              <a:avLst/>
            </a:prstGeom>
            <a:solidFill>
              <a:srgbClr val="02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cs typeface="+mn-ea"/>
                <a:sym typeface="+mn-lt"/>
              </a:endParaRPr>
            </a:p>
          </p:txBody>
        </p:sp>
        <p:sp>
          <p:nvSpPr>
            <p:cNvPr id="22" name="TextBox 21"/>
            <p:cNvSpPr txBox="1"/>
            <p:nvPr/>
          </p:nvSpPr>
          <p:spPr>
            <a:xfrm>
              <a:off x="1655238" y="4810343"/>
              <a:ext cx="1708440" cy="276999"/>
            </a:xfrm>
            <a:prstGeom prst="rect">
              <a:avLst/>
            </a:prstGeom>
            <a:noFill/>
          </p:spPr>
          <p:txBody>
            <a:bodyPr wrap="square" rtlCol="0">
              <a:spAutoFit/>
            </a:bodyPr>
            <a:lstStyle/>
            <a:p>
              <a:pPr algn="ctr"/>
              <a:r>
                <a:rPr lang="en-US" sz="1200" b="1" spc="300" dirty="0">
                  <a:solidFill>
                    <a:schemeClr val="bg2"/>
                  </a:solidFill>
                  <a:cs typeface="+mn-ea"/>
                  <a:sym typeface="+mn-lt"/>
                </a:rPr>
                <a:t>LEARN MORE</a:t>
              </a:r>
              <a:endParaRPr lang="en-US" sz="2000" b="1" spc="300" dirty="0">
                <a:solidFill>
                  <a:schemeClr val="bg2"/>
                </a:solidFill>
                <a:cs typeface="+mn-ea"/>
                <a:sym typeface="+mn-lt"/>
              </a:endParaRPr>
            </a:p>
          </p:txBody>
        </p:sp>
        <p:sp>
          <p:nvSpPr>
            <p:cNvPr id="23" name="TextBox 22"/>
            <p:cNvSpPr txBox="1"/>
            <p:nvPr/>
          </p:nvSpPr>
          <p:spPr>
            <a:xfrm>
              <a:off x="8894896" y="4810343"/>
              <a:ext cx="1708440" cy="276999"/>
            </a:xfrm>
            <a:prstGeom prst="rect">
              <a:avLst/>
            </a:prstGeom>
            <a:noFill/>
          </p:spPr>
          <p:txBody>
            <a:bodyPr wrap="square" rtlCol="0">
              <a:spAutoFit/>
            </a:bodyPr>
            <a:lstStyle/>
            <a:p>
              <a:pPr algn="ctr"/>
              <a:r>
                <a:rPr lang="en-US" sz="1200" b="1" spc="300">
                  <a:solidFill>
                    <a:schemeClr val="bg2"/>
                  </a:solidFill>
                  <a:cs typeface="+mn-ea"/>
                  <a:sym typeface="+mn-lt"/>
                </a:rPr>
                <a:t>LEARN MORE</a:t>
              </a:r>
              <a:endParaRPr lang="en-US" sz="2000" b="1" spc="300" dirty="0">
                <a:solidFill>
                  <a:schemeClr val="bg2"/>
                </a:solidFill>
                <a:cs typeface="+mn-ea"/>
                <a:sym typeface="+mn-lt"/>
              </a:endParaRPr>
            </a:p>
          </p:txBody>
        </p:sp>
        <p:sp>
          <p:nvSpPr>
            <p:cNvPr id="11" name="TextBox 10"/>
            <p:cNvSpPr txBox="1"/>
            <p:nvPr/>
          </p:nvSpPr>
          <p:spPr>
            <a:xfrm>
              <a:off x="4944285" y="2368758"/>
              <a:ext cx="2273934" cy="430887"/>
            </a:xfrm>
            <a:prstGeom prst="rect">
              <a:avLst/>
            </a:prstGeom>
            <a:noFill/>
          </p:spPr>
          <p:txBody>
            <a:bodyPr wrap="square" rtlCol="0">
              <a:spAutoFit/>
            </a:bodyPr>
            <a:lstStyle/>
            <a:p>
              <a:pPr algn="ctr"/>
              <a:r>
                <a:rPr lang="zh-CN" altLang="en-US" sz="2200" b="1" spc="300" dirty="0">
                  <a:solidFill>
                    <a:schemeClr val="bg1"/>
                  </a:solidFill>
                  <a:cs typeface="+mn-ea"/>
                  <a:sym typeface="+mn-lt"/>
                </a:rPr>
                <a:t>发展的</a:t>
              </a:r>
              <a:endParaRPr lang="en-US" sz="3300" b="1" spc="300" dirty="0">
                <a:solidFill>
                  <a:schemeClr val="bg1"/>
                </a:solidFill>
                <a:cs typeface="+mn-ea"/>
                <a:sym typeface="+mn-lt"/>
              </a:endParaRPr>
            </a:p>
          </p:txBody>
        </p:sp>
        <p:sp>
          <p:nvSpPr>
            <p:cNvPr id="17" name="TextBox 16"/>
            <p:cNvSpPr txBox="1"/>
            <p:nvPr/>
          </p:nvSpPr>
          <p:spPr>
            <a:xfrm>
              <a:off x="4944285" y="2926204"/>
              <a:ext cx="2273934" cy="507831"/>
            </a:xfrm>
            <a:prstGeom prst="rect">
              <a:avLst/>
            </a:prstGeom>
            <a:noFill/>
          </p:spPr>
          <p:txBody>
            <a:bodyPr wrap="square" rtlCol="0">
              <a:spAutoFit/>
            </a:bodyPr>
            <a:lstStyle/>
            <a:p>
              <a:pPr algn="ctr"/>
              <a:r>
                <a:rPr lang="zh-CN" altLang="en-US" sz="2700" spc="300" dirty="0">
                  <a:solidFill>
                    <a:schemeClr val="bg1"/>
                  </a:solidFill>
                  <a:cs typeface="+mn-ea"/>
                  <a:sym typeface="+mn-lt"/>
                </a:rPr>
                <a:t>际遇</a:t>
              </a:r>
              <a:endParaRPr lang="en-US" sz="4000" spc="300" dirty="0">
                <a:solidFill>
                  <a:schemeClr val="bg1"/>
                </a:solidFill>
                <a:cs typeface="+mn-ea"/>
                <a:sym typeface="+mn-lt"/>
              </a:endParaRPr>
            </a:p>
          </p:txBody>
        </p:sp>
        <p:sp>
          <p:nvSpPr>
            <p:cNvPr id="18" name="TextBox 17"/>
            <p:cNvSpPr txBox="1"/>
            <p:nvPr/>
          </p:nvSpPr>
          <p:spPr>
            <a:xfrm>
              <a:off x="4866248" y="3605423"/>
              <a:ext cx="2430008" cy="688330"/>
            </a:xfrm>
            <a:prstGeom prst="rect">
              <a:avLst/>
            </a:prstGeom>
            <a:noFill/>
          </p:spPr>
          <p:txBody>
            <a:bodyPr wrap="square" rtlCol="0">
              <a:spAutoFit/>
            </a:bodyPr>
            <a:lstStyle/>
            <a:p>
              <a:pPr algn="ctr">
                <a:lnSpc>
                  <a:spcPct val="150000"/>
                </a:lnSpc>
              </a:pPr>
              <a:r>
                <a:rPr lang="en-US" sz="900" spc="150" dirty="0">
                  <a:solidFill>
                    <a:schemeClr val="bg1">
                      <a:lumMod val="85000"/>
                    </a:schemeClr>
                  </a:solidFill>
                  <a:cs typeface="+mn-ea"/>
                  <a:sym typeface="+mn-lt"/>
                </a:rPr>
                <a:t>A company is an association or collection of individuals, whether natural persons, legal persons, or</a:t>
              </a:r>
            </a:p>
          </p:txBody>
        </p:sp>
        <p:sp>
          <p:nvSpPr>
            <p:cNvPr id="20" name="Rectangle 19"/>
            <p:cNvSpPr/>
            <p:nvPr/>
          </p:nvSpPr>
          <p:spPr>
            <a:xfrm>
              <a:off x="5091769" y="4763316"/>
              <a:ext cx="1975132" cy="342628"/>
            </a:xfrm>
            <a:prstGeom prst="rect">
              <a:avLst/>
            </a:prstGeom>
            <a:solidFill>
              <a:srgbClr val="022D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cs typeface="+mn-ea"/>
                <a:sym typeface="+mn-lt"/>
              </a:endParaRPr>
            </a:p>
          </p:txBody>
        </p:sp>
        <p:sp>
          <p:nvSpPr>
            <p:cNvPr id="24" name="TextBox 23"/>
            <p:cNvSpPr txBox="1"/>
            <p:nvPr/>
          </p:nvSpPr>
          <p:spPr>
            <a:xfrm>
              <a:off x="5224506" y="4810343"/>
              <a:ext cx="1708440" cy="276999"/>
            </a:xfrm>
            <a:prstGeom prst="rect">
              <a:avLst/>
            </a:prstGeom>
            <a:noFill/>
            <a:ln>
              <a:solidFill>
                <a:schemeClr val="bg1"/>
              </a:solidFill>
            </a:ln>
          </p:spPr>
          <p:txBody>
            <a:bodyPr wrap="square" rtlCol="0">
              <a:spAutoFit/>
            </a:bodyPr>
            <a:lstStyle/>
            <a:p>
              <a:pPr algn="ctr"/>
              <a:r>
                <a:rPr lang="en-US" sz="1200" b="1" spc="300">
                  <a:solidFill>
                    <a:schemeClr val="bg1">
                      <a:lumMod val="85000"/>
                    </a:schemeClr>
                  </a:solidFill>
                  <a:cs typeface="+mn-ea"/>
                  <a:sym typeface="+mn-lt"/>
                </a:rPr>
                <a:t>LEARN MORE</a:t>
              </a:r>
              <a:endParaRPr lang="en-US" sz="2000" b="1" spc="300" dirty="0">
                <a:solidFill>
                  <a:schemeClr val="bg1">
                    <a:lumMod val="85000"/>
                  </a:schemeClr>
                </a:solidFill>
                <a:cs typeface="+mn-ea"/>
                <a:sym typeface="+mn-lt"/>
              </a:endParaRPr>
            </a:p>
          </p:txBody>
        </p:sp>
      </p:grpSp>
      <p:sp>
        <p:nvSpPr>
          <p:cNvPr id="25" name="Rectangle 24"/>
          <p:cNvSpPr>
            <a:spLocks/>
          </p:cNvSpPr>
          <p:nvPr/>
        </p:nvSpPr>
        <p:spPr bwMode="auto">
          <a:xfrm>
            <a:off x="5297917" y="568959"/>
            <a:ext cx="161582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150" dirty="0">
                <a:solidFill>
                  <a:srgbClr val="016576"/>
                </a:solidFill>
                <a:cs typeface="+mn-ea"/>
                <a:sym typeface="+mn-lt"/>
              </a:rPr>
              <a:t>发展规划</a:t>
            </a:r>
            <a:endParaRPr lang="en-US" sz="3000" b="1" spc="150" dirty="0">
              <a:solidFill>
                <a:srgbClr val="016576"/>
              </a:solidFill>
              <a:cs typeface="+mn-ea"/>
              <a:sym typeface="+mn-lt"/>
            </a:endParaRPr>
          </a:p>
        </p:txBody>
      </p:sp>
      <p:sp>
        <p:nvSpPr>
          <p:cNvPr id="27" name="TextBox 26"/>
          <p:cNvSpPr txBox="1"/>
          <p:nvPr/>
        </p:nvSpPr>
        <p:spPr>
          <a:xfrm>
            <a:off x="5160612" y="1070786"/>
            <a:ext cx="1887055" cy="230832"/>
          </a:xfrm>
          <a:prstGeom prst="rect">
            <a:avLst/>
          </a:prstGeom>
          <a:noFill/>
        </p:spPr>
        <p:txBody>
          <a:bodyPr wrap="none" rtlCol="0" anchor="ctr" anchorCtr="0">
            <a:spAutoFit/>
          </a:bodyPr>
          <a:lstStyle/>
          <a:p>
            <a:pPr algn="ctr"/>
            <a:r>
              <a:rPr lang="en-US" sz="900" b="1" spc="300" dirty="0">
                <a:solidFill>
                  <a:schemeClr val="bg1">
                    <a:lumMod val="75000"/>
                  </a:schemeClr>
                </a:solidFill>
                <a:cs typeface="+mn-ea"/>
                <a:sym typeface="+mn-lt"/>
              </a:rPr>
              <a:t>WRITE SOMETHING HERE</a:t>
            </a:r>
          </a:p>
        </p:txBody>
      </p:sp>
    </p:spTree>
    <p:extLst>
      <p:ext uri="{BB962C8B-B14F-4D97-AF65-F5344CB8AC3E}">
        <p14:creationId xmlns:p14="http://schemas.microsoft.com/office/powerpoint/2010/main" val="70874618"/>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15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p:cNvSpPr>
            <a:spLocks/>
          </p:cNvSpPr>
          <p:nvPr/>
        </p:nvSpPr>
        <p:spPr bwMode="auto">
          <a:xfrm>
            <a:off x="5297907" y="496389"/>
            <a:ext cx="161582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150" dirty="0">
                <a:solidFill>
                  <a:srgbClr val="022D30"/>
                </a:solidFill>
                <a:cs typeface="+mn-ea"/>
                <a:sym typeface="+mn-lt"/>
              </a:rPr>
              <a:t>发展规划</a:t>
            </a:r>
            <a:endParaRPr lang="en-US" sz="3000" b="1" spc="150" dirty="0">
              <a:solidFill>
                <a:srgbClr val="022D30"/>
              </a:solidFill>
              <a:cs typeface="+mn-ea"/>
              <a:sym typeface="+mn-lt"/>
            </a:endParaRPr>
          </a:p>
        </p:txBody>
      </p:sp>
      <p:sp>
        <p:nvSpPr>
          <p:cNvPr id="15" name="TextBox 14"/>
          <p:cNvSpPr txBox="1"/>
          <p:nvPr/>
        </p:nvSpPr>
        <p:spPr>
          <a:xfrm>
            <a:off x="5160612" y="998216"/>
            <a:ext cx="1887055" cy="230832"/>
          </a:xfrm>
          <a:prstGeom prst="rect">
            <a:avLst/>
          </a:prstGeom>
          <a:noFill/>
        </p:spPr>
        <p:txBody>
          <a:bodyPr wrap="none" rtlCol="0" anchor="ctr" anchorCtr="0">
            <a:spAutoFit/>
          </a:bodyPr>
          <a:lstStyle/>
          <a:p>
            <a:pPr algn="ctr"/>
            <a:r>
              <a:rPr lang="en-US" sz="900" b="1" spc="300" dirty="0">
                <a:solidFill>
                  <a:schemeClr val="bg1">
                    <a:lumMod val="75000"/>
                  </a:schemeClr>
                </a:solidFill>
                <a:cs typeface="+mn-ea"/>
                <a:sym typeface="+mn-lt"/>
              </a:rPr>
              <a:t>WRITE SOMETHING HERE</a:t>
            </a:r>
          </a:p>
        </p:txBody>
      </p:sp>
      <p:sp>
        <p:nvSpPr>
          <p:cNvPr id="16" name="TextBox 15"/>
          <p:cNvSpPr txBox="1"/>
          <p:nvPr/>
        </p:nvSpPr>
        <p:spPr>
          <a:xfrm>
            <a:off x="3209392" y="1522938"/>
            <a:ext cx="5795519" cy="669094"/>
          </a:xfrm>
          <a:prstGeom prst="rect">
            <a:avLst/>
          </a:prstGeom>
          <a:noFill/>
        </p:spPr>
        <p:txBody>
          <a:bodyPr wrap="square" lIns="0" tIns="0" rIns="0" bIns="0" numCol="1" spcCol="959784">
            <a:spAutoFit/>
          </a:bodyPr>
          <a:lstStyle/>
          <a:p>
            <a:pPr algn="ctr">
              <a:lnSpc>
                <a:spcPts val="1825"/>
              </a:lnSpc>
            </a:pPr>
            <a:r>
              <a:rPr lang="en-US" sz="1250" dirty="0">
                <a:solidFill>
                  <a:srgbClr val="022D30"/>
                </a:solidFill>
                <a:cs typeface="+mn-ea"/>
                <a:sym typeface="+mn-lt"/>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a:t>
            </a:r>
          </a:p>
        </p:txBody>
      </p:sp>
      <p:cxnSp>
        <p:nvCxnSpPr>
          <p:cNvPr id="18" name="Straight Connector 17"/>
          <p:cNvCxnSpPr/>
          <p:nvPr/>
        </p:nvCxnSpPr>
        <p:spPr>
          <a:xfrm>
            <a:off x="5218357" y="3012831"/>
            <a:ext cx="1781908" cy="0"/>
          </a:xfrm>
          <a:prstGeom prst="line">
            <a:avLst/>
          </a:prstGeom>
          <a:ln w="152400">
            <a:solidFill>
              <a:srgbClr val="016576"/>
            </a:solidFill>
          </a:ln>
        </p:spPr>
        <p:style>
          <a:lnRef idx="1">
            <a:schemeClr val="accent1"/>
          </a:lnRef>
          <a:fillRef idx="0">
            <a:schemeClr val="accent1"/>
          </a:fillRef>
          <a:effectRef idx="0">
            <a:schemeClr val="accent1"/>
          </a:effectRef>
          <a:fontRef idx="minor">
            <a:schemeClr val="tx1"/>
          </a:fontRef>
        </p:style>
      </p:cxnSp>
      <p:pic>
        <p:nvPicPr>
          <p:cNvPr id="6" name="图片占位符 5"/>
          <p:cNvPicPr>
            <a:picLocks noGrp="1" noChangeAspect="1"/>
          </p:cNvPicPr>
          <p:nvPr>
            <p:ph type="pic" sz="quarter" idx="10"/>
          </p:nvPr>
        </p:nvPicPr>
        <p:blipFill>
          <a:blip r:embed="rId3" cstate="email">
            <a:extLst>
              <a:ext uri="{28A0092B-C50C-407E-A947-70E740481C1C}">
                <a14:useLocalDpi xmlns:a14="http://schemas.microsoft.com/office/drawing/2010/main" val="0"/>
              </a:ext>
            </a:extLst>
          </a:blip>
          <a:srcRect l="6933" r="6933"/>
          <a:stretch>
            <a:fillRect/>
          </a:stretch>
        </p:blipFill>
        <p:spPr/>
      </p:pic>
      <p:pic>
        <p:nvPicPr>
          <p:cNvPr id="8" name="图片占位符 7"/>
          <p:cNvPicPr>
            <a:picLocks noGrp="1" noChangeAspect="1"/>
          </p:cNvPicPr>
          <p:nvPr>
            <p:ph type="pic" sz="quarter" idx="11"/>
          </p:nvPr>
        </p:nvPicPr>
        <p:blipFill>
          <a:blip r:embed="rId4" cstate="email">
            <a:extLst>
              <a:ext uri="{28A0092B-C50C-407E-A947-70E740481C1C}">
                <a14:useLocalDpi xmlns:a14="http://schemas.microsoft.com/office/drawing/2010/main" val="0"/>
              </a:ext>
            </a:extLst>
          </a:blip>
          <a:srcRect l="7207" r="7207"/>
          <a:stretch>
            <a:fillRect/>
          </a:stretch>
        </p:blipFill>
        <p:spPr/>
      </p:pic>
      <p:pic>
        <p:nvPicPr>
          <p:cNvPr id="10" name="图片占位符 9"/>
          <p:cNvPicPr>
            <a:picLocks noGrp="1" noChangeAspect="1"/>
          </p:cNvPicPr>
          <p:nvPr>
            <p:ph type="pic" sz="quarter" idx="12"/>
          </p:nvPr>
        </p:nvPicPr>
        <p:blipFill>
          <a:blip r:embed="rId5" cstate="email">
            <a:extLst>
              <a:ext uri="{28A0092B-C50C-407E-A947-70E740481C1C}">
                <a14:useLocalDpi xmlns:a14="http://schemas.microsoft.com/office/drawing/2010/main" val="0"/>
              </a:ext>
            </a:extLst>
          </a:blip>
          <a:srcRect l="1498" r="1498"/>
          <a:stretch>
            <a:fillRect/>
          </a:stretch>
        </p:blipFill>
        <p:spPr/>
      </p:pic>
    </p:spTree>
    <p:extLst>
      <p:ext uri="{BB962C8B-B14F-4D97-AF65-F5344CB8AC3E}">
        <p14:creationId xmlns:p14="http://schemas.microsoft.com/office/powerpoint/2010/main" val="460353793"/>
      </p:ext>
    </p:extLst>
  </p:cSld>
  <p:clrMapOvr>
    <a:masterClrMapping/>
  </p:clrMapOvr>
  <mc:AlternateContent xmlns:mc="http://schemas.openxmlformats.org/markup-compatibility/2006" xmlns:p14="http://schemas.microsoft.com/office/powerpoint/2010/main">
    <mc:Choice Requires="p14">
      <p:transition spd="med" p14:dur="700" advClick="0" advTm="5000">
        <p:fade/>
      </p:transition>
    </mc:Choice>
    <mc:Fallback xmlns="">
      <p:transition spd="med"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500"/>
                                        <p:tgtEl>
                                          <p:spTgt spid="15"/>
                                        </p:tgtEl>
                                      </p:cBhvr>
                                    </p:animEffect>
                                  </p:childTnLst>
                                </p:cTn>
                              </p:par>
                            </p:childTnLst>
                          </p:cTn>
                        </p:par>
                        <p:par>
                          <p:cTn id="12" fill="hold">
                            <p:stCondLst>
                              <p:cond delay="1150"/>
                            </p:stCondLst>
                            <p:childTnLst>
                              <p:par>
                                <p:cTn id="13" presetID="10" presetClass="entr" presetSubtype="0"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par>
                          <p:cTn id="16" fill="hold">
                            <p:stCondLst>
                              <p:cond delay="1650"/>
                            </p:stCondLst>
                            <p:childTnLst>
                              <p:par>
                                <p:cTn id="17" presetID="10"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a:spLocks/>
          </p:cNvSpPr>
          <p:nvPr/>
        </p:nvSpPr>
        <p:spPr bwMode="auto">
          <a:xfrm>
            <a:off x="5259434" y="496389"/>
            <a:ext cx="1692771"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300" dirty="0">
                <a:solidFill>
                  <a:srgbClr val="016576"/>
                </a:solidFill>
                <a:cs typeface="+mn-ea"/>
                <a:sym typeface="+mn-lt"/>
              </a:rPr>
              <a:t>团队规划</a:t>
            </a:r>
            <a:endParaRPr lang="en-US" sz="3000" b="1" spc="300" dirty="0">
              <a:solidFill>
                <a:srgbClr val="016576"/>
              </a:solidFill>
              <a:cs typeface="+mn-ea"/>
              <a:sym typeface="+mn-lt"/>
            </a:endParaRPr>
          </a:p>
        </p:txBody>
      </p:sp>
      <p:sp>
        <p:nvSpPr>
          <p:cNvPr id="12" name="TextBox 11"/>
          <p:cNvSpPr txBox="1"/>
          <p:nvPr/>
        </p:nvSpPr>
        <p:spPr>
          <a:xfrm>
            <a:off x="5160612" y="998216"/>
            <a:ext cx="1887055" cy="230832"/>
          </a:xfrm>
          <a:prstGeom prst="rect">
            <a:avLst/>
          </a:prstGeom>
          <a:noFill/>
        </p:spPr>
        <p:txBody>
          <a:bodyPr wrap="none" rtlCol="0" anchor="ctr" anchorCtr="0">
            <a:spAutoFit/>
          </a:bodyPr>
          <a:lstStyle/>
          <a:p>
            <a:pPr algn="ctr"/>
            <a:r>
              <a:rPr lang="en-US" sz="900" b="1" spc="300" dirty="0">
                <a:solidFill>
                  <a:schemeClr val="bg1">
                    <a:lumMod val="75000"/>
                  </a:schemeClr>
                </a:solidFill>
                <a:cs typeface="+mn-ea"/>
                <a:sym typeface="+mn-lt"/>
              </a:rPr>
              <a:t>WRITE SOMETHING HERE</a:t>
            </a:r>
          </a:p>
        </p:txBody>
      </p:sp>
      <p:sp>
        <p:nvSpPr>
          <p:cNvPr id="23" name="TextBox 22"/>
          <p:cNvSpPr txBox="1"/>
          <p:nvPr/>
        </p:nvSpPr>
        <p:spPr>
          <a:xfrm>
            <a:off x="4472518" y="5378997"/>
            <a:ext cx="832279" cy="246221"/>
          </a:xfrm>
          <a:prstGeom prst="rect">
            <a:avLst/>
          </a:prstGeom>
          <a:noFill/>
        </p:spPr>
        <p:txBody>
          <a:bodyPr wrap="none" rtlCol="0" anchor="ctr" anchorCtr="0">
            <a:spAutoFit/>
          </a:bodyPr>
          <a:lstStyle/>
          <a:p>
            <a:pPr algn="ctr"/>
            <a:r>
              <a:rPr lang="en-US" sz="1000" spc="300" dirty="0">
                <a:solidFill>
                  <a:schemeClr val="bg2">
                    <a:lumMod val="50000"/>
                  </a:schemeClr>
                </a:solidFill>
                <a:cs typeface="+mn-ea"/>
                <a:sym typeface="+mn-lt"/>
              </a:rPr>
              <a:t>MANAGER</a:t>
            </a:r>
          </a:p>
        </p:txBody>
      </p:sp>
      <p:sp>
        <p:nvSpPr>
          <p:cNvPr id="24" name="TextBox 23"/>
          <p:cNvSpPr txBox="1"/>
          <p:nvPr/>
        </p:nvSpPr>
        <p:spPr>
          <a:xfrm>
            <a:off x="4194397" y="5117501"/>
            <a:ext cx="1388522" cy="323165"/>
          </a:xfrm>
          <a:prstGeom prst="rect">
            <a:avLst/>
          </a:prstGeom>
          <a:noFill/>
        </p:spPr>
        <p:txBody>
          <a:bodyPr wrap="none" rtlCol="0" anchor="ctr" anchorCtr="0">
            <a:spAutoFit/>
          </a:bodyPr>
          <a:lstStyle/>
          <a:p>
            <a:pPr algn="ctr"/>
            <a:r>
              <a:rPr lang="en-US" sz="1500" b="1" spc="300" dirty="0">
                <a:solidFill>
                  <a:srgbClr val="016576"/>
                </a:solidFill>
                <a:cs typeface="+mn-ea"/>
                <a:sym typeface="+mn-lt"/>
              </a:rPr>
              <a:t>KATY BRUSH</a:t>
            </a:r>
          </a:p>
        </p:txBody>
      </p:sp>
      <p:sp>
        <p:nvSpPr>
          <p:cNvPr id="25" name="TextBox 24"/>
          <p:cNvSpPr txBox="1"/>
          <p:nvPr/>
        </p:nvSpPr>
        <p:spPr>
          <a:xfrm>
            <a:off x="9317734" y="5378997"/>
            <a:ext cx="832279" cy="246221"/>
          </a:xfrm>
          <a:prstGeom prst="rect">
            <a:avLst/>
          </a:prstGeom>
          <a:noFill/>
        </p:spPr>
        <p:txBody>
          <a:bodyPr wrap="none" rtlCol="0" anchor="ctr" anchorCtr="0">
            <a:spAutoFit/>
          </a:bodyPr>
          <a:lstStyle/>
          <a:p>
            <a:pPr algn="ctr"/>
            <a:r>
              <a:rPr lang="en-US" sz="1000" spc="300" dirty="0">
                <a:solidFill>
                  <a:schemeClr val="bg2">
                    <a:lumMod val="50000"/>
                  </a:schemeClr>
                </a:solidFill>
                <a:cs typeface="+mn-ea"/>
                <a:sym typeface="+mn-lt"/>
              </a:rPr>
              <a:t>MANAGER</a:t>
            </a:r>
          </a:p>
        </p:txBody>
      </p:sp>
      <p:sp>
        <p:nvSpPr>
          <p:cNvPr id="27" name="TextBox 26"/>
          <p:cNvSpPr txBox="1"/>
          <p:nvPr/>
        </p:nvSpPr>
        <p:spPr>
          <a:xfrm>
            <a:off x="9058049" y="5117501"/>
            <a:ext cx="1351652" cy="323165"/>
          </a:xfrm>
          <a:prstGeom prst="rect">
            <a:avLst/>
          </a:prstGeom>
          <a:noFill/>
        </p:spPr>
        <p:txBody>
          <a:bodyPr wrap="none" rtlCol="0" anchor="ctr" anchorCtr="0">
            <a:spAutoFit/>
          </a:bodyPr>
          <a:lstStyle/>
          <a:p>
            <a:pPr algn="ctr"/>
            <a:r>
              <a:rPr lang="en-US" sz="1500" b="1" spc="300" dirty="0">
                <a:solidFill>
                  <a:srgbClr val="016576"/>
                </a:solidFill>
                <a:cs typeface="+mn-ea"/>
                <a:sym typeface="+mn-lt"/>
              </a:rPr>
              <a:t>SOPHIA ONE</a:t>
            </a:r>
          </a:p>
        </p:txBody>
      </p:sp>
      <p:sp>
        <p:nvSpPr>
          <p:cNvPr id="28" name="TextBox 27"/>
          <p:cNvSpPr txBox="1"/>
          <p:nvPr/>
        </p:nvSpPr>
        <p:spPr>
          <a:xfrm>
            <a:off x="2053025" y="5378997"/>
            <a:ext cx="832279" cy="246221"/>
          </a:xfrm>
          <a:prstGeom prst="rect">
            <a:avLst/>
          </a:prstGeom>
          <a:noFill/>
        </p:spPr>
        <p:txBody>
          <a:bodyPr wrap="none" rtlCol="0" anchor="ctr" anchorCtr="0">
            <a:spAutoFit/>
          </a:bodyPr>
          <a:lstStyle/>
          <a:p>
            <a:pPr algn="ctr"/>
            <a:r>
              <a:rPr lang="en-US" sz="1000" spc="300" dirty="0">
                <a:solidFill>
                  <a:schemeClr val="bg2">
                    <a:lumMod val="50000"/>
                  </a:schemeClr>
                </a:solidFill>
                <a:cs typeface="+mn-ea"/>
                <a:sym typeface="+mn-lt"/>
              </a:rPr>
              <a:t>MANAGER</a:t>
            </a:r>
          </a:p>
        </p:txBody>
      </p:sp>
      <p:sp>
        <p:nvSpPr>
          <p:cNvPr id="29" name="TextBox 28"/>
          <p:cNvSpPr txBox="1"/>
          <p:nvPr/>
        </p:nvSpPr>
        <p:spPr>
          <a:xfrm>
            <a:off x="1897535" y="5117501"/>
            <a:ext cx="1143262" cy="323165"/>
          </a:xfrm>
          <a:prstGeom prst="rect">
            <a:avLst/>
          </a:prstGeom>
          <a:noFill/>
        </p:spPr>
        <p:txBody>
          <a:bodyPr wrap="none" rtlCol="0" anchor="ctr" anchorCtr="0">
            <a:spAutoFit/>
          </a:bodyPr>
          <a:lstStyle/>
          <a:p>
            <a:pPr algn="ctr"/>
            <a:r>
              <a:rPr lang="en-US" sz="1500" b="1" spc="300" dirty="0">
                <a:solidFill>
                  <a:srgbClr val="016576"/>
                </a:solidFill>
                <a:cs typeface="+mn-ea"/>
                <a:sym typeface="+mn-lt"/>
              </a:rPr>
              <a:t>JOHN PEN</a:t>
            </a:r>
          </a:p>
        </p:txBody>
      </p:sp>
      <p:sp>
        <p:nvSpPr>
          <p:cNvPr id="30" name="TextBox 29"/>
          <p:cNvSpPr txBox="1"/>
          <p:nvPr/>
        </p:nvSpPr>
        <p:spPr>
          <a:xfrm>
            <a:off x="6897920" y="5378997"/>
            <a:ext cx="832279" cy="246221"/>
          </a:xfrm>
          <a:prstGeom prst="rect">
            <a:avLst/>
          </a:prstGeom>
          <a:noFill/>
        </p:spPr>
        <p:txBody>
          <a:bodyPr wrap="none" rtlCol="0" anchor="ctr" anchorCtr="0">
            <a:spAutoFit/>
          </a:bodyPr>
          <a:lstStyle/>
          <a:p>
            <a:pPr algn="ctr"/>
            <a:r>
              <a:rPr lang="en-US" sz="1000" spc="300" dirty="0">
                <a:solidFill>
                  <a:schemeClr val="bg2">
                    <a:lumMod val="50000"/>
                  </a:schemeClr>
                </a:solidFill>
                <a:cs typeface="+mn-ea"/>
                <a:sym typeface="+mn-lt"/>
              </a:rPr>
              <a:t>MANAGER</a:t>
            </a:r>
          </a:p>
        </p:txBody>
      </p:sp>
      <p:sp>
        <p:nvSpPr>
          <p:cNvPr id="31" name="TextBox 30"/>
          <p:cNvSpPr txBox="1"/>
          <p:nvPr/>
        </p:nvSpPr>
        <p:spPr>
          <a:xfrm>
            <a:off x="6614191" y="5117501"/>
            <a:ext cx="1399742" cy="323165"/>
          </a:xfrm>
          <a:prstGeom prst="rect">
            <a:avLst/>
          </a:prstGeom>
          <a:noFill/>
        </p:spPr>
        <p:txBody>
          <a:bodyPr wrap="none" rtlCol="0" anchor="ctr" anchorCtr="0">
            <a:spAutoFit/>
          </a:bodyPr>
          <a:lstStyle/>
          <a:p>
            <a:pPr algn="ctr"/>
            <a:r>
              <a:rPr lang="en-US" sz="1500" b="1" spc="300" dirty="0">
                <a:solidFill>
                  <a:srgbClr val="016576"/>
                </a:solidFill>
                <a:cs typeface="+mn-ea"/>
                <a:sym typeface="+mn-lt"/>
              </a:rPr>
              <a:t>PETER GROW</a:t>
            </a:r>
          </a:p>
        </p:txBody>
      </p:sp>
      <p:pic>
        <p:nvPicPr>
          <p:cNvPr id="7" name="图片占位符 6"/>
          <p:cNvPicPr>
            <a:picLocks noGrp="1" noChangeAspect="1"/>
          </p:cNvPicPr>
          <p:nvPr>
            <p:ph type="pic" sz="quarter" idx="16"/>
          </p:nvPr>
        </p:nvPicPr>
        <p:blipFill>
          <a:blip r:embed="rId3" cstate="email">
            <a:extLst>
              <a:ext uri="{28A0092B-C50C-407E-A947-70E740481C1C}">
                <a14:useLocalDpi xmlns:a14="http://schemas.microsoft.com/office/drawing/2010/main" val="0"/>
              </a:ext>
            </a:extLst>
          </a:blip>
          <a:srcRect l="26502" r="26502"/>
          <a:stretch>
            <a:fillRect/>
          </a:stretch>
        </p:blipFill>
        <p:spPr/>
      </p:pic>
      <p:pic>
        <p:nvPicPr>
          <p:cNvPr id="9" name="图片占位符 8"/>
          <p:cNvPicPr>
            <a:picLocks noGrp="1" noChangeAspect="1"/>
          </p:cNvPicPr>
          <p:nvPr>
            <p:ph type="pic" sz="quarter" idx="14"/>
          </p:nvPr>
        </p:nvPicPr>
        <p:blipFill>
          <a:blip r:embed="rId4" cstate="email">
            <a:extLst>
              <a:ext uri="{28A0092B-C50C-407E-A947-70E740481C1C}">
                <a14:useLocalDpi xmlns:a14="http://schemas.microsoft.com/office/drawing/2010/main" val="0"/>
              </a:ext>
            </a:extLst>
          </a:blip>
          <a:srcRect l="26499" r="26499"/>
          <a:stretch>
            <a:fillRect/>
          </a:stretch>
        </p:blipFill>
        <p:spPr/>
      </p:pic>
      <p:pic>
        <p:nvPicPr>
          <p:cNvPr id="19" name="图片占位符 18"/>
          <p:cNvPicPr>
            <a:picLocks noGrp="1" noChangeAspect="1"/>
          </p:cNvPicPr>
          <p:nvPr>
            <p:ph type="pic" sz="quarter" idx="15"/>
          </p:nvPr>
        </p:nvPicPr>
        <p:blipFill>
          <a:blip r:embed="rId5" cstate="email">
            <a:extLst>
              <a:ext uri="{28A0092B-C50C-407E-A947-70E740481C1C}">
                <a14:useLocalDpi xmlns:a14="http://schemas.microsoft.com/office/drawing/2010/main" val="0"/>
              </a:ext>
            </a:extLst>
          </a:blip>
          <a:srcRect l="26492" r="26492"/>
          <a:stretch>
            <a:fillRect/>
          </a:stretch>
        </p:blipFill>
        <p:spPr/>
      </p:pic>
      <p:pic>
        <p:nvPicPr>
          <p:cNvPr id="17" name="图片占位符 16"/>
          <p:cNvPicPr>
            <a:picLocks noGrp="1" noChangeAspect="1"/>
          </p:cNvPicPr>
          <p:nvPr>
            <p:ph type="pic" sz="quarter" idx="17"/>
          </p:nvPr>
        </p:nvPicPr>
        <p:blipFill>
          <a:blip r:embed="rId6" cstate="email">
            <a:extLst>
              <a:ext uri="{28A0092B-C50C-407E-A947-70E740481C1C}">
                <a14:useLocalDpi xmlns:a14="http://schemas.microsoft.com/office/drawing/2010/main" val="0"/>
              </a:ext>
            </a:extLst>
          </a:blip>
          <a:srcRect l="23701" r="23701"/>
          <a:stretch>
            <a:fillRect/>
          </a:stretch>
        </p:blipFill>
        <p:spPr/>
      </p:pic>
    </p:spTree>
    <p:extLst>
      <p:ext uri="{BB962C8B-B14F-4D97-AF65-F5344CB8AC3E}">
        <p14:creationId xmlns:p14="http://schemas.microsoft.com/office/powerpoint/2010/main" val="1168109871"/>
      </p:ext>
    </p:extLst>
  </p:cSld>
  <p:clrMapOvr>
    <a:masterClrMapping/>
  </p:clrMapOvr>
  <mc:AlternateContent xmlns:mc="http://schemas.openxmlformats.org/markup-compatibility/2006" xmlns:p14="http://schemas.microsoft.com/office/powerpoint/2010/main">
    <mc:Choice Requires="p14">
      <p:transition spd="med" p14:dur="700" advClick="0" advTm="11000">
        <p:fade/>
      </p:transition>
    </mc:Choice>
    <mc:Fallback xmlns="">
      <p:transition spd="med" advClick="0" advTm="1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150"/>
                            </p:stCondLst>
                            <p:childTnLst>
                              <p:par>
                                <p:cTn id="13" presetID="42"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1000" fill="hold"/>
                                        <p:tgtEl>
                                          <p:spTgt spid="7"/>
                                        </p:tgtEl>
                                        <p:attrNameLst>
                                          <p:attrName>ppt_y</p:attrName>
                                        </p:attrNameLst>
                                      </p:cBhvr>
                                      <p:tavLst>
                                        <p:tav tm="0">
                                          <p:val>
                                            <p:strVal val="#ppt_y+.1"/>
                                          </p:val>
                                        </p:tav>
                                        <p:tav tm="100000">
                                          <p:val>
                                            <p:strVal val="#ppt_y"/>
                                          </p:val>
                                        </p:tav>
                                      </p:tavLst>
                                    </p:anim>
                                  </p:childTnLst>
                                </p:cTn>
                              </p:par>
                            </p:childTnLst>
                          </p:cTn>
                        </p:par>
                        <p:par>
                          <p:cTn id="18" fill="hold">
                            <p:stCondLst>
                              <p:cond delay="2150"/>
                            </p:stCondLst>
                            <p:childTnLst>
                              <p:par>
                                <p:cTn id="19" presetID="10" presetClass="entr" presetSubtype="0" fill="hold" grpId="0" nodeType="afterEffect">
                                  <p:stCondLst>
                                    <p:cond delay="0"/>
                                  </p:stCondLst>
                                  <p:childTnLst>
                                    <p:set>
                                      <p:cBhvr>
                                        <p:cTn id="20" dur="1" fill="hold">
                                          <p:stCondLst>
                                            <p:cond delay="0"/>
                                          </p:stCondLst>
                                        </p:cTn>
                                        <p:tgtEl>
                                          <p:spTgt spid="29"/>
                                        </p:tgtEl>
                                        <p:attrNameLst>
                                          <p:attrName>style.visibility</p:attrName>
                                        </p:attrNameLst>
                                      </p:cBhvr>
                                      <p:to>
                                        <p:strVal val="visible"/>
                                      </p:to>
                                    </p:set>
                                    <p:animEffect transition="in" filter="fade">
                                      <p:cBhvr>
                                        <p:cTn id="21" dur="500"/>
                                        <p:tgtEl>
                                          <p:spTgt spid="29"/>
                                        </p:tgtEl>
                                      </p:cBhvr>
                                    </p:animEffect>
                                  </p:childTnLst>
                                </p:cTn>
                              </p:par>
                            </p:childTnLst>
                          </p:cTn>
                        </p:par>
                        <p:par>
                          <p:cTn id="22" fill="hold">
                            <p:stCondLst>
                              <p:cond delay="2650"/>
                            </p:stCondLst>
                            <p:childTnLst>
                              <p:par>
                                <p:cTn id="23" presetID="10" presetClass="entr" presetSubtype="0"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childTnLst>
                          </p:cTn>
                        </p:par>
                        <p:par>
                          <p:cTn id="26" fill="hold">
                            <p:stCondLst>
                              <p:cond delay="3150"/>
                            </p:stCondLst>
                            <p:childTnLst>
                              <p:par>
                                <p:cTn id="27" presetID="42"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par>
                          <p:cTn id="32" fill="hold">
                            <p:stCondLst>
                              <p:cond delay="415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childTnLst>
                          </p:cTn>
                        </p:par>
                        <p:par>
                          <p:cTn id="36" fill="hold">
                            <p:stCondLst>
                              <p:cond delay="4650"/>
                            </p:stCondLst>
                            <p:childTnLst>
                              <p:par>
                                <p:cTn id="37" presetID="10" presetClass="entr" presetSubtype="0" fill="hold" grpId="0" nodeType="afterEffect">
                                  <p:stCondLst>
                                    <p:cond delay="0"/>
                                  </p:stCondLst>
                                  <p:childTnLst>
                                    <p:set>
                                      <p:cBhvr>
                                        <p:cTn id="38" dur="1" fill="hold">
                                          <p:stCondLst>
                                            <p:cond delay="0"/>
                                          </p:stCondLst>
                                        </p:cTn>
                                        <p:tgtEl>
                                          <p:spTgt spid="23"/>
                                        </p:tgtEl>
                                        <p:attrNameLst>
                                          <p:attrName>style.visibility</p:attrName>
                                        </p:attrNameLst>
                                      </p:cBhvr>
                                      <p:to>
                                        <p:strVal val="visible"/>
                                      </p:to>
                                    </p:set>
                                    <p:animEffect transition="in" filter="fade">
                                      <p:cBhvr>
                                        <p:cTn id="39" dur="500"/>
                                        <p:tgtEl>
                                          <p:spTgt spid="23"/>
                                        </p:tgtEl>
                                      </p:cBhvr>
                                    </p:animEffect>
                                  </p:childTnLst>
                                </p:cTn>
                              </p:par>
                            </p:childTnLst>
                          </p:cTn>
                        </p:par>
                        <p:par>
                          <p:cTn id="40" fill="hold">
                            <p:stCondLst>
                              <p:cond delay="5150"/>
                            </p:stCondLst>
                            <p:childTnLst>
                              <p:par>
                                <p:cTn id="41" presetID="42"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anim calcmode="lin" valueType="num">
                                      <p:cBhvr>
                                        <p:cTn id="44" dur="1000" fill="hold"/>
                                        <p:tgtEl>
                                          <p:spTgt spid="17"/>
                                        </p:tgtEl>
                                        <p:attrNameLst>
                                          <p:attrName>ppt_x</p:attrName>
                                        </p:attrNameLst>
                                      </p:cBhvr>
                                      <p:tavLst>
                                        <p:tav tm="0">
                                          <p:val>
                                            <p:strVal val="#ppt_x"/>
                                          </p:val>
                                        </p:tav>
                                        <p:tav tm="100000">
                                          <p:val>
                                            <p:strVal val="#ppt_x"/>
                                          </p:val>
                                        </p:tav>
                                      </p:tavLst>
                                    </p:anim>
                                    <p:anim calcmode="lin" valueType="num">
                                      <p:cBhvr>
                                        <p:cTn id="45" dur="1000" fill="hold"/>
                                        <p:tgtEl>
                                          <p:spTgt spid="17"/>
                                        </p:tgtEl>
                                        <p:attrNameLst>
                                          <p:attrName>ppt_y</p:attrName>
                                        </p:attrNameLst>
                                      </p:cBhvr>
                                      <p:tavLst>
                                        <p:tav tm="0">
                                          <p:val>
                                            <p:strVal val="#ppt_y+.1"/>
                                          </p:val>
                                        </p:tav>
                                        <p:tav tm="100000">
                                          <p:val>
                                            <p:strVal val="#ppt_y"/>
                                          </p:val>
                                        </p:tav>
                                      </p:tavLst>
                                    </p:anim>
                                  </p:childTnLst>
                                </p:cTn>
                              </p:par>
                            </p:childTnLst>
                          </p:cTn>
                        </p:par>
                        <p:par>
                          <p:cTn id="46" fill="hold">
                            <p:stCondLst>
                              <p:cond delay="6150"/>
                            </p:stCondLst>
                            <p:childTnLst>
                              <p:par>
                                <p:cTn id="47" presetID="10" presetClass="entr" presetSubtype="0" fill="hold" grpId="0" nodeType="after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childTnLst>
                          </p:cTn>
                        </p:par>
                        <p:par>
                          <p:cTn id="50" fill="hold">
                            <p:stCondLst>
                              <p:cond delay="6650"/>
                            </p:stCondLst>
                            <p:childTnLst>
                              <p:par>
                                <p:cTn id="51" presetID="10" presetClass="entr" presetSubtype="0" fill="hold" grpId="0" nodeType="after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childTnLst>
                                </p:cTn>
                              </p:par>
                            </p:childTnLst>
                          </p:cTn>
                        </p:par>
                        <p:par>
                          <p:cTn id="54" fill="hold">
                            <p:stCondLst>
                              <p:cond delay="7150"/>
                            </p:stCondLst>
                            <p:childTnLst>
                              <p:par>
                                <p:cTn id="55" presetID="42" presetClass="entr" presetSubtype="0" fill="hold" nodeType="after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1000"/>
                                        <p:tgtEl>
                                          <p:spTgt spid="19"/>
                                        </p:tgtEl>
                                      </p:cBhvr>
                                    </p:animEffect>
                                    <p:anim calcmode="lin" valueType="num">
                                      <p:cBhvr>
                                        <p:cTn id="58" dur="1000" fill="hold"/>
                                        <p:tgtEl>
                                          <p:spTgt spid="19"/>
                                        </p:tgtEl>
                                        <p:attrNameLst>
                                          <p:attrName>ppt_x</p:attrName>
                                        </p:attrNameLst>
                                      </p:cBhvr>
                                      <p:tavLst>
                                        <p:tav tm="0">
                                          <p:val>
                                            <p:strVal val="#ppt_x"/>
                                          </p:val>
                                        </p:tav>
                                        <p:tav tm="100000">
                                          <p:val>
                                            <p:strVal val="#ppt_x"/>
                                          </p:val>
                                        </p:tav>
                                      </p:tavLst>
                                    </p:anim>
                                    <p:anim calcmode="lin" valueType="num">
                                      <p:cBhvr>
                                        <p:cTn id="59" dur="1000" fill="hold"/>
                                        <p:tgtEl>
                                          <p:spTgt spid="19"/>
                                        </p:tgtEl>
                                        <p:attrNameLst>
                                          <p:attrName>ppt_y</p:attrName>
                                        </p:attrNameLst>
                                      </p:cBhvr>
                                      <p:tavLst>
                                        <p:tav tm="0">
                                          <p:val>
                                            <p:strVal val="#ppt_y+.1"/>
                                          </p:val>
                                        </p:tav>
                                        <p:tav tm="100000">
                                          <p:val>
                                            <p:strVal val="#ppt_y"/>
                                          </p:val>
                                        </p:tav>
                                      </p:tavLst>
                                    </p:anim>
                                  </p:childTnLst>
                                </p:cTn>
                              </p:par>
                            </p:childTnLst>
                          </p:cTn>
                        </p:par>
                        <p:par>
                          <p:cTn id="60" fill="hold">
                            <p:stCondLst>
                              <p:cond delay="8150"/>
                            </p:stCondLst>
                            <p:childTnLst>
                              <p:par>
                                <p:cTn id="61" presetID="10" presetClass="entr" presetSubtype="0" fill="hold" grpId="0"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fade">
                                      <p:cBhvr>
                                        <p:cTn id="63" dur="500"/>
                                        <p:tgtEl>
                                          <p:spTgt spid="27"/>
                                        </p:tgtEl>
                                      </p:cBhvr>
                                    </p:animEffect>
                                  </p:childTnLst>
                                </p:cTn>
                              </p:par>
                            </p:childTnLst>
                          </p:cTn>
                        </p:par>
                        <p:par>
                          <p:cTn id="64" fill="hold">
                            <p:stCondLst>
                              <p:cond delay="8650"/>
                            </p:stCondLst>
                            <p:childTnLst>
                              <p:par>
                                <p:cTn id="65" presetID="10" presetClass="entr" presetSubtype="0" fill="hold" grpId="0" nodeType="after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23" grpId="0"/>
      <p:bldP spid="24" grpId="0"/>
      <p:bldP spid="25" grpId="0"/>
      <p:bldP spid="27" grpId="0"/>
      <p:bldP spid="28" grpId="0"/>
      <p:bldP spid="29" grpId="0"/>
      <p:bldP spid="30"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xmlns="" id="{962024F3-50A3-45FA-B508-788C50F786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938344" y="-2883584"/>
            <a:ext cx="8358780" cy="12192002"/>
          </a:xfrm>
          <a:prstGeom prst="rect">
            <a:avLst/>
          </a:prstGeom>
          <a:ln>
            <a:solidFill>
              <a:srgbClr val="016576"/>
            </a:solidFill>
          </a:ln>
        </p:spPr>
      </p:pic>
      <p:sp>
        <p:nvSpPr>
          <p:cNvPr id="5" name="矩形 4">
            <a:extLst>
              <a:ext uri="{FF2B5EF4-FFF2-40B4-BE49-F238E27FC236}">
                <a16:creationId xmlns:a16="http://schemas.microsoft.com/office/drawing/2014/main" xmlns="" id="{A6ADD32C-F375-4454-8DB6-ECFCB43F7CFA}"/>
              </a:ext>
            </a:extLst>
          </p:cNvPr>
          <p:cNvSpPr/>
          <p:nvPr/>
        </p:nvSpPr>
        <p:spPr>
          <a:xfrm>
            <a:off x="1066799" y="927100"/>
            <a:ext cx="10058400" cy="5245100"/>
          </a:xfrm>
          <a:prstGeom prst="rect">
            <a:avLst/>
          </a:prstGeom>
          <a:solidFill>
            <a:schemeClr val="bg1"/>
          </a:solidFill>
          <a:ln>
            <a:noFill/>
          </a:ln>
          <a:effectLst>
            <a:outerShdw blurRad="63500" sx="105000" sy="105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6" name="图片 5">
            <a:extLst>
              <a:ext uri="{FF2B5EF4-FFF2-40B4-BE49-F238E27FC236}">
                <a16:creationId xmlns:a16="http://schemas.microsoft.com/office/drawing/2014/main" xmlns="" id="{6D50CFD1-C08D-44BD-85D6-0F0E4CEC171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4903" y="4355165"/>
            <a:ext cx="6928991" cy="2532954"/>
          </a:xfrm>
          <a:prstGeom prst="rect">
            <a:avLst/>
          </a:prstGeom>
        </p:spPr>
      </p:pic>
      <p:pic>
        <p:nvPicPr>
          <p:cNvPr id="7" name="图片 6">
            <a:extLst>
              <a:ext uri="{FF2B5EF4-FFF2-40B4-BE49-F238E27FC236}">
                <a16:creationId xmlns:a16="http://schemas.microsoft.com/office/drawing/2014/main" xmlns="" id="{54C77AD0-3092-4060-AB14-789A88E615B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V="1">
            <a:off x="-21737" y="-41375"/>
            <a:ext cx="3036558" cy="3379339"/>
          </a:xfrm>
          <a:prstGeom prst="rect">
            <a:avLst/>
          </a:prstGeom>
        </p:spPr>
      </p:pic>
      <p:pic>
        <p:nvPicPr>
          <p:cNvPr id="8" name="图片 7">
            <a:extLst>
              <a:ext uri="{FF2B5EF4-FFF2-40B4-BE49-F238E27FC236}">
                <a16:creationId xmlns:a16="http://schemas.microsoft.com/office/drawing/2014/main" xmlns="" id="{1F1D9E39-3B83-4131-9598-36E8977D68E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V="1">
            <a:off x="9723580" y="0"/>
            <a:ext cx="2426984" cy="2990818"/>
          </a:xfrm>
          <a:prstGeom prst="rect">
            <a:avLst/>
          </a:prstGeom>
        </p:spPr>
      </p:pic>
      <p:pic>
        <p:nvPicPr>
          <p:cNvPr id="9" name="图片 8">
            <a:extLst>
              <a:ext uri="{FF2B5EF4-FFF2-40B4-BE49-F238E27FC236}">
                <a16:creationId xmlns:a16="http://schemas.microsoft.com/office/drawing/2014/main" xmlns="" id="{A6D89CFC-D614-4308-8958-DCFE482B114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223714" y="3948793"/>
            <a:ext cx="2990021" cy="2939809"/>
          </a:xfrm>
          <a:prstGeom prst="rect">
            <a:avLst/>
          </a:prstGeom>
        </p:spPr>
      </p:pic>
      <p:pic>
        <p:nvPicPr>
          <p:cNvPr id="10" name="图片 9">
            <a:extLst>
              <a:ext uri="{FF2B5EF4-FFF2-40B4-BE49-F238E27FC236}">
                <a16:creationId xmlns:a16="http://schemas.microsoft.com/office/drawing/2014/main" xmlns="" id="{646BC3DE-45DB-4D2E-AF18-840DEB1D80D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3363" y="4026852"/>
            <a:ext cx="3542439" cy="2834236"/>
          </a:xfrm>
          <a:prstGeom prst="rect">
            <a:avLst/>
          </a:prstGeom>
        </p:spPr>
      </p:pic>
      <p:sp>
        <p:nvSpPr>
          <p:cNvPr id="11" name="TextBox 13">
            <a:extLst>
              <a:ext uri="{FF2B5EF4-FFF2-40B4-BE49-F238E27FC236}">
                <a16:creationId xmlns:a16="http://schemas.microsoft.com/office/drawing/2014/main" xmlns="" id="{2F470A3C-DD5A-4F35-9E2C-066CE4E864B6}"/>
              </a:ext>
            </a:extLst>
          </p:cNvPr>
          <p:cNvSpPr txBox="1"/>
          <p:nvPr/>
        </p:nvSpPr>
        <p:spPr>
          <a:xfrm>
            <a:off x="450806" y="1477523"/>
            <a:ext cx="4176724" cy="3770263"/>
          </a:xfrm>
          <a:prstGeom prst="rect">
            <a:avLst/>
          </a:prstGeom>
          <a:noFill/>
          <a:ln>
            <a:noFill/>
          </a:ln>
        </p:spPr>
        <p:txBody>
          <a:bodyPr wrap="square" rtlCol="0">
            <a:spAutoFit/>
          </a:bodyPr>
          <a:lstStyle/>
          <a:p>
            <a:pPr algn="r"/>
            <a:r>
              <a:rPr lang="en-US" altLang="zh-CN" sz="23900" b="1" dirty="0">
                <a:solidFill>
                  <a:srgbClr val="016576"/>
                </a:solidFill>
                <a:cs typeface="+mn-ea"/>
                <a:sym typeface="+mn-lt"/>
              </a:rPr>
              <a:t>05</a:t>
            </a:r>
            <a:r>
              <a:rPr lang="en-US" sz="23900" b="1" dirty="0">
                <a:solidFill>
                  <a:srgbClr val="016576"/>
                </a:solidFill>
                <a:cs typeface="+mn-ea"/>
                <a:sym typeface="+mn-lt"/>
              </a:rPr>
              <a:t> </a:t>
            </a:r>
          </a:p>
        </p:txBody>
      </p:sp>
      <p:grpSp>
        <p:nvGrpSpPr>
          <p:cNvPr id="2" name="组合 1">
            <a:extLst>
              <a:ext uri="{FF2B5EF4-FFF2-40B4-BE49-F238E27FC236}">
                <a16:creationId xmlns:a16="http://schemas.microsoft.com/office/drawing/2014/main" xmlns="" id="{FD806E58-5390-4AB3-85DF-215F40C11348}"/>
              </a:ext>
            </a:extLst>
          </p:cNvPr>
          <p:cNvGrpSpPr/>
          <p:nvPr/>
        </p:nvGrpSpPr>
        <p:grpSpPr>
          <a:xfrm>
            <a:off x="3295155" y="1357975"/>
            <a:ext cx="5798536" cy="4098967"/>
            <a:chOff x="3295155" y="1357975"/>
            <a:chExt cx="5798536" cy="4098967"/>
          </a:xfrm>
        </p:grpSpPr>
        <p:cxnSp>
          <p:nvCxnSpPr>
            <p:cNvPr id="14" name="Straight Connector 7">
              <a:extLst>
                <a:ext uri="{FF2B5EF4-FFF2-40B4-BE49-F238E27FC236}">
                  <a16:creationId xmlns:a16="http://schemas.microsoft.com/office/drawing/2014/main" xmlns="" id="{71B0F6F1-25EC-45CC-9736-1720D9E7DB98}"/>
                </a:ext>
              </a:extLst>
            </p:cNvPr>
            <p:cNvCxnSpPr/>
            <p:nvPr/>
          </p:nvCxnSpPr>
          <p:spPr>
            <a:xfrm>
              <a:off x="3295155" y="5456941"/>
              <a:ext cx="5798536"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5" name="Straight Connector 57">
              <a:extLst>
                <a:ext uri="{FF2B5EF4-FFF2-40B4-BE49-F238E27FC236}">
                  <a16:creationId xmlns:a16="http://schemas.microsoft.com/office/drawing/2014/main" xmlns="" id="{954C158C-7341-481E-859A-9AB7C4CBF628}"/>
                </a:ext>
              </a:extLst>
            </p:cNvPr>
            <p:cNvCxnSpPr/>
            <p:nvPr/>
          </p:nvCxnSpPr>
          <p:spPr>
            <a:xfrm>
              <a:off x="3295155" y="1357975"/>
              <a:ext cx="5798536" cy="0"/>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6" name="Straight Connector 62">
              <a:extLst>
                <a:ext uri="{FF2B5EF4-FFF2-40B4-BE49-F238E27FC236}">
                  <a16:creationId xmlns:a16="http://schemas.microsoft.com/office/drawing/2014/main" xmlns="" id="{E039D1E8-61DE-4207-AEAE-726E6498DC64}"/>
                </a:ext>
              </a:extLst>
            </p:cNvPr>
            <p:cNvCxnSpPr/>
            <p:nvPr/>
          </p:nvCxnSpPr>
          <p:spPr>
            <a:xfrm flipV="1">
              <a:off x="9093691" y="1357975"/>
              <a:ext cx="0" cy="409896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7" name="Straight Connector 63">
              <a:extLst>
                <a:ext uri="{FF2B5EF4-FFF2-40B4-BE49-F238E27FC236}">
                  <a16:creationId xmlns:a16="http://schemas.microsoft.com/office/drawing/2014/main" xmlns="" id="{BDA273D0-5D33-43FB-B3BB-ACD7D33279D5}"/>
                </a:ext>
              </a:extLst>
            </p:cNvPr>
            <p:cNvCxnSpPr/>
            <p:nvPr/>
          </p:nvCxnSpPr>
          <p:spPr>
            <a:xfrm flipV="1">
              <a:off x="3295155" y="4923744"/>
              <a:ext cx="0" cy="53319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cxnSp>
          <p:nvCxnSpPr>
            <p:cNvPr id="18" name="Straight Connector 64">
              <a:extLst>
                <a:ext uri="{FF2B5EF4-FFF2-40B4-BE49-F238E27FC236}">
                  <a16:creationId xmlns:a16="http://schemas.microsoft.com/office/drawing/2014/main" xmlns="" id="{B4002B65-917D-42E7-B268-4E21AB34D864}"/>
                </a:ext>
              </a:extLst>
            </p:cNvPr>
            <p:cNvCxnSpPr/>
            <p:nvPr/>
          </p:nvCxnSpPr>
          <p:spPr>
            <a:xfrm flipV="1">
              <a:off x="3295155" y="1357975"/>
              <a:ext cx="0" cy="544307"/>
            </a:xfrm>
            <a:prstGeom prst="line">
              <a:avLst/>
            </a:prstGeom>
            <a:ln w="28575">
              <a:solidFill>
                <a:srgbClr val="016576"/>
              </a:solidFill>
            </a:ln>
          </p:spPr>
          <p:style>
            <a:lnRef idx="1">
              <a:schemeClr val="accent1"/>
            </a:lnRef>
            <a:fillRef idx="0">
              <a:schemeClr val="accent1"/>
            </a:fillRef>
            <a:effectRef idx="0">
              <a:schemeClr val="accent1"/>
            </a:effectRef>
            <a:fontRef idx="minor">
              <a:schemeClr val="tx1"/>
            </a:fontRef>
          </p:style>
        </p:cxnSp>
      </p:grpSp>
      <p:grpSp>
        <p:nvGrpSpPr>
          <p:cNvPr id="3" name="组合 2">
            <a:extLst>
              <a:ext uri="{FF2B5EF4-FFF2-40B4-BE49-F238E27FC236}">
                <a16:creationId xmlns:a16="http://schemas.microsoft.com/office/drawing/2014/main" xmlns="" id="{D32BF524-35F6-45E3-97A6-9C585AF90226}"/>
              </a:ext>
            </a:extLst>
          </p:cNvPr>
          <p:cNvGrpSpPr/>
          <p:nvPr/>
        </p:nvGrpSpPr>
        <p:grpSpPr>
          <a:xfrm>
            <a:off x="5172304" y="2360669"/>
            <a:ext cx="3376612" cy="1782762"/>
            <a:chOff x="7194210" y="2458134"/>
            <a:chExt cx="3376612" cy="1782762"/>
          </a:xfrm>
        </p:grpSpPr>
        <p:sp>
          <p:nvSpPr>
            <p:cNvPr id="21" name="矩形 20">
              <a:extLst>
                <a:ext uri="{FF2B5EF4-FFF2-40B4-BE49-F238E27FC236}">
                  <a16:creationId xmlns:a16="http://schemas.microsoft.com/office/drawing/2014/main" xmlns="" id="{60E786FF-594A-4B3F-B5F1-D5FD71CDD265}"/>
                </a:ext>
              </a:extLst>
            </p:cNvPr>
            <p:cNvSpPr/>
            <p:nvPr/>
          </p:nvSpPr>
          <p:spPr>
            <a:xfrm>
              <a:off x="7194210" y="2458134"/>
              <a:ext cx="2031325" cy="646331"/>
            </a:xfrm>
            <a:prstGeom prst="rect">
              <a:avLst/>
            </a:prstGeom>
          </p:spPr>
          <p:txBody>
            <a:bodyPr wrap="none">
              <a:spAutoFit/>
            </a:bodyPr>
            <a:lstStyle/>
            <a:p>
              <a:pPr>
                <a:defRPr/>
              </a:pPr>
              <a:r>
                <a:rPr lang="zh-CN" altLang="en-US" sz="3600" b="1" kern="100" dirty="0">
                  <a:solidFill>
                    <a:srgbClr val="016576"/>
                  </a:solidFill>
                  <a:cs typeface="+mn-ea"/>
                  <a:sym typeface="+mn-lt"/>
                </a:rPr>
                <a:t>融资需求</a:t>
              </a:r>
              <a:endParaRPr lang="zh-CN" altLang="zh-CN" sz="3600" b="1" kern="100" dirty="0">
                <a:solidFill>
                  <a:srgbClr val="016576"/>
                </a:solidFill>
                <a:cs typeface="+mn-ea"/>
                <a:sym typeface="+mn-lt"/>
              </a:endParaRPr>
            </a:p>
          </p:txBody>
        </p:sp>
        <p:sp>
          <p:nvSpPr>
            <p:cNvPr id="22" name="TextBox 23">
              <a:extLst>
                <a:ext uri="{FF2B5EF4-FFF2-40B4-BE49-F238E27FC236}">
                  <a16:creationId xmlns:a16="http://schemas.microsoft.com/office/drawing/2014/main" xmlns="" id="{AA335E8E-7BF9-4A31-9CA2-9A98D88EF5CA}"/>
                </a:ext>
              </a:extLst>
            </p:cNvPr>
            <p:cNvSpPr txBox="1">
              <a:spLocks noChangeArrowheads="1"/>
            </p:cNvSpPr>
            <p:nvPr/>
          </p:nvSpPr>
          <p:spPr bwMode="auto">
            <a:xfrm>
              <a:off x="7194210" y="327410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defRPr/>
              </a:pPr>
              <a:r>
                <a:rPr lang="zh-CN" altLang="en-US" sz="1200">
                  <a:solidFill>
                    <a:schemeClr val="tx1">
                      <a:lumMod val="65000"/>
                      <a:lumOff val="35000"/>
                    </a:schemeClr>
                  </a:solidFill>
                  <a:latin typeface="Agency FB" panose="020F0502020204030204"/>
                  <a:ea typeface="微软雅黑"/>
                  <a:cs typeface="+mn-ea"/>
                  <a:sym typeface="+mn-lt"/>
                </a:rPr>
                <a:t>添加文字标题一</a:t>
              </a:r>
            </a:p>
          </p:txBody>
        </p:sp>
        <p:sp>
          <p:nvSpPr>
            <p:cNvPr id="23" name="TextBox 24">
              <a:extLst>
                <a:ext uri="{FF2B5EF4-FFF2-40B4-BE49-F238E27FC236}">
                  <a16:creationId xmlns:a16="http://schemas.microsoft.com/office/drawing/2014/main" xmlns="" id="{04EE4624-662C-4F5D-9272-CAA562CDC866}"/>
                </a:ext>
              </a:extLst>
            </p:cNvPr>
            <p:cNvSpPr txBox="1">
              <a:spLocks noChangeArrowheads="1"/>
            </p:cNvSpPr>
            <p:nvPr/>
          </p:nvSpPr>
          <p:spPr bwMode="auto">
            <a:xfrm>
              <a:off x="7194210" y="360272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defRPr/>
              </a:pPr>
              <a:r>
                <a:rPr lang="zh-CN" altLang="en-US" sz="1200">
                  <a:solidFill>
                    <a:schemeClr val="tx1">
                      <a:lumMod val="65000"/>
                      <a:lumOff val="35000"/>
                    </a:schemeClr>
                  </a:solidFill>
                  <a:latin typeface="Agency FB" panose="020F0502020204030204"/>
                  <a:ea typeface="微软雅黑"/>
                  <a:cs typeface="+mn-ea"/>
                  <a:sym typeface="+mn-lt"/>
                </a:rPr>
                <a:t>添加文字标题二</a:t>
              </a:r>
            </a:p>
          </p:txBody>
        </p:sp>
        <p:sp>
          <p:nvSpPr>
            <p:cNvPr id="24" name="TextBox 25">
              <a:extLst>
                <a:ext uri="{FF2B5EF4-FFF2-40B4-BE49-F238E27FC236}">
                  <a16:creationId xmlns:a16="http://schemas.microsoft.com/office/drawing/2014/main" xmlns="" id="{83E5E6FF-4204-453B-8BF3-526E3B6F40A9}"/>
                </a:ext>
              </a:extLst>
            </p:cNvPr>
            <p:cNvSpPr txBox="1">
              <a:spLocks noChangeArrowheads="1"/>
            </p:cNvSpPr>
            <p:nvPr/>
          </p:nvSpPr>
          <p:spPr bwMode="auto">
            <a:xfrm>
              <a:off x="7194210" y="395197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defRPr/>
              </a:pPr>
              <a:r>
                <a:rPr lang="zh-CN" altLang="en-US" sz="1200">
                  <a:solidFill>
                    <a:schemeClr val="tx1">
                      <a:lumMod val="65000"/>
                      <a:lumOff val="35000"/>
                    </a:schemeClr>
                  </a:solidFill>
                  <a:latin typeface="Agency FB" panose="020F0502020204030204"/>
                  <a:ea typeface="微软雅黑"/>
                  <a:cs typeface="+mn-ea"/>
                  <a:sym typeface="+mn-lt"/>
                </a:rPr>
                <a:t>添加文字标题三</a:t>
              </a:r>
            </a:p>
          </p:txBody>
        </p:sp>
        <p:sp>
          <p:nvSpPr>
            <p:cNvPr id="25" name="TextBox 23">
              <a:extLst>
                <a:ext uri="{FF2B5EF4-FFF2-40B4-BE49-F238E27FC236}">
                  <a16:creationId xmlns:a16="http://schemas.microsoft.com/office/drawing/2014/main" xmlns="" id="{831A9216-BAFB-4556-ABBE-9DD7A1B7FA4F}"/>
                </a:ext>
              </a:extLst>
            </p:cNvPr>
            <p:cNvSpPr txBox="1">
              <a:spLocks noChangeArrowheads="1"/>
            </p:cNvSpPr>
            <p:nvPr/>
          </p:nvSpPr>
          <p:spPr bwMode="auto">
            <a:xfrm>
              <a:off x="9067460" y="330903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defRPr/>
              </a:pPr>
              <a:r>
                <a:rPr lang="zh-CN" altLang="en-US" sz="1200">
                  <a:solidFill>
                    <a:schemeClr val="tx1">
                      <a:lumMod val="65000"/>
                      <a:lumOff val="35000"/>
                    </a:schemeClr>
                  </a:solidFill>
                  <a:latin typeface="Agency FB" panose="020F0502020204030204"/>
                  <a:ea typeface="微软雅黑"/>
                  <a:cs typeface="+mn-ea"/>
                  <a:sym typeface="+mn-lt"/>
                </a:rPr>
                <a:t>添加文字标题四</a:t>
              </a:r>
            </a:p>
          </p:txBody>
        </p:sp>
        <p:sp>
          <p:nvSpPr>
            <p:cNvPr id="26" name="TextBox 24">
              <a:extLst>
                <a:ext uri="{FF2B5EF4-FFF2-40B4-BE49-F238E27FC236}">
                  <a16:creationId xmlns:a16="http://schemas.microsoft.com/office/drawing/2014/main" xmlns="" id="{35EFD7F7-554F-4B25-926A-053BAAE19AF4}"/>
                </a:ext>
              </a:extLst>
            </p:cNvPr>
            <p:cNvSpPr txBox="1">
              <a:spLocks noChangeArrowheads="1"/>
            </p:cNvSpPr>
            <p:nvPr/>
          </p:nvSpPr>
          <p:spPr bwMode="auto">
            <a:xfrm>
              <a:off x="9067460" y="363605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defRPr/>
              </a:pPr>
              <a:r>
                <a:rPr lang="zh-CN" altLang="en-US" sz="1200">
                  <a:solidFill>
                    <a:schemeClr val="tx1">
                      <a:lumMod val="65000"/>
                      <a:lumOff val="35000"/>
                    </a:schemeClr>
                  </a:solidFill>
                  <a:latin typeface="Agency FB" panose="020F0502020204030204"/>
                  <a:ea typeface="微软雅黑"/>
                  <a:cs typeface="+mn-ea"/>
                  <a:sym typeface="+mn-lt"/>
                </a:rPr>
                <a:t>添加文字标题五</a:t>
              </a:r>
            </a:p>
          </p:txBody>
        </p:sp>
        <p:sp>
          <p:nvSpPr>
            <p:cNvPr id="27" name="TextBox 25">
              <a:extLst>
                <a:ext uri="{FF2B5EF4-FFF2-40B4-BE49-F238E27FC236}">
                  <a16:creationId xmlns:a16="http://schemas.microsoft.com/office/drawing/2014/main" xmlns="" id="{E41F5FD3-B9AF-4900-9E3C-DAEFF2FFD946}"/>
                </a:ext>
              </a:extLst>
            </p:cNvPr>
            <p:cNvSpPr txBox="1">
              <a:spLocks noChangeArrowheads="1"/>
            </p:cNvSpPr>
            <p:nvPr/>
          </p:nvSpPr>
          <p:spPr bwMode="auto">
            <a:xfrm>
              <a:off x="9067460" y="398689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defRPr/>
              </a:pPr>
              <a:r>
                <a:rPr lang="zh-CN" altLang="en-US" sz="1200">
                  <a:solidFill>
                    <a:schemeClr val="tx1">
                      <a:lumMod val="65000"/>
                      <a:lumOff val="35000"/>
                    </a:schemeClr>
                  </a:solidFill>
                  <a:latin typeface="Agency FB" panose="020F0502020204030204"/>
                  <a:ea typeface="微软雅黑"/>
                  <a:cs typeface="+mn-ea"/>
                  <a:sym typeface="+mn-lt"/>
                </a:rPr>
                <a:t>添加文字标题六</a:t>
              </a:r>
            </a:p>
          </p:txBody>
        </p:sp>
      </p:grpSp>
    </p:spTree>
    <p:extLst>
      <p:ext uri="{BB962C8B-B14F-4D97-AF65-F5344CB8AC3E}">
        <p14:creationId xmlns:p14="http://schemas.microsoft.com/office/powerpoint/2010/main" val="1248060549"/>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a:spLocks/>
          </p:cNvSpPr>
          <p:nvPr/>
        </p:nvSpPr>
        <p:spPr bwMode="auto">
          <a:xfrm>
            <a:off x="5202078" y="864959"/>
            <a:ext cx="192360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600" b="1" spc="150" dirty="0">
                <a:solidFill>
                  <a:srgbClr val="016576"/>
                </a:solidFill>
                <a:cs typeface="+mn-ea"/>
                <a:sym typeface="+mn-lt"/>
              </a:rPr>
              <a:t>融资需求</a:t>
            </a:r>
            <a:endParaRPr lang="en-US" sz="3600" b="1" spc="150" dirty="0">
              <a:solidFill>
                <a:srgbClr val="016576"/>
              </a:solidFill>
              <a:cs typeface="+mn-ea"/>
              <a:sym typeface="+mn-lt"/>
            </a:endParaRPr>
          </a:p>
        </p:txBody>
      </p:sp>
      <p:sp>
        <p:nvSpPr>
          <p:cNvPr id="53" name="TextBox 52"/>
          <p:cNvSpPr txBox="1"/>
          <p:nvPr/>
        </p:nvSpPr>
        <p:spPr>
          <a:xfrm>
            <a:off x="5138519" y="1355245"/>
            <a:ext cx="2047355" cy="253916"/>
          </a:xfrm>
          <a:prstGeom prst="rect">
            <a:avLst/>
          </a:prstGeom>
          <a:noFill/>
        </p:spPr>
        <p:txBody>
          <a:bodyPr wrap="none" rtlCol="0" anchor="ctr" anchorCtr="0">
            <a:spAutoFit/>
          </a:bodyPr>
          <a:lstStyle/>
          <a:p>
            <a:pPr algn="ctr"/>
            <a:r>
              <a:rPr lang="en-US" sz="1050" b="1" spc="300" dirty="0">
                <a:solidFill>
                  <a:srgbClr val="022D30"/>
                </a:solidFill>
                <a:cs typeface="+mn-ea"/>
                <a:sym typeface="+mn-lt"/>
              </a:rPr>
              <a:t>WRITE SOMETHING HERE</a:t>
            </a:r>
          </a:p>
        </p:txBody>
      </p:sp>
      <p:sp>
        <p:nvSpPr>
          <p:cNvPr id="2" name="Oval 1"/>
          <p:cNvSpPr/>
          <p:nvPr/>
        </p:nvSpPr>
        <p:spPr>
          <a:xfrm>
            <a:off x="9053313" y="2062977"/>
            <a:ext cx="2118731" cy="2118731"/>
          </a:xfrm>
          <a:prstGeom prst="ellipse">
            <a:avLst/>
          </a:prstGeom>
          <a:noFill/>
          <a:ln w="38100">
            <a:solidFill>
              <a:srgbClr val="02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rgbClr val="016576"/>
              </a:solidFill>
              <a:cs typeface="+mn-ea"/>
              <a:sym typeface="+mn-lt"/>
            </a:endParaRPr>
          </a:p>
        </p:txBody>
      </p:sp>
      <p:sp>
        <p:nvSpPr>
          <p:cNvPr id="25" name="Oval 24"/>
          <p:cNvSpPr/>
          <p:nvPr/>
        </p:nvSpPr>
        <p:spPr>
          <a:xfrm>
            <a:off x="6400267" y="2062977"/>
            <a:ext cx="2118731" cy="2118731"/>
          </a:xfrm>
          <a:prstGeom prst="ellipse">
            <a:avLst/>
          </a:prstGeom>
          <a:noFill/>
          <a:ln w="38100">
            <a:solidFill>
              <a:srgbClr val="02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rgbClr val="016576"/>
              </a:solidFill>
              <a:cs typeface="+mn-ea"/>
              <a:sym typeface="+mn-lt"/>
            </a:endParaRPr>
          </a:p>
        </p:txBody>
      </p:sp>
      <p:sp>
        <p:nvSpPr>
          <p:cNvPr id="28" name="Rectangle 27"/>
          <p:cNvSpPr>
            <a:spLocks/>
          </p:cNvSpPr>
          <p:nvPr/>
        </p:nvSpPr>
        <p:spPr bwMode="auto">
          <a:xfrm>
            <a:off x="9530871" y="2791482"/>
            <a:ext cx="1166987" cy="661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45720" anchor="t" anchorCtr="0">
            <a:spAutoFit/>
          </a:bodyPr>
          <a:lstStyle/>
          <a:p>
            <a:pPr algn="ctr" defTabSz="2286000">
              <a:lnSpc>
                <a:spcPts val="4800"/>
              </a:lnSpc>
            </a:pPr>
            <a:r>
              <a:rPr lang="zh-CN" altLang="en-US" sz="2500" b="1" spc="450" dirty="0">
                <a:solidFill>
                  <a:srgbClr val="016576"/>
                </a:solidFill>
                <a:cs typeface="+mn-ea"/>
                <a:sym typeface="+mn-lt"/>
              </a:rPr>
              <a:t>融资</a:t>
            </a:r>
            <a:r>
              <a:rPr lang="en-US" altLang="zh-CN" sz="2500" b="1" spc="450" dirty="0">
                <a:solidFill>
                  <a:srgbClr val="016576"/>
                </a:solidFill>
                <a:cs typeface="+mn-ea"/>
                <a:sym typeface="+mn-lt"/>
              </a:rPr>
              <a:t>04</a:t>
            </a:r>
            <a:endParaRPr lang="en-US" sz="2500" b="1" spc="450" dirty="0">
              <a:solidFill>
                <a:srgbClr val="016576"/>
              </a:solidFill>
              <a:cs typeface="+mn-ea"/>
              <a:sym typeface="+mn-lt"/>
            </a:endParaRPr>
          </a:p>
        </p:txBody>
      </p:sp>
      <p:sp>
        <p:nvSpPr>
          <p:cNvPr id="31" name="Subtitle 2"/>
          <p:cNvSpPr txBox="1">
            <a:spLocks/>
          </p:cNvSpPr>
          <p:nvPr/>
        </p:nvSpPr>
        <p:spPr>
          <a:xfrm>
            <a:off x="9013137" y="4463389"/>
            <a:ext cx="2204689" cy="77890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50" dirty="0">
                <a:solidFill>
                  <a:schemeClr val="bg2">
                    <a:lumMod val="25000"/>
                  </a:schemeClr>
                </a:solidFill>
                <a:latin typeface="+mn-lt"/>
                <a:cs typeface="+mn-ea"/>
                <a:sym typeface="+mn-lt"/>
              </a:rPr>
              <a:t>Investment generally results in acquiring an asset also the asset is available</a:t>
            </a:r>
          </a:p>
        </p:txBody>
      </p:sp>
      <p:sp>
        <p:nvSpPr>
          <p:cNvPr id="33" name="Rectangle 32"/>
          <p:cNvSpPr>
            <a:spLocks/>
          </p:cNvSpPr>
          <p:nvPr/>
        </p:nvSpPr>
        <p:spPr bwMode="auto">
          <a:xfrm>
            <a:off x="6875342" y="2791482"/>
            <a:ext cx="1168590" cy="661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45720" anchor="t" anchorCtr="0">
            <a:spAutoFit/>
          </a:bodyPr>
          <a:lstStyle/>
          <a:p>
            <a:pPr algn="ctr" defTabSz="2286000">
              <a:lnSpc>
                <a:spcPts val="4800"/>
              </a:lnSpc>
            </a:pPr>
            <a:r>
              <a:rPr lang="zh-CN" altLang="en-US" sz="2500" b="1" spc="450" dirty="0">
                <a:solidFill>
                  <a:srgbClr val="016576"/>
                </a:solidFill>
                <a:cs typeface="+mn-ea"/>
                <a:sym typeface="+mn-lt"/>
              </a:rPr>
              <a:t>融资</a:t>
            </a:r>
            <a:r>
              <a:rPr lang="en-US" altLang="zh-CN" sz="2500" b="1" spc="450" dirty="0">
                <a:solidFill>
                  <a:srgbClr val="016576"/>
                </a:solidFill>
                <a:cs typeface="+mn-ea"/>
                <a:sym typeface="+mn-lt"/>
              </a:rPr>
              <a:t>03</a:t>
            </a:r>
            <a:endParaRPr lang="en-US" sz="2500" b="1" spc="450" dirty="0">
              <a:solidFill>
                <a:srgbClr val="016576"/>
              </a:solidFill>
              <a:cs typeface="+mn-ea"/>
              <a:sym typeface="+mn-lt"/>
            </a:endParaRPr>
          </a:p>
        </p:txBody>
      </p:sp>
      <p:sp>
        <p:nvSpPr>
          <p:cNvPr id="13" name="Oval 12"/>
          <p:cNvSpPr/>
          <p:nvPr/>
        </p:nvSpPr>
        <p:spPr>
          <a:xfrm>
            <a:off x="3747221" y="2062977"/>
            <a:ext cx="2118731" cy="2118731"/>
          </a:xfrm>
          <a:prstGeom prst="ellipse">
            <a:avLst/>
          </a:prstGeom>
          <a:noFill/>
          <a:ln w="38100">
            <a:solidFill>
              <a:srgbClr val="02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rgbClr val="016576"/>
              </a:solidFill>
              <a:cs typeface="+mn-ea"/>
              <a:sym typeface="+mn-lt"/>
            </a:endParaRPr>
          </a:p>
        </p:txBody>
      </p:sp>
      <p:sp>
        <p:nvSpPr>
          <p:cNvPr id="14" name="Oval 13"/>
          <p:cNvSpPr/>
          <p:nvPr/>
        </p:nvSpPr>
        <p:spPr>
          <a:xfrm>
            <a:off x="1094175" y="2062977"/>
            <a:ext cx="2118731" cy="2118731"/>
          </a:xfrm>
          <a:prstGeom prst="ellipse">
            <a:avLst/>
          </a:prstGeom>
          <a:noFill/>
          <a:ln w="38100">
            <a:solidFill>
              <a:srgbClr val="022D3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solidFill>
                <a:srgbClr val="016576"/>
              </a:solidFill>
              <a:cs typeface="+mn-ea"/>
              <a:sym typeface="+mn-lt"/>
            </a:endParaRPr>
          </a:p>
        </p:txBody>
      </p:sp>
      <p:sp>
        <p:nvSpPr>
          <p:cNvPr id="15" name="Rectangle 14"/>
          <p:cNvSpPr>
            <a:spLocks/>
          </p:cNvSpPr>
          <p:nvPr/>
        </p:nvSpPr>
        <p:spPr bwMode="auto">
          <a:xfrm>
            <a:off x="4227183" y="2791482"/>
            <a:ext cx="1162178" cy="661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45720" anchor="t" anchorCtr="0">
            <a:spAutoFit/>
          </a:bodyPr>
          <a:lstStyle/>
          <a:p>
            <a:pPr algn="ctr" defTabSz="2286000">
              <a:lnSpc>
                <a:spcPts val="4800"/>
              </a:lnSpc>
            </a:pPr>
            <a:r>
              <a:rPr lang="zh-CN" altLang="en-US" sz="2500" b="1" spc="450" dirty="0">
                <a:solidFill>
                  <a:srgbClr val="016576"/>
                </a:solidFill>
                <a:cs typeface="+mn-ea"/>
                <a:sym typeface="+mn-lt"/>
              </a:rPr>
              <a:t>融资</a:t>
            </a:r>
            <a:r>
              <a:rPr lang="en-US" altLang="zh-CN" sz="2500" b="1" spc="450" dirty="0">
                <a:solidFill>
                  <a:srgbClr val="016576"/>
                </a:solidFill>
                <a:cs typeface="+mn-ea"/>
                <a:sym typeface="+mn-lt"/>
              </a:rPr>
              <a:t>02</a:t>
            </a:r>
            <a:endParaRPr lang="en-US" sz="2500" b="1" spc="450" dirty="0">
              <a:solidFill>
                <a:srgbClr val="016576"/>
              </a:solidFill>
              <a:cs typeface="+mn-ea"/>
              <a:sym typeface="+mn-lt"/>
            </a:endParaRPr>
          </a:p>
        </p:txBody>
      </p:sp>
      <p:sp>
        <p:nvSpPr>
          <p:cNvPr id="16" name="Rectangle 15"/>
          <p:cNvSpPr>
            <a:spLocks/>
          </p:cNvSpPr>
          <p:nvPr/>
        </p:nvSpPr>
        <p:spPr bwMode="auto">
          <a:xfrm>
            <a:off x="1605317" y="2791482"/>
            <a:ext cx="1096455" cy="661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45720" anchor="t" anchorCtr="0">
            <a:spAutoFit/>
          </a:bodyPr>
          <a:lstStyle/>
          <a:p>
            <a:pPr algn="ctr" defTabSz="2286000">
              <a:lnSpc>
                <a:spcPts val="4800"/>
              </a:lnSpc>
            </a:pPr>
            <a:r>
              <a:rPr lang="zh-CN" altLang="en-US" sz="2500" b="1" spc="450" dirty="0">
                <a:solidFill>
                  <a:srgbClr val="016576"/>
                </a:solidFill>
                <a:cs typeface="+mn-ea"/>
                <a:sym typeface="+mn-lt"/>
              </a:rPr>
              <a:t>融资</a:t>
            </a:r>
            <a:r>
              <a:rPr lang="en-US" altLang="zh-CN" sz="2500" b="1" spc="450" dirty="0">
                <a:solidFill>
                  <a:srgbClr val="016576"/>
                </a:solidFill>
                <a:cs typeface="+mn-ea"/>
                <a:sym typeface="+mn-lt"/>
              </a:rPr>
              <a:t>01</a:t>
            </a:r>
            <a:endParaRPr lang="en-US" sz="2500" b="1" spc="450" dirty="0">
              <a:solidFill>
                <a:srgbClr val="016576"/>
              </a:solidFill>
              <a:cs typeface="+mn-ea"/>
              <a:sym typeface="+mn-lt"/>
            </a:endParaRPr>
          </a:p>
        </p:txBody>
      </p:sp>
      <p:sp>
        <p:nvSpPr>
          <p:cNvPr id="17" name="Subtitle 2"/>
          <p:cNvSpPr txBox="1">
            <a:spLocks/>
          </p:cNvSpPr>
          <p:nvPr/>
        </p:nvSpPr>
        <p:spPr>
          <a:xfrm>
            <a:off x="6369616" y="4463389"/>
            <a:ext cx="2204689" cy="77890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50" dirty="0">
                <a:solidFill>
                  <a:schemeClr val="bg2">
                    <a:lumMod val="25000"/>
                  </a:schemeClr>
                </a:solidFill>
                <a:latin typeface="+mn-lt"/>
                <a:cs typeface="+mn-ea"/>
                <a:sym typeface="+mn-lt"/>
              </a:rPr>
              <a:t>Investment generally results in acquiring an asset also the asset is available</a:t>
            </a:r>
          </a:p>
        </p:txBody>
      </p:sp>
      <p:sp>
        <p:nvSpPr>
          <p:cNvPr id="18" name="Subtitle 2"/>
          <p:cNvSpPr txBox="1">
            <a:spLocks/>
          </p:cNvSpPr>
          <p:nvPr/>
        </p:nvSpPr>
        <p:spPr>
          <a:xfrm>
            <a:off x="3704242" y="4463389"/>
            <a:ext cx="2204689" cy="77890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50" dirty="0">
                <a:solidFill>
                  <a:schemeClr val="bg2">
                    <a:lumMod val="25000"/>
                  </a:schemeClr>
                </a:solidFill>
                <a:latin typeface="+mn-lt"/>
                <a:cs typeface="+mn-ea"/>
                <a:sym typeface="+mn-lt"/>
              </a:rPr>
              <a:t>Investment generally results in acquiring an asset also the asset is available</a:t>
            </a:r>
          </a:p>
        </p:txBody>
      </p:sp>
      <p:sp>
        <p:nvSpPr>
          <p:cNvPr id="19" name="Subtitle 2"/>
          <p:cNvSpPr txBox="1">
            <a:spLocks/>
          </p:cNvSpPr>
          <p:nvPr/>
        </p:nvSpPr>
        <p:spPr>
          <a:xfrm>
            <a:off x="1060721" y="4463389"/>
            <a:ext cx="2204689" cy="77890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50" dirty="0">
                <a:solidFill>
                  <a:schemeClr val="bg2">
                    <a:lumMod val="25000"/>
                  </a:schemeClr>
                </a:solidFill>
                <a:latin typeface="+mn-lt"/>
                <a:cs typeface="+mn-ea"/>
                <a:sym typeface="+mn-lt"/>
              </a:rPr>
              <a:t>Investment generally results in acquiring an asset also the asset is available</a:t>
            </a:r>
          </a:p>
        </p:txBody>
      </p:sp>
    </p:spTree>
    <p:extLst>
      <p:ext uri="{BB962C8B-B14F-4D97-AF65-F5344CB8AC3E}">
        <p14:creationId xmlns:p14="http://schemas.microsoft.com/office/powerpoint/2010/main" val="1123670102"/>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2"/>
                                        </p:tgtEl>
                                        <p:attrNameLst>
                                          <p:attrName>style.visibility</p:attrName>
                                        </p:attrNameLst>
                                      </p:cBhvr>
                                      <p:to>
                                        <p:strVal val="visible"/>
                                      </p:to>
                                    </p:set>
                                    <p:animEffect transition="in" filter="fade">
                                      <p:cBhvr>
                                        <p:cTn id="7" dur="500"/>
                                        <p:tgtEl>
                                          <p:spTgt spid="52"/>
                                        </p:tgtEl>
                                      </p:cBhvr>
                                    </p:animEffect>
                                  </p:childTnLst>
                                </p:cTn>
                              </p:par>
                            </p:childTnLst>
                          </p:cTn>
                        </p:par>
                        <p:par>
                          <p:cTn id="8" fill="hold">
                            <p:stCondLst>
                              <p:cond delay="650"/>
                            </p:stCondLst>
                            <p:childTnLst>
                              <p:par>
                                <p:cTn id="9" presetID="10" presetClass="entr" presetSubtype="0"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childTnLst>
                          </p:cTn>
                        </p:par>
                        <p:par>
                          <p:cTn id="12" fill="hold">
                            <p:stCondLst>
                              <p:cond delay="1150"/>
                            </p:stCondLst>
                            <p:childTnLst>
                              <p:par>
                                <p:cTn id="13" presetID="53" presetClass="entr" presetSubtype="52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anim calcmode="lin" valueType="num">
                                      <p:cBhvr>
                                        <p:cTn id="18" dur="500" fill="hold"/>
                                        <p:tgtEl>
                                          <p:spTgt spid="14"/>
                                        </p:tgtEl>
                                        <p:attrNameLst>
                                          <p:attrName>ppt_x</p:attrName>
                                        </p:attrNameLst>
                                      </p:cBhvr>
                                      <p:tavLst>
                                        <p:tav tm="0">
                                          <p:val>
                                            <p:fltVal val="0.5"/>
                                          </p:val>
                                        </p:tav>
                                        <p:tav tm="100000">
                                          <p:val>
                                            <p:strVal val="#ppt_x"/>
                                          </p:val>
                                        </p:tav>
                                      </p:tavLst>
                                    </p:anim>
                                    <p:anim calcmode="lin" valueType="num">
                                      <p:cBhvr>
                                        <p:cTn id="19" dur="500" fill="hold"/>
                                        <p:tgtEl>
                                          <p:spTgt spid="14"/>
                                        </p:tgtEl>
                                        <p:attrNameLst>
                                          <p:attrName>ppt_y</p:attrName>
                                        </p:attrNameLst>
                                      </p:cBhvr>
                                      <p:tavLst>
                                        <p:tav tm="0">
                                          <p:val>
                                            <p:fltVal val="0.5"/>
                                          </p:val>
                                        </p:tav>
                                        <p:tav tm="100000">
                                          <p:val>
                                            <p:strVal val="#ppt_y"/>
                                          </p:val>
                                        </p:tav>
                                      </p:tavLst>
                                    </p:anim>
                                  </p:childTnLst>
                                </p:cTn>
                              </p:par>
                            </p:childTnLst>
                          </p:cTn>
                        </p:par>
                        <p:par>
                          <p:cTn id="20" fill="hold">
                            <p:stCondLst>
                              <p:cond delay="1650"/>
                            </p:stCondLst>
                            <p:childTnLst>
                              <p:par>
                                <p:cTn id="21" presetID="53" presetClass="entr" presetSubtype="528"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childTnLst>
                          </p:cTn>
                        </p:par>
                        <p:par>
                          <p:cTn id="28" fill="hold">
                            <p:stCondLst>
                              <p:cond delay="2150"/>
                            </p:stCondLst>
                            <p:childTnLst>
                              <p:par>
                                <p:cTn id="29" presetID="10" presetClass="entr" presetSubtype="0"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childTnLst>
                          </p:cTn>
                        </p:par>
                        <p:par>
                          <p:cTn id="32" fill="hold">
                            <p:stCondLst>
                              <p:cond delay="2650"/>
                            </p:stCondLst>
                            <p:childTnLst>
                              <p:par>
                                <p:cTn id="33" presetID="53" presetClass="entr" presetSubtype="528"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p:cTn id="35" dur="500" fill="hold"/>
                                        <p:tgtEl>
                                          <p:spTgt spid="13"/>
                                        </p:tgtEl>
                                        <p:attrNameLst>
                                          <p:attrName>ppt_w</p:attrName>
                                        </p:attrNameLst>
                                      </p:cBhvr>
                                      <p:tavLst>
                                        <p:tav tm="0">
                                          <p:val>
                                            <p:fltVal val="0"/>
                                          </p:val>
                                        </p:tav>
                                        <p:tav tm="100000">
                                          <p:val>
                                            <p:strVal val="#ppt_w"/>
                                          </p:val>
                                        </p:tav>
                                      </p:tavLst>
                                    </p:anim>
                                    <p:anim calcmode="lin" valueType="num">
                                      <p:cBhvr>
                                        <p:cTn id="36" dur="500" fill="hold"/>
                                        <p:tgtEl>
                                          <p:spTgt spid="13"/>
                                        </p:tgtEl>
                                        <p:attrNameLst>
                                          <p:attrName>ppt_h</p:attrName>
                                        </p:attrNameLst>
                                      </p:cBhvr>
                                      <p:tavLst>
                                        <p:tav tm="0">
                                          <p:val>
                                            <p:fltVal val="0"/>
                                          </p:val>
                                        </p:tav>
                                        <p:tav tm="100000">
                                          <p:val>
                                            <p:strVal val="#ppt_h"/>
                                          </p:val>
                                        </p:tav>
                                      </p:tavLst>
                                    </p:anim>
                                    <p:animEffect transition="in" filter="fade">
                                      <p:cBhvr>
                                        <p:cTn id="37" dur="500"/>
                                        <p:tgtEl>
                                          <p:spTgt spid="13"/>
                                        </p:tgtEl>
                                      </p:cBhvr>
                                    </p:animEffect>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childTnLst>
                          </p:cTn>
                        </p:par>
                        <p:par>
                          <p:cTn id="40" fill="hold">
                            <p:stCondLst>
                              <p:cond delay="3150"/>
                            </p:stCondLst>
                            <p:childTnLst>
                              <p:par>
                                <p:cTn id="41" presetID="53" presetClass="entr" presetSubtype="528"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anim calcmode="lin" valueType="num">
                                      <p:cBhvr>
                                        <p:cTn id="46" dur="500" fill="hold"/>
                                        <p:tgtEl>
                                          <p:spTgt spid="15"/>
                                        </p:tgtEl>
                                        <p:attrNameLst>
                                          <p:attrName>ppt_x</p:attrName>
                                        </p:attrNameLst>
                                      </p:cBhvr>
                                      <p:tavLst>
                                        <p:tav tm="0">
                                          <p:val>
                                            <p:fltVal val="0.5"/>
                                          </p:val>
                                        </p:tav>
                                        <p:tav tm="100000">
                                          <p:val>
                                            <p:strVal val="#ppt_x"/>
                                          </p:val>
                                        </p:tav>
                                      </p:tavLst>
                                    </p:anim>
                                    <p:anim calcmode="lin" valueType="num">
                                      <p:cBhvr>
                                        <p:cTn id="47" dur="500" fill="hold"/>
                                        <p:tgtEl>
                                          <p:spTgt spid="15"/>
                                        </p:tgtEl>
                                        <p:attrNameLst>
                                          <p:attrName>ppt_y</p:attrName>
                                        </p:attrNameLst>
                                      </p:cBhvr>
                                      <p:tavLst>
                                        <p:tav tm="0">
                                          <p:val>
                                            <p:fltVal val="0.5"/>
                                          </p:val>
                                        </p:tav>
                                        <p:tav tm="100000">
                                          <p:val>
                                            <p:strVal val="#ppt_y"/>
                                          </p:val>
                                        </p:tav>
                                      </p:tavLst>
                                    </p:anim>
                                  </p:childTnLst>
                                </p:cTn>
                              </p:par>
                            </p:childTnLst>
                          </p:cTn>
                        </p:par>
                        <p:par>
                          <p:cTn id="48" fill="hold">
                            <p:stCondLst>
                              <p:cond delay="3650"/>
                            </p:stCondLst>
                            <p:childTnLst>
                              <p:par>
                                <p:cTn id="49" presetID="10"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childTnLst>
                          </p:cTn>
                        </p:par>
                        <p:par>
                          <p:cTn id="52" fill="hold">
                            <p:stCondLst>
                              <p:cond delay="4150"/>
                            </p:stCondLst>
                            <p:childTnLst>
                              <p:par>
                                <p:cTn id="53" presetID="53" presetClass="entr" presetSubtype="528" fill="hold" grpId="0" nodeType="after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500" fill="hold"/>
                                        <p:tgtEl>
                                          <p:spTgt spid="25"/>
                                        </p:tgtEl>
                                        <p:attrNameLst>
                                          <p:attrName>ppt_w</p:attrName>
                                        </p:attrNameLst>
                                      </p:cBhvr>
                                      <p:tavLst>
                                        <p:tav tm="0">
                                          <p:val>
                                            <p:fltVal val="0"/>
                                          </p:val>
                                        </p:tav>
                                        <p:tav tm="100000">
                                          <p:val>
                                            <p:strVal val="#ppt_w"/>
                                          </p:val>
                                        </p:tav>
                                      </p:tavLst>
                                    </p:anim>
                                    <p:anim calcmode="lin" valueType="num">
                                      <p:cBhvr>
                                        <p:cTn id="56" dur="500" fill="hold"/>
                                        <p:tgtEl>
                                          <p:spTgt spid="25"/>
                                        </p:tgtEl>
                                        <p:attrNameLst>
                                          <p:attrName>ppt_h</p:attrName>
                                        </p:attrNameLst>
                                      </p:cBhvr>
                                      <p:tavLst>
                                        <p:tav tm="0">
                                          <p:val>
                                            <p:fltVal val="0"/>
                                          </p:val>
                                        </p:tav>
                                        <p:tav tm="100000">
                                          <p:val>
                                            <p:strVal val="#ppt_h"/>
                                          </p:val>
                                        </p:tav>
                                      </p:tavLst>
                                    </p:anim>
                                    <p:animEffect transition="in" filter="fade">
                                      <p:cBhvr>
                                        <p:cTn id="57" dur="500"/>
                                        <p:tgtEl>
                                          <p:spTgt spid="25"/>
                                        </p:tgtEl>
                                      </p:cBhvr>
                                    </p:animEffect>
                                    <p:anim calcmode="lin" valueType="num">
                                      <p:cBhvr>
                                        <p:cTn id="58" dur="500" fill="hold"/>
                                        <p:tgtEl>
                                          <p:spTgt spid="25"/>
                                        </p:tgtEl>
                                        <p:attrNameLst>
                                          <p:attrName>ppt_x</p:attrName>
                                        </p:attrNameLst>
                                      </p:cBhvr>
                                      <p:tavLst>
                                        <p:tav tm="0">
                                          <p:val>
                                            <p:fltVal val="0.5"/>
                                          </p:val>
                                        </p:tav>
                                        <p:tav tm="100000">
                                          <p:val>
                                            <p:strVal val="#ppt_x"/>
                                          </p:val>
                                        </p:tav>
                                      </p:tavLst>
                                    </p:anim>
                                    <p:anim calcmode="lin" valueType="num">
                                      <p:cBhvr>
                                        <p:cTn id="59" dur="500" fill="hold"/>
                                        <p:tgtEl>
                                          <p:spTgt spid="25"/>
                                        </p:tgtEl>
                                        <p:attrNameLst>
                                          <p:attrName>ppt_y</p:attrName>
                                        </p:attrNameLst>
                                      </p:cBhvr>
                                      <p:tavLst>
                                        <p:tav tm="0">
                                          <p:val>
                                            <p:fltVal val="0.5"/>
                                          </p:val>
                                        </p:tav>
                                        <p:tav tm="100000">
                                          <p:val>
                                            <p:strVal val="#ppt_y"/>
                                          </p:val>
                                        </p:tav>
                                      </p:tavLst>
                                    </p:anim>
                                  </p:childTnLst>
                                </p:cTn>
                              </p:par>
                            </p:childTnLst>
                          </p:cTn>
                        </p:par>
                        <p:par>
                          <p:cTn id="60" fill="hold">
                            <p:stCondLst>
                              <p:cond delay="4650"/>
                            </p:stCondLst>
                            <p:childTnLst>
                              <p:par>
                                <p:cTn id="61" presetID="53" presetClass="entr" presetSubtype="528"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p:cTn id="63" dur="500" fill="hold"/>
                                        <p:tgtEl>
                                          <p:spTgt spid="33"/>
                                        </p:tgtEl>
                                        <p:attrNameLst>
                                          <p:attrName>ppt_w</p:attrName>
                                        </p:attrNameLst>
                                      </p:cBhvr>
                                      <p:tavLst>
                                        <p:tav tm="0">
                                          <p:val>
                                            <p:fltVal val="0"/>
                                          </p:val>
                                        </p:tav>
                                        <p:tav tm="100000">
                                          <p:val>
                                            <p:strVal val="#ppt_w"/>
                                          </p:val>
                                        </p:tav>
                                      </p:tavLst>
                                    </p:anim>
                                    <p:anim calcmode="lin" valueType="num">
                                      <p:cBhvr>
                                        <p:cTn id="64" dur="500" fill="hold"/>
                                        <p:tgtEl>
                                          <p:spTgt spid="33"/>
                                        </p:tgtEl>
                                        <p:attrNameLst>
                                          <p:attrName>ppt_h</p:attrName>
                                        </p:attrNameLst>
                                      </p:cBhvr>
                                      <p:tavLst>
                                        <p:tav tm="0">
                                          <p:val>
                                            <p:fltVal val="0"/>
                                          </p:val>
                                        </p:tav>
                                        <p:tav tm="100000">
                                          <p:val>
                                            <p:strVal val="#ppt_h"/>
                                          </p:val>
                                        </p:tav>
                                      </p:tavLst>
                                    </p:anim>
                                    <p:animEffect transition="in" filter="fade">
                                      <p:cBhvr>
                                        <p:cTn id="65" dur="500"/>
                                        <p:tgtEl>
                                          <p:spTgt spid="33"/>
                                        </p:tgtEl>
                                      </p:cBhvr>
                                    </p:animEffect>
                                    <p:anim calcmode="lin" valueType="num">
                                      <p:cBhvr>
                                        <p:cTn id="66" dur="500" fill="hold"/>
                                        <p:tgtEl>
                                          <p:spTgt spid="33"/>
                                        </p:tgtEl>
                                        <p:attrNameLst>
                                          <p:attrName>ppt_x</p:attrName>
                                        </p:attrNameLst>
                                      </p:cBhvr>
                                      <p:tavLst>
                                        <p:tav tm="0">
                                          <p:val>
                                            <p:fltVal val="0.5"/>
                                          </p:val>
                                        </p:tav>
                                        <p:tav tm="100000">
                                          <p:val>
                                            <p:strVal val="#ppt_x"/>
                                          </p:val>
                                        </p:tav>
                                      </p:tavLst>
                                    </p:anim>
                                    <p:anim calcmode="lin" valueType="num">
                                      <p:cBhvr>
                                        <p:cTn id="67" dur="500" fill="hold"/>
                                        <p:tgtEl>
                                          <p:spTgt spid="33"/>
                                        </p:tgtEl>
                                        <p:attrNameLst>
                                          <p:attrName>ppt_y</p:attrName>
                                        </p:attrNameLst>
                                      </p:cBhvr>
                                      <p:tavLst>
                                        <p:tav tm="0">
                                          <p:val>
                                            <p:fltVal val="0.5"/>
                                          </p:val>
                                        </p:tav>
                                        <p:tav tm="100000">
                                          <p:val>
                                            <p:strVal val="#ppt_y"/>
                                          </p:val>
                                        </p:tav>
                                      </p:tavLst>
                                    </p:anim>
                                  </p:childTnLst>
                                </p:cTn>
                              </p:par>
                            </p:childTnLst>
                          </p:cTn>
                        </p:par>
                        <p:par>
                          <p:cTn id="68" fill="hold">
                            <p:stCondLst>
                              <p:cond delay="5150"/>
                            </p:stCondLst>
                            <p:childTnLst>
                              <p:par>
                                <p:cTn id="69" presetID="10" presetClass="entr" presetSubtype="0"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fade">
                                      <p:cBhvr>
                                        <p:cTn id="71" dur="500"/>
                                        <p:tgtEl>
                                          <p:spTgt spid="17"/>
                                        </p:tgtEl>
                                      </p:cBhvr>
                                    </p:animEffect>
                                  </p:childTnLst>
                                </p:cTn>
                              </p:par>
                            </p:childTnLst>
                          </p:cTn>
                        </p:par>
                        <p:par>
                          <p:cTn id="72" fill="hold">
                            <p:stCondLst>
                              <p:cond delay="5650"/>
                            </p:stCondLst>
                            <p:childTnLst>
                              <p:par>
                                <p:cTn id="73" presetID="53" presetClass="entr" presetSubtype="528" fill="hold" grpId="0" nodeType="afterEffect">
                                  <p:stCondLst>
                                    <p:cond delay="0"/>
                                  </p:stCondLst>
                                  <p:childTnLst>
                                    <p:set>
                                      <p:cBhvr>
                                        <p:cTn id="74" dur="1" fill="hold">
                                          <p:stCondLst>
                                            <p:cond delay="0"/>
                                          </p:stCondLst>
                                        </p:cTn>
                                        <p:tgtEl>
                                          <p:spTgt spid="2"/>
                                        </p:tgtEl>
                                        <p:attrNameLst>
                                          <p:attrName>style.visibility</p:attrName>
                                        </p:attrNameLst>
                                      </p:cBhvr>
                                      <p:to>
                                        <p:strVal val="visible"/>
                                      </p:to>
                                    </p:set>
                                    <p:anim calcmode="lin" valueType="num">
                                      <p:cBhvr>
                                        <p:cTn id="75" dur="500" fill="hold"/>
                                        <p:tgtEl>
                                          <p:spTgt spid="2"/>
                                        </p:tgtEl>
                                        <p:attrNameLst>
                                          <p:attrName>ppt_w</p:attrName>
                                        </p:attrNameLst>
                                      </p:cBhvr>
                                      <p:tavLst>
                                        <p:tav tm="0">
                                          <p:val>
                                            <p:fltVal val="0"/>
                                          </p:val>
                                        </p:tav>
                                        <p:tav tm="100000">
                                          <p:val>
                                            <p:strVal val="#ppt_w"/>
                                          </p:val>
                                        </p:tav>
                                      </p:tavLst>
                                    </p:anim>
                                    <p:anim calcmode="lin" valueType="num">
                                      <p:cBhvr>
                                        <p:cTn id="76" dur="500" fill="hold"/>
                                        <p:tgtEl>
                                          <p:spTgt spid="2"/>
                                        </p:tgtEl>
                                        <p:attrNameLst>
                                          <p:attrName>ppt_h</p:attrName>
                                        </p:attrNameLst>
                                      </p:cBhvr>
                                      <p:tavLst>
                                        <p:tav tm="0">
                                          <p:val>
                                            <p:fltVal val="0"/>
                                          </p:val>
                                        </p:tav>
                                        <p:tav tm="100000">
                                          <p:val>
                                            <p:strVal val="#ppt_h"/>
                                          </p:val>
                                        </p:tav>
                                      </p:tavLst>
                                    </p:anim>
                                    <p:animEffect transition="in" filter="fade">
                                      <p:cBhvr>
                                        <p:cTn id="77" dur="500"/>
                                        <p:tgtEl>
                                          <p:spTgt spid="2"/>
                                        </p:tgtEl>
                                      </p:cBhvr>
                                    </p:animEffect>
                                    <p:anim calcmode="lin" valueType="num">
                                      <p:cBhvr>
                                        <p:cTn id="78" dur="500" fill="hold"/>
                                        <p:tgtEl>
                                          <p:spTgt spid="2"/>
                                        </p:tgtEl>
                                        <p:attrNameLst>
                                          <p:attrName>ppt_x</p:attrName>
                                        </p:attrNameLst>
                                      </p:cBhvr>
                                      <p:tavLst>
                                        <p:tav tm="0">
                                          <p:val>
                                            <p:fltVal val="0.5"/>
                                          </p:val>
                                        </p:tav>
                                        <p:tav tm="100000">
                                          <p:val>
                                            <p:strVal val="#ppt_x"/>
                                          </p:val>
                                        </p:tav>
                                      </p:tavLst>
                                    </p:anim>
                                    <p:anim calcmode="lin" valueType="num">
                                      <p:cBhvr>
                                        <p:cTn id="79" dur="500" fill="hold"/>
                                        <p:tgtEl>
                                          <p:spTgt spid="2"/>
                                        </p:tgtEl>
                                        <p:attrNameLst>
                                          <p:attrName>ppt_y</p:attrName>
                                        </p:attrNameLst>
                                      </p:cBhvr>
                                      <p:tavLst>
                                        <p:tav tm="0">
                                          <p:val>
                                            <p:fltVal val="0.5"/>
                                          </p:val>
                                        </p:tav>
                                        <p:tav tm="100000">
                                          <p:val>
                                            <p:strVal val="#ppt_y"/>
                                          </p:val>
                                        </p:tav>
                                      </p:tavLst>
                                    </p:anim>
                                  </p:childTnLst>
                                </p:cTn>
                              </p:par>
                            </p:childTnLst>
                          </p:cTn>
                        </p:par>
                        <p:par>
                          <p:cTn id="80" fill="hold">
                            <p:stCondLst>
                              <p:cond delay="6150"/>
                            </p:stCondLst>
                            <p:childTnLst>
                              <p:par>
                                <p:cTn id="81" presetID="53" presetClass="entr" presetSubtype="528"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 calcmode="lin" valueType="num">
                                      <p:cBhvr>
                                        <p:cTn id="83" dur="500" fill="hold"/>
                                        <p:tgtEl>
                                          <p:spTgt spid="28"/>
                                        </p:tgtEl>
                                        <p:attrNameLst>
                                          <p:attrName>ppt_w</p:attrName>
                                        </p:attrNameLst>
                                      </p:cBhvr>
                                      <p:tavLst>
                                        <p:tav tm="0">
                                          <p:val>
                                            <p:fltVal val="0"/>
                                          </p:val>
                                        </p:tav>
                                        <p:tav tm="100000">
                                          <p:val>
                                            <p:strVal val="#ppt_w"/>
                                          </p:val>
                                        </p:tav>
                                      </p:tavLst>
                                    </p:anim>
                                    <p:anim calcmode="lin" valueType="num">
                                      <p:cBhvr>
                                        <p:cTn id="84" dur="500" fill="hold"/>
                                        <p:tgtEl>
                                          <p:spTgt spid="28"/>
                                        </p:tgtEl>
                                        <p:attrNameLst>
                                          <p:attrName>ppt_h</p:attrName>
                                        </p:attrNameLst>
                                      </p:cBhvr>
                                      <p:tavLst>
                                        <p:tav tm="0">
                                          <p:val>
                                            <p:fltVal val="0"/>
                                          </p:val>
                                        </p:tav>
                                        <p:tav tm="100000">
                                          <p:val>
                                            <p:strVal val="#ppt_h"/>
                                          </p:val>
                                        </p:tav>
                                      </p:tavLst>
                                    </p:anim>
                                    <p:animEffect transition="in" filter="fade">
                                      <p:cBhvr>
                                        <p:cTn id="85" dur="500"/>
                                        <p:tgtEl>
                                          <p:spTgt spid="28"/>
                                        </p:tgtEl>
                                      </p:cBhvr>
                                    </p:animEffect>
                                    <p:anim calcmode="lin" valueType="num">
                                      <p:cBhvr>
                                        <p:cTn id="86" dur="500" fill="hold"/>
                                        <p:tgtEl>
                                          <p:spTgt spid="28"/>
                                        </p:tgtEl>
                                        <p:attrNameLst>
                                          <p:attrName>ppt_x</p:attrName>
                                        </p:attrNameLst>
                                      </p:cBhvr>
                                      <p:tavLst>
                                        <p:tav tm="0">
                                          <p:val>
                                            <p:fltVal val="0.5"/>
                                          </p:val>
                                        </p:tav>
                                        <p:tav tm="100000">
                                          <p:val>
                                            <p:strVal val="#ppt_x"/>
                                          </p:val>
                                        </p:tav>
                                      </p:tavLst>
                                    </p:anim>
                                    <p:anim calcmode="lin" valueType="num">
                                      <p:cBhvr>
                                        <p:cTn id="87" dur="500" fill="hold"/>
                                        <p:tgtEl>
                                          <p:spTgt spid="28"/>
                                        </p:tgtEl>
                                        <p:attrNameLst>
                                          <p:attrName>ppt_y</p:attrName>
                                        </p:attrNameLst>
                                      </p:cBhvr>
                                      <p:tavLst>
                                        <p:tav tm="0">
                                          <p:val>
                                            <p:fltVal val="0.5"/>
                                          </p:val>
                                        </p:tav>
                                        <p:tav tm="100000">
                                          <p:val>
                                            <p:strVal val="#ppt_y"/>
                                          </p:val>
                                        </p:tav>
                                      </p:tavLst>
                                    </p:anim>
                                  </p:childTnLst>
                                </p:cTn>
                              </p:par>
                            </p:childTnLst>
                          </p:cTn>
                        </p:par>
                        <p:par>
                          <p:cTn id="88" fill="hold">
                            <p:stCondLst>
                              <p:cond delay="6650"/>
                            </p:stCondLst>
                            <p:childTnLst>
                              <p:par>
                                <p:cTn id="89" presetID="10" presetClass="entr" presetSubtype="0"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2" grpId="0" animBg="1"/>
      <p:bldP spid="25" grpId="0" animBg="1"/>
      <p:bldP spid="28" grpId="0"/>
      <p:bldP spid="31" grpId="0"/>
      <p:bldP spid="33" grpId="0"/>
      <p:bldP spid="13" grpId="0" animBg="1"/>
      <p:bldP spid="14" grpId="0" animBg="1"/>
      <p:bldP spid="15" grpId="0"/>
      <p:bldP spid="16" grpId="0"/>
      <p:bldP spid="17" grpId="0"/>
      <p:bldP spid="18" grpId="0"/>
      <p:bldP spid="1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a:spLocks/>
          </p:cNvSpPr>
          <p:nvPr/>
        </p:nvSpPr>
        <p:spPr bwMode="auto">
          <a:xfrm>
            <a:off x="5145622" y="496389"/>
            <a:ext cx="1920398"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en-US" sz="3000" b="1" spc="150" dirty="0">
                <a:solidFill>
                  <a:srgbClr val="016576"/>
                </a:solidFill>
                <a:cs typeface="+mn-ea"/>
                <a:sym typeface="+mn-lt"/>
              </a:rPr>
              <a:t>Latest works</a:t>
            </a:r>
          </a:p>
        </p:txBody>
      </p:sp>
      <p:sp>
        <p:nvSpPr>
          <p:cNvPr id="17" name="TextBox 16"/>
          <p:cNvSpPr txBox="1"/>
          <p:nvPr/>
        </p:nvSpPr>
        <p:spPr>
          <a:xfrm>
            <a:off x="5160612" y="998216"/>
            <a:ext cx="1887055" cy="230832"/>
          </a:xfrm>
          <a:prstGeom prst="rect">
            <a:avLst/>
          </a:prstGeom>
          <a:noFill/>
        </p:spPr>
        <p:txBody>
          <a:bodyPr wrap="none" rtlCol="0" anchor="ctr" anchorCtr="0">
            <a:spAutoFit/>
          </a:bodyPr>
          <a:lstStyle/>
          <a:p>
            <a:pPr algn="ctr"/>
            <a:r>
              <a:rPr lang="en-US" sz="900" b="1" spc="300" dirty="0">
                <a:solidFill>
                  <a:schemeClr val="bg1">
                    <a:lumMod val="75000"/>
                  </a:schemeClr>
                </a:solidFill>
                <a:cs typeface="+mn-ea"/>
                <a:sym typeface="+mn-lt"/>
              </a:rPr>
              <a:t>WRITE SOMETHING HERE</a:t>
            </a:r>
          </a:p>
        </p:txBody>
      </p:sp>
      <p:sp>
        <p:nvSpPr>
          <p:cNvPr id="18" name="TextBox 17"/>
          <p:cNvSpPr txBox="1"/>
          <p:nvPr/>
        </p:nvSpPr>
        <p:spPr>
          <a:xfrm>
            <a:off x="898602" y="1522938"/>
            <a:ext cx="10417098" cy="438262"/>
          </a:xfrm>
          <a:prstGeom prst="rect">
            <a:avLst/>
          </a:prstGeom>
          <a:noFill/>
        </p:spPr>
        <p:txBody>
          <a:bodyPr wrap="square" lIns="0" tIns="0" rIns="0" bIns="0" numCol="1" spcCol="959784">
            <a:spAutoFit/>
          </a:bodyPr>
          <a:lstStyle/>
          <a:p>
            <a:pPr algn="ctr">
              <a:lnSpc>
                <a:spcPts val="1825"/>
              </a:lnSpc>
            </a:pPr>
            <a:r>
              <a:rPr lang="en-US" sz="1250" dirty="0">
                <a:solidFill>
                  <a:schemeClr val="bg2">
                    <a:lumMod val="25000"/>
                  </a:schemeClr>
                </a:solidFill>
                <a:cs typeface="+mn-ea"/>
                <a:sym typeface="+mn-lt"/>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a:t>
            </a:r>
          </a:p>
        </p:txBody>
      </p:sp>
      <p:sp>
        <p:nvSpPr>
          <p:cNvPr id="25" name="TextBox 24"/>
          <p:cNvSpPr txBox="1"/>
          <p:nvPr/>
        </p:nvSpPr>
        <p:spPr>
          <a:xfrm>
            <a:off x="9616486" y="5078173"/>
            <a:ext cx="808235" cy="284693"/>
          </a:xfrm>
          <a:prstGeom prst="rect">
            <a:avLst/>
          </a:prstGeom>
          <a:noFill/>
        </p:spPr>
        <p:txBody>
          <a:bodyPr wrap="none" rtlCol="0" anchor="ctr" anchorCtr="0">
            <a:spAutoFit/>
          </a:bodyPr>
          <a:lstStyle/>
          <a:p>
            <a:pPr algn="ctr"/>
            <a:r>
              <a:rPr lang="zh-CN" altLang="en-US" sz="1250" b="1" spc="300" dirty="0">
                <a:solidFill>
                  <a:srgbClr val="016576"/>
                </a:solidFill>
                <a:cs typeface="+mn-ea"/>
                <a:sym typeface="+mn-lt"/>
              </a:rPr>
              <a:t>预期</a:t>
            </a:r>
            <a:r>
              <a:rPr lang="en-US" altLang="zh-CN" sz="1250" b="1" spc="300" dirty="0">
                <a:solidFill>
                  <a:srgbClr val="016576"/>
                </a:solidFill>
                <a:cs typeface="+mn-ea"/>
                <a:sym typeface="+mn-lt"/>
              </a:rPr>
              <a:t>04</a:t>
            </a:r>
            <a:endParaRPr lang="en-US" sz="1250" b="1" spc="300" dirty="0">
              <a:solidFill>
                <a:srgbClr val="016576"/>
              </a:solidFill>
              <a:cs typeface="+mn-ea"/>
              <a:sym typeface="+mn-lt"/>
            </a:endParaRPr>
          </a:p>
        </p:txBody>
      </p:sp>
      <p:sp>
        <p:nvSpPr>
          <p:cNvPr id="28" name="Subtitle 2"/>
          <p:cNvSpPr txBox="1">
            <a:spLocks/>
          </p:cNvSpPr>
          <p:nvPr/>
        </p:nvSpPr>
        <p:spPr>
          <a:xfrm>
            <a:off x="8911994" y="5397962"/>
            <a:ext cx="2204689" cy="5480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50" dirty="0">
                <a:solidFill>
                  <a:schemeClr val="bg2">
                    <a:lumMod val="25000"/>
                  </a:schemeClr>
                </a:solidFill>
                <a:latin typeface="+mn-lt"/>
                <a:cs typeface="+mn-ea"/>
                <a:sym typeface="+mn-lt"/>
              </a:rPr>
              <a:t>Investment generally results in acquiring an asset also</a:t>
            </a:r>
          </a:p>
        </p:txBody>
      </p:sp>
      <p:sp>
        <p:nvSpPr>
          <p:cNvPr id="29" name="TextBox 28"/>
          <p:cNvSpPr txBox="1"/>
          <p:nvPr/>
        </p:nvSpPr>
        <p:spPr>
          <a:xfrm>
            <a:off x="7028999" y="5078173"/>
            <a:ext cx="808235" cy="284693"/>
          </a:xfrm>
          <a:prstGeom prst="rect">
            <a:avLst/>
          </a:prstGeom>
          <a:noFill/>
        </p:spPr>
        <p:txBody>
          <a:bodyPr wrap="none" rtlCol="0" anchor="ctr" anchorCtr="0">
            <a:spAutoFit/>
          </a:bodyPr>
          <a:lstStyle/>
          <a:p>
            <a:pPr algn="ctr"/>
            <a:r>
              <a:rPr lang="zh-CN" altLang="en-US" sz="1250" b="1" spc="300" dirty="0">
                <a:solidFill>
                  <a:srgbClr val="016576"/>
                </a:solidFill>
                <a:cs typeface="+mn-ea"/>
                <a:sym typeface="+mn-lt"/>
              </a:rPr>
              <a:t>预期</a:t>
            </a:r>
            <a:r>
              <a:rPr lang="en-US" altLang="zh-CN" sz="1250" b="1" spc="300" dirty="0">
                <a:solidFill>
                  <a:srgbClr val="016576"/>
                </a:solidFill>
                <a:cs typeface="+mn-ea"/>
                <a:sym typeface="+mn-lt"/>
              </a:rPr>
              <a:t>03</a:t>
            </a:r>
            <a:endParaRPr lang="en-US" sz="1250" b="1" spc="300" dirty="0">
              <a:solidFill>
                <a:srgbClr val="016576"/>
              </a:solidFill>
              <a:cs typeface="+mn-ea"/>
              <a:sym typeface="+mn-lt"/>
            </a:endParaRPr>
          </a:p>
        </p:txBody>
      </p:sp>
      <p:sp>
        <p:nvSpPr>
          <p:cNvPr id="30" name="Subtitle 2"/>
          <p:cNvSpPr txBox="1">
            <a:spLocks/>
          </p:cNvSpPr>
          <p:nvPr/>
        </p:nvSpPr>
        <p:spPr>
          <a:xfrm>
            <a:off x="6324507" y="5397962"/>
            <a:ext cx="2204689" cy="5480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50" dirty="0">
                <a:solidFill>
                  <a:schemeClr val="bg2">
                    <a:lumMod val="25000"/>
                  </a:schemeClr>
                </a:solidFill>
                <a:latin typeface="+mn-lt"/>
                <a:cs typeface="+mn-ea"/>
                <a:sym typeface="+mn-lt"/>
              </a:rPr>
              <a:t>Investment generally results in acquiring an asset also</a:t>
            </a:r>
          </a:p>
        </p:txBody>
      </p:sp>
      <p:sp>
        <p:nvSpPr>
          <p:cNvPr id="31" name="TextBox 30"/>
          <p:cNvSpPr txBox="1"/>
          <p:nvPr/>
        </p:nvSpPr>
        <p:spPr>
          <a:xfrm>
            <a:off x="4400743" y="5078173"/>
            <a:ext cx="805029" cy="284693"/>
          </a:xfrm>
          <a:prstGeom prst="rect">
            <a:avLst/>
          </a:prstGeom>
          <a:noFill/>
        </p:spPr>
        <p:txBody>
          <a:bodyPr wrap="none" rtlCol="0" anchor="ctr" anchorCtr="0">
            <a:spAutoFit/>
          </a:bodyPr>
          <a:lstStyle/>
          <a:p>
            <a:pPr algn="ctr"/>
            <a:r>
              <a:rPr lang="zh-CN" altLang="en-US" sz="1250" b="1" spc="300" dirty="0">
                <a:solidFill>
                  <a:srgbClr val="016576"/>
                </a:solidFill>
                <a:cs typeface="+mn-ea"/>
                <a:sym typeface="+mn-lt"/>
              </a:rPr>
              <a:t>预期</a:t>
            </a:r>
            <a:r>
              <a:rPr lang="en-US" altLang="zh-CN" sz="1250" b="1" spc="300" dirty="0">
                <a:solidFill>
                  <a:srgbClr val="016576"/>
                </a:solidFill>
                <a:cs typeface="+mn-ea"/>
                <a:sym typeface="+mn-lt"/>
              </a:rPr>
              <a:t>02</a:t>
            </a:r>
            <a:endParaRPr lang="en-US" sz="1250" b="1" spc="300" dirty="0">
              <a:solidFill>
                <a:srgbClr val="016576"/>
              </a:solidFill>
              <a:cs typeface="+mn-ea"/>
              <a:sym typeface="+mn-lt"/>
            </a:endParaRPr>
          </a:p>
        </p:txBody>
      </p:sp>
      <p:sp>
        <p:nvSpPr>
          <p:cNvPr id="32" name="Subtitle 2"/>
          <p:cNvSpPr txBox="1">
            <a:spLocks/>
          </p:cNvSpPr>
          <p:nvPr/>
        </p:nvSpPr>
        <p:spPr>
          <a:xfrm>
            <a:off x="3694649" y="5397962"/>
            <a:ext cx="2204689" cy="5480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50" dirty="0">
                <a:solidFill>
                  <a:schemeClr val="bg2">
                    <a:lumMod val="25000"/>
                  </a:schemeClr>
                </a:solidFill>
                <a:latin typeface="+mn-lt"/>
                <a:cs typeface="+mn-ea"/>
                <a:sym typeface="+mn-lt"/>
              </a:rPr>
              <a:t>Investment generally results in acquiring an asset also</a:t>
            </a:r>
          </a:p>
        </p:txBody>
      </p:sp>
      <p:sp>
        <p:nvSpPr>
          <p:cNvPr id="33" name="TextBox 32"/>
          <p:cNvSpPr txBox="1"/>
          <p:nvPr/>
        </p:nvSpPr>
        <p:spPr>
          <a:xfrm>
            <a:off x="1841811" y="5078173"/>
            <a:ext cx="771366" cy="284693"/>
          </a:xfrm>
          <a:prstGeom prst="rect">
            <a:avLst/>
          </a:prstGeom>
          <a:noFill/>
        </p:spPr>
        <p:txBody>
          <a:bodyPr wrap="none" rtlCol="0" anchor="ctr" anchorCtr="0">
            <a:spAutoFit/>
          </a:bodyPr>
          <a:lstStyle/>
          <a:p>
            <a:pPr algn="ctr"/>
            <a:r>
              <a:rPr lang="zh-CN" altLang="en-US" sz="1250" b="1" spc="300" dirty="0">
                <a:solidFill>
                  <a:srgbClr val="016576"/>
                </a:solidFill>
                <a:cs typeface="+mn-ea"/>
                <a:sym typeface="+mn-lt"/>
              </a:rPr>
              <a:t>预期</a:t>
            </a:r>
            <a:r>
              <a:rPr lang="en-US" altLang="zh-CN" sz="1250" b="1" spc="300" dirty="0">
                <a:solidFill>
                  <a:srgbClr val="016576"/>
                </a:solidFill>
                <a:cs typeface="+mn-ea"/>
                <a:sym typeface="+mn-lt"/>
              </a:rPr>
              <a:t>01</a:t>
            </a:r>
            <a:endParaRPr lang="en-US" sz="1250" b="1" spc="300" dirty="0">
              <a:solidFill>
                <a:srgbClr val="016576"/>
              </a:solidFill>
              <a:cs typeface="+mn-ea"/>
              <a:sym typeface="+mn-lt"/>
            </a:endParaRPr>
          </a:p>
        </p:txBody>
      </p:sp>
      <p:sp>
        <p:nvSpPr>
          <p:cNvPr id="34" name="Subtitle 2"/>
          <p:cNvSpPr txBox="1">
            <a:spLocks/>
          </p:cNvSpPr>
          <p:nvPr/>
        </p:nvSpPr>
        <p:spPr>
          <a:xfrm>
            <a:off x="1118885" y="5397962"/>
            <a:ext cx="2204689" cy="5480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50" dirty="0">
                <a:solidFill>
                  <a:schemeClr val="bg2">
                    <a:lumMod val="25000"/>
                  </a:schemeClr>
                </a:solidFill>
                <a:latin typeface="+mn-lt"/>
                <a:cs typeface="+mn-ea"/>
                <a:sym typeface="+mn-lt"/>
              </a:rPr>
              <a:t>Investment generally results in acquiring an asset also</a:t>
            </a:r>
          </a:p>
        </p:txBody>
      </p:sp>
      <p:pic>
        <p:nvPicPr>
          <p:cNvPr id="7" name="图片占位符 6"/>
          <p:cNvPicPr>
            <a:picLocks noGrp="1" noChangeAspect="1"/>
          </p:cNvPicPr>
          <p:nvPr>
            <p:ph type="pic" sz="quarter" idx="66"/>
          </p:nvPr>
        </p:nvPicPr>
        <p:blipFill>
          <a:blip r:embed="rId3" cstate="email">
            <a:extLst>
              <a:ext uri="{28A0092B-C50C-407E-A947-70E740481C1C}">
                <a14:useLocalDpi xmlns:a14="http://schemas.microsoft.com/office/drawing/2010/main" val="0"/>
              </a:ext>
            </a:extLst>
          </a:blip>
          <a:srcRect l="21262" r="21262"/>
          <a:stretch>
            <a:fillRect/>
          </a:stretch>
        </p:blipFill>
        <p:spPr/>
      </p:pic>
      <p:pic>
        <p:nvPicPr>
          <p:cNvPr id="9" name="图片占位符 8"/>
          <p:cNvPicPr>
            <a:picLocks noGrp="1" noChangeAspect="1"/>
          </p:cNvPicPr>
          <p:nvPr>
            <p:ph type="pic" sz="quarter" idx="42"/>
          </p:nvPr>
        </p:nvPicPr>
        <p:blipFill>
          <a:blip r:embed="rId4" cstate="email">
            <a:extLst>
              <a:ext uri="{28A0092B-C50C-407E-A947-70E740481C1C}">
                <a14:useLocalDpi xmlns:a14="http://schemas.microsoft.com/office/drawing/2010/main" val="0"/>
              </a:ext>
            </a:extLst>
          </a:blip>
          <a:srcRect l="21382" r="21382"/>
          <a:stretch>
            <a:fillRect/>
          </a:stretch>
        </p:blipFill>
        <p:spPr/>
      </p:pic>
      <p:pic>
        <p:nvPicPr>
          <p:cNvPr id="11" name="图片占位符 10"/>
          <p:cNvPicPr>
            <a:picLocks noGrp="1" noChangeAspect="1"/>
          </p:cNvPicPr>
          <p:nvPr>
            <p:ph type="pic" sz="quarter" idx="64"/>
          </p:nvPr>
        </p:nvPicPr>
        <p:blipFill>
          <a:blip r:embed="rId5" cstate="email">
            <a:extLst>
              <a:ext uri="{28A0092B-C50C-407E-A947-70E740481C1C}">
                <a14:useLocalDpi xmlns:a14="http://schemas.microsoft.com/office/drawing/2010/main" val="0"/>
              </a:ext>
            </a:extLst>
          </a:blip>
          <a:srcRect l="17667" r="17667"/>
          <a:stretch>
            <a:fillRect/>
          </a:stretch>
        </p:blipFill>
        <p:spPr/>
      </p:pic>
      <p:pic>
        <p:nvPicPr>
          <p:cNvPr id="13" name="图片占位符 12"/>
          <p:cNvPicPr>
            <a:picLocks noGrp="1" noChangeAspect="1"/>
          </p:cNvPicPr>
          <p:nvPr>
            <p:ph type="pic" sz="quarter" idx="65"/>
          </p:nvPr>
        </p:nvPicPr>
        <p:blipFill>
          <a:blip r:embed="rId6" cstate="email">
            <a:extLst>
              <a:ext uri="{28A0092B-C50C-407E-A947-70E740481C1C}">
                <a14:useLocalDpi xmlns:a14="http://schemas.microsoft.com/office/drawing/2010/main" val="0"/>
              </a:ext>
            </a:extLst>
          </a:blip>
          <a:srcRect l="21786" r="21786"/>
          <a:stretch>
            <a:fillRect/>
          </a:stretch>
        </p:blipFill>
        <p:spPr/>
      </p:pic>
    </p:spTree>
    <p:extLst>
      <p:ext uri="{BB962C8B-B14F-4D97-AF65-F5344CB8AC3E}">
        <p14:creationId xmlns:p14="http://schemas.microsoft.com/office/powerpoint/2010/main" val="2087882264"/>
      </p:ext>
    </p:extLst>
  </p:cSld>
  <p:clrMapOvr>
    <a:masterClrMapping/>
  </p:clrMapOvr>
  <mc:AlternateContent xmlns:mc="http://schemas.openxmlformats.org/markup-compatibility/2006" xmlns:p14="http://schemas.microsoft.com/office/powerpoint/2010/main">
    <mc:Choice Requires="p14">
      <p:transition spd="med" p14:dur="700" advClick="0" advTm="10000">
        <p:fade/>
      </p:transition>
    </mc:Choice>
    <mc:Fallback xmlns="">
      <p:transition spd="med" advClick="0" advTm="10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2000"/>
                            </p:stCondLst>
                            <p:childTnLst>
                              <p:par>
                                <p:cTn id="17" presetID="53" presetClass="entr" presetSubtype="528"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ppt_w</p:attrName>
                                        </p:attrNameLst>
                                      </p:cBhvr>
                                      <p:tavLst>
                                        <p:tav tm="0">
                                          <p:val>
                                            <p:fltVal val="0"/>
                                          </p:val>
                                        </p:tav>
                                        <p:tav tm="100000">
                                          <p:val>
                                            <p:strVal val="#ppt_w"/>
                                          </p:val>
                                        </p:tav>
                                      </p:tavLst>
                                    </p:anim>
                                    <p:anim calcmode="lin" valueType="num">
                                      <p:cBhvr>
                                        <p:cTn id="20" dur="500" fill="hold"/>
                                        <p:tgtEl>
                                          <p:spTgt spid="7"/>
                                        </p:tgtEl>
                                        <p:attrNameLst>
                                          <p:attrName>ppt_h</p:attrName>
                                        </p:attrNameLst>
                                      </p:cBhvr>
                                      <p:tavLst>
                                        <p:tav tm="0">
                                          <p:val>
                                            <p:fltVal val="0"/>
                                          </p:val>
                                        </p:tav>
                                        <p:tav tm="100000">
                                          <p:val>
                                            <p:strVal val="#ppt_h"/>
                                          </p:val>
                                        </p:tav>
                                      </p:tavLst>
                                    </p:anim>
                                    <p:animEffect transition="in" filter="fade">
                                      <p:cBhvr>
                                        <p:cTn id="21" dur="500"/>
                                        <p:tgtEl>
                                          <p:spTgt spid="7"/>
                                        </p:tgtEl>
                                      </p:cBhvr>
                                    </p:animEffect>
                                    <p:anim calcmode="lin" valueType="num">
                                      <p:cBhvr>
                                        <p:cTn id="22" dur="500" fill="hold"/>
                                        <p:tgtEl>
                                          <p:spTgt spid="7"/>
                                        </p:tgtEl>
                                        <p:attrNameLst>
                                          <p:attrName>ppt_x</p:attrName>
                                        </p:attrNameLst>
                                      </p:cBhvr>
                                      <p:tavLst>
                                        <p:tav tm="0">
                                          <p:val>
                                            <p:fltVal val="0.5"/>
                                          </p:val>
                                        </p:tav>
                                        <p:tav tm="100000">
                                          <p:val>
                                            <p:strVal val="#ppt_x"/>
                                          </p:val>
                                        </p:tav>
                                      </p:tavLst>
                                    </p:anim>
                                    <p:anim calcmode="lin" valueType="num">
                                      <p:cBhvr>
                                        <p:cTn id="23" dur="500" fill="hold"/>
                                        <p:tgtEl>
                                          <p:spTgt spid="7"/>
                                        </p:tgtEl>
                                        <p:attrNameLst>
                                          <p:attrName>ppt_y</p:attrName>
                                        </p:attrNameLst>
                                      </p:cBhvr>
                                      <p:tavLst>
                                        <p:tav tm="0">
                                          <p:val>
                                            <p:fltVal val="0.5"/>
                                          </p:val>
                                        </p:tav>
                                        <p:tav tm="100000">
                                          <p:val>
                                            <p:strVal val="#ppt_y"/>
                                          </p:val>
                                        </p:tav>
                                      </p:tavLst>
                                    </p:anim>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childTnLst>
                          </p:cTn>
                        </p:par>
                        <p:par>
                          <p:cTn id="32" fill="hold">
                            <p:stCondLst>
                              <p:cond delay="3500"/>
                            </p:stCondLst>
                            <p:childTnLst>
                              <p:par>
                                <p:cTn id="33" presetID="53" presetClass="entr" presetSubtype="528"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anim calcmode="lin" valueType="num">
                                      <p:cBhvr>
                                        <p:cTn id="38" dur="500" fill="hold"/>
                                        <p:tgtEl>
                                          <p:spTgt spid="9"/>
                                        </p:tgtEl>
                                        <p:attrNameLst>
                                          <p:attrName>ppt_x</p:attrName>
                                        </p:attrNameLst>
                                      </p:cBhvr>
                                      <p:tavLst>
                                        <p:tav tm="0">
                                          <p:val>
                                            <p:fltVal val="0.5"/>
                                          </p:val>
                                        </p:tav>
                                        <p:tav tm="100000">
                                          <p:val>
                                            <p:strVal val="#ppt_x"/>
                                          </p:val>
                                        </p:tav>
                                      </p:tavLst>
                                    </p:anim>
                                    <p:anim calcmode="lin" valueType="num">
                                      <p:cBhvr>
                                        <p:cTn id="39" dur="500" fill="hold"/>
                                        <p:tgtEl>
                                          <p:spTgt spid="9"/>
                                        </p:tgtEl>
                                        <p:attrNameLst>
                                          <p:attrName>ppt_y</p:attrName>
                                        </p:attrNameLst>
                                      </p:cBhvr>
                                      <p:tavLst>
                                        <p:tav tm="0">
                                          <p:val>
                                            <p:fltVal val="0.5"/>
                                          </p:val>
                                        </p:tav>
                                        <p:tav tm="100000">
                                          <p:val>
                                            <p:strVal val="#ppt_y"/>
                                          </p:val>
                                        </p:tav>
                                      </p:tavLst>
                                    </p:anim>
                                  </p:childTnLst>
                                </p:cTn>
                              </p:par>
                            </p:childTnLst>
                          </p:cTn>
                        </p:par>
                        <p:par>
                          <p:cTn id="40" fill="hold">
                            <p:stCondLst>
                              <p:cond delay="4000"/>
                            </p:stCondLst>
                            <p:childTnLst>
                              <p:par>
                                <p:cTn id="41" presetID="10"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500"/>
                                        <p:tgtEl>
                                          <p:spTgt spid="31"/>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500"/>
                                        <p:tgtEl>
                                          <p:spTgt spid="32"/>
                                        </p:tgtEl>
                                      </p:cBhvr>
                                    </p:animEffect>
                                  </p:childTnLst>
                                </p:cTn>
                              </p:par>
                            </p:childTnLst>
                          </p:cTn>
                        </p:par>
                        <p:par>
                          <p:cTn id="48" fill="hold">
                            <p:stCondLst>
                              <p:cond delay="5000"/>
                            </p:stCondLst>
                            <p:childTnLst>
                              <p:par>
                                <p:cTn id="49" presetID="53" presetClass="entr" presetSubtype="528" fill="hold" nodeType="afterEffect">
                                  <p:stCondLst>
                                    <p:cond delay="0"/>
                                  </p:stCondLst>
                                  <p:childTnLst>
                                    <p:set>
                                      <p:cBhvr>
                                        <p:cTn id="50" dur="1" fill="hold">
                                          <p:stCondLst>
                                            <p:cond delay="0"/>
                                          </p:stCondLst>
                                        </p:cTn>
                                        <p:tgtEl>
                                          <p:spTgt spid="11"/>
                                        </p:tgtEl>
                                        <p:attrNameLst>
                                          <p:attrName>style.visibility</p:attrName>
                                        </p:attrNameLst>
                                      </p:cBhvr>
                                      <p:to>
                                        <p:strVal val="visible"/>
                                      </p:to>
                                    </p:set>
                                    <p:anim calcmode="lin" valueType="num">
                                      <p:cBhvr>
                                        <p:cTn id="51" dur="500" fill="hold"/>
                                        <p:tgtEl>
                                          <p:spTgt spid="11"/>
                                        </p:tgtEl>
                                        <p:attrNameLst>
                                          <p:attrName>ppt_w</p:attrName>
                                        </p:attrNameLst>
                                      </p:cBhvr>
                                      <p:tavLst>
                                        <p:tav tm="0">
                                          <p:val>
                                            <p:fltVal val="0"/>
                                          </p:val>
                                        </p:tav>
                                        <p:tav tm="100000">
                                          <p:val>
                                            <p:strVal val="#ppt_w"/>
                                          </p:val>
                                        </p:tav>
                                      </p:tavLst>
                                    </p:anim>
                                    <p:anim calcmode="lin" valueType="num">
                                      <p:cBhvr>
                                        <p:cTn id="52" dur="500" fill="hold"/>
                                        <p:tgtEl>
                                          <p:spTgt spid="11"/>
                                        </p:tgtEl>
                                        <p:attrNameLst>
                                          <p:attrName>ppt_h</p:attrName>
                                        </p:attrNameLst>
                                      </p:cBhvr>
                                      <p:tavLst>
                                        <p:tav tm="0">
                                          <p:val>
                                            <p:fltVal val="0"/>
                                          </p:val>
                                        </p:tav>
                                        <p:tav tm="100000">
                                          <p:val>
                                            <p:strVal val="#ppt_h"/>
                                          </p:val>
                                        </p:tav>
                                      </p:tavLst>
                                    </p:anim>
                                    <p:animEffect transition="in" filter="fade">
                                      <p:cBhvr>
                                        <p:cTn id="53" dur="500"/>
                                        <p:tgtEl>
                                          <p:spTgt spid="11"/>
                                        </p:tgtEl>
                                      </p:cBhvr>
                                    </p:animEffect>
                                    <p:anim calcmode="lin" valueType="num">
                                      <p:cBhvr>
                                        <p:cTn id="54" dur="500" fill="hold"/>
                                        <p:tgtEl>
                                          <p:spTgt spid="11"/>
                                        </p:tgtEl>
                                        <p:attrNameLst>
                                          <p:attrName>ppt_x</p:attrName>
                                        </p:attrNameLst>
                                      </p:cBhvr>
                                      <p:tavLst>
                                        <p:tav tm="0">
                                          <p:val>
                                            <p:fltVal val="0.5"/>
                                          </p:val>
                                        </p:tav>
                                        <p:tav tm="100000">
                                          <p:val>
                                            <p:strVal val="#ppt_x"/>
                                          </p:val>
                                        </p:tav>
                                      </p:tavLst>
                                    </p:anim>
                                    <p:anim calcmode="lin" valueType="num">
                                      <p:cBhvr>
                                        <p:cTn id="55" dur="500" fill="hold"/>
                                        <p:tgtEl>
                                          <p:spTgt spid="11"/>
                                        </p:tgtEl>
                                        <p:attrNameLst>
                                          <p:attrName>ppt_y</p:attrName>
                                        </p:attrNameLst>
                                      </p:cBhvr>
                                      <p:tavLst>
                                        <p:tav tm="0">
                                          <p:val>
                                            <p:fltVal val="0.5"/>
                                          </p:val>
                                        </p:tav>
                                        <p:tav tm="100000">
                                          <p:val>
                                            <p:strVal val="#ppt_y"/>
                                          </p:val>
                                        </p:tav>
                                      </p:tavLst>
                                    </p:anim>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Effect transition="in" filter="fade">
                                      <p:cBhvr>
                                        <p:cTn id="63" dur="500"/>
                                        <p:tgtEl>
                                          <p:spTgt spid="30"/>
                                        </p:tgtEl>
                                      </p:cBhvr>
                                    </p:animEffect>
                                  </p:childTnLst>
                                </p:cTn>
                              </p:par>
                            </p:childTnLst>
                          </p:cTn>
                        </p:par>
                        <p:par>
                          <p:cTn id="64" fill="hold">
                            <p:stCondLst>
                              <p:cond delay="6500"/>
                            </p:stCondLst>
                            <p:childTnLst>
                              <p:par>
                                <p:cTn id="65" presetID="53" presetClass="entr" presetSubtype="528" fill="hold"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p:cTn id="67" dur="500" fill="hold"/>
                                        <p:tgtEl>
                                          <p:spTgt spid="13"/>
                                        </p:tgtEl>
                                        <p:attrNameLst>
                                          <p:attrName>ppt_w</p:attrName>
                                        </p:attrNameLst>
                                      </p:cBhvr>
                                      <p:tavLst>
                                        <p:tav tm="0">
                                          <p:val>
                                            <p:fltVal val="0"/>
                                          </p:val>
                                        </p:tav>
                                        <p:tav tm="100000">
                                          <p:val>
                                            <p:strVal val="#ppt_w"/>
                                          </p:val>
                                        </p:tav>
                                      </p:tavLst>
                                    </p:anim>
                                    <p:anim calcmode="lin" valueType="num">
                                      <p:cBhvr>
                                        <p:cTn id="68" dur="500" fill="hold"/>
                                        <p:tgtEl>
                                          <p:spTgt spid="13"/>
                                        </p:tgtEl>
                                        <p:attrNameLst>
                                          <p:attrName>ppt_h</p:attrName>
                                        </p:attrNameLst>
                                      </p:cBhvr>
                                      <p:tavLst>
                                        <p:tav tm="0">
                                          <p:val>
                                            <p:fltVal val="0"/>
                                          </p:val>
                                        </p:tav>
                                        <p:tav tm="100000">
                                          <p:val>
                                            <p:strVal val="#ppt_h"/>
                                          </p:val>
                                        </p:tav>
                                      </p:tavLst>
                                    </p:anim>
                                    <p:animEffect transition="in" filter="fade">
                                      <p:cBhvr>
                                        <p:cTn id="69" dur="500"/>
                                        <p:tgtEl>
                                          <p:spTgt spid="13"/>
                                        </p:tgtEl>
                                      </p:cBhvr>
                                    </p:animEffect>
                                    <p:anim calcmode="lin" valueType="num">
                                      <p:cBhvr>
                                        <p:cTn id="70" dur="500" fill="hold"/>
                                        <p:tgtEl>
                                          <p:spTgt spid="13"/>
                                        </p:tgtEl>
                                        <p:attrNameLst>
                                          <p:attrName>ppt_x</p:attrName>
                                        </p:attrNameLst>
                                      </p:cBhvr>
                                      <p:tavLst>
                                        <p:tav tm="0">
                                          <p:val>
                                            <p:fltVal val="0.5"/>
                                          </p:val>
                                        </p:tav>
                                        <p:tav tm="100000">
                                          <p:val>
                                            <p:strVal val="#ppt_x"/>
                                          </p:val>
                                        </p:tav>
                                      </p:tavLst>
                                    </p:anim>
                                    <p:anim calcmode="lin" valueType="num">
                                      <p:cBhvr>
                                        <p:cTn id="71" dur="500" fill="hold"/>
                                        <p:tgtEl>
                                          <p:spTgt spid="13"/>
                                        </p:tgtEl>
                                        <p:attrNameLst>
                                          <p:attrName>ppt_y</p:attrName>
                                        </p:attrNameLst>
                                      </p:cBhvr>
                                      <p:tavLst>
                                        <p:tav tm="0">
                                          <p:val>
                                            <p:fltVal val="0.5"/>
                                          </p:val>
                                        </p:tav>
                                        <p:tav tm="100000">
                                          <p:val>
                                            <p:strVal val="#ppt_y"/>
                                          </p:val>
                                        </p:tav>
                                      </p:tavLst>
                                    </p:anim>
                                  </p:childTnLst>
                                </p:cTn>
                              </p:par>
                            </p:childTnLst>
                          </p:cTn>
                        </p:par>
                        <p:par>
                          <p:cTn id="72" fill="hold">
                            <p:stCondLst>
                              <p:cond delay="7000"/>
                            </p:stCondLst>
                            <p:childTnLst>
                              <p:par>
                                <p:cTn id="73" presetID="10" presetClass="entr" presetSubtype="0" fill="hold" grpId="0" nodeType="afterEffect">
                                  <p:stCondLst>
                                    <p:cond delay="0"/>
                                  </p:stCondLst>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25" grpId="0"/>
      <p:bldP spid="28" grpId="0"/>
      <p:bldP spid="29" grpId="0"/>
      <p:bldP spid="30" grpId="0"/>
      <p:bldP spid="31" grpId="0"/>
      <p:bldP spid="32" grpId="0"/>
      <p:bldP spid="33" grpId="0"/>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3"/>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29804" b="29804"/>
          <a:stretch>
            <a:fillRect/>
          </a:stretch>
        </p:blipFill>
        <p:spPr>
          <a:xfrm>
            <a:off x="0" y="-1"/>
            <a:ext cx="12192000" cy="3233854"/>
          </a:xfrm>
        </p:spPr>
      </p:pic>
      <p:sp>
        <p:nvSpPr>
          <p:cNvPr id="36" name="TextBox 35"/>
          <p:cNvSpPr txBox="1"/>
          <p:nvPr/>
        </p:nvSpPr>
        <p:spPr>
          <a:xfrm>
            <a:off x="1072646" y="4065098"/>
            <a:ext cx="10069010" cy="669094"/>
          </a:xfrm>
          <a:prstGeom prst="rect">
            <a:avLst/>
          </a:prstGeom>
          <a:noFill/>
        </p:spPr>
        <p:txBody>
          <a:bodyPr wrap="square" lIns="0" tIns="0" rIns="0" bIns="0" numCol="1" spcCol="959784">
            <a:spAutoFit/>
          </a:bodyPr>
          <a:lstStyle/>
          <a:p>
            <a:pPr algn="ctr">
              <a:lnSpc>
                <a:spcPts val="1825"/>
              </a:lnSpc>
            </a:pPr>
            <a:r>
              <a:rPr lang="en-US" sz="1250" dirty="0">
                <a:solidFill>
                  <a:schemeClr val="bg2">
                    <a:lumMod val="25000"/>
                  </a:schemeClr>
                </a:solidFill>
                <a:cs typeface="+mn-ea"/>
                <a:sym typeface="+mn-lt"/>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investment generally results in acquiring an asset</a:t>
            </a:r>
          </a:p>
        </p:txBody>
      </p:sp>
      <p:sp>
        <p:nvSpPr>
          <p:cNvPr id="37" name="TextBox 36"/>
          <p:cNvSpPr txBox="1"/>
          <p:nvPr/>
        </p:nvSpPr>
        <p:spPr>
          <a:xfrm>
            <a:off x="5586016" y="5394234"/>
            <a:ext cx="1042273" cy="284693"/>
          </a:xfrm>
          <a:prstGeom prst="rect">
            <a:avLst/>
          </a:prstGeom>
          <a:noFill/>
        </p:spPr>
        <p:txBody>
          <a:bodyPr wrap="none" rtlCol="0" anchor="ctr" anchorCtr="0">
            <a:spAutoFit/>
          </a:bodyPr>
          <a:lstStyle/>
          <a:p>
            <a:pPr algn="ctr"/>
            <a:r>
              <a:rPr lang="en-US" sz="1250" b="1" spc="300" dirty="0">
                <a:solidFill>
                  <a:srgbClr val="022D30"/>
                </a:solidFill>
                <a:cs typeface="+mn-ea"/>
                <a:sym typeface="+mn-lt"/>
              </a:rPr>
              <a:t>JONH DOE</a:t>
            </a:r>
          </a:p>
        </p:txBody>
      </p:sp>
      <p:sp>
        <p:nvSpPr>
          <p:cNvPr id="2" name="矩形 1">
            <a:extLst>
              <a:ext uri="{FF2B5EF4-FFF2-40B4-BE49-F238E27FC236}">
                <a16:creationId xmlns:a16="http://schemas.microsoft.com/office/drawing/2014/main" xmlns="" id="{2752A2E7-FD4F-493B-8816-A23089D5F385}"/>
              </a:ext>
            </a:extLst>
          </p:cNvPr>
          <p:cNvSpPr/>
          <p:nvPr/>
        </p:nvSpPr>
        <p:spPr>
          <a:xfrm>
            <a:off x="11151" y="22859"/>
            <a:ext cx="12192000" cy="3233853"/>
          </a:xfrm>
          <a:prstGeom prst="rect">
            <a:avLst/>
          </a:prstGeom>
          <a:solidFill>
            <a:srgbClr val="016576">
              <a:alpha val="6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riangle 8"/>
          <p:cNvSpPr/>
          <p:nvPr/>
        </p:nvSpPr>
        <p:spPr>
          <a:xfrm>
            <a:off x="5682067" y="1015957"/>
            <a:ext cx="413933" cy="356839"/>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21" name="Triangle 20"/>
          <p:cNvSpPr/>
          <p:nvPr/>
        </p:nvSpPr>
        <p:spPr>
          <a:xfrm>
            <a:off x="1849005" y="292324"/>
            <a:ext cx="2843016" cy="2450876"/>
          </a:xfrm>
          <a:prstGeom prst="triangl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cs typeface="+mn-ea"/>
              <a:sym typeface="+mn-lt"/>
            </a:endParaRPr>
          </a:p>
        </p:txBody>
      </p:sp>
      <p:sp>
        <p:nvSpPr>
          <p:cNvPr id="33" name="TextBox 32"/>
          <p:cNvSpPr txBox="1"/>
          <p:nvPr/>
        </p:nvSpPr>
        <p:spPr>
          <a:xfrm>
            <a:off x="3709807" y="1641422"/>
            <a:ext cx="1415773" cy="830997"/>
          </a:xfrm>
          <a:prstGeom prst="rect">
            <a:avLst/>
          </a:prstGeom>
          <a:noFill/>
        </p:spPr>
        <p:txBody>
          <a:bodyPr wrap="none" rtlCol="0">
            <a:spAutoFit/>
          </a:bodyPr>
          <a:lstStyle/>
          <a:p>
            <a:pPr algn="r"/>
            <a:r>
              <a:rPr lang="zh-CN" altLang="en-US" sz="4800" b="1" dirty="0">
                <a:solidFill>
                  <a:schemeClr val="bg1"/>
                </a:solidFill>
                <a:cs typeface="+mn-ea"/>
                <a:sym typeface="+mn-lt"/>
              </a:rPr>
              <a:t>努力</a:t>
            </a:r>
            <a:endParaRPr lang="en-US" sz="4800" b="1" dirty="0">
              <a:solidFill>
                <a:schemeClr val="bg1"/>
              </a:solidFill>
              <a:cs typeface="+mn-ea"/>
              <a:sym typeface="+mn-lt"/>
            </a:endParaRPr>
          </a:p>
        </p:txBody>
      </p:sp>
      <p:sp>
        <p:nvSpPr>
          <p:cNvPr id="34" name="TextBox 33"/>
          <p:cNvSpPr txBox="1"/>
          <p:nvPr/>
        </p:nvSpPr>
        <p:spPr>
          <a:xfrm>
            <a:off x="909754" y="1029050"/>
            <a:ext cx="2031325" cy="830997"/>
          </a:xfrm>
          <a:prstGeom prst="rect">
            <a:avLst/>
          </a:prstGeom>
          <a:noFill/>
        </p:spPr>
        <p:txBody>
          <a:bodyPr wrap="none" rtlCol="0">
            <a:spAutoFit/>
          </a:bodyPr>
          <a:lstStyle/>
          <a:p>
            <a:r>
              <a:rPr lang="zh-CN" altLang="en-US" sz="4800" b="1" dirty="0">
                <a:solidFill>
                  <a:schemeClr val="bg1"/>
                </a:solidFill>
                <a:cs typeface="+mn-ea"/>
                <a:sym typeface="+mn-lt"/>
              </a:rPr>
              <a:t>我们的</a:t>
            </a:r>
            <a:endParaRPr lang="en-US" sz="4800" b="1" dirty="0">
              <a:solidFill>
                <a:schemeClr val="bg1"/>
              </a:solidFill>
              <a:cs typeface="+mn-ea"/>
              <a:sym typeface="+mn-lt"/>
            </a:endParaRPr>
          </a:p>
        </p:txBody>
      </p:sp>
    </p:spTree>
    <p:extLst>
      <p:ext uri="{BB962C8B-B14F-4D97-AF65-F5344CB8AC3E}">
        <p14:creationId xmlns:p14="http://schemas.microsoft.com/office/powerpoint/2010/main" val="503385453"/>
      </p:ext>
    </p:extLst>
  </p:cSld>
  <p:clrMapOvr>
    <a:masterClrMapping/>
  </p:clrMapOvr>
  <mc:AlternateContent xmlns:mc="http://schemas.openxmlformats.org/markup-compatibility/2006" xmlns:p14="http://schemas.microsoft.com/office/powerpoint/2010/main">
    <mc:Choice Requires="p14">
      <p:transition spd="med" p14:dur="700" advClick="0" advTm="6000">
        <p:fade/>
      </p:transition>
    </mc:Choice>
    <mc:Fallback xmlns="">
      <p:transition spd="med"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childTnLst>
                          </p:cTn>
                        </p:par>
                        <p:par>
                          <p:cTn id="18" fill="hold">
                            <p:stCondLst>
                              <p:cond delay="1500"/>
                            </p:stCondLst>
                            <p:childTnLst>
                              <p:par>
                                <p:cTn id="19" presetID="10" presetClass="entr" presetSubtype="0" fill="hold" grpId="0" nodeType="afterEffect">
                                  <p:stCondLst>
                                    <p:cond delay="0"/>
                                  </p:stCondLst>
                                  <p:iterate type="lt">
                                    <p:tmPct val="10000"/>
                                  </p:iterate>
                                  <p:childTnLst>
                                    <p:set>
                                      <p:cBhvr>
                                        <p:cTn id="20" dur="1" fill="hold">
                                          <p:stCondLst>
                                            <p:cond delay="0"/>
                                          </p:stCondLst>
                                        </p:cTn>
                                        <p:tgtEl>
                                          <p:spTgt spid="34"/>
                                        </p:tgtEl>
                                        <p:attrNameLst>
                                          <p:attrName>style.visibility</p:attrName>
                                        </p:attrNameLst>
                                      </p:cBhvr>
                                      <p:to>
                                        <p:strVal val="visible"/>
                                      </p:to>
                                    </p:set>
                                    <p:animEffect transition="in" filter="fade">
                                      <p:cBhvr>
                                        <p:cTn id="21" dur="500"/>
                                        <p:tgtEl>
                                          <p:spTgt spid="34"/>
                                        </p:tgtEl>
                                      </p:cBhvr>
                                    </p:animEffect>
                                  </p:childTnLst>
                                </p:cTn>
                              </p:par>
                            </p:childTnLst>
                          </p:cTn>
                        </p:par>
                        <p:par>
                          <p:cTn id="22" fill="hold">
                            <p:stCondLst>
                              <p:cond delay="2100"/>
                            </p:stCondLst>
                            <p:childTnLst>
                              <p:par>
                                <p:cTn id="23" presetID="10" presetClass="entr" presetSubtype="0" fill="hold" grpId="0" nodeType="afterEffect">
                                  <p:stCondLst>
                                    <p:cond delay="0"/>
                                  </p:stCondLst>
                                  <p:iterate type="lt">
                                    <p:tmPct val="10000"/>
                                  </p:iterate>
                                  <p:childTnLst>
                                    <p:set>
                                      <p:cBhvr>
                                        <p:cTn id="24" dur="1" fill="hold">
                                          <p:stCondLst>
                                            <p:cond delay="0"/>
                                          </p:stCondLst>
                                        </p:cTn>
                                        <p:tgtEl>
                                          <p:spTgt spid="33"/>
                                        </p:tgtEl>
                                        <p:attrNameLst>
                                          <p:attrName>style.visibility</p:attrName>
                                        </p:attrNameLst>
                                      </p:cBhvr>
                                      <p:to>
                                        <p:strVal val="visible"/>
                                      </p:to>
                                    </p:set>
                                    <p:animEffect transition="in" filter="fade">
                                      <p:cBhvr>
                                        <p:cTn id="25" dur="500"/>
                                        <p:tgtEl>
                                          <p:spTgt spid="33"/>
                                        </p:tgtEl>
                                      </p:cBhvr>
                                    </p:animEffect>
                                  </p:childTnLst>
                                </p:cTn>
                              </p:par>
                            </p:childTnLst>
                          </p:cTn>
                        </p:par>
                        <p:par>
                          <p:cTn id="26" fill="hold">
                            <p:stCondLst>
                              <p:cond delay="2650"/>
                            </p:stCondLst>
                            <p:childTnLst>
                              <p:par>
                                <p:cTn id="27" presetID="10" presetClass="entr" presetSubtype="0" fill="hold" grpId="0"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childTnLst>
                          </p:cTn>
                        </p:par>
                        <p:par>
                          <p:cTn id="30" fill="hold">
                            <p:stCondLst>
                              <p:cond delay="3150"/>
                            </p:stCondLst>
                            <p:childTnLst>
                              <p:par>
                                <p:cTn id="31" presetID="10" presetClass="entr" presetSubtype="0"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2" grpId="0" animBg="1"/>
      <p:bldP spid="21" grpId="0" animBg="1"/>
      <p:bldP spid="33" grpId="0"/>
      <p:bldP spid="3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22D30"/>
        </a:solidFill>
        <a:effectLst/>
      </p:bgPr>
    </p:bg>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xmlns="" id="{742FB249-02CC-4370-AAE4-A417E60BCD2C}"/>
              </a:ext>
            </a:extLst>
          </p:cNvPr>
          <p:cNvPicPr>
            <a:picLocks noChangeAspect="1"/>
          </p:cNvPicPr>
          <p:nvPr/>
        </p:nvPicPr>
        <p:blipFill rotWithShape="1">
          <a:blip r:embed="rId3">
            <a:extLst>
              <a:ext uri="{28A0092B-C50C-407E-A947-70E740481C1C}">
                <a14:useLocalDpi xmlns:a14="http://schemas.microsoft.com/office/drawing/2010/main" val="0"/>
              </a:ext>
            </a:extLst>
          </a:blip>
          <a:srcRect l="9030" r="8925"/>
          <a:stretch/>
        </p:blipFill>
        <p:spPr>
          <a:xfrm rot="5400000">
            <a:off x="2666999" y="-2667001"/>
            <a:ext cx="6858000" cy="12192002"/>
          </a:xfrm>
          <a:prstGeom prst="rect">
            <a:avLst/>
          </a:prstGeom>
        </p:spPr>
      </p:pic>
      <p:sp>
        <p:nvSpPr>
          <p:cNvPr id="8" name="矩形 7">
            <a:extLst>
              <a:ext uri="{FF2B5EF4-FFF2-40B4-BE49-F238E27FC236}">
                <a16:creationId xmlns:a16="http://schemas.microsoft.com/office/drawing/2014/main" xmlns="" id="{5052AFF8-35C0-497B-ABC3-A88C55B0E9CC}"/>
              </a:ext>
            </a:extLst>
          </p:cNvPr>
          <p:cNvSpPr/>
          <p:nvPr/>
        </p:nvSpPr>
        <p:spPr>
          <a:xfrm>
            <a:off x="1066799" y="927100"/>
            <a:ext cx="10058400" cy="5245100"/>
          </a:xfrm>
          <a:prstGeom prst="rect">
            <a:avLst/>
          </a:prstGeom>
          <a:solidFill>
            <a:schemeClr val="bg1"/>
          </a:solidFill>
          <a:ln>
            <a:noFill/>
          </a:ln>
          <a:effectLst>
            <a:outerShdw blurRad="63500" sx="105000" sy="105000" algn="ctr"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10" name="图片 9">
            <a:extLst>
              <a:ext uri="{FF2B5EF4-FFF2-40B4-BE49-F238E27FC236}">
                <a16:creationId xmlns:a16="http://schemas.microsoft.com/office/drawing/2014/main" xmlns="" id="{6A87D970-B10D-4416-8B37-29AFD7B92F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34903" y="4355165"/>
            <a:ext cx="6928991" cy="2532954"/>
          </a:xfrm>
          <a:prstGeom prst="rect">
            <a:avLst/>
          </a:prstGeom>
        </p:spPr>
      </p:pic>
      <p:pic>
        <p:nvPicPr>
          <p:cNvPr id="12" name="图片 11">
            <a:extLst>
              <a:ext uri="{FF2B5EF4-FFF2-40B4-BE49-F238E27FC236}">
                <a16:creationId xmlns:a16="http://schemas.microsoft.com/office/drawing/2014/main" xmlns="" id="{11BF1D79-DE08-4B34-BB2F-6A54944F2D5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32432" y="533400"/>
            <a:ext cx="1404766" cy="1262128"/>
          </a:xfrm>
          <a:prstGeom prst="rect">
            <a:avLst/>
          </a:prstGeom>
        </p:spPr>
      </p:pic>
      <p:pic>
        <p:nvPicPr>
          <p:cNvPr id="16" name="图片 15">
            <a:extLst>
              <a:ext uri="{FF2B5EF4-FFF2-40B4-BE49-F238E27FC236}">
                <a16:creationId xmlns:a16="http://schemas.microsoft.com/office/drawing/2014/main" xmlns="" id="{3A9415E3-A3E1-4E2E-891F-09D56A60D26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V="1">
            <a:off x="-21737" y="-41375"/>
            <a:ext cx="3036558" cy="3379339"/>
          </a:xfrm>
          <a:prstGeom prst="rect">
            <a:avLst/>
          </a:prstGeom>
        </p:spPr>
      </p:pic>
      <p:pic>
        <p:nvPicPr>
          <p:cNvPr id="18" name="图片 17">
            <a:extLst>
              <a:ext uri="{FF2B5EF4-FFF2-40B4-BE49-F238E27FC236}">
                <a16:creationId xmlns:a16="http://schemas.microsoft.com/office/drawing/2014/main" xmlns="" id="{8D93A595-7563-442E-B49F-1D49102FD43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V="1">
            <a:off x="9723580" y="0"/>
            <a:ext cx="2426984" cy="2990818"/>
          </a:xfrm>
          <a:prstGeom prst="rect">
            <a:avLst/>
          </a:prstGeom>
        </p:spPr>
      </p:pic>
      <p:pic>
        <p:nvPicPr>
          <p:cNvPr id="22" name="图片 21">
            <a:extLst>
              <a:ext uri="{FF2B5EF4-FFF2-40B4-BE49-F238E27FC236}">
                <a16:creationId xmlns:a16="http://schemas.microsoft.com/office/drawing/2014/main" xmlns="" id="{F6F8E6B7-8639-4D8F-A240-7BC084A0E93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23714" y="3948793"/>
            <a:ext cx="2990021" cy="2939809"/>
          </a:xfrm>
          <a:prstGeom prst="rect">
            <a:avLst/>
          </a:prstGeom>
        </p:spPr>
      </p:pic>
      <p:pic>
        <p:nvPicPr>
          <p:cNvPr id="24" name="图片 23">
            <a:extLst>
              <a:ext uri="{FF2B5EF4-FFF2-40B4-BE49-F238E27FC236}">
                <a16:creationId xmlns:a16="http://schemas.microsoft.com/office/drawing/2014/main" xmlns="" id="{CE6F9D5F-8D0F-4BE3-ACE4-DF181B88C56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363" y="4026852"/>
            <a:ext cx="3542439" cy="2834236"/>
          </a:xfrm>
          <a:prstGeom prst="rect">
            <a:avLst/>
          </a:prstGeom>
        </p:spPr>
      </p:pic>
      <p:sp>
        <p:nvSpPr>
          <p:cNvPr id="28" name="文本框 27">
            <a:extLst>
              <a:ext uri="{FF2B5EF4-FFF2-40B4-BE49-F238E27FC236}">
                <a16:creationId xmlns:a16="http://schemas.microsoft.com/office/drawing/2014/main" xmlns="" id="{13003101-7EC0-44C2-A21E-C55E4DA03718}"/>
              </a:ext>
            </a:extLst>
          </p:cNvPr>
          <p:cNvSpPr txBox="1"/>
          <p:nvPr/>
        </p:nvSpPr>
        <p:spPr>
          <a:xfrm>
            <a:off x="1981463" y="2484416"/>
            <a:ext cx="8069943"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800" b="1" i="0" u="none" strike="noStrike" kern="1200" cap="none" spc="0" normalizeH="0" baseline="0" noProof="0" dirty="0">
                <a:ln>
                  <a:noFill/>
                </a:ln>
                <a:solidFill>
                  <a:srgbClr val="016576"/>
                </a:solidFill>
                <a:effectLst/>
                <a:uLnTx/>
                <a:uFillTx/>
                <a:latin typeface="Agency FB" panose="020F0502020204030204"/>
                <a:ea typeface="微软雅黑"/>
                <a:cs typeface="+mn-ea"/>
                <a:sym typeface="+mn-lt"/>
              </a:rPr>
              <a:t>谢谢您的欣赏</a:t>
            </a:r>
          </a:p>
        </p:txBody>
      </p:sp>
      <p:sp>
        <p:nvSpPr>
          <p:cNvPr id="29" name="矩形 28">
            <a:extLst>
              <a:ext uri="{FF2B5EF4-FFF2-40B4-BE49-F238E27FC236}">
                <a16:creationId xmlns:a16="http://schemas.microsoft.com/office/drawing/2014/main" xmlns="" id="{39F75F6A-3C6F-499D-93C8-4E412F2F48E2}"/>
              </a:ext>
            </a:extLst>
          </p:cNvPr>
          <p:cNvSpPr/>
          <p:nvPr/>
        </p:nvSpPr>
        <p:spPr>
          <a:xfrm>
            <a:off x="1784582" y="3368150"/>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1657045618"/>
      </p:ext>
    </p:extLst>
  </p:cSld>
  <p:clrMapOvr>
    <a:masterClrMapping/>
  </p:clrMapOvr>
  <mc:AlternateContent xmlns:mc="http://schemas.openxmlformats.org/markup-compatibility/2006" xmlns:p14="http://schemas.microsoft.com/office/powerpoint/2010/main">
    <mc:Choice Requires="p14">
      <p:transition spd="med" p14:dur="700" advClick="0" advTm="4000">
        <p:fade/>
      </p:transition>
    </mc:Choice>
    <mc:Fallback xmlns="">
      <p:transition spd="med" advClick="0" advTm="4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75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jivyy4ws">
      <a:majorFont>
        <a:latin typeface="Agency FB" panose="020F0302020204030204"/>
        <a:ea typeface="微软雅黑"/>
        <a:cs typeface=""/>
      </a:majorFont>
      <a:minorFont>
        <a:latin typeface="Agency FB"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TotalTime>
  <Words>1953</Words>
  <Application>Microsoft Office PowerPoint</Application>
  <PresentationFormat>宽屏</PresentationFormat>
  <Paragraphs>238</Paragraphs>
  <Slides>28</Slides>
  <Notes>28</Notes>
  <HiddenSlides>0</HiddenSlides>
  <MMClips>1</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28</vt:i4>
      </vt:variant>
    </vt:vector>
  </HeadingPairs>
  <TitlesOfParts>
    <vt:vector size="36" baseType="lpstr">
      <vt:lpstr>Gill Sans</vt:lpstr>
      <vt:lpstr>Lato Light</vt:lpstr>
      <vt:lpstr>等线</vt:lpstr>
      <vt:lpstr>微软雅黑</vt:lpstr>
      <vt:lpstr>Agency FB</vt:lpstr>
      <vt:lpstr>Arial</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35</cp:revision>
  <dcterms:created xsi:type="dcterms:W3CDTF">2017-09-02T06:28:55Z</dcterms:created>
  <dcterms:modified xsi:type="dcterms:W3CDTF">2017-10-06T08:20:43Z</dcterms:modified>
</cp:coreProperties>
</file>