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8" r:id="rId3"/>
    <p:sldId id="257" r:id="rId4"/>
    <p:sldId id="259" r:id="rId5"/>
    <p:sldId id="264" r:id="rId6"/>
    <p:sldId id="260" r:id="rId7"/>
    <p:sldId id="265" r:id="rId8"/>
    <p:sldId id="261" r:id="rId9"/>
    <p:sldId id="262" r:id="rId10"/>
    <p:sldId id="263" r:id="rId11"/>
    <p:sldId id="266" r:id="rId12"/>
    <p:sldId id="267" r:id="rId13"/>
    <p:sldId id="268" r:id="rId14"/>
    <p:sldId id="269" r:id="rId15"/>
    <p:sldId id="287" r:id="rId16"/>
    <p:sldId id="270" r:id="rId17"/>
    <p:sldId id="288" r:id="rId18"/>
    <p:sldId id="271" r:id="rId19"/>
    <p:sldId id="291" r:id="rId20"/>
    <p:sldId id="272" r:id="rId21"/>
    <p:sldId id="273" r:id="rId22"/>
    <p:sldId id="292" r:id="rId23"/>
    <p:sldId id="293" r:id="rId24"/>
    <p:sldId id="274" r:id="rId25"/>
    <p:sldId id="275" r:id="rId26"/>
    <p:sldId id="289" r:id="rId27"/>
    <p:sldId id="276" r:id="rId28"/>
    <p:sldId id="277" r:id="rId29"/>
    <p:sldId id="290" r:id="rId30"/>
    <p:sldId id="278" r:id="rId31"/>
    <p:sldId id="279" r:id="rId32"/>
    <p:sldId id="280" r:id="rId33"/>
    <p:sldId id="294"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C732"/>
    <a:srgbClr val="EAEAEA"/>
    <a:srgbClr val="475E3D"/>
    <a:srgbClr val="518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00" autoAdjust="0"/>
    <p:restoredTop sz="94660"/>
  </p:normalViewPr>
  <p:slideViewPr>
    <p:cSldViewPr snapToGrid="0">
      <p:cViewPr varScale="1">
        <p:scale>
          <a:sx n="92" d="100"/>
          <a:sy n="92" d="100"/>
        </p:scale>
        <p:origin x="70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FE6FDC-030C-4AD3-9075-C81D99B18374}" type="datetimeFigureOut">
              <a:rPr lang="zh-CN" altLang="en-US" smtClean="0"/>
              <a:t>2018/11/23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71001A-B5E7-45D1-9A56-92F123F8C7CA}" type="slidenum">
              <a:rPr lang="zh-CN" altLang="en-US" smtClean="0"/>
              <a:t>‹#›</a:t>
            </a:fld>
            <a:endParaRPr lang="zh-CN" altLang="en-US"/>
          </a:p>
        </p:txBody>
      </p:sp>
    </p:spTree>
    <p:extLst>
      <p:ext uri="{BB962C8B-B14F-4D97-AF65-F5344CB8AC3E}">
        <p14:creationId xmlns:p14="http://schemas.microsoft.com/office/powerpoint/2010/main" val="3884590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a:t>
            </a:fld>
            <a:endParaRPr lang="zh-CN" altLang="en-US"/>
          </a:p>
        </p:txBody>
      </p:sp>
    </p:spTree>
    <p:extLst>
      <p:ext uri="{BB962C8B-B14F-4D97-AF65-F5344CB8AC3E}">
        <p14:creationId xmlns:p14="http://schemas.microsoft.com/office/powerpoint/2010/main" val="288698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a:t>
            </a:fld>
            <a:endParaRPr lang="zh-CN" altLang="en-US"/>
          </a:p>
        </p:txBody>
      </p:sp>
    </p:spTree>
    <p:extLst>
      <p:ext uri="{BB962C8B-B14F-4D97-AF65-F5344CB8AC3E}">
        <p14:creationId xmlns:p14="http://schemas.microsoft.com/office/powerpoint/2010/main" val="2181521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3</a:t>
            </a:fld>
            <a:endParaRPr lang="zh-CN" altLang="en-US"/>
          </a:p>
        </p:txBody>
      </p:sp>
    </p:spTree>
    <p:extLst>
      <p:ext uri="{BB962C8B-B14F-4D97-AF65-F5344CB8AC3E}">
        <p14:creationId xmlns:p14="http://schemas.microsoft.com/office/powerpoint/2010/main" val="3539358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4</a:t>
            </a:fld>
            <a:endParaRPr lang="zh-CN" altLang="en-US"/>
          </a:p>
        </p:txBody>
      </p:sp>
    </p:spTree>
    <p:extLst>
      <p:ext uri="{BB962C8B-B14F-4D97-AF65-F5344CB8AC3E}">
        <p14:creationId xmlns:p14="http://schemas.microsoft.com/office/powerpoint/2010/main" val="2468283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5</a:t>
            </a:fld>
            <a:endParaRPr lang="zh-CN" altLang="en-US"/>
          </a:p>
        </p:txBody>
      </p:sp>
    </p:spTree>
    <p:extLst>
      <p:ext uri="{BB962C8B-B14F-4D97-AF65-F5344CB8AC3E}">
        <p14:creationId xmlns:p14="http://schemas.microsoft.com/office/powerpoint/2010/main" val="175026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6</a:t>
            </a:fld>
            <a:endParaRPr lang="zh-CN" altLang="en-US"/>
          </a:p>
        </p:txBody>
      </p:sp>
    </p:spTree>
    <p:extLst>
      <p:ext uri="{BB962C8B-B14F-4D97-AF65-F5344CB8AC3E}">
        <p14:creationId xmlns:p14="http://schemas.microsoft.com/office/powerpoint/2010/main" val="117454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7</a:t>
            </a:fld>
            <a:endParaRPr lang="zh-CN" altLang="en-US"/>
          </a:p>
        </p:txBody>
      </p:sp>
    </p:spTree>
    <p:extLst>
      <p:ext uri="{BB962C8B-B14F-4D97-AF65-F5344CB8AC3E}">
        <p14:creationId xmlns:p14="http://schemas.microsoft.com/office/powerpoint/2010/main" val="566354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8</a:t>
            </a:fld>
            <a:endParaRPr lang="zh-CN" altLang="en-US"/>
          </a:p>
        </p:txBody>
      </p:sp>
    </p:spTree>
    <p:extLst>
      <p:ext uri="{BB962C8B-B14F-4D97-AF65-F5344CB8AC3E}">
        <p14:creationId xmlns:p14="http://schemas.microsoft.com/office/powerpoint/2010/main" val="3067606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9</a:t>
            </a:fld>
            <a:endParaRPr lang="zh-CN" altLang="en-US"/>
          </a:p>
        </p:txBody>
      </p:sp>
    </p:spTree>
    <p:extLst>
      <p:ext uri="{BB962C8B-B14F-4D97-AF65-F5344CB8AC3E}">
        <p14:creationId xmlns:p14="http://schemas.microsoft.com/office/powerpoint/2010/main" val="3075170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10</a:t>
            </a:fld>
            <a:endParaRPr lang="zh-CN" altLang="en-US"/>
          </a:p>
        </p:txBody>
      </p:sp>
    </p:spTree>
    <p:extLst>
      <p:ext uri="{BB962C8B-B14F-4D97-AF65-F5344CB8AC3E}">
        <p14:creationId xmlns:p14="http://schemas.microsoft.com/office/powerpoint/2010/main" val="2610466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11</a:t>
            </a:fld>
            <a:endParaRPr lang="zh-CN" altLang="en-US"/>
          </a:p>
        </p:txBody>
      </p:sp>
    </p:spTree>
    <p:extLst>
      <p:ext uri="{BB962C8B-B14F-4D97-AF65-F5344CB8AC3E}">
        <p14:creationId xmlns:p14="http://schemas.microsoft.com/office/powerpoint/2010/main" val="243978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12</a:t>
            </a:fld>
            <a:endParaRPr lang="zh-CN" altLang="en-US"/>
          </a:p>
        </p:txBody>
      </p:sp>
    </p:spTree>
    <p:extLst>
      <p:ext uri="{BB962C8B-B14F-4D97-AF65-F5344CB8AC3E}">
        <p14:creationId xmlns:p14="http://schemas.microsoft.com/office/powerpoint/2010/main" val="3388629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13</a:t>
            </a:fld>
            <a:endParaRPr lang="zh-CN" altLang="en-US"/>
          </a:p>
        </p:txBody>
      </p:sp>
    </p:spTree>
    <p:extLst>
      <p:ext uri="{BB962C8B-B14F-4D97-AF65-F5344CB8AC3E}">
        <p14:creationId xmlns:p14="http://schemas.microsoft.com/office/powerpoint/2010/main" val="1593738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14</a:t>
            </a:fld>
            <a:endParaRPr lang="zh-CN" altLang="en-US"/>
          </a:p>
        </p:txBody>
      </p:sp>
    </p:spTree>
    <p:extLst>
      <p:ext uri="{BB962C8B-B14F-4D97-AF65-F5344CB8AC3E}">
        <p14:creationId xmlns:p14="http://schemas.microsoft.com/office/powerpoint/2010/main" val="3060925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15</a:t>
            </a:fld>
            <a:endParaRPr lang="zh-CN" altLang="en-US"/>
          </a:p>
        </p:txBody>
      </p:sp>
    </p:spTree>
    <p:extLst>
      <p:ext uri="{BB962C8B-B14F-4D97-AF65-F5344CB8AC3E}">
        <p14:creationId xmlns:p14="http://schemas.microsoft.com/office/powerpoint/2010/main" val="4230253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16</a:t>
            </a:fld>
            <a:endParaRPr lang="zh-CN" altLang="en-US"/>
          </a:p>
        </p:txBody>
      </p:sp>
    </p:spTree>
    <p:extLst>
      <p:ext uri="{BB962C8B-B14F-4D97-AF65-F5344CB8AC3E}">
        <p14:creationId xmlns:p14="http://schemas.microsoft.com/office/powerpoint/2010/main" val="4073632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17</a:t>
            </a:fld>
            <a:endParaRPr lang="zh-CN" altLang="en-US"/>
          </a:p>
        </p:txBody>
      </p:sp>
    </p:spTree>
    <p:extLst>
      <p:ext uri="{BB962C8B-B14F-4D97-AF65-F5344CB8AC3E}">
        <p14:creationId xmlns:p14="http://schemas.microsoft.com/office/powerpoint/2010/main" val="833979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18</a:t>
            </a:fld>
            <a:endParaRPr lang="zh-CN" altLang="en-US"/>
          </a:p>
        </p:txBody>
      </p:sp>
    </p:spTree>
    <p:extLst>
      <p:ext uri="{BB962C8B-B14F-4D97-AF65-F5344CB8AC3E}">
        <p14:creationId xmlns:p14="http://schemas.microsoft.com/office/powerpoint/2010/main" val="2948174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19</a:t>
            </a:fld>
            <a:endParaRPr lang="zh-CN" altLang="en-US"/>
          </a:p>
        </p:txBody>
      </p:sp>
    </p:spTree>
    <p:extLst>
      <p:ext uri="{BB962C8B-B14F-4D97-AF65-F5344CB8AC3E}">
        <p14:creationId xmlns:p14="http://schemas.microsoft.com/office/powerpoint/2010/main" val="188479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20</a:t>
            </a:fld>
            <a:endParaRPr lang="zh-CN" altLang="en-US"/>
          </a:p>
        </p:txBody>
      </p:sp>
    </p:spTree>
    <p:extLst>
      <p:ext uri="{BB962C8B-B14F-4D97-AF65-F5344CB8AC3E}">
        <p14:creationId xmlns:p14="http://schemas.microsoft.com/office/powerpoint/2010/main" val="364725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21</a:t>
            </a:fld>
            <a:endParaRPr lang="zh-CN" altLang="en-US"/>
          </a:p>
        </p:txBody>
      </p:sp>
    </p:spTree>
    <p:extLst>
      <p:ext uri="{BB962C8B-B14F-4D97-AF65-F5344CB8AC3E}">
        <p14:creationId xmlns:p14="http://schemas.microsoft.com/office/powerpoint/2010/main" val="1800100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22</a:t>
            </a:fld>
            <a:endParaRPr lang="zh-CN" altLang="en-US"/>
          </a:p>
        </p:txBody>
      </p:sp>
    </p:spTree>
    <p:extLst>
      <p:ext uri="{BB962C8B-B14F-4D97-AF65-F5344CB8AC3E}">
        <p14:creationId xmlns:p14="http://schemas.microsoft.com/office/powerpoint/2010/main" val="2295097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23</a:t>
            </a:fld>
            <a:endParaRPr lang="zh-CN" altLang="en-US"/>
          </a:p>
        </p:txBody>
      </p:sp>
    </p:spTree>
    <p:extLst>
      <p:ext uri="{BB962C8B-B14F-4D97-AF65-F5344CB8AC3E}">
        <p14:creationId xmlns:p14="http://schemas.microsoft.com/office/powerpoint/2010/main" val="4054874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24</a:t>
            </a:fld>
            <a:endParaRPr lang="zh-CN" altLang="en-US"/>
          </a:p>
        </p:txBody>
      </p:sp>
    </p:spTree>
    <p:extLst>
      <p:ext uri="{BB962C8B-B14F-4D97-AF65-F5344CB8AC3E}">
        <p14:creationId xmlns:p14="http://schemas.microsoft.com/office/powerpoint/2010/main" val="3679365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25</a:t>
            </a:fld>
            <a:endParaRPr lang="zh-CN" altLang="en-US"/>
          </a:p>
        </p:txBody>
      </p:sp>
    </p:spTree>
    <p:extLst>
      <p:ext uri="{BB962C8B-B14F-4D97-AF65-F5344CB8AC3E}">
        <p14:creationId xmlns:p14="http://schemas.microsoft.com/office/powerpoint/2010/main" val="3879818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26</a:t>
            </a:fld>
            <a:endParaRPr lang="zh-CN" altLang="en-US"/>
          </a:p>
        </p:txBody>
      </p:sp>
    </p:spTree>
    <p:extLst>
      <p:ext uri="{BB962C8B-B14F-4D97-AF65-F5344CB8AC3E}">
        <p14:creationId xmlns:p14="http://schemas.microsoft.com/office/powerpoint/2010/main" val="382408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27</a:t>
            </a:fld>
            <a:endParaRPr lang="zh-CN" altLang="en-US"/>
          </a:p>
        </p:txBody>
      </p:sp>
    </p:spTree>
    <p:extLst>
      <p:ext uri="{BB962C8B-B14F-4D97-AF65-F5344CB8AC3E}">
        <p14:creationId xmlns:p14="http://schemas.microsoft.com/office/powerpoint/2010/main" val="4253818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28</a:t>
            </a:fld>
            <a:endParaRPr lang="zh-CN" altLang="en-US"/>
          </a:p>
        </p:txBody>
      </p:sp>
    </p:spTree>
    <p:extLst>
      <p:ext uri="{BB962C8B-B14F-4D97-AF65-F5344CB8AC3E}">
        <p14:creationId xmlns:p14="http://schemas.microsoft.com/office/powerpoint/2010/main" val="2369164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29</a:t>
            </a:fld>
            <a:endParaRPr lang="zh-CN" altLang="en-US"/>
          </a:p>
        </p:txBody>
      </p:sp>
    </p:spTree>
    <p:extLst>
      <p:ext uri="{BB962C8B-B14F-4D97-AF65-F5344CB8AC3E}">
        <p14:creationId xmlns:p14="http://schemas.microsoft.com/office/powerpoint/2010/main" val="1294560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30</a:t>
            </a:fld>
            <a:endParaRPr lang="zh-CN" altLang="en-US"/>
          </a:p>
        </p:txBody>
      </p:sp>
    </p:spTree>
    <p:extLst>
      <p:ext uri="{BB962C8B-B14F-4D97-AF65-F5344CB8AC3E}">
        <p14:creationId xmlns:p14="http://schemas.microsoft.com/office/powerpoint/2010/main" val="2625544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31</a:t>
            </a:fld>
            <a:endParaRPr lang="zh-CN" altLang="en-US"/>
          </a:p>
        </p:txBody>
      </p:sp>
    </p:spTree>
    <p:extLst>
      <p:ext uri="{BB962C8B-B14F-4D97-AF65-F5344CB8AC3E}">
        <p14:creationId xmlns:p14="http://schemas.microsoft.com/office/powerpoint/2010/main" val="941414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32</a:t>
            </a:fld>
            <a:endParaRPr lang="zh-CN" altLang="en-US"/>
          </a:p>
        </p:txBody>
      </p:sp>
    </p:spTree>
    <p:extLst>
      <p:ext uri="{BB962C8B-B14F-4D97-AF65-F5344CB8AC3E}">
        <p14:creationId xmlns:p14="http://schemas.microsoft.com/office/powerpoint/2010/main" val="25302093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71001A-B5E7-45D1-9A56-92F123F8C7CA}" type="slidenum">
              <a:rPr lang="zh-CN" altLang="en-US" smtClean="0"/>
              <a:t>33</a:t>
            </a:fld>
            <a:endParaRPr lang="zh-CN" altLang="en-US"/>
          </a:p>
        </p:txBody>
      </p:sp>
    </p:spTree>
    <p:extLst>
      <p:ext uri="{BB962C8B-B14F-4D97-AF65-F5344CB8AC3E}">
        <p14:creationId xmlns:p14="http://schemas.microsoft.com/office/powerpoint/2010/main" val="2466691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7" name="文本框 6"/>
          <p:cNvSpPr txBox="1"/>
          <p:nvPr userDrawn="1"/>
        </p:nvSpPr>
        <p:spPr>
          <a:xfrm>
            <a:off x="922806" y="566678"/>
            <a:ext cx="10346388" cy="5724644"/>
          </a:xfrm>
          <a:prstGeom prst="rect">
            <a:avLst/>
          </a:prstGeom>
          <a:noFill/>
        </p:spPr>
        <p:txBody>
          <a:bodyPr wrap="square" rtlCol="0">
            <a:spAutoFit/>
          </a:bodyPr>
          <a:lstStyle/>
          <a:p>
            <a:pPr algn="ctr">
              <a:lnSpc>
                <a:spcPct val="150000"/>
              </a:lnSpc>
            </a:pPr>
            <a:r>
              <a:rPr lang="zh-CN" altLang="en-US" sz="4400" b="1" dirty="0">
                <a:solidFill>
                  <a:schemeClr val="bg1"/>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20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2000" dirty="0">
                <a:solidFill>
                  <a:schemeClr val="bg1"/>
                </a:solidFill>
                <a:latin typeface="微软雅黑" panose="020B0503020204020204" pitchFamily="34" charset="-122"/>
                <a:ea typeface="微软雅黑" panose="020B0503020204020204" pitchFamily="34" charset="-122"/>
              </a:rPr>
              <a:t>PPT</a:t>
            </a:r>
            <a:r>
              <a:rPr lang="zh-CN" altLang="en-US" sz="20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20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20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1.</a:t>
            </a:r>
            <a:r>
              <a:rPr lang="zh-CN" altLang="en-US" sz="2000" dirty="0">
                <a:solidFill>
                  <a:schemeClr val="bg1"/>
                </a:solidFill>
                <a:latin typeface="微软雅黑" panose="020B0503020204020204" pitchFamily="34" charset="-122"/>
                <a:ea typeface="微软雅黑" panose="020B0503020204020204" pitchFamily="34" charset="-122"/>
              </a:rPr>
              <a:t>在觅知网出售的</a:t>
            </a:r>
            <a:r>
              <a:rPr lang="en-US" altLang="zh-CN" sz="2000" dirty="0">
                <a:solidFill>
                  <a:schemeClr val="bg1"/>
                </a:solidFill>
                <a:latin typeface="微软雅黑" panose="020B0503020204020204" pitchFamily="34" charset="-122"/>
                <a:ea typeface="微软雅黑" panose="020B0503020204020204" pitchFamily="34" charset="-122"/>
              </a:rPr>
              <a:t>PPT</a:t>
            </a:r>
            <a:r>
              <a:rPr lang="zh-CN" altLang="en-US" sz="2000" dirty="0">
                <a:solidFill>
                  <a:schemeClr val="bg1"/>
                </a:solidFill>
                <a:latin typeface="微软雅黑" panose="020B0503020204020204" pitchFamily="34" charset="-122"/>
                <a:ea typeface="微软雅黑" panose="020B0503020204020204" pitchFamily="34" charset="-122"/>
              </a:rPr>
              <a:t>模板是免版税类（</a:t>
            </a:r>
            <a:r>
              <a:rPr lang="en-US" altLang="zh-CN" sz="2000" dirty="0">
                <a:solidFill>
                  <a:schemeClr val="bg1"/>
                </a:solidFill>
                <a:latin typeface="微软雅黑" panose="020B0503020204020204" pitchFamily="34" charset="-122"/>
                <a:ea typeface="微软雅黑" panose="020B0503020204020204" pitchFamily="34" charset="-122"/>
              </a:rPr>
              <a:t>RF</a:t>
            </a:r>
            <a:r>
              <a:rPr lang="zh-CN" altLang="en-US" sz="2000" dirty="0">
                <a:solidFill>
                  <a:schemeClr val="bg1"/>
                </a:solidFill>
                <a:latin typeface="微软雅黑" panose="020B0503020204020204" pitchFamily="34" charset="-122"/>
                <a:ea typeface="微软雅黑" panose="020B0503020204020204" pitchFamily="34" charset="-122"/>
              </a:rPr>
              <a:t>：</a:t>
            </a:r>
            <a:r>
              <a:rPr lang="en-US" altLang="zh-CN" sz="2000" dirty="0">
                <a:solidFill>
                  <a:schemeClr val="bg1"/>
                </a:solidFill>
                <a:latin typeface="微软雅黑" panose="020B0503020204020204" pitchFamily="34" charset="-122"/>
                <a:ea typeface="微软雅黑" panose="020B0503020204020204" pitchFamily="34" charset="-122"/>
              </a:rPr>
              <a:t>Royalty-Free</a:t>
            </a:r>
            <a:r>
              <a:rPr lang="zh-CN" altLang="en-US" sz="2000" dirty="0">
                <a:solidFill>
                  <a:schemeClr val="bg1"/>
                </a:solidFill>
                <a:latin typeface="微软雅黑" panose="020B0503020204020204" pitchFamily="34" charset="-122"/>
                <a:ea typeface="微软雅黑" panose="020B0503020204020204" pitchFamily="34" charset="-122"/>
              </a:rPr>
              <a:t>）正版受</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和</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世界版权公约</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2000" dirty="0">
                <a:solidFill>
                  <a:schemeClr val="bg1"/>
                </a:solidFill>
                <a:latin typeface="微软雅黑" panose="020B0503020204020204" pitchFamily="34" charset="-122"/>
                <a:ea typeface="微软雅黑" panose="020B0503020204020204" pitchFamily="34" charset="-122"/>
              </a:rPr>
              <a:t>PPT</a:t>
            </a:r>
            <a:r>
              <a:rPr lang="zh-CN" altLang="en-US" sz="2000" dirty="0">
                <a:solidFill>
                  <a:schemeClr val="bg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2.</a:t>
            </a:r>
            <a:r>
              <a:rPr lang="zh-CN" altLang="en-US" sz="2000" dirty="0">
                <a:solidFill>
                  <a:schemeClr val="bg1"/>
                </a:solidFill>
                <a:latin typeface="微软雅黑" panose="020B0503020204020204" pitchFamily="34" charset="-122"/>
                <a:ea typeface="微软雅黑" panose="020B0503020204020204" pitchFamily="34" charset="-122"/>
              </a:rPr>
              <a:t>不得将觅知网的</a:t>
            </a:r>
            <a:r>
              <a:rPr lang="en-US" altLang="zh-CN" sz="2000" dirty="0">
                <a:solidFill>
                  <a:schemeClr val="bg1"/>
                </a:solidFill>
                <a:latin typeface="微软雅黑" panose="020B0503020204020204" pitchFamily="34" charset="-122"/>
                <a:ea typeface="微软雅黑" panose="020B0503020204020204" pitchFamily="34" charset="-122"/>
              </a:rPr>
              <a:t>PPT</a:t>
            </a:r>
            <a:r>
              <a:rPr lang="zh-CN" altLang="en-US" sz="2000" dirty="0">
                <a:solidFill>
                  <a:schemeClr val="bg1"/>
                </a:solidFill>
                <a:latin typeface="微软雅黑" panose="020B0503020204020204" pitchFamily="34" charset="-122"/>
                <a:ea typeface="微软雅黑" panose="020B0503020204020204" pitchFamily="34" charset="-122"/>
              </a:rPr>
              <a:t>模板、</a:t>
            </a:r>
            <a:r>
              <a:rPr lang="en-US" altLang="zh-CN" sz="2000" dirty="0">
                <a:solidFill>
                  <a:schemeClr val="bg1"/>
                </a:solidFill>
                <a:latin typeface="微软雅黑" panose="020B0503020204020204" pitchFamily="34" charset="-122"/>
                <a:ea typeface="微软雅黑" panose="020B0503020204020204" pitchFamily="34" charset="-122"/>
              </a:rPr>
              <a:t>PPT</a:t>
            </a:r>
            <a:r>
              <a:rPr lang="zh-CN" altLang="en-US" sz="20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318871774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2018/11/23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9" name="圆角矩形 8"/>
          <p:cNvSpPr/>
          <p:nvPr/>
        </p:nvSpPr>
        <p:spPr>
          <a:xfrm>
            <a:off x="1782881" y="956907"/>
            <a:ext cx="8980227" cy="5281684"/>
          </a:xfrm>
          <a:prstGeom prst="roundRect">
            <a:avLst>
              <a:gd name="adj" fmla="val 6783"/>
            </a:avLst>
          </a:prstGeom>
          <a:solidFill>
            <a:schemeClr val="bg1">
              <a:alpha val="60000"/>
            </a:schemeClr>
          </a:solidFill>
          <a:ln w="127000">
            <a:solidFill>
              <a:schemeClr val="bg1">
                <a:alpha val="40000"/>
              </a:schemeClr>
            </a:solidFill>
          </a:ln>
          <a:effectLst/>
          <a:scene3d>
            <a:camera prst="perspectiveLeft" fov="2700000"/>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866879" y="0"/>
            <a:ext cx="4325121" cy="2880366"/>
          </a:xfrm>
          <a:prstGeom prst="rect">
            <a:avLst/>
          </a:prstGeom>
        </p:spPr>
      </p:pic>
      <p:sp>
        <p:nvSpPr>
          <p:cNvPr id="14" name="矩形 13"/>
          <p:cNvSpPr/>
          <p:nvPr/>
        </p:nvSpPr>
        <p:spPr>
          <a:xfrm>
            <a:off x="3689242" y="2135226"/>
            <a:ext cx="6184706" cy="830997"/>
          </a:xfrm>
          <a:prstGeom prst="rect">
            <a:avLst/>
          </a:prstGeom>
        </p:spPr>
        <p:txBody>
          <a:bodyPr wrap="none">
            <a:spAutoFit/>
          </a:bodyPr>
          <a:lstStyle/>
          <a:p>
            <a:r>
              <a:rPr lang="zh-CN" altLang="en-US" sz="4800" b="1" dirty="0">
                <a:latin typeface="微软雅黑" panose="020B0503020204020204" pitchFamily="34" charset="-122"/>
                <a:ea typeface="微软雅黑" panose="020B0503020204020204" pitchFamily="34" charset="-122"/>
              </a:rPr>
              <a:t>五金技术培训</a:t>
            </a:r>
            <a:r>
              <a:rPr lang="en-US" altLang="zh-CN" sz="4800" b="1" dirty="0" err="1">
                <a:latin typeface="微软雅黑" panose="020B0503020204020204" pitchFamily="34" charset="-122"/>
                <a:ea typeface="微软雅黑" panose="020B0503020204020204" pitchFamily="34" charset="-122"/>
              </a:rPr>
              <a:t>ppt</a:t>
            </a:r>
            <a:r>
              <a:rPr lang="zh-CN" altLang="en-US" sz="4800" b="1" dirty="0">
                <a:latin typeface="微软雅黑" panose="020B0503020204020204" pitchFamily="34" charset="-122"/>
                <a:ea typeface="微软雅黑" panose="020B0503020204020204" pitchFamily="34" charset="-122"/>
              </a:rPr>
              <a:t>模板</a:t>
            </a:r>
            <a:endParaRPr lang="zh-CN" altLang="en-US" sz="4800" dirty="0"/>
          </a:p>
        </p:txBody>
      </p:sp>
      <p:pic>
        <p:nvPicPr>
          <p:cNvPr id="15" name="图片 14"/>
          <p:cNvPicPr>
            <a:picLocks noChangeAspect="1"/>
          </p:cNvPicPr>
          <p:nvPr/>
        </p:nvPicPr>
        <p:blipFill>
          <a:blip r:embed="rId7"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16606" y="378576"/>
            <a:ext cx="2638911" cy="2045897"/>
          </a:xfrm>
          <a:prstGeom prst="rect">
            <a:avLst/>
          </a:prstGeom>
        </p:spPr>
      </p:pic>
      <p:grpSp>
        <p:nvGrpSpPr>
          <p:cNvPr id="2" name="组合 1"/>
          <p:cNvGrpSpPr/>
          <p:nvPr/>
        </p:nvGrpSpPr>
        <p:grpSpPr>
          <a:xfrm>
            <a:off x="3988109" y="3552390"/>
            <a:ext cx="5301459" cy="563990"/>
            <a:chOff x="3988109" y="3552390"/>
            <a:chExt cx="5301459" cy="563990"/>
          </a:xfrm>
        </p:grpSpPr>
        <p:grpSp>
          <p:nvGrpSpPr>
            <p:cNvPr id="49" name="组合 48"/>
            <p:cNvGrpSpPr/>
            <p:nvPr/>
          </p:nvGrpSpPr>
          <p:grpSpPr>
            <a:xfrm>
              <a:off x="3988109" y="3552390"/>
              <a:ext cx="2373629" cy="563990"/>
              <a:chOff x="4023765" y="3803704"/>
              <a:chExt cx="2373629" cy="563990"/>
            </a:xfrm>
          </p:grpSpPr>
          <p:grpSp>
            <p:nvGrpSpPr>
              <p:cNvPr id="26" name="组合 25"/>
              <p:cNvGrpSpPr/>
              <p:nvPr/>
            </p:nvGrpSpPr>
            <p:grpSpPr>
              <a:xfrm>
                <a:off x="4023765" y="3803704"/>
                <a:ext cx="543739" cy="563990"/>
                <a:chOff x="4338090" y="3807987"/>
                <a:chExt cx="543739" cy="563990"/>
              </a:xfrm>
            </p:grpSpPr>
            <p:sp>
              <p:nvSpPr>
                <p:cNvPr id="17" name="矩形 16"/>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安</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25" name="椭圆 24"/>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4633728" y="3803704"/>
                <a:ext cx="543739" cy="563990"/>
                <a:chOff x="4338090" y="3807987"/>
                <a:chExt cx="543739" cy="563990"/>
              </a:xfrm>
            </p:grpSpPr>
            <p:sp>
              <p:nvSpPr>
                <p:cNvPr id="28" name="矩形 27"/>
                <p:cNvSpPr/>
                <p:nvPr/>
              </p:nvSpPr>
              <p:spPr>
                <a:xfrm>
                  <a:off x="4338090" y="3807987"/>
                  <a:ext cx="543739" cy="523220"/>
                </a:xfrm>
                <a:prstGeom prst="rect">
                  <a:avLst/>
                </a:prstGeom>
              </p:spPr>
              <p:txBody>
                <a:bodyPr wrap="none">
                  <a:spAutoFit/>
                </a:bodyPr>
                <a:lstStyle/>
                <a:p>
                  <a:r>
                    <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全</a:t>
                  </a:r>
                </a:p>
              </p:txBody>
            </p:sp>
            <p:sp>
              <p:nvSpPr>
                <p:cNvPr id="29" name="椭圆 28"/>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5243691" y="3803704"/>
                <a:ext cx="543739" cy="563990"/>
                <a:chOff x="4338090" y="3807987"/>
                <a:chExt cx="543739" cy="563990"/>
              </a:xfrm>
            </p:grpSpPr>
            <p:sp>
              <p:nvSpPr>
                <p:cNvPr id="31" name="矩形 30"/>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生</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32" name="椭圆 31"/>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853655" y="3803704"/>
                <a:ext cx="543739" cy="563990"/>
                <a:chOff x="4338090" y="3807987"/>
                <a:chExt cx="543739" cy="563990"/>
              </a:xfrm>
            </p:grpSpPr>
            <p:sp>
              <p:nvSpPr>
                <p:cNvPr id="34" name="矩形 33"/>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产</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35" name="椭圆 34"/>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8" name="组合 47"/>
            <p:cNvGrpSpPr/>
            <p:nvPr/>
          </p:nvGrpSpPr>
          <p:grpSpPr>
            <a:xfrm>
              <a:off x="6919268" y="3552390"/>
              <a:ext cx="2370300" cy="563990"/>
              <a:chOff x="6936321" y="3834385"/>
              <a:chExt cx="2370300" cy="563990"/>
            </a:xfrm>
          </p:grpSpPr>
          <p:grpSp>
            <p:nvGrpSpPr>
              <p:cNvPr id="36" name="组合 35"/>
              <p:cNvGrpSpPr/>
              <p:nvPr/>
            </p:nvGrpSpPr>
            <p:grpSpPr>
              <a:xfrm>
                <a:off x="6936321" y="3834385"/>
                <a:ext cx="543739" cy="563990"/>
                <a:chOff x="4338090" y="3807987"/>
                <a:chExt cx="543739" cy="563990"/>
              </a:xfrm>
            </p:grpSpPr>
            <p:sp>
              <p:nvSpPr>
                <p:cNvPr id="37" name="矩形 36"/>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文</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38" name="椭圆 37"/>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545175" y="3834385"/>
                <a:ext cx="543739" cy="563990"/>
                <a:chOff x="4338090" y="3807987"/>
                <a:chExt cx="543739" cy="563990"/>
              </a:xfrm>
            </p:grpSpPr>
            <p:sp>
              <p:nvSpPr>
                <p:cNvPr id="40" name="矩形 39"/>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明</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41" name="椭圆 40"/>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8154029" y="3834385"/>
                <a:ext cx="543739" cy="563990"/>
                <a:chOff x="4338090" y="3807987"/>
                <a:chExt cx="543739" cy="563990"/>
              </a:xfrm>
            </p:grpSpPr>
            <p:sp>
              <p:nvSpPr>
                <p:cNvPr id="43" name="矩形 42"/>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施</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44" name="椭圆 43"/>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8762882" y="3834385"/>
                <a:ext cx="543739" cy="563990"/>
                <a:chOff x="4338090" y="3807987"/>
                <a:chExt cx="543739" cy="563990"/>
              </a:xfrm>
            </p:grpSpPr>
            <p:sp>
              <p:nvSpPr>
                <p:cNvPr id="46" name="矩形 45"/>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工</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47" name="椭圆 46"/>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54" name="组合 53"/>
          <p:cNvGrpSpPr/>
          <p:nvPr/>
        </p:nvGrpSpPr>
        <p:grpSpPr>
          <a:xfrm>
            <a:off x="2886075" y="4214398"/>
            <a:ext cx="7143364" cy="523220"/>
            <a:chOff x="2886075" y="4214398"/>
            <a:chExt cx="7143364" cy="523220"/>
          </a:xfrm>
        </p:grpSpPr>
        <p:cxnSp>
          <p:nvCxnSpPr>
            <p:cNvPr id="51" name="直接连接符 50"/>
            <p:cNvCxnSpPr/>
            <p:nvPr/>
          </p:nvCxnSpPr>
          <p:spPr>
            <a:xfrm>
              <a:off x="2886075" y="4476008"/>
              <a:ext cx="1983866" cy="0"/>
            </a:xfrm>
            <a:prstGeom prst="line">
              <a:avLst/>
            </a:prstGeom>
            <a:ln w="25400" cap="rnd">
              <a:solidFill>
                <a:schemeClr val="bg2">
                  <a:lumMod val="50000"/>
                </a:schemeClr>
              </a:solidFill>
              <a:round/>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5018902" y="4214398"/>
              <a:ext cx="2877711" cy="523220"/>
            </a:xfrm>
            <a:prstGeom prst="rect">
              <a:avLst/>
            </a:prstGeom>
          </p:spPr>
          <p:txBody>
            <a:bodyPr wrap="none">
              <a:spAutoFit/>
            </a:bodyPr>
            <a:lstStyle/>
            <a:p>
              <a:r>
                <a:rPr lang="en-US" altLang="zh-CN" sz="2800" dirty="0" smtClean="0">
                  <a:ln w="19050">
                    <a:solidFill>
                      <a:schemeClr val="bg2">
                        <a:lumMod val="50000"/>
                      </a:schemeClr>
                    </a:solidFill>
                  </a:ln>
                  <a:solidFill>
                    <a:schemeClr val="bg2">
                      <a:lumMod val="50000"/>
                    </a:schemeClr>
                  </a:solidFill>
                  <a:latin typeface="宋体" panose="02010600030101010101" pitchFamily="2" charset="-122"/>
                  <a:ea typeface="宋体" panose="02010600030101010101" pitchFamily="2" charset="-122"/>
                </a:rPr>
                <a:t>SAFE PRODUVTION</a:t>
              </a:r>
              <a:endParaRPr lang="zh-CN" altLang="en-US" sz="2800" dirty="0">
                <a:ln w="19050">
                  <a:solidFill>
                    <a:schemeClr val="bg2">
                      <a:lumMod val="50000"/>
                    </a:schemeClr>
                  </a:solidFill>
                </a:ln>
                <a:solidFill>
                  <a:schemeClr val="bg2">
                    <a:lumMod val="50000"/>
                  </a:schemeClr>
                </a:solidFill>
                <a:latin typeface="宋体" panose="02010600030101010101" pitchFamily="2" charset="-122"/>
                <a:ea typeface="宋体" panose="02010600030101010101" pitchFamily="2" charset="-122"/>
              </a:endParaRPr>
            </a:p>
          </p:txBody>
        </p:sp>
        <p:cxnSp>
          <p:nvCxnSpPr>
            <p:cNvPr id="53" name="直接连接符 52"/>
            <p:cNvCxnSpPr/>
            <p:nvPr/>
          </p:nvCxnSpPr>
          <p:spPr>
            <a:xfrm>
              <a:off x="8045573" y="4476008"/>
              <a:ext cx="1983866" cy="0"/>
            </a:xfrm>
            <a:prstGeom prst="line">
              <a:avLst/>
            </a:prstGeom>
            <a:ln w="25400" cap="rnd">
              <a:solidFill>
                <a:schemeClr val="bg2">
                  <a:lumMod val="50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482746" y="2461641"/>
            <a:ext cx="4025421" cy="4268128"/>
            <a:chOff x="482746" y="2461641"/>
            <a:chExt cx="4025421" cy="4268128"/>
          </a:xfrm>
        </p:grpSpPr>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
        <p:nvSpPr>
          <p:cNvPr id="55" name="矩形 54"/>
          <p:cNvSpPr/>
          <p:nvPr/>
        </p:nvSpPr>
        <p:spPr>
          <a:xfrm>
            <a:off x="4938407" y="4836181"/>
            <a:ext cx="3038011" cy="461665"/>
          </a:xfrm>
          <a:prstGeom prst="rect">
            <a:avLst/>
          </a:prstGeom>
        </p:spPr>
        <p:txBody>
          <a:bodyPr wrap="none">
            <a:spAutoFit/>
          </a:bodyPr>
          <a:lstStyle/>
          <a:p>
            <a:r>
              <a:rPr lang="zh-CN" altLang="en-US" sz="2400" b="1" dirty="0" smtClean="0">
                <a:latin typeface="微软雅黑" panose="020B0503020204020204" pitchFamily="34" charset="-122"/>
                <a:ea typeface="微软雅黑" panose="020B0503020204020204" pitchFamily="34" charset="-122"/>
              </a:rPr>
              <a:t>汇 </a:t>
            </a:r>
            <a:r>
              <a:rPr lang="en-US" altLang="zh-CN" sz="2400" b="1" dirty="0" smtClean="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报 </a:t>
            </a:r>
            <a:r>
              <a:rPr lang="en-US" altLang="zh-CN" sz="2400" b="1" dirty="0" smtClean="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人 </a:t>
            </a:r>
            <a:r>
              <a:rPr lang="en-US" altLang="zh-CN" sz="2400" b="1" dirty="0" smtClean="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觅 </a:t>
            </a:r>
            <a:r>
              <a:rPr lang="en-US" altLang="zh-CN" sz="2400" b="1" dirty="0" smtClean="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知</a:t>
            </a:r>
            <a:endParaRPr lang="zh-CN" altLang="en-US" sz="2400" b="1" dirty="0">
              <a:latin typeface="微软雅黑" panose="020B0503020204020204" pitchFamily="34" charset="-122"/>
              <a:ea typeface="微软雅黑" panose="020B0503020204020204" pitchFamily="34" charset="-122"/>
            </a:endParaRPr>
          </a:p>
        </p:txBody>
      </p:sp>
      <p:pic>
        <p:nvPicPr>
          <p:cNvPr id="56" name="图片 55"/>
          <p:cNvPicPr>
            <a:picLocks noChangeAspect="1"/>
          </p:cNvPicPr>
          <p:nvPr/>
        </p:nvPicPr>
        <p:blipFill rotWithShape="1">
          <a:blip r:embed="rId10" cstate="print">
            <a:extLst>
              <a:ext uri="{28A0092B-C50C-407E-A947-70E740481C1C}">
                <a14:useLocalDpi xmlns:a14="http://schemas.microsoft.com/office/drawing/2010/main" val="0"/>
              </a:ext>
            </a:extLst>
          </a:blip>
          <a:srcRect l="10658" r="8756" b="10991"/>
          <a:stretch/>
        </p:blipFill>
        <p:spPr>
          <a:xfrm>
            <a:off x="9363716" y="4852715"/>
            <a:ext cx="2694551" cy="1982126"/>
          </a:xfrm>
          <a:prstGeom prst="rect">
            <a:avLst/>
          </a:prstGeom>
        </p:spPr>
      </p:pic>
      <p:pic>
        <p:nvPicPr>
          <p:cNvPr id="3" name="纯音乐 - 激昂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48667" y="73776"/>
            <a:ext cx="609600" cy="609600"/>
          </a:xfrm>
          <a:prstGeom prst="rect">
            <a:avLst/>
          </a:prstGeom>
        </p:spPr>
      </p:pic>
    </p:spTree>
    <p:extLst>
      <p:ext uri="{BB962C8B-B14F-4D97-AF65-F5344CB8AC3E}">
        <p14:creationId xmlns:p14="http://schemas.microsoft.com/office/powerpoint/2010/main" val="855951015"/>
      </p:ext>
    </p:extLst>
  </p:cSld>
  <p:clrMapOvr>
    <a:masterClrMapping/>
  </p:clrMapOvr>
  <mc:AlternateContent xmlns:mc="http://schemas.openxmlformats.org/markup-compatibility/2006" xmlns:p14="http://schemas.microsoft.com/office/powerpoint/2010/main">
    <mc:Choice Requires="p14">
      <p:transition spd="slow" p14:dur="2500" advClick="0" advTm="5000">
        <p:checker/>
      </p:transition>
    </mc:Choice>
    <mc:Fallback xmlns="">
      <p:transition spd="slow" advClick="0" advTm="5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900"/>
                                        <p:tgtEl>
                                          <p:spTgt spid="9"/>
                                        </p:tgtEl>
                                      </p:cBhvr>
                                    </p:animEffect>
                                  </p:childTnLst>
                                </p:cTn>
                              </p:par>
                            </p:childTnLst>
                          </p:cTn>
                        </p:par>
                        <p:par>
                          <p:cTn id="28" fill="hold">
                            <p:stCondLst>
                              <p:cond delay="2400"/>
                            </p:stCondLst>
                            <p:childTnLst>
                              <p:par>
                                <p:cTn id="29" presetID="2" presetClass="entr" presetSubtype="2"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1+#ppt_w/2"/>
                                          </p:val>
                                        </p:tav>
                                        <p:tav tm="100000">
                                          <p:val>
                                            <p:strVal val="#ppt_x"/>
                                          </p:val>
                                        </p:tav>
                                      </p:tavLst>
                                    </p:anim>
                                    <p:anim calcmode="lin" valueType="num">
                                      <p:cBhvr additive="base">
                                        <p:cTn id="32" dur="500" fill="hold"/>
                                        <p:tgtEl>
                                          <p:spTgt spid="56"/>
                                        </p:tgtEl>
                                        <p:attrNameLst>
                                          <p:attrName>ppt_y</p:attrName>
                                        </p:attrNameLst>
                                      </p:cBhvr>
                                      <p:tavLst>
                                        <p:tav tm="0">
                                          <p:val>
                                            <p:strVal val="#ppt_y"/>
                                          </p:val>
                                        </p:tav>
                                        <p:tav tm="100000">
                                          <p:val>
                                            <p:strVal val="#ppt_y"/>
                                          </p:val>
                                        </p:tav>
                                      </p:tavLst>
                                    </p:anim>
                                  </p:childTnLst>
                                </p:cTn>
                              </p:par>
                            </p:childTnLst>
                          </p:cTn>
                        </p:par>
                        <p:par>
                          <p:cTn id="33" fill="hold">
                            <p:stCondLst>
                              <p:cond delay="2900"/>
                            </p:stCondLst>
                            <p:childTnLst>
                              <p:par>
                                <p:cTn id="34" presetID="22" presetClass="entr" presetSubtype="4" fill="hold" grpId="0" nodeType="afterEffect">
                                  <p:stCondLst>
                                    <p:cond delay="0"/>
                                  </p:stCondLst>
                                  <p:iterate type="lt">
                                    <p:tmPct val="10000"/>
                                  </p:iterate>
                                  <p:childTnLst>
                                    <p:set>
                                      <p:cBhvr>
                                        <p:cTn id="35" dur="1" fill="hold">
                                          <p:stCondLst>
                                            <p:cond delay="0"/>
                                          </p:stCondLst>
                                        </p:cTn>
                                        <p:tgtEl>
                                          <p:spTgt spid="14"/>
                                        </p:tgtEl>
                                        <p:attrNameLst>
                                          <p:attrName>style.visibility</p:attrName>
                                        </p:attrNameLst>
                                      </p:cBhvr>
                                      <p:to>
                                        <p:strVal val="visible"/>
                                      </p:to>
                                    </p:set>
                                    <p:animEffect transition="in" filter="wipe(down)">
                                      <p:cBhvr>
                                        <p:cTn id="36" dur="900"/>
                                        <p:tgtEl>
                                          <p:spTgt spid="14"/>
                                        </p:tgtEl>
                                      </p:cBhvr>
                                    </p:animEffect>
                                  </p:childTnLst>
                                </p:cTn>
                              </p:par>
                            </p:childTnLst>
                          </p:cTn>
                        </p:par>
                        <p:par>
                          <p:cTn id="37" fill="hold">
                            <p:stCondLst>
                              <p:cond delay="4700"/>
                            </p:stCondLst>
                            <p:childTnLst>
                              <p:par>
                                <p:cTn id="38" presetID="14" presetClass="entr" presetSubtype="1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randombar(horizontal)">
                                      <p:cBhvr>
                                        <p:cTn id="40" dur="500"/>
                                        <p:tgtEl>
                                          <p:spTgt spid="2"/>
                                        </p:tgtEl>
                                      </p:cBhvr>
                                    </p:animEffect>
                                  </p:childTnLst>
                                </p:cTn>
                              </p:par>
                            </p:childTnLst>
                          </p:cTn>
                        </p:par>
                        <p:par>
                          <p:cTn id="41" fill="hold">
                            <p:stCondLst>
                              <p:cond delay="5200"/>
                            </p:stCondLst>
                            <p:childTnLst>
                              <p:par>
                                <p:cTn id="42" presetID="16" presetClass="entr" presetSubtype="37" fill="hold"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barn(outVertical)">
                                      <p:cBhvr>
                                        <p:cTn id="44" dur="500"/>
                                        <p:tgtEl>
                                          <p:spTgt spid="54"/>
                                        </p:tgtEl>
                                      </p:cBhvr>
                                    </p:animEffect>
                                  </p:childTnLst>
                                </p:cTn>
                              </p:par>
                            </p:childTnLst>
                          </p:cTn>
                        </p:par>
                        <p:par>
                          <p:cTn id="45" fill="hold">
                            <p:stCondLst>
                              <p:cond delay="5700"/>
                            </p:stCondLst>
                            <p:childTnLst>
                              <p:par>
                                <p:cTn id="46" presetID="10" presetClass="entr" presetSubtype="0"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3"/>
                </p:tgtEl>
              </p:cMediaNode>
            </p:audio>
          </p:childTnLst>
        </p:cTn>
      </p:par>
    </p:tnLst>
    <p:bldLst>
      <p:bldP spid="9" grpId="0" animBg="1"/>
      <p:bldP spid="14" grpId="0"/>
      <p:bldP spid="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弦形 23"/>
          <p:cNvSpPr/>
          <p:nvPr/>
        </p:nvSpPr>
        <p:spPr>
          <a:xfrm rot="10800000">
            <a:off x="-3429000" y="-1"/>
            <a:ext cx="6858000" cy="6858000"/>
          </a:xfrm>
          <a:prstGeom prst="chord">
            <a:avLst>
              <a:gd name="adj1" fmla="val 5400581"/>
              <a:gd name="adj2" fmla="val 16200000"/>
            </a:avLst>
          </a:prstGeom>
          <a:solidFill>
            <a:srgbClr val="518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0" y="2682582"/>
            <a:ext cx="2050473" cy="1508105"/>
          </a:xfrm>
          <a:prstGeom prst="rect">
            <a:avLst/>
          </a:prstGeom>
        </p:spPr>
        <p:txBody>
          <a:bodyPr wrap="square">
            <a:spAutoFit/>
          </a:bodyPr>
          <a:lstStyle/>
          <a:p>
            <a:pPr algn="ctr"/>
            <a:r>
              <a:rPr lang="zh-CN" altLang="en-US" sz="6000" b="1" dirty="0">
                <a:solidFill>
                  <a:schemeClr val="bg1"/>
                </a:solidFill>
                <a:latin typeface="微软雅黑" panose="020B0503020204020204" pitchFamily="34" charset="-122"/>
                <a:ea typeface="微软雅黑" panose="020B0503020204020204" pitchFamily="34" charset="-122"/>
              </a:rPr>
              <a:t>目录</a:t>
            </a:r>
            <a:endParaRPr lang="en-US" altLang="zh-CN" sz="6000" b="1" dirty="0">
              <a:solidFill>
                <a:schemeClr val="bg1"/>
              </a:solidFill>
              <a:latin typeface="微软雅黑" panose="020B0503020204020204" pitchFamily="34" charset="-122"/>
              <a:ea typeface="微软雅黑" panose="020B0503020204020204" pitchFamily="34" charset="-122"/>
            </a:endParaRPr>
          </a:p>
          <a:p>
            <a:pPr algn="ctr"/>
            <a:r>
              <a:rPr lang="en-US" altLang="zh-CN" sz="3200" b="1" dirty="0">
                <a:ln w="12700">
                  <a:solidFill>
                    <a:schemeClr val="bg1"/>
                  </a:solidFill>
                </a:ln>
                <a:solidFill>
                  <a:schemeClr val="bg1"/>
                </a:solidFill>
                <a:latin typeface="+mn-ea"/>
              </a:rPr>
              <a:t>CONTENT</a:t>
            </a:r>
            <a:endParaRPr lang="zh-CN" altLang="en-US" sz="3200" b="1" dirty="0">
              <a:ln w="12700">
                <a:solidFill>
                  <a:schemeClr val="bg1"/>
                </a:solidFill>
              </a:ln>
              <a:solidFill>
                <a:schemeClr val="bg1"/>
              </a:solidFill>
              <a:latin typeface="+mn-ea"/>
            </a:endParaRPr>
          </a:p>
        </p:txBody>
      </p:sp>
      <p:sp>
        <p:nvSpPr>
          <p:cNvPr id="15" name="圆角矩形 14"/>
          <p:cNvSpPr/>
          <p:nvPr/>
        </p:nvSpPr>
        <p:spPr>
          <a:xfrm>
            <a:off x="1533802" y="394481"/>
            <a:ext cx="6631709" cy="703436"/>
          </a:xfrm>
          <a:prstGeom prst="roundRect">
            <a:avLst>
              <a:gd name="adj" fmla="val 50000"/>
            </a:avLst>
          </a:prstGeom>
          <a:solidFill>
            <a:srgbClr val="FFC000"/>
          </a:solid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rPr>
              <a:t>01                 </a:t>
            </a: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安全生产</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标准化定义</a:t>
            </a:r>
          </a:p>
        </p:txBody>
      </p:sp>
      <p:sp>
        <p:nvSpPr>
          <p:cNvPr id="16" name="圆角矩形 15"/>
          <p:cNvSpPr/>
          <p:nvPr/>
        </p:nvSpPr>
        <p:spPr>
          <a:xfrm>
            <a:off x="1991002" y="1288748"/>
            <a:ext cx="6631709" cy="703436"/>
          </a:xfrm>
          <a:prstGeom prst="roundRect">
            <a:avLst>
              <a:gd name="adj" fmla="val 50000"/>
            </a:avLst>
          </a:prstGeom>
          <a:solidFill>
            <a:srgbClr val="FFC000"/>
          </a:solid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rPr>
              <a:t>02                  </a:t>
            </a: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标准化</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企业的分级</a:t>
            </a:r>
          </a:p>
        </p:txBody>
      </p:sp>
      <p:sp>
        <p:nvSpPr>
          <p:cNvPr id="17" name="圆角矩形 16"/>
          <p:cNvSpPr/>
          <p:nvPr/>
        </p:nvSpPr>
        <p:spPr>
          <a:xfrm>
            <a:off x="2566128" y="2183015"/>
            <a:ext cx="6631709" cy="703436"/>
          </a:xfrm>
          <a:prstGeom prst="roundRect">
            <a:avLst>
              <a:gd name="adj" fmla="val 50000"/>
            </a:avLst>
          </a:prstGeom>
          <a:solidFill>
            <a:srgbClr val="FFC000"/>
          </a:solid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rPr>
              <a:t>03  </a:t>
            </a: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为什么</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要建设安全生产标准化</a:t>
            </a:r>
          </a:p>
        </p:txBody>
      </p:sp>
      <p:sp>
        <p:nvSpPr>
          <p:cNvPr id="18" name="圆角矩形 17"/>
          <p:cNvSpPr/>
          <p:nvPr/>
        </p:nvSpPr>
        <p:spPr>
          <a:xfrm>
            <a:off x="2854138" y="3077282"/>
            <a:ext cx="6631709" cy="703436"/>
          </a:xfrm>
          <a:prstGeom prst="roundRect">
            <a:avLst>
              <a:gd name="adj" fmla="val 50000"/>
            </a:avLst>
          </a:prstGeom>
          <a:solidFill>
            <a:srgbClr val="FFC000"/>
          </a:solid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rPr>
              <a:t>04       </a:t>
            </a: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如何</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建设安全生产标准化</a:t>
            </a:r>
          </a:p>
        </p:txBody>
      </p:sp>
      <p:sp>
        <p:nvSpPr>
          <p:cNvPr id="19" name="圆角矩形 18"/>
          <p:cNvSpPr/>
          <p:nvPr/>
        </p:nvSpPr>
        <p:spPr>
          <a:xfrm>
            <a:off x="2566127" y="3971549"/>
            <a:ext cx="6631709" cy="703436"/>
          </a:xfrm>
          <a:prstGeom prst="roundRect">
            <a:avLst>
              <a:gd name="adj" fmla="val 50000"/>
            </a:avLst>
          </a:prstGeom>
          <a:solidFill>
            <a:srgbClr val="FFC000"/>
          </a:solid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rPr>
              <a:t>05           </a:t>
            </a: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安全生产</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标准化的内容</a:t>
            </a:r>
          </a:p>
        </p:txBody>
      </p:sp>
      <p:sp>
        <p:nvSpPr>
          <p:cNvPr id="20" name="圆角矩形 19"/>
          <p:cNvSpPr/>
          <p:nvPr/>
        </p:nvSpPr>
        <p:spPr>
          <a:xfrm>
            <a:off x="1991001" y="4865816"/>
            <a:ext cx="6631709" cy="703436"/>
          </a:xfrm>
          <a:prstGeom prst="roundRect">
            <a:avLst>
              <a:gd name="adj" fmla="val 50000"/>
            </a:avLst>
          </a:prstGeom>
          <a:solidFill>
            <a:srgbClr val="FFC000"/>
          </a:solid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rPr>
              <a:t>06          </a:t>
            </a: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安全生产</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标准化的目的</a:t>
            </a:r>
          </a:p>
        </p:txBody>
      </p:sp>
      <p:sp>
        <p:nvSpPr>
          <p:cNvPr id="21" name="圆角矩形 20"/>
          <p:cNvSpPr/>
          <p:nvPr/>
        </p:nvSpPr>
        <p:spPr>
          <a:xfrm>
            <a:off x="1533802" y="5760083"/>
            <a:ext cx="6631709" cy="703436"/>
          </a:xfrm>
          <a:prstGeom prst="roundRect">
            <a:avLst>
              <a:gd name="adj" fmla="val 50000"/>
            </a:avLst>
          </a:prstGeom>
          <a:solidFill>
            <a:srgbClr val="FFC000"/>
          </a:solidFill>
          <a:ln w="254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rPr>
              <a:t>07            </a:t>
            </a: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全生产</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标准化运营模式</a:t>
            </a:r>
          </a:p>
        </p:txBody>
      </p:sp>
      <p:grpSp>
        <p:nvGrpSpPr>
          <p:cNvPr id="2" name="组合 1"/>
          <p:cNvGrpSpPr/>
          <p:nvPr/>
        </p:nvGrpSpPr>
        <p:grpSpPr>
          <a:xfrm>
            <a:off x="10678470" y="0"/>
            <a:ext cx="1513530" cy="6858000"/>
            <a:chOff x="10678470" y="0"/>
            <a:chExt cx="1513530" cy="6858000"/>
          </a:xfrm>
        </p:grpSpPr>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b="65625"/>
            <a:stretch/>
          </p:blipFill>
          <p:spPr>
            <a:xfrm rot="16200000">
              <a:off x="9233740" y="3899740"/>
              <a:ext cx="4402990" cy="1513530"/>
            </a:xfrm>
            <a:prstGeom prst="rect">
              <a:avLst/>
            </a:prstGeom>
          </p:spPr>
        </p:pic>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t="66469"/>
            <a:stretch/>
          </p:blipFill>
          <p:spPr>
            <a:xfrm rot="5400000">
              <a:off x="9252317" y="1463308"/>
              <a:ext cx="4402991" cy="1476375"/>
            </a:xfrm>
            <a:prstGeom prst="rect">
              <a:avLst/>
            </a:prstGeom>
          </p:spPr>
        </p:pic>
      </p:grpSp>
    </p:spTree>
    <p:extLst>
      <p:ext uri="{BB962C8B-B14F-4D97-AF65-F5344CB8AC3E}">
        <p14:creationId xmlns:p14="http://schemas.microsoft.com/office/powerpoint/2010/main" val="3703884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900" fill="hold"/>
                                        <p:tgtEl>
                                          <p:spTgt spid="15"/>
                                        </p:tgtEl>
                                        <p:attrNameLst>
                                          <p:attrName>ppt_x</p:attrName>
                                        </p:attrNameLst>
                                      </p:cBhvr>
                                      <p:tavLst>
                                        <p:tav tm="0">
                                          <p:val>
                                            <p:strVal val="1+#ppt_w/2"/>
                                          </p:val>
                                        </p:tav>
                                        <p:tav tm="100000">
                                          <p:val>
                                            <p:strVal val="#ppt_x"/>
                                          </p:val>
                                        </p:tav>
                                      </p:tavLst>
                                    </p:anim>
                                    <p:anim calcmode="lin" valueType="num">
                                      <p:cBhvr additive="base">
                                        <p:cTn id="17" dur="900" fill="hold"/>
                                        <p:tgtEl>
                                          <p:spTgt spid="1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30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1000" fill="hold"/>
                                        <p:tgtEl>
                                          <p:spTgt spid="16"/>
                                        </p:tgtEl>
                                        <p:attrNameLst>
                                          <p:attrName>ppt_x</p:attrName>
                                        </p:attrNameLst>
                                      </p:cBhvr>
                                      <p:tavLst>
                                        <p:tav tm="0">
                                          <p:val>
                                            <p:strVal val="1+#ppt_w/2"/>
                                          </p:val>
                                        </p:tav>
                                        <p:tav tm="100000">
                                          <p:val>
                                            <p:strVal val="#ppt_x"/>
                                          </p:val>
                                        </p:tav>
                                      </p:tavLst>
                                    </p:anim>
                                    <p:anim calcmode="lin" valueType="num">
                                      <p:cBhvr additive="base">
                                        <p:cTn id="21" dur="1000" fill="hold"/>
                                        <p:tgtEl>
                                          <p:spTgt spid="16"/>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7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100" fill="hold"/>
                                        <p:tgtEl>
                                          <p:spTgt spid="17"/>
                                        </p:tgtEl>
                                        <p:attrNameLst>
                                          <p:attrName>ppt_x</p:attrName>
                                        </p:attrNameLst>
                                      </p:cBhvr>
                                      <p:tavLst>
                                        <p:tav tm="0">
                                          <p:val>
                                            <p:strVal val="1+#ppt_w/2"/>
                                          </p:val>
                                        </p:tav>
                                        <p:tav tm="100000">
                                          <p:val>
                                            <p:strVal val="#ppt_x"/>
                                          </p:val>
                                        </p:tav>
                                      </p:tavLst>
                                    </p:anim>
                                    <p:anim calcmode="lin" valueType="num">
                                      <p:cBhvr additive="base">
                                        <p:cTn id="25" dur="11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1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1+#ppt_w/2"/>
                                          </p:val>
                                        </p:tav>
                                        <p:tav tm="100000">
                                          <p:val>
                                            <p:strVal val="#ppt_x"/>
                                          </p:val>
                                        </p:tav>
                                      </p:tavLst>
                                    </p:anim>
                                    <p:anim calcmode="lin" valueType="num">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4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1000" fill="hold"/>
                                        <p:tgtEl>
                                          <p:spTgt spid="19"/>
                                        </p:tgtEl>
                                        <p:attrNameLst>
                                          <p:attrName>ppt_x</p:attrName>
                                        </p:attrNameLst>
                                      </p:cBhvr>
                                      <p:tavLst>
                                        <p:tav tm="0">
                                          <p:val>
                                            <p:strVal val="1+#ppt_w/2"/>
                                          </p:val>
                                        </p:tav>
                                        <p:tav tm="100000">
                                          <p:val>
                                            <p:strVal val="#ppt_x"/>
                                          </p:val>
                                        </p:tav>
                                      </p:tavLst>
                                    </p:anim>
                                    <p:anim calcmode="lin" valueType="num">
                                      <p:cBhvr additive="base">
                                        <p:cTn id="33" dur="10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80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1100" fill="hold"/>
                                        <p:tgtEl>
                                          <p:spTgt spid="20"/>
                                        </p:tgtEl>
                                        <p:attrNameLst>
                                          <p:attrName>ppt_x</p:attrName>
                                        </p:attrNameLst>
                                      </p:cBhvr>
                                      <p:tavLst>
                                        <p:tav tm="0">
                                          <p:val>
                                            <p:strVal val="1+#ppt_w/2"/>
                                          </p:val>
                                        </p:tav>
                                        <p:tav tm="100000">
                                          <p:val>
                                            <p:strVal val="#ppt_x"/>
                                          </p:val>
                                        </p:tav>
                                      </p:tavLst>
                                    </p:anim>
                                    <p:anim calcmode="lin" valueType="num">
                                      <p:cBhvr additive="base">
                                        <p:cTn id="37" dur="1100" fill="hold"/>
                                        <p:tgtEl>
                                          <p:spTgt spid="2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22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1000" fill="hold"/>
                                        <p:tgtEl>
                                          <p:spTgt spid="21"/>
                                        </p:tgtEl>
                                        <p:attrNameLst>
                                          <p:attrName>ppt_x</p:attrName>
                                        </p:attrNameLst>
                                      </p:cBhvr>
                                      <p:tavLst>
                                        <p:tav tm="0">
                                          <p:val>
                                            <p:strVal val="1+#ppt_w/2"/>
                                          </p:val>
                                        </p:tav>
                                        <p:tav tm="100000">
                                          <p:val>
                                            <p:strVal val="#ppt_x"/>
                                          </p:val>
                                        </p:tav>
                                      </p:tavLst>
                                    </p:anim>
                                    <p:anim calcmode="lin" valueType="num">
                                      <p:cBhvr additive="base">
                                        <p:cTn id="41" dur="1000" fill="hold"/>
                                        <p:tgtEl>
                                          <p:spTgt spid="21"/>
                                        </p:tgtEl>
                                        <p:attrNameLst>
                                          <p:attrName>ppt_y</p:attrName>
                                        </p:attrNameLst>
                                      </p:cBhvr>
                                      <p:tavLst>
                                        <p:tav tm="0">
                                          <p:val>
                                            <p:strVal val="#ppt_y"/>
                                          </p:val>
                                        </p:tav>
                                        <p:tav tm="100000">
                                          <p:val>
                                            <p:strVal val="#ppt_y"/>
                                          </p:val>
                                        </p:tav>
                                      </p:tavLst>
                                    </p:anim>
                                  </p:childTnLst>
                                </p:cTn>
                              </p:par>
                            </p:childTnLst>
                          </p:cTn>
                        </p:par>
                        <p:par>
                          <p:cTn id="42" fill="hold">
                            <p:stCondLst>
                              <p:cond delay="4200"/>
                            </p:stCondLst>
                            <p:childTnLst>
                              <p:par>
                                <p:cTn id="43" presetID="22" presetClass="entr" presetSubtype="2"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right)">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4" grpId="0"/>
      <p:bldP spid="15" grpId="0" animBg="1"/>
      <p:bldP spid="16" grpId="0" animBg="1"/>
      <p:bldP spid="17" grpId="0" animBg="1"/>
      <p:bldP spid="18" grpId="0" animBg="1"/>
      <p:bldP spid="19" grpId="0" animBg="1"/>
      <p:bldP spid="20"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3" name="矩形 2"/>
          <p:cNvSpPr/>
          <p:nvPr/>
        </p:nvSpPr>
        <p:spPr>
          <a:xfrm>
            <a:off x="5650065" y="966049"/>
            <a:ext cx="2954655" cy="923330"/>
          </a:xfrm>
          <a:prstGeom prst="rect">
            <a:avLst/>
          </a:prstGeom>
        </p:spPr>
        <p:txBody>
          <a:bodyPr wrap="none">
            <a:spAutoFit/>
          </a:bodyPr>
          <a:lstStyle/>
          <a:p>
            <a:r>
              <a:rPr lang="en-US" altLang="zh-CN" sz="5400" dirty="0" smtClean="0">
                <a:ln w="25400">
                  <a:solidFill>
                    <a:srgbClr val="FFC000"/>
                  </a:solidFill>
                </a:ln>
                <a:solidFill>
                  <a:srgbClr val="FFC000"/>
                </a:solidFill>
                <a:latin typeface="宋体" panose="02010600030101010101" pitchFamily="2" charset="-122"/>
              </a:rPr>
              <a:t>PART ONE</a:t>
            </a:r>
            <a:endParaRPr lang="zh-CN" altLang="en-US" sz="5400" dirty="0">
              <a:ln w="25400">
                <a:solidFill>
                  <a:srgbClr val="FFC000"/>
                </a:solidFill>
              </a:ln>
              <a:solidFill>
                <a:srgbClr val="FFC000"/>
              </a:solidFill>
            </a:endParaRPr>
          </a:p>
        </p:txBody>
      </p:sp>
      <p:grpSp>
        <p:nvGrpSpPr>
          <p:cNvPr id="12" name="组合 11"/>
          <p:cNvGrpSpPr/>
          <p:nvPr/>
        </p:nvGrpSpPr>
        <p:grpSpPr>
          <a:xfrm>
            <a:off x="3333750" y="1362849"/>
            <a:ext cx="4953867" cy="2808812"/>
            <a:chOff x="3571875" y="1620024"/>
            <a:chExt cx="4574985" cy="1977403"/>
          </a:xfrm>
        </p:grpSpPr>
        <p:cxnSp>
          <p:nvCxnSpPr>
            <p:cNvPr id="5" name="直接连接符 4"/>
            <p:cNvCxnSpPr/>
            <p:nvPr/>
          </p:nvCxnSpPr>
          <p:spPr>
            <a:xfrm flipH="1">
              <a:off x="3571876" y="1620024"/>
              <a:ext cx="2056250" cy="0"/>
            </a:xfrm>
            <a:prstGeom prst="line">
              <a:avLst/>
            </a:prstGeom>
            <a:ln w="25400">
              <a:solidFill>
                <a:srgbClr val="475E3D"/>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581400" y="1620024"/>
              <a:ext cx="0" cy="1970901"/>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71875" y="3590925"/>
              <a:ext cx="4572000" cy="0"/>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8146860" y="1968652"/>
              <a:ext cx="0" cy="1628775"/>
            </a:xfrm>
            <a:prstGeom prst="line">
              <a:avLst/>
            </a:prstGeom>
            <a:ln w="25400">
              <a:solidFill>
                <a:srgbClr val="475E3D"/>
              </a:solidFill>
              <a:tailEnd type="ova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4120880" y="2032948"/>
            <a:ext cx="3647152" cy="1754326"/>
          </a:xfrm>
          <a:prstGeom prst="rect">
            <a:avLst/>
          </a:prstGeom>
        </p:spPr>
        <p:txBody>
          <a:bodyPr wrap="none">
            <a:spAutoFit/>
          </a:bodyPr>
          <a:lstStyle/>
          <a:p>
            <a:pPr algn="ctr"/>
            <a:r>
              <a:rPr lang="zh-CN" altLang="en-US" sz="5400" b="1" dirty="0" smtClean="0">
                <a:latin typeface="微软雅黑" panose="020B0503020204020204" pitchFamily="34" charset="-122"/>
                <a:ea typeface="微软雅黑" panose="020B0503020204020204" pitchFamily="34" charset="-122"/>
              </a:rPr>
              <a:t>安全生产</a:t>
            </a:r>
            <a:endParaRPr lang="en-US" altLang="zh-CN" sz="5400" b="1" dirty="0" smtClean="0">
              <a:latin typeface="微软雅黑" panose="020B0503020204020204" pitchFamily="34" charset="-122"/>
              <a:ea typeface="微软雅黑" panose="020B0503020204020204" pitchFamily="34" charset="-122"/>
            </a:endParaRPr>
          </a:p>
          <a:p>
            <a:pPr algn="ctr"/>
            <a:r>
              <a:rPr lang="zh-CN" altLang="en-US" sz="5400" b="1" dirty="0" smtClean="0">
                <a:latin typeface="微软雅黑" panose="020B0503020204020204" pitchFamily="34" charset="-122"/>
                <a:ea typeface="微软雅黑" panose="020B0503020204020204" pitchFamily="34" charset="-122"/>
              </a:rPr>
              <a:t>标准化</a:t>
            </a:r>
            <a:r>
              <a:rPr lang="zh-CN" altLang="en-US" sz="5400" b="1" dirty="0">
                <a:latin typeface="微软雅黑" panose="020B0503020204020204" pitchFamily="34" charset="-122"/>
                <a:ea typeface="微软雅黑" panose="020B0503020204020204" pitchFamily="34" charset="-122"/>
              </a:rPr>
              <a:t>定义</a:t>
            </a:r>
          </a:p>
        </p:txBody>
      </p:sp>
      <p:grpSp>
        <p:nvGrpSpPr>
          <p:cNvPr id="15" name="组合 14"/>
          <p:cNvGrpSpPr/>
          <p:nvPr/>
        </p:nvGrpSpPr>
        <p:grpSpPr>
          <a:xfrm>
            <a:off x="680405" y="3806711"/>
            <a:ext cx="2774804" cy="2942107"/>
            <a:chOff x="482746" y="2461641"/>
            <a:chExt cx="4025421" cy="4268128"/>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Tree>
    <p:extLst>
      <p:ext uri="{BB962C8B-B14F-4D97-AF65-F5344CB8AC3E}">
        <p14:creationId xmlns:p14="http://schemas.microsoft.com/office/powerpoint/2010/main" val="3882814981"/>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142875"/>
            <a:ext cx="2508562" cy="486191"/>
            <a:chOff x="2298502" y="142875"/>
            <a:chExt cx="1597223" cy="309562"/>
          </a:xfrm>
        </p:grpSpPr>
        <p:sp>
          <p:nvSpPr>
            <p:cNvPr id="4" name="五边形 3"/>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燕尾形 4"/>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416320"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安全生产标准化定义</a:t>
            </a:r>
          </a:p>
        </p:txBody>
      </p:sp>
      <p:sp>
        <p:nvSpPr>
          <p:cNvPr id="8" name="矩形 7"/>
          <p:cNvSpPr/>
          <p:nvPr/>
        </p:nvSpPr>
        <p:spPr>
          <a:xfrm>
            <a:off x="5276850" y="1661636"/>
            <a:ext cx="6096000" cy="3905043"/>
          </a:xfrm>
          <a:prstGeom prst="rect">
            <a:avLst/>
          </a:prstGeom>
        </p:spPr>
        <p:txBody>
          <a:bodyPr>
            <a:spAutoFit/>
          </a:bodyPr>
          <a:lstStyle/>
          <a:p>
            <a:pPr>
              <a:lnSpc>
                <a:spcPct val="150000"/>
              </a:lnSpc>
            </a:pPr>
            <a:r>
              <a:rPr lang="zh-CN" altLang="en-US" sz="2400" dirty="0">
                <a:latin typeface="微软雅黑" panose="020B0503020204020204" pitchFamily="34" charset="-122"/>
                <a:ea typeface="微软雅黑" panose="020B0503020204020204" pitchFamily="34" charset="-122"/>
              </a:rPr>
              <a:t>是指通过建立安全生产责任制，制定安全管理制度和操作规程，排查治理隐患和监控重大危险源，建立预防机制，规范生产行为，使各生产环节符合有关安全生产法律法规和标准规范的要求，人、机、物、环处于良好的生产状态，并持续改进，不断加强企业安全生产规范化建设。</a:t>
            </a: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28671" y="1299490"/>
            <a:ext cx="3657607" cy="5202947"/>
          </a:xfrm>
          <a:prstGeom prst="rect">
            <a:avLst/>
          </a:prstGeom>
        </p:spPr>
      </p:pic>
      <p:cxnSp>
        <p:nvCxnSpPr>
          <p:cNvPr id="11" name="直接连接符 10"/>
          <p:cNvCxnSpPr/>
          <p:nvPr/>
        </p:nvCxnSpPr>
        <p:spPr>
          <a:xfrm>
            <a:off x="5162550" y="1661636"/>
            <a:ext cx="6343650" cy="0"/>
          </a:xfrm>
          <a:prstGeom prst="line">
            <a:avLst/>
          </a:prstGeom>
          <a:ln w="25400">
            <a:solidFill>
              <a:srgbClr val="518E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5162550" y="5662136"/>
            <a:ext cx="6343650" cy="0"/>
          </a:xfrm>
          <a:prstGeom prst="line">
            <a:avLst/>
          </a:prstGeom>
          <a:ln w="25400">
            <a:solidFill>
              <a:srgbClr val="518E00"/>
            </a:solidFill>
            <a:tailEnd type="oval" w="lg" len="lg"/>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162550" y="1219609"/>
            <a:ext cx="679229" cy="346569"/>
            <a:chOff x="5075840" y="1219610"/>
            <a:chExt cx="679229" cy="346569"/>
          </a:xfrm>
          <a:solidFill>
            <a:srgbClr val="518E00"/>
          </a:solidFill>
        </p:grpSpPr>
        <p:sp>
          <p:nvSpPr>
            <p:cNvPr id="2" name="等腰三角形 1"/>
            <p:cNvSpPr/>
            <p:nvPr/>
          </p:nvSpPr>
          <p:spPr>
            <a:xfrm>
              <a:off x="5075840" y="1219610"/>
              <a:ext cx="402020" cy="34656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a:off x="5356995" y="1299490"/>
              <a:ext cx="309359" cy="26668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a:off x="5545488" y="1385505"/>
              <a:ext cx="209581" cy="1806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rot="10800000">
            <a:off x="10826971" y="5757594"/>
            <a:ext cx="679229" cy="346569"/>
            <a:chOff x="5075840" y="1219610"/>
            <a:chExt cx="679229" cy="346569"/>
          </a:xfrm>
          <a:solidFill>
            <a:srgbClr val="518E00"/>
          </a:solidFill>
        </p:grpSpPr>
        <p:sp>
          <p:nvSpPr>
            <p:cNvPr id="16" name="等腰三角形 15"/>
            <p:cNvSpPr/>
            <p:nvPr/>
          </p:nvSpPr>
          <p:spPr>
            <a:xfrm>
              <a:off x="5075840" y="1219610"/>
              <a:ext cx="402020" cy="34656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a:off x="5356995" y="1299490"/>
              <a:ext cx="309359" cy="26668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5545488" y="1385505"/>
              <a:ext cx="209581" cy="1806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2381332"/>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childTnLst>
                          </p:cTn>
                        </p:par>
                        <p:par>
                          <p:cTn id="29" fill="hold">
                            <p:stCondLst>
                              <p:cond delay="2500"/>
                            </p:stCondLst>
                            <p:childTnLst>
                              <p:par>
                                <p:cTn id="30" presetID="47"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3" name="矩形 2"/>
          <p:cNvSpPr/>
          <p:nvPr/>
        </p:nvSpPr>
        <p:spPr>
          <a:xfrm>
            <a:off x="5606713" y="966049"/>
            <a:ext cx="2954655" cy="923330"/>
          </a:xfrm>
          <a:prstGeom prst="rect">
            <a:avLst/>
          </a:prstGeom>
        </p:spPr>
        <p:txBody>
          <a:bodyPr wrap="none">
            <a:spAutoFit/>
          </a:bodyPr>
          <a:lstStyle/>
          <a:p>
            <a:r>
              <a:rPr lang="en-US" altLang="zh-CN" sz="5400" dirty="0" smtClean="0">
                <a:ln w="25400">
                  <a:solidFill>
                    <a:srgbClr val="FFC000"/>
                  </a:solidFill>
                </a:ln>
                <a:solidFill>
                  <a:srgbClr val="FFC000"/>
                </a:solidFill>
                <a:latin typeface="宋体" panose="02010600030101010101" pitchFamily="2" charset="-122"/>
              </a:rPr>
              <a:t>PART TWO</a:t>
            </a:r>
            <a:endParaRPr lang="zh-CN" altLang="en-US" sz="5400" dirty="0">
              <a:ln w="25400">
                <a:solidFill>
                  <a:srgbClr val="FFC000"/>
                </a:solidFill>
              </a:ln>
              <a:solidFill>
                <a:srgbClr val="FFC000"/>
              </a:solidFill>
            </a:endParaRPr>
          </a:p>
        </p:txBody>
      </p:sp>
      <p:grpSp>
        <p:nvGrpSpPr>
          <p:cNvPr id="12" name="组合 11"/>
          <p:cNvGrpSpPr/>
          <p:nvPr/>
        </p:nvGrpSpPr>
        <p:grpSpPr>
          <a:xfrm>
            <a:off x="3333750" y="1362849"/>
            <a:ext cx="4953867" cy="2808812"/>
            <a:chOff x="3571875" y="1620024"/>
            <a:chExt cx="4574985" cy="1977403"/>
          </a:xfrm>
        </p:grpSpPr>
        <p:cxnSp>
          <p:nvCxnSpPr>
            <p:cNvPr id="5" name="直接连接符 4"/>
            <p:cNvCxnSpPr/>
            <p:nvPr/>
          </p:nvCxnSpPr>
          <p:spPr>
            <a:xfrm flipH="1">
              <a:off x="3571877" y="1620024"/>
              <a:ext cx="1962419" cy="0"/>
            </a:xfrm>
            <a:prstGeom prst="line">
              <a:avLst/>
            </a:prstGeom>
            <a:ln w="25400">
              <a:solidFill>
                <a:srgbClr val="475E3D"/>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581400" y="1620024"/>
              <a:ext cx="0" cy="1970901"/>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71875" y="3590925"/>
              <a:ext cx="4572000" cy="0"/>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8146860" y="1968652"/>
              <a:ext cx="0" cy="1628775"/>
            </a:xfrm>
            <a:prstGeom prst="line">
              <a:avLst/>
            </a:prstGeom>
            <a:ln w="25400">
              <a:solidFill>
                <a:srgbClr val="475E3D"/>
              </a:solidFill>
              <a:tailEnd type="ova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4120880" y="2032948"/>
            <a:ext cx="3647152" cy="1754326"/>
          </a:xfrm>
          <a:prstGeom prst="rect">
            <a:avLst/>
          </a:prstGeom>
        </p:spPr>
        <p:txBody>
          <a:bodyPr wrap="none">
            <a:spAutoFit/>
          </a:bodyPr>
          <a:lstStyle/>
          <a:p>
            <a:pPr algn="ctr"/>
            <a:r>
              <a:rPr lang="zh-CN" altLang="en-US" sz="5400" b="1" dirty="0" smtClean="0">
                <a:latin typeface="微软雅黑" panose="020B0503020204020204" pitchFamily="34" charset="-122"/>
                <a:ea typeface="微软雅黑" panose="020B0503020204020204" pitchFamily="34" charset="-122"/>
              </a:rPr>
              <a:t>标准化</a:t>
            </a:r>
            <a:endParaRPr lang="en-US" altLang="zh-CN" sz="5400" b="1" dirty="0" smtClean="0">
              <a:latin typeface="微软雅黑" panose="020B0503020204020204" pitchFamily="34" charset="-122"/>
              <a:ea typeface="微软雅黑" panose="020B0503020204020204" pitchFamily="34" charset="-122"/>
            </a:endParaRPr>
          </a:p>
          <a:p>
            <a:pPr algn="ctr"/>
            <a:r>
              <a:rPr lang="zh-CN" altLang="en-US" sz="5400" b="1" dirty="0" smtClean="0">
                <a:latin typeface="微软雅黑" panose="020B0503020204020204" pitchFamily="34" charset="-122"/>
                <a:ea typeface="微软雅黑" panose="020B0503020204020204" pitchFamily="34" charset="-122"/>
              </a:rPr>
              <a:t>企业</a:t>
            </a:r>
            <a:r>
              <a:rPr lang="zh-CN" altLang="en-US" sz="5400" b="1" dirty="0">
                <a:latin typeface="微软雅黑" panose="020B0503020204020204" pitchFamily="34" charset="-122"/>
                <a:ea typeface="微软雅黑" panose="020B0503020204020204" pitchFamily="34" charset="-122"/>
              </a:rPr>
              <a:t>的分级</a:t>
            </a:r>
          </a:p>
        </p:txBody>
      </p:sp>
      <p:grpSp>
        <p:nvGrpSpPr>
          <p:cNvPr id="15" name="组合 14"/>
          <p:cNvGrpSpPr/>
          <p:nvPr/>
        </p:nvGrpSpPr>
        <p:grpSpPr>
          <a:xfrm>
            <a:off x="680405" y="3806711"/>
            <a:ext cx="2774804" cy="2942107"/>
            <a:chOff x="482746" y="2461641"/>
            <a:chExt cx="4025421" cy="4268128"/>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Tree>
    <p:extLst>
      <p:ext uri="{BB962C8B-B14F-4D97-AF65-F5344CB8AC3E}">
        <p14:creationId xmlns:p14="http://schemas.microsoft.com/office/powerpoint/2010/main" val="2101980264"/>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057247" cy="523220"/>
          </a:xfrm>
          <a:prstGeom prst="rect">
            <a:avLst/>
          </a:prstGeom>
        </p:spPr>
        <p:txBody>
          <a:bodyPr wrap="none">
            <a:spAutoFit/>
          </a:bodyPr>
          <a:lstStyle/>
          <a:p>
            <a:pPr algn="r"/>
            <a:r>
              <a:rPr lang="zh-CN" altLang="en-US" sz="2800" b="1" dirty="0">
                <a:latin typeface="微软雅黑" panose="020B0503020204020204" pitchFamily="34" charset="-122"/>
                <a:ea typeface="微软雅黑" panose="020B0503020204020204" pitchFamily="34" charset="-122"/>
              </a:rPr>
              <a:t>标准化企业的分级</a:t>
            </a:r>
          </a:p>
        </p:txBody>
      </p:sp>
      <p:sp>
        <p:nvSpPr>
          <p:cNvPr id="2" name="矩形 1"/>
          <p:cNvSpPr/>
          <p:nvPr/>
        </p:nvSpPr>
        <p:spPr>
          <a:xfrm>
            <a:off x="2371639" y="5387787"/>
            <a:ext cx="7448722" cy="1107996"/>
          </a:xfrm>
          <a:prstGeom prst="rect">
            <a:avLst/>
          </a:prstGeom>
        </p:spPr>
        <p:txBody>
          <a:bodyPr wrap="square">
            <a:spAutoFit/>
          </a:bodyPr>
          <a:lstStyle/>
          <a:p>
            <a:pPr>
              <a:lnSpc>
                <a:spcPct val="150000"/>
              </a:lnSpc>
            </a:pPr>
            <a:r>
              <a:rPr lang="zh-CN" altLang="en-US" sz="2400" b="1" dirty="0" smtClean="0">
                <a:latin typeface="微软雅黑" panose="020B0503020204020204" pitchFamily="34" charset="-122"/>
                <a:ea typeface="微软雅黑" panose="020B0503020204020204" pitchFamily="34" charset="-122"/>
              </a:rPr>
              <a:t>三</a:t>
            </a:r>
            <a:r>
              <a:rPr lang="zh-CN" altLang="en-US" sz="2400" b="1" dirty="0">
                <a:latin typeface="微软雅黑" panose="020B0503020204020204" pitchFamily="34" charset="-122"/>
                <a:ea typeface="微软雅黑" panose="020B0503020204020204" pitchFamily="34" charset="-122"/>
              </a:rPr>
              <a:t>级企业</a:t>
            </a:r>
            <a:r>
              <a:rPr lang="zh-CN" altLang="en-US" sz="2000" dirty="0">
                <a:latin typeface="微软雅黑" panose="020B0503020204020204" pitchFamily="34" charset="-122"/>
                <a:ea typeface="微软雅黑" panose="020B0503020204020204" pitchFamily="34" charset="-122"/>
              </a:rPr>
              <a:t>由所在地设区的市（州、盟）安全生产监督管理部门（以下简称市级安全监管部门）审核</a:t>
            </a:r>
            <a:r>
              <a:rPr lang="zh-CN" altLang="en-US" sz="2000" dirty="0" smtClean="0">
                <a:latin typeface="微软雅黑" panose="020B0503020204020204" pitchFamily="34" charset="-122"/>
                <a:ea typeface="微软雅黑" panose="020B0503020204020204" pitchFamily="34" charset="-122"/>
              </a:rPr>
              <a:t>公告</a:t>
            </a:r>
            <a:endParaRPr lang="zh-CN" altLang="en-US" sz="2000" dirty="0">
              <a:latin typeface="微软雅黑" panose="020B0503020204020204" pitchFamily="34" charset="-122"/>
              <a:ea typeface="微软雅黑" panose="020B0503020204020204" pitchFamily="34" charset="-122"/>
            </a:endParaRPr>
          </a:p>
        </p:txBody>
      </p:sp>
      <p:sp>
        <p:nvSpPr>
          <p:cNvPr id="3" name="矩形 2"/>
          <p:cNvSpPr/>
          <p:nvPr/>
        </p:nvSpPr>
        <p:spPr>
          <a:xfrm>
            <a:off x="2720717" y="912218"/>
            <a:ext cx="6750566" cy="1569660"/>
          </a:xfrm>
          <a:prstGeom prst="rect">
            <a:avLst/>
          </a:prstGeom>
        </p:spPr>
        <p:txBody>
          <a:bodyPr wrap="none">
            <a:spAutoFit/>
          </a:bodyPr>
          <a:lstStyle/>
          <a:p>
            <a:pPr algn="ctr">
              <a:lnSpc>
                <a:spcPct val="150000"/>
              </a:lnSpc>
            </a:pPr>
            <a:r>
              <a:rPr lang="zh-CN" altLang="en-US" sz="3200" b="1" dirty="0">
                <a:latin typeface="微软雅黑" panose="020B0503020204020204" pitchFamily="34" charset="-122"/>
                <a:ea typeface="微软雅黑" panose="020B0503020204020204" pitchFamily="34" charset="-122"/>
              </a:rPr>
              <a:t> 安全生产标准化</a:t>
            </a:r>
            <a:r>
              <a:rPr lang="zh-CN" altLang="en-US" sz="3200" b="1" dirty="0" smtClean="0">
                <a:latin typeface="微软雅黑" panose="020B0503020204020204" pitchFamily="34" charset="-122"/>
                <a:ea typeface="微软雅黑" panose="020B0503020204020204" pitchFamily="34" charset="-122"/>
              </a:rPr>
              <a:t>企业</a:t>
            </a:r>
            <a:endParaRPr lang="en-US" altLang="zh-CN" sz="3200" b="1" dirty="0" smtClean="0">
              <a:latin typeface="微软雅黑" panose="020B0503020204020204" pitchFamily="34" charset="-122"/>
              <a:ea typeface="微软雅黑" panose="020B0503020204020204" pitchFamily="34" charset="-122"/>
            </a:endParaRPr>
          </a:p>
          <a:p>
            <a:pPr algn="ctr">
              <a:lnSpc>
                <a:spcPct val="150000"/>
              </a:lnSpc>
            </a:pPr>
            <a:r>
              <a:rPr lang="zh-CN" altLang="en-US" sz="3200" b="1" dirty="0" smtClean="0">
                <a:latin typeface="微软雅黑" panose="020B0503020204020204" pitchFamily="34" charset="-122"/>
                <a:ea typeface="微软雅黑" panose="020B0503020204020204" pitchFamily="34" charset="-122"/>
              </a:rPr>
              <a:t>分为</a:t>
            </a:r>
            <a:r>
              <a:rPr lang="zh-CN" altLang="en-US" sz="3200" b="1" dirty="0">
                <a:latin typeface="微软雅黑" panose="020B0503020204020204" pitchFamily="34" charset="-122"/>
                <a:ea typeface="微软雅黑" panose="020B0503020204020204" pitchFamily="34" charset="-122"/>
              </a:rPr>
              <a:t>一级企业、二级企业和三级</a:t>
            </a:r>
            <a:r>
              <a:rPr lang="zh-CN" altLang="en-US" sz="3200" b="1" dirty="0" smtClean="0">
                <a:latin typeface="微软雅黑" panose="020B0503020204020204" pitchFamily="34" charset="-122"/>
                <a:ea typeface="微软雅黑" panose="020B0503020204020204" pitchFamily="34" charset="-122"/>
              </a:rPr>
              <a:t>企业</a:t>
            </a:r>
            <a:endParaRPr lang="en-US" altLang="zh-CN" sz="3200" b="1" dirty="0">
              <a:latin typeface="微软雅黑" panose="020B0503020204020204" pitchFamily="34" charset="-122"/>
              <a:ea typeface="微软雅黑" panose="020B0503020204020204" pitchFamily="34" charset="-122"/>
            </a:endParaRPr>
          </a:p>
        </p:txBody>
      </p:sp>
      <p:sp>
        <p:nvSpPr>
          <p:cNvPr id="8" name="矩形 7"/>
          <p:cNvSpPr/>
          <p:nvPr/>
        </p:nvSpPr>
        <p:spPr>
          <a:xfrm>
            <a:off x="2378769" y="2871602"/>
            <a:ext cx="7956722" cy="581057"/>
          </a:xfrm>
          <a:prstGeom prst="rect">
            <a:avLst/>
          </a:prstGeom>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一级企业</a:t>
            </a:r>
            <a:r>
              <a:rPr lang="zh-CN" altLang="en-US" sz="2000" dirty="0">
                <a:latin typeface="微软雅黑" panose="020B0503020204020204" pitchFamily="34" charset="-122"/>
                <a:ea typeface="微软雅黑" panose="020B0503020204020204" pitchFamily="34" charset="-122"/>
              </a:rPr>
              <a:t>由国家安全生产监督管理总局</a:t>
            </a:r>
            <a:r>
              <a:rPr lang="zh-CN" altLang="en-US" sz="2000" dirty="0" smtClean="0">
                <a:latin typeface="微软雅黑" panose="020B0503020204020204" pitchFamily="34" charset="-122"/>
                <a:ea typeface="微软雅黑" panose="020B0503020204020204" pitchFamily="34" charset="-122"/>
              </a:rPr>
              <a:t>（下称</a:t>
            </a:r>
            <a:r>
              <a:rPr lang="zh-CN" altLang="en-US" sz="2000" dirty="0">
                <a:latin typeface="微软雅黑" panose="020B0503020204020204" pitchFamily="34" charset="-122"/>
                <a:ea typeface="微软雅黑" panose="020B0503020204020204" pitchFamily="34" charset="-122"/>
              </a:rPr>
              <a:t>总局）审核公告</a:t>
            </a:r>
            <a:endParaRPr lang="zh-CN" altLang="en-US" sz="2000" dirty="0"/>
          </a:p>
        </p:txBody>
      </p:sp>
      <p:sp>
        <p:nvSpPr>
          <p:cNvPr id="9" name="矩形 8"/>
          <p:cNvSpPr/>
          <p:nvPr/>
        </p:nvSpPr>
        <p:spPr>
          <a:xfrm>
            <a:off x="2378769" y="3867787"/>
            <a:ext cx="7448722" cy="1107996"/>
          </a:xfrm>
          <a:prstGeom prst="rect">
            <a:avLst/>
          </a:prstGeom>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二级企业</a:t>
            </a:r>
            <a:r>
              <a:rPr lang="zh-CN" altLang="en-US" sz="2000" dirty="0">
                <a:latin typeface="微软雅黑" panose="020B0503020204020204" pitchFamily="34" charset="-122"/>
                <a:ea typeface="微软雅黑" panose="020B0503020204020204" pitchFamily="34" charset="-122"/>
              </a:rPr>
              <a:t>由企业</a:t>
            </a:r>
            <a:r>
              <a:rPr lang="zh-CN" altLang="en-US" sz="2000" dirty="0" smtClean="0">
                <a:latin typeface="微软雅黑" panose="020B0503020204020204" pitchFamily="34" charset="-122"/>
                <a:ea typeface="微软雅黑" panose="020B0503020204020204" pitchFamily="34" charset="-122"/>
              </a:rPr>
              <a:t>所在省（</a:t>
            </a:r>
            <a:r>
              <a:rPr lang="zh-CN" altLang="en-US" sz="2000" dirty="0">
                <a:latin typeface="微软雅黑" panose="020B0503020204020204" pitchFamily="34" charset="-122"/>
                <a:ea typeface="微软雅黑" panose="020B0503020204020204" pitchFamily="34" charset="-122"/>
              </a:rPr>
              <a:t>自治区、直辖市）及新疆生产建设兵团安全生产监督管理部门</a:t>
            </a:r>
            <a:r>
              <a:rPr lang="zh-CN" altLang="en-US" sz="2000" dirty="0" smtClean="0">
                <a:latin typeface="微软雅黑" panose="020B0503020204020204" pitchFamily="34" charset="-122"/>
                <a:ea typeface="微软雅黑" panose="020B0503020204020204" pitchFamily="34" charset="-122"/>
              </a:rPr>
              <a:t>（下称</a:t>
            </a:r>
            <a:r>
              <a:rPr lang="zh-CN" altLang="en-US" sz="2000" dirty="0">
                <a:latin typeface="微软雅黑" panose="020B0503020204020204" pitchFamily="34" charset="-122"/>
                <a:ea typeface="微软雅黑" panose="020B0503020204020204" pitchFamily="34" charset="-122"/>
              </a:rPr>
              <a:t>省级安全监管部门）审核公告</a:t>
            </a:r>
            <a:endParaRPr lang="zh-CN" altLang="en-US" sz="2000" dirty="0"/>
          </a:p>
        </p:txBody>
      </p:sp>
      <p:cxnSp>
        <p:nvCxnSpPr>
          <p:cNvPr id="10" name="直接连接符 9"/>
          <p:cNvCxnSpPr/>
          <p:nvPr/>
        </p:nvCxnSpPr>
        <p:spPr>
          <a:xfrm>
            <a:off x="2201874" y="2601774"/>
            <a:ext cx="7788253" cy="0"/>
          </a:xfrm>
          <a:prstGeom prst="line">
            <a:avLst/>
          </a:prstGeom>
          <a:ln w="25400">
            <a:solidFill>
              <a:srgbClr val="518E00"/>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037185" y="3579322"/>
            <a:ext cx="3846945" cy="286327"/>
            <a:chOff x="3930073" y="3693229"/>
            <a:chExt cx="3846945" cy="286327"/>
          </a:xfrm>
        </p:grpSpPr>
        <p:sp>
          <p:nvSpPr>
            <p:cNvPr id="13" name="燕尾形 12"/>
            <p:cNvSpPr/>
            <p:nvPr/>
          </p:nvSpPr>
          <p:spPr>
            <a:xfrm rot="5400000">
              <a:off x="3930073" y="3693229"/>
              <a:ext cx="286327" cy="286327"/>
            </a:xfrm>
            <a:prstGeom prst="chevron">
              <a:avLst/>
            </a:prstGeom>
            <a:solidFill>
              <a:srgbClr val="475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燕尾形 13"/>
            <p:cNvSpPr/>
            <p:nvPr/>
          </p:nvSpPr>
          <p:spPr>
            <a:xfrm rot="5400000">
              <a:off x="5710382" y="3693229"/>
              <a:ext cx="286327" cy="286327"/>
            </a:xfrm>
            <a:prstGeom prst="chevron">
              <a:avLst/>
            </a:prstGeom>
            <a:solidFill>
              <a:srgbClr val="475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燕尾形 14"/>
            <p:cNvSpPr/>
            <p:nvPr/>
          </p:nvSpPr>
          <p:spPr>
            <a:xfrm rot="5400000">
              <a:off x="7490691" y="3693229"/>
              <a:ext cx="286327" cy="286327"/>
            </a:xfrm>
            <a:prstGeom prst="chevron">
              <a:avLst/>
            </a:prstGeom>
            <a:solidFill>
              <a:srgbClr val="475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7" name="组合 16"/>
          <p:cNvGrpSpPr/>
          <p:nvPr/>
        </p:nvGrpSpPr>
        <p:grpSpPr>
          <a:xfrm>
            <a:off x="4037184" y="5101460"/>
            <a:ext cx="3846945" cy="286327"/>
            <a:chOff x="3930073" y="3693229"/>
            <a:chExt cx="3846945" cy="286327"/>
          </a:xfrm>
        </p:grpSpPr>
        <p:sp>
          <p:nvSpPr>
            <p:cNvPr id="18" name="燕尾形 17"/>
            <p:cNvSpPr/>
            <p:nvPr/>
          </p:nvSpPr>
          <p:spPr>
            <a:xfrm rot="5400000">
              <a:off x="3930073" y="3693229"/>
              <a:ext cx="286327" cy="286327"/>
            </a:xfrm>
            <a:prstGeom prst="chevron">
              <a:avLst/>
            </a:prstGeom>
            <a:solidFill>
              <a:srgbClr val="475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5400000">
              <a:off x="5710382" y="3693229"/>
              <a:ext cx="286327" cy="286327"/>
            </a:xfrm>
            <a:prstGeom prst="chevron">
              <a:avLst/>
            </a:prstGeom>
            <a:solidFill>
              <a:srgbClr val="475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5400000">
              <a:off x="7490691" y="3693229"/>
              <a:ext cx="286327" cy="286327"/>
            </a:xfrm>
            <a:prstGeom prst="chevron">
              <a:avLst/>
            </a:prstGeom>
            <a:solidFill>
              <a:srgbClr val="475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879243812"/>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6" presetClass="entr" presetSubtype="21"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par>
                          <p:cTn id="29" fill="hold">
                            <p:stCondLst>
                              <p:cond delay="3000"/>
                            </p:stCondLst>
                            <p:childTnLst>
                              <p:par>
                                <p:cTn id="30" presetID="14" presetClass="entr" presetSubtype="1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par>
                          <p:cTn id="33" fill="hold">
                            <p:stCondLst>
                              <p:cond delay="3500"/>
                            </p:stCondLst>
                            <p:childTnLst>
                              <p:par>
                                <p:cTn id="34" presetID="22" presetClass="entr" presetSubtype="1"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up)">
                                      <p:cBhvr>
                                        <p:cTn id="36" dur="500"/>
                                        <p:tgtEl>
                                          <p:spTgt spid="17"/>
                                        </p:tgtEl>
                                      </p:cBhvr>
                                    </p:animEffect>
                                  </p:childTnLst>
                                </p:cTn>
                              </p:par>
                            </p:childTnLst>
                          </p:cTn>
                        </p:par>
                        <p:par>
                          <p:cTn id="37" fill="hold">
                            <p:stCondLst>
                              <p:cond delay="4000"/>
                            </p:stCondLst>
                            <p:childTnLst>
                              <p:par>
                                <p:cTn id="38" presetID="14" presetClass="entr" presetSubtype="10"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randombar(horizontal)">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3" name="矩形 2"/>
          <p:cNvSpPr/>
          <p:nvPr/>
        </p:nvSpPr>
        <p:spPr>
          <a:xfrm>
            <a:off x="5431934" y="938201"/>
            <a:ext cx="3647152" cy="923330"/>
          </a:xfrm>
          <a:prstGeom prst="rect">
            <a:avLst/>
          </a:prstGeom>
        </p:spPr>
        <p:txBody>
          <a:bodyPr wrap="none">
            <a:spAutoFit/>
          </a:bodyPr>
          <a:lstStyle/>
          <a:p>
            <a:r>
              <a:rPr lang="en-US" altLang="zh-CN" sz="5400" dirty="0" smtClean="0">
                <a:ln w="25400">
                  <a:solidFill>
                    <a:srgbClr val="FFC000"/>
                  </a:solidFill>
                </a:ln>
                <a:solidFill>
                  <a:srgbClr val="FFC000"/>
                </a:solidFill>
                <a:latin typeface="宋体" panose="02010600030101010101" pitchFamily="2" charset="-122"/>
              </a:rPr>
              <a:t>PART THREE</a:t>
            </a:r>
            <a:endParaRPr lang="zh-CN" altLang="en-US" sz="5400" dirty="0">
              <a:ln w="25400">
                <a:solidFill>
                  <a:srgbClr val="FFC000"/>
                </a:solidFill>
              </a:ln>
              <a:solidFill>
                <a:srgbClr val="FFC000"/>
              </a:solidFill>
            </a:endParaRPr>
          </a:p>
        </p:txBody>
      </p:sp>
      <p:grpSp>
        <p:nvGrpSpPr>
          <p:cNvPr id="12" name="组合 11"/>
          <p:cNvGrpSpPr/>
          <p:nvPr/>
        </p:nvGrpSpPr>
        <p:grpSpPr>
          <a:xfrm>
            <a:off x="3017415" y="1353613"/>
            <a:ext cx="5601775" cy="2808812"/>
            <a:chOff x="3571875" y="1620024"/>
            <a:chExt cx="4574985" cy="1977403"/>
          </a:xfrm>
        </p:grpSpPr>
        <p:cxnSp>
          <p:nvCxnSpPr>
            <p:cNvPr id="5" name="直接连接符 4"/>
            <p:cNvCxnSpPr/>
            <p:nvPr/>
          </p:nvCxnSpPr>
          <p:spPr>
            <a:xfrm flipH="1">
              <a:off x="3571877" y="1620024"/>
              <a:ext cx="1962419" cy="0"/>
            </a:xfrm>
            <a:prstGeom prst="line">
              <a:avLst/>
            </a:prstGeom>
            <a:ln w="25400">
              <a:solidFill>
                <a:srgbClr val="475E3D"/>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581400" y="1620024"/>
              <a:ext cx="0" cy="1970901"/>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71875" y="3590925"/>
              <a:ext cx="4572000" cy="0"/>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8146860" y="1968652"/>
              <a:ext cx="0" cy="1628775"/>
            </a:xfrm>
            <a:prstGeom prst="line">
              <a:avLst/>
            </a:prstGeom>
            <a:ln w="25400">
              <a:solidFill>
                <a:srgbClr val="475E3D"/>
              </a:solidFill>
              <a:tailEnd type="ova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3302230" y="2130197"/>
            <a:ext cx="5032147" cy="1754326"/>
          </a:xfrm>
          <a:prstGeom prst="rect">
            <a:avLst/>
          </a:prstGeom>
        </p:spPr>
        <p:txBody>
          <a:bodyPr wrap="none">
            <a:spAutoFit/>
          </a:bodyPr>
          <a:lstStyle/>
          <a:p>
            <a:pPr algn="ctr"/>
            <a:r>
              <a:rPr lang="zh-CN" altLang="en-US" sz="5400" b="1" dirty="0">
                <a:latin typeface="微软雅黑" panose="020B0503020204020204" pitchFamily="34" charset="-122"/>
                <a:ea typeface="微软雅黑" panose="020B0503020204020204" pitchFamily="34" charset="-122"/>
              </a:rPr>
              <a:t>为什么要</a:t>
            </a:r>
            <a:r>
              <a:rPr lang="zh-CN" altLang="en-US" sz="5400" b="1" dirty="0" smtClean="0">
                <a:latin typeface="微软雅黑" panose="020B0503020204020204" pitchFamily="34" charset="-122"/>
                <a:ea typeface="微软雅黑" panose="020B0503020204020204" pitchFamily="34" charset="-122"/>
              </a:rPr>
              <a:t>建设</a:t>
            </a:r>
            <a:endParaRPr lang="en-US" altLang="zh-CN" sz="5400" b="1" dirty="0" smtClean="0">
              <a:latin typeface="微软雅黑" panose="020B0503020204020204" pitchFamily="34" charset="-122"/>
              <a:ea typeface="微软雅黑" panose="020B0503020204020204" pitchFamily="34" charset="-122"/>
            </a:endParaRPr>
          </a:p>
          <a:p>
            <a:pPr algn="ctr"/>
            <a:r>
              <a:rPr lang="zh-CN" altLang="en-US" sz="5400" b="1" dirty="0" smtClean="0">
                <a:latin typeface="微软雅黑" panose="020B0503020204020204" pitchFamily="34" charset="-122"/>
                <a:ea typeface="微软雅黑" panose="020B0503020204020204" pitchFamily="34" charset="-122"/>
              </a:rPr>
              <a:t>安全生产</a:t>
            </a:r>
            <a:r>
              <a:rPr lang="zh-CN" altLang="en-US" sz="5400" b="1" dirty="0">
                <a:latin typeface="微软雅黑" panose="020B0503020204020204" pitchFamily="34" charset="-122"/>
                <a:ea typeface="微软雅黑" panose="020B0503020204020204" pitchFamily="34" charset="-122"/>
              </a:rPr>
              <a:t>标准化</a:t>
            </a:r>
          </a:p>
        </p:txBody>
      </p:sp>
      <p:grpSp>
        <p:nvGrpSpPr>
          <p:cNvPr id="15" name="组合 14"/>
          <p:cNvGrpSpPr/>
          <p:nvPr/>
        </p:nvGrpSpPr>
        <p:grpSpPr>
          <a:xfrm>
            <a:off x="680405" y="3806711"/>
            <a:ext cx="2774804" cy="2942107"/>
            <a:chOff x="482746" y="2461641"/>
            <a:chExt cx="4025421" cy="4268128"/>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Tree>
    <p:extLst>
      <p:ext uri="{BB962C8B-B14F-4D97-AF65-F5344CB8AC3E}">
        <p14:creationId xmlns:p14="http://schemas.microsoft.com/office/powerpoint/2010/main" val="4188898436"/>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a:off x="2962656" y="2838309"/>
            <a:ext cx="1834896" cy="1606811"/>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277633" y="2537826"/>
            <a:ext cx="1681463" cy="785923"/>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安全生产标准化的特点</a:t>
            </a:r>
          </a:p>
        </p:txBody>
      </p:sp>
      <p:grpSp>
        <p:nvGrpSpPr>
          <p:cNvPr id="11" name="组合 10"/>
          <p:cNvGrpSpPr/>
          <p:nvPr/>
        </p:nvGrpSpPr>
        <p:grpSpPr>
          <a:xfrm>
            <a:off x="1811178" y="1471166"/>
            <a:ext cx="1563624" cy="1563624"/>
            <a:chOff x="1481994" y="1123694"/>
            <a:chExt cx="1563624" cy="1563624"/>
          </a:xfrm>
        </p:grpSpPr>
        <p:sp>
          <p:nvSpPr>
            <p:cNvPr id="10" name="流程图: 联系 9"/>
            <p:cNvSpPr/>
            <p:nvPr/>
          </p:nvSpPr>
          <p:spPr>
            <a:xfrm>
              <a:off x="1481994" y="1123694"/>
              <a:ext cx="1563624" cy="1563624"/>
            </a:xfrm>
            <a:prstGeom prst="flowChartConnector">
              <a:avLst/>
            </a:prstGeom>
            <a:solidFill>
              <a:srgbClr val="518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579163" y="1391519"/>
              <a:ext cx="1369286" cy="954107"/>
            </a:xfrm>
            <a:prstGeom prst="rect">
              <a:avLst/>
            </a:prstGeom>
          </p:spPr>
          <p:txBody>
            <a:bodyPr wrap="none">
              <a:spAutoFit/>
            </a:bodyPr>
            <a:lstStyle/>
            <a:p>
              <a:pPr algn="ctr"/>
              <a:r>
                <a:rPr lang="en-US" altLang="zh-CN" sz="2800" b="1" dirty="0" smtClean="0">
                  <a:solidFill>
                    <a:srgbClr val="EAEAEA"/>
                  </a:solidFill>
                  <a:latin typeface="微软雅黑" panose="020B0503020204020204" pitchFamily="34" charset="-122"/>
                  <a:ea typeface="微软雅黑" panose="020B0503020204020204" pitchFamily="34" charset="-122"/>
                </a:rPr>
                <a:t>01</a:t>
              </a:r>
            </a:p>
            <a:p>
              <a:pPr algn="ctr"/>
              <a:r>
                <a:rPr lang="zh-CN" altLang="en-US" sz="2800" b="1" dirty="0" smtClean="0">
                  <a:solidFill>
                    <a:srgbClr val="EAEAEA"/>
                  </a:solidFill>
                  <a:latin typeface="微软雅黑" panose="020B0503020204020204" pitchFamily="34" charset="-122"/>
                  <a:ea typeface="微软雅黑" panose="020B0503020204020204" pitchFamily="34" charset="-122"/>
                </a:rPr>
                <a:t>强制性 </a:t>
              </a:r>
              <a:endParaRPr lang="zh-CN" altLang="en-US" sz="2800" b="1" dirty="0">
                <a:solidFill>
                  <a:srgbClr val="EAEAEA"/>
                </a:solidFill>
              </a:endParaRPr>
            </a:p>
          </p:txBody>
        </p:sp>
      </p:grpSp>
      <p:cxnSp>
        <p:nvCxnSpPr>
          <p:cNvPr id="15" name="直接连接符 14"/>
          <p:cNvCxnSpPr>
            <a:stCxn id="10" idx="6"/>
          </p:cNvCxnSpPr>
          <p:nvPr/>
        </p:nvCxnSpPr>
        <p:spPr>
          <a:xfrm>
            <a:off x="3374802" y="2252978"/>
            <a:ext cx="1350640" cy="0"/>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892040" y="1738991"/>
            <a:ext cx="6236208" cy="1068217"/>
            <a:chOff x="4562856" y="1391519"/>
            <a:chExt cx="6236208" cy="1068217"/>
          </a:xfrm>
        </p:grpSpPr>
        <p:sp>
          <p:nvSpPr>
            <p:cNvPr id="2" name="矩形 1"/>
            <p:cNvSpPr/>
            <p:nvPr/>
          </p:nvSpPr>
          <p:spPr>
            <a:xfrm>
              <a:off x="4629912" y="1443841"/>
              <a:ext cx="6096000" cy="923330"/>
            </a:xfrm>
            <a:prstGeom prst="rect">
              <a:avLst/>
            </a:prstGeom>
          </p:spPr>
          <p:txBody>
            <a:bodyPr>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依据</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国务院关于进一步加强安全生产工作的决定</a:t>
              </a:r>
              <a:r>
                <a:rPr lang="en-US" altLang="zh-CN" dirty="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、等</a:t>
              </a:r>
              <a:r>
                <a:rPr lang="zh-CN" altLang="en-US" dirty="0">
                  <a:latin typeface="微软雅黑" panose="020B0503020204020204" pitchFamily="34" charset="-122"/>
                  <a:ea typeface="微软雅黑" panose="020B0503020204020204" pitchFamily="34" charset="-122"/>
                </a:rPr>
                <a:t>有关规定，企业必须开展安全生产标准化活动。  </a:t>
              </a:r>
              <a:endParaRPr lang="en-US" altLang="zh-CN" dirty="0">
                <a:latin typeface="微软雅黑" panose="020B0503020204020204" pitchFamily="34" charset="-122"/>
                <a:ea typeface="微软雅黑" panose="020B0503020204020204" pitchFamily="34" charset="-122"/>
              </a:endParaRPr>
            </a:p>
          </p:txBody>
        </p:sp>
        <p:sp>
          <p:nvSpPr>
            <p:cNvPr id="20" name="圆角矩形 19"/>
            <p:cNvSpPr/>
            <p:nvPr/>
          </p:nvSpPr>
          <p:spPr>
            <a:xfrm>
              <a:off x="4562856" y="1391519"/>
              <a:ext cx="6236208" cy="1068217"/>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5184648" y="3092056"/>
            <a:ext cx="6236208" cy="1068217"/>
            <a:chOff x="4855464" y="2740472"/>
            <a:chExt cx="6236208" cy="1068217"/>
          </a:xfrm>
        </p:grpSpPr>
        <p:sp>
          <p:nvSpPr>
            <p:cNvPr id="9" name="矩形 8"/>
            <p:cNvSpPr/>
            <p:nvPr/>
          </p:nvSpPr>
          <p:spPr>
            <a:xfrm>
              <a:off x="4949952" y="2831428"/>
              <a:ext cx="6096000" cy="874407"/>
            </a:xfrm>
            <a:prstGeom prst="rect">
              <a:avLst/>
            </a:prstGeom>
          </p:spPr>
          <p:txBody>
            <a:bodyPr>
              <a:spAutoFit/>
            </a:bodyPr>
            <a:lstStyle/>
            <a:p>
              <a:pPr>
                <a:lnSpc>
                  <a:spcPct val="150000"/>
                </a:lnSpc>
              </a:pPr>
              <a:r>
                <a:rPr lang="zh-CN" altLang="en-US" dirty="0">
                  <a:latin typeface="微软雅黑" panose="020B0503020204020204" pitchFamily="34" charset="-122"/>
                  <a:ea typeface="微软雅黑" panose="020B0503020204020204" pitchFamily="34" charset="-122"/>
                </a:rPr>
                <a:t>安全生产标准化活动是企业按照国家法律</a:t>
              </a:r>
              <a:r>
                <a:rPr lang="zh-CN" altLang="en-US" dirty="0" smtClean="0">
                  <a:latin typeface="微软雅黑" panose="020B0503020204020204" pitchFamily="34" charset="-122"/>
                  <a:ea typeface="微软雅黑" panose="020B0503020204020204" pitchFamily="34" charset="-122"/>
                </a:rPr>
                <a:t>法规保障</a:t>
              </a:r>
              <a:r>
                <a:rPr lang="zh-CN" altLang="en-US" dirty="0">
                  <a:latin typeface="微软雅黑" panose="020B0503020204020204" pitchFamily="34" charset="-122"/>
                  <a:ea typeface="微软雅黑" panose="020B0503020204020204" pitchFamily="34" charset="-122"/>
                </a:rPr>
                <a:t>作业场所的安全</a:t>
              </a:r>
              <a:r>
                <a:rPr lang="zh-CN" altLang="en-US" dirty="0" smtClean="0">
                  <a:latin typeface="微软雅黑" panose="020B0503020204020204" pitchFamily="34" charset="-122"/>
                  <a:ea typeface="微软雅黑" panose="020B0503020204020204" pitchFamily="34" charset="-122"/>
                </a:rPr>
                <a:t>条件，使</a:t>
              </a:r>
              <a:r>
                <a:rPr lang="zh-CN" altLang="en-US" dirty="0">
                  <a:latin typeface="微软雅黑" panose="020B0503020204020204" pitchFamily="34" charset="-122"/>
                  <a:ea typeface="微软雅黑" panose="020B0503020204020204" pitchFamily="34" charset="-122"/>
                </a:rPr>
                <a:t>安全生产工作标准化、制度化和长效化。  </a:t>
              </a:r>
              <a:endParaRPr lang="en-US" altLang="zh-CN" dirty="0">
                <a:latin typeface="微软雅黑" panose="020B0503020204020204" pitchFamily="34" charset="-122"/>
                <a:ea typeface="微软雅黑" panose="020B0503020204020204" pitchFamily="34" charset="-122"/>
              </a:endParaRPr>
            </a:p>
          </p:txBody>
        </p:sp>
        <p:sp>
          <p:nvSpPr>
            <p:cNvPr id="22" name="圆角矩形 21"/>
            <p:cNvSpPr/>
            <p:nvPr/>
          </p:nvSpPr>
          <p:spPr>
            <a:xfrm>
              <a:off x="4855464" y="2740472"/>
              <a:ext cx="6236208" cy="1068217"/>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892040" y="4445120"/>
            <a:ext cx="6236208" cy="1068217"/>
            <a:chOff x="4562856" y="4097648"/>
            <a:chExt cx="6236208" cy="1068217"/>
          </a:xfrm>
        </p:grpSpPr>
        <p:sp>
          <p:nvSpPr>
            <p:cNvPr id="8" name="矩形 7"/>
            <p:cNvSpPr/>
            <p:nvPr/>
          </p:nvSpPr>
          <p:spPr>
            <a:xfrm>
              <a:off x="4629912" y="4170092"/>
              <a:ext cx="6096000" cy="923330"/>
            </a:xfrm>
            <a:prstGeom prst="rect">
              <a:avLst/>
            </a:prstGeom>
          </p:spPr>
          <p:txBody>
            <a:bodyPr>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安全生产标准化活动就是贯彻国家安全生产法律法规和相关标准规范，目的是提高</a:t>
              </a:r>
              <a:r>
                <a:rPr lang="zh-CN" altLang="en-US" dirty="0">
                  <a:latin typeface="微软雅黑" panose="020B0503020204020204" pitchFamily="34" charset="-122"/>
                  <a:ea typeface="微软雅黑" panose="020B0503020204020204" pitchFamily="34" charset="-122"/>
                </a:rPr>
                <a:t>安全生产</a:t>
              </a:r>
              <a:r>
                <a:rPr lang="zh-CN" altLang="en-US" dirty="0" smtClean="0">
                  <a:latin typeface="微软雅黑" panose="020B0503020204020204" pitchFamily="34" charset="-122"/>
                  <a:ea typeface="微软雅黑" panose="020B0503020204020204" pitchFamily="34" charset="-122"/>
                </a:rPr>
                <a:t>水平，实现</a:t>
              </a:r>
              <a:r>
                <a:rPr lang="zh-CN" altLang="en-US" dirty="0">
                  <a:latin typeface="微软雅黑" panose="020B0503020204020204" pitchFamily="34" charset="-122"/>
                  <a:ea typeface="微软雅黑" panose="020B0503020204020204" pitchFamily="34" charset="-122"/>
                </a:rPr>
                <a:t>本质安全。</a:t>
              </a:r>
              <a:endParaRPr lang="zh-CN" altLang="en-US" dirty="0"/>
            </a:p>
          </p:txBody>
        </p:sp>
        <p:sp>
          <p:nvSpPr>
            <p:cNvPr id="23" name="圆角矩形 22"/>
            <p:cNvSpPr/>
            <p:nvPr/>
          </p:nvSpPr>
          <p:spPr>
            <a:xfrm>
              <a:off x="4562856" y="4097648"/>
              <a:ext cx="6236208" cy="1068217"/>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4" name="图片 33"/>
          <p:cNvPicPr>
            <a:picLocks noChangeAspect="1"/>
          </p:cNvPicPr>
          <p:nvPr/>
        </p:nvPicPr>
        <p:blipFill rotWithShape="1">
          <a:blip r:embed="rId3">
            <a:extLst>
              <a:ext uri="{28A0092B-C50C-407E-A947-70E740481C1C}">
                <a14:useLocalDpi xmlns:a14="http://schemas.microsoft.com/office/drawing/2010/main" val="0"/>
              </a:ext>
            </a:extLst>
          </a:blip>
          <a:srcRect l="9765" t="6934" r="18075" b="19200"/>
          <a:stretch/>
        </p:blipFill>
        <p:spPr>
          <a:xfrm flipH="1">
            <a:off x="430667" y="3180001"/>
            <a:ext cx="3437721" cy="3462723"/>
          </a:xfrm>
          <a:prstGeom prst="rect">
            <a:avLst/>
          </a:prstGeom>
        </p:spPr>
      </p:pic>
    </p:spTree>
    <p:extLst>
      <p:ext uri="{BB962C8B-B14F-4D97-AF65-F5344CB8AC3E}">
        <p14:creationId xmlns:p14="http://schemas.microsoft.com/office/powerpoint/2010/main" val="4204764753"/>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par>
                          <p:cTn id="41" fill="hold">
                            <p:stCondLst>
                              <p:cond delay="4500"/>
                            </p:stCondLst>
                            <p:childTnLst>
                              <p:par>
                                <p:cTn id="42" presetID="42" presetClass="entr" presetSubtype="0"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1000"/>
                                        <p:tgtEl>
                                          <p:spTgt spid="34"/>
                                        </p:tgtEl>
                                      </p:cBhvr>
                                    </p:animEffect>
                                    <p:anim calcmode="lin" valueType="num">
                                      <p:cBhvr>
                                        <p:cTn id="45" dur="1000" fill="hold"/>
                                        <p:tgtEl>
                                          <p:spTgt spid="34"/>
                                        </p:tgtEl>
                                        <p:attrNameLst>
                                          <p:attrName>ppt_x</p:attrName>
                                        </p:attrNameLst>
                                      </p:cBhvr>
                                      <p:tavLst>
                                        <p:tav tm="0">
                                          <p:val>
                                            <p:strVal val="#ppt_x"/>
                                          </p:val>
                                        </p:tav>
                                        <p:tav tm="100000">
                                          <p:val>
                                            <p:strVal val="#ppt_x"/>
                                          </p:val>
                                        </p:tav>
                                      </p:tavLst>
                                    </p:anim>
                                    <p:anim calcmode="lin" valueType="num">
                                      <p:cBhvr>
                                        <p:cTn id="4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安全生产标准化的特点</a:t>
            </a:r>
          </a:p>
        </p:txBody>
      </p:sp>
      <p:cxnSp>
        <p:nvCxnSpPr>
          <p:cNvPr id="8" name="直接连接符 7"/>
          <p:cNvCxnSpPr/>
          <p:nvPr/>
        </p:nvCxnSpPr>
        <p:spPr>
          <a:xfrm>
            <a:off x="3301006" y="2762365"/>
            <a:ext cx="1834896" cy="1606811"/>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615983" y="2461882"/>
            <a:ext cx="1681463" cy="785923"/>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149528" y="1395222"/>
            <a:ext cx="1563624" cy="1563624"/>
            <a:chOff x="1481994" y="1123694"/>
            <a:chExt cx="1563624" cy="1563624"/>
          </a:xfrm>
        </p:grpSpPr>
        <p:sp>
          <p:nvSpPr>
            <p:cNvPr id="11" name="流程图: 联系 10"/>
            <p:cNvSpPr/>
            <p:nvPr/>
          </p:nvSpPr>
          <p:spPr>
            <a:xfrm>
              <a:off x="1481994" y="1123694"/>
              <a:ext cx="1563624" cy="1563624"/>
            </a:xfrm>
            <a:prstGeom prst="flowChartConnector">
              <a:avLst/>
            </a:prstGeom>
            <a:solidFill>
              <a:srgbClr val="518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32864" y="1391519"/>
              <a:ext cx="1261884" cy="954107"/>
            </a:xfrm>
            <a:prstGeom prst="rect">
              <a:avLst/>
            </a:prstGeom>
          </p:spPr>
          <p:txBody>
            <a:bodyPr wrap="none">
              <a:spAutoFit/>
            </a:bodyPr>
            <a:lstStyle/>
            <a:p>
              <a:pPr algn="ctr"/>
              <a:r>
                <a:rPr lang="en-US" altLang="zh-CN" sz="2800" b="1" dirty="0" smtClean="0">
                  <a:solidFill>
                    <a:srgbClr val="EAEAEA"/>
                  </a:solidFill>
                  <a:latin typeface="微软雅黑" panose="020B0503020204020204" pitchFamily="34" charset="-122"/>
                  <a:ea typeface="微软雅黑" panose="020B0503020204020204" pitchFamily="34" charset="-122"/>
                </a:rPr>
                <a:t>02</a:t>
              </a:r>
            </a:p>
            <a:p>
              <a:pPr algn="ctr"/>
              <a:r>
                <a:rPr lang="zh-CN" altLang="en-US" sz="2800" b="1" dirty="0" smtClean="0">
                  <a:solidFill>
                    <a:srgbClr val="EAEAEA"/>
                  </a:solidFill>
                  <a:latin typeface="微软雅黑" panose="020B0503020204020204" pitchFamily="34" charset="-122"/>
                  <a:ea typeface="微软雅黑" panose="020B0503020204020204" pitchFamily="34" charset="-122"/>
                </a:rPr>
                <a:t>群众性</a:t>
              </a:r>
              <a:endParaRPr lang="zh-CN" altLang="en-US" sz="2800" b="1" dirty="0">
                <a:solidFill>
                  <a:srgbClr val="EAEAEA"/>
                </a:solidFill>
              </a:endParaRPr>
            </a:p>
          </p:txBody>
        </p:sp>
      </p:grpSp>
      <p:cxnSp>
        <p:nvCxnSpPr>
          <p:cNvPr id="13" name="直接连接符 12"/>
          <p:cNvCxnSpPr>
            <a:stCxn id="11" idx="6"/>
          </p:cNvCxnSpPr>
          <p:nvPr/>
        </p:nvCxnSpPr>
        <p:spPr>
          <a:xfrm flipV="1">
            <a:off x="3713152" y="1900922"/>
            <a:ext cx="1422750" cy="276112"/>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5230390" y="1179186"/>
            <a:ext cx="6236208" cy="1444021"/>
            <a:chOff x="4562856" y="1391519"/>
            <a:chExt cx="6236208" cy="1444021"/>
          </a:xfrm>
        </p:grpSpPr>
        <p:sp>
          <p:nvSpPr>
            <p:cNvPr id="15" name="矩形 14"/>
            <p:cNvSpPr/>
            <p:nvPr/>
          </p:nvSpPr>
          <p:spPr>
            <a:xfrm>
              <a:off x="4629912" y="1443841"/>
              <a:ext cx="6096000" cy="1338828"/>
            </a:xfrm>
            <a:prstGeom prst="rect">
              <a:avLst/>
            </a:prstGeom>
          </p:spPr>
          <p:txBody>
            <a:bodyPr>
              <a:spAutoFit/>
            </a:bodyPr>
            <a:lstStyle/>
            <a:p>
              <a:pPr>
                <a:lnSpc>
                  <a:spcPct val="150000"/>
                </a:lnSpc>
              </a:pPr>
              <a:r>
                <a:rPr lang="zh-CN" altLang="en-US" dirty="0">
                  <a:latin typeface="微软雅黑" panose="020B0503020204020204" pitchFamily="34" charset="-122"/>
                  <a:ea typeface="微软雅黑" panose="020B0503020204020204" pitchFamily="34" charset="-122"/>
                </a:rPr>
                <a:t>安全生产标准化活动要求企业全体员工必须参加</a:t>
              </a:r>
              <a:r>
                <a:rPr lang="zh-CN" altLang="en-US" dirty="0" smtClean="0">
                  <a:latin typeface="微软雅黑" panose="020B0503020204020204" pitchFamily="34" charset="-122"/>
                  <a:ea typeface="微软雅黑" panose="020B0503020204020204" pitchFamily="34" charset="-122"/>
                </a:rPr>
                <a:t>。各员工要</a:t>
              </a:r>
              <a:r>
                <a:rPr lang="zh-CN" altLang="en-US" dirty="0">
                  <a:latin typeface="微软雅黑" panose="020B0503020204020204" pitchFamily="34" charset="-122"/>
                  <a:ea typeface="微软雅黑" panose="020B0503020204020204" pitchFamily="34" charset="-122"/>
                </a:rPr>
                <a:t>结合各自的工种、岗位学习国家法律</a:t>
              </a:r>
              <a:r>
                <a:rPr lang="zh-CN" altLang="en-US" dirty="0" smtClean="0">
                  <a:latin typeface="微软雅黑" panose="020B0503020204020204" pitchFamily="34" charset="-122"/>
                  <a:ea typeface="微软雅黑" panose="020B0503020204020204" pitchFamily="34" charset="-122"/>
                </a:rPr>
                <a:t>、排</a:t>
              </a:r>
              <a:r>
                <a:rPr lang="zh-CN" altLang="en-US" dirty="0">
                  <a:latin typeface="微软雅黑" panose="020B0503020204020204" pitchFamily="34" charset="-122"/>
                  <a:ea typeface="微软雅黑" panose="020B0503020204020204" pitchFamily="34" charset="-122"/>
                </a:rPr>
                <a:t>查生产工艺过程、环节和操作行为存在的安全隐患</a:t>
              </a:r>
              <a:endParaRPr lang="en-US" altLang="zh-CN" dirty="0">
                <a:latin typeface="微软雅黑" panose="020B0503020204020204" pitchFamily="34" charset="-122"/>
                <a:ea typeface="微软雅黑" panose="020B0503020204020204" pitchFamily="34" charset="-122"/>
              </a:endParaRPr>
            </a:p>
          </p:txBody>
        </p:sp>
        <p:sp>
          <p:nvSpPr>
            <p:cNvPr id="16" name="圆角矩形 15"/>
            <p:cNvSpPr/>
            <p:nvPr/>
          </p:nvSpPr>
          <p:spPr>
            <a:xfrm>
              <a:off x="4562856" y="1391519"/>
              <a:ext cx="6236208" cy="1444021"/>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522998" y="2962083"/>
            <a:ext cx="6236208" cy="1068217"/>
            <a:chOff x="4855464" y="2740472"/>
            <a:chExt cx="6236208" cy="1068217"/>
          </a:xfrm>
        </p:grpSpPr>
        <p:sp>
          <p:nvSpPr>
            <p:cNvPr id="18" name="矩形 17"/>
            <p:cNvSpPr/>
            <p:nvPr/>
          </p:nvSpPr>
          <p:spPr>
            <a:xfrm>
              <a:off x="4949952" y="2831428"/>
              <a:ext cx="6096000" cy="874407"/>
            </a:xfrm>
            <a:prstGeom prst="rect">
              <a:avLst/>
            </a:prstGeom>
          </p:spPr>
          <p:txBody>
            <a:bodyPr>
              <a:spAutoFit/>
            </a:bodyPr>
            <a:lstStyle/>
            <a:p>
              <a:pPr>
                <a:lnSpc>
                  <a:spcPct val="150000"/>
                </a:lnSpc>
              </a:pPr>
              <a:r>
                <a:rPr lang="zh-CN" altLang="en-US" dirty="0">
                  <a:latin typeface="微软雅黑" panose="020B0503020204020204" pitchFamily="34" charset="-122"/>
                  <a:ea typeface="微软雅黑" panose="020B0503020204020204" pitchFamily="34" charset="-122"/>
                </a:rPr>
                <a:t>对不符合国家法律、法规和技术标准的工艺、环节或操作行为进行改造、改进，实现安全水平的提高。</a:t>
              </a:r>
              <a:endParaRPr lang="en-US" altLang="zh-CN" dirty="0">
                <a:latin typeface="微软雅黑" panose="020B0503020204020204" pitchFamily="34" charset="-122"/>
                <a:ea typeface="微软雅黑" panose="020B0503020204020204" pitchFamily="34" charset="-122"/>
              </a:endParaRPr>
            </a:p>
          </p:txBody>
        </p:sp>
        <p:sp>
          <p:nvSpPr>
            <p:cNvPr id="19" name="圆角矩形 18"/>
            <p:cNvSpPr/>
            <p:nvPr/>
          </p:nvSpPr>
          <p:spPr>
            <a:xfrm>
              <a:off x="4855464" y="2740472"/>
              <a:ext cx="6236208" cy="1068217"/>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5230390" y="4369176"/>
            <a:ext cx="6236208" cy="1507624"/>
            <a:chOff x="4562856" y="4097648"/>
            <a:chExt cx="6236208" cy="1507624"/>
          </a:xfrm>
        </p:grpSpPr>
        <p:sp>
          <p:nvSpPr>
            <p:cNvPr id="21" name="矩形 20"/>
            <p:cNvSpPr/>
            <p:nvPr/>
          </p:nvSpPr>
          <p:spPr>
            <a:xfrm>
              <a:off x="4629912" y="4170092"/>
              <a:ext cx="6096000" cy="1289905"/>
            </a:xfrm>
            <a:prstGeom prst="rect">
              <a:avLst/>
            </a:prstGeom>
          </p:spPr>
          <p:txBody>
            <a:bodyPr>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培养</a:t>
              </a:r>
              <a:r>
                <a:rPr lang="zh-CN" altLang="en-US" dirty="0">
                  <a:latin typeface="微软雅黑" panose="020B0503020204020204" pitchFamily="34" charset="-122"/>
                  <a:ea typeface="微软雅黑" panose="020B0503020204020204" pitchFamily="34" charset="-122"/>
                </a:rPr>
                <a:t>和</a:t>
              </a:r>
              <a:r>
                <a:rPr lang="zh-CN" altLang="en-US" dirty="0" smtClean="0">
                  <a:latin typeface="微软雅黑" panose="020B0503020204020204" pitchFamily="34" charset="-122"/>
                  <a:ea typeface="微软雅黑" panose="020B0503020204020204" pitchFamily="34" charset="-122"/>
                </a:rPr>
                <a:t>加强员工遵纪守法、</a:t>
              </a:r>
              <a:r>
                <a:rPr lang="zh-CN" altLang="en-US" dirty="0">
                  <a:latin typeface="微软雅黑" panose="020B0503020204020204" pitchFamily="34" charset="-122"/>
                  <a:ea typeface="微软雅黑" panose="020B0503020204020204" pitchFamily="34" charset="-122"/>
                </a:rPr>
                <a:t>“安全第一”的思想意识</a:t>
              </a:r>
              <a:r>
                <a:rPr lang="zh-CN" altLang="en-US" dirty="0" smtClean="0">
                  <a:latin typeface="微软雅黑" panose="020B0503020204020204" pitchFamily="34" charset="-122"/>
                  <a:ea typeface="微软雅黑" panose="020B0503020204020204" pitchFamily="34" charset="-122"/>
                </a:rPr>
                <a:t>；使</a:t>
              </a:r>
              <a:r>
                <a:rPr lang="zh-CN" altLang="en-US" dirty="0">
                  <a:latin typeface="微软雅黑" panose="020B0503020204020204" pitchFamily="34" charset="-122"/>
                  <a:ea typeface="微软雅黑" panose="020B0503020204020204" pitchFamily="34" charset="-122"/>
                </a:rPr>
                <a:t>全体</a:t>
              </a:r>
              <a:r>
                <a:rPr lang="zh-CN" altLang="en-US" dirty="0" smtClean="0">
                  <a:latin typeface="微软雅黑" panose="020B0503020204020204" pitchFamily="34" charset="-122"/>
                  <a:ea typeface="微软雅黑" panose="020B0503020204020204" pitchFamily="34" charset="-122"/>
                </a:rPr>
                <a:t>员工掌握</a:t>
              </a:r>
              <a:r>
                <a:rPr lang="zh-CN" altLang="en-US" dirty="0">
                  <a:latin typeface="微软雅黑" panose="020B0503020204020204" pitchFamily="34" charset="-122"/>
                  <a:ea typeface="微软雅黑" panose="020B0503020204020204" pitchFamily="34" charset="-122"/>
                </a:rPr>
                <a:t>与岗位相适应的安全知识和排查安全隐患能力，及应急自救技能。</a:t>
              </a:r>
            </a:p>
          </p:txBody>
        </p:sp>
        <p:sp>
          <p:nvSpPr>
            <p:cNvPr id="22" name="圆角矩形 21"/>
            <p:cNvSpPr/>
            <p:nvPr/>
          </p:nvSpPr>
          <p:spPr>
            <a:xfrm>
              <a:off x="4562856" y="4097648"/>
              <a:ext cx="6236208" cy="1507624"/>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l="6312" t="3817" r="1438" b="6183"/>
          <a:stretch/>
        </p:blipFill>
        <p:spPr>
          <a:xfrm>
            <a:off x="192023" y="3483864"/>
            <a:ext cx="4498849" cy="3291840"/>
          </a:xfrm>
          <a:prstGeom prst="rect">
            <a:avLst/>
          </a:prstGeom>
        </p:spPr>
      </p:pic>
    </p:spTree>
    <p:extLst>
      <p:ext uri="{BB962C8B-B14F-4D97-AF65-F5344CB8AC3E}">
        <p14:creationId xmlns:p14="http://schemas.microsoft.com/office/powerpoint/2010/main" val="868222613"/>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par>
                          <p:cTn id="41" fill="hold">
                            <p:stCondLst>
                              <p:cond delay="4500"/>
                            </p:stCondLst>
                            <p:childTnLst>
                              <p:par>
                                <p:cTn id="42" presetID="14" presetClass="entr" presetSubtype="10"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randombar(horizontal)">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安全生产标准化的特点</a:t>
            </a:r>
          </a:p>
        </p:txBody>
      </p:sp>
      <p:cxnSp>
        <p:nvCxnSpPr>
          <p:cNvPr id="8" name="直接连接符 7"/>
          <p:cNvCxnSpPr/>
          <p:nvPr/>
        </p:nvCxnSpPr>
        <p:spPr>
          <a:xfrm>
            <a:off x="3301006" y="2762365"/>
            <a:ext cx="1834896" cy="1606811"/>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615983" y="2461882"/>
            <a:ext cx="1681463" cy="785923"/>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149528" y="1395222"/>
            <a:ext cx="1563624" cy="1563624"/>
            <a:chOff x="1481994" y="1123694"/>
            <a:chExt cx="1563624" cy="1563624"/>
          </a:xfrm>
        </p:grpSpPr>
        <p:sp>
          <p:nvSpPr>
            <p:cNvPr id="11" name="流程图: 联系 10"/>
            <p:cNvSpPr/>
            <p:nvPr/>
          </p:nvSpPr>
          <p:spPr>
            <a:xfrm>
              <a:off x="1481994" y="1123694"/>
              <a:ext cx="1563624" cy="1563624"/>
            </a:xfrm>
            <a:prstGeom prst="flowChartConnector">
              <a:avLst/>
            </a:prstGeom>
            <a:solidFill>
              <a:srgbClr val="518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32864" y="1391519"/>
              <a:ext cx="1261884" cy="954107"/>
            </a:xfrm>
            <a:prstGeom prst="rect">
              <a:avLst/>
            </a:prstGeom>
          </p:spPr>
          <p:txBody>
            <a:bodyPr wrap="none">
              <a:spAutoFit/>
            </a:bodyPr>
            <a:lstStyle/>
            <a:p>
              <a:pPr algn="ctr"/>
              <a:r>
                <a:rPr lang="en-US" altLang="zh-CN" sz="2800" b="1" dirty="0" smtClean="0">
                  <a:solidFill>
                    <a:srgbClr val="EAEAEA"/>
                  </a:solidFill>
                  <a:latin typeface="微软雅黑" panose="020B0503020204020204" pitchFamily="34" charset="-122"/>
                  <a:ea typeface="微软雅黑" panose="020B0503020204020204" pitchFamily="34" charset="-122"/>
                </a:rPr>
                <a:t>03</a:t>
              </a:r>
            </a:p>
            <a:p>
              <a:pPr algn="ctr"/>
              <a:r>
                <a:rPr lang="zh-CN" altLang="en-US" sz="2800" b="1" dirty="0">
                  <a:solidFill>
                    <a:srgbClr val="EAEAEA"/>
                  </a:solidFill>
                  <a:latin typeface="微软雅黑" panose="020B0503020204020204" pitchFamily="34" charset="-122"/>
                  <a:ea typeface="微软雅黑" panose="020B0503020204020204" pitchFamily="34" charset="-122"/>
                </a:rPr>
                <a:t>系统性</a:t>
              </a:r>
              <a:endParaRPr lang="zh-CN" altLang="en-US" sz="2800" b="1" dirty="0">
                <a:solidFill>
                  <a:srgbClr val="EAEAEA"/>
                </a:solidFill>
              </a:endParaRPr>
            </a:p>
          </p:txBody>
        </p:sp>
      </p:grpSp>
      <p:cxnSp>
        <p:nvCxnSpPr>
          <p:cNvPr id="13" name="直接连接符 12"/>
          <p:cNvCxnSpPr>
            <a:stCxn id="11" idx="6"/>
          </p:cNvCxnSpPr>
          <p:nvPr/>
        </p:nvCxnSpPr>
        <p:spPr>
          <a:xfrm flipV="1">
            <a:off x="3713152" y="1900922"/>
            <a:ext cx="1422750" cy="276112"/>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5230390" y="1179186"/>
            <a:ext cx="6236208" cy="1437967"/>
            <a:chOff x="4562856" y="1391519"/>
            <a:chExt cx="6236208" cy="1437967"/>
          </a:xfrm>
        </p:grpSpPr>
        <p:sp>
          <p:nvSpPr>
            <p:cNvPr id="15" name="矩形 14"/>
            <p:cNvSpPr/>
            <p:nvPr/>
          </p:nvSpPr>
          <p:spPr>
            <a:xfrm>
              <a:off x="4629912" y="1443841"/>
              <a:ext cx="6096000" cy="1338828"/>
            </a:xfrm>
            <a:prstGeom prst="rect">
              <a:avLst/>
            </a:prstGeom>
          </p:spPr>
          <p:txBody>
            <a:bodyPr>
              <a:spAutoFit/>
            </a:bodyPr>
            <a:lstStyle/>
            <a:p>
              <a:pPr>
                <a:lnSpc>
                  <a:spcPct val="150000"/>
                </a:lnSpc>
              </a:pPr>
              <a:r>
                <a:rPr lang="zh-CN" altLang="en-US" dirty="0">
                  <a:latin typeface="微软雅黑" panose="020B0503020204020204" pitchFamily="34" charset="-122"/>
                  <a:ea typeface="微软雅黑" panose="020B0503020204020204" pitchFamily="34" charset="-122"/>
                </a:rPr>
                <a:t> 安全生产标准化活动覆盖企业生产经营的各个方面，不仅包括生产活动，也包括管理</a:t>
              </a:r>
              <a:r>
                <a:rPr lang="zh-CN" altLang="en-US" dirty="0" smtClean="0">
                  <a:latin typeface="微软雅黑" panose="020B0503020204020204" pitchFamily="34" charset="-122"/>
                  <a:ea typeface="微软雅黑" panose="020B0503020204020204" pitchFamily="34" charset="-122"/>
                </a:rPr>
                <a:t>活动</a:t>
              </a:r>
              <a:r>
                <a:rPr lang="zh-CN" altLang="en-US" dirty="0">
                  <a:latin typeface="微软雅黑" panose="020B0503020204020204" pitchFamily="34" charset="-122"/>
                  <a:ea typeface="微软雅黑" panose="020B0503020204020204" pitchFamily="34" charset="-122"/>
                </a:rPr>
                <a:t>；不仅包括技术标准，而且包括操作规范</a:t>
              </a:r>
              <a:endParaRPr lang="en-US" altLang="zh-CN" dirty="0">
                <a:latin typeface="微软雅黑" panose="020B0503020204020204" pitchFamily="34" charset="-122"/>
                <a:ea typeface="微软雅黑" panose="020B0503020204020204" pitchFamily="34" charset="-122"/>
              </a:endParaRPr>
            </a:p>
          </p:txBody>
        </p:sp>
        <p:sp>
          <p:nvSpPr>
            <p:cNvPr id="16" name="圆角矩形 15"/>
            <p:cNvSpPr/>
            <p:nvPr/>
          </p:nvSpPr>
          <p:spPr>
            <a:xfrm>
              <a:off x="4562856" y="1391519"/>
              <a:ext cx="6236208" cy="1437967"/>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522998" y="2879494"/>
            <a:ext cx="6236208" cy="1474229"/>
            <a:chOff x="4855464" y="2740472"/>
            <a:chExt cx="6236208" cy="1474229"/>
          </a:xfrm>
        </p:grpSpPr>
        <p:sp>
          <p:nvSpPr>
            <p:cNvPr id="18" name="矩形 17"/>
            <p:cNvSpPr/>
            <p:nvPr/>
          </p:nvSpPr>
          <p:spPr>
            <a:xfrm>
              <a:off x="4949952" y="2831428"/>
              <a:ext cx="6096000" cy="1289905"/>
            </a:xfrm>
            <a:prstGeom prst="rect">
              <a:avLst/>
            </a:prstGeom>
          </p:spPr>
          <p:txBody>
            <a:bodyPr>
              <a:spAutoFit/>
            </a:bodyPr>
            <a:lstStyle/>
            <a:p>
              <a:pPr>
                <a:lnSpc>
                  <a:spcPct val="150000"/>
                </a:lnSpc>
              </a:pPr>
              <a:r>
                <a:rPr lang="zh-CN" altLang="en-US" dirty="0">
                  <a:latin typeface="微软雅黑" panose="020B0503020204020204" pitchFamily="34" charset="-122"/>
                  <a:ea typeface="微软雅黑" panose="020B0503020204020204" pitchFamily="34" charset="-122"/>
                </a:rPr>
                <a:t>不仅包括各工艺环节的安全标准化，也包括后勤保障各环节的安全标准</a:t>
              </a:r>
              <a:r>
                <a:rPr lang="zh-CN" altLang="en-US" dirty="0" smtClean="0">
                  <a:latin typeface="微软雅黑" panose="020B0503020204020204" pitchFamily="34" charset="-122"/>
                  <a:ea typeface="微软雅黑" panose="020B0503020204020204" pitchFamily="34" charset="-122"/>
                </a:rPr>
                <a:t>化；</a:t>
              </a:r>
              <a:r>
                <a:rPr lang="zh-CN" altLang="en-US" dirty="0">
                  <a:latin typeface="微软雅黑" panose="020B0503020204020204" pitchFamily="34" charset="-122"/>
                  <a:ea typeface="微软雅黑" panose="020B0503020204020204" pitchFamily="34" charset="-122"/>
                </a:rPr>
                <a:t>不仅涉及到每个岗位的安全操作，而且涉及到每个员工的责任和行动，等等</a:t>
              </a:r>
              <a:endParaRPr lang="en-US" altLang="zh-CN" dirty="0">
                <a:latin typeface="微软雅黑" panose="020B0503020204020204" pitchFamily="34" charset="-122"/>
                <a:ea typeface="微软雅黑" panose="020B0503020204020204" pitchFamily="34" charset="-122"/>
              </a:endParaRPr>
            </a:p>
          </p:txBody>
        </p:sp>
        <p:sp>
          <p:nvSpPr>
            <p:cNvPr id="19" name="圆角矩形 18"/>
            <p:cNvSpPr/>
            <p:nvPr/>
          </p:nvSpPr>
          <p:spPr>
            <a:xfrm>
              <a:off x="4855464" y="2740472"/>
              <a:ext cx="6236208" cy="1474229"/>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5227342" y="4616064"/>
            <a:ext cx="6236208" cy="1507624"/>
            <a:chOff x="4562856" y="4097648"/>
            <a:chExt cx="6236208" cy="1507624"/>
          </a:xfrm>
        </p:grpSpPr>
        <p:sp>
          <p:nvSpPr>
            <p:cNvPr id="21" name="矩形 20"/>
            <p:cNvSpPr/>
            <p:nvPr/>
          </p:nvSpPr>
          <p:spPr>
            <a:xfrm>
              <a:off x="4629912" y="4170092"/>
              <a:ext cx="6096000" cy="1289905"/>
            </a:xfrm>
            <a:prstGeom prst="rect">
              <a:avLst/>
            </a:prstGeom>
          </p:spPr>
          <p:txBody>
            <a:bodyPr>
              <a:spAutoFit/>
            </a:bodyPr>
            <a:lstStyle/>
            <a:p>
              <a:pPr>
                <a:lnSpc>
                  <a:spcPct val="150000"/>
                </a:lnSpc>
              </a:pPr>
              <a:r>
                <a:rPr lang="zh-CN" altLang="en-US" dirty="0">
                  <a:latin typeface="微软雅黑" panose="020B0503020204020204" pitchFamily="34" charset="-122"/>
                  <a:ea typeface="微软雅黑" panose="020B0503020204020204" pitchFamily="34" charset="-122"/>
                </a:rPr>
                <a:t>由此可见，安全生产标准化覆盖企业生产经营过程各个层面、各个岗位和人员，使企业实现全员、全过程、全方位安全生产。</a:t>
              </a:r>
            </a:p>
          </p:txBody>
        </p:sp>
        <p:sp>
          <p:nvSpPr>
            <p:cNvPr id="22" name="圆角矩形 21"/>
            <p:cNvSpPr/>
            <p:nvPr/>
          </p:nvSpPr>
          <p:spPr>
            <a:xfrm>
              <a:off x="4562856" y="4097648"/>
              <a:ext cx="6236208" cy="1507624"/>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21067"/>
          <a:stretch/>
        </p:blipFill>
        <p:spPr>
          <a:xfrm>
            <a:off x="451792" y="3511473"/>
            <a:ext cx="3395472" cy="3350199"/>
          </a:xfrm>
          <a:prstGeom prst="rect">
            <a:avLst/>
          </a:prstGeom>
        </p:spPr>
      </p:pic>
    </p:spTree>
    <p:extLst>
      <p:ext uri="{BB962C8B-B14F-4D97-AF65-F5344CB8AC3E}">
        <p14:creationId xmlns:p14="http://schemas.microsoft.com/office/powerpoint/2010/main" val="2108288259"/>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par>
                          <p:cTn id="41" fill="hold">
                            <p:stCondLst>
                              <p:cond delay="4500"/>
                            </p:stCondLst>
                            <p:childTnLst>
                              <p:par>
                                <p:cTn id="42" presetID="2" presetClass="entr" presetSubtype="4"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fill="hold"/>
                                        <p:tgtEl>
                                          <p:spTgt spid="3"/>
                                        </p:tgtEl>
                                        <p:attrNameLst>
                                          <p:attrName>ppt_x</p:attrName>
                                        </p:attrNameLst>
                                      </p:cBhvr>
                                      <p:tavLst>
                                        <p:tav tm="0">
                                          <p:val>
                                            <p:strVal val="#ppt_x"/>
                                          </p:val>
                                        </p:tav>
                                        <p:tav tm="100000">
                                          <p:val>
                                            <p:strVal val="#ppt_x"/>
                                          </p:val>
                                        </p:tav>
                                      </p:tavLst>
                                    </p:anim>
                                    <p:anim calcmode="lin" valueType="num">
                                      <p:cBhvr additive="base">
                                        <p:cTn id="4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安全生产标准化的特点</a:t>
            </a:r>
          </a:p>
        </p:txBody>
      </p:sp>
      <p:cxnSp>
        <p:nvCxnSpPr>
          <p:cNvPr id="8" name="直接连接符 7"/>
          <p:cNvCxnSpPr/>
          <p:nvPr/>
        </p:nvCxnSpPr>
        <p:spPr>
          <a:xfrm>
            <a:off x="3301006" y="2762365"/>
            <a:ext cx="1834896" cy="1606811"/>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615983" y="2461882"/>
            <a:ext cx="1681463" cy="785923"/>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149528" y="1395222"/>
            <a:ext cx="1563624" cy="1563624"/>
            <a:chOff x="1481994" y="1123694"/>
            <a:chExt cx="1563624" cy="1563624"/>
          </a:xfrm>
        </p:grpSpPr>
        <p:sp>
          <p:nvSpPr>
            <p:cNvPr id="11" name="流程图: 联系 10"/>
            <p:cNvSpPr/>
            <p:nvPr/>
          </p:nvSpPr>
          <p:spPr>
            <a:xfrm>
              <a:off x="1481994" y="1123694"/>
              <a:ext cx="1563624" cy="1563624"/>
            </a:xfrm>
            <a:prstGeom prst="flowChartConnector">
              <a:avLst/>
            </a:prstGeom>
            <a:solidFill>
              <a:srgbClr val="518E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32864" y="1391519"/>
              <a:ext cx="1261884" cy="954107"/>
            </a:xfrm>
            <a:prstGeom prst="rect">
              <a:avLst/>
            </a:prstGeom>
          </p:spPr>
          <p:txBody>
            <a:bodyPr wrap="none">
              <a:spAutoFit/>
            </a:bodyPr>
            <a:lstStyle/>
            <a:p>
              <a:pPr algn="ctr"/>
              <a:r>
                <a:rPr lang="en-US" altLang="zh-CN" sz="2800" b="1" dirty="0" smtClean="0">
                  <a:solidFill>
                    <a:srgbClr val="EAEAEA"/>
                  </a:solidFill>
                  <a:latin typeface="微软雅黑" panose="020B0503020204020204" pitchFamily="34" charset="-122"/>
                  <a:ea typeface="微软雅黑" panose="020B0503020204020204" pitchFamily="34" charset="-122"/>
                </a:rPr>
                <a:t>04</a:t>
              </a:r>
            </a:p>
            <a:p>
              <a:pPr algn="ctr"/>
              <a:r>
                <a:rPr lang="zh-CN" altLang="en-US" sz="2800" b="1" dirty="0">
                  <a:solidFill>
                    <a:srgbClr val="EAEAEA"/>
                  </a:solidFill>
                  <a:latin typeface="微软雅黑" panose="020B0503020204020204" pitchFamily="34" charset="-122"/>
                  <a:ea typeface="微软雅黑" panose="020B0503020204020204" pitchFamily="34" charset="-122"/>
                </a:rPr>
                <a:t>动态性</a:t>
              </a:r>
              <a:endParaRPr lang="zh-CN" altLang="en-US" sz="2800" b="1" dirty="0">
                <a:solidFill>
                  <a:srgbClr val="EAEAEA"/>
                </a:solidFill>
              </a:endParaRPr>
            </a:p>
          </p:txBody>
        </p:sp>
      </p:grpSp>
      <p:cxnSp>
        <p:nvCxnSpPr>
          <p:cNvPr id="13" name="直接连接符 12"/>
          <p:cNvCxnSpPr>
            <a:stCxn id="11" idx="6"/>
          </p:cNvCxnSpPr>
          <p:nvPr/>
        </p:nvCxnSpPr>
        <p:spPr>
          <a:xfrm flipV="1">
            <a:off x="3713152" y="1900922"/>
            <a:ext cx="1422750" cy="276112"/>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5230390" y="1179186"/>
            <a:ext cx="6236208" cy="1020355"/>
            <a:chOff x="4562856" y="1391519"/>
            <a:chExt cx="6236208" cy="1020355"/>
          </a:xfrm>
        </p:grpSpPr>
        <p:sp>
          <p:nvSpPr>
            <p:cNvPr id="15" name="矩形 14"/>
            <p:cNvSpPr/>
            <p:nvPr/>
          </p:nvSpPr>
          <p:spPr>
            <a:xfrm>
              <a:off x="4629912" y="1443841"/>
              <a:ext cx="6096000" cy="874407"/>
            </a:xfrm>
            <a:prstGeom prst="rect">
              <a:avLst/>
            </a:prstGeom>
          </p:spPr>
          <p:txBody>
            <a:bodyPr>
              <a:spAutoFit/>
            </a:bodyPr>
            <a:lstStyle/>
            <a:p>
              <a:pPr>
                <a:lnSpc>
                  <a:spcPct val="150000"/>
                </a:lnSpc>
              </a:pPr>
              <a:r>
                <a:rPr lang="zh-CN" altLang="en-US" dirty="0">
                  <a:latin typeface="微软雅黑" panose="020B0503020204020204" pitchFamily="34" charset="-122"/>
                  <a:ea typeface="微软雅黑" panose="020B0503020204020204" pitchFamily="34" charset="-122"/>
                </a:rPr>
                <a:t>企业开展安全生产标准化活动的具体内容，每个企业、每个行业、每个地区，都可以有所区别、各有特点。</a:t>
              </a:r>
              <a:endParaRPr lang="en-US" altLang="zh-CN" dirty="0">
                <a:latin typeface="微软雅黑" panose="020B0503020204020204" pitchFamily="34" charset="-122"/>
                <a:ea typeface="微软雅黑" panose="020B0503020204020204" pitchFamily="34" charset="-122"/>
              </a:endParaRPr>
            </a:p>
          </p:txBody>
        </p:sp>
        <p:sp>
          <p:nvSpPr>
            <p:cNvPr id="16" name="圆角矩形 15"/>
            <p:cNvSpPr/>
            <p:nvPr/>
          </p:nvSpPr>
          <p:spPr>
            <a:xfrm>
              <a:off x="4562856" y="1391519"/>
              <a:ext cx="6236208" cy="1020355"/>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522998" y="2835869"/>
            <a:ext cx="6236208" cy="1143866"/>
            <a:chOff x="4855464" y="2740473"/>
            <a:chExt cx="6236208" cy="1143866"/>
          </a:xfrm>
        </p:grpSpPr>
        <p:sp>
          <p:nvSpPr>
            <p:cNvPr id="18" name="矩形 17"/>
            <p:cNvSpPr/>
            <p:nvPr/>
          </p:nvSpPr>
          <p:spPr>
            <a:xfrm>
              <a:off x="4949952" y="2831428"/>
              <a:ext cx="6096000" cy="923330"/>
            </a:xfrm>
            <a:prstGeom prst="rect">
              <a:avLst/>
            </a:prstGeom>
          </p:spPr>
          <p:txBody>
            <a:bodyPr>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在</a:t>
              </a:r>
              <a:r>
                <a:rPr lang="zh-CN" altLang="en-US" dirty="0">
                  <a:latin typeface="微软雅黑" panose="020B0503020204020204" pitchFamily="34" charset="-122"/>
                  <a:ea typeface="微软雅黑" panose="020B0503020204020204" pitchFamily="34" charset="-122"/>
                </a:rPr>
                <a:t>同一企业，随着环境改变、科技发展以及企业自身的变化，标准化活动的内容也将逐步丰富、不断完善和提高</a:t>
              </a:r>
              <a:endParaRPr lang="en-US" altLang="zh-CN" dirty="0">
                <a:latin typeface="微软雅黑" panose="020B0503020204020204" pitchFamily="34" charset="-122"/>
                <a:ea typeface="微软雅黑" panose="020B0503020204020204" pitchFamily="34" charset="-122"/>
              </a:endParaRPr>
            </a:p>
          </p:txBody>
        </p:sp>
        <p:sp>
          <p:nvSpPr>
            <p:cNvPr id="19" name="圆角矩形 18"/>
            <p:cNvSpPr/>
            <p:nvPr/>
          </p:nvSpPr>
          <p:spPr>
            <a:xfrm>
              <a:off x="4855464" y="2740473"/>
              <a:ext cx="6236208" cy="1143866"/>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5227342" y="4616064"/>
            <a:ext cx="6236208" cy="1507624"/>
            <a:chOff x="4562856" y="4097648"/>
            <a:chExt cx="6236208" cy="1507624"/>
          </a:xfrm>
        </p:grpSpPr>
        <p:sp>
          <p:nvSpPr>
            <p:cNvPr id="21" name="矩形 20"/>
            <p:cNvSpPr/>
            <p:nvPr/>
          </p:nvSpPr>
          <p:spPr>
            <a:xfrm>
              <a:off x="4629912" y="4170092"/>
              <a:ext cx="6096000" cy="1289905"/>
            </a:xfrm>
            <a:prstGeom prst="rect">
              <a:avLst/>
            </a:prstGeom>
          </p:spPr>
          <p:txBody>
            <a:bodyPr>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在安全生产</a:t>
              </a:r>
              <a:r>
                <a:rPr lang="zh-CN" altLang="en-US" dirty="0">
                  <a:latin typeface="微软雅黑" panose="020B0503020204020204" pitchFamily="34" charset="-122"/>
                  <a:ea typeface="微软雅黑" panose="020B0503020204020204" pitchFamily="34" charset="-122"/>
                </a:rPr>
                <a:t>标准化活动中，允许并鼓励企业</a:t>
              </a:r>
              <a:r>
                <a:rPr lang="zh-CN" altLang="en-US" dirty="0" smtClean="0">
                  <a:latin typeface="微软雅黑" panose="020B0503020204020204" pitchFamily="34" charset="-122"/>
                  <a:ea typeface="微软雅黑" panose="020B0503020204020204" pitchFamily="34" charset="-122"/>
                </a:rPr>
                <a:t>根据实际情况，</a:t>
              </a:r>
              <a:r>
                <a:rPr lang="zh-CN" altLang="en-US" dirty="0">
                  <a:latin typeface="微软雅黑" panose="020B0503020204020204" pitchFamily="34" charset="-122"/>
                  <a:ea typeface="微软雅黑" panose="020B0503020204020204" pitchFamily="34" charset="-122"/>
                </a:rPr>
                <a:t>按照学习、实践</a:t>
              </a:r>
              <a:r>
                <a:rPr lang="zh-CN" altLang="en-US" dirty="0" smtClean="0">
                  <a:latin typeface="微软雅黑" panose="020B0503020204020204" pitchFamily="34" charset="-122"/>
                  <a:ea typeface="微软雅黑" panose="020B0503020204020204" pitchFamily="34" charset="-122"/>
                </a:rPr>
                <a:t>、提高</a:t>
              </a:r>
              <a:r>
                <a:rPr lang="zh-CN" altLang="en-US" dirty="0">
                  <a:latin typeface="微软雅黑" panose="020B0503020204020204" pitchFamily="34" charset="-122"/>
                  <a:ea typeface="微软雅黑" panose="020B0503020204020204" pitchFamily="34" charset="-122"/>
                </a:rPr>
                <a:t>的模式，对开展安全生产标准化活动的形式、方式和具体内容进行动态调整、创新发展</a:t>
              </a:r>
            </a:p>
          </p:txBody>
        </p:sp>
        <p:sp>
          <p:nvSpPr>
            <p:cNvPr id="22" name="圆角矩形 21"/>
            <p:cNvSpPr/>
            <p:nvPr/>
          </p:nvSpPr>
          <p:spPr>
            <a:xfrm>
              <a:off x="4562856" y="4097648"/>
              <a:ext cx="6236208" cy="1507624"/>
            </a:xfrm>
            <a:prstGeom prst="roundRect">
              <a:avLst/>
            </a:prstGeom>
            <a:noFill/>
            <a:ln w="25400">
              <a:solidFill>
                <a:srgbClr val="7CC7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587" y="3725002"/>
            <a:ext cx="4355950" cy="3048806"/>
          </a:xfrm>
          <a:prstGeom prst="rect">
            <a:avLst/>
          </a:prstGeom>
        </p:spPr>
      </p:pic>
    </p:spTree>
    <p:extLst>
      <p:ext uri="{BB962C8B-B14F-4D97-AF65-F5344CB8AC3E}">
        <p14:creationId xmlns:p14="http://schemas.microsoft.com/office/powerpoint/2010/main" val="1307317409"/>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5"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000"/>
                                        <p:tgtEl>
                                          <p:spTgt spid="24"/>
                                        </p:tgtEl>
                                      </p:cBhvr>
                                    </p:animEffect>
                                    <p:anim calcmode="lin" valueType="num">
                                      <p:cBhvr>
                                        <p:cTn id="21" dur="2000" fill="hold"/>
                                        <p:tgtEl>
                                          <p:spTgt spid="24"/>
                                        </p:tgtEl>
                                        <p:attrNameLst>
                                          <p:attrName>ppt_w</p:attrName>
                                        </p:attrNameLst>
                                      </p:cBhvr>
                                      <p:tavLst>
                                        <p:tav tm="0" fmla="#ppt_w*sin(2.5*pi*$)">
                                          <p:val>
                                            <p:fltVal val="0"/>
                                          </p:val>
                                        </p:tav>
                                        <p:tav tm="100000">
                                          <p:val>
                                            <p:fltVal val="1"/>
                                          </p:val>
                                        </p:tav>
                                      </p:tavLst>
                                    </p:anim>
                                    <p:anim calcmode="lin" valueType="num">
                                      <p:cBhvr>
                                        <p:cTn id="22" dur="2000" fill="hold"/>
                                        <p:tgtEl>
                                          <p:spTgt spid="24"/>
                                        </p:tgtEl>
                                        <p:attrNameLst>
                                          <p:attrName>ppt_h</p:attrName>
                                        </p:attrNameLst>
                                      </p:cBhvr>
                                      <p:tavLst>
                                        <p:tav tm="0">
                                          <p:val>
                                            <p:strVal val="#ppt_h"/>
                                          </p:val>
                                        </p:tav>
                                        <p:tav tm="100000">
                                          <p:val>
                                            <p:strVal val="#ppt_h"/>
                                          </p:val>
                                        </p:tav>
                                      </p:tavLst>
                                    </p:anim>
                                  </p:childTnLst>
                                </p:cTn>
                              </p:par>
                              <p:par>
                                <p:cTn id="23" presetID="2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nodeType="withEffect">
                                  <p:stCondLst>
                                    <p:cond delay="40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nodeType="withEffect">
                                  <p:stCondLst>
                                    <p:cond delay="80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nodeType="withEffect">
                                  <p:stCondLst>
                                    <p:cond delay="120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par>
                                <p:cTn id="35" presetID="22" presetClass="entr" presetSubtype="8" fill="hold" nodeType="withEffect">
                                  <p:stCondLst>
                                    <p:cond delay="150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nodeType="withEffect">
                                  <p:stCondLst>
                                    <p:cond delay="210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4960012"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建设安全生产标准化的意义？ </a:t>
            </a:r>
          </a:p>
        </p:txBody>
      </p:sp>
      <p:sp>
        <p:nvSpPr>
          <p:cNvPr id="2" name="矩形 1"/>
          <p:cNvSpPr/>
          <p:nvPr/>
        </p:nvSpPr>
        <p:spPr>
          <a:xfrm>
            <a:off x="2508562" y="1134302"/>
            <a:ext cx="2621222" cy="1477328"/>
          </a:xfrm>
          <a:prstGeom prst="rect">
            <a:avLst/>
          </a:prstGeom>
        </p:spPr>
        <p:txBody>
          <a:bodyPr wrap="square">
            <a:spAutoFit/>
          </a:bodyPr>
          <a:lstStyle/>
          <a:p>
            <a:pPr algn="ctr">
              <a:lnSpc>
                <a:spcPct val="150000"/>
              </a:lnSpc>
            </a:pPr>
            <a:r>
              <a:rPr lang="zh-CN" altLang="en-US" sz="2000" dirty="0" smtClean="0">
                <a:latin typeface="微软雅黑" panose="020B0503020204020204" pitchFamily="34" charset="-122"/>
                <a:ea typeface="微软雅黑" panose="020B0503020204020204" pitchFamily="34" charset="-122"/>
              </a:rPr>
              <a:t>企业</a:t>
            </a:r>
            <a:r>
              <a:rPr lang="zh-CN" altLang="en-US" sz="2000" dirty="0">
                <a:latin typeface="微软雅黑" panose="020B0503020204020204" pitchFamily="34" charset="-122"/>
                <a:ea typeface="微软雅黑" panose="020B0503020204020204" pitchFamily="34" charset="-122"/>
              </a:rPr>
              <a:t>安全生产标准化是落实企业安全生产主体责任的</a:t>
            </a:r>
            <a:r>
              <a:rPr lang="zh-CN" altLang="en-US" sz="2000" dirty="0" smtClean="0">
                <a:latin typeface="微软雅黑" panose="020B0503020204020204" pitchFamily="34" charset="-122"/>
                <a:ea typeface="微软雅黑" panose="020B0503020204020204" pitchFamily="34" charset="-122"/>
              </a:rPr>
              <a:t>必要</a:t>
            </a:r>
            <a:endParaRPr lang="en-US" altLang="zh-CN" sz="2000" dirty="0">
              <a:latin typeface="微软雅黑" panose="020B0503020204020204" pitchFamily="34" charset="-122"/>
              <a:ea typeface="微软雅黑" panose="020B0503020204020204" pitchFamily="34" charset="-122"/>
            </a:endParaRPr>
          </a:p>
        </p:txBody>
      </p:sp>
      <p:sp>
        <p:nvSpPr>
          <p:cNvPr id="9" name="矩形 8"/>
          <p:cNvSpPr/>
          <p:nvPr/>
        </p:nvSpPr>
        <p:spPr>
          <a:xfrm>
            <a:off x="3978449" y="5049871"/>
            <a:ext cx="2696506" cy="1477328"/>
          </a:xfrm>
          <a:prstGeom prst="rect">
            <a:avLst/>
          </a:prstGeom>
        </p:spPr>
        <p:txBody>
          <a:bodyPr wrap="square">
            <a:spAutoFit/>
          </a:bodyPr>
          <a:lstStyle/>
          <a:p>
            <a:pPr algn="ctr">
              <a:lnSpc>
                <a:spcPct val="150000"/>
              </a:lnSpc>
            </a:pPr>
            <a:r>
              <a:rPr lang="zh-CN" altLang="en-US" sz="2000" dirty="0" smtClean="0">
                <a:latin typeface="微软雅黑" panose="020B0503020204020204" pitchFamily="34" charset="-122"/>
                <a:ea typeface="微软雅黑" panose="020B0503020204020204" pitchFamily="34" charset="-122"/>
              </a:rPr>
              <a:t>企业</a:t>
            </a:r>
            <a:r>
              <a:rPr lang="zh-CN" altLang="en-US" sz="2000" dirty="0">
                <a:latin typeface="微软雅黑" panose="020B0503020204020204" pitchFamily="34" charset="-122"/>
                <a:ea typeface="微软雅黑" panose="020B0503020204020204" pitchFamily="34" charset="-122"/>
              </a:rPr>
              <a:t>安全生产标准化是强化企业安全生产基础工作的长效制度</a:t>
            </a:r>
          </a:p>
        </p:txBody>
      </p:sp>
      <p:grpSp>
        <p:nvGrpSpPr>
          <p:cNvPr id="22" name="Group 10"/>
          <p:cNvGrpSpPr/>
          <p:nvPr/>
        </p:nvGrpSpPr>
        <p:grpSpPr>
          <a:xfrm>
            <a:off x="7554307" y="3141826"/>
            <a:ext cx="1529234" cy="1382027"/>
            <a:chOff x="1038693" y="2521522"/>
            <a:chExt cx="1619882" cy="1463943"/>
          </a:xfrm>
          <a:solidFill>
            <a:srgbClr val="518E00"/>
          </a:solidFill>
        </p:grpSpPr>
        <p:sp>
          <p:nvSpPr>
            <p:cNvPr id="23" name="Rectangle 11"/>
            <p:cNvSpPr/>
            <p:nvPr/>
          </p:nvSpPr>
          <p:spPr>
            <a:xfrm>
              <a:off x="1038693" y="2521522"/>
              <a:ext cx="1570475" cy="14639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a:solidFill>
                    <a:srgbClr val="EAEAEA"/>
                  </a:solidFill>
                  <a:latin typeface="宋体" panose="02010600030101010101" pitchFamily="2" charset="-122"/>
                  <a:ea typeface="宋体" panose="02010600030101010101" pitchFamily="2" charset="-122"/>
                  <a:cs typeface="+mn-ea"/>
                  <a:sym typeface="+mn-lt"/>
                </a:rPr>
                <a:t>04</a:t>
              </a:r>
            </a:p>
          </p:txBody>
        </p:sp>
        <p:sp>
          <p:nvSpPr>
            <p:cNvPr id="24" name="Rectangle 12"/>
            <p:cNvSpPr/>
            <p:nvPr/>
          </p:nvSpPr>
          <p:spPr>
            <a:xfrm rot="2700000">
              <a:off x="2411397" y="3129911"/>
              <a:ext cx="247177"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a:solidFill>
                  <a:srgbClr val="EAEAEA"/>
                </a:solidFill>
                <a:latin typeface="宋体" panose="02010600030101010101" pitchFamily="2" charset="-122"/>
                <a:ea typeface="宋体" panose="02010600030101010101" pitchFamily="2" charset="-122"/>
                <a:cs typeface="+mn-ea"/>
                <a:sym typeface="+mn-lt"/>
              </a:endParaRPr>
            </a:p>
          </p:txBody>
        </p:sp>
      </p:grpSp>
      <p:grpSp>
        <p:nvGrpSpPr>
          <p:cNvPr id="25" name="Group 13"/>
          <p:cNvGrpSpPr/>
          <p:nvPr/>
        </p:nvGrpSpPr>
        <p:grpSpPr>
          <a:xfrm>
            <a:off x="6071684" y="3141826"/>
            <a:ext cx="1529237" cy="1382027"/>
            <a:chOff x="1038692" y="2521527"/>
            <a:chExt cx="1619883" cy="1463946"/>
          </a:xfrm>
          <a:solidFill>
            <a:srgbClr val="7CC732"/>
          </a:solidFill>
        </p:grpSpPr>
        <p:sp>
          <p:nvSpPr>
            <p:cNvPr id="26" name="Rectangle 15"/>
            <p:cNvSpPr/>
            <p:nvPr/>
          </p:nvSpPr>
          <p:spPr>
            <a:xfrm rot="2700000">
              <a:off x="2411397" y="3129911"/>
              <a:ext cx="247177"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a:solidFill>
                  <a:srgbClr val="EAEAEA"/>
                </a:solidFill>
                <a:latin typeface="宋体" panose="02010600030101010101" pitchFamily="2" charset="-122"/>
                <a:ea typeface="宋体" panose="02010600030101010101" pitchFamily="2" charset="-122"/>
                <a:cs typeface="+mn-ea"/>
                <a:sym typeface="+mn-lt"/>
              </a:endParaRPr>
            </a:p>
          </p:txBody>
        </p:sp>
        <p:sp>
          <p:nvSpPr>
            <p:cNvPr id="27" name="Rectangle 14"/>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a:solidFill>
                    <a:srgbClr val="EAEAEA"/>
                  </a:solidFill>
                  <a:latin typeface="宋体" panose="02010600030101010101" pitchFamily="2" charset="-122"/>
                  <a:ea typeface="宋体" panose="02010600030101010101" pitchFamily="2" charset="-122"/>
                  <a:cs typeface="+mn-ea"/>
                  <a:sym typeface="+mn-lt"/>
                </a:rPr>
                <a:t>03</a:t>
              </a:r>
            </a:p>
          </p:txBody>
        </p:sp>
      </p:grpSp>
      <p:grpSp>
        <p:nvGrpSpPr>
          <p:cNvPr id="28" name="Group 16"/>
          <p:cNvGrpSpPr/>
          <p:nvPr/>
        </p:nvGrpSpPr>
        <p:grpSpPr>
          <a:xfrm>
            <a:off x="4589366" y="3141826"/>
            <a:ext cx="1529243" cy="1382027"/>
            <a:chOff x="1038690" y="2521522"/>
            <a:chExt cx="1619885" cy="1463943"/>
          </a:xfrm>
          <a:solidFill>
            <a:srgbClr val="518E00"/>
          </a:solidFill>
        </p:grpSpPr>
        <p:sp>
          <p:nvSpPr>
            <p:cNvPr id="29" name="Rectangle 17"/>
            <p:cNvSpPr/>
            <p:nvPr/>
          </p:nvSpPr>
          <p:spPr>
            <a:xfrm>
              <a:off x="1038690" y="2521522"/>
              <a:ext cx="1570471" cy="14639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b="1" dirty="0">
                  <a:solidFill>
                    <a:srgbClr val="EAEAEA"/>
                  </a:solidFill>
                  <a:latin typeface="宋体" panose="02010600030101010101" pitchFamily="2" charset="-122"/>
                  <a:ea typeface="宋体" panose="02010600030101010101" pitchFamily="2" charset="-122"/>
                  <a:cs typeface="+mn-ea"/>
                  <a:sym typeface="+mn-lt"/>
                </a:rPr>
                <a:t>02</a:t>
              </a:r>
            </a:p>
          </p:txBody>
        </p:sp>
        <p:sp>
          <p:nvSpPr>
            <p:cNvPr id="30" name="Rectangle 18"/>
            <p:cNvSpPr/>
            <p:nvPr/>
          </p:nvSpPr>
          <p:spPr>
            <a:xfrm rot="2700000">
              <a:off x="2411397" y="3129911"/>
              <a:ext cx="247177"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a:solidFill>
                  <a:srgbClr val="EAEAEA"/>
                </a:solidFill>
                <a:latin typeface="宋体" panose="02010600030101010101" pitchFamily="2" charset="-122"/>
                <a:ea typeface="宋体" panose="02010600030101010101" pitchFamily="2" charset="-122"/>
                <a:cs typeface="+mn-ea"/>
                <a:sym typeface="+mn-lt"/>
              </a:endParaRPr>
            </a:p>
          </p:txBody>
        </p:sp>
      </p:grpSp>
      <p:grpSp>
        <p:nvGrpSpPr>
          <p:cNvPr id="31" name="Group 19"/>
          <p:cNvGrpSpPr/>
          <p:nvPr/>
        </p:nvGrpSpPr>
        <p:grpSpPr>
          <a:xfrm>
            <a:off x="3108457" y="3141826"/>
            <a:ext cx="1529234" cy="1382027"/>
            <a:chOff x="1038693" y="2521522"/>
            <a:chExt cx="1619882" cy="1463943"/>
          </a:xfrm>
          <a:solidFill>
            <a:srgbClr val="7CC732"/>
          </a:solidFill>
        </p:grpSpPr>
        <p:sp>
          <p:nvSpPr>
            <p:cNvPr id="32" name="Rectangle 20"/>
            <p:cNvSpPr/>
            <p:nvPr/>
          </p:nvSpPr>
          <p:spPr>
            <a:xfrm>
              <a:off x="1038693" y="2521522"/>
              <a:ext cx="1570475" cy="14639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4400" b="1" dirty="0">
                  <a:solidFill>
                    <a:srgbClr val="EAEAEA"/>
                  </a:solidFill>
                  <a:latin typeface="宋体" panose="02010600030101010101" pitchFamily="2" charset="-122"/>
                  <a:ea typeface="宋体" panose="02010600030101010101" pitchFamily="2" charset="-122"/>
                  <a:cs typeface="+mn-ea"/>
                  <a:sym typeface="+mn-lt"/>
                </a:rPr>
                <a:t>01</a:t>
              </a:r>
              <a:endParaRPr lang="en-US" sz="4400" b="1" dirty="0">
                <a:solidFill>
                  <a:srgbClr val="EAEAEA"/>
                </a:solidFill>
                <a:latin typeface="宋体" panose="02010600030101010101" pitchFamily="2" charset="-122"/>
                <a:ea typeface="宋体" panose="02010600030101010101" pitchFamily="2" charset="-122"/>
                <a:cs typeface="+mn-ea"/>
                <a:sym typeface="+mn-lt"/>
              </a:endParaRPr>
            </a:p>
          </p:txBody>
        </p:sp>
        <p:sp>
          <p:nvSpPr>
            <p:cNvPr id="33" name="Rectangle 21"/>
            <p:cNvSpPr/>
            <p:nvPr/>
          </p:nvSpPr>
          <p:spPr>
            <a:xfrm rot="2700000">
              <a:off x="2411397" y="3129911"/>
              <a:ext cx="247177"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a:solidFill>
                  <a:srgbClr val="EAEAEA"/>
                </a:solidFill>
                <a:latin typeface="+mn-ea"/>
                <a:cs typeface="+mn-ea"/>
                <a:sym typeface="+mn-lt"/>
              </a:endParaRPr>
            </a:p>
          </p:txBody>
        </p:sp>
      </p:grpSp>
      <p:cxnSp>
        <p:nvCxnSpPr>
          <p:cNvPr id="34" name="Straight Connector 50"/>
          <p:cNvCxnSpPr>
            <a:stCxn id="32" idx="0"/>
          </p:cNvCxnSpPr>
          <p:nvPr/>
        </p:nvCxnSpPr>
        <p:spPr>
          <a:xfrm flipV="1">
            <a:off x="3849269" y="2657058"/>
            <a:ext cx="0" cy="484717"/>
          </a:xfrm>
          <a:prstGeom prst="line">
            <a:avLst/>
          </a:prstGeom>
          <a:ln w="25400">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52"/>
          <p:cNvCxnSpPr/>
          <p:nvPr/>
        </p:nvCxnSpPr>
        <p:spPr>
          <a:xfrm flipV="1">
            <a:off x="5326702" y="4523959"/>
            <a:ext cx="0" cy="486833"/>
          </a:xfrm>
          <a:prstGeom prst="line">
            <a:avLst/>
          </a:prstGeom>
          <a:ln w="25400">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53"/>
          <p:cNvCxnSpPr/>
          <p:nvPr/>
        </p:nvCxnSpPr>
        <p:spPr>
          <a:xfrm flipV="1">
            <a:off x="6812602" y="2657058"/>
            <a:ext cx="0" cy="484717"/>
          </a:xfrm>
          <a:prstGeom prst="line">
            <a:avLst/>
          </a:prstGeom>
          <a:ln w="25400">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56"/>
          <p:cNvCxnSpPr/>
          <p:nvPr/>
        </p:nvCxnSpPr>
        <p:spPr>
          <a:xfrm flipV="1">
            <a:off x="8319669" y="4517610"/>
            <a:ext cx="0" cy="486833"/>
          </a:xfrm>
          <a:prstGeom prst="line">
            <a:avLst/>
          </a:prstGeom>
          <a:ln w="25400">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5326702" y="1134302"/>
            <a:ext cx="3124139" cy="1477328"/>
          </a:xfrm>
          <a:prstGeom prst="rect">
            <a:avLst/>
          </a:prstGeom>
        </p:spPr>
        <p:txBody>
          <a:bodyPr wrap="square">
            <a:spAutoFit/>
          </a:bodyPr>
          <a:lstStyle/>
          <a:p>
            <a:pPr algn="ctr">
              <a:lnSpc>
                <a:spcPct val="150000"/>
              </a:lnSpc>
            </a:pPr>
            <a:r>
              <a:rPr lang="zh-CN" altLang="en-US" sz="2000" dirty="0" smtClean="0">
                <a:latin typeface="微软雅黑" panose="020B0503020204020204" pitchFamily="34" charset="-122"/>
                <a:ea typeface="微软雅黑" panose="020B0503020204020204" pitchFamily="34" charset="-122"/>
              </a:rPr>
              <a:t>企业</a:t>
            </a:r>
            <a:r>
              <a:rPr lang="zh-CN" altLang="en-US" sz="2000" dirty="0">
                <a:latin typeface="微软雅黑" panose="020B0503020204020204" pitchFamily="34" charset="-122"/>
                <a:ea typeface="微软雅黑" panose="020B0503020204020204" pitchFamily="34" charset="-122"/>
              </a:rPr>
              <a:t>安全生产标准化是政府实施安全生产分类指导、分级监管的重要</a:t>
            </a:r>
            <a:r>
              <a:rPr lang="zh-CN" altLang="en-US" sz="2000" dirty="0" smtClean="0">
                <a:latin typeface="微软雅黑" panose="020B0503020204020204" pitchFamily="34" charset="-122"/>
                <a:ea typeface="微软雅黑" panose="020B0503020204020204" pitchFamily="34" charset="-122"/>
              </a:rPr>
              <a:t>依据</a:t>
            </a:r>
            <a:endParaRPr lang="en-US" altLang="zh-CN" sz="2000" dirty="0">
              <a:latin typeface="微软雅黑" panose="020B0503020204020204" pitchFamily="34" charset="-122"/>
              <a:ea typeface="微软雅黑" panose="020B0503020204020204" pitchFamily="34" charset="-122"/>
            </a:endParaRPr>
          </a:p>
        </p:txBody>
      </p:sp>
      <p:sp>
        <p:nvSpPr>
          <p:cNvPr id="8" name="矩形 7"/>
          <p:cNvSpPr/>
          <p:nvPr/>
        </p:nvSpPr>
        <p:spPr>
          <a:xfrm>
            <a:off x="7208958" y="5049871"/>
            <a:ext cx="2221421" cy="1477328"/>
          </a:xfrm>
          <a:prstGeom prst="rect">
            <a:avLst/>
          </a:prstGeom>
        </p:spPr>
        <p:txBody>
          <a:bodyPr wrap="square">
            <a:spAutoFit/>
          </a:bodyPr>
          <a:lstStyle/>
          <a:p>
            <a:pPr algn="ctr">
              <a:lnSpc>
                <a:spcPct val="150000"/>
              </a:lnSpc>
            </a:pPr>
            <a:r>
              <a:rPr lang="zh-CN" altLang="en-US" sz="2000" dirty="0" smtClean="0">
                <a:latin typeface="微软雅黑" panose="020B0503020204020204" pitchFamily="34" charset="-122"/>
                <a:ea typeface="微软雅黑" panose="020B0503020204020204" pitchFamily="34" charset="-122"/>
              </a:rPr>
              <a:t>企业</a:t>
            </a:r>
            <a:r>
              <a:rPr lang="zh-CN" altLang="en-US" sz="2000" dirty="0">
                <a:latin typeface="微软雅黑" panose="020B0503020204020204" pitchFamily="34" charset="-122"/>
                <a:ea typeface="微软雅黑" panose="020B0503020204020204" pitchFamily="34" charset="-122"/>
              </a:rPr>
              <a:t>安全生产标准化是有效防范事故发生的重要手段</a:t>
            </a:r>
          </a:p>
        </p:txBody>
      </p:sp>
    </p:spTree>
    <p:extLst>
      <p:ext uri="{BB962C8B-B14F-4D97-AF65-F5344CB8AC3E}">
        <p14:creationId xmlns:p14="http://schemas.microsoft.com/office/powerpoint/2010/main" val="1433001741"/>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up)">
                                      <p:cBhvr>
                                        <p:cTn id="31" dur="500"/>
                                        <p:tgtEl>
                                          <p:spTgt spid="35"/>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down)">
                                      <p:cBhvr>
                                        <p:cTn id="43" dur="500"/>
                                        <p:tgtEl>
                                          <p:spTgt spid="36"/>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randombar(horizontal)">
                                      <p:cBhvr>
                                        <p:cTn id="47" dur="500"/>
                                        <p:tgtEl>
                                          <p:spTgt spid="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up)">
                                      <p:cBhvr>
                                        <p:cTn id="55" dur="500"/>
                                        <p:tgtEl>
                                          <p:spTgt spid="37"/>
                                        </p:tgtEl>
                                      </p:cBhvr>
                                    </p:animEffect>
                                  </p:childTnLst>
                                </p:cTn>
                              </p:par>
                            </p:childTnLst>
                          </p:cTn>
                        </p:par>
                        <p:par>
                          <p:cTn id="56" fill="hold">
                            <p:stCondLst>
                              <p:cond delay="6500"/>
                            </p:stCondLst>
                            <p:childTnLst>
                              <p:par>
                                <p:cTn id="57" presetID="14" presetClass="entr" presetSubtype="1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randombar(horizontal)">
                                      <p:cBhvr>
                                        <p:cTn id="5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9" grpId="0"/>
      <p:bldP spid="3"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6037230"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安全生产标准化为企业解决的问题？ </a:t>
            </a:r>
          </a:p>
        </p:txBody>
      </p:sp>
      <p:sp>
        <p:nvSpPr>
          <p:cNvPr id="2" name="矩形 1"/>
          <p:cNvSpPr/>
          <p:nvPr/>
        </p:nvSpPr>
        <p:spPr>
          <a:xfrm>
            <a:off x="1712976" y="2907493"/>
            <a:ext cx="4907280" cy="1015663"/>
          </a:xfrm>
          <a:prstGeom prst="rect">
            <a:avLst/>
          </a:prstGeom>
        </p:spPr>
        <p:txBody>
          <a:bodyPr wrap="square">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一</a:t>
            </a:r>
            <a:r>
              <a:rPr lang="zh-CN" altLang="en-US" sz="2000" dirty="0">
                <a:latin typeface="微软雅黑" panose="020B0503020204020204" pitchFamily="34" charset="-122"/>
                <a:ea typeface="微软雅黑" panose="020B0503020204020204" pitchFamily="34" charset="-122"/>
              </a:rPr>
              <a:t>是企业安全生产整体水平不</a:t>
            </a:r>
            <a:r>
              <a:rPr lang="zh-CN" altLang="en-US" sz="2000" dirty="0" smtClean="0">
                <a:latin typeface="微软雅黑" panose="020B0503020204020204" pitchFamily="34" charset="-122"/>
                <a:ea typeface="微软雅黑" panose="020B0503020204020204" pitchFamily="34" charset="-122"/>
              </a:rPr>
              <a:t>高，</a:t>
            </a:r>
            <a:r>
              <a:rPr lang="zh-CN" altLang="en-US" sz="2000" dirty="0">
                <a:latin typeface="微软雅黑" panose="020B0503020204020204" pitchFamily="34" charset="-122"/>
                <a:ea typeface="微软雅黑" panose="020B0503020204020204" pitchFamily="34" charset="-122"/>
              </a:rPr>
              <a:t>安全生产管理不力等问题没有根本解决。  </a:t>
            </a:r>
            <a:endParaRPr lang="en-US" altLang="zh-CN" sz="2000" dirty="0">
              <a:latin typeface="微软雅黑" panose="020B0503020204020204" pitchFamily="34" charset="-122"/>
              <a:ea typeface="微软雅黑" panose="020B0503020204020204" pitchFamily="34" charset="-122"/>
            </a:endParaRPr>
          </a:p>
        </p:txBody>
      </p:sp>
      <p:sp>
        <p:nvSpPr>
          <p:cNvPr id="8" name="矩形 7"/>
          <p:cNvSpPr/>
          <p:nvPr/>
        </p:nvSpPr>
        <p:spPr>
          <a:xfrm>
            <a:off x="3883152" y="5257329"/>
            <a:ext cx="4907280" cy="1015663"/>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三是推进标准化工作的相关制度、配套政策措施有待进一步加强完善等。</a:t>
            </a:r>
          </a:p>
        </p:txBody>
      </p:sp>
      <p:sp>
        <p:nvSpPr>
          <p:cNvPr id="9" name="矩形 8"/>
          <p:cNvSpPr/>
          <p:nvPr/>
        </p:nvSpPr>
        <p:spPr>
          <a:xfrm>
            <a:off x="3073537" y="4082411"/>
            <a:ext cx="4907280" cy="1015663"/>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二是一些企业安全标准意识</a:t>
            </a:r>
            <a:r>
              <a:rPr lang="zh-CN" altLang="en-US" sz="2000" dirty="0" smtClean="0">
                <a:latin typeface="微软雅黑" panose="020B0503020204020204" pitchFamily="34" charset="-122"/>
                <a:ea typeface="微软雅黑" panose="020B0503020204020204" pitchFamily="34" charset="-122"/>
              </a:rPr>
              <a:t>淡漠，不了解标准，或有标不循，</a:t>
            </a:r>
            <a:r>
              <a:rPr lang="zh-CN" altLang="en-US" sz="2000" dirty="0">
                <a:latin typeface="微软雅黑" panose="020B0503020204020204" pitchFamily="34" charset="-122"/>
                <a:ea typeface="微软雅黑" panose="020B0503020204020204" pitchFamily="34" charset="-122"/>
              </a:rPr>
              <a:t>“三违”现象突出。 </a:t>
            </a:r>
            <a:endParaRPr lang="en-US" altLang="zh-CN" sz="2000"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652272" y="1172622"/>
            <a:ext cx="7760208" cy="1298448"/>
            <a:chOff x="3322320" y="1335024"/>
            <a:chExt cx="7760208" cy="1298448"/>
          </a:xfrm>
        </p:grpSpPr>
        <p:sp>
          <p:nvSpPr>
            <p:cNvPr id="3" name="矩形 2"/>
            <p:cNvSpPr/>
            <p:nvPr/>
          </p:nvSpPr>
          <p:spPr>
            <a:xfrm>
              <a:off x="3358896" y="1389528"/>
              <a:ext cx="7687056" cy="1135054"/>
            </a:xfrm>
            <a:prstGeom prst="rect">
              <a:avLst/>
            </a:prstGeom>
          </p:spPr>
          <p:txBody>
            <a:bodyPr wrap="square">
              <a:spAutoFit/>
            </a:bodyPr>
            <a:lstStyle/>
            <a:p>
              <a:pPr algn="ctr">
                <a:lnSpc>
                  <a:spcPct val="150000"/>
                </a:lnSpc>
              </a:pPr>
              <a:r>
                <a:rPr lang="zh-CN" altLang="en-US" sz="2400" b="1" dirty="0" smtClean="0">
                  <a:latin typeface="微软雅黑" panose="020B0503020204020204" pitchFamily="34" charset="-122"/>
                  <a:ea typeface="微软雅黑" panose="020B0503020204020204" pitchFamily="34" charset="-122"/>
                </a:rPr>
                <a:t>加强安全生产标准化建设是强化行业监管，防范生产安全事故，促进地区安全生产形势稳定好转的重要举措。</a:t>
              </a:r>
              <a:endParaRPr lang="en-US" altLang="zh-CN" sz="2400" b="1" dirty="0">
                <a:latin typeface="微软雅黑" panose="020B0503020204020204" pitchFamily="34" charset="-122"/>
                <a:ea typeface="微软雅黑" panose="020B0503020204020204" pitchFamily="34" charset="-122"/>
              </a:endParaRPr>
            </a:p>
          </p:txBody>
        </p:sp>
        <p:sp>
          <p:nvSpPr>
            <p:cNvPr id="11" name="圆角矩形 10"/>
            <p:cNvSpPr/>
            <p:nvPr/>
          </p:nvSpPr>
          <p:spPr>
            <a:xfrm>
              <a:off x="3322320" y="1335024"/>
              <a:ext cx="7760208" cy="1298448"/>
            </a:xfrm>
            <a:prstGeom prst="roundRect">
              <a:avLst/>
            </a:prstGeom>
            <a:noFill/>
            <a:ln w="25400">
              <a:solidFill>
                <a:srgbClr val="475E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9268" y="2114721"/>
            <a:ext cx="3562732" cy="4012586"/>
          </a:xfrm>
          <a:prstGeom prst="rect">
            <a:avLst/>
          </a:prstGeom>
        </p:spPr>
      </p:pic>
      <p:grpSp>
        <p:nvGrpSpPr>
          <p:cNvPr id="18" name="组合 17"/>
          <p:cNvGrpSpPr/>
          <p:nvPr/>
        </p:nvGrpSpPr>
        <p:grpSpPr>
          <a:xfrm>
            <a:off x="1430443" y="2709142"/>
            <a:ext cx="5189813" cy="263789"/>
            <a:chOff x="1394555" y="2823263"/>
            <a:chExt cx="5189813" cy="263789"/>
          </a:xfrm>
        </p:grpSpPr>
        <p:sp>
          <p:nvSpPr>
            <p:cNvPr id="15" name="泪滴形 14"/>
            <p:cNvSpPr/>
            <p:nvPr/>
          </p:nvSpPr>
          <p:spPr>
            <a:xfrm rot="2700000">
              <a:off x="1394555" y="2823263"/>
              <a:ext cx="263789" cy="26378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1677088" y="2954560"/>
              <a:ext cx="4907280" cy="0"/>
            </a:xfrm>
            <a:prstGeom prst="line">
              <a:avLst/>
            </a:prstGeom>
            <a:ln w="25400">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2662988" y="3921845"/>
            <a:ext cx="5189813" cy="263789"/>
            <a:chOff x="1394555" y="2823263"/>
            <a:chExt cx="5189813" cy="263789"/>
          </a:xfrm>
        </p:grpSpPr>
        <p:sp>
          <p:nvSpPr>
            <p:cNvPr id="20" name="泪滴形 19"/>
            <p:cNvSpPr/>
            <p:nvPr/>
          </p:nvSpPr>
          <p:spPr>
            <a:xfrm rot="2700000">
              <a:off x="1394555" y="2823263"/>
              <a:ext cx="263789" cy="26378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1677088" y="2954560"/>
              <a:ext cx="4907280" cy="0"/>
            </a:xfrm>
            <a:prstGeom prst="line">
              <a:avLst/>
            </a:prstGeom>
            <a:ln w="25400">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3519476" y="5097361"/>
            <a:ext cx="5189813" cy="263789"/>
            <a:chOff x="1394555" y="2823263"/>
            <a:chExt cx="5189813" cy="263789"/>
          </a:xfrm>
        </p:grpSpPr>
        <p:sp>
          <p:nvSpPr>
            <p:cNvPr id="23" name="泪滴形 22"/>
            <p:cNvSpPr/>
            <p:nvPr/>
          </p:nvSpPr>
          <p:spPr>
            <a:xfrm rot="2700000">
              <a:off x="1394555" y="2823263"/>
              <a:ext cx="263789" cy="26378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p:nvPr/>
          </p:nvCxnSpPr>
          <p:spPr>
            <a:xfrm>
              <a:off x="1677088" y="2954560"/>
              <a:ext cx="4907280" cy="0"/>
            </a:xfrm>
            <a:prstGeom prst="line">
              <a:avLst/>
            </a:prstGeom>
            <a:ln w="25400">
              <a:solidFill>
                <a:schemeClr val="accent2"/>
              </a:solidFill>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38603031"/>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2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0-#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500"/>
                                        <p:tgtEl>
                                          <p:spTgt spid="2"/>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0-#ppt_w/2"/>
                                          </p:val>
                                        </p:tav>
                                        <p:tav tm="100000">
                                          <p:val>
                                            <p:strVal val="#ppt_x"/>
                                          </p:val>
                                        </p:tav>
                                      </p:tavLst>
                                    </p:anim>
                                    <p:anim calcmode="lin" valueType="num">
                                      <p:cBhvr additive="base">
                                        <p:cTn id="34" dur="500" fill="hold"/>
                                        <p:tgtEl>
                                          <p:spTgt spid="19"/>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up)">
                                      <p:cBhvr>
                                        <p:cTn id="38" dur="500"/>
                                        <p:tgtEl>
                                          <p:spTgt spid="9"/>
                                        </p:tgtEl>
                                      </p:cBhvr>
                                    </p:animEffect>
                                  </p:childTnLst>
                                </p:cTn>
                              </p:par>
                            </p:childTnLst>
                          </p:cTn>
                        </p:par>
                        <p:par>
                          <p:cTn id="39" fill="hold">
                            <p:stCondLst>
                              <p:cond delay="4000"/>
                            </p:stCondLst>
                            <p:childTnLst>
                              <p:par>
                                <p:cTn id="40" presetID="2" presetClass="entr" presetSubtype="8"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0-#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up)">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4852610"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为什么要建设安全生产标准化</a:t>
            </a:r>
          </a:p>
        </p:txBody>
      </p:sp>
      <p:sp>
        <p:nvSpPr>
          <p:cNvPr id="2" name="矩形 1"/>
          <p:cNvSpPr/>
          <p:nvPr/>
        </p:nvSpPr>
        <p:spPr>
          <a:xfrm>
            <a:off x="5938539" y="4854127"/>
            <a:ext cx="5623790" cy="1477328"/>
          </a:xfrm>
          <a:prstGeom prst="rect">
            <a:avLst/>
          </a:prstGeom>
        </p:spPr>
        <p:txBody>
          <a:bodyPr wrap="square">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各个</a:t>
            </a:r>
            <a:r>
              <a:rPr lang="zh-CN" altLang="en-US" sz="2000" dirty="0">
                <a:latin typeface="微软雅黑" panose="020B0503020204020204" pitchFamily="34" charset="-122"/>
                <a:ea typeface="微软雅黑" panose="020B0503020204020204" pitchFamily="34" charset="-122"/>
              </a:rPr>
              <a:t>企业必须充分认识加强安全生产标准化工作的重要性和</a:t>
            </a:r>
            <a:r>
              <a:rPr lang="zh-CN" altLang="en-US" sz="2000" dirty="0" smtClean="0">
                <a:latin typeface="微软雅黑" panose="020B0503020204020204" pitchFamily="34" charset="-122"/>
                <a:ea typeface="微软雅黑" panose="020B0503020204020204" pitchFamily="34" charset="-122"/>
              </a:rPr>
              <a:t>紧迫性，加强</a:t>
            </a:r>
            <a:r>
              <a:rPr lang="zh-CN" altLang="en-US" sz="2000" dirty="0">
                <a:latin typeface="微软雅黑" panose="020B0503020204020204" pitchFamily="34" charset="-122"/>
                <a:ea typeface="微软雅黑" panose="020B0503020204020204" pitchFamily="34" charset="-122"/>
              </a:rPr>
              <a:t>领导，强化措施，广泛动员，齐抓共管，全力推进安全生产标准化工作。</a:t>
            </a:r>
          </a:p>
        </p:txBody>
      </p:sp>
      <p:sp>
        <p:nvSpPr>
          <p:cNvPr id="3" name="矩形 2"/>
          <p:cNvSpPr/>
          <p:nvPr/>
        </p:nvSpPr>
        <p:spPr>
          <a:xfrm>
            <a:off x="5938539" y="1115140"/>
            <a:ext cx="5623790" cy="1477328"/>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这些企业常见的问题严重阻碍了安全生产标准化工作的开展，致使不遵循安全标准的生产经营活动大量存在，生产安全事故常有发生。  </a:t>
            </a:r>
            <a:endParaRPr lang="en-US" altLang="zh-CN" sz="2000" dirty="0">
              <a:latin typeface="微软雅黑" panose="020B0503020204020204" pitchFamily="34" charset="-122"/>
              <a:ea typeface="微软雅黑" panose="020B0503020204020204" pitchFamily="34" charset="-122"/>
            </a:endParaRPr>
          </a:p>
        </p:txBody>
      </p:sp>
      <p:sp>
        <p:nvSpPr>
          <p:cNvPr id="8" name="矩形 7"/>
          <p:cNvSpPr/>
          <p:nvPr/>
        </p:nvSpPr>
        <p:spPr>
          <a:xfrm>
            <a:off x="5938539" y="2984633"/>
            <a:ext cx="5623790" cy="1477328"/>
          </a:xfrm>
          <a:prstGeom prst="rect">
            <a:avLst/>
          </a:prstGeom>
        </p:spPr>
        <p:txBody>
          <a:bodyPr wrap="square">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要消除企业生产经营中事故隐患，就必须</a:t>
            </a:r>
            <a:r>
              <a:rPr lang="zh-CN" altLang="en-US" sz="2000" dirty="0">
                <a:latin typeface="微软雅黑" panose="020B0503020204020204" pitchFamily="34" charset="-122"/>
                <a:ea typeface="微软雅黑" panose="020B0503020204020204" pitchFamily="34" charset="-122"/>
              </a:rPr>
              <a:t>全面开展安全生产标准化建设。把安全生产标准化工作作为增强企业安全发展能力的固本强基工程来抓。</a:t>
            </a:r>
            <a:endParaRPr lang="en-US" altLang="zh-CN" sz="2000" dirty="0">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5581290" y="2793684"/>
            <a:ext cx="5981039" cy="0"/>
          </a:xfrm>
          <a:prstGeom prst="line">
            <a:avLst/>
          </a:prstGeom>
          <a:ln w="25400">
            <a:solidFill>
              <a:schemeClr val="accent2"/>
            </a:solidFill>
            <a:headEnd type="oval"/>
            <a:tailEnd type="oval"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581290" y="4665156"/>
            <a:ext cx="5981039" cy="0"/>
          </a:xfrm>
          <a:prstGeom prst="line">
            <a:avLst/>
          </a:prstGeom>
          <a:ln w="25400">
            <a:solidFill>
              <a:srgbClr val="475E3D"/>
            </a:solidFill>
            <a:headEnd type="oval"/>
            <a:tailEnd type="oval" w="med" len="med"/>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7911" t="4400" r="7023" b="23067"/>
          <a:stretch/>
        </p:blipFill>
        <p:spPr>
          <a:xfrm>
            <a:off x="220000" y="1741845"/>
            <a:ext cx="5094708" cy="4344077"/>
          </a:xfrm>
          <a:prstGeom prst="rect">
            <a:avLst/>
          </a:prstGeom>
        </p:spPr>
      </p:pic>
    </p:spTree>
    <p:extLst>
      <p:ext uri="{BB962C8B-B14F-4D97-AF65-F5344CB8AC3E}">
        <p14:creationId xmlns:p14="http://schemas.microsoft.com/office/powerpoint/2010/main" val="2599726645"/>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randombar(horizontal)">
                                      <p:cBhvr>
                                        <p:cTn id="31" dur="500"/>
                                        <p:tgtEl>
                                          <p:spTgt spid="2"/>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3" name="矩形 2"/>
          <p:cNvSpPr/>
          <p:nvPr/>
        </p:nvSpPr>
        <p:spPr>
          <a:xfrm>
            <a:off x="5621712" y="938201"/>
            <a:ext cx="3300904" cy="923330"/>
          </a:xfrm>
          <a:prstGeom prst="rect">
            <a:avLst/>
          </a:prstGeom>
        </p:spPr>
        <p:txBody>
          <a:bodyPr wrap="none">
            <a:spAutoFit/>
          </a:bodyPr>
          <a:lstStyle/>
          <a:p>
            <a:r>
              <a:rPr lang="en-US" altLang="zh-CN" sz="5400" dirty="0" smtClean="0">
                <a:ln w="25400">
                  <a:solidFill>
                    <a:srgbClr val="FFC000"/>
                  </a:solidFill>
                </a:ln>
                <a:solidFill>
                  <a:srgbClr val="FFC000"/>
                </a:solidFill>
                <a:latin typeface="宋体" panose="02010600030101010101" pitchFamily="2" charset="-122"/>
              </a:rPr>
              <a:t>PART FOUR</a:t>
            </a:r>
            <a:endParaRPr lang="zh-CN" altLang="en-US" sz="5400" dirty="0">
              <a:ln w="25400">
                <a:solidFill>
                  <a:srgbClr val="FFC000"/>
                </a:solidFill>
              </a:ln>
              <a:solidFill>
                <a:srgbClr val="FFC000"/>
              </a:solidFill>
            </a:endParaRPr>
          </a:p>
        </p:txBody>
      </p:sp>
      <p:grpSp>
        <p:nvGrpSpPr>
          <p:cNvPr id="12" name="组合 11"/>
          <p:cNvGrpSpPr/>
          <p:nvPr/>
        </p:nvGrpSpPr>
        <p:grpSpPr>
          <a:xfrm>
            <a:off x="3017415" y="1353613"/>
            <a:ext cx="5601775" cy="2808812"/>
            <a:chOff x="3571875" y="1620024"/>
            <a:chExt cx="4574985" cy="1977403"/>
          </a:xfrm>
        </p:grpSpPr>
        <p:cxnSp>
          <p:nvCxnSpPr>
            <p:cNvPr id="5" name="直接连接符 4"/>
            <p:cNvCxnSpPr/>
            <p:nvPr/>
          </p:nvCxnSpPr>
          <p:spPr>
            <a:xfrm flipH="1">
              <a:off x="3571877" y="1620024"/>
              <a:ext cx="2030516" cy="0"/>
            </a:xfrm>
            <a:prstGeom prst="line">
              <a:avLst/>
            </a:prstGeom>
            <a:ln w="25400">
              <a:solidFill>
                <a:srgbClr val="475E3D"/>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581400" y="1620024"/>
              <a:ext cx="0" cy="1970901"/>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71875" y="3590925"/>
              <a:ext cx="4572000" cy="0"/>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8146860" y="1968652"/>
              <a:ext cx="0" cy="1628775"/>
            </a:xfrm>
            <a:prstGeom prst="line">
              <a:avLst/>
            </a:prstGeom>
            <a:ln w="25400">
              <a:solidFill>
                <a:srgbClr val="475E3D"/>
              </a:solidFill>
              <a:tailEnd type="ova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3302230" y="2130197"/>
            <a:ext cx="5032147" cy="1754326"/>
          </a:xfrm>
          <a:prstGeom prst="rect">
            <a:avLst/>
          </a:prstGeom>
        </p:spPr>
        <p:txBody>
          <a:bodyPr wrap="none">
            <a:spAutoFit/>
          </a:bodyPr>
          <a:lstStyle/>
          <a:p>
            <a:pPr algn="ctr"/>
            <a:r>
              <a:rPr lang="zh-CN" altLang="en-US" sz="5400" b="1" dirty="0">
                <a:latin typeface="微软雅黑" panose="020B0503020204020204" pitchFamily="34" charset="-122"/>
                <a:ea typeface="微软雅黑" panose="020B0503020204020204" pitchFamily="34" charset="-122"/>
              </a:rPr>
              <a:t>如何</a:t>
            </a:r>
            <a:r>
              <a:rPr lang="zh-CN" altLang="en-US" sz="5400" b="1" dirty="0" smtClean="0">
                <a:latin typeface="微软雅黑" panose="020B0503020204020204" pitchFamily="34" charset="-122"/>
                <a:ea typeface="微软雅黑" panose="020B0503020204020204" pitchFamily="34" charset="-122"/>
              </a:rPr>
              <a:t>建设</a:t>
            </a:r>
            <a:endParaRPr lang="en-US" altLang="zh-CN" sz="5400" b="1" dirty="0" smtClean="0">
              <a:latin typeface="微软雅黑" panose="020B0503020204020204" pitchFamily="34" charset="-122"/>
              <a:ea typeface="微软雅黑" panose="020B0503020204020204" pitchFamily="34" charset="-122"/>
            </a:endParaRPr>
          </a:p>
          <a:p>
            <a:pPr algn="ctr"/>
            <a:r>
              <a:rPr lang="zh-CN" altLang="en-US" sz="5400" b="1" dirty="0" smtClean="0">
                <a:latin typeface="微软雅黑" panose="020B0503020204020204" pitchFamily="34" charset="-122"/>
                <a:ea typeface="微软雅黑" panose="020B0503020204020204" pitchFamily="34" charset="-122"/>
              </a:rPr>
              <a:t>安全生产</a:t>
            </a:r>
            <a:r>
              <a:rPr lang="zh-CN" altLang="en-US" sz="5400" b="1" dirty="0">
                <a:latin typeface="微软雅黑" panose="020B0503020204020204" pitchFamily="34" charset="-122"/>
                <a:ea typeface="微软雅黑" panose="020B0503020204020204" pitchFamily="34" charset="-122"/>
              </a:rPr>
              <a:t>标准化</a:t>
            </a:r>
          </a:p>
        </p:txBody>
      </p:sp>
      <p:grpSp>
        <p:nvGrpSpPr>
          <p:cNvPr id="15" name="组合 14"/>
          <p:cNvGrpSpPr/>
          <p:nvPr/>
        </p:nvGrpSpPr>
        <p:grpSpPr>
          <a:xfrm>
            <a:off x="680405" y="3806711"/>
            <a:ext cx="2774804" cy="2942107"/>
            <a:chOff x="482746" y="2461641"/>
            <a:chExt cx="4025421" cy="4268128"/>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Tree>
    <p:extLst>
      <p:ext uri="{BB962C8B-B14F-4D97-AF65-F5344CB8AC3E}">
        <p14:creationId xmlns:p14="http://schemas.microsoft.com/office/powerpoint/2010/main" val="2452219552"/>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4134465"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如何建设安全生产标准化</a:t>
            </a:r>
          </a:p>
        </p:txBody>
      </p:sp>
      <p:grpSp>
        <p:nvGrpSpPr>
          <p:cNvPr id="31" name="组合 30"/>
          <p:cNvGrpSpPr/>
          <p:nvPr/>
        </p:nvGrpSpPr>
        <p:grpSpPr>
          <a:xfrm>
            <a:off x="3575813" y="2786331"/>
            <a:ext cx="4917854" cy="2501872"/>
            <a:chOff x="3360152" y="2441275"/>
            <a:chExt cx="4917854" cy="2501872"/>
          </a:xfrm>
        </p:grpSpPr>
        <p:grpSp>
          <p:nvGrpSpPr>
            <p:cNvPr id="3" name="组合 2"/>
            <p:cNvGrpSpPr/>
            <p:nvPr/>
          </p:nvGrpSpPr>
          <p:grpSpPr>
            <a:xfrm>
              <a:off x="3360152" y="2441275"/>
              <a:ext cx="4917854" cy="2501872"/>
              <a:chOff x="2385484" y="1989667"/>
              <a:chExt cx="7670801" cy="3902386"/>
            </a:xfrm>
          </p:grpSpPr>
          <p:sp>
            <p:nvSpPr>
              <p:cNvPr id="9" name="Freeform 9"/>
              <p:cNvSpPr/>
              <p:nvPr/>
            </p:nvSpPr>
            <p:spPr bwMode="auto">
              <a:xfrm>
                <a:off x="2385484" y="2815167"/>
                <a:ext cx="1140883" cy="1143000"/>
              </a:xfrm>
              <a:custGeom>
                <a:avLst/>
                <a:gdLst>
                  <a:gd name="T0" fmla="*/ 2147483646 w 405"/>
                  <a:gd name="T1" fmla="*/ 2147483646 h 405"/>
                  <a:gd name="T2" fmla="*/ 2147483646 w 405"/>
                  <a:gd name="T3" fmla="*/ 2147483646 h 405"/>
                  <a:gd name="T4" fmla="*/ 2147483646 w 405"/>
                  <a:gd name="T5" fmla="*/ 2147483646 h 405"/>
                  <a:gd name="T6" fmla="*/ 2147483646 w 405"/>
                  <a:gd name="T7" fmla="*/ 2147483646 h 405"/>
                  <a:gd name="T8" fmla="*/ 2147483646 w 405"/>
                  <a:gd name="T9" fmla="*/ 2147483646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5" h="405">
                    <a:moveTo>
                      <a:pt x="29" y="256"/>
                    </a:moveTo>
                    <a:cubicBezTo>
                      <a:pt x="58" y="351"/>
                      <a:pt x="160" y="405"/>
                      <a:pt x="255" y="376"/>
                    </a:cubicBezTo>
                    <a:cubicBezTo>
                      <a:pt x="351" y="347"/>
                      <a:pt x="405" y="246"/>
                      <a:pt x="376" y="150"/>
                    </a:cubicBezTo>
                    <a:cubicBezTo>
                      <a:pt x="347" y="54"/>
                      <a:pt x="245" y="0"/>
                      <a:pt x="149" y="29"/>
                    </a:cubicBezTo>
                    <a:cubicBezTo>
                      <a:pt x="54" y="59"/>
                      <a:pt x="0" y="160"/>
                      <a:pt x="29" y="256"/>
                    </a:cubicBezTo>
                    <a:close/>
                  </a:path>
                </a:pathLst>
              </a:custGeom>
              <a:solidFill>
                <a:schemeClr val="accent2">
                  <a:alpha val="80000"/>
                </a:schemeClr>
              </a:solidFill>
              <a:ln w="63500">
                <a:solidFill>
                  <a:srgbClr val="FFC000"/>
                </a:solidFill>
                <a:round/>
              </a:ln>
              <a:extLst/>
            </p:spPr>
            <p:txBody>
              <a:bodyPr/>
              <a:lstStyle/>
              <a:p>
                <a:pPr algn="ctr" eaLnBrk="0" hangingPunct="0">
                  <a:buFontTx/>
                  <a:buNone/>
                  <a:defRPr/>
                </a:pP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sp>
            <p:nvSpPr>
              <p:cNvPr id="11" name="Freeform 14"/>
              <p:cNvSpPr/>
              <p:nvPr/>
            </p:nvSpPr>
            <p:spPr bwMode="auto">
              <a:xfrm>
                <a:off x="3985684" y="3921436"/>
                <a:ext cx="1145116" cy="1143000"/>
              </a:xfrm>
              <a:custGeom>
                <a:avLst/>
                <a:gdLst>
                  <a:gd name="T0" fmla="*/ 2147483646 w 406"/>
                  <a:gd name="T1" fmla="*/ 2147483646 h 405"/>
                  <a:gd name="T2" fmla="*/ 2147483646 w 406"/>
                  <a:gd name="T3" fmla="*/ 2147483646 h 405"/>
                  <a:gd name="T4" fmla="*/ 2147483646 w 406"/>
                  <a:gd name="T5" fmla="*/ 2147483646 h 405"/>
                  <a:gd name="T6" fmla="*/ 2147483646 w 406"/>
                  <a:gd name="T7" fmla="*/ 2147483646 h 405"/>
                  <a:gd name="T8" fmla="*/ 2147483646 w 406"/>
                  <a:gd name="T9" fmla="*/ 2147483646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6" h="405">
                    <a:moveTo>
                      <a:pt x="150" y="29"/>
                    </a:moveTo>
                    <a:cubicBezTo>
                      <a:pt x="54" y="58"/>
                      <a:pt x="0" y="160"/>
                      <a:pt x="30" y="255"/>
                    </a:cubicBezTo>
                    <a:cubicBezTo>
                      <a:pt x="59" y="351"/>
                      <a:pt x="160" y="405"/>
                      <a:pt x="256" y="376"/>
                    </a:cubicBezTo>
                    <a:cubicBezTo>
                      <a:pt x="352" y="347"/>
                      <a:pt x="406" y="245"/>
                      <a:pt x="377" y="150"/>
                    </a:cubicBezTo>
                    <a:cubicBezTo>
                      <a:pt x="347" y="54"/>
                      <a:pt x="246" y="0"/>
                      <a:pt x="150" y="29"/>
                    </a:cubicBezTo>
                    <a:close/>
                  </a:path>
                </a:pathLst>
              </a:custGeom>
              <a:solidFill>
                <a:schemeClr val="accent2">
                  <a:alpha val="80000"/>
                </a:schemeClr>
              </a:solidFill>
              <a:ln w="63500">
                <a:solidFill>
                  <a:srgbClr val="FFC000"/>
                </a:solidFill>
                <a:round/>
              </a:ln>
              <a:extLst/>
            </p:spPr>
            <p:txBody>
              <a:bodyPr/>
              <a:lstStyle/>
              <a:p>
                <a:pPr algn="ctr" eaLnBrk="0" hangingPunct="0">
                  <a:buFontTx/>
                  <a:buNone/>
                  <a:defRPr/>
                </a:pP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sp>
            <p:nvSpPr>
              <p:cNvPr id="13" name="Freeform 19"/>
              <p:cNvSpPr/>
              <p:nvPr/>
            </p:nvSpPr>
            <p:spPr bwMode="auto">
              <a:xfrm>
                <a:off x="5617634" y="2815167"/>
                <a:ext cx="1145117" cy="1143000"/>
              </a:xfrm>
              <a:custGeom>
                <a:avLst/>
                <a:gdLst>
                  <a:gd name="T0" fmla="*/ 2147483646 w 406"/>
                  <a:gd name="T1" fmla="*/ 2147483646 h 405"/>
                  <a:gd name="T2" fmla="*/ 2147483646 w 406"/>
                  <a:gd name="T3" fmla="*/ 2147483646 h 405"/>
                  <a:gd name="T4" fmla="*/ 2147483646 w 406"/>
                  <a:gd name="T5" fmla="*/ 2147483646 h 405"/>
                  <a:gd name="T6" fmla="*/ 2147483646 w 406"/>
                  <a:gd name="T7" fmla="*/ 2147483646 h 405"/>
                  <a:gd name="T8" fmla="*/ 2147483646 w 406"/>
                  <a:gd name="T9" fmla="*/ 2147483646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6" h="405">
                    <a:moveTo>
                      <a:pt x="30" y="256"/>
                    </a:moveTo>
                    <a:cubicBezTo>
                      <a:pt x="59" y="351"/>
                      <a:pt x="160" y="405"/>
                      <a:pt x="256" y="376"/>
                    </a:cubicBezTo>
                    <a:cubicBezTo>
                      <a:pt x="352" y="347"/>
                      <a:pt x="406" y="246"/>
                      <a:pt x="376" y="150"/>
                    </a:cubicBezTo>
                    <a:cubicBezTo>
                      <a:pt x="347" y="54"/>
                      <a:pt x="246" y="0"/>
                      <a:pt x="150" y="29"/>
                    </a:cubicBezTo>
                    <a:cubicBezTo>
                      <a:pt x="54" y="59"/>
                      <a:pt x="0" y="160"/>
                      <a:pt x="30" y="256"/>
                    </a:cubicBezTo>
                    <a:close/>
                  </a:path>
                </a:pathLst>
              </a:custGeom>
              <a:solidFill>
                <a:schemeClr val="accent2">
                  <a:alpha val="80000"/>
                </a:schemeClr>
              </a:solidFill>
              <a:ln w="63500">
                <a:solidFill>
                  <a:srgbClr val="FFC000"/>
                </a:solidFill>
                <a:round/>
              </a:ln>
              <a:extLst/>
            </p:spPr>
            <p:txBody>
              <a:bodyPr/>
              <a:lstStyle/>
              <a:p>
                <a:pPr algn="ctr" eaLnBrk="0" hangingPunct="0">
                  <a:buFontTx/>
                  <a:buNone/>
                  <a:defRPr/>
                </a:pP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sp>
            <p:nvSpPr>
              <p:cNvPr id="16" name="Freeform 29"/>
              <p:cNvSpPr/>
              <p:nvPr/>
            </p:nvSpPr>
            <p:spPr bwMode="auto">
              <a:xfrm>
                <a:off x="8915401" y="2815167"/>
                <a:ext cx="1140884" cy="1143000"/>
              </a:xfrm>
              <a:custGeom>
                <a:avLst/>
                <a:gdLst>
                  <a:gd name="T0" fmla="*/ 2147483646 w 405"/>
                  <a:gd name="T1" fmla="*/ 2147483646 h 405"/>
                  <a:gd name="T2" fmla="*/ 2147483646 w 405"/>
                  <a:gd name="T3" fmla="*/ 2147483646 h 405"/>
                  <a:gd name="T4" fmla="*/ 2147483646 w 405"/>
                  <a:gd name="T5" fmla="*/ 2147483646 h 405"/>
                  <a:gd name="T6" fmla="*/ 2147483646 w 405"/>
                  <a:gd name="T7" fmla="*/ 2147483646 h 405"/>
                  <a:gd name="T8" fmla="*/ 2147483646 w 405"/>
                  <a:gd name="T9" fmla="*/ 2147483646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5" h="405">
                    <a:moveTo>
                      <a:pt x="29" y="256"/>
                    </a:moveTo>
                    <a:cubicBezTo>
                      <a:pt x="58" y="351"/>
                      <a:pt x="160" y="405"/>
                      <a:pt x="256" y="376"/>
                    </a:cubicBezTo>
                    <a:cubicBezTo>
                      <a:pt x="351" y="347"/>
                      <a:pt x="405" y="246"/>
                      <a:pt x="376" y="150"/>
                    </a:cubicBezTo>
                    <a:cubicBezTo>
                      <a:pt x="347" y="54"/>
                      <a:pt x="245" y="0"/>
                      <a:pt x="150" y="29"/>
                    </a:cubicBezTo>
                    <a:cubicBezTo>
                      <a:pt x="54" y="59"/>
                      <a:pt x="0" y="160"/>
                      <a:pt x="29" y="256"/>
                    </a:cubicBezTo>
                    <a:close/>
                  </a:path>
                </a:pathLst>
              </a:custGeom>
              <a:solidFill>
                <a:schemeClr val="accent2">
                  <a:alpha val="80000"/>
                </a:schemeClr>
              </a:solidFill>
              <a:ln w="63500">
                <a:solidFill>
                  <a:srgbClr val="FFC000"/>
                </a:solidFill>
                <a:round/>
              </a:ln>
              <a:extLst/>
            </p:spPr>
            <p:txBody>
              <a:bodyPr/>
              <a:lstStyle/>
              <a:p>
                <a:pPr algn="ctr" eaLnBrk="0" hangingPunct="0">
                  <a:buFontTx/>
                  <a:buNone/>
                  <a:defRPr/>
                </a:pP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sp>
            <p:nvSpPr>
              <p:cNvPr id="17" name="Freeform 35"/>
              <p:cNvSpPr>
                <a:spLocks noEditPoints="1"/>
              </p:cNvSpPr>
              <p:nvPr/>
            </p:nvSpPr>
            <p:spPr bwMode="auto">
              <a:xfrm>
                <a:off x="3477685" y="1989667"/>
                <a:ext cx="2169583" cy="660400"/>
              </a:xfrm>
              <a:custGeom>
                <a:avLst/>
                <a:gdLst>
                  <a:gd name="T0" fmla="*/ 2147483646 w 770"/>
                  <a:gd name="T1" fmla="*/ 2147483646 h 234"/>
                  <a:gd name="T2" fmla="*/ 2147483646 w 770"/>
                  <a:gd name="T3" fmla="*/ 2147483646 h 234"/>
                  <a:gd name="T4" fmla="*/ 2147483646 w 770"/>
                  <a:gd name="T5" fmla="*/ 2147483646 h 234"/>
                  <a:gd name="T6" fmla="*/ 2147483646 w 770"/>
                  <a:gd name="T7" fmla="*/ 2147483646 h 234"/>
                  <a:gd name="T8" fmla="*/ 2147483646 w 770"/>
                  <a:gd name="T9" fmla="*/ 2147483646 h 234"/>
                  <a:gd name="T10" fmla="*/ 2147483646 w 770"/>
                  <a:gd name="T11" fmla="*/ 2147483646 h 234"/>
                  <a:gd name="T12" fmla="*/ 2147483646 w 770"/>
                  <a:gd name="T13" fmla="*/ 2147483646 h 234"/>
                  <a:gd name="T14" fmla="*/ 2147483646 w 770"/>
                  <a:gd name="T15" fmla="*/ 2147483646 h 234"/>
                  <a:gd name="T16" fmla="*/ 2147483646 w 770"/>
                  <a:gd name="T17" fmla="*/ 2147483646 h 234"/>
                  <a:gd name="T18" fmla="*/ 2147483646 w 770"/>
                  <a:gd name="T19" fmla="*/ 2147483646 h 234"/>
                  <a:gd name="T20" fmla="*/ 2147483646 w 770"/>
                  <a:gd name="T21" fmla="*/ 2147483646 h 234"/>
                  <a:gd name="T22" fmla="*/ 2147483646 w 770"/>
                  <a:gd name="T23" fmla="*/ 2147483646 h 234"/>
                  <a:gd name="T24" fmla="*/ 2147483646 w 770"/>
                  <a:gd name="T25" fmla="*/ 2147483646 h 234"/>
                  <a:gd name="T26" fmla="*/ 2147483646 w 770"/>
                  <a:gd name="T27" fmla="*/ 2147483646 h 234"/>
                  <a:gd name="T28" fmla="*/ 2147483646 w 770"/>
                  <a:gd name="T29" fmla="*/ 2147483646 h 234"/>
                  <a:gd name="T30" fmla="*/ 2147483646 w 770"/>
                  <a:gd name="T31" fmla="*/ 2147483646 h 234"/>
                  <a:gd name="T32" fmla="*/ 2147483646 w 770"/>
                  <a:gd name="T33" fmla="*/ 2147483646 h 234"/>
                  <a:gd name="T34" fmla="*/ 2147483646 w 770"/>
                  <a:gd name="T35" fmla="*/ 2147483646 h 234"/>
                  <a:gd name="T36" fmla="*/ 2147483646 w 770"/>
                  <a:gd name="T37" fmla="*/ 2147483646 h 234"/>
                  <a:gd name="T38" fmla="*/ 2147483646 w 770"/>
                  <a:gd name="T39" fmla="*/ 2147483646 h 234"/>
                  <a:gd name="T40" fmla="*/ 2147483646 w 770"/>
                  <a:gd name="T41" fmla="*/ 2147483646 h 234"/>
                  <a:gd name="T42" fmla="*/ 2147483646 w 770"/>
                  <a:gd name="T43" fmla="*/ 2147483646 h 234"/>
                  <a:gd name="T44" fmla="*/ 2147483646 w 770"/>
                  <a:gd name="T45" fmla="*/ 2147483646 h 234"/>
                  <a:gd name="T46" fmla="*/ 2147483646 w 770"/>
                  <a:gd name="T47" fmla="*/ 2147483646 h 234"/>
                  <a:gd name="T48" fmla="*/ 2147483646 w 770"/>
                  <a:gd name="T49" fmla="*/ 2147483646 h 234"/>
                  <a:gd name="T50" fmla="*/ 2147483646 w 770"/>
                  <a:gd name="T51" fmla="*/ 2147483646 h 234"/>
                  <a:gd name="T52" fmla="*/ 2147483646 w 770"/>
                  <a:gd name="T53" fmla="*/ 0 h 234"/>
                  <a:gd name="T54" fmla="*/ 2147483646 w 770"/>
                  <a:gd name="T55" fmla="*/ 2147483646 h 234"/>
                  <a:gd name="T56" fmla="*/ 2147483646 w 770"/>
                  <a:gd name="T57" fmla="*/ 2147483646 h 234"/>
                  <a:gd name="T58" fmla="*/ 2147483646 w 770"/>
                  <a:gd name="T59" fmla="*/ 2147483646 h 234"/>
                  <a:gd name="T60" fmla="*/ 2147483646 w 770"/>
                  <a:gd name="T61" fmla="*/ 2147483646 h 234"/>
                  <a:gd name="T62" fmla="*/ 2147483646 w 770"/>
                  <a:gd name="T63" fmla="*/ 2147483646 h 234"/>
                  <a:gd name="T64" fmla="*/ 2147483646 w 770"/>
                  <a:gd name="T65" fmla="*/ 2147483646 h 234"/>
                  <a:gd name="T66" fmla="*/ 2147483646 w 770"/>
                  <a:gd name="T67" fmla="*/ 2147483646 h 234"/>
                  <a:gd name="T68" fmla="*/ 2147483646 w 770"/>
                  <a:gd name="T69" fmla="*/ 2147483646 h 234"/>
                  <a:gd name="T70" fmla="*/ 2147483646 w 770"/>
                  <a:gd name="T71" fmla="*/ 2147483646 h 234"/>
                  <a:gd name="T72" fmla="*/ 2147483646 w 770"/>
                  <a:gd name="T73" fmla="*/ 2147483646 h 234"/>
                  <a:gd name="T74" fmla="*/ 2147483646 w 770"/>
                  <a:gd name="T75" fmla="*/ 2147483646 h 234"/>
                  <a:gd name="T76" fmla="*/ 2147483646 w 770"/>
                  <a:gd name="T77" fmla="*/ 2147483646 h 234"/>
                  <a:gd name="T78" fmla="*/ 2147483646 w 770"/>
                  <a:gd name="T79" fmla="*/ 2147483646 h 234"/>
                  <a:gd name="T80" fmla="*/ 2147483646 w 770"/>
                  <a:gd name="T81" fmla="*/ 2147483646 h 234"/>
                  <a:gd name="T82" fmla="*/ 2147483646 w 770"/>
                  <a:gd name="T83" fmla="*/ 2147483646 h 234"/>
                  <a:gd name="T84" fmla="*/ 2147483646 w 770"/>
                  <a:gd name="T85" fmla="*/ 2147483646 h 234"/>
                  <a:gd name="T86" fmla="*/ 2147483646 w 770"/>
                  <a:gd name="T87" fmla="*/ 2147483646 h 234"/>
                  <a:gd name="T88" fmla="*/ 2147483646 w 770"/>
                  <a:gd name="T89" fmla="*/ 2147483646 h 234"/>
                  <a:gd name="T90" fmla="*/ 2147483646 w 770"/>
                  <a:gd name="T91" fmla="*/ 2147483646 h 234"/>
                  <a:gd name="T92" fmla="*/ 2147483646 w 770"/>
                  <a:gd name="T93" fmla="*/ 2147483646 h 234"/>
                  <a:gd name="T94" fmla="*/ 2147483646 w 770"/>
                  <a:gd name="T95" fmla="*/ 2147483646 h 234"/>
                  <a:gd name="T96" fmla="*/ 2147483646 w 770"/>
                  <a:gd name="T97" fmla="*/ 2147483646 h 234"/>
                  <a:gd name="T98" fmla="*/ 2147483646 w 770"/>
                  <a:gd name="T99" fmla="*/ 2147483646 h 234"/>
                  <a:gd name="T100" fmla="*/ 2147483646 w 770"/>
                  <a:gd name="T101" fmla="*/ 2147483646 h 234"/>
                  <a:gd name="T102" fmla="*/ 2147483646 w 770"/>
                  <a:gd name="T103" fmla="*/ 2147483646 h 234"/>
                  <a:gd name="T104" fmla="*/ 2147483646 w 770"/>
                  <a:gd name="T105" fmla="*/ 2147483646 h 234"/>
                  <a:gd name="T106" fmla="*/ 2147483646 w 770"/>
                  <a:gd name="T107" fmla="*/ 2147483646 h 234"/>
                  <a:gd name="T108" fmla="*/ 2147483646 w 770"/>
                  <a:gd name="T109" fmla="*/ 2147483646 h 234"/>
                  <a:gd name="T110" fmla="*/ 2147483646 w 770"/>
                  <a:gd name="T111" fmla="*/ 2147483646 h 2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70" h="234">
                    <a:moveTo>
                      <a:pt x="758" y="223"/>
                    </a:moveTo>
                    <a:cubicBezTo>
                      <a:pt x="759" y="225"/>
                      <a:pt x="761" y="228"/>
                      <a:pt x="762" y="230"/>
                    </a:cubicBezTo>
                    <a:cubicBezTo>
                      <a:pt x="763" y="232"/>
                      <a:pt x="765" y="232"/>
                      <a:pt x="767" y="231"/>
                    </a:cubicBezTo>
                    <a:cubicBezTo>
                      <a:pt x="769" y="230"/>
                      <a:pt x="770" y="228"/>
                      <a:pt x="769" y="226"/>
                    </a:cubicBezTo>
                    <a:cubicBezTo>
                      <a:pt x="767" y="224"/>
                      <a:pt x="766" y="221"/>
                      <a:pt x="765" y="219"/>
                    </a:cubicBezTo>
                    <a:cubicBezTo>
                      <a:pt x="764" y="217"/>
                      <a:pt x="761" y="216"/>
                      <a:pt x="759" y="217"/>
                    </a:cubicBezTo>
                    <a:cubicBezTo>
                      <a:pt x="757" y="219"/>
                      <a:pt x="757" y="221"/>
                      <a:pt x="758" y="223"/>
                    </a:cubicBezTo>
                    <a:close/>
                    <a:moveTo>
                      <a:pt x="737" y="190"/>
                    </a:moveTo>
                    <a:cubicBezTo>
                      <a:pt x="738" y="192"/>
                      <a:pt x="740" y="194"/>
                      <a:pt x="741" y="196"/>
                    </a:cubicBezTo>
                    <a:cubicBezTo>
                      <a:pt x="742" y="198"/>
                      <a:pt x="745" y="198"/>
                      <a:pt x="747" y="197"/>
                    </a:cubicBezTo>
                    <a:cubicBezTo>
                      <a:pt x="748" y="196"/>
                      <a:pt x="749" y="193"/>
                      <a:pt x="748" y="192"/>
                    </a:cubicBezTo>
                    <a:cubicBezTo>
                      <a:pt x="746" y="189"/>
                      <a:pt x="745" y="187"/>
                      <a:pt x="743" y="185"/>
                    </a:cubicBezTo>
                    <a:cubicBezTo>
                      <a:pt x="742" y="183"/>
                      <a:pt x="739" y="183"/>
                      <a:pt x="737" y="184"/>
                    </a:cubicBezTo>
                    <a:cubicBezTo>
                      <a:pt x="736" y="185"/>
                      <a:pt x="735" y="188"/>
                      <a:pt x="737" y="190"/>
                    </a:cubicBezTo>
                    <a:close/>
                    <a:moveTo>
                      <a:pt x="712" y="158"/>
                    </a:moveTo>
                    <a:cubicBezTo>
                      <a:pt x="714" y="160"/>
                      <a:pt x="716" y="162"/>
                      <a:pt x="717" y="164"/>
                    </a:cubicBezTo>
                    <a:cubicBezTo>
                      <a:pt x="719" y="166"/>
                      <a:pt x="721" y="166"/>
                      <a:pt x="723" y="165"/>
                    </a:cubicBezTo>
                    <a:cubicBezTo>
                      <a:pt x="725" y="164"/>
                      <a:pt x="725" y="161"/>
                      <a:pt x="723" y="159"/>
                    </a:cubicBezTo>
                    <a:cubicBezTo>
                      <a:pt x="722" y="157"/>
                      <a:pt x="720" y="155"/>
                      <a:pt x="718" y="153"/>
                    </a:cubicBezTo>
                    <a:cubicBezTo>
                      <a:pt x="717" y="151"/>
                      <a:pt x="714" y="151"/>
                      <a:pt x="713" y="153"/>
                    </a:cubicBezTo>
                    <a:cubicBezTo>
                      <a:pt x="711" y="154"/>
                      <a:pt x="711" y="157"/>
                      <a:pt x="712" y="158"/>
                    </a:cubicBezTo>
                    <a:close/>
                    <a:moveTo>
                      <a:pt x="685" y="129"/>
                    </a:moveTo>
                    <a:cubicBezTo>
                      <a:pt x="687" y="131"/>
                      <a:pt x="689" y="133"/>
                      <a:pt x="691" y="135"/>
                    </a:cubicBezTo>
                    <a:cubicBezTo>
                      <a:pt x="692" y="137"/>
                      <a:pt x="695" y="137"/>
                      <a:pt x="696" y="135"/>
                    </a:cubicBezTo>
                    <a:cubicBezTo>
                      <a:pt x="698" y="134"/>
                      <a:pt x="698" y="131"/>
                      <a:pt x="696" y="129"/>
                    </a:cubicBezTo>
                    <a:cubicBezTo>
                      <a:pt x="694" y="128"/>
                      <a:pt x="693" y="126"/>
                      <a:pt x="691" y="124"/>
                    </a:cubicBezTo>
                    <a:cubicBezTo>
                      <a:pt x="689" y="122"/>
                      <a:pt x="687" y="122"/>
                      <a:pt x="685" y="124"/>
                    </a:cubicBezTo>
                    <a:cubicBezTo>
                      <a:pt x="683" y="125"/>
                      <a:pt x="683" y="128"/>
                      <a:pt x="685" y="129"/>
                    </a:cubicBezTo>
                    <a:close/>
                    <a:moveTo>
                      <a:pt x="655" y="103"/>
                    </a:moveTo>
                    <a:cubicBezTo>
                      <a:pt x="657" y="105"/>
                      <a:pt x="660" y="107"/>
                      <a:pt x="662" y="108"/>
                    </a:cubicBezTo>
                    <a:cubicBezTo>
                      <a:pt x="663" y="110"/>
                      <a:pt x="666" y="109"/>
                      <a:pt x="667" y="108"/>
                    </a:cubicBezTo>
                    <a:cubicBezTo>
                      <a:pt x="669" y="106"/>
                      <a:pt x="668" y="104"/>
                      <a:pt x="667" y="102"/>
                    </a:cubicBezTo>
                    <a:cubicBezTo>
                      <a:pt x="665" y="100"/>
                      <a:pt x="663" y="99"/>
                      <a:pt x="660" y="97"/>
                    </a:cubicBezTo>
                    <a:cubicBezTo>
                      <a:pt x="659" y="96"/>
                      <a:pt x="656" y="96"/>
                      <a:pt x="655" y="98"/>
                    </a:cubicBezTo>
                    <a:cubicBezTo>
                      <a:pt x="653" y="99"/>
                      <a:pt x="654" y="102"/>
                      <a:pt x="655" y="103"/>
                    </a:cubicBezTo>
                    <a:close/>
                    <a:moveTo>
                      <a:pt x="623" y="80"/>
                    </a:moveTo>
                    <a:cubicBezTo>
                      <a:pt x="626" y="81"/>
                      <a:pt x="628" y="83"/>
                      <a:pt x="630" y="84"/>
                    </a:cubicBezTo>
                    <a:cubicBezTo>
                      <a:pt x="632" y="85"/>
                      <a:pt x="634" y="85"/>
                      <a:pt x="636" y="83"/>
                    </a:cubicBezTo>
                    <a:cubicBezTo>
                      <a:pt x="637" y="81"/>
                      <a:pt x="636" y="79"/>
                      <a:pt x="635" y="78"/>
                    </a:cubicBezTo>
                    <a:cubicBezTo>
                      <a:pt x="632" y="76"/>
                      <a:pt x="630" y="75"/>
                      <a:pt x="628" y="73"/>
                    </a:cubicBezTo>
                    <a:cubicBezTo>
                      <a:pt x="626" y="72"/>
                      <a:pt x="624" y="72"/>
                      <a:pt x="622" y="74"/>
                    </a:cubicBezTo>
                    <a:cubicBezTo>
                      <a:pt x="621" y="76"/>
                      <a:pt x="622" y="78"/>
                      <a:pt x="623" y="80"/>
                    </a:cubicBezTo>
                    <a:close/>
                    <a:moveTo>
                      <a:pt x="590" y="59"/>
                    </a:moveTo>
                    <a:cubicBezTo>
                      <a:pt x="592" y="61"/>
                      <a:pt x="594" y="62"/>
                      <a:pt x="596" y="63"/>
                    </a:cubicBezTo>
                    <a:cubicBezTo>
                      <a:pt x="598" y="64"/>
                      <a:pt x="601" y="64"/>
                      <a:pt x="602" y="62"/>
                    </a:cubicBezTo>
                    <a:cubicBezTo>
                      <a:pt x="603" y="60"/>
                      <a:pt x="602" y="57"/>
                      <a:pt x="600" y="56"/>
                    </a:cubicBezTo>
                    <a:cubicBezTo>
                      <a:pt x="598" y="55"/>
                      <a:pt x="596" y="54"/>
                      <a:pt x="593" y="52"/>
                    </a:cubicBezTo>
                    <a:cubicBezTo>
                      <a:pt x="591" y="51"/>
                      <a:pt x="589" y="52"/>
                      <a:pt x="588" y="54"/>
                    </a:cubicBezTo>
                    <a:cubicBezTo>
                      <a:pt x="587" y="56"/>
                      <a:pt x="588" y="58"/>
                      <a:pt x="590" y="59"/>
                    </a:cubicBezTo>
                    <a:close/>
                    <a:moveTo>
                      <a:pt x="554" y="42"/>
                    </a:moveTo>
                    <a:cubicBezTo>
                      <a:pt x="556" y="43"/>
                      <a:pt x="559" y="44"/>
                      <a:pt x="561" y="45"/>
                    </a:cubicBezTo>
                    <a:cubicBezTo>
                      <a:pt x="563" y="46"/>
                      <a:pt x="565" y="45"/>
                      <a:pt x="566" y="43"/>
                    </a:cubicBezTo>
                    <a:cubicBezTo>
                      <a:pt x="567" y="41"/>
                      <a:pt x="566" y="39"/>
                      <a:pt x="564" y="38"/>
                    </a:cubicBezTo>
                    <a:cubicBezTo>
                      <a:pt x="562" y="37"/>
                      <a:pt x="559" y="36"/>
                      <a:pt x="557" y="35"/>
                    </a:cubicBezTo>
                    <a:cubicBezTo>
                      <a:pt x="555" y="34"/>
                      <a:pt x="553" y="35"/>
                      <a:pt x="552" y="37"/>
                    </a:cubicBezTo>
                    <a:cubicBezTo>
                      <a:pt x="551" y="39"/>
                      <a:pt x="552" y="41"/>
                      <a:pt x="554" y="42"/>
                    </a:cubicBezTo>
                    <a:close/>
                    <a:moveTo>
                      <a:pt x="517" y="28"/>
                    </a:moveTo>
                    <a:cubicBezTo>
                      <a:pt x="519" y="29"/>
                      <a:pt x="522" y="30"/>
                      <a:pt x="524" y="31"/>
                    </a:cubicBezTo>
                    <a:cubicBezTo>
                      <a:pt x="526" y="31"/>
                      <a:pt x="529" y="30"/>
                      <a:pt x="529" y="28"/>
                    </a:cubicBezTo>
                    <a:cubicBezTo>
                      <a:pt x="530" y="26"/>
                      <a:pt x="529" y="24"/>
                      <a:pt x="527" y="23"/>
                    </a:cubicBezTo>
                    <a:cubicBezTo>
                      <a:pt x="524" y="22"/>
                      <a:pt x="522" y="21"/>
                      <a:pt x="519" y="21"/>
                    </a:cubicBezTo>
                    <a:cubicBezTo>
                      <a:pt x="517" y="20"/>
                      <a:pt x="515" y="21"/>
                      <a:pt x="514" y="23"/>
                    </a:cubicBezTo>
                    <a:cubicBezTo>
                      <a:pt x="513" y="25"/>
                      <a:pt x="515" y="28"/>
                      <a:pt x="517" y="28"/>
                    </a:cubicBezTo>
                    <a:close/>
                    <a:moveTo>
                      <a:pt x="478" y="18"/>
                    </a:moveTo>
                    <a:cubicBezTo>
                      <a:pt x="481" y="18"/>
                      <a:pt x="484" y="19"/>
                      <a:pt x="486" y="20"/>
                    </a:cubicBezTo>
                    <a:cubicBezTo>
                      <a:pt x="488" y="20"/>
                      <a:pt x="490" y="19"/>
                      <a:pt x="491" y="17"/>
                    </a:cubicBezTo>
                    <a:cubicBezTo>
                      <a:pt x="492" y="15"/>
                      <a:pt x="490" y="12"/>
                      <a:pt x="488" y="12"/>
                    </a:cubicBezTo>
                    <a:cubicBezTo>
                      <a:pt x="485" y="11"/>
                      <a:pt x="483" y="11"/>
                      <a:pt x="480" y="10"/>
                    </a:cubicBezTo>
                    <a:cubicBezTo>
                      <a:pt x="478" y="10"/>
                      <a:pt x="476" y="11"/>
                      <a:pt x="475" y="13"/>
                    </a:cubicBezTo>
                    <a:cubicBezTo>
                      <a:pt x="475" y="15"/>
                      <a:pt x="476" y="17"/>
                      <a:pt x="478" y="18"/>
                    </a:cubicBezTo>
                    <a:close/>
                    <a:moveTo>
                      <a:pt x="439" y="11"/>
                    </a:moveTo>
                    <a:cubicBezTo>
                      <a:pt x="442" y="11"/>
                      <a:pt x="445" y="12"/>
                      <a:pt x="447" y="12"/>
                    </a:cubicBezTo>
                    <a:cubicBezTo>
                      <a:pt x="449" y="13"/>
                      <a:pt x="451" y="11"/>
                      <a:pt x="452" y="9"/>
                    </a:cubicBezTo>
                    <a:cubicBezTo>
                      <a:pt x="452" y="7"/>
                      <a:pt x="451" y="5"/>
                      <a:pt x="448" y="4"/>
                    </a:cubicBezTo>
                    <a:cubicBezTo>
                      <a:pt x="446" y="4"/>
                      <a:pt x="443" y="4"/>
                      <a:pt x="440" y="3"/>
                    </a:cubicBezTo>
                    <a:cubicBezTo>
                      <a:pt x="438" y="3"/>
                      <a:pt x="436" y="4"/>
                      <a:pt x="436" y="7"/>
                    </a:cubicBezTo>
                    <a:cubicBezTo>
                      <a:pt x="436" y="9"/>
                      <a:pt x="437" y="11"/>
                      <a:pt x="439" y="11"/>
                    </a:cubicBezTo>
                    <a:close/>
                    <a:moveTo>
                      <a:pt x="400" y="8"/>
                    </a:moveTo>
                    <a:cubicBezTo>
                      <a:pt x="403" y="8"/>
                      <a:pt x="405" y="8"/>
                      <a:pt x="408" y="8"/>
                    </a:cubicBezTo>
                    <a:cubicBezTo>
                      <a:pt x="410" y="8"/>
                      <a:pt x="412" y="7"/>
                      <a:pt x="412" y="5"/>
                    </a:cubicBezTo>
                    <a:cubicBezTo>
                      <a:pt x="412" y="2"/>
                      <a:pt x="410" y="0"/>
                      <a:pt x="408" y="0"/>
                    </a:cubicBezTo>
                    <a:cubicBezTo>
                      <a:pt x="406" y="0"/>
                      <a:pt x="403" y="0"/>
                      <a:pt x="400" y="0"/>
                    </a:cubicBezTo>
                    <a:cubicBezTo>
                      <a:pt x="398" y="0"/>
                      <a:pt x="396" y="2"/>
                      <a:pt x="396" y="4"/>
                    </a:cubicBezTo>
                    <a:cubicBezTo>
                      <a:pt x="396" y="6"/>
                      <a:pt x="398" y="8"/>
                      <a:pt x="400" y="8"/>
                    </a:cubicBezTo>
                    <a:close/>
                    <a:moveTo>
                      <a:pt x="360" y="8"/>
                    </a:moveTo>
                    <a:cubicBezTo>
                      <a:pt x="363" y="8"/>
                      <a:pt x="366" y="8"/>
                      <a:pt x="368" y="8"/>
                    </a:cubicBezTo>
                    <a:cubicBezTo>
                      <a:pt x="370" y="8"/>
                      <a:pt x="372" y="6"/>
                      <a:pt x="372" y="4"/>
                    </a:cubicBezTo>
                    <a:cubicBezTo>
                      <a:pt x="372" y="2"/>
                      <a:pt x="370" y="0"/>
                      <a:pt x="368" y="0"/>
                    </a:cubicBezTo>
                    <a:cubicBezTo>
                      <a:pt x="365" y="0"/>
                      <a:pt x="362" y="0"/>
                      <a:pt x="360" y="1"/>
                    </a:cubicBezTo>
                    <a:cubicBezTo>
                      <a:pt x="358" y="1"/>
                      <a:pt x="356" y="3"/>
                      <a:pt x="356" y="5"/>
                    </a:cubicBezTo>
                    <a:cubicBezTo>
                      <a:pt x="356" y="7"/>
                      <a:pt x="358" y="9"/>
                      <a:pt x="360" y="8"/>
                    </a:cubicBezTo>
                    <a:close/>
                    <a:moveTo>
                      <a:pt x="321" y="13"/>
                    </a:moveTo>
                    <a:cubicBezTo>
                      <a:pt x="323" y="12"/>
                      <a:pt x="326" y="12"/>
                      <a:pt x="329" y="11"/>
                    </a:cubicBezTo>
                    <a:cubicBezTo>
                      <a:pt x="331" y="11"/>
                      <a:pt x="332" y="9"/>
                      <a:pt x="332" y="7"/>
                    </a:cubicBezTo>
                    <a:cubicBezTo>
                      <a:pt x="332" y="5"/>
                      <a:pt x="330" y="3"/>
                      <a:pt x="328" y="4"/>
                    </a:cubicBezTo>
                    <a:cubicBezTo>
                      <a:pt x="325" y="4"/>
                      <a:pt x="322" y="4"/>
                      <a:pt x="320" y="5"/>
                    </a:cubicBezTo>
                    <a:cubicBezTo>
                      <a:pt x="318" y="5"/>
                      <a:pt x="316" y="7"/>
                      <a:pt x="316" y="9"/>
                    </a:cubicBezTo>
                    <a:cubicBezTo>
                      <a:pt x="317" y="11"/>
                      <a:pt x="319" y="13"/>
                      <a:pt x="321" y="13"/>
                    </a:cubicBezTo>
                    <a:close/>
                    <a:moveTo>
                      <a:pt x="282" y="20"/>
                    </a:moveTo>
                    <a:cubicBezTo>
                      <a:pt x="285" y="20"/>
                      <a:pt x="287" y="19"/>
                      <a:pt x="290" y="18"/>
                    </a:cubicBezTo>
                    <a:cubicBezTo>
                      <a:pt x="292" y="18"/>
                      <a:pt x="293" y="16"/>
                      <a:pt x="293" y="14"/>
                    </a:cubicBezTo>
                    <a:cubicBezTo>
                      <a:pt x="292" y="11"/>
                      <a:pt x="290" y="10"/>
                      <a:pt x="288" y="11"/>
                    </a:cubicBezTo>
                    <a:cubicBezTo>
                      <a:pt x="285" y="11"/>
                      <a:pt x="283" y="12"/>
                      <a:pt x="280" y="12"/>
                    </a:cubicBezTo>
                    <a:cubicBezTo>
                      <a:pt x="278" y="13"/>
                      <a:pt x="277" y="15"/>
                      <a:pt x="277" y="17"/>
                    </a:cubicBezTo>
                    <a:cubicBezTo>
                      <a:pt x="278" y="19"/>
                      <a:pt x="280" y="21"/>
                      <a:pt x="282" y="20"/>
                    </a:cubicBezTo>
                    <a:close/>
                    <a:moveTo>
                      <a:pt x="244" y="31"/>
                    </a:moveTo>
                    <a:cubicBezTo>
                      <a:pt x="247" y="31"/>
                      <a:pt x="249" y="30"/>
                      <a:pt x="252" y="29"/>
                    </a:cubicBezTo>
                    <a:cubicBezTo>
                      <a:pt x="254" y="28"/>
                      <a:pt x="255" y="26"/>
                      <a:pt x="254" y="24"/>
                    </a:cubicBezTo>
                    <a:cubicBezTo>
                      <a:pt x="253" y="22"/>
                      <a:pt x="251" y="21"/>
                      <a:pt x="249" y="21"/>
                    </a:cubicBezTo>
                    <a:cubicBezTo>
                      <a:pt x="247" y="22"/>
                      <a:pt x="244" y="23"/>
                      <a:pt x="241" y="24"/>
                    </a:cubicBezTo>
                    <a:cubicBezTo>
                      <a:pt x="239" y="25"/>
                      <a:pt x="238" y="27"/>
                      <a:pt x="239" y="29"/>
                    </a:cubicBezTo>
                    <a:cubicBezTo>
                      <a:pt x="240" y="31"/>
                      <a:pt x="242" y="32"/>
                      <a:pt x="244" y="31"/>
                    </a:cubicBezTo>
                    <a:close/>
                    <a:moveTo>
                      <a:pt x="207" y="46"/>
                    </a:moveTo>
                    <a:cubicBezTo>
                      <a:pt x="210" y="45"/>
                      <a:pt x="212" y="44"/>
                      <a:pt x="215" y="43"/>
                    </a:cubicBezTo>
                    <a:cubicBezTo>
                      <a:pt x="217" y="42"/>
                      <a:pt x="218" y="40"/>
                      <a:pt x="217" y="38"/>
                    </a:cubicBezTo>
                    <a:cubicBezTo>
                      <a:pt x="216" y="36"/>
                      <a:pt x="213" y="35"/>
                      <a:pt x="211" y="36"/>
                    </a:cubicBezTo>
                    <a:cubicBezTo>
                      <a:pt x="209" y="37"/>
                      <a:pt x="206" y="38"/>
                      <a:pt x="204" y="39"/>
                    </a:cubicBezTo>
                    <a:cubicBezTo>
                      <a:pt x="202" y="40"/>
                      <a:pt x="201" y="42"/>
                      <a:pt x="202" y="44"/>
                    </a:cubicBezTo>
                    <a:cubicBezTo>
                      <a:pt x="203" y="46"/>
                      <a:pt x="205" y="47"/>
                      <a:pt x="207" y="46"/>
                    </a:cubicBezTo>
                    <a:close/>
                    <a:moveTo>
                      <a:pt x="172" y="64"/>
                    </a:moveTo>
                    <a:cubicBezTo>
                      <a:pt x="174" y="63"/>
                      <a:pt x="177" y="62"/>
                      <a:pt x="179" y="60"/>
                    </a:cubicBezTo>
                    <a:cubicBezTo>
                      <a:pt x="181" y="59"/>
                      <a:pt x="182" y="57"/>
                      <a:pt x="181" y="55"/>
                    </a:cubicBezTo>
                    <a:cubicBezTo>
                      <a:pt x="180" y="53"/>
                      <a:pt x="177" y="52"/>
                      <a:pt x="175" y="53"/>
                    </a:cubicBezTo>
                    <a:cubicBezTo>
                      <a:pt x="173" y="55"/>
                      <a:pt x="170" y="56"/>
                      <a:pt x="168" y="57"/>
                    </a:cubicBezTo>
                    <a:cubicBezTo>
                      <a:pt x="166" y="58"/>
                      <a:pt x="166" y="61"/>
                      <a:pt x="167" y="63"/>
                    </a:cubicBezTo>
                    <a:cubicBezTo>
                      <a:pt x="168" y="65"/>
                      <a:pt x="170" y="65"/>
                      <a:pt x="172" y="64"/>
                    </a:cubicBezTo>
                    <a:close/>
                    <a:moveTo>
                      <a:pt x="139" y="85"/>
                    </a:moveTo>
                    <a:cubicBezTo>
                      <a:pt x="141" y="84"/>
                      <a:pt x="143" y="82"/>
                      <a:pt x="145" y="81"/>
                    </a:cubicBezTo>
                    <a:cubicBezTo>
                      <a:pt x="147" y="80"/>
                      <a:pt x="147" y="77"/>
                      <a:pt x="146" y="75"/>
                    </a:cubicBezTo>
                    <a:cubicBezTo>
                      <a:pt x="145" y="74"/>
                      <a:pt x="143" y="73"/>
                      <a:pt x="141" y="74"/>
                    </a:cubicBezTo>
                    <a:cubicBezTo>
                      <a:pt x="138" y="76"/>
                      <a:pt x="136" y="77"/>
                      <a:pt x="134" y="79"/>
                    </a:cubicBezTo>
                    <a:cubicBezTo>
                      <a:pt x="132" y="80"/>
                      <a:pt x="132" y="83"/>
                      <a:pt x="133" y="84"/>
                    </a:cubicBezTo>
                    <a:cubicBezTo>
                      <a:pt x="134" y="86"/>
                      <a:pt x="137" y="87"/>
                      <a:pt x="139" y="85"/>
                    </a:cubicBezTo>
                    <a:close/>
                    <a:moveTo>
                      <a:pt x="107" y="110"/>
                    </a:moveTo>
                    <a:cubicBezTo>
                      <a:pt x="109" y="108"/>
                      <a:pt x="111" y="106"/>
                      <a:pt x="113" y="105"/>
                    </a:cubicBezTo>
                    <a:cubicBezTo>
                      <a:pt x="115" y="103"/>
                      <a:pt x="115" y="101"/>
                      <a:pt x="114" y="99"/>
                    </a:cubicBezTo>
                    <a:cubicBezTo>
                      <a:pt x="113" y="97"/>
                      <a:pt x="110" y="97"/>
                      <a:pt x="108" y="98"/>
                    </a:cubicBezTo>
                    <a:cubicBezTo>
                      <a:pt x="106" y="100"/>
                      <a:pt x="104" y="102"/>
                      <a:pt x="102" y="104"/>
                    </a:cubicBezTo>
                    <a:cubicBezTo>
                      <a:pt x="100" y="105"/>
                      <a:pt x="100" y="108"/>
                      <a:pt x="102" y="109"/>
                    </a:cubicBezTo>
                    <a:cubicBezTo>
                      <a:pt x="103" y="111"/>
                      <a:pt x="106" y="111"/>
                      <a:pt x="107" y="110"/>
                    </a:cubicBezTo>
                    <a:close/>
                    <a:moveTo>
                      <a:pt x="78" y="137"/>
                    </a:moveTo>
                    <a:cubicBezTo>
                      <a:pt x="80" y="135"/>
                      <a:pt x="82" y="133"/>
                      <a:pt x="84" y="131"/>
                    </a:cubicBezTo>
                    <a:cubicBezTo>
                      <a:pt x="85" y="129"/>
                      <a:pt x="85" y="127"/>
                      <a:pt x="84" y="125"/>
                    </a:cubicBezTo>
                    <a:cubicBezTo>
                      <a:pt x="82" y="124"/>
                      <a:pt x="80" y="124"/>
                      <a:pt x="78" y="125"/>
                    </a:cubicBezTo>
                    <a:cubicBezTo>
                      <a:pt x="76" y="127"/>
                      <a:pt x="74" y="129"/>
                      <a:pt x="73" y="131"/>
                    </a:cubicBezTo>
                    <a:cubicBezTo>
                      <a:pt x="71" y="133"/>
                      <a:pt x="71" y="135"/>
                      <a:pt x="73" y="137"/>
                    </a:cubicBezTo>
                    <a:cubicBezTo>
                      <a:pt x="74" y="138"/>
                      <a:pt x="77" y="138"/>
                      <a:pt x="78" y="137"/>
                    </a:cubicBezTo>
                    <a:close/>
                    <a:moveTo>
                      <a:pt x="52" y="166"/>
                    </a:moveTo>
                    <a:cubicBezTo>
                      <a:pt x="54" y="164"/>
                      <a:pt x="55" y="162"/>
                      <a:pt x="57" y="160"/>
                    </a:cubicBezTo>
                    <a:cubicBezTo>
                      <a:pt x="58" y="158"/>
                      <a:pt x="58" y="156"/>
                      <a:pt x="56" y="154"/>
                    </a:cubicBezTo>
                    <a:cubicBezTo>
                      <a:pt x="55" y="153"/>
                      <a:pt x="52" y="153"/>
                      <a:pt x="51" y="155"/>
                    </a:cubicBezTo>
                    <a:cubicBezTo>
                      <a:pt x="49" y="157"/>
                      <a:pt x="47" y="159"/>
                      <a:pt x="46" y="161"/>
                    </a:cubicBezTo>
                    <a:cubicBezTo>
                      <a:pt x="44" y="163"/>
                      <a:pt x="45" y="165"/>
                      <a:pt x="46" y="167"/>
                    </a:cubicBezTo>
                    <a:cubicBezTo>
                      <a:pt x="48" y="168"/>
                      <a:pt x="50" y="168"/>
                      <a:pt x="52" y="166"/>
                    </a:cubicBezTo>
                    <a:close/>
                    <a:moveTo>
                      <a:pt x="28" y="198"/>
                    </a:moveTo>
                    <a:cubicBezTo>
                      <a:pt x="30" y="196"/>
                      <a:pt x="31" y="194"/>
                      <a:pt x="33" y="191"/>
                    </a:cubicBezTo>
                    <a:cubicBezTo>
                      <a:pt x="34" y="190"/>
                      <a:pt x="34" y="187"/>
                      <a:pt x="32" y="186"/>
                    </a:cubicBezTo>
                    <a:cubicBezTo>
                      <a:pt x="30" y="185"/>
                      <a:pt x="27" y="185"/>
                      <a:pt x="26" y="187"/>
                    </a:cubicBezTo>
                    <a:cubicBezTo>
                      <a:pt x="25" y="189"/>
                      <a:pt x="23" y="191"/>
                      <a:pt x="22" y="194"/>
                    </a:cubicBezTo>
                    <a:cubicBezTo>
                      <a:pt x="20" y="195"/>
                      <a:pt x="21" y="198"/>
                      <a:pt x="23" y="199"/>
                    </a:cubicBezTo>
                    <a:cubicBezTo>
                      <a:pt x="25" y="200"/>
                      <a:pt x="27" y="200"/>
                      <a:pt x="28" y="198"/>
                    </a:cubicBezTo>
                    <a:close/>
                    <a:moveTo>
                      <a:pt x="8" y="232"/>
                    </a:moveTo>
                    <a:cubicBezTo>
                      <a:pt x="9" y="230"/>
                      <a:pt x="10" y="227"/>
                      <a:pt x="12" y="225"/>
                    </a:cubicBezTo>
                    <a:cubicBezTo>
                      <a:pt x="13" y="223"/>
                      <a:pt x="12" y="221"/>
                      <a:pt x="10" y="219"/>
                    </a:cubicBezTo>
                    <a:cubicBezTo>
                      <a:pt x="8" y="218"/>
                      <a:pt x="6" y="219"/>
                      <a:pt x="5" y="221"/>
                    </a:cubicBezTo>
                    <a:cubicBezTo>
                      <a:pt x="3" y="223"/>
                      <a:pt x="2" y="226"/>
                      <a:pt x="1" y="228"/>
                    </a:cubicBezTo>
                    <a:cubicBezTo>
                      <a:pt x="0" y="230"/>
                      <a:pt x="0" y="232"/>
                      <a:pt x="2" y="233"/>
                    </a:cubicBezTo>
                    <a:cubicBezTo>
                      <a:pt x="4" y="234"/>
                      <a:pt x="7" y="234"/>
                      <a:pt x="8" y="232"/>
                    </a:cubicBezTo>
                    <a:close/>
                  </a:path>
                </a:pathLst>
              </a:custGeom>
              <a:solidFill>
                <a:srgbClr val="518E00"/>
              </a:solidFill>
              <a:ln w="25400">
                <a:solidFill>
                  <a:srgbClr val="518E00"/>
                </a:solidFill>
              </a:ln>
              <a:extLst/>
            </p:spPr>
            <p:txBody>
              <a:bodyPr/>
              <a:lstStyle/>
              <a:p>
                <a:pPr eaLnBrk="0" hangingPunct="0">
                  <a:buFontTx/>
                  <a:buNone/>
                  <a:defRPr/>
                </a:pPr>
                <a:endParaRPr lang="zh-CN" altLang="en-US">
                  <a:latin typeface="微软雅黑" panose="020B0503020204020204" pitchFamily="34" charset="-122"/>
                  <a:ea typeface="微软雅黑" panose="020B0503020204020204" pitchFamily="34" charset="-122"/>
                  <a:cs typeface="+mn-ea"/>
                  <a:sym typeface="+mn-lt"/>
                </a:endParaRPr>
              </a:p>
            </p:txBody>
          </p:sp>
          <p:sp>
            <p:nvSpPr>
              <p:cNvPr id="18" name="Freeform 38"/>
              <p:cNvSpPr>
                <a:spLocks noEditPoints="1"/>
              </p:cNvSpPr>
              <p:nvPr/>
            </p:nvSpPr>
            <p:spPr bwMode="auto">
              <a:xfrm>
                <a:off x="6733118" y="1989667"/>
                <a:ext cx="2169583" cy="660400"/>
              </a:xfrm>
              <a:custGeom>
                <a:avLst/>
                <a:gdLst>
                  <a:gd name="T0" fmla="*/ 2147483646 w 770"/>
                  <a:gd name="T1" fmla="*/ 2147483646 h 234"/>
                  <a:gd name="T2" fmla="*/ 2147483646 w 770"/>
                  <a:gd name="T3" fmla="*/ 2147483646 h 234"/>
                  <a:gd name="T4" fmla="*/ 2147483646 w 770"/>
                  <a:gd name="T5" fmla="*/ 2147483646 h 234"/>
                  <a:gd name="T6" fmla="*/ 2147483646 w 770"/>
                  <a:gd name="T7" fmla="*/ 2147483646 h 234"/>
                  <a:gd name="T8" fmla="*/ 2147483646 w 770"/>
                  <a:gd name="T9" fmla="*/ 2147483646 h 234"/>
                  <a:gd name="T10" fmla="*/ 2147483646 w 770"/>
                  <a:gd name="T11" fmla="*/ 2147483646 h 234"/>
                  <a:gd name="T12" fmla="*/ 2147483646 w 770"/>
                  <a:gd name="T13" fmla="*/ 2147483646 h 234"/>
                  <a:gd name="T14" fmla="*/ 2147483646 w 770"/>
                  <a:gd name="T15" fmla="*/ 2147483646 h 234"/>
                  <a:gd name="T16" fmla="*/ 2147483646 w 770"/>
                  <a:gd name="T17" fmla="*/ 2147483646 h 234"/>
                  <a:gd name="T18" fmla="*/ 2147483646 w 770"/>
                  <a:gd name="T19" fmla="*/ 2147483646 h 234"/>
                  <a:gd name="T20" fmla="*/ 2147483646 w 770"/>
                  <a:gd name="T21" fmla="*/ 2147483646 h 234"/>
                  <a:gd name="T22" fmla="*/ 2147483646 w 770"/>
                  <a:gd name="T23" fmla="*/ 2147483646 h 234"/>
                  <a:gd name="T24" fmla="*/ 2147483646 w 770"/>
                  <a:gd name="T25" fmla="*/ 2147483646 h 234"/>
                  <a:gd name="T26" fmla="*/ 2147483646 w 770"/>
                  <a:gd name="T27" fmla="*/ 2147483646 h 234"/>
                  <a:gd name="T28" fmla="*/ 2147483646 w 770"/>
                  <a:gd name="T29" fmla="*/ 2147483646 h 234"/>
                  <a:gd name="T30" fmla="*/ 2147483646 w 770"/>
                  <a:gd name="T31" fmla="*/ 2147483646 h 234"/>
                  <a:gd name="T32" fmla="*/ 2147483646 w 770"/>
                  <a:gd name="T33" fmla="*/ 2147483646 h 234"/>
                  <a:gd name="T34" fmla="*/ 2147483646 w 770"/>
                  <a:gd name="T35" fmla="*/ 2147483646 h 234"/>
                  <a:gd name="T36" fmla="*/ 2147483646 w 770"/>
                  <a:gd name="T37" fmla="*/ 2147483646 h 234"/>
                  <a:gd name="T38" fmla="*/ 2147483646 w 770"/>
                  <a:gd name="T39" fmla="*/ 2147483646 h 234"/>
                  <a:gd name="T40" fmla="*/ 2147483646 w 770"/>
                  <a:gd name="T41" fmla="*/ 2147483646 h 234"/>
                  <a:gd name="T42" fmla="*/ 2147483646 w 770"/>
                  <a:gd name="T43" fmla="*/ 2147483646 h 234"/>
                  <a:gd name="T44" fmla="*/ 2147483646 w 770"/>
                  <a:gd name="T45" fmla="*/ 2147483646 h 234"/>
                  <a:gd name="T46" fmla="*/ 2147483646 w 770"/>
                  <a:gd name="T47" fmla="*/ 2147483646 h 234"/>
                  <a:gd name="T48" fmla="*/ 2147483646 w 770"/>
                  <a:gd name="T49" fmla="*/ 2147483646 h 234"/>
                  <a:gd name="T50" fmla="*/ 2147483646 w 770"/>
                  <a:gd name="T51" fmla="*/ 2147483646 h 234"/>
                  <a:gd name="T52" fmla="*/ 2147483646 w 770"/>
                  <a:gd name="T53" fmla="*/ 0 h 234"/>
                  <a:gd name="T54" fmla="*/ 2147483646 w 770"/>
                  <a:gd name="T55" fmla="*/ 2147483646 h 234"/>
                  <a:gd name="T56" fmla="*/ 2147483646 w 770"/>
                  <a:gd name="T57" fmla="*/ 2147483646 h 234"/>
                  <a:gd name="T58" fmla="*/ 2147483646 w 770"/>
                  <a:gd name="T59" fmla="*/ 2147483646 h 234"/>
                  <a:gd name="T60" fmla="*/ 2147483646 w 770"/>
                  <a:gd name="T61" fmla="*/ 2147483646 h 234"/>
                  <a:gd name="T62" fmla="*/ 2147483646 w 770"/>
                  <a:gd name="T63" fmla="*/ 2147483646 h 234"/>
                  <a:gd name="T64" fmla="*/ 2147483646 w 770"/>
                  <a:gd name="T65" fmla="*/ 2147483646 h 234"/>
                  <a:gd name="T66" fmla="*/ 2147483646 w 770"/>
                  <a:gd name="T67" fmla="*/ 2147483646 h 234"/>
                  <a:gd name="T68" fmla="*/ 2147483646 w 770"/>
                  <a:gd name="T69" fmla="*/ 2147483646 h 234"/>
                  <a:gd name="T70" fmla="*/ 2147483646 w 770"/>
                  <a:gd name="T71" fmla="*/ 2147483646 h 234"/>
                  <a:gd name="T72" fmla="*/ 2147483646 w 770"/>
                  <a:gd name="T73" fmla="*/ 2147483646 h 234"/>
                  <a:gd name="T74" fmla="*/ 2147483646 w 770"/>
                  <a:gd name="T75" fmla="*/ 2147483646 h 234"/>
                  <a:gd name="T76" fmla="*/ 2147483646 w 770"/>
                  <a:gd name="T77" fmla="*/ 2147483646 h 234"/>
                  <a:gd name="T78" fmla="*/ 2147483646 w 770"/>
                  <a:gd name="T79" fmla="*/ 2147483646 h 234"/>
                  <a:gd name="T80" fmla="*/ 2147483646 w 770"/>
                  <a:gd name="T81" fmla="*/ 2147483646 h 234"/>
                  <a:gd name="T82" fmla="*/ 2147483646 w 770"/>
                  <a:gd name="T83" fmla="*/ 2147483646 h 234"/>
                  <a:gd name="T84" fmla="*/ 2147483646 w 770"/>
                  <a:gd name="T85" fmla="*/ 2147483646 h 234"/>
                  <a:gd name="T86" fmla="*/ 2147483646 w 770"/>
                  <a:gd name="T87" fmla="*/ 2147483646 h 234"/>
                  <a:gd name="T88" fmla="*/ 2147483646 w 770"/>
                  <a:gd name="T89" fmla="*/ 2147483646 h 234"/>
                  <a:gd name="T90" fmla="*/ 2147483646 w 770"/>
                  <a:gd name="T91" fmla="*/ 2147483646 h 234"/>
                  <a:gd name="T92" fmla="*/ 2147483646 w 770"/>
                  <a:gd name="T93" fmla="*/ 2147483646 h 234"/>
                  <a:gd name="T94" fmla="*/ 2147483646 w 770"/>
                  <a:gd name="T95" fmla="*/ 2147483646 h 234"/>
                  <a:gd name="T96" fmla="*/ 2147483646 w 770"/>
                  <a:gd name="T97" fmla="*/ 2147483646 h 234"/>
                  <a:gd name="T98" fmla="*/ 2147483646 w 770"/>
                  <a:gd name="T99" fmla="*/ 2147483646 h 234"/>
                  <a:gd name="T100" fmla="*/ 2147483646 w 770"/>
                  <a:gd name="T101" fmla="*/ 2147483646 h 234"/>
                  <a:gd name="T102" fmla="*/ 2147483646 w 770"/>
                  <a:gd name="T103" fmla="*/ 2147483646 h 234"/>
                  <a:gd name="T104" fmla="*/ 2147483646 w 770"/>
                  <a:gd name="T105" fmla="*/ 2147483646 h 234"/>
                  <a:gd name="T106" fmla="*/ 2147483646 w 770"/>
                  <a:gd name="T107" fmla="*/ 2147483646 h 234"/>
                  <a:gd name="T108" fmla="*/ 2147483646 w 770"/>
                  <a:gd name="T109" fmla="*/ 2147483646 h 234"/>
                  <a:gd name="T110" fmla="*/ 2147483646 w 770"/>
                  <a:gd name="T111" fmla="*/ 2147483646 h 2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70" h="234">
                    <a:moveTo>
                      <a:pt x="758" y="223"/>
                    </a:moveTo>
                    <a:cubicBezTo>
                      <a:pt x="760" y="225"/>
                      <a:pt x="761" y="228"/>
                      <a:pt x="762" y="230"/>
                    </a:cubicBezTo>
                    <a:cubicBezTo>
                      <a:pt x="763" y="232"/>
                      <a:pt x="766" y="232"/>
                      <a:pt x="768" y="231"/>
                    </a:cubicBezTo>
                    <a:cubicBezTo>
                      <a:pt x="770" y="230"/>
                      <a:pt x="770" y="228"/>
                      <a:pt x="769" y="226"/>
                    </a:cubicBezTo>
                    <a:cubicBezTo>
                      <a:pt x="768" y="224"/>
                      <a:pt x="767" y="221"/>
                      <a:pt x="765" y="219"/>
                    </a:cubicBezTo>
                    <a:cubicBezTo>
                      <a:pt x="764" y="217"/>
                      <a:pt x="762" y="216"/>
                      <a:pt x="760" y="217"/>
                    </a:cubicBezTo>
                    <a:cubicBezTo>
                      <a:pt x="758" y="219"/>
                      <a:pt x="757" y="221"/>
                      <a:pt x="758" y="223"/>
                    </a:cubicBezTo>
                    <a:close/>
                    <a:moveTo>
                      <a:pt x="737" y="190"/>
                    </a:moveTo>
                    <a:cubicBezTo>
                      <a:pt x="738" y="192"/>
                      <a:pt x="740" y="194"/>
                      <a:pt x="741" y="196"/>
                    </a:cubicBezTo>
                    <a:cubicBezTo>
                      <a:pt x="743" y="198"/>
                      <a:pt x="745" y="198"/>
                      <a:pt x="747" y="197"/>
                    </a:cubicBezTo>
                    <a:cubicBezTo>
                      <a:pt x="749" y="196"/>
                      <a:pt x="749" y="193"/>
                      <a:pt x="748" y="192"/>
                    </a:cubicBezTo>
                    <a:cubicBezTo>
                      <a:pt x="747" y="189"/>
                      <a:pt x="745" y="187"/>
                      <a:pt x="743" y="185"/>
                    </a:cubicBezTo>
                    <a:cubicBezTo>
                      <a:pt x="742" y="183"/>
                      <a:pt x="740" y="183"/>
                      <a:pt x="738" y="184"/>
                    </a:cubicBezTo>
                    <a:cubicBezTo>
                      <a:pt x="736" y="185"/>
                      <a:pt x="736" y="188"/>
                      <a:pt x="737" y="190"/>
                    </a:cubicBezTo>
                    <a:close/>
                    <a:moveTo>
                      <a:pt x="713" y="158"/>
                    </a:moveTo>
                    <a:cubicBezTo>
                      <a:pt x="714" y="160"/>
                      <a:pt x="716" y="162"/>
                      <a:pt x="718" y="164"/>
                    </a:cubicBezTo>
                    <a:cubicBezTo>
                      <a:pt x="719" y="166"/>
                      <a:pt x="722" y="166"/>
                      <a:pt x="723" y="165"/>
                    </a:cubicBezTo>
                    <a:cubicBezTo>
                      <a:pt x="725" y="164"/>
                      <a:pt x="725" y="161"/>
                      <a:pt x="724" y="159"/>
                    </a:cubicBezTo>
                    <a:cubicBezTo>
                      <a:pt x="722" y="157"/>
                      <a:pt x="720" y="155"/>
                      <a:pt x="719" y="153"/>
                    </a:cubicBezTo>
                    <a:cubicBezTo>
                      <a:pt x="717" y="151"/>
                      <a:pt x="715" y="151"/>
                      <a:pt x="713" y="153"/>
                    </a:cubicBezTo>
                    <a:cubicBezTo>
                      <a:pt x="711" y="154"/>
                      <a:pt x="711" y="157"/>
                      <a:pt x="713" y="158"/>
                    </a:cubicBezTo>
                    <a:close/>
                    <a:moveTo>
                      <a:pt x="685" y="129"/>
                    </a:moveTo>
                    <a:cubicBezTo>
                      <a:pt x="687" y="131"/>
                      <a:pt x="689" y="133"/>
                      <a:pt x="691" y="135"/>
                    </a:cubicBezTo>
                    <a:cubicBezTo>
                      <a:pt x="693" y="137"/>
                      <a:pt x="695" y="137"/>
                      <a:pt x="697" y="135"/>
                    </a:cubicBezTo>
                    <a:cubicBezTo>
                      <a:pt x="698" y="134"/>
                      <a:pt x="698" y="131"/>
                      <a:pt x="697" y="129"/>
                    </a:cubicBezTo>
                    <a:cubicBezTo>
                      <a:pt x="695" y="128"/>
                      <a:pt x="693" y="126"/>
                      <a:pt x="691" y="124"/>
                    </a:cubicBezTo>
                    <a:cubicBezTo>
                      <a:pt x="689" y="122"/>
                      <a:pt x="687" y="122"/>
                      <a:pt x="685" y="124"/>
                    </a:cubicBezTo>
                    <a:cubicBezTo>
                      <a:pt x="684" y="125"/>
                      <a:pt x="684" y="128"/>
                      <a:pt x="685" y="129"/>
                    </a:cubicBezTo>
                    <a:close/>
                    <a:moveTo>
                      <a:pt x="656" y="103"/>
                    </a:moveTo>
                    <a:cubicBezTo>
                      <a:pt x="658" y="105"/>
                      <a:pt x="660" y="107"/>
                      <a:pt x="662" y="108"/>
                    </a:cubicBezTo>
                    <a:cubicBezTo>
                      <a:pt x="664" y="110"/>
                      <a:pt x="666" y="109"/>
                      <a:pt x="668" y="108"/>
                    </a:cubicBezTo>
                    <a:cubicBezTo>
                      <a:pt x="669" y="106"/>
                      <a:pt x="669" y="104"/>
                      <a:pt x="667" y="102"/>
                    </a:cubicBezTo>
                    <a:cubicBezTo>
                      <a:pt x="665" y="100"/>
                      <a:pt x="663" y="99"/>
                      <a:pt x="661" y="97"/>
                    </a:cubicBezTo>
                    <a:cubicBezTo>
                      <a:pt x="659" y="96"/>
                      <a:pt x="657" y="96"/>
                      <a:pt x="655" y="98"/>
                    </a:cubicBezTo>
                    <a:cubicBezTo>
                      <a:pt x="654" y="99"/>
                      <a:pt x="654" y="102"/>
                      <a:pt x="656" y="103"/>
                    </a:cubicBezTo>
                    <a:close/>
                    <a:moveTo>
                      <a:pt x="624" y="80"/>
                    </a:moveTo>
                    <a:cubicBezTo>
                      <a:pt x="626" y="81"/>
                      <a:pt x="628" y="83"/>
                      <a:pt x="630" y="84"/>
                    </a:cubicBezTo>
                    <a:cubicBezTo>
                      <a:pt x="632" y="85"/>
                      <a:pt x="635" y="85"/>
                      <a:pt x="636" y="83"/>
                    </a:cubicBezTo>
                    <a:cubicBezTo>
                      <a:pt x="637" y="81"/>
                      <a:pt x="637" y="79"/>
                      <a:pt x="635" y="78"/>
                    </a:cubicBezTo>
                    <a:cubicBezTo>
                      <a:pt x="633" y="76"/>
                      <a:pt x="631" y="75"/>
                      <a:pt x="628" y="73"/>
                    </a:cubicBezTo>
                    <a:cubicBezTo>
                      <a:pt x="626" y="72"/>
                      <a:pt x="624" y="72"/>
                      <a:pt x="623" y="74"/>
                    </a:cubicBezTo>
                    <a:cubicBezTo>
                      <a:pt x="622" y="76"/>
                      <a:pt x="622" y="78"/>
                      <a:pt x="624" y="80"/>
                    </a:cubicBezTo>
                    <a:close/>
                    <a:moveTo>
                      <a:pt x="590" y="59"/>
                    </a:moveTo>
                    <a:cubicBezTo>
                      <a:pt x="592" y="61"/>
                      <a:pt x="595" y="62"/>
                      <a:pt x="597" y="63"/>
                    </a:cubicBezTo>
                    <a:cubicBezTo>
                      <a:pt x="599" y="64"/>
                      <a:pt x="601" y="64"/>
                      <a:pt x="602" y="62"/>
                    </a:cubicBezTo>
                    <a:cubicBezTo>
                      <a:pt x="603" y="60"/>
                      <a:pt x="603" y="57"/>
                      <a:pt x="601" y="56"/>
                    </a:cubicBezTo>
                    <a:cubicBezTo>
                      <a:pt x="598" y="55"/>
                      <a:pt x="596" y="54"/>
                      <a:pt x="594" y="52"/>
                    </a:cubicBezTo>
                    <a:cubicBezTo>
                      <a:pt x="592" y="51"/>
                      <a:pt x="589" y="52"/>
                      <a:pt x="588" y="54"/>
                    </a:cubicBezTo>
                    <a:cubicBezTo>
                      <a:pt x="587" y="56"/>
                      <a:pt x="588" y="58"/>
                      <a:pt x="590" y="59"/>
                    </a:cubicBezTo>
                    <a:close/>
                    <a:moveTo>
                      <a:pt x="554" y="42"/>
                    </a:moveTo>
                    <a:cubicBezTo>
                      <a:pt x="557" y="43"/>
                      <a:pt x="559" y="44"/>
                      <a:pt x="562" y="45"/>
                    </a:cubicBezTo>
                    <a:cubicBezTo>
                      <a:pt x="564" y="46"/>
                      <a:pt x="566" y="45"/>
                      <a:pt x="567" y="43"/>
                    </a:cubicBezTo>
                    <a:cubicBezTo>
                      <a:pt x="568" y="41"/>
                      <a:pt x="567" y="39"/>
                      <a:pt x="565" y="38"/>
                    </a:cubicBezTo>
                    <a:cubicBezTo>
                      <a:pt x="562" y="37"/>
                      <a:pt x="560" y="36"/>
                      <a:pt x="557" y="35"/>
                    </a:cubicBezTo>
                    <a:cubicBezTo>
                      <a:pt x="555" y="34"/>
                      <a:pt x="553" y="35"/>
                      <a:pt x="552" y="37"/>
                    </a:cubicBezTo>
                    <a:cubicBezTo>
                      <a:pt x="551" y="39"/>
                      <a:pt x="552" y="41"/>
                      <a:pt x="554" y="42"/>
                    </a:cubicBezTo>
                    <a:close/>
                    <a:moveTo>
                      <a:pt x="517" y="28"/>
                    </a:moveTo>
                    <a:cubicBezTo>
                      <a:pt x="520" y="29"/>
                      <a:pt x="522" y="30"/>
                      <a:pt x="525" y="31"/>
                    </a:cubicBezTo>
                    <a:cubicBezTo>
                      <a:pt x="527" y="31"/>
                      <a:pt x="529" y="30"/>
                      <a:pt x="530" y="28"/>
                    </a:cubicBezTo>
                    <a:cubicBezTo>
                      <a:pt x="530" y="26"/>
                      <a:pt x="529" y="24"/>
                      <a:pt x="527" y="23"/>
                    </a:cubicBezTo>
                    <a:cubicBezTo>
                      <a:pt x="525" y="22"/>
                      <a:pt x="522" y="21"/>
                      <a:pt x="520" y="21"/>
                    </a:cubicBezTo>
                    <a:cubicBezTo>
                      <a:pt x="517" y="20"/>
                      <a:pt x="515" y="21"/>
                      <a:pt x="515" y="23"/>
                    </a:cubicBezTo>
                    <a:cubicBezTo>
                      <a:pt x="514" y="25"/>
                      <a:pt x="515" y="28"/>
                      <a:pt x="517" y="28"/>
                    </a:cubicBezTo>
                    <a:close/>
                    <a:moveTo>
                      <a:pt x="479" y="18"/>
                    </a:moveTo>
                    <a:cubicBezTo>
                      <a:pt x="481" y="18"/>
                      <a:pt x="484" y="19"/>
                      <a:pt x="487" y="20"/>
                    </a:cubicBezTo>
                    <a:cubicBezTo>
                      <a:pt x="489" y="20"/>
                      <a:pt x="491" y="19"/>
                      <a:pt x="491" y="17"/>
                    </a:cubicBezTo>
                    <a:cubicBezTo>
                      <a:pt x="492" y="15"/>
                      <a:pt x="491" y="12"/>
                      <a:pt x="488" y="12"/>
                    </a:cubicBezTo>
                    <a:cubicBezTo>
                      <a:pt x="486" y="11"/>
                      <a:pt x="483" y="11"/>
                      <a:pt x="481" y="10"/>
                    </a:cubicBezTo>
                    <a:cubicBezTo>
                      <a:pt x="478" y="10"/>
                      <a:pt x="476" y="11"/>
                      <a:pt x="476" y="13"/>
                    </a:cubicBezTo>
                    <a:cubicBezTo>
                      <a:pt x="475" y="15"/>
                      <a:pt x="477" y="17"/>
                      <a:pt x="479" y="18"/>
                    </a:cubicBezTo>
                    <a:close/>
                    <a:moveTo>
                      <a:pt x="440" y="11"/>
                    </a:moveTo>
                    <a:cubicBezTo>
                      <a:pt x="442" y="11"/>
                      <a:pt x="445" y="12"/>
                      <a:pt x="448" y="12"/>
                    </a:cubicBezTo>
                    <a:cubicBezTo>
                      <a:pt x="450" y="13"/>
                      <a:pt x="452" y="11"/>
                      <a:pt x="452" y="9"/>
                    </a:cubicBezTo>
                    <a:cubicBezTo>
                      <a:pt x="452" y="7"/>
                      <a:pt x="451" y="5"/>
                      <a:pt x="449" y="4"/>
                    </a:cubicBezTo>
                    <a:cubicBezTo>
                      <a:pt x="446" y="4"/>
                      <a:pt x="443" y="4"/>
                      <a:pt x="441" y="3"/>
                    </a:cubicBezTo>
                    <a:cubicBezTo>
                      <a:pt x="439" y="3"/>
                      <a:pt x="437" y="4"/>
                      <a:pt x="436" y="7"/>
                    </a:cubicBezTo>
                    <a:cubicBezTo>
                      <a:pt x="436" y="9"/>
                      <a:pt x="438" y="11"/>
                      <a:pt x="440" y="11"/>
                    </a:cubicBezTo>
                    <a:close/>
                    <a:moveTo>
                      <a:pt x="400" y="8"/>
                    </a:moveTo>
                    <a:cubicBezTo>
                      <a:pt x="403" y="8"/>
                      <a:pt x="406" y="8"/>
                      <a:pt x="408" y="8"/>
                    </a:cubicBezTo>
                    <a:cubicBezTo>
                      <a:pt x="410" y="8"/>
                      <a:pt x="412" y="7"/>
                      <a:pt x="412" y="5"/>
                    </a:cubicBezTo>
                    <a:cubicBezTo>
                      <a:pt x="413" y="2"/>
                      <a:pt x="411" y="0"/>
                      <a:pt x="409" y="0"/>
                    </a:cubicBezTo>
                    <a:cubicBezTo>
                      <a:pt x="406" y="0"/>
                      <a:pt x="403" y="0"/>
                      <a:pt x="401" y="0"/>
                    </a:cubicBezTo>
                    <a:cubicBezTo>
                      <a:pt x="398" y="0"/>
                      <a:pt x="397" y="2"/>
                      <a:pt x="396" y="4"/>
                    </a:cubicBezTo>
                    <a:cubicBezTo>
                      <a:pt x="396" y="6"/>
                      <a:pt x="398" y="8"/>
                      <a:pt x="400" y="8"/>
                    </a:cubicBezTo>
                    <a:close/>
                    <a:moveTo>
                      <a:pt x="361" y="8"/>
                    </a:moveTo>
                    <a:cubicBezTo>
                      <a:pt x="363" y="8"/>
                      <a:pt x="366" y="8"/>
                      <a:pt x="369" y="8"/>
                    </a:cubicBezTo>
                    <a:cubicBezTo>
                      <a:pt x="371" y="8"/>
                      <a:pt x="373" y="6"/>
                      <a:pt x="372" y="4"/>
                    </a:cubicBezTo>
                    <a:cubicBezTo>
                      <a:pt x="372" y="2"/>
                      <a:pt x="370" y="0"/>
                      <a:pt x="368" y="0"/>
                    </a:cubicBezTo>
                    <a:cubicBezTo>
                      <a:pt x="366" y="0"/>
                      <a:pt x="363" y="0"/>
                      <a:pt x="360" y="1"/>
                    </a:cubicBezTo>
                    <a:cubicBezTo>
                      <a:pt x="358" y="1"/>
                      <a:pt x="356" y="3"/>
                      <a:pt x="356" y="5"/>
                    </a:cubicBezTo>
                    <a:cubicBezTo>
                      <a:pt x="357" y="7"/>
                      <a:pt x="358" y="9"/>
                      <a:pt x="361" y="8"/>
                    </a:cubicBezTo>
                    <a:close/>
                    <a:moveTo>
                      <a:pt x="321" y="13"/>
                    </a:moveTo>
                    <a:cubicBezTo>
                      <a:pt x="324" y="12"/>
                      <a:pt x="327" y="12"/>
                      <a:pt x="329" y="11"/>
                    </a:cubicBezTo>
                    <a:cubicBezTo>
                      <a:pt x="331" y="11"/>
                      <a:pt x="333" y="9"/>
                      <a:pt x="333" y="7"/>
                    </a:cubicBezTo>
                    <a:cubicBezTo>
                      <a:pt x="332" y="5"/>
                      <a:pt x="330" y="3"/>
                      <a:pt x="328" y="4"/>
                    </a:cubicBezTo>
                    <a:cubicBezTo>
                      <a:pt x="325" y="4"/>
                      <a:pt x="323" y="4"/>
                      <a:pt x="320" y="5"/>
                    </a:cubicBezTo>
                    <a:cubicBezTo>
                      <a:pt x="318" y="5"/>
                      <a:pt x="316" y="7"/>
                      <a:pt x="317" y="9"/>
                    </a:cubicBezTo>
                    <a:cubicBezTo>
                      <a:pt x="317" y="11"/>
                      <a:pt x="319" y="13"/>
                      <a:pt x="321" y="13"/>
                    </a:cubicBezTo>
                    <a:close/>
                    <a:moveTo>
                      <a:pt x="282" y="20"/>
                    </a:moveTo>
                    <a:cubicBezTo>
                      <a:pt x="285" y="20"/>
                      <a:pt x="288" y="19"/>
                      <a:pt x="290" y="18"/>
                    </a:cubicBezTo>
                    <a:cubicBezTo>
                      <a:pt x="292" y="18"/>
                      <a:pt x="294" y="16"/>
                      <a:pt x="293" y="14"/>
                    </a:cubicBezTo>
                    <a:cubicBezTo>
                      <a:pt x="293" y="11"/>
                      <a:pt x="291" y="10"/>
                      <a:pt x="288" y="11"/>
                    </a:cubicBezTo>
                    <a:cubicBezTo>
                      <a:pt x="286" y="11"/>
                      <a:pt x="283" y="12"/>
                      <a:pt x="281" y="12"/>
                    </a:cubicBezTo>
                    <a:cubicBezTo>
                      <a:pt x="278" y="13"/>
                      <a:pt x="277" y="15"/>
                      <a:pt x="278" y="17"/>
                    </a:cubicBezTo>
                    <a:cubicBezTo>
                      <a:pt x="278" y="19"/>
                      <a:pt x="280" y="21"/>
                      <a:pt x="282" y="20"/>
                    </a:cubicBezTo>
                    <a:close/>
                    <a:moveTo>
                      <a:pt x="244" y="31"/>
                    </a:moveTo>
                    <a:cubicBezTo>
                      <a:pt x="247" y="31"/>
                      <a:pt x="249" y="30"/>
                      <a:pt x="252" y="29"/>
                    </a:cubicBezTo>
                    <a:cubicBezTo>
                      <a:pt x="254" y="28"/>
                      <a:pt x="255" y="26"/>
                      <a:pt x="255" y="24"/>
                    </a:cubicBezTo>
                    <a:cubicBezTo>
                      <a:pt x="254" y="22"/>
                      <a:pt x="252" y="21"/>
                      <a:pt x="249" y="21"/>
                    </a:cubicBezTo>
                    <a:cubicBezTo>
                      <a:pt x="247" y="22"/>
                      <a:pt x="244" y="23"/>
                      <a:pt x="242" y="24"/>
                    </a:cubicBezTo>
                    <a:cubicBezTo>
                      <a:pt x="240" y="25"/>
                      <a:pt x="239" y="27"/>
                      <a:pt x="239" y="29"/>
                    </a:cubicBezTo>
                    <a:cubicBezTo>
                      <a:pt x="240" y="31"/>
                      <a:pt x="242" y="32"/>
                      <a:pt x="244" y="31"/>
                    </a:cubicBezTo>
                    <a:close/>
                    <a:moveTo>
                      <a:pt x="208" y="46"/>
                    </a:moveTo>
                    <a:cubicBezTo>
                      <a:pt x="210" y="45"/>
                      <a:pt x="213" y="44"/>
                      <a:pt x="215" y="43"/>
                    </a:cubicBezTo>
                    <a:cubicBezTo>
                      <a:pt x="217" y="42"/>
                      <a:pt x="218" y="40"/>
                      <a:pt x="217" y="38"/>
                    </a:cubicBezTo>
                    <a:cubicBezTo>
                      <a:pt x="216" y="36"/>
                      <a:pt x="214" y="35"/>
                      <a:pt x="212" y="36"/>
                    </a:cubicBezTo>
                    <a:cubicBezTo>
                      <a:pt x="209" y="37"/>
                      <a:pt x="207" y="38"/>
                      <a:pt x="204" y="39"/>
                    </a:cubicBezTo>
                    <a:cubicBezTo>
                      <a:pt x="202" y="40"/>
                      <a:pt x="202" y="42"/>
                      <a:pt x="202" y="44"/>
                    </a:cubicBezTo>
                    <a:cubicBezTo>
                      <a:pt x="203" y="46"/>
                      <a:pt x="206" y="47"/>
                      <a:pt x="208" y="46"/>
                    </a:cubicBezTo>
                    <a:close/>
                    <a:moveTo>
                      <a:pt x="172" y="64"/>
                    </a:moveTo>
                    <a:cubicBezTo>
                      <a:pt x="175" y="63"/>
                      <a:pt x="177" y="62"/>
                      <a:pt x="179" y="60"/>
                    </a:cubicBezTo>
                    <a:cubicBezTo>
                      <a:pt x="181" y="59"/>
                      <a:pt x="182" y="57"/>
                      <a:pt x="181" y="55"/>
                    </a:cubicBezTo>
                    <a:cubicBezTo>
                      <a:pt x="180" y="53"/>
                      <a:pt x="177" y="52"/>
                      <a:pt x="176" y="53"/>
                    </a:cubicBezTo>
                    <a:cubicBezTo>
                      <a:pt x="173" y="55"/>
                      <a:pt x="171" y="56"/>
                      <a:pt x="169" y="57"/>
                    </a:cubicBezTo>
                    <a:cubicBezTo>
                      <a:pt x="167" y="58"/>
                      <a:pt x="166" y="61"/>
                      <a:pt x="167" y="63"/>
                    </a:cubicBezTo>
                    <a:cubicBezTo>
                      <a:pt x="168" y="65"/>
                      <a:pt x="171" y="65"/>
                      <a:pt x="172" y="64"/>
                    </a:cubicBezTo>
                    <a:close/>
                    <a:moveTo>
                      <a:pt x="139" y="85"/>
                    </a:moveTo>
                    <a:cubicBezTo>
                      <a:pt x="141" y="84"/>
                      <a:pt x="143" y="82"/>
                      <a:pt x="146" y="81"/>
                    </a:cubicBezTo>
                    <a:cubicBezTo>
                      <a:pt x="147" y="80"/>
                      <a:pt x="148" y="77"/>
                      <a:pt x="147" y="75"/>
                    </a:cubicBezTo>
                    <a:cubicBezTo>
                      <a:pt x="145" y="74"/>
                      <a:pt x="143" y="73"/>
                      <a:pt x="141" y="74"/>
                    </a:cubicBezTo>
                    <a:cubicBezTo>
                      <a:pt x="139" y="76"/>
                      <a:pt x="137" y="77"/>
                      <a:pt x="134" y="79"/>
                    </a:cubicBezTo>
                    <a:cubicBezTo>
                      <a:pt x="133" y="80"/>
                      <a:pt x="132" y="83"/>
                      <a:pt x="133" y="84"/>
                    </a:cubicBezTo>
                    <a:cubicBezTo>
                      <a:pt x="135" y="86"/>
                      <a:pt x="137" y="87"/>
                      <a:pt x="139" y="85"/>
                    </a:cubicBezTo>
                    <a:close/>
                    <a:moveTo>
                      <a:pt x="108" y="110"/>
                    </a:moveTo>
                    <a:cubicBezTo>
                      <a:pt x="110" y="108"/>
                      <a:pt x="112" y="106"/>
                      <a:pt x="114" y="105"/>
                    </a:cubicBezTo>
                    <a:cubicBezTo>
                      <a:pt x="115" y="103"/>
                      <a:pt x="116" y="101"/>
                      <a:pt x="114" y="99"/>
                    </a:cubicBezTo>
                    <a:cubicBezTo>
                      <a:pt x="113" y="97"/>
                      <a:pt x="110" y="97"/>
                      <a:pt x="109" y="98"/>
                    </a:cubicBezTo>
                    <a:cubicBezTo>
                      <a:pt x="107" y="100"/>
                      <a:pt x="105" y="102"/>
                      <a:pt x="103" y="104"/>
                    </a:cubicBezTo>
                    <a:cubicBezTo>
                      <a:pt x="101" y="105"/>
                      <a:pt x="101" y="108"/>
                      <a:pt x="102" y="109"/>
                    </a:cubicBezTo>
                    <a:cubicBezTo>
                      <a:pt x="103" y="111"/>
                      <a:pt x="106" y="111"/>
                      <a:pt x="108" y="110"/>
                    </a:cubicBezTo>
                    <a:close/>
                    <a:moveTo>
                      <a:pt x="79" y="137"/>
                    </a:moveTo>
                    <a:cubicBezTo>
                      <a:pt x="81" y="135"/>
                      <a:pt x="82" y="133"/>
                      <a:pt x="84" y="131"/>
                    </a:cubicBezTo>
                    <a:cubicBezTo>
                      <a:pt x="86" y="129"/>
                      <a:pt x="86" y="127"/>
                      <a:pt x="84" y="125"/>
                    </a:cubicBezTo>
                    <a:cubicBezTo>
                      <a:pt x="83" y="124"/>
                      <a:pt x="80" y="124"/>
                      <a:pt x="79" y="125"/>
                    </a:cubicBezTo>
                    <a:cubicBezTo>
                      <a:pt x="77" y="127"/>
                      <a:pt x="75" y="129"/>
                      <a:pt x="73" y="131"/>
                    </a:cubicBezTo>
                    <a:cubicBezTo>
                      <a:pt x="71" y="133"/>
                      <a:pt x="71" y="135"/>
                      <a:pt x="73" y="137"/>
                    </a:cubicBezTo>
                    <a:cubicBezTo>
                      <a:pt x="75" y="138"/>
                      <a:pt x="77" y="138"/>
                      <a:pt x="79" y="137"/>
                    </a:cubicBezTo>
                    <a:close/>
                    <a:moveTo>
                      <a:pt x="52" y="166"/>
                    </a:moveTo>
                    <a:cubicBezTo>
                      <a:pt x="54" y="164"/>
                      <a:pt x="56" y="162"/>
                      <a:pt x="57" y="160"/>
                    </a:cubicBezTo>
                    <a:cubicBezTo>
                      <a:pt x="59" y="158"/>
                      <a:pt x="59" y="156"/>
                      <a:pt x="57" y="154"/>
                    </a:cubicBezTo>
                    <a:cubicBezTo>
                      <a:pt x="55" y="153"/>
                      <a:pt x="53" y="153"/>
                      <a:pt x="51" y="155"/>
                    </a:cubicBezTo>
                    <a:cubicBezTo>
                      <a:pt x="49" y="157"/>
                      <a:pt x="48" y="159"/>
                      <a:pt x="46" y="161"/>
                    </a:cubicBezTo>
                    <a:cubicBezTo>
                      <a:pt x="45" y="163"/>
                      <a:pt x="45" y="165"/>
                      <a:pt x="47" y="167"/>
                    </a:cubicBezTo>
                    <a:cubicBezTo>
                      <a:pt x="48" y="168"/>
                      <a:pt x="51" y="168"/>
                      <a:pt x="52" y="166"/>
                    </a:cubicBezTo>
                    <a:close/>
                    <a:moveTo>
                      <a:pt x="29" y="198"/>
                    </a:moveTo>
                    <a:cubicBezTo>
                      <a:pt x="30" y="196"/>
                      <a:pt x="32" y="194"/>
                      <a:pt x="33" y="191"/>
                    </a:cubicBezTo>
                    <a:cubicBezTo>
                      <a:pt x="34" y="190"/>
                      <a:pt x="34" y="187"/>
                      <a:pt x="32" y="186"/>
                    </a:cubicBezTo>
                    <a:cubicBezTo>
                      <a:pt x="30" y="185"/>
                      <a:pt x="28" y="185"/>
                      <a:pt x="27" y="187"/>
                    </a:cubicBezTo>
                    <a:cubicBezTo>
                      <a:pt x="25" y="189"/>
                      <a:pt x="24" y="191"/>
                      <a:pt x="22" y="194"/>
                    </a:cubicBezTo>
                    <a:cubicBezTo>
                      <a:pt x="21" y="195"/>
                      <a:pt x="21" y="198"/>
                      <a:pt x="23" y="199"/>
                    </a:cubicBezTo>
                    <a:cubicBezTo>
                      <a:pt x="25" y="200"/>
                      <a:pt x="27" y="200"/>
                      <a:pt x="29" y="198"/>
                    </a:cubicBezTo>
                    <a:close/>
                    <a:moveTo>
                      <a:pt x="8" y="232"/>
                    </a:moveTo>
                    <a:cubicBezTo>
                      <a:pt x="9" y="230"/>
                      <a:pt x="11" y="227"/>
                      <a:pt x="12" y="225"/>
                    </a:cubicBezTo>
                    <a:cubicBezTo>
                      <a:pt x="13" y="223"/>
                      <a:pt x="12" y="221"/>
                      <a:pt x="10" y="219"/>
                    </a:cubicBezTo>
                    <a:cubicBezTo>
                      <a:pt x="9" y="218"/>
                      <a:pt x="6" y="219"/>
                      <a:pt x="5" y="221"/>
                    </a:cubicBezTo>
                    <a:cubicBezTo>
                      <a:pt x="4" y="223"/>
                      <a:pt x="2" y="226"/>
                      <a:pt x="1" y="228"/>
                    </a:cubicBezTo>
                    <a:cubicBezTo>
                      <a:pt x="0" y="230"/>
                      <a:pt x="1" y="232"/>
                      <a:pt x="3" y="233"/>
                    </a:cubicBezTo>
                    <a:cubicBezTo>
                      <a:pt x="5" y="234"/>
                      <a:pt x="7" y="234"/>
                      <a:pt x="8" y="232"/>
                    </a:cubicBezTo>
                    <a:close/>
                  </a:path>
                </a:pathLst>
              </a:custGeom>
              <a:solidFill>
                <a:srgbClr val="518E00"/>
              </a:solidFill>
              <a:ln w="25400">
                <a:solidFill>
                  <a:srgbClr val="518E00"/>
                </a:solidFill>
              </a:ln>
              <a:extLst/>
            </p:spPr>
            <p:txBody>
              <a:bodyPr/>
              <a:lstStyle/>
              <a:p>
                <a:pPr eaLnBrk="0" hangingPunct="0">
                  <a:buFontTx/>
                  <a:buNone/>
                  <a:defRPr/>
                </a:pPr>
                <a:endParaRPr lang="zh-CN" altLang="en-US">
                  <a:latin typeface="微软雅黑" panose="020B0503020204020204" pitchFamily="34" charset="-122"/>
                  <a:ea typeface="微软雅黑" panose="020B0503020204020204" pitchFamily="34" charset="-122"/>
                  <a:cs typeface="+mn-ea"/>
                  <a:sym typeface="+mn-lt"/>
                </a:endParaRPr>
              </a:p>
            </p:txBody>
          </p:sp>
          <p:sp>
            <p:nvSpPr>
              <p:cNvPr id="19" name="Freeform 41"/>
              <p:cNvSpPr>
                <a:spLocks noEditPoints="1"/>
              </p:cNvSpPr>
              <p:nvPr/>
            </p:nvSpPr>
            <p:spPr bwMode="auto">
              <a:xfrm>
                <a:off x="5103283" y="5227420"/>
                <a:ext cx="2167467" cy="664633"/>
              </a:xfrm>
              <a:custGeom>
                <a:avLst/>
                <a:gdLst>
                  <a:gd name="T0" fmla="*/ 2147483646 w 770"/>
                  <a:gd name="T1" fmla="*/ 2147483646 h 235"/>
                  <a:gd name="T2" fmla="*/ 2147483646 w 770"/>
                  <a:gd name="T3" fmla="*/ 2147483646 h 235"/>
                  <a:gd name="T4" fmla="*/ 2147483646 w 770"/>
                  <a:gd name="T5" fmla="*/ 2147483646 h 235"/>
                  <a:gd name="T6" fmla="*/ 2147483646 w 770"/>
                  <a:gd name="T7" fmla="*/ 2147483646 h 235"/>
                  <a:gd name="T8" fmla="*/ 2147483646 w 770"/>
                  <a:gd name="T9" fmla="*/ 2147483646 h 235"/>
                  <a:gd name="T10" fmla="*/ 2147483646 w 770"/>
                  <a:gd name="T11" fmla="*/ 2147483646 h 235"/>
                  <a:gd name="T12" fmla="*/ 2147483646 w 770"/>
                  <a:gd name="T13" fmla="*/ 2147483646 h 235"/>
                  <a:gd name="T14" fmla="*/ 2147483646 w 770"/>
                  <a:gd name="T15" fmla="*/ 2147483646 h 235"/>
                  <a:gd name="T16" fmla="*/ 2147483646 w 770"/>
                  <a:gd name="T17" fmla="*/ 2147483646 h 235"/>
                  <a:gd name="T18" fmla="*/ 2147483646 w 770"/>
                  <a:gd name="T19" fmla="*/ 2147483646 h 235"/>
                  <a:gd name="T20" fmla="*/ 2147483646 w 770"/>
                  <a:gd name="T21" fmla="*/ 2147483646 h 235"/>
                  <a:gd name="T22" fmla="*/ 2147483646 w 770"/>
                  <a:gd name="T23" fmla="*/ 2147483646 h 235"/>
                  <a:gd name="T24" fmla="*/ 2147483646 w 770"/>
                  <a:gd name="T25" fmla="*/ 2147483646 h 235"/>
                  <a:gd name="T26" fmla="*/ 2147483646 w 770"/>
                  <a:gd name="T27" fmla="*/ 2147483646 h 235"/>
                  <a:gd name="T28" fmla="*/ 2147483646 w 770"/>
                  <a:gd name="T29" fmla="*/ 2147483646 h 235"/>
                  <a:gd name="T30" fmla="*/ 2147483646 w 770"/>
                  <a:gd name="T31" fmla="*/ 2147483646 h 235"/>
                  <a:gd name="T32" fmla="*/ 2147483646 w 770"/>
                  <a:gd name="T33" fmla="*/ 2147483646 h 235"/>
                  <a:gd name="T34" fmla="*/ 2147483646 w 770"/>
                  <a:gd name="T35" fmla="*/ 2147483646 h 235"/>
                  <a:gd name="T36" fmla="*/ 2147483646 w 770"/>
                  <a:gd name="T37" fmla="*/ 2147483646 h 235"/>
                  <a:gd name="T38" fmla="*/ 2147483646 w 770"/>
                  <a:gd name="T39" fmla="*/ 2147483646 h 235"/>
                  <a:gd name="T40" fmla="*/ 2147483646 w 770"/>
                  <a:gd name="T41" fmla="*/ 2147483646 h 235"/>
                  <a:gd name="T42" fmla="*/ 2147483646 w 770"/>
                  <a:gd name="T43" fmla="*/ 2147483646 h 235"/>
                  <a:gd name="T44" fmla="*/ 2147483646 w 770"/>
                  <a:gd name="T45" fmla="*/ 2147483646 h 235"/>
                  <a:gd name="T46" fmla="*/ 2147483646 w 770"/>
                  <a:gd name="T47" fmla="*/ 2147483646 h 235"/>
                  <a:gd name="T48" fmla="*/ 2147483646 w 770"/>
                  <a:gd name="T49" fmla="*/ 2147483646 h 235"/>
                  <a:gd name="T50" fmla="*/ 2147483646 w 770"/>
                  <a:gd name="T51" fmla="*/ 2147483646 h 235"/>
                  <a:gd name="T52" fmla="*/ 2147483646 w 770"/>
                  <a:gd name="T53" fmla="*/ 2147483646 h 235"/>
                  <a:gd name="T54" fmla="*/ 2147483646 w 770"/>
                  <a:gd name="T55" fmla="*/ 2147483646 h 235"/>
                  <a:gd name="T56" fmla="*/ 2147483646 w 770"/>
                  <a:gd name="T57" fmla="*/ 2147483646 h 235"/>
                  <a:gd name="T58" fmla="*/ 2147483646 w 770"/>
                  <a:gd name="T59" fmla="*/ 2147483646 h 235"/>
                  <a:gd name="T60" fmla="*/ 2147483646 w 770"/>
                  <a:gd name="T61" fmla="*/ 2147483646 h 235"/>
                  <a:gd name="T62" fmla="*/ 2147483646 w 770"/>
                  <a:gd name="T63" fmla="*/ 2147483646 h 235"/>
                  <a:gd name="T64" fmla="*/ 2147483646 w 770"/>
                  <a:gd name="T65" fmla="*/ 2147483646 h 235"/>
                  <a:gd name="T66" fmla="*/ 2147483646 w 770"/>
                  <a:gd name="T67" fmla="*/ 2147483646 h 235"/>
                  <a:gd name="T68" fmla="*/ 2147483646 w 770"/>
                  <a:gd name="T69" fmla="*/ 2147483646 h 235"/>
                  <a:gd name="T70" fmla="*/ 2147483646 w 770"/>
                  <a:gd name="T71" fmla="*/ 2147483646 h 235"/>
                  <a:gd name="T72" fmla="*/ 2147483646 w 770"/>
                  <a:gd name="T73" fmla="*/ 2147483646 h 235"/>
                  <a:gd name="T74" fmla="*/ 2147483646 w 770"/>
                  <a:gd name="T75" fmla="*/ 2147483646 h 235"/>
                  <a:gd name="T76" fmla="*/ 2147483646 w 770"/>
                  <a:gd name="T77" fmla="*/ 2147483646 h 235"/>
                  <a:gd name="T78" fmla="*/ 2147483646 w 770"/>
                  <a:gd name="T79" fmla="*/ 2147483646 h 235"/>
                  <a:gd name="T80" fmla="*/ 2147483646 w 770"/>
                  <a:gd name="T81" fmla="*/ 2147483646 h 235"/>
                  <a:gd name="T82" fmla="*/ 2147483646 w 770"/>
                  <a:gd name="T83" fmla="*/ 2147483646 h 235"/>
                  <a:gd name="T84" fmla="*/ 2147483646 w 770"/>
                  <a:gd name="T85" fmla="*/ 2147483646 h 235"/>
                  <a:gd name="T86" fmla="*/ 2147483646 w 770"/>
                  <a:gd name="T87" fmla="*/ 2147483646 h 235"/>
                  <a:gd name="T88" fmla="*/ 2147483646 w 770"/>
                  <a:gd name="T89" fmla="*/ 2147483646 h 235"/>
                  <a:gd name="T90" fmla="*/ 2147483646 w 770"/>
                  <a:gd name="T91" fmla="*/ 2147483646 h 235"/>
                  <a:gd name="T92" fmla="*/ 2147483646 w 770"/>
                  <a:gd name="T93" fmla="*/ 2147483646 h 235"/>
                  <a:gd name="T94" fmla="*/ 2147483646 w 770"/>
                  <a:gd name="T95" fmla="*/ 2147483646 h 235"/>
                  <a:gd name="T96" fmla="*/ 2147483646 w 770"/>
                  <a:gd name="T97" fmla="*/ 2147483646 h 235"/>
                  <a:gd name="T98" fmla="*/ 2147483646 w 770"/>
                  <a:gd name="T99" fmla="*/ 2147483646 h 235"/>
                  <a:gd name="T100" fmla="*/ 2147483646 w 770"/>
                  <a:gd name="T101" fmla="*/ 2147483646 h 235"/>
                  <a:gd name="T102" fmla="*/ 2147483646 w 770"/>
                  <a:gd name="T103" fmla="*/ 2147483646 h 235"/>
                  <a:gd name="T104" fmla="*/ 2147483646 w 770"/>
                  <a:gd name="T105" fmla="*/ 2147483646 h 235"/>
                  <a:gd name="T106" fmla="*/ 2147483646 w 770"/>
                  <a:gd name="T107" fmla="*/ 2147483646 h 235"/>
                  <a:gd name="T108" fmla="*/ 2147483646 w 770"/>
                  <a:gd name="T109" fmla="*/ 2147483646 h 235"/>
                  <a:gd name="T110" fmla="*/ 2147483646 w 770"/>
                  <a:gd name="T111" fmla="*/ 2147483646 h 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70" h="235">
                    <a:moveTo>
                      <a:pt x="12" y="12"/>
                    </a:moveTo>
                    <a:cubicBezTo>
                      <a:pt x="11" y="9"/>
                      <a:pt x="9" y="7"/>
                      <a:pt x="8" y="5"/>
                    </a:cubicBezTo>
                    <a:cubicBezTo>
                      <a:pt x="7" y="3"/>
                      <a:pt x="5" y="2"/>
                      <a:pt x="3" y="3"/>
                    </a:cubicBezTo>
                    <a:cubicBezTo>
                      <a:pt x="1" y="4"/>
                      <a:pt x="0" y="7"/>
                      <a:pt x="1" y="9"/>
                    </a:cubicBezTo>
                    <a:cubicBezTo>
                      <a:pt x="2" y="11"/>
                      <a:pt x="4" y="13"/>
                      <a:pt x="5" y="16"/>
                    </a:cubicBezTo>
                    <a:cubicBezTo>
                      <a:pt x="6" y="18"/>
                      <a:pt x="9" y="18"/>
                      <a:pt x="10" y="17"/>
                    </a:cubicBezTo>
                    <a:cubicBezTo>
                      <a:pt x="12" y="16"/>
                      <a:pt x="13" y="14"/>
                      <a:pt x="12" y="12"/>
                    </a:cubicBezTo>
                    <a:close/>
                    <a:moveTo>
                      <a:pt x="33" y="45"/>
                    </a:moveTo>
                    <a:cubicBezTo>
                      <a:pt x="32" y="43"/>
                      <a:pt x="30" y="41"/>
                      <a:pt x="29" y="39"/>
                    </a:cubicBezTo>
                    <a:cubicBezTo>
                      <a:pt x="28" y="37"/>
                      <a:pt x="25" y="36"/>
                      <a:pt x="23" y="37"/>
                    </a:cubicBezTo>
                    <a:cubicBezTo>
                      <a:pt x="21" y="39"/>
                      <a:pt x="21" y="41"/>
                      <a:pt x="22" y="43"/>
                    </a:cubicBezTo>
                    <a:cubicBezTo>
                      <a:pt x="24" y="45"/>
                      <a:pt x="25" y="47"/>
                      <a:pt x="27" y="50"/>
                    </a:cubicBezTo>
                    <a:cubicBezTo>
                      <a:pt x="28" y="51"/>
                      <a:pt x="31" y="52"/>
                      <a:pt x="32" y="51"/>
                    </a:cubicBezTo>
                    <a:cubicBezTo>
                      <a:pt x="34" y="49"/>
                      <a:pt x="35" y="47"/>
                      <a:pt x="33" y="45"/>
                    </a:cubicBezTo>
                    <a:close/>
                    <a:moveTo>
                      <a:pt x="58" y="76"/>
                    </a:moveTo>
                    <a:cubicBezTo>
                      <a:pt x="56" y="74"/>
                      <a:pt x="54" y="72"/>
                      <a:pt x="53" y="70"/>
                    </a:cubicBezTo>
                    <a:cubicBezTo>
                      <a:pt x="51" y="69"/>
                      <a:pt x="49" y="68"/>
                      <a:pt x="47" y="70"/>
                    </a:cubicBezTo>
                    <a:cubicBezTo>
                      <a:pt x="45" y="71"/>
                      <a:pt x="45" y="74"/>
                      <a:pt x="46" y="75"/>
                    </a:cubicBezTo>
                    <a:cubicBezTo>
                      <a:pt x="48" y="77"/>
                      <a:pt x="50" y="79"/>
                      <a:pt x="52" y="82"/>
                    </a:cubicBezTo>
                    <a:cubicBezTo>
                      <a:pt x="53" y="83"/>
                      <a:pt x="56" y="83"/>
                      <a:pt x="57" y="82"/>
                    </a:cubicBezTo>
                    <a:cubicBezTo>
                      <a:pt x="59" y="81"/>
                      <a:pt x="59" y="78"/>
                      <a:pt x="58" y="76"/>
                    </a:cubicBezTo>
                    <a:close/>
                    <a:moveTo>
                      <a:pt x="85" y="105"/>
                    </a:moveTo>
                    <a:cubicBezTo>
                      <a:pt x="83" y="103"/>
                      <a:pt x="81" y="101"/>
                      <a:pt x="79" y="100"/>
                    </a:cubicBezTo>
                    <a:cubicBezTo>
                      <a:pt x="78" y="98"/>
                      <a:pt x="75" y="98"/>
                      <a:pt x="73" y="100"/>
                    </a:cubicBezTo>
                    <a:cubicBezTo>
                      <a:pt x="72" y="101"/>
                      <a:pt x="72" y="104"/>
                      <a:pt x="73" y="105"/>
                    </a:cubicBezTo>
                    <a:cubicBezTo>
                      <a:pt x="75" y="107"/>
                      <a:pt x="77" y="109"/>
                      <a:pt x="79" y="111"/>
                    </a:cubicBezTo>
                    <a:cubicBezTo>
                      <a:pt x="81" y="112"/>
                      <a:pt x="83" y="112"/>
                      <a:pt x="85" y="111"/>
                    </a:cubicBezTo>
                    <a:cubicBezTo>
                      <a:pt x="86" y="109"/>
                      <a:pt x="86" y="107"/>
                      <a:pt x="85" y="105"/>
                    </a:cubicBezTo>
                    <a:close/>
                    <a:moveTo>
                      <a:pt x="114" y="131"/>
                    </a:moveTo>
                    <a:cubicBezTo>
                      <a:pt x="112" y="130"/>
                      <a:pt x="110" y="128"/>
                      <a:pt x="108" y="126"/>
                    </a:cubicBezTo>
                    <a:cubicBezTo>
                      <a:pt x="107" y="125"/>
                      <a:pt x="104" y="125"/>
                      <a:pt x="103" y="127"/>
                    </a:cubicBezTo>
                    <a:cubicBezTo>
                      <a:pt x="101" y="129"/>
                      <a:pt x="101" y="131"/>
                      <a:pt x="103" y="133"/>
                    </a:cubicBezTo>
                    <a:cubicBezTo>
                      <a:pt x="105" y="134"/>
                      <a:pt x="107" y="136"/>
                      <a:pt x="109" y="138"/>
                    </a:cubicBezTo>
                    <a:cubicBezTo>
                      <a:pt x="111" y="139"/>
                      <a:pt x="114" y="139"/>
                      <a:pt x="115" y="137"/>
                    </a:cubicBezTo>
                    <a:cubicBezTo>
                      <a:pt x="116" y="135"/>
                      <a:pt x="116" y="133"/>
                      <a:pt x="114" y="131"/>
                    </a:cubicBezTo>
                    <a:close/>
                    <a:moveTo>
                      <a:pt x="146" y="155"/>
                    </a:moveTo>
                    <a:cubicBezTo>
                      <a:pt x="144" y="153"/>
                      <a:pt x="142" y="152"/>
                      <a:pt x="140" y="150"/>
                    </a:cubicBezTo>
                    <a:cubicBezTo>
                      <a:pt x="138" y="149"/>
                      <a:pt x="135" y="150"/>
                      <a:pt x="134" y="151"/>
                    </a:cubicBezTo>
                    <a:cubicBezTo>
                      <a:pt x="133" y="153"/>
                      <a:pt x="133" y="156"/>
                      <a:pt x="135" y="157"/>
                    </a:cubicBezTo>
                    <a:cubicBezTo>
                      <a:pt x="137" y="159"/>
                      <a:pt x="140" y="160"/>
                      <a:pt x="142" y="162"/>
                    </a:cubicBezTo>
                    <a:cubicBezTo>
                      <a:pt x="144" y="163"/>
                      <a:pt x="146" y="162"/>
                      <a:pt x="147" y="160"/>
                    </a:cubicBezTo>
                    <a:cubicBezTo>
                      <a:pt x="149" y="159"/>
                      <a:pt x="148" y="156"/>
                      <a:pt x="146" y="155"/>
                    </a:cubicBezTo>
                    <a:close/>
                    <a:moveTo>
                      <a:pt x="180" y="175"/>
                    </a:moveTo>
                    <a:cubicBezTo>
                      <a:pt x="178" y="174"/>
                      <a:pt x="176" y="173"/>
                      <a:pt x="173" y="172"/>
                    </a:cubicBezTo>
                    <a:cubicBezTo>
                      <a:pt x="171" y="170"/>
                      <a:pt x="169" y="171"/>
                      <a:pt x="168" y="173"/>
                    </a:cubicBezTo>
                    <a:cubicBezTo>
                      <a:pt x="167" y="175"/>
                      <a:pt x="167" y="177"/>
                      <a:pt x="169" y="178"/>
                    </a:cubicBezTo>
                    <a:cubicBezTo>
                      <a:pt x="172" y="180"/>
                      <a:pt x="174" y="181"/>
                      <a:pt x="176" y="182"/>
                    </a:cubicBezTo>
                    <a:cubicBezTo>
                      <a:pt x="178" y="183"/>
                      <a:pt x="181" y="183"/>
                      <a:pt x="182" y="181"/>
                    </a:cubicBezTo>
                    <a:cubicBezTo>
                      <a:pt x="183" y="179"/>
                      <a:pt x="182" y="176"/>
                      <a:pt x="180" y="175"/>
                    </a:cubicBezTo>
                    <a:close/>
                    <a:moveTo>
                      <a:pt x="216" y="193"/>
                    </a:moveTo>
                    <a:cubicBezTo>
                      <a:pt x="214" y="192"/>
                      <a:pt x="211" y="190"/>
                      <a:pt x="209" y="189"/>
                    </a:cubicBezTo>
                    <a:cubicBezTo>
                      <a:pt x="207" y="189"/>
                      <a:pt x="204" y="189"/>
                      <a:pt x="203" y="191"/>
                    </a:cubicBezTo>
                    <a:cubicBezTo>
                      <a:pt x="203" y="193"/>
                      <a:pt x="203" y="196"/>
                      <a:pt x="205" y="197"/>
                    </a:cubicBezTo>
                    <a:cubicBezTo>
                      <a:pt x="208" y="198"/>
                      <a:pt x="210" y="199"/>
                      <a:pt x="213" y="200"/>
                    </a:cubicBezTo>
                    <a:cubicBezTo>
                      <a:pt x="215" y="201"/>
                      <a:pt x="217" y="200"/>
                      <a:pt x="218" y="198"/>
                    </a:cubicBezTo>
                    <a:cubicBezTo>
                      <a:pt x="219" y="196"/>
                      <a:pt x="218" y="193"/>
                      <a:pt x="216" y="193"/>
                    </a:cubicBezTo>
                    <a:close/>
                    <a:moveTo>
                      <a:pt x="253" y="206"/>
                    </a:moveTo>
                    <a:cubicBezTo>
                      <a:pt x="251" y="206"/>
                      <a:pt x="248" y="205"/>
                      <a:pt x="246" y="204"/>
                    </a:cubicBezTo>
                    <a:cubicBezTo>
                      <a:pt x="243" y="203"/>
                      <a:pt x="241" y="204"/>
                      <a:pt x="241" y="206"/>
                    </a:cubicBezTo>
                    <a:cubicBezTo>
                      <a:pt x="240" y="209"/>
                      <a:pt x="241" y="211"/>
                      <a:pt x="243" y="212"/>
                    </a:cubicBezTo>
                    <a:cubicBezTo>
                      <a:pt x="246" y="212"/>
                      <a:pt x="248" y="213"/>
                      <a:pt x="251" y="214"/>
                    </a:cubicBezTo>
                    <a:cubicBezTo>
                      <a:pt x="253" y="215"/>
                      <a:pt x="255" y="214"/>
                      <a:pt x="256" y="211"/>
                    </a:cubicBezTo>
                    <a:cubicBezTo>
                      <a:pt x="256" y="209"/>
                      <a:pt x="255" y="207"/>
                      <a:pt x="253" y="206"/>
                    </a:cubicBezTo>
                    <a:close/>
                    <a:moveTo>
                      <a:pt x="291" y="217"/>
                    </a:moveTo>
                    <a:cubicBezTo>
                      <a:pt x="289" y="216"/>
                      <a:pt x="286" y="216"/>
                      <a:pt x="284" y="215"/>
                    </a:cubicBezTo>
                    <a:cubicBezTo>
                      <a:pt x="282" y="214"/>
                      <a:pt x="279" y="216"/>
                      <a:pt x="279" y="218"/>
                    </a:cubicBezTo>
                    <a:cubicBezTo>
                      <a:pt x="278" y="220"/>
                      <a:pt x="280" y="222"/>
                      <a:pt x="282" y="223"/>
                    </a:cubicBezTo>
                    <a:cubicBezTo>
                      <a:pt x="284" y="223"/>
                      <a:pt x="287" y="224"/>
                      <a:pt x="290" y="225"/>
                    </a:cubicBezTo>
                    <a:cubicBezTo>
                      <a:pt x="292" y="225"/>
                      <a:pt x="294" y="224"/>
                      <a:pt x="294" y="222"/>
                    </a:cubicBezTo>
                    <a:cubicBezTo>
                      <a:pt x="295" y="219"/>
                      <a:pt x="294" y="217"/>
                      <a:pt x="291" y="217"/>
                    </a:cubicBezTo>
                    <a:close/>
                    <a:moveTo>
                      <a:pt x="330" y="224"/>
                    </a:moveTo>
                    <a:cubicBezTo>
                      <a:pt x="328" y="223"/>
                      <a:pt x="325" y="223"/>
                      <a:pt x="323" y="222"/>
                    </a:cubicBezTo>
                    <a:cubicBezTo>
                      <a:pt x="320" y="222"/>
                      <a:pt x="318" y="224"/>
                      <a:pt x="318" y="226"/>
                    </a:cubicBezTo>
                    <a:cubicBezTo>
                      <a:pt x="318" y="228"/>
                      <a:pt x="319" y="230"/>
                      <a:pt x="321" y="230"/>
                    </a:cubicBezTo>
                    <a:cubicBezTo>
                      <a:pt x="324" y="231"/>
                      <a:pt x="327" y="231"/>
                      <a:pt x="329" y="231"/>
                    </a:cubicBezTo>
                    <a:cubicBezTo>
                      <a:pt x="332" y="232"/>
                      <a:pt x="334" y="230"/>
                      <a:pt x="334" y="228"/>
                    </a:cubicBezTo>
                    <a:cubicBezTo>
                      <a:pt x="334" y="226"/>
                      <a:pt x="333" y="224"/>
                      <a:pt x="330" y="224"/>
                    </a:cubicBezTo>
                    <a:close/>
                    <a:moveTo>
                      <a:pt x="370" y="227"/>
                    </a:moveTo>
                    <a:cubicBezTo>
                      <a:pt x="367" y="227"/>
                      <a:pt x="365" y="226"/>
                      <a:pt x="362" y="226"/>
                    </a:cubicBezTo>
                    <a:cubicBezTo>
                      <a:pt x="360" y="226"/>
                      <a:pt x="358" y="228"/>
                      <a:pt x="358" y="230"/>
                    </a:cubicBezTo>
                    <a:cubicBezTo>
                      <a:pt x="358" y="232"/>
                      <a:pt x="359" y="234"/>
                      <a:pt x="362" y="234"/>
                    </a:cubicBezTo>
                    <a:cubicBezTo>
                      <a:pt x="364" y="234"/>
                      <a:pt x="367" y="235"/>
                      <a:pt x="370" y="235"/>
                    </a:cubicBezTo>
                    <a:cubicBezTo>
                      <a:pt x="372" y="235"/>
                      <a:pt x="374" y="233"/>
                      <a:pt x="374" y="231"/>
                    </a:cubicBezTo>
                    <a:cubicBezTo>
                      <a:pt x="374" y="229"/>
                      <a:pt x="372" y="227"/>
                      <a:pt x="370" y="227"/>
                    </a:cubicBezTo>
                    <a:close/>
                    <a:moveTo>
                      <a:pt x="410" y="226"/>
                    </a:moveTo>
                    <a:cubicBezTo>
                      <a:pt x="407" y="226"/>
                      <a:pt x="404" y="226"/>
                      <a:pt x="402" y="227"/>
                    </a:cubicBezTo>
                    <a:cubicBezTo>
                      <a:pt x="399" y="227"/>
                      <a:pt x="398" y="228"/>
                      <a:pt x="398" y="231"/>
                    </a:cubicBezTo>
                    <a:cubicBezTo>
                      <a:pt x="398" y="233"/>
                      <a:pt x="400" y="235"/>
                      <a:pt x="402" y="235"/>
                    </a:cubicBezTo>
                    <a:cubicBezTo>
                      <a:pt x="405" y="234"/>
                      <a:pt x="407" y="234"/>
                      <a:pt x="410" y="234"/>
                    </a:cubicBezTo>
                    <a:cubicBezTo>
                      <a:pt x="412" y="234"/>
                      <a:pt x="414" y="232"/>
                      <a:pt x="414" y="230"/>
                    </a:cubicBezTo>
                    <a:cubicBezTo>
                      <a:pt x="414" y="228"/>
                      <a:pt x="412" y="226"/>
                      <a:pt x="410" y="226"/>
                    </a:cubicBezTo>
                    <a:close/>
                    <a:moveTo>
                      <a:pt x="449" y="222"/>
                    </a:moveTo>
                    <a:cubicBezTo>
                      <a:pt x="446" y="222"/>
                      <a:pt x="444" y="223"/>
                      <a:pt x="441" y="223"/>
                    </a:cubicBezTo>
                    <a:cubicBezTo>
                      <a:pt x="439" y="223"/>
                      <a:pt x="437" y="225"/>
                      <a:pt x="438" y="228"/>
                    </a:cubicBezTo>
                    <a:cubicBezTo>
                      <a:pt x="438" y="230"/>
                      <a:pt x="440" y="231"/>
                      <a:pt x="442" y="231"/>
                    </a:cubicBezTo>
                    <a:cubicBezTo>
                      <a:pt x="445" y="231"/>
                      <a:pt x="447" y="230"/>
                      <a:pt x="450" y="230"/>
                    </a:cubicBezTo>
                    <a:cubicBezTo>
                      <a:pt x="452" y="230"/>
                      <a:pt x="454" y="228"/>
                      <a:pt x="453" y="225"/>
                    </a:cubicBezTo>
                    <a:cubicBezTo>
                      <a:pt x="453" y="223"/>
                      <a:pt x="451" y="222"/>
                      <a:pt x="449" y="222"/>
                    </a:cubicBezTo>
                    <a:close/>
                    <a:moveTo>
                      <a:pt x="488" y="214"/>
                    </a:moveTo>
                    <a:cubicBezTo>
                      <a:pt x="485" y="215"/>
                      <a:pt x="483" y="216"/>
                      <a:pt x="480" y="216"/>
                    </a:cubicBezTo>
                    <a:cubicBezTo>
                      <a:pt x="478" y="217"/>
                      <a:pt x="477" y="219"/>
                      <a:pt x="477" y="221"/>
                    </a:cubicBezTo>
                    <a:cubicBezTo>
                      <a:pt x="478" y="223"/>
                      <a:pt x="480" y="225"/>
                      <a:pt x="482" y="224"/>
                    </a:cubicBezTo>
                    <a:cubicBezTo>
                      <a:pt x="484" y="223"/>
                      <a:pt x="487" y="223"/>
                      <a:pt x="490" y="222"/>
                    </a:cubicBezTo>
                    <a:cubicBezTo>
                      <a:pt x="492" y="222"/>
                      <a:pt x="493" y="219"/>
                      <a:pt x="493" y="217"/>
                    </a:cubicBezTo>
                    <a:cubicBezTo>
                      <a:pt x="492" y="215"/>
                      <a:pt x="490" y="214"/>
                      <a:pt x="488" y="214"/>
                    </a:cubicBezTo>
                    <a:close/>
                    <a:moveTo>
                      <a:pt x="526" y="203"/>
                    </a:moveTo>
                    <a:cubicBezTo>
                      <a:pt x="523" y="204"/>
                      <a:pt x="521" y="205"/>
                      <a:pt x="518" y="206"/>
                    </a:cubicBezTo>
                    <a:cubicBezTo>
                      <a:pt x="516" y="206"/>
                      <a:pt x="515" y="209"/>
                      <a:pt x="516" y="211"/>
                    </a:cubicBezTo>
                    <a:cubicBezTo>
                      <a:pt x="516" y="213"/>
                      <a:pt x="519" y="214"/>
                      <a:pt x="521" y="213"/>
                    </a:cubicBezTo>
                    <a:cubicBezTo>
                      <a:pt x="523" y="212"/>
                      <a:pt x="526" y="212"/>
                      <a:pt x="528" y="211"/>
                    </a:cubicBezTo>
                    <a:cubicBezTo>
                      <a:pt x="530" y="210"/>
                      <a:pt x="532" y="208"/>
                      <a:pt x="531" y="206"/>
                    </a:cubicBezTo>
                    <a:cubicBezTo>
                      <a:pt x="530" y="204"/>
                      <a:pt x="528" y="202"/>
                      <a:pt x="526" y="203"/>
                    </a:cubicBezTo>
                    <a:close/>
                    <a:moveTo>
                      <a:pt x="562" y="188"/>
                    </a:moveTo>
                    <a:cubicBezTo>
                      <a:pt x="560" y="190"/>
                      <a:pt x="558" y="191"/>
                      <a:pt x="555" y="192"/>
                    </a:cubicBezTo>
                    <a:cubicBezTo>
                      <a:pt x="553" y="193"/>
                      <a:pt x="552" y="195"/>
                      <a:pt x="553" y="197"/>
                    </a:cubicBezTo>
                    <a:cubicBezTo>
                      <a:pt x="554" y="199"/>
                      <a:pt x="556" y="200"/>
                      <a:pt x="558" y="199"/>
                    </a:cubicBezTo>
                    <a:cubicBezTo>
                      <a:pt x="561" y="198"/>
                      <a:pt x="563" y="197"/>
                      <a:pt x="566" y="196"/>
                    </a:cubicBezTo>
                    <a:cubicBezTo>
                      <a:pt x="568" y="195"/>
                      <a:pt x="569" y="192"/>
                      <a:pt x="568" y="190"/>
                    </a:cubicBezTo>
                    <a:cubicBezTo>
                      <a:pt x="567" y="188"/>
                      <a:pt x="565" y="188"/>
                      <a:pt x="562" y="188"/>
                    </a:cubicBezTo>
                    <a:close/>
                    <a:moveTo>
                      <a:pt x="598" y="170"/>
                    </a:moveTo>
                    <a:cubicBezTo>
                      <a:pt x="595" y="172"/>
                      <a:pt x="593" y="173"/>
                      <a:pt x="591" y="174"/>
                    </a:cubicBezTo>
                    <a:cubicBezTo>
                      <a:pt x="589" y="175"/>
                      <a:pt x="588" y="178"/>
                      <a:pt x="589" y="180"/>
                    </a:cubicBezTo>
                    <a:cubicBezTo>
                      <a:pt x="590" y="182"/>
                      <a:pt x="593" y="182"/>
                      <a:pt x="595" y="181"/>
                    </a:cubicBezTo>
                    <a:cubicBezTo>
                      <a:pt x="597" y="180"/>
                      <a:pt x="599" y="179"/>
                      <a:pt x="602" y="177"/>
                    </a:cubicBezTo>
                    <a:cubicBezTo>
                      <a:pt x="604" y="176"/>
                      <a:pt x="604" y="174"/>
                      <a:pt x="603" y="172"/>
                    </a:cubicBezTo>
                    <a:cubicBezTo>
                      <a:pt x="602" y="170"/>
                      <a:pt x="600" y="169"/>
                      <a:pt x="598" y="170"/>
                    </a:cubicBezTo>
                    <a:close/>
                    <a:moveTo>
                      <a:pt x="631" y="149"/>
                    </a:moveTo>
                    <a:cubicBezTo>
                      <a:pt x="629" y="151"/>
                      <a:pt x="627" y="152"/>
                      <a:pt x="625" y="154"/>
                    </a:cubicBezTo>
                    <a:cubicBezTo>
                      <a:pt x="623" y="155"/>
                      <a:pt x="622" y="157"/>
                      <a:pt x="624" y="159"/>
                    </a:cubicBezTo>
                    <a:cubicBezTo>
                      <a:pt x="625" y="161"/>
                      <a:pt x="627" y="162"/>
                      <a:pt x="629" y="160"/>
                    </a:cubicBezTo>
                    <a:cubicBezTo>
                      <a:pt x="631" y="159"/>
                      <a:pt x="634" y="157"/>
                      <a:pt x="636" y="156"/>
                    </a:cubicBezTo>
                    <a:cubicBezTo>
                      <a:pt x="638" y="154"/>
                      <a:pt x="638" y="152"/>
                      <a:pt x="637" y="150"/>
                    </a:cubicBezTo>
                    <a:cubicBezTo>
                      <a:pt x="635" y="148"/>
                      <a:pt x="633" y="148"/>
                      <a:pt x="631" y="149"/>
                    </a:cubicBezTo>
                    <a:close/>
                    <a:moveTo>
                      <a:pt x="663" y="125"/>
                    </a:moveTo>
                    <a:cubicBezTo>
                      <a:pt x="661" y="127"/>
                      <a:pt x="658" y="128"/>
                      <a:pt x="656" y="130"/>
                    </a:cubicBezTo>
                    <a:cubicBezTo>
                      <a:pt x="655" y="131"/>
                      <a:pt x="654" y="134"/>
                      <a:pt x="656" y="136"/>
                    </a:cubicBezTo>
                    <a:cubicBezTo>
                      <a:pt x="657" y="137"/>
                      <a:pt x="660" y="138"/>
                      <a:pt x="661" y="136"/>
                    </a:cubicBezTo>
                    <a:cubicBezTo>
                      <a:pt x="664" y="135"/>
                      <a:pt x="666" y="133"/>
                      <a:pt x="668" y="131"/>
                    </a:cubicBezTo>
                    <a:cubicBezTo>
                      <a:pt x="669" y="130"/>
                      <a:pt x="670" y="127"/>
                      <a:pt x="668" y="125"/>
                    </a:cubicBezTo>
                    <a:cubicBezTo>
                      <a:pt x="667" y="124"/>
                      <a:pt x="664" y="124"/>
                      <a:pt x="663" y="125"/>
                    </a:cubicBezTo>
                    <a:close/>
                    <a:moveTo>
                      <a:pt x="692" y="98"/>
                    </a:moveTo>
                    <a:cubicBezTo>
                      <a:pt x="690" y="100"/>
                      <a:pt x="688" y="102"/>
                      <a:pt x="686" y="104"/>
                    </a:cubicBezTo>
                    <a:cubicBezTo>
                      <a:pt x="684" y="105"/>
                      <a:pt x="684" y="108"/>
                      <a:pt x="686" y="109"/>
                    </a:cubicBezTo>
                    <a:cubicBezTo>
                      <a:pt x="687" y="111"/>
                      <a:pt x="690" y="111"/>
                      <a:pt x="692" y="109"/>
                    </a:cubicBezTo>
                    <a:cubicBezTo>
                      <a:pt x="693" y="107"/>
                      <a:pt x="695" y="106"/>
                      <a:pt x="697" y="104"/>
                    </a:cubicBezTo>
                    <a:cubicBezTo>
                      <a:pt x="699" y="102"/>
                      <a:pt x="699" y="99"/>
                      <a:pt x="697" y="98"/>
                    </a:cubicBezTo>
                    <a:cubicBezTo>
                      <a:pt x="696" y="96"/>
                      <a:pt x="693" y="96"/>
                      <a:pt x="692" y="98"/>
                    </a:cubicBezTo>
                    <a:close/>
                    <a:moveTo>
                      <a:pt x="718" y="68"/>
                    </a:moveTo>
                    <a:cubicBezTo>
                      <a:pt x="716" y="71"/>
                      <a:pt x="715" y="73"/>
                      <a:pt x="713" y="75"/>
                    </a:cubicBezTo>
                    <a:cubicBezTo>
                      <a:pt x="711" y="76"/>
                      <a:pt x="712" y="79"/>
                      <a:pt x="713" y="80"/>
                    </a:cubicBezTo>
                    <a:cubicBezTo>
                      <a:pt x="715" y="82"/>
                      <a:pt x="718" y="81"/>
                      <a:pt x="719" y="80"/>
                    </a:cubicBezTo>
                    <a:cubicBezTo>
                      <a:pt x="721" y="78"/>
                      <a:pt x="722" y="76"/>
                      <a:pt x="724" y="74"/>
                    </a:cubicBezTo>
                    <a:cubicBezTo>
                      <a:pt x="726" y="72"/>
                      <a:pt x="725" y="69"/>
                      <a:pt x="724" y="68"/>
                    </a:cubicBezTo>
                    <a:cubicBezTo>
                      <a:pt x="722" y="67"/>
                      <a:pt x="719" y="67"/>
                      <a:pt x="718" y="68"/>
                    </a:cubicBezTo>
                    <a:close/>
                    <a:moveTo>
                      <a:pt x="742" y="37"/>
                    </a:moveTo>
                    <a:cubicBezTo>
                      <a:pt x="740" y="39"/>
                      <a:pt x="739" y="41"/>
                      <a:pt x="737" y="43"/>
                    </a:cubicBezTo>
                    <a:cubicBezTo>
                      <a:pt x="736" y="45"/>
                      <a:pt x="736" y="48"/>
                      <a:pt x="738" y="49"/>
                    </a:cubicBezTo>
                    <a:cubicBezTo>
                      <a:pt x="740" y="50"/>
                      <a:pt x="742" y="50"/>
                      <a:pt x="744" y="48"/>
                    </a:cubicBezTo>
                    <a:cubicBezTo>
                      <a:pt x="745" y="46"/>
                      <a:pt x="747" y="43"/>
                      <a:pt x="748" y="41"/>
                    </a:cubicBezTo>
                    <a:cubicBezTo>
                      <a:pt x="749" y="39"/>
                      <a:pt x="749" y="37"/>
                      <a:pt x="747" y="36"/>
                    </a:cubicBezTo>
                    <a:cubicBezTo>
                      <a:pt x="745" y="34"/>
                      <a:pt x="743" y="35"/>
                      <a:pt x="742" y="37"/>
                    </a:cubicBezTo>
                    <a:close/>
                    <a:moveTo>
                      <a:pt x="762" y="3"/>
                    </a:moveTo>
                    <a:cubicBezTo>
                      <a:pt x="761" y="5"/>
                      <a:pt x="760" y="7"/>
                      <a:pt x="758" y="10"/>
                    </a:cubicBezTo>
                    <a:cubicBezTo>
                      <a:pt x="757" y="12"/>
                      <a:pt x="758" y="14"/>
                      <a:pt x="760" y="15"/>
                    </a:cubicBezTo>
                    <a:cubicBezTo>
                      <a:pt x="762" y="16"/>
                      <a:pt x="764" y="16"/>
                      <a:pt x="765" y="14"/>
                    </a:cubicBezTo>
                    <a:cubicBezTo>
                      <a:pt x="767" y="11"/>
                      <a:pt x="768" y="9"/>
                      <a:pt x="769" y="7"/>
                    </a:cubicBezTo>
                    <a:cubicBezTo>
                      <a:pt x="770" y="5"/>
                      <a:pt x="770" y="2"/>
                      <a:pt x="768" y="1"/>
                    </a:cubicBezTo>
                    <a:cubicBezTo>
                      <a:pt x="766" y="0"/>
                      <a:pt x="763" y="1"/>
                      <a:pt x="762" y="3"/>
                    </a:cubicBezTo>
                    <a:close/>
                  </a:path>
                </a:pathLst>
              </a:custGeom>
              <a:solidFill>
                <a:srgbClr val="518E00"/>
              </a:solidFill>
              <a:ln w="25400">
                <a:solidFill>
                  <a:srgbClr val="518E00"/>
                </a:solidFill>
              </a:ln>
              <a:extLst/>
            </p:spPr>
            <p:txBody>
              <a:bodyPr/>
              <a:lstStyle/>
              <a:p>
                <a:pPr eaLnBrk="0" hangingPunct="0">
                  <a:buFontTx/>
                  <a:buNone/>
                  <a:defRPr/>
                </a:pPr>
                <a:endParaRPr lang="zh-CN" altLang="en-US">
                  <a:latin typeface="微软雅黑" panose="020B0503020204020204" pitchFamily="34" charset="-122"/>
                  <a:ea typeface="微软雅黑" panose="020B0503020204020204" pitchFamily="34" charset="-122"/>
                  <a:cs typeface="+mn-ea"/>
                  <a:sym typeface="+mn-lt"/>
                </a:endParaRPr>
              </a:p>
            </p:txBody>
          </p:sp>
          <p:sp>
            <p:nvSpPr>
              <p:cNvPr id="20" name="Freeform 24"/>
              <p:cNvSpPr/>
              <p:nvPr/>
            </p:nvSpPr>
            <p:spPr bwMode="auto">
              <a:xfrm>
                <a:off x="7222067" y="3921436"/>
                <a:ext cx="1140884" cy="1143000"/>
              </a:xfrm>
              <a:custGeom>
                <a:avLst/>
                <a:gdLst>
                  <a:gd name="T0" fmla="*/ 2147483646 w 405"/>
                  <a:gd name="T1" fmla="*/ 2147483646 h 405"/>
                  <a:gd name="T2" fmla="*/ 2147483646 w 405"/>
                  <a:gd name="T3" fmla="*/ 2147483646 h 405"/>
                  <a:gd name="T4" fmla="*/ 2147483646 w 405"/>
                  <a:gd name="T5" fmla="*/ 2147483646 h 405"/>
                  <a:gd name="T6" fmla="*/ 2147483646 w 405"/>
                  <a:gd name="T7" fmla="*/ 2147483646 h 405"/>
                  <a:gd name="T8" fmla="*/ 2147483646 w 405"/>
                  <a:gd name="T9" fmla="*/ 2147483646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5" h="405">
                    <a:moveTo>
                      <a:pt x="150" y="29"/>
                    </a:moveTo>
                    <a:cubicBezTo>
                      <a:pt x="54" y="58"/>
                      <a:pt x="0" y="160"/>
                      <a:pt x="29" y="255"/>
                    </a:cubicBezTo>
                    <a:cubicBezTo>
                      <a:pt x="59" y="351"/>
                      <a:pt x="160" y="405"/>
                      <a:pt x="256" y="376"/>
                    </a:cubicBezTo>
                    <a:cubicBezTo>
                      <a:pt x="352" y="347"/>
                      <a:pt x="405" y="245"/>
                      <a:pt x="376" y="150"/>
                    </a:cubicBezTo>
                    <a:cubicBezTo>
                      <a:pt x="347" y="54"/>
                      <a:pt x="246" y="0"/>
                      <a:pt x="150" y="29"/>
                    </a:cubicBezTo>
                    <a:close/>
                  </a:path>
                </a:pathLst>
              </a:custGeom>
              <a:solidFill>
                <a:schemeClr val="accent2">
                  <a:alpha val="80000"/>
                </a:schemeClr>
              </a:solidFill>
              <a:ln w="63500">
                <a:solidFill>
                  <a:srgbClr val="FFC000"/>
                </a:solidFill>
                <a:round/>
              </a:ln>
              <a:extLst/>
            </p:spPr>
            <p:txBody>
              <a:bodyPr/>
              <a:lstStyle/>
              <a:p>
                <a:pPr algn="ctr" eaLnBrk="0" hangingPunct="0">
                  <a:buFontTx/>
                  <a:buNone/>
                  <a:defRPr/>
                </a:pP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grpSp>
        <p:sp>
          <p:nvSpPr>
            <p:cNvPr id="21" name="矩形 20"/>
            <p:cNvSpPr/>
            <p:nvPr/>
          </p:nvSpPr>
          <p:spPr>
            <a:xfrm>
              <a:off x="3522929" y="3083234"/>
              <a:ext cx="405881" cy="523220"/>
            </a:xfrm>
            <a:prstGeom prst="rect">
              <a:avLst/>
            </a:prstGeom>
          </p:spPr>
          <p:txBody>
            <a:bodyPr wrap="none">
              <a:spAutoFit/>
            </a:bodyPr>
            <a:lstStyle/>
            <a:p>
              <a:pPr algn="ctr" eaLnBrk="0" hangingPunct="0">
                <a:buFontTx/>
                <a:buNone/>
                <a:defRPr/>
              </a:pPr>
              <a:r>
                <a:rPr lang="en-US" altLang="zh-CN" sz="2800" b="1" dirty="0">
                  <a:solidFill>
                    <a:srgbClr val="EAEAEA"/>
                  </a:solidFill>
                  <a:latin typeface="微软雅黑" panose="020B0503020204020204" pitchFamily="34" charset="-122"/>
                  <a:ea typeface="微软雅黑" panose="020B0503020204020204" pitchFamily="34" charset="-122"/>
                  <a:cs typeface="+mn-ea"/>
                  <a:sym typeface="+mn-lt"/>
                </a:rPr>
                <a:t>1</a:t>
              </a: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5594426" y="3083234"/>
              <a:ext cx="405881" cy="523220"/>
            </a:xfrm>
            <a:prstGeom prst="rect">
              <a:avLst/>
            </a:prstGeom>
          </p:spPr>
          <p:txBody>
            <a:bodyPr wrap="none">
              <a:spAutoFit/>
            </a:bodyPr>
            <a:lstStyle/>
            <a:p>
              <a:pPr algn="ctr" eaLnBrk="0" hangingPunct="0">
                <a:buFontTx/>
                <a:buNone/>
                <a:defRPr/>
              </a:pPr>
              <a:r>
                <a:rPr lang="en-US" altLang="zh-CN" sz="2800" b="1" dirty="0">
                  <a:solidFill>
                    <a:srgbClr val="EAEAEA"/>
                  </a:solidFill>
                  <a:latin typeface="微软雅黑" panose="020B0503020204020204" pitchFamily="34" charset="-122"/>
                  <a:ea typeface="微软雅黑" panose="020B0503020204020204" pitchFamily="34" charset="-122"/>
                  <a:cs typeface="+mn-ea"/>
                  <a:sym typeface="+mn-lt"/>
                </a:rPr>
                <a:t>2</a:t>
              </a: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7709348" y="3083234"/>
              <a:ext cx="405881" cy="523220"/>
            </a:xfrm>
            <a:prstGeom prst="rect">
              <a:avLst/>
            </a:prstGeom>
          </p:spPr>
          <p:txBody>
            <a:bodyPr wrap="none">
              <a:spAutoFit/>
            </a:bodyPr>
            <a:lstStyle/>
            <a:p>
              <a:pPr algn="ctr" eaLnBrk="0" hangingPunct="0">
                <a:buFontTx/>
                <a:buNone/>
                <a:defRPr/>
              </a:pPr>
              <a:r>
                <a:rPr lang="en-US" altLang="zh-CN" sz="2800" b="1" dirty="0">
                  <a:solidFill>
                    <a:srgbClr val="EAEAEA"/>
                  </a:solidFill>
                  <a:latin typeface="微软雅黑" panose="020B0503020204020204" pitchFamily="34" charset="-122"/>
                  <a:ea typeface="微软雅黑" panose="020B0503020204020204" pitchFamily="34" charset="-122"/>
                  <a:cs typeface="+mn-ea"/>
                  <a:sym typeface="+mn-lt"/>
                </a:rPr>
                <a:t>3</a:t>
              </a: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4550662" y="3792478"/>
              <a:ext cx="405881" cy="523220"/>
            </a:xfrm>
            <a:prstGeom prst="rect">
              <a:avLst/>
            </a:prstGeom>
          </p:spPr>
          <p:txBody>
            <a:bodyPr wrap="none">
              <a:spAutoFit/>
            </a:bodyPr>
            <a:lstStyle/>
            <a:p>
              <a:pPr algn="ctr" eaLnBrk="0" hangingPunct="0">
                <a:buFontTx/>
                <a:buNone/>
                <a:defRPr/>
              </a:pPr>
              <a:r>
                <a:rPr lang="en-US" altLang="zh-CN" sz="2800" b="1" dirty="0">
                  <a:solidFill>
                    <a:srgbClr val="EAEAEA"/>
                  </a:solidFill>
                  <a:latin typeface="微软雅黑" panose="020B0503020204020204" pitchFamily="34" charset="-122"/>
                  <a:ea typeface="微软雅黑" panose="020B0503020204020204" pitchFamily="34" charset="-122"/>
                  <a:cs typeface="+mn-ea"/>
                  <a:sym typeface="+mn-lt"/>
                </a:rPr>
                <a:t>5</a:t>
              </a: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6623729" y="3792478"/>
              <a:ext cx="405881" cy="523220"/>
            </a:xfrm>
            <a:prstGeom prst="rect">
              <a:avLst/>
            </a:prstGeom>
          </p:spPr>
          <p:txBody>
            <a:bodyPr wrap="none">
              <a:spAutoFit/>
            </a:bodyPr>
            <a:lstStyle/>
            <a:p>
              <a:pPr algn="ctr" eaLnBrk="0" hangingPunct="0">
                <a:buFontTx/>
                <a:buNone/>
                <a:defRPr/>
              </a:pPr>
              <a:r>
                <a:rPr lang="en-US" altLang="zh-CN" sz="2800" b="1" dirty="0">
                  <a:solidFill>
                    <a:srgbClr val="EAEAEA"/>
                  </a:solidFill>
                  <a:latin typeface="微软雅黑" panose="020B0503020204020204" pitchFamily="34" charset="-122"/>
                  <a:ea typeface="微软雅黑" panose="020B0503020204020204" pitchFamily="34" charset="-122"/>
                  <a:cs typeface="+mn-ea"/>
                  <a:sym typeface="+mn-lt"/>
                </a:rPr>
                <a:t>4</a:t>
              </a:r>
              <a:endParaRPr lang="zh-CN" altLang="en-US" sz="2800" b="1" dirty="0">
                <a:solidFill>
                  <a:srgbClr val="EAEAEA"/>
                </a:solidFill>
                <a:latin typeface="微软雅黑" panose="020B0503020204020204" pitchFamily="34" charset="-122"/>
                <a:ea typeface="微软雅黑" panose="020B0503020204020204" pitchFamily="34" charset="-122"/>
                <a:cs typeface="+mn-ea"/>
                <a:sym typeface="+mn-lt"/>
              </a:endParaRPr>
            </a:p>
          </p:txBody>
        </p:sp>
      </p:grpSp>
      <p:sp>
        <p:nvSpPr>
          <p:cNvPr id="26" name="矩形 25"/>
          <p:cNvSpPr/>
          <p:nvPr/>
        </p:nvSpPr>
        <p:spPr>
          <a:xfrm>
            <a:off x="525419" y="3012552"/>
            <a:ext cx="3089738" cy="1338828"/>
          </a:xfrm>
          <a:prstGeom prst="rect">
            <a:avLst/>
          </a:prstGeom>
        </p:spPr>
        <p:txBody>
          <a:bodyPr wrap="square">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统筹规划，分步实施  认真制定工作方案，合理确定阶段目标，分阶段分步骤实施。</a:t>
            </a:r>
            <a:endParaRPr lang="zh-CN" altLang="en-US" dirty="0">
              <a:latin typeface="微软雅黑" panose="020B0503020204020204" pitchFamily="34" charset="-122"/>
              <a:ea typeface="微软雅黑" panose="020B0503020204020204" pitchFamily="34" charset="-122"/>
            </a:endParaRPr>
          </a:p>
        </p:txBody>
      </p:sp>
      <p:sp>
        <p:nvSpPr>
          <p:cNvPr id="27" name="矩形 26"/>
          <p:cNvSpPr/>
          <p:nvPr/>
        </p:nvSpPr>
        <p:spPr>
          <a:xfrm>
            <a:off x="4390520" y="1314691"/>
            <a:ext cx="3245013" cy="1338828"/>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突出重点，分类指导  抓住重点地区、重点行业和重点企业，加大工作力度，力争取得突破</a:t>
            </a:r>
          </a:p>
        </p:txBody>
      </p:sp>
      <p:sp>
        <p:nvSpPr>
          <p:cNvPr id="28" name="矩形 27"/>
          <p:cNvSpPr/>
          <p:nvPr/>
        </p:nvSpPr>
        <p:spPr>
          <a:xfrm>
            <a:off x="8585890" y="2977629"/>
            <a:ext cx="3089738" cy="1338828"/>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典型引路，全面推进  创建示范地区，树立典型企业，发挥榜样作用，创新体制机制</a:t>
            </a:r>
          </a:p>
        </p:txBody>
      </p:sp>
      <p:sp>
        <p:nvSpPr>
          <p:cNvPr id="29" name="矩形 28"/>
          <p:cNvSpPr/>
          <p:nvPr/>
        </p:nvSpPr>
        <p:spPr>
          <a:xfrm>
            <a:off x="1978531" y="4822288"/>
            <a:ext cx="3357341" cy="1338828"/>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法律约束</a:t>
            </a:r>
            <a:r>
              <a:rPr lang="zh-CN" altLang="en-US" dirty="0" smtClean="0">
                <a:latin typeface="微软雅黑" panose="020B0503020204020204" pitchFamily="34" charset="-122"/>
                <a:ea typeface="微软雅黑" panose="020B0503020204020204" pitchFamily="34" charset="-122"/>
              </a:rPr>
              <a:t>，加强</a:t>
            </a:r>
            <a:r>
              <a:rPr lang="zh-CN" altLang="en-US" dirty="0">
                <a:latin typeface="微软雅黑" panose="020B0503020204020204" pitchFamily="34" charset="-122"/>
                <a:ea typeface="微软雅黑" panose="020B0503020204020204" pitchFamily="34" charset="-122"/>
              </a:rPr>
              <a:t>相关立法工作，以法律手段督促达标</a:t>
            </a:r>
            <a:r>
              <a:rPr lang="zh-CN" altLang="en-US" dirty="0" smtClean="0">
                <a:latin typeface="微软雅黑" panose="020B0503020204020204" pitchFamily="34" charset="-122"/>
                <a:ea typeface="微软雅黑" panose="020B0503020204020204" pitchFamily="34" charset="-122"/>
              </a:rPr>
              <a:t>；落实</a:t>
            </a:r>
            <a:r>
              <a:rPr lang="zh-CN" altLang="en-US" dirty="0">
                <a:latin typeface="微软雅黑" panose="020B0503020204020204" pitchFamily="34" charset="-122"/>
                <a:ea typeface="微软雅黑" panose="020B0503020204020204" pitchFamily="34" charset="-122"/>
              </a:rPr>
              <a:t>工作责任，以行政手段推进达标</a:t>
            </a:r>
          </a:p>
        </p:txBody>
      </p:sp>
      <p:sp>
        <p:nvSpPr>
          <p:cNvPr id="30" name="矩形 29"/>
          <p:cNvSpPr/>
          <p:nvPr/>
        </p:nvSpPr>
        <p:spPr>
          <a:xfrm>
            <a:off x="6839390" y="4822288"/>
            <a:ext cx="2857656" cy="1338828"/>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企业为主，政府推动  立足企业创建为主，注重企业安全生产标准化建设过程</a:t>
            </a:r>
          </a:p>
        </p:txBody>
      </p:sp>
    </p:spTree>
    <p:extLst>
      <p:ext uri="{BB962C8B-B14F-4D97-AF65-F5344CB8AC3E}">
        <p14:creationId xmlns:p14="http://schemas.microsoft.com/office/powerpoint/2010/main" val="1918692229"/>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arn(inVertical)">
                                      <p:cBhvr>
                                        <p:cTn id="15" dur="500"/>
                                        <p:tgtEl>
                                          <p:spTgt spid="31"/>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randombar(horizontal)">
                                      <p:cBhvr>
                                        <p:cTn id="19" dur="500"/>
                                        <p:tgtEl>
                                          <p:spTgt spid="26"/>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randombar(horizontal)">
                                      <p:cBhvr>
                                        <p:cTn id="23" dur="500"/>
                                        <p:tgtEl>
                                          <p:spTgt spid="27"/>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randombar(horizontal)">
                                      <p:cBhvr>
                                        <p:cTn id="27" dur="500"/>
                                        <p:tgtEl>
                                          <p:spTgt spid="28"/>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randombar(horizontal)">
                                      <p:cBhvr>
                                        <p:cTn id="31" dur="500"/>
                                        <p:tgtEl>
                                          <p:spTgt spid="30"/>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3" name="矩形 2"/>
          <p:cNvSpPr/>
          <p:nvPr/>
        </p:nvSpPr>
        <p:spPr>
          <a:xfrm>
            <a:off x="5621712" y="938201"/>
            <a:ext cx="3300904" cy="923330"/>
          </a:xfrm>
          <a:prstGeom prst="rect">
            <a:avLst/>
          </a:prstGeom>
        </p:spPr>
        <p:txBody>
          <a:bodyPr wrap="none">
            <a:spAutoFit/>
          </a:bodyPr>
          <a:lstStyle/>
          <a:p>
            <a:r>
              <a:rPr lang="en-US" altLang="zh-CN" sz="5400" dirty="0" smtClean="0">
                <a:ln w="25400">
                  <a:solidFill>
                    <a:srgbClr val="FFC000"/>
                  </a:solidFill>
                </a:ln>
                <a:solidFill>
                  <a:srgbClr val="FFC000"/>
                </a:solidFill>
                <a:latin typeface="宋体" panose="02010600030101010101" pitchFamily="2" charset="-122"/>
              </a:rPr>
              <a:t>PART FIVE</a:t>
            </a:r>
            <a:endParaRPr lang="zh-CN" altLang="en-US" sz="5400" dirty="0">
              <a:ln w="25400">
                <a:solidFill>
                  <a:srgbClr val="FFC000"/>
                </a:solidFill>
              </a:ln>
              <a:solidFill>
                <a:srgbClr val="FFC000"/>
              </a:solidFill>
            </a:endParaRPr>
          </a:p>
        </p:txBody>
      </p:sp>
      <p:grpSp>
        <p:nvGrpSpPr>
          <p:cNvPr id="12" name="组合 11"/>
          <p:cNvGrpSpPr/>
          <p:nvPr/>
        </p:nvGrpSpPr>
        <p:grpSpPr>
          <a:xfrm>
            <a:off x="3017415" y="1353613"/>
            <a:ext cx="5601775" cy="2808812"/>
            <a:chOff x="3571875" y="1620024"/>
            <a:chExt cx="4574985" cy="1977403"/>
          </a:xfrm>
        </p:grpSpPr>
        <p:cxnSp>
          <p:nvCxnSpPr>
            <p:cNvPr id="5" name="直接连接符 4"/>
            <p:cNvCxnSpPr/>
            <p:nvPr/>
          </p:nvCxnSpPr>
          <p:spPr>
            <a:xfrm flipH="1">
              <a:off x="3571877" y="1620024"/>
              <a:ext cx="2030516" cy="0"/>
            </a:xfrm>
            <a:prstGeom prst="line">
              <a:avLst/>
            </a:prstGeom>
            <a:ln w="25400">
              <a:solidFill>
                <a:srgbClr val="475E3D"/>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581400" y="1620024"/>
              <a:ext cx="0" cy="1970901"/>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71875" y="3590925"/>
              <a:ext cx="4572000" cy="0"/>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8146860" y="1968652"/>
              <a:ext cx="0" cy="1628775"/>
            </a:xfrm>
            <a:prstGeom prst="line">
              <a:avLst/>
            </a:prstGeom>
            <a:ln w="25400">
              <a:solidFill>
                <a:srgbClr val="475E3D"/>
              </a:solidFill>
              <a:tailEnd type="ova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3648479" y="2130197"/>
            <a:ext cx="4339650" cy="1754326"/>
          </a:xfrm>
          <a:prstGeom prst="rect">
            <a:avLst/>
          </a:prstGeom>
        </p:spPr>
        <p:txBody>
          <a:bodyPr wrap="none">
            <a:spAutoFit/>
          </a:bodyPr>
          <a:lstStyle/>
          <a:p>
            <a:pPr algn="ctr"/>
            <a:r>
              <a:rPr lang="zh-CN" altLang="en-US" sz="5400" b="1" dirty="0" smtClean="0">
                <a:latin typeface="微软雅黑" panose="020B0503020204020204" pitchFamily="34" charset="-122"/>
                <a:ea typeface="微软雅黑" panose="020B0503020204020204" pitchFamily="34" charset="-122"/>
              </a:rPr>
              <a:t>安全生产</a:t>
            </a:r>
            <a:endParaRPr lang="en-US" altLang="zh-CN" sz="5400" b="1" dirty="0" smtClean="0">
              <a:latin typeface="微软雅黑" panose="020B0503020204020204" pitchFamily="34" charset="-122"/>
              <a:ea typeface="微软雅黑" panose="020B0503020204020204" pitchFamily="34" charset="-122"/>
            </a:endParaRPr>
          </a:p>
          <a:p>
            <a:pPr algn="ctr"/>
            <a:r>
              <a:rPr lang="zh-CN" altLang="en-US" sz="5400" b="1" dirty="0" smtClean="0">
                <a:latin typeface="微软雅黑" panose="020B0503020204020204" pitchFamily="34" charset="-122"/>
                <a:ea typeface="微软雅黑" panose="020B0503020204020204" pitchFamily="34" charset="-122"/>
              </a:rPr>
              <a:t>标准化</a:t>
            </a:r>
            <a:r>
              <a:rPr lang="zh-CN" altLang="en-US" sz="5400" b="1" dirty="0">
                <a:latin typeface="微软雅黑" panose="020B0503020204020204" pitchFamily="34" charset="-122"/>
                <a:ea typeface="微软雅黑" panose="020B0503020204020204" pitchFamily="34" charset="-122"/>
              </a:rPr>
              <a:t>的内容</a:t>
            </a:r>
          </a:p>
        </p:txBody>
      </p:sp>
      <p:grpSp>
        <p:nvGrpSpPr>
          <p:cNvPr id="15" name="组合 14"/>
          <p:cNvGrpSpPr/>
          <p:nvPr/>
        </p:nvGrpSpPr>
        <p:grpSpPr>
          <a:xfrm>
            <a:off x="680405" y="3806711"/>
            <a:ext cx="2774804" cy="2942107"/>
            <a:chOff x="482746" y="2461641"/>
            <a:chExt cx="4025421" cy="4268128"/>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Tree>
    <p:extLst>
      <p:ext uri="{BB962C8B-B14F-4D97-AF65-F5344CB8AC3E}">
        <p14:creationId xmlns:p14="http://schemas.microsoft.com/office/powerpoint/2010/main" val="329912913"/>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安全生产标准化的内容</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057" y="1497034"/>
            <a:ext cx="3287226" cy="5279483"/>
          </a:xfrm>
          <a:prstGeom prst="rect">
            <a:avLst/>
          </a:prstGeom>
        </p:spPr>
      </p:pic>
      <p:sp>
        <p:nvSpPr>
          <p:cNvPr id="3" name="矩形 2"/>
          <p:cNvSpPr/>
          <p:nvPr/>
        </p:nvSpPr>
        <p:spPr>
          <a:xfrm>
            <a:off x="3517982" y="1319213"/>
            <a:ext cx="7450347" cy="2308324"/>
          </a:xfrm>
          <a:prstGeom prst="rect">
            <a:avLst/>
          </a:prstGeom>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主要包括组织机构、安全投入、安全管理制度、人员教育培训、设备设施运行管理、作业安全管理、隐患排查和治理、重大危险源监控、职业健康、应急救援、事故的报告和调查处理、绩效评定和持续改进等方面。</a:t>
            </a:r>
          </a:p>
        </p:txBody>
      </p:sp>
      <p:grpSp>
        <p:nvGrpSpPr>
          <p:cNvPr id="10" name="组合 9"/>
          <p:cNvGrpSpPr/>
          <p:nvPr/>
        </p:nvGrpSpPr>
        <p:grpSpPr>
          <a:xfrm>
            <a:off x="3355675" y="1199072"/>
            <a:ext cx="7729268" cy="2639683"/>
            <a:chOff x="3355675" y="1199072"/>
            <a:chExt cx="7729268" cy="2639683"/>
          </a:xfrm>
        </p:grpSpPr>
        <p:sp>
          <p:nvSpPr>
            <p:cNvPr id="8" name="圆角矩形 7"/>
            <p:cNvSpPr/>
            <p:nvPr/>
          </p:nvSpPr>
          <p:spPr>
            <a:xfrm>
              <a:off x="3355675" y="1199072"/>
              <a:ext cx="7729268" cy="2639683"/>
            </a:xfrm>
            <a:prstGeom prst="roundRect">
              <a:avLst/>
            </a:prstGeom>
            <a:noFill/>
            <a:ln w="127000">
              <a:solidFill>
                <a:srgbClr val="475E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3355675" y="1199072"/>
              <a:ext cx="7729268" cy="2639683"/>
            </a:xfrm>
            <a:prstGeom prst="roundRect">
              <a:avLst/>
            </a:prstGeom>
            <a:noFill/>
            <a:ln w="25400">
              <a:solidFill>
                <a:srgbClr val="EAEAE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3963" y="3633625"/>
            <a:ext cx="1646673" cy="1006300"/>
          </a:xfrm>
          <a:prstGeom prst="rect">
            <a:avLst/>
          </a:prstGeom>
        </p:spPr>
      </p:pic>
    </p:spTree>
    <p:extLst>
      <p:ext uri="{BB962C8B-B14F-4D97-AF65-F5344CB8AC3E}">
        <p14:creationId xmlns:p14="http://schemas.microsoft.com/office/powerpoint/2010/main" val="4033580031"/>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6" presetClass="entr" presetSubtype="21"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安全生产标准化的内容</a:t>
            </a:r>
          </a:p>
        </p:txBody>
      </p:sp>
      <p:grpSp>
        <p:nvGrpSpPr>
          <p:cNvPr id="15" name="组合 14"/>
          <p:cNvGrpSpPr/>
          <p:nvPr/>
        </p:nvGrpSpPr>
        <p:grpSpPr>
          <a:xfrm>
            <a:off x="1531942" y="1308178"/>
            <a:ext cx="9112357" cy="818707"/>
            <a:chOff x="1531942" y="1308178"/>
            <a:chExt cx="9112357" cy="818707"/>
          </a:xfrm>
        </p:grpSpPr>
        <p:grpSp>
          <p:nvGrpSpPr>
            <p:cNvPr id="47" name="组合 46"/>
            <p:cNvGrpSpPr/>
            <p:nvPr/>
          </p:nvGrpSpPr>
          <p:grpSpPr>
            <a:xfrm>
              <a:off x="6705183" y="1411852"/>
              <a:ext cx="3939116" cy="626014"/>
              <a:chOff x="1537759" y="2046695"/>
              <a:chExt cx="3939116" cy="626014"/>
            </a:xfrm>
          </p:grpSpPr>
          <p:sp>
            <p:nvSpPr>
              <p:cNvPr id="11" name="Rounded Rectangle 9"/>
              <p:cNvSpPr/>
              <p:nvPr/>
            </p:nvSpPr>
            <p:spPr bwMode="auto">
              <a:xfrm>
                <a:off x="1537759" y="2046695"/>
                <a:ext cx="3939116" cy="626014"/>
              </a:xfrm>
              <a:prstGeom prst="roundRect">
                <a:avLst>
                  <a:gd name="adj" fmla="val 6078"/>
                </a:avLst>
              </a:prstGeom>
              <a:noFill/>
              <a:ln w="25400">
                <a:solidFill>
                  <a:srgbClr val="7CC732"/>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2" name="TextBox 10"/>
              <p:cNvSpPr txBox="1">
                <a:spLocks noChangeArrowheads="1"/>
              </p:cNvSpPr>
              <p:nvPr/>
            </p:nvSpPr>
            <p:spPr bwMode="auto">
              <a:xfrm>
                <a:off x="2017654" y="2120526"/>
                <a:ext cx="29793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Aft>
                    <a:spcPct val="0"/>
                  </a:spcAft>
                  <a:defRPr>
                    <a:solidFill>
                      <a:schemeClr val="tx1"/>
                    </a:solidFill>
                    <a:latin typeface="Calibri" panose="020F0502020204030204" pitchFamily="34" charset="0"/>
                  </a:defRPr>
                </a:lvl6pPr>
                <a:lvl7pPr eaLnBrk="0" fontAlgn="base" hangingPunct="0">
                  <a:spcAft>
                    <a:spcPct val="0"/>
                  </a:spcAft>
                  <a:defRPr>
                    <a:solidFill>
                      <a:schemeClr val="tx1"/>
                    </a:solidFill>
                    <a:latin typeface="Calibri" panose="020F0502020204030204" pitchFamily="34" charset="0"/>
                  </a:defRPr>
                </a:lvl7pPr>
                <a:lvl8pPr eaLnBrk="0" fontAlgn="base" hangingPunct="0">
                  <a:spcAft>
                    <a:spcPct val="0"/>
                  </a:spcAft>
                  <a:defRPr>
                    <a:solidFill>
                      <a:schemeClr val="tx1"/>
                    </a:solidFill>
                    <a:latin typeface="Calibri" panose="020F0502020204030204" pitchFamily="34" charset="0"/>
                  </a:defRPr>
                </a:lvl8pPr>
                <a:lvl9pPr eaLnBrk="0" fontAlgn="base" hangingPunct="0">
                  <a:spcAft>
                    <a:spcPct val="0"/>
                  </a:spcAft>
                  <a:defRPr>
                    <a:solidFill>
                      <a:schemeClr val="tx1"/>
                    </a:solidFill>
                    <a:latin typeface="Calibri" panose="020F0502020204030204" pitchFamily="34" charset="0"/>
                  </a:defRPr>
                </a:lvl9pPr>
              </a:lstStyle>
              <a:p>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 操作作业标准化          </a:t>
                </a:r>
                <a:endParaRPr lang="en-US" altLang="zh-CN" sz="2400" b="1" dirty="0">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1531942" y="1308178"/>
              <a:ext cx="3212827" cy="818707"/>
              <a:chOff x="4506410" y="1052623"/>
              <a:chExt cx="3212827" cy="818707"/>
            </a:xfrm>
          </p:grpSpPr>
          <p:sp>
            <p:nvSpPr>
              <p:cNvPr id="42" name="矩形 41"/>
              <p:cNvSpPr/>
              <p:nvPr/>
            </p:nvSpPr>
            <p:spPr>
              <a:xfrm>
                <a:off x="4506410" y="1205603"/>
                <a:ext cx="3212827"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（一） 作业标准化          </a:t>
                </a:r>
                <a:endParaRPr lang="en-US" altLang="zh-CN" sz="2800" b="1" dirty="0">
                  <a:latin typeface="微软雅黑" panose="020B0503020204020204" pitchFamily="34" charset="-122"/>
                  <a:ea typeface="微软雅黑" panose="020B0503020204020204" pitchFamily="34" charset="-122"/>
                </a:endParaRPr>
              </a:p>
            </p:txBody>
          </p:sp>
          <p:sp>
            <p:nvSpPr>
              <p:cNvPr id="45" name="圆角矩形 44"/>
              <p:cNvSpPr/>
              <p:nvPr/>
            </p:nvSpPr>
            <p:spPr>
              <a:xfrm>
                <a:off x="4550735" y="1052623"/>
                <a:ext cx="3168502" cy="818707"/>
              </a:xfrm>
              <a:prstGeom prst="roundRect">
                <a:avLst>
                  <a:gd name="adj" fmla="val 50000"/>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 name="直接连接符 9"/>
            <p:cNvCxnSpPr/>
            <p:nvPr/>
          </p:nvCxnSpPr>
          <p:spPr>
            <a:xfrm>
              <a:off x="4944140" y="1724859"/>
              <a:ext cx="1446028" cy="0"/>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1648693" y="2960167"/>
            <a:ext cx="7026046" cy="2846197"/>
            <a:chOff x="1648693" y="2960167"/>
            <a:chExt cx="7026046" cy="2846197"/>
          </a:xfrm>
        </p:grpSpPr>
        <p:sp>
          <p:nvSpPr>
            <p:cNvPr id="2" name="矩形 1"/>
            <p:cNvSpPr/>
            <p:nvPr/>
          </p:nvSpPr>
          <p:spPr>
            <a:xfrm>
              <a:off x="1861386" y="3185399"/>
              <a:ext cx="6708269" cy="2400657"/>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 是岗</a:t>
              </a:r>
              <a:r>
                <a:rPr lang="zh-CN" altLang="en-US" sz="2000" dirty="0" smtClean="0">
                  <a:latin typeface="微软雅黑" panose="020B0503020204020204" pitchFamily="34" charset="-122"/>
                  <a:ea typeface="微软雅黑" panose="020B0503020204020204" pitchFamily="34" charset="-122"/>
                </a:rPr>
                <a:t>人员须</a:t>
              </a:r>
              <a:r>
                <a:rPr lang="zh-CN" altLang="en-US" sz="2000" dirty="0">
                  <a:latin typeface="微软雅黑" panose="020B0503020204020204" pitchFamily="34" charset="-122"/>
                  <a:ea typeface="微软雅黑" panose="020B0503020204020204" pitchFamily="34" charset="-122"/>
                </a:rPr>
                <a:t>做到人员、岗位、上岗证三对口。          </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zh-CN" altLang="en-US" sz="2000" dirty="0" smtClean="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2</a:t>
              </a:r>
              <a:r>
                <a:rPr lang="zh-CN" altLang="en-US" sz="2000" dirty="0" smtClean="0">
                  <a:latin typeface="微软雅黑" panose="020B0503020204020204" pitchFamily="34" charset="-122"/>
                  <a:ea typeface="微软雅黑" panose="020B0503020204020204" pitchFamily="34" charset="-122"/>
                </a:rPr>
                <a:t>） 进行巡回检查，定时、定路线、定内容检查标志牌。</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zh-CN" altLang="en-US" sz="2000" dirty="0" smtClean="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 按工艺规程、安全技术规程、安全操作规程等</a:t>
              </a:r>
              <a:r>
                <a:rPr lang="zh-CN" altLang="en-US" sz="2000" dirty="0" smtClean="0">
                  <a:latin typeface="微软雅黑" panose="020B0503020204020204" pitchFamily="34" charset="-122"/>
                  <a:ea typeface="微软雅黑" panose="020B0503020204020204" pitchFamily="34" charset="-122"/>
                </a:rPr>
                <a:t>精心</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操作</a:t>
              </a:r>
              <a:r>
                <a:rPr lang="zh-CN" altLang="en-US" sz="2000" dirty="0">
                  <a:latin typeface="微软雅黑" panose="020B0503020204020204" pitchFamily="34" charset="-122"/>
                  <a:ea typeface="微软雅黑" panose="020B0503020204020204" pitchFamily="34" charset="-122"/>
                </a:rPr>
                <a:t>，维护保养设备</a:t>
              </a:r>
              <a:r>
                <a:rPr lang="zh-CN" altLang="en-US" sz="2000" dirty="0" smtClean="0">
                  <a:latin typeface="微软雅黑" panose="020B0503020204020204" pitchFamily="34" charset="-122"/>
                  <a:ea typeface="微软雅黑" panose="020B0503020204020204" pitchFamily="34" charset="-122"/>
                </a:rPr>
                <a:t>，不做</a:t>
              </a:r>
              <a:r>
                <a:rPr lang="zh-CN" altLang="en-US" sz="2000" dirty="0">
                  <a:latin typeface="微软雅黑" panose="020B0503020204020204" pitchFamily="34" charset="-122"/>
                  <a:ea typeface="微软雅黑" panose="020B0503020204020204" pitchFamily="34" charset="-122"/>
                </a:rPr>
                <a:t>与工作无关的事。          </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 按时记录，</a:t>
              </a:r>
              <a:r>
                <a:rPr lang="zh-CN" altLang="en-US" sz="2000" dirty="0" smtClean="0">
                  <a:latin typeface="微软雅黑" panose="020B0503020204020204" pitchFamily="34" charset="-122"/>
                  <a:ea typeface="微软雅黑" panose="020B0503020204020204" pitchFamily="34" charset="-122"/>
                </a:rPr>
                <a:t>做到整洁</a:t>
              </a:r>
              <a:r>
                <a:rPr lang="zh-CN" altLang="en-US" sz="2000" dirty="0">
                  <a:latin typeface="微软雅黑" panose="020B0503020204020204" pitchFamily="34" charset="-122"/>
                  <a:ea typeface="微软雅黑" panose="020B0503020204020204" pitchFamily="34" charset="-122"/>
                </a:rPr>
                <a:t>、真实、无差错。</a:t>
              </a:r>
            </a:p>
          </p:txBody>
        </p:sp>
        <p:sp>
          <p:nvSpPr>
            <p:cNvPr id="21" name="Rectangle 56"/>
            <p:cNvSpPr/>
            <p:nvPr/>
          </p:nvSpPr>
          <p:spPr bwMode="auto">
            <a:xfrm>
              <a:off x="1648693" y="2960167"/>
              <a:ext cx="7026046" cy="2846197"/>
            </a:xfrm>
            <a:prstGeom prst="rect">
              <a:avLst/>
            </a:prstGeom>
            <a:noFill/>
            <a:ln w="25400">
              <a:solidFill>
                <a:srgbClr val="7CC73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grpSp>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l="10686" t="5416" r="2105" b="5987"/>
          <a:stretch/>
        </p:blipFill>
        <p:spPr>
          <a:xfrm>
            <a:off x="8846288" y="2254102"/>
            <a:ext cx="2923954" cy="4412512"/>
          </a:xfrm>
          <a:prstGeom prst="rect">
            <a:avLst/>
          </a:prstGeom>
        </p:spPr>
      </p:pic>
    </p:spTree>
    <p:extLst>
      <p:ext uri="{BB962C8B-B14F-4D97-AF65-F5344CB8AC3E}">
        <p14:creationId xmlns:p14="http://schemas.microsoft.com/office/powerpoint/2010/main" val="4266131224"/>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1400"/>
                                        <p:tgtEl>
                                          <p:spTgt spid="15"/>
                                        </p:tgtEl>
                                      </p:cBhvr>
                                    </p:animEffect>
                                  </p:childTnLst>
                                </p:cTn>
                              </p:par>
                            </p:childTnLst>
                          </p:cTn>
                        </p:par>
                        <p:par>
                          <p:cTn id="16" fill="hold">
                            <p:stCondLst>
                              <p:cond delay="2400"/>
                            </p:stCondLst>
                            <p:childTnLst>
                              <p:par>
                                <p:cTn id="17" presetID="2" presetClass="entr" presetSubtype="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2900"/>
                            </p:stCondLst>
                            <p:childTnLst>
                              <p:par>
                                <p:cTn id="22" presetID="14" presetClass="entr" presetSubtype="1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randombar(horizontal)">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安全生产标准化的内容</a:t>
            </a:r>
          </a:p>
        </p:txBody>
      </p:sp>
      <p:grpSp>
        <p:nvGrpSpPr>
          <p:cNvPr id="60" name="组合 59"/>
          <p:cNvGrpSpPr/>
          <p:nvPr/>
        </p:nvGrpSpPr>
        <p:grpSpPr>
          <a:xfrm>
            <a:off x="1531942" y="1308178"/>
            <a:ext cx="9041454" cy="818707"/>
            <a:chOff x="1531942" y="1308178"/>
            <a:chExt cx="9041454" cy="818707"/>
          </a:xfrm>
        </p:grpSpPr>
        <p:grpSp>
          <p:nvGrpSpPr>
            <p:cNvPr id="48" name="组合 47"/>
            <p:cNvGrpSpPr/>
            <p:nvPr/>
          </p:nvGrpSpPr>
          <p:grpSpPr>
            <a:xfrm>
              <a:off x="6637933" y="1411852"/>
              <a:ext cx="3935463" cy="626014"/>
              <a:chOff x="6505575" y="2038352"/>
              <a:chExt cx="3935463" cy="626014"/>
            </a:xfrm>
          </p:grpSpPr>
          <p:sp>
            <p:nvSpPr>
              <p:cNvPr id="28" name="Rounded Rectangle 58"/>
              <p:cNvSpPr/>
              <p:nvPr/>
            </p:nvSpPr>
            <p:spPr bwMode="auto">
              <a:xfrm>
                <a:off x="6505575" y="2038352"/>
                <a:ext cx="3935463" cy="626014"/>
              </a:xfrm>
              <a:prstGeom prst="roundRect">
                <a:avLst>
                  <a:gd name="adj" fmla="val 6078"/>
                </a:avLst>
              </a:prstGeom>
              <a:noFill/>
              <a:ln w="25400">
                <a:solidFill>
                  <a:srgbClr val="475E3D"/>
                </a:solidFill>
                <a:prstDash val="lgDash"/>
              </a:ln>
              <a:effectLst>
                <a:outerShdw blurRad="50800" dist="38100" dir="16200000" rotWithShape="0">
                  <a:schemeClr val="bg1">
                    <a:lumMod val="85000"/>
                    <a:alpha val="7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9" name="TextBox 59"/>
              <p:cNvSpPr txBox="1">
                <a:spLocks noChangeArrowheads="1"/>
              </p:cNvSpPr>
              <p:nvPr/>
            </p:nvSpPr>
            <p:spPr bwMode="auto">
              <a:xfrm>
                <a:off x="6937520" y="2135561"/>
                <a:ext cx="3071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Aft>
                    <a:spcPct val="0"/>
                  </a:spcAft>
                  <a:defRPr>
                    <a:solidFill>
                      <a:schemeClr val="tx1"/>
                    </a:solidFill>
                    <a:latin typeface="Calibri" panose="020F0502020204030204" pitchFamily="34" charset="0"/>
                  </a:defRPr>
                </a:lvl6pPr>
                <a:lvl7pPr eaLnBrk="0" fontAlgn="base" hangingPunct="0">
                  <a:spcAft>
                    <a:spcPct val="0"/>
                  </a:spcAft>
                  <a:defRPr>
                    <a:solidFill>
                      <a:schemeClr val="tx1"/>
                    </a:solidFill>
                    <a:latin typeface="Calibri" panose="020F0502020204030204" pitchFamily="34" charset="0"/>
                  </a:defRPr>
                </a:lvl7pPr>
                <a:lvl8pPr eaLnBrk="0" fontAlgn="base" hangingPunct="0">
                  <a:spcAft>
                    <a:spcPct val="0"/>
                  </a:spcAft>
                  <a:defRPr>
                    <a:solidFill>
                      <a:schemeClr val="tx1"/>
                    </a:solidFill>
                    <a:latin typeface="Calibri" panose="020F0502020204030204" pitchFamily="34" charset="0"/>
                  </a:defRPr>
                </a:lvl8pPr>
                <a:lvl9pPr eaLnBrk="0" fontAlgn="base" hangingPunct="0">
                  <a:spcAft>
                    <a:spcPct val="0"/>
                  </a:spcAft>
                  <a:defRPr>
                    <a:solidFill>
                      <a:schemeClr val="tx1"/>
                    </a:solidFill>
                    <a:latin typeface="Calibri" panose="020F0502020204030204" pitchFamily="34" charset="0"/>
                  </a:defRPr>
                </a:lvl9pPr>
              </a:lstStyle>
              <a:p>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 检修作业标准化          </a:t>
                </a:r>
                <a:endParaRPr lang="en-US" altLang="zh-CN" sz="2400" b="1" dirty="0">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1531942" y="1308178"/>
              <a:ext cx="3212827" cy="818707"/>
              <a:chOff x="4506410" y="1052623"/>
              <a:chExt cx="3212827" cy="818707"/>
            </a:xfrm>
          </p:grpSpPr>
          <p:sp>
            <p:nvSpPr>
              <p:cNvPr id="54" name="矩形 53"/>
              <p:cNvSpPr/>
              <p:nvPr/>
            </p:nvSpPr>
            <p:spPr>
              <a:xfrm>
                <a:off x="4506410" y="1205603"/>
                <a:ext cx="3212827"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（一） 作业标准化          </a:t>
                </a:r>
                <a:endParaRPr lang="en-US" altLang="zh-CN" sz="2800" b="1" dirty="0">
                  <a:latin typeface="微软雅黑" panose="020B0503020204020204" pitchFamily="34" charset="-122"/>
                  <a:ea typeface="微软雅黑" panose="020B0503020204020204" pitchFamily="34" charset="-122"/>
                </a:endParaRPr>
              </a:p>
            </p:txBody>
          </p:sp>
          <p:sp>
            <p:nvSpPr>
              <p:cNvPr id="55" name="圆角矩形 54"/>
              <p:cNvSpPr/>
              <p:nvPr/>
            </p:nvSpPr>
            <p:spPr>
              <a:xfrm>
                <a:off x="4550735" y="1052623"/>
                <a:ext cx="3168502" cy="818707"/>
              </a:xfrm>
              <a:prstGeom prst="roundRect">
                <a:avLst>
                  <a:gd name="adj" fmla="val 50000"/>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6" name="直接连接符 55"/>
            <p:cNvCxnSpPr/>
            <p:nvPr/>
          </p:nvCxnSpPr>
          <p:spPr>
            <a:xfrm>
              <a:off x="4944140" y="1724859"/>
              <a:ext cx="1446028" cy="0"/>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4861015" y="2761185"/>
            <a:ext cx="7026046" cy="3227982"/>
            <a:chOff x="1648693" y="2960167"/>
            <a:chExt cx="7026046" cy="3227982"/>
          </a:xfrm>
        </p:grpSpPr>
        <p:sp>
          <p:nvSpPr>
            <p:cNvPr id="49" name="矩形 48"/>
            <p:cNvSpPr/>
            <p:nvPr/>
          </p:nvSpPr>
          <p:spPr>
            <a:xfrm>
              <a:off x="1807581" y="3163210"/>
              <a:ext cx="6708269" cy="2862322"/>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 必须实行安全检修标准化作业法，落实检修施工</a:t>
              </a:r>
              <a:r>
                <a:rPr lang="zh-CN" altLang="en-US" sz="2000" dirty="0" smtClean="0">
                  <a:latin typeface="微软雅黑" panose="020B0503020204020204" pitchFamily="34" charset="-122"/>
                  <a:ea typeface="微软雅黑" panose="020B0503020204020204" pitchFamily="34" charset="-122"/>
                </a:rPr>
                <a:t>方</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案</a:t>
              </a:r>
              <a:r>
                <a:rPr lang="zh-CN" altLang="en-US" sz="2000" dirty="0">
                  <a:latin typeface="微软雅黑" panose="020B0503020204020204" pitchFamily="34" charset="-122"/>
                  <a:ea typeface="微软雅黑" panose="020B0503020204020204" pitchFamily="34" charset="-122"/>
                </a:rPr>
                <a:t>、检修安全施工措施、安全技术工艺等。          </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 电工、焊工等作业人员实行各自的安全作业标准。          </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 实行科学检修“三条线”（工具摆放一条线，</a:t>
              </a:r>
              <a:r>
                <a:rPr lang="zh-CN" altLang="en-US" sz="2000" dirty="0" smtClean="0">
                  <a:latin typeface="微软雅黑" panose="020B0503020204020204" pitchFamily="34" charset="-122"/>
                  <a:ea typeface="微软雅黑" panose="020B0503020204020204" pitchFamily="34" charset="-122"/>
                </a:rPr>
                <a:t>配件</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摆放</a:t>
              </a:r>
              <a:r>
                <a:rPr lang="zh-CN" altLang="en-US" sz="2000" dirty="0">
                  <a:latin typeface="微软雅黑" panose="020B0503020204020204" pitchFamily="34" charset="-122"/>
                  <a:ea typeface="微软雅黑" panose="020B0503020204020204" pitchFamily="34" charset="-122"/>
                </a:rPr>
                <a:t>一条线、材料摆放一条线）和“三净”（停工</a:t>
              </a:r>
              <a:r>
                <a:rPr lang="zh-CN" altLang="en-US" sz="2000" dirty="0" smtClean="0">
                  <a:latin typeface="微软雅黑" panose="020B0503020204020204" pitchFamily="34" charset="-122"/>
                  <a:ea typeface="微软雅黑" panose="020B0503020204020204" pitchFamily="34" charset="-122"/>
                </a:rPr>
                <a:t>场</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地</a:t>
              </a:r>
              <a:r>
                <a:rPr lang="zh-CN" altLang="en-US" sz="2000" dirty="0">
                  <a:latin typeface="微软雅黑" panose="020B0503020204020204" pitchFamily="34" charset="-122"/>
                  <a:ea typeface="微软雅黑" panose="020B0503020204020204" pitchFamily="34" charset="-122"/>
                </a:rPr>
                <a:t>干净、检修场地干净、开工场地干净）等标准。</a:t>
              </a:r>
            </a:p>
          </p:txBody>
        </p:sp>
        <p:sp>
          <p:nvSpPr>
            <p:cNvPr id="57" name="Rectangle 56"/>
            <p:cNvSpPr/>
            <p:nvPr/>
          </p:nvSpPr>
          <p:spPr bwMode="auto">
            <a:xfrm>
              <a:off x="1648693" y="2960167"/>
              <a:ext cx="7026046" cy="3227982"/>
            </a:xfrm>
            <a:prstGeom prst="rect">
              <a:avLst/>
            </a:prstGeom>
            <a:noFill/>
            <a:ln w="25400">
              <a:solidFill>
                <a:srgbClr val="475E3D"/>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grpSp>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168" y="2838909"/>
            <a:ext cx="4485476" cy="3197210"/>
          </a:xfrm>
          <a:prstGeom prst="rect">
            <a:avLst/>
          </a:prstGeom>
        </p:spPr>
      </p:pic>
    </p:spTree>
    <p:extLst>
      <p:ext uri="{BB962C8B-B14F-4D97-AF65-F5344CB8AC3E}">
        <p14:creationId xmlns:p14="http://schemas.microsoft.com/office/powerpoint/2010/main" val="3036343416"/>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left)">
                                      <p:cBhvr>
                                        <p:cTn id="15" dur="900"/>
                                        <p:tgtEl>
                                          <p:spTgt spid="60"/>
                                        </p:tgtEl>
                                      </p:cBhvr>
                                    </p:animEffect>
                                  </p:childTnLst>
                                </p:cTn>
                              </p:par>
                            </p:childTnLst>
                          </p:cTn>
                        </p:par>
                        <p:par>
                          <p:cTn id="16" fill="hold">
                            <p:stCondLst>
                              <p:cond delay="1900"/>
                            </p:stCondLst>
                            <p:childTnLst>
                              <p:par>
                                <p:cTn id="17" presetID="2" presetClass="entr" presetSubtype="8"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fill="hold"/>
                                        <p:tgtEl>
                                          <p:spTgt spid="59"/>
                                        </p:tgtEl>
                                        <p:attrNameLst>
                                          <p:attrName>ppt_x</p:attrName>
                                        </p:attrNameLst>
                                      </p:cBhvr>
                                      <p:tavLst>
                                        <p:tav tm="0">
                                          <p:val>
                                            <p:strVal val="0-#ppt_w/2"/>
                                          </p:val>
                                        </p:tav>
                                        <p:tav tm="100000">
                                          <p:val>
                                            <p:strVal val="#ppt_x"/>
                                          </p:val>
                                        </p:tav>
                                      </p:tavLst>
                                    </p:anim>
                                    <p:anim calcmode="lin" valueType="num">
                                      <p:cBhvr additive="base">
                                        <p:cTn id="20" dur="500" fill="hold"/>
                                        <p:tgtEl>
                                          <p:spTgt spid="59"/>
                                        </p:tgtEl>
                                        <p:attrNameLst>
                                          <p:attrName>ppt_y</p:attrName>
                                        </p:attrNameLst>
                                      </p:cBhvr>
                                      <p:tavLst>
                                        <p:tav tm="0">
                                          <p:val>
                                            <p:strVal val="#ppt_y"/>
                                          </p:val>
                                        </p:tav>
                                        <p:tav tm="100000">
                                          <p:val>
                                            <p:strVal val="#ppt_y"/>
                                          </p:val>
                                        </p:tav>
                                      </p:tavLst>
                                    </p:anim>
                                  </p:childTnLst>
                                </p:cTn>
                              </p:par>
                            </p:childTnLst>
                          </p:cTn>
                        </p:par>
                        <p:par>
                          <p:cTn id="21" fill="hold">
                            <p:stCondLst>
                              <p:cond delay="2400"/>
                            </p:stCondLst>
                            <p:childTnLst>
                              <p:par>
                                <p:cTn id="22" presetID="14" presetClass="entr" presetSubtype="10"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randombar(horizontal)">
                                      <p:cBhvr>
                                        <p:cTn id="2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安全生产标准化的内容</a:t>
            </a:r>
          </a:p>
        </p:txBody>
      </p:sp>
      <p:grpSp>
        <p:nvGrpSpPr>
          <p:cNvPr id="8" name="组合 7"/>
          <p:cNvGrpSpPr/>
          <p:nvPr/>
        </p:nvGrpSpPr>
        <p:grpSpPr>
          <a:xfrm>
            <a:off x="1531942" y="1308178"/>
            <a:ext cx="9112357" cy="818707"/>
            <a:chOff x="1531942" y="1308178"/>
            <a:chExt cx="9112357" cy="818707"/>
          </a:xfrm>
        </p:grpSpPr>
        <p:grpSp>
          <p:nvGrpSpPr>
            <p:cNvPr id="9" name="组合 8"/>
            <p:cNvGrpSpPr/>
            <p:nvPr/>
          </p:nvGrpSpPr>
          <p:grpSpPr>
            <a:xfrm>
              <a:off x="6705183" y="1411852"/>
              <a:ext cx="3939116" cy="626014"/>
              <a:chOff x="1537759" y="2046695"/>
              <a:chExt cx="3939116" cy="626014"/>
            </a:xfrm>
          </p:grpSpPr>
          <p:sp>
            <p:nvSpPr>
              <p:cNvPr id="14" name="Rounded Rectangle 9"/>
              <p:cNvSpPr/>
              <p:nvPr/>
            </p:nvSpPr>
            <p:spPr bwMode="auto">
              <a:xfrm>
                <a:off x="1537759" y="2046695"/>
                <a:ext cx="3939116" cy="626014"/>
              </a:xfrm>
              <a:prstGeom prst="roundRect">
                <a:avLst>
                  <a:gd name="adj" fmla="val 6078"/>
                </a:avLst>
              </a:prstGeom>
              <a:noFill/>
              <a:ln w="25400">
                <a:solidFill>
                  <a:srgbClr val="7CC732"/>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5" name="TextBox 10"/>
              <p:cNvSpPr txBox="1">
                <a:spLocks noChangeArrowheads="1"/>
              </p:cNvSpPr>
              <p:nvPr/>
            </p:nvSpPr>
            <p:spPr bwMode="auto">
              <a:xfrm>
                <a:off x="1709147" y="2121541"/>
                <a:ext cx="35963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Aft>
                    <a:spcPct val="0"/>
                  </a:spcAft>
                  <a:defRPr>
                    <a:solidFill>
                      <a:schemeClr val="tx1"/>
                    </a:solidFill>
                    <a:latin typeface="Calibri" panose="020F0502020204030204" pitchFamily="34" charset="0"/>
                  </a:defRPr>
                </a:lvl6pPr>
                <a:lvl7pPr eaLnBrk="0" fontAlgn="base" hangingPunct="0">
                  <a:spcAft>
                    <a:spcPct val="0"/>
                  </a:spcAft>
                  <a:defRPr>
                    <a:solidFill>
                      <a:schemeClr val="tx1"/>
                    </a:solidFill>
                    <a:latin typeface="Calibri" panose="020F0502020204030204" pitchFamily="34" charset="0"/>
                  </a:defRPr>
                </a:lvl7pPr>
                <a:lvl8pPr eaLnBrk="0" fontAlgn="base" hangingPunct="0">
                  <a:spcAft>
                    <a:spcPct val="0"/>
                  </a:spcAft>
                  <a:defRPr>
                    <a:solidFill>
                      <a:schemeClr val="tx1"/>
                    </a:solidFill>
                    <a:latin typeface="Calibri" panose="020F0502020204030204" pitchFamily="34" charset="0"/>
                  </a:defRPr>
                </a:lvl8pPr>
                <a:lvl9pPr eaLnBrk="0" fontAlgn="base" hangingPunct="0">
                  <a:spcAft>
                    <a:spcPct val="0"/>
                  </a:spcAft>
                  <a:defRPr>
                    <a:solidFill>
                      <a:schemeClr val="tx1"/>
                    </a:solidFill>
                    <a:latin typeface="Calibri" panose="020F0502020204030204" pitchFamily="34" charset="0"/>
                  </a:defRPr>
                </a:lvl9pPr>
              </a:lstStyle>
              <a:p>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 现场安全设施标准化</a:t>
                </a:r>
                <a:endParaRPr lang="en-US" altLang="zh-CN" sz="2400" b="1"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531942" y="1308178"/>
              <a:ext cx="3996988" cy="818707"/>
              <a:chOff x="4506410" y="1052623"/>
              <a:chExt cx="3996988" cy="818707"/>
            </a:xfrm>
          </p:grpSpPr>
          <p:sp>
            <p:nvSpPr>
              <p:cNvPr id="12" name="矩形 11"/>
              <p:cNvSpPr/>
              <p:nvPr/>
            </p:nvSpPr>
            <p:spPr>
              <a:xfrm>
                <a:off x="4506410" y="1205603"/>
                <a:ext cx="3996988"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（二） 作业现场标准化 </a:t>
                </a:r>
                <a:endParaRPr lang="en-US" altLang="zh-CN" sz="2800" b="1" dirty="0">
                  <a:latin typeface="微软雅黑" panose="020B0503020204020204" pitchFamily="34" charset="-122"/>
                  <a:ea typeface="微软雅黑" panose="020B0503020204020204" pitchFamily="34" charset="-122"/>
                </a:endParaRPr>
              </a:p>
            </p:txBody>
          </p:sp>
          <p:sp>
            <p:nvSpPr>
              <p:cNvPr id="13" name="圆角矩形 12"/>
              <p:cNvSpPr/>
              <p:nvPr/>
            </p:nvSpPr>
            <p:spPr>
              <a:xfrm>
                <a:off x="4550735" y="1052623"/>
                <a:ext cx="3856970" cy="818707"/>
              </a:xfrm>
              <a:prstGeom prst="roundRect">
                <a:avLst>
                  <a:gd name="adj" fmla="val 50000"/>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 name="直接连接符 10"/>
            <p:cNvCxnSpPr/>
            <p:nvPr/>
          </p:nvCxnSpPr>
          <p:spPr>
            <a:xfrm>
              <a:off x="5667153" y="1724859"/>
              <a:ext cx="723015" cy="0"/>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883149" y="2616666"/>
            <a:ext cx="7026046" cy="3635278"/>
            <a:chOff x="1648693" y="3020703"/>
            <a:chExt cx="7026046" cy="3635278"/>
          </a:xfrm>
        </p:grpSpPr>
        <p:sp>
          <p:nvSpPr>
            <p:cNvPr id="17" name="矩形 16"/>
            <p:cNvSpPr/>
            <p:nvPr/>
          </p:nvSpPr>
          <p:spPr>
            <a:xfrm>
              <a:off x="1861386" y="3185399"/>
              <a:ext cx="6708269" cy="3323987"/>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 生产使用的各种传动</a:t>
              </a:r>
              <a:r>
                <a:rPr lang="zh-CN" altLang="en-US" sz="2000" dirty="0" smtClean="0">
                  <a:latin typeface="微软雅黑" panose="020B0503020204020204" pitchFamily="34" charset="-122"/>
                  <a:ea typeface="微软雅黑" panose="020B0503020204020204" pitchFamily="34" charset="-122"/>
                </a:rPr>
                <a:t>、皮带轮</a:t>
              </a:r>
              <a:r>
                <a:rPr lang="zh-CN" altLang="en-US" sz="2000" dirty="0">
                  <a:latin typeface="微软雅黑" panose="020B0503020204020204" pitchFamily="34" charset="-122"/>
                  <a:ea typeface="微软雅黑" panose="020B0503020204020204" pitchFamily="34" charset="-122"/>
                </a:rPr>
                <a:t>等都应分别装设</a:t>
              </a:r>
              <a:r>
                <a:rPr lang="zh-CN" altLang="en-US" sz="2000" dirty="0" smtClean="0">
                  <a:latin typeface="微软雅黑" panose="020B0503020204020204" pitchFamily="34" charset="-122"/>
                  <a:ea typeface="微软雅黑" panose="020B0503020204020204" pitchFamily="34" charset="-122"/>
                </a:rPr>
                <a:t>牢固</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的</a:t>
              </a:r>
              <a:r>
                <a:rPr lang="zh-CN" altLang="en-US" sz="2000" dirty="0">
                  <a:latin typeface="微软雅黑" panose="020B0503020204020204" pitchFamily="34" charset="-122"/>
                  <a:ea typeface="微软雅黑" panose="020B0503020204020204" pitchFamily="34" charset="-122"/>
                </a:rPr>
                <a:t>安全罩</a:t>
              </a:r>
              <a:r>
                <a:rPr lang="zh-CN" altLang="en-US" sz="2000" dirty="0" smtClean="0">
                  <a:latin typeface="微软雅黑" panose="020B0503020204020204" pitchFamily="34" charset="-122"/>
                  <a:ea typeface="微软雅黑" panose="020B0503020204020204" pitchFamily="34" charset="-122"/>
                </a:rPr>
                <a:t>、防护</a:t>
              </a:r>
              <a:r>
                <a:rPr lang="zh-CN" altLang="en-US" sz="2000" dirty="0">
                  <a:latin typeface="微软雅黑" panose="020B0503020204020204" pitchFamily="34" charset="-122"/>
                  <a:ea typeface="微软雅黑" panose="020B0503020204020204" pitchFamily="34" charset="-122"/>
                </a:rPr>
                <a:t>围栏。          </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 生产岗位设有存放各有种防毒面具的专柜和足够</a:t>
              </a:r>
              <a:r>
                <a:rPr lang="zh-CN" altLang="en-US" sz="2000" dirty="0" smtClean="0">
                  <a:latin typeface="微软雅黑" panose="020B0503020204020204" pitchFamily="34" charset="-122"/>
                  <a:ea typeface="微软雅黑" panose="020B0503020204020204" pitchFamily="34" charset="-122"/>
                </a:rPr>
                <a:t>数</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量</a:t>
              </a:r>
              <a:r>
                <a:rPr lang="zh-CN" altLang="en-US" sz="2000" dirty="0">
                  <a:latin typeface="微软雅黑" panose="020B0503020204020204" pitchFamily="34" charset="-122"/>
                  <a:ea typeface="微软雅黑" panose="020B0503020204020204" pitchFamily="34" charset="-122"/>
                </a:rPr>
                <a:t>的</a:t>
              </a:r>
              <a:r>
                <a:rPr lang="zh-CN" altLang="en-US" sz="2000" dirty="0" smtClean="0">
                  <a:latin typeface="微软雅黑" panose="020B0503020204020204" pitchFamily="34" charset="-122"/>
                  <a:ea typeface="微软雅黑" panose="020B0503020204020204" pitchFamily="34" charset="-122"/>
                </a:rPr>
                <a:t>消防器材。</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zh-CN" altLang="en-US" sz="2000" dirty="0" smtClean="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 电气设备</a:t>
              </a:r>
              <a:r>
                <a:rPr lang="zh-CN" altLang="en-US" sz="2000" dirty="0" smtClean="0">
                  <a:latin typeface="微软雅黑" panose="020B0503020204020204" pitchFamily="34" charset="-122"/>
                  <a:ea typeface="微软雅黑" panose="020B0503020204020204" pitchFamily="34" charset="-122"/>
                </a:rPr>
                <a:t>周围按规定</a:t>
              </a:r>
              <a:r>
                <a:rPr lang="zh-CN" altLang="en-US" sz="2000" dirty="0">
                  <a:latin typeface="微软雅黑" panose="020B0503020204020204" pitchFamily="34" charset="-122"/>
                  <a:ea typeface="微软雅黑" panose="020B0503020204020204" pitchFamily="34" charset="-122"/>
                </a:rPr>
                <a:t>距离装设防护围梯栏和警告牌。          </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 各种吊装孔、走梯、平台等，都必须按规定装设</a:t>
              </a:r>
              <a:r>
                <a:rPr lang="zh-CN" altLang="en-US" sz="2000" dirty="0" smtClean="0">
                  <a:latin typeface="微软雅黑" panose="020B0503020204020204" pitchFamily="34" charset="-122"/>
                  <a:ea typeface="微软雅黑" panose="020B0503020204020204" pitchFamily="34" charset="-122"/>
                </a:rPr>
                <a:t>栏</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杆</a:t>
              </a:r>
              <a:r>
                <a:rPr lang="zh-CN" altLang="en-US" sz="2000" dirty="0">
                  <a:latin typeface="微软雅黑" panose="020B0503020204020204" pitchFamily="34" charset="-122"/>
                  <a:ea typeface="微软雅黑" panose="020B0503020204020204" pitchFamily="34" charset="-122"/>
                </a:rPr>
                <a:t>，其高度不低于</a:t>
              </a:r>
              <a:r>
                <a:rPr lang="en-US" altLang="zh-CN" sz="2000" dirty="0">
                  <a:latin typeface="微软雅黑" panose="020B0503020204020204" pitchFamily="34" charset="-122"/>
                  <a:ea typeface="微软雅黑" panose="020B0503020204020204" pitchFamily="34" charset="-122"/>
                </a:rPr>
                <a:t>1.2m. </a:t>
              </a:r>
              <a:endParaRPr lang="zh-CN" altLang="en-US" sz="2000" dirty="0">
                <a:latin typeface="微软雅黑" panose="020B0503020204020204" pitchFamily="34" charset="-122"/>
                <a:ea typeface="微软雅黑" panose="020B0503020204020204" pitchFamily="34" charset="-122"/>
              </a:endParaRPr>
            </a:p>
          </p:txBody>
        </p:sp>
        <p:sp>
          <p:nvSpPr>
            <p:cNvPr id="18" name="Rectangle 56"/>
            <p:cNvSpPr/>
            <p:nvPr/>
          </p:nvSpPr>
          <p:spPr bwMode="auto">
            <a:xfrm>
              <a:off x="1648693" y="3020703"/>
              <a:ext cx="7026046" cy="3635278"/>
            </a:xfrm>
            <a:prstGeom prst="rect">
              <a:avLst/>
            </a:prstGeom>
            <a:noFill/>
            <a:ln w="25400">
              <a:solidFill>
                <a:srgbClr val="7CC73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grpSp>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3979" y="3019648"/>
            <a:ext cx="3615621" cy="3321326"/>
          </a:xfrm>
          <a:prstGeom prst="rect">
            <a:avLst/>
          </a:prstGeom>
        </p:spPr>
      </p:pic>
    </p:spTree>
    <p:extLst>
      <p:ext uri="{BB962C8B-B14F-4D97-AF65-F5344CB8AC3E}">
        <p14:creationId xmlns:p14="http://schemas.microsoft.com/office/powerpoint/2010/main" val="420652650"/>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100"/>
                                        <p:tgtEl>
                                          <p:spTgt spid="8"/>
                                        </p:tgtEl>
                                      </p:cBhvr>
                                    </p:animEffect>
                                  </p:childTnLst>
                                </p:cTn>
                              </p:par>
                            </p:childTnLst>
                          </p:cTn>
                        </p:par>
                        <p:par>
                          <p:cTn id="16" fill="hold">
                            <p:stCondLst>
                              <p:cond delay="2100"/>
                            </p:stCondLst>
                            <p:childTnLst>
                              <p:par>
                                <p:cTn id="17" presetID="10"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600"/>
                            </p:stCondLst>
                            <p:childTnLst>
                              <p:par>
                                <p:cTn id="21" presetID="14" presetClass="entr" presetSubtype="1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安全生产标准化的内容</a:t>
            </a:r>
          </a:p>
        </p:txBody>
      </p:sp>
      <p:grpSp>
        <p:nvGrpSpPr>
          <p:cNvPr id="19" name="组合 18"/>
          <p:cNvGrpSpPr/>
          <p:nvPr/>
        </p:nvGrpSpPr>
        <p:grpSpPr>
          <a:xfrm>
            <a:off x="1531942" y="1308178"/>
            <a:ext cx="9112357" cy="818707"/>
            <a:chOff x="1531942" y="1308178"/>
            <a:chExt cx="9112357" cy="818707"/>
          </a:xfrm>
        </p:grpSpPr>
        <p:grpSp>
          <p:nvGrpSpPr>
            <p:cNvPr id="20" name="组合 19"/>
            <p:cNvGrpSpPr/>
            <p:nvPr/>
          </p:nvGrpSpPr>
          <p:grpSpPr>
            <a:xfrm>
              <a:off x="6705183" y="1411852"/>
              <a:ext cx="3939116" cy="626014"/>
              <a:chOff x="1537759" y="2046695"/>
              <a:chExt cx="3939116" cy="626014"/>
            </a:xfrm>
          </p:grpSpPr>
          <p:sp>
            <p:nvSpPr>
              <p:cNvPr id="25" name="Rounded Rectangle 9"/>
              <p:cNvSpPr/>
              <p:nvPr/>
            </p:nvSpPr>
            <p:spPr bwMode="auto">
              <a:xfrm>
                <a:off x="1537759" y="2046695"/>
                <a:ext cx="3939116" cy="626014"/>
              </a:xfrm>
              <a:prstGeom prst="roundRect">
                <a:avLst>
                  <a:gd name="adj" fmla="val 6078"/>
                </a:avLst>
              </a:prstGeom>
              <a:noFill/>
              <a:ln w="25400">
                <a:solidFill>
                  <a:srgbClr val="475E3D"/>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6" name="TextBox 10"/>
              <p:cNvSpPr txBox="1">
                <a:spLocks noChangeArrowheads="1"/>
              </p:cNvSpPr>
              <p:nvPr/>
            </p:nvSpPr>
            <p:spPr bwMode="auto">
              <a:xfrm>
                <a:off x="1880539" y="2121541"/>
                <a:ext cx="35963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Aft>
                    <a:spcPct val="0"/>
                  </a:spcAft>
                  <a:defRPr>
                    <a:solidFill>
                      <a:schemeClr val="tx1"/>
                    </a:solidFill>
                    <a:latin typeface="Calibri" panose="020F0502020204030204" pitchFamily="34" charset="0"/>
                  </a:defRPr>
                </a:lvl6pPr>
                <a:lvl7pPr eaLnBrk="0" fontAlgn="base" hangingPunct="0">
                  <a:spcAft>
                    <a:spcPct val="0"/>
                  </a:spcAft>
                  <a:defRPr>
                    <a:solidFill>
                      <a:schemeClr val="tx1"/>
                    </a:solidFill>
                    <a:latin typeface="Calibri" panose="020F0502020204030204" pitchFamily="34" charset="0"/>
                  </a:defRPr>
                </a:lvl7pPr>
                <a:lvl8pPr eaLnBrk="0" fontAlgn="base" hangingPunct="0">
                  <a:spcAft>
                    <a:spcPct val="0"/>
                  </a:spcAft>
                  <a:defRPr>
                    <a:solidFill>
                      <a:schemeClr val="tx1"/>
                    </a:solidFill>
                    <a:latin typeface="Calibri" panose="020F0502020204030204" pitchFamily="34" charset="0"/>
                  </a:defRPr>
                </a:lvl8pPr>
                <a:lvl9pPr eaLnBrk="0" fontAlgn="base" hangingPunct="0">
                  <a:spcAft>
                    <a:spcPct val="0"/>
                  </a:spcAft>
                  <a:defRPr>
                    <a:solidFill>
                      <a:schemeClr val="tx1"/>
                    </a:solidFill>
                    <a:latin typeface="Calibri" panose="020F0502020204030204" pitchFamily="34" charset="0"/>
                  </a:defRPr>
                </a:lvl9pPr>
              </a:lstStyle>
              <a:p>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 设备着色标准化 </a:t>
                </a:r>
                <a:endParaRPr lang="en-US" altLang="zh-CN" sz="2400" b="1" dirty="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531942" y="1308178"/>
              <a:ext cx="3996988" cy="818707"/>
              <a:chOff x="4506410" y="1052623"/>
              <a:chExt cx="3996988" cy="818707"/>
            </a:xfrm>
          </p:grpSpPr>
          <p:sp>
            <p:nvSpPr>
              <p:cNvPr id="23" name="矩形 22"/>
              <p:cNvSpPr/>
              <p:nvPr/>
            </p:nvSpPr>
            <p:spPr>
              <a:xfrm>
                <a:off x="4506410" y="1205603"/>
                <a:ext cx="3996988"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（二） 作业现场标准化 </a:t>
                </a:r>
                <a:endParaRPr lang="en-US" altLang="zh-CN" sz="2800" b="1" dirty="0">
                  <a:latin typeface="微软雅黑" panose="020B0503020204020204" pitchFamily="34" charset="-122"/>
                  <a:ea typeface="微软雅黑" panose="020B0503020204020204" pitchFamily="34" charset="-122"/>
                </a:endParaRPr>
              </a:p>
            </p:txBody>
          </p:sp>
          <p:sp>
            <p:nvSpPr>
              <p:cNvPr id="24" name="圆角矩形 23"/>
              <p:cNvSpPr/>
              <p:nvPr/>
            </p:nvSpPr>
            <p:spPr>
              <a:xfrm>
                <a:off x="4550735" y="1052623"/>
                <a:ext cx="3856970" cy="818707"/>
              </a:xfrm>
              <a:prstGeom prst="roundRect">
                <a:avLst>
                  <a:gd name="adj" fmla="val 50000"/>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2" name="直接连接符 21"/>
            <p:cNvCxnSpPr/>
            <p:nvPr/>
          </p:nvCxnSpPr>
          <p:spPr>
            <a:xfrm>
              <a:off x="5667153" y="1724859"/>
              <a:ext cx="723015" cy="0"/>
            </a:xfrm>
            <a:prstGeom prst="line">
              <a:avLst/>
            </a:prstGeom>
            <a:ln w="25400">
              <a:solidFill>
                <a:srgbClr val="FFC000"/>
              </a:solidFill>
              <a:tailEnd type="arrow" w="lg" len="lg"/>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5954420" y="3424210"/>
            <a:ext cx="5783422" cy="2221148"/>
            <a:chOff x="2892055" y="3020703"/>
            <a:chExt cx="5783422" cy="2221148"/>
          </a:xfrm>
        </p:grpSpPr>
        <p:sp>
          <p:nvSpPr>
            <p:cNvPr id="28" name="矩形 27"/>
            <p:cNvSpPr/>
            <p:nvPr/>
          </p:nvSpPr>
          <p:spPr>
            <a:xfrm>
              <a:off x="3030278" y="3161781"/>
              <a:ext cx="5645199" cy="1938992"/>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 各种设备、管道、阀门、仪表、</a:t>
              </a:r>
              <a:r>
                <a:rPr lang="zh-CN" altLang="en-US" sz="2000" dirty="0" smtClean="0">
                  <a:latin typeface="微软雅黑" panose="020B0503020204020204" pitchFamily="34" charset="-122"/>
                  <a:ea typeface="微软雅黑" panose="020B0503020204020204" pitchFamily="34" charset="-122"/>
                </a:rPr>
                <a:t>电气设备</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等</a:t>
              </a:r>
              <a:r>
                <a:rPr lang="zh-CN" altLang="en-US" sz="2000" dirty="0">
                  <a:latin typeface="微软雅黑" panose="020B0503020204020204" pitchFamily="34" charset="-122"/>
                  <a:ea typeface="微软雅黑" panose="020B0503020204020204" pitchFamily="34" charset="-122"/>
                </a:rPr>
                <a:t>按</a:t>
              </a:r>
              <a:r>
                <a:rPr lang="zh-CN" altLang="en-US" sz="2000" dirty="0" smtClean="0">
                  <a:latin typeface="微软雅黑" panose="020B0503020204020204" pitchFamily="34" charset="-122"/>
                  <a:ea typeface="微软雅黑" panose="020B0503020204020204" pitchFamily="34" charset="-122"/>
                </a:rPr>
                <a:t>有关标准</a:t>
              </a:r>
              <a:r>
                <a:rPr lang="zh-CN" altLang="en-US" sz="2000" dirty="0">
                  <a:latin typeface="微软雅黑" panose="020B0503020204020204" pitchFamily="34" charset="-122"/>
                  <a:ea typeface="微软雅黑" panose="020B0503020204020204" pitchFamily="34" charset="-122"/>
                </a:rPr>
                <a:t>实行统一着色</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zh-CN" altLang="en-US" sz="2000" dirty="0" smtClean="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 管道的物料切断阀前或明显处用统一</a:t>
              </a:r>
              <a:r>
                <a:rPr lang="zh-CN" altLang="en-US" sz="2000" dirty="0" smtClean="0">
                  <a:latin typeface="微软雅黑" panose="020B0503020204020204" pitchFamily="34" charset="-122"/>
                  <a:ea typeface="微软雅黑" panose="020B0503020204020204" pitchFamily="34" charset="-122"/>
                </a:rPr>
                <a:t>规格</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的</a:t>
              </a:r>
              <a:r>
                <a:rPr lang="zh-CN" altLang="en-US" sz="2000" dirty="0">
                  <a:latin typeface="微软雅黑" panose="020B0503020204020204" pitchFamily="34" charset="-122"/>
                  <a:ea typeface="微软雅黑" panose="020B0503020204020204" pitchFamily="34" charset="-122"/>
                </a:rPr>
                <a:t>箭头</a:t>
              </a:r>
              <a:r>
                <a:rPr lang="zh-CN" altLang="en-US" sz="2000" dirty="0" smtClean="0">
                  <a:latin typeface="微软雅黑" panose="020B0503020204020204" pitchFamily="34" charset="-122"/>
                  <a:ea typeface="微软雅黑" panose="020B0503020204020204" pitchFamily="34" charset="-122"/>
                </a:rPr>
                <a:t>标明</a:t>
              </a:r>
              <a:r>
                <a:rPr lang="zh-CN" altLang="en-US" sz="2000" dirty="0">
                  <a:latin typeface="微软雅黑" panose="020B0503020204020204" pitchFamily="34" charset="-122"/>
                  <a:ea typeface="微软雅黑" panose="020B0503020204020204" pitchFamily="34" charset="-122"/>
                </a:rPr>
                <a:t>物料的去向。</a:t>
              </a:r>
            </a:p>
          </p:txBody>
        </p:sp>
        <p:sp>
          <p:nvSpPr>
            <p:cNvPr id="29" name="Rectangle 56"/>
            <p:cNvSpPr/>
            <p:nvPr/>
          </p:nvSpPr>
          <p:spPr bwMode="auto">
            <a:xfrm>
              <a:off x="2892055" y="3020703"/>
              <a:ext cx="5782684" cy="2221148"/>
            </a:xfrm>
            <a:prstGeom prst="rect">
              <a:avLst/>
            </a:prstGeom>
            <a:noFill/>
            <a:ln w="25400">
              <a:solidFill>
                <a:srgbClr val="475E3D"/>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gr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l="11009" t="7597" r="5155" b="6358"/>
          <a:stretch/>
        </p:blipFill>
        <p:spPr>
          <a:xfrm>
            <a:off x="597875" y="2583710"/>
            <a:ext cx="5069278" cy="3902149"/>
          </a:xfrm>
          <a:prstGeom prst="rect">
            <a:avLst/>
          </a:prstGeom>
        </p:spPr>
      </p:pic>
    </p:spTree>
    <p:extLst>
      <p:ext uri="{BB962C8B-B14F-4D97-AF65-F5344CB8AC3E}">
        <p14:creationId xmlns:p14="http://schemas.microsoft.com/office/powerpoint/2010/main" val="477250289"/>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1000"/>
                                        <p:tgtEl>
                                          <p:spTgt spid="19"/>
                                        </p:tgtEl>
                                      </p:cBhvr>
                                    </p:animEffect>
                                  </p:childTnLst>
                                </p:cTn>
                              </p:par>
                            </p:childTnLst>
                          </p:cTn>
                        </p:par>
                        <p:par>
                          <p:cTn id="16" fill="hold">
                            <p:stCondLst>
                              <p:cond delay="20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8"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0-#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安全生产标准化的内容</a:t>
            </a:r>
          </a:p>
        </p:txBody>
      </p:sp>
      <p:grpSp>
        <p:nvGrpSpPr>
          <p:cNvPr id="21" name="组合 20"/>
          <p:cNvGrpSpPr/>
          <p:nvPr/>
        </p:nvGrpSpPr>
        <p:grpSpPr>
          <a:xfrm>
            <a:off x="4097506" y="1308178"/>
            <a:ext cx="3996988" cy="818707"/>
            <a:chOff x="4506410" y="1052623"/>
            <a:chExt cx="3996988" cy="818707"/>
          </a:xfrm>
        </p:grpSpPr>
        <p:sp>
          <p:nvSpPr>
            <p:cNvPr id="23" name="矩形 22"/>
            <p:cNvSpPr/>
            <p:nvPr/>
          </p:nvSpPr>
          <p:spPr>
            <a:xfrm>
              <a:off x="4506410" y="1205603"/>
              <a:ext cx="3996988"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（二） 作业现场标准化 </a:t>
              </a:r>
              <a:endParaRPr lang="en-US" altLang="zh-CN" sz="2800" b="1" dirty="0">
                <a:latin typeface="微软雅黑" panose="020B0503020204020204" pitchFamily="34" charset="-122"/>
                <a:ea typeface="微软雅黑" panose="020B0503020204020204" pitchFamily="34" charset="-122"/>
              </a:endParaRPr>
            </a:p>
          </p:txBody>
        </p:sp>
        <p:sp>
          <p:nvSpPr>
            <p:cNvPr id="24" name="圆角矩形 23"/>
            <p:cNvSpPr/>
            <p:nvPr/>
          </p:nvSpPr>
          <p:spPr>
            <a:xfrm>
              <a:off x="4550735" y="1052623"/>
              <a:ext cx="3856970" cy="818707"/>
            </a:xfrm>
            <a:prstGeom prst="roundRect">
              <a:avLst>
                <a:gd name="adj" fmla="val 50000"/>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051762" y="2734158"/>
            <a:ext cx="4455281" cy="3186926"/>
            <a:chOff x="1051762" y="2734158"/>
            <a:chExt cx="4455281" cy="3186926"/>
          </a:xfrm>
        </p:grpSpPr>
        <p:grpSp>
          <p:nvGrpSpPr>
            <p:cNvPr id="20" name="组合 19"/>
            <p:cNvGrpSpPr/>
            <p:nvPr/>
          </p:nvGrpSpPr>
          <p:grpSpPr>
            <a:xfrm>
              <a:off x="1309845" y="2734158"/>
              <a:ext cx="3939116" cy="626014"/>
              <a:chOff x="1537759" y="2046695"/>
              <a:chExt cx="3939116" cy="626014"/>
            </a:xfrm>
          </p:grpSpPr>
          <p:sp>
            <p:nvSpPr>
              <p:cNvPr id="25" name="Rounded Rectangle 9"/>
              <p:cNvSpPr/>
              <p:nvPr/>
            </p:nvSpPr>
            <p:spPr bwMode="auto">
              <a:xfrm>
                <a:off x="1537759" y="2046695"/>
                <a:ext cx="3939116" cy="626014"/>
              </a:xfrm>
              <a:prstGeom prst="roundRect">
                <a:avLst>
                  <a:gd name="adj" fmla="val 6078"/>
                </a:avLst>
              </a:prstGeom>
              <a:noFill/>
              <a:ln w="25400">
                <a:solidFill>
                  <a:srgbClr val="7CC732"/>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6" name="TextBox 10"/>
              <p:cNvSpPr txBox="1">
                <a:spLocks noChangeArrowheads="1"/>
              </p:cNvSpPr>
              <p:nvPr/>
            </p:nvSpPr>
            <p:spPr bwMode="auto">
              <a:xfrm>
                <a:off x="1709149" y="2122201"/>
                <a:ext cx="35963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Aft>
                    <a:spcPct val="0"/>
                  </a:spcAft>
                  <a:defRPr>
                    <a:solidFill>
                      <a:schemeClr val="tx1"/>
                    </a:solidFill>
                    <a:latin typeface="Calibri" panose="020F0502020204030204" pitchFamily="34" charset="0"/>
                  </a:defRPr>
                </a:lvl6pPr>
                <a:lvl7pPr eaLnBrk="0" fontAlgn="base" hangingPunct="0">
                  <a:spcAft>
                    <a:spcPct val="0"/>
                  </a:spcAft>
                  <a:defRPr>
                    <a:solidFill>
                      <a:schemeClr val="tx1"/>
                    </a:solidFill>
                    <a:latin typeface="Calibri" panose="020F0502020204030204" pitchFamily="34" charset="0"/>
                  </a:defRPr>
                </a:lvl7pPr>
                <a:lvl8pPr eaLnBrk="0" fontAlgn="base" hangingPunct="0">
                  <a:spcAft>
                    <a:spcPct val="0"/>
                  </a:spcAft>
                  <a:defRPr>
                    <a:solidFill>
                      <a:schemeClr val="tx1"/>
                    </a:solidFill>
                    <a:latin typeface="Calibri" panose="020F0502020204030204" pitchFamily="34" charset="0"/>
                  </a:defRPr>
                </a:lvl8pPr>
                <a:lvl9pPr eaLnBrk="0" fontAlgn="base" hangingPunct="0">
                  <a:spcAft>
                    <a:spcPct val="0"/>
                  </a:spcAft>
                  <a:defRPr>
                    <a:solidFill>
                      <a:schemeClr val="tx1"/>
                    </a:solidFill>
                    <a:latin typeface="Calibri" panose="020F0502020204030204" pitchFamily="34" charset="0"/>
                  </a:defRPr>
                </a:lvl9pPr>
              </a:lstStyle>
              <a:p>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 要害部位管理标准化 </a:t>
                </a:r>
                <a:endParaRPr lang="en-US" altLang="zh-CN" sz="2400" b="1" dirty="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051762" y="3625907"/>
              <a:ext cx="4455281" cy="2295177"/>
              <a:chOff x="1648693" y="3020702"/>
              <a:chExt cx="4455281" cy="2295177"/>
            </a:xfrm>
          </p:grpSpPr>
          <p:sp>
            <p:nvSpPr>
              <p:cNvPr id="31" name="矩形 30"/>
              <p:cNvSpPr/>
              <p:nvPr/>
            </p:nvSpPr>
            <p:spPr>
              <a:xfrm>
                <a:off x="1753777" y="3195650"/>
                <a:ext cx="4350197" cy="1938992"/>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对各种储有易燃气体、助燃气体、有毒有害的罐区进行标准化管理，设置警告牌，注明罐区名称、贮存物品类别、最大贮存量、安全须知等。</a:t>
                </a:r>
              </a:p>
            </p:txBody>
          </p:sp>
          <p:sp>
            <p:nvSpPr>
              <p:cNvPr id="32" name="Rectangle 56"/>
              <p:cNvSpPr/>
              <p:nvPr/>
            </p:nvSpPr>
            <p:spPr bwMode="auto">
              <a:xfrm>
                <a:off x="1648693" y="3020702"/>
                <a:ext cx="4455281" cy="2295177"/>
              </a:xfrm>
              <a:prstGeom prst="rect">
                <a:avLst/>
              </a:prstGeom>
              <a:noFill/>
              <a:ln w="25400">
                <a:solidFill>
                  <a:srgbClr val="7CC73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grpSp>
      </p:grpSp>
      <p:grpSp>
        <p:nvGrpSpPr>
          <p:cNvPr id="8" name="组合 7"/>
          <p:cNvGrpSpPr/>
          <p:nvPr/>
        </p:nvGrpSpPr>
        <p:grpSpPr>
          <a:xfrm>
            <a:off x="6773586" y="2731013"/>
            <a:ext cx="4448645" cy="3186926"/>
            <a:chOff x="6773586" y="2731013"/>
            <a:chExt cx="4448645" cy="3186926"/>
          </a:xfrm>
        </p:grpSpPr>
        <p:grpSp>
          <p:nvGrpSpPr>
            <p:cNvPr id="27" name="组合 26"/>
            <p:cNvGrpSpPr/>
            <p:nvPr/>
          </p:nvGrpSpPr>
          <p:grpSpPr>
            <a:xfrm>
              <a:off x="6773586" y="3622762"/>
              <a:ext cx="4448645" cy="2295177"/>
              <a:chOff x="1648693" y="3020702"/>
              <a:chExt cx="4448645" cy="2295177"/>
            </a:xfrm>
          </p:grpSpPr>
          <p:sp>
            <p:nvSpPr>
              <p:cNvPr id="28" name="矩形 27"/>
              <p:cNvSpPr/>
              <p:nvPr/>
            </p:nvSpPr>
            <p:spPr>
              <a:xfrm>
                <a:off x="1861386" y="3185399"/>
                <a:ext cx="4082213" cy="1938992"/>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做到操作有指令、岗位有警句、重点阀门有挂牌、设备有名称、工艺管线有流向，各种安全标志符合国家标准，安全通道明显、</a:t>
                </a:r>
                <a:r>
                  <a:rPr lang="zh-CN" altLang="en-US" sz="2000" dirty="0" smtClean="0">
                    <a:latin typeface="微软雅黑" panose="020B0503020204020204" pitchFamily="34" charset="-122"/>
                    <a:ea typeface="微软雅黑" panose="020B0503020204020204" pitchFamily="34" charset="-122"/>
                  </a:rPr>
                  <a:t>畅通。</a:t>
                </a:r>
                <a:endParaRPr lang="zh-CN" altLang="en-US" sz="2000" dirty="0">
                  <a:latin typeface="微软雅黑" panose="020B0503020204020204" pitchFamily="34" charset="-122"/>
                  <a:ea typeface="微软雅黑" panose="020B0503020204020204" pitchFamily="34" charset="-122"/>
                </a:endParaRPr>
              </a:p>
            </p:txBody>
          </p:sp>
          <p:sp>
            <p:nvSpPr>
              <p:cNvPr id="29" name="Rectangle 56"/>
              <p:cNvSpPr/>
              <p:nvPr/>
            </p:nvSpPr>
            <p:spPr bwMode="auto">
              <a:xfrm>
                <a:off x="1648693" y="3020702"/>
                <a:ext cx="4448645" cy="2295177"/>
              </a:xfrm>
              <a:prstGeom prst="rect">
                <a:avLst/>
              </a:prstGeom>
              <a:noFill/>
              <a:ln w="25400">
                <a:solidFill>
                  <a:srgbClr val="475E3D"/>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33" name="组合 32"/>
            <p:cNvGrpSpPr/>
            <p:nvPr/>
          </p:nvGrpSpPr>
          <p:grpSpPr>
            <a:xfrm>
              <a:off x="7028350" y="2731013"/>
              <a:ext cx="3939116" cy="626014"/>
              <a:chOff x="1537759" y="2046695"/>
              <a:chExt cx="3939116" cy="626014"/>
            </a:xfrm>
          </p:grpSpPr>
          <p:sp>
            <p:nvSpPr>
              <p:cNvPr id="34" name="Rounded Rectangle 9"/>
              <p:cNvSpPr/>
              <p:nvPr/>
            </p:nvSpPr>
            <p:spPr bwMode="auto">
              <a:xfrm>
                <a:off x="1537759" y="2046695"/>
                <a:ext cx="3939116" cy="626014"/>
              </a:xfrm>
              <a:prstGeom prst="roundRect">
                <a:avLst>
                  <a:gd name="adj" fmla="val 6078"/>
                </a:avLst>
              </a:prstGeom>
              <a:noFill/>
              <a:ln w="25400">
                <a:solidFill>
                  <a:srgbClr val="475E3D"/>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35" name="TextBox 10"/>
              <p:cNvSpPr txBox="1">
                <a:spLocks noChangeArrowheads="1"/>
              </p:cNvSpPr>
              <p:nvPr/>
            </p:nvSpPr>
            <p:spPr bwMode="auto">
              <a:xfrm>
                <a:off x="1977404" y="2135163"/>
                <a:ext cx="3059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Aft>
                    <a:spcPct val="0"/>
                  </a:spcAft>
                  <a:defRPr>
                    <a:solidFill>
                      <a:schemeClr val="tx1"/>
                    </a:solidFill>
                    <a:latin typeface="Calibri" panose="020F0502020204030204" pitchFamily="34" charset="0"/>
                  </a:defRPr>
                </a:lvl6pPr>
                <a:lvl7pPr eaLnBrk="0" fontAlgn="base" hangingPunct="0">
                  <a:spcAft>
                    <a:spcPct val="0"/>
                  </a:spcAft>
                  <a:defRPr>
                    <a:solidFill>
                      <a:schemeClr val="tx1"/>
                    </a:solidFill>
                    <a:latin typeface="Calibri" panose="020F0502020204030204" pitchFamily="34" charset="0"/>
                  </a:defRPr>
                </a:lvl7pPr>
                <a:lvl8pPr eaLnBrk="0" fontAlgn="base" hangingPunct="0">
                  <a:spcAft>
                    <a:spcPct val="0"/>
                  </a:spcAft>
                  <a:defRPr>
                    <a:solidFill>
                      <a:schemeClr val="tx1"/>
                    </a:solidFill>
                    <a:latin typeface="Calibri" panose="020F0502020204030204" pitchFamily="34" charset="0"/>
                  </a:defRPr>
                </a:lvl8pPr>
                <a:lvl9pPr eaLnBrk="0" fontAlgn="base" hangingPunct="0">
                  <a:spcAft>
                    <a:spcPct val="0"/>
                  </a:spcAft>
                  <a:defRPr>
                    <a:solidFill>
                      <a:schemeClr val="tx1"/>
                    </a:solidFill>
                    <a:latin typeface="Calibri" panose="020F0502020204030204" pitchFamily="34" charset="0"/>
                  </a:defRPr>
                </a:lvl9pPr>
              </a:lstStyle>
              <a:p>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 安全标志标准化 </a:t>
                </a:r>
                <a:endParaRPr lang="en-US" altLang="zh-CN" sz="2400" b="1" dirty="0">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3597899425"/>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2500"/>
                            </p:stCondLst>
                            <p:childTnLst>
                              <p:par>
                                <p:cTn id="22" presetID="22" presetClass="entr" presetSubtype="1"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安全生产标准化的内容</a:t>
            </a:r>
          </a:p>
        </p:txBody>
      </p:sp>
      <p:grpSp>
        <p:nvGrpSpPr>
          <p:cNvPr id="22" name="组合 21"/>
          <p:cNvGrpSpPr/>
          <p:nvPr/>
        </p:nvGrpSpPr>
        <p:grpSpPr>
          <a:xfrm>
            <a:off x="4097506" y="964331"/>
            <a:ext cx="3996988" cy="818707"/>
            <a:chOff x="4506410" y="1052623"/>
            <a:chExt cx="3996988" cy="818707"/>
          </a:xfrm>
        </p:grpSpPr>
        <p:sp>
          <p:nvSpPr>
            <p:cNvPr id="23" name="矩形 22"/>
            <p:cNvSpPr/>
            <p:nvPr/>
          </p:nvSpPr>
          <p:spPr>
            <a:xfrm>
              <a:off x="4506410" y="1205603"/>
              <a:ext cx="3996988"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（三） 安全管理标准化 </a:t>
              </a:r>
              <a:endParaRPr lang="en-US" altLang="zh-CN" sz="2800" b="1" dirty="0">
                <a:latin typeface="微软雅黑" panose="020B0503020204020204" pitchFamily="34" charset="-122"/>
                <a:ea typeface="微软雅黑" panose="020B0503020204020204" pitchFamily="34" charset="-122"/>
              </a:endParaRPr>
            </a:p>
          </p:txBody>
        </p:sp>
        <p:sp>
          <p:nvSpPr>
            <p:cNvPr id="24" name="圆角矩形 23"/>
            <p:cNvSpPr/>
            <p:nvPr/>
          </p:nvSpPr>
          <p:spPr>
            <a:xfrm>
              <a:off x="4550735" y="1052623"/>
              <a:ext cx="3856970" cy="818707"/>
            </a:xfrm>
            <a:prstGeom prst="roundRect">
              <a:avLst>
                <a:gd name="adj" fmla="val 50000"/>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621269" y="2058835"/>
            <a:ext cx="7911485" cy="4578135"/>
            <a:chOff x="1648693" y="3020702"/>
            <a:chExt cx="7911485" cy="4578135"/>
          </a:xfrm>
        </p:grpSpPr>
        <p:sp>
          <p:nvSpPr>
            <p:cNvPr id="26" name="矩形 25"/>
            <p:cNvSpPr/>
            <p:nvPr/>
          </p:nvSpPr>
          <p:spPr>
            <a:xfrm>
              <a:off x="1753777" y="3195650"/>
              <a:ext cx="7554337" cy="4247317"/>
            </a:xfrm>
            <a:prstGeom prst="rect">
              <a:avLst/>
            </a:prstGeom>
          </p:spPr>
          <p:txBody>
            <a:bodyPr wrap="square">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 建立安全活动、安全教育、安全检查及隐患整改台账。          </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 认真搞好安全教育，开展好安全活动，做到人员、时间、</a:t>
              </a:r>
              <a:r>
                <a:rPr lang="zh-CN" altLang="en-US" sz="2000" dirty="0" smtClean="0">
                  <a:latin typeface="微软雅黑" panose="020B0503020204020204" pitchFamily="34" charset="-122"/>
                  <a:ea typeface="微软雅黑" panose="020B0503020204020204" pitchFamily="34" charset="-122"/>
                </a:rPr>
                <a:t>内</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容</a:t>
              </a:r>
              <a:r>
                <a:rPr lang="zh-CN" altLang="en-US" sz="2000" dirty="0">
                  <a:latin typeface="微软雅黑" panose="020B0503020204020204" pitchFamily="34" charset="-122"/>
                  <a:ea typeface="微软雅黑" panose="020B0503020204020204" pitchFamily="34" charset="-122"/>
                </a:rPr>
                <a:t>、制度</a:t>
              </a:r>
              <a:r>
                <a:rPr lang="zh-CN" altLang="en-US" sz="2000" dirty="0" smtClean="0">
                  <a:latin typeface="微软雅黑" panose="020B0503020204020204" pitchFamily="34" charset="-122"/>
                  <a:ea typeface="微软雅黑" panose="020B0503020204020204" pitchFamily="34" charset="-122"/>
                </a:rPr>
                <a:t>、落实</a:t>
              </a:r>
              <a:r>
                <a:rPr lang="zh-CN" altLang="en-US" sz="2000" dirty="0">
                  <a:latin typeface="微软雅黑" panose="020B0503020204020204" pitchFamily="34" charset="-122"/>
                  <a:ea typeface="微软雅黑" panose="020B0503020204020204" pitchFamily="34" charset="-122"/>
                </a:rPr>
                <a:t>。          </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 着装标准。根椐作业现场的卫生条件、设备状况，存在的</a:t>
              </a:r>
              <a:r>
                <a:rPr lang="zh-CN" altLang="en-US" sz="2000" dirty="0" smtClean="0">
                  <a:latin typeface="微软雅黑" panose="020B0503020204020204" pitchFamily="34" charset="-122"/>
                  <a:ea typeface="微软雅黑" panose="020B0503020204020204" pitchFamily="34" charset="-122"/>
                </a:rPr>
                <a:t>不</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安全因素</a:t>
              </a:r>
              <a:r>
                <a:rPr lang="zh-CN" altLang="en-US" sz="2000" dirty="0">
                  <a:latin typeface="微软雅黑" panose="020B0503020204020204" pitchFamily="34" charset="-122"/>
                  <a:ea typeface="微软雅黑" panose="020B0503020204020204" pitchFamily="34" charset="-122"/>
                </a:rPr>
                <a:t>和危险程度</a:t>
              </a:r>
              <a:r>
                <a:rPr lang="zh-CN" altLang="en-US" sz="2000" dirty="0" smtClean="0">
                  <a:latin typeface="微软雅黑" panose="020B0503020204020204" pitchFamily="34" charset="-122"/>
                  <a:ea typeface="微软雅黑" panose="020B0503020204020204" pitchFamily="34" charset="-122"/>
                </a:rPr>
                <a:t>，科学</a:t>
              </a:r>
              <a:r>
                <a:rPr lang="zh-CN" altLang="en-US" sz="2000" dirty="0">
                  <a:latin typeface="微软雅黑" panose="020B0503020204020204" pitchFamily="34" charset="-122"/>
                  <a:ea typeface="微软雅黑" panose="020B0503020204020204" pitchFamily="34" charset="-122"/>
                </a:rPr>
                <a:t>合理的选择劳动保护用品</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zh-CN" altLang="en-US" sz="2000" dirty="0" smtClean="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 严格贯彻执行以岗位责任制为中心的八项制度（岗位专责制</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安全生产</a:t>
              </a:r>
              <a:r>
                <a:rPr lang="zh-CN" altLang="en-US" sz="2000" dirty="0">
                  <a:latin typeface="微软雅黑" panose="020B0503020204020204" pitchFamily="34" charset="-122"/>
                  <a:ea typeface="微软雅黑" panose="020B0503020204020204" pitchFamily="34" charset="-122"/>
                </a:rPr>
                <a:t>责任制、设备维护保制、交接班制、巡回检查制</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岗位</a:t>
              </a:r>
              <a:r>
                <a:rPr lang="zh-CN" altLang="en-US" sz="2000" dirty="0">
                  <a:latin typeface="微软雅黑" panose="020B0503020204020204" pitchFamily="34" charset="-122"/>
                  <a:ea typeface="微软雅黑" panose="020B0503020204020204" pitchFamily="34" charset="-122"/>
                </a:rPr>
                <a:t>练欣制、质量负责任、经济核算制）。         </a:t>
              </a:r>
            </a:p>
            <a:p>
              <a:pPr>
                <a:lnSpc>
                  <a:spcPct val="150000"/>
                </a:lnSpc>
              </a:pP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 严格执行班前、班后会制。	</a:t>
              </a:r>
            </a:p>
          </p:txBody>
        </p:sp>
        <p:sp>
          <p:nvSpPr>
            <p:cNvPr id="27" name="Rectangle 56"/>
            <p:cNvSpPr/>
            <p:nvPr/>
          </p:nvSpPr>
          <p:spPr bwMode="auto">
            <a:xfrm>
              <a:off x="1648693" y="3020702"/>
              <a:ext cx="7911485" cy="4578135"/>
            </a:xfrm>
            <a:prstGeom prst="rect">
              <a:avLst/>
            </a:prstGeom>
            <a:noFill/>
            <a:ln w="25400">
              <a:solidFill>
                <a:srgbClr val="7CC73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73913" y="2233783"/>
            <a:ext cx="2960126" cy="4403187"/>
          </a:xfrm>
          <a:prstGeom prst="rect">
            <a:avLst/>
          </a:prstGeom>
        </p:spPr>
      </p:pic>
    </p:spTree>
    <p:extLst>
      <p:ext uri="{BB962C8B-B14F-4D97-AF65-F5344CB8AC3E}">
        <p14:creationId xmlns:p14="http://schemas.microsoft.com/office/powerpoint/2010/main" val="3658747600"/>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1+#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randombar(horizontal)">
                                      <p:cBhvr>
                                        <p:cTn id="2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安全生产标准化的内容</a:t>
            </a:r>
          </a:p>
        </p:txBody>
      </p:sp>
      <p:grpSp>
        <p:nvGrpSpPr>
          <p:cNvPr id="8" name="组合 7"/>
          <p:cNvGrpSpPr/>
          <p:nvPr/>
        </p:nvGrpSpPr>
        <p:grpSpPr>
          <a:xfrm>
            <a:off x="3774772" y="964331"/>
            <a:ext cx="4642457" cy="818707"/>
            <a:chOff x="4506410" y="1052623"/>
            <a:chExt cx="4642457" cy="818707"/>
          </a:xfrm>
        </p:grpSpPr>
        <p:sp>
          <p:nvSpPr>
            <p:cNvPr id="9" name="矩形 8"/>
            <p:cNvSpPr/>
            <p:nvPr/>
          </p:nvSpPr>
          <p:spPr>
            <a:xfrm>
              <a:off x="4506410" y="1205603"/>
              <a:ext cx="4557396"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（四）安全生产标准的制定 </a:t>
              </a:r>
              <a:endParaRPr lang="en-US" altLang="zh-CN" sz="2800" b="1" dirty="0">
                <a:latin typeface="微软雅黑" panose="020B0503020204020204" pitchFamily="34" charset="-122"/>
                <a:ea typeface="微软雅黑" panose="020B0503020204020204" pitchFamily="34" charset="-122"/>
              </a:endParaRPr>
            </a:p>
          </p:txBody>
        </p:sp>
        <p:sp>
          <p:nvSpPr>
            <p:cNvPr id="10" name="圆角矩形 9"/>
            <p:cNvSpPr/>
            <p:nvPr/>
          </p:nvSpPr>
          <p:spPr>
            <a:xfrm>
              <a:off x="4550735" y="1052623"/>
              <a:ext cx="4598132" cy="818707"/>
            </a:xfrm>
            <a:prstGeom prst="roundRect">
              <a:avLst>
                <a:gd name="adj" fmla="val 50000"/>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4119381" y="2345915"/>
            <a:ext cx="7701013" cy="3969826"/>
            <a:chOff x="1648693" y="3020703"/>
            <a:chExt cx="7701013" cy="3969826"/>
          </a:xfrm>
        </p:grpSpPr>
        <p:sp>
          <p:nvSpPr>
            <p:cNvPr id="12" name="矩形 11"/>
            <p:cNvSpPr/>
            <p:nvPr/>
          </p:nvSpPr>
          <p:spPr>
            <a:xfrm>
              <a:off x="1795369" y="3102609"/>
              <a:ext cx="7554337" cy="3785652"/>
            </a:xfrm>
            <a:prstGeom prst="rect">
              <a:avLst/>
            </a:prstGeom>
          </p:spPr>
          <p:txBody>
            <a:bodyPr wrap="square">
              <a:spAutoFit/>
            </a:bodyPr>
            <a:lstStyle/>
            <a:p>
              <a:pPr>
                <a:lnSpc>
                  <a:spcPct val="150000"/>
                </a:lnSpc>
              </a:pPr>
              <a:r>
                <a:rPr lang="en-US" altLang="zh-CN" sz="2000" dirty="0" smtClean="0">
                  <a:latin typeface="微软雅黑" panose="020B0503020204020204" pitchFamily="34" charset="-122"/>
                  <a:ea typeface="微软雅黑" panose="020B0503020204020204" pitchFamily="34" charset="-122"/>
                </a:rPr>
                <a:t>1</a:t>
              </a:r>
              <a:r>
                <a:rPr lang="zh-CN" altLang="en-US" sz="2000" dirty="0" smtClean="0">
                  <a:latin typeface="微软雅黑" panose="020B0503020204020204" pitchFamily="34" charset="-122"/>
                  <a:ea typeface="微软雅黑" panose="020B0503020204020204" pitchFamily="34" charset="-122"/>
                </a:rPr>
                <a:t>、根椐作业</a:t>
              </a:r>
              <a:r>
                <a:rPr lang="zh-CN" altLang="en-US" sz="2000" dirty="0">
                  <a:latin typeface="微软雅黑" panose="020B0503020204020204" pitchFamily="34" charset="-122"/>
                  <a:ea typeface="微软雅黑" panose="020B0503020204020204" pitchFamily="34" charset="-122"/>
                </a:rPr>
                <a:t>内容，全面系统地考虑技术、</a:t>
              </a:r>
              <a:r>
                <a:rPr lang="zh-CN" altLang="en-US" sz="2000" dirty="0" smtClean="0">
                  <a:latin typeface="微软雅黑" panose="020B0503020204020204" pitchFamily="34" charset="-122"/>
                  <a:ea typeface="微软雅黑" panose="020B0503020204020204" pitchFamily="34" charset="-122"/>
                </a:rPr>
                <a:t>设备等</a:t>
              </a:r>
              <a:r>
                <a:rPr lang="zh-CN" altLang="en-US" sz="2000" dirty="0">
                  <a:latin typeface="微软雅黑" panose="020B0503020204020204" pitchFamily="34" charset="-122"/>
                  <a:ea typeface="微软雅黑" panose="020B0503020204020204" pitchFamily="34" charset="-122"/>
                </a:rPr>
                <a:t>作业条件，</a:t>
              </a:r>
              <a:r>
                <a:rPr lang="zh-CN" altLang="en-US" sz="2000" dirty="0" smtClean="0">
                  <a:latin typeface="微软雅黑" panose="020B0503020204020204" pitchFamily="34" charset="-122"/>
                  <a:ea typeface="微软雅黑" panose="020B0503020204020204" pitchFamily="34" charset="-122"/>
                </a:rPr>
                <a:t>合</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理</a:t>
              </a:r>
              <a:r>
                <a:rPr lang="zh-CN" altLang="en-US" sz="2000" dirty="0">
                  <a:latin typeface="微软雅黑" panose="020B0503020204020204" pitchFamily="34" charset="-122"/>
                  <a:ea typeface="微软雅黑" panose="020B0503020204020204" pitchFamily="34" charset="-122"/>
                </a:rPr>
                <a:t>编制程序，即</a:t>
              </a:r>
              <a:r>
                <a:rPr lang="zh-CN" altLang="en-US" sz="2000" dirty="0" smtClean="0">
                  <a:latin typeface="微软雅黑" panose="020B0503020204020204" pitchFamily="34" charset="-122"/>
                  <a:ea typeface="微软雅黑" panose="020B0503020204020204" pitchFamily="34" charset="-122"/>
                </a:rPr>
                <a:t>“应</a:t>
              </a:r>
              <a:r>
                <a:rPr lang="zh-CN" altLang="en-US" sz="2000" dirty="0">
                  <a:latin typeface="微软雅黑" panose="020B0503020204020204" pitchFamily="34" charset="-122"/>
                  <a:ea typeface="微软雅黑" panose="020B0503020204020204" pitchFamily="34" charset="-122"/>
                </a:rPr>
                <a:t>先干什么，后</a:t>
              </a:r>
              <a:r>
                <a:rPr lang="zh-CN" altLang="en-US" sz="2000" dirty="0" smtClean="0">
                  <a:latin typeface="微软雅黑" panose="020B0503020204020204" pitchFamily="34" charset="-122"/>
                  <a:ea typeface="微软雅黑" panose="020B0503020204020204" pitchFamily="34" charset="-122"/>
                </a:rPr>
                <a:t>干什么”</a:t>
              </a:r>
              <a:r>
                <a:rPr lang="zh-CN" altLang="en-US" sz="2000" dirty="0">
                  <a:latin typeface="微软雅黑" panose="020B0503020204020204" pitchFamily="34" charset="-122"/>
                  <a:ea typeface="微软雅黑" panose="020B0503020204020204" pitchFamily="34" charset="-122"/>
                </a:rPr>
                <a:t>的具体规定。</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smtClean="0">
                  <a:latin typeface="微软雅黑" panose="020B0503020204020204" pitchFamily="34" charset="-122"/>
                  <a:ea typeface="微软雅黑" panose="020B0503020204020204" pitchFamily="34" charset="-122"/>
                </a:rPr>
                <a:t>2</a:t>
              </a:r>
              <a:r>
                <a:rPr lang="zh-CN" altLang="en-US" sz="2000" dirty="0" smtClean="0">
                  <a:latin typeface="微软雅黑" panose="020B0503020204020204" pitchFamily="34" charset="-122"/>
                  <a:ea typeface="微软雅黑" panose="020B0503020204020204" pitchFamily="34" charset="-122"/>
                </a:rPr>
                <a:t>、按</a:t>
              </a:r>
              <a:r>
                <a:rPr lang="zh-CN" altLang="en-US" sz="2000" dirty="0">
                  <a:latin typeface="微软雅黑" panose="020B0503020204020204" pitchFamily="34" charset="-122"/>
                  <a:ea typeface="微软雅黑" panose="020B0503020204020204" pitchFamily="34" charset="-122"/>
                </a:rPr>
                <a:t>作业内容和技术、设备、环境等条件，规定作业</a:t>
              </a:r>
              <a:r>
                <a:rPr lang="zh-CN" altLang="en-US" sz="2000" dirty="0" smtClean="0">
                  <a:latin typeface="微软雅黑" panose="020B0503020204020204" pitchFamily="34" charset="-122"/>
                  <a:ea typeface="微软雅黑" panose="020B0503020204020204" pitchFamily="34" charset="-122"/>
                </a:rPr>
                <a:t>“怎么干”</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及</a:t>
              </a:r>
              <a:r>
                <a:rPr lang="zh-CN" altLang="en-US" sz="2000" dirty="0">
                  <a:latin typeface="微软雅黑" panose="020B0503020204020204" pitchFamily="34" charset="-122"/>
                  <a:ea typeface="微软雅黑" panose="020B0503020204020204" pitchFamily="34" charset="-122"/>
                </a:rPr>
                <a:t>“干到什么</a:t>
              </a:r>
              <a:r>
                <a:rPr lang="zh-CN" altLang="en-US" sz="2000" dirty="0" smtClean="0">
                  <a:latin typeface="微软雅黑" panose="020B0503020204020204" pitchFamily="34" charset="-122"/>
                  <a:ea typeface="微软雅黑" panose="020B0503020204020204" pitchFamily="34" charset="-122"/>
                </a:rPr>
                <a:t>程度。</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en-US" altLang="zh-CN" sz="2000" dirty="0" smtClean="0">
                  <a:latin typeface="微软雅黑" panose="020B0503020204020204" pitchFamily="34" charset="-122"/>
                  <a:ea typeface="微软雅黑" panose="020B0503020204020204" pitchFamily="34" charset="-122"/>
                </a:rPr>
                <a:t>3</a:t>
              </a:r>
              <a:r>
                <a:rPr lang="zh-CN" altLang="en-US" sz="2000" dirty="0" smtClean="0">
                  <a:latin typeface="微软雅黑" panose="020B0503020204020204" pitchFamily="34" charset="-122"/>
                  <a:ea typeface="微软雅黑" panose="020B0503020204020204" pitchFamily="34" charset="-122"/>
                </a:rPr>
                <a:t>、由于</a:t>
              </a:r>
              <a:r>
                <a:rPr lang="zh-CN" altLang="en-US" sz="2000" dirty="0">
                  <a:latin typeface="微软雅黑" panose="020B0503020204020204" pitchFamily="34" charset="-122"/>
                  <a:ea typeface="微软雅黑" panose="020B0503020204020204" pitchFamily="34" charset="-122"/>
                </a:rPr>
                <a:t>生产实际情况千变万化，应针对具体情况制定切合</a:t>
              </a:r>
              <a:r>
                <a:rPr lang="zh-CN" altLang="en-US" sz="2000" dirty="0" smtClean="0">
                  <a:latin typeface="微软雅黑" panose="020B0503020204020204" pitchFamily="34" charset="-122"/>
                  <a:ea typeface="微软雅黑" panose="020B0503020204020204" pitchFamily="34" charset="-122"/>
                </a:rPr>
                <a:t>实际</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的</a:t>
              </a:r>
              <a:r>
                <a:rPr lang="zh-CN" altLang="en-US" sz="2000" dirty="0">
                  <a:latin typeface="微软雅黑" panose="020B0503020204020204" pitchFamily="34" charset="-122"/>
                  <a:ea typeface="微软雅黑" panose="020B0503020204020204" pitchFamily="34" charset="-122"/>
                </a:rPr>
                <a:t>安全作业标准。</a:t>
              </a:r>
            </a:p>
            <a:p>
              <a:pPr>
                <a:lnSpc>
                  <a:spcPct val="150000"/>
                </a:lnSpc>
              </a:pPr>
              <a:r>
                <a:rPr lang="en-US" altLang="zh-CN" sz="2000" dirty="0" smtClean="0">
                  <a:latin typeface="微软雅黑" panose="020B0503020204020204" pitchFamily="34" charset="-122"/>
                  <a:ea typeface="微软雅黑" panose="020B0503020204020204" pitchFamily="34" charset="-122"/>
                </a:rPr>
                <a:t>4</a:t>
              </a:r>
              <a:r>
                <a:rPr lang="zh-CN" altLang="en-US" sz="2000" dirty="0" smtClean="0">
                  <a:latin typeface="微软雅黑" panose="020B0503020204020204" pitchFamily="34" charset="-122"/>
                  <a:ea typeface="微软雅黑" panose="020B0503020204020204" pitchFamily="34" charset="-122"/>
                </a:rPr>
                <a:t>、充分</a:t>
              </a:r>
              <a:r>
                <a:rPr lang="zh-CN" altLang="en-US" sz="2000" dirty="0">
                  <a:latin typeface="微软雅黑" panose="020B0503020204020204" pitchFamily="34" charset="-122"/>
                  <a:ea typeface="微软雅黑" panose="020B0503020204020204" pitchFamily="34" charset="-122"/>
                </a:rPr>
                <a:t>调动和发挥每个成员的积极性和创造性，积极参与本</a:t>
              </a:r>
              <a:r>
                <a:rPr lang="zh-CN" altLang="en-US" sz="2000" dirty="0" smtClean="0">
                  <a:latin typeface="微软雅黑" panose="020B0503020204020204" pitchFamily="34" charset="-122"/>
                  <a:ea typeface="微软雅黑" panose="020B0503020204020204" pitchFamily="34" charset="-122"/>
                </a:rPr>
                <a:t>工</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种</a:t>
              </a:r>
              <a:r>
                <a:rPr lang="zh-CN" altLang="en-US" sz="2000" dirty="0">
                  <a:latin typeface="微软雅黑" panose="020B0503020204020204" pitchFamily="34" charset="-122"/>
                  <a:ea typeface="微软雅黑" panose="020B0503020204020204" pitchFamily="34" charset="-122"/>
                </a:rPr>
                <a:t>、本岗位的作业</a:t>
              </a:r>
              <a:r>
                <a:rPr lang="zh-CN" altLang="en-US" sz="2000" dirty="0" smtClean="0">
                  <a:latin typeface="微软雅黑" panose="020B0503020204020204" pitchFamily="34" charset="-122"/>
                  <a:ea typeface="微软雅黑" panose="020B0503020204020204" pitchFamily="34" charset="-122"/>
                </a:rPr>
                <a:t>标准，包括</a:t>
              </a:r>
              <a:r>
                <a:rPr lang="zh-CN" altLang="en-US" sz="2000" dirty="0">
                  <a:latin typeface="微软雅黑" panose="020B0503020204020204" pitchFamily="34" charset="-122"/>
                  <a:ea typeface="微软雅黑" panose="020B0503020204020204" pitchFamily="34" charset="-122"/>
                </a:rPr>
                <a:t>纠正不良习惯的条款。</a:t>
              </a:r>
            </a:p>
          </p:txBody>
        </p:sp>
        <p:sp>
          <p:nvSpPr>
            <p:cNvPr id="13" name="Rectangle 56"/>
            <p:cNvSpPr/>
            <p:nvPr/>
          </p:nvSpPr>
          <p:spPr bwMode="auto">
            <a:xfrm>
              <a:off x="1648693" y="3020703"/>
              <a:ext cx="7565799" cy="3969826"/>
            </a:xfrm>
            <a:prstGeom prst="rect">
              <a:avLst/>
            </a:prstGeom>
            <a:noFill/>
            <a:ln w="25400">
              <a:solidFill>
                <a:srgbClr val="475E3D"/>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buFontTx/>
                <a:buNone/>
                <a:defRPr/>
              </a:pPr>
              <a:endParaRPr lang="en-US" altLang="zh-CN">
                <a:solidFill>
                  <a:srgbClr val="FFFFFF"/>
                </a:solidFill>
                <a:latin typeface="微软雅黑" panose="020B0503020204020204" pitchFamily="34" charset="-122"/>
                <a:ea typeface="微软雅黑" panose="020B0503020204020204" pitchFamily="34" charset="-122"/>
                <a:cs typeface="+mn-ea"/>
                <a:sym typeface="+mn-lt"/>
              </a:endParaRPr>
            </a:p>
          </p:txBody>
        </p:sp>
      </p:gr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9395" r="18864"/>
          <a:stretch/>
        </p:blipFill>
        <p:spPr>
          <a:xfrm flipH="1">
            <a:off x="358724" y="2345915"/>
            <a:ext cx="3581608" cy="4158696"/>
          </a:xfrm>
          <a:prstGeom prst="rect">
            <a:avLst/>
          </a:prstGeom>
        </p:spPr>
      </p:pic>
    </p:spTree>
    <p:extLst>
      <p:ext uri="{BB962C8B-B14F-4D97-AF65-F5344CB8AC3E}">
        <p14:creationId xmlns:p14="http://schemas.microsoft.com/office/powerpoint/2010/main" val="1711113540"/>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3" name="矩形 2"/>
          <p:cNvSpPr/>
          <p:nvPr/>
        </p:nvSpPr>
        <p:spPr>
          <a:xfrm>
            <a:off x="5837373" y="810768"/>
            <a:ext cx="2954655" cy="923330"/>
          </a:xfrm>
          <a:prstGeom prst="rect">
            <a:avLst/>
          </a:prstGeom>
        </p:spPr>
        <p:txBody>
          <a:bodyPr wrap="none">
            <a:spAutoFit/>
          </a:bodyPr>
          <a:lstStyle/>
          <a:p>
            <a:r>
              <a:rPr lang="en-US" altLang="zh-CN" sz="5400" dirty="0" smtClean="0">
                <a:ln w="25400">
                  <a:solidFill>
                    <a:srgbClr val="FFC000"/>
                  </a:solidFill>
                </a:ln>
                <a:solidFill>
                  <a:srgbClr val="FFC000"/>
                </a:solidFill>
                <a:latin typeface="宋体" panose="02010600030101010101" pitchFamily="2" charset="-122"/>
              </a:rPr>
              <a:t>PART SIX</a:t>
            </a:r>
            <a:endParaRPr lang="zh-CN" altLang="en-US" sz="5400" dirty="0">
              <a:ln w="25400">
                <a:solidFill>
                  <a:srgbClr val="FFC000"/>
                </a:solidFill>
              </a:ln>
              <a:solidFill>
                <a:srgbClr val="FFC000"/>
              </a:solidFill>
            </a:endParaRPr>
          </a:p>
        </p:txBody>
      </p:sp>
      <p:grpSp>
        <p:nvGrpSpPr>
          <p:cNvPr id="12" name="组合 11"/>
          <p:cNvGrpSpPr/>
          <p:nvPr/>
        </p:nvGrpSpPr>
        <p:grpSpPr>
          <a:xfrm>
            <a:off x="3233076" y="1226180"/>
            <a:ext cx="5290139" cy="2808812"/>
            <a:chOff x="3571875" y="1620024"/>
            <a:chExt cx="4574985" cy="1977403"/>
          </a:xfrm>
        </p:grpSpPr>
        <p:cxnSp>
          <p:nvCxnSpPr>
            <p:cNvPr id="5" name="直接连接符 4"/>
            <p:cNvCxnSpPr/>
            <p:nvPr/>
          </p:nvCxnSpPr>
          <p:spPr>
            <a:xfrm flipH="1">
              <a:off x="3571878" y="1620024"/>
              <a:ext cx="2157590" cy="0"/>
            </a:xfrm>
            <a:prstGeom prst="line">
              <a:avLst/>
            </a:prstGeom>
            <a:ln w="25400">
              <a:solidFill>
                <a:srgbClr val="475E3D"/>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581400" y="1620024"/>
              <a:ext cx="0" cy="1970901"/>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71875" y="3590925"/>
              <a:ext cx="4572000" cy="0"/>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8146860" y="1968652"/>
              <a:ext cx="0" cy="1628775"/>
            </a:xfrm>
            <a:prstGeom prst="line">
              <a:avLst/>
            </a:prstGeom>
            <a:ln w="25400">
              <a:solidFill>
                <a:srgbClr val="475E3D"/>
              </a:solidFill>
              <a:tailEnd type="ova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3760107" y="2012000"/>
            <a:ext cx="4339650" cy="1754326"/>
          </a:xfrm>
          <a:prstGeom prst="rect">
            <a:avLst/>
          </a:prstGeom>
        </p:spPr>
        <p:txBody>
          <a:bodyPr wrap="none">
            <a:spAutoFit/>
          </a:bodyPr>
          <a:lstStyle/>
          <a:p>
            <a:pPr algn="ctr"/>
            <a:r>
              <a:rPr lang="zh-CN" altLang="en-US" sz="5400" b="1" dirty="0" smtClean="0">
                <a:latin typeface="微软雅黑" panose="020B0503020204020204" pitchFamily="34" charset="-122"/>
                <a:ea typeface="微软雅黑" panose="020B0503020204020204" pitchFamily="34" charset="-122"/>
              </a:rPr>
              <a:t>安全生产</a:t>
            </a:r>
            <a:endParaRPr lang="en-US" altLang="zh-CN" sz="5400" b="1" dirty="0" smtClean="0">
              <a:latin typeface="微软雅黑" panose="020B0503020204020204" pitchFamily="34" charset="-122"/>
              <a:ea typeface="微软雅黑" panose="020B0503020204020204" pitchFamily="34" charset="-122"/>
            </a:endParaRPr>
          </a:p>
          <a:p>
            <a:pPr algn="ctr"/>
            <a:r>
              <a:rPr lang="zh-CN" altLang="en-US" sz="5400" b="1" dirty="0" smtClean="0">
                <a:latin typeface="微软雅黑" panose="020B0503020204020204" pitchFamily="34" charset="-122"/>
                <a:ea typeface="微软雅黑" panose="020B0503020204020204" pitchFamily="34" charset="-122"/>
              </a:rPr>
              <a:t>标准化</a:t>
            </a:r>
            <a:r>
              <a:rPr lang="zh-CN" altLang="en-US" sz="5400" b="1" dirty="0">
                <a:latin typeface="微软雅黑" panose="020B0503020204020204" pitchFamily="34" charset="-122"/>
                <a:ea typeface="微软雅黑" panose="020B0503020204020204" pitchFamily="34" charset="-122"/>
              </a:rPr>
              <a:t>的目的</a:t>
            </a:r>
          </a:p>
        </p:txBody>
      </p:sp>
      <p:grpSp>
        <p:nvGrpSpPr>
          <p:cNvPr id="15" name="组合 14"/>
          <p:cNvGrpSpPr/>
          <p:nvPr/>
        </p:nvGrpSpPr>
        <p:grpSpPr>
          <a:xfrm>
            <a:off x="680405" y="3806711"/>
            <a:ext cx="2774804" cy="2942107"/>
            <a:chOff x="482746" y="2461641"/>
            <a:chExt cx="4025421" cy="4268128"/>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Tree>
    <p:extLst>
      <p:ext uri="{BB962C8B-B14F-4D97-AF65-F5344CB8AC3E}">
        <p14:creationId xmlns:p14="http://schemas.microsoft.com/office/powerpoint/2010/main" val="1690633420"/>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a:t>
            </a:r>
            <a:r>
              <a:rPr lang="zh-CN" altLang="en-US" sz="2800" b="1" dirty="0" smtClean="0">
                <a:latin typeface="微软雅黑" panose="020B0503020204020204" pitchFamily="34" charset="-122"/>
                <a:ea typeface="微软雅黑" panose="020B0503020204020204" pitchFamily="34" charset="-122"/>
              </a:rPr>
              <a:t>的目的</a:t>
            </a:r>
            <a:endParaRPr lang="zh-CN" altLang="en-US" sz="2800" b="1" dirty="0">
              <a:latin typeface="微软雅黑" panose="020B0503020204020204" pitchFamily="34" charset="-122"/>
              <a:ea typeface="微软雅黑" panose="020B0503020204020204" pitchFamily="34" charset="-122"/>
            </a:endParaRPr>
          </a:p>
        </p:txBody>
      </p:sp>
      <p:sp>
        <p:nvSpPr>
          <p:cNvPr id="2" name="矩形 1"/>
          <p:cNvSpPr/>
          <p:nvPr/>
        </p:nvSpPr>
        <p:spPr>
          <a:xfrm>
            <a:off x="1074764" y="1637712"/>
            <a:ext cx="6096000" cy="3351046"/>
          </a:xfrm>
          <a:prstGeom prst="rect">
            <a:avLst/>
          </a:prstGeom>
        </p:spPr>
        <p:txBody>
          <a:bodyPr>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实施安全生产标准化最根本的目的是保护人的生命和健康，以人为本、对企业负责；安全生产是企业的生命线，使企业充满活力，安全是生产的保证、是巩固企业的基石、是取得效益的前提、是发展企业的根本，安全生产是企业永恒的主题。</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6196" y="1110498"/>
            <a:ext cx="3010437" cy="5460420"/>
          </a:xfrm>
          <a:prstGeom prst="rect">
            <a:avLst/>
          </a:prstGeom>
        </p:spPr>
      </p:pic>
      <p:grpSp>
        <p:nvGrpSpPr>
          <p:cNvPr id="8" name="组合 7"/>
          <p:cNvGrpSpPr/>
          <p:nvPr/>
        </p:nvGrpSpPr>
        <p:grpSpPr>
          <a:xfrm>
            <a:off x="750698" y="1358561"/>
            <a:ext cx="6607032" cy="3904555"/>
            <a:chOff x="3355675" y="1199072"/>
            <a:chExt cx="7729268" cy="2639683"/>
          </a:xfrm>
        </p:grpSpPr>
        <p:sp>
          <p:nvSpPr>
            <p:cNvPr id="9" name="圆角矩形 8"/>
            <p:cNvSpPr/>
            <p:nvPr/>
          </p:nvSpPr>
          <p:spPr>
            <a:xfrm>
              <a:off x="3355675" y="1199072"/>
              <a:ext cx="7729268" cy="2639683"/>
            </a:xfrm>
            <a:prstGeom prst="roundRect">
              <a:avLst/>
            </a:prstGeom>
            <a:no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3355675" y="1199072"/>
              <a:ext cx="7729268" cy="2639683"/>
            </a:xfrm>
            <a:prstGeom prst="roundRect">
              <a:avLst/>
            </a:prstGeom>
            <a:noFill/>
            <a:ln w="25400">
              <a:solidFill>
                <a:srgbClr val="EAEAE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99224483"/>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3775393"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安全生产标准化的目的</a:t>
            </a:r>
          </a:p>
        </p:txBody>
      </p:sp>
      <p:sp>
        <p:nvSpPr>
          <p:cNvPr id="2" name="矩形 1"/>
          <p:cNvSpPr/>
          <p:nvPr/>
        </p:nvSpPr>
        <p:spPr>
          <a:xfrm>
            <a:off x="4176241" y="1594907"/>
            <a:ext cx="7445145" cy="3416320"/>
          </a:xfrm>
          <a:prstGeom prst="rect">
            <a:avLst/>
          </a:prstGeom>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 为加强公司安全生产管理，贯彻执行国家“安全第一，预防为主，综合治理”的安全工作方针，根据</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中华人民共和国宪法</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中华人民共和国安全生产法</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国务院关于进一步加强安全生产工作的决定</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和国家有关劳动保护的规定，明确各级领导和有关职能部门及各岗位从业人员的安全生产职责，特制定本制度。</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18166" t="5427" r="11447" b="9457"/>
          <a:stretch/>
        </p:blipFill>
        <p:spPr>
          <a:xfrm>
            <a:off x="122814" y="1594907"/>
            <a:ext cx="4053427" cy="4901609"/>
          </a:xfrm>
          <a:prstGeom prst="rect">
            <a:avLst/>
          </a:prstGeom>
        </p:spPr>
      </p:pic>
      <p:grpSp>
        <p:nvGrpSpPr>
          <p:cNvPr id="8" name="组合 7"/>
          <p:cNvGrpSpPr/>
          <p:nvPr/>
        </p:nvGrpSpPr>
        <p:grpSpPr>
          <a:xfrm>
            <a:off x="3982995" y="1350789"/>
            <a:ext cx="7829776" cy="3997388"/>
            <a:chOff x="3355675" y="1199072"/>
            <a:chExt cx="7729268" cy="2639683"/>
          </a:xfrm>
        </p:grpSpPr>
        <p:sp>
          <p:nvSpPr>
            <p:cNvPr id="9" name="圆角矩形 8"/>
            <p:cNvSpPr/>
            <p:nvPr/>
          </p:nvSpPr>
          <p:spPr>
            <a:xfrm>
              <a:off x="3355675" y="1199072"/>
              <a:ext cx="7729268" cy="2639683"/>
            </a:xfrm>
            <a:prstGeom prst="roundRect">
              <a:avLst/>
            </a:prstGeom>
            <a:noFill/>
            <a:ln w="1270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3355675" y="1199072"/>
              <a:ext cx="7729268" cy="2639683"/>
            </a:xfrm>
            <a:prstGeom prst="roundRect">
              <a:avLst/>
            </a:prstGeom>
            <a:noFill/>
            <a:ln w="25400">
              <a:solidFill>
                <a:srgbClr val="EAEAE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08060735"/>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3" name="矩形 2"/>
          <p:cNvSpPr/>
          <p:nvPr/>
        </p:nvSpPr>
        <p:spPr>
          <a:xfrm>
            <a:off x="5164512" y="810768"/>
            <a:ext cx="3647152" cy="923330"/>
          </a:xfrm>
          <a:prstGeom prst="rect">
            <a:avLst/>
          </a:prstGeom>
        </p:spPr>
        <p:txBody>
          <a:bodyPr wrap="none">
            <a:spAutoFit/>
          </a:bodyPr>
          <a:lstStyle/>
          <a:p>
            <a:r>
              <a:rPr lang="en-US" altLang="zh-CN" sz="5400" dirty="0" smtClean="0">
                <a:ln w="25400">
                  <a:solidFill>
                    <a:srgbClr val="FFC000"/>
                  </a:solidFill>
                </a:ln>
                <a:solidFill>
                  <a:srgbClr val="FFC000"/>
                </a:solidFill>
                <a:latin typeface="宋体" panose="02010600030101010101" pitchFamily="2" charset="-122"/>
              </a:rPr>
              <a:t>PART SEVEN</a:t>
            </a:r>
            <a:endParaRPr lang="zh-CN" altLang="en-US" sz="5400" dirty="0">
              <a:ln w="25400">
                <a:solidFill>
                  <a:srgbClr val="FFC000"/>
                </a:solidFill>
              </a:ln>
              <a:solidFill>
                <a:srgbClr val="FFC000"/>
              </a:solidFill>
            </a:endParaRPr>
          </a:p>
        </p:txBody>
      </p:sp>
      <p:grpSp>
        <p:nvGrpSpPr>
          <p:cNvPr id="12" name="组合 11"/>
          <p:cNvGrpSpPr/>
          <p:nvPr/>
        </p:nvGrpSpPr>
        <p:grpSpPr>
          <a:xfrm>
            <a:off x="3233076" y="1226180"/>
            <a:ext cx="5290139" cy="2808812"/>
            <a:chOff x="3571875" y="1620024"/>
            <a:chExt cx="4574985" cy="1977403"/>
          </a:xfrm>
        </p:grpSpPr>
        <p:cxnSp>
          <p:nvCxnSpPr>
            <p:cNvPr id="5" name="直接连接符 4"/>
            <p:cNvCxnSpPr/>
            <p:nvPr/>
          </p:nvCxnSpPr>
          <p:spPr>
            <a:xfrm flipH="1">
              <a:off x="3571878" y="1620024"/>
              <a:ext cx="1553309" cy="0"/>
            </a:xfrm>
            <a:prstGeom prst="line">
              <a:avLst/>
            </a:prstGeom>
            <a:ln w="25400">
              <a:solidFill>
                <a:srgbClr val="475E3D"/>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581400" y="1620024"/>
              <a:ext cx="0" cy="1970901"/>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71875" y="3590925"/>
              <a:ext cx="4572000" cy="0"/>
            </a:xfrm>
            <a:prstGeom prst="line">
              <a:avLst/>
            </a:prstGeom>
            <a:ln w="25400">
              <a:solidFill>
                <a:srgbClr val="475E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8146860" y="1968652"/>
              <a:ext cx="0" cy="1628775"/>
            </a:xfrm>
            <a:prstGeom prst="line">
              <a:avLst/>
            </a:prstGeom>
            <a:ln w="25400">
              <a:solidFill>
                <a:srgbClr val="475E3D"/>
              </a:solidFill>
              <a:tailEnd type="ova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3413859" y="2012000"/>
            <a:ext cx="5032147" cy="1754326"/>
          </a:xfrm>
          <a:prstGeom prst="rect">
            <a:avLst/>
          </a:prstGeom>
        </p:spPr>
        <p:txBody>
          <a:bodyPr wrap="none">
            <a:spAutoFit/>
          </a:bodyPr>
          <a:lstStyle/>
          <a:p>
            <a:pPr algn="ctr"/>
            <a:r>
              <a:rPr lang="zh-CN" altLang="en-US" sz="5400" b="1" dirty="0" smtClean="0">
                <a:latin typeface="微软雅黑" panose="020B0503020204020204" pitchFamily="34" charset="-122"/>
                <a:ea typeface="微软雅黑" panose="020B0503020204020204" pitchFamily="34" charset="-122"/>
              </a:rPr>
              <a:t>安全生产</a:t>
            </a:r>
            <a:endParaRPr lang="en-US" altLang="zh-CN" sz="5400" b="1" dirty="0" smtClean="0">
              <a:latin typeface="微软雅黑" panose="020B0503020204020204" pitchFamily="34" charset="-122"/>
              <a:ea typeface="微软雅黑" panose="020B0503020204020204" pitchFamily="34" charset="-122"/>
            </a:endParaRPr>
          </a:p>
          <a:p>
            <a:pPr algn="ctr"/>
            <a:r>
              <a:rPr lang="zh-CN" altLang="en-US" sz="5400" b="1" dirty="0" smtClean="0">
                <a:latin typeface="微软雅黑" panose="020B0503020204020204" pitchFamily="34" charset="-122"/>
                <a:ea typeface="微软雅黑" panose="020B0503020204020204" pitchFamily="34" charset="-122"/>
              </a:rPr>
              <a:t>标准化</a:t>
            </a:r>
            <a:r>
              <a:rPr lang="zh-CN" altLang="en-US" sz="5400" b="1" dirty="0">
                <a:latin typeface="微软雅黑" panose="020B0503020204020204" pitchFamily="34" charset="-122"/>
                <a:ea typeface="微软雅黑" panose="020B0503020204020204" pitchFamily="34" charset="-122"/>
              </a:rPr>
              <a:t>运营模式</a:t>
            </a:r>
          </a:p>
        </p:txBody>
      </p:sp>
      <p:grpSp>
        <p:nvGrpSpPr>
          <p:cNvPr id="15" name="组合 14"/>
          <p:cNvGrpSpPr/>
          <p:nvPr/>
        </p:nvGrpSpPr>
        <p:grpSpPr>
          <a:xfrm>
            <a:off x="680405" y="3806711"/>
            <a:ext cx="2774804" cy="2942107"/>
            <a:chOff x="482746" y="2461641"/>
            <a:chExt cx="4025421" cy="4268128"/>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Tree>
    <p:extLst>
      <p:ext uri="{BB962C8B-B14F-4D97-AF65-F5344CB8AC3E}">
        <p14:creationId xmlns:p14="http://schemas.microsoft.com/office/powerpoint/2010/main" val="2044629959"/>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637414" y="1349938"/>
            <a:ext cx="5656521" cy="2295666"/>
            <a:chOff x="1329070" y="1872297"/>
            <a:chExt cx="5656521" cy="2295666"/>
          </a:xfrm>
        </p:grpSpPr>
        <p:sp>
          <p:nvSpPr>
            <p:cNvPr id="2" name="矩形 1"/>
            <p:cNvSpPr/>
            <p:nvPr/>
          </p:nvSpPr>
          <p:spPr>
            <a:xfrm>
              <a:off x="1578324" y="2120541"/>
              <a:ext cx="5158012" cy="1938992"/>
            </a:xfrm>
            <a:prstGeom prst="rect">
              <a:avLst/>
            </a:prstGeom>
          </p:spPr>
          <p:txBody>
            <a:bodyPr wrap="square">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安全生产</a:t>
              </a:r>
              <a:r>
                <a:rPr lang="zh-CN" altLang="en-US" sz="2000" dirty="0">
                  <a:latin typeface="微软雅黑" panose="020B0503020204020204" pitchFamily="34" charset="-122"/>
                  <a:ea typeface="微软雅黑" panose="020B0503020204020204" pitchFamily="34" charset="-122"/>
                </a:rPr>
                <a:t>检查是安全管理工作</a:t>
              </a:r>
              <a:r>
                <a:rPr lang="zh-CN" altLang="en-US" sz="2000" dirty="0" smtClean="0">
                  <a:latin typeface="微软雅黑" panose="020B0503020204020204" pitchFamily="34" charset="-122"/>
                  <a:ea typeface="微软雅黑" panose="020B0503020204020204" pitchFamily="34" charset="-122"/>
                </a:rPr>
                <a:t>的重要</a:t>
              </a:r>
              <a:r>
                <a:rPr lang="zh-CN" altLang="en-US" sz="2000" dirty="0">
                  <a:latin typeface="微软雅黑" panose="020B0503020204020204" pitchFamily="34" charset="-122"/>
                  <a:ea typeface="微软雅黑" panose="020B0503020204020204" pitchFamily="34" charset="-122"/>
                </a:rPr>
                <a:t>内容，它是安全 生产工作中运用全员参与安全管理的方法之一</a:t>
              </a:r>
              <a:r>
                <a:rPr lang="zh-CN" altLang="en-US" sz="2000" dirty="0" smtClean="0">
                  <a:latin typeface="微软雅黑" panose="020B0503020204020204" pitchFamily="34" charset="-122"/>
                  <a:ea typeface="微软雅黑" panose="020B0503020204020204" pitchFamily="34" charset="-122"/>
                </a:rPr>
                <a:t>，是</a:t>
              </a:r>
              <a:r>
                <a:rPr lang="zh-CN" altLang="en-US" sz="2000" dirty="0">
                  <a:latin typeface="微软雅黑" panose="020B0503020204020204" pitchFamily="34" charset="-122"/>
                  <a:ea typeface="微软雅黑" panose="020B0503020204020204" pitchFamily="34" charset="-122"/>
                </a:rPr>
                <a:t>发现和消除隐患，交流经验，推动安全生产工作的有效措施和重要手段。</a:t>
              </a:r>
            </a:p>
          </p:txBody>
        </p:sp>
        <p:sp>
          <p:nvSpPr>
            <p:cNvPr id="10" name="圆角矩形 9"/>
            <p:cNvSpPr/>
            <p:nvPr/>
          </p:nvSpPr>
          <p:spPr>
            <a:xfrm>
              <a:off x="1329070" y="1872297"/>
              <a:ext cx="5656521" cy="2295666"/>
            </a:xfrm>
            <a:prstGeom prst="roundRect">
              <a:avLst/>
            </a:prstGeom>
            <a:noFill/>
            <a:ln w="25400">
              <a:solidFill>
                <a:srgbClr val="51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4134465"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安全生产标准化运营模式</a:t>
            </a:r>
          </a:p>
        </p:txBody>
      </p:sp>
      <p:grpSp>
        <p:nvGrpSpPr>
          <p:cNvPr id="12" name="组合 11"/>
          <p:cNvGrpSpPr/>
          <p:nvPr/>
        </p:nvGrpSpPr>
        <p:grpSpPr>
          <a:xfrm>
            <a:off x="1264553" y="907595"/>
            <a:ext cx="1892596" cy="720872"/>
            <a:chOff x="712382" y="930804"/>
            <a:chExt cx="1892596" cy="720872"/>
          </a:xfrm>
        </p:grpSpPr>
        <p:sp>
          <p:nvSpPr>
            <p:cNvPr id="11" name="圆角矩形 10"/>
            <p:cNvSpPr/>
            <p:nvPr/>
          </p:nvSpPr>
          <p:spPr>
            <a:xfrm>
              <a:off x="712382" y="989887"/>
              <a:ext cx="1892596" cy="661789"/>
            </a:xfrm>
            <a:prstGeom prst="roundRect">
              <a:avLst/>
            </a:prstGeom>
            <a:solidFill>
              <a:srgbClr val="EAEAEA"/>
            </a:solidFill>
            <a:ln w="25400">
              <a:solidFill>
                <a:srgbClr val="475E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85013" y="930804"/>
              <a:ext cx="1723549" cy="581057"/>
            </a:xfrm>
            <a:prstGeom prst="rect">
              <a:avLst/>
            </a:prstGeom>
          </p:spPr>
          <p:txBody>
            <a:bodyPr wrap="non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检查与自评</a:t>
              </a:r>
              <a:endParaRPr lang="en-US" altLang="zh-CN" sz="2400" b="1"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989673" y="4268539"/>
            <a:ext cx="5656521" cy="2295666"/>
            <a:chOff x="1329070" y="1872297"/>
            <a:chExt cx="5656521" cy="2295666"/>
          </a:xfrm>
        </p:grpSpPr>
        <p:sp>
          <p:nvSpPr>
            <p:cNvPr id="21" name="矩形 20"/>
            <p:cNvSpPr/>
            <p:nvPr/>
          </p:nvSpPr>
          <p:spPr>
            <a:xfrm>
              <a:off x="1453696" y="2150826"/>
              <a:ext cx="5407267" cy="1938992"/>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经理是本企业安全生产的主要负责人，对企业的安全生产工作全面负责。建立、健全本单位安全生产责任制。亲自带头自觉执行，并经常或定期检查安全责任制的执行情况，奖优罚劣。</a:t>
              </a:r>
            </a:p>
          </p:txBody>
        </p:sp>
        <p:sp>
          <p:nvSpPr>
            <p:cNvPr id="22" name="圆角矩形 21"/>
            <p:cNvSpPr/>
            <p:nvPr/>
          </p:nvSpPr>
          <p:spPr>
            <a:xfrm>
              <a:off x="1329070" y="1872297"/>
              <a:ext cx="5656521" cy="2295666"/>
            </a:xfrm>
            <a:prstGeom prst="roundRect">
              <a:avLst/>
            </a:prstGeom>
            <a:noFill/>
            <a:ln w="25400">
              <a:solidFill>
                <a:srgbClr val="51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5616812" y="3826196"/>
            <a:ext cx="1892596" cy="720872"/>
            <a:chOff x="712382" y="930804"/>
            <a:chExt cx="1892596" cy="720872"/>
          </a:xfrm>
        </p:grpSpPr>
        <p:sp>
          <p:nvSpPr>
            <p:cNvPr id="24" name="圆角矩形 23"/>
            <p:cNvSpPr/>
            <p:nvPr/>
          </p:nvSpPr>
          <p:spPr>
            <a:xfrm>
              <a:off x="712382" y="989887"/>
              <a:ext cx="1892596" cy="661789"/>
            </a:xfrm>
            <a:prstGeom prst="roundRect">
              <a:avLst/>
            </a:prstGeom>
            <a:solidFill>
              <a:srgbClr val="EAEAEA"/>
            </a:solidFill>
            <a:ln w="25400">
              <a:solidFill>
                <a:srgbClr val="475E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85013" y="930804"/>
              <a:ext cx="1723549" cy="581057"/>
            </a:xfrm>
            <a:prstGeom prst="rect">
              <a:avLst/>
            </a:prstGeom>
          </p:spPr>
          <p:txBody>
            <a:bodyPr wrap="non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经理负责制</a:t>
              </a:r>
            </a:p>
          </p:txBody>
        </p:sp>
      </p:gr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105526" y="1105199"/>
            <a:ext cx="2197420" cy="2780100"/>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83833" y="4111505"/>
            <a:ext cx="4719591" cy="2452700"/>
          </a:xfrm>
          <a:prstGeom prst="rect">
            <a:avLst/>
          </a:prstGeom>
        </p:spPr>
      </p:pic>
    </p:spTree>
    <p:extLst>
      <p:ext uri="{BB962C8B-B14F-4D97-AF65-F5344CB8AC3E}">
        <p14:creationId xmlns:p14="http://schemas.microsoft.com/office/powerpoint/2010/main" val="4275408890"/>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0-#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4134465"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安全生产标准化运营模式</a:t>
            </a:r>
          </a:p>
        </p:txBody>
      </p:sp>
      <p:sp>
        <p:nvSpPr>
          <p:cNvPr id="3" name="矩形 2"/>
          <p:cNvSpPr/>
          <p:nvPr/>
        </p:nvSpPr>
        <p:spPr>
          <a:xfrm>
            <a:off x="1771435" y="4588731"/>
            <a:ext cx="3595027" cy="1938992"/>
          </a:xfrm>
          <a:prstGeom prst="rect">
            <a:avLst/>
          </a:prstGeom>
        </p:spPr>
        <p:txBody>
          <a:bodyPr wrap="square">
            <a:spAutoFit/>
          </a:bodyPr>
          <a:lstStyle/>
          <a:p>
            <a:pPr marL="342900" indent="-342900">
              <a:buFont typeface="Arial" panose="020B0604020202020204" pitchFamily="34" charset="0"/>
              <a:buChar char="•"/>
            </a:pPr>
            <a:r>
              <a:rPr lang="zh-CN" altLang="en-US" sz="2400" b="1" dirty="0">
                <a:latin typeface="微软雅黑" panose="020B0503020204020204" pitchFamily="34" charset="-122"/>
                <a:ea typeface="微软雅黑" panose="020B0503020204020204" pitchFamily="34" charset="-122"/>
              </a:rPr>
              <a:t>车队安全管理负责人</a:t>
            </a:r>
          </a:p>
          <a:p>
            <a:pPr marL="342900" indent="-342900">
              <a:buFont typeface="Arial" panose="020B0604020202020204" pitchFamily="34" charset="0"/>
              <a:buChar char="•"/>
            </a:pPr>
            <a:endParaRPr lang="zh-CN" altLang="en-US" sz="2400" b="1"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400" b="1" dirty="0">
                <a:latin typeface="微软雅黑" panose="020B0503020204020204" pitchFamily="34" charset="-122"/>
                <a:ea typeface="微软雅黑" panose="020B0503020204020204" pitchFamily="34" charset="-122"/>
              </a:rPr>
              <a:t>产品质量管理负责人</a:t>
            </a:r>
          </a:p>
          <a:p>
            <a:pPr marL="342900" indent="-342900">
              <a:buFont typeface="Arial" panose="020B0604020202020204" pitchFamily="34" charset="0"/>
              <a:buChar char="•"/>
            </a:pPr>
            <a:endParaRPr lang="zh-CN" altLang="en-US" sz="2400" b="1" dirty="0">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2400" b="1" dirty="0">
                <a:latin typeface="微软雅黑" panose="020B0503020204020204" pitchFamily="34" charset="-122"/>
                <a:ea typeface="微软雅黑" panose="020B0503020204020204" pitchFamily="34" charset="-122"/>
              </a:rPr>
              <a:t>消防安全管理负责人</a:t>
            </a: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12920" t="11783" r="13282" b="10543"/>
          <a:stretch/>
        </p:blipFill>
        <p:spPr>
          <a:xfrm>
            <a:off x="7166343" y="1879477"/>
            <a:ext cx="4410241" cy="4061637"/>
          </a:xfrm>
          <a:prstGeom prst="rect">
            <a:avLst/>
          </a:prstGeom>
        </p:spPr>
      </p:pic>
      <p:grpSp>
        <p:nvGrpSpPr>
          <p:cNvPr id="15" name="组合 14"/>
          <p:cNvGrpSpPr/>
          <p:nvPr/>
        </p:nvGrpSpPr>
        <p:grpSpPr>
          <a:xfrm>
            <a:off x="582469" y="1137683"/>
            <a:ext cx="6060558" cy="3147238"/>
            <a:chOff x="457200" y="808074"/>
            <a:chExt cx="6060558" cy="3147238"/>
          </a:xfrm>
        </p:grpSpPr>
        <p:grpSp>
          <p:nvGrpSpPr>
            <p:cNvPr id="14" name="组合 13"/>
            <p:cNvGrpSpPr/>
            <p:nvPr/>
          </p:nvGrpSpPr>
          <p:grpSpPr>
            <a:xfrm>
              <a:off x="876355" y="1088203"/>
              <a:ext cx="5134650" cy="2704467"/>
              <a:chOff x="876355" y="1088203"/>
              <a:chExt cx="5134650" cy="2704467"/>
            </a:xfrm>
          </p:grpSpPr>
          <p:sp>
            <p:nvSpPr>
              <p:cNvPr id="2" name="矩形 1"/>
              <p:cNvSpPr/>
              <p:nvPr/>
            </p:nvSpPr>
            <p:spPr>
              <a:xfrm>
                <a:off x="876355" y="1853678"/>
                <a:ext cx="5134650" cy="1938992"/>
              </a:xfrm>
              <a:prstGeom prst="rect">
                <a:avLst/>
              </a:prstGeom>
            </p:spPr>
            <p:txBody>
              <a:bodyPr wrap="square">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安全生产</a:t>
                </a:r>
                <a:r>
                  <a:rPr lang="zh-CN" altLang="en-US" sz="2000" dirty="0">
                    <a:latin typeface="微软雅黑" panose="020B0503020204020204" pitchFamily="34" charset="-122"/>
                    <a:ea typeface="微软雅黑" panose="020B0503020204020204" pitchFamily="34" charset="-122"/>
                  </a:rPr>
                  <a:t>管理负责人是企业专门负责安全生产管理的人员，是国家有关安全生产法律、法规、方针、政策在本单位的具体贯彻执行者，是企业安全生产规章制度的具体落实者。</a:t>
                </a:r>
              </a:p>
            </p:txBody>
          </p:sp>
          <p:sp>
            <p:nvSpPr>
              <p:cNvPr id="9" name="矩形 8"/>
              <p:cNvSpPr/>
              <p:nvPr/>
            </p:nvSpPr>
            <p:spPr>
              <a:xfrm>
                <a:off x="1966353" y="1088203"/>
                <a:ext cx="2954655" cy="461665"/>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安全生产管理负责人</a:t>
                </a:r>
                <a:endParaRPr lang="en-US" altLang="zh-CN" sz="2400" b="1"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776925" y="1582603"/>
                <a:ext cx="1231549" cy="276621"/>
                <a:chOff x="2776925" y="1582603"/>
                <a:chExt cx="1231549" cy="276621"/>
              </a:xfrm>
            </p:grpSpPr>
            <p:sp>
              <p:nvSpPr>
                <p:cNvPr id="10" name="燕尾形 9"/>
                <p:cNvSpPr/>
                <p:nvPr/>
              </p:nvSpPr>
              <p:spPr>
                <a:xfrm rot="5400000">
                  <a:off x="2776925" y="1582603"/>
                  <a:ext cx="271075" cy="271075"/>
                </a:xfrm>
                <a:prstGeom prst="chevron">
                  <a:avLst/>
                </a:prstGeom>
                <a:solidFill>
                  <a:srgbClr val="7CC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燕尾形 10"/>
                <p:cNvSpPr/>
                <p:nvPr/>
              </p:nvSpPr>
              <p:spPr>
                <a:xfrm rot="5400000">
                  <a:off x="3737399" y="1588149"/>
                  <a:ext cx="271075" cy="271075"/>
                </a:xfrm>
                <a:prstGeom prst="chevron">
                  <a:avLst/>
                </a:prstGeom>
                <a:solidFill>
                  <a:srgbClr val="7CC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13" name="圆角矩形 12"/>
            <p:cNvSpPr/>
            <p:nvPr/>
          </p:nvSpPr>
          <p:spPr>
            <a:xfrm>
              <a:off x="457200" y="808074"/>
              <a:ext cx="6060558" cy="3147238"/>
            </a:xfrm>
            <a:prstGeom prst="round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2102954118"/>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700"/>
                                        <p:tgtEl>
                                          <p:spTgt spid="15"/>
                                        </p:tgtEl>
                                      </p:cBhvr>
                                    </p:animEffect>
                                  </p:childTnLst>
                                </p:cTn>
                              </p:par>
                            </p:childTnLst>
                          </p:cTn>
                        </p:par>
                        <p:par>
                          <p:cTn id="16" fill="hold">
                            <p:stCondLst>
                              <p:cond delay="1700"/>
                            </p:stCondLst>
                            <p:childTnLst>
                              <p:par>
                                <p:cTn id="17" presetID="2" presetClass="entr" presetSubtype="4"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2200"/>
                            </p:stCondLst>
                            <p:childTnLst>
                              <p:par>
                                <p:cTn id="22" presetID="53" presetClass="entr" presetSubtype="16"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18947"/>
          <a:stretch/>
        </p:blipFill>
        <p:spPr>
          <a:xfrm>
            <a:off x="3323244" y="808381"/>
            <a:ext cx="5589214" cy="6049619"/>
          </a:xfrm>
          <a:prstGeom prst="rect">
            <a:avLst/>
          </a:prstGeom>
        </p:spPr>
      </p:pic>
      <p:grpSp>
        <p:nvGrpSpPr>
          <p:cNvPr id="4" name="组合 3"/>
          <p:cNvGrpSpPr/>
          <p:nvPr/>
        </p:nvGrpSpPr>
        <p:grpSpPr>
          <a:xfrm>
            <a:off x="0" y="142875"/>
            <a:ext cx="2508562" cy="486191"/>
            <a:chOff x="2298502" y="142875"/>
            <a:chExt cx="1597223" cy="309562"/>
          </a:xfrm>
        </p:grpSpPr>
        <p:sp>
          <p:nvSpPr>
            <p:cNvPr id="5" name="五边形 4"/>
            <p:cNvSpPr/>
            <p:nvPr/>
          </p:nvSpPr>
          <p:spPr>
            <a:xfrm>
              <a:off x="2298502" y="142875"/>
              <a:ext cx="1368623" cy="295275"/>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a:off x="3600450" y="157162"/>
              <a:ext cx="295275" cy="295275"/>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矩形 6"/>
          <p:cNvSpPr/>
          <p:nvPr/>
        </p:nvSpPr>
        <p:spPr>
          <a:xfrm>
            <a:off x="2508562" y="165314"/>
            <a:ext cx="4134465"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安全生产标准化运营模式</a:t>
            </a:r>
          </a:p>
        </p:txBody>
      </p:sp>
      <p:sp>
        <p:nvSpPr>
          <p:cNvPr id="2" name="矩形 1"/>
          <p:cNvSpPr/>
          <p:nvPr/>
        </p:nvSpPr>
        <p:spPr>
          <a:xfrm>
            <a:off x="4239431" y="3062200"/>
            <a:ext cx="3756839" cy="2677656"/>
          </a:xfrm>
          <a:prstGeom prst="rect">
            <a:avLst/>
          </a:prstGeom>
        </p:spPr>
        <p:txBody>
          <a:bodyPr wrap="square">
            <a:spAutoFit/>
          </a:bodyPr>
          <a:lstStyle/>
          <a:p>
            <a:pPr>
              <a:lnSpc>
                <a:spcPct val="150000"/>
              </a:lnSpc>
            </a:pPr>
            <a:r>
              <a:rPr lang="zh-CN" altLang="en-US" sz="2800" b="1" dirty="0" smtClean="0">
                <a:latin typeface="微软雅黑" panose="020B0503020204020204" pitchFamily="34" charset="-122"/>
                <a:ea typeface="微软雅黑" panose="020B0503020204020204" pitchFamily="34" charset="-122"/>
              </a:rPr>
              <a:t>●培训教育</a:t>
            </a:r>
          </a:p>
          <a:p>
            <a:pPr>
              <a:lnSpc>
                <a:spcPct val="150000"/>
              </a:lnSpc>
            </a:pPr>
            <a:r>
              <a:rPr lang="zh-CN" altLang="en-US" sz="2800" b="1" dirty="0" smtClean="0">
                <a:latin typeface="微软雅黑" panose="020B0503020204020204" pitchFamily="34" charset="-122"/>
                <a:ea typeface="微软雅黑" panose="020B0503020204020204" pitchFamily="34" charset="-122"/>
              </a:rPr>
              <a:t>●生产设施及工艺安全</a:t>
            </a:r>
          </a:p>
          <a:p>
            <a:pPr>
              <a:lnSpc>
                <a:spcPct val="150000"/>
              </a:lnSpc>
            </a:pPr>
            <a:r>
              <a:rPr lang="zh-CN" altLang="en-US" sz="2800" b="1" dirty="0" smtClean="0">
                <a:latin typeface="微软雅黑" panose="020B0503020204020204" pitchFamily="34" charset="-122"/>
                <a:ea typeface="微软雅黑" panose="020B0503020204020204" pitchFamily="34" charset="-122"/>
              </a:rPr>
              <a:t>●产品安全与危害告知</a:t>
            </a:r>
          </a:p>
          <a:p>
            <a:pPr>
              <a:lnSpc>
                <a:spcPct val="150000"/>
              </a:lnSpc>
            </a:pPr>
            <a:r>
              <a:rPr lang="zh-CN" altLang="en-US" sz="2800" b="1" dirty="0" smtClean="0">
                <a:latin typeface="微软雅黑" panose="020B0503020204020204" pitchFamily="34" charset="-122"/>
                <a:ea typeface="微软雅黑" panose="020B0503020204020204" pitchFamily="34" charset="-122"/>
              </a:rPr>
              <a:t>●事故与应急</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04882472"/>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10768"/>
            <a:ext cx="12192000" cy="6047232"/>
          </a:xfrm>
          <a:prstGeom prst="rect">
            <a:avLst/>
          </a:prstGeom>
        </p:spPr>
      </p:pic>
      <p:sp>
        <p:nvSpPr>
          <p:cNvPr id="9" name="圆角矩形 8"/>
          <p:cNvSpPr/>
          <p:nvPr/>
        </p:nvSpPr>
        <p:spPr>
          <a:xfrm>
            <a:off x="1782881" y="956907"/>
            <a:ext cx="8980227" cy="5281684"/>
          </a:xfrm>
          <a:prstGeom prst="roundRect">
            <a:avLst>
              <a:gd name="adj" fmla="val 6783"/>
            </a:avLst>
          </a:prstGeom>
          <a:solidFill>
            <a:schemeClr val="bg1">
              <a:alpha val="60000"/>
            </a:schemeClr>
          </a:solidFill>
          <a:ln w="127000">
            <a:solidFill>
              <a:schemeClr val="bg1">
                <a:alpha val="40000"/>
              </a:schemeClr>
            </a:solidFill>
          </a:ln>
          <a:effectLst/>
          <a:scene3d>
            <a:camera prst="perspectiveLeft" fov="2700000"/>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866879" y="0"/>
            <a:ext cx="4325121" cy="2880366"/>
          </a:xfrm>
          <a:prstGeom prst="rect">
            <a:avLst/>
          </a:prstGeom>
        </p:spPr>
      </p:pic>
      <p:sp>
        <p:nvSpPr>
          <p:cNvPr id="14" name="矩形 13"/>
          <p:cNvSpPr/>
          <p:nvPr/>
        </p:nvSpPr>
        <p:spPr>
          <a:xfrm>
            <a:off x="3689242" y="2135226"/>
            <a:ext cx="7366119" cy="1323439"/>
          </a:xfrm>
          <a:prstGeom prst="rect">
            <a:avLst/>
          </a:prstGeom>
        </p:spPr>
        <p:txBody>
          <a:bodyPr wrap="none">
            <a:spAutoFit/>
          </a:bodyPr>
          <a:lstStyle/>
          <a:p>
            <a:r>
              <a:rPr lang="zh-CN" altLang="en-US" sz="8000" b="1" dirty="0" smtClean="0">
                <a:latin typeface="微软雅黑" panose="020B0503020204020204" pitchFamily="34" charset="-122"/>
                <a:ea typeface="微软雅黑" panose="020B0503020204020204" pitchFamily="34" charset="-122"/>
              </a:rPr>
              <a:t>感谢您的观看！</a:t>
            </a:r>
            <a:endParaRPr lang="zh-CN" altLang="en-US" sz="8000" dirty="0"/>
          </a:p>
        </p:txBody>
      </p:sp>
      <p:pic>
        <p:nvPicPr>
          <p:cNvPr id="15" name="图片 14"/>
          <p:cNvPicPr>
            <a:picLocks noChangeAspect="1"/>
          </p:cNvPicPr>
          <p:nvPr/>
        </p:nvPicPr>
        <p:blipFill>
          <a:blip r:embed="rId5"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16606" y="378576"/>
            <a:ext cx="2638911" cy="2045897"/>
          </a:xfrm>
          <a:prstGeom prst="rect">
            <a:avLst/>
          </a:prstGeom>
        </p:spPr>
      </p:pic>
      <p:grpSp>
        <p:nvGrpSpPr>
          <p:cNvPr id="2" name="组合 1"/>
          <p:cNvGrpSpPr/>
          <p:nvPr/>
        </p:nvGrpSpPr>
        <p:grpSpPr>
          <a:xfrm>
            <a:off x="3988109" y="3552390"/>
            <a:ext cx="5301459" cy="563990"/>
            <a:chOff x="3988109" y="3552390"/>
            <a:chExt cx="5301459" cy="563990"/>
          </a:xfrm>
        </p:grpSpPr>
        <p:grpSp>
          <p:nvGrpSpPr>
            <p:cNvPr id="49" name="组合 48"/>
            <p:cNvGrpSpPr/>
            <p:nvPr/>
          </p:nvGrpSpPr>
          <p:grpSpPr>
            <a:xfrm>
              <a:off x="3988109" y="3552390"/>
              <a:ext cx="2373629" cy="563990"/>
              <a:chOff x="4023765" y="3803704"/>
              <a:chExt cx="2373629" cy="563990"/>
            </a:xfrm>
          </p:grpSpPr>
          <p:grpSp>
            <p:nvGrpSpPr>
              <p:cNvPr id="26" name="组合 25"/>
              <p:cNvGrpSpPr/>
              <p:nvPr/>
            </p:nvGrpSpPr>
            <p:grpSpPr>
              <a:xfrm>
                <a:off x="4023765" y="3803704"/>
                <a:ext cx="543739" cy="563990"/>
                <a:chOff x="4338090" y="3807987"/>
                <a:chExt cx="543739" cy="563990"/>
              </a:xfrm>
            </p:grpSpPr>
            <p:sp>
              <p:nvSpPr>
                <p:cNvPr id="17" name="矩形 16"/>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安</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25" name="椭圆 24"/>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4633728" y="3803704"/>
                <a:ext cx="543739" cy="563990"/>
                <a:chOff x="4338090" y="3807987"/>
                <a:chExt cx="543739" cy="563990"/>
              </a:xfrm>
            </p:grpSpPr>
            <p:sp>
              <p:nvSpPr>
                <p:cNvPr id="28" name="矩形 27"/>
                <p:cNvSpPr/>
                <p:nvPr/>
              </p:nvSpPr>
              <p:spPr>
                <a:xfrm>
                  <a:off x="4338090" y="3807987"/>
                  <a:ext cx="543739" cy="523220"/>
                </a:xfrm>
                <a:prstGeom prst="rect">
                  <a:avLst/>
                </a:prstGeom>
              </p:spPr>
              <p:txBody>
                <a:bodyPr wrap="none">
                  <a:spAutoFit/>
                </a:bodyPr>
                <a:lstStyle/>
                <a:p>
                  <a:r>
                    <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全</a:t>
                  </a:r>
                </a:p>
              </p:txBody>
            </p:sp>
            <p:sp>
              <p:nvSpPr>
                <p:cNvPr id="29" name="椭圆 28"/>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5243691" y="3803704"/>
                <a:ext cx="543739" cy="563990"/>
                <a:chOff x="4338090" y="3807987"/>
                <a:chExt cx="543739" cy="563990"/>
              </a:xfrm>
            </p:grpSpPr>
            <p:sp>
              <p:nvSpPr>
                <p:cNvPr id="31" name="矩形 30"/>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生</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32" name="椭圆 31"/>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853655" y="3803704"/>
                <a:ext cx="543739" cy="563990"/>
                <a:chOff x="4338090" y="3807987"/>
                <a:chExt cx="543739" cy="563990"/>
              </a:xfrm>
            </p:grpSpPr>
            <p:sp>
              <p:nvSpPr>
                <p:cNvPr id="34" name="矩形 33"/>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产</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35" name="椭圆 34"/>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8" name="组合 47"/>
            <p:cNvGrpSpPr/>
            <p:nvPr/>
          </p:nvGrpSpPr>
          <p:grpSpPr>
            <a:xfrm>
              <a:off x="6919268" y="3552390"/>
              <a:ext cx="2370300" cy="563990"/>
              <a:chOff x="6936321" y="3834385"/>
              <a:chExt cx="2370300" cy="563990"/>
            </a:xfrm>
          </p:grpSpPr>
          <p:grpSp>
            <p:nvGrpSpPr>
              <p:cNvPr id="36" name="组合 35"/>
              <p:cNvGrpSpPr/>
              <p:nvPr/>
            </p:nvGrpSpPr>
            <p:grpSpPr>
              <a:xfrm>
                <a:off x="6936321" y="3834385"/>
                <a:ext cx="543739" cy="563990"/>
                <a:chOff x="4338090" y="3807987"/>
                <a:chExt cx="543739" cy="563990"/>
              </a:xfrm>
            </p:grpSpPr>
            <p:sp>
              <p:nvSpPr>
                <p:cNvPr id="37" name="矩形 36"/>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文</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38" name="椭圆 37"/>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545175" y="3834385"/>
                <a:ext cx="543739" cy="563990"/>
                <a:chOff x="4338090" y="3807987"/>
                <a:chExt cx="543739" cy="563990"/>
              </a:xfrm>
            </p:grpSpPr>
            <p:sp>
              <p:nvSpPr>
                <p:cNvPr id="40" name="矩形 39"/>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明</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41" name="椭圆 40"/>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8154029" y="3834385"/>
                <a:ext cx="543739" cy="563990"/>
                <a:chOff x="4338090" y="3807987"/>
                <a:chExt cx="543739" cy="563990"/>
              </a:xfrm>
            </p:grpSpPr>
            <p:sp>
              <p:nvSpPr>
                <p:cNvPr id="43" name="矩形 42"/>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施</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44" name="椭圆 43"/>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8762882" y="3834385"/>
                <a:ext cx="543739" cy="563990"/>
                <a:chOff x="4338090" y="3807987"/>
                <a:chExt cx="543739" cy="563990"/>
              </a:xfrm>
            </p:grpSpPr>
            <p:sp>
              <p:nvSpPr>
                <p:cNvPr id="46" name="矩形 45"/>
                <p:cNvSpPr/>
                <p:nvPr/>
              </p:nvSpPr>
              <p:spPr>
                <a:xfrm>
                  <a:off x="4338090" y="3807987"/>
                  <a:ext cx="543739" cy="523220"/>
                </a:xfrm>
                <a:prstGeom prst="rect">
                  <a:avLst/>
                </a:prstGeom>
              </p:spPr>
              <p:txBody>
                <a:bodyPr wrap="none">
                  <a:spAutoFit/>
                </a:bodyPr>
                <a:lstStyle/>
                <a:p>
                  <a:r>
                    <a:rPr lang="zh-CN" altLang="en-US" sz="2800" dirty="0" smtClean="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rPr>
                    <a:t>工</a:t>
                  </a:r>
                  <a:endParaRPr lang="zh-CN" altLang="en-US" sz="2800" dirty="0">
                    <a:ln w="19050">
                      <a:solidFill>
                        <a:schemeClr val="bg2">
                          <a:lumMod val="50000"/>
                        </a:schemeClr>
                      </a:solidFill>
                    </a:ln>
                    <a:solidFill>
                      <a:schemeClr val="bg2">
                        <a:lumMod val="50000"/>
                      </a:schemeClr>
                    </a:solidFill>
                    <a:latin typeface="幼圆" panose="02010509060101010101" pitchFamily="49" charset="-122"/>
                    <a:ea typeface="幼圆" panose="02010509060101010101" pitchFamily="49" charset="-122"/>
                  </a:endParaRPr>
                </a:p>
              </p:txBody>
            </p:sp>
            <p:sp>
              <p:nvSpPr>
                <p:cNvPr id="47" name="椭圆 46"/>
                <p:cNvSpPr/>
                <p:nvPr/>
              </p:nvSpPr>
              <p:spPr>
                <a:xfrm>
                  <a:off x="4354074" y="3882322"/>
                  <a:ext cx="489655" cy="489655"/>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54" name="组合 53"/>
          <p:cNvGrpSpPr/>
          <p:nvPr/>
        </p:nvGrpSpPr>
        <p:grpSpPr>
          <a:xfrm>
            <a:off x="2886075" y="4214398"/>
            <a:ext cx="7143364" cy="523220"/>
            <a:chOff x="2886075" y="4214398"/>
            <a:chExt cx="7143364" cy="523220"/>
          </a:xfrm>
        </p:grpSpPr>
        <p:cxnSp>
          <p:nvCxnSpPr>
            <p:cNvPr id="51" name="直接连接符 50"/>
            <p:cNvCxnSpPr/>
            <p:nvPr/>
          </p:nvCxnSpPr>
          <p:spPr>
            <a:xfrm>
              <a:off x="2886075" y="4476008"/>
              <a:ext cx="1983866" cy="0"/>
            </a:xfrm>
            <a:prstGeom prst="line">
              <a:avLst/>
            </a:prstGeom>
            <a:ln w="25400" cap="rnd">
              <a:solidFill>
                <a:schemeClr val="bg2">
                  <a:lumMod val="50000"/>
                </a:schemeClr>
              </a:solidFill>
              <a:round/>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5018902" y="4214398"/>
              <a:ext cx="2877711" cy="523220"/>
            </a:xfrm>
            <a:prstGeom prst="rect">
              <a:avLst/>
            </a:prstGeom>
          </p:spPr>
          <p:txBody>
            <a:bodyPr wrap="none">
              <a:spAutoFit/>
            </a:bodyPr>
            <a:lstStyle/>
            <a:p>
              <a:r>
                <a:rPr lang="en-US" altLang="zh-CN" sz="2800" dirty="0" smtClean="0">
                  <a:ln w="19050">
                    <a:solidFill>
                      <a:schemeClr val="bg2">
                        <a:lumMod val="50000"/>
                      </a:schemeClr>
                    </a:solidFill>
                  </a:ln>
                  <a:solidFill>
                    <a:schemeClr val="bg2">
                      <a:lumMod val="50000"/>
                    </a:schemeClr>
                  </a:solidFill>
                  <a:latin typeface="宋体" panose="02010600030101010101" pitchFamily="2" charset="-122"/>
                  <a:ea typeface="宋体" panose="02010600030101010101" pitchFamily="2" charset="-122"/>
                </a:rPr>
                <a:t>SAFE PRODUVTION</a:t>
              </a:r>
              <a:endParaRPr lang="zh-CN" altLang="en-US" sz="2800" dirty="0">
                <a:ln w="19050">
                  <a:solidFill>
                    <a:schemeClr val="bg2">
                      <a:lumMod val="50000"/>
                    </a:schemeClr>
                  </a:solidFill>
                </a:ln>
                <a:solidFill>
                  <a:schemeClr val="bg2">
                    <a:lumMod val="50000"/>
                  </a:schemeClr>
                </a:solidFill>
                <a:latin typeface="宋体" panose="02010600030101010101" pitchFamily="2" charset="-122"/>
                <a:ea typeface="宋体" panose="02010600030101010101" pitchFamily="2" charset="-122"/>
              </a:endParaRPr>
            </a:p>
          </p:txBody>
        </p:sp>
        <p:cxnSp>
          <p:nvCxnSpPr>
            <p:cNvPr id="53" name="直接连接符 52"/>
            <p:cNvCxnSpPr/>
            <p:nvPr/>
          </p:nvCxnSpPr>
          <p:spPr>
            <a:xfrm>
              <a:off x="8045573" y="4476008"/>
              <a:ext cx="1983866" cy="0"/>
            </a:xfrm>
            <a:prstGeom prst="line">
              <a:avLst/>
            </a:prstGeom>
            <a:ln w="25400" cap="rnd">
              <a:solidFill>
                <a:schemeClr val="bg2">
                  <a:lumMod val="50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482746" y="2461641"/>
            <a:ext cx="4025421" cy="4268128"/>
            <a:chOff x="482746" y="2461641"/>
            <a:chExt cx="4025421" cy="4268128"/>
          </a:xfrm>
        </p:grpSpPr>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82746" y="2561125"/>
              <a:ext cx="4025421" cy="4168644"/>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2019300" y="2461641"/>
              <a:ext cx="1372743" cy="1372743"/>
            </a:xfrm>
            <a:prstGeom prst="rect">
              <a:avLst/>
            </a:prstGeom>
          </p:spPr>
        </p:pic>
      </p:grpSp>
      <p:sp>
        <p:nvSpPr>
          <p:cNvPr id="55" name="矩形 54"/>
          <p:cNvSpPr/>
          <p:nvPr/>
        </p:nvSpPr>
        <p:spPr>
          <a:xfrm>
            <a:off x="4938407" y="4836181"/>
            <a:ext cx="3038011" cy="461665"/>
          </a:xfrm>
          <a:prstGeom prst="rect">
            <a:avLst/>
          </a:prstGeom>
        </p:spPr>
        <p:txBody>
          <a:bodyPr wrap="none">
            <a:spAutoFit/>
          </a:bodyPr>
          <a:lstStyle/>
          <a:p>
            <a:r>
              <a:rPr lang="zh-CN" altLang="en-US" sz="2400" b="1" dirty="0" smtClean="0">
                <a:latin typeface="微软雅黑" panose="020B0503020204020204" pitchFamily="34" charset="-122"/>
                <a:ea typeface="微软雅黑" panose="020B0503020204020204" pitchFamily="34" charset="-122"/>
              </a:rPr>
              <a:t>汇 </a:t>
            </a:r>
            <a:r>
              <a:rPr lang="en-US" altLang="zh-CN" sz="2400" b="1" dirty="0" smtClean="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报 </a:t>
            </a:r>
            <a:r>
              <a:rPr lang="en-US" altLang="zh-CN" sz="2400" b="1" dirty="0" smtClean="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人 </a:t>
            </a:r>
            <a:r>
              <a:rPr lang="en-US" altLang="zh-CN" sz="2400" b="1" dirty="0" smtClean="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觅 </a:t>
            </a:r>
            <a:r>
              <a:rPr lang="en-US" altLang="zh-CN" sz="2400" b="1" dirty="0" smtClean="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知</a:t>
            </a:r>
            <a:endParaRPr lang="zh-CN" altLang="en-US" sz="2400" b="1" dirty="0">
              <a:latin typeface="微软雅黑" panose="020B0503020204020204" pitchFamily="34" charset="-122"/>
              <a:ea typeface="微软雅黑" panose="020B0503020204020204" pitchFamily="34" charset="-122"/>
            </a:endParaRPr>
          </a:p>
        </p:txBody>
      </p:sp>
      <p:pic>
        <p:nvPicPr>
          <p:cNvPr id="56" name="图片 55"/>
          <p:cNvPicPr>
            <a:picLocks noChangeAspect="1"/>
          </p:cNvPicPr>
          <p:nvPr/>
        </p:nvPicPr>
        <p:blipFill rotWithShape="1">
          <a:blip r:embed="rId8" cstate="print">
            <a:extLst>
              <a:ext uri="{28A0092B-C50C-407E-A947-70E740481C1C}">
                <a14:useLocalDpi xmlns:a14="http://schemas.microsoft.com/office/drawing/2010/main" val="0"/>
              </a:ext>
            </a:extLst>
          </a:blip>
          <a:srcRect l="10658" r="8756" b="10991"/>
          <a:stretch/>
        </p:blipFill>
        <p:spPr>
          <a:xfrm>
            <a:off x="9363716" y="4852715"/>
            <a:ext cx="2694551" cy="1982126"/>
          </a:xfrm>
          <a:prstGeom prst="rect">
            <a:avLst/>
          </a:prstGeom>
        </p:spPr>
      </p:pic>
    </p:spTree>
    <p:extLst>
      <p:ext uri="{BB962C8B-B14F-4D97-AF65-F5344CB8AC3E}">
        <p14:creationId xmlns:p14="http://schemas.microsoft.com/office/powerpoint/2010/main" val="2815979253"/>
      </p:ext>
    </p:extLst>
  </p:cSld>
  <p:clrMapOvr>
    <a:masterClrMapping/>
  </p:clrMapOvr>
  <mc:AlternateContent xmlns:mc="http://schemas.openxmlformats.org/markup-compatibility/2006" xmlns:p14="http://schemas.microsoft.com/office/powerpoint/2010/main">
    <mc:Choice Requires="p14">
      <p:transition spd="slow" p14:dur="2500" advClick="0" advTm="5000">
        <p:checker/>
      </p:transition>
    </mc:Choice>
    <mc:Fallback xmlns="">
      <p:transition spd="slow" advClick="0" advTm="5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900"/>
                                        <p:tgtEl>
                                          <p:spTgt spid="9"/>
                                        </p:tgtEl>
                                      </p:cBhvr>
                                    </p:animEffect>
                                  </p:childTnLst>
                                </p:cTn>
                              </p:par>
                            </p:childTnLst>
                          </p:cTn>
                        </p:par>
                        <p:par>
                          <p:cTn id="26" fill="hold">
                            <p:stCondLst>
                              <p:cond delay="2900"/>
                            </p:stCondLst>
                            <p:childTnLst>
                              <p:par>
                                <p:cTn id="27" presetID="2" presetClass="entr" presetSubtype="2" fill="hold" nodeType="after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1+#ppt_w/2"/>
                                          </p:val>
                                        </p:tav>
                                        <p:tav tm="100000">
                                          <p:val>
                                            <p:strVal val="#ppt_x"/>
                                          </p:val>
                                        </p:tav>
                                      </p:tavLst>
                                    </p:anim>
                                    <p:anim calcmode="lin" valueType="num">
                                      <p:cBhvr additive="base">
                                        <p:cTn id="30" dur="500" fill="hold"/>
                                        <p:tgtEl>
                                          <p:spTgt spid="56"/>
                                        </p:tgtEl>
                                        <p:attrNameLst>
                                          <p:attrName>ppt_y</p:attrName>
                                        </p:attrNameLst>
                                      </p:cBhvr>
                                      <p:tavLst>
                                        <p:tav tm="0">
                                          <p:val>
                                            <p:strVal val="#ppt_y"/>
                                          </p:val>
                                        </p:tav>
                                        <p:tav tm="100000">
                                          <p:val>
                                            <p:strVal val="#ppt_y"/>
                                          </p:val>
                                        </p:tav>
                                      </p:tavLst>
                                    </p:anim>
                                  </p:childTnLst>
                                </p:cTn>
                              </p:par>
                            </p:childTnLst>
                          </p:cTn>
                        </p:par>
                        <p:par>
                          <p:cTn id="31" fill="hold">
                            <p:stCondLst>
                              <p:cond delay="3400"/>
                            </p:stCondLst>
                            <p:childTnLst>
                              <p:par>
                                <p:cTn id="32" presetID="22" presetClass="entr" presetSubtype="4" fill="hold" grpId="0" nodeType="afterEffect">
                                  <p:stCondLst>
                                    <p:cond delay="0"/>
                                  </p:stCondLst>
                                  <p:iterate type="lt">
                                    <p:tmPct val="10000"/>
                                  </p:iterate>
                                  <p:childTnLst>
                                    <p:set>
                                      <p:cBhvr>
                                        <p:cTn id="33" dur="1" fill="hold">
                                          <p:stCondLst>
                                            <p:cond delay="0"/>
                                          </p:stCondLst>
                                        </p:cTn>
                                        <p:tgtEl>
                                          <p:spTgt spid="14"/>
                                        </p:tgtEl>
                                        <p:attrNameLst>
                                          <p:attrName>style.visibility</p:attrName>
                                        </p:attrNameLst>
                                      </p:cBhvr>
                                      <p:to>
                                        <p:strVal val="visible"/>
                                      </p:to>
                                    </p:set>
                                    <p:animEffect transition="in" filter="wipe(down)">
                                      <p:cBhvr>
                                        <p:cTn id="34" dur="900"/>
                                        <p:tgtEl>
                                          <p:spTgt spid="14"/>
                                        </p:tgtEl>
                                      </p:cBhvr>
                                    </p:animEffect>
                                  </p:childTnLst>
                                </p:cTn>
                              </p:par>
                            </p:childTnLst>
                          </p:cTn>
                        </p:par>
                        <p:par>
                          <p:cTn id="35" fill="hold">
                            <p:stCondLst>
                              <p:cond delay="4840"/>
                            </p:stCondLst>
                            <p:childTnLst>
                              <p:par>
                                <p:cTn id="36" presetID="14" presetClass="entr" presetSubtype="1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randombar(horizontal)">
                                      <p:cBhvr>
                                        <p:cTn id="38" dur="500"/>
                                        <p:tgtEl>
                                          <p:spTgt spid="2"/>
                                        </p:tgtEl>
                                      </p:cBhvr>
                                    </p:animEffect>
                                  </p:childTnLst>
                                </p:cTn>
                              </p:par>
                            </p:childTnLst>
                          </p:cTn>
                        </p:par>
                        <p:par>
                          <p:cTn id="39" fill="hold">
                            <p:stCondLst>
                              <p:cond delay="5340"/>
                            </p:stCondLst>
                            <p:childTnLst>
                              <p:par>
                                <p:cTn id="40" presetID="16" presetClass="entr" presetSubtype="37"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outVertical)">
                                      <p:cBhvr>
                                        <p:cTn id="42" dur="500"/>
                                        <p:tgtEl>
                                          <p:spTgt spid="54"/>
                                        </p:tgtEl>
                                      </p:cBhvr>
                                    </p:animEffect>
                                  </p:childTnLst>
                                </p:cTn>
                              </p:par>
                            </p:childTnLst>
                          </p:cTn>
                        </p:par>
                        <p:par>
                          <p:cTn id="43" fill="hold">
                            <p:stCondLst>
                              <p:cond delay="5840"/>
                            </p:stCondLst>
                            <p:childTnLst>
                              <p:par>
                                <p:cTn id="44" presetID="10" presetClass="entr" presetSubtype="0"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安全培训"/>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2734</TotalTime>
  <Words>2170</Words>
  <Application>Microsoft Office PowerPoint</Application>
  <PresentationFormat>宽屏</PresentationFormat>
  <Paragraphs>231</Paragraphs>
  <Slides>33</Slides>
  <Notes>33</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33</vt:i4>
      </vt:variant>
    </vt:vector>
  </HeadingPairs>
  <TitlesOfParts>
    <vt:vector size="40" baseType="lpstr">
      <vt:lpstr>宋体</vt:lpstr>
      <vt:lpstr>微软雅黑</vt:lpstr>
      <vt:lpstr>幼圆</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安全培训</dc:title>
  <dc:creator>觅知网</dc:creator>
  <cp:lastModifiedBy>faith123</cp:lastModifiedBy>
  <cp:revision>450</cp:revision>
  <dcterms:created xsi:type="dcterms:W3CDTF">2015-05-05T08:02:14Z</dcterms:created>
  <dcterms:modified xsi:type="dcterms:W3CDTF">2018-11-23T06:03:22Z</dcterms:modified>
</cp:coreProperties>
</file>