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390" r:id="rId5"/>
    <p:sldId id="302" r:id="rId6"/>
    <p:sldId id="343" r:id="rId7"/>
    <p:sldId id="298" r:id="rId8"/>
    <p:sldId id="391" r:id="rId9"/>
    <p:sldId id="340" r:id="rId10"/>
    <p:sldId id="348" r:id="rId11"/>
    <p:sldId id="346" r:id="rId12"/>
    <p:sldId id="392" r:id="rId13"/>
    <p:sldId id="278" r:id="rId14"/>
    <p:sldId id="279" r:id="rId15"/>
    <p:sldId id="276" r:id="rId16"/>
    <p:sldId id="293" r:id="rId17"/>
    <p:sldId id="393" r:id="rId18"/>
    <p:sldId id="350" r:id="rId19"/>
    <p:sldId id="351" r:id="rId20"/>
    <p:sldId id="352" r:id="rId21"/>
    <p:sldId id="353" r:id="rId22"/>
    <p:sldId id="354" r:id="rId23"/>
    <p:sldId id="359" r:id="rId24"/>
    <p:sldId id="363" r:id="rId25"/>
    <p:sldId id="380" r:id="rId26"/>
    <p:sldId id="381" r:id="rId27"/>
    <p:sldId id="385" r:id="rId28"/>
    <p:sldId id="389" r:id="rId29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9966FF"/>
    <a:srgbClr val="3DE54D"/>
    <a:srgbClr val="FFFFFF"/>
    <a:srgbClr val="D6610A"/>
    <a:srgbClr val="FF990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389" autoAdjust="0"/>
  </p:normalViewPr>
  <p:slideViewPr>
    <p:cSldViewPr>
      <p:cViewPr>
        <p:scale>
          <a:sx n="66" d="100"/>
          <a:sy n="66" d="100"/>
        </p:scale>
        <p:origin x="1128" y="1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ea typeface="+mn-ea"/>
              </a:defRPr>
            </a:lvl1pPr>
          </a:lstStyle>
          <a:p>
            <a:pPr>
              <a:defRPr/>
            </a:pPr>
            <a:fld id="{D8211332-FFBC-4666-92AB-25032BB7FF45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ea typeface="+mn-ea"/>
              </a:defRPr>
            </a:lvl1pPr>
          </a:lstStyle>
          <a:p>
            <a:pPr>
              <a:defRPr/>
            </a:pPr>
            <a:fld id="{9C17A307-FABF-4AF2-BA27-EFECA1FFCFE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5B6D972F-3E5F-434F-9BF0-E33338AFA73E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638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796B126D-3141-4E6D-AE29-C2B18AE63662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843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4EF0ECD3-3B23-4EAB-84C6-2E4600BFB636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7F1719A6-42A0-4E07-8E62-8E8A51F6698F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253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CE397DC7-FE15-4788-9491-0FA87E2F634D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1CBEA446-6A86-44CC-A31C-AF4E493C9875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662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0E4EF64B-BB87-4120-A9E1-0554B62CB1B8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867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A774CAA2-005D-4307-8EC1-52B6326AA319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072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34CB201F-A7E1-45F5-B026-CDAB6F811472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277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6F618DD1-3BBC-4EDD-B4F2-7D876B0C65DE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48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0AB6EB9A-A5F0-4649-9DA3-EE29C51BCDC5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68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F4B79756-A153-4D5E-8A93-6D3EA718794D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38E7C3F2-1734-42E4-BCE2-DD5E8BE74620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09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5840821F-C13E-4F54-829B-E8E3DEDE8FF9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30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B794AC72-7FEE-40B7-9D73-350EFA356A1D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506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C41BE14C-F790-4740-A26B-2C13FF2BE741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710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259F274E-D2BC-464D-8F2B-A160D5C16719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915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98D30459-A6E9-4362-A38A-4860F9A9E82A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120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E275D9FD-BA22-4838-80CD-577FA319EC65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325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5B396D5A-28C8-430D-B59D-27F95FFAE73D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530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98B4DDFC-7C5A-4383-AC62-A7A69E83C8C0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734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A39E5222-DF71-468F-850E-EB3721716B56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93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9CAF0153-5B1C-4105-AEEE-FC26C2AD5E0E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614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4411C5DF-7B38-454B-A96E-861F29D4CD69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634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ADAB8525-2529-4951-B8A0-D907D929429D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655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fld id="{649C37D2-A452-4280-B623-EEC5133566D8}" type="slidenum">
              <a:rPr lang="zh-CN" altLang="en-US">
                <a:ea typeface="等线" panose="02010600030101010101" pitchFamily="2" charset="-122"/>
              </a:rPr>
            </a:fld>
            <a:endParaRPr lang="zh-CN" altLang="en-US"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E0656-8E25-4E25-8342-11E1E2C396F8}" type="slidenum">
              <a:rPr lang="en-US" altLang="zh-CN"/>
            </a:fld>
            <a:endParaRPr lang="zh-CN"/>
          </a:p>
        </p:txBody>
      </p:sp>
    </p:spTree>
  </p:cSld>
  <p:clrMapOvr>
    <a:masterClrMapping/>
  </p:clrMapOvr>
  <p:transition spd="slow" advClick="0" advTm="0">
    <p:random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0A4FC-076F-4B86-AC61-F5CC359A380B}" type="slidenum">
              <a:rPr lang="en-US" altLang="zh-CN"/>
            </a:fld>
            <a:endParaRPr lang="zh-CN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7E5BD-EA7A-4148-B4C5-228BFFC43524}" type="slidenum">
              <a:rPr lang="en-US" altLang="zh-CN"/>
            </a:fld>
            <a:endParaRPr lang="zh-CN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5249D-9BA7-4E82-AB35-AC71678BC115}" type="slidenum">
              <a:rPr lang="en-US" altLang="zh-CN"/>
            </a:fld>
            <a:endParaRPr lang="zh-CN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D7C15-AF62-47C4-91A2-D118666E1706}" type="slidenum">
              <a:rPr lang="en-US" altLang="zh-CN"/>
            </a:fld>
            <a:endParaRPr lang="zh-CN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9E1AB-2B24-4FE3-BE2B-CF8D6CED2F64}" type="slidenum">
              <a:rPr lang="en-US" altLang="zh-CN"/>
            </a:fld>
            <a:endParaRPr lang="zh-CN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6" r="10428" b="18378"/>
          <a:stretch>
            <a:fillRect/>
          </a:stretch>
        </p:blipFill>
        <p:spPr bwMode="auto">
          <a:xfrm>
            <a:off x="-30163" y="0"/>
            <a:ext cx="12222163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72D8D-7B0D-45A6-BEE0-EA15308AC605}" type="datetime1">
              <a:rPr lang="zh-CN" altLang="en-US"/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24B28-8790-42FC-9F52-F9672D04EB82}" type="slidenum">
              <a:rPr lang="en-US" altLang="zh-CN"/>
            </a:fld>
            <a:endParaRPr lang="zh-CN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00FCC-3524-406F-8D8E-CF4C9D335769}" type="slidenum">
              <a:rPr lang="en-US" altLang="zh-CN"/>
            </a:fld>
            <a:endParaRPr lang="zh-CN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56E04-42AD-47D4-96F3-201982A52DD6}" type="slidenum">
              <a:rPr lang="en-US" altLang="zh-CN"/>
            </a:fld>
            <a:endParaRPr lang="zh-CN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C5B20-9754-45C2-8CD0-4500229A4851}" type="slidenum">
              <a:rPr lang="en-US" altLang="zh-CN"/>
            </a:fld>
            <a:endParaRPr lang="zh-CN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EBBAC-6DD7-41CE-99A1-6B0F7427E404}" type="datetime1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730E0-81D1-4D1A-BFE0-A296DABB2F05}" type="slidenum">
              <a:rPr lang="en-US" altLang="zh-CN"/>
            </a:fld>
            <a:endParaRPr lang="zh-CN"/>
          </a:p>
        </p:txBody>
      </p:sp>
    </p:spTree>
  </p:cSld>
  <p:clrMapOvr>
    <a:masterClrMapping/>
  </p:clrMapOvr>
  <p:transition spd="slow" advClick="0" advTm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B1B0541-7CC4-46B8-B1BE-AA31B9E2A1AD}" type="datetime1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6477169-1039-4484-85DB-D3D9F172E680}" type="slidenum">
              <a:rPr lang="en-US" altLang="zh-CN"/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0">
    <p:random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microsoft.com/office/2007/relationships/media" Target="file:///C:\Users\Administrator\Desktop\Pianoboy&#39640;&#33267;&#35946;%20-%20The%20truth%20that%20you%20leave.mp3" TargetMode="External"/><Relationship Id="rId3" Type="http://schemas.openxmlformats.org/officeDocument/2006/relationships/audio" Target="file:///C:\Users\Administrator\Desktop\Pianoboy&#39640;&#33267;&#35946;%20-%20The%20truth%20that%20you%20leave.mp3" TargetMode="Externa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文本框 2063"/>
          <p:cNvSpPr txBox="1">
            <a:spLocks noChangeArrowheads="1"/>
          </p:cNvSpPr>
          <p:nvPr/>
        </p:nvSpPr>
        <p:spPr bwMode="auto">
          <a:xfrm>
            <a:off x="1847850" y="2413000"/>
            <a:ext cx="8424863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dist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en-US" sz="4800">
              <a:solidFill>
                <a:srgbClr val="3DE54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" name="图片 5" descr="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1157288"/>
            <a:ext cx="6048375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4616666" y="1117747"/>
            <a:ext cx="3494405" cy="452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dirty="0" err="1">
                <a:solidFill>
                  <a:srgbClr val="70AD47">
                    <a:lumMod val="75000"/>
                  </a:srgbClr>
                </a:solidFill>
                <a:effectLst>
                  <a:glow rad="152400">
                    <a:prstClr val="white"/>
                  </a:glow>
                </a:effectLst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增强安全意识和安全法制观念</a:t>
            </a:r>
            <a:endParaRPr sz="2000" dirty="0">
              <a:solidFill>
                <a:srgbClr val="70AD47">
                  <a:lumMod val="75000"/>
                </a:srgbClr>
              </a:solidFill>
              <a:effectLst>
                <a:glow rad="152400">
                  <a:prstClr val="white"/>
                </a:glow>
              </a:effectLst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8100" y="3367088"/>
            <a:ext cx="9504363" cy="8915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rgbClr val="70AD47">
                    <a:lumMod val="75000"/>
                  </a:srgbClr>
                </a:solidFill>
                <a:effectLst>
                  <a:glow rad="1524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“</a:t>
            </a:r>
            <a:r>
              <a:rPr lang="zh-CN" altLang="en-US" sz="4000" b="1" dirty="0">
                <a:solidFill>
                  <a:srgbClr val="70AD47">
                    <a:lumMod val="75000"/>
                  </a:srgbClr>
                </a:solidFill>
                <a:effectLst>
                  <a:glow rad="1524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暑假</a:t>
            </a:r>
            <a:r>
              <a:rPr lang="zh-CN" altLang="en-US" sz="4000" b="1" dirty="0">
                <a:solidFill>
                  <a:srgbClr val="70AD47">
                    <a:lumMod val="75000"/>
                  </a:srgbClr>
                </a:solidFill>
                <a:effectLst>
                  <a:glow rad="1524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安全教育主题班会 </a:t>
            </a:r>
            <a:endParaRPr lang="zh-CN" altLang="en-US" sz="4000" b="1" dirty="0">
              <a:solidFill>
                <a:srgbClr val="70AD47">
                  <a:lumMod val="75000"/>
                </a:srgbClr>
              </a:solidFill>
              <a:effectLst>
                <a:glow rad="1524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pic>
        <p:nvPicPr>
          <p:cNvPr id="2" name="Pianoboy高至豪 - The truth that you leave.mp3">
            <a:hlinkClick r:id="" action="ppaction://media"/>
          </p:cNvPr>
          <p:cNvPicPr>
            <a:picLocks noRot="1"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3841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50663">
            <a:off x="4329113" y="608013"/>
            <a:ext cx="4346575" cy="190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 rot="21240266">
            <a:off x="4993942" y="704330"/>
            <a:ext cx="3405092" cy="108600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1.</a:t>
            </a:r>
            <a:r>
              <a:rPr lang="zh-CN" altLang="en-US" sz="24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交通安全记心间</a:t>
            </a:r>
            <a:endParaRPr lang="zh-CN" altLang="en-US" sz="2400" b="1" dirty="0">
              <a:ln>
                <a:solidFill>
                  <a:prstClr val="white"/>
                </a:solidFill>
              </a:ln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65" b="1" dirty="0">
              <a:ln>
                <a:solidFill>
                  <a:prstClr val="white"/>
                </a:solidFill>
              </a:ln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0" name="矩形 9"/>
          <p:cNvSpPr/>
          <p:nvPr/>
        </p:nvSpPr>
        <p:spPr>
          <a:xfrm rot="21240266">
            <a:off x="5136108" y="1666768"/>
            <a:ext cx="2450259" cy="52501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2.</a:t>
            </a:r>
            <a:r>
              <a:rPr lang="zh-CN" altLang="en-US" sz="24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校园安全</a:t>
            </a:r>
            <a:endParaRPr lang="zh-CN" altLang="en-US" sz="2400" b="1" dirty="0">
              <a:ln>
                <a:solidFill>
                  <a:prstClr val="white"/>
                </a:solidFill>
              </a:ln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50663">
            <a:off x="4562475" y="2519363"/>
            <a:ext cx="4346575" cy="190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 rot="21182054">
            <a:off x="5252275" y="2668156"/>
            <a:ext cx="3429909" cy="52501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3.</a:t>
            </a:r>
            <a:r>
              <a:rPr lang="zh-CN" altLang="en-US" sz="24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居家安全注意事项</a:t>
            </a:r>
            <a:endParaRPr lang="zh-CN" altLang="en-US" sz="2400" b="1" dirty="0">
              <a:ln>
                <a:solidFill>
                  <a:prstClr val="white"/>
                </a:solidFill>
              </a:ln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3" name="矩形 12"/>
          <p:cNvSpPr/>
          <p:nvPr/>
        </p:nvSpPr>
        <p:spPr>
          <a:xfrm rot="21104520">
            <a:off x="5356220" y="3551215"/>
            <a:ext cx="3222017" cy="52501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4.</a:t>
            </a:r>
            <a:r>
              <a:rPr lang="zh-CN" altLang="en-US" sz="24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珍爱生命</a:t>
            </a:r>
            <a:r>
              <a:rPr lang="en-US" altLang="zh-CN" sz="24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.</a:t>
            </a:r>
            <a:r>
              <a:rPr lang="zh-CN" altLang="en-US" sz="24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预防溺水</a:t>
            </a:r>
            <a:endParaRPr lang="zh-CN" altLang="en-US" sz="2400" b="1" dirty="0">
              <a:ln>
                <a:solidFill>
                  <a:prstClr val="white"/>
                </a:solidFill>
              </a:ln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4" name="矩形 13"/>
          <p:cNvSpPr/>
          <p:nvPr/>
        </p:nvSpPr>
        <p:spPr>
          <a:xfrm rot="20947739">
            <a:off x="2593765" y="2198199"/>
            <a:ext cx="2285194" cy="1282274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目录</a:t>
            </a:r>
            <a:endParaRPr lang="zh-CN" altLang="en-US" sz="6600" b="1" dirty="0">
              <a:ln>
                <a:solidFill>
                  <a:prstClr val="white"/>
                </a:solidFill>
              </a:ln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文本框 63489"/>
          <p:cNvSpPr txBox="1">
            <a:spLocks noChangeArrowheads="1"/>
          </p:cNvSpPr>
          <p:nvPr/>
        </p:nvSpPr>
        <p:spPr bwMode="auto">
          <a:xfrm>
            <a:off x="4871864" y="2187271"/>
            <a:ext cx="5410200" cy="88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44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第一篇章</a:t>
            </a:r>
            <a:endParaRPr lang="zh-CN" altLang="en-US" sz="4400" b="1" dirty="0">
              <a:ln>
                <a:solidFill>
                  <a:prstClr val="white"/>
                </a:solidFill>
              </a:ln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3315" name="矩形 63490"/>
          <p:cNvSpPr>
            <a:spLocks noChangeArrowheads="1"/>
          </p:cNvSpPr>
          <p:nvPr/>
        </p:nvSpPr>
        <p:spPr bwMode="auto">
          <a:xfrm>
            <a:off x="2334393" y="2931510"/>
            <a:ext cx="7523213" cy="1282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66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交 通 安 全 记 心 间</a:t>
            </a:r>
            <a:endParaRPr lang="zh-CN" altLang="en-US" sz="6600" b="1" dirty="0">
              <a:ln>
                <a:solidFill>
                  <a:prstClr val="white"/>
                </a:solidFill>
              </a:ln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33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33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067050" y="515938"/>
            <a:ext cx="6057900" cy="6096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你知道在什么情况下最容易出车祸？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1719263" y="1279525"/>
            <a:ext cx="4718050" cy="1001713"/>
            <a:chOff x="252264" y="1044005"/>
            <a:chExt cx="4320480" cy="999322"/>
          </a:xfrm>
        </p:grpSpPr>
        <p:grpSp>
          <p:nvGrpSpPr>
            <p:cNvPr id="19485" name="组合 10"/>
            <p:cNvGrpSpPr/>
            <p:nvPr/>
          </p:nvGrpSpPr>
          <p:grpSpPr bwMode="auto"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13" name="圆角矩形 19"/>
              <p:cNvSpPr/>
              <p:nvPr/>
            </p:nvSpPr>
            <p:spPr>
              <a:xfrm>
                <a:off x="252264" y="1044005"/>
                <a:ext cx="4320480" cy="647738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sym typeface="Arial" panose="020B0604020202020204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396183" y="1115272"/>
                <a:ext cx="504444" cy="50520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sym typeface="Arial" panose="020B0604020202020204"/>
                </a:endParaRPr>
              </a:p>
            </p:txBody>
          </p:sp>
          <p:sp>
            <p:nvSpPr>
              <p:cNvPr id="19489" name="TextBox 21"/>
              <p:cNvSpPr txBox="1">
                <a:spLocks noChangeArrowheads="1"/>
              </p:cNvSpPr>
              <p:nvPr/>
            </p:nvSpPr>
            <p:spPr bwMode="auto">
              <a:xfrm>
                <a:off x="409624" y="1147951"/>
                <a:ext cx="494919" cy="5389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defTabSz="914400" eaLnBrk="1" hangingPunct="1">
                  <a:lnSpc>
                    <a:spcPct val="130000"/>
                  </a:lnSpc>
                </a:pPr>
                <a:r>
                  <a:rPr lang="en-US" altLang="zh-CN" sz="2500">
                    <a:solidFill>
                      <a:srgbClr val="000000"/>
                    </a:solidFill>
                    <a:sym typeface="Arial" panose="020B0604020202020204" pitchFamily="34" charset="0"/>
                  </a:rPr>
                  <a:t>01</a:t>
                </a:r>
                <a:endParaRPr lang="zh-CN" altLang="en-US" sz="2500">
                  <a:solidFill>
                    <a:srgbClr val="000000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486" name="TextBox 23"/>
            <p:cNvSpPr txBox="1">
              <a:spLocks noChangeArrowheads="1"/>
            </p:cNvSpPr>
            <p:nvPr/>
          </p:nvSpPr>
          <p:spPr bwMode="auto">
            <a:xfrm>
              <a:off x="943359" y="1124543"/>
              <a:ext cx="3343135" cy="918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zh-CN" altLang="en-US" sz="2800" b="1">
                  <a:solidFill>
                    <a:srgbClr val="FFFFFF"/>
                  </a:solidFill>
                  <a:sym typeface="Arial" panose="020B0604020202020204" pitchFamily="34" charset="0"/>
                </a:rPr>
                <a:t>酒后驾车</a:t>
              </a:r>
              <a:endParaRPr lang="zh-CN" altLang="en-US" sz="2800" b="1">
                <a:solidFill>
                  <a:srgbClr val="FFFFFF"/>
                </a:solidFill>
                <a:sym typeface="Arial" panose="020B0604020202020204" pitchFamily="34" charset="0"/>
              </a:endParaRPr>
            </a:p>
            <a:p>
              <a:pPr defTabSz="914400" eaLnBrk="1" hangingPunct="1">
                <a:lnSpc>
                  <a:spcPct val="130000"/>
                </a:lnSpc>
              </a:pPr>
              <a:endParaRPr lang="zh-CN" altLang="en-US" sz="1500" b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 bwMode="auto">
          <a:xfrm>
            <a:off x="1719263" y="2127250"/>
            <a:ext cx="4718050" cy="688975"/>
            <a:chOff x="252264" y="1044005"/>
            <a:chExt cx="4320480" cy="687087"/>
          </a:xfrm>
        </p:grpSpPr>
        <p:grpSp>
          <p:nvGrpSpPr>
            <p:cNvPr id="19480" name="组合 16"/>
            <p:cNvGrpSpPr/>
            <p:nvPr/>
          </p:nvGrpSpPr>
          <p:grpSpPr bwMode="auto"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19" name="圆角矩形 29"/>
              <p:cNvSpPr/>
              <p:nvPr/>
            </p:nvSpPr>
            <p:spPr>
              <a:xfrm>
                <a:off x="252264" y="1044005"/>
                <a:ext cx="4320480" cy="647509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sym typeface="Arial" panose="020B0604020202020204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96183" y="1115247"/>
                <a:ext cx="504444" cy="50502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sym typeface="Arial" panose="020B0604020202020204"/>
                </a:endParaRPr>
              </a:p>
            </p:txBody>
          </p:sp>
          <p:sp>
            <p:nvSpPr>
              <p:cNvPr id="19484" name="TextBox 31"/>
              <p:cNvSpPr txBox="1">
                <a:spLocks noChangeArrowheads="1"/>
              </p:cNvSpPr>
              <p:nvPr/>
            </p:nvSpPr>
            <p:spPr bwMode="auto">
              <a:xfrm>
                <a:off x="409624" y="1147951"/>
                <a:ext cx="494920" cy="5389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defTabSz="914400" eaLnBrk="1" hangingPunct="1">
                  <a:lnSpc>
                    <a:spcPct val="130000"/>
                  </a:lnSpc>
                </a:pPr>
                <a:r>
                  <a:rPr lang="en-US" altLang="zh-CN" sz="2500">
                    <a:solidFill>
                      <a:srgbClr val="000000"/>
                    </a:solidFill>
                    <a:sym typeface="Arial" panose="020B0604020202020204" pitchFamily="34" charset="0"/>
                  </a:rPr>
                  <a:t>02</a:t>
                </a:r>
                <a:endParaRPr lang="zh-CN" altLang="en-US" sz="2500">
                  <a:solidFill>
                    <a:srgbClr val="000000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481" name="TextBox 28"/>
            <p:cNvSpPr txBox="1">
              <a:spLocks noChangeArrowheads="1"/>
            </p:cNvSpPr>
            <p:nvPr/>
          </p:nvSpPr>
          <p:spPr bwMode="auto">
            <a:xfrm>
              <a:off x="950125" y="1135536"/>
              <a:ext cx="3401858" cy="595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zh-CN" altLang="en-US" sz="2800" b="1">
                  <a:solidFill>
                    <a:srgbClr val="FFFFFF"/>
                  </a:solidFill>
                  <a:sym typeface="Arial" panose="020B0604020202020204" pitchFamily="34" charset="0"/>
                </a:rPr>
                <a:t>超速</a:t>
              </a:r>
              <a:endParaRPr lang="zh-CN" altLang="en-US" sz="2800" b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 bwMode="auto">
          <a:xfrm>
            <a:off x="1719263" y="2976563"/>
            <a:ext cx="4718050" cy="962025"/>
            <a:chOff x="252264" y="1044005"/>
            <a:chExt cx="4320480" cy="959665"/>
          </a:xfrm>
        </p:grpSpPr>
        <p:grpSp>
          <p:nvGrpSpPr>
            <p:cNvPr id="19475" name="组合 22"/>
            <p:cNvGrpSpPr/>
            <p:nvPr/>
          </p:nvGrpSpPr>
          <p:grpSpPr bwMode="auto"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25" name="圆角矩形 35"/>
              <p:cNvSpPr/>
              <p:nvPr/>
            </p:nvSpPr>
            <p:spPr>
              <a:xfrm>
                <a:off x="252264" y="1044005"/>
                <a:ext cx="4320480" cy="647694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sym typeface="Arial" panose="020B0604020202020204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6183" y="1115267"/>
                <a:ext cx="504444" cy="50517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sym typeface="Arial" panose="020B0604020202020204"/>
                </a:endParaRPr>
              </a:p>
            </p:txBody>
          </p:sp>
          <p:sp>
            <p:nvSpPr>
              <p:cNvPr id="19479" name="TextBox 37"/>
              <p:cNvSpPr txBox="1">
                <a:spLocks noChangeArrowheads="1"/>
              </p:cNvSpPr>
              <p:nvPr/>
            </p:nvSpPr>
            <p:spPr bwMode="auto">
              <a:xfrm>
                <a:off x="409624" y="1147951"/>
                <a:ext cx="494919" cy="5389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defTabSz="914400" eaLnBrk="1" hangingPunct="1">
                  <a:lnSpc>
                    <a:spcPct val="130000"/>
                  </a:lnSpc>
                </a:pPr>
                <a:r>
                  <a:rPr lang="en-US" altLang="zh-CN" sz="2500">
                    <a:solidFill>
                      <a:srgbClr val="000000"/>
                    </a:solidFill>
                    <a:sym typeface="Arial" panose="020B0604020202020204" pitchFamily="34" charset="0"/>
                  </a:rPr>
                  <a:t>03</a:t>
                </a:r>
                <a:endParaRPr lang="zh-CN" altLang="en-US" sz="2500">
                  <a:solidFill>
                    <a:srgbClr val="000000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476" name="TextBox 34"/>
            <p:cNvSpPr txBox="1">
              <a:spLocks noChangeArrowheads="1"/>
            </p:cNvSpPr>
            <p:nvPr/>
          </p:nvSpPr>
          <p:spPr bwMode="auto">
            <a:xfrm>
              <a:off x="950262" y="1084888"/>
              <a:ext cx="826626" cy="918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zh-CN" altLang="en-US" sz="2800" b="1">
                  <a:solidFill>
                    <a:srgbClr val="FFFFFF"/>
                  </a:solidFill>
                  <a:sym typeface="Arial" panose="020B0604020202020204" pitchFamily="34" charset="0"/>
                </a:rPr>
                <a:t>超载</a:t>
              </a:r>
              <a:endParaRPr lang="zh-CN" altLang="en-US" sz="2800" b="1">
                <a:solidFill>
                  <a:srgbClr val="FFFFFF"/>
                </a:solidFill>
                <a:sym typeface="Arial" panose="020B0604020202020204" pitchFamily="34" charset="0"/>
              </a:endParaRPr>
            </a:p>
            <a:p>
              <a:pPr defTabSz="914400" eaLnBrk="1" hangingPunct="1">
                <a:lnSpc>
                  <a:spcPct val="130000"/>
                </a:lnSpc>
              </a:pPr>
              <a:r>
                <a:rPr lang="zh-CN" altLang="en-US" sz="1500" b="1">
                  <a:solidFill>
                    <a:srgbClr val="FFFFFF"/>
                  </a:solidFill>
                  <a:sym typeface="Arial" panose="020B0604020202020204" pitchFamily="34" charset="0"/>
                </a:rPr>
                <a:t> </a:t>
              </a:r>
              <a:endParaRPr lang="zh-CN" altLang="en-US" sz="1500" b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1719263" y="3824288"/>
            <a:ext cx="4718050" cy="677862"/>
            <a:chOff x="252264" y="1044005"/>
            <a:chExt cx="4320480" cy="676484"/>
          </a:xfrm>
        </p:grpSpPr>
        <p:grpSp>
          <p:nvGrpSpPr>
            <p:cNvPr id="19470" name="组合 28"/>
            <p:cNvGrpSpPr/>
            <p:nvPr/>
          </p:nvGrpSpPr>
          <p:grpSpPr bwMode="auto"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31" name="圆角矩形 41"/>
              <p:cNvSpPr/>
              <p:nvPr/>
            </p:nvSpPr>
            <p:spPr>
              <a:xfrm>
                <a:off x="252264" y="1044005"/>
                <a:ext cx="4320480" cy="647967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sym typeface="Arial" panose="020B0604020202020204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396183" y="1115297"/>
                <a:ext cx="504444" cy="50538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sym typeface="Arial" panose="020B0604020202020204"/>
                </a:endParaRPr>
              </a:p>
            </p:txBody>
          </p:sp>
          <p:sp>
            <p:nvSpPr>
              <p:cNvPr id="19474" name="TextBox 43"/>
              <p:cNvSpPr txBox="1">
                <a:spLocks noChangeArrowheads="1"/>
              </p:cNvSpPr>
              <p:nvPr/>
            </p:nvSpPr>
            <p:spPr bwMode="auto">
              <a:xfrm>
                <a:off x="409624" y="1147951"/>
                <a:ext cx="494919" cy="5389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defTabSz="914400" eaLnBrk="1" hangingPunct="1">
                  <a:lnSpc>
                    <a:spcPct val="130000"/>
                  </a:lnSpc>
                </a:pPr>
                <a:r>
                  <a:rPr lang="en-US" altLang="zh-CN" sz="2500">
                    <a:solidFill>
                      <a:srgbClr val="000000"/>
                    </a:solidFill>
                    <a:sym typeface="Arial" panose="020B0604020202020204" pitchFamily="34" charset="0"/>
                  </a:rPr>
                  <a:t>04</a:t>
                </a:r>
                <a:endParaRPr lang="zh-CN" altLang="en-US" sz="2500">
                  <a:solidFill>
                    <a:srgbClr val="000000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471" name="TextBox 40"/>
            <p:cNvSpPr txBox="1">
              <a:spLocks noChangeArrowheads="1"/>
            </p:cNvSpPr>
            <p:nvPr/>
          </p:nvSpPr>
          <p:spPr bwMode="auto">
            <a:xfrm>
              <a:off x="935500" y="1124933"/>
              <a:ext cx="3379764" cy="595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zh-CN" altLang="en-US" sz="2800" b="1">
                  <a:solidFill>
                    <a:srgbClr val="FFFFFF"/>
                  </a:solidFill>
                  <a:sym typeface="Arial" panose="020B0604020202020204" pitchFamily="34" charset="0"/>
                </a:rPr>
                <a:t>疲劳驾驶</a:t>
              </a:r>
              <a:endParaRPr lang="zh-CN" altLang="en-US" sz="2800" b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 bwMode="auto">
          <a:xfrm>
            <a:off x="1719263" y="4673600"/>
            <a:ext cx="4718050" cy="660400"/>
            <a:chOff x="252264" y="1044005"/>
            <a:chExt cx="4320480" cy="658708"/>
          </a:xfrm>
        </p:grpSpPr>
        <p:grpSp>
          <p:nvGrpSpPr>
            <p:cNvPr id="19465" name="组合 34"/>
            <p:cNvGrpSpPr/>
            <p:nvPr/>
          </p:nvGrpSpPr>
          <p:grpSpPr bwMode="auto">
            <a:xfrm>
              <a:off x="252264" y="1044005"/>
              <a:ext cx="4320480" cy="648072"/>
              <a:chOff x="252264" y="1044005"/>
              <a:chExt cx="4320480" cy="648072"/>
            </a:xfrm>
          </p:grpSpPr>
          <p:sp>
            <p:nvSpPr>
              <p:cNvPr id="37" name="圆角矩形 47"/>
              <p:cNvSpPr/>
              <p:nvPr/>
            </p:nvSpPr>
            <p:spPr>
              <a:xfrm>
                <a:off x="252264" y="1044005"/>
                <a:ext cx="4320480" cy="647624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sym typeface="Arial" panose="020B0604020202020204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396183" y="1115260"/>
                <a:ext cx="504444" cy="50511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sym typeface="Arial" panose="020B0604020202020204"/>
                </a:endParaRPr>
              </a:p>
            </p:txBody>
          </p:sp>
          <p:sp>
            <p:nvSpPr>
              <p:cNvPr id="19469" name="TextBox 49"/>
              <p:cNvSpPr txBox="1">
                <a:spLocks noChangeArrowheads="1"/>
              </p:cNvSpPr>
              <p:nvPr/>
            </p:nvSpPr>
            <p:spPr bwMode="auto">
              <a:xfrm>
                <a:off x="409624" y="1147951"/>
                <a:ext cx="494919" cy="5389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defTabSz="914400" eaLnBrk="1" hangingPunct="1">
                  <a:lnSpc>
                    <a:spcPct val="130000"/>
                  </a:lnSpc>
                </a:pPr>
                <a:r>
                  <a:rPr lang="en-US" altLang="zh-CN" sz="2500">
                    <a:solidFill>
                      <a:srgbClr val="000000"/>
                    </a:solidFill>
                    <a:sym typeface="Arial" panose="020B0604020202020204" pitchFamily="34" charset="0"/>
                  </a:rPr>
                  <a:t>05</a:t>
                </a:r>
                <a:endParaRPr lang="zh-CN" altLang="en-US" sz="2500">
                  <a:solidFill>
                    <a:srgbClr val="000000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466" name="TextBox 46"/>
            <p:cNvSpPr txBox="1">
              <a:spLocks noChangeArrowheads="1"/>
            </p:cNvSpPr>
            <p:nvPr/>
          </p:nvSpPr>
          <p:spPr bwMode="auto">
            <a:xfrm>
              <a:off x="935500" y="1107157"/>
              <a:ext cx="3128030" cy="595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zh-CN" altLang="en-US" sz="2800" b="1">
                  <a:solidFill>
                    <a:srgbClr val="FFFFFF"/>
                  </a:solidFill>
                  <a:sym typeface="Arial" panose="020B0604020202020204" pitchFamily="34" charset="0"/>
                </a:rPr>
                <a:t>雨天路滑、路面结冰</a:t>
              </a:r>
              <a:endParaRPr lang="zh-CN" altLang="en-US" sz="2800" b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6175" y="1928813"/>
            <a:ext cx="3963988" cy="48164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矩形 59399"/>
          <p:cNvSpPr>
            <a:spLocks noChangeArrowheads="1"/>
          </p:cNvSpPr>
          <p:nvPr/>
        </p:nvSpPr>
        <p:spPr bwMode="auto">
          <a:xfrm>
            <a:off x="1452563" y="1781175"/>
            <a:ext cx="7197725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 algn="just" defTabSz="914400" eaLnBrk="1" fontAlgn="auto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7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１、过马路要遵守交通规则，不闯红灯。</a:t>
            </a:r>
            <a:endParaRPr lang="zh-CN" altLang="en-US" sz="17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  <a:ea typeface="微软雅黑" panose="020B0503020204020204" pitchFamily="34" charset="-122"/>
              <a:sym typeface="+mn-lt"/>
            </a:endParaRPr>
          </a:p>
          <a:p>
            <a:pPr indent="0" algn="just" defTabSz="914400" eaLnBrk="1" fontAlgn="auto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7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２、不在马路上奔跑、打闹。</a:t>
            </a:r>
            <a:endParaRPr lang="zh-CN" altLang="en-US" sz="17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  <a:ea typeface="微软雅黑" panose="020B0503020204020204" pitchFamily="34" charset="-122"/>
              <a:sym typeface="+mn-lt"/>
            </a:endParaRPr>
          </a:p>
          <a:p>
            <a:pPr indent="0" algn="just" defTabSz="914400" eaLnBrk="1" fontAlgn="auto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7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３、走路要走人行道，过马路要走人行横道，    要做到一停二看三通过。</a:t>
            </a:r>
            <a:endParaRPr lang="zh-CN" altLang="en-US" sz="17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  <a:ea typeface="微软雅黑" panose="020B0503020204020204" pitchFamily="34" charset="-122"/>
              <a:sym typeface="+mn-lt"/>
            </a:endParaRPr>
          </a:p>
          <a:p>
            <a:pPr indent="0" algn="just" defTabSz="914400" eaLnBrk="1" fontAlgn="auto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7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４、不满１２周岁的学生不骑自行车上路。</a:t>
            </a:r>
            <a:endParaRPr lang="zh-CN" altLang="en-US" sz="17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  <a:ea typeface="微软雅黑" panose="020B0503020204020204" pitchFamily="34" charset="-122"/>
              <a:sym typeface="+mn-lt"/>
            </a:endParaRPr>
          </a:p>
          <a:p>
            <a:pPr indent="0" algn="just" defTabSz="914400" eaLnBrk="1" fontAlgn="auto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7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５、乘坐公交车，要注意做到有序乘车，文明礼让。</a:t>
            </a:r>
            <a:endParaRPr lang="zh-CN" altLang="en-US" sz="17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  <a:ea typeface="微软雅黑" panose="020B0503020204020204" pitchFamily="34" charset="-122"/>
              <a:sym typeface="+mn-lt"/>
            </a:endParaRPr>
          </a:p>
          <a:p>
            <a:pPr indent="0" algn="just" defTabSz="914400" eaLnBrk="1" fontAlgn="auto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7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６、学生乘车一定要遵守交通法规，不乘坐不符合规定的车辆（如摩托车、三轮车、货车等），不乘坐超载车辆。 </a:t>
            </a:r>
            <a:endParaRPr lang="zh-CN" altLang="en-US" sz="17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en-US" sz="2400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151313" y="549275"/>
            <a:ext cx="4222750" cy="6080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那我们还应该怎么做呢？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00150" y="1376363"/>
            <a:ext cx="9936163" cy="3619500"/>
          </a:xfrm>
          <a:prstGeom prst="rect">
            <a:avLst/>
          </a:prstGeom>
          <a:noFill/>
          <a:ln w="1016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25" y="352425"/>
            <a:ext cx="2892425" cy="433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tmFilter="0,0; .5, 1; 1, 1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4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文本框 63489"/>
          <p:cNvSpPr txBox="1">
            <a:spLocks noChangeArrowheads="1"/>
          </p:cNvSpPr>
          <p:nvPr/>
        </p:nvSpPr>
        <p:spPr bwMode="auto">
          <a:xfrm>
            <a:off x="4871864" y="2155790"/>
            <a:ext cx="5410200" cy="88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44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第二篇章</a:t>
            </a:r>
            <a:endParaRPr lang="zh-CN" altLang="en-US" sz="4400" b="1" dirty="0">
              <a:ln>
                <a:solidFill>
                  <a:prstClr val="white"/>
                </a:solidFill>
              </a:ln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3315" name="矩形 63490"/>
          <p:cNvSpPr>
            <a:spLocks noChangeArrowheads="1"/>
          </p:cNvSpPr>
          <p:nvPr/>
        </p:nvSpPr>
        <p:spPr bwMode="auto">
          <a:xfrm>
            <a:off x="4310896" y="2875002"/>
            <a:ext cx="3570208" cy="1282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66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校园安全</a:t>
            </a:r>
            <a:endParaRPr lang="zh-CN" altLang="en-US" sz="6600" b="1" dirty="0">
              <a:ln>
                <a:solidFill>
                  <a:prstClr val="white"/>
                </a:solidFill>
              </a:ln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33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33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110593"/>
          <p:cNvSpPr txBox="1">
            <a:spLocks noChangeArrowheads="1"/>
          </p:cNvSpPr>
          <p:nvPr/>
        </p:nvSpPr>
        <p:spPr bwMode="auto">
          <a:xfrm>
            <a:off x="4110038" y="506413"/>
            <a:ext cx="42227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校园是安全的避风港吗？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7411" name="文本框 110594"/>
          <p:cNvSpPr txBox="1">
            <a:spLocks noChangeArrowheads="1"/>
          </p:cNvSpPr>
          <p:nvPr/>
        </p:nvSpPr>
        <p:spPr bwMode="auto">
          <a:xfrm>
            <a:off x="982663" y="1219200"/>
            <a:ext cx="10082212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800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【案例</a:t>
            </a:r>
            <a:r>
              <a:rPr lang="en-US" altLang="zh-CN" sz="1800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1800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】：</a:t>
            </a:r>
            <a:endParaRPr lang="en-US" altLang="zh-CN" sz="1800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  <a:p>
            <a:pPr algn="just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700" b="1" dirty="0">
                <a:solidFill>
                  <a:schemeClr val="tx2"/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某校原八（</a:t>
            </a:r>
            <a:r>
              <a:rPr lang="en-US" altLang="zh-CN" sz="1700" b="1" dirty="0">
                <a:solidFill>
                  <a:schemeClr val="tx2"/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6)</a:t>
            </a:r>
            <a:r>
              <a:rPr lang="zh-CN" altLang="en-US" sz="1700" b="1" dirty="0">
                <a:solidFill>
                  <a:schemeClr val="tx2"/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的一女生从校园办公楼的过道经过时，忽然，有一男生从乒乓桌那边飞跑过来，正好撞到这位女生。当时，这位女生只感到门牙剧痛，手一摸，牙齿掉了。她又怕又痛，不停地哭。老师立即联系家长，急忙送医院，花了</a:t>
            </a:r>
            <a:r>
              <a:rPr lang="en-US" altLang="zh-CN" sz="1700" b="1" dirty="0">
                <a:solidFill>
                  <a:schemeClr val="tx2"/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4000</a:t>
            </a:r>
            <a:r>
              <a:rPr lang="zh-CN" altLang="en-US" sz="1700" b="1" dirty="0">
                <a:solidFill>
                  <a:schemeClr val="tx2"/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多元将牙齿固定矫形，以后这两颗门牙可</a:t>
            </a:r>
            <a:endParaRPr lang="zh-CN" altLang="en-US" sz="1700" b="1" dirty="0">
              <a:solidFill>
                <a:schemeClr val="tx2"/>
              </a:solidFill>
              <a:latin typeface="Arial" panose="020B0604020202020204"/>
              <a:ea typeface="微软雅黑" panose="020B0503020204020204" pitchFamily="34" charset="-122"/>
              <a:sym typeface="+mn-lt"/>
            </a:endParaRPr>
          </a:p>
          <a:p>
            <a:pPr algn="just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700" b="1" dirty="0">
                <a:solidFill>
                  <a:schemeClr val="tx2"/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能会变黑。这真是不小的横祸啊！</a:t>
            </a:r>
            <a:endParaRPr lang="zh-CN" altLang="en-US" sz="1700" b="1" dirty="0">
              <a:solidFill>
                <a:schemeClr val="tx2"/>
              </a:solidFill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7412" name="文本框 110595"/>
          <p:cNvSpPr txBox="1">
            <a:spLocks noChangeArrowheads="1"/>
          </p:cNvSpPr>
          <p:nvPr/>
        </p:nvSpPr>
        <p:spPr bwMode="auto">
          <a:xfrm>
            <a:off x="947738" y="3321050"/>
            <a:ext cx="9972675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800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【案例</a:t>
            </a:r>
            <a:r>
              <a:rPr lang="en-US" altLang="zh-CN" sz="1800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1800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】：</a:t>
            </a:r>
            <a:endParaRPr lang="en-US" altLang="zh-CN" sz="1800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  <a:p>
            <a:pPr algn="just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700" b="1" dirty="0">
                <a:solidFill>
                  <a:schemeClr val="tx2"/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某校原八（</a:t>
            </a:r>
            <a:r>
              <a:rPr lang="en-US" altLang="zh-CN" sz="1700" b="1" dirty="0">
                <a:solidFill>
                  <a:schemeClr val="tx2"/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7</a:t>
            </a:r>
            <a:r>
              <a:rPr lang="zh-CN" altLang="en-US" sz="1700" b="1" dirty="0">
                <a:solidFill>
                  <a:schemeClr val="tx2"/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）班的一位男生平时喜欢下课时与同班的几位男生玩耍打闹。一天，他与同班伙伴玩摔跤，结果被按倒在地上。疼了好几天后，到医院检查，才知道锁骨断了，不得不做手术，安上了钢筋，还要在家养病好几个月。瞧，谁能料到玩出“祸”来？</a:t>
            </a:r>
            <a:endParaRPr lang="zh-CN" altLang="en-US" sz="1700" b="1" dirty="0">
              <a:solidFill>
                <a:schemeClr val="tx2"/>
              </a:solidFill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1741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文本框 121857"/>
          <p:cNvSpPr txBox="1">
            <a:spLocks noChangeArrowheads="1"/>
          </p:cNvSpPr>
          <p:nvPr/>
        </p:nvSpPr>
        <p:spPr bwMode="auto">
          <a:xfrm>
            <a:off x="1676400" y="1143000"/>
            <a:ext cx="87630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　　</a:t>
            </a:r>
            <a:endParaRPr lang="zh-CN" altLang="en-US" sz="32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35" name="文本框 121859"/>
          <p:cNvSpPr txBox="1">
            <a:spLocks noChangeArrowheads="1"/>
          </p:cNvSpPr>
          <p:nvPr/>
        </p:nvSpPr>
        <p:spPr bwMode="auto">
          <a:xfrm>
            <a:off x="3059113" y="404813"/>
            <a:ext cx="64246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那么，我们在校园里要注意哪些安全？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462463" y="1908175"/>
            <a:ext cx="5976937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62" tIns="48381" rIns="96762" bIns="483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just" defTabSz="914400" eaLnBrk="1" hangingPunct="1">
              <a:lnSpc>
                <a:spcPct val="130000"/>
              </a:lnSpc>
            </a:pPr>
            <a:r>
              <a:rPr lang="zh-CN" altLang="en-US" sz="1700" b="1">
                <a:solidFill>
                  <a:schemeClr val="tx2"/>
                </a:solidFill>
                <a:sym typeface="Arial" panose="020B0604020202020204" pitchFamily="34" charset="0"/>
              </a:rPr>
              <a:t>１、学生上课要遵守纪律，要听从老师指挥，体育课、活动课上应在老师的指导下使用体育器材。</a:t>
            </a:r>
            <a:endParaRPr lang="en-US" altLang="zh-CN" sz="1700" b="1">
              <a:solidFill>
                <a:schemeClr val="tx2"/>
              </a:solidFill>
              <a:sym typeface="Arial" panose="020B0604020202020204" pitchFamily="34" charset="0"/>
            </a:endParaRPr>
          </a:p>
          <a:p>
            <a:pPr algn="just" defTabSz="914400" eaLnBrk="1" hangingPunct="1">
              <a:lnSpc>
                <a:spcPct val="130000"/>
              </a:lnSpc>
            </a:pPr>
            <a:r>
              <a:rPr lang="zh-CN" altLang="en-US" sz="1700" b="1">
                <a:solidFill>
                  <a:schemeClr val="tx2"/>
                </a:solidFill>
                <a:sym typeface="Arial" panose="020B0604020202020204" pitchFamily="34" charset="0"/>
              </a:rPr>
              <a:t>２、课间玩耍不打闹追逐，严禁爬围墙、爬树、爬走廊栏杆、攀校门等。</a:t>
            </a:r>
            <a:endParaRPr lang="en-US" altLang="zh-CN" sz="1700" b="1">
              <a:solidFill>
                <a:schemeClr val="tx2"/>
              </a:solidFill>
              <a:sym typeface="Arial" panose="020B0604020202020204" pitchFamily="34" charset="0"/>
            </a:endParaRPr>
          </a:p>
          <a:p>
            <a:pPr algn="just" defTabSz="914400" eaLnBrk="1" hangingPunct="1">
              <a:lnSpc>
                <a:spcPct val="130000"/>
              </a:lnSpc>
            </a:pPr>
            <a:r>
              <a:rPr lang="zh-CN" altLang="en-US" sz="1700" b="1">
                <a:solidFill>
                  <a:schemeClr val="tx2"/>
                </a:solidFill>
                <a:sym typeface="Arial" panose="020B0604020202020204" pitchFamily="34" charset="0"/>
              </a:rPr>
              <a:t>３、上下楼梯靠右行，不在楼道玩耍，严禁在楼梯扶手上面滑到下面。</a:t>
            </a:r>
            <a:endParaRPr lang="zh-CN" altLang="en-US" sz="1700" b="1">
              <a:solidFill>
                <a:schemeClr val="tx2"/>
              </a:solidFill>
              <a:sym typeface="Arial" panose="020B0604020202020204" pitchFamily="34" charset="0"/>
            </a:endParaRPr>
          </a:p>
          <a:p>
            <a:pPr algn="just" defTabSz="914400" eaLnBrk="1" hangingPunct="1">
              <a:lnSpc>
                <a:spcPct val="130000"/>
              </a:lnSpc>
            </a:pPr>
            <a:r>
              <a:rPr lang="zh-CN" altLang="en-US" sz="1700" b="1">
                <a:solidFill>
                  <a:schemeClr val="tx2"/>
                </a:solidFill>
                <a:sym typeface="Arial" panose="020B0604020202020204" pitchFamily="34" charset="0"/>
              </a:rPr>
              <a:t>４、不带利器及易燃易爆物品来校，不做危险游戏。</a:t>
            </a:r>
            <a:endParaRPr lang="zh-CN" altLang="en-US" sz="1700" b="1">
              <a:solidFill>
                <a:schemeClr val="tx2"/>
              </a:solidFill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52600" y="1411288"/>
            <a:ext cx="9312275" cy="3719512"/>
          </a:xfrm>
          <a:prstGeom prst="rect">
            <a:avLst/>
          </a:prstGeom>
          <a:noFill/>
          <a:ln w="1016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908">
            <a:off x="854075" y="1619250"/>
            <a:ext cx="3735388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675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18786"/>
          <p:cNvSpPr txBox="1">
            <a:spLocks noChangeArrowheads="1"/>
          </p:cNvSpPr>
          <p:nvPr/>
        </p:nvSpPr>
        <p:spPr bwMode="auto">
          <a:xfrm>
            <a:off x="2700338" y="738188"/>
            <a:ext cx="67913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谈一谈：我们在以下几方面要注意什么？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9459" name="文本框 118787"/>
          <p:cNvSpPr txBox="1">
            <a:spLocks noChangeArrowheads="1"/>
          </p:cNvSpPr>
          <p:nvPr/>
        </p:nvSpPr>
        <p:spPr bwMode="auto">
          <a:xfrm>
            <a:off x="2498725" y="1820863"/>
            <a:ext cx="184150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63" y="1493838"/>
            <a:ext cx="446563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2563813" y="1965325"/>
            <a:ext cx="1416050" cy="525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饮食安全</a:t>
            </a:r>
            <a:endParaRPr lang="zh-CN" altLang="en-US" sz="2400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8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938" y="1493838"/>
            <a:ext cx="446563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8320088" y="1965325"/>
            <a:ext cx="1416050" cy="525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防盗措施</a:t>
            </a:r>
            <a:endParaRPr lang="zh-CN" altLang="en-US" sz="2400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10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63" y="3429000"/>
            <a:ext cx="446563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2816225" y="3943350"/>
            <a:ext cx="800100" cy="525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防火</a:t>
            </a:r>
            <a:endParaRPr lang="zh-CN" altLang="en-US" sz="2400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pic>
        <p:nvPicPr>
          <p:cNvPr id="12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938" y="3429000"/>
            <a:ext cx="446563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8474075" y="3941763"/>
            <a:ext cx="1108075" cy="5254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防触电</a:t>
            </a:r>
            <a:endParaRPr lang="zh-CN" altLang="en-US" sz="2400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文本框 63489"/>
          <p:cNvSpPr txBox="1">
            <a:spLocks noChangeArrowheads="1"/>
          </p:cNvSpPr>
          <p:nvPr/>
        </p:nvSpPr>
        <p:spPr bwMode="auto">
          <a:xfrm>
            <a:off x="4871864" y="2155790"/>
            <a:ext cx="5410200" cy="88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44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第三篇章</a:t>
            </a:r>
            <a:endParaRPr lang="zh-CN" altLang="en-US" sz="4400" b="1" dirty="0">
              <a:ln>
                <a:solidFill>
                  <a:prstClr val="white"/>
                </a:solidFill>
              </a:ln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3315" name="矩形 63490"/>
          <p:cNvSpPr>
            <a:spLocks noChangeArrowheads="1"/>
          </p:cNvSpPr>
          <p:nvPr/>
        </p:nvSpPr>
        <p:spPr bwMode="auto">
          <a:xfrm>
            <a:off x="2618125" y="2925231"/>
            <a:ext cx="6955750" cy="1282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66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居家安全注意事项</a:t>
            </a:r>
            <a:endParaRPr lang="zh-CN" altLang="en-US" sz="6600" b="1" dirty="0">
              <a:ln>
                <a:solidFill>
                  <a:prstClr val="white"/>
                </a:solidFill>
              </a:ln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33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33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35844"/>
          <p:cNvSpPr txBox="1">
            <a:spLocks noChangeArrowheads="1"/>
          </p:cNvSpPr>
          <p:nvPr/>
        </p:nvSpPr>
        <p:spPr bwMode="auto">
          <a:xfrm>
            <a:off x="1470025" y="1268413"/>
            <a:ext cx="9251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问题：发现有人触电该怎么做？用手去接触触电者对吗？ 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5846" name="文本框 35845"/>
          <p:cNvSpPr txBox="1">
            <a:spLocks noChangeArrowheads="1"/>
          </p:cNvSpPr>
          <p:nvPr/>
        </p:nvSpPr>
        <p:spPr bwMode="auto">
          <a:xfrm>
            <a:off x="1470025" y="2009775"/>
            <a:ext cx="6553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chemeClr val="tx2"/>
                </a:solidFill>
                <a:sym typeface="+mn-lt"/>
              </a:rPr>
              <a:t>答：错。应该用干燥物或绝缘体等将触电者与带电物体分开。 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470025" y="2646363"/>
            <a:ext cx="9504363" cy="11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问题：夏天使用蚊香会起火吗？应把点燃的蚊香放哪里比较安全？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470025" y="3830638"/>
            <a:ext cx="92519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chemeClr val="tx2"/>
                </a:solidFill>
                <a:sym typeface="+mn-lt"/>
              </a:rPr>
              <a:t>答：使用得当就不会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.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点燃的蚊香应放在支架上，支架可放在水泥地，金属盘上。切不可放在纸箱、木板等可燃物上。要放在远离窗帘，蚊帐，衣服等可燃物的地面上。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35846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36865"/>
          <p:cNvSpPr txBox="1">
            <a:spLocks noChangeArrowheads="1"/>
          </p:cNvSpPr>
          <p:nvPr/>
        </p:nvSpPr>
        <p:spPr bwMode="auto">
          <a:xfrm>
            <a:off x="982663" y="1412875"/>
            <a:ext cx="10466387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问题：不满</a:t>
            </a:r>
            <a:r>
              <a:rPr lang="en-US" altLang="zh-CN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12</a:t>
            </a: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周岁的儿童能骑车吗？请列举</a:t>
            </a:r>
            <a:r>
              <a:rPr lang="en-US" altLang="zh-CN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种骑车时该注意的事项。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6867" name="文本框 36866"/>
          <p:cNvSpPr txBox="1">
            <a:spLocks noChangeArrowheads="1"/>
          </p:cNvSpPr>
          <p:nvPr/>
        </p:nvSpPr>
        <p:spPr bwMode="auto">
          <a:xfrm>
            <a:off x="982663" y="2532063"/>
            <a:ext cx="1046638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chemeClr val="tx2"/>
                </a:solidFill>
                <a:sym typeface="+mn-lt"/>
              </a:rPr>
              <a:t>答：不能。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1.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不骑快车；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2.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不平行骑车；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3.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不骑车带人；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4.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不脱手骑车；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5.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不打伞骑车；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6.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不骑病车；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7.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不与机动车抢道等。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</p:txBody>
      </p:sp>
      <p:sp>
        <p:nvSpPr>
          <p:cNvPr id="4" name="文本框 37889"/>
          <p:cNvSpPr txBox="1">
            <a:spLocks noChangeArrowheads="1"/>
          </p:cNvSpPr>
          <p:nvPr/>
        </p:nvSpPr>
        <p:spPr bwMode="auto">
          <a:xfrm>
            <a:off x="982663" y="3271838"/>
            <a:ext cx="837088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问题：交通讯号灯有哪些颜色？都有些什么作用？ 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982663" y="3883025"/>
            <a:ext cx="10361612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chemeClr val="tx2"/>
                </a:solidFill>
                <a:sym typeface="+mn-lt"/>
              </a:rPr>
              <a:t>答：有红、黄、绿三种颜色。红灯亮时，不准行人通过；绿灯亮时，准许行人通过；黄灯亮时，不准行人通过，但已进入人行道的行人，可以继续通过；黄灯闪烁时，行人须在确保安全的原则下通行。 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36867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文本框 33793"/>
          <p:cNvSpPr txBox="1">
            <a:spLocks noChangeArrowheads="1"/>
          </p:cNvSpPr>
          <p:nvPr/>
        </p:nvSpPr>
        <p:spPr bwMode="auto">
          <a:xfrm>
            <a:off x="766763" y="1250950"/>
            <a:ext cx="640080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问题：如果炒菜时油锅起火怎么办？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3795" name="文本框 33794"/>
          <p:cNvSpPr txBox="1">
            <a:spLocks noChangeArrowheads="1"/>
          </p:cNvSpPr>
          <p:nvPr/>
        </p:nvSpPr>
        <p:spPr bwMode="auto">
          <a:xfrm>
            <a:off x="982663" y="1916113"/>
            <a:ext cx="632460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chemeClr val="tx2"/>
                </a:solidFill>
                <a:sym typeface="+mn-lt"/>
              </a:rPr>
              <a:t>答：应迅速将锅盖盖上，将火与空气隔绝，使油火缺氧而熄灭。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</p:txBody>
      </p:sp>
      <p:sp>
        <p:nvSpPr>
          <p:cNvPr id="33796" name="文本框 33795"/>
          <p:cNvSpPr txBox="1">
            <a:spLocks noChangeArrowheads="1"/>
          </p:cNvSpPr>
          <p:nvPr/>
        </p:nvSpPr>
        <p:spPr bwMode="auto">
          <a:xfrm>
            <a:off x="623888" y="2708275"/>
            <a:ext cx="809466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问题：列举四种报警电话名称，并说出号码。 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3797" name="文本框 33796"/>
          <p:cNvSpPr txBox="1">
            <a:spLocks noChangeArrowheads="1"/>
          </p:cNvSpPr>
          <p:nvPr/>
        </p:nvSpPr>
        <p:spPr bwMode="auto">
          <a:xfrm>
            <a:off x="982663" y="3616325"/>
            <a:ext cx="61722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chemeClr val="tx2"/>
                </a:solidFill>
                <a:sym typeface="+mn-lt"/>
              </a:rPr>
              <a:t>答：火警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119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；报警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110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；急救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120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；交通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122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。 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/>
      <p:bldP spid="33796" grpId="0"/>
      <p:bldP spid="3379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文本框 54273"/>
          <p:cNvSpPr txBox="1">
            <a:spLocks noChangeArrowheads="1"/>
          </p:cNvSpPr>
          <p:nvPr/>
        </p:nvSpPr>
        <p:spPr bwMode="auto">
          <a:xfrm>
            <a:off x="1055688" y="1196975"/>
            <a:ext cx="7704137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问题：如果家中发现煤气泄露，应该如何处理？ 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54275" name="文本框 54274"/>
          <p:cNvSpPr txBox="1">
            <a:spLocks noChangeArrowheads="1"/>
          </p:cNvSpPr>
          <p:nvPr/>
        </p:nvSpPr>
        <p:spPr bwMode="auto">
          <a:xfrm>
            <a:off x="982663" y="1851025"/>
            <a:ext cx="67056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chemeClr val="tx2"/>
                </a:solidFill>
                <a:sym typeface="+mn-lt"/>
              </a:rPr>
              <a:t>答：尽快关闭钢瓶阀门（或煤气管道总开关），迅速打开门窗通风。 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</p:txBody>
      </p:sp>
      <p:sp>
        <p:nvSpPr>
          <p:cNvPr id="54276" name="文本框 54275"/>
          <p:cNvSpPr txBox="1">
            <a:spLocks noChangeArrowheads="1"/>
          </p:cNvSpPr>
          <p:nvPr/>
        </p:nvSpPr>
        <p:spPr bwMode="auto">
          <a:xfrm>
            <a:off x="982663" y="2565400"/>
            <a:ext cx="1036955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问题：电器，汽油，酒精着火时用水扑救好吗？应用什么扑救？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54277" name="文本框 54276"/>
          <p:cNvSpPr txBox="1">
            <a:spLocks noChangeArrowheads="1"/>
          </p:cNvSpPr>
          <p:nvPr/>
        </p:nvSpPr>
        <p:spPr bwMode="auto">
          <a:xfrm>
            <a:off x="982663" y="3273425"/>
            <a:ext cx="6781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chemeClr val="tx2"/>
                </a:solidFill>
                <a:sym typeface="+mn-lt"/>
              </a:rPr>
              <a:t>答：不可，可用沙，土，干粉灭火器等灭火。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/>
      <p:bldP spid="54276" grpId="0"/>
      <p:bldP spid="5427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文本框 63489"/>
          <p:cNvSpPr txBox="1">
            <a:spLocks noChangeArrowheads="1"/>
          </p:cNvSpPr>
          <p:nvPr/>
        </p:nvSpPr>
        <p:spPr bwMode="auto">
          <a:xfrm>
            <a:off x="4871864" y="2155790"/>
            <a:ext cx="5410200" cy="88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44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第四篇章</a:t>
            </a:r>
            <a:endParaRPr lang="zh-CN" altLang="en-US" sz="4400" b="1" dirty="0">
              <a:ln>
                <a:solidFill>
                  <a:prstClr val="white"/>
                </a:solidFill>
              </a:ln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3315" name="矩形 63490"/>
          <p:cNvSpPr>
            <a:spLocks noChangeArrowheads="1"/>
          </p:cNvSpPr>
          <p:nvPr/>
        </p:nvSpPr>
        <p:spPr bwMode="auto">
          <a:xfrm>
            <a:off x="2618125" y="2925231"/>
            <a:ext cx="7191392" cy="1282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66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珍爱生命</a:t>
            </a:r>
            <a:r>
              <a:rPr lang="en-US" altLang="zh-CN" sz="66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.</a:t>
            </a:r>
            <a:r>
              <a:rPr lang="zh-CN" altLang="en-US" sz="6600" b="1" dirty="0">
                <a:ln>
                  <a:solidFill>
                    <a:prstClr val="white"/>
                  </a:solidFill>
                </a:ln>
                <a:solidFill>
                  <a:srgbClr val="70AD4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预防溺水</a:t>
            </a:r>
            <a:endParaRPr lang="zh-CN" altLang="en-US" sz="6600" b="1" dirty="0">
              <a:ln>
                <a:solidFill>
                  <a:prstClr val="white"/>
                </a:solidFill>
              </a:ln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33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33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33375"/>
            <a:ext cx="10972800" cy="1371600"/>
          </a:xfrm>
        </p:spPr>
        <p:txBody>
          <a:bodyPr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cs typeface="+mn-cs"/>
                <a:sym typeface="+mn-lt"/>
              </a:rPr>
              <a:t>中国溺水死亡数据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123907" name="内容占位符 2"/>
          <p:cNvSpPr>
            <a:spLocks noGrp="1" noChangeArrowheads="1"/>
          </p:cNvSpPr>
          <p:nvPr>
            <p:ph idx="4294967295"/>
          </p:nvPr>
        </p:nvSpPr>
        <p:spPr>
          <a:xfrm>
            <a:off x="6167438" y="2628900"/>
            <a:ext cx="4897437" cy="1371600"/>
          </a:xfrm>
        </p:spPr>
        <p:txBody>
          <a:bodyPr/>
          <a:lstStyle/>
          <a:p>
            <a:pPr marL="0" indent="0" algn="just" defTabSz="457200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chemeClr val="tx2"/>
                </a:solidFill>
                <a:sym typeface="+mn-lt"/>
              </a:rPr>
              <a:t>中国卫生部发表的数字显示，中国每年有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57000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人溺水死亡，相当于每天有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150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多人；卫生组织估计，实际数字可能高一倍。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  <a:p>
            <a:pPr marL="0" indent="0" algn="just" defTabSz="457200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chemeClr val="tx2"/>
                </a:solidFill>
                <a:sym typeface="+mn-lt"/>
              </a:rPr>
              <a:t>全国每年有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16000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名中小学生非正常死亡，平均每天约有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40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名学生死于溺水、交通或食物中毒等事故，溺水和交通居意外死亡前两位。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</p:txBody>
      </p:sp>
      <p:pic>
        <p:nvPicPr>
          <p:cNvPr id="4" name="图片 3" descr="d537556d90ce93ae2f09b15deabe1ea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663" y="1457325"/>
            <a:ext cx="5113337" cy="3714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3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6" grpId="0"/>
      <p:bldP spid="12390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33375"/>
            <a:ext cx="10972800" cy="1371600"/>
          </a:xfrm>
        </p:spPr>
        <p:txBody>
          <a:bodyPr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cs typeface="+mn-cs"/>
                <a:sym typeface="+mn-lt"/>
              </a:rPr>
              <a:t>专家意见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124931" name="内容占位符 2"/>
          <p:cNvSpPr>
            <a:spLocks noGrp="1" noChangeArrowheads="1"/>
          </p:cNvSpPr>
          <p:nvPr>
            <p:ph idx="4294967295"/>
          </p:nvPr>
        </p:nvSpPr>
        <p:spPr>
          <a:xfrm>
            <a:off x="969963" y="1955800"/>
            <a:ext cx="4248150" cy="1077913"/>
          </a:xfrm>
        </p:spPr>
        <p:txBody>
          <a:bodyPr/>
          <a:lstStyle/>
          <a:p>
            <a:pPr marL="0" indent="0" defTabSz="457200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chemeClr val="tx2"/>
                </a:solidFill>
                <a:sym typeface="+mn-lt"/>
              </a:rPr>
              <a:t>有专家指出，通过安全教育，提高我们中小学生的自我保护能力，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80%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的意外伤害事故是可以避免的。而导致悲剧发生的一个重要原因，就是我们的青少年欠缺安全防卫知识，自我保护能力差。因此中小学生学习安全防卫知识，提高自我保护能力，是非常必要的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.</a:t>
            </a:r>
            <a:endParaRPr lang="en-US" altLang="zh-CN" sz="1700" b="1">
              <a:solidFill>
                <a:schemeClr val="tx2"/>
              </a:solidFill>
              <a:sym typeface="+mn-lt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263" y="1412875"/>
            <a:ext cx="5853112" cy="32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24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0" grpId="0"/>
      <p:bldP spid="12493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333375"/>
            <a:ext cx="8229600" cy="1371600"/>
          </a:xfrm>
        </p:spPr>
        <p:txBody>
          <a:bodyPr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cs typeface="+mn-cs"/>
                <a:sym typeface="+mn-lt"/>
              </a:rPr>
              <a:t>学生溺水事故案例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125955" name="文本框 125954"/>
          <p:cNvSpPr txBox="1">
            <a:spLocks noChangeArrowheads="1"/>
          </p:cNvSpPr>
          <p:nvPr/>
        </p:nvSpPr>
        <p:spPr bwMode="auto">
          <a:xfrm>
            <a:off x="1055688" y="1944688"/>
            <a:ext cx="1036955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700" b="1">
                <a:solidFill>
                  <a:schemeClr val="tx2"/>
                </a:solidFill>
                <a:sym typeface="+mn-lt"/>
              </a:rPr>
              <a:t>▼1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月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8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日，山西省长治市长治县郝家庄上郝村西塘处，因开发商挖沙导致地面出现大坑，聚集河水后结冰，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4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名小学生和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名幼儿在冰上溜冰时不慎落入坑中溺水死亡。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chemeClr val="tx2"/>
                </a:solidFill>
                <a:sym typeface="+mn-lt"/>
              </a:rPr>
              <a:t>海南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4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天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4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起学生溺亡事件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700" b="1">
                <a:solidFill>
                  <a:schemeClr val="tx2"/>
                </a:solidFill>
                <a:sym typeface="+mn-lt"/>
              </a:rPr>
              <a:t>▼ 3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月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3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日，海南乐东中学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2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名初三学生到河边钓鱼，不慎落水身亡。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700" b="1">
                <a:solidFill>
                  <a:schemeClr val="tx2"/>
                </a:solidFill>
                <a:sym typeface="+mn-lt"/>
              </a:rPr>
              <a:t>▼ 3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月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4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日，海南临高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名小学四年级学生在水渠沟旁洗手时被水冲走，不幸溺水身亡。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700" b="1">
                <a:solidFill>
                  <a:schemeClr val="tx2"/>
                </a:solidFill>
                <a:sym typeface="+mn-lt"/>
              </a:rPr>
              <a:t>▼ 3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月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4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日，海南文昌一小学六年级学生和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名幼儿到附近水库大坝玩耍，不幸溺水身亡。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700" b="1">
                <a:solidFill>
                  <a:schemeClr val="tx2"/>
                </a:solidFill>
                <a:sym typeface="+mn-lt"/>
              </a:rPr>
              <a:t>▼ 3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月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6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日，海南琼中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2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名二年级学生到河边玩耍，不幸溺水身亡。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700" b="1">
                <a:solidFill>
                  <a:schemeClr val="tx2"/>
                </a:solidFill>
                <a:sym typeface="+mn-lt"/>
              </a:rPr>
              <a:t>……</a:t>
            </a:r>
            <a:endParaRPr lang="en-US" altLang="zh-CN" sz="1700" b="1">
              <a:solidFill>
                <a:schemeClr val="tx2"/>
              </a:solidFill>
              <a:sym typeface="+mn-lt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2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25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/>
      <p:bldP spid="125954" grpId="1" bldLvl="0"/>
      <p:bldP spid="125955" grpId="0" bldLvl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文本框 126977"/>
          <p:cNvSpPr txBox="1">
            <a:spLocks noChangeArrowheads="1"/>
          </p:cNvSpPr>
          <p:nvPr/>
        </p:nvSpPr>
        <p:spPr bwMode="auto">
          <a:xfrm>
            <a:off x="982663" y="1704975"/>
            <a:ext cx="1036955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700" b="1">
                <a:solidFill>
                  <a:schemeClr val="tx2"/>
                </a:solidFill>
                <a:sym typeface="+mn-lt"/>
              </a:rPr>
              <a:t>▼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孩子暑期安全再敲警钟。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7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月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日，福州六中初一（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3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）班学生余某某（男，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13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岁，四川渠县人，现暂住仓山区盖山镇浦下村），放假期间，不幸在浦下村溺水身亡。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7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月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2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日傍晚，仓山区吴山小学五年（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）班学生赵某某（男，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11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岁，盖山镇天水村人，父母离异）前往齐安村的润华山庄旁边荒废工地的小水坑玩耍，溺水死亡。福州仓山两个工地的水坑内，接连发生两起小孩溺亡事件，一个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12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岁，一个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13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岁，其中一人还是家中的独子。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</p:txBody>
      </p:sp>
      <p:sp>
        <p:nvSpPr>
          <p:cNvPr id="126979" name="矩形 126978"/>
          <p:cNvSpPr>
            <a:spLocks noGrp="1" noChangeArrowheads="1"/>
          </p:cNvSpPr>
          <p:nvPr/>
        </p:nvSpPr>
        <p:spPr bwMode="auto">
          <a:xfrm>
            <a:off x="982663" y="3249613"/>
            <a:ext cx="1036955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Clr>
                <a:schemeClr val="bg2"/>
              </a:buClr>
              <a:buSzPct val="75000"/>
              <a:buFont typeface="Arial" panose="020B0604020202020204" pitchFamily="34" charset="0"/>
              <a:buNone/>
            </a:pPr>
            <a:r>
              <a:rPr lang="zh-CN" altLang="en-US" sz="1700" b="1">
                <a:solidFill>
                  <a:schemeClr val="tx2"/>
                </a:solidFill>
                <a:sym typeface="+mn-lt"/>
              </a:rPr>
              <a:t>今年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4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月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14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日下午，福建晋江磁灶镇苏垵村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5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名孩子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(4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女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1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男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)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在九十九溪磁灶苏垵段河边玩耍。其中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4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名女孩准备穿过梅溪到对岸摘杨桃，她们手牵手想趟水过去，没想到</a:t>
            </a:r>
            <a:r>
              <a:rPr lang="en-US" altLang="zh-CN" sz="1700" b="1">
                <a:solidFill>
                  <a:schemeClr val="tx2"/>
                </a:solidFill>
                <a:sym typeface="+mn-lt"/>
              </a:rPr>
              <a:t>4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名女孩先后沉入水中不幸溺亡。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</p:txBody>
      </p:sp>
      <p:sp>
        <p:nvSpPr>
          <p:cNvPr id="4" name="标题 1"/>
          <p:cNvSpPr txBox="1">
            <a:spLocks noChangeArrowheads="1"/>
          </p:cNvSpPr>
          <p:nvPr/>
        </p:nvSpPr>
        <p:spPr bwMode="auto">
          <a:xfrm>
            <a:off x="1981200" y="333375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65" b="1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  <a:sym typeface="+mn-lt"/>
              </a:rPr>
              <a:t>学生溺水事故案例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  <a:sym typeface="+mn-lt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6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6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8" grpId="0" bldLvl="0"/>
      <p:bldP spid="126979" grpId="0" bldLvl="0"/>
      <p:bldP spid="126979" grpId="1" bldLvl="0"/>
      <p:bldP spid="4" grpId="0"/>
      <p:bldP spid="4" grpId="1" bldLvl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2220913" y="557213"/>
            <a:ext cx="8229600" cy="784225"/>
          </a:xfrm>
        </p:spPr>
        <p:txBody>
          <a:bodyPr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cs typeface="+mn-cs"/>
                <a:sym typeface="+mn-lt"/>
              </a:rPr>
              <a:t>因溺水悲剧后造成的亲人悲痛欲绝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1128236" y="2246502"/>
            <a:ext cx="2672233" cy="2364995"/>
          </a:xfrm>
          <a:prstGeom prst="roundRect">
            <a:avLst/>
          </a:prstGeom>
          <a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0000"/>
              </a:lnSpc>
              <a:defRPr/>
            </a:pPr>
            <a:endParaRPr lang="zh-CN" altLang="en-US"/>
          </a:p>
        </p:txBody>
      </p:sp>
      <p:sp>
        <p:nvSpPr>
          <p:cNvPr id="6" name="任意多边形: 形状 5"/>
          <p:cNvSpPr/>
          <p:nvPr/>
        </p:nvSpPr>
        <p:spPr>
          <a:xfrm>
            <a:off x="2495550" y="2941638"/>
            <a:ext cx="1905000" cy="706437"/>
          </a:xfrm>
          <a:custGeom>
            <a:avLst/>
            <a:gdLst>
              <a:gd name="connsiteX0" fmla="*/ 0 w 1025924"/>
              <a:gd name="connsiteY0" fmla="*/ 0 h 380618"/>
              <a:gd name="connsiteX1" fmla="*/ 1025924 w 1025924"/>
              <a:gd name="connsiteY1" fmla="*/ 0 h 380618"/>
              <a:gd name="connsiteX2" fmla="*/ 1025924 w 1025924"/>
              <a:gd name="connsiteY2" fmla="*/ 380618 h 380618"/>
              <a:gd name="connsiteX3" fmla="*/ 0 w 1025924"/>
              <a:gd name="connsiteY3" fmla="*/ 380618 h 380618"/>
              <a:gd name="connsiteX4" fmla="*/ 0 w 1025924"/>
              <a:gd name="connsiteY4" fmla="*/ 0 h 380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924" h="380618">
                <a:moveTo>
                  <a:pt x="0" y="0"/>
                </a:moveTo>
                <a:lnTo>
                  <a:pt x="1025924" y="0"/>
                </a:lnTo>
                <a:lnTo>
                  <a:pt x="1025924" y="380618"/>
                </a:lnTo>
                <a:lnTo>
                  <a:pt x="0" y="38061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92456" tIns="92456" rIns="92456" bIns="0" spcCol="1270"/>
          <a:lstStyle/>
          <a:p>
            <a:pPr algn="ctr" defTabSz="577850">
              <a:lnSpc>
                <a:spcPct val="130000"/>
              </a:lnSpc>
              <a:defRPr/>
            </a:pPr>
            <a:endParaRPr lang="zh-CN" altLang="en-US" sz="1300"/>
          </a:p>
        </p:txBody>
      </p:sp>
      <p:sp>
        <p:nvSpPr>
          <p:cNvPr id="7" name="矩形: 圆角 6"/>
          <p:cNvSpPr/>
          <p:nvPr/>
        </p:nvSpPr>
        <p:spPr>
          <a:xfrm>
            <a:off x="4400246" y="1548635"/>
            <a:ext cx="3529768" cy="3069308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0000"/>
              </a:lnSpc>
              <a:defRPr/>
            </a:pPr>
            <a:endParaRPr lang="zh-CN" altLang="en-US" dirty="0"/>
          </a:p>
        </p:txBody>
      </p:sp>
      <p:sp>
        <p:nvSpPr>
          <p:cNvPr id="8" name="任意多边形: 形状 7"/>
          <p:cNvSpPr/>
          <p:nvPr/>
        </p:nvSpPr>
        <p:spPr>
          <a:xfrm>
            <a:off x="4591050" y="2941638"/>
            <a:ext cx="1905000" cy="706437"/>
          </a:xfrm>
          <a:custGeom>
            <a:avLst/>
            <a:gdLst>
              <a:gd name="connsiteX0" fmla="*/ 0 w 1025924"/>
              <a:gd name="connsiteY0" fmla="*/ 0 h 380618"/>
              <a:gd name="connsiteX1" fmla="*/ 1025924 w 1025924"/>
              <a:gd name="connsiteY1" fmla="*/ 0 h 380618"/>
              <a:gd name="connsiteX2" fmla="*/ 1025924 w 1025924"/>
              <a:gd name="connsiteY2" fmla="*/ 380618 h 380618"/>
              <a:gd name="connsiteX3" fmla="*/ 0 w 1025924"/>
              <a:gd name="connsiteY3" fmla="*/ 380618 h 380618"/>
              <a:gd name="connsiteX4" fmla="*/ 0 w 1025924"/>
              <a:gd name="connsiteY4" fmla="*/ 0 h 380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924" h="380618">
                <a:moveTo>
                  <a:pt x="0" y="0"/>
                </a:moveTo>
                <a:lnTo>
                  <a:pt x="1025924" y="0"/>
                </a:lnTo>
                <a:lnTo>
                  <a:pt x="1025924" y="380618"/>
                </a:lnTo>
                <a:lnTo>
                  <a:pt x="0" y="38061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92456" tIns="92456" rIns="92456" bIns="0" spcCol="1270"/>
          <a:lstStyle/>
          <a:p>
            <a:pPr algn="ctr" defTabSz="577850">
              <a:lnSpc>
                <a:spcPct val="130000"/>
              </a:lnSpc>
              <a:defRPr/>
            </a:pPr>
            <a:endParaRPr lang="zh-CN" altLang="en-US" sz="1300"/>
          </a:p>
        </p:txBody>
      </p:sp>
      <p:sp>
        <p:nvSpPr>
          <p:cNvPr id="9" name="矩形: 圆角 8"/>
          <p:cNvSpPr/>
          <p:nvPr/>
        </p:nvSpPr>
        <p:spPr>
          <a:xfrm>
            <a:off x="8590631" y="2336271"/>
            <a:ext cx="2513321" cy="218545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000" r="-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0000"/>
              </a:lnSpc>
              <a:defRPr/>
            </a:pPr>
            <a:endParaRPr lang="zh-CN" altLang="en-US"/>
          </a:p>
        </p:txBody>
      </p:sp>
      <p:sp>
        <p:nvSpPr>
          <p:cNvPr id="10" name="任意多边形: 形状 9"/>
          <p:cNvSpPr/>
          <p:nvPr/>
        </p:nvSpPr>
        <p:spPr>
          <a:xfrm>
            <a:off x="6686550" y="2941638"/>
            <a:ext cx="1903413" cy="706437"/>
          </a:xfrm>
          <a:custGeom>
            <a:avLst/>
            <a:gdLst>
              <a:gd name="connsiteX0" fmla="*/ 0 w 1025924"/>
              <a:gd name="connsiteY0" fmla="*/ 0 h 380618"/>
              <a:gd name="connsiteX1" fmla="*/ 1025924 w 1025924"/>
              <a:gd name="connsiteY1" fmla="*/ 0 h 380618"/>
              <a:gd name="connsiteX2" fmla="*/ 1025924 w 1025924"/>
              <a:gd name="connsiteY2" fmla="*/ 380618 h 380618"/>
              <a:gd name="connsiteX3" fmla="*/ 0 w 1025924"/>
              <a:gd name="connsiteY3" fmla="*/ 380618 h 380618"/>
              <a:gd name="connsiteX4" fmla="*/ 0 w 1025924"/>
              <a:gd name="connsiteY4" fmla="*/ 0 h 380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924" h="380618">
                <a:moveTo>
                  <a:pt x="0" y="0"/>
                </a:moveTo>
                <a:lnTo>
                  <a:pt x="1025924" y="0"/>
                </a:lnTo>
                <a:lnTo>
                  <a:pt x="1025924" y="380618"/>
                </a:lnTo>
                <a:lnTo>
                  <a:pt x="0" y="38061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92456" tIns="92456" rIns="92456" bIns="0" spcCol="1270"/>
          <a:lstStyle/>
          <a:p>
            <a:pPr algn="ctr" defTabSz="577850">
              <a:lnSpc>
                <a:spcPct val="130000"/>
              </a:lnSpc>
              <a:defRPr/>
            </a:pPr>
            <a:endParaRPr lang="zh-CN" altLang="en-US" sz="1300"/>
          </a:p>
        </p:txBody>
      </p:sp>
      <p:sp>
        <p:nvSpPr>
          <p:cNvPr id="12" name="任意多边形: 形状 11"/>
          <p:cNvSpPr/>
          <p:nvPr/>
        </p:nvSpPr>
        <p:spPr>
          <a:xfrm>
            <a:off x="4591050" y="5149850"/>
            <a:ext cx="1905000" cy="708025"/>
          </a:xfrm>
          <a:custGeom>
            <a:avLst/>
            <a:gdLst>
              <a:gd name="connsiteX0" fmla="*/ 0 w 1025924"/>
              <a:gd name="connsiteY0" fmla="*/ 0 h 380618"/>
              <a:gd name="connsiteX1" fmla="*/ 1025924 w 1025924"/>
              <a:gd name="connsiteY1" fmla="*/ 0 h 380618"/>
              <a:gd name="connsiteX2" fmla="*/ 1025924 w 1025924"/>
              <a:gd name="connsiteY2" fmla="*/ 380618 h 380618"/>
              <a:gd name="connsiteX3" fmla="*/ 0 w 1025924"/>
              <a:gd name="connsiteY3" fmla="*/ 380618 h 380618"/>
              <a:gd name="connsiteX4" fmla="*/ 0 w 1025924"/>
              <a:gd name="connsiteY4" fmla="*/ 0 h 380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924" h="380618">
                <a:moveTo>
                  <a:pt x="0" y="0"/>
                </a:moveTo>
                <a:lnTo>
                  <a:pt x="1025924" y="0"/>
                </a:lnTo>
                <a:lnTo>
                  <a:pt x="1025924" y="380618"/>
                </a:lnTo>
                <a:lnTo>
                  <a:pt x="0" y="38061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92456" tIns="92456" rIns="92456" bIns="0" spcCol="1270"/>
          <a:lstStyle/>
          <a:p>
            <a:pPr algn="ctr" defTabSz="577850">
              <a:lnSpc>
                <a:spcPct val="130000"/>
              </a:lnSpc>
              <a:defRPr/>
            </a:pPr>
            <a:endParaRPr lang="zh-CN" altLang="en-US" sz="1300"/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1500" accel="50000" autoRev="1" tmFilter="0, 0; .33333, 1; 1, 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500" accel="50000" autoRev="1" tmFilter="0, 0; .33333, 1; 1, 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30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1500" accel="50000" autoRev="1" tmFilter="0, 0; .33333, 1; 1, 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2135188" y="476250"/>
            <a:ext cx="8229600" cy="1143000"/>
          </a:xfrm>
        </p:spPr>
        <p:txBody>
          <a:bodyPr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cs typeface="+mn-cs"/>
                <a:sym typeface="+mn-lt"/>
              </a:rPr>
              <a:t>如何防止溺水悲剧的产生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133123" name="内容占位符 2"/>
          <p:cNvSpPr>
            <a:spLocks noGrp="1" noChangeArrowheads="1"/>
          </p:cNvSpPr>
          <p:nvPr>
            <p:ph idx="4294967295"/>
          </p:nvPr>
        </p:nvSpPr>
        <p:spPr>
          <a:xfrm>
            <a:off x="996950" y="2744788"/>
            <a:ext cx="4886325" cy="1368425"/>
          </a:xfrm>
        </p:spPr>
        <p:txBody>
          <a:bodyPr/>
          <a:lstStyle/>
          <a:p>
            <a:pPr marL="0" indent="0" algn="just" defTabSz="457200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1700" b="1" dirty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1700" b="1" dirty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、要求学生做到在没有家长看护的情况下，不得在任何时候任何水域以任何理由下水。</a:t>
            </a:r>
            <a:endParaRPr lang="zh-CN" altLang="en-US" sz="1700" b="1" dirty="0">
              <a:solidFill>
                <a:schemeClr val="tx2"/>
              </a:solidFill>
              <a:ea typeface="微软雅黑" panose="020B0503020204020204" pitchFamily="34" charset="-122"/>
              <a:sym typeface="+mn-lt"/>
            </a:endParaRPr>
          </a:p>
          <a:p>
            <a:pPr marL="0" indent="0" algn="just" defTabSz="457200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1700" b="1" dirty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1700" b="1" dirty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、江河沟塘不去，不能到河边、池溏、深沟等地方玩耍、钓鱼虾等。</a:t>
            </a:r>
            <a:endParaRPr lang="zh-CN" altLang="en-US" sz="1700" b="1" dirty="0">
              <a:solidFill>
                <a:schemeClr val="tx2"/>
              </a:solidFill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en-US" dirty="0">
              <a:ea typeface="+mn-ea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0" y="908050"/>
            <a:ext cx="4886325" cy="424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/>
      <p:bldP spid="13312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74850" y="4425950"/>
            <a:ext cx="10225088" cy="577850"/>
          </a:xfrm>
        </p:spPr>
        <p:txBody>
          <a:bodyPr rtlCol="0">
            <a:noAutofit/>
          </a:bodyPr>
          <a:lstStyle/>
          <a:p>
            <a:pPr defTabSz="457200" eaLnBrk="1" hangingPunct="1">
              <a:lnSpc>
                <a:spcPct val="130000"/>
              </a:lnSpc>
              <a:defRPr/>
            </a:pPr>
            <a:r>
              <a:rPr lang="zh-CN" altLang="en-US" sz="1700" b="1" dirty="0">
                <a:solidFill>
                  <a:schemeClr val="tx2"/>
                </a:solidFill>
                <a:ea typeface="微软雅黑" panose="020B0503020204020204" pitchFamily="34" charset="-122"/>
                <a:cs typeface="+mn-cs"/>
                <a:sym typeface="+mn-lt"/>
              </a:rPr>
              <a:t>方法一：可将救生圈、竹竿、木板等物抛给溺水者，再将其拖至岸边。或者叫大人。</a:t>
            </a:r>
            <a:endParaRPr lang="zh-CN" altLang="en-US" sz="1700" b="1" dirty="0">
              <a:solidFill>
                <a:schemeClr val="tx2"/>
              </a:solidFill>
              <a:ea typeface="微软雅黑" panose="020B0503020204020204" pitchFamily="34" charset="-122"/>
              <a:cs typeface="+mn-cs"/>
              <a:sym typeface="+mn-lt"/>
            </a:endParaRPr>
          </a:p>
        </p:txBody>
      </p:sp>
      <p:pic>
        <p:nvPicPr>
          <p:cNvPr id="137219" name="Picture 4" descr="W020060720804732198074"/>
          <p:cNvPicPr>
            <a:picLocks noGrp="1" noChangeAspect="1" noChangeArrowheads="1"/>
          </p:cNvPicPr>
          <p:nvPr>
            <p:ph idx="4294967295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8" b="18983"/>
          <a:stretch>
            <a:fillRect/>
          </a:stretch>
        </p:blipFill>
        <p:spPr>
          <a:xfrm>
            <a:off x="1117600" y="1535113"/>
            <a:ext cx="4095750" cy="2520950"/>
          </a:xfrm>
        </p:spPr>
      </p:pic>
      <p:sp>
        <p:nvSpPr>
          <p:cNvPr id="34820" name="日期占位符 3"/>
          <p:cNvSpPr txBox="1">
            <a:spLocks noGrp="1" noChangeArrowheads="1"/>
          </p:cNvSpPr>
          <p:nvPr/>
        </p:nvSpPr>
        <p:spPr bwMode="auto">
          <a:xfrm>
            <a:off x="1597025" y="6400800"/>
            <a:ext cx="32004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fld id="{C5B4847B-854F-40BC-A1E0-517235DE45BC}" type="datetime1">
              <a:rPr lang="zh-CN" altLang="en-US" sz="1100" smtClean="0">
                <a:solidFill>
                  <a:srgbClr val="636363"/>
                </a:solidFill>
                <a:latin typeface="+mn-lt"/>
                <a:ea typeface="+mn-ea"/>
                <a:cs typeface="+mn-ea"/>
                <a:sym typeface="+mn-lt"/>
              </a:rPr>
            </a:fld>
            <a:endParaRPr lang="zh-CN" altLang="en-US" sz="1100">
              <a:solidFill>
                <a:srgbClr val="63636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7221" name="标题 1"/>
          <p:cNvSpPr>
            <a:spLocks noChangeArrowheads="1"/>
          </p:cNvSpPr>
          <p:nvPr/>
        </p:nvSpPr>
        <p:spPr bwMode="auto">
          <a:xfrm>
            <a:off x="2271713" y="846138"/>
            <a:ext cx="800417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914400" indent="-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当发现有人溺水，该怎么办？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  <p:pic>
        <p:nvPicPr>
          <p:cNvPr id="137222" name="Picture 6" descr="1W_0630013X5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9" b="19498"/>
          <a:stretch>
            <a:fillRect/>
          </a:stretch>
        </p:blipFill>
        <p:spPr bwMode="auto">
          <a:xfrm>
            <a:off x="6672263" y="1527175"/>
            <a:ext cx="4465637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23" name="Rectangle 2"/>
          <p:cNvSpPr txBox="1">
            <a:spLocks noChangeArrowheads="1"/>
          </p:cNvSpPr>
          <p:nvPr/>
        </p:nvSpPr>
        <p:spPr bwMode="auto">
          <a:xfrm>
            <a:off x="2879725" y="4022725"/>
            <a:ext cx="6786563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800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pitchFamily="34" charset="-122"/>
                <a:sym typeface="+mn-lt"/>
              </a:rPr>
              <a:t>首先立即报警，再采用急救措施。急救方法如下：</a:t>
            </a:r>
            <a:endParaRPr lang="zh-CN" altLang="en-US" sz="1800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7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13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13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3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137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13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8" grpId="0"/>
      <p:bldP spid="137221" grpId="0"/>
      <p:bldP spid="137223" grpId="0"/>
      <p:bldP spid="137223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82888" y="469900"/>
            <a:ext cx="10515600" cy="1325563"/>
          </a:xfrm>
        </p:spPr>
        <p:txBody>
          <a:bodyPr/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cs typeface="+mn-cs"/>
                <a:sym typeface="+mn-lt"/>
              </a:rPr>
              <a:t>三、注意食品安全，防止传染病的发生</a:t>
            </a:r>
            <a:endParaRPr lang="zh-CN" altLang="en-US" sz="40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293813" y="3644900"/>
            <a:ext cx="9604375" cy="1728788"/>
          </a:xfrm>
        </p:spPr>
        <p:txBody>
          <a:bodyPr/>
          <a:lstStyle/>
          <a:p>
            <a:pPr marL="0" indent="0" defTabSz="457200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700" b="1">
                <a:solidFill>
                  <a:schemeClr val="tx2"/>
                </a:solidFill>
                <a:sym typeface="+mn-lt"/>
              </a:rPr>
              <a:t>1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、不买不食腐败变质、污秽不洁、过保质期、标识不全的食品。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  <a:p>
            <a:pPr marL="0" indent="0" defTabSz="457200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700" b="1">
                <a:solidFill>
                  <a:schemeClr val="tx2"/>
                </a:solidFill>
                <a:sym typeface="+mn-lt"/>
              </a:rPr>
              <a:t>2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、不光顾流动摊档和卫生条件不佳的饮食店，不食用来历不明的食品。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  <a:p>
            <a:pPr marL="0" indent="0" defTabSz="457200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700" b="1">
                <a:solidFill>
                  <a:schemeClr val="tx2"/>
                </a:solidFill>
                <a:sym typeface="+mn-lt"/>
              </a:rPr>
              <a:t>3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、春夏季是传染病高发季节，故尽量不要进入空气混浊的公共场所，特别是不到有病人的家庭串门。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  <a:p>
            <a:pPr marL="0" indent="0" defTabSz="457200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700" b="1">
                <a:solidFill>
                  <a:schemeClr val="tx2"/>
                </a:solidFill>
                <a:sym typeface="+mn-lt"/>
              </a:rPr>
              <a:t>4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、经常开窗通风，保持居室的空气流通和环境卫生；勤洗手，养成良好的卫生习惯。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-1647825"/>
            <a:ext cx="3810000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95775" y="333375"/>
            <a:ext cx="10515600" cy="1325563"/>
          </a:xfrm>
        </p:spPr>
        <p:txBody>
          <a:bodyPr/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cs typeface="+mn-cs"/>
                <a:sym typeface="+mn-lt"/>
              </a:rPr>
              <a:t>四、注意活动安全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055688" y="1916113"/>
            <a:ext cx="10515600" cy="4351337"/>
          </a:xfrm>
        </p:spPr>
        <p:txBody>
          <a:bodyPr/>
          <a:lstStyle/>
          <a:p>
            <a:pPr marL="0" indent="0" defTabSz="457200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600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+mn-lt"/>
              </a:rPr>
              <a:t>游戏活动是同学们生活中的重要内容，在活动中更要树立安全观念：</a:t>
            </a:r>
            <a:endParaRPr lang="en-US" altLang="zh-CN" sz="1600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+mn-lt"/>
            </a:endParaRPr>
          </a:p>
          <a:p>
            <a:pPr marL="0" indent="0" defTabSz="457200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1700" b="1" dirty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1700" b="1" dirty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、要注意选择安全的场所。要远离公路、建筑工地、工厂的生产区；不要进入无人空房、地窖等地方；要避开变压器、高压电线；不要攀爬水塔、电杆、屋顶、高墙；不要靠近河流、池塘、水井、粪坑、沼气池等。这些地方非常容易发生危险，稍有不慎，就会造成伤亡事故。 </a:t>
            </a:r>
            <a:endParaRPr lang="en-US" altLang="zh-CN" sz="1700" b="1" dirty="0">
              <a:solidFill>
                <a:schemeClr val="tx2"/>
              </a:solidFill>
              <a:ea typeface="微软雅黑" panose="020B0503020204020204" pitchFamily="34" charset="-122"/>
              <a:sym typeface="+mn-lt"/>
            </a:endParaRPr>
          </a:p>
          <a:p>
            <a:pPr marL="0" indent="0" defTabSz="457200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1700" b="1" dirty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1700" b="1" dirty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、要选择安全的活动来做。不要做危险性强的游戏，不要攀爬高的建筑物、不要追跑打闹、用石块等互相投掷、点燃树枝废纸等。这样做的危险性很大，容易造成预料不到的恶果。 </a:t>
            </a:r>
            <a:endParaRPr lang="en-US" altLang="zh-CN" sz="1700" b="1" dirty="0">
              <a:solidFill>
                <a:schemeClr val="tx2"/>
              </a:solidFill>
              <a:ea typeface="微软雅黑" panose="020B0503020204020204" pitchFamily="34" charset="-122"/>
              <a:sym typeface="+mn-lt"/>
            </a:endParaRPr>
          </a:p>
          <a:p>
            <a:pPr marL="0" indent="0" defTabSz="457200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1700" b="1" dirty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sz="1700" b="1" dirty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、活动的时间不能太久。不要在夜晚、天黑时玩，容易发生危险，另外在哪玩、和谁玩要先告诉家长并征得同意后方可。</a:t>
            </a:r>
            <a:endParaRPr lang="zh-CN" altLang="en-US" sz="1700" b="1" dirty="0">
              <a:solidFill>
                <a:schemeClr val="tx2"/>
              </a:solidFill>
              <a:ea typeface="微软雅黑" panose="020B0503020204020204" pitchFamily="34" charset="-122"/>
              <a:sym typeface="+mn-lt"/>
            </a:endParaRPr>
          </a:p>
          <a:p>
            <a:pPr marL="0" indent="0" defTabSz="457200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en-US" sz="1800" b="1" dirty="0">
              <a:ea typeface="+mn-ea"/>
              <a:cs typeface="+mn-ea"/>
              <a:sym typeface="+mn-lt"/>
            </a:endParaRPr>
          </a:p>
          <a:p>
            <a:pPr marL="0" indent="0" defTabSz="457200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en-US" sz="1800" dirty="0">
              <a:ea typeface="+mn-ea"/>
              <a:cs typeface="+mn-ea"/>
              <a:sym typeface="+mn-lt"/>
            </a:endParaRPr>
          </a:p>
          <a:p>
            <a:pPr marL="0" indent="0" defTabSz="457200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700" b="1" dirty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 </a:t>
            </a:r>
            <a:endParaRPr lang="zh-CN" altLang="en-US" sz="1700" b="1" dirty="0">
              <a:solidFill>
                <a:schemeClr val="tx2"/>
              </a:solidFill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23888" y="333375"/>
            <a:ext cx="10515600" cy="1325563"/>
          </a:xfrm>
        </p:spPr>
        <p:txBody>
          <a:bodyPr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65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cs typeface="+mn-cs"/>
                <a:sym typeface="+mn-lt"/>
              </a:rPr>
              <a:t>五、其它注意事项</a:t>
            </a:r>
            <a:endParaRPr lang="zh-CN" altLang="en-US" sz="2865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/>
        </p:nvSpPr>
        <p:spPr bwMode="auto">
          <a:xfrm>
            <a:off x="982663" y="1998663"/>
            <a:ext cx="10442575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chemeClr val="bg2"/>
              </a:buClr>
              <a:buSzPct val="75000"/>
              <a:buFont typeface="Arial" panose="020B0604020202020204" pitchFamily="34" charset="0"/>
              <a:buNone/>
            </a:pPr>
            <a:r>
              <a:rPr lang="en-US" altLang="zh-CN" sz="1700" b="1">
                <a:solidFill>
                  <a:schemeClr val="tx2"/>
                </a:solidFill>
                <a:sym typeface="+mn-lt"/>
              </a:rPr>
              <a:t>1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、牢记自己是一名光荣的共青团员，时刻牢记老师的谆谆教导，放假期间，仍然要以学校的纪律和社会的规范来约束自己的行为。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chemeClr val="bg2"/>
              </a:buClr>
              <a:buSzPct val="75000"/>
              <a:buFont typeface="Arial" panose="020B0604020202020204" pitchFamily="34" charset="0"/>
              <a:buNone/>
            </a:pPr>
            <a:r>
              <a:rPr lang="en-US" altLang="zh-CN" sz="1700" b="1">
                <a:solidFill>
                  <a:schemeClr val="tx2"/>
                </a:solidFill>
                <a:sym typeface="+mn-lt"/>
              </a:rPr>
              <a:t>2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、利用“五一”假期，认真完成假期作业，多看一些课外读物，多参加有益的活动，多帮助父母做些家务活，锻炼自己各方面的能力。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700" b="1">
                <a:solidFill>
                  <a:schemeClr val="tx2"/>
                </a:solidFill>
                <a:sym typeface="+mn-lt"/>
              </a:rPr>
              <a:t>3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、注意保护眼睛，看书、看电视、上网时间四十分钟至一小时应让眼睛休息一会儿。</a:t>
            </a:r>
            <a:endParaRPr lang="en-US" altLang="zh-CN" sz="1700" b="1">
              <a:solidFill>
                <a:schemeClr val="tx2"/>
              </a:solidFill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700" b="1">
                <a:solidFill>
                  <a:schemeClr val="tx2"/>
                </a:solidFill>
                <a:sym typeface="+mn-lt"/>
              </a:rPr>
              <a:t>4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、没有家长的带领，不允许私自外出，如确实需要外出，必须由家长带领，或者经家长同意后方可外出，必注意随时和家长联系。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700" b="1">
                <a:solidFill>
                  <a:schemeClr val="tx2"/>
                </a:solidFill>
                <a:sym typeface="+mn-lt"/>
              </a:rPr>
              <a:t>5</a:t>
            </a:r>
            <a:r>
              <a:rPr lang="zh-CN" altLang="en-US" sz="1700" b="1">
                <a:solidFill>
                  <a:schemeClr val="tx2"/>
                </a:solidFill>
                <a:sym typeface="+mn-lt"/>
              </a:rPr>
              <a:t>、不得进入网吧、游戏厅、台球室、录像厅等不利于青少年健康成长的场所，不结交不良社会人员。</a:t>
            </a:r>
            <a:endParaRPr lang="zh-CN" altLang="en-US" sz="1700" b="1">
              <a:solidFill>
                <a:schemeClr val="tx2"/>
              </a:solidFill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chemeClr val="bg2"/>
              </a:buClr>
              <a:buSzPct val="75000"/>
              <a:buFont typeface="Arial" panose="020B0604020202020204" pitchFamily="34" charset="0"/>
              <a:buNone/>
            </a:pPr>
            <a:endParaRPr lang="zh-CN" altLang="en-US" sz="1700" b="1">
              <a:solidFill>
                <a:schemeClr val="tx2"/>
              </a:solidFill>
              <a:sym typeface="+mn-lt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1331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11225" y="1268413"/>
            <a:ext cx="10369550" cy="2324100"/>
          </a:xfrm>
        </p:spPr>
        <p:txBody>
          <a:bodyPr/>
          <a:lstStyle/>
          <a:p>
            <a:pPr marL="0" indent="0"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+mn-lt"/>
              </a:rPr>
              <a:t>同学们，生命是最为宝贵的，失去了就不可能重来。在安全的问题上，来不得半点麻痹和侥幸，必须要树立高度的安全意识，人人讲安全，时时讲安全，事事讲安全，珍爱生命、远离事故、远离伤痛！</a:t>
            </a:r>
            <a:endParaRPr lang="en-US" altLang="zh-CN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+mn-lt"/>
            </a:endParaRPr>
          </a:p>
          <a:p>
            <a:pPr marL="0" indent="0"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5400" b="1" dirty="0">
                <a:solidFill>
                  <a:srgbClr val="70AD47">
                    <a:lumMod val="75000"/>
                  </a:srgbClr>
                </a:solidFill>
                <a:effectLst>
                  <a:glow rad="1651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+mn-lt"/>
              </a:rPr>
              <a:t>最后预祝全体同学节日愉快！</a:t>
            </a:r>
            <a:endParaRPr lang="zh-CN" altLang="en-US" sz="5400" b="1" dirty="0">
              <a:solidFill>
                <a:srgbClr val="70AD47">
                  <a:lumMod val="75000"/>
                </a:srgbClr>
              </a:solidFill>
              <a:effectLst>
                <a:glow rad="165100">
                  <a:prstClr val="whit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build="p"/>
    </p:bldLst>
  </p:timing>
</p:sld>
</file>

<file path=ppt/theme/theme1.xml><?xml version="1.0" encoding="utf-8"?>
<a:theme xmlns:a="http://schemas.openxmlformats.org/drawingml/2006/main" name="Pixel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ego3ap2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3127</Words>
  <Application>WPS 演示</Application>
  <PresentationFormat>宽屏</PresentationFormat>
  <Paragraphs>199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Arial Black</vt:lpstr>
      <vt:lpstr>Arial</vt:lpstr>
      <vt:lpstr>等线</vt:lpstr>
      <vt:lpstr>Arial Unicode MS</vt:lpstr>
      <vt:lpstr>Pixel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中国溺水死亡数据</vt:lpstr>
      <vt:lpstr>专家意见</vt:lpstr>
      <vt:lpstr>学生溺水事故案例</vt:lpstr>
      <vt:lpstr>PowerPoint 演示文稿</vt:lpstr>
      <vt:lpstr>因溺水悲剧后造成的亲人悲痛欲绝</vt:lpstr>
      <vt:lpstr>如何防止溺水悲剧的产生</vt:lpstr>
      <vt:lpstr>方法一：可将救生圈、竹竿、木板等物抛给溺水者，再将其拖至岸边。或者叫大人。</vt:lpstr>
      <vt:lpstr>三、注意食品安全，防止传染病的发生</vt:lpstr>
      <vt:lpstr>四、注意活动安全</vt:lpstr>
      <vt:lpstr>五、其它注意事项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安全班队活动</dc:title>
  <dc:creator>user</dc:creator>
  <cp:lastModifiedBy>拉普耶鲁</cp:lastModifiedBy>
  <cp:revision>220</cp:revision>
  <dcterms:created xsi:type="dcterms:W3CDTF">2004-03-17T14:36:00Z</dcterms:created>
  <dcterms:modified xsi:type="dcterms:W3CDTF">2018-05-24T06:24:27Z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