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70" r:id="rId15"/>
    <p:sldId id="268" r:id="rId16"/>
    <p:sldId id="272" r:id="rId17"/>
    <p:sldId id="271" r:id="rId18"/>
    <p:sldId id="273" r:id="rId19"/>
    <p:sldId id="274" r:id="rId20"/>
    <p:sldId id="275" r:id="rId21"/>
    <p:sldId id="277" r:id="rId22"/>
    <p:sldId id="278" r:id="rId23"/>
    <p:sldId id="280" r:id="rId24"/>
    <p:sldId id="281" r:id="rId25"/>
    <p:sldId id="279" r:id="rId26"/>
    <p:sldId id="282" r:id="rId27"/>
    <p:sldId id="283" r:id="rId28"/>
    <p:sldId id="284" r:id="rId29"/>
    <p:sldId id="285" r:id="rId30"/>
    <p:sldId id="286" r:id="rId31"/>
    <p:sldId id="287" r:id="rId32"/>
    <p:sldId id="288" r:id="rId33"/>
    <p:sldId id="289" r:id="rId34"/>
    <p:sldId id="291" r:id="rId35"/>
  </p:sldIdLst>
  <p:sldSz cx="12192000" cy="6858000"/>
  <p:notesSz cx="6858000" cy="9144000"/>
  <p:embeddedFontLst>
    <p:embeddedFont>
      <p:font typeface="Calibri Light" panose="020F0302020204030204" pitchFamily="34" charset="0"/>
      <p:regular r:id="rId37"/>
      <p:italic r:id="rId38"/>
    </p:embeddedFont>
    <p:embeddedFont>
      <p:font typeface="Californian FB" panose="0207040306080B030204" pitchFamily="18" charset="0"/>
      <p:regular r:id="rId39"/>
      <p:bold r:id="rId40"/>
      <p:italic r:id="rId41"/>
    </p:embeddedFont>
    <p:embeddedFont>
      <p:font typeface="黑体" panose="02010609060101010101" pitchFamily="49" charset="-122"/>
      <p:regular r:id="rId42"/>
    </p:embeddedFont>
    <p:embeddedFont>
      <p:font typeface="Calibri" panose="020F0502020204030204" pitchFamily="34" charset="0"/>
      <p:regular r:id="rId43"/>
      <p:bold r:id="rId44"/>
      <p:italic r:id="rId45"/>
      <p:boldItalic r:id="rId46"/>
    </p:embeddedFont>
    <p:embeddedFont>
      <p:font typeface="华文琥珀" panose="02010800040101010101" pitchFamily="2" charset="-122"/>
      <p:regular r:id="rId47"/>
    </p:embeddedFont>
    <p:embeddedFont>
      <p:font typeface="微软雅黑" panose="020B0503020204020204" pitchFamily="34" charset="-122"/>
      <p:regular r:id="rId48"/>
      <p:bold r:id="rId49"/>
    </p:embeddedFont>
  </p:embeddedFontLst>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E0EC"/>
    <a:srgbClr val="84D4E4"/>
    <a:srgbClr val="46BED6"/>
    <a:srgbClr val="FEFEFE"/>
    <a:srgbClr val="2490A4"/>
    <a:srgbClr val="12FFFF"/>
    <a:srgbClr val="679DC7"/>
    <a:srgbClr val="7AC8CA"/>
    <a:srgbClr val="3EFCE5"/>
    <a:srgbClr val="95F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72" autoAdjust="0"/>
    <p:restoredTop sz="94660"/>
  </p:normalViewPr>
  <p:slideViewPr>
    <p:cSldViewPr snapToGrid="0">
      <p:cViewPr varScale="1">
        <p:scale>
          <a:sx n="90" d="100"/>
          <a:sy n="90" d="100"/>
        </p:scale>
        <p:origin x="2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56EA8-2112-49C6-9E4D-4F6590BBFDF6}" type="datetimeFigureOut">
              <a:rPr lang="zh-CN" altLang="en-US" smtClean="0"/>
              <a:t>2018/10/27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4CE71-8FBF-4FC2-9A22-1E5B0E2EFFE2}" type="slidenum">
              <a:rPr lang="zh-CN" altLang="en-US" smtClean="0"/>
              <a:t>‹#›</a:t>
            </a:fld>
            <a:endParaRPr lang="zh-CN" altLang="en-US"/>
          </a:p>
        </p:txBody>
      </p:sp>
    </p:spTree>
    <p:extLst>
      <p:ext uri="{BB962C8B-B14F-4D97-AF65-F5344CB8AC3E}">
        <p14:creationId xmlns:p14="http://schemas.microsoft.com/office/powerpoint/2010/main" val="3833857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a:t>
            </a:fld>
            <a:endParaRPr lang="zh-CN" altLang="en-US"/>
          </a:p>
        </p:txBody>
      </p:sp>
    </p:spTree>
    <p:extLst>
      <p:ext uri="{BB962C8B-B14F-4D97-AF65-F5344CB8AC3E}">
        <p14:creationId xmlns:p14="http://schemas.microsoft.com/office/powerpoint/2010/main" val="3026235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a:t>
            </a:fld>
            <a:endParaRPr lang="zh-CN" altLang="en-US"/>
          </a:p>
        </p:txBody>
      </p:sp>
    </p:spTree>
    <p:extLst>
      <p:ext uri="{BB962C8B-B14F-4D97-AF65-F5344CB8AC3E}">
        <p14:creationId xmlns:p14="http://schemas.microsoft.com/office/powerpoint/2010/main" val="2919167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a:t>
            </a:fld>
            <a:endParaRPr lang="zh-CN" altLang="en-US"/>
          </a:p>
        </p:txBody>
      </p:sp>
    </p:spTree>
    <p:extLst>
      <p:ext uri="{BB962C8B-B14F-4D97-AF65-F5344CB8AC3E}">
        <p14:creationId xmlns:p14="http://schemas.microsoft.com/office/powerpoint/2010/main" val="2876648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4</a:t>
            </a:fld>
            <a:endParaRPr lang="zh-CN" altLang="en-US"/>
          </a:p>
        </p:txBody>
      </p:sp>
    </p:spTree>
    <p:extLst>
      <p:ext uri="{BB962C8B-B14F-4D97-AF65-F5344CB8AC3E}">
        <p14:creationId xmlns:p14="http://schemas.microsoft.com/office/powerpoint/2010/main" val="2764045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5</a:t>
            </a:fld>
            <a:endParaRPr lang="zh-CN" altLang="en-US"/>
          </a:p>
        </p:txBody>
      </p:sp>
    </p:spTree>
    <p:extLst>
      <p:ext uri="{BB962C8B-B14F-4D97-AF65-F5344CB8AC3E}">
        <p14:creationId xmlns:p14="http://schemas.microsoft.com/office/powerpoint/2010/main" val="3782089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6</a:t>
            </a:fld>
            <a:endParaRPr lang="zh-CN" altLang="en-US"/>
          </a:p>
        </p:txBody>
      </p:sp>
    </p:spTree>
    <p:extLst>
      <p:ext uri="{BB962C8B-B14F-4D97-AF65-F5344CB8AC3E}">
        <p14:creationId xmlns:p14="http://schemas.microsoft.com/office/powerpoint/2010/main" val="2095255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7</a:t>
            </a:fld>
            <a:endParaRPr lang="zh-CN" altLang="en-US"/>
          </a:p>
        </p:txBody>
      </p:sp>
    </p:spTree>
    <p:extLst>
      <p:ext uri="{BB962C8B-B14F-4D97-AF65-F5344CB8AC3E}">
        <p14:creationId xmlns:p14="http://schemas.microsoft.com/office/powerpoint/2010/main" val="1116860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8</a:t>
            </a:fld>
            <a:endParaRPr lang="zh-CN" altLang="en-US"/>
          </a:p>
        </p:txBody>
      </p:sp>
    </p:spTree>
    <p:extLst>
      <p:ext uri="{BB962C8B-B14F-4D97-AF65-F5344CB8AC3E}">
        <p14:creationId xmlns:p14="http://schemas.microsoft.com/office/powerpoint/2010/main" val="1893921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9</a:t>
            </a:fld>
            <a:endParaRPr lang="zh-CN" altLang="en-US"/>
          </a:p>
        </p:txBody>
      </p:sp>
    </p:spTree>
    <p:extLst>
      <p:ext uri="{BB962C8B-B14F-4D97-AF65-F5344CB8AC3E}">
        <p14:creationId xmlns:p14="http://schemas.microsoft.com/office/powerpoint/2010/main" val="1577185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10</a:t>
            </a:fld>
            <a:endParaRPr lang="zh-CN" altLang="en-US"/>
          </a:p>
        </p:txBody>
      </p:sp>
    </p:spTree>
    <p:extLst>
      <p:ext uri="{BB962C8B-B14F-4D97-AF65-F5344CB8AC3E}">
        <p14:creationId xmlns:p14="http://schemas.microsoft.com/office/powerpoint/2010/main" val="3223349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11</a:t>
            </a:fld>
            <a:endParaRPr lang="zh-CN" altLang="en-US"/>
          </a:p>
        </p:txBody>
      </p:sp>
    </p:spTree>
    <p:extLst>
      <p:ext uri="{BB962C8B-B14F-4D97-AF65-F5344CB8AC3E}">
        <p14:creationId xmlns:p14="http://schemas.microsoft.com/office/powerpoint/2010/main" val="3647734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12</a:t>
            </a:fld>
            <a:endParaRPr lang="zh-CN" altLang="en-US"/>
          </a:p>
        </p:txBody>
      </p:sp>
    </p:spTree>
    <p:extLst>
      <p:ext uri="{BB962C8B-B14F-4D97-AF65-F5344CB8AC3E}">
        <p14:creationId xmlns:p14="http://schemas.microsoft.com/office/powerpoint/2010/main" val="1537602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13</a:t>
            </a:fld>
            <a:endParaRPr lang="zh-CN" altLang="en-US"/>
          </a:p>
        </p:txBody>
      </p:sp>
    </p:spTree>
    <p:extLst>
      <p:ext uri="{BB962C8B-B14F-4D97-AF65-F5344CB8AC3E}">
        <p14:creationId xmlns:p14="http://schemas.microsoft.com/office/powerpoint/2010/main" val="1643841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14</a:t>
            </a:fld>
            <a:endParaRPr lang="zh-CN" altLang="en-US"/>
          </a:p>
        </p:txBody>
      </p:sp>
    </p:spTree>
    <p:extLst>
      <p:ext uri="{BB962C8B-B14F-4D97-AF65-F5344CB8AC3E}">
        <p14:creationId xmlns:p14="http://schemas.microsoft.com/office/powerpoint/2010/main" val="3220802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15</a:t>
            </a:fld>
            <a:endParaRPr lang="zh-CN" altLang="en-US"/>
          </a:p>
        </p:txBody>
      </p:sp>
    </p:spTree>
    <p:extLst>
      <p:ext uri="{BB962C8B-B14F-4D97-AF65-F5344CB8AC3E}">
        <p14:creationId xmlns:p14="http://schemas.microsoft.com/office/powerpoint/2010/main" val="2598399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16</a:t>
            </a:fld>
            <a:endParaRPr lang="zh-CN" altLang="en-US"/>
          </a:p>
        </p:txBody>
      </p:sp>
    </p:spTree>
    <p:extLst>
      <p:ext uri="{BB962C8B-B14F-4D97-AF65-F5344CB8AC3E}">
        <p14:creationId xmlns:p14="http://schemas.microsoft.com/office/powerpoint/2010/main" val="3307377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17</a:t>
            </a:fld>
            <a:endParaRPr lang="zh-CN" altLang="en-US"/>
          </a:p>
        </p:txBody>
      </p:sp>
    </p:spTree>
    <p:extLst>
      <p:ext uri="{BB962C8B-B14F-4D97-AF65-F5344CB8AC3E}">
        <p14:creationId xmlns:p14="http://schemas.microsoft.com/office/powerpoint/2010/main" val="1541172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18</a:t>
            </a:fld>
            <a:endParaRPr lang="zh-CN" altLang="en-US"/>
          </a:p>
        </p:txBody>
      </p:sp>
    </p:spTree>
    <p:extLst>
      <p:ext uri="{BB962C8B-B14F-4D97-AF65-F5344CB8AC3E}">
        <p14:creationId xmlns:p14="http://schemas.microsoft.com/office/powerpoint/2010/main" val="2758043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19</a:t>
            </a:fld>
            <a:endParaRPr lang="zh-CN" altLang="en-US"/>
          </a:p>
        </p:txBody>
      </p:sp>
    </p:spTree>
    <p:extLst>
      <p:ext uri="{BB962C8B-B14F-4D97-AF65-F5344CB8AC3E}">
        <p14:creationId xmlns:p14="http://schemas.microsoft.com/office/powerpoint/2010/main" val="4037541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20</a:t>
            </a:fld>
            <a:endParaRPr lang="zh-CN" altLang="en-US"/>
          </a:p>
        </p:txBody>
      </p:sp>
    </p:spTree>
    <p:extLst>
      <p:ext uri="{BB962C8B-B14F-4D97-AF65-F5344CB8AC3E}">
        <p14:creationId xmlns:p14="http://schemas.microsoft.com/office/powerpoint/2010/main" val="4126016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21</a:t>
            </a:fld>
            <a:endParaRPr lang="zh-CN" altLang="en-US"/>
          </a:p>
        </p:txBody>
      </p:sp>
    </p:spTree>
    <p:extLst>
      <p:ext uri="{BB962C8B-B14F-4D97-AF65-F5344CB8AC3E}">
        <p14:creationId xmlns:p14="http://schemas.microsoft.com/office/powerpoint/2010/main" val="1273352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22</a:t>
            </a:fld>
            <a:endParaRPr lang="zh-CN" altLang="en-US"/>
          </a:p>
        </p:txBody>
      </p:sp>
    </p:spTree>
    <p:extLst>
      <p:ext uri="{BB962C8B-B14F-4D97-AF65-F5344CB8AC3E}">
        <p14:creationId xmlns:p14="http://schemas.microsoft.com/office/powerpoint/2010/main" val="1640702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23</a:t>
            </a:fld>
            <a:endParaRPr lang="zh-CN" altLang="en-US"/>
          </a:p>
        </p:txBody>
      </p:sp>
    </p:spTree>
    <p:extLst>
      <p:ext uri="{BB962C8B-B14F-4D97-AF65-F5344CB8AC3E}">
        <p14:creationId xmlns:p14="http://schemas.microsoft.com/office/powerpoint/2010/main" val="216709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24</a:t>
            </a:fld>
            <a:endParaRPr lang="zh-CN" altLang="en-US"/>
          </a:p>
        </p:txBody>
      </p:sp>
    </p:spTree>
    <p:extLst>
      <p:ext uri="{BB962C8B-B14F-4D97-AF65-F5344CB8AC3E}">
        <p14:creationId xmlns:p14="http://schemas.microsoft.com/office/powerpoint/2010/main" val="2502733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25</a:t>
            </a:fld>
            <a:endParaRPr lang="zh-CN" altLang="en-US"/>
          </a:p>
        </p:txBody>
      </p:sp>
    </p:spTree>
    <p:extLst>
      <p:ext uri="{BB962C8B-B14F-4D97-AF65-F5344CB8AC3E}">
        <p14:creationId xmlns:p14="http://schemas.microsoft.com/office/powerpoint/2010/main" val="4244675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26</a:t>
            </a:fld>
            <a:endParaRPr lang="zh-CN" altLang="en-US"/>
          </a:p>
        </p:txBody>
      </p:sp>
    </p:spTree>
    <p:extLst>
      <p:ext uri="{BB962C8B-B14F-4D97-AF65-F5344CB8AC3E}">
        <p14:creationId xmlns:p14="http://schemas.microsoft.com/office/powerpoint/2010/main" val="350011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27</a:t>
            </a:fld>
            <a:endParaRPr lang="zh-CN" altLang="en-US"/>
          </a:p>
        </p:txBody>
      </p:sp>
    </p:spTree>
    <p:extLst>
      <p:ext uri="{BB962C8B-B14F-4D97-AF65-F5344CB8AC3E}">
        <p14:creationId xmlns:p14="http://schemas.microsoft.com/office/powerpoint/2010/main" val="580583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28</a:t>
            </a:fld>
            <a:endParaRPr lang="zh-CN" altLang="en-US"/>
          </a:p>
        </p:txBody>
      </p:sp>
    </p:spTree>
    <p:extLst>
      <p:ext uri="{BB962C8B-B14F-4D97-AF65-F5344CB8AC3E}">
        <p14:creationId xmlns:p14="http://schemas.microsoft.com/office/powerpoint/2010/main" val="2818250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29</a:t>
            </a:fld>
            <a:endParaRPr lang="zh-CN" altLang="en-US"/>
          </a:p>
        </p:txBody>
      </p:sp>
    </p:spTree>
    <p:extLst>
      <p:ext uri="{BB962C8B-B14F-4D97-AF65-F5344CB8AC3E}">
        <p14:creationId xmlns:p14="http://schemas.microsoft.com/office/powerpoint/2010/main" val="3638537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30</a:t>
            </a:fld>
            <a:endParaRPr lang="zh-CN" altLang="en-US"/>
          </a:p>
        </p:txBody>
      </p:sp>
    </p:spTree>
    <p:extLst>
      <p:ext uri="{BB962C8B-B14F-4D97-AF65-F5344CB8AC3E}">
        <p14:creationId xmlns:p14="http://schemas.microsoft.com/office/powerpoint/2010/main" val="1984771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31</a:t>
            </a:fld>
            <a:endParaRPr lang="zh-CN" altLang="en-US"/>
          </a:p>
        </p:txBody>
      </p:sp>
    </p:spTree>
    <p:extLst>
      <p:ext uri="{BB962C8B-B14F-4D97-AF65-F5344CB8AC3E}">
        <p14:creationId xmlns:p14="http://schemas.microsoft.com/office/powerpoint/2010/main" val="937806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32</a:t>
            </a:fld>
            <a:endParaRPr lang="zh-CN" altLang="en-US"/>
          </a:p>
        </p:txBody>
      </p:sp>
    </p:spTree>
    <p:extLst>
      <p:ext uri="{BB962C8B-B14F-4D97-AF65-F5344CB8AC3E}">
        <p14:creationId xmlns:p14="http://schemas.microsoft.com/office/powerpoint/2010/main" val="39398484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33</a:t>
            </a:fld>
            <a:endParaRPr lang="zh-CN" altLang="en-US"/>
          </a:p>
        </p:txBody>
      </p:sp>
    </p:spTree>
    <p:extLst>
      <p:ext uri="{BB962C8B-B14F-4D97-AF65-F5344CB8AC3E}">
        <p14:creationId xmlns:p14="http://schemas.microsoft.com/office/powerpoint/2010/main" val="2070321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A4CE71-8FBF-4FC2-9A22-1E5B0E2EFFE2}" type="slidenum">
              <a:rPr lang="zh-CN" altLang="en-US" smtClean="0"/>
              <a:t>34</a:t>
            </a:fld>
            <a:endParaRPr lang="zh-CN" altLang="en-US"/>
          </a:p>
        </p:txBody>
      </p:sp>
    </p:spTree>
    <p:extLst>
      <p:ext uri="{BB962C8B-B14F-4D97-AF65-F5344CB8AC3E}">
        <p14:creationId xmlns:p14="http://schemas.microsoft.com/office/powerpoint/2010/main" val="2001088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11071931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302122422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52167141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9014057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7564426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95768278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16834011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4225264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16631453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41690485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38960767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09163-8D6B-4B40-B0F1-9627F83A812F}" type="datetimeFigureOut">
              <a:rPr lang="zh-CN" altLang="en-US" smtClean="0"/>
              <a:t>2018/10/27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318D4C-C64C-4F82-A60D-FC57E9AF68F0}" type="slidenum">
              <a:rPr lang="zh-CN" altLang="en-US" smtClean="0"/>
              <a:t>‹#›</a:t>
            </a:fld>
            <a:endParaRPr lang="zh-CN" altLang="en-US"/>
          </a:p>
        </p:txBody>
      </p:sp>
    </p:spTree>
    <p:extLst>
      <p:ext uri="{BB962C8B-B14F-4D97-AF65-F5344CB8AC3E}">
        <p14:creationId xmlns:p14="http://schemas.microsoft.com/office/powerpoint/2010/main" val="2114532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六边形 13"/>
          <p:cNvSpPr/>
          <p:nvPr/>
        </p:nvSpPr>
        <p:spPr>
          <a:xfrm rot="19258110">
            <a:off x="6549056" y="-1335405"/>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939837" y="4797780"/>
            <a:ext cx="3434470" cy="2040882"/>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0158520" y="5125151"/>
            <a:ext cx="1513458" cy="1938381"/>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20" y="-195589"/>
            <a:ext cx="1480885" cy="2009773"/>
          </a:xfrm>
          <a:prstGeom prst="rect">
            <a:avLst/>
          </a:prstGeom>
        </p:spPr>
      </p:pic>
      <p:cxnSp>
        <p:nvCxnSpPr>
          <p:cNvPr id="48" name="直接连接符 47"/>
          <p:cNvCxnSpPr>
            <a:stCxn id="37" idx="6"/>
            <a:endCxn id="44" idx="1"/>
          </p:cNvCxnSpPr>
          <p:nvPr/>
        </p:nvCxnSpPr>
        <p:spPr>
          <a:xfrm flipV="1">
            <a:off x="571510" y="566956"/>
            <a:ext cx="652114" cy="563074"/>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7237906" y="929205"/>
            <a:ext cx="4914042" cy="5229228"/>
          </a:xfrm>
          <a:prstGeom prst="rect">
            <a:avLst/>
          </a:prstGeom>
        </p:spPr>
      </p:pic>
      <p:sp>
        <p:nvSpPr>
          <p:cNvPr id="5" name="文本框 4"/>
          <p:cNvSpPr txBox="1"/>
          <p:nvPr/>
        </p:nvSpPr>
        <p:spPr>
          <a:xfrm>
            <a:off x="936657" y="2404090"/>
            <a:ext cx="10557675" cy="2215991"/>
          </a:xfrm>
          <a:prstGeom prst="rect">
            <a:avLst/>
          </a:prstGeom>
          <a:noFill/>
          <a:effectLst>
            <a:glow>
              <a:schemeClr val="accent1"/>
            </a:glow>
          </a:effectLst>
        </p:spPr>
        <p:txBody>
          <a:bodyPr wrap="square" rtlCol="0">
            <a:spAutoFit/>
            <a:scene3d>
              <a:camera prst="orthographicFront"/>
              <a:lightRig rig="flat" dir="t"/>
            </a:scene3d>
            <a:sp3d prstMaterial="powder"/>
          </a:bodyPr>
          <a:lstStyle/>
          <a:p>
            <a:r>
              <a:rPr lang="zh-CN" altLang="en-US" sz="13800" dirty="0" smtClean="0">
                <a:ln w="0"/>
                <a:solidFill>
                  <a:schemeClr val="bg1"/>
                </a:solidFill>
                <a:effectLst>
                  <a:glow rad="508000">
                    <a:srgbClr val="679DC7">
                      <a:alpha val="40000"/>
                    </a:srgbClr>
                  </a:glow>
                  <a:reflection blurRad="6350" stA="53000" endA="300" endPos="64000" dist="101600" dir="5400000" sy="-90000" algn="bl" rotWithShape="0"/>
                </a:effectLst>
                <a:latin typeface="华文琥珀" panose="02010800040101010101" pitchFamily="2" charset="-122"/>
                <a:ea typeface="华文琥珀" panose="02010800040101010101" pitchFamily="2" charset="-122"/>
              </a:rPr>
              <a:t>人  工  智  能</a:t>
            </a:r>
            <a:endParaRPr lang="zh-CN" altLang="en-US" sz="13800" dirty="0">
              <a:ln w="0"/>
              <a:solidFill>
                <a:schemeClr val="bg1"/>
              </a:solidFill>
              <a:effectLst>
                <a:glow rad="508000">
                  <a:srgbClr val="679DC7">
                    <a:alpha val="40000"/>
                  </a:srgbClr>
                </a:glow>
                <a:reflection blurRad="6350" stA="53000" endA="300" endPos="64000" dist="101600" dir="5400000" sy="-90000" algn="bl" rotWithShape="0"/>
              </a:effectLst>
              <a:latin typeface="华文琥珀" panose="02010800040101010101" pitchFamily="2" charset="-122"/>
              <a:ea typeface="华文琥珀" panose="02010800040101010101" pitchFamily="2" charset="-122"/>
            </a:endParaRPr>
          </a:p>
        </p:txBody>
      </p:sp>
      <p:grpSp>
        <p:nvGrpSpPr>
          <p:cNvPr id="12" name="组合 11"/>
          <p:cNvGrpSpPr/>
          <p:nvPr/>
        </p:nvGrpSpPr>
        <p:grpSpPr>
          <a:xfrm>
            <a:off x="1857445" y="1036738"/>
            <a:ext cx="3090862" cy="161925"/>
            <a:chOff x="485775" y="2236708"/>
            <a:chExt cx="3090862" cy="161925"/>
          </a:xfrm>
        </p:grpSpPr>
        <p:cxnSp>
          <p:nvCxnSpPr>
            <p:cNvPr id="8" name="直接连接符 7"/>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10" name="椭圆 9"/>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057784" y="1073593"/>
            <a:ext cx="3090863" cy="161925"/>
            <a:chOff x="3214687" y="3751182"/>
            <a:chExt cx="3090863" cy="161925"/>
          </a:xfrm>
        </p:grpSpPr>
        <p:cxnSp>
          <p:nvCxnSpPr>
            <p:cNvPr id="9" name="直接连接符 8"/>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11" name="椭圆 10"/>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2106560" y="5281603"/>
            <a:ext cx="2449444" cy="523220"/>
          </a:xfrm>
          <a:prstGeom prst="rect">
            <a:avLst/>
          </a:prstGeom>
          <a:noFill/>
        </p:spPr>
        <p:txBody>
          <a:bodyPr wrap="square" rtlCol="0">
            <a:spAutoFit/>
          </a:bodyPr>
          <a:lstStyle/>
          <a:p>
            <a:r>
              <a:rPr lang="zh-CN" altLang="en-US" sz="2800" dirty="0" smtClean="0">
                <a:solidFill>
                  <a:srgbClr val="AAD8DA"/>
                </a:solidFill>
                <a:latin typeface="黑体" panose="02010609060101010101" pitchFamily="49" charset="-122"/>
                <a:ea typeface="黑体" panose="02010609060101010101" pitchFamily="49" charset="-122"/>
              </a:rPr>
              <a:t>主讲人：</a:t>
            </a:r>
            <a:endParaRPr lang="zh-CN" altLang="en-US" sz="2800" dirty="0">
              <a:solidFill>
                <a:srgbClr val="AAD8DA"/>
              </a:solidFill>
              <a:latin typeface="黑体" panose="02010609060101010101" pitchFamily="49" charset="-122"/>
              <a:ea typeface="黑体" panose="02010609060101010101" pitchFamily="49" charset="-122"/>
            </a:endParaRPr>
          </a:p>
        </p:txBody>
      </p:sp>
      <p:sp>
        <p:nvSpPr>
          <p:cNvPr id="23" name="文本框 22"/>
          <p:cNvSpPr txBox="1"/>
          <p:nvPr/>
        </p:nvSpPr>
        <p:spPr>
          <a:xfrm>
            <a:off x="5303055" y="5273438"/>
            <a:ext cx="1833562" cy="523220"/>
          </a:xfrm>
          <a:prstGeom prst="rect">
            <a:avLst/>
          </a:prstGeom>
          <a:noFill/>
        </p:spPr>
        <p:txBody>
          <a:bodyPr wrap="square" rtlCol="0">
            <a:spAutoFit/>
          </a:bodyPr>
          <a:lstStyle/>
          <a:p>
            <a:r>
              <a:rPr lang="zh-CN" altLang="en-US" sz="2800" dirty="0" smtClean="0">
                <a:solidFill>
                  <a:srgbClr val="AAD8DA"/>
                </a:solidFill>
                <a:latin typeface="黑体" panose="02010609060101010101" pitchFamily="49" charset="-122"/>
                <a:ea typeface="黑体" panose="02010609060101010101" pitchFamily="49" charset="-122"/>
              </a:rPr>
              <a:t>时间：</a:t>
            </a:r>
            <a:endParaRPr lang="zh-CN" altLang="en-US" sz="2800" dirty="0">
              <a:solidFill>
                <a:srgbClr val="AAD8DA"/>
              </a:solidFill>
              <a:latin typeface="黑体" panose="02010609060101010101" pitchFamily="49" charset="-122"/>
              <a:ea typeface="黑体" panose="02010609060101010101" pitchFamily="49" charset="-122"/>
            </a:endParaRPr>
          </a:p>
        </p:txBody>
      </p:sp>
      <p:grpSp>
        <p:nvGrpSpPr>
          <p:cNvPr id="26" name="组合 25"/>
          <p:cNvGrpSpPr/>
          <p:nvPr/>
        </p:nvGrpSpPr>
        <p:grpSpPr>
          <a:xfrm>
            <a:off x="1855672" y="4908178"/>
            <a:ext cx="6470713" cy="1161069"/>
            <a:chOff x="609600" y="5152128"/>
            <a:chExt cx="6470713" cy="1161069"/>
          </a:xfrm>
        </p:grpSpPr>
        <p:grpSp>
          <p:nvGrpSpPr>
            <p:cNvPr id="21" name="组合 20"/>
            <p:cNvGrpSpPr/>
            <p:nvPr/>
          </p:nvGrpSpPr>
          <p:grpSpPr>
            <a:xfrm>
              <a:off x="704850" y="5247378"/>
              <a:ext cx="6280213" cy="970569"/>
              <a:chOff x="390525" y="4956048"/>
              <a:chExt cx="6280213" cy="970569"/>
            </a:xfrm>
          </p:grpSpPr>
          <p:cxnSp>
            <p:nvCxnSpPr>
              <p:cNvPr id="16" name="直接连接符 15"/>
              <p:cNvCxnSpPr/>
              <p:nvPr/>
            </p:nvCxnSpPr>
            <p:spPr>
              <a:xfrm>
                <a:off x="390525" y="5926617"/>
                <a:ext cx="2824162"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cxnSp>
            <p:nvCxnSpPr>
              <p:cNvPr id="19" name="直接连接符 18"/>
              <p:cNvCxnSpPr/>
              <p:nvPr/>
            </p:nvCxnSpPr>
            <p:spPr>
              <a:xfrm flipV="1">
                <a:off x="3214687" y="4956048"/>
                <a:ext cx="631889" cy="970569"/>
              </a:xfrm>
              <a:prstGeom prst="line">
                <a:avLst/>
              </a:prstGeom>
              <a:ln>
                <a:solidFill>
                  <a:srgbClr val="79116E"/>
                </a:solidFill>
              </a:ln>
            </p:spPr>
            <p:style>
              <a:lnRef idx="3">
                <a:schemeClr val="accent1"/>
              </a:lnRef>
              <a:fillRef idx="0">
                <a:schemeClr val="accent1"/>
              </a:fillRef>
              <a:effectRef idx="2">
                <a:schemeClr val="accent1"/>
              </a:effectRef>
              <a:fontRef idx="minor">
                <a:schemeClr val="tx1"/>
              </a:fontRef>
            </p:style>
          </p:cxnSp>
          <p:cxnSp>
            <p:nvCxnSpPr>
              <p:cNvPr id="20" name="直接连接符 19"/>
              <p:cNvCxnSpPr/>
              <p:nvPr/>
            </p:nvCxnSpPr>
            <p:spPr>
              <a:xfrm>
                <a:off x="3846576" y="4956048"/>
                <a:ext cx="2824162" cy="0"/>
              </a:xfrm>
              <a:prstGeom prst="line">
                <a:avLst/>
              </a:prstGeom>
              <a:ln>
                <a:gradFill flip="none" rotWithShape="1">
                  <a:gsLst>
                    <a:gs pos="0">
                      <a:srgbClr val="79116E"/>
                    </a:gs>
                    <a:gs pos="100000">
                      <a:srgbClr val="679DC7"/>
                    </a:gs>
                  </a:gsLst>
                  <a:lin ang="0" scaled="1"/>
                  <a:tileRect/>
                </a:gradFill>
              </a:ln>
            </p:spPr>
            <p:style>
              <a:lnRef idx="3">
                <a:schemeClr val="accent1"/>
              </a:lnRef>
              <a:fillRef idx="0">
                <a:schemeClr val="accent1"/>
              </a:fillRef>
              <a:effectRef idx="2">
                <a:schemeClr val="accent1"/>
              </a:effectRef>
              <a:fontRef idx="minor">
                <a:schemeClr val="tx1"/>
              </a:fontRef>
            </p:style>
          </p:cxnSp>
        </p:grpSp>
        <p:sp>
          <p:nvSpPr>
            <p:cNvPr id="24" name="椭圆 23"/>
            <p:cNvSpPr/>
            <p:nvPr/>
          </p:nvSpPr>
          <p:spPr>
            <a:xfrm>
              <a:off x="6889813" y="5152128"/>
              <a:ext cx="190500" cy="190500"/>
            </a:xfrm>
            <a:prstGeom prst="ellipse">
              <a:avLst/>
            </a:prstGeom>
            <a:solidFill>
              <a:srgbClr val="679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09600" y="6122697"/>
              <a:ext cx="190500" cy="190500"/>
            </a:xfrm>
            <a:prstGeom prst="ellipse">
              <a:avLst/>
            </a:prstGeom>
            <a:solidFill>
              <a:srgbClr val="679DC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3410603" y="1612357"/>
            <a:ext cx="5232273" cy="584775"/>
          </a:xfrm>
          <a:prstGeom prst="rect">
            <a:avLst/>
          </a:prstGeom>
          <a:noFill/>
        </p:spPr>
        <p:txBody>
          <a:bodyPr wrap="square" rtlCol="0">
            <a:spAutoFit/>
          </a:bodyPr>
          <a:lstStyle/>
          <a:p>
            <a:r>
              <a:rPr lang="zh-CN" altLang="en-US" sz="3200" dirty="0">
                <a:solidFill>
                  <a:srgbClr val="AAD8DA"/>
                </a:solidFill>
                <a:effectLst>
                  <a:reflection stA="37000" endPos="65000" dist="50800" dir="5400000" sy="-100000" algn="bl" rotWithShape="0"/>
                </a:effectLst>
                <a:latin typeface="Californian FB" panose="0207040306080B030204" pitchFamily="18" charset="0"/>
              </a:rPr>
              <a:t>手机人工智能介绍</a:t>
            </a:r>
            <a:r>
              <a:rPr lang="en-US" altLang="zh-CN" sz="3200" dirty="0" err="1">
                <a:solidFill>
                  <a:srgbClr val="AAD8DA"/>
                </a:solidFill>
                <a:effectLst>
                  <a:reflection stA="37000" endPos="65000" dist="50800" dir="5400000" sy="-100000" algn="bl" rotWithShape="0"/>
                </a:effectLst>
                <a:latin typeface="Californian FB" panose="0207040306080B030204" pitchFamily="18" charset="0"/>
              </a:rPr>
              <a:t>ppt</a:t>
            </a:r>
            <a:r>
              <a:rPr lang="zh-CN" altLang="en-US" sz="3200" dirty="0">
                <a:solidFill>
                  <a:srgbClr val="AAD8DA"/>
                </a:solidFill>
                <a:effectLst>
                  <a:reflection stA="37000" endPos="65000" dist="50800" dir="5400000" sy="-100000" algn="bl" rotWithShape="0"/>
                </a:effectLst>
                <a:latin typeface="Californian FB" panose="0207040306080B030204" pitchFamily="18" charset="0"/>
              </a:rPr>
              <a:t>模板</a:t>
            </a:r>
            <a:endParaRPr lang="en-US" altLang="zh-CN" sz="2000" dirty="0" smtClean="0">
              <a:solidFill>
                <a:srgbClr val="AAD8DA"/>
              </a:solidFill>
              <a:effectLst>
                <a:reflection stA="37000" endPos="65000" dist="50800" dir="5400000" sy="-100000" algn="bl" rotWithShape="0"/>
              </a:effectLst>
              <a:latin typeface="Californian FB" panose="0207040306080B030204" pitchFamily="18" charset="0"/>
              <a:cs typeface="+mn-ea"/>
              <a:sym typeface="+mn-lt"/>
            </a:endParaRPr>
          </a:p>
        </p:txBody>
      </p:sp>
      <p:grpSp>
        <p:nvGrpSpPr>
          <p:cNvPr id="34" name="组合 33"/>
          <p:cNvGrpSpPr/>
          <p:nvPr/>
        </p:nvGrpSpPr>
        <p:grpSpPr>
          <a:xfrm>
            <a:off x="582042" y="1086797"/>
            <a:ext cx="423375" cy="423375"/>
            <a:chOff x="883634" y="1086797"/>
            <a:chExt cx="423375" cy="423375"/>
          </a:xfrm>
        </p:grpSpPr>
        <p:cxnSp>
          <p:nvCxnSpPr>
            <p:cNvPr id="32" name="直接连接符 31"/>
            <p:cNvCxnSpPr/>
            <p:nvPr/>
          </p:nvCxnSpPr>
          <p:spPr>
            <a:xfrm>
              <a:off x="883634" y="1086797"/>
              <a:ext cx="354616" cy="35461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rot="8173704">
            <a:off x="523335" y="810160"/>
            <a:ext cx="690511" cy="311600"/>
            <a:chOff x="633729" y="1198572"/>
            <a:chExt cx="690511" cy="311600"/>
          </a:xfrm>
        </p:grpSpPr>
        <p:cxnSp>
          <p:nvCxnSpPr>
            <p:cNvPr id="36" name="直接连接符 35"/>
            <p:cNvCxnSpPr>
              <a:stCxn id="40" idx="4"/>
            </p:cNvCxnSpPr>
            <p:nvPr/>
          </p:nvCxnSpPr>
          <p:spPr>
            <a:xfrm rot="13426296" flipH="1">
              <a:off x="633729" y="1198572"/>
              <a:ext cx="690511" cy="28781"/>
            </a:xfrm>
            <a:prstGeom prst="line">
              <a:avLst/>
            </a:prstGeom>
            <a:ln>
              <a:solidFill>
                <a:srgbClr val="5180B0">
                  <a:alpha val="77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rot="15867372">
            <a:off x="903094" y="1004705"/>
            <a:ext cx="423375" cy="423375"/>
            <a:chOff x="883634" y="1086797"/>
            <a:chExt cx="423375" cy="423375"/>
          </a:xfrm>
        </p:grpSpPr>
        <p:cxnSp>
          <p:nvCxnSpPr>
            <p:cNvPr id="39" name="直接连接符 38"/>
            <p:cNvCxnSpPr/>
            <p:nvPr/>
          </p:nvCxnSpPr>
          <p:spPr>
            <a:xfrm>
              <a:off x="883634" y="1086797"/>
              <a:ext cx="354616" cy="35461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5867372">
            <a:off x="699015" y="690410"/>
            <a:ext cx="907332" cy="442595"/>
            <a:chOff x="689837" y="1173275"/>
            <a:chExt cx="907332" cy="442595"/>
          </a:xfrm>
        </p:grpSpPr>
        <p:cxnSp>
          <p:nvCxnSpPr>
            <p:cNvPr id="43" name="直接连接符 42"/>
            <p:cNvCxnSpPr>
              <a:stCxn id="33" idx="0"/>
              <a:endCxn id="44" idx="1"/>
            </p:cNvCxnSpPr>
            <p:nvPr/>
          </p:nvCxnSpPr>
          <p:spPr>
            <a:xfrm rot="5732628" flipV="1">
              <a:off x="949202" y="913910"/>
              <a:ext cx="286967" cy="805698"/>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1459650" y="1478351"/>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rot="13336228" flipH="1">
            <a:off x="1357423" y="282984"/>
            <a:ext cx="690511" cy="311600"/>
            <a:chOff x="633729" y="1198572"/>
            <a:chExt cx="690511" cy="311600"/>
          </a:xfrm>
        </p:grpSpPr>
        <p:cxnSp>
          <p:nvCxnSpPr>
            <p:cNvPr id="55" name="直接连接符 54"/>
            <p:cNvCxnSpPr/>
            <p:nvPr/>
          </p:nvCxnSpPr>
          <p:spPr>
            <a:xfrm rot="13426296" flipH="1">
              <a:off x="633729" y="1198572"/>
              <a:ext cx="690511" cy="28781"/>
            </a:xfrm>
            <a:prstGeom prst="line">
              <a:avLst/>
            </a:prstGeom>
            <a:ln>
              <a:solidFill>
                <a:srgbClr val="679DC7">
                  <a:alpha val="50000"/>
                </a:srgbClr>
              </a:solidFill>
            </a:ln>
          </p:spPr>
          <p:style>
            <a:lnRef idx="2">
              <a:schemeClr val="accent1"/>
            </a:lnRef>
            <a:fillRef idx="0">
              <a:schemeClr val="accent1"/>
            </a:fillRef>
            <a:effectRef idx="1">
              <a:schemeClr val="accent1"/>
            </a:effectRef>
            <a:fontRef idx="minor">
              <a:schemeClr val="tx1"/>
            </a:fontRef>
          </p:style>
        </p:cxnSp>
        <p:sp>
          <p:nvSpPr>
            <p:cNvPr id="56" name="椭圆 5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7" name="直接连接符 56"/>
          <p:cNvCxnSpPr>
            <a:endCxn id="56" idx="0"/>
          </p:cNvCxnSpPr>
          <p:nvPr/>
        </p:nvCxnSpPr>
        <p:spPr>
          <a:xfrm flipV="1">
            <a:off x="1213778" y="599646"/>
            <a:ext cx="693048" cy="503760"/>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40" idx="2"/>
            <a:endCxn id="44" idx="2"/>
          </p:cNvCxnSpPr>
          <p:nvPr/>
        </p:nvCxnSpPr>
        <p:spPr>
          <a:xfrm flipV="1">
            <a:off x="1249877" y="582303"/>
            <a:ext cx="24087" cy="546460"/>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rot="15867372" flipH="1" flipV="1">
            <a:off x="2552" y="1308314"/>
            <a:ext cx="745251" cy="398242"/>
            <a:chOff x="561758" y="1111930"/>
            <a:chExt cx="745251" cy="398242"/>
          </a:xfrm>
        </p:grpSpPr>
        <p:cxnSp>
          <p:nvCxnSpPr>
            <p:cNvPr id="63" name="直接连接符 62"/>
            <p:cNvCxnSpPr>
              <a:stCxn id="37" idx="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4" name="椭圆 6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6" name="直接连接符 65"/>
          <p:cNvCxnSpPr>
            <a:endCxn id="33" idx="7"/>
          </p:cNvCxnSpPr>
          <p:nvPr/>
        </p:nvCxnSpPr>
        <p:spPr>
          <a:xfrm flipV="1">
            <a:off x="217356" y="1392792"/>
            <a:ext cx="767922" cy="479481"/>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rot="10258778">
            <a:off x="452358" y="3382326"/>
            <a:ext cx="1078659" cy="1544785"/>
            <a:chOff x="6244443" y="1912502"/>
            <a:chExt cx="1078659" cy="1544785"/>
          </a:xfrm>
        </p:grpSpPr>
        <p:grpSp>
          <p:nvGrpSpPr>
            <p:cNvPr id="125" name="组合 124"/>
            <p:cNvGrpSpPr/>
            <p:nvPr/>
          </p:nvGrpSpPr>
          <p:grpSpPr>
            <a:xfrm rot="16840612" flipH="1" flipV="1">
              <a:off x="5906311" y="2389394"/>
              <a:ext cx="1074521" cy="137519"/>
              <a:chOff x="232488" y="1372653"/>
              <a:chExt cx="1074521" cy="137519"/>
            </a:xfrm>
          </p:grpSpPr>
          <p:cxnSp>
            <p:nvCxnSpPr>
              <p:cNvPr id="126" name="直接连接符 125"/>
              <p:cNvCxnSpPr>
                <a:stCxn id="134"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27" name="椭圆 1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rot="12500759" flipH="1" flipV="1">
              <a:off x="6244443" y="3107533"/>
              <a:ext cx="1078659" cy="137519"/>
              <a:chOff x="228350" y="1372653"/>
              <a:chExt cx="1078659" cy="137519"/>
            </a:xfrm>
          </p:grpSpPr>
          <p:cxnSp>
            <p:nvCxnSpPr>
              <p:cNvPr id="130" name="直接连接符 12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1" name="椭圆 1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2" name="组合 131"/>
            <p:cNvGrpSpPr/>
            <p:nvPr/>
          </p:nvGrpSpPr>
          <p:grpSpPr>
            <a:xfrm rot="2969829" flipH="1" flipV="1">
              <a:off x="6131462" y="2405088"/>
              <a:ext cx="1544785" cy="559613"/>
              <a:chOff x="-237776" y="950559"/>
              <a:chExt cx="1544785" cy="559613"/>
            </a:xfrm>
          </p:grpSpPr>
          <p:cxnSp>
            <p:nvCxnSpPr>
              <p:cNvPr id="133" name="直接连接符 132"/>
              <p:cNvCxnSpPr>
                <a:endCxn id="134"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4" name="椭圆 1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7" name="组合 146"/>
          <p:cNvGrpSpPr/>
          <p:nvPr/>
        </p:nvGrpSpPr>
        <p:grpSpPr>
          <a:xfrm>
            <a:off x="5404736" y="0"/>
            <a:ext cx="1240696" cy="599499"/>
            <a:chOff x="5404736" y="0"/>
            <a:chExt cx="1240696" cy="599499"/>
          </a:xfrm>
        </p:grpSpPr>
        <p:grpSp>
          <p:nvGrpSpPr>
            <p:cNvPr id="138" name="组合 137"/>
            <p:cNvGrpSpPr/>
            <p:nvPr/>
          </p:nvGrpSpPr>
          <p:grpSpPr>
            <a:xfrm rot="11984523" flipH="1" flipV="1">
              <a:off x="5404736" y="164290"/>
              <a:ext cx="745251" cy="398242"/>
              <a:chOff x="561758" y="1111930"/>
              <a:chExt cx="745251" cy="398242"/>
            </a:xfrm>
          </p:grpSpPr>
          <p:cxnSp>
            <p:nvCxnSpPr>
              <p:cNvPr id="139" name="直接连接符 1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40" name="椭圆 1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5" name="直接连接符 14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48" name="组合 147"/>
          <p:cNvGrpSpPr/>
          <p:nvPr/>
        </p:nvGrpSpPr>
        <p:grpSpPr>
          <a:xfrm flipV="1">
            <a:off x="9543223" y="6258501"/>
            <a:ext cx="1240696" cy="599499"/>
            <a:chOff x="5404736" y="0"/>
            <a:chExt cx="1240696" cy="599499"/>
          </a:xfrm>
        </p:grpSpPr>
        <p:grpSp>
          <p:nvGrpSpPr>
            <p:cNvPr id="149" name="组合 148"/>
            <p:cNvGrpSpPr/>
            <p:nvPr/>
          </p:nvGrpSpPr>
          <p:grpSpPr>
            <a:xfrm rot="11984523" flipH="1" flipV="1">
              <a:off x="5404736" y="164290"/>
              <a:ext cx="745251" cy="398242"/>
              <a:chOff x="561758" y="1111930"/>
              <a:chExt cx="745251" cy="398242"/>
            </a:xfrm>
          </p:grpSpPr>
          <p:cxnSp>
            <p:nvCxnSpPr>
              <p:cNvPr id="151" name="直接连接符 15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52" name="椭圆 15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0" name="直接连接符 14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66" name="组合 165"/>
          <p:cNvGrpSpPr/>
          <p:nvPr/>
        </p:nvGrpSpPr>
        <p:grpSpPr>
          <a:xfrm>
            <a:off x="2814021" y="6203474"/>
            <a:ext cx="3353360" cy="771231"/>
            <a:chOff x="2814021" y="6152674"/>
            <a:chExt cx="3353360" cy="771231"/>
          </a:xfrm>
        </p:grpSpPr>
        <p:grpSp>
          <p:nvGrpSpPr>
            <p:cNvPr id="153" name="组合 152"/>
            <p:cNvGrpSpPr/>
            <p:nvPr/>
          </p:nvGrpSpPr>
          <p:grpSpPr>
            <a:xfrm rot="6380794" flipH="1" flipV="1">
              <a:off x="2640516" y="6352159"/>
              <a:ext cx="745251" cy="398242"/>
              <a:chOff x="561758" y="1111930"/>
              <a:chExt cx="745251" cy="398242"/>
            </a:xfrm>
          </p:grpSpPr>
          <p:cxnSp>
            <p:nvCxnSpPr>
              <p:cNvPr id="154" name="直接连接符 15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55" name="椭圆 15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6" name="直接连接符 155"/>
            <p:cNvCxnSpPr>
              <a:stCxn id="15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163" name="组合 162"/>
            <p:cNvGrpSpPr/>
            <p:nvPr/>
          </p:nvGrpSpPr>
          <p:grpSpPr>
            <a:xfrm rot="15219206" flipV="1">
              <a:off x="5595634" y="6326179"/>
              <a:ext cx="745251" cy="398242"/>
              <a:chOff x="561758" y="1111930"/>
              <a:chExt cx="745251" cy="398242"/>
            </a:xfrm>
          </p:grpSpPr>
          <p:cxnSp>
            <p:nvCxnSpPr>
              <p:cNvPr id="164" name="直接连接符 16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65" name="椭圆 16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 name="图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73301" y="-57694"/>
            <a:ext cx="2210844" cy="2054998"/>
          </a:xfrm>
          <a:prstGeom prst="rect">
            <a:avLst/>
          </a:prstGeom>
        </p:spPr>
      </p:pic>
      <p:pic>
        <p:nvPicPr>
          <p:cNvPr id="17" name="徐梦圆 - moti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4207" y="257125"/>
            <a:ext cx="487363" cy="487363"/>
          </a:xfrm>
          <a:prstGeom prst="rect">
            <a:avLst/>
          </a:prstGeom>
        </p:spPr>
      </p:pic>
    </p:spTree>
    <p:extLst>
      <p:ext uri="{BB962C8B-B14F-4D97-AF65-F5344CB8AC3E}">
        <p14:creationId xmlns:p14="http://schemas.microsoft.com/office/powerpoint/2010/main" val="25535691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17"/>
                </p:tgtEl>
              </p:cMediaNode>
            </p:audio>
          </p:childTnLst>
        </p:cTn>
      </p:par>
    </p:tnLst>
    <p:bldLst>
      <p:bldP spid="5" grpId="0"/>
      <p:bldP spid="22" grpId="0"/>
      <p:bldP spid="23"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rot="20969813">
            <a:off x="10842862" y="3235151"/>
            <a:ext cx="1078659" cy="1544785"/>
            <a:chOff x="6244443" y="1912502"/>
            <a:chExt cx="1078659" cy="1544785"/>
          </a:xfrm>
        </p:grpSpPr>
        <p:grpSp>
          <p:nvGrpSpPr>
            <p:cNvPr id="42" name="组合 41"/>
            <p:cNvGrpSpPr/>
            <p:nvPr/>
          </p:nvGrpSpPr>
          <p:grpSpPr>
            <a:xfrm rot="16840612" flipH="1" flipV="1">
              <a:off x="5906311" y="2389394"/>
              <a:ext cx="1074521" cy="137519"/>
              <a:chOff x="232488" y="1372653"/>
              <a:chExt cx="1074521" cy="137519"/>
            </a:xfrm>
          </p:grpSpPr>
          <p:cxnSp>
            <p:nvCxnSpPr>
              <p:cNvPr id="49" name="直接连接符 48"/>
              <p:cNvCxnSpPr>
                <a:stCxn id="46"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0" name="椭圆 4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rot="12500759" flipH="1" flipV="1">
              <a:off x="6244443" y="3107533"/>
              <a:ext cx="1078659" cy="137519"/>
              <a:chOff x="228350" y="1372653"/>
              <a:chExt cx="1078659" cy="137519"/>
            </a:xfrm>
          </p:grpSpPr>
          <p:cxnSp>
            <p:nvCxnSpPr>
              <p:cNvPr id="47" name="直接连接符 46"/>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rot="2969829" flipH="1" flipV="1">
              <a:off x="6131462" y="2405088"/>
              <a:ext cx="1544785" cy="559613"/>
              <a:chOff x="-237776" y="950559"/>
              <a:chExt cx="1544785" cy="559613"/>
            </a:xfrm>
          </p:grpSpPr>
          <p:cxnSp>
            <p:nvCxnSpPr>
              <p:cNvPr id="45" name="直接连接符 44"/>
              <p:cNvCxnSpPr>
                <a:endCxn id="46"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904" y="1826143"/>
            <a:ext cx="5854192" cy="3658870"/>
          </a:xfrm>
          <a:prstGeom prst="rect">
            <a:avLst/>
          </a:prstGeom>
        </p:spPr>
      </p:pic>
      <p:sp>
        <p:nvSpPr>
          <p:cNvPr id="11" name="文本框 10"/>
          <p:cNvSpPr txBox="1"/>
          <p:nvPr/>
        </p:nvSpPr>
        <p:spPr>
          <a:xfrm>
            <a:off x="4928773" y="803021"/>
            <a:ext cx="3117947" cy="523220"/>
          </a:xfrm>
          <a:prstGeom prst="rect">
            <a:avLst/>
          </a:prstGeom>
          <a:noFill/>
        </p:spPr>
        <p:txBody>
          <a:bodyPr wrap="square" rtlCol="0">
            <a:spAutoFit/>
          </a:bodyPr>
          <a:lstStyle/>
          <a:p>
            <a:r>
              <a:rPr lang="zh-CN" altLang="en-US" sz="2800" dirty="0">
                <a:solidFill>
                  <a:srgbClr val="A6E0EC"/>
                </a:solidFill>
                <a:effectLst>
                  <a:reflection stA="37000" endPos="65000" dist="50800" dir="5400000" sy="-100000" algn="bl" rotWithShape="0"/>
                </a:effectLst>
              </a:rPr>
              <a:t>人工智能已经来临</a:t>
            </a:r>
          </a:p>
        </p:txBody>
      </p:sp>
      <p:sp>
        <p:nvSpPr>
          <p:cNvPr id="14" name="矩形 13"/>
          <p:cNvSpPr/>
          <p:nvPr/>
        </p:nvSpPr>
        <p:spPr>
          <a:xfrm>
            <a:off x="6177549" y="1930194"/>
            <a:ext cx="5648691" cy="3554819"/>
          </a:xfrm>
          <a:prstGeom prst="rect">
            <a:avLst/>
          </a:prstGeom>
        </p:spPr>
        <p:txBody>
          <a:bodyPr wrap="square">
            <a:spAutoFit/>
          </a:bodyPr>
          <a:lstStyle/>
          <a:p>
            <a:pPr marL="285750" indent="-285750">
              <a:lnSpc>
                <a:spcPct val="250000"/>
              </a:lnSpc>
              <a:buFont typeface="Wingdings" panose="05000000000000000000" pitchFamily="2" charset="2"/>
              <a:buChar char=""/>
            </a:pPr>
            <a:r>
              <a:rPr lang="zh-CN" altLang="en-US" dirty="0">
                <a:solidFill>
                  <a:srgbClr val="A6E0EC"/>
                </a:solidFill>
                <a:latin typeface="黑体" panose="02010609060101010101" pitchFamily="49" charset="-122"/>
                <a:ea typeface="黑体" panose="02010609060101010101" pitchFamily="49" charset="-122"/>
                <a:cs typeface="+mn-ea"/>
                <a:sym typeface="+mn-lt"/>
              </a:rPr>
              <a:t>人工智能将引领下一波计算浪潮。与之前的重大转型类似，人工智能将构建出更加美好的世界</a:t>
            </a:r>
            <a:r>
              <a:rPr lang="zh-CN" altLang="en-US" dirty="0" smtClean="0">
                <a:solidFill>
                  <a:srgbClr val="A6E0EC"/>
                </a:solidFill>
                <a:latin typeface="黑体" panose="02010609060101010101" pitchFamily="49" charset="-122"/>
                <a:ea typeface="黑体" panose="02010609060101010101" pitchFamily="49" charset="-122"/>
                <a:cs typeface="+mn-ea"/>
                <a:sym typeface="+mn-lt"/>
              </a:rPr>
              <a:t>。</a:t>
            </a:r>
            <a:endParaRPr lang="en-US" altLang="zh-CN" dirty="0" smtClean="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250000"/>
              </a:lnSpc>
              <a:buFont typeface="Wingdings" panose="05000000000000000000" pitchFamily="2" charset="2"/>
              <a:buChar char=""/>
            </a:pP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250000"/>
              </a:lnSpc>
              <a:buFont typeface="Wingdings" panose="05000000000000000000" pitchFamily="2" charset="2"/>
              <a:buChar char=""/>
            </a:pPr>
            <a:r>
              <a:rPr lang="zh-CN" altLang="en-US" dirty="0">
                <a:solidFill>
                  <a:srgbClr val="A6E0EC"/>
                </a:solidFill>
                <a:latin typeface="黑体" panose="02010609060101010101" pitchFamily="49" charset="-122"/>
                <a:ea typeface="黑体" panose="02010609060101010101" pitchFamily="49" charset="-122"/>
                <a:cs typeface="+mn-ea"/>
                <a:sym typeface="+mn-lt"/>
              </a:rPr>
              <a:t>人工智能的潜力将被大大激发，为企业和社会创造更积极的影响。</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16" name="组合 15"/>
          <p:cNvGrpSpPr/>
          <p:nvPr/>
        </p:nvGrpSpPr>
        <p:grpSpPr>
          <a:xfrm>
            <a:off x="0" y="1040485"/>
            <a:ext cx="12100560" cy="168354"/>
            <a:chOff x="0" y="1040485"/>
            <a:chExt cx="12100560" cy="168354"/>
          </a:xfrm>
        </p:grpSpPr>
        <p:grpSp>
          <p:nvGrpSpPr>
            <p:cNvPr id="17" name="组合 16"/>
            <p:cNvGrpSpPr/>
            <p:nvPr/>
          </p:nvGrpSpPr>
          <p:grpSpPr>
            <a:xfrm>
              <a:off x="0" y="1040485"/>
              <a:ext cx="4399667" cy="161925"/>
              <a:chOff x="-823030" y="2236708"/>
              <a:chExt cx="4399667" cy="161925"/>
            </a:xfrm>
          </p:grpSpPr>
          <p:cxnSp>
            <p:nvCxnSpPr>
              <p:cNvPr id="21" name="直接连接符 20"/>
              <p:cNvCxnSpPr/>
              <p:nvPr/>
            </p:nvCxnSpPr>
            <p:spPr>
              <a:xfrm>
                <a:off x="-823030" y="2324100"/>
                <a:ext cx="4318705"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22" name="椭圆 21"/>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8433704" y="1046914"/>
              <a:ext cx="3666856" cy="161925"/>
              <a:chOff x="3214687" y="3751182"/>
              <a:chExt cx="3666856" cy="161925"/>
            </a:xfrm>
          </p:grpSpPr>
          <p:cxnSp>
            <p:nvCxnSpPr>
              <p:cNvPr id="19" name="直接连接符 18"/>
              <p:cNvCxnSpPr/>
              <p:nvPr/>
            </p:nvCxnSpPr>
            <p:spPr>
              <a:xfrm>
                <a:off x="3295650" y="3838575"/>
                <a:ext cx="3585893"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20" name="椭圆 19"/>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3" name="组合 22"/>
          <p:cNvGrpSpPr/>
          <p:nvPr/>
        </p:nvGrpSpPr>
        <p:grpSpPr>
          <a:xfrm>
            <a:off x="2427652" y="17637"/>
            <a:ext cx="1240696" cy="599499"/>
            <a:chOff x="5404736" y="0"/>
            <a:chExt cx="1240696" cy="599499"/>
          </a:xfrm>
        </p:grpSpPr>
        <p:grpSp>
          <p:nvGrpSpPr>
            <p:cNvPr id="24" name="组合 23"/>
            <p:cNvGrpSpPr/>
            <p:nvPr/>
          </p:nvGrpSpPr>
          <p:grpSpPr>
            <a:xfrm rot="11984523" flipH="1" flipV="1">
              <a:off x="5404736" y="164290"/>
              <a:ext cx="745251" cy="398242"/>
              <a:chOff x="561758" y="1111930"/>
              <a:chExt cx="745251" cy="398242"/>
            </a:xfrm>
          </p:grpSpPr>
          <p:cxnSp>
            <p:nvCxnSpPr>
              <p:cNvPr id="26" name="直接连接符 2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9001894" y="18072"/>
            <a:ext cx="1240696" cy="599499"/>
            <a:chOff x="5404736" y="0"/>
            <a:chExt cx="1240696" cy="599499"/>
          </a:xfrm>
        </p:grpSpPr>
        <p:grpSp>
          <p:nvGrpSpPr>
            <p:cNvPr id="29" name="组合 28"/>
            <p:cNvGrpSpPr/>
            <p:nvPr/>
          </p:nvGrpSpPr>
          <p:grpSpPr>
            <a:xfrm rot="11984523" flipH="1" flipV="1">
              <a:off x="5404736" y="164290"/>
              <a:ext cx="745251" cy="398242"/>
              <a:chOff x="561758" y="1111930"/>
              <a:chExt cx="745251" cy="398242"/>
            </a:xfrm>
          </p:grpSpPr>
          <p:cxnSp>
            <p:nvCxnSpPr>
              <p:cNvPr id="31" name="直接连接符 3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2814021" y="6203474"/>
            <a:ext cx="3353360" cy="771231"/>
            <a:chOff x="2814021" y="6152674"/>
            <a:chExt cx="3353360" cy="771231"/>
          </a:xfrm>
        </p:grpSpPr>
        <p:grpSp>
          <p:nvGrpSpPr>
            <p:cNvPr id="34" name="组合 33"/>
            <p:cNvGrpSpPr/>
            <p:nvPr/>
          </p:nvGrpSpPr>
          <p:grpSpPr>
            <a:xfrm rot="6380794" flipH="1" flipV="1">
              <a:off x="2640516" y="6352159"/>
              <a:ext cx="745251" cy="398242"/>
              <a:chOff x="561758" y="1111930"/>
              <a:chExt cx="745251" cy="398242"/>
            </a:xfrm>
          </p:grpSpPr>
          <p:cxnSp>
            <p:nvCxnSpPr>
              <p:cNvPr id="39" name="直接连接符 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a:stCxn id="40"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rot="15219206" flipV="1">
              <a:off x="5595634" y="6326179"/>
              <a:ext cx="745251" cy="398242"/>
              <a:chOff x="561758" y="1111930"/>
              <a:chExt cx="745251" cy="398242"/>
            </a:xfrm>
          </p:grpSpPr>
          <p:cxnSp>
            <p:nvCxnSpPr>
              <p:cNvPr id="37" name="直接连接符 3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8" name="椭圆 3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8444558" y="4833480"/>
            <a:ext cx="3434470" cy="2040882"/>
          </a:xfrm>
          <a:prstGeom prst="rect">
            <a:avLst/>
          </a:prstGeom>
        </p:spPr>
      </p:pic>
    </p:spTree>
    <p:extLst>
      <p:ext uri="{BB962C8B-B14F-4D97-AF65-F5344CB8AC3E}">
        <p14:creationId xmlns:p14="http://schemas.microsoft.com/office/powerpoint/2010/main" val="14495553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493640" y="5128951"/>
            <a:ext cx="1513458" cy="1938381"/>
          </a:xfrm>
          <a:prstGeom prst="rect">
            <a:avLst/>
          </a:prstGeom>
        </p:spPr>
      </p:pic>
      <p:sp>
        <p:nvSpPr>
          <p:cNvPr id="19" name="圆角矩形 18"/>
          <p:cNvSpPr/>
          <p:nvPr/>
        </p:nvSpPr>
        <p:spPr>
          <a:xfrm>
            <a:off x="6259146" y="3381188"/>
            <a:ext cx="4511040" cy="2804160"/>
          </a:xfrm>
          <a:prstGeom prst="roundRect">
            <a:avLst/>
          </a:prstGeom>
          <a:noFill/>
          <a:ln w="25400">
            <a:solidFill>
              <a:srgbClr val="679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960471" y="3381188"/>
            <a:ext cx="4511040" cy="2804160"/>
          </a:xfrm>
          <a:prstGeom prst="roundRect">
            <a:avLst/>
          </a:prstGeom>
          <a:noFill/>
          <a:ln w="25400">
            <a:solidFill>
              <a:srgbClr val="679D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0" y="1040485"/>
            <a:ext cx="12100560" cy="168354"/>
            <a:chOff x="0" y="1040485"/>
            <a:chExt cx="12100560" cy="168354"/>
          </a:xfrm>
        </p:grpSpPr>
        <p:grpSp>
          <p:nvGrpSpPr>
            <p:cNvPr id="5" name="组合 4"/>
            <p:cNvGrpSpPr/>
            <p:nvPr/>
          </p:nvGrpSpPr>
          <p:grpSpPr>
            <a:xfrm>
              <a:off x="0" y="1040485"/>
              <a:ext cx="4399667" cy="161925"/>
              <a:chOff x="-823030" y="2236708"/>
              <a:chExt cx="4399667" cy="161925"/>
            </a:xfrm>
          </p:grpSpPr>
          <p:cxnSp>
            <p:nvCxnSpPr>
              <p:cNvPr id="9" name="直接连接符 8"/>
              <p:cNvCxnSpPr/>
              <p:nvPr/>
            </p:nvCxnSpPr>
            <p:spPr>
              <a:xfrm>
                <a:off x="-823030" y="2324100"/>
                <a:ext cx="4318705"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10" name="椭圆 9"/>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433704" y="1046914"/>
              <a:ext cx="3666856" cy="161925"/>
              <a:chOff x="3214687" y="3751182"/>
              <a:chExt cx="3666856" cy="161925"/>
            </a:xfrm>
          </p:grpSpPr>
          <p:cxnSp>
            <p:nvCxnSpPr>
              <p:cNvPr id="7" name="直接连接符 6"/>
              <p:cNvCxnSpPr/>
              <p:nvPr/>
            </p:nvCxnSpPr>
            <p:spPr>
              <a:xfrm>
                <a:off x="3295650" y="3838575"/>
                <a:ext cx="3585893"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8" name="椭圆 7"/>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4" name="文本框 13"/>
          <p:cNvSpPr txBox="1"/>
          <p:nvPr/>
        </p:nvSpPr>
        <p:spPr>
          <a:xfrm>
            <a:off x="4928773" y="803021"/>
            <a:ext cx="3321298" cy="523220"/>
          </a:xfrm>
          <a:prstGeom prst="rect">
            <a:avLst/>
          </a:prstGeom>
          <a:noFill/>
        </p:spPr>
        <p:txBody>
          <a:bodyPr wrap="square" rtlCol="0">
            <a:spAutoFit/>
          </a:bodyPr>
          <a:lstStyle/>
          <a:p>
            <a:r>
              <a:rPr lang="zh-CN" altLang="en-US" sz="2800" dirty="0" smtClean="0">
                <a:solidFill>
                  <a:srgbClr val="CEFEF8"/>
                </a:solidFill>
                <a:effectLst>
                  <a:reflection stA="37000" endPos="65000" dist="50800" dir="5400000" sy="-100000" algn="bl" rotWithShape="0"/>
                </a:effectLst>
              </a:rPr>
              <a:t>警惕人工智能？！</a:t>
            </a:r>
            <a:endParaRPr lang="zh-CN" altLang="en-US" sz="2800" dirty="0">
              <a:solidFill>
                <a:srgbClr val="CEFEF8"/>
              </a:solidFill>
              <a:effectLst>
                <a:reflection stA="37000" endPos="65000" dist="50800" dir="5400000" sy="-100000" algn="bl" rotWithShape="0"/>
              </a:effectLst>
            </a:endParaRPr>
          </a:p>
        </p:txBody>
      </p:sp>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b="13525"/>
          <a:stretch/>
        </p:blipFill>
        <p:spPr>
          <a:xfrm>
            <a:off x="1699746" y="2550160"/>
            <a:ext cx="3032491" cy="1662057"/>
          </a:xfrm>
          <a:prstGeom prst="rect">
            <a:avLst/>
          </a:prstGeom>
          <a:ln w="38100">
            <a:solidFill>
              <a:srgbClr val="679DC7"/>
            </a:solidFill>
          </a:ln>
        </p:spPr>
      </p:pic>
      <p:pic>
        <p:nvPicPr>
          <p:cNvPr id="18" name="图片 17"/>
          <p:cNvPicPr>
            <a:picLocks noChangeAspect="1"/>
          </p:cNvPicPr>
          <p:nvPr/>
        </p:nvPicPr>
        <p:blipFill rotWithShape="1">
          <a:blip r:embed="rId5">
            <a:extLst>
              <a:ext uri="{28A0092B-C50C-407E-A947-70E740481C1C}">
                <a14:useLocalDpi xmlns:a14="http://schemas.microsoft.com/office/drawing/2010/main" val="0"/>
              </a:ext>
            </a:extLst>
          </a:blip>
          <a:srcRect b="14642"/>
          <a:stretch/>
        </p:blipFill>
        <p:spPr>
          <a:xfrm>
            <a:off x="7072932" y="2541558"/>
            <a:ext cx="3045394" cy="1679260"/>
          </a:xfrm>
          <a:prstGeom prst="rect">
            <a:avLst/>
          </a:prstGeom>
          <a:ln w="38100">
            <a:solidFill>
              <a:srgbClr val="679DC7"/>
            </a:solidFill>
          </a:ln>
        </p:spPr>
      </p:pic>
      <p:sp>
        <p:nvSpPr>
          <p:cNvPr id="20" name="矩形 19"/>
          <p:cNvSpPr/>
          <p:nvPr/>
        </p:nvSpPr>
        <p:spPr>
          <a:xfrm>
            <a:off x="1258209" y="4358536"/>
            <a:ext cx="3474028" cy="398058"/>
          </a:xfrm>
          <a:prstGeom prst="rect">
            <a:avLst/>
          </a:prstGeom>
        </p:spPr>
        <p:txBody>
          <a:bodyPr wrap="none">
            <a:spAutoFit/>
          </a:bodyPr>
          <a:lstStyle/>
          <a:p>
            <a:pPr>
              <a:lnSpc>
                <a:spcPct val="120000"/>
              </a:lnSpc>
            </a:pPr>
            <a:r>
              <a:rPr lang="zh-CN" altLang="en-US" dirty="0">
                <a:solidFill>
                  <a:srgbClr val="A6E0EC"/>
                </a:solidFill>
                <a:cs typeface="+mn-ea"/>
                <a:sym typeface="+mn-lt"/>
              </a:rPr>
              <a:t>物理学家斯蒂芬</a:t>
            </a:r>
            <a:r>
              <a:rPr lang="en-US" altLang="zh-CN" dirty="0">
                <a:solidFill>
                  <a:srgbClr val="A6E0EC"/>
                </a:solidFill>
                <a:cs typeface="+mn-ea"/>
                <a:sym typeface="+mn-lt"/>
              </a:rPr>
              <a:t>·</a:t>
            </a:r>
            <a:r>
              <a:rPr lang="zh-CN" altLang="en-US" dirty="0">
                <a:solidFill>
                  <a:srgbClr val="A6E0EC"/>
                </a:solidFill>
                <a:cs typeface="+mn-ea"/>
                <a:sym typeface="+mn-lt"/>
              </a:rPr>
              <a:t>霍金曾警告说：</a:t>
            </a:r>
            <a:endParaRPr lang="en-US" altLang="zh-CN" dirty="0">
              <a:solidFill>
                <a:srgbClr val="A6E0EC"/>
              </a:solidFill>
              <a:cs typeface="+mn-ea"/>
              <a:sym typeface="+mn-lt"/>
            </a:endParaRPr>
          </a:p>
        </p:txBody>
      </p:sp>
      <p:sp>
        <p:nvSpPr>
          <p:cNvPr id="21" name="矩形 20"/>
          <p:cNvSpPr/>
          <p:nvPr/>
        </p:nvSpPr>
        <p:spPr>
          <a:xfrm>
            <a:off x="1083949" y="4902913"/>
            <a:ext cx="4387562" cy="954107"/>
          </a:xfrm>
          <a:prstGeom prst="rect">
            <a:avLst/>
          </a:prstGeom>
        </p:spPr>
        <p:txBody>
          <a:bodyPr wrap="square">
            <a:spAutoFit/>
          </a:bodyPr>
          <a:lstStyle/>
          <a:p>
            <a:pPr indent="457200"/>
            <a:r>
              <a:rPr lang="zh-CN" altLang="en-US" sz="2800" b="1" dirty="0">
                <a:solidFill>
                  <a:srgbClr val="A6E0EC"/>
                </a:solidFill>
                <a:latin typeface="黑体" panose="02010609060101010101" pitchFamily="49" charset="-122"/>
                <a:ea typeface="黑体" panose="02010609060101010101" pitchFamily="49" charset="-122"/>
                <a:cs typeface="+mn-ea"/>
                <a:sym typeface="+mn-lt"/>
              </a:rPr>
              <a:t>人工智能的彻底发展可能将招致人类的终结！</a:t>
            </a:r>
            <a:endParaRPr lang="en-US" altLang="zh-CN" sz="2800" b="1" dirty="0">
              <a:solidFill>
                <a:srgbClr val="A6E0EC"/>
              </a:solidFill>
              <a:latin typeface="黑体" panose="02010609060101010101" pitchFamily="49" charset="-122"/>
              <a:ea typeface="黑体" panose="02010609060101010101" pitchFamily="49" charset="-122"/>
              <a:cs typeface="+mn-ea"/>
              <a:sym typeface="+mn-lt"/>
            </a:endParaRPr>
          </a:p>
        </p:txBody>
      </p:sp>
      <p:sp>
        <p:nvSpPr>
          <p:cNvPr id="22" name="矩形 21"/>
          <p:cNvSpPr/>
          <p:nvPr/>
        </p:nvSpPr>
        <p:spPr>
          <a:xfrm>
            <a:off x="6483341" y="4358536"/>
            <a:ext cx="2031325" cy="398058"/>
          </a:xfrm>
          <a:prstGeom prst="rect">
            <a:avLst/>
          </a:prstGeom>
        </p:spPr>
        <p:txBody>
          <a:bodyPr wrap="none">
            <a:spAutoFit/>
          </a:bodyPr>
          <a:lstStyle/>
          <a:p>
            <a:pPr>
              <a:lnSpc>
                <a:spcPct val="120000"/>
              </a:lnSpc>
            </a:pPr>
            <a:r>
              <a:rPr lang="zh-CN" altLang="en-US" dirty="0" smtClean="0">
                <a:solidFill>
                  <a:srgbClr val="A6E0EC"/>
                </a:solidFill>
                <a:cs typeface="+mn-ea"/>
                <a:sym typeface="+mn-lt"/>
              </a:rPr>
              <a:t>马斯克曾发文称：</a:t>
            </a:r>
            <a:endParaRPr lang="en-US" altLang="zh-CN" dirty="0">
              <a:solidFill>
                <a:srgbClr val="A6E0EC"/>
              </a:solidFill>
              <a:cs typeface="+mn-ea"/>
              <a:sym typeface="+mn-lt"/>
            </a:endParaRPr>
          </a:p>
        </p:txBody>
      </p:sp>
      <p:sp>
        <p:nvSpPr>
          <p:cNvPr id="23" name="矩形 22"/>
          <p:cNvSpPr/>
          <p:nvPr/>
        </p:nvSpPr>
        <p:spPr>
          <a:xfrm>
            <a:off x="6398860" y="4713146"/>
            <a:ext cx="4393538" cy="1384995"/>
          </a:xfrm>
          <a:prstGeom prst="rect">
            <a:avLst/>
          </a:prstGeom>
        </p:spPr>
        <p:txBody>
          <a:bodyPr wrap="square">
            <a:spAutoFit/>
          </a:bodyPr>
          <a:lstStyle/>
          <a:p>
            <a:pPr indent="457200"/>
            <a:r>
              <a:rPr lang="zh-CN" altLang="en-US" sz="2800" b="1" dirty="0">
                <a:solidFill>
                  <a:srgbClr val="A6E0EC"/>
                </a:solidFill>
                <a:latin typeface="黑体" panose="02010609060101010101" pitchFamily="49" charset="-122"/>
                <a:ea typeface="黑体" panose="02010609060101010101" pitchFamily="49" charset="-122"/>
                <a:cs typeface="+mn-ea"/>
                <a:sym typeface="+mn-lt"/>
              </a:rPr>
              <a:t>我们需要万分警惕人工智能，它们比核武器更加危险！</a:t>
            </a:r>
            <a:endParaRPr lang="en-US" altLang="zh-CN" sz="2800" b="1" dirty="0">
              <a:solidFill>
                <a:srgbClr val="A6E0EC"/>
              </a:solidFill>
              <a:latin typeface="黑体" panose="02010609060101010101" pitchFamily="49" charset="-122"/>
              <a:ea typeface="黑体" panose="02010609060101010101" pitchFamily="49" charset="-122"/>
              <a:cs typeface="+mn-ea"/>
              <a:sym typeface="+mn-lt"/>
            </a:endParaRPr>
          </a:p>
        </p:txBody>
      </p:sp>
      <p:pic>
        <p:nvPicPr>
          <p:cNvPr id="25"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882741"/>
            <a:ext cx="1480885" cy="2009773"/>
          </a:xfrm>
          <a:prstGeom prst="rect">
            <a:avLst/>
          </a:prstGeom>
        </p:spPr>
      </p:pic>
      <p:grpSp>
        <p:nvGrpSpPr>
          <p:cNvPr id="26" name="组合 25"/>
          <p:cNvGrpSpPr/>
          <p:nvPr/>
        </p:nvGrpSpPr>
        <p:grpSpPr>
          <a:xfrm>
            <a:off x="5404736" y="0"/>
            <a:ext cx="1240696" cy="599499"/>
            <a:chOff x="5404736" y="0"/>
            <a:chExt cx="1240696" cy="599499"/>
          </a:xfrm>
        </p:grpSpPr>
        <p:grpSp>
          <p:nvGrpSpPr>
            <p:cNvPr id="27" name="组合 26"/>
            <p:cNvGrpSpPr/>
            <p:nvPr/>
          </p:nvGrpSpPr>
          <p:grpSpPr>
            <a:xfrm rot="11984523" flipH="1" flipV="1">
              <a:off x="5404736" y="164290"/>
              <a:ext cx="745251" cy="398242"/>
              <a:chOff x="561758" y="1111930"/>
              <a:chExt cx="745251" cy="398242"/>
            </a:xfrm>
          </p:grpSpPr>
          <p:cxnSp>
            <p:nvCxnSpPr>
              <p:cNvPr id="29" name="直接连接符 2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2814021" y="6203474"/>
            <a:ext cx="3353360" cy="771231"/>
            <a:chOff x="2814021" y="6152674"/>
            <a:chExt cx="3353360" cy="771231"/>
          </a:xfrm>
        </p:grpSpPr>
        <p:grpSp>
          <p:nvGrpSpPr>
            <p:cNvPr id="32" name="组合 31"/>
            <p:cNvGrpSpPr/>
            <p:nvPr/>
          </p:nvGrpSpPr>
          <p:grpSpPr>
            <a:xfrm rot="6380794" flipH="1" flipV="1">
              <a:off x="2640516" y="6352159"/>
              <a:ext cx="745251" cy="398242"/>
              <a:chOff x="561758" y="1111930"/>
              <a:chExt cx="745251" cy="398242"/>
            </a:xfrm>
          </p:grpSpPr>
          <p:cxnSp>
            <p:nvCxnSpPr>
              <p:cNvPr id="37" name="直接连接符 3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8" name="椭圆 3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a:stCxn id="38"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rot="15219206" flipV="1">
              <a:off x="5595634" y="6326179"/>
              <a:ext cx="745251" cy="398242"/>
              <a:chOff x="561758" y="1111930"/>
              <a:chExt cx="745251" cy="398242"/>
            </a:xfrm>
          </p:grpSpPr>
          <p:cxnSp>
            <p:nvCxnSpPr>
              <p:cNvPr id="35" name="直接连接符 34"/>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6" name="椭圆 3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rot="10258778">
            <a:off x="5218314" y="2156466"/>
            <a:ext cx="1078659" cy="1544785"/>
            <a:chOff x="6244443" y="1912502"/>
            <a:chExt cx="1078659" cy="1544785"/>
          </a:xfrm>
        </p:grpSpPr>
        <p:grpSp>
          <p:nvGrpSpPr>
            <p:cNvPr id="40" name="组合 39"/>
            <p:cNvGrpSpPr/>
            <p:nvPr/>
          </p:nvGrpSpPr>
          <p:grpSpPr>
            <a:xfrm rot="16840612" flipH="1" flipV="1">
              <a:off x="5906311" y="2389394"/>
              <a:ext cx="1074521" cy="137519"/>
              <a:chOff x="232488" y="1372653"/>
              <a:chExt cx="1074521" cy="137519"/>
            </a:xfrm>
          </p:grpSpPr>
          <p:cxnSp>
            <p:nvCxnSpPr>
              <p:cNvPr id="47" name="直接连接符 46"/>
              <p:cNvCxnSpPr>
                <a:stCxn id="44"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rot="12500759" flipH="1" flipV="1">
              <a:off x="6244443" y="3107533"/>
              <a:ext cx="1078659" cy="137519"/>
              <a:chOff x="228350" y="1372653"/>
              <a:chExt cx="1078659" cy="137519"/>
            </a:xfrm>
          </p:grpSpPr>
          <p:cxnSp>
            <p:nvCxnSpPr>
              <p:cNvPr id="45" name="直接连接符 44"/>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969829" flipH="1" flipV="1">
              <a:off x="6131462" y="2405088"/>
              <a:ext cx="1544785" cy="559613"/>
              <a:chOff x="-237776" y="950559"/>
              <a:chExt cx="1544785" cy="559613"/>
            </a:xfrm>
          </p:grpSpPr>
          <p:cxnSp>
            <p:nvCxnSpPr>
              <p:cNvPr id="43" name="直接连接符 42"/>
              <p:cNvCxnSpPr>
                <a:endCxn id="44"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9" name="组合 48"/>
          <p:cNvGrpSpPr/>
          <p:nvPr/>
        </p:nvGrpSpPr>
        <p:grpSpPr>
          <a:xfrm rot="16200000">
            <a:off x="-277949" y="4186694"/>
            <a:ext cx="1240696" cy="599499"/>
            <a:chOff x="5404736" y="0"/>
            <a:chExt cx="1240696" cy="599499"/>
          </a:xfrm>
        </p:grpSpPr>
        <p:grpSp>
          <p:nvGrpSpPr>
            <p:cNvPr id="50" name="组合 49"/>
            <p:cNvGrpSpPr/>
            <p:nvPr/>
          </p:nvGrpSpPr>
          <p:grpSpPr>
            <a:xfrm rot="11984523" flipH="1" flipV="1">
              <a:off x="5404736" y="164290"/>
              <a:ext cx="745251" cy="398242"/>
              <a:chOff x="561758" y="1111930"/>
              <a:chExt cx="745251" cy="398242"/>
            </a:xfrm>
          </p:grpSpPr>
          <p:cxnSp>
            <p:nvCxnSpPr>
              <p:cNvPr id="52" name="直接连接符 5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3" name="椭圆 5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1" name="直接连接符 50"/>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765198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par>
                          <p:cTn id="26" fill="hold">
                            <p:stCondLst>
                              <p:cond delay="3000"/>
                            </p:stCondLst>
                            <p:childTnLst>
                              <p:par>
                                <p:cTn id="27" presetID="6"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circle(in)">
                                      <p:cBhvr>
                                        <p:cTn id="29" dur="2000"/>
                                        <p:tgtEl>
                                          <p:spTgt spid="21"/>
                                        </p:tgtEl>
                                      </p:cBhvr>
                                    </p:animEffect>
                                  </p:childTnLst>
                                </p:cTn>
                              </p:par>
                            </p:childTnLst>
                          </p:cTn>
                        </p:par>
                        <p:par>
                          <p:cTn id="30" fill="hold">
                            <p:stCondLst>
                              <p:cond delay="5000"/>
                            </p:stCondLst>
                            <p:childTnLst>
                              <p:par>
                                <p:cTn id="31" presetID="42"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60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7000"/>
                            </p:stCondLst>
                            <p:childTnLst>
                              <p:par>
                                <p:cTn id="45" presetID="6"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14" grpId="0"/>
      <p:bldP spid="20" grpId="0"/>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联系 2"/>
          <p:cNvSpPr/>
          <p:nvPr/>
        </p:nvSpPr>
        <p:spPr>
          <a:xfrm>
            <a:off x="386080" y="1778000"/>
            <a:ext cx="3769360" cy="3769360"/>
          </a:xfrm>
          <a:prstGeom prst="flowChartConnector">
            <a:avLst/>
          </a:prstGeom>
          <a:noFill/>
          <a:ln w="38100">
            <a:gradFill flip="none" rotWithShape="1">
              <a:gsLst>
                <a:gs pos="0">
                  <a:srgbClr val="679DC7"/>
                </a:gs>
                <a:gs pos="100000">
                  <a:srgbClr val="79116E"/>
                </a:gs>
              </a:gsLst>
              <a:lin ang="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左大括号 4"/>
          <p:cNvSpPr/>
          <p:nvPr/>
        </p:nvSpPr>
        <p:spPr>
          <a:xfrm>
            <a:off x="4307840" y="782320"/>
            <a:ext cx="1087120" cy="5577840"/>
          </a:xfrm>
          <a:prstGeom prst="leftBrace">
            <a:avLst/>
          </a:prstGeom>
          <a:ln w="25400">
            <a:gradFill flip="none" rotWithShape="1">
              <a:gsLst>
                <a:gs pos="9000">
                  <a:srgbClr val="79116E"/>
                </a:gs>
                <a:gs pos="100000">
                  <a:srgbClr val="679DC7"/>
                </a:gs>
              </a:gsLst>
              <a:lin ang="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文本框 5"/>
          <p:cNvSpPr txBox="1"/>
          <p:nvPr/>
        </p:nvSpPr>
        <p:spPr>
          <a:xfrm>
            <a:off x="1214972" y="2458720"/>
            <a:ext cx="1292662" cy="2407920"/>
          </a:xfrm>
          <a:prstGeom prst="rect">
            <a:avLst/>
          </a:prstGeom>
          <a:noFill/>
        </p:spPr>
        <p:txBody>
          <a:bodyPr vert="eaVert" wrap="square" rtlCol="0">
            <a:spAutoFit/>
          </a:bodyPr>
          <a:lstStyle/>
          <a:p>
            <a:r>
              <a:rPr lang="zh-CN" altLang="en-US" sz="7200" dirty="0" smtClean="0">
                <a:solidFill>
                  <a:srgbClr val="A6E0EC"/>
                </a:solidFill>
                <a:latin typeface="黑体" panose="02010609060101010101" pitchFamily="49" charset="-122"/>
                <a:ea typeface="黑体" panose="02010609060101010101" pitchFamily="49" charset="-122"/>
              </a:rPr>
              <a:t>目 录</a:t>
            </a:r>
            <a:endParaRPr lang="zh-CN" altLang="en-US" sz="7200" dirty="0">
              <a:solidFill>
                <a:srgbClr val="A6E0EC"/>
              </a:solidFill>
              <a:latin typeface="黑体" panose="02010609060101010101" pitchFamily="49" charset="-122"/>
              <a:ea typeface="黑体" panose="02010609060101010101" pitchFamily="49" charset="-122"/>
            </a:endParaRPr>
          </a:p>
        </p:txBody>
      </p:sp>
      <p:sp>
        <p:nvSpPr>
          <p:cNvPr id="7" name="文本框 6"/>
          <p:cNvSpPr txBox="1"/>
          <p:nvPr/>
        </p:nvSpPr>
        <p:spPr>
          <a:xfrm>
            <a:off x="2400657" y="2560320"/>
            <a:ext cx="677108" cy="1849120"/>
          </a:xfrm>
          <a:prstGeom prst="rect">
            <a:avLst/>
          </a:prstGeom>
          <a:noFill/>
        </p:spPr>
        <p:txBody>
          <a:bodyPr vert="eaVert" wrap="square" rtlCol="0">
            <a:spAutoFit/>
          </a:bodyPr>
          <a:lstStyle/>
          <a:p>
            <a:r>
              <a:rPr lang="en-US" altLang="zh-CN" sz="3200" dirty="0">
                <a:solidFill>
                  <a:srgbClr val="A6E0EC"/>
                </a:solidFill>
              </a:rPr>
              <a:t>C</a:t>
            </a:r>
            <a:r>
              <a:rPr lang="en-US" altLang="zh-CN" sz="3200" dirty="0" smtClean="0">
                <a:solidFill>
                  <a:srgbClr val="A6E0EC"/>
                </a:solidFill>
              </a:rPr>
              <a:t>ontents</a:t>
            </a:r>
            <a:endParaRPr lang="zh-CN" altLang="en-US" sz="3200" dirty="0">
              <a:solidFill>
                <a:srgbClr val="A6E0EC"/>
              </a:solidFill>
            </a:endParaRPr>
          </a:p>
        </p:txBody>
      </p:sp>
      <p:sp>
        <p:nvSpPr>
          <p:cNvPr id="8" name="文本框 7"/>
          <p:cNvSpPr txBox="1"/>
          <p:nvPr/>
        </p:nvSpPr>
        <p:spPr>
          <a:xfrm>
            <a:off x="5770880" y="751840"/>
            <a:ext cx="3962400" cy="584775"/>
          </a:xfrm>
          <a:prstGeom prst="rect">
            <a:avLst/>
          </a:prstGeom>
          <a:noFill/>
        </p:spPr>
        <p:txBody>
          <a:bodyPr wrap="square" rtlCol="0">
            <a:spAutoFit/>
          </a:bodyPr>
          <a:lstStyle/>
          <a:p>
            <a:r>
              <a:rPr lang="en-US" altLang="zh-CN" sz="3200" dirty="0" smtClean="0">
                <a:solidFill>
                  <a:srgbClr val="A6E0EC"/>
                </a:solidFill>
              </a:rPr>
              <a:t>01</a:t>
            </a:r>
            <a:r>
              <a:rPr lang="zh-CN" altLang="en-US" sz="3200" dirty="0" smtClean="0">
                <a:solidFill>
                  <a:srgbClr val="A6E0EC"/>
                </a:solidFill>
              </a:rPr>
              <a:t>、什么是人工智能</a:t>
            </a:r>
            <a:endParaRPr lang="zh-CN" altLang="en-US" sz="3200" dirty="0">
              <a:solidFill>
                <a:srgbClr val="A6E0EC"/>
              </a:solidFill>
            </a:endParaRPr>
          </a:p>
        </p:txBody>
      </p:sp>
      <p:sp>
        <p:nvSpPr>
          <p:cNvPr id="9" name="文本框 8"/>
          <p:cNvSpPr txBox="1"/>
          <p:nvPr/>
        </p:nvSpPr>
        <p:spPr>
          <a:xfrm>
            <a:off x="5770880" y="1772345"/>
            <a:ext cx="4754880" cy="584775"/>
          </a:xfrm>
          <a:prstGeom prst="rect">
            <a:avLst/>
          </a:prstGeom>
          <a:noFill/>
        </p:spPr>
        <p:txBody>
          <a:bodyPr wrap="square" rtlCol="0">
            <a:spAutoFit/>
          </a:bodyPr>
          <a:lstStyle/>
          <a:p>
            <a:r>
              <a:rPr lang="en-US" altLang="zh-CN" sz="3200" dirty="0" smtClean="0">
                <a:solidFill>
                  <a:srgbClr val="A6E0EC"/>
                </a:solidFill>
              </a:rPr>
              <a:t>02</a:t>
            </a:r>
            <a:r>
              <a:rPr lang="zh-CN" altLang="en-US" sz="3200" dirty="0" smtClean="0">
                <a:solidFill>
                  <a:srgbClr val="A6E0EC"/>
                </a:solidFill>
              </a:rPr>
              <a:t>、人工智能对生活影响</a:t>
            </a:r>
            <a:endParaRPr lang="zh-CN" altLang="en-US" sz="3200" dirty="0">
              <a:solidFill>
                <a:srgbClr val="A6E0EC"/>
              </a:solidFill>
            </a:endParaRPr>
          </a:p>
        </p:txBody>
      </p:sp>
      <p:sp>
        <p:nvSpPr>
          <p:cNvPr id="10" name="文本框 9"/>
          <p:cNvSpPr txBox="1"/>
          <p:nvPr/>
        </p:nvSpPr>
        <p:spPr>
          <a:xfrm>
            <a:off x="5770880" y="2652886"/>
            <a:ext cx="3962400" cy="584775"/>
          </a:xfrm>
          <a:prstGeom prst="rect">
            <a:avLst/>
          </a:prstGeom>
          <a:noFill/>
        </p:spPr>
        <p:txBody>
          <a:bodyPr wrap="square" rtlCol="0">
            <a:spAutoFit/>
          </a:bodyPr>
          <a:lstStyle/>
          <a:p>
            <a:r>
              <a:rPr lang="en-US" altLang="zh-CN" sz="3200" dirty="0" smtClean="0">
                <a:solidFill>
                  <a:srgbClr val="A6E0EC"/>
                </a:solidFill>
              </a:rPr>
              <a:t>03</a:t>
            </a:r>
            <a:r>
              <a:rPr lang="zh-CN" altLang="en-US" sz="3200" dirty="0" smtClean="0">
                <a:solidFill>
                  <a:srgbClr val="A6E0EC"/>
                </a:solidFill>
              </a:rPr>
              <a:t>、人工智能的应用</a:t>
            </a:r>
            <a:endParaRPr lang="zh-CN" altLang="en-US" sz="3200" dirty="0">
              <a:solidFill>
                <a:srgbClr val="A6E0EC"/>
              </a:solidFill>
            </a:endParaRPr>
          </a:p>
        </p:txBody>
      </p:sp>
      <p:sp>
        <p:nvSpPr>
          <p:cNvPr id="11" name="文本框 10"/>
          <p:cNvSpPr txBox="1"/>
          <p:nvPr/>
        </p:nvSpPr>
        <p:spPr>
          <a:xfrm>
            <a:off x="5770880" y="3710653"/>
            <a:ext cx="4754880" cy="584775"/>
          </a:xfrm>
          <a:prstGeom prst="rect">
            <a:avLst/>
          </a:prstGeom>
          <a:noFill/>
        </p:spPr>
        <p:txBody>
          <a:bodyPr wrap="square" rtlCol="0">
            <a:spAutoFit/>
          </a:bodyPr>
          <a:lstStyle/>
          <a:p>
            <a:r>
              <a:rPr lang="en-US" altLang="zh-CN" sz="3200" dirty="0" smtClean="0">
                <a:solidFill>
                  <a:srgbClr val="A6E0EC"/>
                </a:solidFill>
              </a:rPr>
              <a:t>04</a:t>
            </a:r>
            <a:r>
              <a:rPr lang="zh-CN" altLang="en-US" sz="3200" dirty="0" smtClean="0">
                <a:solidFill>
                  <a:srgbClr val="A6E0EC"/>
                </a:solidFill>
              </a:rPr>
              <a:t>、人工智能的价值研究</a:t>
            </a:r>
            <a:endParaRPr lang="zh-CN" altLang="en-US" sz="3200" dirty="0">
              <a:solidFill>
                <a:srgbClr val="A6E0EC"/>
              </a:solidFill>
            </a:endParaRPr>
          </a:p>
        </p:txBody>
      </p:sp>
      <p:sp>
        <p:nvSpPr>
          <p:cNvPr id="12" name="文本框 11"/>
          <p:cNvSpPr txBox="1"/>
          <p:nvPr/>
        </p:nvSpPr>
        <p:spPr>
          <a:xfrm>
            <a:off x="5770880" y="4866640"/>
            <a:ext cx="4754880" cy="584775"/>
          </a:xfrm>
          <a:prstGeom prst="rect">
            <a:avLst/>
          </a:prstGeom>
          <a:noFill/>
        </p:spPr>
        <p:txBody>
          <a:bodyPr wrap="square" rtlCol="0">
            <a:spAutoFit/>
          </a:bodyPr>
          <a:lstStyle/>
          <a:p>
            <a:r>
              <a:rPr lang="en-US" altLang="zh-CN" sz="3200" dirty="0" smtClean="0">
                <a:solidFill>
                  <a:srgbClr val="A6E0EC"/>
                </a:solidFill>
              </a:rPr>
              <a:t>05</a:t>
            </a:r>
            <a:r>
              <a:rPr lang="zh-CN" altLang="en-US" sz="3200" dirty="0" smtClean="0">
                <a:solidFill>
                  <a:srgbClr val="A6E0EC"/>
                </a:solidFill>
              </a:rPr>
              <a:t>、人工智能的强弱对比</a:t>
            </a:r>
            <a:endParaRPr lang="zh-CN" altLang="en-US" sz="3200" dirty="0">
              <a:solidFill>
                <a:srgbClr val="A6E0EC"/>
              </a:solidFill>
            </a:endParaRPr>
          </a:p>
        </p:txBody>
      </p:sp>
      <p:sp>
        <p:nvSpPr>
          <p:cNvPr id="13" name="文本框 12"/>
          <p:cNvSpPr txBox="1"/>
          <p:nvPr/>
        </p:nvSpPr>
        <p:spPr>
          <a:xfrm>
            <a:off x="5770880" y="5907465"/>
            <a:ext cx="4500880" cy="584775"/>
          </a:xfrm>
          <a:prstGeom prst="rect">
            <a:avLst/>
          </a:prstGeom>
          <a:noFill/>
        </p:spPr>
        <p:txBody>
          <a:bodyPr wrap="square" rtlCol="0">
            <a:spAutoFit/>
          </a:bodyPr>
          <a:lstStyle/>
          <a:p>
            <a:r>
              <a:rPr lang="en-US" altLang="zh-CN" sz="3200" dirty="0" smtClean="0">
                <a:solidFill>
                  <a:srgbClr val="A6E0EC"/>
                </a:solidFill>
              </a:rPr>
              <a:t>06</a:t>
            </a:r>
            <a:r>
              <a:rPr lang="zh-CN" altLang="en-US" sz="3200" dirty="0" smtClean="0">
                <a:solidFill>
                  <a:srgbClr val="A6E0EC"/>
                </a:solidFill>
              </a:rPr>
              <a:t>、人工智能主要成果</a:t>
            </a:r>
            <a:endParaRPr lang="zh-CN" altLang="en-US" sz="3200" dirty="0">
              <a:solidFill>
                <a:srgbClr val="A6E0EC"/>
              </a:solidFill>
            </a:endParaRPr>
          </a:p>
        </p:txBody>
      </p:sp>
      <p:grpSp>
        <p:nvGrpSpPr>
          <p:cNvPr id="14" name="组合 13"/>
          <p:cNvGrpSpPr/>
          <p:nvPr/>
        </p:nvGrpSpPr>
        <p:grpSpPr>
          <a:xfrm rot="6272687">
            <a:off x="2509507" y="5455687"/>
            <a:ext cx="1078659" cy="1544785"/>
            <a:chOff x="6244443" y="1912502"/>
            <a:chExt cx="1078659" cy="1544785"/>
          </a:xfrm>
        </p:grpSpPr>
        <p:grpSp>
          <p:nvGrpSpPr>
            <p:cNvPr id="15" name="组合 14"/>
            <p:cNvGrpSpPr/>
            <p:nvPr/>
          </p:nvGrpSpPr>
          <p:grpSpPr>
            <a:xfrm rot="16840612" flipH="1" flipV="1">
              <a:off x="5906311" y="2389394"/>
              <a:ext cx="1074521" cy="137519"/>
              <a:chOff x="232488" y="1372653"/>
              <a:chExt cx="1074521" cy="137519"/>
            </a:xfrm>
          </p:grpSpPr>
          <p:cxnSp>
            <p:nvCxnSpPr>
              <p:cNvPr id="22" name="直接连接符 21"/>
              <p:cNvCxnSpPr>
                <a:stCxn id="19"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rot="12500759" flipH="1" flipV="1">
              <a:off x="6244443" y="3107533"/>
              <a:ext cx="1078659" cy="137519"/>
              <a:chOff x="228350" y="1372653"/>
              <a:chExt cx="1078659" cy="137519"/>
            </a:xfrm>
          </p:grpSpPr>
          <p:cxnSp>
            <p:nvCxnSpPr>
              <p:cNvPr id="20" name="直接连接符 1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1" name="椭圆 2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rot="2969829" flipH="1" flipV="1">
              <a:off x="6131462" y="2405088"/>
              <a:ext cx="1544785" cy="559613"/>
              <a:chOff x="-237776" y="950559"/>
              <a:chExt cx="1544785" cy="559613"/>
            </a:xfrm>
          </p:grpSpPr>
          <p:cxnSp>
            <p:nvCxnSpPr>
              <p:cNvPr id="18" name="直接连接符 17"/>
              <p:cNvCxnSpPr>
                <a:endCxn id="19"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9" name="椭圆 1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20" y="-195589"/>
            <a:ext cx="1480885" cy="2009773"/>
          </a:xfrm>
          <a:prstGeom prst="rect">
            <a:avLst/>
          </a:prstGeom>
        </p:spPr>
      </p:pic>
      <p:grpSp>
        <p:nvGrpSpPr>
          <p:cNvPr id="25" name="组合 24"/>
          <p:cNvGrpSpPr/>
          <p:nvPr/>
        </p:nvGrpSpPr>
        <p:grpSpPr>
          <a:xfrm rot="5400000">
            <a:off x="11208540" y="2908915"/>
            <a:ext cx="1240696" cy="599499"/>
            <a:chOff x="5404736" y="0"/>
            <a:chExt cx="1240696" cy="599499"/>
          </a:xfrm>
        </p:grpSpPr>
        <p:grpSp>
          <p:nvGrpSpPr>
            <p:cNvPr id="26" name="组合 25"/>
            <p:cNvGrpSpPr/>
            <p:nvPr/>
          </p:nvGrpSpPr>
          <p:grpSpPr>
            <a:xfrm rot="11984523" flipH="1" flipV="1">
              <a:off x="5404736" y="164290"/>
              <a:ext cx="745251" cy="398242"/>
              <a:chOff x="561758" y="1111930"/>
              <a:chExt cx="745251" cy="398242"/>
            </a:xfrm>
          </p:grpSpPr>
          <p:cxnSp>
            <p:nvCxnSpPr>
              <p:cNvPr id="28" name="直接连接符 27"/>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9" name="椭圆 2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sp>
        <p:nvSpPr>
          <p:cNvPr id="30" name="六边形 29"/>
          <p:cNvSpPr/>
          <p:nvPr/>
        </p:nvSpPr>
        <p:spPr>
          <a:xfrm rot="19258110">
            <a:off x="6518946" y="-468606"/>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rot="19895417">
            <a:off x="2783730" y="371222"/>
            <a:ext cx="1919949" cy="1427143"/>
            <a:chOff x="2814898" y="575237"/>
            <a:chExt cx="1919949" cy="1427143"/>
          </a:xfrm>
        </p:grpSpPr>
        <p:grpSp>
          <p:nvGrpSpPr>
            <p:cNvPr id="33" name="组合 32"/>
            <p:cNvGrpSpPr/>
            <p:nvPr/>
          </p:nvGrpSpPr>
          <p:grpSpPr>
            <a:xfrm rot="15867372" flipH="1" flipV="1">
              <a:off x="2641393" y="896543"/>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6" name="直接连接符 35"/>
            <p:cNvCxnSpPr>
              <a:stCxn id="42" idx="1"/>
              <a:endCxn id="39"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rot="19876110" flipH="1" flipV="1">
              <a:off x="3194056" y="575237"/>
              <a:ext cx="745251" cy="398242"/>
              <a:chOff x="561758" y="1111930"/>
              <a:chExt cx="745251" cy="398242"/>
            </a:xfrm>
          </p:grpSpPr>
          <p:cxnSp>
            <p:nvCxnSpPr>
              <p:cNvPr id="38" name="直接连接符 37"/>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9" name="椭圆 3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rot="8736508" flipH="1" flipV="1">
              <a:off x="3024801" y="1415864"/>
              <a:ext cx="1710046" cy="586516"/>
              <a:chOff x="-311565" y="923656"/>
              <a:chExt cx="1710046" cy="586516"/>
            </a:xfrm>
          </p:grpSpPr>
          <p:cxnSp>
            <p:nvCxnSpPr>
              <p:cNvPr id="41" name="直接连接符 40"/>
              <p:cNvCxnSpPr>
                <a:stCxn id="35"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rot="1211276" flipH="1" flipV="1">
              <a:off x="3913593" y="810974"/>
              <a:ext cx="632420" cy="606792"/>
              <a:chOff x="674589" y="934962"/>
              <a:chExt cx="632420" cy="606792"/>
            </a:xfrm>
          </p:grpSpPr>
          <p:cxnSp>
            <p:nvCxnSpPr>
              <p:cNvPr id="45" name="直接连接符 44"/>
              <p:cNvCxnSpPr>
                <a:stCxn id="42"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6639179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One</a:t>
            </a:r>
            <a:endParaRPr lang="zh-CN" altLang="en-US" sz="4800" dirty="0">
              <a:solidFill>
                <a:srgbClr val="A6E0EC"/>
              </a:solidFill>
            </a:endParaRPr>
          </a:p>
        </p:txBody>
      </p:sp>
      <p:sp>
        <p:nvSpPr>
          <p:cNvPr id="11" name="文本框 10"/>
          <p:cNvSpPr txBox="1"/>
          <p:nvPr/>
        </p:nvSpPr>
        <p:spPr>
          <a:xfrm>
            <a:off x="4391094" y="3843978"/>
            <a:ext cx="3952875"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什么是人工智能</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4879044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流程图: 联系 10"/>
          <p:cNvSpPr/>
          <p:nvPr/>
        </p:nvSpPr>
        <p:spPr>
          <a:xfrm>
            <a:off x="10354870" y="1596171"/>
            <a:ext cx="3426373" cy="3426373"/>
          </a:xfrm>
          <a:prstGeom prst="flowChartConnector">
            <a:avLst/>
          </a:prstGeom>
          <a:noFill/>
          <a:ln w="25400">
            <a:solidFill>
              <a:srgbClr val="4D6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19258110">
            <a:off x="-1953813" y="2403529"/>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1435" y="129540"/>
              <a:ext cx="652145" cy="652145"/>
              <a:chOff x="79375" y="45720"/>
              <a:chExt cx="447675" cy="447675"/>
            </a:xfrm>
          </p:grpSpPr>
          <p:sp>
            <p:nvSpPr>
              <p:cNvPr id="4" name="椭圆 3"/>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5" name="文本框 4"/>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6" name="文本框 5"/>
            <p:cNvSpPr txBox="1"/>
            <p:nvPr/>
          </p:nvSpPr>
          <p:spPr>
            <a:xfrm>
              <a:off x="855408" y="202436"/>
              <a:ext cx="2759710"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人工智能的定义</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9" name="文本框 14"/>
          <p:cNvSpPr txBox="1"/>
          <p:nvPr/>
        </p:nvSpPr>
        <p:spPr>
          <a:xfrm>
            <a:off x="5343173" y="2174343"/>
            <a:ext cx="6523006" cy="358046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spcAft>
                <a:spcPts val="1000"/>
              </a:spcAft>
              <a:buFont typeface="Wingdings" panose="05000000000000000000" pitchFamily="2" charset="2"/>
              <a:buChar char=""/>
            </a:pPr>
            <a:r>
              <a:rPr lang="zh-CN" altLang="en-US" sz="1500" dirty="0">
                <a:solidFill>
                  <a:srgbClr val="A6E0EC"/>
                </a:solidFill>
                <a:latin typeface="黑体" panose="02010609060101010101" pitchFamily="49" charset="-122"/>
                <a:ea typeface="黑体" panose="02010609060101010101" pitchFamily="49" charset="-122"/>
                <a:cs typeface="+mn-ea"/>
                <a:sym typeface="+mn-lt"/>
              </a:rPr>
              <a:t>它是研究、开发用于模拟、延伸和扩展人的智能的理论、方法、技术及应用系统的一门新的技术科学。 </a:t>
            </a:r>
            <a:endParaRPr lang="en-US" altLang="zh-CN" sz="1500"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200000"/>
              </a:lnSpc>
              <a:spcAft>
                <a:spcPts val="1000"/>
              </a:spcAft>
              <a:buFont typeface="Wingdings" panose="05000000000000000000" pitchFamily="2" charset="2"/>
              <a:buChar char=""/>
            </a:pPr>
            <a:r>
              <a:rPr lang="zh-CN" altLang="en-US" sz="1500" dirty="0">
                <a:solidFill>
                  <a:srgbClr val="A6E0EC"/>
                </a:solidFill>
                <a:latin typeface="黑体" panose="02010609060101010101" pitchFamily="49" charset="-122"/>
                <a:ea typeface="黑体" panose="02010609060101010101" pitchFamily="49" charset="-122"/>
                <a:cs typeface="+mn-ea"/>
                <a:sym typeface="+mn-lt"/>
              </a:rPr>
              <a:t>人工智能是计算机科学的一个分支，它企图了解智能的实质，并生产出一种新的能以人类智能相似的方式做出反应的智能机器，该领域的研究包括机器人、语言识别、图像识别、自然语言处理和专家系统等。</a:t>
            </a:r>
            <a:endParaRPr lang="en-US" altLang="zh-CN" sz="1500"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200000"/>
              </a:lnSpc>
              <a:spcAft>
                <a:spcPts val="1000"/>
              </a:spcAft>
              <a:buFont typeface="Wingdings" panose="05000000000000000000" pitchFamily="2" charset="2"/>
              <a:buChar char=""/>
            </a:pPr>
            <a:r>
              <a:rPr lang="zh-CN" altLang="en-US" sz="1500" dirty="0">
                <a:solidFill>
                  <a:srgbClr val="A6E0EC"/>
                </a:solidFill>
                <a:latin typeface="黑体" panose="02010609060101010101" pitchFamily="49" charset="-122"/>
                <a:ea typeface="黑体" panose="02010609060101010101" pitchFamily="49" charset="-122"/>
                <a:cs typeface="+mn-ea"/>
                <a:sym typeface="+mn-lt"/>
              </a:rPr>
              <a:t>人工智能从诞生以来，理论和技术日益成熟，应用领域也不断扩大，可以设想，未来人工智能带来的科技产品，将会是人类智慧的“容器”。</a:t>
            </a:r>
            <a:endParaRPr lang="en-US" sz="1500"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20" name="组合 19"/>
          <p:cNvGrpSpPr/>
          <p:nvPr/>
        </p:nvGrpSpPr>
        <p:grpSpPr>
          <a:xfrm>
            <a:off x="354578" y="2032000"/>
            <a:ext cx="11837422" cy="3732970"/>
            <a:chOff x="354578" y="2032000"/>
            <a:chExt cx="11837422" cy="373297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578" y="2795244"/>
              <a:ext cx="4965494" cy="2959566"/>
            </a:xfrm>
            <a:prstGeom prst="rect">
              <a:avLst/>
            </a:prstGeom>
            <a:ln w="25400">
              <a:solidFill>
                <a:srgbClr val="95FDF1"/>
              </a:solidFill>
            </a:ln>
          </p:spPr>
        </p:pic>
        <p:cxnSp>
          <p:nvCxnSpPr>
            <p:cNvPr id="13" name="直接连接符 12"/>
            <p:cNvCxnSpPr/>
            <p:nvPr/>
          </p:nvCxnSpPr>
          <p:spPr>
            <a:xfrm>
              <a:off x="5343173" y="5764970"/>
              <a:ext cx="6848827"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327233" y="2163833"/>
              <a:ext cx="0" cy="620901"/>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24123" y="2160023"/>
              <a:ext cx="1803861"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19" name="流程图: 联系 18"/>
            <p:cNvSpPr/>
            <p:nvPr/>
          </p:nvSpPr>
          <p:spPr>
            <a:xfrm>
              <a:off x="7107664" y="2032000"/>
              <a:ext cx="243840" cy="243840"/>
            </a:xfrm>
            <a:prstGeom prst="flowChartConnector">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19895417">
            <a:off x="3005429" y="1096449"/>
            <a:ext cx="1919949" cy="1427143"/>
            <a:chOff x="2814898" y="575237"/>
            <a:chExt cx="1919949" cy="1427143"/>
          </a:xfrm>
        </p:grpSpPr>
        <p:grpSp>
          <p:nvGrpSpPr>
            <p:cNvPr id="22" name="组合 21"/>
            <p:cNvGrpSpPr/>
            <p:nvPr/>
          </p:nvGrpSpPr>
          <p:grpSpPr>
            <a:xfrm rot="15867372" flipH="1" flipV="1">
              <a:off x="2641393" y="896543"/>
              <a:ext cx="745251" cy="398242"/>
              <a:chOff x="561758" y="1111930"/>
              <a:chExt cx="745251" cy="398242"/>
            </a:xfrm>
          </p:grpSpPr>
          <p:cxnSp>
            <p:nvCxnSpPr>
              <p:cNvPr id="33" name="直接连接符 32"/>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a:stCxn id="30" idx="1"/>
              <a:endCxn id="32"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rot="19876110" flipH="1" flipV="1">
              <a:off x="3194056" y="575237"/>
              <a:ext cx="745251" cy="398242"/>
              <a:chOff x="561758" y="1111930"/>
              <a:chExt cx="745251" cy="398242"/>
            </a:xfrm>
          </p:grpSpPr>
          <p:cxnSp>
            <p:nvCxnSpPr>
              <p:cNvPr id="31" name="直接连接符 3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8736508" flipH="1" flipV="1">
              <a:off x="3024801" y="1415864"/>
              <a:ext cx="1710046" cy="586516"/>
              <a:chOff x="-311565" y="923656"/>
              <a:chExt cx="1710046" cy="586516"/>
            </a:xfrm>
          </p:grpSpPr>
          <p:cxnSp>
            <p:nvCxnSpPr>
              <p:cNvPr id="29" name="直接连接符 28"/>
              <p:cNvCxnSpPr>
                <a:stCxn id="34"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1211276" flipH="1" flipV="1">
              <a:off x="3913593" y="810974"/>
              <a:ext cx="632420" cy="606792"/>
              <a:chOff x="674589" y="934962"/>
              <a:chExt cx="632420" cy="606792"/>
            </a:xfrm>
          </p:grpSpPr>
          <p:cxnSp>
            <p:nvCxnSpPr>
              <p:cNvPr id="27" name="直接连接符 26"/>
              <p:cNvCxnSpPr>
                <a:stCxn id="30"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8" name="椭圆 2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5" name="组合 34"/>
          <p:cNvGrpSpPr/>
          <p:nvPr/>
        </p:nvGrpSpPr>
        <p:grpSpPr>
          <a:xfrm>
            <a:off x="6589039" y="6202881"/>
            <a:ext cx="3353360" cy="771231"/>
            <a:chOff x="2814021" y="6152674"/>
            <a:chExt cx="3353360" cy="771231"/>
          </a:xfrm>
        </p:grpSpPr>
        <p:grpSp>
          <p:nvGrpSpPr>
            <p:cNvPr id="36" name="组合 35"/>
            <p:cNvGrpSpPr/>
            <p:nvPr/>
          </p:nvGrpSpPr>
          <p:grpSpPr>
            <a:xfrm rot="6380794" flipH="1" flipV="1">
              <a:off x="2640516" y="6352159"/>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7" name="直接连接符 36"/>
            <p:cNvCxnSpPr>
              <a:stCxn id="42"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rot="15219206" flipV="1">
              <a:off x="5595634" y="6326179"/>
              <a:ext cx="745251" cy="398242"/>
              <a:chOff x="561758" y="1111930"/>
              <a:chExt cx="745251" cy="398242"/>
            </a:xfrm>
          </p:grpSpPr>
          <p:cxnSp>
            <p:nvCxnSpPr>
              <p:cNvPr id="39" name="直接连接符 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组合 42"/>
          <p:cNvGrpSpPr/>
          <p:nvPr/>
        </p:nvGrpSpPr>
        <p:grpSpPr>
          <a:xfrm>
            <a:off x="8327175" y="958032"/>
            <a:ext cx="1240696" cy="599499"/>
            <a:chOff x="5404736" y="0"/>
            <a:chExt cx="1240696" cy="599499"/>
          </a:xfrm>
        </p:grpSpPr>
        <p:grpSp>
          <p:nvGrpSpPr>
            <p:cNvPr id="44" name="组合 43"/>
            <p:cNvGrpSpPr/>
            <p:nvPr/>
          </p:nvGrpSpPr>
          <p:grpSpPr>
            <a:xfrm rot="11984523" flipH="1" flipV="1">
              <a:off x="5404736" y="164290"/>
              <a:ext cx="745251" cy="398242"/>
              <a:chOff x="561758" y="1111930"/>
              <a:chExt cx="745251" cy="398242"/>
            </a:xfrm>
          </p:grpSpPr>
          <p:cxnSp>
            <p:nvCxnSpPr>
              <p:cNvPr id="46" name="直接连接符 4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406647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759710"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人工智能的详解</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半闭框 7"/>
          <p:cNvSpPr/>
          <p:nvPr/>
        </p:nvSpPr>
        <p:spPr>
          <a:xfrm>
            <a:off x="4456253" y="2384385"/>
            <a:ext cx="1284790" cy="1435260"/>
          </a:xfrm>
          <a:prstGeom prst="halfFrame">
            <a:avLst>
              <a:gd name="adj1" fmla="val 20720"/>
              <a:gd name="adj2" fmla="val 21621"/>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半闭框 8"/>
          <p:cNvSpPr/>
          <p:nvPr/>
        </p:nvSpPr>
        <p:spPr>
          <a:xfrm rot="10800000">
            <a:off x="5098648" y="3529064"/>
            <a:ext cx="1284790" cy="1435260"/>
          </a:xfrm>
          <a:prstGeom prst="halfFrame">
            <a:avLst>
              <a:gd name="adj1" fmla="val 20720"/>
              <a:gd name="adj2" fmla="val 21621"/>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robot-of-rounded-head_48685"/>
          <p:cNvSpPr>
            <a:spLocks noChangeAspect="1"/>
          </p:cNvSpPr>
          <p:nvPr/>
        </p:nvSpPr>
        <p:spPr bwMode="auto">
          <a:xfrm>
            <a:off x="5098647" y="2869309"/>
            <a:ext cx="734994" cy="1355451"/>
          </a:xfrm>
          <a:custGeom>
            <a:avLst/>
            <a:gdLst>
              <a:gd name="connsiteX0" fmla="*/ 235121 w 298423"/>
              <a:gd name="connsiteY0" fmla="*/ 432953 h 550341"/>
              <a:gd name="connsiteX1" fmla="*/ 232537 w 298423"/>
              <a:gd name="connsiteY1" fmla="*/ 439403 h 550341"/>
              <a:gd name="connsiteX2" fmla="*/ 245456 w 298423"/>
              <a:gd name="connsiteY2" fmla="*/ 452302 h 550341"/>
              <a:gd name="connsiteX3" fmla="*/ 251916 w 298423"/>
              <a:gd name="connsiteY3" fmla="*/ 449723 h 550341"/>
              <a:gd name="connsiteX4" fmla="*/ 245456 w 298423"/>
              <a:gd name="connsiteY4" fmla="*/ 427793 h 550341"/>
              <a:gd name="connsiteX5" fmla="*/ 238997 w 298423"/>
              <a:gd name="connsiteY5" fmla="*/ 429083 h 550341"/>
              <a:gd name="connsiteX6" fmla="*/ 255791 w 298423"/>
              <a:gd name="connsiteY6" fmla="*/ 445853 h 550341"/>
              <a:gd name="connsiteX7" fmla="*/ 257083 w 298423"/>
              <a:gd name="connsiteY7" fmla="*/ 439403 h 550341"/>
              <a:gd name="connsiteX8" fmla="*/ 245456 w 298423"/>
              <a:gd name="connsiteY8" fmla="*/ 427793 h 550341"/>
              <a:gd name="connsiteX9" fmla="*/ 235121 w 298423"/>
              <a:gd name="connsiteY9" fmla="*/ 398123 h 550341"/>
              <a:gd name="connsiteX10" fmla="*/ 232537 w 298423"/>
              <a:gd name="connsiteY10" fmla="*/ 404573 h 550341"/>
              <a:gd name="connsiteX11" fmla="*/ 245456 w 298423"/>
              <a:gd name="connsiteY11" fmla="*/ 417473 h 550341"/>
              <a:gd name="connsiteX12" fmla="*/ 251916 w 298423"/>
              <a:gd name="connsiteY12" fmla="*/ 414893 h 550341"/>
              <a:gd name="connsiteX13" fmla="*/ 245456 w 298423"/>
              <a:gd name="connsiteY13" fmla="*/ 392963 h 550341"/>
              <a:gd name="connsiteX14" fmla="*/ 238997 w 298423"/>
              <a:gd name="connsiteY14" fmla="*/ 394253 h 550341"/>
              <a:gd name="connsiteX15" fmla="*/ 255791 w 298423"/>
              <a:gd name="connsiteY15" fmla="*/ 411023 h 550341"/>
              <a:gd name="connsiteX16" fmla="*/ 257083 w 298423"/>
              <a:gd name="connsiteY16" fmla="*/ 404573 h 550341"/>
              <a:gd name="connsiteX17" fmla="*/ 245456 w 298423"/>
              <a:gd name="connsiteY17" fmla="*/ 392963 h 550341"/>
              <a:gd name="connsiteX18" fmla="*/ 235121 w 298423"/>
              <a:gd name="connsiteY18" fmla="*/ 365874 h 550341"/>
              <a:gd name="connsiteX19" fmla="*/ 232537 w 298423"/>
              <a:gd name="connsiteY19" fmla="*/ 372323 h 550341"/>
              <a:gd name="connsiteX20" fmla="*/ 245456 w 298423"/>
              <a:gd name="connsiteY20" fmla="*/ 383933 h 550341"/>
              <a:gd name="connsiteX21" fmla="*/ 251916 w 298423"/>
              <a:gd name="connsiteY21" fmla="*/ 382643 h 550341"/>
              <a:gd name="connsiteX22" fmla="*/ 245456 w 298423"/>
              <a:gd name="connsiteY22" fmla="*/ 359424 h 550341"/>
              <a:gd name="connsiteX23" fmla="*/ 238997 w 298423"/>
              <a:gd name="connsiteY23" fmla="*/ 362004 h 550341"/>
              <a:gd name="connsiteX24" fmla="*/ 255791 w 298423"/>
              <a:gd name="connsiteY24" fmla="*/ 378773 h 550341"/>
              <a:gd name="connsiteX25" fmla="*/ 257083 w 298423"/>
              <a:gd name="connsiteY25" fmla="*/ 372323 h 550341"/>
              <a:gd name="connsiteX26" fmla="*/ 245456 w 298423"/>
              <a:gd name="connsiteY26" fmla="*/ 359424 h 550341"/>
              <a:gd name="connsiteX27" fmla="*/ 148669 w 298423"/>
              <a:gd name="connsiteY27" fmla="*/ 161946 h 550341"/>
              <a:gd name="connsiteX28" fmla="*/ 98282 w 298423"/>
              <a:gd name="connsiteY28" fmla="*/ 213607 h 550341"/>
              <a:gd name="connsiteX29" fmla="*/ 148669 w 298423"/>
              <a:gd name="connsiteY29" fmla="*/ 265267 h 550341"/>
              <a:gd name="connsiteX30" fmla="*/ 200348 w 298423"/>
              <a:gd name="connsiteY30" fmla="*/ 213607 h 550341"/>
              <a:gd name="connsiteX31" fmla="*/ 148669 w 298423"/>
              <a:gd name="connsiteY31" fmla="*/ 161946 h 550341"/>
              <a:gd name="connsiteX32" fmla="*/ 148669 w 298423"/>
              <a:gd name="connsiteY32" fmla="*/ 142573 h 550341"/>
              <a:gd name="connsiteX33" fmla="*/ 219727 w 298423"/>
              <a:gd name="connsiteY33" fmla="*/ 213607 h 550341"/>
              <a:gd name="connsiteX34" fmla="*/ 148669 w 298423"/>
              <a:gd name="connsiteY34" fmla="*/ 284640 h 550341"/>
              <a:gd name="connsiteX35" fmla="*/ 78903 w 298423"/>
              <a:gd name="connsiteY35" fmla="*/ 213607 h 550341"/>
              <a:gd name="connsiteX36" fmla="*/ 148669 w 298423"/>
              <a:gd name="connsiteY36" fmla="*/ 142573 h 550341"/>
              <a:gd name="connsiteX37" fmla="*/ 148566 w 298423"/>
              <a:gd name="connsiteY37" fmla="*/ 129806 h 550341"/>
              <a:gd name="connsiteX38" fmla="*/ 64594 w 298423"/>
              <a:gd name="connsiteY38" fmla="*/ 213656 h 550341"/>
              <a:gd name="connsiteX39" fmla="*/ 148566 w 298423"/>
              <a:gd name="connsiteY39" fmla="*/ 297504 h 550341"/>
              <a:gd name="connsiteX40" fmla="*/ 232537 w 298423"/>
              <a:gd name="connsiteY40" fmla="*/ 213656 h 550341"/>
              <a:gd name="connsiteX41" fmla="*/ 148566 w 298423"/>
              <a:gd name="connsiteY41" fmla="*/ 129806 h 550341"/>
              <a:gd name="connsiteX42" fmla="*/ 40048 w 298423"/>
              <a:gd name="connsiteY42" fmla="*/ 808 h 550341"/>
              <a:gd name="connsiteX43" fmla="*/ 56842 w 298423"/>
              <a:gd name="connsiteY43" fmla="*/ 8548 h 550341"/>
              <a:gd name="connsiteX44" fmla="*/ 93015 w 298423"/>
              <a:gd name="connsiteY44" fmla="*/ 113036 h 550341"/>
              <a:gd name="connsiteX45" fmla="*/ 148566 w 298423"/>
              <a:gd name="connsiteY45" fmla="*/ 98846 h 550341"/>
              <a:gd name="connsiteX46" fmla="*/ 205408 w 298423"/>
              <a:gd name="connsiteY46" fmla="*/ 113036 h 550341"/>
              <a:gd name="connsiteX47" fmla="*/ 241581 w 298423"/>
              <a:gd name="connsiteY47" fmla="*/ 8548 h 550341"/>
              <a:gd name="connsiteX48" fmla="*/ 258375 w 298423"/>
              <a:gd name="connsiteY48" fmla="*/ 808 h 550341"/>
              <a:gd name="connsiteX49" fmla="*/ 266126 w 298423"/>
              <a:gd name="connsiteY49" fmla="*/ 17578 h 550341"/>
              <a:gd name="connsiteX50" fmla="*/ 227370 w 298423"/>
              <a:gd name="connsiteY50" fmla="*/ 129806 h 550341"/>
              <a:gd name="connsiteX51" fmla="*/ 251916 w 298423"/>
              <a:gd name="connsiteY51" fmla="*/ 163346 h 550341"/>
              <a:gd name="connsiteX52" fmla="*/ 295839 w 298423"/>
              <a:gd name="connsiteY52" fmla="*/ 211076 h 550341"/>
              <a:gd name="connsiteX53" fmla="*/ 254499 w 298423"/>
              <a:gd name="connsiteY53" fmla="*/ 258805 h 550341"/>
              <a:gd name="connsiteX54" fmla="*/ 196365 w 298423"/>
              <a:gd name="connsiteY54" fmla="*/ 319434 h 550341"/>
              <a:gd name="connsiteX55" fmla="*/ 196365 w 298423"/>
              <a:gd name="connsiteY55" fmla="*/ 333624 h 550341"/>
              <a:gd name="connsiteX56" fmla="*/ 224786 w 298423"/>
              <a:gd name="connsiteY56" fmla="*/ 333624 h 550341"/>
              <a:gd name="connsiteX57" fmla="*/ 298423 w 298423"/>
              <a:gd name="connsiteY57" fmla="*/ 407153 h 550341"/>
              <a:gd name="connsiteX58" fmla="*/ 226078 w 298423"/>
              <a:gd name="connsiteY58" fmla="*/ 480682 h 550341"/>
              <a:gd name="connsiteX59" fmla="*/ 226078 w 298423"/>
              <a:gd name="connsiteY59" fmla="*/ 550341 h 550341"/>
              <a:gd name="connsiteX60" fmla="*/ 169236 w 298423"/>
              <a:gd name="connsiteY60" fmla="*/ 550341 h 550341"/>
              <a:gd name="connsiteX61" fmla="*/ 169236 w 298423"/>
              <a:gd name="connsiteY61" fmla="*/ 480682 h 550341"/>
              <a:gd name="connsiteX62" fmla="*/ 148566 w 298423"/>
              <a:gd name="connsiteY62" fmla="*/ 480682 h 550341"/>
              <a:gd name="connsiteX63" fmla="*/ 129187 w 298423"/>
              <a:gd name="connsiteY63" fmla="*/ 480682 h 550341"/>
              <a:gd name="connsiteX64" fmla="*/ 129187 w 298423"/>
              <a:gd name="connsiteY64" fmla="*/ 550341 h 550341"/>
              <a:gd name="connsiteX65" fmla="*/ 72345 w 298423"/>
              <a:gd name="connsiteY65" fmla="*/ 550341 h 550341"/>
              <a:gd name="connsiteX66" fmla="*/ 72345 w 298423"/>
              <a:gd name="connsiteY66" fmla="*/ 480682 h 550341"/>
              <a:gd name="connsiteX67" fmla="*/ 0 w 298423"/>
              <a:gd name="connsiteY67" fmla="*/ 407153 h 550341"/>
              <a:gd name="connsiteX68" fmla="*/ 73637 w 298423"/>
              <a:gd name="connsiteY68" fmla="*/ 333624 h 550341"/>
              <a:gd name="connsiteX69" fmla="*/ 102058 w 298423"/>
              <a:gd name="connsiteY69" fmla="*/ 333624 h 550341"/>
              <a:gd name="connsiteX70" fmla="*/ 102058 w 298423"/>
              <a:gd name="connsiteY70" fmla="*/ 319434 h 550341"/>
              <a:gd name="connsiteX71" fmla="*/ 42632 w 298423"/>
              <a:gd name="connsiteY71" fmla="*/ 258805 h 550341"/>
              <a:gd name="connsiteX72" fmla="*/ 1292 w 298423"/>
              <a:gd name="connsiteY72" fmla="*/ 211076 h 550341"/>
              <a:gd name="connsiteX73" fmla="*/ 45216 w 298423"/>
              <a:gd name="connsiteY73" fmla="*/ 163346 h 550341"/>
              <a:gd name="connsiteX74" fmla="*/ 71053 w 298423"/>
              <a:gd name="connsiteY74" fmla="*/ 129806 h 550341"/>
              <a:gd name="connsiteX75" fmla="*/ 31005 w 298423"/>
              <a:gd name="connsiteY75" fmla="*/ 17578 h 550341"/>
              <a:gd name="connsiteX76" fmla="*/ 40048 w 298423"/>
              <a:gd name="connsiteY76" fmla="*/ 808 h 55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98423" h="550341">
                <a:moveTo>
                  <a:pt x="235121" y="432953"/>
                </a:moveTo>
                <a:cubicBezTo>
                  <a:pt x="233829" y="435533"/>
                  <a:pt x="232537" y="436823"/>
                  <a:pt x="232537" y="439403"/>
                </a:cubicBezTo>
                <a:cubicBezTo>
                  <a:pt x="232537" y="445853"/>
                  <a:pt x="237705" y="452302"/>
                  <a:pt x="245456" y="452302"/>
                </a:cubicBezTo>
                <a:cubicBezTo>
                  <a:pt x="248040" y="452302"/>
                  <a:pt x="249332" y="451012"/>
                  <a:pt x="251916" y="449723"/>
                </a:cubicBezTo>
                <a:close/>
                <a:moveTo>
                  <a:pt x="245456" y="427793"/>
                </a:moveTo>
                <a:cubicBezTo>
                  <a:pt x="242872" y="427793"/>
                  <a:pt x="240289" y="427793"/>
                  <a:pt x="238997" y="429083"/>
                </a:cubicBezTo>
                <a:lnTo>
                  <a:pt x="255791" y="445853"/>
                </a:lnTo>
                <a:cubicBezTo>
                  <a:pt x="257083" y="444563"/>
                  <a:pt x="257083" y="441983"/>
                  <a:pt x="257083" y="439403"/>
                </a:cubicBezTo>
                <a:cubicBezTo>
                  <a:pt x="257083" y="432953"/>
                  <a:pt x="251916" y="427793"/>
                  <a:pt x="245456" y="427793"/>
                </a:cubicBezTo>
                <a:close/>
                <a:moveTo>
                  <a:pt x="235121" y="398123"/>
                </a:moveTo>
                <a:cubicBezTo>
                  <a:pt x="233829" y="400703"/>
                  <a:pt x="232537" y="401993"/>
                  <a:pt x="232537" y="404573"/>
                </a:cubicBezTo>
                <a:cubicBezTo>
                  <a:pt x="232537" y="412313"/>
                  <a:pt x="237705" y="417473"/>
                  <a:pt x="245456" y="417473"/>
                </a:cubicBezTo>
                <a:cubicBezTo>
                  <a:pt x="248040" y="417473"/>
                  <a:pt x="249332" y="416183"/>
                  <a:pt x="251916" y="414893"/>
                </a:cubicBezTo>
                <a:close/>
                <a:moveTo>
                  <a:pt x="245456" y="392963"/>
                </a:moveTo>
                <a:cubicBezTo>
                  <a:pt x="242872" y="392963"/>
                  <a:pt x="240289" y="392963"/>
                  <a:pt x="238997" y="394253"/>
                </a:cubicBezTo>
                <a:lnTo>
                  <a:pt x="255791" y="411023"/>
                </a:lnTo>
                <a:cubicBezTo>
                  <a:pt x="257083" y="409733"/>
                  <a:pt x="257083" y="407153"/>
                  <a:pt x="257083" y="404573"/>
                </a:cubicBezTo>
                <a:cubicBezTo>
                  <a:pt x="257083" y="398123"/>
                  <a:pt x="251916" y="392963"/>
                  <a:pt x="245456" y="392963"/>
                </a:cubicBezTo>
                <a:close/>
                <a:moveTo>
                  <a:pt x="235121" y="365874"/>
                </a:moveTo>
                <a:cubicBezTo>
                  <a:pt x="233829" y="367164"/>
                  <a:pt x="232537" y="369744"/>
                  <a:pt x="232537" y="372323"/>
                </a:cubicBezTo>
                <a:cubicBezTo>
                  <a:pt x="232537" y="378773"/>
                  <a:pt x="237705" y="383933"/>
                  <a:pt x="245456" y="383933"/>
                </a:cubicBezTo>
                <a:cubicBezTo>
                  <a:pt x="248040" y="383933"/>
                  <a:pt x="249332" y="383933"/>
                  <a:pt x="251916" y="382643"/>
                </a:cubicBezTo>
                <a:close/>
                <a:moveTo>
                  <a:pt x="245456" y="359424"/>
                </a:moveTo>
                <a:cubicBezTo>
                  <a:pt x="242872" y="359424"/>
                  <a:pt x="240289" y="360714"/>
                  <a:pt x="238997" y="362004"/>
                </a:cubicBezTo>
                <a:lnTo>
                  <a:pt x="255791" y="378773"/>
                </a:lnTo>
                <a:cubicBezTo>
                  <a:pt x="257083" y="376193"/>
                  <a:pt x="257083" y="374903"/>
                  <a:pt x="257083" y="372323"/>
                </a:cubicBezTo>
                <a:cubicBezTo>
                  <a:pt x="257083" y="364584"/>
                  <a:pt x="251916" y="359424"/>
                  <a:pt x="245456" y="359424"/>
                </a:cubicBezTo>
                <a:close/>
                <a:moveTo>
                  <a:pt x="148669" y="161946"/>
                </a:moveTo>
                <a:cubicBezTo>
                  <a:pt x="120246" y="163238"/>
                  <a:pt x="98282" y="185193"/>
                  <a:pt x="98282" y="213607"/>
                </a:cubicBezTo>
                <a:cubicBezTo>
                  <a:pt x="98282" y="242020"/>
                  <a:pt x="120246" y="265267"/>
                  <a:pt x="148669" y="265267"/>
                </a:cubicBezTo>
                <a:cubicBezTo>
                  <a:pt x="177092" y="265267"/>
                  <a:pt x="200348" y="242020"/>
                  <a:pt x="200348" y="213607"/>
                </a:cubicBezTo>
                <a:cubicBezTo>
                  <a:pt x="200348" y="185193"/>
                  <a:pt x="177092" y="163238"/>
                  <a:pt x="148669" y="161946"/>
                </a:cubicBezTo>
                <a:close/>
                <a:moveTo>
                  <a:pt x="148669" y="142573"/>
                </a:moveTo>
                <a:cubicBezTo>
                  <a:pt x="188720" y="142573"/>
                  <a:pt x="219727" y="174861"/>
                  <a:pt x="219727" y="213607"/>
                </a:cubicBezTo>
                <a:cubicBezTo>
                  <a:pt x="219727" y="252352"/>
                  <a:pt x="188720" y="284640"/>
                  <a:pt x="148669" y="284640"/>
                </a:cubicBezTo>
                <a:cubicBezTo>
                  <a:pt x="109910" y="284640"/>
                  <a:pt x="78903" y="252352"/>
                  <a:pt x="78903" y="213607"/>
                </a:cubicBezTo>
                <a:cubicBezTo>
                  <a:pt x="78903" y="174861"/>
                  <a:pt x="109910" y="142573"/>
                  <a:pt x="148669" y="142573"/>
                </a:cubicBezTo>
                <a:close/>
                <a:moveTo>
                  <a:pt x="148566" y="129806"/>
                </a:moveTo>
                <a:cubicBezTo>
                  <a:pt x="102058" y="129806"/>
                  <a:pt x="64594" y="167216"/>
                  <a:pt x="64594" y="213656"/>
                </a:cubicBezTo>
                <a:cubicBezTo>
                  <a:pt x="64594" y="260095"/>
                  <a:pt x="102058" y="297504"/>
                  <a:pt x="148566" y="297504"/>
                </a:cubicBezTo>
                <a:cubicBezTo>
                  <a:pt x="195073" y="297504"/>
                  <a:pt x="232537" y="260095"/>
                  <a:pt x="232537" y="213656"/>
                </a:cubicBezTo>
                <a:cubicBezTo>
                  <a:pt x="232537" y="167216"/>
                  <a:pt x="195073" y="129806"/>
                  <a:pt x="148566" y="129806"/>
                </a:cubicBezTo>
                <a:close/>
                <a:moveTo>
                  <a:pt x="40048" y="808"/>
                </a:moveTo>
                <a:cubicBezTo>
                  <a:pt x="46507" y="-1772"/>
                  <a:pt x="54259" y="2098"/>
                  <a:pt x="56842" y="8548"/>
                </a:cubicBezTo>
                <a:lnTo>
                  <a:pt x="93015" y="113036"/>
                </a:lnTo>
                <a:cubicBezTo>
                  <a:pt x="109809" y="104006"/>
                  <a:pt x="129187" y="98846"/>
                  <a:pt x="148566" y="98846"/>
                </a:cubicBezTo>
                <a:cubicBezTo>
                  <a:pt x="169236" y="98846"/>
                  <a:pt x="188614" y="104006"/>
                  <a:pt x="205408" y="113036"/>
                </a:cubicBezTo>
                <a:lnTo>
                  <a:pt x="241581" y="8548"/>
                </a:lnTo>
                <a:cubicBezTo>
                  <a:pt x="244164" y="2098"/>
                  <a:pt x="251916" y="-1772"/>
                  <a:pt x="258375" y="808"/>
                </a:cubicBezTo>
                <a:cubicBezTo>
                  <a:pt x="264834" y="2098"/>
                  <a:pt x="268710" y="9838"/>
                  <a:pt x="266126" y="17578"/>
                </a:cubicBezTo>
                <a:lnTo>
                  <a:pt x="227370" y="129806"/>
                </a:lnTo>
                <a:cubicBezTo>
                  <a:pt x="237705" y="138836"/>
                  <a:pt x="246748" y="150446"/>
                  <a:pt x="251916" y="163346"/>
                </a:cubicBezTo>
                <a:cubicBezTo>
                  <a:pt x="276461" y="165926"/>
                  <a:pt x="295839" y="186566"/>
                  <a:pt x="295839" y="211076"/>
                </a:cubicBezTo>
                <a:cubicBezTo>
                  <a:pt x="295839" y="235585"/>
                  <a:pt x="277753" y="254935"/>
                  <a:pt x="254499" y="258805"/>
                </a:cubicBezTo>
                <a:cubicBezTo>
                  <a:pt x="244164" y="285895"/>
                  <a:pt x="222202" y="306534"/>
                  <a:pt x="196365" y="319434"/>
                </a:cubicBezTo>
                <a:lnTo>
                  <a:pt x="196365" y="333624"/>
                </a:lnTo>
                <a:lnTo>
                  <a:pt x="224786" y="333624"/>
                </a:lnTo>
                <a:cubicBezTo>
                  <a:pt x="264834" y="333624"/>
                  <a:pt x="298423" y="365874"/>
                  <a:pt x="298423" y="407153"/>
                </a:cubicBezTo>
                <a:cubicBezTo>
                  <a:pt x="298423" y="447143"/>
                  <a:pt x="266126" y="479392"/>
                  <a:pt x="226078" y="480682"/>
                </a:cubicBezTo>
                <a:lnTo>
                  <a:pt x="226078" y="550341"/>
                </a:lnTo>
                <a:lnTo>
                  <a:pt x="169236" y="550341"/>
                </a:lnTo>
                <a:lnTo>
                  <a:pt x="169236" y="480682"/>
                </a:lnTo>
                <a:lnTo>
                  <a:pt x="148566" y="480682"/>
                </a:lnTo>
                <a:lnTo>
                  <a:pt x="129187" y="480682"/>
                </a:lnTo>
                <a:lnTo>
                  <a:pt x="129187" y="550341"/>
                </a:lnTo>
                <a:lnTo>
                  <a:pt x="72345" y="550341"/>
                </a:lnTo>
                <a:lnTo>
                  <a:pt x="72345" y="480682"/>
                </a:lnTo>
                <a:cubicBezTo>
                  <a:pt x="32297" y="479392"/>
                  <a:pt x="0" y="447143"/>
                  <a:pt x="0" y="407153"/>
                </a:cubicBezTo>
                <a:cubicBezTo>
                  <a:pt x="0" y="365874"/>
                  <a:pt x="32297" y="333624"/>
                  <a:pt x="73637" y="333624"/>
                </a:cubicBezTo>
                <a:lnTo>
                  <a:pt x="102058" y="333624"/>
                </a:lnTo>
                <a:lnTo>
                  <a:pt x="102058" y="319434"/>
                </a:lnTo>
                <a:cubicBezTo>
                  <a:pt x="74929" y="306534"/>
                  <a:pt x="54259" y="285895"/>
                  <a:pt x="42632" y="258805"/>
                </a:cubicBezTo>
                <a:cubicBezTo>
                  <a:pt x="19378" y="254935"/>
                  <a:pt x="1292" y="235585"/>
                  <a:pt x="1292" y="211076"/>
                </a:cubicBezTo>
                <a:cubicBezTo>
                  <a:pt x="1292" y="186566"/>
                  <a:pt x="20670" y="165926"/>
                  <a:pt x="45216" y="163346"/>
                </a:cubicBezTo>
                <a:cubicBezTo>
                  <a:pt x="51675" y="150446"/>
                  <a:pt x="60718" y="138836"/>
                  <a:pt x="71053" y="129806"/>
                </a:cubicBezTo>
                <a:lnTo>
                  <a:pt x="31005" y="17578"/>
                </a:lnTo>
                <a:cubicBezTo>
                  <a:pt x="28421" y="9838"/>
                  <a:pt x="32297" y="2098"/>
                  <a:pt x="40048" y="808"/>
                </a:cubicBezTo>
                <a:close/>
              </a:path>
            </a:pathLst>
          </a:custGeom>
          <a:solidFill>
            <a:srgbClr val="95FDF1"/>
          </a:solidFill>
          <a:ln>
            <a:noFill/>
          </a:ln>
          <a:effectLst>
            <a:glow rad="152400">
              <a:srgbClr val="95FDF1">
                <a:alpha val="40000"/>
              </a:srgbClr>
            </a:glow>
            <a:outerShdw blurRad="50800" dist="50800" dir="5400000" algn="ctr" rotWithShape="0">
              <a:srgbClr val="000000"/>
            </a:outerShdw>
            <a:reflection stA="80000" endPos="43000" dist="101600" dir="5400000" sy="-100000" algn="bl" rotWithShape="0"/>
            <a:softEdge rad="12700"/>
          </a:effectLst>
          <a:scene3d>
            <a:camera prst="orthographicFront"/>
            <a:lightRig rig="flat" dir="t"/>
          </a:scene3d>
          <a:sp3d prstMaterial="powder"/>
        </p:spPr>
      </p:sp>
      <p:sp>
        <p:nvSpPr>
          <p:cNvPr id="11" name="文本框 10"/>
          <p:cNvSpPr txBox="1"/>
          <p:nvPr/>
        </p:nvSpPr>
        <p:spPr>
          <a:xfrm>
            <a:off x="3900668" y="1535840"/>
            <a:ext cx="1197979" cy="646331"/>
          </a:xfrm>
          <a:prstGeom prst="rect">
            <a:avLst/>
          </a:prstGeom>
          <a:noFill/>
        </p:spPr>
        <p:txBody>
          <a:bodyPr wrap="square" rtlCol="0">
            <a:spAutoFit/>
          </a:bodyPr>
          <a:lstStyle/>
          <a:p>
            <a:r>
              <a:rPr lang="zh-CN" altLang="en-US" sz="3600" dirty="0" smtClean="0">
                <a:solidFill>
                  <a:srgbClr val="A6E0EC"/>
                </a:solidFill>
                <a:latin typeface="黑体" panose="02010609060101010101" pitchFamily="49" charset="-122"/>
                <a:ea typeface="黑体" panose="02010609060101010101" pitchFamily="49" charset="-122"/>
              </a:rPr>
              <a:t>人工</a:t>
            </a:r>
            <a:endParaRPr lang="zh-CN" altLang="en-US" sz="3600" dirty="0">
              <a:solidFill>
                <a:srgbClr val="A6E0EC"/>
              </a:solidFill>
              <a:latin typeface="黑体" panose="02010609060101010101" pitchFamily="49" charset="-122"/>
              <a:ea typeface="黑体" panose="02010609060101010101" pitchFamily="49" charset="-122"/>
            </a:endParaRPr>
          </a:p>
        </p:txBody>
      </p:sp>
      <p:sp>
        <p:nvSpPr>
          <p:cNvPr id="12" name="文本框 11"/>
          <p:cNvSpPr txBox="1"/>
          <p:nvPr/>
        </p:nvSpPr>
        <p:spPr>
          <a:xfrm>
            <a:off x="5945529" y="5135566"/>
            <a:ext cx="1197979" cy="646331"/>
          </a:xfrm>
          <a:prstGeom prst="rect">
            <a:avLst/>
          </a:prstGeom>
          <a:noFill/>
        </p:spPr>
        <p:txBody>
          <a:bodyPr wrap="square" rtlCol="0">
            <a:spAutoFit/>
          </a:bodyPr>
          <a:lstStyle/>
          <a:p>
            <a:r>
              <a:rPr lang="zh-CN" altLang="en-US" sz="3600" dirty="0" smtClean="0">
                <a:solidFill>
                  <a:srgbClr val="A6E0EC"/>
                </a:solidFill>
                <a:latin typeface="黑体" panose="02010609060101010101" pitchFamily="49" charset="-122"/>
                <a:ea typeface="黑体" panose="02010609060101010101" pitchFamily="49" charset="-122"/>
              </a:rPr>
              <a:t>智能</a:t>
            </a:r>
            <a:endParaRPr lang="zh-CN" altLang="en-US" sz="3600" dirty="0">
              <a:solidFill>
                <a:srgbClr val="A6E0EC"/>
              </a:solidFill>
              <a:latin typeface="黑体" panose="02010609060101010101" pitchFamily="49" charset="-122"/>
              <a:ea typeface="黑体" panose="02010609060101010101" pitchFamily="49" charset="-122"/>
            </a:endParaRPr>
          </a:p>
        </p:txBody>
      </p:sp>
      <p:sp>
        <p:nvSpPr>
          <p:cNvPr id="13" name="文本框 7"/>
          <p:cNvSpPr txBox="1"/>
          <p:nvPr/>
        </p:nvSpPr>
        <p:spPr>
          <a:xfrm>
            <a:off x="547184" y="2342428"/>
            <a:ext cx="3067934" cy="341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0000"/>
              </a:lnSpc>
            </a:pPr>
            <a:r>
              <a:rPr lang="zh-CN" altLang="en-US" sz="2000" dirty="0">
                <a:solidFill>
                  <a:srgbClr val="A6E0EC"/>
                </a:solidFill>
                <a:cs typeface="+mn-ea"/>
                <a:sym typeface="+mn-lt"/>
              </a:rPr>
              <a:t>“人工”比较好理解，争议性也不大。有时我们会要考虑什么是人力所能及制造的，或者人自身的智能程度有没有高到可以创造人工智能的地步，等等。但总的来说，“人工系统”就是通常意义下的人工系统。</a:t>
            </a:r>
            <a:endParaRPr lang="en-US" sz="2000" dirty="0">
              <a:solidFill>
                <a:srgbClr val="A6E0EC"/>
              </a:solidFill>
              <a:cs typeface="+mn-ea"/>
              <a:sym typeface="+mn-lt"/>
            </a:endParaRPr>
          </a:p>
        </p:txBody>
      </p:sp>
      <p:sp>
        <p:nvSpPr>
          <p:cNvPr id="14" name="文本框 8"/>
          <p:cNvSpPr txBox="1"/>
          <p:nvPr/>
        </p:nvSpPr>
        <p:spPr>
          <a:xfrm>
            <a:off x="7317170" y="1719246"/>
            <a:ext cx="3568862" cy="341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0000"/>
              </a:lnSpc>
            </a:pPr>
            <a:r>
              <a:rPr lang="zh-CN" altLang="en-US" sz="2000" dirty="0">
                <a:solidFill>
                  <a:srgbClr val="A6E0EC"/>
                </a:solidFill>
                <a:cs typeface="+mn-ea"/>
                <a:sym typeface="+mn-lt"/>
              </a:rPr>
              <a:t>关于什么是“智能”，就问题多多了。这涉及到其它诸如意识（</a:t>
            </a:r>
            <a:r>
              <a:rPr lang="en-US" altLang="zh-CN" sz="2000" dirty="0">
                <a:solidFill>
                  <a:srgbClr val="A6E0EC"/>
                </a:solidFill>
                <a:cs typeface="+mn-ea"/>
                <a:sym typeface="+mn-lt"/>
              </a:rPr>
              <a:t>CONSCIOUSNESS</a:t>
            </a:r>
            <a:r>
              <a:rPr lang="zh-CN" altLang="en-US" sz="2000" dirty="0">
                <a:solidFill>
                  <a:srgbClr val="A6E0EC"/>
                </a:solidFill>
                <a:cs typeface="+mn-ea"/>
                <a:sym typeface="+mn-lt"/>
              </a:rPr>
              <a:t>）、自我（</a:t>
            </a:r>
            <a:r>
              <a:rPr lang="en-US" altLang="zh-CN" sz="2000" dirty="0">
                <a:solidFill>
                  <a:srgbClr val="A6E0EC"/>
                </a:solidFill>
                <a:cs typeface="+mn-ea"/>
                <a:sym typeface="+mn-lt"/>
              </a:rPr>
              <a:t>SELF</a:t>
            </a:r>
            <a:r>
              <a:rPr lang="zh-CN" altLang="en-US" sz="2000" dirty="0">
                <a:solidFill>
                  <a:srgbClr val="A6E0EC"/>
                </a:solidFill>
                <a:cs typeface="+mn-ea"/>
                <a:sym typeface="+mn-lt"/>
              </a:rPr>
              <a:t>）、思维（</a:t>
            </a:r>
            <a:r>
              <a:rPr lang="en-US" altLang="zh-CN" sz="2000" dirty="0">
                <a:solidFill>
                  <a:srgbClr val="A6E0EC"/>
                </a:solidFill>
                <a:cs typeface="+mn-ea"/>
                <a:sym typeface="+mn-lt"/>
              </a:rPr>
              <a:t>MIND</a:t>
            </a:r>
            <a:r>
              <a:rPr lang="zh-CN" altLang="en-US" sz="2000" dirty="0">
                <a:solidFill>
                  <a:srgbClr val="A6E0EC"/>
                </a:solidFill>
                <a:cs typeface="+mn-ea"/>
                <a:sym typeface="+mn-lt"/>
              </a:rPr>
              <a:t>）（包括无意识的思维（</a:t>
            </a:r>
            <a:r>
              <a:rPr lang="en-US" altLang="zh-CN" sz="2000" dirty="0">
                <a:solidFill>
                  <a:srgbClr val="A6E0EC"/>
                </a:solidFill>
                <a:cs typeface="+mn-ea"/>
                <a:sym typeface="+mn-lt"/>
              </a:rPr>
              <a:t>UNCONSCIOUS_MIND</a:t>
            </a:r>
            <a:r>
              <a:rPr lang="zh-CN" altLang="en-US" sz="2000" dirty="0">
                <a:solidFill>
                  <a:srgbClr val="A6E0EC"/>
                </a:solidFill>
                <a:cs typeface="+mn-ea"/>
                <a:sym typeface="+mn-lt"/>
              </a:rPr>
              <a:t>））等等问题。人唯一了解的智能是人本身的智能，这是普遍认同的观点。</a:t>
            </a:r>
            <a:endParaRPr lang="en-US" sz="2000" dirty="0">
              <a:solidFill>
                <a:srgbClr val="A6E0EC"/>
              </a:solidFill>
              <a:cs typeface="+mn-ea"/>
              <a:sym typeface="+mn-lt"/>
            </a:endParaRPr>
          </a:p>
        </p:txBody>
      </p:sp>
      <p:grpSp>
        <p:nvGrpSpPr>
          <p:cNvPr id="18" name="组合 17"/>
          <p:cNvGrpSpPr/>
          <p:nvPr/>
        </p:nvGrpSpPr>
        <p:grpSpPr>
          <a:xfrm>
            <a:off x="474488" y="2083786"/>
            <a:ext cx="4453434" cy="196770"/>
            <a:chOff x="474488" y="2083786"/>
            <a:chExt cx="4453434" cy="196770"/>
          </a:xfrm>
        </p:grpSpPr>
        <p:cxnSp>
          <p:nvCxnSpPr>
            <p:cNvPr id="16" name="直接连接符 15"/>
            <p:cNvCxnSpPr>
              <a:endCxn id="17" idx="2"/>
            </p:cNvCxnSpPr>
            <p:nvPr/>
          </p:nvCxnSpPr>
          <p:spPr>
            <a:xfrm flipH="1">
              <a:off x="474488" y="2182171"/>
              <a:ext cx="445343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17" name="流程图: 联系 16"/>
            <p:cNvSpPr/>
            <p:nvPr/>
          </p:nvSpPr>
          <p:spPr>
            <a:xfrm>
              <a:off x="474488" y="2083786"/>
              <a:ext cx="196770" cy="196770"/>
            </a:xfrm>
            <a:prstGeom prst="flowChartConnector">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a:off x="6078870" y="5037181"/>
            <a:ext cx="4766690" cy="196770"/>
            <a:chOff x="161232" y="2083786"/>
            <a:chExt cx="4766690" cy="196770"/>
          </a:xfrm>
        </p:grpSpPr>
        <p:cxnSp>
          <p:nvCxnSpPr>
            <p:cNvPr id="20" name="直接连接符 19"/>
            <p:cNvCxnSpPr>
              <a:endCxn id="21" idx="6"/>
            </p:cNvCxnSpPr>
            <p:nvPr/>
          </p:nvCxnSpPr>
          <p:spPr>
            <a:xfrm flipH="1">
              <a:off x="358002" y="2182171"/>
              <a:ext cx="4569920"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21" name="流程图: 联系 20"/>
            <p:cNvSpPr/>
            <p:nvPr/>
          </p:nvSpPr>
          <p:spPr>
            <a:xfrm>
              <a:off x="161232" y="2083786"/>
              <a:ext cx="196770" cy="196770"/>
            </a:xfrm>
            <a:prstGeom prst="flowChartConnector">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9789771">
            <a:off x="3839500" y="5009503"/>
            <a:ext cx="1078659" cy="1544785"/>
            <a:chOff x="6244443" y="1912502"/>
            <a:chExt cx="1078659" cy="1544785"/>
          </a:xfrm>
        </p:grpSpPr>
        <p:grpSp>
          <p:nvGrpSpPr>
            <p:cNvPr id="25" name="组合 24"/>
            <p:cNvGrpSpPr/>
            <p:nvPr/>
          </p:nvGrpSpPr>
          <p:grpSpPr>
            <a:xfrm rot="16840612" flipH="1" flipV="1">
              <a:off x="5906311" y="2389394"/>
              <a:ext cx="1074521" cy="137519"/>
              <a:chOff x="232488" y="1372653"/>
              <a:chExt cx="1074521" cy="137519"/>
            </a:xfrm>
          </p:grpSpPr>
          <p:cxnSp>
            <p:nvCxnSpPr>
              <p:cNvPr id="32" name="直接连接符 31"/>
              <p:cNvCxnSpPr>
                <a:stCxn id="29"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12500759" flipH="1" flipV="1">
              <a:off x="6244443" y="3107533"/>
              <a:ext cx="1078659" cy="137519"/>
              <a:chOff x="228350" y="1372653"/>
              <a:chExt cx="1078659" cy="137519"/>
            </a:xfrm>
          </p:grpSpPr>
          <p:cxnSp>
            <p:nvCxnSpPr>
              <p:cNvPr id="30" name="直接连接符 2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969829" flipH="1" flipV="1">
              <a:off x="6131462" y="2405088"/>
              <a:ext cx="1544785" cy="559613"/>
              <a:chOff x="-237776" y="950559"/>
              <a:chExt cx="1544785" cy="559613"/>
            </a:xfrm>
          </p:grpSpPr>
          <p:cxnSp>
            <p:nvCxnSpPr>
              <p:cNvPr id="28" name="直接连接符 27"/>
              <p:cNvCxnSpPr>
                <a:endCxn id="29"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9" name="椭圆 2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4" name="组合 33"/>
          <p:cNvGrpSpPr/>
          <p:nvPr/>
        </p:nvGrpSpPr>
        <p:grpSpPr>
          <a:xfrm flipV="1">
            <a:off x="5945529" y="849630"/>
            <a:ext cx="3353360" cy="771231"/>
            <a:chOff x="2814021" y="6152674"/>
            <a:chExt cx="3353360" cy="771231"/>
          </a:xfrm>
        </p:grpSpPr>
        <p:grpSp>
          <p:nvGrpSpPr>
            <p:cNvPr id="35" name="组合 34"/>
            <p:cNvGrpSpPr/>
            <p:nvPr/>
          </p:nvGrpSpPr>
          <p:grpSpPr>
            <a:xfrm rot="6380794" flipH="1" flipV="1">
              <a:off x="2640516" y="6352159"/>
              <a:ext cx="745251" cy="398242"/>
              <a:chOff x="561758" y="1111930"/>
              <a:chExt cx="745251" cy="398242"/>
            </a:xfrm>
          </p:grpSpPr>
          <p:cxnSp>
            <p:nvCxnSpPr>
              <p:cNvPr id="40" name="直接连接符 39"/>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1" name="椭圆 4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6" name="直接连接符 35"/>
            <p:cNvCxnSpPr>
              <a:stCxn id="41"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rot="15219206" flipV="1">
              <a:off x="5595634" y="6326179"/>
              <a:ext cx="745251" cy="398242"/>
              <a:chOff x="561758" y="1111930"/>
              <a:chExt cx="745251" cy="398242"/>
            </a:xfrm>
          </p:grpSpPr>
          <p:cxnSp>
            <p:nvCxnSpPr>
              <p:cNvPr id="38" name="直接连接符 37"/>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9" name="椭圆 3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5" name="组合 44"/>
          <p:cNvGrpSpPr/>
          <p:nvPr/>
        </p:nvGrpSpPr>
        <p:grpSpPr>
          <a:xfrm>
            <a:off x="10771430" y="5284584"/>
            <a:ext cx="2125679" cy="2162501"/>
            <a:chOff x="10783005" y="5284584"/>
            <a:chExt cx="2125679" cy="2162501"/>
          </a:xfrm>
        </p:grpSpPr>
        <p:sp>
          <p:nvSpPr>
            <p:cNvPr id="42" name="流程图: 联系 41"/>
            <p:cNvSpPr/>
            <p:nvPr/>
          </p:nvSpPr>
          <p:spPr>
            <a:xfrm>
              <a:off x="10845560" y="5383961"/>
              <a:ext cx="2063124" cy="2063124"/>
            </a:xfrm>
            <a:prstGeom prst="flowChartConnector">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联系 42"/>
            <p:cNvSpPr/>
            <p:nvPr/>
          </p:nvSpPr>
          <p:spPr>
            <a:xfrm>
              <a:off x="10783005" y="6679709"/>
              <a:ext cx="246693" cy="246693"/>
            </a:xfrm>
            <a:prstGeom prst="flowChartConnector">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联系 43"/>
            <p:cNvSpPr/>
            <p:nvPr/>
          </p:nvSpPr>
          <p:spPr>
            <a:xfrm>
              <a:off x="12058493" y="5284584"/>
              <a:ext cx="246693" cy="246693"/>
            </a:xfrm>
            <a:prstGeom prst="flowChartConnector">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186240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500"/>
                                        <p:tgtEl>
                                          <p:spTgt spid="18"/>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3818192"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人工智能的思想与内容</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15" name="robot-in-suit_28695"/>
          <p:cNvSpPr>
            <a:spLocks noChangeAspect="1"/>
          </p:cNvSpPr>
          <p:nvPr/>
        </p:nvSpPr>
        <p:spPr bwMode="auto">
          <a:xfrm>
            <a:off x="321369" y="3086760"/>
            <a:ext cx="1236895" cy="2217559"/>
          </a:xfrm>
          <a:custGeom>
            <a:avLst/>
            <a:gdLst>
              <a:gd name="connsiteX0" fmla="*/ 183004 w 332326"/>
              <a:gd name="connsiteY0" fmla="*/ 566662 h 595808"/>
              <a:gd name="connsiteX1" fmla="*/ 183004 w 332326"/>
              <a:gd name="connsiteY1" fmla="*/ 581235 h 595808"/>
              <a:gd name="connsiteX2" fmla="*/ 258226 w 332326"/>
              <a:gd name="connsiteY2" fmla="*/ 581235 h 595808"/>
              <a:gd name="connsiteX3" fmla="*/ 258226 w 332326"/>
              <a:gd name="connsiteY3" fmla="*/ 566662 h 595808"/>
              <a:gd name="connsiteX4" fmla="*/ 73538 w 332326"/>
              <a:gd name="connsiteY4" fmla="*/ 566662 h 595808"/>
              <a:gd name="connsiteX5" fmla="*/ 73538 w 332326"/>
              <a:gd name="connsiteY5" fmla="*/ 581235 h 595808"/>
              <a:gd name="connsiteX6" fmla="*/ 148761 w 332326"/>
              <a:gd name="connsiteY6" fmla="*/ 581235 h 595808"/>
              <a:gd name="connsiteX7" fmla="*/ 148761 w 332326"/>
              <a:gd name="connsiteY7" fmla="*/ 566662 h 595808"/>
              <a:gd name="connsiteX8" fmla="*/ 183004 w 332326"/>
              <a:gd name="connsiteY8" fmla="*/ 395711 h 595808"/>
              <a:gd name="connsiteX9" fmla="*/ 183004 w 332326"/>
              <a:gd name="connsiteY9" fmla="*/ 551529 h 595808"/>
              <a:gd name="connsiteX10" fmla="*/ 258226 w 332326"/>
              <a:gd name="connsiteY10" fmla="*/ 551529 h 595808"/>
              <a:gd name="connsiteX11" fmla="*/ 258226 w 332326"/>
              <a:gd name="connsiteY11" fmla="*/ 395711 h 595808"/>
              <a:gd name="connsiteX12" fmla="*/ 163917 w 332326"/>
              <a:gd name="connsiteY12" fmla="*/ 395711 h 595808"/>
              <a:gd name="connsiteX13" fmla="*/ 163917 w 332326"/>
              <a:gd name="connsiteY13" fmla="*/ 551529 h 595808"/>
              <a:gd name="connsiteX14" fmla="*/ 167847 w 332326"/>
              <a:gd name="connsiteY14" fmla="*/ 551529 h 595808"/>
              <a:gd name="connsiteX15" fmla="*/ 167847 w 332326"/>
              <a:gd name="connsiteY15" fmla="*/ 395711 h 595808"/>
              <a:gd name="connsiteX16" fmla="*/ 73538 w 332326"/>
              <a:gd name="connsiteY16" fmla="*/ 395711 h 595808"/>
              <a:gd name="connsiteX17" fmla="*/ 73538 w 332326"/>
              <a:gd name="connsiteY17" fmla="*/ 551529 h 595808"/>
              <a:gd name="connsiteX18" fmla="*/ 148761 w 332326"/>
              <a:gd name="connsiteY18" fmla="*/ 551529 h 595808"/>
              <a:gd name="connsiteX19" fmla="*/ 148761 w 332326"/>
              <a:gd name="connsiteY19" fmla="*/ 395711 h 595808"/>
              <a:gd name="connsiteX20" fmla="*/ 236909 w 332326"/>
              <a:gd name="connsiteY20" fmla="*/ 210768 h 595808"/>
              <a:gd name="connsiteX21" fmla="*/ 244198 w 332326"/>
              <a:gd name="connsiteY21" fmla="*/ 218053 h 595808"/>
              <a:gd name="connsiteX22" fmla="*/ 244198 w 332326"/>
              <a:gd name="connsiteY22" fmla="*/ 321167 h 595808"/>
              <a:gd name="connsiteX23" fmla="*/ 236909 w 332326"/>
              <a:gd name="connsiteY23" fmla="*/ 328452 h 595808"/>
              <a:gd name="connsiteX24" fmla="*/ 229060 w 332326"/>
              <a:gd name="connsiteY24" fmla="*/ 321167 h 595808"/>
              <a:gd name="connsiteX25" fmla="*/ 229060 w 332326"/>
              <a:gd name="connsiteY25" fmla="*/ 218053 h 595808"/>
              <a:gd name="connsiteX26" fmla="*/ 236909 w 332326"/>
              <a:gd name="connsiteY26" fmla="*/ 210768 h 595808"/>
              <a:gd name="connsiteX27" fmla="*/ 273383 w 332326"/>
              <a:gd name="connsiteY27" fmla="*/ 195614 h 595808"/>
              <a:gd name="connsiteX28" fmla="*/ 273383 w 332326"/>
              <a:gd name="connsiteY28" fmla="*/ 342464 h 595808"/>
              <a:gd name="connsiteX29" fmla="*/ 305942 w 332326"/>
              <a:gd name="connsiteY29" fmla="*/ 342464 h 595808"/>
              <a:gd name="connsiteX30" fmla="*/ 305942 w 332326"/>
              <a:gd name="connsiteY30" fmla="*/ 195614 h 595808"/>
              <a:gd name="connsiteX31" fmla="*/ 73538 w 332326"/>
              <a:gd name="connsiteY31" fmla="*/ 195614 h 595808"/>
              <a:gd name="connsiteX32" fmla="*/ 73538 w 332326"/>
              <a:gd name="connsiteY32" fmla="*/ 350311 h 595808"/>
              <a:gd name="connsiteX33" fmla="*/ 73538 w 332326"/>
              <a:gd name="connsiteY33" fmla="*/ 350871 h 595808"/>
              <a:gd name="connsiteX34" fmla="*/ 73538 w 332326"/>
              <a:gd name="connsiteY34" fmla="*/ 380577 h 595808"/>
              <a:gd name="connsiteX35" fmla="*/ 156058 w 332326"/>
              <a:gd name="connsiteY35" fmla="*/ 380577 h 595808"/>
              <a:gd name="connsiteX36" fmla="*/ 175706 w 332326"/>
              <a:gd name="connsiteY36" fmla="*/ 380577 h 595808"/>
              <a:gd name="connsiteX37" fmla="*/ 258226 w 332326"/>
              <a:gd name="connsiteY37" fmla="*/ 380577 h 595808"/>
              <a:gd name="connsiteX38" fmla="*/ 258226 w 332326"/>
              <a:gd name="connsiteY38" fmla="*/ 350311 h 595808"/>
              <a:gd name="connsiteX39" fmla="*/ 258226 w 332326"/>
              <a:gd name="connsiteY39" fmla="*/ 195614 h 595808"/>
              <a:gd name="connsiteX40" fmla="*/ 202651 w 332326"/>
              <a:gd name="connsiteY40" fmla="*/ 195614 h 595808"/>
              <a:gd name="connsiteX41" fmla="*/ 129674 w 332326"/>
              <a:gd name="connsiteY41" fmla="*/ 195614 h 595808"/>
              <a:gd name="connsiteX42" fmla="*/ 26384 w 332326"/>
              <a:gd name="connsiteY42" fmla="*/ 195614 h 595808"/>
              <a:gd name="connsiteX43" fmla="*/ 26384 w 332326"/>
              <a:gd name="connsiteY43" fmla="*/ 342464 h 595808"/>
              <a:gd name="connsiteX44" fmla="*/ 58381 w 332326"/>
              <a:gd name="connsiteY44" fmla="*/ 342464 h 595808"/>
              <a:gd name="connsiteX45" fmla="*/ 58381 w 332326"/>
              <a:gd name="connsiteY45" fmla="*/ 195614 h 595808"/>
              <a:gd name="connsiteX46" fmla="*/ 137533 w 332326"/>
              <a:gd name="connsiteY46" fmla="*/ 162544 h 595808"/>
              <a:gd name="connsiteX47" fmla="*/ 137533 w 332326"/>
              <a:gd name="connsiteY47" fmla="*/ 180480 h 595808"/>
              <a:gd name="connsiteX48" fmla="*/ 194792 w 332326"/>
              <a:gd name="connsiteY48" fmla="*/ 180480 h 595808"/>
              <a:gd name="connsiteX49" fmla="*/ 194792 w 332326"/>
              <a:gd name="connsiteY49" fmla="*/ 162544 h 595808"/>
              <a:gd name="connsiteX50" fmla="*/ 214462 w 332326"/>
              <a:gd name="connsiteY50" fmla="*/ 62807 h 595808"/>
              <a:gd name="connsiteX51" fmla="*/ 221761 w 332326"/>
              <a:gd name="connsiteY51" fmla="*/ 70652 h 595808"/>
              <a:gd name="connsiteX52" fmla="*/ 221761 w 332326"/>
              <a:gd name="connsiteY52" fmla="*/ 104273 h 595808"/>
              <a:gd name="connsiteX53" fmla="*/ 214462 w 332326"/>
              <a:gd name="connsiteY53" fmla="*/ 111557 h 595808"/>
              <a:gd name="connsiteX54" fmla="*/ 207163 w 332326"/>
              <a:gd name="connsiteY54" fmla="*/ 104273 h 595808"/>
              <a:gd name="connsiteX55" fmla="*/ 207163 w 332326"/>
              <a:gd name="connsiteY55" fmla="*/ 70652 h 595808"/>
              <a:gd name="connsiteX56" fmla="*/ 214462 w 332326"/>
              <a:gd name="connsiteY56" fmla="*/ 62807 h 595808"/>
              <a:gd name="connsiteX57" fmla="*/ 107781 w 332326"/>
              <a:gd name="connsiteY57" fmla="*/ 47081 h 595808"/>
              <a:gd name="connsiteX58" fmla="*/ 94309 w 332326"/>
              <a:gd name="connsiteY58" fmla="*/ 61094 h 595808"/>
              <a:gd name="connsiteX59" fmla="*/ 94309 w 332326"/>
              <a:gd name="connsiteY59" fmla="*/ 133959 h 595808"/>
              <a:gd name="connsiteX60" fmla="*/ 107781 w 332326"/>
              <a:gd name="connsiteY60" fmla="*/ 147411 h 595808"/>
              <a:gd name="connsiteX61" fmla="*/ 130236 w 332326"/>
              <a:gd name="connsiteY61" fmla="*/ 147411 h 595808"/>
              <a:gd name="connsiteX62" fmla="*/ 202651 w 332326"/>
              <a:gd name="connsiteY62" fmla="*/ 147411 h 595808"/>
              <a:gd name="connsiteX63" fmla="*/ 223983 w 332326"/>
              <a:gd name="connsiteY63" fmla="*/ 147411 h 595808"/>
              <a:gd name="connsiteX64" fmla="*/ 237456 w 332326"/>
              <a:gd name="connsiteY64" fmla="*/ 133959 h 595808"/>
              <a:gd name="connsiteX65" fmla="*/ 237456 w 332326"/>
              <a:gd name="connsiteY65" fmla="*/ 61094 h 595808"/>
              <a:gd name="connsiteX66" fmla="*/ 223983 w 332326"/>
              <a:gd name="connsiteY66" fmla="*/ 47081 h 595808"/>
              <a:gd name="connsiteX67" fmla="*/ 205458 w 332326"/>
              <a:gd name="connsiteY67" fmla="*/ 47081 h 595808"/>
              <a:gd name="connsiteX68" fmla="*/ 202090 w 332326"/>
              <a:gd name="connsiteY68" fmla="*/ 47642 h 595808"/>
              <a:gd name="connsiteX69" fmla="*/ 129674 w 332326"/>
              <a:gd name="connsiteY69" fmla="*/ 47642 h 595808"/>
              <a:gd name="connsiteX70" fmla="*/ 126868 w 332326"/>
              <a:gd name="connsiteY70" fmla="*/ 47081 h 595808"/>
              <a:gd name="connsiteX71" fmla="*/ 136972 w 332326"/>
              <a:gd name="connsiteY71" fmla="*/ 15133 h 595808"/>
              <a:gd name="connsiteX72" fmla="*/ 136972 w 332326"/>
              <a:gd name="connsiteY72" fmla="*/ 32509 h 595808"/>
              <a:gd name="connsiteX73" fmla="*/ 194792 w 332326"/>
              <a:gd name="connsiteY73" fmla="*/ 32509 h 595808"/>
              <a:gd name="connsiteX74" fmla="*/ 194792 w 332326"/>
              <a:gd name="connsiteY74" fmla="*/ 15133 h 595808"/>
              <a:gd name="connsiteX75" fmla="*/ 129674 w 332326"/>
              <a:gd name="connsiteY75" fmla="*/ 0 h 595808"/>
              <a:gd name="connsiteX76" fmla="*/ 202090 w 332326"/>
              <a:gd name="connsiteY76" fmla="*/ 0 h 595808"/>
              <a:gd name="connsiteX77" fmla="*/ 209388 w 332326"/>
              <a:gd name="connsiteY77" fmla="*/ 7286 h 595808"/>
              <a:gd name="connsiteX78" fmla="*/ 209388 w 332326"/>
              <a:gd name="connsiteY78" fmla="*/ 32509 h 595808"/>
              <a:gd name="connsiteX79" fmla="*/ 223983 w 332326"/>
              <a:gd name="connsiteY79" fmla="*/ 32509 h 595808"/>
              <a:gd name="connsiteX80" fmla="*/ 252613 w 332326"/>
              <a:gd name="connsiteY80" fmla="*/ 61094 h 595808"/>
              <a:gd name="connsiteX81" fmla="*/ 252613 w 332326"/>
              <a:gd name="connsiteY81" fmla="*/ 133959 h 595808"/>
              <a:gd name="connsiteX82" fmla="*/ 223983 w 332326"/>
              <a:gd name="connsiteY82" fmla="*/ 162544 h 595808"/>
              <a:gd name="connsiteX83" fmla="*/ 209949 w 332326"/>
              <a:gd name="connsiteY83" fmla="*/ 162544 h 595808"/>
              <a:gd name="connsiteX84" fmla="*/ 209949 w 332326"/>
              <a:gd name="connsiteY84" fmla="*/ 180480 h 595808"/>
              <a:gd name="connsiteX85" fmla="*/ 266085 w 332326"/>
              <a:gd name="connsiteY85" fmla="*/ 180480 h 595808"/>
              <a:gd name="connsiteX86" fmla="*/ 313240 w 332326"/>
              <a:gd name="connsiteY86" fmla="*/ 180480 h 595808"/>
              <a:gd name="connsiteX87" fmla="*/ 321099 w 332326"/>
              <a:gd name="connsiteY87" fmla="*/ 187767 h 595808"/>
              <a:gd name="connsiteX88" fmla="*/ 321099 w 332326"/>
              <a:gd name="connsiteY88" fmla="*/ 350311 h 595808"/>
              <a:gd name="connsiteX89" fmla="*/ 313240 w 332326"/>
              <a:gd name="connsiteY89" fmla="*/ 357597 h 595808"/>
              <a:gd name="connsiteX90" fmla="*/ 273383 w 332326"/>
              <a:gd name="connsiteY90" fmla="*/ 357597 h 595808"/>
              <a:gd name="connsiteX91" fmla="*/ 273383 w 332326"/>
              <a:gd name="connsiteY91" fmla="*/ 374973 h 595808"/>
              <a:gd name="connsiteX92" fmla="*/ 297522 w 332326"/>
              <a:gd name="connsiteY92" fmla="*/ 364884 h 595808"/>
              <a:gd name="connsiteX93" fmla="*/ 332326 w 332326"/>
              <a:gd name="connsiteY93" fmla="*/ 399634 h 595808"/>
              <a:gd name="connsiteX94" fmla="*/ 319415 w 332326"/>
              <a:gd name="connsiteY94" fmla="*/ 425978 h 595808"/>
              <a:gd name="connsiteX95" fmla="*/ 309310 w 332326"/>
              <a:gd name="connsiteY95" fmla="*/ 424857 h 595808"/>
              <a:gd name="connsiteX96" fmla="*/ 310433 w 332326"/>
              <a:gd name="connsiteY96" fmla="*/ 414207 h 595808"/>
              <a:gd name="connsiteX97" fmla="*/ 317169 w 332326"/>
              <a:gd name="connsiteY97" fmla="*/ 399634 h 595808"/>
              <a:gd name="connsiteX98" fmla="*/ 297522 w 332326"/>
              <a:gd name="connsiteY98" fmla="*/ 380017 h 595808"/>
              <a:gd name="connsiteX99" fmla="*/ 278435 w 332326"/>
              <a:gd name="connsiteY99" fmla="*/ 399634 h 595808"/>
              <a:gd name="connsiteX100" fmla="*/ 287979 w 332326"/>
              <a:gd name="connsiteY100" fmla="*/ 416449 h 595808"/>
              <a:gd name="connsiteX101" fmla="*/ 290785 w 332326"/>
              <a:gd name="connsiteY101" fmla="*/ 426538 h 595808"/>
              <a:gd name="connsiteX102" fmla="*/ 284610 w 332326"/>
              <a:gd name="connsiteY102" fmla="*/ 430462 h 595808"/>
              <a:gd name="connsiteX103" fmla="*/ 280681 w 332326"/>
              <a:gd name="connsiteY103" fmla="*/ 429341 h 595808"/>
              <a:gd name="connsiteX104" fmla="*/ 273383 w 332326"/>
              <a:gd name="connsiteY104" fmla="*/ 423736 h 595808"/>
              <a:gd name="connsiteX105" fmla="*/ 273383 w 332326"/>
              <a:gd name="connsiteY105" fmla="*/ 588522 h 595808"/>
              <a:gd name="connsiteX106" fmla="*/ 266085 w 332326"/>
              <a:gd name="connsiteY106" fmla="*/ 595808 h 595808"/>
              <a:gd name="connsiteX107" fmla="*/ 175706 w 332326"/>
              <a:gd name="connsiteY107" fmla="*/ 595808 h 595808"/>
              <a:gd name="connsiteX108" fmla="*/ 167847 w 332326"/>
              <a:gd name="connsiteY108" fmla="*/ 588522 h 595808"/>
              <a:gd name="connsiteX109" fmla="*/ 167847 w 332326"/>
              <a:gd name="connsiteY109" fmla="*/ 566662 h 595808"/>
              <a:gd name="connsiteX110" fmla="*/ 163917 w 332326"/>
              <a:gd name="connsiteY110" fmla="*/ 566662 h 595808"/>
              <a:gd name="connsiteX111" fmla="*/ 163917 w 332326"/>
              <a:gd name="connsiteY111" fmla="*/ 588522 h 595808"/>
              <a:gd name="connsiteX112" fmla="*/ 156058 w 332326"/>
              <a:gd name="connsiteY112" fmla="*/ 595808 h 595808"/>
              <a:gd name="connsiteX113" fmla="*/ 65679 w 332326"/>
              <a:gd name="connsiteY113" fmla="*/ 595808 h 595808"/>
              <a:gd name="connsiteX114" fmla="*/ 58381 w 332326"/>
              <a:gd name="connsiteY114" fmla="*/ 588522 h 595808"/>
              <a:gd name="connsiteX115" fmla="*/ 58381 w 332326"/>
              <a:gd name="connsiteY115" fmla="*/ 423736 h 595808"/>
              <a:gd name="connsiteX116" fmla="*/ 51084 w 332326"/>
              <a:gd name="connsiteY116" fmla="*/ 429341 h 595808"/>
              <a:gd name="connsiteX117" fmla="*/ 47716 w 332326"/>
              <a:gd name="connsiteY117" fmla="*/ 430462 h 595808"/>
              <a:gd name="connsiteX118" fmla="*/ 40979 w 332326"/>
              <a:gd name="connsiteY118" fmla="*/ 426538 h 595808"/>
              <a:gd name="connsiteX119" fmla="*/ 43786 w 332326"/>
              <a:gd name="connsiteY119" fmla="*/ 416449 h 595808"/>
              <a:gd name="connsiteX120" fmla="*/ 53891 w 332326"/>
              <a:gd name="connsiteY120" fmla="*/ 399634 h 595808"/>
              <a:gd name="connsiteX121" fmla="*/ 34243 w 332326"/>
              <a:gd name="connsiteY121" fmla="*/ 380017 h 595808"/>
              <a:gd name="connsiteX122" fmla="*/ 14595 w 332326"/>
              <a:gd name="connsiteY122" fmla="*/ 399634 h 595808"/>
              <a:gd name="connsiteX123" fmla="*/ 21893 w 332326"/>
              <a:gd name="connsiteY123" fmla="*/ 414207 h 595808"/>
              <a:gd name="connsiteX124" fmla="*/ 23016 w 332326"/>
              <a:gd name="connsiteY124" fmla="*/ 424857 h 595808"/>
              <a:gd name="connsiteX125" fmla="*/ 12350 w 332326"/>
              <a:gd name="connsiteY125" fmla="*/ 425978 h 595808"/>
              <a:gd name="connsiteX126" fmla="*/ 0 w 332326"/>
              <a:gd name="connsiteY126" fmla="*/ 399634 h 595808"/>
              <a:gd name="connsiteX127" fmla="*/ 34243 w 332326"/>
              <a:gd name="connsiteY127" fmla="*/ 364884 h 595808"/>
              <a:gd name="connsiteX128" fmla="*/ 58381 w 332326"/>
              <a:gd name="connsiteY128" fmla="*/ 374973 h 595808"/>
              <a:gd name="connsiteX129" fmla="*/ 58381 w 332326"/>
              <a:gd name="connsiteY129" fmla="*/ 357597 h 595808"/>
              <a:gd name="connsiteX130" fmla="*/ 18525 w 332326"/>
              <a:gd name="connsiteY130" fmla="*/ 357597 h 595808"/>
              <a:gd name="connsiteX131" fmla="*/ 11227 w 332326"/>
              <a:gd name="connsiteY131" fmla="*/ 350311 h 595808"/>
              <a:gd name="connsiteX132" fmla="*/ 11227 w 332326"/>
              <a:gd name="connsiteY132" fmla="*/ 187767 h 595808"/>
              <a:gd name="connsiteX133" fmla="*/ 18525 w 332326"/>
              <a:gd name="connsiteY133" fmla="*/ 180480 h 595808"/>
              <a:gd name="connsiteX134" fmla="*/ 65679 w 332326"/>
              <a:gd name="connsiteY134" fmla="*/ 180480 h 595808"/>
              <a:gd name="connsiteX135" fmla="*/ 66241 w 332326"/>
              <a:gd name="connsiteY135" fmla="*/ 180480 h 595808"/>
              <a:gd name="connsiteX136" fmla="*/ 122377 w 332326"/>
              <a:gd name="connsiteY136" fmla="*/ 180480 h 595808"/>
              <a:gd name="connsiteX137" fmla="*/ 122377 w 332326"/>
              <a:gd name="connsiteY137" fmla="*/ 162544 h 595808"/>
              <a:gd name="connsiteX138" fmla="*/ 107781 w 332326"/>
              <a:gd name="connsiteY138" fmla="*/ 162544 h 595808"/>
              <a:gd name="connsiteX139" fmla="*/ 79152 w 332326"/>
              <a:gd name="connsiteY139" fmla="*/ 133959 h 595808"/>
              <a:gd name="connsiteX140" fmla="*/ 79152 w 332326"/>
              <a:gd name="connsiteY140" fmla="*/ 61094 h 595808"/>
              <a:gd name="connsiteX141" fmla="*/ 107781 w 332326"/>
              <a:gd name="connsiteY141" fmla="*/ 32509 h 595808"/>
              <a:gd name="connsiteX142" fmla="*/ 122377 w 332326"/>
              <a:gd name="connsiteY142" fmla="*/ 32509 h 595808"/>
              <a:gd name="connsiteX143" fmla="*/ 122377 w 332326"/>
              <a:gd name="connsiteY143" fmla="*/ 7286 h 595808"/>
              <a:gd name="connsiteX144" fmla="*/ 129674 w 332326"/>
              <a:gd name="connsiteY144" fmla="*/ 0 h 595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332326" h="595808">
                <a:moveTo>
                  <a:pt x="183004" y="566662"/>
                </a:moveTo>
                <a:lnTo>
                  <a:pt x="183004" y="581235"/>
                </a:lnTo>
                <a:lnTo>
                  <a:pt x="258226" y="581235"/>
                </a:lnTo>
                <a:lnTo>
                  <a:pt x="258226" y="566662"/>
                </a:lnTo>
                <a:close/>
                <a:moveTo>
                  <a:pt x="73538" y="566662"/>
                </a:moveTo>
                <a:lnTo>
                  <a:pt x="73538" y="581235"/>
                </a:lnTo>
                <a:lnTo>
                  <a:pt x="148761" y="581235"/>
                </a:lnTo>
                <a:lnTo>
                  <a:pt x="148761" y="566662"/>
                </a:lnTo>
                <a:close/>
                <a:moveTo>
                  <a:pt x="183004" y="395711"/>
                </a:moveTo>
                <a:lnTo>
                  <a:pt x="183004" y="551529"/>
                </a:lnTo>
                <a:lnTo>
                  <a:pt x="258226" y="551529"/>
                </a:lnTo>
                <a:lnTo>
                  <a:pt x="258226" y="395711"/>
                </a:lnTo>
                <a:close/>
                <a:moveTo>
                  <a:pt x="163917" y="395711"/>
                </a:moveTo>
                <a:lnTo>
                  <a:pt x="163917" y="551529"/>
                </a:lnTo>
                <a:lnTo>
                  <a:pt x="167847" y="551529"/>
                </a:lnTo>
                <a:lnTo>
                  <a:pt x="167847" y="395711"/>
                </a:lnTo>
                <a:close/>
                <a:moveTo>
                  <a:pt x="73538" y="395711"/>
                </a:moveTo>
                <a:lnTo>
                  <a:pt x="73538" y="551529"/>
                </a:lnTo>
                <a:lnTo>
                  <a:pt x="148761" y="551529"/>
                </a:lnTo>
                <a:lnTo>
                  <a:pt x="148761" y="395711"/>
                </a:lnTo>
                <a:close/>
                <a:moveTo>
                  <a:pt x="236909" y="210768"/>
                </a:moveTo>
                <a:cubicBezTo>
                  <a:pt x="240834" y="210768"/>
                  <a:pt x="244198" y="214131"/>
                  <a:pt x="244198" y="218053"/>
                </a:cubicBezTo>
                <a:lnTo>
                  <a:pt x="244198" y="321167"/>
                </a:lnTo>
                <a:cubicBezTo>
                  <a:pt x="244198" y="325090"/>
                  <a:pt x="240834" y="328452"/>
                  <a:pt x="236909" y="328452"/>
                </a:cubicBezTo>
                <a:cubicBezTo>
                  <a:pt x="232424" y="328452"/>
                  <a:pt x="229060" y="325090"/>
                  <a:pt x="229060" y="321167"/>
                </a:cubicBezTo>
                <a:lnTo>
                  <a:pt x="229060" y="218053"/>
                </a:lnTo>
                <a:cubicBezTo>
                  <a:pt x="229060" y="214131"/>
                  <a:pt x="232424" y="210768"/>
                  <a:pt x="236909" y="210768"/>
                </a:cubicBezTo>
                <a:close/>
                <a:moveTo>
                  <a:pt x="273383" y="195614"/>
                </a:moveTo>
                <a:lnTo>
                  <a:pt x="273383" y="342464"/>
                </a:lnTo>
                <a:lnTo>
                  <a:pt x="305942" y="342464"/>
                </a:lnTo>
                <a:lnTo>
                  <a:pt x="305942" y="195614"/>
                </a:lnTo>
                <a:close/>
                <a:moveTo>
                  <a:pt x="73538" y="195614"/>
                </a:moveTo>
                <a:lnTo>
                  <a:pt x="73538" y="350311"/>
                </a:lnTo>
                <a:cubicBezTo>
                  <a:pt x="73538" y="350311"/>
                  <a:pt x="73538" y="350871"/>
                  <a:pt x="73538" y="350871"/>
                </a:cubicBezTo>
                <a:lnTo>
                  <a:pt x="73538" y="380577"/>
                </a:lnTo>
                <a:lnTo>
                  <a:pt x="156058" y="380577"/>
                </a:lnTo>
                <a:lnTo>
                  <a:pt x="175706" y="380577"/>
                </a:lnTo>
                <a:lnTo>
                  <a:pt x="258226" y="380577"/>
                </a:lnTo>
                <a:lnTo>
                  <a:pt x="258226" y="350311"/>
                </a:lnTo>
                <a:lnTo>
                  <a:pt x="258226" y="195614"/>
                </a:lnTo>
                <a:lnTo>
                  <a:pt x="202651" y="195614"/>
                </a:lnTo>
                <a:lnTo>
                  <a:pt x="129674" y="195614"/>
                </a:lnTo>
                <a:close/>
                <a:moveTo>
                  <a:pt x="26384" y="195614"/>
                </a:moveTo>
                <a:lnTo>
                  <a:pt x="26384" y="342464"/>
                </a:lnTo>
                <a:lnTo>
                  <a:pt x="58381" y="342464"/>
                </a:lnTo>
                <a:lnTo>
                  <a:pt x="58381" y="195614"/>
                </a:lnTo>
                <a:close/>
                <a:moveTo>
                  <a:pt x="137533" y="162544"/>
                </a:moveTo>
                <a:lnTo>
                  <a:pt x="137533" y="180480"/>
                </a:lnTo>
                <a:lnTo>
                  <a:pt x="194792" y="180480"/>
                </a:lnTo>
                <a:lnTo>
                  <a:pt x="194792" y="162544"/>
                </a:lnTo>
                <a:close/>
                <a:moveTo>
                  <a:pt x="214462" y="62807"/>
                </a:moveTo>
                <a:cubicBezTo>
                  <a:pt x="218392" y="62807"/>
                  <a:pt x="221761" y="66169"/>
                  <a:pt x="221761" y="70652"/>
                </a:cubicBezTo>
                <a:lnTo>
                  <a:pt x="221761" y="104273"/>
                </a:lnTo>
                <a:cubicBezTo>
                  <a:pt x="221761" y="108756"/>
                  <a:pt x="218392" y="111557"/>
                  <a:pt x="214462" y="111557"/>
                </a:cubicBezTo>
                <a:cubicBezTo>
                  <a:pt x="210532" y="111557"/>
                  <a:pt x="207163" y="108756"/>
                  <a:pt x="207163" y="104273"/>
                </a:cubicBezTo>
                <a:lnTo>
                  <a:pt x="207163" y="70652"/>
                </a:lnTo>
                <a:cubicBezTo>
                  <a:pt x="207163" y="66169"/>
                  <a:pt x="210532" y="62807"/>
                  <a:pt x="214462" y="62807"/>
                </a:cubicBezTo>
                <a:close/>
                <a:moveTo>
                  <a:pt x="107781" y="47081"/>
                </a:moveTo>
                <a:cubicBezTo>
                  <a:pt x="100484" y="47081"/>
                  <a:pt x="94309" y="53247"/>
                  <a:pt x="94309" y="61094"/>
                </a:cubicBezTo>
                <a:lnTo>
                  <a:pt x="94309" y="133959"/>
                </a:lnTo>
                <a:cubicBezTo>
                  <a:pt x="94309" y="141245"/>
                  <a:pt x="100484" y="147411"/>
                  <a:pt x="107781" y="147411"/>
                </a:cubicBezTo>
                <a:lnTo>
                  <a:pt x="130236" y="147411"/>
                </a:lnTo>
                <a:lnTo>
                  <a:pt x="202651" y="147411"/>
                </a:lnTo>
                <a:lnTo>
                  <a:pt x="223983" y="147411"/>
                </a:lnTo>
                <a:cubicBezTo>
                  <a:pt x="231281" y="147411"/>
                  <a:pt x="237456" y="141245"/>
                  <a:pt x="237456" y="133959"/>
                </a:cubicBezTo>
                <a:lnTo>
                  <a:pt x="237456" y="61094"/>
                </a:lnTo>
                <a:cubicBezTo>
                  <a:pt x="237456" y="53247"/>
                  <a:pt x="231281" y="47081"/>
                  <a:pt x="223983" y="47081"/>
                </a:cubicBezTo>
                <a:lnTo>
                  <a:pt x="205458" y="47081"/>
                </a:lnTo>
                <a:cubicBezTo>
                  <a:pt x="204335" y="47642"/>
                  <a:pt x="203213" y="47642"/>
                  <a:pt x="202090" y="47642"/>
                </a:cubicBezTo>
                <a:lnTo>
                  <a:pt x="129674" y="47642"/>
                </a:lnTo>
                <a:cubicBezTo>
                  <a:pt x="128552" y="47642"/>
                  <a:pt x="127429" y="47642"/>
                  <a:pt x="126868" y="47081"/>
                </a:cubicBezTo>
                <a:close/>
                <a:moveTo>
                  <a:pt x="136972" y="15133"/>
                </a:moveTo>
                <a:lnTo>
                  <a:pt x="136972" y="32509"/>
                </a:lnTo>
                <a:lnTo>
                  <a:pt x="194792" y="32509"/>
                </a:lnTo>
                <a:lnTo>
                  <a:pt x="194792" y="15133"/>
                </a:lnTo>
                <a:close/>
                <a:moveTo>
                  <a:pt x="129674" y="0"/>
                </a:moveTo>
                <a:lnTo>
                  <a:pt x="202090" y="0"/>
                </a:lnTo>
                <a:cubicBezTo>
                  <a:pt x="206581" y="0"/>
                  <a:pt x="209388" y="3363"/>
                  <a:pt x="209388" y="7286"/>
                </a:cubicBezTo>
                <a:lnTo>
                  <a:pt x="209388" y="32509"/>
                </a:lnTo>
                <a:lnTo>
                  <a:pt x="223983" y="32509"/>
                </a:lnTo>
                <a:cubicBezTo>
                  <a:pt x="239701" y="32509"/>
                  <a:pt x="252613" y="44839"/>
                  <a:pt x="252613" y="61094"/>
                </a:cubicBezTo>
                <a:lnTo>
                  <a:pt x="252613" y="133959"/>
                </a:lnTo>
                <a:cubicBezTo>
                  <a:pt x="252613" y="149653"/>
                  <a:pt x="239701" y="162544"/>
                  <a:pt x="223983" y="162544"/>
                </a:cubicBezTo>
                <a:lnTo>
                  <a:pt x="209949" y="162544"/>
                </a:lnTo>
                <a:lnTo>
                  <a:pt x="209949" y="180480"/>
                </a:lnTo>
                <a:lnTo>
                  <a:pt x="266085" y="180480"/>
                </a:lnTo>
                <a:lnTo>
                  <a:pt x="313240" y="180480"/>
                </a:lnTo>
                <a:cubicBezTo>
                  <a:pt x="317731" y="180480"/>
                  <a:pt x="321099" y="183843"/>
                  <a:pt x="321099" y="187767"/>
                </a:cubicBezTo>
                <a:lnTo>
                  <a:pt x="321099" y="350311"/>
                </a:lnTo>
                <a:cubicBezTo>
                  <a:pt x="321099" y="354234"/>
                  <a:pt x="317731" y="357597"/>
                  <a:pt x="313240" y="357597"/>
                </a:cubicBezTo>
                <a:lnTo>
                  <a:pt x="273383" y="357597"/>
                </a:lnTo>
                <a:lnTo>
                  <a:pt x="273383" y="374973"/>
                </a:lnTo>
                <a:cubicBezTo>
                  <a:pt x="279558" y="368807"/>
                  <a:pt x="287979" y="364884"/>
                  <a:pt x="297522" y="364884"/>
                </a:cubicBezTo>
                <a:cubicBezTo>
                  <a:pt x="316608" y="364884"/>
                  <a:pt x="332326" y="380577"/>
                  <a:pt x="332326" y="399634"/>
                </a:cubicBezTo>
                <a:cubicBezTo>
                  <a:pt x="332326" y="409723"/>
                  <a:pt x="327835" y="419252"/>
                  <a:pt x="319415" y="425978"/>
                </a:cubicBezTo>
                <a:cubicBezTo>
                  <a:pt x="316608" y="428780"/>
                  <a:pt x="311556" y="428220"/>
                  <a:pt x="309310" y="424857"/>
                </a:cubicBezTo>
                <a:cubicBezTo>
                  <a:pt x="306504" y="421494"/>
                  <a:pt x="307065" y="417010"/>
                  <a:pt x="310433" y="414207"/>
                </a:cubicBezTo>
                <a:cubicBezTo>
                  <a:pt x="314924" y="410844"/>
                  <a:pt x="317169" y="405239"/>
                  <a:pt x="317169" y="399634"/>
                </a:cubicBezTo>
                <a:cubicBezTo>
                  <a:pt x="317169" y="388424"/>
                  <a:pt x="308749" y="380017"/>
                  <a:pt x="297522" y="380017"/>
                </a:cubicBezTo>
                <a:cubicBezTo>
                  <a:pt x="286856" y="380017"/>
                  <a:pt x="278435" y="388424"/>
                  <a:pt x="278435" y="399634"/>
                </a:cubicBezTo>
                <a:cubicBezTo>
                  <a:pt x="278435" y="406360"/>
                  <a:pt x="281804" y="413086"/>
                  <a:pt x="287979" y="416449"/>
                </a:cubicBezTo>
                <a:cubicBezTo>
                  <a:pt x="291908" y="418131"/>
                  <a:pt x="293031" y="423175"/>
                  <a:pt x="290785" y="426538"/>
                </a:cubicBezTo>
                <a:cubicBezTo>
                  <a:pt x="289663" y="428780"/>
                  <a:pt x="286856" y="430462"/>
                  <a:pt x="284610" y="430462"/>
                </a:cubicBezTo>
                <a:cubicBezTo>
                  <a:pt x="282926" y="430462"/>
                  <a:pt x="281804" y="429901"/>
                  <a:pt x="280681" y="429341"/>
                </a:cubicBezTo>
                <a:cubicBezTo>
                  <a:pt x="277874" y="427659"/>
                  <a:pt x="275629" y="425978"/>
                  <a:pt x="273383" y="423736"/>
                </a:cubicBezTo>
                <a:lnTo>
                  <a:pt x="273383" y="588522"/>
                </a:lnTo>
                <a:cubicBezTo>
                  <a:pt x="273383" y="592445"/>
                  <a:pt x="270015" y="595808"/>
                  <a:pt x="266085" y="595808"/>
                </a:cubicBezTo>
                <a:lnTo>
                  <a:pt x="175706" y="595808"/>
                </a:lnTo>
                <a:cubicBezTo>
                  <a:pt x="171215" y="595808"/>
                  <a:pt x="167847" y="592445"/>
                  <a:pt x="167847" y="588522"/>
                </a:cubicBezTo>
                <a:lnTo>
                  <a:pt x="167847" y="566662"/>
                </a:lnTo>
                <a:lnTo>
                  <a:pt x="163917" y="566662"/>
                </a:lnTo>
                <a:lnTo>
                  <a:pt x="163917" y="588522"/>
                </a:lnTo>
                <a:cubicBezTo>
                  <a:pt x="163917" y="592445"/>
                  <a:pt x="160549" y="595808"/>
                  <a:pt x="156058" y="595808"/>
                </a:cubicBezTo>
                <a:lnTo>
                  <a:pt x="65679" y="595808"/>
                </a:lnTo>
                <a:cubicBezTo>
                  <a:pt x="61750" y="595808"/>
                  <a:pt x="58381" y="592445"/>
                  <a:pt x="58381" y="588522"/>
                </a:cubicBezTo>
                <a:lnTo>
                  <a:pt x="58381" y="423736"/>
                </a:lnTo>
                <a:cubicBezTo>
                  <a:pt x="56136" y="425978"/>
                  <a:pt x="53891" y="427659"/>
                  <a:pt x="51084" y="429341"/>
                </a:cubicBezTo>
                <a:cubicBezTo>
                  <a:pt x="49961" y="429901"/>
                  <a:pt x="48838" y="430462"/>
                  <a:pt x="47716" y="430462"/>
                </a:cubicBezTo>
                <a:cubicBezTo>
                  <a:pt x="44909" y="430462"/>
                  <a:pt x="42663" y="428780"/>
                  <a:pt x="40979" y="426538"/>
                </a:cubicBezTo>
                <a:cubicBezTo>
                  <a:pt x="38734" y="423175"/>
                  <a:pt x="40418" y="418131"/>
                  <a:pt x="43786" y="416449"/>
                </a:cubicBezTo>
                <a:cubicBezTo>
                  <a:pt x="49961" y="412526"/>
                  <a:pt x="53891" y="406360"/>
                  <a:pt x="53891" y="399634"/>
                </a:cubicBezTo>
                <a:cubicBezTo>
                  <a:pt x="53891" y="388424"/>
                  <a:pt x="44909" y="380017"/>
                  <a:pt x="34243" y="380017"/>
                </a:cubicBezTo>
                <a:cubicBezTo>
                  <a:pt x="23577" y="380017"/>
                  <a:pt x="14595" y="388424"/>
                  <a:pt x="14595" y="399634"/>
                </a:cubicBezTo>
                <a:cubicBezTo>
                  <a:pt x="14595" y="405239"/>
                  <a:pt x="17402" y="410844"/>
                  <a:pt x="21893" y="414207"/>
                </a:cubicBezTo>
                <a:cubicBezTo>
                  <a:pt x="25261" y="417010"/>
                  <a:pt x="25261" y="421494"/>
                  <a:pt x="23016" y="424857"/>
                </a:cubicBezTo>
                <a:cubicBezTo>
                  <a:pt x="20209" y="428220"/>
                  <a:pt x="15718" y="428780"/>
                  <a:pt x="12350" y="425978"/>
                </a:cubicBezTo>
                <a:cubicBezTo>
                  <a:pt x="4491" y="419252"/>
                  <a:pt x="0" y="409723"/>
                  <a:pt x="0" y="399634"/>
                </a:cubicBezTo>
                <a:cubicBezTo>
                  <a:pt x="0" y="380577"/>
                  <a:pt x="15157" y="364884"/>
                  <a:pt x="34243" y="364884"/>
                </a:cubicBezTo>
                <a:cubicBezTo>
                  <a:pt x="43786" y="364884"/>
                  <a:pt x="52206" y="368807"/>
                  <a:pt x="58381" y="374973"/>
                </a:cubicBezTo>
                <a:lnTo>
                  <a:pt x="58381" y="357597"/>
                </a:lnTo>
                <a:lnTo>
                  <a:pt x="18525" y="357597"/>
                </a:lnTo>
                <a:cubicBezTo>
                  <a:pt x="14595" y="357597"/>
                  <a:pt x="11227" y="354234"/>
                  <a:pt x="11227" y="350311"/>
                </a:cubicBezTo>
                <a:lnTo>
                  <a:pt x="11227" y="187767"/>
                </a:lnTo>
                <a:cubicBezTo>
                  <a:pt x="11227" y="183843"/>
                  <a:pt x="14595" y="180480"/>
                  <a:pt x="18525" y="180480"/>
                </a:cubicBezTo>
                <a:lnTo>
                  <a:pt x="65679" y="180480"/>
                </a:lnTo>
                <a:lnTo>
                  <a:pt x="66241" y="180480"/>
                </a:lnTo>
                <a:lnTo>
                  <a:pt x="122377" y="180480"/>
                </a:lnTo>
                <a:lnTo>
                  <a:pt x="122377" y="162544"/>
                </a:lnTo>
                <a:lnTo>
                  <a:pt x="107781" y="162544"/>
                </a:lnTo>
                <a:cubicBezTo>
                  <a:pt x="92063" y="162544"/>
                  <a:pt x="79152" y="149653"/>
                  <a:pt x="79152" y="133959"/>
                </a:cubicBezTo>
                <a:lnTo>
                  <a:pt x="79152" y="61094"/>
                </a:lnTo>
                <a:cubicBezTo>
                  <a:pt x="79152" y="44839"/>
                  <a:pt x="92063" y="32509"/>
                  <a:pt x="107781" y="32509"/>
                </a:cubicBezTo>
                <a:lnTo>
                  <a:pt x="122377" y="32509"/>
                </a:lnTo>
                <a:lnTo>
                  <a:pt x="122377" y="7286"/>
                </a:lnTo>
                <a:cubicBezTo>
                  <a:pt x="122377" y="3363"/>
                  <a:pt x="125183" y="0"/>
                  <a:pt x="129674" y="0"/>
                </a:cubicBezTo>
                <a:close/>
              </a:path>
            </a:pathLst>
          </a:custGeom>
          <a:solidFill>
            <a:srgbClr val="95FDF1"/>
          </a:solidFill>
          <a:ln>
            <a:noFill/>
          </a:ln>
        </p:spPr>
        <p:txBody>
          <a:bodyPr/>
          <a:lstStyle/>
          <a:p>
            <a:endParaRPr lang="zh-CN" altLang="en-US"/>
          </a:p>
        </p:txBody>
      </p:sp>
      <p:sp>
        <p:nvSpPr>
          <p:cNvPr id="16" name="圆角矩形标注 15"/>
          <p:cNvSpPr/>
          <p:nvPr/>
        </p:nvSpPr>
        <p:spPr>
          <a:xfrm>
            <a:off x="1558477" y="2087658"/>
            <a:ext cx="4155312" cy="1539433"/>
          </a:xfrm>
          <a:prstGeom prst="wedgeRoundRectCallout">
            <a:avLst>
              <a:gd name="adj1" fmla="val -42281"/>
              <a:gd name="adj2" fmla="val 69267"/>
              <a:gd name="adj3" fmla="val 16667"/>
            </a:avLst>
          </a:prstGeom>
          <a:noFill/>
          <a:ln w="254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obot-in-suit_28695"/>
          <p:cNvSpPr>
            <a:spLocks noChangeAspect="1"/>
          </p:cNvSpPr>
          <p:nvPr/>
        </p:nvSpPr>
        <p:spPr bwMode="auto">
          <a:xfrm>
            <a:off x="10230037" y="3090440"/>
            <a:ext cx="1252049" cy="2244688"/>
          </a:xfrm>
          <a:custGeom>
            <a:avLst/>
            <a:gdLst>
              <a:gd name="connsiteX0" fmla="*/ 187057 w 339561"/>
              <a:gd name="connsiteY0" fmla="*/ 578841 h 608768"/>
              <a:gd name="connsiteX1" fmla="*/ 187057 w 339561"/>
              <a:gd name="connsiteY1" fmla="*/ 593538 h 608768"/>
              <a:gd name="connsiteX2" fmla="*/ 264056 w 339561"/>
              <a:gd name="connsiteY2" fmla="*/ 593538 h 608768"/>
              <a:gd name="connsiteX3" fmla="*/ 264162 w 339561"/>
              <a:gd name="connsiteY3" fmla="*/ 578841 h 608768"/>
              <a:gd name="connsiteX4" fmla="*/ 75185 w 339561"/>
              <a:gd name="connsiteY4" fmla="*/ 578841 h 608768"/>
              <a:gd name="connsiteX5" fmla="*/ 75185 w 339561"/>
              <a:gd name="connsiteY5" fmla="*/ 593538 h 608768"/>
              <a:gd name="connsiteX6" fmla="*/ 152290 w 339561"/>
              <a:gd name="connsiteY6" fmla="*/ 593538 h 608768"/>
              <a:gd name="connsiteX7" fmla="*/ 152290 w 339561"/>
              <a:gd name="connsiteY7" fmla="*/ 578841 h 608768"/>
              <a:gd name="connsiteX8" fmla="*/ 167541 w 339561"/>
              <a:gd name="connsiteY8" fmla="*/ 404177 h 608768"/>
              <a:gd name="connsiteX9" fmla="*/ 167541 w 339561"/>
              <a:gd name="connsiteY9" fmla="*/ 563505 h 608768"/>
              <a:gd name="connsiteX10" fmla="*/ 171807 w 339561"/>
              <a:gd name="connsiteY10" fmla="*/ 563505 h 608768"/>
              <a:gd name="connsiteX11" fmla="*/ 171807 w 339561"/>
              <a:gd name="connsiteY11" fmla="*/ 404177 h 608768"/>
              <a:gd name="connsiteX12" fmla="*/ 242087 w 339561"/>
              <a:gd name="connsiteY12" fmla="*/ 215348 h 608768"/>
              <a:gd name="connsiteX13" fmla="*/ 234515 w 339561"/>
              <a:gd name="connsiteY13" fmla="*/ 222910 h 608768"/>
              <a:gd name="connsiteX14" fmla="*/ 234515 w 339561"/>
              <a:gd name="connsiteY14" fmla="*/ 327921 h 608768"/>
              <a:gd name="connsiteX15" fmla="*/ 242087 w 339561"/>
              <a:gd name="connsiteY15" fmla="*/ 335589 h 608768"/>
              <a:gd name="connsiteX16" fmla="*/ 249765 w 339561"/>
              <a:gd name="connsiteY16" fmla="*/ 327921 h 608768"/>
              <a:gd name="connsiteX17" fmla="*/ 249765 w 339561"/>
              <a:gd name="connsiteY17" fmla="*/ 222910 h 608768"/>
              <a:gd name="connsiteX18" fmla="*/ 242087 w 339561"/>
              <a:gd name="connsiteY18" fmla="*/ 215348 h 608768"/>
              <a:gd name="connsiteX19" fmla="*/ 140559 w 339561"/>
              <a:gd name="connsiteY19" fmla="*/ 166038 h 608768"/>
              <a:gd name="connsiteX20" fmla="*/ 140559 w 339561"/>
              <a:gd name="connsiteY20" fmla="*/ 184356 h 608768"/>
              <a:gd name="connsiteX21" fmla="*/ 199428 w 339561"/>
              <a:gd name="connsiteY21" fmla="*/ 184356 h 608768"/>
              <a:gd name="connsiteX22" fmla="*/ 199428 w 339561"/>
              <a:gd name="connsiteY22" fmla="*/ 166038 h 608768"/>
              <a:gd name="connsiteX23" fmla="*/ 219123 w 339561"/>
              <a:gd name="connsiteY23" fmla="*/ 64215 h 608768"/>
              <a:gd name="connsiteX24" fmla="*/ 226797 w 339561"/>
              <a:gd name="connsiteY24" fmla="*/ 71885 h 608768"/>
              <a:gd name="connsiteX25" fmla="*/ 226797 w 339561"/>
              <a:gd name="connsiteY25" fmla="*/ 106612 h 608768"/>
              <a:gd name="connsiteX26" fmla="*/ 219123 w 339561"/>
              <a:gd name="connsiteY26" fmla="*/ 114175 h 608768"/>
              <a:gd name="connsiteX27" fmla="*/ 211555 w 339561"/>
              <a:gd name="connsiteY27" fmla="*/ 106612 h 608768"/>
              <a:gd name="connsiteX28" fmla="*/ 211555 w 339561"/>
              <a:gd name="connsiteY28" fmla="*/ 71885 h 608768"/>
              <a:gd name="connsiteX29" fmla="*/ 219123 w 339561"/>
              <a:gd name="connsiteY29" fmla="*/ 64215 h 608768"/>
              <a:gd name="connsiteX30" fmla="*/ 110379 w 339561"/>
              <a:gd name="connsiteY30" fmla="*/ 48245 h 608768"/>
              <a:gd name="connsiteX31" fmla="*/ 96515 w 339561"/>
              <a:gd name="connsiteY31" fmla="*/ 62091 h 608768"/>
              <a:gd name="connsiteX32" fmla="*/ 96515 w 339561"/>
              <a:gd name="connsiteY32" fmla="*/ 136856 h 608768"/>
              <a:gd name="connsiteX33" fmla="*/ 110379 w 339561"/>
              <a:gd name="connsiteY33" fmla="*/ 150701 h 608768"/>
              <a:gd name="connsiteX34" fmla="*/ 132988 w 339561"/>
              <a:gd name="connsiteY34" fmla="*/ 150701 h 608768"/>
              <a:gd name="connsiteX35" fmla="*/ 207107 w 339561"/>
              <a:gd name="connsiteY35" fmla="*/ 150701 h 608768"/>
              <a:gd name="connsiteX36" fmla="*/ 228969 w 339561"/>
              <a:gd name="connsiteY36" fmla="*/ 150701 h 608768"/>
              <a:gd name="connsiteX37" fmla="*/ 242940 w 339561"/>
              <a:gd name="connsiteY37" fmla="*/ 136856 h 608768"/>
              <a:gd name="connsiteX38" fmla="*/ 242940 w 339561"/>
              <a:gd name="connsiteY38" fmla="*/ 62091 h 608768"/>
              <a:gd name="connsiteX39" fmla="*/ 228969 w 339561"/>
              <a:gd name="connsiteY39" fmla="*/ 48245 h 608768"/>
              <a:gd name="connsiteX40" fmla="*/ 209773 w 339561"/>
              <a:gd name="connsiteY40" fmla="*/ 48245 h 608768"/>
              <a:gd name="connsiteX41" fmla="*/ 206787 w 339561"/>
              <a:gd name="connsiteY41" fmla="*/ 48884 h 608768"/>
              <a:gd name="connsiteX42" fmla="*/ 132668 w 339561"/>
              <a:gd name="connsiteY42" fmla="*/ 48884 h 608768"/>
              <a:gd name="connsiteX43" fmla="*/ 129575 w 339561"/>
              <a:gd name="connsiteY43" fmla="*/ 48245 h 608768"/>
              <a:gd name="connsiteX44" fmla="*/ 140239 w 339561"/>
              <a:gd name="connsiteY44" fmla="*/ 15230 h 608768"/>
              <a:gd name="connsiteX45" fmla="*/ 140239 w 339561"/>
              <a:gd name="connsiteY45" fmla="*/ 33016 h 608768"/>
              <a:gd name="connsiteX46" fmla="*/ 199108 w 339561"/>
              <a:gd name="connsiteY46" fmla="*/ 33016 h 608768"/>
              <a:gd name="connsiteX47" fmla="*/ 199108 w 339561"/>
              <a:gd name="connsiteY47" fmla="*/ 15230 h 608768"/>
              <a:gd name="connsiteX48" fmla="*/ 132561 w 339561"/>
              <a:gd name="connsiteY48" fmla="*/ 0 h 608768"/>
              <a:gd name="connsiteX49" fmla="*/ 206680 w 339561"/>
              <a:gd name="connsiteY49" fmla="*/ 0 h 608768"/>
              <a:gd name="connsiteX50" fmla="*/ 214359 w 339561"/>
              <a:gd name="connsiteY50" fmla="*/ 7668 h 608768"/>
              <a:gd name="connsiteX51" fmla="*/ 214359 w 339561"/>
              <a:gd name="connsiteY51" fmla="*/ 33016 h 608768"/>
              <a:gd name="connsiteX52" fmla="*/ 228969 w 339561"/>
              <a:gd name="connsiteY52" fmla="*/ 33016 h 608768"/>
              <a:gd name="connsiteX53" fmla="*/ 258190 w 339561"/>
              <a:gd name="connsiteY53" fmla="*/ 62091 h 608768"/>
              <a:gd name="connsiteX54" fmla="*/ 258190 w 339561"/>
              <a:gd name="connsiteY54" fmla="*/ 136856 h 608768"/>
              <a:gd name="connsiteX55" fmla="*/ 228969 w 339561"/>
              <a:gd name="connsiteY55" fmla="*/ 166038 h 608768"/>
              <a:gd name="connsiteX56" fmla="*/ 214679 w 339561"/>
              <a:gd name="connsiteY56" fmla="*/ 166038 h 608768"/>
              <a:gd name="connsiteX57" fmla="*/ 214679 w 339561"/>
              <a:gd name="connsiteY57" fmla="*/ 184356 h 608768"/>
              <a:gd name="connsiteX58" fmla="*/ 271734 w 339561"/>
              <a:gd name="connsiteY58" fmla="*/ 184356 h 608768"/>
              <a:gd name="connsiteX59" fmla="*/ 320258 w 339561"/>
              <a:gd name="connsiteY59" fmla="*/ 184356 h 608768"/>
              <a:gd name="connsiteX60" fmla="*/ 327937 w 339561"/>
              <a:gd name="connsiteY60" fmla="*/ 192024 h 608768"/>
              <a:gd name="connsiteX61" fmla="*/ 327937 w 339561"/>
              <a:gd name="connsiteY61" fmla="*/ 357529 h 608768"/>
              <a:gd name="connsiteX62" fmla="*/ 320258 w 339561"/>
              <a:gd name="connsiteY62" fmla="*/ 365197 h 608768"/>
              <a:gd name="connsiteX63" fmla="*/ 279413 w 339561"/>
              <a:gd name="connsiteY63" fmla="*/ 365197 h 608768"/>
              <a:gd name="connsiteX64" fmla="*/ 279413 w 339561"/>
              <a:gd name="connsiteY64" fmla="*/ 383196 h 608768"/>
              <a:gd name="connsiteX65" fmla="*/ 304368 w 339561"/>
              <a:gd name="connsiteY65" fmla="*/ 372759 h 608768"/>
              <a:gd name="connsiteX66" fmla="*/ 339561 w 339561"/>
              <a:gd name="connsiteY66" fmla="*/ 407905 h 608768"/>
              <a:gd name="connsiteX67" fmla="*/ 326657 w 339561"/>
              <a:gd name="connsiteY67" fmla="*/ 435063 h 608768"/>
              <a:gd name="connsiteX68" fmla="*/ 315886 w 339561"/>
              <a:gd name="connsiteY68" fmla="*/ 433998 h 608768"/>
              <a:gd name="connsiteX69" fmla="*/ 316952 w 339561"/>
              <a:gd name="connsiteY69" fmla="*/ 423241 h 608768"/>
              <a:gd name="connsiteX70" fmla="*/ 324311 w 339561"/>
              <a:gd name="connsiteY70" fmla="*/ 407905 h 608768"/>
              <a:gd name="connsiteX71" fmla="*/ 304368 w 339561"/>
              <a:gd name="connsiteY71" fmla="*/ 388095 h 608768"/>
              <a:gd name="connsiteX72" fmla="*/ 284532 w 339561"/>
              <a:gd name="connsiteY72" fmla="*/ 407905 h 608768"/>
              <a:gd name="connsiteX73" fmla="*/ 294556 w 339561"/>
              <a:gd name="connsiteY73" fmla="*/ 425158 h 608768"/>
              <a:gd name="connsiteX74" fmla="*/ 297329 w 339561"/>
              <a:gd name="connsiteY74" fmla="*/ 435595 h 608768"/>
              <a:gd name="connsiteX75" fmla="*/ 290717 w 339561"/>
              <a:gd name="connsiteY75" fmla="*/ 439429 h 608768"/>
              <a:gd name="connsiteX76" fmla="*/ 286985 w 339561"/>
              <a:gd name="connsiteY76" fmla="*/ 438364 h 608768"/>
              <a:gd name="connsiteX77" fmla="*/ 279413 w 339561"/>
              <a:gd name="connsiteY77" fmla="*/ 432613 h 608768"/>
              <a:gd name="connsiteX78" fmla="*/ 279413 w 339561"/>
              <a:gd name="connsiteY78" fmla="*/ 601100 h 608768"/>
              <a:gd name="connsiteX79" fmla="*/ 271734 w 339561"/>
              <a:gd name="connsiteY79" fmla="*/ 608768 h 608768"/>
              <a:gd name="connsiteX80" fmla="*/ 179485 w 339561"/>
              <a:gd name="connsiteY80" fmla="*/ 608768 h 608768"/>
              <a:gd name="connsiteX81" fmla="*/ 171807 w 339561"/>
              <a:gd name="connsiteY81" fmla="*/ 601100 h 608768"/>
              <a:gd name="connsiteX82" fmla="*/ 171807 w 339561"/>
              <a:gd name="connsiteY82" fmla="*/ 578841 h 608768"/>
              <a:gd name="connsiteX83" fmla="*/ 167541 w 339561"/>
              <a:gd name="connsiteY83" fmla="*/ 578841 h 608768"/>
              <a:gd name="connsiteX84" fmla="*/ 167541 w 339561"/>
              <a:gd name="connsiteY84" fmla="*/ 601100 h 608768"/>
              <a:gd name="connsiteX85" fmla="*/ 159862 w 339561"/>
              <a:gd name="connsiteY85" fmla="*/ 608768 h 608768"/>
              <a:gd name="connsiteX86" fmla="*/ 67614 w 339561"/>
              <a:gd name="connsiteY86" fmla="*/ 608768 h 608768"/>
              <a:gd name="connsiteX87" fmla="*/ 59935 w 339561"/>
              <a:gd name="connsiteY87" fmla="*/ 601100 h 608768"/>
              <a:gd name="connsiteX88" fmla="*/ 59935 w 339561"/>
              <a:gd name="connsiteY88" fmla="*/ 432826 h 608768"/>
              <a:gd name="connsiteX89" fmla="*/ 52576 w 339561"/>
              <a:gd name="connsiteY89" fmla="*/ 438364 h 608768"/>
              <a:gd name="connsiteX90" fmla="*/ 48844 w 339561"/>
              <a:gd name="connsiteY90" fmla="*/ 439429 h 608768"/>
              <a:gd name="connsiteX91" fmla="*/ 42125 w 339561"/>
              <a:gd name="connsiteY91" fmla="*/ 435595 h 608768"/>
              <a:gd name="connsiteX92" fmla="*/ 45005 w 339561"/>
              <a:gd name="connsiteY92" fmla="*/ 425158 h 608768"/>
              <a:gd name="connsiteX93" fmla="*/ 55029 w 339561"/>
              <a:gd name="connsiteY93" fmla="*/ 407905 h 608768"/>
              <a:gd name="connsiteX94" fmla="*/ 35193 w 339561"/>
              <a:gd name="connsiteY94" fmla="*/ 388095 h 608768"/>
              <a:gd name="connsiteX95" fmla="*/ 15250 w 339561"/>
              <a:gd name="connsiteY95" fmla="*/ 407905 h 608768"/>
              <a:gd name="connsiteX96" fmla="*/ 22609 w 339561"/>
              <a:gd name="connsiteY96" fmla="*/ 423241 h 608768"/>
              <a:gd name="connsiteX97" fmla="*/ 23569 w 339561"/>
              <a:gd name="connsiteY97" fmla="*/ 433998 h 608768"/>
              <a:gd name="connsiteX98" fmla="*/ 12904 w 339561"/>
              <a:gd name="connsiteY98" fmla="*/ 435063 h 608768"/>
              <a:gd name="connsiteX99" fmla="*/ 0 w 339561"/>
              <a:gd name="connsiteY99" fmla="*/ 407905 h 608768"/>
              <a:gd name="connsiteX100" fmla="*/ 35193 w 339561"/>
              <a:gd name="connsiteY100" fmla="*/ 372759 h 608768"/>
              <a:gd name="connsiteX101" fmla="*/ 59935 w 339561"/>
              <a:gd name="connsiteY101" fmla="*/ 382983 h 608768"/>
              <a:gd name="connsiteX102" fmla="*/ 59935 w 339561"/>
              <a:gd name="connsiteY102" fmla="*/ 365197 h 608768"/>
              <a:gd name="connsiteX103" fmla="*/ 19303 w 339561"/>
              <a:gd name="connsiteY103" fmla="*/ 365197 h 608768"/>
              <a:gd name="connsiteX104" fmla="*/ 11624 w 339561"/>
              <a:gd name="connsiteY104" fmla="*/ 357529 h 608768"/>
              <a:gd name="connsiteX105" fmla="*/ 11624 w 339561"/>
              <a:gd name="connsiteY105" fmla="*/ 192024 h 608768"/>
              <a:gd name="connsiteX106" fmla="*/ 19303 w 339561"/>
              <a:gd name="connsiteY106" fmla="*/ 184356 h 608768"/>
              <a:gd name="connsiteX107" fmla="*/ 67614 w 339561"/>
              <a:gd name="connsiteY107" fmla="*/ 184356 h 608768"/>
              <a:gd name="connsiteX108" fmla="*/ 67827 w 339561"/>
              <a:gd name="connsiteY108" fmla="*/ 184356 h 608768"/>
              <a:gd name="connsiteX109" fmla="*/ 125309 w 339561"/>
              <a:gd name="connsiteY109" fmla="*/ 184356 h 608768"/>
              <a:gd name="connsiteX110" fmla="*/ 125309 w 339561"/>
              <a:gd name="connsiteY110" fmla="*/ 166038 h 608768"/>
              <a:gd name="connsiteX111" fmla="*/ 110379 w 339561"/>
              <a:gd name="connsiteY111" fmla="*/ 166038 h 608768"/>
              <a:gd name="connsiteX112" fmla="*/ 81158 w 339561"/>
              <a:gd name="connsiteY112" fmla="*/ 136856 h 608768"/>
              <a:gd name="connsiteX113" fmla="*/ 81158 w 339561"/>
              <a:gd name="connsiteY113" fmla="*/ 62091 h 608768"/>
              <a:gd name="connsiteX114" fmla="*/ 110379 w 339561"/>
              <a:gd name="connsiteY114" fmla="*/ 33016 h 608768"/>
              <a:gd name="connsiteX115" fmla="*/ 124989 w 339561"/>
              <a:gd name="connsiteY115" fmla="*/ 33016 h 608768"/>
              <a:gd name="connsiteX116" fmla="*/ 124989 w 339561"/>
              <a:gd name="connsiteY116" fmla="*/ 7668 h 608768"/>
              <a:gd name="connsiteX117" fmla="*/ 132561 w 339561"/>
              <a:gd name="connsiteY117" fmla="*/ 0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39561" h="608768">
                <a:moveTo>
                  <a:pt x="187057" y="578841"/>
                </a:moveTo>
                <a:lnTo>
                  <a:pt x="187057" y="593538"/>
                </a:lnTo>
                <a:lnTo>
                  <a:pt x="264056" y="593538"/>
                </a:lnTo>
                <a:lnTo>
                  <a:pt x="264162" y="578841"/>
                </a:lnTo>
                <a:close/>
                <a:moveTo>
                  <a:pt x="75185" y="578841"/>
                </a:moveTo>
                <a:lnTo>
                  <a:pt x="75185" y="593538"/>
                </a:lnTo>
                <a:lnTo>
                  <a:pt x="152290" y="593538"/>
                </a:lnTo>
                <a:lnTo>
                  <a:pt x="152290" y="578841"/>
                </a:lnTo>
                <a:close/>
                <a:moveTo>
                  <a:pt x="167541" y="404177"/>
                </a:moveTo>
                <a:lnTo>
                  <a:pt x="167541" y="563505"/>
                </a:lnTo>
                <a:lnTo>
                  <a:pt x="171807" y="563505"/>
                </a:lnTo>
                <a:lnTo>
                  <a:pt x="171807" y="404177"/>
                </a:lnTo>
                <a:close/>
                <a:moveTo>
                  <a:pt x="242087" y="215348"/>
                </a:moveTo>
                <a:cubicBezTo>
                  <a:pt x="237927" y="215348"/>
                  <a:pt x="234515" y="218756"/>
                  <a:pt x="234515" y="222910"/>
                </a:cubicBezTo>
                <a:lnTo>
                  <a:pt x="234515" y="327921"/>
                </a:lnTo>
                <a:cubicBezTo>
                  <a:pt x="234515" y="332181"/>
                  <a:pt x="237927" y="335589"/>
                  <a:pt x="242087" y="335589"/>
                </a:cubicBezTo>
                <a:cubicBezTo>
                  <a:pt x="246352" y="335589"/>
                  <a:pt x="249765" y="332181"/>
                  <a:pt x="249765" y="327921"/>
                </a:cubicBezTo>
                <a:lnTo>
                  <a:pt x="249765" y="222910"/>
                </a:lnTo>
                <a:cubicBezTo>
                  <a:pt x="249765" y="218756"/>
                  <a:pt x="246352" y="215348"/>
                  <a:pt x="242087" y="215348"/>
                </a:cubicBezTo>
                <a:close/>
                <a:moveTo>
                  <a:pt x="140559" y="166038"/>
                </a:moveTo>
                <a:lnTo>
                  <a:pt x="140559" y="184356"/>
                </a:lnTo>
                <a:lnTo>
                  <a:pt x="199428" y="184356"/>
                </a:lnTo>
                <a:lnTo>
                  <a:pt x="199428" y="166038"/>
                </a:lnTo>
                <a:close/>
                <a:moveTo>
                  <a:pt x="219123" y="64215"/>
                </a:moveTo>
                <a:cubicBezTo>
                  <a:pt x="223386" y="64215"/>
                  <a:pt x="226797" y="67731"/>
                  <a:pt x="226797" y="71885"/>
                </a:cubicBezTo>
                <a:lnTo>
                  <a:pt x="226797" y="106612"/>
                </a:lnTo>
                <a:cubicBezTo>
                  <a:pt x="226797" y="110766"/>
                  <a:pt x="223386" y="114175"/>
                  <a:pt x="219123" y="114175"/>
                </a:cubicBezTo>
                <a:cubicBezTo>
                  <a:pt x="214966" y="114175"/>
                  <a:pt x="211555" y="110766"/>
                  <a:pt x="211555" y="106612"/>
                </a:cubicBezTo>
                <a:lnTo>
                  <a:pt x="211555" y="71885"/>
                </a:lnTo>
                <a:cubicBezTo>
                  <a:pt x="211555" y="67731"/>
                  <a:pt x="214966" y="64215"/>
                  <a:pt x="219123" y="64215"/>
                </a:cubicBezTo>
                <a:close/>
                <a:moveTo>
                  <a:pt x="110379" y="48245"/>
                </a:moveTo>
                <a:cubicBezTo>
                  <a:pt x="102700" y="48245"/>
                  <a:pt x="96515" y="54423"/>
                  <a:pt x="96515" y="62091"/>
                </a:cubicBezTo>
                <a:lnTo>
                  <a:pt x="96515" y="136856"/>
                </a:lnTo>
                <a:cubicBezTo>
                  <a:pt x="96515" y="144524"/>
                  <a:pt x="102700" y="150701"/>
                  <a:pt x="110379" y="150701"/>
                </a:cubicBezTo>
                <a:lnTo>
                  <a:pt x="132988" y="150701"/>
                </a:lnTo>
                <a:lnTo>
                  <a:pt x="207107" y="150701"/>
                </a:lnTo>
                <a:lnTo>
                  <a:pt x="228969" y="150701"/>
                </a:lnTo>
                <a:cubicBezTo>
                  <a:pt x="236648" y="150701"/>
                  <a:pt x="242940" y="144524"/>
                  <a:pt x="242940" y="136856"/>
                </a:cubicBezTo>
                <a:lnTo>
                  <a:pt x="242940" y="62091"/>
                </a:lnTo>
                <a:cubicBezTo>
                  <a:pt x="242940" y="54423"/>
                  <a:pt x="236648" y="48245"/>
                  <a:pt x="228969" y="48245"/>
                </a:cubicBezTo>
                <a:lnTo>
                  <a:pt x="209773" y="48245"/>
                </a:lnTo>
                <a:cubicBezTo>
                  <a:pt x="208920" y="48671"/>
                  <a:pt x="207853" y="48884"/>
                  <a:pt x="206787" y="48884"/>
                </a:cubicBezTo>
                <a:lnTo>
                  <a:pt x="132668" y="48884"/>
                </a:lnTo>
                <a:cubicBezTo>
                  <a:pt x="131495" y="48884"/>
                  <a:pt x="130428" y="48671"/>
                  <a:pt x="129575" y="48245"/>
                </a:cubicBezTo>
                <a:close/>
                <a:moveTo>
                  <a:pt x="140239" y="15230"/>
                </a:moveTo>
                <a:lnTo>
                  <a:pt x="140239" y="33016"/>
                </a:lnTo>
                <a:lnTo>
                  <a:pt x="199108" y="33016"/>
                </a:lnTo>
                <a:lnTo>
                  <a:pt x="199108" y="15230"/>
                </a:lnTo>
                <a:close/>
                <a:moveTo>
                  <a:pt x="132561" y="0"/>
                </a:moveTo>
                <a:lnTo>
                  <a:pt x="206680" y="0"/>
                </a:lnTo>
                <a:cubicBezTo>
                  <a:pt x="210946" y="0"/>
                  <a:pt x="214359" y="3408"/>
                  <a:pt x="214359" y="7668"/>
                </a:cubicBezTo>
                <a:lnTo>
                  <a:pt x="214359" y="33016"/>
                </a:lnTo>
                <a:lnTo>
                  <a:pt x="228969" y="33016"/>
                </a:lnTo>
                <a:cubicBezTo>
                  <a:pt x="245073" y="33016"/>
                  <a:pt x="258190" y="46009"/>
                  <a:pt x="258190" y="62091"/>
                </a:cubicBezTo>
                <a:lnTo>
                  <a:pt x="258190" y="136856"/>
                </a:lnTo>
                <a:cubicBezTo>
                  <a:pt x="258190" y="152938"/>
                  <a:pt x="245073" y="166038"/>
                  <a:pt x="228969" y="166038"/>
                </a:cubicBezTo>
                <a:lnTo>
                  <a:pt x="214679" y="166038"/>
                </a:lnTo>
                <a:lnTo>
                  <a:pt x="214679" y="184356"/>
                </a:lnTo>
                <a:lnTo>
                  <a:pt x="271734" y="184356"/>
                </a:lnTo>
                <a:lnTo>
                  <a:pt x="320258" y="184356"/>
                </a:lnTo>
                <a:cubicBezTo>
                  <a:pt x="324524" y="184356"/>
                  <a:pt x="327937" y="187764"/>
                  <a:pt x="327937" y="192024"/>
                </a:cubicBezTo>
                <a:lnTo>
                  <a:pt x="327937" y="357529"/>
                </a:lnTo>
                <a:cubicBezTo>
                  <a:pt x="327937" y="361789"/>
                  <a:pt x="324524" y="365197"/>
                  <a:pt x="320258" y="365197"/>
                </a:cubicBezTo>
                <a:lnTo>
                  <a:pt x="279413" y="365197"/>
                </a:lnTo>
                <a:lnTo>
                  <a:pt x="279413" y="383196"/>
                </a:lnTo>
                <a:cubicBezTo>
                  <a:pt x="285705" y="376806"/>
                  <a:pt x="294663" y="372759"/>
                  <a:pt x="304368" y="372759"/>
                </a:cubicBezTo>
                <a:cubicBezTo>
                  <a:pt x="323777" y="372759"/>
                  <a:pt x="339561" y="388521"/>
                  <a:pt x="339561" y="407905"/>
                </a:cubicBezTo>
                <a:cubicBezTo>
                  <a:pt x="339561" y="418448"/>
                  <a:pt x="334869" y="428353"/>
                  <a:pt x="326657" y="435063"/>
                </a:cubicBezTo>
                <a:cubicBezTo>
                  <a:pt x="323458" y="437725"/>
                  <a:pt x="318658" y="437299"/>
                  <a:pt x="315886" y="433998"/>
                </a:cubicBezTo>
                <a:cubicBezTo>
                  <a:pt x="313220" y="430696"/>
                  <a:pt x="313753" y="425904"/>
                  <a:pt x="316952" y="423241"/>
                </a:cubicBezTo>
                <a:cubicBezTo>
                  <a:pt x="321645" y="419513"/>
                  <a:pt x="324311" y="413869"/>
                  <a:pt x="324311" y="407905"/>
                </a:cubicBezTo>
                <a:cubicBezTo>
                  <a:pt x="324311" y="396935"/>
                  <a:pt x="315352" y="388095"/>
                  <a:pt x="304368" y="388095"/>
                </a:cubicBezTo>
                <a:cubicBezTo>
                  <a:pt x="293383" y="388095"/>
                  <a:pt x="284532" y="396935"/>
                  <a:pt x="284532" y="407905"/>
                </a:cubicBezTo>
                <a:cubicBezTo>
                  <a:pt x="284532" y="415040"/>
                  <a:pt x="288371" y="421643"/>
                  <a:pt x="294556" y="425158"/>
                </a:cubicBezTo>
                <a:cubicBezTo>
                  <a:pt x="298182" y="427288"/>
                  <a:pt x="299462" y="431868"/>
                  <a:pt x="297329" y="435595"/>
                </a:cubicBezTo>
                <a:cubicBezTo>
                  <a:pt x="295943" y="438045"/>
                  <a:pt x="293383" y="439429"/>
                  <a:pt x="290717" y="439429"/>
                </a:cubicBezTo>
                <a:cubicBezTo>
                  <a:pt x="289437" y="439429"/>
                  <a:pt x="288158" y="439110"/>
                  <a:pt x="286985" y="438364"/>
                </a:cubicBezTo>
                <a:cubicBezTo>
                  <a:pt x="284105" y="436767"/>
                  <a:pt x="281652" y="434850"/>
                  <a:pt x="279413" y="432613"/>
                </a:cubicBezTo>
                <a:lnTo>
                  <a:pt x="279413" y="601100"/>
                </a:lnTo>
                <a:cubicBezTo>
                  <a:pt x="279413" y="605360"/>
                  <a:pt x="276000" y="608768"/>
                  <a:pt x="271734" y="608768"/>
                </a:cubicBezTo>
                <a:lnTo>
                  <a:pt x="179485" y="608768"/>
                </a:lnTo>
                <a:cubicBezTo>
                  <a:pt x="175219" y="608768"/>
                  <a:pt x="171807" y="605360"/>
                  <a:pt x="171807" y="601100"/>
                </a:cubicBezTo>
                <a:lnTo>
                  <a:pt x="171807" y="578841"/>
                </a:lnTo>
                <a:lnTo>
                  <a:pt x="167541" y="578841"/>
                </a:lnTo>
                <a:lnTo>
                  <a:pt x="167541" y="601100"/>
                </a:lnTo>
                <a:cubicBezTo>
                  <a:pt x="167541" y="605360"/>
                  <a:pt x="164128" y="608768"/>
                  <a:pt x="159862" y="608768"/>
                </a:cubicBezTo>
                <a:lnTo>
                  <a:pt x="67614" y="608768"/>
                </a:lnTo>
                <a:cubicBezTo>
                  <a:pt x="63348" y="608768"/>
                  <a:pt x="59935" y="605360"/>
                  <a:pt x="59935" y="601100"/>
                </a:cubicBezTo>
                <a:lnTo>
                  <a:pt x="59935" y="432826"/>
                </a:lnTo>
                <a:cubicBezTo>
                  <a:pt x="57802" y="434956"/>
                  <a:pt x="55349" y="436873"/>
                  <a:pt x="52576" y="438364"/>
                </a:cubicBezTo>
                <a:cubicBezTo>
                  <a:pt x="51403" y="439110"/>
                  <a:pt x="50124" y="439429"/>
                  <a:pt x="48844" y="439429"/>
                </a:cubicBezTo>
                <a:cubicBezTo>
                  <a:pt x="46178" y="439429"/>
                  <a:pt x="43618" y="438045"/>
                  <a:pt x="42125" y="435595"/>
                </a:cubicBezTo>
                <a:cubicBezTo>
                  <a:pt x="40099" y="431868"/>
                  <a:pt x="41379" y="427288"/>
                  <a:pt x="45005" y="425158"/>
                </a:cubicBezTo>
                <a:cubicBezTo>
                  <a:pt x="51190" y="421643"/>
                  <a:pt x="55029" y="415040"/>
                  <a:pt x="55029" y="407905"/>
                </a:cubicBezTo>
                <a:cubicBezTo>
                  <a:pt x="55029" y="396935"/>
                  <a:pt x="46178" y="388095"/>
                  <a:pt x="35193" y="388095"/>
                </a:cubicBezTo>
                <a:cubicBezTo>
                  <a:pt x="24209" y="388095"/>
                  <a:pt x="15250" y="396935"/>
                  <a:pt x="15250" y="407905"/>
                </a:cubicBezTo>
                <a:cubicBezTo>
                  <a:pt x="15250" y="413869"/>
                  <a:pt x="17916" y="419513"/>
                  <a:pt x="22609" y="423241"/>
                </a:cubicBezTo>
                <a:cubicBezTo>
                  <a:pt x="25808" y="425904"/>
                  <a:pt x="26342" y="430696"/>
                  <a:pt x="23569" y="433998"/>
                </a:cubicBezTo>
                <a:cubicBezTo>
                  <a:pt x="20903" y="437299"/>
                  <a:pt x="16103" y="437725"/>
                  <a:pt x="12904" y="435063"/>
                </a:cubicBezTo>
                <a:cubicBezTo>
                  <a:pt x="4692" y="428353"/>
                  <a:pt x="0" y="418448"/>
                  <a:pt x="0" y="407905"/>
                </a:cubicBezTo>
                <a:cubicBezTo>
                  <a:pt x="0" y="388521"/>
                  <a:pt x="15784" y="372759"/>
                  <a:pt x="35193" y="372759"/>
                </a:cubicBezTo>
                <a:cubicBezTo>
                  <a:pt x="44791" y="372759"/>
                  <a:pt x="53536" y="376699"/>
                  <a:pt x="59935" y="382983"/>
                </a:cubicBezTo>
                <a:lnTo>
                  <a:pt x="59935" y="365197"/>
                </a:lnTo>
                <a:lnTo>
                  <a:pt x="19303" y="365197"/>
                </a:lnTo>
                <a:cubicBezTo>
                  <a:pt x="15037" y="365197"/>
                  <a:pt x="11624" y="361789"/>
                  <a:pt x="11624" y="357529"/>
                </a:cubicBezTo>
                <a:lnTo>
                  <a:pt x="11624" y="192024"/>
                </a:lnTo>
                <a:cubicBezTo>
                  <a:pt x="11624" y="187764"/>
                  <a:pt x="15037" y="184356"/>
                  <a:pt x="19303" y="184356"/>
                </a:cubicBezTo>
                <a:lnTo>
                  <a:pt x="67614" y="184356"/>
                </a:lnTo>
                <a:lnTo>
                  <a:pt x="67827" y="184356"/>
                </a:lnTo>
                <a:lnTo>
                  <a:pt x="125309" y="184356"/>
                </a:lnTo>
                <a:lnTo>
                  <a:pt x="125309" y="166038"/>
                </a:lnTo>
                <a:lnTo>
                  <a:pt x="110379" y="166038"/>
                </a:lnTo>
                <a:cubicBezTo>
                  <a:pt x="94275" y="166038"/>
                  <a:pt x="81158" y="152938"/>
                  <a:pt x="81158" y="136856"/>
                </a:cubicBezTo>
                <a:lnTo>
                  <a:pt x="81158" y="62091"/>
                </a:lnTo>
                <a:cubicBezTo>
                  <a:pt x="81158" y="46009"/>
                  <a:pt x="94275" y="33016"/>
                  <a:pt x="110379" y="33016"/>
                </a:cubicBezTo>
                <a:lnTo>
                  <a:pt x="124989" y="33016"/>
                </a:lnTo>
                <a:lnTo>
                  <a:pt x="124989" y="7668"/>
                </a:lnTo>
                <a:cubicBezTo>
                  <a:pt x="124989" y="3408"/>
                  <a:pt x="128402" y="0"/>
                  <a:pt x="132561" y="0"/>
                </a:cubicBezTo>
                <a:close/>
              </a:path>
            </a:pathLst>
          </a:custGeom>
          <a:solidFill>
            <a:srgbClr val="95FDF1"/>
          </a:solidFill>
          <a:ln>
            <a:noFill/>
          </a:ln>
        </p:spPr>
      </p:sp>
      <p:sp>
        <p:nvSpPr>
          <p:cNvPr id="18" name="圆角矩形标注 17"/>
          <p:cNvSpPr/>
          <p:nvPr/>
        </p:nvSpPr>
        <p:spPr>
          <a:xfrm>
            <a:off x="6246470" y="2087658"/>
            <a:ext cx="4155312" cy="1539433"/>
          </a:xfrm>
          <a:prstGeom prst="wedgeRoundRectCallout">
            <a:avLst>
              <a:gd name="adj1" fmla="val 40170"/>
              <a:gd name="adj2" fmla="val 75282"/>
              <a:gd name="adj3" fmla="val 16667"/>
            </a:avLst>
          </a:prstGeom>
          <a:noFill/>
          <a:ln w="254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3"/>
          <p:cNvSpPr txBox="1"/>
          <p:nvPr/>
        </p:nvSpPr>
        <p:spPr>
          <a:xfrm>
            <a:off x="1776637" y="2349542"/>
            <a:ext cx="3718991"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r>
              <a:rPr lang="zh-CN" altLang="en-US" sz="2000" b="1" dirty="0">
                <a:solidFill>
                  <a:srgbClr val="A6E0EC"/>
                </a:solidFill>
                <a:latin typeface="黑体" panose="02010609060101010101" pitchFamily="49" charset="-122"/>
                <a:ea typeface="黑体" panose="02010609060101010101" pitchFamily="49" charset="-122"/>
                <a:cs typeface="+mn-ea"/>
                <a:sym typeface="+mn-lt"/>
              </a:rPr>
              <a:t>人工智能是关于知识的学科</a:t>
            </a:r>
            <a:r>
              <a:rPr lang="en-US" altLang="zh-CN" sz="2000" b="1" dirty="0">
                <a:solidFill>
                  <a:srgbClr val="A6E0EC"/>
                </a:solidFill>
                <a:latin typeface="黑体" panose="02010609060101010101" pitchFamily="49" charset="-122"/>
                <a:ea typeface="黑体" panose="02010609060101010101" pitchFamily="49" charset="-122"/>
                <a:cs typeface="+mn-ea"/>
                <a:sym typeface="+mn-lt"/>
              </a:rPr>
              <a:t>――</a:t>
            </a:r>
            <a:r>
              <a:rPr lang="zh-CN" altLang="en-US" sz="2000" b="1" dirty="0">
                <a:solidFill>
                  <a:srgbClr val="A6E0EC"/>
                </a:solidFill>
                <a:latin typeface="黑体" panose="02010609060101010101" pitchFamily="49" charset="-122"/>
                <a:ea typeface="黑体" panose="02010609060101010101" pitchFamily="49" charset="-122"/>
                <a:cs typeface="+mn-ea"/>
                <a:sym typeface="+mn-lt"/>
              </a:rPr>
              <a:t>怎样表示知识以及怎样获得知识并使用知识的科学。</a:t>
            </a:r>
            <a:endParaRPr lang="en-US" sz="2000" b="1" dirty="0">
              <a:solidFill>
                <a:srgbClr val="A6E0EC"/>
              </a:solidFill>
              <a:latin typeface="黑体" panose="02010609060101010101" pitchFamily="49" charset="-122"/>
              <a:ea typeface="黑体" panose="02010609060101010101" pitchFamily="49" charset="-122"/>
              <a:cs typeface="+mn-ea"/>
              <a:sym typeface="+mn-lt"/>
            </a:endParaRPr>
          </a:p>
        </p:txBody>
      </p:sp>
      <p:sp>
        <p:nvSpPr>
          <p:cNvPr id="20" name="文本框 25"/>
          <p:cNvSpPr txBox="1"/>
          <p:nvPr/>
        </p:nvSpPr>
        <p:spPr>
          <a:xfrm>
            <a:off x="6482351" y="2349542"/>
            <a:ext cx="3747686"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r>
              <a:rPr lang="zh-CN" altLang="en-US" sz="2000" b="1" dirty="0">
                <a:solidFill>
                  <a:srgbClr val="A6E0EC"/>
                </a:solidFill>
                <a:latin typeface="黑体" panose="02010609060101010101" pitchFamily="49" charset="-122"/>
                <a:ea typeface="黑体" panose="02010609060101010101" pitchFamily="49" charset="-122"/>
                <a:cs typeface="+mn-ea"/>
                <a:sym typeface="+mn-lt"/>
              </a:rPr>
              <a:t>人工智能就是研究如何使计算机去做过去只有人才能做的智能工作。</a:t>
            </a:r>
            <a:endParaRPr lang="en-US" sz="2000" b="1" dirty="0">
              <a:solidFill>
                <a:srgbClr val="A6E0EC"/>
              </a:solidFill>
              <a:latin typeface="黑体" panose="02010609060101010101" pitchFamily="49" charset="-122"/>
              <a:ea typeface="黑体" panose="02010609060101010101" pitchFamily="49" charset="-122"/>
              <a:cs typeface="+mn-ea"/>
              <a:sym typeface="+mn-lt"/>
            </a:endParaRPr>
          </a:p>
        </p:txBody>
      </p:sp>
      <p:sp>
        <p:nvSpPr>
          <p:cNvPr id="21" name="文本框 12"/>
          <p:cNvSpPr txBox="1"/>
          <p:nvPr/>
        </p:nvSpPr>
        <p:spPr>
          <a:xfrm>
            <a:off x="321369" y="1464826"/>
            <a:ext cx="4570482" cy="39805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dirty="0">
                <a:solidFill>
                  <a:srgbClr val="A6E0EC"/>
                </a:solidFill>
                <a:cs typeface="+mn-ea"/>
                <a:sym typeface="+mn-lt"/>
              </a:rPr>
              <a:t>尼尔逊教授对人工智能下了这样一个定义：</a:t>
            </a:r>
            <a:endParaRPr lang="en-US" dirty="0">
              <a:solidFill>
                <a:srgbClr val="A6E0EC"/>
              </a:solidFill>
              <a:cs typeface="+mn-ea"/>
              <a:sym typeface="+mn-lt"/>
            </a:endParaRPr>
          </a:p>
        </p:txBody>
      </p:sp>
      <p:sp>
        <p:nvSpPr>
          <p:cNvPr id="22" name="文本框 27"/>
          <p:cNvSpPr txBox="1"/>
          <p:nvPr/>
        </p:nvSpPr>
        <p:spPr>
          <a:xfrm>
            <a:off x="6709457" y="1518180"/>
            <a:ext cx="5032147" cy="39805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dirty="0">
                <a:solidFill>
                  <a:srgbClr val="A6E0EC"/>
                </a:solidFill>
                <a:cs typeface="+mn-ea"/>
                <a:sym typeface="+mn-lt"/>
              </a:rPr>
              <a:t>而另一个美国麻省理工学院的温斯顿教授认为：</a:t>
            </a:r>
            <a:endParaRPr lang="en-US" dirty="0">
              <a:solidFill>
                <a:srgbClr val="A6E0EC"/>
              </a:solidFill>
              <a:cs typeface="+mn-ea"/>
              <a:sym typeface="+mn-lt"/>
            </a:endParaRPr>
          </a:p>
        </p:txBody>
      </p:sp>
      <p:sp>
        <p:nvSpPr>
          <p:cNvPr id="23" name="文本框 6"/>
          <p:cNvSpPr txBox="1"/>
          <p:nvPr/>
        </p:nvSpPr>
        <p:spPr>
          <a:xfrm>
            <a:off x="2147736" y="4140003"/>
            <a:ext cx="7402363" cy="14219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0000"/>
              </a:lnSpc>
            </a:pPr>
            <a:r>
              <a:rPr lang="zh-CN" altLang="en-US" dirty="0">
                <a:solidFill>
                  <a:srgbClr val="A6E0EC"/>
                </a:solidFill>
                <a:latin typeface="黑体" panose="02010609060101010101" pitchFamily="49" charset="-122"/>
                <a:ea typeface="黑体" panose="02010609060101010101" pitchFamily="49" charset="-122"/>
                <a:cs typeface="+mn-ea"/>
                <a:sym typeface="+mn-lt"/>
              </a:rPr>
              <a:t>这些说法反映了人工智能学科的基本思想和基本内容。即人工智能是研究人类智能活动的规律，构造具有一定智能的人工系统，研究如何让计算机去完成以往需要人的智力才能胜任的工作，也就是研究如何应用计算机的软硬件来模拟人类某些智能行为的基本理论、方法和技术。</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spTree>
    <p:extLst>
      <p:ext uri="{BB962C8B-B14F-4D97-AF65-F5344CB8AC3E}">
        <p14:creationId xmlns:p14="http://schemas.microsoft.com/office/powerpoint/2010/main" val="3800287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507232" y="1184425"/>
            <a:ext cx="5425237" cy="5425237"/>
          </a:xfrm>
          <a:prstGeom prst="ellipse">
            <a:avLst/>
          </a:prstGeom>
          <a:noFill/>
          <a:ln w="38100">
            <a:solidFill>
              <a:srgbClr val="3EFCE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3103134"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人工智能研究学科</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grpSp>
        <p:nvGrpSpPr>
          <p:cNvPr id="10" name="组合 9"/>
          <p:cNvGrpSpPr/>
          <p:nvPr/>
        </p:nvGrpSpPr>
        <p:grpSpPr>
          <a:xfrm rot="13092694">
            <a:off x="1306248" y="1116589"/>
            <a:ext cx="682409" cy="819151"/>
            <a:chOff x="2491715" y="2358650"/>
            <a:chExt cx="682409" cy="819151"/>
          </a:xfrm>
        </p:grpSpPr>
        <p:sp>
          <p:nvSpPr>
            <p:cNvPr id="9" name="矩形 8"/>
            <p:cNvSpPr/>
            <p:nvPr/>
          </p:nvSpPr>
          <p:spPr>
            <a:xfrm>
              <a:off x="2491715" y="2358650"/>
              <a:ext cx="682409" cy="752412"/>
            </a:xfrm>
            <a:prstGeom prst="rect">
              <a:avLst/>
            </a:prstGeom>
            <a:solidFill>
              <a:srgbClr val="2B2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upper-right-arrow-black-symbol_39545"/>
            <p:cNvSpPr>
              <a:spLocks noChangeAspect="1"/>
            </p:cNvSpPr>
            <p:nvPr/>
          </p:nvSpPr>
          <p:spPr bwMode="auto">
            <a:xfrm rot="18996239">
              <a:off x="2532762" y="2569031"/>
              <a:ext cx="609685" cy="608770"/>
            </a:xfrm>
            <a:custGeom>
              <a:avLst/>
              <a:gdLst>
                <a:gd name="T0" fmla="*/ 5829 w 5967"/>
                <a:gd name="T1" fmla="*/ 24 h 5967"/>
                <a:gd name="T2" fmla="*/ 88 w 5967"/>
                <a:gd name="T3" fmla="*/ 1607 h 5967"/>
                <a:gd name="T4" fmla="*/ 84 w 5967"/>
                <a:gd name="T5" fmla="*/ 1707 h 5967"/>
                <a:gd name="T6" fmla="*/ 3049 w 5967"/>
                <a:gd name="T7" fmla="*/ 2790 h 5967"/>
                <a:gd name="T8" fmla="*/ 3257 w 5967"/>
                <a:gd name="T9" fmla="*/ 3000 h 5967"/>
                <a:gd name="T10" fmla="*/ 4263 w 5967"/>
                <a:gd name="T11" fmla="*/ 5882 h 5967"/>
                <a:gd name="T12" fmla="*/ 4360 w 5967"/>
                <a:gd name="T13" fmla="*/ 5879 h 5967"/>
                <a:gd name="T14" fmla="*/ 5943 w 5967"/>
                <a:gd name="T15" fmla="*/ 138 h 5967"/>
                <a:gd name="T16" fmla="*/ 5829 w 5967"/>
                <a:gd name="T17" fmla="*/ 24 h 5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7" h="5967">
                  <a:moveTo>
                    <a:pt x="5829" y="24"/>
                  </a:moveTo>
                  <a:lnTo>
                    <a:pt x="88" y="1607"/>
                  </a:lnTo>
                  <a:cubicBezTo>
                    <a:pt x="1" y="1631"/>
                    <a:pt x="0" y="1676"/>
                    <a:pt x="84" y="1707"/>
                  </a:cubicBezTo>
                  <a:lnTo>
                    <a:pt x="3049" y="2790"/>
                  </a:lnTo>
                  <a:cubicBezTo>
                    <a:pt x="3134" y="2821"/>
                    <a:pt x="3227" y="2915"/>
                    <a:pt x="3257" y="3000"/>
                  </a:cubicBezTo>
                  <a:lnTo>
                    <a:pt x="4263" y="5882"/>
                  </a:lnTo>
                  <a:cubicBezTo>
                    <a:pt x="4292" y="5967"/>
                    <a:pt x="4336" y="5966"/>
                    <a:pt x="4360" y="5879"/>
                  </a:cubicBezTo>
                  <a:lnTo>
                    <a:pt x="5943" y="138"/>
                  </a:lnTo>
                  <a:cubicBezTo>
                    <a:pt x="5967" y="51"/>
                    <a:pt x="5916" y="0"/>
                    <a:pt x="5829" y="24"/>
                  </a:cubicBezTo>
                  <a:close/>
                </a:path>
              </a:pathLst>
            </a:custGeom>
            <a:solidFill>
              <a:srgbClr val="3EFCE5"/>
            </a:solidFill>
            <a:ln>
              <a:noFill/>
            </a:ln>
            <a:effectLst>
              <a:glow rad="304800">
                <a:srgbClr val="3EFCE5">
                  <a:alpha val="33000"/>
                </a:srgbClr>
              </a:glow>
              <a:reflection stA="96000" endPos="58000" dist="88900" dir="5400000" sy="-100000" algn="bl" rotWithShape="0"/>
              <a:softEdge rad="38100"/>
            </a:effectLst>
            <a:scene3d>
              <a:camera prst="orthographicFront"/>
              <a:lightRig rig="flat" dir="t"/>
            </a:scene3d>
            <a:sp3d prstMaterial="powder"/>
          </p:spPr>
        </p:sp>
      </p:grpSp>
      <p:sp>
        <p:nvSpPr>
          <p:cNvPr id="15" name="文本框 14"/>
          <p:cNvSpPr txBox="1"/>
          <p:nvPr/>
        </p:nvSpPr>
        <p:spPr>
          <a:xfrm>
            <a:off x="94360" y="2171801"/>
            <a:ext cx="677108" cy="4094753"/>
          </a:xfrm>
          <a:prstGeom prst="rect">
            <a:avLst/>
          </a:prstGeom>
          <a:noFill/>
        </p:spPr>
        <p:txBody>
          <a:bodyPr vert="eaVert" wrap="square" rtlCol="0">
            <a:spAutoFit/>
          </a:bodyPr>
          <a:lstStyle/>
          <a:p>
            <a:r>
              <a:rPr lang="zh-CN" altLang="en-US" sz="3200" dirty="0" smtClean="0">
                <a:solidFill>
                  <a:srgbClr val="A6E0EC"/>
                </a:solidFill>
                <a:latin typeface="黑体" panose="02010609060101010101" pitchFamily="49" charset="-122"/>
                <a:ea typeface="黑体" panose="02010609060101010101" pitchFamily="49" charset="-122"/>
              </a:rPr>
              <a:t>模 拟 人 的 行 为</a:t>
            </a:r>
            <a:endParaRPr lang="zh-CN" altLang="en-US" sz="3200" dirty="0">
              <a:solidFill>
                <a:srgbClr val="A6E0EC"/>
              </a:solidFill>
              <a:latin typeface="黑体" panose="02010609060101010101" pitchFamily="49" charset="-122"/>
              <a:ea typeface="黑体" panose="02010609060101010101" pitchFamily="49" charset="-122"/>
            </a:endParaRPr>
          </a:p>
        </p:txBody>
      </p:sp>
      <p:sp>
        <p:nvSpPr>
          <p:cNvPr id="16" name="文本框 15"/>
          <p:cNvSpPr txBox="1"/>
          <p:nvPr/>
        </p:nvSpPr>
        <p:spPr>
          <a:xfrm>
            <a:off x="976324" y="2126413"/>
            <a:ext cx="83210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学习</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7" name="文本框 16"/>
          <p:cNvSpPr txBox="1"/>
          <p:nvPr/>
        </p:nvSpPr>
        <p:spPr>
          <a:xfrm>
            <a:off x="1323632" y="3240414"/>
            <a:ext cx="83210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规划</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8" name="文本框 17"/>
          <p:cNvSpPr txBox="1"/>
          <p:nvPr/>
        </p:nvSpPr>
        <p:spPr>
          <a:xfrm>
            <a:off x="1300217" y="4282782"/>
            <a:ext cx="83210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推理</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9" name="文本框 18"/>
          <p:cNvSpPr txBox="1"/>
          <p:nvPr/>
        </p:nvSpPr>
        <p:spPr>
          <a:xfrm>
            <a:off x="971669" y="5037815"/>
            <a:ext cx="83210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思考</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20" name="文本框 2"/>
          <p:cNvSpPr txBox="1"/>
          <p:nvPr/>
        </p:nvSpPr>
        <p:spPr>
          <a:xfrm>
            <a:off x="3013748" y="1094125"/>
            <a:ext cx="8343951" cy="43204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rgbClr val="A6E0EC"/>
                </a:solidFill>
                <a:cs typeface="+mn-ea"/>
                <a:sym typeface="+mn-lt"/>
              </a:rPr>
              <a:t>——</a:t>
            </a:r>
            <a:r>
              <a:rPr lang="zh-CN" altLang="en-US" sz="2000" dirty="0" smtClean="0">
                <a:solidFill>
                  <a:srgbClr val="A6E0EC"/>
                </a:solidFill>
                <a:cs typeface="+mn-ea"/>
                <a:sym typeface="+mn-lt"/>
              </a:rPr>
              <a:t>人工智能</a:t>
            </a:r>
            <a:r>
              <a:rPr lang="zh-CN" altLang="en-US" sz="2000" dirty="0">
                <a:solidFill>
                  <a:srgbClr val="A6E0EC"/>
                </a:solidFill>
                <a:cs typeface="+mn-ea"/>
                <a:sym typeface="+mn-lt"/>
              </a:rPr>
              <a:t>是研究使计算机来模拟人的某些思维过程和智能行为的学科</a:t>
            </a:r>
            <a:endParaRPr lang="en-US" sz="2000" dirty="0">
              <a:solidFill>
                <a:srgbClr val="A6E0EC"/>
              </a:solidFill>
              <a:cs typeface="+mn-ea"/>
              <a:sym typeface="+mn-lt"/>
            </a:endParaRPr>
          </a:p>
        </p:txBody>
      </p:sp>
      <p:sp>
        <p:nvSpPr>
          <p:cNvPr id="21" name="文本框 7"/>
          <p:cNvSpPr txBox="1"/>
          <p:nvPr/>
        </p:nvSpPr>
        <p:spPr>
          <a:xfrm>
            <a:off x="3546299" y="1885204"/>
            <a:ext cx="6184900" cy="4298613"/>
          </a:xfrm>
          <a:prstGeom prst="rect">
            <a:avLst/>
          </a:prstGeom>
          <a:noFill/>
        </p:spPr>
        <p:txBody>
          <a:bodyPr wrap="square" rtlCol="0">
            <a:spAutoFit/>
          </a:bodyPr>
          <a:lstStyle>
            <a:defPPr>
              <a:defRPr lang="en-US"/>
            </a:defPPr>
            <a:lvl1pPr marL="285750" indent="-285750">
              <a:lnSpc>
                <a:spcPct val="120000"/>
              </a:lnSpc>
              <a:spcAft>
                <a:spcPts val="1000"/>
              </a:spcAft>
              <a:buFont typeface="Wingdings" panose="05000000000000000000" pitchFamily="2" charset="2"/>
              <a:buChar char="v"/>
              <a:defRPr sz="1500">
                <a:solidFill>
                  <a:srgbClr val="12FFFF"/>
                </a:solidFill>
                <a:cs typeface="+mn-ea"/>
              </a:defRPr>
            </a:lvl1pPr>
          </a:lstStyle>
          <a:p>
            <a:pPr>
              <a:lnSpc>
                <a:spcPct val="150000"/>
              </a:lnSpc>
              <a:spcAft>
                <a:spcPts val="2000"/>
              </a:spcAft>
              <a:buFont typeface="Wingdings" panose="05000000000000000000" pitchFamily="2" charset="2"/>
              <a:buChar char=""/>
            </a:pPr>
            <a:r>
              <a:rPr lang="zh-CN" altLang="en-US" sz="1600" dirty="0">
                <a:solidFill>
                  <a:srgbClr val="A6E0EC"/>
                </a:solidFill>
                <a:latin typeface="黑体" panose="02010609060101010101" pitchFamily="49" charset="-122"/>
                <a:ea typeface="黑体" panose="02010609060101010101" pitchFamily="49" charset="-122"/>
                <a:sym typeface="+mn-lt"/>
              </a:rPr>
              <a:t>人工智能将涉及到计算机科学、心理学、哲学和语言学等学科。</a:t>
            </a:r>
            <a:endParaRPr lang="en-US" altLang="zh-CN" sz="1600" dirty="0">
              <a:solidFill>
                <a:srgbClr val="A6E0EC"/>
              </a:solidFill>
              <a:latin typeface="黑体" panose="02010609060101010101" pitchFamily="49" charset="-122"/>
              <a:ea typeface="黑体" panose="02010609060101010101" pitchFamily="49" charset="-122"/>
              <a:sym typeface="+mn-lt"/>
            </a:endParaRPr>
          </a:p>
          <a:p>
            <a:pPr>
              <a:lnSpc>
                <a:spcPct val="150000"/>
              </a:lnSpc>
              <a:spcAft>
                <a:spcPts val="2000"/>
              </a:spcAft>
              <a:buFont typeface="Wingdings" panose="05000000000000000000" pitchFamily="2" charset="2"/>
              <a:buChar char=""/>
            </a:pPr>
            <a:r>
              <a:rPr lang="zh-CN" altLang="en-US" sz="1600" dirty="0">
                <a:solidFill>
                  <a:srgbClr val="A6E0EC"/>
                </a:solidFill>
                <a:latin typeface="黑体" panose="02010609060101010101" pitchFamily="49" charset="-122"/>
                <a:ea typeface="黑体" panose="02010609060101010101" pitchFamily="49" charset="-122"/>
                <a:sym typeface="+mn-lt"/>
              </a:rPr>
              <a:t>可以说几乎是自然科学和社会科学的所有学科，其范围已远远超出了计算机科学的范畴，人工智能与思维科学的关系是实践和理论的关系，人工智能是处于思维科学的技术应用层次，是它的一个应用分支。</a:t>
            </a:r>
            <a:endParaRPr lang="en-US" altLang="zh-CN" sz="1600" dirty="0">
              <a:solidFill>
                <a:srgbClr val="A6E0EC"/>
              </a:solidFill>
              <a:latin typeface="黑体" panose="02010609060101010101" pitchFamily="49" charset="-122"/>
              <a:ea typeface="黑体" panose="02010609060101010101" pitchFamily="49" charset="-122"/>
              <a:sym typeface="+mn-lt"/>
            </a:endParaRPr>
          </a:p>
          <a:p>
            <a:pPr>
              <a:lnSpc>
                <a:spcPct val="150000"/>
              </a:lnSpc>
              <a:spcAft>
                <a:spcPts val="2000"/>
              </a:spcAft>
              <a:buFont typeface="Wingdings" panose="05000000000000000000" pitchFamily="2" charset="2"/>
              <a:buChar char=""/>
            </a:pPr>
            <a:r>
              <a:rPr lang="zh-CN" altLang="en-US" sz="1600" dirty="0">
                <a:solidFill>
                  <a:srgbClr val="A6E0EC"/>
                </a:solidFill>
                <a:latin typeface="黑体" panose="02010609060101010101" pitchFamily="49" charset="-122"/>
                <a:ea typeface="黑体" panose="02010609060101010101" pitchFamily="49" charset="-122"/>
                <a:sym typeface="+mn-lt"/>
              </a:rPr>
              <a:t>从思维观点看，人工智能不仅限于逻辑思维，要考虑形象思维、灵感思维才能促进人工智能的突破性的发展，数学常被认为是多种学科的基础科学，数学也进入语言、思维领域，人工智能学科也必须借用数学工具，数学不仅在标准逻辑、模糊数学等范围发挥作用，数学进入人工智能学科，它们将互相促进而更快地发展。</a:t>
            </a:r>
            <a:endParaRPr lang="en-US" sz="1600" dirty="0">
              <a:solidFill>
                <a:srgbClr val="A6E0EC"/>
              </a:solidFill>
              <a:latin typeface="黑体" panose="02010609060101010101" pitchFamily="49" charset="-122"/>
              <a:ea typeface="黑体" panose="02010609060101010101" pitchFamily="49" charset="-122"/>
              <a:sym typeface="+mn-lt"/>
            </a:endParaRPr>
          </a:p>
        </p:txBody>
      </p:sp>
      <p:grpSp>
        <p:nvGrpSpPr>
          <p:cNvPr id="23" name="组合 22"/>
          <p:cNvGrpSpPr/>
          <p:nvPr/>
        </p:nvGrpSpPr>
        <p:grpSpPr>
          <a:xfrm rot="8987273">
            <a:off x="2887270" y="5435124"/>
            <a:ext cx="1078659" cy="1544785"/>
            <a:chOff x="6244443" y="1912502"/>
            <a:chExt cx="1078659" cy="1544785"/>
          </a:xfrm>
        </p:grpSpPr>
        <p:grpSp>
          <p:nvGrpSpPr>
            <p:cNvPr id="24" name="组合 23"/>
            <p:cNvGrpSpPr/>
            <p:nvPr/>
          </p:nvGrpSpPr>
          <p:grpSpPr>
            <a:xfrm rot="16840612" flipH="1" flipV="1">
              <a:off x="5906311" y="2389394"/>
              <a:ext cx="1074521" cy="137519"/>
              <a:chOff x="232488" y="1372653"/>
              <a:chExt cx="1074521" cy="137519"/>
            </a:xfrm>
          </p:grpSpPr>
          <p:cxnSp>
            <p:nvCxnSpPr>
              <p:cNvPr id="31" name="直接连接符 30"/>
              <p:cNvCxnSpPr>
                <a:stCxn id="28"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12500759" flipH="1" flipV="1">
              <a:off x="6244443" y="3107533"/>
              <a:ext cx="1078659" cy="137519"/>
              <a:chOff x="228350" y="1372653"/>
              <a:chExt cx="1078659" cy="137519"/>
            </a:xfrm>
          </p:grpSpPr>
          <p:cxnSp>
            <p:nvCxnSpPr>
              <p:cNvPr id="29" name="直接连接符 28"/>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969829" flipH="1" flipV="1">
              <a:off x="6131462" y="2405088"/>
              <a:ext cx="1544785" cy="559613"/>
              <a:chOff x="-237776" y="950559"/>
              <a:chExt cx="1544785" cy="559613"/>
            </a:xfrm>
          </p:grpSpPr>
          <p:cxnSp>
            <p:nvCxnSpPr>
              <p:cNvPr id="27" name="直接连接符 26"/>
              <p:cNvCxnSpPr>
                <a:endCxn id="28"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8" name="椭圆 2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3" name="组合 32"/>
          <p:cNvGrpSpPr/>
          <p:nvPr/>
        </p:nvGrpSpPr>
        <p:grpSpPr>
          <a:xfrm rot="14504953">
            <a:off x="2466853" y="2631367"/>
            <a:ext cx="682409" cy="819151"/>
            <a:chOff x="2491715" y="2358650"/>
            <a:chExt cx="682409" cy="819151"/>
          </a:xfrm>
        </p:grpSpPr>
        <p:sp>
          <p:nvSpPr>
            <p:cNvPr id="34" name="矩形 33"/>
            <p:cNvSpPr/>
            <p:nvPr/>
          </p:nvSpPr>
          <p:spPr>
            <a:xfrm>
              <a:off x="2491715" y="2358650"/>
              <a:ext cx="682409" cy="752412"/>
            </a:xfrm>
            <a:prstGeom prst="rect">
              <a:avLst/>
            </a:prstGeom>
            <a:solidFill>
              <a:srgbClr val="2B2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upper-right-arrow-black-symbol_39545"/>
            <p:cNvSpPr>
              <a:spLocks noChangeAspect="1"/>
            </p:cNvSpPr>
            <p:nvPr/>
          </p:nvSpPr>
          <p:spPr bwMode="auto">
            <a:xfrm rot="18996239">
              <a:off x="2532762" y="2569031"/>
              <a:ext cx="609685" cy="608770"/>
            </a:xfrm>
            <a:custGeom>
              <a:avLst/>
              <a:gdLst>
                <a:gd name="T0" fmla="*/ 5829 w 5967"/>
                <a:gd name="T1" fmla="*/ 24 h 5967"/>
                <a:gd name="T2" fmla="*/ 88 w 5967"/>
                <a:gd name="T3" fmla="*/ 1607 h 5967"/>
                <a:gd name="T4" fmla="*/ 84 w 5967"/>
                <a:gd name="T5" fmla="*/ 1707 h 5967"/>
                <a:gd name="T6" fmla="*/ 3049 w 5967"/>
                <a:gd name="T7" fmla="*/ 2790 h 5967"/>
                <a:gd name="T8" fmla="*/ 3257 w 5967"/>
                <a:gd name="T9" fmla="*/ 3000 h 5967"/>
                <a:gd name="T10" fmla="*/ 4263 w 5967"/>
                <a:gd name="T11" fmla="*/ 5882 h 5967"/>
                <a:gd name="T12" fmla="*/ 4360 w 5967"/>
                <a:gd name="T13" fmla="*/ 5879 h 5967"/>
                <a:gd name="T14" fmla="*/ 5943 w 5967"/>
                <a:gd name="T15" fmla="*/ 138 h 5967"/>
                <a:gd name="T16" fmla="*/ 5829 w 5967"/>
                <a:gd name="T17" fmla="*/ 24 h 5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7" h="5967">
                  <a:moveTo>
                    <a:pt x="5829" y="24"/>
                  </a:moveTo>
                  <a:lnTo>
                    <a:pt x="88" y="1607"/>
                  </a:lnTo>
                  <a:cubicBezTo>
                    <a:pt x="1" y="1631"/>
                    <a:pt x="0" y="1676"/>
                    <a:pt x="84" y="1707"/>
                  </a:cubicBezTo>
                  <a:lnTo>
                    <a:pt x="3049" y="2790"/>
                  </a:lnTo>
                  <a:cubicBezTo>
                    <a:pt x="3134" y="2821"/>
                    <a:pt x="3227" y="2915"/>
                    <a:pt x="3257" y="3000"/>
                  </a:cubicBezTo>
                  <a:lnTo>
                    <a:pt x="4263" y="5882"/>
                  </a:lnTo>
                  <a:cubicBezTo>
                    <a:pt x="4292" y="5967"/>
                    <a:pt x="4336" y="5966"/>
                    <a:pt x="4360" y="5879"/>
                  </a:cubicBezTo>
                  <a:lnTo>
                    <a:pt x="5943" y="138"/>
                  </a:lnTo>
                  <a:cubicBezTo>
                    <a:pt x="5967" y="51"/>
                    <a:pt x="5916" y="0"/>
                    <a:pt x="5829" y="24"/>
                  </a:cubicBezTo>
                  <a:close/>
                </a:path>
              </a:pathLst>
            </a:custGeom>
            <a:solidFill>
              <a:srgbClr val="3EFCE5"/>
            </a:solidFill>
            <a:ln>
              <a:noFill/>
            </a:ln>
            <a:effectLst>
              <a:glow rad="304800">
                <a:srgbClr val="3EFCE5">
                  <a:alpha val="33000"/>
                </a:srgbClr>
              </a:glow>
              <a:reflection stA="96000" endPos="58000" dist="88900" dir="5400000" sy="-100000" algn="bl" rotWithShape="0"/>
              <a:softEdge rad="38100"/>
            </a:effectLst>
            <a:scene3d>
              <a:camera prst="orthographicFront"/>
              <a:lightRig rig="flat" dir="t"/>
            </a:scene3d>
            <a:sp3d prstMaterial="powder"/>
          </p:spPr>
        </p:sp>
      </p:grpSp>
      <p:grpSp>
        <p:nvGrpSpPr>
          <p:cNvPr id="36" name="组合 35"/>
          <p:cNvGrpSpPr/>
          <p:nvPr/>
        </p:nvGrpSpPr>
        <p:grpSpPr>
          <a:xfrm rot="17510625">
            <a:off x="2296336" y="4477285"/>
            <a:ext cx="682409" cy="819151"/>
            <a:chOff x="2491715" y="2358650"/>
            <a:chExt cx="682409" cy="819151"/>
          </a:xfrm>
        </p:grpSpPr>
        <p:sp>
          <p:nvSpPr>
            <p:cNvPr id="37" name="矩形 36"/>
            <p:cNvSpPr/>
            <p:nvPr/>
          </p:nvSpPr>
          <p:spPr>
            <a:xfrm>
              <a:off x="2491715" y="2358650"/>
              <a:ext cx="682409" cy="752412"/>
            </a:xfrm>
            <a:prstGeom prst="rect">
              <a:avLst/>
            </a:prstGeom>
            <a:solidFill>
              <a:srgbClr val="2B2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upper-right-arrow-black-symbol_39545"/>
            <p:cNvSpPr>
              <a:spLocks noChangeAspect="1"/>
            </p:cNvSpPr>
            <p:nvPr/>
          </p:nvSpPr>
          <p:spPr bwMode="auto">
            <a:xfrm rot="18996239">
              <a:off x="2532762" y="2569031"/>
              <a:ext cx="609685" cy="608770"/>
            </a:xfrm>
            <a:custGeom>
              <a:avLst/>
              <a:gdLst>
                <a:gd name="T0" fmla="*/ 5829 w 5967"/>
                <a:gd name="T1" fmla="*/ 24 h 5967"/>
                <a:gd name="T2" fmla="*/ 88 w 5967"/>
                <a:gd name="T3" fmla="*/ 1607 h 5967"/>
                <a:gd name="T4" fmla="*/ 84 w 5967"/>
                <a:gd name="T5" fmla="*/ 1707 h 5967"/>
                <a:gd name="T6" fmla="*/ 3049 w 5967"/>
                <a:gd name="T7" fmla="*/ 2790 h 5967"/>
                <a:gd name="T8" fmla="*/ 3257 w 5967"/>
                <a:gd name="T9" fmla="*/ 3000 h 5967"/>
                <a:gd name="T10" fmla="*/ 4263 w 5967"/>
                <a:gd name="T11" fmla="*/ 5882 h 5967"/>
                <a:gd name="T12" fmla="*/ 4360 w 5967"/>
                <a:gd name="T13" fmla="*/ 5879 h 5967"/>
                <a:gd name="T14" fmla="*/ 5943 w 5967"/>
                <a:gd name="T15" fmla="*/ 138 h 5967"/>
                <a:gd name="T16" fmla="*/ 5829 w 5967"/>
                <a:gd name="T17" fmla="*/ 24 h 5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7" h="5967">
                  <a:moveTo>
                    <a:pt x="5829" y="24"/>
                  </a:moveTo>
                  <a:lnTo>
                    <a:pt x="88" y="1607"/>
                  </a:lnTo>
                  <a:cubicBezTo>
                    <a:pt x="1" y="1631"/>
                    <a:pt x="0" y="1676"/>
                    <a:pt x="84" y="1707"/>
                  </a:cubicBezTo>
                  <a:lnTo>
                    <a:pt x="3049" y="2790"/>
                  </a:lnTo>
                  <a:cubicBezTo>
                    <a:pt x="3134" y="2821"/>
                    <a:pt x="3227" y="2915"/>
                    <a:pt x="3257" y="3000"/>
                  </a:cubicBezTo>
                  <a:lnTo>
                    <a:pt x="4263" y="5882"/>
                  </a:lnTo>
                  <a:cubicBezTo>
                    <a:pt x="4292" y="5967"/>
                    <a:pt x="4336" y="5966"/>
                    <a:pt x="4360" y="5879"/>
                  </a:cubicBezTo>
                  <a:lnTo>
                    <a:pt x="5943" y="138"/>
                  </a:lnTo>
                  <a:cubicBezTo>
                    <a:pt x="5967" y="51"/>
                    <a:pt x="5916" y="0"/>
                    <a:pt x="5829" y="24"/>
                  </a:cubicBezTo>
                  <a:close/>
                </a:path>
              </a:pathLst>
            </a:custGeom>
            <a:solidFill>
              <a:srgbClr val="3EFCE5"/>
            </a:solidFill>
            <a:ln>
              <a:noFill/>
            </a:ln>
            <a:effectLst>
              <a:glow rad="304800">
                <a:srgbClr val="3EFCE5">
                  <a:alpha val="33000"/>
                </a:srgbClr>
              </a:glow>
              <a:reflection stA="96000" endPos="58000" dist="88900" dir="5400000" sy="-100000" algn="bl" rotWithShape="0"/>
              <a:softEdge rad="38100"/>
            </a:effectLst>
            <a:scene3d>
              <a:camera prst="orthographicFront"/>
              <a:lightRig rig="flat" dir="t"/>
            </a:scene3d>
            <a:sp3d prstMaterial="powder"/>
          </p:spPr>
        </p:sp>
      </p:grpSp>
      <p:grpSp>
        <p:nvGrpSpPr>
          <p:cNvPr id="39" name="组合 38"/>
          <p:cNvGrpSpPr/>
          <p:nvPr/>
        </p:nvGrpSpPr>
        <p:grpSpPr>
          <a:xfrm rot="19581485">
            <a:off x="1169635" y="5777125"/>
            <a:ext cx="682409" cy="819151"/>
            <a:chOff x="2491715" y="2358650"/>
            <a:chExt cx="682409" cy="819151"/>
          </a:xfrm>
        </p:grpSpPr>
        <p:sp>
          <p:nvSpPr>
            <p:cNvPr id="40" name="矩形 39"/>
            <p:cNvSpPr/>
            <p:nvPr/>
          </p:nvSpPr>
          <p:spPr>
            <a:xfrm>
              <a:off x="2491715" y="2358650"/>
              <a:ext cx="682409" cy="752412"/>
            </a:xfrm>
            <a:prstGeom prst="rect">
              <a:avLst/>
            </a:prstGeom>
            <a:solidFill>
              <a:srgbClr val="2B2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upper-right-arrow-black-symbol_39545"/>
            <p:cNvSpPr>
              <a:spLocks noChangeAspect="1"/>
            </p:cNvSpPr>
            <p:nvPr/>
          </p:nvSpPr>
          <p:spPr bwMode="auto">
            <a:xfrm rot="18996239">
              <a:off x="2532762" y="2569031"/>
              <a:ext cx="609685" cy="608770"/>
            </a:xfrm>
            <a:custGeom>
              <a:avLst/>
              <a:gdLst>
                <a:gd name="T0" fmla="*/ 5829 w 5967"/>
                <a:gd name="T1" fmla="*/ 24 h 5967"/>
                <a:gd name="T2" fmla="*/ 88 w 5967"/>
                <a:gd name="T3" fmla="*/ 1607 h 5967"/>
                <a:gd name="T4" fmla="*/ 84 w 5967"/>
                <a:gd name="T5" fmla="*/ 1707 h 5967"/>
                <a:gd name="T6" fmla="*/ 3049 w 5967"/>
                <a:gd name="T7" fmla="*/ 2790 h 5967"/>
                <a:gd name="T8" fmla="*/ 3257 w 5967"/>
                <a:gd name="T9" fmla="*/ 3000 h 5967"/>
                <a:gd name="T10" fmla="*/ 4263 w 5967"/>
                <a:gd name="T11" fmla="*/ 5882 h 5967"/>
                <a:gd name="T12" fmla="*/ 4360 w 5967"/>
                <a:gd name="T13" fmla="*/ 5879 h 5967"/>
                <a:gd name="T14" fmla="*/ 5943 w 5967"/>
                <a:gd name="T15" fmla="*/ 138 h 5967"/>
                <a:gd name="T16" fmla="*/ 5829 w 5967"/>
                <a:gd name="T17" fmla="*/ 24 h 5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7" h="5967">
                  <a:moveTo>
                    <a:pt x="5829" y="24"/>
                  </a:moveTo>
                  <a:lnTo>
                    <a:pt x="88" y="1607"/>
                  </a:lnTo>
                  <a:cubicBezTo>
                    <a:pt x="1" y="1631"/>
                    <a:pt x="0" y="1676"/>
                    <a:pt x="84" y="1707"/>
                  </a:cubicBezTo>
                  <a:lnTo>
                    <a:pt x="3049" y="2790"/>
                  </a:lnTo>
                  <a:cubicBezTo>
                    <a:pt x="3134" y="2821"/>
                    <a:pt x="3227" y="2915"/>
                    <a:pt x="3257" y="3000"/>
                  </a:cubicBezTo>
                  <a:lnTo>
                    <a:pt x="4263" y="5882"/>
                  </a:lnTo>
                  <a:cubicBezTo>
                    <a:pt x="4292" y="5967"/>
                    <a:pt x="4336" y="5966"/>
                    <a:pt x="4360" y="5879"/>
                  </a:cubicBezTo>
                  <a:lnTo>
                    <a:pt x="5943" y="138"/>
                  </a:lnTo>
                  <a:cubicBezTo>
                    <a:pt x="5967" y="51"/>
                    <a:pt x="5916" y="0"/>
                    <a:pt x="5829" y="24"/>
                  </a:cubicBezTo>
                  <a:close/>
                </a:path>
              </a:pathLst>
            </a:custGeom>
            <a:solidFill>
              <a:srgbClr val="3EFCE5"/>
            </a:solidFill>
            <a:ln>
              <a:noFill/>
            </a:ln>
            <a:effectLst>
              <a:glow rad="304800">
                <a:srgbClr val="3EFCE5">
                  <a:alpha val="33000"/>
                </a:srgbClr>
              </a:glow>
              <a:reflection stA="96000" endPos="58000" dist="88900" dir="5400000" sy="-100000" algn="bl" rotWithShape="0"/>
              <a:softEdge rad="38100"/>
            </a:effectLst>
            <a:scene3d>
              <a:camera prst="orthographicFront"/>
              <a:lightRig rig="flat" dir="t"/>
            </a:scene3d>
            <a:sp3d prstMaterial="powder"/>
          </p:spPr>
        </p:sp>
      </p:grpSp>
    </p:spTree>
    <p:extLst>
      <p:ext uri="{BB962C8B-B14F-4D97-AF65-F5344CB8AC3E}">
        <p14:creationId xmlns:p14="http://schemas.microsoft.com/office/powerpoint/2010/main" val="28759453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100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70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7500"/>
                            </p:stCondLst>
                            <p:childTnLst>
                              <p:par>
                                <p:cTn id="57" presetID="22" presetClass="entr" presetSubtype="1"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6"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Tow</a:t>
            </a:r>
            <a:endParaRPr lang="zh-CN" altLang="en-US" sz="4800" dirty="0">
              <a:solidFill>
                <a:srgbClr val="A6E0EC"/>
              </a:solidFill>
            </a:endParaRPr>
          </a:p>
        </p:txBody>
      </p:sp>
      <p:sp>
        <p:nvSpPr>
          <p:cNvPr id="11" name="文本框 10"/>
          <p:cNvSpPr txBox="1"/>
          <p:nvPr/>
        </p:nvSpPr>
        <p:spPr>
          <a:xfrm>
            <a:off x="3619852" y="3885550"/>
            <a:ext cx="5352346"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人工智能对生活的影响</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1378027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344992"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人工智能影响</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grpSp>
        <p:nvGrpSpPr>
          <p:cNvPr id="13" name="组合 12"/>
          <p:cNvGrpSpPr/>
          <p:nvPr/>
        </p:nvGrpSpPr>
        <p:grpSpPr>
          <a:xfrm>
            <a:off x="4325620" y="3235106"/>
            <a:ext cx="3540760" cy="3052378"/>
            <a:chOff x="3205480" y="1904145"/>
            <a:chExt cx="5049515" cy="4353029"/>
          </a:xfrm>
        </p:grpSpPr>
        <p:sp>
          <p:nvSpPr>
            <p:cNvPr id="10" name="等腰三角形 9"/>
            <p:cNvSpPr/>
            <p:nvPr/>
          </p:nvSpPr>
          <p:spPr>
            <a:xfrm rot="10800000">
              <a:off x="3647439" y="2164716"/>
              <a:ext cx="4185921" cy="3608552"/>
            </a:xfrm>
            <a:prstGeom prst="triangle">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0800000">
              <a:off x="3436713" y="2043926"/>
              <a:ext cx="4607371" cy="3971870"/>
            </a:xfrm>
            <a:prstGeom prst="triangle">
              <a:avLst/>
            </a:prstGeom>
            <a:no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0800000">
              <a:off x="3205480" y="1904145"/>
              <a:ext cx="5049515" cy="4353029"/>
            </a:xfrm>
            <a:prstGeom prst="triangle">
              <a:avLst/>
            </a:prstGeom>
            <a:noFill/>
            <a:ln w="508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2265680" y="1818640"/>
            <a:ext cx="1005840" cy="1015663"/>
          </a:xfrm>
          <a:prstGeom prst="rect">
            <a:avLst/>
          </a:prstGeom>
          <a:noFill/>
        </p:spPr>
        <p:txBody>
          <a:bodyPr wrap="square" rtlCol="0">
            <a:spAutoFit/>
          </a:bodyPr>
          <a:lstStyle/>
          <a:p>
            <a:r>
              <a:rPr lang="en-US" altLang="zh-CN" sz="6000" dirty="0" smtClean="0">
                <a:solidFill>
                  <a:srgbClr val="A6E0EC"/>
                </a:solidFill>
              </a:rPr>
              <a:t>01</a:t>
            </a:r>
            <a:endParaRPr lang="zh-CN" altLang="en-US" sz="6000" dirty="0">
              <a:solidFill>
                <a:srgbClr val="A6E0EC"/>
              </a:solidFill>
            </a:endParaRPr>
          </a:p>
        </p:txBody>
      </p:sp>
      <p:grpSp>
        <p:nvGrpSpPr>
          <p:cNvPr id="21" name="组合 20"/>
          <p:cNvGrpSpPr/>
          <p:nvPr/>
        </p:nvGrpSpPr>
        <p:grpSpPr>
          <a:xfrm>
            <a:off x="2407920" y="1970704"/>
            <a:ext cx="6639560" cy="863936"/>
            <a:chOff x="2768600" y="1970704"/>
            <a:chExt cx="6278880" cy="863936"/>
          </a:xfrm>
        </p:grpSpPr>
        <p:grpSp>
          <p:nvGrpSpPr>
            <p:cNvPr id="19" name="组合 18"/>
            <p:cNvGrpSpPr/>
            <p:nvPr/>
          </p:nvGrpSpPr>
          <p:grpSpPr>
            <a:xfrm>
              <a:off x="2768600" y="2143760"/>
              <a:ext cx="6172200" cy="690880"/>
              <a:chOff x="2768600" y="2143760"/>
              <a:chExt cx="6172200" cy="690880"/>
            </a:xfrm>
          </p:grpSpPr>
          <p:cxnSp>
            <p:nvCxnSpPr>
              <p:cNvPr id="16" name="直接连接符 15"/>
              <p:cNvCxnSpPr>
                <a:stCxn id="14" idx="2"/>
              </p:cNvCxnSpPr>
              <p:nvPr/>
            </p:nvCxnSpPr>
            <p:spPr>
              <a:xfrm>
                <a:off x="2768600" y="2834303"/>
                <a:ext cx="6172200" cy="337"/>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8940800" y="2143760"/>
                <a:ext cx="0" cy="690543"/>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8834120" y="1970704"/>
              <a:ext cx="213360" cy="213360"/>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6"/>
          <p:cNvSpPr txBox="1"/>
          <p:nvPr/>
        </p:nvSpPr>
        <p:spPr>
          <a:xfrm>
            <a:off x="3796433" y="1082141"/>
            <a:ext cx="4512774" cy="56791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800" b="1" dirty="0">
                <a:solidFill>
                  <a:srgbClr val="A6E0EC"/>
                </a:solidFill>
                <a:cs typeface="+mn-ea"/>
                <a:sym typeface="+mn-lt"/>
              </a:rPr>
              <a:t>人工智能对自然科学的影响</a:t>
            </a:r>
            <a:endParaRPr lang="en-US" sz="2800" b="1" dirty="0">
              <a:solidFill>
                <a:srgbClr val="A6E0EC"/>
              </a:solidFill>
              <a:cs typeface="+mn-ea"/>
              <a:sym typeface="+mn-lt"/>
            </a:endParaRPr>
          </a:p>
        </p:txBody>
      </p:sp>
      <p:sp>
        <p:nvSpPr>
          <p:cNvPr id="23" name="文本框 8"/>
          <p:cNvSpPr txBox="1"/>
          <p:nvPr/>
        </p:nvSpPr>
        <p:spPr>
          <a:xfrm>
            <a:off x="3430905" y="1792909"/>
            <a:ext cx="5243830" cy="104535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dirty="0">
                <a:solidFill>
                  <a:srgbClr val="A6E0EC"/>
                </a:solidFill>
                <a:latin typeface="黑体" panose="02010609060101010101" pitchFamily="49" charset="-122"/>
                <a:ea typeface="黑体" panose="02010609060101010101" pitchFamily="49" charset="-122"/>
                <a:cs typeface="+mn-ea"/>
                <a:sym typeface="+mn-lt"/>
              </a:rPr>
              <a:t>在需要使用数学计算机工具解决问题的学科，</a:t>
            </a:r>
            <a:r>
              <a:rPr lang="en-US" altLang="zh-CN" dirty="0">
                <a:solidFill>
                  <a:srgbClr val="A6E0EC"/>
                </a:solidFill>
                <a:latin typeface="黑体" panose="02010609060101010101" pitchFamily="49" charset="-122"/>
                <a:ea typeface="黑体" panose="02010609060101010101" pitchFamily="49" charset="-122"/>
                <a:cs typeface="+mn-ea"/>
                <a:sym typeface="+mn-lt"/>
              </a:rPr>
              <a:t>AI</a:t>
            </a:r>
            <a:r>
              <a:rPr lang="zh-CN" altLang="en-US" dirty="0">
                <a:solidFill>
                  <a:srgbClr val="A6E0EC"/>
                </a:solidFill>
                <a:latin typeface="黑体" panose="02010609060101010101" pitchFamily="49" charset="-122"/>
                <a:ea typeface="黑体" panose="02010609060101010101" pitchFamily="49" charset="-122"/>
                <a:cs typeface="+mn-ea"/>
                <a:sym typeface="+mn-lt"/>
              </a:rPr>
              <a:t>带来的帮助不言而喻。更重要的是，</a:t>
            </a:r>
            <a:r>
              <a:rPr lang="en-US" altLang="zh-CN" dirty="0">
                <a:solidFill>
                  <a:srgbClr val="A6E0EC"/>
                </a:solidFill>
                <a:latin typeface="黑体" panose="02010609060101010101" pitchFamily="49" charset="-122"/>
                <a:ea typeface="黑体" panose="02010609060101010101" pitchFamily="49" charset="-122"/>
                <a:cs typeface="+mn-ea"/>
                <a:sym typeface="+mn-lt"/>
              </a:rPr>
              <a:t>AI</a:t>
            </a:r>
            <a:r>
              <a:rPr lang="zh-CN" altLang="en-US" dirty="0">
                <a:solidFill>
                  <a:srgbClr val="A6E0EC"/>
                </a:solidFill>
                <a:latin typeface="黑体" panose="02010609060101010101" pitchFamily="49" charset="-122"/>
                <a:ea typeface="黑体" panose="02010609060101010101" pitchFamily="49" charset="-122"/>
                <a:cs typeface="+mn-ea"/>
                <a:sym typeface="+mn-lt"/>
              </a:rPr>
              <a:t>反过来有助于人类最终认识自身智能的形成。</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sp>
        <p:nvSpPr>
          <p:cNvPr id="25" name="文本框 24"/>
          <p:cNvSpPr txBox="1"/>
          <p:nvPr/>
        </p:nvSpPr>
        <p:spPr>
          <a:xfrm>
            <a:off x="352488" y="5271822"/>
            <a:ext cx="1005840" cy="1015663"/>
          </a:xfrm>
          <a:prstGeom prst="rect">
            <a:avLst/>
          </a:prstGeom>
          <a:noFill/>
        </p:spPr>
        <p:txBody>
          <a:bodyPr wrap="square" rtlCol="0">
            <a:spAutoFit/>
          </a:bodyPr>
          <a:lstStyle/>
          <a:p>
            <a:r>
              <a:rPr lang="en-US" altLang="zh-CN" sz="6000" dirty="0" smtClean="0">
                <a:solidFill>
                  <a:srgbClr val="A6E0EC"/>
                </a:solidFill>
              </a:rPr>
              <a:t>02</a:t>
            </a:r>
            <a:endParaRPr lang="zh-CN" altLang="en-US" sz="6000" dirty="0">
              <a:solidFill>
                <a:srgbClr val="A6E0EC"/>
              </a:solidFill>
            </a:endParaRPr>
          </a:p>
        </p:txBody>
      </p:sp>
      <p:grpSp>
        <p:nvGrpSpPr>
          <p:cNvPr id="27" name="组合 26"/>
          <p:cNvGrpSpPr/>
          <p:nvPr/>
        </p:nvGrpSpPr>
        <p:grpSpPr>
          <a:xfrm>
            <a:off x="528320" y="5487511"/>
            <a:ext cx="4839702" cy="697682"/>
            <a:chOff x="2768600" y="1970704"/>
            <a:chExt cx="6278880" cy="863936"/>
          </a:xfrm>
        </p:grpSpPr>
        <p:grpSp>
          <p:nvGrpSpPr>
            <p:cNvPr id="28" name="组合 27"/>
            <p:cNvGrpSpPr/>
            <p:nvPr/>
          </p:nvGrpSpPr>
          <p:grpSpPr>
            <a:xfrm>
              <a:off x="2768600" y="2143760"/>
              <a:ext cx="6172200" cy="690880"/>
              <a:chOff x="2768600" y="2143760"/>
              <a:chExt cx="6172200" cy="690880"/>
            </a:xfrm>
          </p:grpSpPr>
          <p:cxnSp>
            <p:nvCxnSpPr>
              <p:cNvPr id="30" name="直接连接符 29"/>
              <p:cNvCxnSpPr/>
              <p:nvPr/>
            </p:nvCxnSpPr>
            <p:spPr>
              <a:xfrm>
                <a:off x="2768600" y="2834303"/>
                <a:ext cx="6172200" cy="337"/>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8940800" y="2143760"/>
                <a:ext cx="0" cy="690543"/>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9" name="椭圆 28"/>
            <p:cNvSpPr/>
            <p:nvPr/>
          </p:nvSpPr>
          <p:spPr>
            <a:xfrm>
              <a:off x="8834120" y="1970704"/>
              <a:ext cx="213360" cy="213360"/>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17"/>
          <p:cNvSpPr txBox="1"/>
          <p:nvPr/>
        </p:nvSpPr>
        <p:spPr>
          <a:xfrm>
            <a:off x="872888" y="4265449"/>
            <a:ext cx="3791423" cy="56791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800" b="1" dirty="0">
                <a:solidFill>
                  <a:srgbClr val="A6E0EC"/>
                </a:solidFill>
                <a:cs typeface="+mn-ea"/>
                <a:sym typeface="+mn-lt"/>
              </a:rPr>
              <a:t>人工智能对经济的影响</a:t>
            </a:r>
            <a:endParaRPr lang="en-US" sz="2800" b="1" dirty="0">
              <a:solidFill>
                <a:srgbClr val="A6E0EC"/>
              </a:solidFill>
              <a:cs typeface="+mn-ea"/>
              <a:sym typeface="+mn-lt"/>
            </a:endParaRPr>
          </a:p>
        </p:txBody>
      </p:sp>
      <p:sp>
        <p:nvSpPr>
          <p:cNvPr id="33" name="文本框 18"/>
          <p:cNvSpPr txBox="1"/>
          <p:nvPr/>
        </p:nvSpPr>
        <p:spPr>
          <a:xfrm>
            <a:off x="1290957" y="5153665"/>
            <a:ext cx="3953912" cy="9394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dirty="0">
                <a:solidFill>
                  <a:srgbClr val="A6E0EC"/>
                </a:solidFill>
                <a:latin typeface="黑体" panose="02010609060101010101" pitchFamily="49" charset="-122"/>
                <a:ea typeface="黑体" panose="02010609060101010101" pitchFamily="49" charset="-122"/>
                <a:cs typeface="+mn-ea"/>
                <a:sym typeface="+mn-lt"/>
              </a:rPr>
              <a:t>专家系统更深入各行各业，带来巨大的宏观效益。</a:t>
            </a:r>
            <a:r>
              <a:rPr lang="en-US" altLang="zh-CN" sz="1600" dirty="0">
                <a:solidFill>
                  <a:srgbClr val="A6E0EC"/>
                </a:solidFill>
                <a:latin typeface="黑体" panose="02010609060101010101" pitchFamily="49" charset="-122"/>
                <a:ea typeface="黑体" panose="02010609060101010101" pitchFamily="49" charset="-122"/>
                <a:cs typeface="+mn-ea"/>
                <a:sym typeface="+mn-lt"/>
              </a:rPr>
              <a:t>AI</a:t>
            </a:r>
            <a:r>
              <a:rPr lang="zh-CN" altLang="en-US" sz="1600" dirty="0">
                <a:solidFill>
                  <a:srgbClr val="A6E0EC"/>
                </a:solidFill>
                <a:latin typeface="黑体" panose="02010609060101010101" pitchFamily="49" charset="-122"/>
                <a:ea typeface="黑体" panose="02010609060101010101" pitchFamily="49" charset="-122"/>
                <a:cs typeface="+mn-ea"/>
                <a:sym typeface="+mn-lt"/>
              </a:rPr>
              <a:t>也促进了计算机工业网络工业的发展。但同时，也带来了劳务就业问题。</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34" name="文本框 33"/>
          <p:cNvSpPr txBox="1"/>
          <p:nvPr/>
        </p:nvSpPr>
        <p:spPr>
          <a:xfrm>
            <a:off x="6945313" y="5271822"/>
            <a:ext cx="1005840" cy="1015663"/>
          </a:xfrm>
          <a:prstGeom prst="rect">
            <a:avLst/>
          </a:prstGeom>
          <a:noFill/>
        </p:spPr>
        <p:txBody>
          <a:bodyPr wrap="square" rtlCol="0">
            <a:spAutoFit/>
          </a:bodyPr>
          <a:lstStyle/>
          <a:p>
            <a:r>
              <a:rPr lang="en-US" altLang="zh-CN" sz="6000" dirty="0" smtClean="0">
                <a:solidFill>
                  <a:srgbClr val="A6E0EC"/>
                </a:solidFill>
              </a:rPr>
              <a:t>03</a:t>
            </a:r>
            <a:endParaRPr lang="zh-CN" altLang="en-US" sz="6000" dirty="0">
              <a:solidFill>
                <a:srgbClr val="A6E0EC"/>
              </a:solidFill>
            </a:endParaRPr>
          </a:p>
        </p:txBody>
      </p:sp>
      <p:grpSp>
        <p:nvGrpSpPr>
          <p:cNvPr id="35" name="组合 34"/>
          <p:cNvGrpSpPr/>
          <p:nvPr/>
        </p:nvGrpSpPr>
        <p:grpSpPr>
          <a:xfrm>
            <a:off x="6999080" y="5505175"/>
            <a:ext cx="4839702" cy="697682"/>
            <a:chOff x="2768600" y="1970704"/>
            <a:chExt cx="6278880" cy="863936"/>
          </a:xfrm>
        </p:grpSpPr>
        <p:grpSp>
          <p:nvGrpSpPr>
            <p:cNvPr id="36" name="组合 35"/>
            <p:cNvGrpSpPr/>
            <p:nvPr/>
          </p:nvGrpSpPr>
          <p:grpSpPr>
            <a:xfrm>
              <a:off x="2768600" y="2143760"/>
              <a:ext cx="6172200" cy="690880"/>
              <a:chOff x="2768600" y="2143760"/>
              <a:chExt cx="6172200" cy="690880"/>
            </a:xfrm>
          </p:grpSpPr>
          <p:cxnSp>
            <p:nvCxnSpPr>
              <p:cNvPr id="38" name="直接连接符 37"/>
              <p:cNvCxnSpPr/>
              <p:nvPr/>
            </p:nvCxnSpPr>
            <p:spPr>
              <a:xfrm>
                <a:off x="2768600" y="2834303"/>
                <a:ext cx="6172200" cy="337"/>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8940800" y="2143760"/>
                <a:ext cx="0" cy="690543"/>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37" name="椭圆 36"/>
            <p:cNvSpPr/>
            <p:nvPr/>
          </p:nvSpPr>
          <p:spPr>
            <a:xfrm>
              <a:off x="8834120" y="1970704"/>
              <a:ext cx="213360" cy="213360"/>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26"/>
          <p:cNvSpPr txBox="1"/>
          <p:nvPr/>
        </p:nvSpPr>
        <p:spPr>
          <a:xfrm>
            <a:off x="7698973" y="4151897"/>
            <a:ext cx="3791423" cy="56791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800" b="1" dirty="0">
                <a:solidFill>
                  <a:srgbClr val="A6E0EC"/>
                </a:solidFill>
                <a:cs typeface="+mn-ea"/>
                <a:sym typeface="+mn-lt"/>
              </a:rPr>
              <a:t>人工智能对社会的影响</a:t>
            </a:r>
            <a:endParaRPr lang="en-US" sz="2800" b="1" dirty="0">
              <a:solidFill>
                <a:srgbClr val="A6E0EC"/>
              </a:solidFill>
              <a:cs typeface="+mn-ea"/>
              <a:sym typeface="+mn-lt"/>
            </a:endParaRPr>
          </a:p>
        </p:txBody>
      </p:sp>
      <p:sp>
        <p:nvSpPr>
          <p:cNvPr id="41" name="文本框 27"/>
          <p:cNvSpPr txBox="1"/>
          <p:nvPr/>
        </p:nvSpPr>
        <p:spPr>
          <a:xfrm>
            <a:off x="7800715" y="4936563"/>
            <a:ext cx="3882406" cy="12741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600" dirty="0">
                <a:solidFill>
                  <a:srgbClr val="A6E0EC"/>
                </a:solidFill>
                <a:latin typeface="黑体" panose="02010609060101010101" pitchFamily="49" charset="-122"/>
                <a:ea typeface="黑体" panose="02010609060101010101" pitchFamily="49" charset="-122"/>
                <a:cs typeface="+mn-ea"/>
                <a:sym typeface="+mn-lt"/>
              </a:rPr>
              <a:t>AI</a:t>
            </a:r>
            <a:r>
              <a:rPr lang="zh-CN" altLang="en-US" sz="1600" dirty="0">
                <a:solidFill>
                  <a:srgbClr val="A6E0EC"/>
                </a:solidFill>
                <a:latin typeface="黑体" panose="02010609060101010101" pitchFamily="49" charset="-122"/>
                <a:ea typeface="黑体" panose="02010609060101010101" pitchFamily="49" charset="-122"/>
                <a:cs typeface="+mn-ea"/>
                <a:sym typeface="+mn-lt"/>
              </a:rPr>
              <a:t>也为人类文化生活提供了新的模式。现有的游戏将逐步发展为更高智能的交互式文化娱乐手段，今天，游戏中的人工智能应用已经深入到各大游戏制造商的开发中。</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44" name="组合 43"/>
          <p:cNvGrpSpPr/>
          <p:nvPr/>
        </p:nvGrpSpPr>
        <p:grpSpPr>
          <a:xfrm rot="8795095">
            <a:off x="2116288" y="2925509"/>
            <a:ext cx="1078659" cy="1544785"/>
            <a:chOff x="6244443" y="1912502"/>
            <a:chExt cx="1078659" cy="1544785"/>
          </a:xfrm>
        </p:grpSpPr>
        <p:grpSp>
          <p:nvGrpSpPr>
            <p:cNvPr id="45" name="组合 44"/>
            <p:cNvGrpSpPr/>
            <p:nvPr/>
          </p:nvGrpSpPr>
          <p:grpSpPr>
            <a:xfrm rot="16840612" flipH="1" flipV="1">
              <a:off x="5906311" y="2389394"/>
              <a:ext cx="1074521" cy="137519"/>
              <a:chOff x="232488" y="1372653"/>
              <a:chExt cx="1074521" cy="137519"/>
            </a:xfrm>
          </p:grpSpPr>
          <p:cxnSp>
            <p:nvCxnSpPr>
              <p:cNvPr id="52" name="直接连接符 51"/>
              <p:cNvCxnSpPr>
                <a:stCxn id="49"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3" name="椭圆 5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12500759" flipH="1" flipV="1">
              <a:off x="6244443" y="3107533"/>
              <a:ext cx="1078659" cy="137519"/>
              <a:chOff x="228350" y="1372653"/>
              <a:chExt cx="1078659" cy="137519"/>
            </a:xfrm>
          </p:grpSpPr>
          <p:cxnSp>
            <p:nvCxnSpPr>
              <p:cNvPr id="50" name="直接连接符 4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1" name="椭圆 5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rot="2969829" flipH="1" flipV="1">
              <a:off x="6131462" y="2405088"/>
              <a:ext cx="1544785" cy="559613"/>
              <a:chOff x="-237776" y="950559"/>
              <a:chExt cx="1544785" cy="559613"/>
            </a:xfrm>
          </p:grpSpPr>
          <p:cxnSp>
            <p:nvCxnSpPr>
              <p:cNvPr id="48" name="直接连接符 47"/>
              <p:cNvCxnSpPr>
                <a:endCxn id="49"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9" name="椭圆 4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4" name="组合 53"/>
          <p:cNvGrpSpPr/>
          <p:nvPr/>
        </p:nvGrpSpPr>
        <p:grpSpPr>
          <a:xfrm rot="3008858">
            <a:off x="9271167" y="2311837"/>
            <a:ext cx="1078659" cy="1544785"/>
            <a:chOff x="6244443" y="1912502"/>
            <a:chExt cx="1078659" cy="1544785"/>
          </a:xfrm>
        </p:grpSpPr>
        <p:grpSp>
          <p:nvGrpSpPr>
            <p:cNvPr id="55" name="组合 54"/>
            <p:cNvGrpSpPr/>
            <p:nvPr/>
          </p:nvGrpSpPr>
          <p:grpSpPr>
            <a:xfrm rot="16840612" flipH="1" flipV="1">
              <a:off x="5906311" y="2389394"/>
              <a:ext cx="1074521" cy="137519"/>
              <a:chOff x="232488" y="1372653"/>
              <a:chExt cx="1074521" cy="137519"/>
            </a:xfrm>
          </p:grpSpPr>
          <p:cxnSp>
            <p:nvCxnSpPr>
              <p:cNvPr id="62" name="直接连接符 61"/>
              <p:cNvCxnSpPr>
                <a:stCxn id="59"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3" name="椭圆 6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rot="12500759" flipH="1" flipV="1">
              <a:off x="6244443" y="3107533"/>
              <a:ext cx="1078659" cy="137519"/>
              <a:chOff x="228350" y="1372653"/>
              <a:chExt cx="1078659" cy="137519"/>
            </a:xfrm>
          </p:grpSpPr>
          <p:cxnSp>
            <p:nvCxnSpPr>
              <p:cNvPr id="60" name="直接连接符 5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1" name="椭圆 6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rot="2969829" flipH="1" flipV="1">
              <a:off x="6131462" y="2405088"/>
              <a:ext cx="1544785" cy="559613"/>
              <a:chOff x="-237776" y="950559"/>
              <a:chExt cx="1544785" cy="559613"/>
            </a:xfrm>
          </p:grpSpPr>
          <p:cxnSp>
            <p:nvCxnSpPr>
              <p:cNvPr id="58" name="直接连接符 57"/>
              <p:cNvCxnSpPr>
                <a:endCxn id="59"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9" name="椭圆 5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8980944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500"/>
                                        <p:tgtEl>
                                          <p:spTgt spid="2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right)">
                                      <p:cBhvr>
                                        <p:cTn id="29" dur="500"/>
                                        <p:tgtEl>
                                          <p:spTgt spid="27"/>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par>
                          <p:cTn id="42" fill="hold">
                            <p:stCondLst>
                              <p:cond delay="5000"/>
                            </p:stCondLst>
                            <p:childTnLst>
                              <p:par>
                                <p:cTn id="43" presetID="22" presetClass="entr" presetSubtype="2"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right)">
                                      <p:cBhvr>
                                        <p:cTn id="45" dur="500"/>
                                        <p:tgtEl>
                                          <p:spTgt spid="35"/>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left)">
                                      <p:cBhvr>
                                        <p:cTn id="49" dur="500"/>
                                        <p:tgtEl>
                                          <p:spTgt spid="40"/>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3" grpId="0"/>
      <p:bldP spid="25" grpId="0"/>
      <p:bldP spid="32" grpId="0"/>
      <p:bldP spid="33" grpId="0"/>
      <p:bldP spid="34"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3076512"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人工智能助理医生</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5832" y="1404815"/>
            <a:ext cx="5480336" cy="3091252"/>
          </a:xfrm>
          <a:prstGeom prst="rect">
            <a:avLst/>
          </a:prstGeom>
          <a:ln w="38100">
            <a:solidFill>
              <a:srgbClr val="95FDF1"/>
            </a:solidFill>
          </a:ln>
        </p:spPr>
      </p:pic>
      <p:grpSp>
        <p:nvGrpSpPr>
          <p:cNvPr id="9" name="组合 8"/>
          <p:cNvGrpSpPr/>
          <p:nvPr/>
        </p:nvGrpSpPr>
        <p:grpSpPr>
          <a:xfrm>
            <a:off x="0" y="2641600"/>
            <a:ext cx="3355832" cy="1259840"/>
            <a:chOff x="0" y="2641600"/>
            <a:chExt cx="3355832" cy="1259840"/>
          </a:xfrm>
        </p:grpSpPr>
        <p:cxnSp>
          <p:nvCxnSpPr>
            <p:cNvPr id="10" name="直接连接符 9"/>
            <p:cNvCxnSpPr/>
            <p:nvPr/>
          </p:nvCxnSpPr>
          <p:spPr>
            <a:xfrm>
              <a:off x="0" y="264160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390144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8836168" y="2641600"/>
            <a:ext cx="3355832" cy="1259840"/>
            <a:chOff x="9158256" y="2641600"/>
            <a:chExt cx="3033744" cy="1259840"/>
          </a:xfrm>
        </p:grpSpPr>
        <p:cxnSp>
          <p:nvCxnSpPr>
            <p:cNvPr id="13" name="直接连接符 12"/>
            <p:cNvCxnSpPr/>
            <p:nvPr/>
          </p:nvCxnSpPr>
          <p:spPr>
            <a:xfrm>
              <a:off x="9158256" y="264160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158256" y="390144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3" name="文本框 2"/>
          <p:cNvSpPr txBox="1"/>
          <p:nvPr/>
        </p:nvSpPr>
        <p:spPr>
          <a:xfrm>
            <a:off x="1804125" y="4639319"/>
            <a:ext cx="8995955" cy="20544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sz="1700" dirty="0">
                <a:solidFill>
                  <a:srgbClr val="A6E0EC"/>
                </a:solidFill>
                <a:latin typeface="黑体" panose="02010609060101010101" pitchFamily="49" charset="-122"/>
                <a:ea typeface="黑体" panose="02010609060101010101" pitchFamily="49" charset="-122"/>
                <a:cs typeface="+mn-ea"/>
                <a:sym typeface="+mn-lt"/>
              </a:rPr>
              <a:t>在安德森癌症中心这一全球最好的肿瘤医院里，有一个超级“助理医生”</a:t>
            </a:r>
            <a:r>
              <a:rPr lang="en-US" altLang="zh-CN" sz="1700" dirty="0">
                <a:solidFill>
                  <a:srgbClr val="A6E0EC"/>
                </a:solidFill>
                <a:latin typeface="黑体" panose="02010609060101010101" pitchFamily="49" charset="-122"/>
                <a:ea typeface="黑体" panose="02010609060101010101" pitchFamily="49" charset="-122"/>
                <a:cs typeface="+mn-ea"/>
                <a:sym typeface="+mn-lt"/>
              </a:rPr>
              <a:t>——“</a:t>
            </a:r>
            <a:r>
              <a:rPr lang="zh-CN" altLang="en-US" sz="1700" dirty="0">
                <a:solidFill>
                  <a:srgbClr val="A6E0EC"/>
                </a:solidFill>
                <a:latin typeface="黑体" panose="02010609060101010101" pitchFamily="49" charset="-122"/>
                <a:ea typeface="黑体" panose="02010609060101010101" pitchFamily="49" charset="-122"/>
                <a:cs typeface="+mn-ea"/>
                <a:sym typeface="+mn-lt"/>
              </a:rPr>
              <a:t>沃森”，它是一台超级计算机。 “沃森”就像躺在口袋里的专家，医生在它的界面中输入病人的信息，几秒钟之内，它就会结合最新研究为病人量身定制出多种诊疗方案，供医生参考。 “沃森”能力超强：</a:t>
            </a:r>
            <a:r>
              <a:rPr lang="en-US" altLang="zh-CN" sz="1700" dirty="0">
                <a:solidFill>
                  <a:srgbClr val="A6E0EC"/>
                </a:solidFill>
                <a:latin typeface="黑体" panose="02010609060101010101" pitchFamily="49" charset="-122"/>
                <a:ea typeface="黑体" panose="02010609060101010101" pitchFamily="49" charset="-122"/>
                <a:cs typeface="+mn-ea"/>
                <a:sym typeface="+mn-lt"/>
              </a:rPr>
              <a:t>30</a:t>
            </a:r>
            <a:r>
              <a:rPr lang="zh-CN" altLang="en-US" sz="1700" dirty="0">
                <a:solidFill>
                  <a:srgbClr val="A6E0EC"/>
                </a:solidFill>
                <a:latin typeface="黑体" panose="02010609060101010101" pitchFamily="49" charset="-122"/>
                <a:ea typeface="黑体" panose="02010609060101010101" pitchFamily="49" charset="-122"/>
                <a:cs typeface="+mn-ea"/>
                <a:sym typeface="+mn-lt"/>
              </a:rPr>
              <a:t>个医生夜以继日做上一个月的研究，它</a:t>
            </a:r>
            <a:r>
              <a:rPr lang="en-US" altLang="zh-CN" sz="1700" dirty="0">
                <a:solidFill>
                  <a:srgbClr val="A6E0EC"/>
                </a:solidFill>
                <a:latin typeface="黑体" panose="02010609060101010101" pitchFamily="49" charset="-122"/>
                <a:ea typeface="黑体" panose="02010609060101010101" pitchFamily="49" charset="-122"/>
                <a:cs typeface="+mn-ea"/>
                <a:sym typeface="+mn-lt"/>
              </a:rPr>
              <a:t>9</a:t>
            </a:r>
            <a:r>
              <a:rPr lang="zh-CN" altLang="en-US" sz="1700" dirty="0">
                <a:solidFill>
                  <a:srgbClr val="A6E0EC"/>
                </a:solidFill>
                <a:latin typeface="黑体" panose="02010609060101010101" pitchFamily="49" charset="-122"/>
                <a:ea typeface="黑体" panose="02010609060101010101" pitchFamily="49" charset="-122"/>
                <a:cs typeface="+mn-ea"/>
                <a:sym typeface="+mn-lt"/>
              </a:rPr>
              <a:t>分钟就能搞定；它</a:t>
            </a:r>
            <a:r>
              <a:rPr lang="en-US" altLang="zh-CN" sz="1700" dirty="0">
                <a:solidFill>
                  <a:srgbClr val="A6E0EC"/>
                </a:solidFill>
                <a:latin typeface="黑体" panose="02010609060101010101" pitchFamily="49" charset="-122"/>
                <a:ea typeface="黑体" panose="02010609060101010101" pitchFamily="49" charset="-122"/>
                <a:cs typeface="+mn-ea"/>
                <a:sym typeface="+mn-lt"/>
              </a:rPr>
              <a:t>15</a:t>
            </a:r>
            <a:r>
              <a:rPr lang="zh-CN" altLang="en-US" sz="1700" dirty="0">
                <a:solidFill>
                  <a:srgbClr val="A6E0EC"/>
                </a:solidFill>
                <a:latin typeface="黑体" panose="02010609060101010101" pitchFamily="49" charset="-122"/>
                <a:ea typeface="黑体" panose="02010609060101010101" pitchFamily="49" charset="-122"/>
                <a:cs typeface="+mn-ea"/>
                <a:sym typeface="+mn-lt"/>
              </a:rPr>
              <a:t>秒就能吃透的病，人类医生即使每天看</a:t>
            </a:r>
            <a:r>
              <a:rPr lang="en-US" altLang="zh-CN" sz="1700" dirty="0">
                <a:solidFill>
                  <a:srgbClr val="A6E0EC"/>
                </a:solidFill>
                <a:latin typeface="黑体" panose="02010609060101010101" pitchFamily="49" charset="-122"/>
                <a:ea typeface="黑体" panose="02010609060101010101" pitchFamily="49" charset="-122"/>
                <a:cs typeface="+mn-ea"/>
                <a:sym typeface="+mn-lt"/>
              </a:rPr>
              <a:t>150</a:t>
            </a:r>
            <a:r>
              <a:rPr lang="zh-CN" altLang="en-US" sz="1700" dirty="0">
                <a:solidFill>
                  <a:srgbClr val="A6E0EC"/>
                </a:solidFill>
                <a:latin typeface="黑体" panose="02010609060101010101" pitchFamily="49" charset="-122"/>
                <a:ea typeface="黑体" panose="02010609060101010101" pitchFamily="49" charset="-122"/>
                <a:cs typeface="+mn-ea"/>
                <a:sym typeface="+mn-lt"/>
              </a:rPr>
              <a:t>份病人的资料，也要花费一万个星期</a:t>
            </a:r>
            <a:r>
              <a:rPr lang="zh-CN" altLang="en-US" sz="1700" dirty="0" smtClean="0">
                <a:solidFill>
                  <a:srgbClr val="A6E0EC"/>
                </a:solidFill>
                <a:latin typeface="黑体" panose="02010609060101010101" pitchFamily="49" charset="-122"/>
                <a:ea typeface="黑体" panose="02010609060101010101" pitchFamily="49" charset="-122"/>
                <a:cs typeface="+mn-ea"/>
                <a:sym typeface="+mn-lt"/>
              </a:rPr>
              <a:t>。</a:t>
            </a:r>
            <a:endParaRPr lang="zh-CN" altLang="en-US" sz="1700"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24" name="组合 23"/>
          <p:cNvGrpSpPr/>
          <p:nvPr/>
        </p:nvGrpSpPr>
        <p:grpSpPr>
          <a:xfrm rot="3357847">
            <a:off x="72061" y="3431783"/>
            <a:ext cx="1919949" cy="1427143"/>
            <a:chOff x="2814898" y="575237"/>
            <a:chExt cx="1919949" cy="1427143"/>
          </a:xfrm>
        </p:grpSpPr>
        <p:grpSp>
          <p:nvGrpSpPr>
            <p:cNvPr id="25" name="组合 24"/>
            <p:cNvGrpSpPr/>
            <p:nvPr/>
          </p:nvGrpSpPr>
          <p:grpSpPr>
            <a:xfrm rot="15867372" flipH="1" flipV="1">
              <a:off x="2641393" y="896543"/>
              <a:ext cx="745251" cy="398242"/>
              <a:chOff x="561758" y="1111930"/>
              <a:chExt cx="745251" cy="398242"/>
            </a:xfrm>
          </p:grpSpPr>
          <p:cxnSp>
            <p:nvCxnSpPr>
              <p:cNvPr id="36" name="直接连接符 3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6" name="直接连接符 25"/>
            <p:cNvCxnSpPr>
              <a:stCxn id="33" idx="1"/>
              <a:endCxn id="35"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rot="19876110" flipH="1" flipV="1">
              <a:off x="3194056" y="575237"/>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8736508" flipH="1" flipV="1">
              <a:off x="3024801" y="1415864"/>
              <a:ext cx="1710046" cy="586516"/>
              <a:chOff x="-311565" y="923656"/>
              <a:chExt cx="1710046" cy="586516"/>
            </a:xfrm>
          </p:grpSpPr>
          <p:cxnSp>
            <p:nvCxnSpPr>
              <p:cNvPr id="32" name="直接连接符 31"/>
              <p:cNvCxnSpPr>
                <a:stCxn id="37"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1211276" flipH="1" flipV="1">
              <a:off x="3913593" y="810974"/>
              <a:ext cx="632420" cy="606792"/>
              <a:chOff x="674589" y="934962"/>
              <a:chExt cx="632420" cy="606792"/>
            </a:xfrm>
          </p:grpSpPr>
          <p:cxnSp>
            <p:nvCxnSpPr>
              <p:cNvPr id="30" name="直接连接符 29"/>
              <p:cNvCxnSpPr>
                <a:stCxn id="33"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a:off x="10176992" y="958032"/>
            <a:ext cx="1240696" cy="599499"/>
            <a:chOff x="5404736" y="0"/>
            <a:chExt cx="1240696" cy="599499"/>
          </a:xfrm>
        </p:grpSpPr>
        <p:grpSp>
          <p:nvGrpSpPr>
            <p:cNvPr id="39" name="组合 38"/>
            <p:cNvGrpSpPr/>
            <p:nvPr/>
          </p:nvGrpSpPr>
          <p:grpSpPr>
            <a:xfrm rot="11984523" flipH="1" flipV="1">
              <a:off x="5404736" y="164290"/>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rot="16200000" flipH="1">
            <a:off x="10259444" y="4482255"/>
            <a:ext cx="3353360" cy="771231"/>
            <a:chOff x="2814021" y="6152674"/>
            <a:chExt cx="3353360" cy="771231"/>
          </a:xfrm>
        </p:grpSpPr>
        <p:grpSp>
          <p:nvGrpSpPr>
            <p:cNvPr id="44" name="组合 43"/>
            <p:cNvGrpSpPr/>
            <p:nvPr/>
          </p:nvGrpSpPr>
          <p:grpSpPr>
            <a:xfrm rot="6380794" flipH="1" flipV="1">
              <a:off x="2640516" y="6352159"/>
              <a:ext cx="745251" cy="398242"/>
              <a:chOff x="561758" y="1111930"/>
              <a:chExt cx="745251" cy="398242"/>
            </a:xfrm>
          </p:grpSpPr>
          <p:cxnSp>
            <p:nvCxnSpPr>
              <p:cNvPr id="49" name="直接连接符 4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0" name="椭圆 4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a:stCxn id="50"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rot="15219206" flipV="1">
              <a:off x="5595634" y="6326179"/>
              <a:ext cx="745251" cy="398242"/>
              <a:chOff x="561758" y="1111930"/>
              <a:chExt cx="745251" cy="398242"/>
            </a:xfrm>
          </p:grpSpPr>
          <p:cxnSp>
            <p:nvCxnSpPr>
              <p:cNvPr id="47" name="直接连接符 4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4714276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781171"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人工智能仿生眼</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5832" y="1410467"/>
            <a:ext cx="5480336" cy="3079948"/>
          </a:xfrm>
          <a:prstGeom prst="rect">
            <a:avLst/>
          </a:prstGeom>
          <a:ln w="38100">
            <a:solidFill>
              <a:srgbClr val="95FDF1"/>
            </a:solidFill>
          </a:ln>
        </p:spPr>
      </p:pic>
      <p:grpSp>
        <p:nvGrpSpPr>
          <p:cNvPr id="9" name="组合 8"/>
          <p:cNvGrpSpPr/>
          <p:nvPr/>
        </p:nvGrpSpPr>
        <p:grpSpPr>
          <a:xfrm>
            <a:off x="0" y="2641600"/>
            <a:ext cx="3355832" cy="1259840"/>
            <a:chOff x="0" y="2641600"/>
            <a:chExt cx="3355832" cy="1259840"/>
          </a:xfrm>
        </p:grpSpPr>
        <p:cxnSp>
          <p:nvCxnSpPr>
            <p:cNvPr id="10" name="直接连接符 9"/>
            <p:cNvCxnSpPr/>
            <p:nvPr/>
          </p:nvCxnSpPr>
          <p:spPr>
            <a:xfrm>
              <a:off x="0" y="264160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390144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8836168" y="2641600"/>
            <a:ext cx="3355832" cy="1259840"/>
            <a:chOff x="9158256" y="2641600"/>
            <a:chExt cx="3033744" cy="1259840"/>
          </a:xfrm>
        </p:grpSpPr>
        <p:cxnSp>
          <p:nvCxnSpPr>
            <p:cNvPr id="13" name="直接连接符 12"/>
            <p:cNvCxnSpPr/>
            <p:nvPr/>
          </p:nvCxnSpPr>
          <p:spPr>
            <a:xfrm>
              <a:off x="9158256" y="264160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158256" y="390144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3" name="文本框 2"/>
          <p:cNvSpPr txBox="1"/>
          <p:nvPr/>
        </p:nvSpPr>
        <p:spPr>
          <a:xfrm>
            <a:off x="1804125" y="4639319"/>
            <a:ext cx="8995955" cy="20544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sz="1700" dirty="0">
                <a:solidFill>
                  <a:srgbClr val="A6E0EC"/>
                </a:solidFill>
                <a:latin typeface="黑体" panose="02010609060101010101" pitchFamily="49" charset="-122"/>
                <a:ea typeface="黑体" panose="02010609060101010101" pitchFamily="49" charset="-122"/>
                <a:cs typeface="+mn-ea"/>
                <a:sym typeface="+mn-lt"/>
              </a:rPr>
              <a:t>英国</a:t>
            </a:r>
            <a:r>
              <a:rPr lang="zh-CN" altLang="en-US" sz="1700" dirty="0" smtClean="0">
                <a:solidFill>
                  <a:srgbClr val="A6E0EC"/>
                </a:solidFill>
                <a:latin typeface="黑体" panose="02010609060101010101" pitchFamily="49" charset="-122"/>
                <a:ea typeface="黑体" panose="02010609060101010101" pitchFamily="49" charset="-122"/>
                <a:cs typeface="+mn-ea"/>
                <a:sym typeface="+mn-lt"/>
              </a:rPr>
              <a:t>曼彻斯特皇家</a:t>
            </a:r>
            <a:r>
              <a:rPr lang="zh-CN" altLang="en-US" sz="1700" dirty="0">
                <a:solidFill>
                  <a:srgbClr val="A6E0EC"/>
                </a:solidFill>
                <a:latin typeface="黑体" panose="02010609060101010101" pitchFamily="49" charset="-122"/>
                <a:ea typeface="黑体" panose="02010609060101010101" pitchFamily="49" charset="-122"/>
                <a:cs typeface="+mn-ea"/>
                <a:sym typeface="+mn-lt"/>
              </a:rPr>
              <a:t>眼科医院已经成功实施了世界首例人工仿生机器眼移植治疗老年性视网膜黄斑变性</a:t>
            </a:r>
            <a:r>
              <a:rPr lang="en-US" altLang="zh-CN" sz="1700" dirty="0">
                <a:solidFill>
                  <a:srgbClr val="A6E0EC"/>
                </a:solidFill>
                <a:latin typeface="黑体" panose="02010609060101010101" pitchFamily="49" charset="-122"/>
                <a:ea typeface="黑体" panose="02010609060101010101" pitchFamily="49" charset="-122"/>
                <a:cs typeface="+mn-ea"/>
                <a:sym typeface="+mn-lt"/>
              </a:rPr>
              <a:t>(AMD)</a:t>
            </a:r>
            <a:r>
              <a:rPr lang="zh-CN" altLang="en-US" sz="1700" dirty="0">
                <a:solidFill>
                  <a:srgbClr val="A6E0EC"/>
                </a:solidFill>
                <a:latin typeface="黑体" panose="02010609060101010101" pitchFamily="49" charset="-122"/>
                <a:ea typeface="黑体" panose="02010609060101010101" pitchFamily="49" charset="-122"/>
                <a:cs typeface="+mn-ea"/>
                <a:sym typeface="+mn-lt"/>
              </a:rPr>
              <a:t>所导致失明的手术。这个人工智能仿生眼装置被称为 </a:t>
            </a:r>
            <a:r>
              <a:rPr lang="en-US" altLang="zh-CN" sz="1700" dirty="0">
                <a:solidFill>
                  <a:srgbClr val="A6E0EC"/>
                </a:solidFill>
                <a:latin typeface="黑体" panose="02010609060101010101" pitchFamily="49" charset="-122"/>
                <a:ea typeface="黑体" panose="02010609060101010101" pitchFamily="49" charset="-122"/>
                <a:cs typeface="+mn-ea"/>
                <a:sym typeface="+mn-lt"/>
              </a:rPr>
              <a:t>Argus II</a:t>
            </a:r>
            <a:r>
              <a:rPr lang="zh-CN" altLang="en-US" sz="1700" dirty="0">
                <a:solidFill>
                  <a:srgbClr val="A6E0EC"/>
                </a:solidFill>
                <a:latin typeface="黑体" panose="02010609060101010101" pitchFamily="49" charset="-122"/>
                <a:ea typeface="黑体" panose="02010609060101010101" pitchFamily="49" charset="-122"/>
                <a:cs typeface="+mn-ea"/>
                <a:sym typeface="+mn-lt"/>
              </a:rPr>
              <a:t>，由两部分组成：体内植入部分和体外病人必须穿戴的部分。植入设备将植入到病人的视网膜上，设备中含有电极阵列，电池和一个无线天线。外部设备包含一 副眼镜，内置前向的摄像头和无线电发射器以及一个视频处理单元。</a:t>
            </a:r>
          </a:p>
        </p:txBody>
      </p:sp>
      <p:grpSp>
        <p:nvGrpSpPr>
          <p:cNvPr id="24" name="组合 23"/>
          <p:cNvGrpSpPr/>
          <p:nvPr/>
        </p:nvGrpSpPr>
        <p:grpSpPr>
          <a:xfrm rot="3357847">
            <a:off x="72061" y="3431783"/>
            <a:ext cx="1919949" cy="1427143"/>
            <a:chOff x="2814898" y="575237"/>
            <a:chExt cx="1919949" cy="1427143"/>
          </a:xfrm>
        </p:grpSpPr>
        <p:grpSp>
          <p:nvGrpSpPr>
            <p:cNvPr id="25" name="组合 24"/>
            <p:cNvGrpSpPr/>
            <p:nvPr/>
          </p:nvGrpSpPr>
          <p:grpSpPr>
            <a:xfrm rot="15867372" flipH="1" flipV="1">
              <a:off x="2641393" y="896543"/>
              <a:ext cx="745251" cy="398242"/>
              <a:chOff x="561758" y="1111930"/>
              <a:chExt cx="745251" cy="398242"/>
            </a:xfrm>
          </p:grpSpPr>
          <p:cxnSp>
            <p:nvCxnSpPr>
              <p:cNvPr id="36" name="直接连接符 3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6" name="直接连接符 25"/>
            <p:cNvCxnSpPr>
              <a:stCxn id="33" idx="1"/>
              <a:endCxn id="35"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rot="19876110" flipH="1" flipV="1">
              <a:off x="3194056" y="575237"/>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8736508" flipH="1" flipV="1">
              <a:off x="3024801" y="1415864"/>
              <a:ext cx="1710046" cy="586516"/>
              <a:chOff x="-311565" y="923656"/>
              <a:chExt cx="1710046" cy="586516"/>
            </a:xfrm>
          </p:grpSpPr>
          <p:cxnSp>
            <p:nvCxnSpPr>
              <p:cNvPr id="32" name="直接连接符 31"/>
              <p:cNvCxnSpPr>
                <a:stCxn id="37"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1211276" flipH="1" flipV="1">
              <a:off x="3913593" y="810974"/>
              <a:ext cx="632420" cy="606792"/>
              <a:chOff x="674589" y="934962"/>
              <a:chExt cx="632420" cy="606792"/>
            </a:xfrm>
          </p:grpSpPr>
          <p:cxnSp>
            <p:nvCxnSpPr>
              <p:cNvPr id="30" name="直接连接符 29"/>
              <p:cNvCxnSpPr>
                <a:stCxn id="33"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a:off x="10176992" y="958032"/>
            <a:ext cx="1240696" cy="599499"/>
            <a:chOff x="5404736" y="0"/>
            <a:chExt cx="1240696" cy="599499"/>
          </a:xfrm>
        </p:grpSpPr>
        <p:grpSp>
          <p:nvGrpSpPr>
            <p:cNvPr id="39" name="组合 38"/>
            <p:cNvGrpSpPr/>
            <p:nvPr/>
          </p:nvGrpSpPr>
          <p:grpSpPr>
            <a:xfrm rot="11984523" flipH="1" flipV="1">
              <a:off x="5404736" y="164290"/>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rot="16200000" flipH="1">
            <a:off x="10259444" y="4482255"/>
            <a:ext cx="3353360" cy="771231"/>
            <a:chOff x="2814021" y="6152674"/>
            <a:chExt cx="3353360" cy="771231"/>
          </a:xfrm>
        </p:grpSpPr>
        <p:grpSp>
          <p:nvGrpSpPr>
            <p:cNvPr id="44" name="组合 43"/>
            <p:cNvGrpSpPr/>
            <p:nvPr/>
          </p:nvGrpSpPr>
          <p:grpSpPr>
            <a:xfrm rot="6380794" flipH="1" flipV="1">
              <a:off x="2640516" y="6352159"/>
              <a:ext cx="745251" cy="398242"/>
              <a:chOff x="561758" y="1111930"/>
              <a:chExt cx="745251" cy="398242"/>
            </a:xfrm>
          </p:grpSpPr>
          <p:cxnSp>
            <p:nvCxnSpPr>
              <p:cNvPr id="49" name="直接连接符 4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0" name="椭圆 4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a:stCxn id="50"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rot="15219206" flipV="1">
              <a:off x="5595634" y="6326179"/>
              <a:ext cx="745251" cy="398242"/>
              <a:chOff x="561758" y="1111930"/>
              <a:chExt cx="745251" cy="398242"/>
            </a:xfrm>
          </p:grpSpPr>
          <p:cxnSp>
            <p:nvCxnSpPr>
              <p:cNvPr id="47" name="直接连接符 4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6319216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781171"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阿特拉斯机器人</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937" y="1410467"/>
            <a:ext cx="5344125" cy="3079948"/>
          </a:xfrm>
          <a:prstGeom prst="rect">
            <a:avLst/>
          </a:prstGeom>
          <a:ln w="38100">
            <a:solidFill>
              <a:srgbClr val="95FDF1"/>
            </a:solidFill>
          </a:ln>
        </p:spPr>
      </p:pic>
      <p:grpSp>
        <p:nvGrpSpPr>
          <p:cNvPr id="9" name="组合 8"/>
          <p:cNvGrpSpPr/>
          <p:nvPr/>
        </p:nvGrpSpPr>
        <p:grpSpPr>
          <a:xfrm>
            <a:off x="-1" y="2641600"/>
            <a:ext cx="3423937" cy="1259840"/>
            <a:chOff x="0" y="2641600"/>
            <a:chExt cx="3355832" cy="1259840"/>
          </a:xfrm>
        </p:grpSpPr>
        <p:cxnSp>
          <p:nvCxnSpPr>
            <p:cNvPr id="10" name="直接连接符 9"/>
            <p:cNvCxnSpPr/>
            <p:nvPr/>
          </p:nvCxnSpPr>
          <p:spPr>
            <a:xfrm>
              <a:off x="0" y="264160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3901440"/>
              <a:ext cx="3355832"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8768062" y="2641600"/>
            <a:ext cx="3423938" cy="1259840"/>
            <a:chOff x="9158256" y="2641600"/>
            <a:chExt cx="3033744" cy="1259840"/>
          </a:xfrm>
        </p:grpSpPr>
        <p:cxnSp>
          <p:nvCxnSpPr>
            <p:cNvPr id="13" name="直接连接符 12"/>
            <p:cNvCxnSpPr/>
            <p:nvPr/>
          </p:nvCxnSpPr>
          <p:spPr>
            <a:xfrm>
              <a:off x="9158256" y="264160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158256" y="3901440"/>
              <a:ext cx="3033744"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3" name="文本框 2"/>
          <p:cNvSpPr txBox="1"/>
          <p:nvPr/>
        </p:nvSpPr>
        <p:spPr>
          <a:xfrm>
            <a:off x="1804125" y="4639319"/>
            <a:ext cx="9248035" cy="19236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r>
              <a:rPr lang="zh-CN" altLang="en-US" sz="1700" dirty="0">
                <a:solidFill>
                  <a:srgbClr val="A6E0EC"/>
                </a:solidFill>
                <a:latin typeface="黑体" panose="02010609060101010101" pitchFamily="49" charset="-122"/>
                <a:ea typeface="黑体" panose="02010609060101010101" pitchFamily="49" charset="-122"/>
                <a:cs typeface="+mn-ea"/>
                <a:sym typeface="+mn-lt"/>
              </a:rPr>
              <a:t>阿特拉斯机器人</a:t>
            </a:r>
            <a:r>
              <a:rPr lang="en-US" altLang="zh-CN" sz="1700" dirty="0">
                <a:solidFill>
                  <a:srgbClr val="A6E0EC"/>
                </a:solidFill>
                <a:latin typeface="黑体" panose="02010609060101010101" pitchFamily="49" charset="-122"/>
                <a:ea typeface="黑体" panose="02010609060101010101" pitchFamily="49" charset="-122"/>
                <a:cs typeface="+mn-ea"/>
                <a:sym typeface="+mn-lt"/>
              </a:rPr>
              <a:t>(</a:t>
            </a:r>
            <a:r>
              <a:rPr lang="zh-CN" altLang="en-US" sz="1700" dirty="0">
                <a:solidFill>
                  <a:srgbClr val="A6E0EC"/>
                </a:solidFill>
                <a:latin typeface="黑体" panose="02010609060101010101" pitchFamily="49" charset="-122"/>
                <a:ea typeface="黑体" panose="02010609060101010101" pitchFamily="49" charset="-122"/>
                <a:cs typeface="+mn-ea"/>
                <a:sym typeface="+mn-lt"/>
              </a:rPr>
              <a:t>希腊神话中的大力神</a:t>
            </a:r>
            <a:r>
              <a:rPr lang="en-US" altLang="zh-CN" sz="1700" dirty="0">
                <a:solidFill>
                  <a:srgbClr val="A6E0EC"/>
                </a:solidFill>
                <a:latin typeface="黑体" panose="02010609060101010101" pitchFamily="49" charset="-122"/>
                <a:ea typeface="黑体" panose="02010609060101010101" pitchFamily="49" charset="-122"/>
                <a:cs typeface="+mn-ea"/>
                <a:sym typeface="+mn-lt"/>
              </a:rPr>
              <a:t>)</a:t>
            </a:r>
            <a:r>
              <a:rPr lang="zh-CN" altLang="en-US" sz="1700" dirty="0">
                <a:solidFill>
                  <a:srgbClr val="A6E0EC"/>
                </a:solidFill>
                <a:latin typeface="黑体" panose="02010609060101010101" pitchFamily="49" charset="-122"/>
                <a:ea typeface="黑体" panose="02010609060101010101" pitchFamily="49" charset="-122"/>
                <a:cs typeface="+mn-ea"/>
                <a:sym typeface="+mn-lt"/>
              </a:rPr>
              <a:t>，是美国武器合约商波士顿动力公司为美军研制的世界最先进人形机器人。阿特拉斯机器人身高</a:t>
            </a:r>
            <a:r>
              <a:rPr lang="en-US" altLang="zh-CN" sz="1700" dirty="0">
                <a:solidFill>
                  <a:srgbClr val="A6E0EC"/>
                </a:solidFill>
                <a:latin typeface="黑体" panose="02010609060101010101" pitchFamily="49" charset="-122"/>
                <a:ea typeface="黑体" panose="02010609060101010101" pitchFamily="49" charset="-122"/>
                <a:cs typeface="+mn-ea"/>
                <a:sym typeface="+mn-lt"/>
              </a:rPr>
              <a:t>1.9</a:t>
            </a:r>
            <a:r>
              <a:rPr lang="zh-CN" altLang="en-US" sz="1700" dirty="0">
                <a:solidFill>
                  <a:srgbClr val="A6E0EC"/>
                </a:solidFill>
                <a:latin typeface="黑体" panose="02010609060101010101" pitchFamily="49" charset="-122"/>
                <a:ea typeface="黑体" panose="02010609060101010101" pitchFamily="49" charset="-122"/>
                <a:cs typeface="+mn-ea"/>
                <a:sym typeface="+mn-lt"/>
              </a:rPr>
              <a:t>米，体重</a:t>
            </a:r>
            <a:r>
              <a:rPr lang="en-US" altLang="zh-CN" sz="1700" dirty="0">
                <a:solidFill>
                  <a:srgbClr val="A6E0EC"/>
                </a:solidFill>
                <a:latin typeface="黑体" panose="02010609060101010101" pitchFamily="49" charset="-122"/>
                <a:ea typeface="黑体" panose="02010609060101010101" pitchFamily="49" charset="-122"/>
                <a:cs typeface="+mn-ea"/>
                <a:sym typeface="+mn-lt"/>
              </a:rPr>
              <a:t>150</a:t>
            </a:r>
            <a:r>
              <a:rPr lang="zh-CN" altLang="en-US" sz="1700" dirty="0">
                <a:solidFill>
                  <a:srgbClr val="A6E0EC"/>
                </a:solidFill>
                <a:latin typeface="黑体" panose="02010609060101010101" pitchFamily="49" charset="-122"/>
                <a:ea typeface="黑体" panose="02010609060101010101" pitchFamily="49" charset="-122"/>
                <a:cs typeface="+mn-ea"/>
                <a:sym typeface="+mn-lt"/>
              </a:rPr>
              <a:t>千克，由头部、躯干和四肢组成，像人类一样用双腿直立行走。这一机器人将来或许能像人一样在危险环境下进行救援工作。</a:t>
            </a:r>
          </a:p>
          <a:p>
            <a:pPr indent="457200"/>
            <a:endParaRPr lang="zh-CN" altLang="en-US" sz="1700" dirty="0">
              <a:solidFill>
                <a:srgbClr val="A6E0EC"/>
              </a:solidFill>
              <a:latin typeface="黑体" panose="02010609060101010101" pitchFamily="49" charset="-122"/>
              <a:ea typeface="黑体" panose="02010609060101010101" pitchFamily="49" charset="-122"/>
              <a:cs typeface="+mn-ea"/>
              <a:sym typeface="+mn-lt"/>
            </a:endParaRPr>
          </a:p>
          <a:p>
            <a:pPr indent="457200"/>
            <a:r>
              <a:rPr lang="zh-CN" altLang="en-US" sz="1700" dirty="0">
                <a:solidFill>
                  <a:srgbClr val="A6E0EC"/>
                </a:solidFill>
                <a:latin typeface="黑体" panose="02010609060101010101" pitchFamily="49" charset="-122"/>
                <a:ea typeface="黑体" panose="02010609060101010101" pitchFamily="49" charset="-122"/>
                <a:cs typeface="+mn-ea"/>
                <a:sym typeface="+mn-lt"/>
              </a:rPr>
              <a:t>美国国会曾通过法案规定：到</a:t>
            </a:r>
            <a:r>
              <a:rPr lang="en-US" altLang="zh-CN" sz="1700" dirty="0">
                <a:solidFill>
                  <a:srgbClr val="A6E0EC"/>
                </a:solidFill>
                <a:latin typeface="黑体" panose="02010609060101010101" pitchFamily="49" charset="-122"/>
                <a:ea typeface="黑体" panose="02010609060101010101" pitchFamily="49" charset="-122"/>
                <a:cs typeface="+mn-ea"/>
                <a:sym typeface="+mn-lt"/>
              </a:rPr>
              <a:t>2015</a:t>
            </a:r>
            <a:r>
              <a:rPr lang="zh-CN" altLang="en-US" sz="1700" dirty="0">
                <a:solidFill>
                  <a:srgbClr val="A6E0EC"/>
                </a:solidFill>
                <a:latin typeface="黑体" panose="02010609060101010101" pitchFamily="49" charset="-122"/>
                <a:ea typeface="黑体" panose="02010609060101010101" pitchFamily="49" charset="-122"/>
                <a:cs typeface="+mn-ea"/>
                <a:sym typeface="+mn-lt"/>
              </a:rPr>
              <a:t>年前，</a:t>
            </a:r>
            <a:r>
              <a:rPr lang="en-US" altLang="zh-CN" sz="1700" dirty="0">
                <a:solidFill>
                  <a:srgbClr val="A6E0EC"/>
                </a:solidFill>
                <a:latin typeface="黑体" panose="02010609060101010101" pitchFamily="49" charset="-122"/>
                <a:ea typeface="黑体" panose="02010609060101010101" pitchFamily="49" charset="-122"/>
                <a:cs typeface="+mn-ea"/>
                <a:sym typeface="+mn-lt"/>
              </a:rPr>
              <a:t>1/3</a:t>
            </a:r>
            <a:r>
              <a:rPr lang="zh-CN" altLang="en-US" sz="1700" dirty="0">
                <a:solidFill>
                  <a:srgbClr val="A6E0EC"/>
                </a:solidFill>
                <a:latin typeface="黑体" panose="02010609060101010101" pitchFamily="49" charset="-122"/>
                <a:ea typeface="黑体" panose="02010609060101010101" pitchFamily="49" charset="-122"/>
                <a:cs typeface="+mn-ea"/>
                <a:sym typeface="+mn-lt"/>
              </a:rPr>
              <a:t>的地面战斗将使用机器人士兵。为此投入美国历史上最大的单笔军备研究费</a:t>
            </a:r>
            <a:r>
              <a:rPr lang="en-US" altLang="zh-CN" sz="1700" dirty="0">
                <a:solidFill>
                  <a:srgbClr val="A6E0EC"/>
                </a:solidFill>
                <a:latin typeface="黑体" panose="02010609060101010101" pitchFamily="49" charset="-122"/>
                <a:ea typeface="黑体" panose="02010609060101010101" pitchFamily="49" charset="-122"/>
                <a:cs typeface="+mn-ea"/>
                <a:sym typeface="+mn-lt"/>
              </a:rPr>
              <a:t>1270</a:t>
            </a:r>
            <a:r>
              <a:rPr lang="zh-CN" altLang="en-US" sz="1700" dirty="0">
                <a:solidFill>
                  <a:srgbClr val="A6E0EC"/>
                </a:solidFill>
                <a:latin typeface="黑体" panose="02010609060101010101" pitchFamily="49" charset="-122"/>
                <a:ea typeface="黑体" panose="02010609060101010101" pitchFamily="49" charset="-122"/>
                <a:cs typeface="+mn-ea"/>
                <a:sym typeface="+mn-lt"/>
              </a:rPr>
              <a:t>亿美元，以完成未来战场上士兵必须完成的一切战斗任务，包括进攻、防护、寻找目标。据悉，美军未来一个旅级作战单元，将至少包括</a:t>
            </a:r>
            <a:r>
              <a:rPr lang="en-US" altLang="zh-CN" sz="1700" dirty="0">
                <a:solidFill>
                  <a:srgbClr val="A6E0EC"/>
                </a:solidFill>
                <a:latin typeface="黑体" panose="02010609060101010101" pitchFamily="49" charset="-122"/>
                <a:ea typeface="黑体" panose="02010609060101010101" pitchFamily="49" charset="-122"/>
                <a:cs typeface="+mn-ea"/>
                <a:sym typeface="+mn-lt"/>
              </a:rPr>
              <a:t>151</a:t>
            </a:r>
            <a:r>
              <a:rPr lang="zh-CN" altLang="en-US" sz="1700" dirty="0">
                <a:solidFill>
                  <a:srgbClr val="A6E0EC"/>
                </a:solidFill>
                <a:latin typeface="黑体" panose="02010609060101010101" pitchFamily="49" charset="-122"/>
                <a:ea typeface="黑体" panose="02010609060101010101" pitchFamily="49" charset="-122"/>
                <a:cs typeface="+mn-ea"/>
                <a:sym typeface="+mn-lt"/>
              </a:rPr>
              <a:t>个机器人战士。</a:t>
            </a:r>
          </a:p>
        </p:txBody>
      </p:sp>
      <p:grpSp>
        <p:nvGrpSpPr>
          <p:cNvPr id="24" name="组合 23"/>
          <p:cNvGrpSpPr/>
          <p:nvPr/>
        </p:nvGrpSpPr>
        <p:grpSpPr>
          <a:xfrm rot="3357847">
            <a:off x="72061" y="3431783"/>
            <a:ext cx="1919949" cy="1427143"/>
            <a:chOff x="2814898" y="575237"/>
            <a:chExt cx="1919949" cy="1427143"/>
          </a:xfrm>
        </p:grpSpPr>
        <p:grpSp>
          <p:nvGrpSpPr>
            <p:cNvPr id="25" name="组合 24"/>
            <p:cNvGrpSpPr/>
            <p:nvPr/>
          </p:nvGrpSpPr>
          <p:grpSpPr>
            <a:xfrm rot="15867372" flipH="1" flipV="1">
              <a:off x="2641393" y="896543"/>
              <a:ext cx="745251" cy="398242"/>
              <a:chOff x="561758" y="1111930"/>
              <a:chExt cx="745251" cy="398242"/>
            </a:xfrm>
          </p:grpSpPr>
          <p:cxnSp>
            <p:nvCxnSpPr>
              <p:cNvPr id="36" name="直接连接符 3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6" name="直接连接符 25"/>
            <p:cNvCxnSpPr>
              <a:stCxn id="33" idx="1"/>
              <a:endCxn id="35"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rot="19876110" flipH="1" flipV="1">
              <a:off x="3194056" y="575237"/>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8736508" flipH="1" flipV="1">
              <a:off x="3024801" y="1415864"/>
              <a:ext cx="1710046" cy="586516"/>
              <a:chOff x="-311565" y="923656"/>
              <a:chExt cx="1710046" cy="586516"/>
            </a:xfrm>
          </p:grpSpPr>
          <p:cxnSp>
            <p:nvCxnSpPr>
              <p:cNvPr id="32" name="直接连接符 31"/>
              <p:cNvCxnSpPr>
                <a:stCxn id="37"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1211276" flipH="1" flipV="1">
              <a:off x="3913593" y="810974"/>
              <a:ext cx="632420" cy="606792"/>
              <a:chOff x="674589" y="934962"/>
              <a:chExt cx="632420" cy="606792"/>
            </a:xfrm>
          </p:grpSpPr>
          <p:cxnSp>
            <p:nvCxnSpPr>
              <p:cNvPr id="30" name="直接连接符 29"/>
              <p:cNvCxnSpPr>
                <a:stCxn id="33"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a:off x="10176992" y="958032"/>
            <a:ext cx="1240696" cy="599499"/>
            <a:chOff x="5404736" y="0"/>
            <a:chExt cx="1240696" cy="599499"/>
          </a:xfrm>
        </p:grpSpPr>
        <p:grpSp>
          <p:nvGrpSpPr>
            <p:cNvPr id="39" name="组合 38"/>
            <p:cNvGrpSpPr/>
            <p:nvPr/>
          </p:nvGrpSpPr>
          <p:grpSpPr>
            <a:xfrm rot="11984523" flipH="1" flipV="1">
              <a:off x="5404736" y="164290"/>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rot="16200000" flipH="1">
            <a:off x="10259444" y="4482255"/>
            <a:ext cx="3353360" cy="771231"/>
            <a:chOff x="2814021" y="6152674"/>
            <a:chExt cx="3353360" cy="771231"/>
          </a:xfrm>
        </p:grpSpPr>
        <p:grpSp>
          <p:nvGrpSpPr>
            <p:cNvPr id="44" name="组合 43"/>
            <p:cNvGrpSpPr/>
            <p:nvPr/>
          </p:nvGrpSpPr>
          <p:grpSpPr>
            <a:xfrm rot="6380794" flipH="1" flipV="1">
              <a:off x="2640516" y="6352159"/>
              <a:ext cx="745251" cy="398242"/>
              <a:chOff x="561758" y="1111930"/>
              <a:chExt cx="745251" cy="398242"/>
            </a:xfrm>
          </p:grpSpPr>
          <p:cxnSp>
            <p:nvCxnSpPr>
              <p:cNvPr id="49" name="直接连接符 4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0" name="椭圆 4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a:stCxn id="50"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rot="15219206" flipV="1">
              <a:off x="5595634" y="6326179"/>
              <a:ext cx="745251" cy="398242"/>
              <a:chOff x="561758" y="1111930"/>
              <a:chExt cx="745251" cy="398242"/>
            </a:xfrm>
          </p:grpSpPr>
          <p:cxnSp>
            <p:nvCxnSpPr>
              <p:cNvPr id="47" name="直接连接符 4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50618384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5009364"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人工智能将如何影响我们生活</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grpSp>
        <p:nvGrpSpPr>
          <p:cNvPr id="11" name="组合 10"/>
          <p:cNvGrpSpPr/>
          <p:nvPr/>
        </p:nvGrpSpPr>
        <p:grpSpPr>
          <a:xfrm>
            <a:off x="714091" y="1064001"/>
            <a:ext cx="9438903" cy="1864663"/>
            <a:chOff x="1366345" y="1692165"/>
            <a:chExt cx="10152993" cy="1965434"/>
          </a:xfrm>
        </p:grpSpPr>
        <p:sp>
          <p:nvSpPr>
            <p:cNvPr id="10" name="圆角矩形 9"/>
            <p:cNvSpPr/>
            <p:nvPr/>
          </p:nvSpPr>
          <p:spPr>
            <a:xfrm>
              <a:off x="1366345" y="2117833"/>
              <a:ext cx="10152993" cy="1539766"/>
            </a:xfrm>
            <a:prstGeom prst="roundRect">
              <a:avLst/>
            </a:prstGeom>
            <a:noFill/>
            <a:ln w="254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1587062" y="1692165"/>
              <a:ext cx="8146009" cy="430924"/>
            </a:xfrm>
            <a:prstGeom prst="roundRect">
              <a:avLst/>
            </a:prstGeom>
            <a:solidFill>
              <a:srgbClr val="3EFCE5">
                <a:alpha val="64000"/>
              </a:srgbClr>
            </a:solid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934806" y="1067097"/>
            <a:ext cx="7557553" cy="398058"/>
          </a:xfrm>
          <a:prstGeom prst="rect">
            <a:avLst/>
          </a:prstGeom>
        </p:spPr>
        <p:txBody>
          <a:bodyPr wrap="square">
            <a:spAutoFit/>
          </a:bodyPr>
          <a:lstStyle/>
          <a:p>
            <a:pPr>
              <a:lnSpc>
                <a:spcPct val="120000"/>
              </a:lnSpc>
            </a:pPr>
            <a:r>
              <a:rPr lang="zh-CN" altLang="en-US" b="1" dirty="0">
                <a:solidFill>
                  <a:schemeClr val="bg1"/>
                </a:solidFill>
                <a:cs typeface="+mn-ea"/>
                <a:sym typeface="+mn-lt"/>
              </a:rPr>
              <a:t>中国科学院院士梅宏：</a:t>
            </a:r>
            <a:r>
              <a:rPr lang="en-US" altLang="zh-CN" b="1" dirty="0">
                <a:solidFill>
                  <a:schemeClr val="bg1"/>
                </a:solidFill>
                <a:cs typeface="+mn-ea"/>
                <a:sym typeface="+mn-lt"/>
              </a:rPr>
              <a:t>2017</a:t>
            </a:r>
            <a:r>
              <a:rPr lang="zh-CN" altLang="en-US" b="1" dirty="0">
                <a:solidFill>
                  <a:schemeClr val="bg1"/>
                </a:solidFill>
                <a:cs typeface="+mn-ea"/>
                <a:sym typeface="+mn-lt"/>
              </a:rPr>
              <a:t>人工智能挑站</a:t>
            </a:r>
            <a:r>
              <a:rPr lang="en-US" altLang="zh-CN" b="1" dirty="0">
                <a:solidFill>
                  <a:schemeClr val="bg1"/>
                </a:solidFill>
                <a:cs typeface="+mn-ea"/>
                <a:sym typeface="+mn-lt"/>
              </a:rPr>
              <a:t>2016</a:t>
            </a:r>
            <a:r>
              <a:rPr lang="zh-CN" altLang="en-US" b="1" dirty="0">
                <a:solidFill>
                  <a:schemeClr val="bg1"/>
                </a:solidFill>
                <a:cs typeface="+mn-ea"/>
                <a:sym typeface="+mn-lt"/>
              </a:rPr>
              <a:t>年中国高考一本分数线</a:t>
            </a:r>
            <a:r>
              <a:rPr lang="en-US" altLang="zh-CN" b="1" dirty="0">
                <a:solidFill>
                  <a:schemeClr val="bg1"/>
                </a:solidFill>
                <a:cs typeface="+mn-ea"/>
                <a:sym typeface="+mn-lt"/>
              </a:rPr>
              <a:t>583</a:t>
            </a:r>
          </a:p>
        </p:txBody>
      </p:sp>
      <p:sp>
        <p:nvSpPr>
          <p:cNvPr id="13" name="文本框 3"/>
          <p:cNvSpPr txBox="1"/>
          <p:nvPr/>
        </p:nvSpPr>
        <p:spPr>
          <a:xfrm>
            <a:off x="810742" y="1561156"/>
            <a:ext cx="9245600" cy="12741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0000"/>
              </a:lnSpc>
            </a:pPr>
            <a:r>
              <a:rPr lang="zh-CN" altLang="en-US" sz="1600" dirty="0">
                <a:solidFill>
                  <a:srgbClr val="A6E0EC"/>
                </a:solidFill>
                <a:cs typeface="+mn-ea"/>
                <a:sym typeface="+mn-lt"/>
              </a:rPr>
              <a:t>梅宏院士在做的一个项目是通过集成人工智能相关的技术，机器能不能通过高考进入人群的前</a:t>
            </a:r>
            <a:r>
              <a:rPr lang="en-US" altLang="zh-CN" sz="1600" dirty="0">
                <a:solidFill>
                  <a:srgbClr val="A6E0EC"/>
                </a:solidFill>
                <a:cs typeface="+mn-ea"/>
                <a:sym typeface="+mn-lt"/>
              </a:rPr>
              <a:t>20%</a:t>
            </a:r>
            <a:r>
              <a:rPr lang="zh-CN" altLang="en-US" sz="1600" dirty="0">
                <a:solidFill>
                  <a:srgbClr val="A6E0EC"/>
                </a:solidFill>
                <a:cs typeface="+mn-ea"/>
                <a:sym typeface="+mn-lt"/>
              </a:rPr>
              <a:t>。该项目启动两年了，取得了一些阶段性的成果：目前该人工智能系统在参加高考可以达到数学 </a:t>
            </a:r>
            <a:r>
              <a:rPr lang="en-US" altLang="zh-CN" sz="1600" dirty="0">
                <a:solidFill>
                  <a:srgbClr val="A6E0EC"/>
                </a:solidFill>
                <a:cs typeface="+mn-ea"/>
                <a:sym typeface="+mn-lt"/>
              </a:rPr>
              <a:t>110</a:t>
            </a:r>
            <a:r>
              <a:rPr lang="zh-CN" altLang="en-US" sz="1600" dirty="0">
                <a:solidFill>
                  <a:srgbClr val="A6E0EC"/>
                </a:solidFill>
                <a:cs typeface="+mn-ea"/>
                <a:sym typeface="+mn-lt"/>
              </a:rPr>
              <a:t>分</a:t>
            </a:r>
            <a:r>
              <a:rPr lang="en-US" altLang="zh-CN" sz="1600" dirty="0">
                <a:solidFill>
                  <a:srgbClr val="A6E0EC"/>
                </a:solidFill>
                <a:cs typeface="+mn-ea"/>
                <a:sym typeface="+mn-lt"/>
              </a:rPr>
              <a:t>(150</a:t>
            </a:r>
            <a:r>
              <a:rPr lang="zh-CN" altLang="en-US" sz="1600" dirty="0">
                <a:solidFill>
                  <a:srgbClr val="A6E0EC"/>
                </a:solidFill>
                <a:cs typeface="+mn-ea"/>
                <a:sym typeface="+mn-lt"/>
              </a:rPr>
              <a:t>分满分</a:t>
            </a:r>
            <a:r>
              <a:rPr lang="en-US" altLang="zh-CN" sz="1600" dirty="0">
                <a:solidFill>
                  <a:srgbClr val="A6E0EC"/>
                </a:solidFill>
                <a:cs typeface="+mn-ea"/>
                <a:sym typeface="+mn-lt"/>
              </a:rPr>
              <a:t>);</a:t>
            </a:r>
            <a:r>
              <a:rPr lang="zh-CN" altLang="en-US" sz="1600" dirty="0">
                <a:solidFill>
                  <a:srgbClr val="A6E0EC"/>
                </a:solidFill>
                <a:cs typeface="+mn-ea"/>
                <a:sym typeface="+mn-lt"/>
              </a:rPr>
              <a:t>语文：</a:t>
            </a:r>
            <a:r>
              <a:rPr lang="en-US" altLang="zh-CN" sz="1600" dirty="0">
                <a:solidFill>
                  <a:srgbClr val="A6E0EC"/>
                </a:solidFill>
                <a:cs typeface="+mn-ea"/>
                <a:sym typeface="+mn-lt"/>
              </a:rPr>
              <a:t>90</a:t>
            </a:r>
            <a:r>
              <a:rPr lang="zh-CN" altLang="en-US" sz="1600" dirty="0">
                <a:solidFill>
                  <a:srgbClr val="A6E0EC"/>
                </a:solidFill>
                <a:cs typeface="+mn-ea"/>
                <a:sym typeface="+mn-lt"/>
              </a:rPr>
              <a:t>分</a:t>
            </a:r>
            <a:r>
              <a:rPr lang="en-US" altLang="zh-CN" sz="1600" dirty="0">
                <a:solidFill>
                  <a:srgbClr val="A6E0EC"/>
                </a:solidFill>
                <a:cs typeface="+mn-ea"/>
                <a:sym typeface="+mn-lt"/>
              </a:rPr>
              <a:t>(150</a:t>
            </a:r>
            <a:r>
              <a:rPr lang="zh-CN" altLang="en-US" sz="1600" dirty="0">
                <a:solidFill>
                  <a:srgbClr val="A6E0EC"/>
                </a:solidFill>
                <a:cs typeface="+mn-ea"/>
                <a:sym typeface="+mn-lt"/>
              </a:rPr>
              <a:t>分满分，其中</a:t>
            </a:r>
            <a:r>
              <a:rPr lang="en-US" altLang="zh-CN" sz="1600" dirty="0">
                <a:solidFill>
                  <a:srgbClr val="A6E0EC"/>
                </a:solidFill>
                <a:cs typeface="+mn-ea"/>
                <a:sym typeface="+mn-lt"/>
              </a:rPr>
              <a:t>60</a:t>
            </a:r>
            <a:r>
              <a:rPr lang="zh-CN" altLang="en-US" sz="1600" dirty="0">
                <a:solidFill>
                  <a:srgbClr val="A6E0EC"/>
                </a:solidFill>
                <a:cs typeface="+mn-ea"/>
                <a:sym typeface="+mn-lt"/>
              </a:rPr>
              <a:t>分作文考了</a:t>
            </a:r>
            <a:r>
              <a:rPr lang="en-US" altLang="zh-CN" sz="1600" dirty="0">
                <a:solidFill>
                  <a:srgbClr val="A6E0EC"/>
                </a:solidFill>
                <a:cs typeface="+mn-ea"/>
                <a:sym typeface="+mn-lt"/>
              </a:rPr>
              <a:t>45</a:t>
            </a:r>
            <a:r>
              <a:rPr lang="zh-CN" altLang="en-US" sz="1600" dirty="0">
                <a:solidFill>
                  <a:srgbClr val="A6E0EC"/>
                </a:solidFill>
                <a:cs typeface="+mn-ea"/>
                <a:sym typeface="+mn-lt"/>
              </a:rPr>
              <a:t>分</a:t>
            </a:r>
            <a:r>
              <a:rPr lang="en-US" altLang="zh-CN" sz="1600" dirty="0">
                <a:solidFill>
                  <a:srgbClr val="A6E0EC"/>
                </a:solidFill>
                <a:cs typeface="+mn-ea"/>
                <a:sym typeface="+mn-lt"/>
              </a:rPr>
              <a:t>);</a:t>
            </a:r>
            <a:r>
              <a:rPr lang="zh-CN" altLang="en-US" sz="1600" dirty="0">
                <a:solidFill>
                  <a:srgbClr val="A6E0EC"/>
                </a:solidFill>
                <a:cs typeface="+mn-ea"/>
                <a:sym typeface="+mn-lt"/>
              </a:rPr>
              <a:t>文综：</a:t>
            </a:r>
            <a:r>
              <a:rPr lang="en-US" altLang="zh-CN" sz="1600" dirty="0">
                <a:solidFill>
                  <a:srgbClr val="A6E0EC"/>
                </a:solidFill>
                <a:cs typeface="+mn-ea"/>
                <a:sym typeface="+mn-lt"/>
              </a:rPr>
              <a:t>40 </a:t>
            </a:r>
            <a:r>
              <a:rPr lang="zh-CN" altLang="en-US" sz="1600" dirty="0">
                <a:solidFill>
                  <a:srgbClr val="A6E0EC"/>
                </a:solidFill>
                <a:cs typeface="+mn-ea"/>
                <a:sym typeface="+mn-lt"/>
              </a:rPr>
              <a:t>分</a:t>
            </a:r>
            <a:r>
              <a:rPr lang="en-US" altLang="zh-CN" sz="1600" dirty="0">
                <a:solidFill>
                  <a:srgbClr val="A6E0EC"/>
                </a:solidFill>
                <a:cs typeface="+mn-ea"/>
                <a:sym typeface="+mn-lt"/>
              </a:rPr>
              <a:t>(100</a:t>
            </a:r>
            <a:r>
              <a:rPr lang="zh-CN" altLang="en-US" sz="1600" dirty="0">
                <a:solidFill>
                  <a:srgbClr val="A6E0EC"/>
                </a:solidFill>
                <a:cs typeface="+mn-ea"/>
                <a:sym typeface="+mn-lt"/>
              </a:rPr>
              <a:t>分满分</a:t>
            </a:r>
            <a:r>
              <a:rPr lang="en-US" altLang="zh-CN" sz="1600" dirty="0">
                <a:solidFill>
                  <a:srgbClr val="A6E0EC"/>
                </a:solidFill>
                <a:cs typeface="+mn-ea"/>
                <a:sym typeface="+mn-lt"/>
              </a:rPr>
              <a:t>)</a:t>
            </a:r>
            <a:r>
              <a:rPr lang="zh-CN" altLang="en-US" sz="1600" dirty="0">
                <a:solidFill>
                  <a:srgbClr val="A6E0EC"/>
                </a:solidFill>
                <a:cs typeface="+mn-ea"/>
                <a:sym typeface="+mn-lt"/>
              </a:rPr>
              <a:t>。目前该系统的知识库构成还不完善，该项目涉及的技术包括深度学习、知识图谱构建等。</a:t>
            </a:r>
            <a:endParaRPr lang="en-US" sz="1600" dirty="0">
              <a:solidFill>
                <a:srgbClr val="A6E0EC"/>
              </a:solidFill>
              <a:cs typeface="+mn-ea"/>
              <a:sym typeface="+mn-lt"/>
            </a:endParaRPr>
          </a:p>
        </p:txBody>
      </p:sp>
      <p:grpSp>
        <p:nvGrpSpPr>
          <p:cNvPr id="17" name="组合 16"/>
          <p:cNvGrpSpPr/>
          <p:nvPr/>
        </p:nvGrpSpPr>
        <p:grpSpPr>
          <a:xfrm>
            <a:off x="1323689" y="3029272"/>
            <a:ext cx="9438903" cy="1864663"/>
            <a:chOff x="1366345" y="1692165"/>
            <a:chExt cx="10152993" cy="1965434"/>
          </a:xfrm>
        </p:grpSpPr>
        <p:sp>
          <p:nvSpPr>
            <p:cNvPr id="18" name="圆角矩形 17"/>
            <p:cNvSpPr/>
            <p:nvPr/>
          </p:nvSpPr>
          <p:spPr>
            <a:xfrm>
              <a:off x="1366345" y="2117833"/>
              <a:ext cx="10152993" cy="1539766"/>
            </a:xfrm>
            <a:prstGeom prst="roundRect">
              <a:avLst/>
            </a:prstGeom>
            <a:noFill/>
            <a:ln w="254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587061" y="1692165"/>
              <a:ext cx="6091670" cy="430924"/>
            </a:xfrm>
            <a:prstGeom prst="roundRect">
              <a:avLst/>
            </a:prstGeom>
            <a:solidFill>
              <a:srgbClr val="3EFCE5">
                <a:alpha val="64000"/>
              </a:srgbClr>
            </a:solid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19"/>
          <p:cNvSpPr txBox="1"/>
          <p:nvPr/>
        </p:nvSpPr>
        <p:spPr>
          <a:xfrm>
            <a:off x="1544406" y="3042436"/>
            <a:ext cx="5647700" cy="39805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cs typeface="+mn-ea"/>
                <a:sym typeface="+mn-lt"/>
              </a:rPr>
              <a:t>中国科学院院士韩杰才：人工智能挑战制造业的</a:t>
            </a:r>
            <a:r>
              <a:rPr lang="en-US" altLang="zh-CN" b="1" dirty="0">
                <a:solidFill>
                  <a:schemeClr val="bg1"/>
                </a:solidFill>
                <a:cs typeface="+mn-ea"/>
                <a:sym typeface="+mn-lt"/>
              </a:rPr>
              <a:t>0</a:t>
            </a:r>
            <a:r>
              <a:rPr lang="zh-CN" altLang="en-US" b="1" dirty="0">
                <a:solidFill>
                  <a:schemeClr val="bg1"/>
                </a:solidFill>
                <a:cs typeface="+mn-ea"/>
                <a:sym typeface="+mn-lt"/>
              </a:rPr>
              <a:t>极限</a:t>
            </a:r>
            <a:endParaRPr lang="en-US" b="1" dirty="0">
              <a:solidFill>
                <a:schemeClr val="bg1"/>
              </a:solidFill>
              <a:cs typeface="+mn-ea"/>
              <a:sym typeface="+mn-lt"/>
            </a:endParaRPr>
          </a:p>
        </p:txBody>
      </p:sp>
      <p:sp>
        <p:nvSpPr>
          <p:cNvPr id="24" name="文本框 20"/>
          <p:cNvSpPr txBox="1"/>
          <p:nvPr/>
        </p:nvSpPr>
        <p:spPr>
          <a:xfrm>
            <a:off x="1401375" y="3541385"/>
            <a:ext cx="9361216"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20000"/>
              </a:lnSpc>
            </a:pPr>
            <a:r>
              <a:rPr lang="zh-CN" altLang="en-US" sz="1500" dirty="0">
                <a:solidFill>
                  <a:srgbClr val="A6E0EC"/>
                </a:solidFill>
                <a:latin typeface="+mn-ea"/>
                <a:cs typeface="+mn-ea"/>
                <a:sym typeface="+mn-lt"/>
              </a:rPr>
              <a:t>随着人工智能及制造技术的进步，生产效率的大幅度提高，每单辆汽车的生产时间在逼近于</a:t>
            </a:r>
            <a:r>
              <a:rPr lang="en-US" altLang="zh-CN" sz="1500" dirty="0">
                <a:solidFill>
                  <a:srgbClr val="A6E0EC"/>
                </a:solidFill>
                <a:latin typeface="+mn-ea"/>
                <a:cs typeface="+mn-ea"/>
                <a:sym typeface="+mn-lt"/>
              </a:rPr>
              <a:t>0</a:t>
            </a:r>
            <a:r>
              <a:rPr lang="zh-CN" altLang="en-US" sz="1500" dirty="0">
                <a:solidFill>
                  <a:srgbClr val="A6E0EC"/>
                </a:solidFill>
                <a:latin typeface="+mn-ea"/>
                <a:cs typeface="+mn-ea"/>
                <a:sym typeface="+mn-lt"/>
              </a:rPr>
              <a:t>。</a:t>
            </a:r>
            <a:r>
              <a:rPr lang="en-US" altLang="zh-CN" sz="1500" dirty="0">
                <a:solidFill>
                  <a:srgbClr val="A6E0EC"/>
                </a:solidFill>
                <a:latin typeface="+mn-ea"/>
                <a:cs typeface="+mn-ea"/>
                <a:sym typeface="+mn-lt"/>
              </a:rPr>
              <a:t>1883</a:t>
            </a:r>
            <a:r>
              <a:rPr lang="zh-CN" altLang="en-US" sz="1500" dirty="0">
                <a:solidFill>
                  <a:srgbClr val="A6E0EC"/>
                </a:solidFill>
                <a:latin typeface="+mn-ea"/>
                <a:cs typeface="+mn-ea"/>
                <a:sym typeface="+mn-lt"/>
              </a:rPr>
              <a:t>年到</a:t>
            </a:r>
            <a:r>
              <a:rPr lang="en-US" altLang="zh-CN" sz="1500" dirty="0">
                <a:solidFill>
                  <a:srgbClr val="A6E0EC"/>
                </a:solidFill>
                <a:latin typeface="+mn-ea"/>
                <a:cs typeface="+mn-ea"/>
                <a:sym typeface="+mn-lt"/>
              </a:rPr>
              <a:t>1886</a:t>
            </a:r>
            <a:r>
              <a:rPr lang="zh-CN" altLang="en-US" sz="1500" dirty="0">
                <a:solidFill>
                  <a:srgbClr val="A6E0EC"/>
                </a:solidFill>
                <a:latin typeface="+mn-ea"/>
                <a:cs typeface="+mn-ea"/>
                <a:sym typeface="+mn-lt"/>
              </a:rPr>
              <a:t>年，世界上第一辆汽车的发明和生产用了整整</a:t>
            </a:r>
            <a:r>
              <a:rPr lang="en-US" altLang="zh-CN" sz="1500" dirty="0">
                <a:solidFill>
                  <a:srgbClr val="A6E0EC"/>
                </a:solidFill>
                <a:latin typeface="+mn-ea"/>
                <a:cs typeface="+mn-ea"/>
                <a:sym typeface="+mn-lt"/>
              </a:rPr>
              <a:t>3</a:t>
            </a:r>
            <a:r>
              <a:rPr lang="zh-CN" altLang="en-US" sz="1500" dirty="0">
                <a:solidFill>
                  <a:srgbClr val="A6E0EC"/>
                </a:solidFill>
                <a:latin typeface="+mn-ea"/>
                <a:cs typeface="+mn-ea"/>
                <a:sym typeface="+mn-lt"/>
              </a:rPr>
              <a:t>年的时间。汽车生产的初期，几乎是手工式的，装配一辆汽车要花费</a:t>
            </a:r>
            <a:r>
              <a:rPr lang="en-US" altLang="zh-CN" sz="1500" dirty="0">
                <a:solidFill>
                  <a:srgbClr val="A6E0EC"/>
                </a:solidFill>
                <a:latin typeface="+mn-ea"/>
                <a:cs typeface="+mn-ea"/>
                <a:sym typeface="+mn-lt"/>
              </a:rPr>
              <a:t>12</a:t>
            </a:r>
            <a:r>
              <a:rPr lang="zh-CN" altLang="en-US" sz="1500" dirty="0">
                <a:solidFill>
                  <a:srgbClr val="A6E0EC"/>
                </a:solidFill>
                <a:latin typeface="+mn-ea"/>
                <a:cs typeface="+mn-ea"/>
                <a:sym typeface="+mn-lt"/>
              </a:rPr>
              <a:t>个半小时。今天机器人在汽车生产中得到大规模应用，用几百台机器人组成的汽车生产线，每一分钟就可以下线一辆合格的汽车。此处的一分钟和原来的</a:t>
            </a:r>
            <a:r>
              <a:rPr lang="en-US" altLang="zh-CN" sz="1500" dirty="0">
                <a:solidFill>
                  <a:srgbClr val="A6E0EC"/>
                </a:solidFill>
                <a:latin typeface="+mn-ea"/>
                <a:cs typeface="+mn-ea"/>
                <a:sym typeface="+mn-lt"/>
              </a:rPr>
              <a:t>12</a:t>
            </a:r>
            <a:r>
              <a:rPr lang="zh-CN" altLang="en-US" sz="1500" dirty="0">
                <a:solidFill>
                  <a:srgbClr val="A6E0EC"/>
                </a:solidFill>
                <a:latin typeface="+mn-ea"/>
                <a:cs typeface="+mn-ea"/>
                <a:sym typeface="+mn-lt"/>
              </a:rPr>
              <a:t>个半小时相比，只是用了原来的千分之一的时间。</a:t>
            </a:r>
            <a:endParaRPr lang="en-US" sz="1500" dirty="0">
              <a:solidFill>
                <a:srgbClr val="A6E0EC"/>
              </a:solidFill>
              <a:latin typeface="+mn-ea"/>
              <a:cs typeface="+mn-ea"/>
              <a:sym typeface="+mn-lt"/>
            </a:endParaRPr>
          </a:p>
        </p:txBody>
      </p:sp>
      <p:grpSp>
        <p:nvGrpSpPr>
          <p:cNvPr id="20" name="组合 19"/>
          <p:cNvGrpSpPr/>
          <p:nvPr/>
        </p:nvGrpSpPr>
        <p:grpSpPr>
          <a:xfrm>
            <a:off x="1933288" y="4982827"/>
            <a:ext cx="9438903" cy="1864663"/>
            <a:chOff x="1366345" y="1692165"/>
            <a:chExt cx="10152993" cy="1965434"/>
          </a:xfrm>
        </p:grpSpPr>
        <p:sp>
          <p:nvSpPr>
            <p:cNvPr id="21" name="圆角矩形 20"/>
            <p:cNvSpPr/>
            <p:nvPr/>
          </p:nvSpPr>
          <p:spPr>
            <a:xfrm>
              <a:off x="1366345" y="2117833"/>
              <a:ext cx="10152993" cy="1539766"/>
            </a:xfrm>
            <a:prstGeom prst="roundRect">
              <a:avLst/>
            </a:prstGeom>
            <a:noFill/>
            <a:ln w="254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1587061" y="1692165"/>
              <a:ext cx="6950360" cy="430924"/>
            </a:xfrm>
            <a:prstGeom prst="roundRect">
              <a:avLst/>
            </a:prstGeom>
            <a:solidFill>
              <a:srgbClr val="3EFCE5">
                <a:alpha val="64000"/>
              </a:srgbClr>
            </a:solid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1"/>
          <p:cNvSpPr txBox="1"/>
          <p:nvPr/>
        </p:nvSpPr>
        <p:spPr>
          <a:xfrm>
            <a:off x="2154006" y="4990748"/>
            <a:ext cx="6445995" cy="39805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b="1" dirty="0">
                <a:solidFill>
                  <a:schemeClr val="bg1"/>
                </a:solidFill>
                <a:cs typeface="+mn-ea"/>
                <a:sym typeface="+mn-lt"/>
              </a:rPr>
              <a:t>IBM</a:t>
            </a:r>
            <a:r>
              <a:rPr lang="zh-CN" altLang="en-US" b="1" dirty="0">
                <a:solidFill>
                  <a:schemeClr val="bg1"/>
                </a:solidFill>
                <a:cs typeface="+mn-ea"/>
                <a:sym typeface="+mn-lt"/>
              </a:rPr>
              <a:t>中国研究院院长沈晓卫 ：</a:t>
            </a:r>
            <a:r>
              <a:rPr lang="en-US" altLang="zh-CN" b="1" dirty="0">
                <a:solidFill>
                  <a:schemeClr val="bg1"/>
                </a:solidFill>
                <a:cs typeface="+mn-ea"/>
                <a:sym typeface="+mn-lt"/>
              </a:rPr>
              <a:t>2017</a:t>
            </a:r>
            <a:r>
              <a:rPr lang="zh-CN" altLang="en-US" b="1" dirty="0">
                <a:solidFill>
                  <a:schemeClr val="bg1"/>
                </a:solidFill>
                <a:cs typeface="+mn-ea"/>
                <a:sym typeface="+mn-lt"/>
              </a:rPr>
              <a:t>年人工智能将服务于</a:t>
            </a:r>
            <a:r>
              <a:rPr lang="en-US" altLang="zh-CN" b="1" dirty="0">
                <a:solidFill>
                  <a:schemeClr val="bg1"/>
                </a:solidFill>
                <a:cs typeface="+mn-ea"/>
                <a:sym typeface="+mn-lt"/>
              </a:rPr>
              <a:t>10</a:t>
            </a:r>
            <a:r>
              <a:rPr lang="zh-CN" altLang="en-US" b="1" dirty="0">
                <a:solidFill>
                  <a:schemeClr val="bg1"/>
                </a:solidFill>
                <a:cs typeface="+mn-ea"/>
                <a:sym typeface="+mn-lt"/>
              </a:rPr>
              <a:t>亿人</a:t>
            </a:r>
            <a:endParaRPr lang="en-US" b="1" dirty="0">
              <a:solidFill>
                <a:schemeClr val="bg1"/>
              </a:solidFill>
              <a:cs typeface="+mn-ea"/>
              <a:sym typeface="+mn-lt"/>
            </a:endParaRPr>
          </a:p>
        </p:txBody>
      </p:sp>
      <p:sp>
        <p:nvSpPr>
          <p:cNvPr id="26" name="文本框 22"/>
          <p:cNvSpPr txBox="1"/>
          <p:nvPr/>
        </p:nvSpPr>
        <p:spPr>
          <a:xfrm>
            <a:off x="2154005" y="5491059"/>
            <a:ext cx="8986961" cy="12741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gn="ctr">
              <a:lnSpc>
                <a:spcPct val="120000"/>
              </a:lnSpc>
            </a:pPr>
            <a:r>
              <a:rPr lang="zh-CN" altLang="en-US" sz="1600" b="1" dirty="0">
                <a:solidFill>
                  <a:srgbClr val="A6E0EC"/>
                </a:solidFill>
                <a:cs typeface="+mn-ea"/>
                <a:sym typeface="+mn-lt"/>
              </a:rPr>
              <a:t>沈晓卫院长表示，在</a:t>
            </a:r>
            <a:r>
              <a:rPr lang="en-US" altLang="zh-CN" sz="1600" b="1" dirty="0">
                <a:solidFill>
                  <a:srgbClr val="A6E0EC"/>
                </a:solidFill>
                <a:cs typeface="+mn-ea"/>
                <a:sym typeface="+mn-lt"/>
              </a:rPr>
              <a:t>2017</a:t>
            </a:r>
            <a:r>
              <a:rPr lang="zh-CN" altLang="en-US" sz="1600" b="1" dirty="0">
                <a:solidFill>
                  <a:srgbClr val="A6E0EC"/>
                </a:solidFill>
                <a:cs typeface="+mn-ea"/>
                <a:sym typeface="+mn-lt"/>
              </a:rPr>
              <a:t>年会有超过</a:t>
            </a:r>
            <a:r>
              <a:rPr lang="en-US" altLang="zh-CN" sz="1600" b="1" dirty="0">
                <a:solidFill>
                  <a:srgbClr val="A6E0EC"/>
                </a:solidFill>
                <a:cs typeface="+mn-ea"/>
                <a:sym typeface="+mn-lt"/>
              </a:rPr>
              <a:t>10</a:t>
            </a:r>
            <a:r>
              <a:rPr lang="zh-CN" altLang="en-US" sz="1600" b="1" dirty="0">
                <a:solidFill>
                  <a:srgbClr val="A6E0EC"/>
                </a:solidFill>
                <a:cs typeface="+mn-ea"/>
                <a:sym typeface="+mn-lt"/>
              </a:rPr>
              <a:t>亿人受惠于人工智能。人工智能到今天超过</a:t>
            </a:r>
            <a:r>
              <a:rPr lang="en-US" altLang="zh-CN" sz="1600" b="1" dirty="0">
                <a:solidFill>
                  <a:srgbClr val="A6E0EC"/>
                </a:solidFill>
                <a:cs typeface="+mn-ea"/>
                <a:sym typeface="+mn-lt"/>
              </a:rPr>
              <a:t>60</a:t>
            </a:r>
            <a:r>
              <a:rPr lang="zh-CN" altLang="en-US" sz="1600" b="1" dirty="0">
                <a:solidFill>
                  <a:srgbClr val="A6E0EC"/>
                </a:solidFill>
                <a:cs typeface="+mn-ea"/>
                <a:sym typeface="+mn-lt"/>
              </a:rPr>
              <a:t>年，随着</a:t>
            </a:r>
            <a:r>
              <a:rPr lang="en-US" altLang="zh-CN" sz="1600" b="1" dirty="0">
                <a:solidFill>
                  <a:srgbClr val="A6E0EC"/>
                </a:solidFill>
                <a:cs typeface="+mn-ea"/>
                <a:sym typeface="+mn-lt"/>
              </a:rPr>
              <a:t>Alpha Go</a:t>
            </a:r>
            <a:r>
              <a:rPr lang="zh-CN" altLang="en-US" sz="1600" b="1" dirty="0">
                <a:solidFill>
                  <a:srgbClr val="A6E0EC"/>
                </a:solidFill>
                <a:cs typeface="+mn-ea"/>
                <a:sym typeface="+mn-lt"/>
              </a:rPr>
              <a:t>在围棋中的胜利，当人类非常引力为傲的智慧可以被算法和芯片击败。我们中的很多人会问自己，人工智能到底是什么</a:t>
            </a:r>
            <a:r>
              <a:rPr lang="en-US" altLang="zh-CN" sz="1600" b="1" dirty="0">
                <a:solidFill>
                  <a:srgbClr val="A6E0EC"/>
                </a:solidFill>
                <a:cs typeface="+mn-ea"/>
                <a:sym typeface="+mn-lt"/>
              </a:rPr>
              <a:t>?</a:t>
            </a:r>
            <a:r>
              <a:rPr lang="zh-CN" altLang="en-US" sz="1600" b="1" dirty="0">
                <a:solidFill>
                  <a:srgbClr val="A6E0EC"/>
                </a:solidFill>
                <a:cs typeface="+mn-ea"/>
                <a:sym typeface="+mn-lt"/>
              </a:rPr>
              <a:t>人工智能仅仅是一个工具，但它将帮助人类超越自我极限，就像在工业革命时代的蒸汽机，像信息时代的计算机。而现在我们要进入的是全新的认知时代。</a:t>
            </a:r>
            <a:endParaRPr lang="en-US" sz="1600" b="1" dirty="0">
              <a:solidFill>
                <a:srgbClr val="A6E0EC"/>
              </a:solidFill>
              <a:cs typeface="+mn-ea"/>
              <a:sym typeface="+mn-lt"/>
            </a:endParaRPr>
          </a:p>
        </p:txBody>
      </p:sp>
      <p:grpSp>
        <p:nvGrpSpPr>
          <p:cNvPr id="36" name="组合 35"/>
          <p:cNvGrpSpPr/>
          <p:nvPr/>
        </p:nvGrpSpPr>
        <p:grpSpPr>
          <a:xfrm>
            <a:off x="714091" y="4151809"/>
            <a:ext cx="1206631" cy="1965271"/>
            <a:chOff x="703580" y="2198254"/>
            <a:chExt cx="620109" cy="1965271"/>
          </a:xfrm>
        </p:grpSpPr>
        <p:cxnSp>
          <p:nvCxnSpPr>
            <p:cNvPr id="37" name="直接连接符 36"/>
            <p:cNvCxnSpPr/>
            <p:nvPr/>
          </p:nvCxnSpPr>
          <p:spPr>
            <a:xfrm flipH="1">
              <a:off x="704268" y="2198254"/>
              <a:ext cx="9823" cy="1943295"/>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703580" y="4163525"/>
              <a:ext cx="620109" cy="0"/>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241738" y="2196662"/>
            <a:ext cx="1081951" cy="1966863"/>
            <a:chOff x="241738" y="2196662"/>
            <a:chExt cx="1081951" cy="1966863"/>
          </a:xfrm>
        </p:grpSpPr>
        <p:grpSp>
          <p:nvGrpSpPr>
            <p:cNvPr id="35" name="组合 34"/>
            <p:cNvGrpSpPr/>
            <p:nvPr/>
          </p:nvGrpSpPr>
          <p:grpSpPr>
            <a:xfrm>
              <a:off x="241738" y="2198254"/>
              <a:ext cx="1081951" cy="1965271"/>
              <a:chOff x="703580" y="2198254"/>
              <a:chExt cx="620109" cy="1965271"/>
            </a:xfrm>
          </p:grpSpPr>
          <p:cxnSp>
            <p:nvCxnSpPr>
              <p:cNvPr id="31" name="直接连接符 30"/>
              <p:cNvCxnSpPr>
                <a:stCxn id="10" idx="1"/>
              </p:cNvCxnSpPr>
              <p:nvPr/>
            </p:nvCxnSpPr>
            <p:spPr>
              <a:xfrm flipH="1">
                <a:off x="704268" y="2198254"/>
                <a:ext cx="9823" cy="1943295"/>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18" idx="1"/>
              </p:cNvCxnSpPr>
              <p:nvPr/>
            </p:nvCxnSpPr>
            <p:spPr>
              <a:xfrm flipH="1">
                <a:off x="703580" y="4163525"/>
                <a:ext cx="620109" cy="0"/>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grpSp>
        <p:cxnSp>
          <p:nvCxnSpPr>
            <p:cNvPr id="40" name="直接连接符 39"/>
            <p:cNvCxnSpPr>
              <a:stCxn id="10" idx="1"/>
            </p:cNvCxnSpPr>
            <p:nvPr/>
          </p:nvCxnSpPr>
          <p:spPr>
            <a:xfrm flipH="1" flipV="1">
              <a:off x="252248" y="2196662"/>
              <a:ext cx="461843" cy="1592"/>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9669517" y="2928664"/>
            <a:ext cx="0" cy="511830"/>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0415751" y="4893935"/>
            <a:ext cx="0" cy="511830"/>
          </a:xfrm>
          <a:prstGeom prst="line">
            <a:avLst/>
          </a:prstGeom>
          <a:ln w="25400">
            <a:solidFill>
              <a:srgbClr val="95FDF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10905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par>
                                <p:cTn id="20" presetID="22" presetClass="entr" presetSubtype="1"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up)">
                                      <p:cBhvr>
                                        <p:cTn id="38" dur="500"/>
                                        <p:tgtEl>
                                          <p:spTgt spid="36"/>
                                        </p:tgtEl>
                                      </p:cBhvr>
                                    </p:animEffect>
                                  </p:childTnLst>
                                </p:cTn>
                              </p:par>
                              <p:par>
                                <p:cTn id="39" presetID="22" presetClass="entr" presetSubtype="1"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Three</a:t>
            </a:r>
            <a:endParaRPr lang="zh-CN" altLang="en-US" sz="4800" dirty="0">
              <a:solidFill>
                <a:srgbClr val="A6E0EC"/>
              </a:solidFill>
            </a:endParaRPr>
          </a:p>
        </p:txBody>
      </p:sp>
      <p:sp>
        <p:nvSpPr>
          <p:cNvPr id="11" name="文本框 10"/>
          <p:cNvSpPr txBox="1"/>
          <p:nvPr/>
        </p:nvSpPr>
        <p:spPr>
          <a:xfrm>
            <a:off x="4501039" y="3843978"/>
            <a:ext cx="3747900"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人工智能的应用</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8393626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3464344"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人工智能的应用领域</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六边形 7"/>
          <p:cNvSpPr/>
          <p:nvPr/>
        </p:nvSpPr>
        <p:spPr>
          <a:xfrm>
            <a:off x="2776765" y="1184425"/>
            <a:ext cx="5978351" cy="5153752"/>
          </a:xfrm>
          <a:prstGeom prst="hexagon">
            <a:avLst/>
          </a:prstGeom>
          <a:no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3384181" y="1603320"/>
            <a:ext cx="4833557" cy="4166860"/>
          </a:xfrm>
          <a:prstGeom prst="hexagon">
            <a:avLst/>
          </a:prstGeom>
          <a:no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3849915" y="2019997"/>
            <a:ext cx="3832049" cy="3303491"/>
          </a:xfrm>
          <a:prstGeom prst="hexagon">
            <a:avLst/>
          </a:prstGeom>
          <a:no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4319752" y="2421375"/>
            <a:ext cx="2900855" cy="2500737"/>
          </a:xfrm>
          <a:prstGeom prst="hexagon">
            <a:avLst/>
          </a:prstGeom>
          <a:no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8" idx="4"/>
            <a:endCxn id="11" idx="4"/>
          </p:cNvCxnSpPr>
          <p:nvPr/>
        </p:nvCxnSpPr>
        <p:spPr>
          <a:xfrm>
            <a:off x="4065203" y="1184426"/>
            <a:ext cx="879733" cy="123695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8" idx="3"/>
            <a:endCxn id="11" idx="3"/>
          </p:cNvCxnSpPr>
          <p:nvPr/>
        </p:nvCxnSpPr>
        <p:spPr>
          <a:xfrm flipV="1">
            <a:off x="2776765" y="3671744"/>
            <a:ext cx="1542987" cy="89557"/>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8" idx="2"/>
            <a:endCxn id="11" idx="2"/>
          </p:cNvCxnSpPr>
          <p:nvPr/>
        </p:nvCxnSpPr>
        <p:spPr>
          <a:xfrm flipV="1">
            <a:off x="4065203" y="4922111"/>
            <a:ext cx="879733" cy="1416065"/>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8" idx="1"/>
            <a:endCxn id="11" idx="1"/>
          </p:cNvCxnSpPr>
          <p:nvPr/>
        </p:nvCxnSpPr>
        <p:spPr>
          <a:xfrm flipH="1" flipV="1">
            <a:off x="6595423" y="4922111"/>
            <a:ext cx="871255" cy="1416065"/>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8" idx="0"/>
            <a:endCxn id="11" idx="0"/>
          </p:cNvCxnSpPr>
          <p:nvPr/>
        </p:nvCxnSpPr>
        <p:spPr>
          <a:xfrm flipH="1" flipV="1">
            <a:off x="7220607" y="3671744"/>
            <a:ext cx="1534509" cy="89557"/>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8" idx="5"/>
            <a:endCxn id="11" idx="5"/>
          </p:cNvCxnSpPr>
          <p:nvPr/>
        </p:nvCxnSpPr>
        <p:spPr>
          <a:xfrm flipH="1">
            <a:off x="6595423" y="1184426"/>
            <a:ext cx="871255" cy="123695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4782090" y="3259020"/>
            <a:ext cx="2037737" cy="646331"/>
          </a:xfrm>
          <a:prstGeom prst="rect">
            <a:avLst/>
          </a:prstGeom>
        </p:spPr>
        <p:txBody>
          <a:bodyPr wrap="none">
            <a:spAutoFit/>
          </a:bodyPr>
          <a:lstStyle/>
          <a:p>
            <a:r>
              <a:rPr lang="zh-CN" altLang="en-US" sz="3600" b="1" dirty="0">
                <a:solidFill>
                  <a:srgbClr val="95FDF1"/>
                </a:solidFill>
                <a:effectLst>
                  <a:glow rad="101600">
                    <a:schemeClr val="accent1">
                      <a:alpha val="40000"/>
                    </a:schemeClr>
                  </a:glow>
                  <a:reflection stA="79000" endPos="67000" dist="101600" dir="5400000" sy="-100000" algn="bl" rotWithShape="0"/>
                </a:effectLst>
              </a:rPr>
              <a:t>应用领域</a:t>
            </a:r>
          </a:p>
        </p:txBody>
      </p:sp>
      <p:grpSp>
        <p:nvGrpSpPr>
          <p:cNvPr id="38" name="组合 37"/>
          <p:cNvGrpSpPr/>
          <p:nvPr/>
        </p:nvGrpSpPr>
        <p:grpSpPr>
          <a:xfrm>
            <a:off x="1879915" y="1653089"/>
            <a:ext cx="1920164" cy="480712"/>
            <a:chOff x="1879915" y="1653089"/>
            <a:chExt cx="1920164" cy="480712"/>
          </a:xfrm>
        </p:grpSpPr>
        <p:sp>
          <p:nvSpPr>
            <p:cNvPr id="31" name="椭圆 30"/>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1</a:t>
              </a:r>
              <a:endParaRPr lang="zh-CN" altLang="en-US" sz="2400" dirty="0"/>
            </a:p>
          </p:txBody>
        </p:sp>
        <p:grpSp>
          <p:nvGrpSpPr>
            <p:cNvPr id="36" name="组合 35"/>
            <p:cNvGrpSpPr/>
            <p:nvPr/>
          </p:nvGrpSpPr>
          <p:grpSpPr>
            <a:xfrm>
              <a:off x="1879915" y="1653089"/>
              <a:ext cx="1604504" cy="277162"/>
              <a:chOff x="1864675" y="1691189"/>
              <a:chExt cx="1604504" cy="277162"/>
            </a:xfrm>
          </p:grpSpPr>
          <p:cxnSp>
            <p:nvCxnSpPr>
              <p:cNvPr id="33" name="直接连接符 32"/>
              <p:cNvCxnSpPr>
                <a:stCxn id="31" idx="2"/>
              </p:cNvCxnSpPr>
              <p:nvPr/>
            </p:nvCxnSpPr>
            <p:spPr>
              <a:xfrm flipH="1" flipV="1">
                <a:off x="2963917" y="1692166"/>
                <a:ext cx="505262" cy="27618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864675" y="1691189"/>
                <a:ext cx="1107414" cy="0"/>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37" name="文本框 36"/>
          <p:cNvSpPr txBox="1"/>
          <p:nvPr/>
        </p:nvSpPr>
        <p:spPr>
          <a:xfrm>
            <a:off x="1820413" y="1284734"/>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机器翻译</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39" name="组合 38"/>
          <p:cNvGrpSpPr/>
          <p:nvPr/>
        </p:nvGrpSpPr>
        <p:grpSpPr>
          <a:xfrm>
            <a:off x="1742170" y="3104724"/>
            <a:ext cx="1920164" cy="479735"/>
            <a:chOff x="1879915" y="1654066"/>
            <a:chExt cx="1920164" cy="479735"/>
          </a:xfrm>
        </p:grpSpPr>
        <p:sp>
          <p:nvSpPr>
            <p:cNvPr id="40" name="椭圆 39"/>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grpSp>
          <p:nvGrpSpPr>
            <p:cNvPr id="41" name="组合 40"/>
            <p:cNvGrpSpPr/>
            <p:nvPr/>
          </p:nvGrpSpPr>
          <p:grpSpPr>
            <a:xfrm>
              <a:off x="1879915" y="1654066"/>
              <a:ext cx="1604504" cy="276185"/>
              <a:chOff x="1864675" y="1692166"/>
              <a:chExt cx="1604504" cy="276185"/>
            </a:xfrm>
          </p:grpSpPr>
          <p:cxnSp>
            <p:nvCxnSpPr>
              <p:cNvPr id="42" name="直接连接符 41"/>
              <p:cNvCxnSpPr>
                <a:stCxn id="40" idx="2"/>
              </p:cNvCxnSpPr>
              <p:nvPr/>
            </p:nvCxnSpPr>
            <p:spPr>
              <a:xfrm flipH="1" flipV="1">
                <a:off x="2963917" y="1692166"/>
                <a:ext cx="505262" cy="27618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864675" y="1701349"/>
                <a:ext cx="1107414" cy="0"/>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44" name="文本框 43"/>
          <p:cNvSpPr txBox="1"/>
          <p:nvPr/>
        </p:nvSpPr>
        <p:spPr>
          <a:xfrm>
            <a:off x="1717399" y="2688340"/>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智能控制</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45" name="组合 44"/>
          <p:cNvGrpSpPr/>
          <p:nvPr/>
        </p:nvGrpSpPr>
        <p:grpSpPr>
          <a:xfrm>
            <a:off x="1446083" y="4415319"/>
            <a:ext cx="1910004" cy="444121"/>
            <a:chOff x="1879915" y="1772421"/>
            <a:chExt cx="1910004" cy="444121"/>
          </a:xfrm>
        </p:grpSpPr>
        <p:sp>
          <p:nvSpPr>
            <p:cNvPr id="46" name="椭圆 45"/>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grpSp>
          <p:nvGrpSpPr>
            <p:cNvPr id="47" name="组合 46"/>
            <p:cNvGrpSpPr/>
            <p:nvPr/>
          </p:nvGrpSpPr>
          <p:grpSpPr>
            <a:xfrm>
              <a:off x="1879915" y="1968351"/>
              <a:ext cx="1579104" cy="248191"/>
              <a:chOff x="1864675" y="2006451"/>
              <a:chExt cx="1579104" cy="248191"/>
            </a:xfrm>
          </p:grpSpPr>
          <p:cxnSp>
            <p:nvCxnSpPr>
              <p:cNvPr id="48" name="直接连接符 47"/>
              <p:cNvCxnSpPr/>
              <p:nvPr/>
            </p:nvCxnSpPr>
            <p:spPr>
              <a:xfrm flipH="1">
                <a:off x="2954891" y="2006451"/>
                <a:ext cx="488888" cy="248191"/>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864675" y="2249989"/>
                <a:ext cx="1107414" cy="0"/>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52" name="文本框 51"/>
          <p:cNvSpPr txBox="1"/>
          <p:nvPr/>
        </p:nvSpPr>
        <p:spPr>
          <a:xfrm>
            <a:off x="1414778" y="4463302"/>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专家系统</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53" name="组合 52"/>
          <p:cNvGrpSpPr/>
          <p:nvPr/>
        </p:nvGrpSpPr>
        <p:grpSpPr>
          <a:xfrm>
            <a:off x="2054017" y="5806901"/>
            <a:ext cx="1910004" cy="444121"/>
            <a:chOff x="1879915" y="1772421"/>
            <a:chExt cx="1910004" cy="444121"/>
          </a:xfrm>
        </p:grpSpPr>
        <p:sp>
          <p:nvSpPr>
            <p:cNvPr id="54" name="椭圆 53"/>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4</a:t>
              </a:r>
              <a:endParaRPr lang="zh-CN" altLang="en-US" sz="2400" dirty="0"/>
            </a:p>
          </p:txBody>
        </p:sp>
        <p:grpSp>
          <p:nvGrpSpPr>
            <p:cNvPr id="55" name="组合 54"/>
            <p:cNvGrpSpPr/>
            <p:nvPr/>
          </p:nvGrpSpPr>
          <p:grpSpPr>
            <a:xfrm>
              <a:off x="1879915" y="1968351"/>
              <a:ext cx="1579104" cy="248191"/>
              <a:chOff x="1864675" y="2006451"/>
              <a:chExt cx="1579104" cy="248191"/>
            </a:xfrm>
          </p:grpSpPr>
          <p:cxnSp>
            <p:nvCxnSpPr>
              <p:cNvPr id="56" name="直接连接符 55"/>
              <p:cNvCxnSpPr/>
              <p:nvPr/>
            </p:nvCxnSpPr>
            <p:spPr>
              <a:xfrm flipH="1">
                <a:off x="2954891" y="2006451"/>
                <a:ext cx="488888" cy="248191"/>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864675" y="2249989"/>
                <a:ext cx="1107414" cy="0"/>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58" name="文本框 57"/>
          <p:cNvSpPr txBox="1"/>
          <p:nvPr/>
        </p:nvSpPr>
        <p:spPr>
          <a:xfrm>
            <a:off x="2054017" y="5835311"/>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机器人学</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59" name="组合 58"/>
          <p:cNvGrpSpPr/>
          <p:nvPr/>
        </p:nvGrpSpPr>
        <p:grpSpPr>
          <a:xfrm flipH="1">
            <a:off x="6937170" y="2119130"/>
            <a:ext cx="2714830" cy="480712"/>
            <a:chOff x="1085249" y="1653089"/>
            <a:chExt cx="2714830" cy="480712"/>
          </a:xfrm>
        </p:grpSpPr>
        <p:sp>
          <p:nvSpPr>
            <p:cNvPr id="60" name="椭圆 59"/>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5</a:t>
              </a:r>
              <a:endParaRPr lang="zh-CN" altLang="en-US" sz="2400" dirty="0"/>
            </a:p>
          </p:txBody>
        </p:sp>
        <p:grpSp>
          <p:nvGrpSpPr>
            <p:cNvPr id="61" name="组合 60"/>
            <p:cNvGrpSpPr/>
            <p:nvPr/>
          </p:nvGrpSpPr>
          <p:grpSpPr>
            <a:xfrm>
              <a:off x="1085249" y="1653089"/>
              <a:ext cx="2399170" cy="277162"/>
              <a:chOff x="1070009" y="1691189"/>
              <a:chExt cx="2399170" cy="277162"/>
            </a:xfrm>
          </p:grpSpPr>
          <p:cxnSp>
            <p:nvCxnSpPr>
              <p:cNvPr id="62" name="直接连接符 61"/>
              <p:cNvCxnSpPr>
                <a:stCxn id="60" idx="2"/>
              </p:cNvCxnSpPr>
              <p:nvPr/>
            </p:nvCxnSpPr>
            <p:spPr>
              <a:xfrm flipH="1" flipV="1">
                <a:off x="2963917" y="1692166"/>
                <a:ext cx="505262" cy="27618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1070009" y="1691189"/>
                <a:ext cx="1902080" cy="977"/>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65" name="文本框 64"/>
          <p:cNvSpPr txBox="1"/>
          <p:nvPr/>
        </p:nvSpPr>
        <p:spPr>
          <a:xfrm>
            <a:off x="7832670" y="1689481"/>
            <a:ext cx="1810955"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语言和图像理解</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66" name="组合 65"/>
          <p:cNvGrpSpPr/>
          <p:nvPr/>
        </p:nvGrpSpPr>
        <p:grpSpPr>
          <a:xfrm flipH="1">
            <a:off x="6928795" y="2962113"/>
            <a:ext cx="3729045" cy="480712"/>
            <a:chOff x="71034" y="1653089"/>
            <a:chExt cx="3729045" cy="480712"/>
          </a:xfrm>
        </p:grpSpPr>
        <p:sp>
          <p:nvSpPr>
            <p:cNvPr id="67" name="椭圆 66"/>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6</a:t>
              </a:r>
              <a:endParaRPr lang="zh-CN" altLang="en-US" sz="2400" dirty="0"/>
            </a:p>
          </p:txBody>
        </p:sp>
        <p:grpSp>
          <p:nvGrpSpPr>
            <p:cNvPr id="68" name="组合 67"/>
            <p:cNvGrpSpPr/>
            <p:nvPr/>
          </p:nvGrpSpPr>
          <p:grpSpPr>
            <a:xfrm>
              <a:off x="71034" y="1653089"/>
              <a:ext cx="3413385" cy="277162"/>
              <a:chOff x="55794" y="1691189"/>
              <a:chExt cx="3413385" cy="277162"/>
            </a:xfrm>
          </p:grpSpPr>
          <p:cxnSp>
            <p:nvCxnSpPr>
              <p:cNvPr id="69" name="直接连接符 68"/>
              <p:cNvCxnSpPr>
                <a:stCxn id="67" idx="2"/>
              </p:cNvCxnSpPr>
              <p:nvPr/>
            </p:nvCxnSpPr>
            <p:spPr>
              <a:xfrm flipH="1" flipV="1">
                <a:off x="2963917" y="1692166"/>
                <a:ext cx="505262" cy="27618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55794" y="1691189"/>
                <a:ext cx="2916295" cy="977"/>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71" name="文本框 70"/>
          <p:cNvSpPr txBox="1"/>
          <p:nvPr/>
        </p:nvSpPr>
        <p:spPr>
          <a:xfrm>
            <a:off x="8354826" y="2545275"/>
            <a:ext cx="2303014"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遗传编程机器人工厂</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73" name="组合 72"/>
          <p:cNvGrpSpPr/>
          <p:nvPr/>
        </p:nvGrpSpPr>
        <p:grpSpPr>
          <a:xfrm flipH="1">
            <a:off x="7749717" y="4241241"/>
            <a:ext cx="1993723" cy="444121"/>
            <a:chOff x="1796196" y="1772421"/>
            <a:chExt cx="1993723" cy="444121"/>
          </a:xfrm>
        </p:grpSpPr>
        <p:sp>
          <p:nvSpPr>
            <p:cNvPr id="74" name="椭圆 73"/>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7</a:t>
              </a:r>
              <a:endParaRPr lang="zh-CN" altLang="en-US" sz="2400" dirty="0"/>
            </a:p>
          </p:txBody>
        </p:sp>
        <p:grpSp>
          <p:nvGrpSpPr>
            <p:cNvPr id="75" name="组合 74"/>
            <p:cNvGrpSpPr/>
            <p:nvPr/>
          </p:nvGrpSpPr>
          <p:grpSpPr>
            <a:xfrm>
              <a:off x="1796196" y="1968351"/>
              <a:ext cx="1662823" cy="248191"/>
              <a:chOff x="1780956" y="2006451"/>
              <a:chExt cx="1662823" cy="248191"/>
            </a:xfrm>
          </p:grpSpPr>
          <p:cxnSp>
            <p:nvCxnSpPr>
              <p:cNvPr id="76" name="直接连接符 75"/>
              <p:cNvCxnSpPr/>
              <p:nvPr/>
            </p:nvCxnSpPr>
            <p:spPr>
              <a:xfrm flipH="1">
                <a:off x="2954891" y="2006451"/>
                <a:ext cx="488888" cy="248191"/>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1780956" y="2249989"/>
                <a:ext cx="1191133" cy="4653"/>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78" name="文本框 77"/>
          <p:cNvSpPr txBox="1"/>
          <p:nvPr/>
        </p:nvSpPr>
        <p:spPr>
          <a:xfrm>
            <a:off x="8626547" y="4241241"/>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航天应用</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80" name="组合 79"/>
          <p:cNvGrpSpPr/>
          <p:nvPr/>
        </p:nvGrpSpPr>
        <p:grpSpPr>
          <a:xfrm flipH="1">
            <a:off x="7102620" y="5286443"/>
            <a:ext cx="2640820" cy="483351"/>
            <a:chOff x="1159259" y="1650450"/>
            <a:chExt cx="2640820" cy="483351"/>
          </a:xfrm>
        </p:grpSpPr>
        <p:sp>
          <p:nvSpPr>
            <p:cNvPr id="81" name="椭圆 80"/>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8</a:t>
              </a:r>
              <a:endParaRPr lang="zh-CN" altLang="en-US" sz="2400" dirty="0"/>
            </a:p>
          </p:txBody>
        </p:sp>
        <p:grpSp>
          <p:nvGrpSpPr>
            <p:cNvPr id="82" name="组合 81"/>
            <p:cNvGrpSpPr/>
            <p:nvPr/>
          </p:nvGrpSpPr>
          <p:grpSpPr>
            <a:xfrm>
              <a:off x="1159259" y="1650450"/>
              <a:ext cx="2325160" cy="279801"/>
              <a:chOff x="1144019" y="1688550"/>
              <a:chExt cx="2325160" cy="279801"/>
            </a:xfrm>
          </p:grpSpPr>
          <p:cxnSp>
            <p:nvCxnSpPr>
              <p:cNvPr id="83" name="直接连接符 82"/>
              <p:cNvCxnSpPr>
                <a:stCxn id="81" idx="2"/>
              </p:cNvCxnSpPr>
              <p:nvPr/>
            </p:nvCxnSpPr>
            <p:spPr>
              <a:xfrm flipH="1" flipV="1">
                <a:off x="2963917" y="1692166"/>
                <a:ext cx="505262" cy="27618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flipV="1">
                <a:off x="1144019" y="1688550"/>
                <a:ext cx="1828070" cy="2639"/>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86" name="文本框 85"/>
          <p:cNvSpPr txBox="1"/>
          <p:nvPr/>
        </p:nvSpPr>
        <p:spPr>
          <a:xfrm>
            <a:off x="8003527" y="5397864"/>
            <a:ext cx="1810955"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庞大的信息处理</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87" name="组合 86"/>
          <p:cNvGrpSpPr/>
          <p:nvPr/>
        </p:nvGrpSpPr>
        <p:grpSpPr>
          <a:xfrm flipH="1">
            <a:off x="6262833" y="6232962"/>
            <a:ext cx="2936859" cy="444121"/>
            <a:chOff x="853060" y="1772421"/>
            <a:chExt cx="2936859" cy="444121"/>
          </a:xfrm>
        </p:grpSpPr>
        <p:sp>
          <p:nvSpPr>
            <p:cNvPr id="88" name="椭圆 87"/>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9</a:t>
              </a:r>
              <a:endParaRPr lang="zh-CN" altLang="en-US" sz="2400" dirty="0"/>
            </a:p>
          </p:txBody>
        </p:sp>
        <p:grpSp>
          <p:nvGrpSpPr>
            <p:cNvPr id="89" name="组合 88"/>
            <p:cNvGrpSpPr/>
            <p:nvPr/>
          </p:nvGrpSpPr>
          <p:grpSpPr>
            <a:xfrm>
              <a:off x="853060" y="1968351"/>
              <a:ext cx="2605959" cy="248191"/>
              <a:chOff x="837820" y="2006451"/>
              <a:chExt cx="2605959" cy="248191"/>
            </a:xfrm>
          </p:grpSpPr>
          <p:cxnSp>
            <p:nvCxnSpPr>
              <p:cNvPr id="90" name="直接连接符 89"/>
              <p:cNvCxnSpPr/>
              <p:nvPr/>
            </p:nvCxnSpPr>
            <p:spPr>
              <a:xfrm flipH="1">
                <a:off x="2954891" y="2006451"/>
                <a:ext cx="488888" cy="248191"/>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837820" y="2249989"/>
                <a:ext cx="2134269" cy="4653"/>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grpSp>
      <p:sp>
        <p:nvSpPr>
          <p:cNvPr id="93" name="文本框 92"/>
          <p:cNvSpPr txBox="1"/>
          <p:nvPr/>
        </p:nvSpPr>
        <p:spPr>
          <a:xfrm>
            <a:off x="7644413" y="6294168"/>
            <a:ext cx="1405712"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储存于管理</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101" name="组合 100"/>
          <p:cNvGrpSpPr/>
          <p:nvPr/>
        </p:nvGrpSpPr>
        <p:grpSpPr>
          <a:xfrm>
            <a:off x="8534486" y="3555689"/>
            <a:ext cx="2275754" cy="369332"/>
            <a:chOff x="8534486" y="3555689"/>
            <a:chExt cx="2275754" cy="369332"/>
          </a:xfrm>
        </p:grpSpPr>
        <p:grpSp>
          <p:nvGrpSpPr>
            <p:cNvPr id="94" name="组合 93"/>
            <p:cNvGrpSpPr/>
            <p:nvPr/>
          </p:nvGrpSpPr>
          <p:grpSpPr>
            <a:xfrm flipH="1">
              <a:off x="8582363" y="3561911"/>
              <a:ext cx="2227877" cy="330900"/>
              <a:chOff x="1562042" y="1772421"/>
              <a:chExt cx="2227877" cy="330900"/>
            </a:xfrm>
          </p:grpSpPr>
          <p:sp>
            <p:nvSpPr>
              <p:cNvPr id="95" name="椭圆 94"/>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cxnSp>
            <p:nvCxnSpPr>
              <p:cNvPr id="98" name="直接连接符 97"/>
              <p:cNvCxnSpPr/>
              <p:nvPr/>
            </p:nvCxnSpPr>
            <p:spPr>
              <a:xfrm flipH="1">
                <a:off x="1562042" y="2056946"/>
                <a:ext cx="1985086" cy="21888"/>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100" name="文本框 99"/>
            <p:cNvSpPr txBox="1"/>
            <p:nvPr/>
          </p:nvSpPr>
          <p:spPr>
            <a:xfrm>
              <a:off x="8534486" y="3555689"/>
              <a:ext cx="423578" cy="369332"/>
            </a:xfrm>
            <a:prstGeom prst="rect">
              <a:avLst/>
            </a:prstGeom>
            <a:noFill/>
          </p:spPr>
          <p:txBody>
            <a:bodyPr wrap="square" rtlCol="0">
              <a:spAutoFit/>
            </a:bodyPr>
            <a:lstStyle/>
            <a:p>
              <a:r>
                <a:rPr lang="en-US" altLang="zh-CN" dirty="0" smtClean="0">
                  <a:solidFill>
                    <a:schemeClr val="bg1"/>
                  </a:solidFill>
                </a:rPr>
                <a:t>10</a:t>
              </a:r>
              <a:endParaRPr lang="zh-CN" altLang="en-US" dirty="0">
                <a:solidFill>
                  <a:schemeClr val="bg1"/>
                </a:solidFill>
              </a:endParaRPr>
            </a:p>
          </p:txBody>
        </p:sp>
      </p:grpSp>
      <p:sp>
        <p:nvSpPr>
          <p:cNvPr id="102" name="文本框 101"/>
          <p:cNvSpPr txBox="1"/>
          <p:nvPr/>
        </p:nvSpPr>
        <p:spPr>
          <a:xfrm>
            <a:off x="8968224" y="3477370"/>
            <a:ext cx="1810955"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无法执行的任务</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103" name="组合 102"/>
          <p:cNvGrpSpPr/>
          <p:nvPr/>
        </p:nvGrpSpPr>
        <p:grpSpPr>
          <a:xfrm flipH="1">
            <a:off x="1333991" y="3547703"/>
            <a:ext cx="1675028" cy="369332"/>
            <a:chOff x="8534486" y="3555689"/>
            <a:chExt cx="1675028" cy="369332"/>
          </a:xfrm>
        </p:grpSpPr>
        <p:grpSp>
          <p:nvGrpSpPr>
            <p:cNvPr id="104" name="组合 103"/>
            <p:cNvGrpSpPr/>
            <p:nvPr/>
          </p:nvGrpSpPr>
          <p:grpSpPr>
            <a:xfrm flipH="1">
              <a:off x="8582363" y="3561911"/>
              <a:ext cx="1627151" cy="330900"/>
              <a:chOff x="2162768" y="1772421"/>
              <a:chExt cx="1627151" cy="330900"/>
            </a:xfrm>
          </p:grpSpPr>
          <p:sp>
            <p:nvSpPr>
              <p:cNvPr id="106" name="椭圆 105"/>
              <p:cNvSpPr/>
              <p:nvPr/>
            </p:nvSpPr>
            <p:spPr>
              <a:xfrm>
                <a:off x="3459019" y="177242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cxnSp>
            <p:nvCxnSpPr>
              <p:cNvPr id="107" name="直接连接符 106"/>
              <p:cNvCxnSpPr/>
              <p:nvPr/>
            </p:nvCxnSpPr>
            <p:spPr>
              <a:xfrm flipH="1">
                <a:off x="2162768" y="2056946"/>
                <a:ext cx="1384360" cy="29874"/>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105" name="文本框 104"/>
            <p:cNvSpPr txBox="1"/>
            <p:nvPr/>
          </p:nvSpPr>
          <p:spPr>
            <a:xfrm>
              <a:off x="8534486" y="3555689"/>
              <a:ext cx="423578" cy="369332"/>
            </a:xfrm>
            <a:prstGeom prst="rect">
              <a:avLst/>
            </a:prstGeom>
            <a:noFill/>
          </p:spPr>
          <p:txBody>
            <a:bodyPr wrap="square" rtlCol="0">
              <a:spAutoFit/>
            </a:bodyPr>
            <a:lstStyle/>
            <a:p>
              <a:r>
                <a:rPr lang="en-US" altLang="zh-CN" dirty="0" smtClean="0">
                  <a:solidFill>
                    <a:schemeClr val="bg1"/>
                  </a:solidFill>
                </a:rPr>
                <a:t>11</a:t>
              </a:r>
              <a:endParaRPr lang="zh-CN" altLang="en-US" dirty="0">
                <a:solidFill>
                  <a:schemeClr val="bg1"/>
                </a:solidFill>
              </a:endParaRPr>
            </a:p>
          </p:txBody>
        </p:sp>
      </p:grpSp>
      <p:sp>
        <p:nvSpPr>
          <p:cNvPr id="109" name="文本框 108"/>
          <p:cNvSpPr txBox="1"/>
          <p:nvPr/>
        </p:nvSpPr>
        <p:spPr>
          <a:xfrm>
            <a:off x="1432610" y="3448255"/>
            <a:ext cx="1188606"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复杂任务</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116" name="组合 115"/>
          <p:cNvGrpSpPr/>
          <p:nvPr/>
        </p:nvGrpSpPr>
        <p:grpSpPr>
          <a:xfrm>
            <a:off x="7500515" y="1311343"/>
            <a:ext cx="2210953" cy="369332"/>
            <a:chOff x="7500515" y="1311343"/>
            <a:chExt cx="2210953" cy="369332"/>
          </a:xfrm>
        </p:grpSpPr>
        <p:grpSp>
          <p:nvGrpSpPr>
            <p:cNvPr id="110" name="组合 109"/>
            <p:cNvGrpSpPr/>
            <p:nvPr/>
          </p:nvGrpSpPr>
          <p:grpSpPr>
            <a:xfrm flipH="1">
              <a:off x="7541345" y="1323166"/>
              <a:ext cx="2170123" cy="330900"/>
              <a:chOff x="1629956" y="1802901"/>
              <a:chExt cx="2170123" cy="330900"/>
            </a:xfrm>
          </p:grpSpPr>
          <p:sp>
            <p:nvSpPr>
              <p:cNvPr id="111" name="椭圆 110"/>
              <p:cNvSpPr/>
              <p:nvPr/>
            </p:nvSpPr>
            <p:spPr>
              <a:xfrm>
                <a:off x="3469179" y="1802901"/>
                <a:ext cx="330900" cy="330900"/>
              </a:xfrm>
              <a:prstGeom prst="ellipse">
                <a:avLst/>
              </a:prstGeom>
              <a:solidFill>
                <a:srgbClr val="43A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cxnSp>
            <p:nvCxnSpPr>
              <p:cNvPr id="114" name="直接连接符 113"/>
              <p:cNvCxnSpPr/>
              <p:nvPr/>
            </p:nvCxnSpPr>
            <p:spPr>
              <a:xfrm flipH="1" flipV="1">
                <a:off x="1629956" y="2095694"/>
                <a:ext cx="1997569" cy="13205"/>
              </a:xfrm>
              <a:prstGeom prst="line">
                <a:avLst/>
              </a:prstGeom>
              <a:ln w="127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115" name="文本框 114"/>
            <p:cNvSpPr txBox="1"/>
            <p:nvPr/>
          </p:nvSpPr>
          <p:spPr>
            <a:xfrm>
              <a:off x="7500515" y="1311343"/>
              <a:ext cx="448851" cy="369332"/>
            </a:xfrm>
            <a:prstGeom prst="rect">
              <a:avLst/>
            </a:prstGeom>
            <a:noFill/>
          </p:spPr>
          <p:txBody>
            <a:bodyPr wrap="square" rtlCol="0">
              <a:spAutoFit/>
            </a:bodyPr>
            <a:lstStyle/>
            <a:p>
              <a:r>
                <a:rPr lang="en-US" altLang="zh-CN" dirty="0" smtClean="0">
                  <a:solidFill>
                    <a:schemeClr val="bg1"/>
                  </a:solidFill>
                </a:rPr>
                <a:t>12</a:t>
              </a:r>
              <a:endParaRPr lang="zh-CN" altLang="en-US" dirty="0">
                <a:solidFill>
                  <a:schemeClr val="bg1"/>
                </a:solidFill>
              </a:endParaRPr>
            </a:p>
          </p:txBody>
        </p:sp>
      </p:grpSp>
      <p:sp>
        <p:nvSpPr>
          <p:cNvPr id="117" name="文本框 116"/>
          <p:cNvSpPr txBox="1"/>
          <p:nvPr/>
        </p:nvSpPr>
        <p:spPr>
          <a:xfrm>
            <a:off x="7899503" y="1212048"/>
            <a:ext cx="1810955" cy="369332"/>
          </a:xfrm>
          <a:prstGeom prst="rect">
            <a:avLst/>
          </a:prstGeom>
          <a:noFill/>
        </p:spPr>
        <p:txBody>
          <a:bodyPr wrap="square" rtlCol="0">
            <a:spAutoFit/>
          </a:bodyPr>
          <a:lstStyle/>
          <a:p>
            <a:r>
              <a:rPr lang="zh-CN" altLang="en-US" dirty="0" smtClean="0">
                <a:solidFill>
                  <a:srgbClr val="A6E0EC"/>
                </a:solidFill>
                <a:latin typeface="黑体" panose="02010609060101010101" pitchFamily="49" charset="-122"/>
                <a:ea typeface="黑体" panose="02010609060101010101" pitchFamily="49" charset="-122"/>
              </a:rPr>
              <a:t>规模庞大的任务</a:t>
            </a:r>
            <a:endParaRPr lang="zh-CN" altLang="en-US" dirty="0">
              <a:solidFill>
                <a:srgbClr val="A6E0EC"/>
              </a:solidFill>
              <a:latin typeface="黑体" panose="02010609060101010101" pitchFamily="49" charset="-122"/>
              <a:ea typeface="黑体" panose="02010609060101010101" pitchFamily="49" charset="-122"/>
            </a:endParaRPr>
          </a:p>
        </p:txBody>
      </p:sp>
      <p:grpSp>
        <p:nvGrpSpPr>
          <p:cNvPr id="129" name="组合 128"/>
          <p:cNvGrpSpPr/>
          <p:nvPr/>
        </p:nvGrpSpPr>
        <p:grpSpPr>
          <a:xfrm rot="9489028">
            <a:off x="652248" y="5045213"/>
            <a:ext cx="1078659" cy="1544785"/>
            <a:chOff x="6244443" y="1912502"/>
            <a:chExt cx="1078659" cy="1544785"/>
          </a:xfrm>
        </p:grpSpPr>
        <p:grpSp>
          <p:nvGrpSpPr>
            <p:cNvPr id="130" name="组合 129"/>
            <p:cNvGrpSpPr/>
            <p:nvPr/>
          </p:nvGrpSpPr>
          <p:grpSpPr>
            <a:xfrm rot="16840612" flipH="1" flipV="1">
              <a:off x="5906311" y="2389394"/>
              <a:ext cx="1074521" cy="137519"/>
              <a:chOff x="232488" y="1372653"/>
              <a:chExt cx="1074521" cy="137519"/>
            </a:xfrm>
          </p:grpSpPr>
          <p:cxnSp>
            <p:nvCxnSpPr>
              <p:cNvPr id="137" name="直接连接符 136"/>
              <p:cNvCxnSpPr>
                <a:stCxn id="134"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8" name="椭圆 13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rot="12500759" flipH="1" flipV="1">
              <a:off x="6244443" y="3107533"/>
              <a:ext cx="1078659" cy="137519"/>
              <a:chOff x="228350" y="1372653"/>
              <a:chExt cx="1078659" cy="137519"/>
            </a:xfrm>
          </p:grpSpPr>
          <p:cxnSp>
            <p:nvCxnSpPr>
              <p:cNvPr id="135" name="直接连接符 134"/>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6" name="椭圆 13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2" name="组合 131"/>
            <p:cNvGrpSpPr/>
            <p:nvPr/>
          </p:nvGrpSpPr>
          <p:grpSpPr>
            <a:xfrm rot="2969829" flipH="1" flipV="1">
              <a:off x="6131462" y="2405088"/>
              <a:ext cx="1544785" cy="559613"/>
              <a:chOff x="-237776" y="950559"/>
              <a:chExt cx="1544785" cy="559613"/>
            </a:xfrm>
          </p:grpSpPr>
          <p:cxnSp>
            <p:nvCxnSpPr>
              <p:cNvPr id="133" name="直接连接符 132"/>
              <p:cNvCxnSpPr>
                <a:endCxn id="134"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4" name="椭圆 1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9162710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outVertical)">
                                      <p:cBhvr>
                                        <p:cTn id="11" dur="500"/>
                                        <p:tgtEl>
                                          <p:spTgt spid="11"/>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outVertical)">
                                      <p:cBhvr>
                                        <p:cTn id="15" dur="500"/>
                                        <p:tgtEl>
                                          <p:spTgt spid="1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down)">
                                      <p:cBhvr>
                                        <p:cTn id="30" dur="500"/>
                                        <p:tgtEl>
                                          <p:spTgt spid="27"/>
                                        </p:tgtEl>
                                      </p:cBhvr>
                                    </p:animEffect>
                                  </p:childTnLst>
                                </p:cTn>
                              </p:par>
                              <p:par>
                                <p:cTn id="31" presetID="22" presetClass="entr" presetSubtype="8"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500"/>
                                        <p:tgtEl>
                                          <p:spTgt spid="24"/>
                                        </p:tgtEl>
                                      </p:cBhvr>
                                    </p:animEffect>
                                  </p:childTnLst>
                                </p:cTn>
                              </p:par>
                              <p:par>
                                <p:cTn id="34" presetID="22" presetClass="entr" presetSubtype="1"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par>
                                <p:cTn id="37" presetID="22" presetClass="entr" presetSubtype="1"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par>
                                <p:cTn id="40" presetID="22" presetClass="entr" presetSubtype="2"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500"/>
                                        <p:tgtEl>
                                          <p:spTgt spid="15"/>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par>
                          <p:cTn id="53" fill="hold">
                            <p:stCondLst>
                              <p:cond delay="4500"/>
                            </p:stCondLst>
                            <p:childTnLst>
                              <p:par>
                                <p:cTn id="54" presetID="42" presetClass="entr" presetSubtype="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left)">
                                      <p:cBhvr>
                                        <p:cTn id="62" dur="500"/>
                                        <p:tgtEl>
                                          <p:spTgt spid="44"/>
                                        </p:tgtEl>
                                      </p:cBhvr>
                                    </p:animEffect>
                                  </p:childTnLst>
                                </p:cTn>
                              </p:par>
                            </p:childTnLst>
                          </p:cTn>
                        </p:par>
                        <p:par>
                          <p:cTn id="63" fill="hold">
                            <p:stCondLst>
                              <p:cond delay="6000"/>
                            </p:stCondLst>
                            <p:childTnLst>
                              <p:par>
                                <p:cTn id="64" presetID="42" presetClass="entr" presetSubtype="0"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1000"/>
                                        <p:tgtEl>
                                          <p:spTgt spid="45"/>
                                        </p:tgtEl>
                                      </p:cBhvr>
                                    </p:animEffect>
                                    <p:anim calcmode="lin" valueType="num">
                                      <p:cBhvr>
                                        <p:cTn id="67" dur="1000" fill="hold"/>
                                        <p:tgtEl>
                                          <p:spTgt spid="45"/>
                                        </p:tgtEl>
                                        <p:attrNameLst>
                                          <p:attrName>ppt_x</p:attrName>
                                        </p:attrNameLst>
                                      </p:cBhvr>
                                      <p:tavLst>
                                        <p:tav tm="0">
                                          <p:val>
                                            <p:strVal val="#ppt_x"/>
                                          </p:val>
                                        </p:tav>
                                        <p:tav tm="100000">
                                          <p:val>
                                            <p:strVal val="#ppt_x"/>
                                          </p:val>
                                        </p:tav>
                                      </p:tavLst>
                                    </p:anim>
                                    <p:anim calcmode="lin" valueType="num">
                                      <p:cBhvr>
                                        <p:cTn id="68" dur="1000" fill="hold"/>
                                        <p:tgtEl>
                                          <p:spTgt spid="45"/>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7500"/>
                            </p:stCondLst>
                            <p:childTnLst>
                              <p:par>
                                <p:cTn id="74" presetID="42" presetClass="entr" presetSubtype="0"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1000"/>
                                        <p:tgtEl>
                                          <p:spTgt spid="53"/>
                                        </p:tgtEl>
                                      </p:cBhvr>
                                    </p:animEffect>
                                    <p:anim calcmode="lin" valueType="num">
                                      <p:cBhvr>
                                        <p:cTn id="77" dur="1000" fill="hold"/>
                                        <p:tgtEl>
                                          <p:spTgt spid="53"/>
                                        </p:tgtEl>
                                        <p:attrNameLst>
                                          <p:attrName>ppt_x</p:attrName>
                                        </p:attrNameLst>
                                      </p:cBhvr>
                                      <p:tavLst>
                                        <p:tav tm="0">
                                          <p:val>
                                            <p:strVal val="#ppt_x"/>
                                          </p:val>
                                        </p:tav>
                                        <p:tav tm="100000">
                                          <p:val>
                                            <p:strVal val="#ppt_x"/>
                                          </p:val>
                                        </p:tav>
                                      </p:tavLst>
                                    </p:anim>
                                    <p:anim calcmode="lin" valueType="num">
                                      <p:cBhvr>
                                        <p:cTn id="78" dur="10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wipe(left)">
                                      <p:cBhvr>
                                        <p:cTn id="82" dur="500"/>
                                        <p:tgtEl>
                                          <p:spTgt spid="58"/>
                                        </p:tgtEl>
                                      </p:cBhvr>
                                    </p:animEffect>
                                  </p:childTnLst>
                                </p:cTn>
                              </p:par>
                            </p:childTnLst>
                          </p:cTn>
                        </p:par>
                        <p:par>
                          <p:cTn id="83" fill="hold">
                            <p:stCondLst>
                              <p:cond delay="9000"/>
                            </p:stCondLst>
                            <p:childTnLst>
                              <p:par>
                                <p:cTn id="84" presetID="42" presetClass="entr" presetSubtype="0" fill="hold"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1000"/>
                                        <p:tgtEl>
                                          <p:spTgt spid="59"/>
                                        </p:tgtEl>
                                      </p:cBhvr>
                                    </p:animEffect>
                                    <p:anim calcmode="lin" valueType="num">
                                      <p:cBhvr>
                                        <p:cTn id="87" dur="1000" fill="hold"/>
                                        <p:tgtEl>
                                          <p:spTgt spid="59"/>
                                        </p:tgtEl>
                                        <p:attrNameLst>
                                          <p:attrName>ppt_x</p:attrName>
                                        </p:attrNameLst>
                                      </p:cBhvr>
                                      <p:tavLst>
                                        <p:tav tm="0">
                                          <p:val>
                                            <p:strVal val="#ppt_x"/>
                                          </p:val>
                                        </p:tav>
                                        <p:tav tm="100000">
                                          <p:val>
                                            <p:strVal val="#ppt_x"/>
                                          </p:val>
                                        </p:tav>
                                      </p:tavLst>
                                    </p:anim>
                                    <p:anim calcmode="lin" valueType="num">
                                      <p:cBhvr>
                                        <p:cTn id="88" dur="1000" fill="hold"/>
                                        <p:tgtEl>
                                          <p:spTgt spid="59"/>
                                        </p:tgtEl>
                                        <p:attrNameLst>
                                          <p:attrName>ppt_y</p:attrName>
                                        </p:attrNameLst>
                                      </p:cBhvr>
                                      <p:tavLst>
                                        <p:tav tm="0">
                                          <p:val>
                                            <p:strVal val="#ppt_y+.1"/>
                                          </p:val>
                                        </p:tav>
                                        <p:tav tm="100000">
                                          <p:val>
                                            <p:strVal val="#ppt_y"/>
                                          </p:val>
                                        </p:tav>
                                      </p:tavLst>
                                    </p:anim>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10500"/>
                            </p:stCondLst>
                            <p:childTnLst>
                              <p:par>
                                <p:cTn id="94" presetID="42" presetClass="entr" presetSubtype="0" fill="hold"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fade">
                                      <p:cBhvr>
                                        <p:cTn id="96" dur="1000"/>
                                        <p:tgtEl>
                                          <p:spTgt spid="66"/>
                                        </p:tgtEl>
                                      </p:cBhvr>
                                    </p:animEffect>
                                    <p:anim calcmode="lin" valueType="num">
                                      <p:cBhvr>
                                        <p:cTn id="97" dur="1000" fill="hold"/>
                                        <p:tgtEl>
                                          <p:spTgt spid="66"/>
                                        </p:tgtEl>
                                        <p:attrNameLst>
                                          <p:attrName>ppt_x</p:attrName>
                                        </p:attrNameLst>
                                      </p:cBhvr>
                                      <p:tavLst>
                                        <p:tav tm="0">
                                          <p:val>
                                            <p:strVal val="#ppt_x"/>
                                          </p:val>
                                        </p:tav>
                                        <p:tav tm="100000">
                                          <p:val>
                                            <p:strVal val="#ppt_x"/>
                                          </p:val>
                                        </p:tav>
                                      </p:tavLst>
                                    </p:anim>
                                    <p:anim calcmode="lin" valueType="num">
                                      <p:cBhvr>
                                        <p:cTn id="98" dur="1000" fill="hold"/>
                                        <p:tgtEl>
                                          <p:spTgt spid="66"/>
                                        </p:tgtEl>
                                        <p:attrNameLst>
                                          <p:attrName>ppt_y</p:attrName>
                                        </p:attrNameLst>
                                      </p:cBhvr>
                                      <p:tavLst>
                                        <p:tav tm="0">
                                          <p:val>
                                            <p:strVal val="#ppt_y+.1"/>
                                          </p:val>
                                        </p:tav>
                                        <p:tav tm="100000">
                                          <p:val>
                                            <p:strVal val="#ppt_y"/>
                                          </p:val>
                                        </p:tav>
                                      </p:tavLst>
                                    </p:anim>
                                  </p:childTnLst>
                                </p:cTn>
                              </p:par>
                            </p:childTnLst>
                          </p:cTn>
                        </p:par>
                        <p:par>
                          <p:cTn id="99" fill="hold">
                            <p:stCondLst>
                              <p:cond delay="11500"/>
                            </p:stCondLst>
                            <p:childTnLst>
                              <p:par>
                                <p:cTn id="100" presetID="22" presetClass="entr" presetSubtype="8" fill="hold" grpId="0" nodeType="afterEffect">
                                  <p:stCondLst>
                                    <p:cond delay="0"/>
                                  </p:stCondLst>
                                  <p:childTnLst>
                                    <p:set>
                                      <p:cBhvr>
                                        <p:cTn id="101" dur="1" fill="hold">
                                          <p:stCondLst>
                                            <p:cond delay="0"/>
                                          </p:stCondLst>
                                        </p:cTn>
                                        <p:tgtEl>
                                          <p:spTgt spid="71"/>
                                        </p:tgtEl>
                                        <p:attrNameLst>
                                          <p:attrName>style.visibility</p:attrName>
                                        </p:attrNameLst>
                                      </p:cBhvr>
                                      <p:to>
                                        <p:strVal val="visible"/>
                                      </p:to>
                                    </p:set>
                                    <p:animEffect transition="in" filter="wipe(left)">
                                      <p:cBhvr>
                                        <p:cTn id="102" dur="500"/>
                                        <p:tgtEl>
                                          <p:spTgt spid="71"/>
                                        </p:tgtEl>
                                      </p:cBhvr>
                                    </p:animEffect>
                                  </p:childTnLst>
                                </p:cTn>
                              </p:par>
                            </p:childTnLst>
                          </p:cTn>
                        </p:par>
                        <p:par>
                          <p:cTn id="103" fill="hold">
                            <p:stCondLst>
                              <p:cond delay="12000"/>
                            </p:stCondLst>
                            <p:childTnLst>
                              <p:par>
                                <p:cTn id="104" presetID="42" presetClass="entr" presetSubtype="0" fill="hold" nodeType="after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fade">
                                      <p:cBhvr>
                                        <p:cTn id="106" dur="1000"/>
                                        <p:tgtEl>
                                          <p:spTgt spid="73"/>
                                        </p:tgtEl>
                                      </p:cBhvr>
                                    </p:animEffect>
                                    <p:anim calcmode="lin" valueType="num">
                                      <p:cBhvr>
                                        <p:cTn id="107" dur="1000" fill="hold"/>
                                        <p:tgtEl>
                                          <p:spTgt spid="73"/>
                                        </p:tgtEl>
                                        <p:attrNameLst>
                                          <p:attrName>ppt_x</p:attrName>
                                        </p:attrNameLst>
                                      </p:cBhvr>
                                      <p:tavLst>
                                        <p:tav tm="0">
                                          <p:val>
                                            <p:strVal val="#ppt_x"/>
                                          </p:val>
                                        </p:tav>
                                        <p:tav tm="100000">
                                          <p:val>
                                            <p:strVal val="#ppt_x"/>
                                          </p:val>
                                        </p:tav>
                                      </p:tavLst>
                                    </p:anim>
                                    <p:anim calcmode="lin" valueType="num">
                                      <p:cBhvr>
                                        <p:cTn id="108" dur="1000" fill="hold"/>
                                        <p:tgtEl>
                                          <p:spTgt spid="73"/>
                                        </p:tgtEl>
                                        <p:attrNameLst>
                                          <p:attrName>ppt_y</p:attrName>
                                        </p:attrNameLst>
                                      </p:cBhvr>
                                      <p:tavLst>
                                        <p:tav tm="0">
                                          <p:val>
                                            <p:strVal val="#ppt_y+.1"/>
                                          </p:val>
                                        </p:tav>
                                        <p:tav tm="100000">
                                          <p:val>
                                            <p:strVal val="#ppt_y"/>
                                          </p:val>
                                        </p:tav>
                                      </p:tavLst>
                                    </p:anim>
                                  </p:childTnLst>
                                </p:cTn>
                              </p:par>
                            </p:childTnLst>
                          </p:cTn>
                        </p:par>
                        <p:par>
                          <p:cTn id="109" fill="hold">
                            <p:stCondLst>
                              <p:cond delay="13000"/>
                            </p:stCondLst>
                            <p:childTnLst>
                              <p:par>
                                <p:cTn id="110" presetID="22" presetClass="entr" presetSubtype="8" fill="hold" grpId="0" nodeType="afterEffect">
                                  <p:stCondLst>
                                    <p:cond delay="0"/>
                                  </p:stCondLst>
                                  <p:childTnLst>
                                    <p:set>
                                      <p:cBhvr>
                                        <p:cTn id="111" dur="1" fill="hold">
                                          <p:stCondLst>
                                            <p:cond delay="0"/>
                                          </p:stCondLst>
                                        </p:cTn>
                                        <p:tgtEl>
                                          <p:spTgt spid="78"/>
                                        </p:tgtEl>
                                        <p:attrNameLst>
                                          <p:attrName>style.visibility</p:attrName>
                                        </p:attrNameLst>
                                      </p:cBhvr>
                                      <p:to>
                                        <p:strVal val="visible"/>
                                      </p:to>
                                    </p:set>
                                    <p:animEffect transition="in" filter="wipe(left)">
                                      <p:cBhvr>
                                        <p:cTn id="112" dur="500"/>
                                        <p:tgtEl>
                                          <p:spTgt spid="78"/>
                                        </p:tgtEl>
                                      </p:cBhvr>
                                    </p:animEffect>
                                  </p:childTnLst>
                                </p:cTn>
                              </p:par>
                            </p:childTnLst>
                          </p:cTn>
                        </p:par>
                        <p:par>
                          <p:cTn id="113" fill="hold">
                            <p:stCondLst>
                              <p:cond delay="13500"/>
                            </p:stCondLst>
                            <p:childTnLst>
                              <p:par>
                                <p:cTn id="114" presetID="42" presetClass="entr" presetSubtype="0" fill="hold"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00"/>
                                        <p:tgtEl>
                                          <p:spTgt spid="80"/>
                                        </p:tgtEl>
                                      </p:cBhvr>
                                    </p:animEffect>
                                    <p:anim calcmode="lin" valueType="num">
                                      <p:cBhvr>
                                        <p:cTn id="117" dur="1000" fill="hold"/>
                                        <p:tgtEl>
                                          <p:spTgt spid="80"/>
                                        </p:tgtEl>
                                        <p:attrNameLst>
                                          <p:attrName>ppt_x</p:attrName>
                                        </p:attrNameLst>
                                      </p:cBhvr>
                                      <p:tavLst>
                                        <p:tav tm="0">
                                          <p:val>
                                            <p:strVal val="#ppt_x"/>
                                          </p:val>
                                        </p:tav>
                                        <p:tav tm="100000">
                                          <p:val>
                                            <p:strVal val="#ppt_x"/>
                                          </p:val>
                                        </p:tav>
                                      </p:tavLst>
                                    </p:anim>
                                    <p:anim calcmode="lin" valueType="num">
                                      <p:cBhvr>
                                        <p:cTn id="118" dur="1000" fill="hold"/>
                                        <p:tgtEl>
                                          <p:spTgt spid="80"/>
                                        </p:tgtEl>
                                        <p:attrNameLst>
                                          <p:attrName>ppt_y</p:attrName>
                                        </p:attrNameLst>
                                      </p:cBhvr>
                                      <p:tavLst>
                                        <p:tav tm="0">
                                          <p:val>
                                            <p:strVal val="#ppt_y+.1"/>
                                          </p:val>
                                        </p:tav>
                                        <p:tav tm="100000">
                                          <p:val>
                                            <p:strVal val="#ppt_y"/>
                                          </p:val>
                                        </p:tav>
                                      </p:tavLst>
                                    </p:anim>
                                  </p:childTnLst>
                                </p:cTn>
                              </p:par>
                            </p:childTnLst>
                          </p:cTn>
                        </p:par>
                        <p:par>
                          <p:cTn id="119" fill="hold">
                            <p:stCondLst>
                              <p:cond delay="14500"/>
                            </p:stCondLst>
                            <p:childTnLst>
                              <p:par>
                                <p:cTn id="120" presetID="22" presetClass="entr" presetSubtype="8" fill="hold" grpId="0" nodeType="afterEffect">
                                  <p:stCondLst>
                                    <p:cond delay="0"/>
                                  </p:stCondLst>
                                  <p:childTnLst>
                                    <p:set>
                                      <p:cBhvr>
                                        <p:cTn id="121" dur="1" fill="hold">
                                          <p:stCondLst>
                                            <p:cond delay="0"/>
                                          </p:stCondLst>
                                        </p:cTn>
                                        <p:tgtEl>
                                          <p:spTgt spid="86"/>
                                        </p:tgtEl>
                                        <p:attrNameLst>
                                          <p:attrName>style.visibility</p:attrName>
                                        </p:attrNameLst>
                                      </p:cBhvr>
                                      <p:to>
                                        <p:strVal val="visible"/>
                                      </p:to>
                                    </p:set>
                                    <p:animEffect transition="in" filter="wipe(left)">
                                      <p:cBhvr>
                                        <p:cTn id="122" dur="500"/>
                                        <p:tgtEl>
                                          <p:spTgt spid="86"/>
                                        </p:tgtEl>
                                      </p:cBhvr>
                                    </p:animEffect>
                                  </p:childTnLst>
                                </p:cTn>
                              </p:par>
                            </p:childTnLst>
                          </p:cTn>
                        </p:par>
                        <p:par>
                          <p:cTn id="123" fill="hold">
                            <p:stCondLst>
                              <p:cond delay="15000"/>
                            </p:stCondLst>
                            <p:childTnLst>
                              <p:par>
                                <p:cTn id="124" presetID="42" presetClass="entr" presetSubtype="0" fill="hold" nodeType="afterEffect">
                                  <p:stCondLst>
                                    <p:cond delay="0"/>
                                  </p:stCondLst>
                                  <p:childTnLst>
                                    <p:set>
                                      <p:cBhvr>
                                        <p:cTn id="125" dur="1" fill="hold">
                                          <p:stCondLst>
                                            <p:cond delay="0"/>
                                          </p:stCondLst>
                                        </p:cTn>
                                        <p:tgtEl>
                                          <p:spTgt spid="87"/>
                                        </p:tgtEl>
                                        <p:attrNameLst>
                                          <p:attrName>style.visibility</p:attrName>
                                        </p:attrNameLst>
                                      </p:cBhvr>
                                      <p:to>
                                        <p:strVal val="visible"/>
                                      </p:to>
                                    </p:set>
                                    <p:animEffect transition="in" filter="fade">
                                      <p:cBhvr>
                                        <p:cTn id="126" dur="1000"/>
                                        <p:tgtEl>
                                          <p:spTgt spid="87"/>
                                        </p:tgtEl>
                                      </p:cBhvr>
                                    </p:animEffect>
                                    <p:anim calcmode="lin" valueType="num">
                                      <p:cBhvr>
                                        <p:cTn id="127" dur="1000" fill="hold"/>
                                        <p:tgtEl>
                                          <p:spTgt spid="87"/>
                                        </p:tgtEl>
                                        <p:attrNameLst>
                                          <p:attrName>ppt_x</p:attrName>
                                        </p:attrNameLst>
                                      </p:cBhvr>
                                      <p:tavLst>
                                        <p:tav tm="0">
                                          <p:val>
                                            <p:strVal val="#ppt_x"/>
                                          </p:val>
                                        </p:tav>
                                        <p:tav tm="100000">
                                          <p:val>
                                            <p:strVal val="#ppt_x"/>
                                          </p:val>
                                        </p:tav>
                                      </p:tavLst>
                                    </p:anim>
                                    <p:anim calcmode="lin" valueType="num">
                                      <p:cBhvr>
                                        <p:cTn id="128" dur="1000" fill="hold"/>
                                        <p:tgtEl>
                                          <p:spTgt spid="87"/>
                                        </p:tgtEl>
                                        <p:attrNameLst>
                                          <p:attrName>ppt_y</p:attrName>
                                        </p:attrNameLst>
                                      </p:cBhvr>
                                      <p:tavLst>
                                        <p:tav tm="0">
                                          <p:val>
                                            <p:strVal val="#ppt_y+.1"/>
                                          </p:val>
                                        </p:tav>
                                        <p:tav tm="100000">
                                          <p:val>
                                            <p:strVal val="#ppt_y"/>
                                          </p:val>
                                        </p:tav>
                                      </p:tavLst>
                                    </p:anim>
                                  </p:childTnLst>
                                </p:cTn>
                              </p:par>
                            </p:childTnLst>
                          </p:cTn>
                        </p:par>
                        <p:par>
                          <p:cTn id="129" fill="hold">
                            <p:stCondLst>
                              <p:cond delay="16000"/>
                            </p:stCondLst>
                            <p:childTnLst>
                              <p:par>
                                <p:cTn id="130" presetID="22" presetClass="entr" presetSubtype="8" fill="hold" grpId="0" nodeType="afterEffect">
                                  <p:stCondLst>
                                    <p:cond delay="0"/>
                                  </p:stCondLst>
                                  <p:childTnLst>
                                    <p:set>
                                      <p:cBhvr>
                                        <p:cTn id="131" dur="1" fill="hold">
                                          <p:stCondLst>
                                            <p:cond delay="0"/>
                                          </p:stCondLst>
                                        </p:cTn>
                                        <p:tgtEl>
                                          <p:spTgt spid="93"/>
                                        </p:tgtEl>
                                        <p:attrNameLst>
                                          <p:attrName>style.visibility</p:attrName>
                                        </p:attrNameLst>
                                      </p:cBhvr>
                                      <p:to>
                                        <p:strVal val="visible"/>
                                      </p:to>
                                    </p:set>
                                    <p:animEffect transition="in" filter="wipe(left)">
                                      <p:cBhvr>
                                        <p:cTn id="132" dur="500"/>
                                        <p:tgtEl>
                                          <p:spTgt spid="93"/>
                                        </p:tgtEl>
                                      </p:cBhvr>
                                    </p:animEffect>
                                  </p:childTnLst>
                                </p:cTn>
                              </p:par>
                            </p:childTnLst>
                          </p:cTn>
                        </p:par>
                        <p:par>
                          <p:cTn id="133" fill="hold">
                            <p:stCondLst>
                              <p:cond delay="16500"/>
                            </p:stCondLst>
                            <p:childTnLst>
                              <p:par>
                                <p:cTn id="134" presetID="42" presetClass="entr" presetSubtype="0" fill="hold" nodeType="afterEffect">
                                  <p:stCondLst>
                                    <p:cond delay="0"/>
                                  </p:stCondLst>
                                  <p:childTnLst>
                                    <p:set>
                                      <p:cBhvr>
                                        <p:cTn id="135" dur="1" fill="hold">
                                          <p:stCondLst>
                                            <p:cond delay="0"/>
                                          </p:stCondLst>
                                        </p:cTn>
                                        <p:tgtEl>
                                          <p:spTgt spid="101"/>
                                        </p:tgtEl>
                                        <p:attrNameLst>
                                          <p:attrName>style.visibility</p:attrName>
                                        </p:attrNameLst>
                                      </p:cBhvr>
                                      <p:to>
                                        <p:strVal val="visible"/>
                                      </p:to>
                                    </p:set>
                                    <p:animEffect transition="in" filter="fade">
                                      <p:cBhvr>
                                        <p:cTn id="136" dur="1000"/>
                                        <p:tgtEl>
                                          <p:spTgt spid="101"/>
                                        </p:tgtEl>
                                      </p:cBhvr>
                                    </p:animEffect>
                                    <p:anim calcmode="lin" valueType="num">
                                      <p:cBhvr>
                                        <p:cTn id="137" dur="1000" fill="hold"/>
                                        <p:tgtEl>
                                          <p:spTgt spid="101"/>
                                        </p:tgtEl>
                                        <p:attrNameLst>
                                          <p:attrName>ppt_x</p:attrName>
                                        </p:attrNameLst>
                                      </p:cBhvr>
                                      <p:tavLst>
                                        <p:tav tm="0">
                                          <p:val>
                                            <p:strVal val="#ppt_x"/>
                                          </p:val>
                                        </p:tav>
                                        <p:tav tm="100000">
                                          <p:val>
                                            <p:strVal val="#ppt_x"/>
                                          </p:val>
                                        </p:tav>
                                      </p:tavLst>
                                    </p:anim>
                                    <p:anim calcmode="lin" valueType="num">
                                      <p:cBhvr>
                                        <p:cTn id="138" dur="1000" fill="hold"/>
                                        <p:tgtEl>
                                          <p:spTgt spid="101"/>
                                        </p:tgtEl>
                                        <p:attrNameLst>
                                          <p:attrName>ppt_y</p:attrName>
                                        </p:attrNameLst>
                                      </p:cBhvr>
                                      <p:tavLst>
                                        <p:tav tm="0">
                                          <p:val>
                                            <p:strVal val="#ppt_y+.1"/>
                                          </p:val>
                                        </p:tav>
                                        <p:tav tm="100000">
                                          <p:val>
                                            <p:strVal val="#ppt_y"/>
                                          </p:val>
                                        </p:tav>
                                      </p:tavLst>
                                    </p:anim>
                                  </p:childTnLst>
                                </p:cTn>
                              </p:par>
                            </p:childTnLst>
                          </p:cTn>
                        </p:par>
                        <p:par>
                          <p:cTn id="139" fill="hold">
                            <p:stCondLst>
                              <p:cond delay="17500"/>
                            </p:stCondLst>
                            <p:childTnLst>
                              <p:par>
                                <p:cTn id="140" presetID="22" presetClass="entr" presetSubtype="8" fill="hold" grpId="0" nodeType="afterEffect">
                                  <p:stCondLst>
                                    <p:cond delay="0"/>
                                  </p:stCondLst>
                                  <p:childTnLst>
                                    <p:set>
                                      <p:cBhvr>
                                        <p:cTn id="141" dur="1" fill="hold">
                                          <p:stCondLst>
                                            <p:cond delay="0"/>
                                          </p:stCondLst>
                                        </p:cTn>
                                        <p:tgtEl>
                                          <p:spTgt spid="102"/>
                                        </p:tgtEl>
                                        <p:attrNameLst>
                                          <p:attrName>style.visibility</p:attrName>
                                        </p:attrNameLst>
                                      </p:cBhvr>
                                      <p:to>
                                        <p:strVal val="visible"/>
                                      </p:to>
                                    </p:set>
                                    <p:animEffect transition="in" filter="wipe(left)">
                                      <p:cBhvr>
                                        <p:cTn id="142" dur="500"/>
                                        <p:tgtEl>
                                          <p:spTgt spid="102"/>
                                        </p:tgtEl>
                                      </p:cBhvr>
                                    </p:animEffect>
                                  </p:childTnLst>
                                </p:cTn>
                              </p:par>
                            </p:childTnLst>
                          </p:cTn>
                        </p:par>
                        <p:par>
                          <p:cTn id="143" fill="hold">
                            <p:stCondLst>
                              <p:cond delay="18000"/>
                            </p:stCondLst>
                            <p:childTnLst>
                              <p:par>
                                <p:cTn id="144" presetID="42" presetClass="entr" presetSubtype="0" fill="hold" nodeType="afterEffect">
                                  <p:stCondLst>
                                    <p:cond delay="0"/>
                                  </p:stCondLst>
                                  <p:childTnLst>
                                    <p:set>
                                      <p:cBhvr>
                                        <p:cTn id="145" dur="1" fill="hold">
                                          <p:stCondLst>
                                            <p:cond delay="0"/>
                                          </p:stCondLst>
                                        </p:cTn>
                                        <p:tgtEl>
                                          <p:spTgt spid="103"/>
                                        </p:tgtEl>
                                        <p:attrNameLst>
                                          <p:attrName>style.visibility</p:attrName>
                                        </p:attrNameLst>
                                      </p:cBhvr>
                                      <p:to>
                                        <p:strVal val="visible"/>
                                      </p:to>
                                    </p:set>
                                    <p:animEffect transition="in" filter="fade">
                                      <p:cBhvr>
                                        <p:cTn id="146" dur="1000"/>
                                        <p:tgtEl>
                                          <p:spTgt spid="103"/>
                                        </p:tgtEl>
                                      </p:cBhvr>
                                    </p:animEffect>
                                    <p:anim calcmode="lin" valueType="num">
                                      <p:cBhvr>
                                        <p:cTn id="147" dur="1000" fill="hold"/>
                                        <p:tgtEl>
                                          <p:spTgt spid="103"/>
                                        </p:tgtEl>
                                        <p:attrNameLst>
                                          <p:attrName>ppt_x</p:attrName>
                                        </p:attrNameLst>
                                      </p:cBhvr>
                                      <p:tavLst>
                                        <p:tav tm="0">
                                          <p:val>
                                            <p:strVal val="#ppt_x"/>
                                          </p:val>
                                        </p:tav>
                                        <p:tav tm="100000">
                                          <p:val>
                                            <p:strVal val="#ppt_x"/>
                                          </p:val>
                                        </p:tav>
                                      </p:tavLst>
                                    </p:anim>
                                    <p:anim calcmode="lin" valueType="num">
                                      <p:cBhvr>
                                        <p:cTn id="148" dur="1000" fill="hold"/>
                                        <p:tgtEl>
                                          <p:spTgt spid="103"/>
                                        </p:tgtEl>
                                        <p:attrNameLst>
                                          <p:attrName>ppt_y</p:attrName>
                                        </p:attrNameLst>
                                      </p:cBhvr>
                                      <p:tavLst>
                                        <p:tav tm="0">
                                          <p:val>
                                            <p:strVal val="#ppt_y+.1"/>
                                          </p:val>
                                        </p:tav>
                                        <p:tav tm="100000">
                                          <p:val>
                                            <p:strVal val="#ppt_y"/>
                                          </p:val>
                                        </p:tav>
                                      </p:tavLst>
                                    </p:anim>
                                  </p:childTnLst>
                                </p:cTn>
                              </p:par>
                            </p:childTnLst>
                          </p:cTn>
                        </p:par>
                        <p:par>
                          <p:cTn id="149" fill="hold">
                            <p:stCondLst>
                              <p:cond delay="19000"/>
                            </p:stCondLst>
                            <p:childTnLst>
                              <p:par>
                                <p:cTn id="150" presetID="22" presetClass="entr" presetSubtype="8" fill="hold" grpId="0" nodeType="afterEffect">
                                  <p:stCondLst>
                                    <p:cond delay="0"/>
                                  </p:stCondLst>
                                  <p:childTnLst>
                                    <p:set>
                                      <p:cBhvr>
                                        <p:cTn id="151" dur="1" fill="hold">
                                          <p:stCondLst>
                                            <p:cond delay="0"/>
                                          </p:stCondLst>
                                        </p:cTn>
                                        <p:tgtEl>
                                          <p:spTgt spid="109"/>
                                        </p:tgtEl>
                                        <p:attrNameLst>
                                          <p:attrName>style.visibility</p:attrName>
                                        </p:attrNameLst>
                                      </p:cBhvr>
                                      <p:to>
                                        <p:strVal val="visible"/>
                                      </p:to>
                                    </p:set>
                                    <p:animEffect transition="in" filter="wipe(left)">
                                      <p:cBhvr>
                                        <p:cTn id="152" dur="500"/>
                                        <p:tgtEl>
                                          <p:spTgt spid="109"/>
                                        </p:tgtEl>
                                      </p:cBhvr>
                                    </p:animEffect>
                                  </p:childTnLst>
                                </p:cTn>
                              </p:par>
                            </p:childTnLst>
                          </p:cTn>
                        </p:par>
                        <p:par>
                          <p:cTn id="153" fill="hold">
                            <p:stCondLst>
                              <p:cond delay="19500"/>
                            </p:stCondLst>
                            <p:childTnLst>
                              <p:par>
                                <p:cTn id="154" presetID="42" presetClass="entr" presetSubtype="0" fill="hold" nodeType="afterEffect">
                                  <p:stCondLst>
                                    <p:cond delay="0"/>
                                  </p:stCondLst>
                                  <p:childTnLst>
                                    <p:set>
                                      <p:cBhvr>
                                        <p:cTn id="155" dur="1" fill="hold">
                                          <p:stCondLst>
                                            <p:cond delay="0"/>
                                          </p:stCondLst>
                                        </p:cTn>
                                        <p:tgtEl>
                                          <p:spTgt spid="116"/>
                                        </p:tgtEl>
                                        <p:attrNameLst>
                                          <p:attrName>style.visibility</p:attrName>
                                        </p:attrNameLst>
                                      </p:cBhvr>
                                      <p:to>
                                        <p:strVal val="visible"/>
                                      </p:to>
                                    </p:set>
                                    <p:animEffect transition="in" filter="fade">
                                      <p:cBhvr>
                                        <p:cTn id="156" dur="1000"/>
                                        <p:tgtEl>
                                          <p:spTgt spid="116"/>
                                        </p:tgtEl>
                                      </p:cBhvr>
                                    </p:animEffect>
                                    <p:anim calcmode="lin" valueType="num">
                                      <p:cBhvr>
                                        <p:cTn id="157" dur="1000" fill="hold"/>
                                        <p:tgtEl>
                                          <p:spTgt spid="116"/>
                                        </p:tgtEl>
                                        <p:attrNameLst>
                                          <p:attrName>ppt_x</p:attrName>
                                        </p:attrNameLst>
                                      </p:cBhvr>
                                      <p:tavLst>
                                        <p:tav tm="0">
                                          <p:val>
                                            <p:strVal val="#ppt_x"/>
                                          </p:val>
                                        </p:tav>
                                        <p:tav tm="100000">
                                          <p:val>
                                            <p:strVal val="#ppt_x"/>
                                          </p:val>
                                        </p:tav>
                                      </p:tavLst>
                                    </p:anim>
                                    <p:anim calcmode="lin" valueType="num">
                                      <p:cBhvr>
                                        <p:cTn id="158" dur="1000" fill="hold"/>
                                        <p:tgtEl>
                                          <p:spTgt spid="116"/>
                                        </p:tgtEl>
                                        <p:attrNameLst>
                                          <p:attrName>ppt_y</p:attrName>
                                        </p:attrNameLst>
                                      </p:cBhvr>
                                      <p:tavLst>
                                        <p:tav tm="0">
                                          <p:val>
                                            <p:strVal val="#ppt_y+.1"/>
                                          </p:val>
                                        </p:tav>
                                        <p:tav tm="100000">
                                          <p:val>
                                            <p:strVal val="#ppt_y"/>
                                          </p:val>
                                        </p:tav>
                                      </p:tavLst>
                                    </p:anim>
                                  </p:childTnLst>
                                </p:cTn>
                              </p:par>
                            </p:childTnLst>
                          </p:cTn>
                        </p:par>
                        <p:par>
                          <p:cTn id="159" fill="hold">
                            <p:stCondLst>
                              <p:cond delay="20500"/>
                            </p:stCondLst>
                            <p:childTnLst>
                              <p:par>
                                <p:cTn id="160" presetID="22" presetClass="entr" presetSubtype="8" fill="hold" grpId="0" nodeType="afterEffect">
                                  <p:stCondLst>
                                    <p:cond delay="0"/>
                                  </p:stCondLst>
                                  <p:childTnLst>
                                    <p:set>
                                      <p:cBhvr>
                                        <p:cTn id="161" dur="1" fill="hold">
                                          <p:stCondLst>
                                            <p:cond delay="0"/>
                                          </p:stCondLst>
                                        </p:cTn>
                                        <p:tgtEl>
                                          <p:spTgt spid="117"/>
                                        </p:tgtEl>
                                        <p:attrNameLst>
                                          <p:attrName>style.visibility</p:attrName>
                                        </p:attrNameLst>
                                      </p:cBhvr>
                                      <p:to>
                                        <p:strVal val="visible"/>
                                      </p:to>
                                    </p:set>
                                    <p:animEffect transition="in" filter="wipe(left)">
                                      <p:cBhvr>
                                        <p:cTn id="16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30" grpId="0"/>
      <p:bldP spid="37" grpId="0"/>
      <p:bldP spid="44" grpId="0"/>
      <p:bldP spid="52" grpId="0"/>
      <p:bldP spid="58" grpId="0"/>
      <p:bldP spid="65" grpId="0"/>
      <p:bldP spid="71" grpId="0"/>
      <p:bldP spid="78" grpId="0"/>
      <p:bldP spid="86" grpId="0"/>
      <p:bldP spid="93" grpId="0"/>
      <p:bldP spid="102" grpId="0"/>
      <p:bldP spid="109" grpId="0"/>
      <p:bldP spid="1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3464344"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人工智能的产品应用</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五边形 7"/>
          <p:cNvSpPr/>
          <p:nvPr/>
        </p:nvSpPr>
        <p:spPr>
          <a:xfrm>
            <a:off x="16710" y="173736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p:nvSpPr>
        <p:spPr>
          <a:xfrm>
            <a:off x="16709" y="347472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0" y="508000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flipH="1">
            <a:off x="10191115" y="173736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flipH="1">
            <a:off x="10191114" y="347472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五边形 12"/>
          <p:cNvSpPr/>
          <p:nvPr/>
        </p:nvSpPr>
        <p:spPr>
          <a:xfrm flipH="1">
            <a:off x="10178592" y="5080000"/>
            <a:ext cx="2000885" cy="1168400"/>
          </a:xfrm>
          <a:prstGeom prst="homePlate">
            <a:avLst/>
          </a:prstGeom>
          <a:solidFill>
            <a:srgbClr val="95FDF1">
              <a:alpha val="50000"/>
            </a:srgbClr>
          </a:solidFill>
          <a:ln w="25400">
            <a:solidFill>
              <a:srgbClr val="7AC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052319" y="1693108"/>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语音识别</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15" name="文本框 4"/>
          <p:cNvSpPr txBox="1"/>
          <p:nvPr/>
        </p:nvSpPr>
        <p:spPr>
          <a:xfrm>
            <a:off x="2052319" y="2309637"/>
            <a:ext cx="360172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多场景语音服务支持专家，让你的设备长上耳朵，让你的设备开口说话</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16" name="文本框 15"/>
          <p:cNvSpPr txBox="1"/>
          <p:nvPr/>
        </p:nvSpPr>
        <p:spPr>
          <a:xfrm>
            <a:off x="2153919" y="3340091"/>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人脸识别</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17" name="文本框 37"/>
          <p:cNvSpPr txBox="1"/>
          <p:nvPr/>
        </p:nvSpPr>
        <p:spPr>
          <a:xfrm>
            <a:off x="2082800" y="3955046"/>
            <a:ext cx="40132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基于智能人脸分析算法，提供人脸检测、人脸识别、关键点定位、属性识别和活体检测等一整套技术方案</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18" name="文本框 17"/>
          <p:cNvSpPr txBox="1"/>
          <p:nvPr/>
        </p:nvSpPr>
        <p:spPr>
          <a:xfrm>
            <a:off x="2207258" y="4985500"/>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机器学习</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19" name="文本框 47"/>
          <p:cNvSpPr txBox="1"/>
          <p:nvPr/>
        </p:nvSpPr>
        <p:spPr>
          <a:xfrm>
            <a:off x="2153919" y="5570275"/>
            <a:ext cx="383032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基于内部应用多年的机器学习算法库，提供实用的行业大数据解决方案</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20" name="文本框 19"/>
          <p:cNvSpPr txBox="1"/>
          <p:nvPr/>
        </p:nvSpPr>
        <p:spPr>
          <a:xfrm>
            <a:off x="8269605" y="1693108"/>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文字识别</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21" name="文本框 32"/>
          <p:cNvSpPr txBox="1"/>
          <p:nvPr/>
        </p:nvSpPr>
        <p:spPr>
          <a:xfrm>
            <a:off x="6266181" y="2309636"/>
            <a:ext cx="410972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依托业界领先的深度学习技术，提供了自然场景下整图文字检测、定位、识别等功能</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22" name="文本框 21"/>
          <p:cNvSpPr txBox="1"/>
          <p:nvPr/>
        </p:nvSpPr>
        <p:spPr>
          <a:xfrm>
            <a:off x="8269605" y="3340091"/>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深度学习</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23" name="文本框 42"/>
          <p:cNvSpPr txBox="1"/>
          <p:nvPr/>
        </p:nvSpPr>
        <p:spPr>
          <a:xfrm>
            <a:off x="6362701" y="3844856"/>
            <a:ext cx="40132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针对海量数据提供的云端托管的分布式深度学习平台，助力客户轻松使用深度学习技术，打造智能应用和服务</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24" name="文本框 23"/>
          <p:cNvSpPr txBox="1"/>
          <p:nvPr/>
        </p:nvSpPr>
        <p:spPr>
          <a:xfrm>
            <a:off x="8232773" y="4985500"/>
            <a:ext cx="1870075" cy="584775"/>
          </a:xfrm>
          <a:prstGeom prst="rect">
            <a:avLst/>
          </a:prstGeom>
          <a:noFill/>
        </p:spPr>
        <p:txBody>
          <a:bodyPr wrap="square" rtlCol="0">
            <a:spAutoFit/>
          </a:bodyPr>
          <a:lstStyle/>
          <a:p>
            <a:r>
              <a:rPr lang="zh-CN" altLang="en-US" sz="3200" dirty="0" smtClean="0">
                <a:solidFill>
                  <a:srgbClr val="A6E0EC"/>
                </a:solidFill>
                <a:latin typeface="微软雅黑" panose="020B0503020204020204" pitchFamily="34" charset="-122"/>
                <a:ea typeface="微软雅黑" panose="020B0503020204020204" pitchFamily="34" charset="-122"/>
              </a:rPr>
              <a:t>自然语言</a:t>
            </a:r>
            <a:endParaRPr lang="zh-CN" altLang="en-US" sz="3200" dirty="0">
              <a:solidFill>
                <a:srgbClr val="A6E0EC"/>
              </a:solidFill>
              <a:latin typeface="微软雅黑" panose="020B0503020204020204" pitchFamily="34" charset="-122"/>
              <a:ea typeface="微软雅黑" panose="020B0503020204020204" pitchFamily="34" charset="-122"/>
            </a:endParaRPr>
          </a:p>
        </p:txBody>
      </p:sp>
      <p:sp>
        <p:nvSpPr>
          <p:cNvPr id="25" name="文本框 52"/>
          <p:cNvSpPr txBox="1"/>
          <p:nvPr/>
        </p:nvSpPr>
        <p:spPr>
          <a:xfrm>
            <a:off x="6362701" y="5558923"/>
            <a:ext cx="40132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A6E0EC"/>
                </a:solidFill>
                <a:latin typeface="黑体" panose="02010609060101010101" pitchFamily="49" charset="-122"/>
                <a:ea typeface="黑体" panose="02010609060101010101" pitchFamily="49" charset="-122"/>
                <a:cs typeface="+mn-ea"/>
                <a:sym typeface="+mn-lt"/>
              </a:rPr>
              <a:t>基于自然语言处理技术，对人类自然语言进行分析、理解、生成、翻译，实现自然的人机对话交互</a:t>
            </a:r>
            <a:endParaRPr lang="en-US" sz="1600" dirty="0">
              <a:solidFill>
                <a:srgbClr val="A6E0EC"/>
              </a:solidFill>
              <a:latin typeface="黑体" panose="02010609060101010101" pitchFamily="49" charset="-122"/>
              <a:ea typeface="黑体" panose="02010609060101010101" pitchFamily="49" charset="-122"/>
              <a:cs typeface="+mn-ea"/>
              <a:sym typeface="+mn-lt"/>
            </a:endParaRPr>
          </a:p>
        </p:txBody>
      </p:sp>
      <p:sp>
        <p:nvSpPr>
          <p:cNvPr id="26" name="voice-microphone-symbol_26706"/>
          <p:cNvSpPr>
            <a:spLocks noChangeAspect="1"/>
          </p:cNvSpPr>
          <p:nvPr/>
        </p:nvSpPr>
        <p:spPr bwMode="auto">
          <a:xfrm>
            <a:off x="600961" y="1884251"/>
            <a:ext cx="578203" cy="794872"/>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42828" h="608768">
                <a:moveTo>
                  <a:pt x="26237" y="155244"/>
                </a:moveTo>
                <a:lnTo>
                  <a:pt x="64831" y="155244"/>
                </a:lnTo>
                <a:lnTo>
                  <a:pt x="64831" y="309528"/>
                </a:lnTo>
                <a:cubicBezTo>
                  <a:pt x="64831" y="395814"/>
                  <a:pt x="135135" y="466021"/>
                  <a:pt x="221541" y="466021"/>
                </a:cubicBezTo>
                <a:cubicBezTo>
                  <a:pt x="308070" y="466021"/>
                  <a:pt x="378375" y="395814"/>
                  <a:pt x="378375" y="309528"/>
                </a:cubicBezTo>
                <a:lnTo>
                  <a:pt x="378375" y="155244"/>
                </a:lnTo>
                <a:lnTo>
                  <a:pt x="416846" y="155244"/>
                </a:lnTo>
                <a:cubicBezTo>
                  <a:pt x="416846" y="155244"/>
                  <a:pt x="444132" y="171446"/>
                  <a:pt x="442780" y="188261"/>
                </a:cubicBezTo>
                <a:cubicBezTo>
                  <a:pt x="442043" y="198939"/>
                  <a:pt x="428031" y="210968"/>
                  <a:pt x="416846" y="218946"/>
                </a:cubicBezTo>
                <a:lnTo>
                  <a:pt x="416846" y="309528"/>
                </a:lnTo>
                <a:cubicBezTo>
                  <a:pt x="416846" y="401215"/>
                  <a:pt x="353055" y="478295"/>
                  <a:pt x="267510" y="499039"/>
                </a:cubicBezTo>
                <a:lnTo>
                  <a:pt x="267510" y="567527"/>
                </a:lnTo>
                <a:lnTo>
                  <a:pt x="303277" y="567527"/>
                </a:lnTo>
                <a:lnTo>
                  <a:pt x="303277" y="608768"/>
                </a:lnTo>
                <a:lnTo>
                  <a:pt x="267510" y="608768"/>
                </a:lnTo>
                <a:lnTo>
                  <a:pt x="175327" y="608768"/>
                </a:lnTo>
                <a:lnTo>
                  <a:pt x="139560" y="608768"/>
                </a:lnTo>
                <a:lnTo>
                  <a:pt x="139560" y="567527"/>
                </a:lnTo>
                <a:lnTo>
                  <a:pt x="175327" y="567527"/>
                </a:lnTo>
                <a:lnTo>
                  <a:pt x="175327" y="498916"/>
                </a:lnTo>
                <a:cubicBezTo>
                  <a:pt x="89904" y="478173"/>
                  <a:pt x="26237" y="401092"/>
                  <a:pt x="26237" y="309528"/>
                </a:cubicBezTo>
                <a:lnTo>
                  <a:pt x="26237" y="219191"/>
                </a:lnTo>
                <a:cubicBezTo>
                  <a:pt x="15052" y="211091"/>
                  <a:pt x="794" y="198939"/>
                  <a:pt x="57" y="188261"/>
                </a:cubicBezTo>
                <a:cubicBezTo>
                  <a:pt x="-1418" y="170341"/>
                  <a:pt x="26237" y="155244"/>
                  <a:pt x="26237" y="155244"/>
                </a:cubicBezTo>
                <a:close/>
                <a:moveTo>
                  <a:pt x="221393" y="0"/>
                </a:moveTo>
                <a:cubicBezTo>
                  <a:pt x="282227" y="0"/>
                  <a:pt x="331510" y="49215"/>
                  <a:pt x="331510" y="109967"/>
                </a:cubicBezTo>
                <a:lnTo>
                  <a:pt x="331510" y="298236"/>
                </a:lnTo>
                <a:cubicBezTo>
                  <a:pt x="331510" y="358865"/>
                  <a:pt x="282227" y="408080"/>
                  <a:pt x="221393" y="408080"/>
                </a:cubicBezTo>
                <a:cubicBezTo>
                  <a:pt x="160557" y="408080"/>
                  <a:pt x="111275" y="358865"/>
                  <a:pt x="111275" y="298236"/>
                </a:cubicBezTo>
                <a:lnTo>
                  <a:pt x="111275" y="109967"/>
                </a:lnTo>
                <a:cubicBezTo>
                  <a:pt x="111275" y="49215"/>
                  <a:pt x="160557" y="0"/>
                  <a:pt x="221393" y="0"/>
                </a:cubicBezTo>
                <a:close/>
              </a:path>
            </a:pathLst>
          </a:custGeom>
          <a:solidFill>
            <a:schemeClr val="bg1"/>
          </a:solidFill>
          <a:ln>
            <a:noFill/>
          </a:ln>
        </p:spPr>
      </p:sp>
      <p:sp>
        <p:nvSpPr>
          <p:cNvPr id="27" name="underlined-letter_2995"/>
          <p:cNvSpPr>
            <a:spLocks noChangeAspect="1"/>
          </p:cNvSpPr>
          <p:nvPr/>
        </p:nvSpPr>
        <p:spPr bwMode="auto">
          <a:xfrm>
            <a:off x="10988043" y="1975335"/>
            <a:ext cx="707778" cy="736016"/>
          </a:xfrm>
          <a:custGeom>
            <a:avLst/>
            <a:gdLst>
              <a:gd name="connsiteX0" fmla="*/ 0 w 584551"/>
              <a:gd name="connsiteY0" fmla="*/ 517702 h 607872"/>
              <a:gd name="connsiteX1" fmla="*/ 584551 w 584551"/>
              <a:gd name="connsiteY1" fmla="*/ 517702 h 607872"/>
              <a:gd name="connsiteX2" fmla="*/ 584551 w 584551"/>
              <a:gd name="connsiteY2" fmla="*/ 607872 h 607872"/>
              <a:gd name="connsiteX3" fmla="*/ 0 w 584551"/>
              <a:gd name="connsiteY3" fmla="*/ 607872 h 607872"/>
              <a:gd name="connsiteX4" fmla="*/ 271244 w 584551"/>
              <a:gd name="connsiteY4" fmla="*/ 101590 h 607872"/>
              <a:gd name="connsiteX5" fmla="*/ 240553 w 584551"/>
              <a:gd name="connsiteY5" fmla="*/ 214469 h 607872"/>
              <a:gd name="connsiteX6" fmla="*/ 229246 w 584551"/>
              <a:gd name="connsiteY6" fmla="*/ 249945 h 607872"/>
              <a:gd name="connsiteX7" fmla="*/ 327779 w 584551"/>
              <a:gd name="connsiteY7" fmla="*/ 249945 h 607872"/>
              <a:gd name="connsiteX8" fmla="*/ 316472 w 584551"/>
              <a:gd name="connsiteY8" fmla="*/ 214469 h 607872"/>
              <a:gd name="connsiteX9" fmla="*/ 285781 w 584551"/>
              <a:gd name="connsiteY9" fmla="*/ 101590 h 607872"/>
              <a:gd name="connsiteX10" fmla="*/ 214708 w 584551"/>
              <a:gd name="connsiteY10" fmla="*/ 0 h 607872"/>
              <a:gd name="connsiteX11" fmla="*/ 342317 w 584551"/>
              <a:gd name="connsiteY11" fmla="*/ 0 h 607872"/>
              <a:gd name="connsiteX12" fmla="*/ 507077 w 584551"/>
              <a:gd name="connsiteY12" fmla="*/ 454738 h 607872"/>
              <a:gd name="connsiteX13" fmla="*/ 371392 w 584551"/>
              <a:gd name="connsiteY13" fmla="*/ 454738 h 607872"/>
              <a:gd name="connsiteX14" fmla="*/ 345547 w 584551"/>
              <a:gd name="connsiteY14" fmla="*/ 372498 h 607872"/>
              <a:gd name="connsiteX15" fmla="*/ 209862 w 584551"/>
              <a:gd name="connsiteY15" fmla="*/ 372498 h 607872"/>
              <a:gd name="connsiteX16" fmla="*/ 185633 w 584551"/>
              <a:gd name="connsiteY16" fmla="*/ 454738 h 607872"/>
              <a:gd name="connsiteX17" fmla="*/ 51563 w 584551"/>
              <a:gd name="connsiteY17" fmla="*/ 454738 h 60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4551" h="607872">
                <a:moveTo>
                  <a:pt x="0" y="517702"/>
                </a:moveTo>
                <a:lnTo>
                  <a:pt x="584551" y="517702"/>
                </a:lnTo>
                <a:lnTo>
                  <a:pt x="584551" y="607872"/>
                </a:lnTo>
                <a:lnTo>
                  <a:pt x="0" y="607872"/>
                </a:lnTo>
                <a:close/>
                <a:moveTo>
                  <a:pt x="271244" y="101590"/>
                </a:moveTo>
                <a:cubicBezTo>
                  <a:pt x="264783" y="122553"/>
                  <a:pt x="255091" y="159642"/>
                  <a:pt x="240553" y="214469"/>
                </a:cubicBezTo>
                <a:lnTo>
                  <a:pt x="229246" y="249945"/>
                </a:lnTo>
                <a:lnTo>
                  <a:pt x="327779" y="249945"/>
                </a:lnTo>
                <a:lnTo>
                  <a:pt x="316472" y="214469"/>
                </a:lnTo>
                <a:cubicBezTo>
                  <a:pt x="300319" y="158030"/>
                  <a:pt x="292243" y="122553"/>
                  <a:pt x="285781" y="101590"/>
                </a:cubicBezTo>
                <a:close/>
                <a:moveTo>
                  <a:pt x="214708" y="0"/>
                </a:moveTo>
                <a:lnTo>
                  <a:pt x="342317" y="0"/>
                </a:lnTo>
                <a:lnTo>
                  <a:pt x="507077" y="454738"/>
                </a:lnTo>
                <a:lnTo>
                  <a:pt x="371392" y="454738"/>
                </a:lnTo>
                <a:lnTo>
                  <a:pt x="345547" y="372498"/>
                </a:lnTo>
                <a:lnTo>
                  <a:pt x="209862" y="372498"/>
                </a:lnTo>
                <a:lnTo>
                  <a:pt x="185633" y="454738"/>
                </a:lnTo>
                <a:lnTo>
                  <a:pt x="51563" y="454738"/>
                </a:lnTo>
                <a:close/>
              </a:path>
            </a:pathLst>
          </a:custGeom>
          <a:solidFill>
            <a:schemeClr val="bg1"/>
          </a:solidFill>
          <a:ln>
            <a:noFill/>
          </a:ln>
        </p:spPr>
      </p:sp>
      <p:sp>
        <p:nvSpPr>
          <p:cNvPr id="28" name="smile-face_44582"/>
          <p:cNvSpPr>
            <a:spLocks noChangeAspect="1"/>
          </p:cNvSpPr>
          <p:nvPr/>
        </p:nvSpPr>
        <p:spPr bwMode="auto">
          <a:xfrm>
            <a:off x="383600" y="3643151"/>
            <a:ext cx="863893" cy="862680"/>
          </a:xfrm>
          <a:custGeom>
            <a:avLst/>
            <a:gdLst>
              <a:gd name="T0" fmla="*/ 228 w 457"/>
              <a:gd name="T1" fmla="*/ 0 h 457"/>
              <a:gd name="T2" fmla="*/ 0 w 457"/>
              <a:gd name="T3" fmla="*/ 228 h 457"/>
              <a:gd name="T4" fmla="*/ 228 w 457"/>
              <a:gd name="T5" fmla="*/ 457 h 457"/>
              <a:gd name="T6" fmla="*/ 457 w 457"/>
              <a:gd name="T7" fmla="*/ 228 h 457"/>
              <a:gd name="T8" fmla="*/ 228 w 457"/>
              <a:gd name="T9" fmla="*/ 0 h 457"/>
              <a:gd name="T10" fmla="*/ 313 w 457"/>
              <a:gd name="T11" fmla="*/ 152 h 457"/>
              <a:gd name="T12" fmla="*/ 345 w 457"/>
              <a:gd name="T13" fmla="*/ 185 h 457"/>
              <a:gd name="T14" fmla="*/ 313 w 457"/>
              <a:gd name="T15" fmla="*/ 218 h 457"/>
              <a:gd name="T16" fmla="*/ 280 w 457"/>
              <a:gd name="T17" fmla="*/ 185 h 457"/>
              <a:gd name="T18" fmla="*/ 313 w 457"/>
              <a:gd name="T19" fmla="*/ 152 h 457"/>
              <a:gd name="T20" fmla="*/ 144 w 457"/>
              <a:gd name="T21" fmla="*/ 152 h 457"/>
              <a:gd name="T22" fmla="*/ 177 w 457"/>
              <a:gd name="T23" fmla="*/ 185 h 457"/>
              <a:gd name="T24" fmla="*/ 144 w 457"/>
              <a:gd name="T25" fmla="*/ 218 h 457"/>
              <a:gd name="T26" fmla="*/ 111 w 457"/>
              <a:gd name="T27" fmla="*/ 185 h 457"/>
              <a:gd name="T28" fmla="*/ 144 w 457"/>
              <a:gd name="T29" fmla="*/ 152 h 457"/>
              <a:gd name="T30" fmla="*/ 352 w 457"/>
              <a:gd name="T31" fmla="*/ 308 h 457"/>
              <a:gd name="T32" fmla="*/ 228 w 457"/>
              <a:gd name="T33" fmla="*/ 373 h 457"/>
              <a:gd name="T34" fmla="*/ 105 w 457"/>
              <a:gd name="T35" fmla="*/ 308 h 457"/>
              <a:gd name="T36" fmla="*/ 110 w 457"/>
              <a:gd name="T37" fmla="*/ 280 h 457"/>
              <a:gd name="T38" fmla="*/ 138 w 457"/>
              <a:gd name="T39" fmla="*/ 285 h 457"/>
              <a:gd name="T40" fmla="*/ 228 w 457"/>
              <a:gd name="T41" fmla="*/ 333 h 457"/>
              <a:gd name="T42" fmla="*/ 319 w 457"/>
              <a:gd name="T43" fmla="*/ 285 h 457"/>
              <a:gd name="T44" fmla="*/ 346 w 457"/>
              <a:gd name="T45" fmla="*/ 280 h 457"/>
              <a:gd name="T46" fmla="*/ 352 w 457"/>
              <a:gd name="T47" fmla="*/ 308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7" h="457">
                <a:moveTo>
                  <a:pt x="228" y="0"/>
                </a:moveTo>
                <a:cubicBezTo>
                  <a:pt x="102" y="0"/>
                  <a:pt x="0" y="102"/>
                  <a:pt x="0" y="228"/>
                </a:cubicBezTo>
                <a:cubicBezTo>
                  <a:pt x="0" y="354"/>
                  <a:pt x="102" y="457"/>
                  <a:pt x="228" y="457"/>
                </a:cubicBezTo>
                <a:cubicBezTo>
                  <a:pt x="354" y="457"/>
                  <a:pt x="457" y="354"/>
                  <a:pt x="457" y="228"/>
                </a:cubicBezTo>
                <a:cubicBezTo>
                  <a:pt x="457" y="102"/>
                  <a:pt x="354" y="0"/>
                  <a:pt x="228" y="0"/>
                </a:cubicBezTo>
                <a:close/>
                <a:moveTo>
                  <a:pt x="313" y="152"/>
                </a:moveTo>
                <a:cubicBezTo>
                  <a:pt x="331" y="152"/>
                  <a:pt x="345" y="167"/>
                  <a:pt x="345" y="185"/>
                </a:cubicBezTo>
                <a:cubicBezTo>
                  <a:pt x="345" y="203"/>
                  <a:pt x="331" y="218"/>
                  <a:pt x="313" y="218"/>
                </a:cubicBezTo>
                <a:cubicBezTo>
                  <a:pt x="295" y="218"/>
                  <a:pt x="280" y="203"/>
                  <a:pt x="280" y="185"/>
                </a:cubicBezTo>
                <a:cubicBezTo>
                  <a:pt x="280" y="167"/>
                  <a:pt x="295" y="152"/>
                  <a:pt x="313" y="152"/>
                </a:cubicBezTo>
                <a:close/>
                <a:moveTo>
                  <a:pt x="144" y="152"/>
                </a:moveTo>
                <a:cubicBezTo>
                  <a:pt x="162" y="152"/>
                  <a:pt x="177" y="167"/>
                  <a:pt x="177" y="185"/>
                </a:cubicBezTo>
                <a:cubicBezTo>
                  <a:pt x="177" y="203"/>
                  <a:pt x="162" y="218"/>
                  <a:pt x="144" y="218"/>
                </a:cubicBezTo>
                <a:cubicBezTo>
                  <a:pt x="126" y="218"/>
                  <a:pt x="111" y="203"/>
                  <a:pt x="111" y="185"/>
                </a:cubicBezTo>
                <a:cubicBezTo>
                  <a:pt x="111" y="167"/>
                  <a:pt x="126" y="152"/>
                  <a:pt x="144" y="152"/>
                </a:cubicBezTo>
                <a:close/>
                <a:moveTo>
                  <a:pt x="352" y="308"/>
                </a:moveTo>
                <a:cubicBezTo>
                  <a:pt x="324" y="348"/>
                  <a:pt x="277" y="373"/>
                  <a:pt x="228" y="373"/>
                </a:cubicBezTo>
                <a:cubicBezTo>
                  <a:pt x="179" y="373"/>
                  <a:pt x="133" y="348"/>
                  <a:pt x="105" y="308"/>
                </a:cubicBezTo>
                <a:cubicBezTo>
                  <a:pt x="99" y="299"/>
                  <a:pt x="101" y="286"/>
                  <a:pt x="110" y="280"/>
                </a:cubicBezTo>
                <a:cubicBezTo>
                  <a:pt x="119" y="274"/>
                  <a:pt x="132" y="276"/>
                  <a:pt x="138" y="285"/>
                </a:cubicBezTo>
                <a:cubicBezTo>
                  <a:pt x="159" y="315"/>
                  <a:pt x="192" y="333"/>
                  <a:pt x="228" y="333"/>
                </a:cubicBezTo>
                <a:cubicBezTo>
                  <a:pt x="264" y="333"/>
                  <a:pt x="298" y="315"/>
                  <a:pt x="319" y="285"/>
                </a:cubicBezTo>
                <a:cubicBezTo>
                  <a:pt x="325" y="276"/>
                  <a:pt x="337" y="274"/>
                  <a:pt x="346" y="280"/>
                </a:cubicBezTo>
                <a:cubicBezTo>
                  <a:pt x="355" y="286"/>
                  <a:pt x="358" y="299"/>
                  <a:pt x="352" y="308"/>
                </a:cubicBezTo>
                <a:close/>
              </a:path>
            </a:pathLst>
          </a:custGeom>
          <a:solidFill>
            <a:schemeClr val="bg1"/>
          </a:solidFill>
          <a:ln>
            <a:noFill/>
          </a:ln>
        </p:spPr>
      </p:sp>
      <p:sp>
        <p:nvSpPr>
          <p:cNvPr id="29" name="robot-rectangular-head-symbol_56988"/>
          <p:cNvSpPr>
            <a:spLocks noChangeAspect="1"/>
          </p:cNvSpPr>
          <p:nvPr/>
        </p:nvSpPr>
        <p:spPr bwMode="auto">
          <a:xfrm>
            <a:off x="507905" y="5277887"/>
            <a:ext cx="764317" cy="742021"/>
          </a:xfrm>
          <a:custGeom>
            <a:avLst/>
            <a:gdLst>
              <a:gd name="connsiteX0" fmla="*/ 393543 w 609614"/>
              <a:gd name="connsiteY0" fmla="*/ 272171 h 591832"/>
              <a:gd name="connsiteX1" fmla="*/ 452536 w 609614"/>
              <a:gd name="connsiteY1" fmla="*/ 272171 h 591832"/>
              <a:gd name="connsiteX2" fmla="*/ 482032 w 609614"/>
              <a:gd name="connsiteY2" fmla="*/ 301632 h 591832"/>
              <a:gd name="connsiteX3" fmla="*/ 482032 w 609614"/>
              <a:gd name="connsiteY3" fmla="*/ 360554 h 591832"/>
              <a:gd name="connsiteX4" fmla="*/ 452536 w 609614"/>
              <a:gd name="connsiteY4" fmla="*/ 390015 h 591832"/>
              <a:gd name="connsiteX5" fmla="*/ 393543 w 609614"/>
              <a:gd name="connsiteY5" fmla="*/ 390015 h 591832"/>
              <a:gd name="connsiteX6" fmla="*/ 364047 w 609614"/>
              <a:gd name="connsiteY6" fmla="*/ 360554 h 591832"/>
              <a:gd name="connsiteX7" fmla="*/ 364047 w 609614"/>
              <a:gd name="connsiteY7" fmla="*/ 301632 h 591832"/>
              <a:gd name="connsiteX8" fmla="*/ 393543 w 609614"/>
              <a:gd name="connsiteY8" fmla="*/ 272171 h 591832"/>
              <a:gd name="connsiteX9" fmla="*/ 157502 w 609614"/>
              <a:gd name="connsiteY9" fmla="*/ 272171 h 591832"/>
              <a:gd name="connsiteX10" fmla="*/ 216495 w 609614"/>
              <a:gd name="connsiteY10" fmla="*/ 272171 h 591832"/>
              <a:gd name="connsiteX11" fmla="*/ 245991 w 609614"/>
              <a:gd name="connsiteY11" fmla="*/ 301632 h 591832"/>
              <a:gd name="connsiteX12" fmla="*/ 245991 w 609614"/>
              <a:gd name="connsiteY12" fmla="*/ 360554 h 591832"/>
              <a:gd name="connsiteX13" fmla="*/ 216495 w 609614"/>
              <a:gd name="connsiteY13" fmla="*/ 390015 h 591832"/>
              <a:gd name="connsiteX14" fmla="*/ 157502 w 609614"/>
              <a:gd name="connsiteY14" fmla="*/ 390015 h 591832"/>
              <a:gd name="connsiteX15" fmla="*/ 128006 w 609614"/>
              <a:gd name="connsiteY15" fmla="*/ 360554 h 591832"/>
              <a:gd name="connsiteX16" fmla="*/ 128006 w 609614"/>
              <a:gd name="connsiteY16" fmla="*/ 301632 h 591832"/>
              <a:gd name="connsiteX17" fmla="*/ 157502 w 609614"/>
              <a:gd name="connsiteY17" fmla="*/ 272171 h 591832"/>
              <a:gd name="connsiteX18" fmla="*/ 108056 w 609614"/>
              <a:gd name="connsiteY18" fmla="*/ 227967 h 591832"/>
              <a:gd name="connsiteX19" fmla="*/ 78553 w 609614"/>
              <a:gd name="connsiteY19" fmla="*/ 257430 h 591832"/>
              <a:gd name="connsiteX20" fmla="*/ 78553 w 609614"/>
              <a:gd name="connsiteY20" fmla="*/ 493132 h 591832"/>
              <a:gd name="connsiteX21" fmla="*/ 108056 w 609614"/>
              <a:gd name="connsiteY21" fmla="*/ 522595 h 591832"/>
              <a:gd name="connsiteX22" fmla="*/ 216481 w 609614"/>
              <a:gd name="connsiteY22" fmla="*/ 522595 h 591832"/>
              <a:gd name="connsiteX23" fmla="*/ 216481 w 609614"/>
              <a:gd name="connsiteY23" fmla="*/ 488344 h 591832"/>
              <a:gd name="connsiteX24" fmla="*/ 248197 w 609614"/>
              <a:gd name="connsiteY24" fmla="*/ 458882 h 591832"/>
              <a:gd name="connsiteX25" fmla="*/ 304991 w 609614"/>
              <a:gd name="connsiteY25" fmla="*/ 458882 h 591832"/>
              <a:gd name="connsiteX26" fmla="*/ 361417 w 609614"/>
              <a:gd name="connsiteY26" fmla="*/ 458882 h 591832"/>
              <a:gd name="connsiteX27" fmla="*/ 393502 w 609614"/>
              <a:gd name="connsiteY27" fmla="*/ 488344 h 591832"/>
              <a:gd name="connsiteX28" fmla="*/ 393502 w 609614"/>
              <a:gd name="connsiteY28" fmla="*/ 522595 h 591832"/>
              <a:gd name="connsiteX29" fmla="*/ 501558 w 609614"/>
              <a:gd name="connsiteY29" fmla="*/ 522595 h 591832"/>
              <a:gd name="connsiteX30" fmla="*/ 531061 w 609614"/>
              <a:gd name="connsiteY30" fmla="*/ 493132 h 591832"/>
              <a:gd name="connsiteX31" fmla="*/ 531061 w 609614"/>
              <a:gd name="connsiteY31" fmla="*/ 257430 h 591832"/>
              <a:gd name="connsiteX32" fmla="*/ 501558 w 609614"/>
              <a:gd name="connsiteY32" fmla="*/ 227967 h 591832"/>
              <a:gd name="connsiteX33" fmla="*/ 304991 w 609614"/>
              <a:gd name="connsiteY33" fmla="*/ 227967 h 591832"/>
              <a:gd name="connsiteX34" fmla="*/ 186240 w 609614"/>
              <a:gd name="connsiteY34" fmla="*/ 0 h 591832"/>
              <a:gd name="connsiteX35" fmla="*/ 245247 w 609614"/>
              <a:gd name="connsiteY35" fmla="*/ 58925 h 591832"/>
              <a:gd name="connsiteX36" fmla="*/ 216481 w 609614"/>
              <a:gd name="connsiteY36" fmla="*/ 109748 h 591832"/>
              <a:gd name="connsiteX37" fmla="*/ 216481 w 609614"/>
              <a:gd name="connsiteY37" fmla="*/ 159098 h 591832"/>
              <a:gd name="connsiteX38" fmla="*/ 304991 w 609614"/>
              <a:gd name="connsiteY38" fmla="*/ 159098 h 591832"/>
              <a:gd name="connsiteX39" fmla="*/ 393502 w 609614"/>
              <a:gd name="connsiteY39" fmla="*/ 159098 h 591832"/>
              <a:gd name="connsiteX40" fmla="*/ 393502 w 609614"/>
              <a:gd name="connsiteY40" fmla="*/ 109748 h 591832"/>
              <a:gd name="connsiteX41" fmla="*/ 364367 w 609614"/>
              <a:gd name="connsiteY41" fmla="*/ 58925 h 591832"/>
              <a:gd name="connsiteX42" fmla="*/ 423374 w 609614"/>
              <a:gd name="connsiteY42" fmla="*/ 0 h 591832"/>
              <a:gd name="connsiteX43" fmla="*/ 482381 w 609614"/>
              <a:gd name="connsiteY43" fmla="*/ 58925 h 591832"/>
              <a:gd name="connsiteX44" fmla="*/ 452508 w 609614"/>
              <a:gd name="connsiteY44" fmla="*/ 110117 h 591832"/>
              <a:gd name="connsiteX45" fmla="*/ 452508 w 609614"/>
              <a:gd name="connsiteY45" fmla="*/ 159098 h 591832"/>
              <a:gd name="connsiteX46" fmla="*/ 533643 w 609614"/>
              <a:gd name="connsiteY46" fmla="*/ 159098 h 591832"/>
              <a:gd name="connsiteX47" fmla="*/ 580111 w 609614"/>
              <a:gd name="connsiteY47" fmla="*/ 159098 h 591832"/>
              <a:gd name="connsiteX48" fmla="*/ 609614 w 609614"/>
              <a:gd name="connsiteY48" fmla="*/ 188561 h 591832"/>
              <a:gd name="connsiteX49" fmla="*/ 609614 w 609614"/>
              <a:gd name="connsiteY49" fmla="*/ 225021 h 591832"/>
              <a:gd name="connsiteX50" fmla="*/ 609614 w 609614"/>
              <a:gd name="connsiteY50" fmla="*/ 524436 h 591832"/>
              <a:gd name="connsiteX51" fmla="*/ 609614 w 609614"/>
              <a:gd name="connsiteY51" fmla="*/ 562370 h 591832"/>
              <a:gd name="connsiteX52" fmla="*/ 580111 w 609614"/>
              <a:gd name="connsiteY52" fmla="*/ 591832 h 591832"/>
              <a:gd name="connsiteX53" fmla="*/ 533643 w 609614"/>
              <a:gd name="connsiteY53" fmla="*/ 591832 h 591832"/>
              <a:gd name="connsiteX54" fmla="*/ 361417 w 609614"/>
              <a:gd name="connsiteY54" fmla="*/ 591832 h 591832"/>
              <a:gd name="connsiteX55" fmla="*/ 304991 w 609614"/>
              <a:gd name="connsiteY55" fmla="*/ 591832 h 591832"/>
              <a:gd name="connsiteX56" fmla="*/ 248197 w 609614"/>
              <a:gd name="connsiteY56" fmla="*/ 591832 h 591832"/>
              <a:gd name="connsiteX57" fmla="*/ 76340 w 609614"/>
              <a:gd name="connsiteY57" fmla="*/ 591832 h 591832"/>
              <a:gd name="connsiteX58" fmla="*/ 29503 w 609614"/>
              <a:gd name="connsiteY58" fmla="*/ 591832 h 591832"/>
              <a:gd name="connsiteX59" fmla="*/ 0 w 609614"/>
              <a:gd name="connsiteY59" fmla="*/ 562370 h 591832"/>
              <a:gd name="connsiteX60" fmla="*/ 0 w 609614"/>
              <a:gd name="connsiteY60" fmla="*/ 524436 h 591832"/>
              <a:gd name="connsiteX61" fmla="*/ 0 w 609614"/>
              <a:gd name="connsiteY61" fmla="*/ 225021 h 591832"/>
              <a:gd name="connsiteX62" fmla="*/ 0 w 609614"/>
              <a:gd name="connsiteY62" fmla="*/ 188561 h 591832"/>
              <a:gd name="connsiteX63" fmla="*/ 29503 w 609614"/>
              <a:gd name="connsiteY63" fmla="*/ 159098 h 591832"/>
              <a:gd name="connsiteX64" fmla="*/ 76340 w 609614"/>
              <a:gd name="connsiteY64" fmla="*/ 159098 h 591832"/>
              <a:gd name="connsiteX65" fmla="*/ 157474 w 609614"/>
              <a:gd name="connsiteY65" fmla="*/ 159098 h 591832"/>
              <a:gd name="connsiteX66" fmla="*/ 157474 w 609614"/>
              <a:gd name="connsiteY66" fmla="*/ 110117 h 591832"/>
              <a:gd name="connsiteX67" fmla="*/ 127233 w 609614"/>
              <a:gd name="connsiteY67" fmla="*/ 58925 h 591832"/>
              <a:gd name="connsiteX68" fmla="*/ 186240 w 609614"/>
              <a:gd name="connsiteY68" fmla="*/ 0 h 59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9614" h="591832">
                <a:moveTo>
                  <a:pt x="393543" y="272171"/>
                </a:moveTo>
                <a:lnTo>
                  <a:pt x="452536" y="272171"/>
                </a:lnTo>
                <a:cubicBezTo>
                  <a:pt x="468759" y="272171"/>
                  <a:pt x="482032" y="285429"/>
                  <a:pt x="482032" y="301632"/>
                </a:cubicBezTo>
                <a:lnTo>
                  <a:pt x="482032" y="360554"/>
                </a:lnTo>
                <a:cubicBezTo>
                  <a:pt x="482032" y="376758"/>
                  <a:pt x="468759" y="390015"/>
                  <a:pt x="452536" y="390015"/>
                </a:cubicBezTo>
                <a:lnTo>
                  <a:pt x="393543" y="390015"/>
                </a:lnTo>
                <a:cubicBezTo>
                  <a:pt x="377320" y="390015"/>
                  <a:pt x="364047" y="376758"/>
                  <a:pt x="364047" y="360554"/>
                </a:cubicBezTo>
                <a:lnTo>
                  <a:pt x="364047" y="301632"/>
                </a:lnTo>
                <a:cubicBezTo>
                  <a:pt x="364047" y="285429"/>
                  <a:pt x="377320" y="272171"/>
                  <a:pt x="393543" y="272171"/>
                </a:cubicBezTo>
                <a:close/>
                <a:moveTo>
                  <a:pt x="157502" y="272171"/>
                </a:moveTo>
                <a:lnTo>
                  <a:pt x="216495" y="272171"/>
                </a:lnTo>
                <a:cubicBezTo>
                  <a:pt x="232718" y="272171"/>
                  <a:pt x="245991" y="285429"/>
                  <a:pt x="245991" y="301632"/>
                </a:cubicBezTo>
                <a:lnTo>
                  <a:pt x="245991" y="360554"/>
                </a:lnTo>
                <a:cubicBezTo>
                  <a:pt x="245991" y="376758"/>
                  <a:pt x="232718" y="390015"/>
                  <a:pt x="216495" y="390015"/>
                </a:cubicBezTo>
                <a:lnTo>
                  <a:pt x="157502" y="390015"/>
                </a:lnTo>
                <a:cubicBezTo>
                  <a:pt x="141279" y="390015"/>
                  <a:pt x="128006" y="376758"/>
                  <a:pt x="128006" y="360554"/>
                </a:cubicBezTo>
                <a:lnTo>
                  <a:pt x="128006" y="301632"/>
                </a:lnTo>
                <a:cubicBezTo>
                  <a:pt x="128006" y="285429"/>
                  <a:pt x="141279" y="272171"/>
                  <a:pt x="157502" y="272171"/>
                </a:cubicBezTo>
                <a:close/>
                <a:moveTo>
                  <a:pt x="108056" y="227967"/>
                </a:moveTo>
                <a:cubicBezTo>
                  <a:pt x="91829" y="227967"/>
                  <a:pt x="78553" y="241226"/>
                  <a:pt x="78553" y="257430"/>
                </a:cubicBezTo>
                <a:lnTo>
                  <a:pt x="78553" y="493132"/>
                </a:lnTo>
                <a:cubicBezTo>
                  <a:pt x="78553" y="509337"/>
                  <a:pt x="91829" y="522595"/>
                  <a:pt x="108056" y="522595"/>
                </a:cubicBezTo>
                <a:lnTo>
                  <a:pt x="216481" y="522595"/>
                </a:lnTo>
                <a:lnTo>
                  <a:pt x="216481" y="488344"/>
                </a:lnTo>
                <a:cubicBezTo>
                  <a:pt x="216481" y="472140"/>
                  <a:pt x="231970" y="458882"/>
                  <a:pt x="248197" y="458882"/>
                </a:cubicBezTo>
                <a:lnTo>
                  <a:pt x="304991" y="458882"/>
                </a:lnTo>
                <a:lnTo>
                  <a:pt x="361417" y="458882"/>
                </a:lnTo>
                <a:cubicBezTo>
                  <a:pt x="377644" y="458882"/>
                  <a:pt x="393502" y="472140"/>
                  <a:pt x="393502" y="488344"/>
                </a:cubicBezTo>
                <a:lnTo>
                  <a:pt x="393502" y="522595"/>
                </a:lnTo>
                <a:lnTo>
                  <a:pt x="501558" y="522595"/>
                </a:lnTo>
                <a:cubicBezTo>
                  <a:pt x="517785" y="522595"/>
                  <a:pt x="531061" y="509337"/>
                  <a:pt x="531061" y="493132"/>
                </a:cubicBezTo>
                <a:lnTo>
                  <a:pt x="531061" y="257430"/>
                </a:lnTo>
                <a:cubicBezTo>
                  <a:pt x="531061" y="241226"/>
                  <a:pt x="517785" y="227967"/>
                  <a:pt x="501558" y="227967"/>
                </a:cubicBezTo>
                <a:lnTo>
                  <a:pt x="304991" y="227967"/>
                </a:lnTo>
                <a:close/>
                <a:moveTo>
                  <a:pt x="186240" y="0"/>
                </a:moveTo>
                <a:cubicBezTo>
                  <a:pt x="218694" y="0"/>
                  <a:pt x="245247" y="26516"/>
                  <a:pt x="245247" y="58925"/>
                </a:cubicBezTo>
                <a:cubicBezTo>
                  <a:pt x="245247" y="80654"/>
                  <a:pt x="233446" y="99436"/>
                  <a:pt x="216481" y="109748"/>
                </a:cubicBezTo>
                <a:lnTo>
                  <a:pt x="216481" y="159098"/>
                </a:lnTo>
                <a:lnTo>
                  <a:pt x="304991" y="159098"/>
                </a:lnTo>
                <a:lnTo>
                  <a:pt x="393502" y="159098"/>
                </a:lnTo>
                <a:lnTo>
                  <a:pt x="393502" y="109748"/>
                </a:lnTo>
                <a:cubicBezTo>
                  <a:pt x="373587" y="99436"/>
                  <a:pt x="364367" y="80654"/>
                  <a:pt x="364367" y="58925"/>
                </a:cubicBezTo>
                <a:cubicBezTo>
                  <a:pt x="364367" y="26516"/>
                  <a:pt x="390920" y="0"/>
                  <a:pt x="423374" y="0"/>
                </a:cubicBezTo>
                <a:cubicBezTo>
                  <a:pt x="455828" y="0"/>
                  <a:pt x="482381" y="26516"/>
                  <a:pt x="482381" y="58925"/>
                </a:cubicBezTo>
                <a:cubicBezTo>
                  <a:pt x="482381" y="80654"/>
                  <a:pt x="472054" y="99805"/>
                  <a:pt x="452508" y="110117"/>
                </a:cubicBezTo>
                <a:lnTo>
                  <a:pt x="452508" y="159098"/>
                </a:lnTo>
                <a:lnTo>
                  <a:pt x="533643" y="159098"/>
                </a:lnTo>
                <a:lnTo>
                  <a:pt x="580111" y="159098"/>
                </a:lnTo>
                <a:cubicBezTo>
                  <a:pt x="596338" y="159098"/>
                  <a:pt x="609614" y="172357"/>
                  <a:pt x="609614" y="188561"/>
                </a:cubicBezTo>
                <a:lnTo>
                  <a:pt x="609614" y="225021"/>
                </a:lnTo>
                <a:lnTo>
                  <a:pt x="609614" y="524436"/>
                </a:lnTo>
                <a:lnTo>
                  <a:pt x="609614" y="562370"/>
                </a:lnTo>
                <a:cubicBezTo>
                  <a:pt x="609614" y="578574"/>
                  <a:pt x="596338" y="591832"/>
                  <a:pt x="580111" y="591832"/>
                </a:cubicBezTo>
                <a:lnTo>
                  <a:pt x="533643" y="591832"/>
                </a:lnTo>
                <a:lnTo>
                  <a:pt x="361417" y="591832"/>
                </a:lnTo>
                <a:lnTo>
                  <a:pt x="304991" y="591832"/>
                </a:lnTo>
                <a:lnTo>
                  <a:pt x="248197" y="591832"/>
                </a:lnTo>
                <a:lnTo>
                  <a:pt x="76340" y="591832"/>
                </a:lnTo>
                <a:lnTo>
                  <a:pt x="29503" y="591832"/>
                </a:lnTo>
                <a:cubicBezTo>
                  <a:pt x="13277" y="591832"/>
                  <a:pt x="0" y="578574"/>
                  <a:pt x="0" y="562370"/>
                </a:cubicBezTo>
                <a:lnTo>
                  <a:pt x="0" y="524436"/>
                </a:lnTo>
                <a:lnTo>
                  <a:pt x="0" y="225021"/>
                </a:lnTo>
                <a:lnTo>
                  <a:pt x="0" y="188561"/>
                </a:lnTo>
                <a:cubicBezTo>
                  <a:pt x="0" y="172357"/>
                  <a:pt x="13277" y="159098"/>
                  <a:pt x="29503" y="159098"/>
                </a:cubicBezTo>
                <a:lnTo>
                  <a:pt x="76340" y="159098"/>
                </a:lnTo>
                <a:lnTo>
                  <a:pt x="157474" y="159098"/>
                </a:lnTo>
                <a:lnTo>
                  <a:pt x="157474" y="110117"/>
                </a:lnTo>
                <a:cubicBezTo>
                  <a:pt x="139772" y="100173"/>
                  <a:pt x="127233" y="81022"/>
                  <a:pt x="127233" y="58925"/>
                </a:cubicBezTo>
                <a:cubicBezTo>
                  <a:pt x="127233" y="26516"/>
                  <a:pt x="153786" y="0"/>
                  <a:pt x="186240" y="0"/>
                </a:cubicBezTo>
                <a:close/>
              </a:path>
            </a:pathLst>
          </a:custGeom>
          <a:solidFill>
            <a:schemeClr val="bg1"/>
          </a:solidFill>
          <a:ln>
            <a:noFill/>
          </a:ln>
        </p:spPr>
      </p:sp>
      <p:sp>
        <p:nvSpPr>
          <p:cNvPr id="30" name="college-studying_73531"/>
          <p:cNvSpPr>
            <a:spLocks noChangeAspect="1"/>
          </p:cNvSpPr>
          <p:nvPr/>
        </p:nvSpPr>
        <p:spPr bwMode="auto">
          <a:xfrm>
            <a:off x="10968948" y="3733415"/>
            <a:ext cx="867452" cy="682152"/>
          </a:xfrm>
          <a:custGeom>
            <a:avLst/>
            <a:gdLst>
              <a:gd name="T0" fmla="*/ 2297 w 2795"/>
              <a:gd name="T1" fmla="*/ 2201 h 2201"/>
              <a:gd name="T2" fmla="*/ 1968 w 2795"/>
              <a:gd name="T3" fmla="*/ 2201 h 2201"/>
              <a:gd name="T4" fmla="*/ 124 w 2795"/>
              <a:gd name="T5" fmla="*/ 1973 h 2201"/>
              <a:gd name="T6" fmla="*/ 352 w 2795"/>
              <a:gd name="T7" fmla="*/ 1495 h 2201"/>
              <a:gd name="T8" fmla="*/ 2190 w 2795"/>
              <a:gd name="T9" fmla="*/ 1495 h 2201"/>
              <a:gd name="T10" fmla="*/ 2364 w 2795"/>
              <a:gd name="T11" fmla="*/ 1562 h 2201"/>
              <a:gd name="T12" fmla="*/ 2257 w 2795"/>
              <a:gd name="T13" fmla="*/ 1628 h 2201"/>
              <a:gd name="T14" fmla="*/ 2297 w 2795"/>
              <a:gd name="T15" fmla="*/ 2067 h 2201"/>
              <a:gd name="T16" fmla="*/ 2649 w 2795"/>
              <a:gd name="T17" fmla="*/ 1342 h 2201"/>
              <a:gd name="T18" fmla="*/ 2483 w 2795"/>
              <a:gd name="T19" fmla="*/ 1409 h 2201"/>
              <a:gd name="T20" fmla="*/ 913 w 2795"/>
              <a:gd name="T21" fmla="*/ 1409 h 2201"/>
              <a:gd name="T22" fmla="*/ 701 w 2795"/>
              <a:gd name="T23" fmla="*/ 1019 h 2201"/>
              <a:gd name="T24" fmla="*/ 2253 w 2795"/>
              <a:gd name="T25" fmla="*/ 807 h 2201"/>
              <a:gd name="T26" fmla="*/ 2583 w 2795"/>
              <a:gd name="T27" fmla="*/ 807 h 2201"/>
              <a:gd name="T28" fmla="*/ 2583 w 2795"/>
              <a:gd name="T29" fmla="*/ 940 h 2201"/>
              <a:gd name="T30" fmla="*/ 2549 w 2795"/>
              <a:gd name="T31" fmla="*/ 1275 h 2201"/>
              <a:gd name="T32" fmla="*/ 2649 w 2795"/>
              <a:gd name="T33" fmla="*/ 1342 h 2201"/>
              <a:gd name="T34" fmla="*/ 2253 w 2795"/>
              <a:gd name="T35" fmla="*/ 1275 h 2201"/>
              <a:gd name="T36" fmla="*/ 2416 w 2795"/>
              <a:gd name="T37" fmla="*/ 940 h 2201"/>
              <a:gd name="T38" fmla="*/ 913 w 2795"/>
              <a:gd name="T39" fmla="*/ 940 h 2201"/>
              <a:gd name="T40" fmla="*/ 834 w 2795"/>
              <a:gd name="T41" fmla="*/ 1197 h 2201"/>
              <a:gd name="T42" fmla="*/ 2728 w 2795"/>
              <a:gd name="T43" fmla="*/ 0 h 2201"/>
              <a:gd name="T44" fmla="*/ 638 w 2795"/>
              <a:gd name="T45" fmla="*/ 0 h 2201"/>
              <a:gd name="T46" fmla="*/ 0 w 2795"/>
              <a:gd name="T47" fmla="*/ 67 h 2201"/>
              <a:gd name="T48" fmla="*/ 124 w 2795"/>
              <a:gd name="T49" fmla="*/ 134 h 2201"/>
              <a:gd name="T50" fmla="*/ 73 w 2795"/>
              <a:gd name="T51" fmla="*/ 800 h 2201"/>
              <a:gd name="T52" fmla="*/ 308 w 2795"/>
              <a:gd name="T53" fmla="*/ 800 h 2201"/>
              <a:gd name="T54" fmla="*/ 257 w 2795"/>
              <a:gd name="T55" fmla="*/ 134 h 2201"/>
              <a:gd name="T56" fmla="*/ 571 w 2795"/>
              <a:gd name="T57" fmla="*/ 659 h 2201"/>
              <a:gd name="T58" fmla="*/ 2157 w 2795"/>
              <a:gd name="T59" fmla="*/ 726 h 2201"/>
              <a:gd name="T60" fmla="*/ 2224 w 2795"/>
              <a:gd name="T61" fmla="*/ 134 h 2201"/>
              <a:gd name="T62" fmla="*/ 2795 w 2795"/>
              <a:gd name="T63" fmla="*/ 67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5" h="2201">
                <a:moveTo>
                  <a:pt x="2364" y="2134"/>
                </a:moveTo>
                <a:cubicBezTo>
                  <a:pt x="2364" y="2171"/>
                  <a:pt x="2334" y="2201"/>
                  <a:pt x="2297" y="2201"/>
                </a:cubicBezTo>
                <a:lnTo>
                  <a:pt x="2190" y="2201"/>
                </a:lnTo>
                <a:lnTo>
                  <a:pt x="1968" y="2201"/>
                </a:lnTo>
                <a:lnTo>
                  <a:pt x="352" y="2201"/>
                </a:lnTo>
                <a:cubicBezTo>
                  <a:pt x="226" y="2201"/>
                  <a:pt x="124" y="2098"/>
                  <a:pt x="124" y="1973"/>
                </a:cubicBezTo>
                <a:lnTo>
                  <a:pt x="124" y="1723"/>
                </a:lnTo>
                <a:cubicBezTo>
                  <a:pt x="124" y="1597"/>
                  <a:pt x="226" y="1495"/>
                  <a:pt x="352" y="1495"/>
                </a:cubicBezTo>
                <a:lnTo>
                  <a:pt x="1968" y="1495"/>
                </a:lnTo>
                <a:lnTo>
                  <a:pt x="2190" y="1495"/>
                </a:lnTo>
                <a:lnTo>
                  <a:pt x="2297" y="1495"/>
                </a:lnTo>
                <a:cubicBezTo>
                  <a:pt x="2334" y="1495"/>
                  <a:pt x="2364" y="1525"/>
                  <a:pt x="2364" y="1562"/>
                </a:cubicBezTo>
                <a:cubicBezTo>
                  <a:pt x="2364" y="1599"/>
                  <a:pt x="2334" y="1628"/>
                  <a:pt x="2297" y="1628"/>
                </a:cubicBezTo>
                <a:lnTo>
                  <a:pt x="2257" y="1628"/>
                </a:lnTo>
                <a:lnTo>
                  <a:pt x="2257" y="2067"/>
                </a:lnTo>
                <a:lnTo>
                  <a:pt x="2297" y="2067"/>
                </a:lnTo>
                <a:cubicBezTo>
                  <a:pt x="2334" y="2067"/>
                  <a:pt x="2364" y="2097"/>
                  <a:pt x="2364" y="2134"/>
                </a:cubicBezTo>
                <a:close/>
                <a:moveTo>
                  <a:pt x="2649" y="1342"/>
                </a:moveTo>
                <a:cubicBezTo>
                  <a:pt x="2649" y="1379"/>
                  <a:pt x="2620" y="1409"/>
                  <a:pt x="2583" y="1409"/>
                </a:cubicBezTo>
                <a:lnTo>
                  <a:pt x="2483" y="1409"/>
                </a:lnTo>
                <a:lnTo>
                  <a:pt x="2254" y="1409"/>
                </a:lnTo>
                <a:lnTo>
                  <a:pt x="913" y="1409"/>
                </a:lnTo>
                <a:cubicBezTo>
                  <a:pt x="796" y="1409"/>
                  <a:pt x="701" y="1314"/>
                  <a:pt x="701" y="1197"/>
                </a:cubicBezTo>
                <a:lnTo>
                  <a:pt x="701" y="1019"/>
                </a:lnTo>
                <a:cubicBezTo>
                  <a:pt x="701" y="902"/>
                  <a:pt x="796" y="807"/>
                  <a:pt x="913" y="807"/>
                </a:cubicBezTo>
                <a:lnTo>
                  <a:pt x="2253" y="807"/>
                </a:lnTo>
                <a:lnTo>
                  <a:pt x="2483" y="807"/>
                </a:lnTo>
                <a:lnTo>
                  <a:pt x="2583" y="807"/>
                </a:lnTo>
                <a:cubicBezTo>
                  <a:pt x="2620" y="807"/>
                  <a:pt x="2649" y="837"/>
                  <a:pt x="2649" y="874"/>
                </a:cubicBezTo>
                <a:cubicBezTo>
                  <a:pt x="2649" y="911"/>
                  <a:pt x="2620" y="940"/>
                  <a:pt x="2583" y="940"/>
                </a:cubicBezTo>
                <a:lnTo>
                  <a:pt x="2549" y="940"/>
                </a:lnTo>
                <a:lnTo>
                  <a:pt x="2549" y="1275"/>
                </a:lnTo>
                <a:lnTo>
                  <a:pt x="2583" y="1275"/>
                </a:lnTo>
                <a:cubicBezTo>
                  <a:pt x="2620" y="1275"/>
                  <a:pt x="2649" y="1305"/>
                  <a:pt x="2649" y="1342"/>
                </a:cubicBezTo>
                <a:close/>
                <a:moveTo>
                  <a:pt x="913" y="1275"/>
                </a:moveTo>
                <a:lnTo>
                  <a:pt x="2253" y="1275"/>
                </a:lnTo>
                <a:lnTo>
                  <a:pt x="2416" y="1275"/>
                </a:lnTo>
                <a:lnTo>
                  <a:pt x="2416" y="940"/>
                </a:lnTo>
                <a:lnTo>
                  <a:pt x="2253" y="940"/>
                </a:lnTo>
                <a:lnTo>
                  <a:pt x="913" y="940"/>
                </a:lnTo>
                <a:cubicBezTo>
                  <a:pt x="869" y="940"/>
                  <a:pt x="834" y="976"/>
                  <a:pt x="834" y="1019"/>
                </a:cubicBezTo>
                <a:lnTo>
                  <a:pt x="834" y="1197"/>
                </a:lnTo>
                <a:cubicBezTo>
                  <a:pt x="834" y="1240"/>
                  <a:pt x="869" y="1275"/>
                  <a:pt x="913" y="1275"/>
                </a:cubicBezTo>
                <a:close/>
                <a:moveTo>
                  <a:pt x="2728" y="0"/>
                </a:moveTo>
                <a:lnTo>
                  <a:pt x="2157" y="0"/>
                </a:lnTo>
                <a:lnTo>
                  <a:pt x="638" y="0"/>
                </a:lnTo>
                <a:lnTo>
                  <a:pt x="67" y="0"/>
                </a:lnTo>
                <a:cubicBezTo>
                  <a:pt x="30" y="0"/>
                  <a:pt x="0" y="30"/>
                  <a:pt x="0" y="67"/>
                </a:cubicBezTo>
                <a:cubicBezTo>
                  <a:pt x="0" y="104"/>
                  <a:pt x="30" y="134"/>
                  <a:pt x="67" y="134"/>
                </a:cubicBezTo>
                <a:lnTo>
                  <a:pt x="124" y="134"/>
                </a:lnTo>
                <a:lnTo>
                  <a:pt x="124" y="704"/>
                </a:lnTo>
                <a:cubicBezTo>
                  <a:pt x="93" y="725"/>
                  <a:pt x="73" y="760"/>
                  <a:pt x="73" y="800"/>
                </a:cubicBezTo>
                <a:cubicBezTo>
                  <a:pt x="73" y="865"/>
                  <a:pt x="126" y="917"/>
                  <a:pt x="191" y="917"/>
                </a:cubicBezTo>
                <a:cubicBezTo>
                  <a:pt x="255" y="917"/>
                  <a:pt x="308" y="865"/>
                  <a:pt x="308" y="800"/>
                </a:cubicBezTo>
                <a:cubicBezTo>
                  <a:pt x="308" y="760"/>
                  <a:pt x="288" y="725"/>
                  <a:pt x="257" y="704"/>
                </a:cubicBezTo>
                <a:lnTo>
                  <a:pt x="257" y="134"/>
                </a:lnTo>
                <a:lnTo>
                  <a:pt x="571" y="134"/>
                </a:lnTo>
                <a:lnTo>
                  <a:pt x="571" y="659"/>
                </a:lnTo>
                <a:cubicBezTo>
                  <a:pt x="571" y="696"/>
                  <a:pt x="601" y="726"/>
                  <a:pt x="638" y="726"/>
                </a:cubicBezTo>
                <a:lnTo>
                  <a:pt x="2157" y="726"/>
                </a:lnTo>
                <a:cubicBezTo>
                  <a:pt x="2194" y="726"/>
                  <a:pt x="2224" y="696"/>
                  <a:pt x="2224" y="659"/>
                </a:cubicBezTo>
                <a:lnTo>
                  <a:pt x="2224" y="134"/>
                </a:lnTo>
                <a:lnTo>
                  <a:pt x="2728" y="134"/>
                </a:lnTo>
                <a:cubicBezTo>
                  <a:pt x="2765" y="134"/>
                  <a:pt x="2795" y="104"/>
                  <a:pt x="2795" y="67"/>
                </a:cubicBezTo>
                <a:cubicBezTo>
                  <a:pt x="2795" y="30"/>
                  <a:pt x="2765" y="0"/>
                  <a:pt x="2728" y="0"/>
                </a:cubicBezTo>
                <a:close/>
              </a:path>
            </a:pathLst>
          </a:custGeom>
          <a:solidFill>
            <a:schemeClr val="bg1"/>
          </a:solidFill>
          <a:ln>
            <a:noFill/>
          </a:ln>
        </p:spPr>
      </p:sp>
      <p:sp>
        <p:nvSpPr>
          <p:cNvPr id="31" name="behance_153829"/>
          <p:cNvSpPr>
            <a:spLocks noChangeAspect="1"/>
          </p:cNvSpPr>
          <p:nvPr/>
        </p:nvSpPr>
        <p:spPr bwMode="auto">
          <a:xfrm>
            <a:off x="10928364" y="5397088"/>
            <a:ext cx="908036" cy="584775"/>
          </a:xfrm>
          <a:custGeom>
            <a:avLst/>
            <a:gdLst>
              <a:gd name="connsiteX0" fmla="*/ 102961 w 606271"/>
              <a:gd name="connsiteY0" fmla="*/ 221141 h 390439"/>
              <a:gd name="connsiteX1" fmla="*/ 102961 w 606271"/>
              <a:gd name="connsiteY1" fmla="*/ 298614 h 390439"/>
              <a:gd name="connsiteX2" fmla="*/ 193603 w 606271"/>
              <a:gd name="connsiteY2" fmla="*/ 298614 h 390439"/>
              <a:gd name="connsiteX3" fmla="*/ 227630 w 606271"/>
              <a:gd name="connsiteY3" fmla="*/ 261269 h 390439"/>
              <a:gd name="connsiteX4" fmla="*/ 199176 w 606271"/>
              <a:gd name="connsiteY4" fmla="*/ 221141 h 390439"/>
              <a:gd name="connsiteX5" fmla="*/ 470221 w 606271"/>
              <a:gd name="connsiteY5" fmla="*/ 165051 h 390439"/>
              <a:gd name="connsiteX6" fmla="*/ 418887 w 606271"/>
              <a:gd name="connsiteY6" fmla="*/ 201517 h 390439"/>
              <a:gd name="connsiteX7" fmla="*/ 514808 w 606271"/>
              <a:gd name="connsiteY7" fmla="*/ 201517 h 390439"/>
              <a:gd name="connsiteX8" fmla="*/ 502635 w 606271"/>
              <a:gd name="connsiteY8" fmla="*/ 176620 h 390439"/>
              <a:gd name="connsiteX9" fmla="*/ 470221 w 606271"/>
              <a:gd name="connsiteY9" fmla="*/ 165051 h 390439"/>
              <a:gd name="connsiteX10" fmla="*/ 102961 w 606271"/>
              <a:gd name="connsiteY10" fmla="*/ 84063 h 390439"/>
              <a:gd name="connsiteX11" fmla="*/ 102961 w 606271"/>
              <a:gd name="connsiteY11" fmla="*/ 145573 h 390439"/>
              <a:gd name="connsiteX12" fmla="*/ 192576 w 606271"/>
              <a:gd name="connsiteY12" fmla="*/ 145573 h 390439"/>
              <a:gd name="connsiteX13" fmla="*/ 215016 w 606271"/>
              <a:gd name="connsiteY13" fmla="*/ 112035 h 390439"/>
              <a:gd name="connsiteX14" fmla="*/ 198883 w 606271"/>
              <a:gd name="connsiteY14" fmla="*/ 84063 h 390439"/>
              <a:gd name="connsiteX15" fmla="*/ 390528 w 606271"/>
              <a:gd name="connsiteY15" fmla="*/ 15524 h 390439"/>
              <a:gd name="connsiteX16" fmla="*/ 540583 w 606271"/>
              <a:gd name="connsiteY16" fmla="*/ 15524 h 390439"/>
              <a:gd name="connsiteX17" fmla="*/ 550410 w 606271"/>
              <a:gd name="connsiteY17" fmla="*/ 25190 h 390439"/>
              <a:gd name="connsiteX18" fmla="*/ 550410 w 606271"/>
              <a:gd name="connsiteY18" fmla="*/ 70002 h 390439"/>
              <a:gd name="connsiteX19" fmla="*/ 540583 w 606271"/>
              <a:gd name="connsiteY19" fmla="*/ 79668 h 390439"/>
              <a:gd name="connsiteX20" fmla="*/ 390528 w 606271"/>
              <a:gd name="connsiteY20" fmla="*/ 79668 h 390439"/>
              <a:gd name="connsiteX21" fmla="*/ 380700 w 606271"/>
              <a:gd name="connsiteY21" fmla="*/ 70002 h 390439"/>
              <a:gd name="connsiteX22" fmla="*/ 380700 w 606271"/>
              <a:gd name="connsiteY22" fmla="*/ 25190 h 390439"/>
              <a:gd name="connsiteX23" fmla="*/ 390528 w 606271"/>
              <a:gd name="connsiteY23" fmla="*/ 15524 h 390439"/>
              <a:gd name="connsiteX24" fmla="*/ 9827 w 606271"/>
              <a:gd name="connsiteY24" fmla="*/ 0 h 390439"/>
              <a:gd name="connsiteX25" fmla="*/ 199029 w 606271"/>
              <a:gd name="connsiteY25" fmla="*/ 0 h 390439"/>
              <a:gd name="connsiteX26" fmla="*/ 278524 w 606271"/>
              <a:gd name="connsiteY26" fmla="*/ 26361 h 390439"/>
              <a:gd name="connsiteX27" fmla="*/ 311818 w 606271"/>
              <a:gd name="connsiteY27" fmla="*/ 106470 h 390439"/>
              <a:gd name="connsiteX28" fmla="*/ 280284 w 606271"/>
              <a:gd name="connsiteY28" fmla="*/ 172959 h 390439"/>
              <a:gd name="connsiteX29" fmla="*/ 299351 w 606271"/>
              <a:gd name="connsiteY29" fmla="*/ 187018 h 390439"/>
              <a:gd name="connsiteX30" fmla="*/ 320325 w 606271"/>
              <a:gd name="connsiteY30" fmla="*/ 227292 h 390439"/>
              <a:gd name="connsiteX31" fmla="*/ 337778 w 606271"/>
              <a:gd name="connsiteY31" fmla="*/ 167540 h 390439"/>
              <a:gd name="connsiteX32" fmla="*/ 468901 w 606271"/>
              <a:gd name="connsiteY32" fmla="*/ 92411 h 390439"/>
              <a:gd name="connsiteX33" fmla="*/ 571422 w 606271"/>
              <a:gd name="connsiteY33" fmla="*/ 132978 h 390439"/>
              <a:gd name="connsiteX34" fmla="*/ 605156 w 606271"/>
              <a:gd name="connsiteY34" fmla="*/ 261123 h 390439"/>
              <a:gd name="connsiteX35" fmla="*/ 595476 w 606271"/>
              <a:gd name="connsiteY35" fmla="*/ 269617 h 390439"/>
              <a:gd name="connsiteX36" fmla="*/ 417273 w 606271"/>
              <a:gd name="connsiteY36" fmla="*/ 269617 h 390439"/>
              <a:gd name="connsiteX37" fmla="*/ 438540 w 606271"/>
              <a:gd name="connsiteY37" fmla="*/ 305497 h 390439"/>
              <a:gd name="connsiteX38" fmla="*/ 468754 w 606271"/>
              <a:gd name="connsiteY38" fmla="*/ 313259 h 390439"/>
              <a:gd name="connsiteX39" fmla="*/ 470367 w 606271"/>
              <a:gd name="connsiteY39" fmla="*/ 313259 h 390439"/>
              <a:gd name="connsiteX40" fmla="*/ 470954 w 606271"/>
              <a:gd name="connsiteY40" fmla="*/ 313259 h 390439"/>
              <a:gd name="connsiteX41" fmla="*/ 512315 w 606271"/>
              <a:gd name="connsiteY41" fmla="*/ 300811 h 390439"/>
              <a:gd name="connsiteX42" fmla="*/ 519501 w 606271"/>
              <a:gd name="connsiteY42" fmla="*/ 284262 h 390439"/>
              <a:gd name="connsiteX43" fmla="*/ 522141 w 606271"/>
              <a:gd name="connsiteY43" fmla="*/ 277232 h 390439"/>
              <a:gd name="connsiteX44" fmla="*/ 529328 w 606271"/>
              <a:gd name="connsiteY44" fmla="*/ 274157 h 390439"/>
              <a:gd name="connsiteX45" fmla="*/ 593276 w 606271"/>
              <a:gd name="connsiteY45" fmla="*/ 274157 h 390439"/>
              <a:gd name="connsiteX46" fmla="*/ 603103 w 606271"/>
              <a:gd name="connsiteY46" fmla="*/ 283969 h 390439"/>
              <a:gd name="connsiteX47" fmla="*/ 546489 w 606271"/>
              <a:gd name="connsiteY47" fmla="*/ 375355 h 390439"/>
              <a:gd name="connsiteX48" fmla="*/ 473741 w 606271"/>
              <a:gd name="connsiteY48" fmla="*/ 390439 h 390439"/>
              <a:gd name="connsiteX49" fmla="*/ 468607 w 606271"/>
              <a:gd name="connsiteY49" fmla="*/ 390293 h 390439"/>
              <a:gd name="connsiteX50" fmla="*/ 356259 w 606271"/>
              <a:gd name="connsiteY50" fmla="*/ 348261 h 390439"/>
              <a:gd name="connsiteX51" fmla="*/ 323405 w 606271"/>
              <a:gd name="connsiteY51" fmla="*/ 283969 h 390439"/>
              <a:gd name="connsiteX52" fmla="*/ 266644 w 606271"/>
              <a:gd name="connsiteY52" fmla="*/ 367153 h 390439"/>
              <a:gd name="connsiteX53" fmla="*/ 200349 w 606271"/>
              <a:gd name="connsiteY53" fmla="*/ 382824 h 390439"/>
              <a:gd name="connsiteX54" fmla="*/ 199029 w 606271"/>
              <a:gd name="connsiteY54" fmla="*/ 382677 h 390439"/>
              <a:gd name="connsiteX55" fmla="*/ 9827 w 606271"/>
              <a:gd name="connsiteY55" fmla="*/ 382677 h 390439"/>
              <a:gd name="connsiteX56" fmla="*/ 0 w 606271"/>
              <a:gd name="connsiteY56" fmla="*/ 373011 h 390439"/>
              <a:gd name="connsiteX57" fmla="*/ 0 w 606271"/>
              <a:gd name="connsiteY57" fmla="*/ 9666 h 390439"/>
              <a:gd name="connsiteX58" fmla="*/ 9827 w 606271"/>
              <a:gd name="connsiteY58" fmla="*/ 0 h 39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6271" h="390439">
                <a:moveTo>
                  <a:pt x="102961" y="221141"/>
                </a:moveTo>
                <a:lnTo>
                  <a:pt x="102961" y="298614"/>
                </a:lnTo>
                <a:lnTo>
                  <a:pt x="193603" y="298614"/>
                </a:lnTo>
                <a:cubicBezTo>
                  <a:pt x="217216" y="298175"/>
                  <a:pt x="227630" y="286605"/>
                  <a:pt x="227630" y="261269"/>
                </a:cubicBezTo>
                <a:cubicBezTo>
                  <a:pt x="227630" y="222459"/>
                  <a:pt x="202109" y="221141"/>
                  <a:pt x="199176" y="221141"/>
                </a:cubicBezTo>
                <a:close/>
                <a:moveTo>
                  <a:pt x="470221" y="165051"/>
                </a:moveTo>
                <a:cubicBezTo>
                  <a:pt x="437514" y="165051"/>
                  <a:pt x="424167" y="187458"/>
                  <a:pt x="418887" y="201517"/>
                </a:cubicBezTo>
                <a:lnTo>
                  <a:pt x="514808" y="201517"/>
                </a:lnTo>
                <a:cubicBezTo>
                  <a:pt x="513488" y="194341"/>
                  <a:pt x="510115" y="184236"/>
                  <a:pt x="502635" y="176620"/>
                </a:cubicBezTo>
                <a:cubicBezTo>
                  <a:pt x="495008" y="169005"/>
                  <a:pt x="484008" y="165051"/>
                  <a:pt x="470221" y="165051"/>
                </a:cubicBezTo>
                <a:close/>
                <a:moveTo>
                  <a:pt x="102961" y="84063"/>
                </a:moveTo>
                <a:lnTo>
                  <a:pt x="102961" y="145573"/>
                </a:lnTo>
                <a:lnTo>
                  <a:pt x="192576" y="145573"/>
                </a:lnTo>
                <a:cubicBezTo>
                  <a:pt x="203136" y="145573"/>
                  <a:pt x="215016" y="145573"/>
                  <a:pt x="215016" y="112035"/>
                </a:cubicBezTo>
                <a:cubicBezTo>
                  <a:pt x="215016" y="85967"/>
                  <a:pt x="201523" y="84063"/>
                  <a:pt x="198883" y="84063"/>
                </a:cubicBezTo>
                <a:close/>
                <a:moveTo>
                  <a:pt x="390528" y="15524"/>
                </a:moveTo>
                <a:lnTo>
                  <a:pt x="540583" y="15524"/>
                </a:lnTo>
                <a:cubicBezTo>
                  <a:pt x="546010" y="15524"/>
                  <a:pt x="550410" y="19771"/>
                  <a:pt x="550410" y="25190"/>
                </a:cubicBezTo>
                <a:lnTo>
                  <a:pt x="550410" y="70002"/>
                </a:lnTo>
                <a:cubicBezTo>
                  <a:pt x="550410" y="75275"/>
                  <a:pt x="546010" y="79668"/>
                  <a:pt x="540583" y="79668"/>
                </a:cubicBezTo>
                <a:lnTo>
                  <a:pt x="390528" y="79668"/>
                </a:lnTo>
                <a:cubicBezTo>
                  <a:pt x="385101" y="79668"/>
                  <a:pt x="380700" y="75275"/>
                  <a:pt x="380700" y="70002"/>
                </a:cubicBezTo>
                <a:lnTo>
                  <a:pt x="380700" y="25190"/>
                </a:lnTo>
                <a:cubicBezTo>
                  <a:pt x="380700" y="19771"/>
                  <a:pt x="385101" y="15524"/>
                  <a:pt x="390528" y="15524"/>
                </a:cubicBezTo>
                <a:close/>
                <a:moveTo>
                  <a:pt x="9827" y="0"/>
                </a:moveTo>
                <a:lnTo>
                  <a:pt x="199029" y="0"/>
                </a:lnTo>
                <a:cubicBezTo>
                  <a:pt x="231150" y="0"/>
                  <a:pt x="258577" y="9080"/>
                  <a:pt x="278524" y="26361"/>
                </a:cubicBezTo>
                <a:cubicBezTo>
                  <a:pt x="300378" y="45107"/>
                  <a:pt x="311818" y="72786"/>
                  <a:pt x="311818" y="106470"/>
                </a:cubicBezTo>
                <a:cubicBezTo>
                  <a:pt x="311818" y="142644"/>
                  <a:pt x="296124" y="162268"/>
                  <a:pt x="280284" y="172959"/>
                </a:cubicBezTo>
                <a:cubicBezTo>
                  <a:pt x="287471" y="176327"/>
                  <a:pt x="293778" y="181014"/>
                  <a:pt x="299351" y="187018"/>
                </a:cubicBezTo>
                <a:cubicBezTo>
                  <a:pt x="310498" y="198734"/>
                  <a:pt x="316805" y="213672"/>
                  <a:pt x="320325" y="227292"/>
                </a:cubicBezTo>
                <a:cubicBezTo>
                  <a:pt x="321938" y="213233"/>
                  <a:pt x="326191" y="190533"/>
                  <a:pt x="337778" y="167540"/>
                </a:cubicBezTo>
                <a:cubicBezTo>
                  <a:pt x="354938" y="133271"/>
                  <a:pt x="391606" y="92411"/>
                  <a:pt x="468901" y="92411"/>
                </a:cubicBezTo>
                <a:cubicBezTo>
                  <a:pt x="513195" y="92411"/>
                  <a:pt x="547809" y="106031"/>
                  <a:pt x="571422" y="132978"/>
                </a:cubicBezTo>
                <a:cubicBezTo>
                  <a:pt x="614836" y="182332"/>
                  <a:pt x="605596" y="257901"/>
                  <a:pt x="605156" y="261123"/>
                </a:cubicBezTo>
                <a:cubicBezTo>
                  <a:pt x="604569" y="265955"/>
                  <a:pt x="600316" y="269617"/>
                  <a:pt x="595476" y="269617"/>
                </a:cubicBezTo>
                <a:lnTo>
                  <a:pt x="417273" y="269617"/>
                </a:lnTo>
                <a:cubicBezTo>
                  <a:pt x="419180" y="286166"/>
                  <a:pt x="426367" y="298321"/>
                  <a:pt x="438540" y="305497"/>
                </a:cubicBezTo>
                <a:cubicBezTo>
                  <a:pt x="450714" y="312820"/>
                  <a:pt x="464794" y="313259"/>
                  <a:pt x="468754" y="313259"/>
                </a:cubicBezTo>
                <a:cubicBezTo>
                  <a:pt x="469634" y="313259"/>
                  <a:pt x="470221" y="313259"/>
                  <a:pt x="470367" y="313259"/>
                </a:cubicBezTo>
                <a:cubicBezTo>
                  <a:pt x="470514" y="313259"/>
                  <a:pt x="470807" y="313259"/>
                  <a:pt x="470954" y="313259"/>
                </a:cubicBezTo>
                <a:cubicBezTo>
                  <a:pt x="490021" y="313259"/>
                  <a:pt x="504395" y="309012"/>
                  <a:pt x="512315" y="300811"/>
                </a:cubicBezTo>
                <a:cubicBezTo>
                  <a:pt x="519648" y="293342"/>
                  <a:pt x="519501" y="284701"/>
                  <a:pt x="519501" y="284262"/>
                </a:cubicBezTo>
                <a:cubicBezTo>
                  <a:pt x="519355" y="281626"/>
                  <a:pt x="520381" y="279136"/>
                  <a:pt x="522141" y="277232"/>
                </a:cubicBezTo>
                <a:cubicBezTo>
                  <a:pt x="524048" y="275182"/>
                  <a:pt x="526542" y="274157"/>
                  <a:pt x="529328" y="274157"/>
                </a:cubicBezTo>
                <a:lnTo>
                  <a:pt x="593276" y="274157"/>
                </a:lnTo>
                <a:cubicBezTo>
                  <a:pt x="598703" y="274157"/>
                  <a:pt x="603103" y="278550"/>
                  <a:pt x="603103" y="283969"/>
                </a:cubicBezTo>
                <a:cubicBezTo>
                  <a:pt x="603103" y="326147"/>
                  <a:pt x="583449" y="357780"/>
                  <a:pt x="546489" y="375355"/>
                </a:cubicBezTo>
                <a:cubicBezTo>
                  <a:pt x="517741" y="388974"/>
                  <a:pt x="486061" y="390439"/>
                  <a:pt x="473741" y="390439"/>
                </a:cubicBezTo>
                <a:cubicBezTo>
                  <a:pt x="471101" y="390439"/>
                  <a:pt x="469341" y="390439"/>
                  <a:pt x="468607" y="390293"/>
                </a:cubicBezTo>
                <a:cubicBezTo>
                  <a:pt x="420060" y="390293"/>
                  <a:pt x="382219" y="376087"/>
                  <a:pt x="356259" y="348261"/>
                </a:cubicBezTo>
                <a:cubicBezTo>
                  <a:pt x="337338" y="328051"/>
                  <a:pt x="327951" y="304179"/>
                  <a:pt x="323405" y="283969"/>
                </a:cubicBezTo>
                <a:cubicBezTo>
                  <a:pt x="317685" y="331126"/>
                  <a:pt x="290111" y="355144"/>
                  <a:pt x="266644" y="367153"/>
                </a:cubicBezTo>
                <a:cubicBezTo>
                  <a:pt x="238190" y="381652"/>
                  <a:pt x="208710" y="382824"/>
                  <a:pt x="200349" y="382824"/>
                </a:cubicBezTo>
                <a:cubicBezTo>
                  <a:pt x="199616" y="382824"/>
                  <a:pt x="199176" y="382677"/>
                  <a:pt x="199029" y="382677"/>
                </a:cubicBezTo>
                <a:lnTo>
                  <a:pt x="9827" y="382677"/>
                </a:lnTo>
                <a:cubicBezTo>
                  <a:pt x="4400" y="382677"/>
                  <a:pt x="0" y="378430"/>
                  <a:pt x="0" y="373011"/>
                </a:cubicBezTo>
                <a:lnTo>
                  <a:pt x="0" y="9666"/>
                </a:lnTo>
                <a:cubicBezTo>
                  <a:pt x="0" y="4247"/>
                  <a:pt x="4400" y="0"/>
                  <a:pt x="9827" y="0"/>
                </a:cubicBezTo>
                <a:close/>
              </a:path>
            </a:pathLst>
          </a:custGeom>
          <a:solidFill>
            <a:schemeClr val="bg1"/>
          </a:solidFill>
          <a:ln>
            <a:noFill/>
          </a:ln>
        </p:spPr>
      </p:sp>
      <p:cxnSp>
        <p:nvCxnSpPr>
          <p:cNvPr id="33" name="直接连接符 32"/>
          <p:cNvCxnSpPr/>
          <p:nvPr/>
        </p:nvCxnSpPr>
        <p:spPr>
          <a:xfrm>
            <a:off x="5984240" y="1388962"/>
            <a:ext cx="0" cy="4859438"/>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9268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left)">
                                      <p:cBhvr>
                                        <p:cTn id="71" dur="500"/>
                                        <p:tgtEl>
                                          <p:spTgt spid="21"/>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left)">
                                      <p:cBhvr>
                                        <p:cTn id="83" dur="500"/>
                                        <p:tgtEl>
                                          <p:spTgt spid="22"/>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wipe(right)">
                                      <p:cBhvr>
                                        <p:cTn id="91" dur="500"/>
                                        <p:tgtEl>
                                          <p:spTgt spid="13"/>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wipe(left)">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456752"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人工智能客服</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圆角矩形 7"/>
          <p:cNvSpPr/>
          <p:nvPr/>
        </p:nvSpPr>
        <p:spPr>
          <a:xfrm>
            <a:off x="1412239" y="1666240"/>
            <a:ext cx="4208703"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2590800" y="2479039"/>
            <a:ext cx="3992880"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3579926" y="3352799"/>
            <a:ext cx="5032147"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4587240" y="4226559"/>
            <a:ext cx="5207000"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3725592" y="5083486"/>
            <a:ext cx="5530167"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676400" y="5852352"/>
            <a:ext cx="4907280" cy="579120"/>
          </a:xfrm>
          <a:prstGeom prst="roundRect">
            <a:avLst/>
          </a:prstGeom>
          <a:solidFill>
            <a:srgbClr val="95FDF1">
              <a:alpha val="50000"/>
            </a:srgbClr>
          </a:solidFill>
          <a:ln w="25400">
            <a:solidFill>
              <a:srgbClr val="3EF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478866" y="1702107"/>
            <a:ext cx="4108817" cy="442878"/>
          </a:xfrm>
          <a:prstGeom prst="rect">
            <a:avLst/>
          </a:prstGeom>
        </p:spPr>
        <p:txBody>
          <a:bodyPr wrap="none">
            <a:spAutoFit/>
          </a:bodyPr>
          <a:lstStyle/>
          <a:p>
            <a:pPr>
              <a:lnSpc>
                <a:spcPct val="150000"/>
              </a:lnSpc>
            </a:pPr>
            <a:r>
              <a:rPr lang="en-US" altLang="zh-CN" dirty="0" smtClean="0">
                <a:solidFill>
                  <a:schemeClr val="bg1"/>
                </a:solidFill>
                <a:latin typeface="黑体" panose="02010609060101010101" pitchFamily="49" charset="-122"/>
                <a:ea typeface="黑体" panose="02010609060101010101" pitchFamily="49" charset="-122"/>
                <a:cs typeface="+mn-ea"/>
                <a:sym typeface="+mn-lt"/>
              </a:rPr>
              <a:t>7*24</a:t>
            </a:r>
            <a:r>
              <a:rPr lang="zh-CN" altLang="en-US" dirty="0">
                <a:solidFill>
                  <a:schemeClr val="bg1"/>
                </a:solidFill>
                <a:latin typeface="黑体" panose="02010609060101010101" pitchFamily="49" charset="-122"/>
                <a:ea typeface="黑体" panose="02010609060101010101" pitchFamily="49" charset="-122"/>
                <a:cs typeface="+mn-ea"/>
                <a:sym typeface="+mn-lt"/>
              </a:rPr>
              <a:t>小时在线智能客服，无需排队等候</a:t>
            </a:r>
          </a:p>
        </p:txBody>
      </p:sp>
      <p:sp>
        <p:nvSpPr>
          <p:cNvPr id="15" name="矩形 14"/>
          <p:cNvSpPr/>
          <p:nvPr/>
        </p:nvSpPr>
        <p:spPr>
          <a:xfrm>
            <a:off x="2763664" y="2514906"/>
            <a:ext cx="3647152" cy="460382"/>
          </a:xfrm>
          <a:prstGeom prst="rect">
            <a:avLst/>
          </a:prstGeom>
        </p:spPr>
        <p:txBody>
          <a:bodyPr wrap="none">
            <a:spAutoFit/>
          </a:bodyPr>
          <a:lstStyle/>
          <a:p>
            <a:pPr>
              <a:lnSpc>
                <a:spcPct val="150000"/>
              </a:lnSpc>
            </a:pPr>
            <a:r>
              <a:rPr lang="zh-CN" altLang="en-US" smtClean="0">
                <a:solidFill>
                  <a:schemeClr val="bg1"/>
                </a:solidFill>
                <a:latin typeface="黑体" panose="02010609060101010101" pitchFamily="49" charset="-122"/>
                <a:ea typeface="黑体" panose="02010609060101010101" pitchFamily="49" charset="-122"/>
                <a:cs typeface="+mn-ea"/>
                <a:sym typeface="+mn-lt"/>
              </a:rPr>
              <a:t>语音问答互动，提升智能客服体验</a:t>
            </a:r>
            <a:endParaRPr lang="zh-CN" altLang="en-US" dirty="0">
              <a:solidFill>
                <a:schemeClr val="bg1"/>
              </a:solidFill>
              <a:latin typeface="黑体" panose="02010609060101010101" pitchFamily="49" charset="-122"/>
              <a:ea typeface="黑体" panose="02010609060101010101" pitchFamily="49" charset="-122"/>
              <a:cs typeface="+mn-ea"/>
              <a:sym typeface="+mn-lt"/>
            </a:endParaRPr>
          </a:p>
        </p:txBody>
      </p:sp>
      <p:sp>
        <p:nvSpPr>
          <p:cNvPr id="16" name="矩形 15"/>
          <p:cNvSpPr/>
          <p:nvPr/>
        </p:nvSpPr>
        <p:spPr>
          <a:xfrm>
            <a:off x="3579926" y="3457693"/>
            <a:ext cx="5032147" cy="369332"/>
          </a:xfrm>
          <a:prstGeom prst="rect">
            <a:avLst/>
          </a:prstGeom>
        </p:spPr>
        <p:txBody>
          <a:bodyPr wrap="none">
            <a:spAutoFit/>
          </a:bodyPr>
          <a:lstStyle/>
          <a:p>
            <a:r>
              <a:rPr lang="zh-CN" altLang="en-US" dirty="0">
                <a:solidFill>
                  <a:schemeClr val="bg1"/>
                </a:solidFill>
                <a:latin typeface="黑体" panose="02010609060101010101" pitchFamily="49" charset="-122"/>
                <a:ea typeface="黑体" panose="02010609060101010101" pitchFamily="49" charset="-122"/>
                <a:cs typeface="+mn-ea"/>
                <a:sym typeface="+mn-lt"/>
              </a:rPr>
              <a:t>支持多轮对话，精准定位问题，提升答案准确性</a:t>
            </a:r>
            <a:endParaRPr lang="zh-CN" altLang="en-US" dirty="0">
              <a:solidFill>
                <a:schemeClr val="bg1"/>
              </a:solidFill>
              <a:latin typeface="黑体" panose="02010609060101010101" pitchFamily="49" charset="-122"/>
              <a:ea typeface="黑体" panose="02010609060101010101" pitchFamily="49" charset="-122"/>
            </a:endParaRPr>
          </a:p>
        </p:txBody>
      </p:sp>
      <p:sp>
        <p:nvSpPr>
          <p:cNvPr id="17" name="矩形 16"/>
          <p:cNvSpPr/>
          <p:nvPr/>
        </p:nvSpPr>
        <p:spPr>
          <a:xfrm>
            <a:off x="4674666" y="4331453"/>
            <a:ext cx="5032147" cy="369332"/>
          </a:xfrm>
          <a:prstGeom prst="rect">
            <a:avLst/>
          </a:prstGeom>
        </p:spPr>
        <p:txBody>
          <a:bodyPr wrap="none">
            <a:spAutoFit/>
          </a:bodyPr>
          <a:lstStyle/>
          <a:p>
            <a:r>
              <a:rPr lang="zh-CN" altLang="en-US" dirty="0" smtClean="0">
                <a:solidFill>
                  <a:schemeClr val="bg1"/>
                </a:solidFill>
                <a:latin typeface="黑体" panose="02010609060101010101" pitchFamily="49" charset="-122"/>
                <a:ea typeface="黑体" panose="02010609060101010101" pitchFamily="49" charset="-122"/>
                <a:cs typeface="+mn-ea"/>
                <a:sym typeface="+mn-lt"/>
              </a:rPr>
              <a:t>富媒体回复，回答内容更智能，业务场景更丰富</a:t>
            </a:r>
            <a:endParaRPr lang="zh-CN" altLang="en-US" dirty="0">
              <a:solidFill>
                <a:schemeClr val="bg1"/>
              </a:solidFill>
              <a:latin typeface="黑体" panose="02010609060101010101" pitchFamily="49" charset="-122"/>
              <a:ea typeface="黑体" panose="02010609060101010101" pitchFamily="49" charset="-122"/>
            </a:endParaRPr>
          </a:p>
        </p:txBody>
      </p:sp>
      <p:sp>
        <p:nvSpPr>
          <p:cNvPr id="18" name="矩形 17"/>
          <p:cNvSpPr/>
          <p:nvPr/>
        </p:nvSpPr>
        <p:spPr>
          <a:xfrm>
            <a:off x="3838727" y="5188380"/>
            <a:ext cx="5493812" cy="369332"/>
          </a:xfrm>
          <a:prstGeom prst="rect">
            <a:avLst/>
          </a:prstGeom>
        </p:spPr>
        <p:txBody>
          <a:bodyPr wrap="none">
            <a:spAutoFit/>
          </a:bodyPr>
          <a:lstStyle/>
          <a:p>
            <a:r>
              <a:rPr lang="zh-CN" altLang="en-US" dirty="0">
                <a:solidFill>
                  <a:schemeClr val="bg1"/>
                </a:solidFill>
                <a:latin typeface="黑体" panose="02010609060101010101" pitchFamily="49" charset="-122"/>
                <a:ea typeface="黑体" panose="02010609060101010101" pitchFamily="49" charset="-122"/>
                <a:cs typeface="+mn-ea"/>
                <a:sym typeface="+mn-lt"/>
              </a:rPr>
              <a:t>具备机器学习能力，越用越聪明，不断提升回复质量</a:t>
            </a:r>
            <a:endParaRPr lang="zh-CN" altLang="en-US" dirty="0">
              <a:solidFill>
                <a:schemeClr val="bg1"/>
              </a:solidFill>
              <a:latin typeface="黑体" panose="02010609060101010101" pitchFamily="49" charset="-122"/>
              <a:ea typeface="黑体" panose="02010609060101010101" pitchFamily="49" charset="-122"/>
            </a:endParaRPr>
          </a:p>
        </p:txBody>
      </p:sp>
      <p:sp>
        <p:nvSpPr>
          <p:cNvPr id="19" name="矩形 18"/>
          <p:cNvSpPr/>
          <p:nvPr/>
        </p:nvSpPr>
        <p:spPr>
          <a:xfrm>
            <a:off x="1901143" y="5897730"/>
            <a:ext cx="4570482" cy="442878"/>
          </a:xfrm>
          <a:prstGeom prst="rect">
            <a:avLst/>
          </a:prstGeom>
        </p:spPr>
        <p:txBody>
          <a:bodyPr wrap="none">
            <a:spAutoFit/>
          </a:bodyPr>
          <a:lstStyle/>
          <a:p>
            <a:pPr>
              <a:lnSpc>
                <a:spcPct val="150000"/>
              </a:lnSpc>
            </a:pPr>
            <a:r>
              <a:rPr lang="zh-CN" altLang="en-US" dirty="0">
                <a:solidFill>
                  <a:schemeClr val="bg1"/>
                </a:solidFill>
                <a:latin typeface="黑体" panose="02010609060101010101" pitchFamily="49" charset="-122"/>
                <a:ea typeface="黑体" panose="02010609060101010101" pitchFamily="49" charset="-122"/>
                <a:cs typeface="+mn-ea"/>
                <a:sym typeface="+mn-lt"/>
              </a:rPr>
              <a:t>辅助人工客服快速搜索答案，提升客服效率</a:t>
            </a:r>
            <a:endParaRPr lang="en-US" altLang="zh-CN" dirty="0">
              <a:solidFill>
                <a:schemeClr val="bg1"/>
              </a:solidFill>
              <a:latin typeface="黑体" panose="02010609060101010101" pitchFamily="49" charset="-122"/>
              <a:ea typeface="黑体" panose="02010609060101010101" pitchFamily="49" charset="-122"/>
              <a:cs typeface="+mn-ea"/>
              <a:sym typeface="+mn-lt"/>
            </a:endParaRPr>
          </a:p>
        </p:txBody>
      </p:sp>
      <p:grpSp>
        <p:nvGrpSpPr>
          <p:cNvPr id="23" name="组合 22"/>
          <p:cNvGrpSpPr/>
          <p:nvPr/>
        </p:nvGrpSpPr>
        <p:grpSpPr>
          <a:xfrm rot="12303321">
            <a:off x="7402598" y="1279868"/>
            <a:ext cx="1919949" cy="1427143"/>
            <a:chOff x="2814898" y="575237"/>
            <a:chExt cx="1919949" cy="1427143"/>
          </a:xfrm>
        </p:grpSpPr>
        <p:grpSp>
          <p:nvGrpSpPr>
            <p:cNvPr id="24" name="组合 23"/>
            <p:cNvGrpSpPr/>
            <p:nvPr/>
          </p:nvGrpSpPr>
          <p:grpSpPr>
            <a:xfrm rot="15867372" flipH="1" flipV="1">
              <a:off x="2641393" y="896543"/>
              <a:ext cx="745251" cy="398242"/>
              <a:chOff x="561758" y="1111930"/>
              <a:chExt cx="745251" cy="398242"/>
            </a:xfrm>
          </p:grpSpPr>
          <p:cxnSp>
            <p:nvCxnSpPr>
              <p:cNvPr id="35" name="直接连接符 34"/>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6" name="椭圆 3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5" name="直接连接符 24"/>
            <p:cNvCxnSpPr>
              <a:stCxn id="32" idx="1"/>
              <a:endCxn id="34"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9876110" flipH="1" flipV="1">
              <a:off x="3194056" y="575237"/>
              <a:ext cx="745251" cy="398242"/>
              <a:chOff x="561758" y="1111930"/>
              <a:chExt cx="745251" cy="398242"/>
            </a:xfrm>
          </p:grpSpPr>
          <p:cxnSp>
            <p:nvCxnSpPr>
              <p:cNvPr id="33" name="直接连接符 32"/>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8736508" flipH="1" flipV="1">
              <a:off x="3024801" y="1415864"/>
              <a:ext cx="1710046" cy="586516"/>
              <a:chOff x="-311565" y="923656"/>
              <a:chExt cx="1710046" cy="586516"/>
            </a:xfrm>
          </p:grpSpPr>
          <p:cxnSp>
            <p:nvCxnSpPr>
              <p:cNvPr id="31" name="直接连接符 30"/>
              <p:cNvCxnSpPr>
                <a:stCxn id="36"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1211276" flipH="1" flipV="1">
              <a:off x="3913593" y="810974"/>
              <a:ext cx="632420" cy="606792"/>
              <a:chOff x="674589" y="934962"/>
              <a:chExt cx="632420" cy="606792"/>
            </a:xfrm>
          </p:grpSpPr>
          <p:cxnSp>
            <p:nvCxnSpPr>
              <p:cNvPr id="29" name="直接连接符 28"/>
              <p:cNvCxnSpPr>
                <a:stCxn id="32"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call-volume_17819"/>
          <p:cNvSpPr>
            <a:spLocks noChangeAspect="1"/>
          </p:cNvSpPr>
          <p:nvPr/>
        </p:nvSpPr>
        <p:spPr bwMode="auto">
          <a:xfrm>
            <a:off x="411552" y="2869844"/>
            <a:ext cx="2360351" cy="2337490"/>
          </a:xfrm>
          <a:custGeom>
            <a:avLst/>
            <a:gdLst>
              <a:gd name="connsiteX0" fmla="*/ 251451 w 608736"/>
              <a:gd name="connsiteY0" fmla="*/ 247191 h 602841"/>
              <a:gd name="connsiteX1" fmla="*/ 262137 w 608736"/>
              <a:gd name="connsiteY1" fmla="*/ 250055 h 602841"/>
              <a:gd name="connsiteX2" fmla="*/ 323645 w 608736"/>
              <a:gd name="connsiteY2" fmla="*/ 285209 h 602841"/>
              <a:gd name="connsiteX3" fmla="*/ 359872 w 608736"/>
              <a:gd name="connsiteY3" fmla="*/ 350307 h 602841"/>
              <a:gd name="connsiteX4" fmla="*/ 363521 w 608736"/>
              <a:gd name="connsiteY4" fmla="*/ 365670 h 602841"/>
              <a:gd name="connsiteX5" fmla="*/ 347753 w 608736"/>
              <a:gd name="connsiteY5" fmla="*/ 364108 h 602841"/>
              <a:gd name="connsiteX6" fmla="*/ 342801 w 608736"/>
              <a:gd name="connsiteY6" fmla="*/ 363587 h 602841"/>
              <a:gd name="connsiteX7" fmla="*/ 326121 w 608736"/>
              <a:gd name="connsiteY7" fmla="*/ 362676 h 602841"/>
              <a:gd name="connsiteX8" fmla="*/ 323776 w 608736"/>
              <a:gd name="connsiteY8" fmla="*/ 354734 h 602841"/>
              <a:gd name="connsiteX9" fmla="*/ 298104 w 608736"/>
              <a:gd name="connsiteY9" fmla="*/ 310727 h 602841"/>
              <a:gd name="connsiteX10" fmla="*/ 251842 w 608736"/>
              <a:gd name="connsiteY10" fmla="*/ 284558 h 602841"/>
              <a:gd name="connsiteX11" fmla="*/ 238550 w 608736"/>
              <a:gd name="connsiteY11" fmla="*/ 281042 h 602841"/>
              <a:gd name="connsiteX12" fmla="*/ 244284 w 608736"/>
              <a:gd name="connsiteY12" fmla="*/ 268674 h 602841"/>
              <a:gd name="connsiteX13" fmla="*/ 248324 w 608736"/>
              <a:gd name="connsiteY13" fmla="*/ 257737 h 602841"/>
              <a:gd name="connsiteX14" fmla="*/ 246454 w 608736"/>
              <a:gd name="connsiteY14" fmla="*/ 168722 h 602841"/>
              <a:gd name="connsiteX15" fmla="*/ 261971 w 608736"/>
              <a:gd name="connsiteY15" fmla="*/ 171325 h 602841"/>
              <a:gd name="connsiteX16" fmla="*/ 378414 w 608736"/>
              <a:gd name="connsiteY16" fmla="*/ 230549 h 602841"/>
              <a:gd name="connsiteX17" fmla="*/ 439699 w 608736"/>
              <a:gd name="connsiteY17" fmla="*/ 360970 h 602841"/>
              <a:gd name="connsiteX18" fmla="*/ 441003 w 608736"/>
              <a:gd name="connsiteY18" fmla="*/ 373856 h 602841"/>
              <a:gd name="connsiteX19" fmla="*/ 425225 w 608736"/>
              <a:gd name="connsiteY19" fmla="*/ 373335 h 602841"/>
              <a:gd name="connsiteX20" fmla="*/ 417923 w 608736"/>
              <a:gd name="connsiteY20" fmla="*/ 373075 h 602841"/>
              <a:gd name="connsiteX21" fmla="*/ 404753 w 608736"/>
              <a:gd name="connsiteY21" fmla="*/ 371253 h 602841"/>
              <a:gd name="connsiteX22" fmla="*/ 403841 w 608736"/>
              <a:gd name="connsiteY22" fmla="*/ 362532 h 602841"/>
              <a:gd name="connsiteX23" fmla="*/ 352856 w 608736"/>
              <a:gd name="connsiteY23" fmla="*/ 256060 h 602841"/>
              <a:gd name="connsiteX24" fmla="*/ 260015 w 608736"/>
              <a:gd name="connsiteY24" fmla="*/ 207640 h 602841"/>
              <a:gd name="connsiteX25" fmla="*/ 251800 w 608736"/>
              <a:gd name="connsiteY25" fmla="*/ 206078 h 602841"/>
              <a:gd name="connsiteX26" fmla="*/ 250757 w 608736"/>
              <a:gd name="connsiteY26" fmla="*/ 197878 h 602841"/>
              <a:gd name="connsiteX27" fmla="*/ 248932 w 608736"/>
              <a:gd name="connsiteY27" fmla="*/ 184211 h 602841"/>
              <a:gd name="connsiteX28" fmla="*/ 73371 w 608736"/>
              <a:gd name="connsiteY28" fmla="*/ 111141 h 602841"/>
              <a:gd name="connsiteX29" fmla="*/ 97098 w 608736"/>
              <a:gd name="connsiteY29" fmla="*/ 120514 h 602841"/>
              <a:gd name="connsiteX30" fmla="*/ 175057 w 608736"/>
              <a:gd name="connsiteY30" fmla="*/ 198363 h 602841"/>
              <a:gd name="connsiteX31" fmla="*/ 174014 w 608736"/>
              <a:gd name="connsiteY31" fmla="*/ 247963 h 602841"/>
              <a:gd name="connsiteX32" fmla="*/ 131906 w 608736"/>
              <a:gd name="connsiteY32" fmla="*/ 290142 h 602841"/>
              <a:gd name="connsiteX33" fmla="*/ 138033 w 608736"/>
              <a:gd name="connsiteY33" fmla="*/ 301208 h 602841"/>
              <a:gd name="connsiteX34" fmla="*/ 207388 w 608736"/>
              <a:gd name="connsiteY34" fmla="*/ 396892 h 602841"/>
              <a:gd name="connsiteX35" fmla="*/ 302947 w 608736"/>
              <a:gd name="connsiteY35" fmla="*/ 466019 h 602841"/>
              <a:gd name="connsiteX36" fmla="*/ 314419 w 608736"/>
              <a:gd name="connsiteY36" fmla="*/ 472268 h 602841"/>
              <a:gd name="connsiteX37" fmla="*/ 356528 w 608736"/>
              <a:gd name="connsiteY37" fmla="*/ 430219 h 602841"/>
              <a:gd name="connsiteX38" fmla="*/ 382340 w 608736"/>
              <a:gd name="connsiteY38" fmla="*/ 419804 h 602841"/>
              <a:gd name="connsiteX39" fmla="*/ 406198 w 608736"/>
              <a:gd name="connsiteY39" fmla="*/ 429177 h 602841"/>
              <a:gd name="connsiteX40" fmla="*/ 484157 w 608736"/>
              <a:gd name="connsiteY40" fmla="*/ 507027 h 602841"/>
              <a:gd name="connsiteX41" fmla="*/ 483114 w 608736"/>
              <a:gd name="connsiteY41" fmla="*/ 556496 h 602841"/>
              <a:gd name="connsiteX42" fmla="*/ 465123 w 608736"/>
              <a:gd name="connsiteY42" fmla="*/ 574071 h 602841"/>
              <a:gd name="connsiteX43" fmla="*/ 460821 w 608736"/>
              <a:gd name="connsiteY43" fmla="*/ 577586 h 602841"/>
              <a:gd name="connsiteX44" fmla="*/ 430446 w 608736"/>
              <a:gd name="connsiteY44" fmla="*/ 594770 h 602841"/>
              <a:gd name="connsiteX45" fmla="*/ 399288 w 608736"/>
              <a:gd name="connsiteY45" fmla="*/ 602581 h 602841"/>
              <a:gd name="connsiteX46" fmla="*/ 390554 w 608736"/>
              <a:gd name="connsiteY46" fmla="*/ 602841 h 602841"/>
              <a:gd name="connsiteX47" fmla="*/ 134513 w 608736"/>
              <a:gd name="connsiteY47" fmla="*/ 469664 h 602841"/>
              <a:gd name="connsiteX48" fmla="*/ 1539 w 608736"/>
              <a:gd name="connsiteY48" fmla="*/ 205263 h 602841"/>
              <a:gd name="connsiteX49" fmla="*/ 9231 w 608736"/>
              <a:gd name="connsiteY49" fmla="*/ 174410 h 602841"/>
              <a:gd name="connsiteX50" fmla="*/ 26569 w 608736"/>
              <a:gd name="connsiteY50" fmla="*/ 143817 h 602841"/>
              <a:gd name="connsiteX51" fmla="*/ 28395 w 608736"/>
              <a:gd name="connsiteY51" fmla="*/ 140953 h 602841"/>
              <a:gd name="connsiteX52" fmla="*/ 47558 w 608736"/>
              <a:gd name="connsiteY52" fmla="*/ 121686 h 602841"/>
              <a:gd name="connsiteX53" fmla="*/ 73371 w 608736"/>
              <a:gd name="connsiteY53" fmla="*/ 111141 h 602841"/>
              <a:gd name="connsiteX54" fmla="*/ 229800 w 608736"/>
              <a:gd name="connsiteY54" fmla="*/ 83832 h 602841"/>
              <a:gd name="connsiteX55" fmla="*/ 244010 w 608736"/>
              <a:gd name="connsiteY55" fmla="*/ 84743 h 602841"/>
              <a:gd name="connsiteX56" fmla="*/ 437738 w 608736"/>
              <a:gd name="connsiteY56" fmla="*/ 171303 h 602841"/>
              <a:gd name="connsiteX57" fmla="*/ 523781 w 608736"/>
              <a:gd name="connsiteY57" fmla="*/ 359001 h 602841"/>
              <a:gd name="connsiteX58" fmla="*/ 524693 w 608736"/>
              <a:gd name="connsiteY58" fmla="*/ 370195 h 602841"/>
              <a:gd name="connsiteX59" fmla="*/ 508788 w 608736"/>
              <a:gd name="connsiteY59" fmla="*/ 371496 h 602841"/>
              <a:gd name="connsiteX60" fmla="*/ 499793 w 608736"/>
              <a:gd name="connsiteY60" fmla="*/ 372147 h 602841"/>
              <a:gd name="connsiteX61" fmla="*/ 488581 w 608736"/>
              <a:gd name="connsiteY61" fmla="*/ 372798 h 602841"/>
              <a:gd name="connsiteX62" fmla="*/ 487799 w 608736"/>
              <a:gd name="connsiteY62" fmla="*/ 361734 h 602841"/>
              <a:gd name="connsiteX63" fmla="*/ 412316 w 608736"/>
              <a:gd name="connsiteY63" fmla="*/ 196685 h 602841"/>
              <a:gd name="connsiteX64" fmla="*/ 245053 w 608736"/>
              <a:gd name="connsiteY64" fmla="*/ 121059 h 602841"/>
              <a:gd name="connsiteX65" fmla="*/ 236449 w 608736"/>
              <a:gd name="connsiteY65" fmla="*/ 120408 h 602841"/>
              <a:gd name="connsiteX66" fmla="*/ 234754 w 608736"/>
              <a:gd name="connsiteY66" fmla="*/ 111948 h 602841"/>
              <a:gd name="connsiteX67" fmla="*/ 232147 w 608736"/>
              <a:gd name="connsiteY67" fmla="*/ 97890 h 602841"/>
              <a:gd name="connsiteX68" fmla="*/ 230344 w 608736"/>
              <a:gd name="connsiteY68" fmla="*/ 0 h 602841"/>
              <a:gd name="connsiteX69" fmla="*/ 241293 w 608736"/>
              <a:gd name="connsiteY69" fmla="*/ 521 h 602841"/>
              <a:gd name="connsiteX70" fmla="*/ 497291 w 608736"/>
              <a:gd name="connsiteY70" fmla="*/ 111947 h 602841"/>
              <a:gd name="connsiteX71" fmla="*/ 607824 w 608736"/>
              <a:gd name="connsiteY71" fmla="*/ 351069 h 602841"/>
              <a:gd name="connsiteX72" fmla="*/ 608736 w 608736"/>
              <a:gd name="connsiteY72" fmla="*/ 362394 h 602841"/>
              <a:gd name="connsiteX73" fmla="*/ 596223 w 608736"/>
              <a:gd name="connsiteY73" fmla="*/ 363305 h 602841"/>
              <a:gd name="connsiteX74" fmla="*/ 584362 w 608736"/>
              <a:gd name="connsiteY74" fmla="*/ 364347 h 602841"/>
              <a:gd name="connsiteX75" fmla="*/ 572761 w 608736"/>
              <a:gd name="connsiteY75" fmla="*/ 365388 h 602841"/>
              <a:gd name="connsiteX76" fmla="*/ 571849 w 608736"/>
              <a:gd name="connsiteY76" fmla="*/ 353933 h 602841"/>
              <a:gd name="connsiteX77" fmla="*/ 471744 w 608736"/>
              <a:gd name="connsiteY77" fmla="*/ 137460 h 602841"/>
              <a:gd name="connsiteX78" fmla="*/ 239860 w 608736"/>
              <a:gd name="connsiteY78" fmla="*/ 36578 h 602841"/>
              <a:gd name="connsiteX79" fmla="*/ 228389 w 608736"/>
              <a:gd name="connsiteY79" fmla="*/ 36187 h 602841"/>
              <a:gd name="connsiteX80" fmla="*/ 229041 w 608736"/>
              <a:gd name="connsiteY80" fmla="*/ 20176 h 602841"/>
              <a:gd name="connsiteX81" fmla="*/ 229562 w 608736"/>
              <a:gd name="connsiteY81" fmla="*/ 11065 h 6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08736" h="602841">
                <a:moveTo>
                  <a:pt x="251451" y="247191"/>
                </a:moveTo>
                <a:lnTo>
                  <a:pt x="262137" y="250055"/>
                </a:lnTo>
                <a:cubicBezTo>
                  <a:pt x="285463" y="256175"/>
                  <a:pt x="306704" y="268283"/>
                  <a:pt x="323645" y="285209"/>
                </a:cubicBezTo>
                <a:cubicBezTo>
                  <a:pt x="341498" y="303045"/>
                  <a:pt x="354008" y="325569"/>
                  <a:pt x="359872" y="350307"/>
                </a:cubicBezTo>
                <a:lnTo>
                  <a:pt x="363521" y="365670"/>
                </a:lnTo>
                <a:lnTo>
                  <a:pt x="347753" y="364108"/>
                </a:lnTo>
                <a:cubicBezTo>
                  <a:pt x="346190" y="363978"/>
                  <a:pt x="344495" y="363847"/>
                  <a:pt x="342801" y="363587"/>
                </a:cubicBezTo>
                <a:lnTo>
                  <a:pt x="326121" y="362676"/>
                </a:lnTo>
                <a:lnTo>
                  <a:pt x="323776" y="354734"/>
                </a:lnTo>
                <a:cubicBezTo>
                  <a:pt x="319215" y="338068"/>
                  <a:pt x="310353" y="322835"/>
                  <a:pt x="298104" y="310727"/>
                </a:cubicBezTo>
                <a:cubicBezTo>
                  <a:pt x="285463" y="297968"/>
                  <a:pt x="269435" y="288984"/>
                  <a:pt x="251842" y="284558"/>
                </a:cubicBezTo>
                <a:lnTo>
                  <a:pt x="238550" y="281042"/>
                </a:lnTo>
                <a:lnTo>
                  <a:pt x="244284" y="268674"/>
                </a:lnTo>
                <a:cubicBezTo>
                  <a:pt x="245848" y="265419"/>
                  <a:pt x="247151" y="261643"/>
                  <a:pt x="248324" y="257737"/>
                </a:cubicBezTo>
                <a:close/>
                <a:moveTo>
                  <a:pt x="246454" y="168722"/>
                </a:moveTo>
                <a:lnTo>
                  <a:pt x="261971" y="171325"/>
                </a:lnTo>
                <a:cubicBezTo>
                  <a:pt x="306566" y="178614"/>
                  <a:pt x="346858" y="199180"/>
                  <a:pt x="378414" y="230549"/>
                </a:cubicBezTo>
                <a:cubicBezTo>
                  <a:pt x="413620" y="265822"/>
                  <a:pt x="434744" y="310858"/>
                  <a:pt x="439699" y="360970"/>
                </a:cubicBezTo>
                <a:lnTo>
                  <a:pt x="441003" y="373856"/>
                </a:lnTo>
                <a:lnTo>
                  <a:pt x="425225" y="373335"/>
                </a:lnTo>
                <a:cubicBezTo>
                  <a:pt x="422096" y="373205"/>
                  <a:pt x="420010" y="373335"/>
                  <a:pt x="417923" y="373075"/>
                </a:cubicBezTo>
                <a:lnTo>
                  <a:pt x="404753" y="371253"/>
                </a:lnTo>
                <a:lnTo>
                  <a:pt x="403841" y="362532"/>
                </a:lnTo>
                <a:cubicBezTo>
                  <a:pt x="399407" y="321792"/>
                  <a:pt x="381674" y="284956"/>
                  <a:pt x="352856" y="256060"/>
                </a:cubicBezTo>
                <a:cubicBezTo>
                  <a:pt x="327690" y="231069"/>
                  <a:pt x="295613" y="214278"/>
                  <a:pt x="260015" y="207640"/>
                </a:cubicBezTo>
                <a:lnTo>
                  <a:pt x="251800" y="206078"/>
                </a:lnTo>
                <a:lnTo>
                  <a:pt x="250757" y="197878"/>
                </a:lnTo>
                <a:cubicBezTo>
                  <a:pt x="250236" y="193323"/>
                  <a:pt x="249714" y="188767"/>
                  <a:pt x="248932" y="184211"/>
                </a:cubicBezTo>
                <a:close/>
                <a:moveTo>
                  <a:pt x="73371" y="111141"/>
                </a:moveTo>
                <a:cubicBezTo>
                  <a:pt x="82627" y="111141"/>
                  <a:pt x="91101" y="114526"/>
                  <a:pt x="97098" y="120514"/>
                </a:cubicBezTo>
                <a:lnTo>
                  <a:pt x="175057" y="198363"/>
                </a:lnTo>
                <a:cubicBezTo>
                  <a:pt x="188485" y="211772"/>
                  <a:pt x="187963" y="234034"/>
                  <a:pt x="174014" y="247963"/>
                </a:cubicBezTo>
                <a:lnTo>
                  <a:pt x="131906" y="290142"/>
                </a:lnTo>
                <a:lnTo>
                  <a:pt x="138033" y="301208"/>
                </a:lnTo>
                <a:cubicBezTo>
                  <a:pt x="151982" y="326333"/>
                  <a:pt x="171016" y="360701"/>
                  <a:pt x="207388" y="396892"/>
                </a:cubicBezTo>
                <a:cubicBezTo>
                  <a:pt x="243630" y="433083"/>
                  <a:pt x="277917" y="452090"/>
                  <a:pt x="302947" y="466019"/>
                </a:cubicBezTo>
                <a:lnTo>
                  <a:pt x="314419" y="472268"/>
                </a:lnTo>
                <a:lnTo>
                  <a:pt x="356528" y="430219"/>
                </a:lnTo>
                <a:cubicBezTo>
                  <a:pt x="363177" y="423580"/>
                  <a:pt x="372563" y="419804"/>
                  <a:pt x="382340" y="419804"/>
                </a:cubicBezTo>
                <a:cubicBezTo>
                  <a:pt x="391597" y="419804"/>
                  <a:pt x="400070" y="423059"/>
                  <a:pt x="406198" y="429177"/>
                </a:cubicBezTo>
                <a:lnTo>
                  <a:pt x="484157" y="507027"/>
                </a:lnTo>
                <a:cubicBezTo>
                  <a:pt x="497454" y="520435"/>
                  <a:pt x="497063" y="542566"/>
                  <a:pt x="483114" y="556496"/>
                </a:cubicBezTo>
                <a:lnTo>
                  <a:pt x="465123" y="574071"/>
                </a:lnTo>
                <a:lnTo>
                  <a:pt x="460821" y="577586"/>
                </a:lnTo>
                <a:cubicBezTo>
                  <a:pt x="451696" y="584616"/>
                  <a:pt x="441397" y="590474"/>
                  <a:pt x="430446" y="594770"/>
                </a:cubicBezTo>
                <a:cubicBezTo>
                  <a:pt x="420147" y="598675"/>
                  <a:pt x="409978" y="601279"/>
                  <a:pt x="399288" y="602581"/>
                </a:cubicBezTo>
                <a:cubicBezTo>
                  <a:pt x="398506" y="602581"/>
                  <a:pt x="395508" y="602841"/>
                  <a:pt x="390554" y="602841"/>
                </a:cubicBezTo>
                <a:cubicBezTo>
                  <a:pt x="361873" y="602841"/>
                  <a:pt x="258362" y="593338"/>
                  <a:pt x="134513" y="469664"/>
                </a:cubicBezTo>
                <a:cubicBezTo>
                  <a:pt x="29959" y="365258"/>
                  <a:pt x="-8499" y="288710"/>
                  <a:pt x="1539" y="205263"/>
                </a:cubicBezTo>
                <a:cubicBezTo>
                  <a:pt x="2712" y="195109"/>
                  <a:pt x="5189" y="185085"/>
                  <a:pt x="9231" y="174410"/>
                </a:cubicBezTo>
                <a:cubicBezTo>
                  <a:pt x="13663" y="163214"/>
                  <a:pt x="19399" y="152930"/>
                  <a:pt x="26569" y="143817"/>
                </a:cubicBezTo>
                <a:lnTo>
                  <a:pt x="28395" y="140953"/>
                </a:lnTo>
                <a:lnTo>
                  <a:pt x="47558" y="121686"/>
                </a:lnTo>
                <a:cubicBezTo>
                  <a:pt x="54207" y="115047"/>
                  <a:pt x="63594" y="111141"/>
                  <a:pt x="73371" y="111141"/>
                </a:cubicBezTo>
                <a:close/>
                <a:moveTo>
                  <a:pt x="229800" y="83832"/>
                </a:moveTo>
                <a:lnTo>
                  <a:pt x="244010" y="84743"/>
                </a:lnTo>
                <a:cubicBezTo>
                  <a:pt x="317277" y="88908"/>
                  <a:pt x="386112" y="119627"/>
                  <a:pt x="437738" y="171303"/>
                </a:cubicBezTo>
                <a:cubicBezTo>
                  <a:pt x="487799" y="221156"/>
                  <a:pt x="518436" y="287931"/>
                  <a:pt x="523781" y="359001"/>
                </a:cubicBezTo>
                <a:lnTo>
                  <a:pt x="524693" y="370195"/>
                </a:lnTo>
                <a:lnTo>
                  <a:pt x="508788" y="371496"/>
                </a:lnTo>
                <a:cubicBezTo>
                  <a:pt x="505008" y="371887"/>
                  <a:pt x="502400" y="372017"/>
                  <a:pt x="499793" y="372147"/>
                </a:cubicBezTo>
                <a:lnTo>
                  <a:pt x="488581" y="372798"/>
                </a:lnTo>
                <a:lnTo>
                  <a:pt x="487799" y="361734"/>
                </a:lnTo>
                <a:cubicBezTo>
                  <a:pt x="482975" y="299125"/>
                  <a:pt x="456120" y="240551"/>
                  <a:pt x="412316" y="196685"/>
                </a:cubicBezTo>
                <a:cubicBezTo>
                  <a:pt x="367730" y="152169"/>
                  <a:pt x="308282" y="125355"/>
                  <a:pt x="245053" y="121059"/>
                </a:cubicBezTo>
                <a:lnTo>
                  <a:pt x="236449" y="120408"/>
                </a:lnTo>
                <a:lnTo>
                  <a:pt x="234754" y="111948"/>
                </a:lnTo>
                <a:cubicBezTo>
                  <a:pt x="233711" y="107132"/>
                  <a:pt x="232929" y="102446"/>
                  <a:pt x="232147" y="97890"/>
                </a:cubicBezTo>
                <a:close/>
                <a:moveTo>
                  <a:pt x="230344" y="0"/>
                </a:moveTo>
                <a:lnTo>
                  <a:pt x="241293" y="521"/>
                </a:lnTo>
                <a:cubicBezTo>
                  <a:pt x="338009" y="4166"/>
                  <a:pt x="428990" y="43737"/>
                  <a:pt x="497291" y="111947"/>
                </a:cubicBezTo>
                <a:cubicBezTo>
                  <a:pt x="561291" y="175860"/>
                  <a:pt x="600524" y="260731"/>
                  <a:pt x="607824" y="351069"/>
                </a:cubicBezTo>
                <a:lnTo>
                  <a:pt x="608736" y="362394"/>
                </a:lnTo>
                <a:lnTo>
                  <a:pt x="596223" y="363305"/>
                </a:lnTo>
                <a:cubicBezTo>
                  <a:pt x="592182" y="363566"/>
                  <a:pt x="588272" y="363956"/>
                  <a:pt x="584362" y="364347"/>
                </a:cubicBezTo>
                <a:lnTo>
                  <a:pt x="572761" y="365388"/>
                </a:lnTo>
                <a:lnTo>
                  <a:pt x="571849" y="353933"/>
                </a:lnTo>
                <a:cubicBezTo>
                  <a:pt x="565201" y="272186"/>
                  <a:pt x="529617" y="195256"/>
                  <a:pt x="471744" y="137460"/>
                </a:cubicBezTo>
                <a:cubicBezTo>
                  <a:pt x="409830" y="75629"/>
                  <a:pt x="327452" y="39832"/>
                  <a:pt x="239860" y="36578"/>
                </a:cubicBezTo>
                <a:lnTo>
                  <a:pt x="228389" y="36187"/>
                </a:lnTo>
                <a:lnTo>
                  <a:pt x="229041" y="20176"/>
                </a:lnTo>
                <a:cubicBezTo>
                  <a:pt x="229171" y="17183"/>
                  <a:pt x="229302" y="14058"/>
                  <a:pt x="229562" y="11065"/>
                </a:cubicBezTo>
                <a:close/>
              </a:path>
            </a:pathLst>
          </a:custGeom>
          <a:solidFill>
            <a:srgbClr val="95FDF1"/>
          </a:solidFill>
          <a:ln>
            <a:noFill/>
          </a:ln>
        </p:spPr>
      </p:sp>
      <p:grpSp>
        <p:nvGrpSpPr>
          <p:cNvPr id="38" name="组合 37"/>
          <p:cNvGrpSpPr/>
          <p:nvPr/>
        </p:nvGrpSpPr>
        <p:grpSpPr>
          <a:xfrm>
            <a:off x="10220446" y="4805679"/>
            <a:ext cx="2885008" cy="2934983"/>
            <a:chOff x="10783005" y="5284584"/>
            <a:chExt cx="2125679" cy="2162501"/>
          </a:xfrm>
        </p:grpSpPr>
        <p:sp>
          <p:nvSpPr>
            <p:cNvPr id="39" name="流程图: 联系 38"/>
            <p:cNvSpPr/>
            <p:nvPr/>
          </p:nvSpPr>
          <p:spPr>
            <a:xfrm>
              <a:off x="10845560" y="5383961"/>
              <a:ext cx="2063124" cy="2063124"/>
            </a:xfrm>
            <a:prstGeom prst="flowChartConnector">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流程图: 联系 39"/>
            <p:cNvSpPr/>
            <p:nvPr/>
          </p:nvSpPr>
          <p:spPr>
            <a:xfrm>
              <a:off x="10783005" y="6679709"/>
              <a:ext cx="246693" cy="246693"/>
            </a:xfrm>
            <a:prstGeom prst="flowChartConnector">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联系 40"/>
            <p:cNvSpPr/>
            <p:nvPr/>
          </p:nvSpPr>
          <p:spPr>
            <a:xfrm>
              <a:off x="12058493" y="5284584"/>
              <a:ext cx="246693" cy="246693"/>
            </a:xfrm>
            <a:prstGeom prst="flowChartConnector">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556893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803709"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人脸核身</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6523" y="1256646"/>
            <a:ext cx="5274306" cy="2716267"/>
          </a:xfrm>
          <a:prstGeom prst="rect">
            <a:avLst/>
          </a:prstGeom>
          <a:ln w="25400">
            <a:solidFill>
              <a:srgbClr val="3EFCE5"/>
            </a:solidFill>
          </a:ln>
        </p:spPr>
      </p:pic>
      <p:cxnSp>
        <p:nvCxnSpPr>
          <p:cNvPr id="10" name="直接连接符 9"/>
          <p:cNvCxnSpPr>
            <a:stCxn id="8" idx="2"/>
          </p:cNvCxnSpPr>
          <p:nvPr/>
        </p:nvCxnSpPr>
        <p:spPr>
          <a:xfrm>
            <a:off x="5963676" y="3972913"/>
            <a:ext cx="0" cy="2885087"/>
          </a:xfrm>
          <a:prstGeom prst="line">
            <a:avLst/>
          </a:prstGeom>
          <a:ln w="25400">
            <a:solidFill>
              <a:srgbClr val="3EFCE5"/>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58334" y="4746042"/>
            <a:ext cx="4604144" cy="1273875"/>
          </a:xfrm>
          <a:prstGeom prst="rect">
            <a:avLst/>
          </a:prstGeom>
        </p:spPr>
        <p:txBody>
          <a:bodyPr wrap="square">
            <a:spAutoFit/>
          </a:bodyPr>
          <a:lstStyle/>
          <a:p>
            <a:pPr indent="457200">
              <a:lnSpc>
                <a:spcPct val="150000"/>
              </a:lnSpc>
            </a:pPr>
            <a:r>
              <a:rPr lang="zh-CN" altLang="en-US" dirty="0">
                <a:solidFill>
                  <a:srgbClr val="A6E0EC"/>
                </a:solidFill>
                <a:latin typeface="黑体" panose="02010609060101010101" pitchFamily="49" charset="-122"/>
                <a:ea typeface="黑体" panose="02010609060101010101" pitchFamily="49" charset="-122"/>
                <a:cs typeface="+mn-ea"/>
                <a:sym typeface="+mn-lt"/>
              </a:rPr>
              <a:t>在金融、市政、安防等行业，对用户身份真实性要求较高，传统的身份验证流程复杂、效率低、需投入较高人工成本。</a:t>
            </a:r>
          </a:p>
        </p:txBody>
      </p:sp>
      <p:sp>
        <p:nvSpPr>
          <p:cNvPr id="12" name="矩形 11"/>
          <p:cNvSpPr/>
          <p:nvPr/>
        </p:nvSpPr>
        <p:spPr>
          <a:xfrm>
            <a:off x="6664875" y="4122795"/>
            <a:ext cx="4992414" cy="2585323"/>
          </a:xfrm>
          <a:prstGeom prst="rect">
            <a:avLst/>
          </a:prstGeom>
        </p:spPr>
        <p:txBody>
          <a:bodyPr wrap="square">
            <a:spAutoFit/>
          </a:bodyPr>
          <a:lstStyle/>
          <a:p>
            <a:pPr indent="457200">
              <a:lnSpc>
                <a:spcPct val="150000"/>
              </a:lnSpc>
            </a:pPr>
            <a:r>
              <a:rPr lang="zh-CN" altLang="en-US" dirty="0">
                <a:solidFill>
                  <a:srgbClr val="A6E0EC"/>
                </a:solidFill>
                <a:latin typeface="黑体" panose="02010609060101010101" pitchFamily="49" charset="-122"/>
                <a:ea typeface="黑体" panose="02010609060101010101" pitchFamily="49" charset="-122"/>
                <a:cs typeface="+mn-ea"/>
                <a:sym typeface="+mn-lt"/>
              </a:rPr>
              <a:t>腾讯云为解决此类问题，率先在业内推出了一套高准确度、高安全性的</a:t>
            </a:r>
            <a:r>
              <a:rPr lang="en-US" altLang="zh-CN" dirty="0" err="1">
                <a:solidFill>
                  <a:srgbClr val="A6E0EC"/>
                </a:solidFill>
                <a:latin typeface="黑体" panose="02010609060101010101" pitchFamily="49" charset="-122"/>
                <a:ea typeface="黑体" panose="02010609060101010101" pitchFamily="49" charset="-122"/>
                <a:cs typeface="+mn-ea"/>
                <a:sym typeface="+mn-lt"/>
              </a:rPr>
              <a:t>FaceIn</a:t>
            </a:r>
            <a:r>
              <a:rPr lang="zh-CN" altLang="en-US" dirty="0">
                <a:solidFill>
                  <a:srgbClr val="A6E0EC"/>
                </a:solidFill>
                <a:latin typeface="黑体" panose="02010609060101010101" pitchFamily="49" charset="-122"/>
                <a:ea typeface="黑体" panose="02010609060101010101" pitchFamily="49" charset="-122"/>
                <a:cs typeface="+mn-ea"/>
                <a:sym typeface="+mn-lt"/>
              </a:rPr>
              <a:t>人脸核身方案，通过人脸智能识别技术与</a:t>
            </a:r>
            <a:r>
              <a:rPr lang="en-US" altLang="zh-CN" dirty="0">
                <a:solidFill>
                  <a:srgbClr val="A6E0EC"/>
                </a:solidFill>
                <a:latin typeface="黑体" panose="02010609060101010101" pitchFamily="49" charset="-122"/>
                <a:ea typeface="黑体" panose="02010609060101010101" pitchFamily="49" charset="-122"/>
                <a:cs typeface="+mn-ea"/>
                <a:sym typeface="+mn-lt"/>
              </a:rPr>
              <a:t>OCR</a:t>
            </a:r>
            <a:r>
              <a:rPr lang="zh-CN" altLang="en-US" dirty="0">
                <a:solidFill>
                  <a:srgbClr val="A6E0EC"/>
                </a:solidFill>
                <a:latin typeface="黑体" panose="02010609060101010101" pitchFamily="49" charset="-122"/>
                <a:ea typeface="黑体" panose="02010609060101010101" pitchFamily="49" charset="-122"/>
                <a:cs typeface="+mn-ea"/>
                <a:sym typeface="+mn-lt"/>
              </a:rPr>
              <a:t>技术相结合，在线验证用户自拍视频或照片与身份证照片的匹配关系，秒级确认用户的身份是否真实有效。已经应用于微众银行</a:t>
            </a:r>
            <a:r>
              <a:rPr lang="en-US" altLang="zh-CN" dirty="0">
                <a:solidFill>
                  <a:srgbClr val="A6E0EC"/>
                </a:solidFill>
                <a:latin typeface="黑体" panose="02010609060101010101" pitchFamily="49" charset="-122"/>
                <a:ea typeface="黑体" panose="02010609060101010101" pitchFamily="49" charset="-122"/>
                <a:cs typeface="+mn-ea"/>
                <a:sym typeface="+mn-lt"/>
              </a:rPr>
              <a:t>App</a:t>
            </a:r>
            <a:r>
              <a:rPr lang="zh-CN" altLang="en-US" dirty="0">
                <a:solidFill>
                  <a:srgbClr val="A6E0EC"/>
                </a:solidFill>
                <a:latin typeface="黑体" panose="02010609060101010101" pitchFamily="49" charset="-122"/>
                <a:ea typeface="黑体" panose="02010609060101010101" pitchFamily="49" charset="-122"/>
                <a:cs typeface="+mn-ea"/>
                <a:sym typeface="+mn-lt"/>
              </a:rPr>
              <a:t>、微证券等产品中。</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16" name="组合 15"/>
          <p:cNvGrpSpPr/>
          <p:nvPr/>
        </p:nvGrpSpPr>
        <p:grpSpPr>
          <a:xfrm rot="8795095">
            <a:off x="2127906" y="3235312"/>
            <a:ext cx="1078659" cy="1544785"/>
            <a:chOff x="6244443" y="1912502"/>
            <a:chExt cx="1078659" cy="1544785"/>
          </a:xfrm>
        </p:grpSpPr>
        <p:grpSp>
          <p:nvGrpSpPr>
            <p:cNvPr id="17" name="组合 16"/>
            <p:cNvGrpSpPr/>
            <p:nvPr/>
          </p:nvGrpSpPr>
          <p:grpSpPr>
            <a:xfrm rot="16840612" flipH="1" flipV="1">
              <a:off x="5906311" y="2389394"/>
              <a:ext cx="1074521" cy="137519"/>
              <a:chOff x="232488" y="1372653"/>
              <a:chExt cx="1074521" cy="137519"/>
            </a:xfrm>
          </p:grpSpPr>
          <p:cxnSp>
            <p:nvCxnSpPr>
              <p:cNvPr id="24" name="直接连接符 23"/>
              <p:cNvCxnSpPr>
                <a:stCxn id="21"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12500759" flipH="1" flipV="1">
              <a:off x="6244443" y="3107533"/>
              <a:ext cx="1078659" cy="137519"/>
              <a:chOff x="228350" y="1372653"/>
              <a:chExt cx="1078659" cy="137519"/>
            </a:xfrm>
          </p:grpSpPr>
          <p:cxnSp>
            <p:nvCxnSpPr>
              <p:cNvPr id="22" name="直接连接符 21"/>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rot="2969829" flipH="1" flipV="1">
              <a:off x="6131462" y="2405088"/>
              <a:ext cx="1544785" cy="559613"/>
              <a:chOff x="-237776" y="950559"/>
              <a:chExt cx="1544785" cy="559613"/>
            </a:xfrm>
          </p:grpSpPr>
          <p:cxnSp>
            <p:nvCxnSpPr>
              <p:cNvPr id="20" name="直接连接符 19"/>
              <p:cNvCxnSpPr>
                <a:endCxn id="21"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1" name="椭圆 2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906255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Four</a:t>
            </a:r>
            <a:endParaRPr lang="zh-CN" altLang="en-US" sz="4800" dirty="0">
              <a:solidFill>
                <a:srgbClr val="A6E0EC"/>
              </a:solidFill>
            </a:endParaRPr>
          </a:p>
        </p:txBody>
      </p:sp>
      <p:sp>
        <p:nvSpPr>
          <p:cNvPr id="11" name="文本框 10"/>
          <p:cNvSpPr txBox="1"/>
          <p:nvPr/>
        </p:nvSpPr>
        <p:spPr>
          <a:xfrm>
            <a:off x="3926830" y="3792385"/>
            <a:ext cx="4769085"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人工智能的研究价值</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5087918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流程图: 联系 10"/>
          <p:cNvSpPr/>
          <p:nvPr/>
        </p:nvSpPr>
        <p:spPr>
          <a:xfrm>
            <a:off x="10354870" y="1596171"/>
            <a:ext cx="3426373" cy="3426373"/>
          </a:xfrm>
          <a:prstGeom prst="flowChartConnector">
            <a:avLst/>
          </a:prstGeom>
          <a:noFill/>
          <a:ln w="25400">
            <a:solidFill>
              <a:srgbClr val="4D6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19258110">
            <a:off x="-1953813" y="2403529"/>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1435" y="129540"/>
              <a:ext cx="652145" cy="652145"/>
              <a:chOff x="79375" y="45720"/>
              <a:chExt cx="447675" cy="447675"/>
            </a:xfrm>
          </p:grpSpPr>
          <p:sp>
            <p:nvSpPr>
              <p:cNvPr id="4" name="椭圆 3"/>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5" name="文本框 4"/>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6" name="文本框 5"/>
            <p:cNvSpPr txBox="1"/>
            <p:nvPr/>
          </p:nvSpPr>
          <p:spPr>
            <a:xfrm>
              <a:off x="855408" y="202436"/>
              <a:ext cx="2081014" cy="523220"/>
            </a:xfrm>
            <a:prstGeom prst="rect">
              <a:avLst/>
            </a:prstGeom>
            <a:noFill/>
          </p:spPr>
          <p:txBody>
            <a:bodyPr wrap="square" rtlCol="0">
              <a:spAutoFit/>
            </a:bodyPr>
            <a:lstStyle/>
            <a:p>
              <a:r>
                <a:rPr lang="en-US" altLang="zh-CN" sz="2800" b="1" dirty="0" smtClean="0">
                  <a:solidFill>
                    <a:srgbClr val="95FDF1"/>
                  </a:solidFill>
                  <a:effectLst>
                    <a:glow rad="101600">
                      <a:schemeClr val="accent1">
                        <a:alpha val="40000"/>
                      </a:schemeClr>
                    </a:glow>
                    <a:reflection stA="79000" endPos="67000" dist="101600" dir="5400000" sy="-100000" algn="bl" rotWithShape="0"/>
                  </a:effectLst>
                </a:rPr>
                <a:t>AI</a:t>
              </a:r>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研究价值</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grpSp>
        <p:nvGrpSpPr>
          <p:cNvPr id="20" name="组合 19"/>
          <p:cNvGrpSpPr/>
          <p:nvPr/>
        </p:nvGrpSpPr>
        <p:grpSpPr>
          <a:xfrm>
            <a:off x="966727" y="2032000"/>
            <a:ext cx="10804862" cy="3732970"/>
            <a:chOff x="1387138" y="2032000"/>
            <a:chExt cx="10804862" cy="373297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7138" y="2795244"/>
              <a:ext cx="2900374" cy="2959566"/>
            </a:xfrm>
            <a:prstGeom prst="rect">
              <a:avLst/>
            </a:prstGeom>
            <a:ln w="25400">
              <a:solidFill>
                <a:srgbClr val="95FDF1"/>
              </a:solidFill>
            </a:ln>
          </p:spPr>
        </p:pic>
        <p:cxnSp>
          <p:nvCxnSpPr>
            <p:cNvPr id="13" name="直接连接符 12"/>
            <p:cNvCxnSpPr/>
            <p:nvPr/>
          </p:nvCxnSpPr>
          <p:spPr>
            <a:xfrm>
              <a:off x="4287512" y="5754810"/>
              <a:ext cx="7904488" cy="1016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87512" y="2160023"/>
              <a:ext cx="0" cy="620901"/>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287512" y="2160023"/>
              <a:ext cx="2840472" cy="381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19" name="流程图: 联系 18"/>
            <p:cNvSpPr/>
            <p:nvPr/>
          </p:nvSpPr>
          <p:spPr>
            <a:xfrm>
              <a:off x="7107664" y="2032000"/>
              <a:ext cx="243840" cy="243840"/>
            </a:xfrm>
            <a:prstGeom prst="flowChartConnector">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19895417">
            <a:off x="3005429" y="1096449"/>
            <a:ext cx="1919949" cy="1427143"/>
            <a:chOff x="2814898" y="575237"/>
            <a:chExt cx="1919949" cy="1427143"/>
          </a:xfrm>
        </p:grpSpPr>
        <p:grpSp>
          <p:nvGrpSpPr>
            <p:cNvPr id="22" name="组合 21"/>
            <p:cNvGrpSpPr/>
            <p:nvPr/>
          </p:nvGrpSpPr>
          <p:grpSpPr>
            <a:xfrm rot="15867372" flipH="1" flipV="1">
              <a:off x="2641393" y="896543"/>
              <a:ext cx="745251" cy="398242"/>
              <a:chOff x="561758" y="1111930"/>
              <a:chExt cx="745251" cy="398242"/>
            </a:xfrm>
          </p:grpSpPr>
          <p:cxnSp>
            <p:nvCxnSpPr>
              <p:cNvPr id="33" name="直接连接符 32"/>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a:stCxn id="30" idx="1"/>
              <a:endCxn id="32"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rot="19876110" flipH="1" flipV="1">
              <a:off x="3194056" y="575237"/>
              <a:ext cx="745251" cy="398242"/>
              <a:chOff x="561758" y="1111930"/>
              <a:chExt cx="745251" cy="398242"/>
            </a:xfrm>
          </p:grpSpPr>
          <p:cxnSp>
            <p:nvCxnSpPr>
              <p:cNvPr id="31" name="直接连接符 3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8736508" flipH="1" flipV="1">
              <a:off x="3024801" y="1415864"/>
              <a:ext cx="1710046" cy="586516"/>
              <a:chOff x="-311565" y="923656"/>
              <a:chExt cx="1710046" cy="586516"/>
            </a:xfrm>
          </p:grpSpPr>
          <p:cxnSp>
            <p:nvCxnSpPr>
              <p:cNvPr id="29" name="直接连接符 28"/>
              <p:cNvCxnSpPr>
                <a:stCxn id="34"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1211276" flipH="1" flipV="1">
              <a:off x="3913593" y="810974"/>
              <a:ext cx="632420" cy="606792"/>
              <a:chOff x="674589" y="934962"/>
              <a:chExt cx="632420" cy="606792"/>
            </a:xfrm>
          </p:grpSpPr>
          <p:cxnSp>
            <p:nvCxnSpPr>
              <p:cNvPr id="27" name="直接连接符 26"/>
              <p:cNvCxnSpPr>
                <a:stCxn id="30"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8" name="椭圆 2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5" name="组合 34"/>
          <p:cNvGrpSpPr/>
          <p:nvPr/>
        </p:nvGrpSpPr>
        <p:grpSpPr>
          <a:xfrm>
            <a:off x="6589039" y="6202881"/>
            <a:ext cx="3353360" cy="771231"/>
            <a:chOff x="2814021" y="6152674"/>
            <a:chExt cx="3353360" cy="771231"/>
          </a:xfrm>
        </p:grpSpPr>
        <p:grpSp>
          <p:nvGrpSpPr>
            <p:cNvPr id="36" name="组合 35"/>
            <p:cNvGrpSpPr/>
            <p:nvPr/>
          </p:nvGrpSpPr>
          <p:grpSpPr>
            <a:xfrm rot="6380794" flipH="1" flipV="1">
              <a:off x="2640516" y="6352159"/>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7" name="直接连接符 36"/>
            <p:cNvCxnSpPr>
              <a:stCxn id="42"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rot="15219206" flipV="1">
              <a:off x="5595634" y="6326179"/>
              <a:ext cx="745251" cy="398242"/>
              <a:chOff x="561758" y="1111930"/>
              <a:chExt cx="745251" cy="398242"/>
            </a:xfrm>
          </p:grpSpPr>
          <p:cxnSp>
            <p:nvCxnSpPr>
              <p:cNvPr id="39" name="直接连接符 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组合 42"/>
          <p:cNvGrpSpPr/>
          <p:nvPr/>
        </p:nvGrpSpPr>
        <p:grpSpPr>
          <a:xfrm>
            <a:off x="8327175" y="958032"/>
            <a:ext cx="1240696" cy="599499"/>
            <a:chOff x="5404736" y="0"/>
            <a:chExt cx="1240696" cy="599499"/>
          </a:xfrm>
        </p:grpSpPr>
        <p:grpSp>
          <p:nvGrpSpPr>
            <p:cNvPr id="44" name="组合 43"/>
            <p:cNvGrpSpPr/>
            <p:nvPr/>
          </p:nvGrpSpPr>
          <p:grpSpPr>
            <a:xfrm rot="11984523" flipH="1" flipV="1">
              <a:off x="5404736" y="164290"/>
              <a:ext cx="745251" cy="398242"/>
              <a:chOff x="561758" y="1111930"/>
              <a:chExt cx="745251" cy="398242"/>
            </a:xfrm>
          </p:grpSpPr>
          <p:cxnSp>
            <p:nvCxnSpPr>
              <p:cNvPr id="46" name="直接连接符 4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p:nvSpPr>
        <p:spPr>
          <a:xfrm>
            <a:off x="4032656" y="2286523"/>
            <a:ext cx="7924800" cy="3416320"/>
          </a:xfrm>
          <a:prstGeom prst="rect">
            <a:avLst/>
          </a:prstGeom>
        </p:spPr>
        <p:txBody>
          <a:bodyPr wrap="square">
            <a:spAutoFit/>
          </a:bodyPr>
          <a:lstStyle/>
          <a:p>
            <a:pPr indent="457200">
              <a:lnSpc>
                <a:spcPct val="200000"/>
              </a:lnSpc>
            </a:pPr>
            <a:r>
              <a:rPr lang="zh-CN" altLang="en-US" dirty="0">
                <a:solidFill>
                  <a:srgbClr val="A6E0EC"/>
                </a:solidFill>
                <a:cs typeface="+mn-ea"/>
                <a:sym typeface="+mn-lt"/>
              </a:rPr>
              <a:t>繁重的科学和工程计算本来是要人脑来承担的，如今计算机不但能完成这种计算，而且能够比人脑做得更快、更准确，因此当代人已不再把这种计算看作是“需要人类智能才能完成的复杂任务”，可见复杂工作的定义是随着时代的发展和技术的进步而变化的，人工智能这门科学的具体目标也自然随着时代的变化而发展。它一方面不断获得新的进展，另一方面又转向更有意义、更加困难的目标。</a:t>
            </a:r>
            <a:endParaRPr lang="en-US" altLang="zh-CN" dirty="0">
              <a:solidFill>
                <a:srgbClr val="A6E0EC"/>
              </a:solidFill>
              <a:cs typeface="+mn-ea"/>
              <a:sym typeface="+mn-lt"/>
            </a:endParaRPr>
          </a:p>
        </p:txBody>
      </p:sp>
    </p:spTree>
    <p:extLst>
      <p:ext uri="{BB962C8B-B14F-4D97-AF65-F5344CB8AC3E}">
        <p14:creationId xmlns:p14="http://schemas.microsoft.com/office/powerpoint/2010/main" val="17964780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流程图: 联系 10"/>
          <p:cNvSpPr/>
          <p:nvPr/>
        </p:nvSpPr>
        <p:spPr>
          <a:xfrm>
            <a:off x="10354870" y="1596171"/>
            <a:ext cx="3426373" cy="3426373"/>
          </a:xfrm>
          <a:prstGeom prst="flowChartConnector">
            <a:avLst/>
          </a:prstGeom>
          <a:noFill/>
          <a:ln w="25400">
            <a:solidFill>
              <a:srgbClr val="4D6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19258110">
            <a:off x="-1953813" y="2403529"/>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1435" y="129540"/>
              <a:ext cx="652145" cy="652145"/>
              <a:chOff x="79375" y="45720"/>
              <a:chExt cx="447675" cy="447675"/>
            </a:xfrm>
          </p:grpSpPr>
          <p:sp>
            <p:nvSpPr>
              <p:cNvPr id="4" name="椭圆 3"/>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5" name="文本框 4"/>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6" name="文本框 5"/>
            <p:cNvSpPr txBox="1"/>
            <p:nvPr/>
          </p:nvSpPr>
          <p:spPr>
            <a:xfrm>
              <a:off x="855408" y="202436"/>
              <a:ext cx="3450062" cy="523220"/>
            </a:xfrm>
            <a:prstGeom prst="rect">
              <a:avLst/>
            </a:prstGeom>
            <a:noFill/>
          </p:spPr>
          <p:txBody>
            <a:bodyPr wrap="square" rtlCol="0">
              <a:spAutoFit/>
            </a:bodyPr>
            <a:lstStyle/>
            <a:p>
              <a:r>
                <a:rPr lang="en-US" altLang="zh-CN" sz="2800" b="1" dirty="0" smtClean="0">
                  <a:solidFill>
                    <a:srgbClr val="95FDF1"/>
                  </a:solidFill>
                  <a:effectLst>
                    <a:glow rad="101600">
                      <a:schemeClr val="accent1">
                        <a:alpha val="40000"/>
                      </a:schemeClr>
                    </a:glow>
                    <a:reflection stA="79000" endPos="67000" dist="101600" dir="5400000" sy="-100000" algn="bl" rotWithShape="0"/>
                  </a:effectLst>
                </a:rPr>
                <a:t>AI</a:t>
              </a:r>
              <a:r>
                <a:rPr lang="zh-CN" altLang="en-US" sz="2800" b="1" dirty="0">
                  <a:solidFill>
                    <a:srgbClr val="95FDF1"/>
                  </a:solidFill>
                  <a:effectLst>
                    <a:glow rad="101600">
                      <a:schemeClr val="accent1">
                        <a:alpha val="40000"/>
                      </a:schemeClr>
                    </a:glow>
                    <a:reflection stA="79000" endPos="67000" dist="101600" dir="5400000" sy="-100000" algn="bl" rotWithShape="0"/>
                  </a:effectLst>
                </a:rPr>
                <a:t>机器学习研究价值</a:t>
              </a:r>
            </a:p>
          </p:txBody>
        </p:sp>
      </p:grpSp>
      <p:grpSp>
        <p:nvGrpSpPr>
          <p:cNvPr id="20" name="组合 19"/>
          <p:cNvGrpSpPr/>
          <p:nvPr/>
        </p:nvGrpSpPr>
        <p:grpSpPr>
          <a:xfrm flipH="1">
            <a:off x="36808" y="2032000"/>
            <a:ext cx="11863193" cy="3765920"/>
            <a:chOff x="1258726" y="2032000"/>
            <a:chExt cx="11863193" cy="376592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726" y="2961351"/>
              <a:ext cx="4734679" cy="2793459"/>
            </a:xfrm>
            <a:prstGeom prst="rect">
              <a:avLst/>
            </a:prstGeom>
            <a:ln w="25400">
              <a:solidFill>
                <a:srgbClr val="95FDF1"/>
              </a:solidFill>
            </a:ln>
          </p:spPr>
        </p:pic>
        <p:cxnSp>
          <p:nvCxnSpPr>
            <p:cNvPr id="13" name="直接连接符 12"/>
            <p:cNvCxnSpPr/>
            <p:nvPr/>
          </p:nvCxnSpPr>
          <p:spPr>
            <a:xfrm>
              <a:off x="5993404" y="5774197"/>
              <a:ext cx="7128515" cy="23723"/>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flipV="1">
              <a:off x="5993405" y="2163854"/>
              <a:ext cx="0" cy="797498"/>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993405" y="2160023"/>
              <a:ext cx="1134579" cy="7663"/>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19" name="流程图: 联系 18"/>
            <p:cNvSpPr/>
            <p:nvPr/>
          </p:nvSpPr>
          <p:spPr>
            <a:xfrm>
              <a:off x="7107664" y="2032000"/>
              <a:ext cx="243840" cy="243840"/>
            </a:xfrm>
            <a:prstGeom prst="flowChartConnector">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19895417">
            <a:off x="3005429" y="1096449"/>
            <a:ext cx="1919949" cy="1427143"/>
            <a:chOff x="2814898" y="575237"/>
            <a:chExt cx="1919949" cy="1427143"/>
          </a:xfrm>
        </p:grpSpPr>
        <p:grpSp>
          <p:nvGrpSpPr>
            <p:cNvPr id="22" name="组合 21"/>
            <p:cNvGrpSpPr/>
            <p:nvPr/>
          </p:nvGrpSpPr>
          <p:grpSpPr>
            <a:xfrm rot="15867372" flipH="1" flipV="1">
              <a:off x="2641393" y="896543"/>
              <a:ext cx="745251" cy="398242"/>
              <a:chOff x="561758" y="1111930"/>
              <a:chExt cx="745251" cy="398242"/>
            </a:xfrm>
          </p:grpSpPr>
          <p:cxnSp>
            <p:nvCxnSpPr>
              <p:cNvPr id="33" name="直接连接符 32"/>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a:stCxn id="30" idx="1"/>
              <a:endCxn id="32"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rot="19876110" flipH="1" flipV="1">
              <a:off x="3194056" y="575237"/>
              <a:ext cx="745251" cy="398242"/>
              <a:chOff x="561758" y="1111930"/>
              <a:chExt cx="745251" cy="398242"/>
            </a:xfrm>
          </p:grpSpPr>
          <p:cxnSp>
            <p:nvCxnSpPr>
              <p:cNvPr id="31" name="直接连接符 3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8736508" flipH="1" flipV="1">
              <a:off x="3024801" y="1415864"/>
              <a:ext cx="1710046" cy="586516"/>
              <a:chOff x="-311565" y="923656"/>
              <a:chExt cx="1710046" cy="586516"/>
            </a:xfrm>
          </p:grpSpPr>
          <p:cxnSp>
            <p:nvCxnSpPr>
              <p:cNvPr id="29" name="直接连接符 28"/>
              <p:cNvCxnSpPr>
                <a:stCxn id="34"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1211276" flipH="1" flipV="1">
              <a:off x="3913593" y="810974"/>
              <a:ext cx="632420" cy="606792"/>
              <a:chOff x="674589" y="934962"/>
              <a:chExt cx="632420" cy="606792"/>
            </a:xfrm>
          </p:grpSpPr>
          <p:cxnSp>
            <p:nvCxnSpPr>
              <p:cNvPr id="27" name="直接连接符 26"/>
              <p:cNvCxnSpPr>
                <a:stCxn id="30"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8" name="椭圆 2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5" name="组合 34"/>
          <p:cNvGrpSpPr/>
          <p:nvPr/>
        </p:nvGrpSpPr>
        <p:grpSpPr>
          <a:xfrm>
            <a:off x="6589039" y="6202881"/>
            <a:ext cx="3353360" cy="771231"/>
            <a:chOff x="2814021" y="6152674"/>
            <a:chExt cx="3353360" cy="771231"/>
          </a:xfrm>
        </p:grpSpPr>
        <p:grpSp>
          <p:nvGrpSpPr>
            <p:cNvPr id="36" name="组合 35"/>
            <p:cNvGrpSpPr/>
            <p:nvPr/>
          </p:nvGrpSpPr>
          <p:grpSpPr>
            <a:xfrm rot="6380794" flipH="1" flipV="1">
              <a:off x="2640516" y="6352159"/>
              <a:ext cx="745251" cy="398242"/>
              <a:chOff x="561758" y="1111930"/>
              <a:chExt cx="745251" cy="398242"/>
            </a:xfrm>
          </p:grpSpPr>
          <p:cxnSp>
            <p:nvCxnSpPr>
              <p:cNvPr id="41" name="直接连接符 4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2" name="椭圆 4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7" name="直接连接符 36"/>
            <p:cNvCxnSpPr>
              <a:stCxn id="42"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rot="15219206" flipV="1">
              <a:off x="5595634" y="6326179"/>
              <a:ext cx="745251" cy="398242"/>
              <a:chOff x="561758" y="1111930"/>
              <a:chExt cx="745251" cy="398242"/>
            </a:xfrm>
          </p:grpSpPr>
          <p:cxnSp>
            <p:nvCxnSpPr>
              <p:cNvPr id="39" name="直接连接符 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组合 42"/>
          <p:cNvGrpSpPr/>
          <p:nvPr/>
        </p:nvGrpSpPr>
        <p:grpSpPr>
          <a:xfrm>
            <a:off x="8327175" y="958032"/>
            <a:ext cx="1240696" cy="599499"/>
            <a:chOff x="5404736" y="0"/>
            <a:chExt cx="1240696" cy="599499"/>
          </a:xfrm>
        </p:grpSpPr>
        <p:grpSp>
          <p:nvGrpSpPr>
            <p:cNvPr id="44" name="组合 43"/>
            <p:cNvGrpSpPr/>
            <p:nvPr/>
          </p:nvGrpSpPr>
          <p:grpSpPr>
            <a:xfrm rot="11984523" flipH="1" flipV="1">
              <a:off x="5404736" y="164290"/>
              <a:ext cx="745251" cy="398242"/>
              <a:chOff x="561758" y="1111930"/>
              <a:chExt cx="745251" cy="398242"/>
            </a:xfrm>
          </p:grpSpPr>
          <p:cxnSp>
            <p:nvCxnSpPr>
              <p:cNvPr id="46" name="直接连接符 4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sp>
        <p:nvSpPr>
          <p:cNvPr id="50" name="文本框 2"/>
          <p:cNvSpPr txBox="1"/>
          <p:nvPr/>
        </p:nvSpPr>
        <p:spPr>
          <a:xfrm>
            <a:off x="36808" y="2249772"/>
            <a:ext cx="7115354" cy="355481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457200">
              <a:lnSpc>
                <a:spcPct val="150000"/>
              </a:lnSpc>
            </a:pPr>
            <a:r>
              <a:rPr lang="zh-CN" altLang="en-US" sz="1500" dirty="0">
                <a:solidFill>
                  <a:srgbClr val="A6E0EC"/>
                </a:solidFill>
                <a:latin typeface="黑体" panose="02010609060101010101" pitchFamily="49" charset="-122"/>
                <a:ea typeface="黑体" panose="02010609060101010101" pitchFamily="49" charset="-122"/>
                <a:cs typeface="+mn-ea"/>
                <a:sym typeface="+mn-lt"/>
              </a:rPr>
              <a:t>“机器学习”的数学基础是“统计学”、“信息论”和“控制论”。还包括其他非数学学科。这类“机器学习”对“经验”的依赖性很强。计算机需要不断从解决一类问题的经验中获取知识，学习策略，在遇到类似的问题时，运用经验知识解决问题并积累新的经验，就像普通人一样。我们可以将这样的学习方式称之为“连续型学习”。但人类除了会从经验中学习之外，还会创造，即“跳跃型学习”。这在某些情形下被称为“灵感”或“顿悟”。一直以来，计算机最难学会的就是“顿悟”。或者再严格一些来说，计算机在学习和“实践”方面难以学会“不依赖于量变的质变”，很难从一种“质”直接到另一种“质”，或者从一个“概念”直接到另一个“概念”。正因为如此，这里的“实践”并非同人类一样的实践。人类的实践过程同时包括经验和创造。</a:t>
            </a:r>
            <a:endParaRPr lang="en-US" sz="1500" dirty="0">
              <a:solidFill>
                <a:srgbClr val="A6E0EC"/>
              </a:solidFill>
              <a:latin typeface="黑体" panose="02010609060101010101" pitchFamily="49" charset="-122"/>
              <a:ea typeface="黑体" panose="02010609060101010101" pitchFamily="49" charset="-122"/>
              <a:cs typeface="+mn-ea"/>
              <a:sym typeface="+mn-lt"/>
            </a:endParaRPr>
          </a:p>
        </p:txBody>
      </p:sp>
    </p:spTree>
    <p:extLst>
      <p:ext uri="{BB962C8B-B14F-4D97-AF65-F5344CB8AC3E}">
        <p14:creationId xmlns:p14="http://schemas.microsoft.com/office/powerpoint/2010/main" val="22535839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Five</a:t>
            </a:r>
            <a:endParaRPr lang="zh-CN" altLang="en-US" sz="4800" dirty="0">
              <a:solidFill>
                <a:srgbClr val="A6E0EC"/>
              </a:solidFill>
            </a:endParaRPr>
          </a:p>
        </p:txBody>
      </p:sp>
      <p:sp>
        <p:nvSpPr>
          <p:cNvPr id="11" name="文本框 10"/>
          <p:cNvSpPr txBox="1"/>
          <p:nvPr/>
        </p:nvSpPr>
        <p:spPr>
          <a:xfrm>
            <a:off x="4134970" y="3811741"/>
            <a:ext cx="4322109"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人工智能强弱对比</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40224211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971876" cy="523220"/>
            </a:xfrm>
            <a:prstGeom prst="rect">
              <a:avLst/>
            </a:prstGeom>
            <a:noFill/>
          </p:spPr>
          <p:txBody>
            <a:bodyPr wrap="square" rtlCol="0">
              <a:spAutoFit/>
            </a:bodyPr>
            <a:lstStyle/>
            <a:p>
              <a:r>
                <a:rPr lang="en-US" altLang="zh-CN" sz="2800" b="1" dirty="0" smtClean="0">
                  <a:solidFill>
                    <a:srgbClr val="95FDF1"/>
                  </a:solidFill>
                  <a:effectLst>
                    <a:glow rad="101600">
                      <a:schemeClr val="accent1">
                        <a:alpha val="40000"/>
                      </a:schemeClr>
                    </a:glow>
                    <a:reflection stA="79000" endPos="67000" dist="101600" dir="5400000" sy="-100000" algn="bl" rotWithShape="0"/>
                  </a:effectLst>
                </a:rPr>
                <a:t>AI</a:t>
              </a:r>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强弱对比</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12" name="图片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09341" y="1982185"/>
            <a:ext cx="4762500" cy="2752725"/>
          </a:xfrm>
          <a:custGeom>
            <a:avLst/>
            <a:gdLst>
              <a:gd name="connsiteX0" fmla="*/ 0 w 4762500"/>
              <a:gd name="connsiteY0" fmla="*/ 0 h 2752725"/>
              <a:gd name="connsiteX1" fmla="*/ 4762500 w 4762500"/>
              <a:gd name="connsiteY1" fmla="*/ 0 h 2752725"/>
              <a:gd name="connsiteX2" fmla="*/ 4762500 w 4762500"/>
              <a:gd name="connsiteY2" fmla="*/ 1685925 h 2752725"/>
              <a:gd name="connsiteX3" fmla="*/ 2374459 w 4762500"/>
              <a:gd name="connsiteY3" fmla="*/ 1685925 h 2752725"/>
              <a:gd name="connsiteX4" fmla="*/ 2018852 w 4762500"/>
              <a:gd name="connsiteY4" fmla="*/ 2041532 h 2752725"/>
              <a:gd name="connsiteX5" fmla="*/ 2018852 w 4762500"/>
              <a:gd name="connsiteY5" fmla="*/ 2752725 h 2752725"/>
              <a:gd name="connsiteX6" fmla="*/ 0 w 4762500"/>
              <a:gd name="connsiteY6" fmla="*/ 2752725 h 275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00" h="2752725">
                <a:moveTo>
                  <a:pt x="0" y="0"/>
                </a:moveTo>
                <a:lnTo>
                  <a:pt x="4762500" y="0"/>
                </a:lnTo>
                <a:lnTo>
                  <a:pt x="4762500" y="1685925"/>
                </a:lnTo>
                <a:lnTo>
                  <a:pt x="2374459" y="1685925"/>
                </a:lnTo>
                <a:cubicBezTo>
                  <a:pt x="2178063" y="1685925"/>
                  <a:pt x="2018852" y="1845136"/>
                  <a:pt x="2018852" y="2041532"/>
                </a:cubicBezTo>
                <a:lnTo>
                  <a:pt x="2018852" y="2752725"/>
                </a:lnTo>
                <a:lnTo>
                  <a:pt x="0" y="2752725"/>
                </a:lnTo>
                <a:close/>
              </a:path>
            </a:pathLst>
          </a:custGeom>
          <a:ln w="50800">
            <a:solidFill>
              <a:srgbClr val="95FDF1"/>
            </a:solidFill>
          </a:ln>
        </p:spPr>
      </p:pic>
      <p:sp>
        <p:nvSpPr>
          <p:cNvPr id="13" name="圆角矩形 12"/>
          <p:cNvSpPr/>
          <p:nvPr/>
        </p:nvSpPr>
        <p:spPr>
          <a:xfrm>
            <a:off x="2385849" y="3846786"/>
            <a:ext cx="3342288" cy="1776248"/>
          </a:xfrm>
          <a:prstGeom prst="roundRect">
            <a:avLst/>
          </a:prstGeom>
          <a:blipFill>
            <a:blip r:embed="rId4"/>
            <a:stretch>
              <a:fillRect/>
            </a:stretch>
          </a:blipFill>
          <a:ln w="508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2"/>
          <p:cNvSpPr txBox="1"/>
          <p:nvPr/>
        </p:nvSpPr>
        <p:spPr>
          <a:xfrm>
            <a:off x="6211612" y="1579264"/>
            <a:ext cx="5759669" cy="47459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人工智能的一个比较流行的定义，也是该领域较早的定义，是由约翰</a:t>
            </a:r>
            <a:r>
              <a:rPr lang="en-US" altLang="zh-CN" dirty="0">
                <a:solidFill>
                  <a:srgbClr val="A6E0EC"/>
                </a:solidFill>
                <a:latin typeface="黑体" panose="02010609060101010101" pitchFamily="49" charset="-122"/>
                <a:ea typeface="黑体" panose="02010609060101010101" pitchFamily="49" charset="-122"/>
                <a:cs typeface="+mn-ea"/>
                <a:sym typeface="+mn-lt"/>
              </a:rPr>
              <a:t>·</a:t>
            </a:r>
            <a:r>
              <a:rPr lang="zh-CN" altLang="en-US" dirty="0">
                <a:solidFill>
                  <a:srgbClr val="A6E0EC"/>
                </a:solidFill>
                <a:latin typeface="黑体" panose="02010609060101010101" pitchFamily="49" charset="-122"/>
                <a:ea typeface="黑体" panose="02010609060101010101" pitchFamily="49" charset="-122"/>
                <a:cs typeface="+mn-ea"/>
                <a:sym typeface="+mn-lt"/>
              </a:rPr>
              <a:t>麦卡锡（</a:t>
            </a:r>
            <a:r>
              <a:rPr lang="en-US" altLang="zh-CN" dirty="0">
                <a:solidFill>
                  <a:srgbClr val="A6E0EC"/>
                </a:solidFill>
                <a:latin typeface="黑体" panose="02010609060101010101" pitchFamily="49" charset="-122"/>
                <a:ea typeface="黑体" panose="02010609060101010101" pitchFamily="49" charset="-122"/>
                <a:cs typeface="+mn-ea"/>
                <a:sym typeface="+mn-lt"/>
              </a:rPr>
              <a:t>JOHN MCCARTHY</a:t>
            </a:r>
            <a:r>
              <a:rPr lang="zh-CN" altLang="en-US" dirty="0">
                <a:solidFill>
                  <a:srgbClr val="A6E0EC"/>
                </a:solidFill>
                <a:latin typeface="黑体" panose="02010609060101010101" pitchFamily="49" charset="-122"/>
                <a:ea typeface="黑体" panose="02010609060101010101" pitchFamily="49" charset="-122"/>
                <a:cs typeface="+mn-ea"/>
                <a:sym typeface="+mn-lt"/>
              </a:rPr>
              <a:t>）在</a:t>
            </a:r>
            <a:r>
              <a:rPr lang="en-US" altLang="zh-CN" dirty="0">
                <a:solidFill>
                  <a:srgbClr val="A6E0EC"/>
                </a:solidFill>
                <a:latin typeface="黑体" panose="02010609060101010101" pitchFamily="49" charset="-122"/>
                <a:ea typeface="黑体" panose="02010609060101010101" pitchFamily="49" charset="-122"/>
                <a:cs typeface="+mn-ea"/>
                <a:sym typeface="+mn-lt"/>
              </a:rPr>
              <a:t>1956</a:t>
            </a:r>
            <a:r>
              <a:rPr lang="zh-CN" altLang="en-US" dirty="0">
                <a:solidFill>
                  <a:srgbClr val="A6E0EC"/>
                </a:solidFill>
                <a:latin typeface="黑体" panose="02010609060101010101" pitchFamily="49" charset="-122"/>
                <a:ea typeface="黑体" panose="02010609060101010101" pitchFamily="49" charset="-122"/>
                <a:cs typeface="+mn-ea"/>
                <a:sym typeface="+mn-lt"/>
              </a:rPr>
              <a:t>年的达特矛斯会议（</a:t>
            </a:r>
            <a:r>
              <a:rPr lang="en-US" altLang="zh-CN" dirty="0">
                <a:solidFill>
                  <a:srgbClr val="A6E0EC"/>
                </a:solidFill>
                <a:latin typeface="黑体" panose="02010609060101010101" pitchFamily="49" charset="-122"/>
                <a:ea typeface="黑体" panose="02010609060101010101" pitchFamily="49" charset="-122"/>
                <a:cs typeface="+mn-ea"/>
                <a:sym typeface="+mn-lt"/>
              </a:rPr>
              <a:t>DARTMOUTH CONFERENCE</a:t>
            </a:r>
            <a:r>
              <a:rPr lang="zh-CN" altLang="en-US" dirty="0">
                <a:solidFill>
                  <a:srgbClr val="A6E0EC"/>
                </a:solidFill>
                <a:latin typeface="黑体" panose="02010609060101010101" pitchFamily="49" charset="-122"/>
                <a:ea typeface="黑体" panose="02010609060101010101" pitchFamily="49" charset="-122"/>
                <a:cs typeface="+mn-ea"/>
                <a:sym typeface="+mn-lt"/>
              </a:rPr>
              <a:t>）上提出的：人工智能就是要让机器的行为看起来就象是人所表现出的智能行为一样。</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但是这个定义似乎忽略了强人工智能的可能性（见下）。另一个定义指人工智能是人造机器所表现出来的智能性。总体来讲，对人工智能的定义大多可划分为四类，即机器“像人一样思考”、“像人一样行动”、“理性地思考”和“理性地行动”。</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这里“行动”应广义地理解为采取行动，或制定行动的决策，而不是肢体动作。</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19" name="组合 18"/>
          <p:cNvGrpSpPr/>
          <p:nvPr/>
        </p:nvGrpSpPr>
        <p:grpSpPr>
          <a:xfrm>
            <a:off x="5959365" y="1240220"/>
            <a:ext cx="189187" cy="5084959"/>
            <a:chOff x="5959365" y="1240220"/>
            <a:chExt cx="189187" cy="5084959"/>
          </a:xfrm>
        </p:grpSpPr>
        <p:cxnSp>
          <p:nvCxnSpPr>
            <p:cNvPr id="16" name="直接连接符 15"/>
            <p:cNvCxnSpPr/>
            <p:nvPr/>
          </p:nvCxnSpPr>
          <p:spPr>
            <a:xfrm>
              <a:off x="6053959" y="1334814"/>
              <a:ext cx="0" cy="4908331"/>
            </a:xfrm>
            <a:prstGeom prst="line">
              <a:avLst/>
            </a:prstGeom>
            <a:ln w="25400">
              <a:solidFill>
                <a:srgbClr val="95FDF1"/>
              </a:solidFill>
              <a:prstDash val="dash"/>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959365" y="1240220"/>
              <a:ext cx="189187" cy="18918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959365" y="6135992"/>
              <a:ext cx="189187" cy="18918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7058782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16" presetClass="entr" presetSubtype="42"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barn(outHorizontal)">
                                      <p:cBhvr>
                                        <p:cTn id="14" dur="500"/>
                                        <p:tgtEl>
                                          <p:spTgt spid="19"/>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971876"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强人工智能</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圆角矩形 7"/>
          <p:cNvSpPr/>
          <p:nvPr/>
        </p:nvSpPr>
        <p:spPr>
          <a:xfrm>
            <a:off x="1734206" y="1860331"/>
            <a:ext cx="3226677" cy="1072055"/>
          </a:xfrm>
          <a:prstGeom prst="roundRect">
            <a:avLst/>
          </a:prstGeom>
          <a:solidFill>
            <a:srgbClr val="3EFCE5">
              <a:alpha val="50000"/>
            </a:srgbClr>
          </a:solid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6800192" y="1860331"/>
            <a:ext cx="3394842" cy="1072055"/>
          </a:xfrm>
          <a:prstGeom prst="roundRect">
            <a:avLst/>
          </a:prstGeom>
          <a:solidFill>
            <a:srgbClr val="3EFCE5">
              <a:alpha val="50000"/>
            </a:srgbClr>
          </a:solidFill>
          <a:ln w="38100">
            <a:solidFill>
              <a:srgbClr val="95FD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55941" y="2134748"/>
            <a:ext cx="2783205" cy="523220"/>
          </a:xfrm>
          <a:prstGeom prst="rect">
            <a:avLst/>
          </a:prstGeom>
          <a:noFill/>
        </p:spPr>
        <p:txBody>
          <a:bodyPr wrap="square" rtlCol="0">
            <a:spAutoFit/>
          </a:bodyPr>
          <a:lstStyle/>
          <a:p>
            <a:r>
              <a:rPr lang="zh-CN" altLang="en-US" sz="2800" dirty="0" smtClean="0">
                <a:solidFill>
                  <a:schemeClr val="bg1"/>
                </a:solidFill>
                <a:latin typeface="黑体" panose="02010609060101010101" pitchFamily="49" charset="-122"/>
                <a:ea typeface="黑体" panose="02010609060101010101" pitchFamily="49" charset="-122"/>
              </a:rPr>
              <a:t>类人的人工智能</a:t>
            </a:r>
            <a:endParaRPr lang="zh-CN" altLang="en-US" sz="2800" dirty="0">
              <a:solidFill>
                <a:schemeClr val="bg1"/>
              </a:solidFill>
              <a:latin typeface="黑体" panose="02010609060101010101" pitchFamily="49" charset="-122"/>
              <a:ea typeface="黑体" panose="02010609060101010101" pitchFamily="49" charset="-122"/>
            </a:endParaRPr>
          </a:p>
        </p:txBody>
      </p:sp>
      <p:sp>
        <p:nvSpPr>
          <p:cNvPr id="11" name="文本框 10"/>
          <p:cNvSpPr txBox="1"/>
          <p:nvPr/>
        </p:nvSpPr>
        <p:spPr>
          <a:xfrm>
            <a:off x="7000907" y="2134748"/>
            <a:ext cx="3141577" cy="523220"/>
          </a:xfrm>
          <a:prstGeom prst="rect">
            <a:avLst/>
          </a:prstGeom>
          <a:noFill/>
        </p:spPr>
        <p:txBody>
          <a:bodyPr wrap="square" rtlCol="0">
            <a:spAutoFit/>
          </a:bodyPr>
          <a:lstStyle/>
          <a:p>
            <a:r>
              <a:rPr lang="zh-CN" altLang="en-US" sz="2800" dirty="0" smtClean="0">
                <a:solidFill>
                  <a:schemeClr val="bg1"/>
                </a:solidFill>
                <a:latin typeface="黑体" panose="02010609060101010101" pitchFamily="49" charset="-122"/>
                <a:ea typeface="黑体" panose="02010609060101010101" pitchFamily="49" charset="-122"/>
              </a:rPr>
              <a:t>非类人的人工智能</a:t>
            </a:r>
            <a:endParaRPr lang="zh-CN" altLang="en-US" sz="2800" dirty="0">
              <a:solidFill>
                <a:schemeClr val="bg1"/>
              </a:solidFill>
              <a:latin typeface="黑体" panose="02010609060101010101" pitchFamily="49" charset="-122"/>
              <a:ea typeface="黑体" panose="02010609060101010101" pitchFamily="49" charset="-122"/>
            </a:endParaRPr>
          </a:p>
        </p:txBody>
      </p:sp>
      <p:sp>
        <p:nvSpPr>
          <p:cNvPr id="12" name="左中括号 11"/>
          <p:cNvSpPr/>
          <p:nvPr/>
        </p:nvSpPr>
        <p:spPr>
          <a:xfrm rot="16200000">
            <a:off x="5699235" y="1088970"/>
            <a:ext cx="362609" cy="4151586"/>
          </a:xfrm>
          <a:prstGeom prst="leftBracket">
            <a:avLst/>
          </a:prstGeom>
          <a:ln w="25400">
            <a:solidFill>
              <a:srgbClr val="95FDF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文本框 2"/>
          <p:cNvSpPr txBox="1"/>
          <p:nvPr/>
        </p:nvSpPr>
        <p:spPr>
          <a:xfrm>
            <a:off x="2290416" y="3682399"/>
            <a:ext cx="7180246" cy="27515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强人工智能观点认为有可能制造出真正能推理（</a:t>
            </a:r>
            <a:r>
              <a:rPr lang="en-US" altLang="zh-CN" dirty="0">
                <a:solidFill>
                  <a:srgbClr val="A6E0EC"/>
                </a:solidFill>
                <a:latin typeface="黑体" panose="02010609060101010101" pitchFamily="49" charset="-122"/>
                <a:ea typeface="黑体" panose="02010609060101010101" pitchFamily="49" charset="-122"/>
                <a:cs typeface="+mn-ea"/>
                <a:sym typeface="+mn-lt"/>
              </a:rPr>
              <a:t>REASONING</a:t>
            </a:r>
            <a:r>
              <a:rPr lang="zh-CN" altLang="en-US" dirty="0">
                <a:solidFill>
                  <a:srgbClr val="A6E0EC"/>
                </a:solidFill>
                <a:latin typeface="黑体" panose="02010609060101010101" pitchFamily="49" charset="-122"/>
                <a:ea typeface="黑体" panose="02010609060101010101" pitchFamily="49" charset="-122"/>
                <a:cs typeface="+mn-ea"/>
                <a:sym typeface="+mn-lt"/>
              </a:rPr>
              <a:t>）和解决问题（</a:t>
            </a:r>
            <a:r>
              <a:rPr lang="en-US" altLang="zh-CN" dirty="0">
                <a:solidFill>
                  <a:srgbClr val="A6E0EC"/>
                </a:solidFill>
                <a:latin typeface="黑体" panose="02010609060101010101" pitchFamily="49" charset="-122"/>
                <a:ea typeface="黑体" panose="02010609060101010101" pitchFamily="49" charset="-122"/>
                <a:cs typeface="+mn-ea"/>
                <a:sym typeface="+mn-lt"/>
              </a:rPr>
              <a:t>PROBLEM_SOLVING</a:t>
            </a:r>
            <a:r>
              <a:rPr lang="zh-CN" altLang="en-US" dirty="0">
                <a:solidFill>
                  <a:srgbClr val="A6E0EC"/>
                </a:solidFill>
                <a:latin typeface="黑体" panose="02010609060101010101" pitchFamily="49" charset="-122"/>
                <a:ea typeface="黑体" panose="02010609060101010101" pitchFamily="49" charset="-122"/>
                <a:cs typeface="+mn-ea"/>
                <a:sym typeface="+mn-lt"/>
              </a:rPr>
              <a:t>）的智能机器，并且，这样的机器能将被认为是有知觉的，有自我意识的。强人工智能可以有两类：</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zh-CN" altLang="en-US"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类人的人工智能，即机器的思考和推理就像人的思维一样。</a:t>
            </a:r>
            <a:endParaRPr lang="en-US" altLang="zh-CN"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zh-CN" altLang="en-US" dirty="0">
              <a:solidFill>
                <a:srgbClr val="A6E0EC"/>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dirty="0">
                <a:solidFill>
                  <a:srgbClr val="A6E0EC"/>
                </a:solidFill>
                <a:latin typeface="黑体" panose="02010609060101010101" pitchFamily="49" charset="-122"/>
                <a:ea typeface="黑体" panose="02010609060101010101" pitchFamily="49" charset="-122"/>
                <a:cs typeface="+mn-ea"/>
                <a:sym typeface="+mn-lt"/>
              </a:rPr>
              <a:t>非类人的人工智能，即机器产生了和人完全不一样的知觉和意识，使用和人完全不一样的推理方式。</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14" name="组合 13"/>
          <p:cNvGrpSpPr/>
          <p:nvPr/>
        </p:nvGrpSpPr>
        <p:grpSpPr>
          <a:xfrm rot="10581335">
            <a:off x="425513" y="3378789"/>
            <a:ext cx="1078659" cy="1544785"/>
            <a:chOff x="6244443" y="1912502"/>
            <a:chExt cx="1078659" cy="1544785"/>
          </a:xfrm>
        </p:grpSpPr>
        <p:grpSp>
          <p:nvGrpSpPr>
            <p:cNvPr id="15" name="组合 14"/>
            <p:cNvGrpSpPr/>
            <p:nvPr/>
          </p:nvGrpSpPr>
          <p:grpSpPr>
            <a:xfrm rot="16840612" flipH="1" flipV="1">
              <a:off x="5906311" y="2389394"/>
              <a:ext cx="1074521" cy="137519"/>
              <a:chOff x="232488" y="1372653"/>
              <a:chExt cx="1074521" cy="137519"/>
            </a:xfrm>
          </p:grpSpPr>
          <p:cxnSp>
            <p:nvCxnSpPr>
              <p:cNvPr id="22" name="直接连接符 21"/>
              <p:cNvCxnSpPr>
                <a:stCxn id="19"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rot="12500759" flipH="1" flipV="1">
              <a:off x="6244443" y="3107533"/>
              <a:ext cx="1078659" cy="137519"/>
              <a:chOff x="228350" y="1372653"/>
              <a:chExt cx="1078659" cy="137519"/>
            </a:xfrm>
          </p:grpSpPr>
          <p:cxnSp>
            <p:nvCxnSpPr>
              <p:cNvPr id="20" name="直接连接符 1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1" name="椭圆 2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rot="2969829" flipH="1" flipV="1">
              <a:off x="6131462" y="2405088"/>
              <a:ext cx="1544785" cy="559613"/>
              <a:chOff x="-237776" y="950559"/>
              <a:chExt cx="1544785" cy="559613"/>
            </a:xfrm>
          </p:grpSpPr>
          <p:cxnSp>
            <p:nvCxnSpPr>
              <p:cNvPr id="18" name="直接连接符 17"/>
              <p:cNvCxnSpPr>
                <a:endCxn id="19"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9" name="椭圆 1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5" name="组合 24"/>
          <p:cNvGrpSpPr/>
          <p:nvPr/>
        </p:nvGrpSpPr>
        <p:grpSpPr>
          <a:xfrm rot="17486070">
            <a:off x="9945486" y="3007254"/>
            <a:ext cx="1919949" cy="1427143"/>
            <a:chOff x="2814898" y="575237"/>
            <a:chExt cx="1919949" cy="1427143"/>
          </a:xfrm>
        </p:grpSpPr>
        <p:grpSp>
          <p:nvGrpSpPr>
            <p:cNvPr id="26" name="组合 25"/>
            <p:cNvGrpSpPr/>
            <p:nvPr/>
          </p:nvGrpSpPr>
          <p:grpSpPr>
            <a:xfrm rot="15867372" flipH="1" flipV="1">
              <a:off x="2641393" y="896543"/>
              <a:ext cx="745251" cy="398242"/>
              <a:chOff x="561758" y="1111930"/>
              <a:chExt cx="745251" cy="398242"/>
            </a:xfrm>
          </p:grpSpPr>
          <p:cxnSp>
            <p:nvCxnSpPr>
              <p:cNvPr id="37" name="直接连接符 3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8" name="椭圆 3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a:stCxn id="34" idx="1"/>
              <a:endCxn id="36"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rot="19876110" flipH="1" flipV="1">
              <a:off x="3194056" y="575237"/>
              <a:ext cx="745251" cy="398242"/>
              <a:chOff x="561758" y="1111930"/>
              <a:chExt cx="745251" cy="398242"/>
            </a:xfrm>
          </p:grpSpPr>
          <p:cxnSp>
            <p:nvCxnSpPr>
              <p:cNvPr id="35" name="直接连接符 34"/>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6" name="椭圆 3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8736508" flipH="1" flipV="1">
              <a:off x="3024801" y="1415864"/>
              <a:ext cx="1710046" cy="586516"/>
              <a:chOff x="-311565" y="923656"/>
              <a:chExt cx="1710046" cy="586516"/>
            </a:xfrm>
          </p:grpSpPr>
          <p:cxnSp>
            <p:nvCxnSpPr>
              <p:cNvPr id="33" name="直接连接符 32"/>
              <p:cNvCxnSpPr>
                <a:stCxn id="38"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1211276" flipH="1" flipV="1">
              <a:off x="3913593" y="810974"/>
              <a:ext cx="632420" cy="606792"/>
              <a:chOff x="674589" y="934962"/>
              <a:chExt cx="632420" cy="606792"/>
            </a:xfrm>
          </p:grpSpPr>
          <p:cxnSp>
            <p:nvCxnSpPr>
              <p:cNvPr id="31" name="直接连接符 30"/>
              <p:cNvCxnSpPr>
                <a:stCxn id="34"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flipV="1">
            <a:off x="4459297" y="838626"/>
            <a:ext cx="3353360" cy="771231"/>
            <a:chOff x="2814021" y="6152674"/>
            <a:chExt cx="3353360" cy="771231"/>
          </a:xfrm>
        </p:grpSpPr>
        <p:grpSp>
          <p:nvGrpSpPr>
            <p:cNvPr id="40" name="组合 39"/>
            <p:cNvGrpSpPr/>
            <p:nvPr/>
          </p:nvGrpSpPr>
          <p:grpSpPr>
            <a:xfrm rot="6380794" flipH="1" flipV="1">
              <a:off x="2640516" y="6352159"/>
              <a:ext cx="745251" cy="398242"/>
              <a:chOff x="561758" y="1111930"/>
              <a:chExt cx="745251" cy="398242"/>
            </a:xfrm>
          </p:grpSpPr>
          <p:cxnSp>
            <p:nvCxnSpPr>
              <p:cNvPr id="45" name="直接连接符 44"/>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1" name="直接连接符 40"/>
            <p:cNvCxnSpPr>
              <a:stCxn id="46"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rot="15219206" flipV="1">
              <a:off x="5595634" y="6326179"/>
              <a:ext cx="745251" cy="398242"/>
              <a:chOff x="561758" y="1111930"/>
              <a:chExt cx="745251" cy="398242"/>
            </a:xfrm>
          </p:grpSpPr>
          <p:cxnSp>
            <p:nvCxnSpPr>
              <p:cNvPr id="43" name="直接连接符 42"/>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3903288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971876"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弱人工智能</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6662"/>
            <a:ext cx="6243145" cy="3360312"/>
          </a:xfrm>
          <a:prstGeom prst="rect">
            <a:avLst/>
          </a:prstGeom>
        </p:spPr>
      </p:pic>
      <p:sp>
        <p:nvSpPr>
          <p:cNvPr id="9" name="矩形 8"/>
          <p:cNvSpPr/>
          <p:nvPr/>
        </p:nvSpPr>
        <p:spPr>
          <a:xfrm>
            <a:off x="6243145" y="2196662"/>
            <a:ext cx="5948855" cy="3360312"/>
          </a:xfrm>
          <a:prstGeom prst="rect">
            <a:avLst/>
          </a:prstGeom>
          <a:solidFill>
            <a:srgbClr val="95FDF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2"/>
          <p:cNvSpPr txBox="1"/>
          <p:nvPr/>
        </p:nvSpPr>
        <p:spPr>
          <a:xfrm>
            <a:off x="6614072" y="2334857"/>
            <a:ext cx="5207000" cy="3083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zh-CN" altLang="en-US" dirty="0">
                <a:solidFill>
                  <a:schemeClr val="bg1"/>
                </a:solidFill>
                <a:latin typeface="黑体" panose="02010609060101010101" pitchFamily="49" charset="-122"/>
                <a:ea typeface="黑体" panose="02010609060101010101" pitchFamily="49" charset="-122"/>
                <a:cs typeface="+mn-ea"/>
                <a:sym typeface="+mn-lt"/>
              </a:rPr>
              <a:t>弱人工智能观点认为不可能制造出能真正地推理（</a:t>
            </a:r>
            <a:r>
              <a:rPr lang="en-US" altLang="zh-CN" dirty="0">
                <a:solidFill>
                  <a:schemeClr val="bg1"/>
                </a:solidFill>
                <a:latin typeface="黑体" panose="02010609060101010101" pitchFamily="49" charset="-122"/>
                <a:ea typeface="黑体" panose="02010609060101010101" pitchFamily="49" charset="-122"/>
                <a:cs typeface="+mn-ea"/>
                <a:sym typeface="+mn-lt"/>
              </a:rPr>
              <a:t>REASONING</a:t>
            </a:r>
            <a:r>
              <a:rPr lang="zh-CN" altLang="en-US" dirty="0">
                <a:solidFill>
                  <a:schemeClr val="bg1"/>
                </a:solidFill>
                <a:latin typeface="黑体" panose="02010609060101010101" pitchFamily="49" charset="-122"/>
                <a:ea typeface="黑体" panose="02010609060101010101" pitchFamily="49" charset="-122"/>
                <a:cs typeface="+mn-ea"/>
                <a:sym typeface="+mn-lt"/>
              </a:rPr>
              <a:t>）和解决问题（</a:t>
            </a:r>
            <a:r>
              <a:rPr lang="en-US" altLang="zh-CN" dirty="0">
                <a:solidFill>
                  <a:schemeClr val="bg1"/>
                </a:solidFill>
                <a:latin typeface="黑体" panose="02010609060101010101" pitchFamily="49" charset="-122"/>
                <a:ea typeface="黑体" panose="02010609060101010101" pitchFamily="49" charset="-122"/>
                <a:cs typeface="+mn-ea"/>
                <a:sym typeface="+mn-lt"/>
              </a:rPr>
              <a:t>PROBLEM_SOLVING</a:t>
            </a:r>
            <a:r>
              <a:rPr lang="zh-CN" altLang="en-US" dirty="0">
                <a:solidFill>
                  <a:schemeClr val="bg1"/>
                </a:solidFill>
                <a:latin typeface="黑体" panose="02010609060101010101" pitchFamily="49" charset="-122"/>
                <a:ea typeface="黑体" panose="02010609060101010101" pitchFamily="49" charset="-122"/>
                <a:cs typeface="+mn-ea"/>
                <a:sym typeface="+mn-lt"/>
              </a:rPr>
              <a:t>）的智能机器，这些机器只不过看起来像是智能的，但是并不真正拥有智能，也不会有自主意识。</a:t>
            </a:r>
            <a:endParaRPr lang="en-US" altLang="zh-CN" dirty="0">
              <a:solidFill>
                <a:schemeClr val="bg1"/>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zh-CN" altLang="en-US" dirty="0">
              <a:solidFill>
                <a:schemeClr val="bg1"/>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dirty="0">
                <a:solidFill>
                  <a:schemeClr val="bg1"/>
                </a:solidFill>
                <a:latin typeface="黑体" panose="02010609060101010101" pitchFamily="49" charset="-122"/>
                <a:ea typeface="黑体" panose="02010609060101010101" pitchFamily="49" charset="-122"/>
                <a:cs typeface="+mn-ea"/>
                <a:sym typeface="+mn-lt"/>
              </a:rPr>
              <a:t>主流科研集中在弱人工智能上，并且一般认为这一研究领域已经取得可观的成就。强人工智能的研究则处于停滞不前的状态下。</a:t>
            </a:r>
            <a:endParaRPr lang="en-US" dirty="0">
              <a:solidFill>
                <a:schemeClr val="bg1"/>
              </a:solidFill>
              <a:latin typeface="黑体" panose="02010609060101010101" pitchFamily="49" charset="-122"/>
              <a:ea typeface="黑体" panose="02010609060101010101" pitchFamily="49" charset="-122"/>
              <a:cs typeface="+mn-ea"/>
              <a:sym typeface="+mn-lt"/>
            </a:endParaRPr>
          </a:p>
        </p:txBody>
      </p:sp>
    </p:spTree>
    <p:extLst>
      <p:ext uri="{BB962C8B-B14F-4D97-AF65-F5344CB8AC3E}">
        <p14:creationId xmlns:p14="http://schemas.microsoft.com/office/powerpoint/2010/main" val="270802624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762000"/>
            <a:ext cx="12192000" cy="6096000"/>
          </a:xfrm>
          <a:prstGeom prst="rect">
            <a:avLst/>
          </a:prstGeom>
          <a:solidFill>
            <a:srgbClr val="2B212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71845" y="2321647"/>
            <a:ext cx="3090862" cy="161925"/>
            <a:chOff x="485775" y="2236708"/>
            <a:chExt cx="3090862" cy="161925"/>
          </a:xfrm>
        </p:grpSpPr>
        <p:cxnSp>
          <p:nvCxnSpPr>
            <p:cNvPr id="5" name="直接连接符 4"/>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6" name="椭圆 5"/>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67532" y="4894517"/>
            <a:ext cx="3090863" cy="161925"/>
            <a:chOff x="3214687" y="3751182"/>
            <a:chExt cx="3090863" cy="161925"/>
          </a:xfrm>
        </p:grpSpPr>
        <p:cxnSp>
          <p:nvCxnSpPr>
            <p:cNvPr id="8" name="直接连接符 7"/>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9" name="椭圆 8"/>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4705350" y="2582936"/>
            <a:ext cx="3181350" cy="830997"/>
          </a:xfrm>
          <a:prstGeom prst="rect">
            <a:avLst/>
          </a:prstGeom>
          <a:noFill/>
        </p:spPr>
        <p:txBody>
          <a:bodyPr wrap="square" rtlCol="0">
            <a:spAutoFit/>
          </a:bodyPr>
          <a:lstStyle/>
          <a:p>
            <a:r>
              <a:rPr lang="en-US" altLang="zh-CN" sz="4800" dirty="0" smtClean="0">
                <a:solidFill>
                  <a:srgbClr val="A6E0EC"/>
                </a:solidFill>
              </a:rPr>
              <a:t>Part    Six</a:t>
            </a:r>
            <a:endParaRPr lang="zh-CN" altLang="en-US" sz="4800" dirty="0">
              <a:solidFill>
                <a:srgbClr val="A6E0EC"/>
              </a:solidFill>
            </a:endParaRPr>
          </a:p>
        </p:txBody>
      </p:sp>
      <p:sp>
        <p:nvSpPr>
          <p:cNvPr id="11" name="文本框 10"/>
          <p:cNvSpPr txBox="1"/>
          <p:nvPr/>
        </p:nvSpPr>
        <p:spPr>
          <a:xfrm>
            <a:off x="3813539" y="3821915"/>
            <a:ext cx="4843660" cy="707886"/>
          </a:xfrm>
          <a:prstGeom prst="rect">
            <a:avLst/>
          </a:prstGeom>
          <a:noFill/>
        </p:spPr>
        <p:txBody>
          <a:bodyPr wrap="square" rtlCol="0">
            <a:spAutoFit/>
          </a:bodyPr>
          <a:lstStyle/>
          <a:p>
            <a:r>
              <a:rPr lang="zh-CN" altLang="en-US" sz="4000" dirty="0" smtClean="0">
                <a:solidFill>
                  <a:srgbClr val="A6E0EC"/>
                </a:solidFill>
                <a:latin typeface="黑体" panose="02010609060101010101" pitchFamily="49" charset="-122"/>
                <a:ea typeface="黑体" panose="02010609060101010101" pitchFamily="49" charset="-122"/>
              </a:rPr>
              <a:t>人工智能的主要成果</a:t>
            </a:r>
            <a:endParaRPr lang="zh-CN" altLang="en-US" sz="4000" dirty="0">
              <a:solidFill>
                <a:srgbClr val="A6E0EC"/>
              </a:solidFill>
              <a:latin typeface="黑体" panose="02010609060101010101" pitchFamily="49" charset="-122"/>
              <a:ea typeface="黑体" panose="02010609060101010101" pitchFamily="49" charset="-122"/>
            </a:endParaRPr>
          </a:p>
        </p:txBody>
      </p:sp>
      <p:cxnSp>
        <p:nvCxnSpPr>
          <p:cNvPr id="13" name="直接连接符 12"/>
          <p:cNvCxnSpPr>
            <a:stCxn id="3" idx="1"/>
          </p:cNvCxnSpPr>
          <p:nvPr/>
        </p:nvCxnSpPr>
        <p:spPr>
          <a:xfrm>
            <a:off x="0" y="3810000"/>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0060" y="4056079"/>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9523" y="4302158"/>
            <a:ext cx="3133725" cy="3133725"/>
          </a:xfrm>
          <a:prstGeom prst="line">
            <a:avLst/>
          </a:prstGeom>
          <a:ln w="25400">
            <a:gradFill>
              <a:gsLst>
                <a:gs pos="0">
                  <a:srgbClr val="679DC7"/>
                </a:gs>
                <a:gs pos="100000">
                  <a:srgbClr val="79116E"/>
                </a:gs>
              </a:gsLst>
              <a:lin ang="5400000" scaled="1"/>
            </a:gradFill>
            <a:prstDash val="sysDash"/>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8657199" y="4817118"/>
            <a:ext cx="3434470" cy="204088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1156" y="943436"/>
            <a:ext cx="2210844" cy="2054998"/>
          </a:xfrm>
          <a:prstGeom prst="rect">
            <a:avLst/>
          </a:prstGeom>
        </p:spPr>
      </p:pic>
      <p:grpSp>
        <p:nvGrpSpPr>
          <p:cNvPr id="18" name="组合 17"/>
          <p:cNvGrpSpPr/>
          <p:nvPr/>
        </p:nvGrpSpPr>
        <p:grpSpPr>
          <a:xfrm rot="12930430">
            <a:off x="887663" y="1711180"/>
            <a:ext cx="1078659" cy="1544785"/>
            <a:chOff x="6244443" y="1912502"/>
            <a:chExt cx="1078659" cy="1544785"/>
          </a:xfrm>
        </p:grpSpPr>
        <p:grpSp>
          <p:nvGrpSpPr>
            <p:cNvPr id="19" name="组合 18"/>
            <p:cNvGrpSpPr/>
            <p:nvPr/>
          </p:nvGrpSpPr>
          <p:grpSpPr>
            <a:xfrm rot="16840612" flipH="1" flipV="1">
              <a:off x="5906311" y="2389394"/>
              <a:ext cx="1074521" cy="137519"/>
              <a:chOff x="232488" y="1372653"/>
              <a:chExt cx="1074521" cy="137519"/>
            </a:xfrm>
          </p:grpSpPr>
          <p:cxnSp>
            <p:nvCxnSpPr>
              <p:cNvPr id="26" name="直接连接符 25"/>
              <p:cNvCxnSpPr>
                <a:stCxn id="23"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7" name="椭圆 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12500759" flipH="1" flipV="1">
              <a:off x="6244443" y="3107533"/>
              <a:ext cx="1078659" cy="137519"/>
              <a:chOff x="228350" y="1372653"/>
              <a:chExt cx="1078659" cy="137519"/>
            </a:xfrm>
          </p:grpSpPr>
          <p:cxnSp>
            <p:nvCxnSpPr>
              <p:cNvPr id="24" name="直接连接符 23"/>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rot="2969829" flipH="1" flipV="1">
              <a:off x="6131462" y="2405088"/>
              <a:ext cx="1544785" cy="559613"/>
              <a:chOff x="-237776" y="950559"/>
              <a:chExt cx="1544785" cy="559613"/>
            </a:xfrm>
          </p:grpSpPr>
          <p:cxnSp>
            <p:nvCxnSpPr>
              <p:cNvPr id="22" name="直接连接符 21"/>
              <p:cNvCxnSpPr>
                <a:endCxn id="23"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3" name="椭圆 2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4771814" y="6186133"/>
            <a:ext cx="3353360" cy="771231"/>
            <a:chOff x="2814021" y="6152674"/>
            <a:chExt cx="3353360" cy="771231"/>
          </a:xfrm>
        </p:grpSpPr>
        <p:grpSp>
          <p:nvGrpSpPr>
            <p:cNvPr id="29" name="组合 28"/>
            <p:cNvGrpSpPr/>
            <p:nvPr/>
          </p:nvGrpSpPr>
          <p:grpSpPr>
            <a:xfrm rot="6380794" flipH="1" flipV="1">
              <a:off x="2640516" y="6352159"/>
              <a:ext cx="745251" cy="398242"/>
              <a:chOff x="561758" y="1111930"/>
              <a:chExt cx="745251" cy="398242"/>
            </a:xfrm>
          </p:grpSpPr>
          <p:cxnSp>
            <p:nvCxnSpPr>
              <p:cNvPr id="34" name="直接连接符 3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3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rot="15219206" flipV="1">
              <a:off x="5595634" y="6326179"/>
              <a:ext cx="745251" cy="398242"/>
              <a:chOff x="561758" y="1111930"/>
              <a:chExt cx="745251" cy="398242"/>
            </a:xfrm>
          </p:grpSpPr>
          <p:cxnSp>
            <p:nvCxnSpPr>
              <p:cNvPr id="32" name="直接连接符 3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1767172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2775502" cy="523220"/>
            </a:xfrm>
            <a:prstGeom prst="rect">
              <a:avLst/>
            </a:prstGeom>
            <a:noFill/>
          </p:spPr>
          <p:txBody>
            <a:bodyPr wrap="square" rtlCol="0">
              <a:spAutoFit/>
            </a:bodyPr>
            <a:lstStyle/>
            <a:p>
              <a:r>
                <a:rPr lang="en-US" altLang="zh-CN" sz="2800" b="1" dirty="0" smtClean="0">
                  <a:solidFill>
                    <a:srgbClr val="95FDF1"/>
                  </a:solidFill>
                  <a:effectLst>
                    <a:glow rad="101600">
                      <a:schemeClr val="accent1">
                        <a:alpha val="40000"/>
                      </a:schemeClr>
                    </a:glow>
                    <a:reflection stA="79000" endPos="67000" dist="101600" dir="5400000" sy="-100000" algn="bl" rotWithShape="0"/>
                  </a:effectLst>
                </a:rPr>
                <a:t>Google </a:t>
              </a:r>
              <a:r>
                <a:rPr lang="en-US" altLang="zh-CN" sz="2800" b="1" dirty="0" err="1" smtClean="0">
                  <a:solidFill>
                    <a:srgbClr val="95FDF1"/>
                  </a:solidFill>
                  <a:effectLst>
                    <a:glow rad="101600">
                      <a:schemeClr val="accent1">
                        <a:alpha val="40000"/>
                      </a:schemeClr>
                    </a:glow>
                    <a:reflection stA="79000" endPos="67000" dist="101600" dir="5400000" sy="-100000" algn="bl" rotWithShape="0"/>
                  </a:effectLst>
                </a:rPr>
                <a:t>AlphaGo</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AutoShape 2" descr="https://timgsa.baidu.com/timg?image&amp;quality=80&amp;size=b9999_10000&amp;sec=1528287286659&amp;di=c9a3f451eaaf3af770ef2e5d01aeef7e&amp;imgtype=0&amp;src=http%3A%2F%2Fi2.hexunimg.cn%2F2016-03-10%2F182672277.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AutoShape 4" descr="https://timgsa.baidu.com/timg?image&amp;quality=80&amp;size=b9999_10000&amp;sec=1528286953227&amp;di=498e947636985da5abec1843ae3c0ac4&amp;imgtype=0&amp;src=http%3A%2F%2Fimage.uczzd.cn%2F2754914825771700438.jpg%3Fid%3D0%26from%3Dexpo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0724" y="2857920"/>
            <a:ext cx="3310757" cy="1986454"/>
          </a:xfrm>
          <a:prstGeom prst="rect">
            <a:avLst/>
          </a:prstGeom>
          <a:ln w="38100">
            <a:solidFill>
              <a:srgbClr val="95FDF1"/>
            </a:solidFill>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810" y="2857920"/>
            <a:ext cx="3310756" cy="1986454"/>
          </a:xfrm>
          <a:prstGeom prst="rect">
            <a:avLst/>
          </a:prstGeom>
          <a:ln w="38100">
            <a:solidFill>
              <a:srgbClr val="95FDF1"/>
            </a:solidFill>
          </a:ln>
        </p:spPr>
      </p:pic>
      <p:sp>
        <p:nvSpPr>
          <p:cNvPr id="19" name="矩形 18"/>
          <p:cNvSpPr/>
          <p:nvPr/>
        </p:nvSpPr>
        <p:spPr>
          <a:xfrm>
            <a:off x="3864586" y="1282262"/>
            <a:ext cx="4252917" cy="5137770"/>
          </a:xfrm>
          <a:prstGeom prst="rect">
            <a:avLst/>
          </a:prstGeom>
          <a:solidFill>
            <a:srgbClr val="95FDF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743718" y="1128396"/>
            <a:ext cx="4484143" cy="1729524"/>
            <a:chOff x="3743718" y="1128396"/>
            <a:chExt cx="4484143" cy="1729524"/>
          </a:xfrm>
        </p:grpSpPr>
        <p:grpSp>
          <p:nvGrpSpPr>
            <p:cNvPr id="17" name="组合 16"/>
            <p:cNvGrpSpPr/>
            <p:nvPr/>
          </p:nvGrpSpPr>
          <p:grpSpPr>
            <a:xfrm>
              <a:off x="3864586" y="1282262"/>
              <a:ext cx="4252917" cy="1575658"/>
              <a:chOff x="3864586" y="1692166"/>
              <a:chExt cx="4252917" cy="1165754"/>
            </a:xfrm>
          </p:grpSpPr>
          <p:cxnSp>
            <p:nvCxnSpPr>
              <p:cNvPr id="13" name="直接连接符 12"/>
              <p:cNvCxnSpPr/>
              <p:nvPr/>
            </p:nvCxnSpPr>
            <p:spPr>
              <a:xfrm flipV="1">
                <a:off x="3864586" y="1692166"/>
                <a:ext cx="0" cy="1165754"/>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117503" y="1692166"/>
                <a:ext cx="0" cy="1165754"/>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3743718" y="1128396"/>
              <a:ext cx="220717" cy="22071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8007144" y="1128396"/>
              <a:ext cx="220717" cy="22071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3743718" y="4844374"/>
            <a:ext cx="4484143" cy="1737952"/>
            <a:chOff x="3743718" y="4844374"/>
            <a:chExt cx="4484143" cy="1737952"/>
          </a:xfrm>
        </p:grpSpPr>
        <p:grpSp>
          <p:nvGrpSpPr>
            <p:cNvPr id="18" name="组合 17"/>
            <p:cNvGrpSpPr/>
            <p:nvPr/>
          </p:nvGrpSpPr>
          <p:grpSpPr>
            <a:xfrm>
              <a:off x="3864586" y="4844374"/>
              <a:ext cx="4252917" cy="1575658"/>
              <a:chOff x="3864586" y="4844374"/>
              <a:chExt cx="4252917" cy="1165754"/>
            </a:xfrm>
          </p:grpSpPr>
          <p:cxnSp>
            <p:nvCxnSpPr>
              <p:cNvPr id="14" name="直接连接符 13"/>
              <p:cNvCxnSpPr/>
              <p:nvPr/>
            </p:nvCxnSpPr>
            <p:spPr>
              <a:xfrm flipV="1">
                <a:off x="3864586" y="4844374"/>
                <a:ext cx="0" cy="1165754"/>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8117503" y="4844374"/>
                <a:ext cx="0" cy="1165754"/>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2" name="椭圆 21"/>
            <p:cNvSpPr/>
            <p:nvPr/>
          </p:nvSpPr>
          <p:spPr>
            <a:xfrm>
              <a:off x="3743718" y="6309673"/>
              <a:ext cx="220717" cy="22071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007144" y="6361609"/>
              <a:ext cx="220717" cy="22071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17"/>
          <p:cNvSpPr txBox="1"/>
          <p:nvPr/>
        </p:nvSpPr>
        <p:spPr>
          <a:xfrm>
            <a:off x="3963048" y="1522468"/>
            <a:ext cx="3903593" cy="48013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20000"/>
              </a:lnSpc>
              <a:buFont typeface="Wingdings" panose="05000000000000000000" pitchFamily="2" charset="2"/>
              <a:buChar char="l"/>
            </a:pPr>
            <a:r>
              <a:rPr lang="en-US" altLang="zh-CN" sz="1500" dirty="0">
                <a:solidFill>
                  <a:schemeClr val="bg1"/>
                </a:solidFill>
                <a:latin typeface="黑体" panose="02010609060101010101" pitchFamily="49" charset="-122"/>
                <a:ea typeface="黑体" panose="02010609060101010101" pitchFamily="49" charset="-122"/>
                <a:cs typeface="+mn-ea"/>
                <a:sym typeface="+mn-lt"/>
              </a:rPr>
              <a:t>1</a:t>
            </a:r>
            <a:r>
              <a:rPr lang="zh-CN" altLang="en-US" sz="1500" dirty="0">
                <a:solidFill>
                  <a:schemeClr val="bg1"/>
                </a:solidFill>
                <a:latin typeface="黑体" panose="02010609060101010101" pitchFamily="49" charset="-122"/>
                <a:ea typeface="黑体" panose="02010609060101010101" pitchFamily="49" charset="-122"/>
                <a:cs typeface="+mn-ea"/>
                <a:sym typeface="+mn-lt"/>
              </a:rPr>
              <a:t>月</a:t>
            </a:r>
            <a:r>
              <a:rPr lang="en-US" altLang="zh-CN" sz="1500" dirty="0">
                <a:solidFill>
                  <a:schemeClr val="bg1"/>
                </a:solidFill>
                <a:latin typeface="黑体" panose="02010609060101010101" pitchFamily="49" charset="-122"/>
                <a:ea typeface="黑体" panose="02010609060101010101" pitchFamily="49" charset="-122"/>
                <a:cs typeface="+mn-ea"/>
                <a:sym typeface="+mn-lt"/>
              </a:rPr>
              <a:t>28</a:t>
            </a:r>
            <a:r>
              <a:rPr lang="zh-CN" altLang="en-US" sz="1500" dirty="0">
                <a:solidFill>
                  <a:schemeClr val="bg1"/>
                </a:solidFill>
                <a:latin typeface="黑体" panose="02010609060101010101" pitchFamily="49" charset="-122"/>
                <a:ea typeface="黑体" panose="02010609060101010101" pitchFamily="49" charset="-122"/>
                <a:cs typeface="+mn-ea"/>
                <a:sym typeface="+mn-lt"/>
              </a:rPr>
              <a:t>日上午消息，谷歌今日召开全球电话会议，旗下</a:t>
            </a:r>
            <a:r>
              <a:rPr lang="en-US" altLang="zh-CN" sz="1500" dirty="0">
                <a:solidFill>
                  <a:schemeClr val="bg1"/>
                </a:solidFill>
                <a:latin typeface="黑体" panose="02010609060101010101" pitchFamily="49" charset="-122"/>
                <a:ea typeface="黑体" panose="02010609060101010101" pitchFamily="49" charset="-122"/>
                <a:cs typeface="+mn-ea"/>
                <a:sym typeface="+mn-lt"/>
              </a:rPr>
              <a:t>Deep Mind</a:t>
            </a:r>
            <a:r>
              <a:rPr lang="zh-CN" altLang="en-US" sz="1500" dirty="0">
                <a:solidFill>
                  <a:schemeClr val="bg1"/>
                </a:solidFill>
                <a:latin typeface="黑体" panose="02010609060101010101" pitchFamily="49" charset="-122"/>
                <a:ea typeface="黑体" panose="02010609060101010101" pitchFamily="49" charset="-122"/>
                <a:cs typeface="+mn-ea"/>
                <a:sym typeface="+mn-lt"/>
              </a:rPr>
              <a:t>创始人戴密斯</a:t>
            </a:r>
            <a:r>
              <a:rPr lang="en-US" altLang="zh-CN" sz="1500" dirty="0">
                <a:solidFill>
                  <a:schemeClr val="bg1"/>
                </a:solidFill>
                <a:latin typeface="黑体" panose="02010609060101010101" pitchFamily="49" charset="-122"/>
                <a:ea typeface="黑体" panose="02010609060101010101" pitchFamily="49" charset="-122"/>
                <a:cs typeface="+mn-ea"/>
                <a:sym typeface="+mn-lt"/>
              </a:rPr>
              <a:t>·</a:t>
            </a:r>
            <a:r>
              <a:rPr lang="zh-CN" altLang="en-US" sz="1500" dirty="0">
                <a:solidFill>
                  <a:schemeClr val="bg1"/>
                </a:solidFill>
                <a:latin typeface="黑体" panose="02010609060101010101" pitchFamily="49" charset="-122"/>
                <a:ea typeface="黑体" panose="02010609060101010101" pitchFamily="49" charset="-122"/>
                <a:cs typeface="+mn-ea"/>
                <a:sym typeface="+mn-lt"/>
              </a:rPr>
              <a:t>哈萨比斯</a:t>
            </a:r>
            <a:r>
              <a:rPr lang="en-US" altLang="zh-CN" sz="1500" dirty="0">
                <a:solidFill>
                  <a:schemeClr val="bg1"/>
                </a:solidFill>
                <a:latin typeface="黑体" panose="02010609060101010101" pitchFamily="49" charset="-122"/>
                <a:ea typeface="黑体" panose="02010609060101010101" pitchFamily="49" charset="-122"/>
                <a:cs typeface="+mn-ea"/>
                <a:sym typeface="+mn-lt"/>
              </a:rPr>
              <a:t>(</a:t>
            </a:r>
            <a:r>
              <a:rPr lang="en-US" altLang="zh-CN" sz="1500" dirty="0" err="1">
                <a:solidFill>
                  <a:schemeClr val="bg1"/>
                </a:solidFill>
                <a:latin typeface="黑体" panose="02010609060101010101" pitchFamily="49" charset="-122"/>
                <a:ea typeface="黑体" panose="02010609060101010101" pitchFamily="49" charset="-122"/>
                <a:cs typeface="+mn-ea"/>
                <a:sym typeface="+mn-lt"/>
              </a:rPr>
              <a:t>Demis</a:t>
            </a:r>
            <a:r>
              <a:rPr lang="en-US" altLang="zh-CN" sz="1500" dirty="0">
                <a:solidFill>
                  <a:schemeClr val="bg1"/>
                </a:solidFill>
                <a:latin typeface="黑体" panose="02010609060101010101" pitchFamily="49" charset="-122"/>
                <a:ea typeface="黑体" panose="02010609060101010101" pitchFamily="49" charset="-122"/>
                <a:cs typeface="+mn-ea"/>
                <a:sym typeface="+mn-lt"/>
              </a:rPr>
              <a:t> </a:t>
            </a:r>
            <a:r>
              <a:rPr lang="en-US" altLang="zh-CN" sz="1500" dirty="0" err="1">
                <a:solidFill>
                  <a:schemeClr val="bg1"/>
                </a:solidFill>
                <a:latin typeface="黑体" panose="02010609060101010101" pitchFamily="49" charset="-122"/>
                <a:ea typeface="黑体" panose="02010609060101010101" pitchFamily="49" charset="-122"/>
                <a:cs typeface="+mn-ea"/>
                <a:sym typeface="+mn-lt"/>
              </a:rPr>
              <a:t>Hassabis</a:t>
            </a:r>
            <a:r>
              <a:rPr lang="en-US" altLang="zh-CN" sz="1500" dirty="0">
                <a:solidFill>
                  <a:schemeClr val="bg1"/>
                </a:solidFill>
                <a:latin typeface="黑体" panose="02010609060101010101" pitchFamily="49" charset="-122"/>
                <a:ea typeface="黑体" panose="02010609060101010101" pitchFamily="49" charset="-122"/>
                <a:cs typeface="+mn-ea"/>
                <a:sym typeface="+mn-lt"/>
              </a:rPr>
              <a:t>)</a:t>
            </a:r>
            <a:r>
              <a:rPr lang="zh-CN" altLang="en-US" sz="1500" dirty="0">
                <a:solidFill>
                  <a:schemeClr val="bg1"/>
                </a:solidFill>
                <a:latin typeface="黑体" panose="02010609060101010101" pitchFamily="49" charset="-122"/>
                <a:ea typeface="黑体" panose="02010609060101010101" pitchFamily="49" charset="-122"/>
                <a:cs typeface="+mn-ea"/>
                <a:sym typeface="+mn-lt"/>
              </a:rPr>
              <a:t>宣布了谷歌在人工智能领域的重要进展：开发出一款能够在围棋中击败职业选手的程序</a:t>
            </a:r>
            <a:r>
              <a:rPr lang="en-US" altLang="zh-CN" sz="1500" dirty="0">
                <a:solidFill>
                  <a:schemeClr val="bg1"/>
                </a:solidFill>
                <a:latin typeface="黑体" panose="02010609060101010101" pitchFamily="49" charset="-122"/>
                <a:ea typeface="黑体" panose="02010609060101010101" pitchFamily="49" charset="-122"/>
                <a:cs typeface="+mn-ea"/>
                <a:sym typeface="+mn-lt"/>
              </a:rPr>
              <a:t>——</a:t>
            </a:r>
            <a:r>
              <a:rPr lang="en-US" altLang="zh-CN" sz="1500" dirty="0" err="1">
                <a:solidFill>
                  <a:schemeClr val="bg1"/>
                </a:solidFill>
                <a:latin typeface="黑体" panose="02010609060101010101" pitchFamily="49" charset="-122"/>
                <a:ea typeface="黑体" panose="02010609060101010101" pitchFamily="49" charset="-122"/>
                <a:cs typeface="+mn-ea"/>
                <a:sym typeface="+mn-lt"/>
              </a:rPr>
              <a:t>AlphaGo</a:t>
            </a:r>
            <a:r>
              <a:rPr lang="zh-CN" altLang="en-US" sz="1500" dirty="0">
                <a:solidFill>
                  <a:schemeClr val="bg1"/>
                </a:solidFill>
                <a:latin typeface="黑体" panose="02010609060101010101" pitchFamily="49" charset="-122"/>
                <a:ea typeface="黑体" panose="02010609060101010101" pitchFamily="49" charset="-122"/>
                <a:cs typeface="+mn-ea"/>
                <a:sym typeface="+mn-lt"/>
              </a:rPr>
              <a:t>，后者能够通过机器学习的方式掌握比赛技巧。将于三月份同李世乭竞技。</a:t>
            </a:r>
            <a:endParaRPr lang="en-US" altLang="zh-CN" sz="1500" dirty="0">
              <a:solidFill>
                <a:schemeClr val="bg1"/>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endParaRPr lang="zh-CN" altLang="en-US" sz="1500" dirty="0">
              <a:solidFill>
                <a:schemeClr val="bg1"/>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en-US" altLang="zh-CN" sz="1500" dirty="0">
                <a:solidFill>
                  <a:schemeClr val="bg1"/>
                </a:solidFill>
                <a:latin typeface="黑体" panose="02010609060101010101" pitchFamily="49" charset="-122"/>
                <a:ea typeface="黑体" panose="02010609060101010101" pitchFamily="49" charset="-122"/>
                <a:cs typeface="+mn-ea"/>
                <a:sym typeface="+mn-lt"/>
              </a:rPr>
              <a:t>2016</a:t>
            </a:r>
            <a:r>
              <a:rPr lang="zh-CN" altLang="en-US" sz="1500" dirty="0">
                <a:solidFill>
                  <a:schemeClr val="bg1"/>
                </a:solidFill>
                <a:latin typeface="黑体" panose="02010609060101010101" pitchFamily="49" charset="-122"/>
                <a:ea typeface="黑体" panose="02010609060101010101" pitchFamily="49" charset="-122"/>
                <a:cs typeface="+mn-ea"/>
                <a:sym typeface="+mn-lt"/>
              </a:rPr>
              <a:t>年</a:t>
            </a:r>
            <a:r>
              <a:rPr lang="en-US" altLang="zh-CN" sz="1500" dirty="0">
                <a:solidFill>
                  <a:schemeClr val="bg1"/>
                </a:solidFill>
                <a:latin typeface="黑体" panose="02010609060101010101" pitchFamily="49" charset="-122"/>
                <a:ea typeface="黑体" panose="02010609060101010101" pitchFamily="49" charset="-122"/>
                <a:cs typeface="+mn-ea"/>
                <a:sym typeface="+mn-lt"/>
              </a:rPr>
              <a:t>3</a:t>
            </a:r>
            <a:r>
              <a:rPr lang="zh-CN" altLang="en-US" sz="1500" dirty="0">
                <a:solidFill>
                  <a:schemeClr val="bg1"/>
                </a:solidFill>
                <a:latin typeface="黑体" panose="02010609060101010101" pitchFamily="49" charset="-122"/>
                <a:ea typeface="黑体" panose="02010609060101010101" pitchFamily="49" charset="-122"/>
                <a:cs typeface="+mn-ea"/>
                <a:sym typeface="+mn-lt"/>
              </a:rPr>
              <a:t>月</a:t>
            </a:r>
            <a:r>
              <a:rPr lang="en-US" altLang="zh-CN" sz="1500" dirty="0">
                <a:solidFill>
                  <a:schemeClr val="bg1"/>
                </a:solidFill>
                <a:latin typeface="黑体" panose="02010609060101010101" pitchFamily="49" charset="-122"/>
                <a:ea typeface="黑体" panose="02010609060101010101" pitchFamily="49" charset="-122"/>
                <a:cs typeface="+mn-ea"/>
                <a:sym typeface="+mn-lt"/>
              </a:rPr>
              <a:t>9</a:t>
            </a:r>
            <a:r>
              <a:rPr lang="zh-CN" altLang="en-US" sz="1500" dirty="0">
                <a:solidFill>
                  <a:schemeClr val="bg1"/>
                </a:solidFill>
                <a:latin typeface="黑体" panose="02010609060101010101" pitchFamily="49" charset="-122"/>
                <a:ea typeface="黑体" panose="02010609060101010101" pitchFamily="49" charset="-122"/>
                <a:cs typeface="+mn-ea"/>
                <a:sym typeface="+mn-lt"/>
              </a:rPr>
              <a:t>日 第一局，李世乭输，</a:t>
            </a:r>
            <a:r>
              <a:rPr lang="en-US" altLang="zh-CN" sz="1500" dirty="0">
                <a:solidFill>
                  <a:schemeClr val="bg1"/>
                </a:solidFill>
                <a:latin typeface="黑体" panose="02010609060101010101" pitchFamily="49" charset="-122"/>
                <a:ea typeface="黑体" panose="02010609060101010101" pitchFamily="49" charset="-122"/>
                <a:cs typeface="+mn-ea"/>
                <a:sym typeface="+mn-lt"/>
              </a:rPr>
              <a:t>10</a:t>
            </a:r>
            <a:r>
              <a:rPr lang="zh-CN" altLang="en-US" sz="1500" dirty="0">
                <a:solidFill>
                  <a:schemeClr val="bg1"/>
                </a:solidFill>
                <a:latin typeface="黑体" panose="02010609060101010101" pitchFamily="49" charset="-122"/>
                <a:ea typeface="黑体" panose="02010609060101010101" pitchFamily="49" charset="-122"/>
                <a:cs typeface="+mn-ea"/>
                <a:sym typeface="+mn-lt"/>
              </a:rPr>
              <a:t>日 第二局，李世乭输，</a:t>
            </a:r>
            <a:r>
              <a:rPr lang="en-US" altLang="zh-CN" sz="1500" dirty="0">
                <a:solidFill>
                  <a:schemeClr val="bg1"/>
                </a:solidFill>
                <a:latin typeface="黑体" panose="02010609060101010101" pitchFamily="49" charset="-122"/>
                <a:ea typeface="黑体" panose="02010609060101010101" pitchFamily="49" charset="-122"/>
                <a:cs typeface="+mn-ea"/>
                <a:sym typeface="+mn-lt"/>
              </a:rPr>
              <a:t>12</a:t>
            </a:r>
            <a:r>
              <a:rPr lang="zh-CN" altLang="en-US" sz="1500" dirty="0">
                <a:solidFill>
                  <a:schemeClr val="bg1"/>
                </a:solidFill>
                <a:latin typeface="黑体" panose="02010609060101010101" pitchFamily="49" charset="-122"/>
                <a:ea typeface="黑体" panose="02010609060101010101" pitchFamily="49" charset="-122"/>
                <a:cs typeface="+mn-ea"/>
                <a:sym typeface="+mn-lt"/>
              </a:rPr>
              <a:t>日 第三局，李世乭输，</a:t>
            </a:r>
            <a:r>
              <a:rPr lang="en-US" altLang="zh-CN" sz="1500" dirty="0">
                <a:solidFill>
                  <a:schemeClr val="bg1"/>
                </a:solidFill>
                <a:latin typeface="黑体" panose="02010609060101010101" pitchFamily="49" charset="-122"/>
                <a:ea typeface="黑体" panose="02010609060101010101" pitchFamily="49" charset="-122"/>
                <a:cs typeface="+mn-ea"/>
                <a:sym typeface="+mn-lt"/>
              </a:rPr>
              <a:t>13</a:t>
            </a:r>
            <a:r>
              <a:rPr lang="zh-CN" altLang="en-US" sz="1500" dirty="0">
                <a:solidFill>
                  <a:schemeClr val="bg1"/>
                </a:solidFill>
                <a:latin typeface="黑体" panose="02010609060101010101" pitchFamily="49" charset="-122"/>
                <a:ea typeface="黑体" panose="02010609060101010101" pitchFamily="49" charset="-122"/>
                <a:cs typeface="+mn-ea"/>
                <a:sym typeface="+mn-lt"/>
              </a:rPr>
              <a:t>日，拿到首胜！</a:t>
            </a:r>
          </a:p>
          <a:p>
            <a:pPr marL="285750" indent="-285750">
              <a:lnSpc>
                <a:spcPct val="120000"/>
              </a:lnSpc>
              <a:buFont typeface="Wingdings" panose="05000000000000000000" pitchFamily="2" charset="2"/>
              <a:buChar char="l"/>
            </a:pPr>
            <a:endParaRPr lang="zh-CN" altLang="en-US" sz="1500" dirty="0">
              <a:solidFill>
                <a:schemeClr val="bg1"/>
              </a:solidFill>
              <a:latin typeface="黑体" panose="02010609060101010101" pitchFamily="49" charset="-122"/>
              <a:ea typeface="黑体" panose="02010609060101010101" pitchFamily="49" charset="-122"/>
              <a:cs typeface="+mn-ea"/>
              <a:sym typeface="+mn-lt"/>
            </a:endParaRPr>
          </a:p>
          <a:p>
            <a:pPr marL="285750" indent="-285750">
              <a:lnSpc>
                <a:spcPct val="120000"/>
              </a:lnSpc>
              <a:buFont typeface="Wingdings" panose="05000000000000000000" pitchFamily="2" charset="2"/>
              <a:buChar char="l"/>
            </a:pPr>
            <a:r>
              <a:rPr lang="zh-CN" altLang="en-US" sz="1500" dirty="0">
                <a:solidFill>
                  <a:schemeClr val="bg1"/>
                </a:solidFill>
                <a:latin typeface="黑体" panose="02010609060101010101" pitchFamily="49" charset="-122"/>
                <a:ea typeface="黑体" panose="02010609060101010101" pitchFamily="49" charset="-122"/>
                <a:cs typeface="+mn-ea"/>
                <a:sym typeface="+mn-lt"/>
              </a:rPr>
              <a:t>根据之前的约定，谷歌获胜后将获得“自己的”</a:t>
            </a:r>
            <a:r>
              <a:rPr lang="en-US" altLang="zh-CN" sz="1500" dirty="0">
                <a:solidFill>
                  <a:schemeClr val="bg1"/>
                </a:solidFill>
                <a:latin typeface="黑体" panose="02010609060101010101" pitchFamily="49" charset="-122"/>
                <a:ea typeface="黑体" panose="02010609060101010101" pitchFamily="49" charset="-122"/>
                <a:cs typeface="+mn-ea"/>
                <a:sym typeface="+mn-lt"/>
              </a:rPr>
              <a:t>100</a:t>
            </a:r>
            <a:r>
              <a:rPr lang="zh-CN" altLang="en-US" sz="1500" dirty="0">
                <a:solidFill>
                  <a:schemeClr val="bg1"/>
                </a:solidFill>
                <a:latin typeface="黑体" panose="02010609060101010101" pitchFamily="49" charset="-122"/>
                <a:ea typeface="黑体" panose="02010609060101010101" pitchFamily="49" charset="-122"/>
                <a:cs typeface="+mn-ea"/>
                <a:sym typeface="+mn-lt"/>
              </a:rPr>
              <a:t>万奖金，这些奖金将捐赠给联合国儿童基金会</a:t>
            </a:r>
            <a:r>
              <a:rPr lang="en-US" altLang="zh-CN" sz="1500" dirty="0">
                <a:solidFill>
                  <a:schemeClr val="bg1"/>
                </a:solidFill>
                <a:latin typeface="黑体" panose="02010609060101010101" pitchFamily="49" charset="-122"/>
                <a:ea typeface="黑体" panose="02010609060101010101" pitchFamily="49" charset="-122"/>
                <a:cs typeface="+mn-ea"/>
                <a:sym typeface="+mn-lt"/>
              </a:rPr>
              <a:t>(UNICEF)</a:t>
            </a:r>
            <a:r>
              <a:rPr lang="zh-CN" altLang="en-US" sz="1500" dirty="0">
                <a:solidFill>
                  <a:schemeClr val="bg1"/>
                </a:solidFill>
                <a:latin typeface="黑体" panose="02010609060101010101" pitchFamily="49" charset="-122"/>
                <a:ea typeface="黑体" panose="02010609060101010101" pitchFamily="49" charset="-122"/>
                <a:cs typeface="+mn-ea"/>
                <a:sym typeface="+mn-lt"/>
              </a:rPr>
              <a:t>、</a:t>
            </a:r>
            <a:r>
              <a:rPr lang="en-US" altLang="zh-CN" sz="1500" dirty="0">
                <a:solidFill>
                  <a:schemeClr val="bg1"/>
                </a:solidFill>
                <a:latin typeface="黑体" panose="02010609060101010101" pitchFamily="49" charset="-122"/>
                <a:ea typeface="黑体" panose="02010609060101010101" pitchFamily="49" charset="-122"/>
                <a:cs typeface="+mn-ea"/>
                <a:sym typeface="+mn-lt"/>
              </a:rPr>
              <a:t>STEM</a:t>
            </a:r>
            <a:r>
              <a:rPr lang="zh-CN" altLang="en-US" sz="1500" dirty="0">
                <a:solidFill>
                  <a:schemeClr val="bg1"/>
                </a:solidFill>
                <a:latin typeface="黑体" panose="02010609060101010101" pitchFamily="49" charset="-122"/>
                <a:ea typeface="黑体" panose="02010609060101010101" pitchFamily="49" charset="-122"/>
                <a:cs typeface="+mn-ea"/>
                <a:sym typeface="+mn-lt"/>
              </a:rPr>
              <a:t>教育以及围棋慈善机构</a:t>
            </a:r>
            <a:r>
              <a:rPr lang="en-US" altLang="zh-CN" sz="1500" dirty="0">
                <a:solidFill>
                  <a:schemeClr val="bg1"/>
                </a:solidFill>
                <a:latin typeface="黑体" panose="02010609060101010101" pitchFamily="49" charset="-122"/>
                <a:ea typeface="黑体" panose="02010609060101010101" pitchFamily="49" charset="-122"/>
                <a:cs typeface="+mn-ea"/>
                <a:sym typeface="+mn-lt"/>
              </a:rPr>
              <a:t>(Go Charity)</a:t>
            </a:r>
            <a:r>
              <a:rPr lang="zh-CN" altLang="en-US" sz="1500" dirty="0">
                <a:solidFill>
                  <a:schemeClr val="bg1"/>
                </a:solidFill>
                <a:latin typeface="黑体" panose="02010609060101010101" pitchFamily="49" charset="-122"/>
                <a:ea typeface="黑体" panose="02010609060101010101" pitchFamily="49" charset="-122"/>
                <a:cs typeface="+mn-ea"/>
                <a:sym typeface="+mn-lt"/>
              </a:rPr>
              <a:t>。</a:t>
            </a:r>
          </a:p>
          <a:p>
            <a:pPr marL="285750" indent="-285750">
              <a:lnSpc>
                <a:spcPct val="120000"/>
              </a:lnSpc>
              <a:buFont typeface="Wingdings" panose="05000000000000000000" pitchFamily="2" charset="2"/>
              <a:buChar char="l"/>
            </a:pPr>
            <a:endParaRPr lang="en-US" sz="1500" dirty="0">
              <a:solidFill>
                <a:schemeClr val="bg1"/>
              </a:solidFill>
              <a:latin typeface="黑体" panose="02010609060101010101" pitchFamily="49" charset="-122"/>
              <a:ea typeface="黑体" panose="02010609060101010101" pitchFamily="49" charset="-122"/>
              <a:cs typeface="+mn-ea"/>
              <a:sym typeface="+mn-lt"/>
            </a:endParaRPr>
          </a:p>
        </p:txBody>
      </p:sp>
      <p:grpSp>
        <p:nvGrpSpPr>
          <p:cNvPr id="27" name="组合 26"/>
          <p:cNvGrpSpPr/>
          <p:nvPr/>
        </p:nvGrpSpPr>
        <p:grpSpPr>
          <a:xfrm rot="9044672">
            <a:off x="1140381" y="5169749"/>
            <a:ext cx="1078659" cy="1544785"/>
            <a:chOff x="6244443" y="1912502"/>
            <a:chExt cx="1078659" cy="1544785"/>
          </a:xfrm>
        </p:grpSpPr>
        <p:grpSp>
          <p:nvGrpSpPr>
            <p:cNvPr id="28" name="组合 27"/>
            <p:cNvGrpSpPr/>
            <p:nvPr/>
          </p:nvGrpSpPr>
          <p:grpSpPr>
            <a:xfrm rot="16840612" flipH="1" flipV="1">
              <a:off x="5906311" y="2389394"/>
              <a:ext cx="1074521" cy="137519"/>
              <a:chOff x="232488" y="1372653"/>
              <a:chExt cx="1074521" cy="137519"/>
            </a:xfrm>
          </p:grpSpPr>
          <p:cxnSp>
            <p:nvCxnSpPr>
              <p:cNvPr id="35" name="直接连接符 34"/>
              <p:cNvCxnSpPr>
                <a:stCxn id="32"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6" name="椭圆 3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12500759" flipH="1" flipV="1">
              <a:off x="6244443" y="3107533"/>
              <a:ext cx="1078659" cy="137519"/>
              <a:chOff x="228350" y="1372653"/>
              <a:chExt cx="1078659" cy="137519"/>
            </a:xfrm>
          </p:grpSpPr>
          <p:cxnSp>
            <p:nvCxnSpPr>
              <p:cNvPr id="33" name="直接连接符 32"/>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4" name="椭圆 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969829" flipH="1" flipV="1">
              <a:off x="6131462" y="2405088"/>
              <a:ext cx="1544785" cy="559613"/>
              <a:chOff x="-237776" y="950559"/>
              <a:chExt cx="1544785" cy="559613"/>
            </a:xfrm>
          </p:grpSpPr>
          <p:cxnSp>
            <p:nvCxnSpPr>
              <p:cNvPr id="31" name="直接连接符 30"/>
              <p:cNvCxnSpPr>
                <a:endCxn id="32"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rot="13361327">
            <a:off x="8929061" y="1094373"/>
            <a:ext cx="1919949" cy="1427143"/>
            <a:chOff x="2814898" y="575237"/>
            <a:chExt cx="1919949" cy="1427143"/>
          </a:xfrm>
        </p:grpSpPr>
        <p:grpSp>
          <p:nvGrpSpPr>
            <p:cNvPr id="38" name="组合 37"/>
            <p:cNvGrpSpPr/>
            <p:nvPr/>
          </p:nvGrpSpPr>
          <p:grpSpPr>
            <a:xfrm rot="15867372" flipH="1" flipV="1">
              <a:off x="2641393" y="896543"/>
              <a:ext cx="745251" cy="398242"/>
              <a:chOff x="561758" y="1111930"/>
              <a:chExt cx="745251" cy="398242"/>
            </a:xfrm>
          </p:grpSpPr>
          <p:cxnSp>
            <p:nvCxnSpPr>
              <p:cNvPr id="49" name="直接连接符 4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0" name="椭圆 4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9" name="直接连接符 38"/>
            <p:cNvCxnSpPr>
              <a:stCxn id="46" idx="1"/>
              <a:endCxn id="48"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rot="19876110" flipH="1" flipV="1">
              <a:off x="3194056" y="575237"/>
              <a:ext cx="745251" cy="398242"/>
              <a:chOff x="561758" y="1111930"/>
              <a:chExt cx="745251" cy="398242"/>
            </a:xfrm>
          </p:grpSpPr>
          <p:cxnSp>
            <p:nvCxnSpPr>
              <p:cNvPr id="47" name="直接连接符 4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8" name="椭圆 4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rot="8736508" flipH="1" flipV="1">
              <a:off x="3024801" y="1415864"/>
              <a:ext cx="1710046" cy="586516"/>
              <a:chOff x="-311565" y="923656"/>
              <a:chExt cx="1710046" cy="586516"/>
            </a:xfrm>
          </p:grpSpPr>
          <p:cxnSp>
            <p:nvCxnSpPr>
              <p:cNvPr id="45" name="直接连接符 44"/>
              <p:cNvCxnSpPr>
                <a:stCxn id="50"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6" name="椭圆 4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211276" flipH="1" flipV="1">
              <a:off x="3913593" y="810974"/>
              <a:ext cx="632420" cy="606792"/>
              <a:chOff x="674589" y="934962"/>
              <a:chExt cx="632420" cy="606792"/>
            </a:xfrm>
          </p:grpSpPr>
          <p:cxnSp>
            <p:nvCxnSpPr>
              <p:cNvPr id="43" name="直接连接符 42"/>
              <p:cNvCxnSpPr>
                <a:stCxn id="46"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801993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500"/>
                                        <p:tgtEl>
                                          <p:spTgt spid="24"/>
                                        </p:tgtEl>
                                      </p:cBhvr>
                                    </p:animEffect>
                                  </p:childTnLst>
                                </p:cTn>
                              </p:par>
                              <p:par>
                                <p:cTn id="19" presetID="22" presetClass="entr" presetSubtype="1"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751158"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人机对弈</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AutoShape 2" descr="https://timgsa.baidu.com/timg?image&amp;quality=80&amp;size=b9999_10000&amp;sec=1528882835&amp;di=c54e0d33aaa9fbd449f413ca5cae61bb&amp;imgtype=jpg&amp;er=1&amp;src=http%3A%2F%2Fimage.tianjimedia.com%2FuploadImages%2Fupload%2F20150513%2Flw45b4dcrrljpg.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0" y="2334282"/>
            <a:ext cx="5715000" cy="3219450"/>
          </a:xfrm>
          <a:prstGeom prst="ellipse">
            <a:avLst/>
          </a:prstGeom>
          <a:ln w="25400">
            <a:solidFill>
              <a:srgbClr val="95FDF1"/>
            </a:solidFill>
          </a:ln>
        </p:spPr>
      </p:pic>
      <p:grpSp>
        <p:nvGrpSpPr>
          <p:cNvPr id="16" name="组合 15"/>
          <p:cNvGrpSpPr/>
          <p:nvPr/>
        </p:nvGrpSpPr>
        <p:grpSpPr>
          <a:xfrm>
            <a:off x="1408385" y="1576550"/>
            <a:ext cx="3016470" cy="1051036"/>
            <a:chOff x="1408385" y="1576550"/>
            <a:chExt cx="3016470" cy="1051036"/>
          </a:xfrm>
        </p:grpSpPr>
        <p:grpSp>
          <p:nvGrpSpPr>
            <p:cNvPr id="14" name="组合 13"/>
            <p:cNvGrpSpPr/>
            <p:nvPr/>
          </p:nvGrpSpPr>
          <p:grpSpPr>
            <a:xfrm>
              <a:off x="1513489" y="1681654"/>
              <a:ext cx="2911366" cy="945932"/>
              <a:chOff x="1513489" y="1681654"/>
              <a:chExt cx="2911366" cy="945932"/>
            </a:xfrm>
          </p:grpSpPr>
          <p:cxnSp>
            <p:nvCxnSpPr>
              <p:cNvPr id="11" name="直接连接符 10"/>
              <p:cNvCxnSpPr/>
              <p:nvPr/>
            </p:nvCxnSpPr>
            <p:spPr>
              <a:xfrm flipH="1" flipV="1">
                <a:off x="3657600" y="1681655"/>
                <a:ext cx="767255" cy="945931"/>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513489" y="1681654"/>
                <a:ext cx="214411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15" name="椭圆 14"/>
            <p:cNvSpPr/>
            <p:nvPr/>
          </p:nvSpPr>
          <p:spPr>
            <a:xfrm>
              <a:off x="1408385" y="1576550"/>
              <a:ext cx="210207" cy="21020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783018" y="1062333"/>
            <a:ext cx="3258209" cy="461665"/>
          </a:xfrm>
          <a:prstGeom prst="rect">
            <a:avLst/>
          </a:prstGeom>
          <a:noFill/>
        </p:spPr>
        <p:txBody>
          <a:bodyPr wrap="square" rtlCol="0">
            <a:spAutoFit/>
          </a:bodyPr>
          <a:lstStyle/>
          <a:p>
            <a:r>
              <a:rPr lang="en-US" altLang="zh-CN" sz="2400" dirty="0" smtClean="0">
                <a:solidFill>
                  <a:srgbClr val="A6E0EC"/>
                </a:solidFill>
                <a:latin typeface="黑体" panose="02010609060101010101" pitchFamily="49" charset="-122"/>
                <a:ea typeface="黑体" panose="02010609060101010101" pitchFamily="49" charset="-122"/>
              </a:rPr>
              <a:t>1996</a:t>
            </a:r>
            <a:r>
              <a:rPr lang="zh-CN" altLang="en-US" sz="2400" dirty="0" smtClean="0">
                <a:solidFill>
                  <a:srgbClr val="A6E0EC"/>
                </a:solidFill>
                <a:latin typeface="黑体" panose="02010609060101010101" pitchFamily="49" charset="-122"/>
                <a:ea typeface="黑体" panose="02010609060101010101" pitchFamily="49" charset="-122"/>
              </a:rPr>
              <a:t>年</a:t>
            </a:r>
            <a:r>
              <a:rPr lang="en-US" altLang="zh-CN" sz="2400" dirty="0" smtClean="0">
                <a:solidFill>
                  <a:srgbClr val="A6E0EC"/>
                </a:solidFill>
                <a:latin typeface="黑体" panose="02010609060101010101" pitchFamily="49" charset="-122"/>
                <a:ea typeface="黑体" panose="02010609060101010101" pitchFamily="49" charset="-122"/>
              </a:rPr>
              <a:t>2</a:t>
            </a:r>
            <a:r>
              <a:rPr lang="zh-CN" altLang="en-US" sz="2400" dirty="0" smtClean="0">
                <a:solidFill>
                  <a:srgbClr val="A6E0EC"/>
                </a:solidFill>
                <a:latin typeface="黑体" panose="02010609060101010101" pitchFamily="49" charset="-122"/>
                <a:ea typeface="黑体" panose="02010609060101010101" pitchFamily="49" charset="-122"/>
              </a:rPr>
              <a:t>月</a:t>
            </a:r>
            <a:r>
              <a:rPr lang="en-US" altLang="zh-CN" sz="2400" dirty="0" smtClean="0">
                <a:solidFill>
                  <a:srgbClr val="A6E0EC"/>
                </a:solidFill>
                <a:latin typeface="黑体" panose="02010609060101010101" pitchFamily="49" charset="-122"/>
                <a:ea typeface="黑体" panose="02010609060101010101" pitchFamily="49" charset="-122"/>
              </a:rPr>
              <a:t>10——17</a:t>
            </a:r>
            <a:r>
              <a:rPr lang="zh-CN" altLang="en-US" sz="2400" dirty="0" smtClean="0">
                <a:solidFill>
                  <a:srgbClr val="A6E0EC"/>
                </a:solidFill>
                <a:latin typeface="黑体" panose="02010609060101010101" pitchFamily="49" charset="-122"/>
                <a:ea typeface="黑体" panose="02010609060101010101" pitchFamily="49" charset="-122"/>
              </a:rPr>
              <a:t>日</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8" name="文本框 3"/>
          <p:cNvSpPr txBox="1"/>
          <p:nvPr/>
        </p:nvSpPr>
        <p:spPr>
          <a:xfrm>
            <a:off x="307975" y="1944413"/>
            <a:ext cx="3548733" cy="7129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dirty="0">
                <a:solidFill>
                  <a:srgbClr val="A6E0EC"/>
                </a:solidFill>
                <a:latin typeface="黑体" panose="02010609060101010101" pitchFamily="49" charset="-122"/>
                <a:ea typeface="黑体" panose="02010609060101010101" pitchFamily="49" charset="-122"/>
                <a:cs typeface="+mn-ea"/>
                <a:sym typeface="+mn-lt"/>
              </a:rPr>
              <a:t>GARRY KASPAROV</a:t>
            </a:r>
            <a:r>
              <a:rPr lang="zh-CN" altLang="en-US" dirty="0">
                <a:solidFill>
                  <a:srgbClr val="A6E0EC"/>
                </a:solidFill>
                <a:latin typeface="黑体" panose="02010609060101010101" pitchFamily="49" charset="-122"/>
                <a:ea typeface="黑体" panose="02010609060101010101" pitchFamily="49" charset="-122"/>
                <a:cs typeface="+mn-ea"/>
                <a:sym typeface="+mn-lt"/>
              </a:rPr>
              <a:t>以</a:t>
            </a:r>
            <a:r>
              <a:rPr lang="en-US" altLang="zh-CN" dirty="0">
                <a:solidFill>
                  <a:srgbClr val="A6E0EC"/>
                </a:solidFill>
                <a:latin typeface="黑体" panose="02010609060101010101" pitchFamily="49" charset="-122"/>
                <a:ea typeface="黑体" panose="02010609060101010101" pitchFamily="49" charset="-122"/>
                <a:cs typeface="+mn-ea"/>
                <a:sym typeface="+mn-lt"/>
              </a:rPr>
              <a:t>4</a:t>
            </a:r>
            <a:r>
              <a:rPr lang="zh-CN" altLang="en-US" dirty="0">
                <a:solidFill>
                  <a:srgbClr val="A6E0EC"/>
                </a:solidFill>
                <a:latin typeface="黑体" panose="02010609060101010101" pitchFamily="49" charset="-122"/>
                <a:ea typeface="黑体" panose="02010609060101010101" pitchFamily="49" charset="-122"/>
                <a:cs typeface="+mn-ea"/>
                <a:sym typeface="+mn-lt"/>
              </a:rPr>
              <a:t>：</a:t>
            </a:r>
            <a:r>
              <a:rPr lang="en-US" altLang="zh-CN" dirty="0">
                <a:solidFill>
                  <a:srgbClr val="A6E0EC"/>
                </a:solidFill>
                <a:latin typeface="黑体" panose="02010609060101010101" pitchFamily="49" charset="-122"/>
                <a:ea typeface="黑体" panose="02010609060101010101" pitchFamily="49" charset="-122"/>
                <a:cs typeface="+mn-ea"/>
                <a:sym typeface="+mn-lt"/>
              </a:rPr>
              <a:t>2</a:t>
            </a:r>
            <a:r>
              <a:rPr lang="zh-CN" altLang="en-US" dirty="0">
                <a:solidFill>
                  <a:srgbClr val="A6E0EC"/>
                </a:solidFill>
                <a:latin typeface="黑体" panose="02010609060101010101" pitchFamily="49" charset="-122"/>
                <a:ea typeface="黑体" panose="02010609060101010101" pitchFamily="49" charset="-122"/>
                <a:cs typeface="+mn-ea"/>
                <a:sym typeface="+mn-lt"/>
              </a:rPr>
              <a:t>战胜“深蓝” （</a:t>
            </a:r>
            <a:r>
              <a:rPr lang="en-US" dirty="0">
                <a:solidFill>
                  <a:srgbClr val="A6E0EC"/>
                </a:solidFill>
                <a:latin typeface="黑体" panose="02010609060101010101" pitchFamily="49" charset="-122"/>
                <a:ea typeface="黑体" panose="02010609060101010101" pitchFamily="49" charset="-122"/>
                <a:cs typeface="+mn-ea"/>
                <a:sym typeface="+mn-lt"/>
              </a:rPr>
              <a:t>DEEP BLUE）</a:t>
            </a:r>
          </a:p>
        </p:txBody>
      </p:sp>
      <p:grpSp>
        <p:nvGrpSpPr>
          <p:cNvPr id="19" name="组合 18"/>
          <p:cNvGrpSpPr/>
          <p:nvPr/>
        </p:nvGrpSpPr>
        <p:grpSpPr>
          <a:xfrm flipH="1">
            <a:off x="7864365" y="1629102"/>
            <a:ext cx="3016470" cy="1051036"/>
            <a:chOff x="1408385" y="1576550"/>
            <a:chExt cx="3016470" cy="1051036"/>
          </a:xfrm>
        </p:grpSpPr>
        <p:grpSp>
          <p:nvGrpSpPr>
            <p:cNvPr id="20" name="组合 19"/>
            <p:cNvGrpSpPr/>
            <p:nvPr/>
          </p:nvGrpSpPr>
          <p:grpSpPr>
            <a:xfrm>
              <a:off x="1513489" y="1681654"/>
              <a:ext cx="2911366" cy="945932"/>
              <a:chOff x="1513489" y="1681654"/>
              <a:chExt cx="2911366" cy="945932"/>
            </a:xfrm>
          </p:grpSpPr>
          <p:cxnSp>
            <p:nvCxnSpPr>
              <p:cNvPr id="22" name="直接连接符 21"/>
              <p:cNvCxnSpPr/>
              <p:nvPr/>
            </p:nvCxnSpPr>
            <p:spPr>
              <a:xfrm flipH="1" flipV="1">
                <a:off x="3657600" y="1681655"/>
                <a:ext cx="767255" cy="945931"/>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513489" y="1681654"/>
                <a:ext cx="214411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1" name="椭圆 20"/>
            <p:cNvSpPr/>
            <p:nvPr/>
          </p:nvSpPr>
          <p:spPr>
            <a:xfrm>
              <a:off x="1408385" y="1576550"/>
              <a:ext cx="210207" cy="21020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8074570" y="1114885"/>
            <a:ext cx="3258209" cy="461665"/>
          </a:xfrm>
          <a:prstGeom prst="rect">
            <a:avLst/>
          </a:prstGeom>
          <a:noFill/>
        </p:spPr>
        <p:txBody>
          <a:bodyPr wrap="square" rtlCol="0">
            <a:spAutoFit/>
          </a:bodyPr>
          <a:lstStyle/>
          <a:p>
            <a:r>
              <a:rPr lang="en-US" altLang="zh-CN" sz="2400" dirty="0" smtClean="0">
                <a:solidFill>
                  <a:srgbClr val="A6E0EC"/>
                </a:solidFill>
                <a:latin typeface="黑体" panose="02010609060101010101" pitchFamily="49" charset="-122"/>
                <a:ea typeface="黑体" panose="02010609060101010101" pitchFamily="49" charset="-122"/>
              </a:rPr>
              <a:t>1997</a:t>
            </a:r>
            <a:r>
              <a:rPr lang="zh-CN" altLang="en-US" sz="2400" dirty="0" smtClean="0">
                <a:solidFill>
                  <a:srgbClr val="A6E0EC"/>
                </a:solidFill>
                <a:latin typeface="黑体" panose="02010609060101010101" pitchFamily="49" charset="-122"/>
                <a:ea typeface="黑体" panose="02010609060101010101" pitchFamily="49" charset="-122"/>
              </a:rPr>
              <a:t>年</a:t>
            </a:r>
            <a:r>
              <a:rPr lang="en-US" altLang="zh-CN" sz="2400" dirty="0">
                <a:solidFill>
                  <a:srgbClr val="A6E0EC"/>
                </a:solidFill>
                <a:latin typeface="黑体" panose="02010609060101010101" pitchFamily="49" charset="-122"/>
                <a:ea typeface="黑体" panose="02010609060101010101" pitchFamily="49" charset="-122"/>
              </a:rPr>
              <a:t>5</a:t>
            </a:r>
            <a:r>
              <a:rPr lang="zh-CN" altLang="en-US" sz="2400" dirty="0" smtClean="0">
                <a:solidFill>
                  <a:srgbClr val="A6E0EC"/>
                </a:solidFill>
                <a:latin typeface="黑体" panose="02010609060101010101" pitchFamily="49" charset="-122"/>
                <a:ea typeface="黑体" panose="02010609060101010101" pitchFamily="49" charset="-122"/>
              </a:rPr>
              <a:t>月</a:t>
            </a:r>
            <a:r>
              <a:rPr lang="en-US" altLang="zh-CN" sz="2400" dirty="0">
                <a:solidFill>
                  <a:srgbClr val="A6E0EC"/>
                </a:solidFill>
                <a:latin typeface="黑体" panose="02010609060101010101" pitchFamily="49" charset="-122"/>
                <a:ea typeface="黑体" panose="02010609060101010101" pitchFamily="49" charset="-122"/>
              </a:rPr>
              <a:t>3</a:t>
            </a:r>
            <a:r>
              <a:rPr lang="en-US" altLang="zh-CN" sz="2400" dirty="0" smtClean="0">
                <a:solidFill>
                  <a:srgbClr val="A6E0EC"/>
                </a:solidFill>
                <a:latin typeface="黑体" panose="02010609060101010101" pitchFamily="49" charset="-122"/>
                <a:ea typeface="黑体" panose="02010609060101010101" pitchFamily="49" charset="-122"/>
              </a:rPr>
              <a:t>——11</a:t>
            </a:r>
            <a:r>
              <a:rPr lang="zh-CN" altLang="en-US" sz="2400" dirty="0" smtClean="0">
                <a:solidFill>
                  <a:srgbClr val="A6E0EC"/>
                </a:solidFill>
                <a:latin typeface="黑体" panose="02010609060101010101" pitchFamily="49" charset="-122"/>
                <a:ea typeface="黑体" panose="02010609060101010101" pitchFamily="49" charset="-122"/>
              </a:rPr>
              <a:t>日</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25" name="文本框 5"/>
          <p:cNvSpPr txBox="1"/>
          <p:nvPr/>
        </p:nvSpPr>
        <p:spPr>
          <a:xfrm>
            <a:off x="8353426" y="2101576"/>
            <a:ext cx="3530599" cy="7129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dirty="0">
                <a:solidFill>
                  <a:srgbClr val="A6E0EC"/>
                </a:solidFill>
                <a:latin typeface="黑体" panose="02010609060101010101" pitchFamily="49" charset="-122"/>
                <a:ea typeface="黑体" panose="02010609060101010101" pitchFamily="49" charset="-122"/>
                <a:cs typeface="+mn-ea"/>
                <a:sym typeface="+mn-lt"/>
              </a:rPr>
              <a:t>GARRY KASPAROV</a:t>
            </a:r>
            <a:r>
              <a:rPr lang="zh-CN" altLang="en-US" dirty="0">
                <a:solidFill>
                  <a:srgbClr val="A6E0EC"/>
                </a:solidFill>
                <a:latin typeface="黑体" panose="02010609060101010101" pitchFamily="49" charset="-122"/>
                <a:ea typeface="黑体" panose="02010609060101010101" pitchFamily="49" charset="-122"/>
                <a:cs typeface="+mn-ea"/>
                <a:sym typeface="+mn-lt"/>
              </a:rPr>
              <a:t>以</a:t>
            </a:r>
            <a:r>
              <a:rPr lang="en-US" altLang="zh-CN" dirty="0">
                <a:solidFill>
                  <a:srgbClr val="A6E0EC"/>
                </a:solidFill>
                <a:latin typeface="黑体" panose="02010609060101010101" pitchFamily="49" charset="-122"/>
                <a:ea typeface="黑体" panose="02010609060101010101" pitchFamily="49" charset="-122"/>
                <a:cs typeface="+mn-ea"/>
                <a:sym typeface="+mn-lt"/>
              </a:rPr>
              <a:t>2.5</a:t>
            </a:r>
            <a:r>
              <a:rPr lang="zh-CN" altLang="en-US" dirty="0">
                <a:solidFill>
                  <a:srgbClr val="A6E0EC"/>
                </a:solidFill>
                <a:latin typeface="黑体" panose="02010609060101010101" pitchFamily="49" charset="-122"/>
                <a:ea typeface="黑体" panose="02010609060101010101" pitchFamily="49" charset="-122"/>
                <a:cs typeface="+mn-ea"/>
                <a:sym typeface="+mn-lt"/>
              </a:rPr>
              <a:t>：</a:t>
            </a:r>
            <a:r>
              <a:rPr lang="en-US" altLang="zh-CN" dirty="0">
                <a:solidFill>
                  <a:srgbClr val="A6E0EC"/>
                </a:solidFill>
                <a:latin typeface="黑体" panose="02010609060101010101" pitchFamily="49" charset="-122"/>
                <a:ea typeface="黑体" panose="02010609060101010101" pitchFamily="49" charset="-122"/>
                <a:cs typeface="+mn-ea"/>
                <a:sym typeface="+mn-lt"/>
              </a:rPr>
              <a:t>3.5</a:t>
            </a:r>
            <a:r>
              <a:rPr lang="zh-CN" altLang="en-US" dirty="0">
                <a:solidFill>
                  <a:srgbClr val="A6E0EC"/>
                </a:solidFill>
                <a:latin typeface="黑体" panose="02010609060101010101" pitchFamily="49" charset="-122"/>
                <a:ea typeface="黑体" panose="02010609060101010101" pitchFamily="49" charset="-122"/>
                <a:cs typeface="+mn-ea"/>
                <a:sym typeface="+mn-lt"/>
              </a:rPr>
              <a:t>输于改进后的“深蓝”。</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26" name="组合 25"/>
          <p:cNvGrpSpPr/>
          <p:nvPr/>
        </p:nvGrpSpPr>
        <p:grpSpPr>
          <a:xfrm flipV="1">
            <a:off x="963009" y="5028214"/>
            <a:ext cx="3016470" cy="1051036"/>
            <a:chOff x="1408385" y="1576550"/>
            <a:chExt cx="3016470" cy="1051036"/>
          </a:xfrm>
        </p:grpSpPr>
        <p:grpSp>
          <p:nvGrpSpPr>
            <p:cNvPr id="27" name="组合 26"/>
            <p:cNvGrpSpPr/>
            <p:nvPr/>
          </p:nvGrpSpPr>
          <p:grpSpPr>
            <a:xfrm>
              <a:off x="1513489" y="1681654"/>
              <a:ext cx="2911366" cy="945932"/>
              <a:chOff x="1513489" y="1681654"/>
              <a:chExt cx="2911366" cy="945932"/>
            </a:xfrm>
          </p:grpSpPr>
          <p:cxnSp>
            <p:nvCxnSpPr>
              <p:cNvPr id="29" name="直接连接符 28"/>
              <p:cNvCxnSpPr/>
              <p:nvPr/>
            </p:nvCxnSpPr>
            <p:spPr>
              <a:xfrm flipH="1" flipV="1">
                <a:off x="3657600" y="1681655"/>
                <a:ext cx="767255" cy="945931"/>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513489" y="1681654"/>
                <a:ext cx="214411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28" name="椭圆 27"/>
            <p:cNvSpPr/>
            <p:nvPr/>
          </p:nvSpPr>
          <p:spPr>
            <a:xfrm>
              <a:off x="1408385" y="1576550"/>
              <a:ext cx="210207" cy="21020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1173216" y="6184353"/>
            <a:ext cx="1631606" cy="461665"/>
          </a:xfrm>
          <a:prstGeom prst="rect">
            <a:avLst/>
          </a:prstGeom>
          <a:noFill/>
        </p:spPr>
        <p:txBody>
          <a:bodyPr wrap="square" rtlCol="0">
            <a:spAutoFit/>
          </a:bodyPr>
          <a:lstStyle/>
          <a:p>
            <a:r>
              <a:rPr lang="en-US" altLang="zh-CN" sz="2400" dirty="0" smtClean="0">
                <a:solidFill>
                  <a:srgbClr val="A6E0EC"/>
                </a:solidFill>
                <a:latin typeface="黑体" panose="02010609060101010101" pitchFamily="49" charset="-122"/>
                <a:ea typeface="黑体" panose="02010609060101010101" pitchFamily="49" charset="-122"/>
              </a:rPr>
              <a:t>2003</a:t>
            </a:r>
            <a:r>
              <a:rPr lang="zh-CN" altLang="en-US" sz="2400" dirty="0" smtClean="0">
                <a:solidFill>
                  <a:srgbClr val="A6E0EC"/>
                </a:solidFill>
                <a:latin typeface="黑体" panose="02010609060101010101" pitchFamily="49" charset="-122"/>
                <a:ea typeface="黑体" panose="02010609060101010101" pitchFamily="49" charset="-122"/>
              </a:rPr>
              <a:t>年</a:t>
            </a:r>
            <a:r>
              <a:rPr lang="en-US" altLang="zh-CN" sz="2400" dirty="0" smtClean="0">
                <a:solidFill>
                  <a:srgbClr val="A6E0EC"/>
                </a:solidFill>
                <a:latin typeface="黑体" panose="02010609060101010101" pitchFamily="49" charset="-122"/>
                <a:ea typeface="黑体" panose="02010609060101010101" pitchFamily="49" charset="-122"/>
              </a:rPr>
              <a:t>2</a:t>
            </a:r>
            <a:r>
              <a:rPr lang="zh-CN" altLang="en-US" sz="2400" dirty="0" smtClean="0">
                <a:solidFill>
                  <a:srgbClr val="A6E0EC"/>
                </a:solidFill>
                <a:latin typeface="黑体" panose="02010609060101010101" pitchFamily="49" charset="-122"/>
                <a:ea typeface="黑体" panose="02010609060101010101" pitchFamily="49" charset="-122"/>
              </a:rPr>
              <a:t>月</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32" name="文本框 7"/>
          <p:cNvSpPr txBox="1"/>
          <p:nvPr/>
        </p:nvSpPr>
        <p:spPr>
          <a:xfrm>
            <a:off x="155575" y="5078028"/>
            <a:ext cx="3759199" cy="7129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dirty="0">
                <a:solidFill>
                  <a:srgbClr val="A6E0EC"/>
                </a:solidFill>
                <a:latin typeface="黑体" panose="02010609060101010101" pitchFamily="49" charset="-122"/>
                <a:ea typeface="黑体" panose="02010609060101010101" pitchFamily="49" charset="-122"/>
                <a:cs typeface="+mn-ea"/>
                <a:sym typeface="+mn-lt"/>
              </a:rPr>
              <a:t>GARRY KASPAROV 3:3</a:t>
            </a:r>
            <a:r>
              <a:rPr lang="zh-CN" altLang="en-US" dirty="0">
                <a:solidFill>
                  <a:srgbClr val="A6E0EC"/>
                </a:solidFill>
                <a:latin typeface="黑体" panose="02010609060101010101" pitchFamily="49" charset="-122"/>
                <a:ea typeface="黑体" panose="02010609060101010101" pitchFamily="49" charset="-122"/>
                <a:cs typeface="+mn-ea"/>
                <a:sym typeface="+mn-lt"/>
              </a:rPr>
              <a:t>战平 “小深”（</a:t>
            </a:r>
            <a:r>
              <a:rPr lang="en-US" altLang="zh-CN" dirty="0">
                <a:solidFill>
                  <a:srgbClr val="A6E0EC"/>
                </a:solidFill>
                <a:latin typeface="黑体" panose="02010609060101010101" pitchFamily="49" charset="-122"/>
                <a:ea typeface="黑体" panose="02010609060101010101" pitchFamily="49" charset="-122"/>
                <a:cs typeface="+mn-ea"/>
                <a:sym typeface="+mn-lt"/>
              </a:rPr>
              <a:t>DEEP JUNIOR</a:t>
            </a:r>
            <a:r>
              <a:rPr lang="zh-CN" altLang="en-US" dirty="0">
                <a:solidFill>
                  <a:srgbClr val="A6E0EC"/>
                </a:solidFill>
                <a:latin typeface="黑体" panose="02010609060101010101" pitchFamily="49" charset="-122"/>
                <a:ea typeface="黑体" panose="02010609060101010101" pitchFamily="49" charset="-122"/>
                <a:cs typeface="+mn-ea"/>
                <a:sym typeface="+mn-lt"/>
              </a:rPr>
              <a:t>）</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33" name="组合 32"/>
          <p:cNvGrpSpPr/>
          <p:nvPr/>
        </p:nvGrpSpPr>
        <p:grpSpPr>
          <a:xfrm flipH="1" flipV="1">
            <a:off x="7862121" y="5238421"/>
            <a:ext cx="3016470" cy="1051036"/>
            <a:chOff x="1408385" y="1576550"/>
            <a:chExt cx="3016470" cy="1051036"/>
          </a:xfrm>
        </p:grpSpPr>
        <p:grpSp>
          <p:nvGrpSpPr>
            <p:cNvPr id="34" name="组合 33"/>
            <p:cNvGrpSpPr/>
            <p:nvPr/>
          </p:nvGrpSpPr>
          <p:grpSpPr>
            <a:xfrm>
              <a:off x="1513489" y="1681654"/>
              <a:ext cx="2911366" cy="945932"/>
              <a:chOff x="1513489" y="1681654"/>
              <a:chExt cx="2911366" cy="945932"/>
            </a:xfrm>
          </p:grpSpPr>
          <p:cxnSp>
            <p:nvCxnSpPr>
              <p:cNvPr id="36" name="直接连接符 35"/>
              <p:cNvCxnSpPr/>
              <p:nvPr/>
            </p:nvCxnSpPr>
            <p:spPr>
              <a:xfrm flipH="1" flipV="1">
                <a:off x="3657600" y="1681655"/>
                <a:ext cx="767255" cy="945931"/>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513489" y="1681654"/>
                <a:ext cx="214411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grpSp>
        <p:sp>
          <p:nvSpPr>
            <p:cNvPr id="35" name="椭圆 34"/>
            <p:cNvSpPr/>
            <p:nvPr/>
          </p:nvSpPr>
          <p:spPr>
            <a:xfrm>
              <a:off x="1408385" y="1576550"/>
              <a:ext cx="210207" cy="21020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8953499" y="6277198"/>
            <a:ext cx="1819987" cy="461665"/>
          </a:xfrm>
          <a:prstGeom prst="rect">
            <a:avLst/>
          </a:prstGeom>
          <a:noFill/>
        </p:spPr>
        <p:txBody>
          <a:bodyPr wrap="square" rtlCol="0">
            <a:spAutoFit/>
          </a:bodyPr>
          <a:lstStyle/>
          <a:p>
            <a:r>
              <a:rPr lang="en-US" altLang="zh-CN" sz="2400" dirty="0" smtClean="0">
                <a:solidFill>
                  <a:srgbClr val="A6E0EC"/>
                </a:solidFill>
                <a:latin typeface="黑体" panose="02010609060101010101" pitchFamily="49" charset="-122"/>
                <a:ea typeface="黑体" panose="02010609060101010101" pitchFamily="49" charset="-122"/>
              </a:rPr>
              <a:t>2003</a:t>
            </a:r>
            <a:r>
              <a:rPr lang="zh-CN" altLang="en-US" sz="2400" dirty="0" smtClean="0">
                <a:solidFill>
                  <a:srgbClr val="A6E0EC"/>
                </a:solidFill>
                <a:latin typeface="黑体" panose="02010609060101010101" pitchFamily="49" charset="-122"/>
                <a:ea typeface="黑体" panose="02010609060101010101" pitchFamily="49" charset="-122"/>
              </a:rPr>
              <a:t>年</a:t>
            </a:r>
            <a:r>
              <a:rPr lang="en-US" altLang="zh-CN" sz="2400" dirty="0" smtClean="0">
                <a:solidFill>
                  <a:srgbClr val="A6E0EC"/>
                </a:solidFill>
                <a:latin typeface="黑体" panose="02010609060101010101" pitchFamily="49" charset="-122"/>
                <a:ea typeface="黑体" panose="02010609060101010101" pitchFamily="49" charset="-122"/>
              </a:rPr>
              <a:t>11</a:t>
            </a:r>
            <a:r>
              <a:rPr lang="zh-CN" altLang="en-US" sz="2400" dirty="0" smtClean="0">
                <a:solidFill>
                  <a:srgbClr val="A6E0EC"/>
                </a:solidFill>
                <a:latin typeface="黑体" panose="02010609060101010101" pitchFamily="49" charset="-122"/>
                <a:ea typeface="黑体" panose="02010609060101010101" pitchFamily="49" charset="-122"/>
              </a:rPr>
              <a:t>月</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39" name="文本框 9"/>
          <p:cNvSpPr txBox="1"/>
          <p:nvPr/>
        </p:nvSpPr>
        <p:spPr>
          <a:xfrm>
            <a:off x="8564671" y="5238420"/>
            <a:ext cx="3160439" cy="7129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dirty="0">
                <a:solidFill>
                  <a:srgbClr val="A6E0EC"/>
                </a:solidFill>
                <a:latin typeface="黑体" panose="02010609060101010101" pitchFamily="49" charset="-122"/>
                <a:ea typeface="黑体" panose="02010609060101010101" pitchFamily="49" charset="-122"/>
                <a:cs typeface="+mn-ea"/>
                <a:sym typeface="+mn-lt"/>
              </a:rPr>
              <a:t>GARRY KASPAROV 2:2</a:t>
            </a:r>
            <a:r>
              <a:rPr lang="zh-CN" altLang="en-US" dirty="0">
                <a:solidFill>
                  <a:srgbClr val="A6E0EC"/>
                </a:solidFill>
                <a:latin typeface="黑体" panose="02010609060101010101" pitchFamily="49" charset="-122"/>
                <a:ea typeface="黑体" panose="02010609060101010101" pitchFamily="49" charset="-122"/>
                <a:cs typeface="+mn-ea"/>
                <a:sym typeface="+mn-lt"/>
              </a:rPr>
              <a:t>战平 “</a:t>
            </a:r>
            <a:r>
              <a:rPr lang="en-US" altLang="zh-CN" dirty="0">
                <a:solidFill>
                  <a:srgbClr val="A6E0EC"/>
                </a:solidFill>
                <a:latin typeface="黑体" panose="02010609060101010101" pitchFamily="49" charset="-122"/>
                <a:ea typeface="黑体" panose="02010609060101010101" pitchFamily="49" charset="-122"/>
                <a:cs typeface="+mn-ea"/>
                <a:sym typeface="+mn-lt"/>
              </a:rPr>
              <a:t>X3D</a:t>
            </a:r>
            <a:r>
              <a:rPr lang="zh-CN" altLang="en-US" dirty="0">
                <a:solidFill>
                  <a:srgbClr val="A6E0EC"/>
                </a:solidFill>
                <a:latin typeface="黑体" panose="02010609060101010101" pitchFamily="49" charset="-122"/>
                <a:ea typeface="黑体" panose="02010609060101010101" pitchFamily="49" charset="-122"/>
                <a:cs typeface="+mn-ea"/>
                <a:sym typeface="+mn-lt"/>
              </a:rPr>
              <a:t>德国人” </a:t>
            </a:r>
            <a:r>
              <a:rPr lang="en-US" altLang="zh-CN" dirty="0">
                <a:solidFill>
                  <a:srgbClr val="A6E0EC"/>
                </a:solidFill>
                <a:latin typeface="黑体" panose="02010609060101010101" pitchFamily="49" charset="-122"/>
                <a:ea typeface="黑体" panose="02010609060101010101" pitchFamily="49" charset="-122"/>
                <a:cs typeface="+mn-ea"/>
                <a:sym typeface="+mn-lt"/>
              </a:rPr>
              <a:t>(X3D-FRITZ</a:t>
            </a:r>
            <a:r>
              <a:rPr lang="zh-CN" altLang="en-US" dirty="0">
                <a:solidFill>
                  <a:srgbClr val="A6E0EC"/>
                </a:solidFill>
                <a:latin typeface="黑体" panose="02010609060101010101" pitchFamily="49" charset="-122"/>
                <a:ea typeface="黑体" panose="02010609060101010101" pitchFamily="49" charset="-122"/>
                <a:cs typeface="+mn-ea"/>
                <a:sym typeface="+mn-lt"/>
              </a:rPr>
              <a:t>）</a:t>
            </a:r>
            <a:endParaRPr lang="en-US" dirty="0">
              <a:solidFill>
                <a:srgbClr val="A6E0EC"/>
              </a:solidFill>
              <a:latin typeface="黑体" panose="02010609060101010101" pitchFamily="49" charset="-122"/>
              <a:ea typeface="黑体" panose="02010609060101010101" pitchFamily="49" charset="-122"/>
              <a:cs typeface="+mn-ea"/>
              <a:sym typeface="+mn-lt"/>
            </a:endParaRPr>
          </a:p>
        </p:txBody>
      </p:sp>
      <p:grpSp>
        <p:nvGrpSpPr>
          <p:cNvPr id="40" name="组合 39"/>
          <p:cNvGrpSpPr/>
          <p:nvPr/>
        </p:nvGrpSpPr>
        <p:grpSpPr>
          <a:xfrm rot="12303172">
            <a:off x="942392" y="2955716"/>
            <a:ext cx="1078659" cy="1544785"/>
            <a:chOff x="6244443" y="1912502"/>
            <a:chExt cx="1078659" cy="1544785"/>
          </a:xfrm>
        </p:grpSpPr>
        <p:grpSp>
          <p:nvGrpSpPr>
            <p:cNvPr id="41" name="组合 40"/>
            <p:cNvGrpSpPr/>
            <p:nvPr/>
          </p:nvGrpSpPr>
          <p:grpSpPr>
            <a:xfrm rot="16840612" flipH="1" flipV="1">
              <a:off x="5906311" y="2389394"/>
              <a:ext cx="1074521" cy="137519"/>
              <a:chOff x="232488" y="1372653"/>
              <a:chExt cx="1074521" cy="137519"/>
            </a:xfrm>
          </p:grpSpPr>
          <p:cxnSp>
            <p:nvCxnSpPr>
              <p:cNvPr id="48" name="直接连接符 47"/>
              <p:cNvCxnSpPr>
                <a:stCxn id="45"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9" name="椭圆 4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2500759" flipH="1" flipV="1">
              <a:off x="6244443" y="3107533"/>
              <a:ext cx="1078659" cy="137519"/>
              <a:chOff x="228350" y="1372653"/>
              <a:chExt cx="1078659" cy="137519"/>
            </a:xfrm>
          </p:grpSpPr>
          <p:cxnSp>
            <p:nvCxnSpPr>
              <p:cNvPr id="46" name="直接连接符 45"/>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rot="2969829" flipH="1" flipV="1">
              <a:off x="6131462" y="2405088"/>
              <a:ext cx="1544785" cy="559613"/>
              <a:chOff x="-237776" y="950559"/>
              <a:chExt cx="1544785" cy="559613"/>
            </a:xfrm>
          </p:grpSpPr>
          <p:cxnSp>
            <p:nvCxnSpPr>
              <p:cNvPr id="44" name="直接连接符 43"/>
              <p:cNvCxnSpPr>
                <a:endCxn id="45"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5" name="椭圆 4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9296828" flipH="1">
            <a:off x="9751813" y="3228049"/>
            <a:ext cx="1078659" cy="1544785"/>
            <a:chOff x="6244443" y="1912502"/>
            <a:chExt cx="1078659" cy="1544785"/>
          </a:xfrm>
        </p:grpSpPr>
        <p:grpSp>
          <p:nvGrpSpPr>
            <p:cNvPr id="51" name="组合 50"/>
            <p:cNvGrpSpPr/>
            <p:nvPr/>
          </p:nvGrpSpPr>
          <p:grpSpPr>
            <a:xfrm rot="16840612" flipH="1" flipV="1">
              <a:off x="5906311" y="2389394"/>
              <a:ext cx="1074521" cy="137519"/>
              <a:chOff x="232488" y="1372653"/>
              <a:chExt cx="1074521" cy="137519"/>
            </a:xfrm>
          </p:grpSpPr>
          <p:cxnSp>
            <p:nvCxnSpPr>
              <p:cNvPr id="58" name="直接连接符 57"/>
              <p:cNvCxnSpPr>
                <a:stCxn id="55"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9" name="椭圆 5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rot="12500759" flipH="1" flipV="1">
              <a:off x="6244443" y="3107533"/>
              <a:ext cx="1078659" cy="137519"/>
              <a:chOff x="228350" y="1372653"/>
              <a:chExt cx="1078659" cy="137519"/>
            </a:xfrm>
          </p:grpSpPr>
          <p:cxnSp>
            <p:nvCxnSpPr>
              <p:cNvPr id="56" name="直接连接符 55"/>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7" name="椭圆 5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rot="2969829" flipH="1" flipV="1">
              <a:off x="6131462" y="2405088"/>
              <a:ext cx="1544785" cy="559613"/>
              <a:chOff x="-237776" y="950559"/>
              <a:chExt cx="1544785" cy="559613"/>
            </a:xfrm>
          </p:grpSpPr>
          <p:cxnSp>
            <p:nvCxnSpPr>
              <p:cNvPr id="54" name="直接连接符 53"/>
              <p:cNvCxnSpPr>
                <a:endCxn id="55"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5" name="椭圆 5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0" name="组合 59"/>
          <p:cNvGrpSpPr/>
          <p:nvPr/>
        </p:nvGrpSpPr>
        <p:grpSpPr>
          <a:xfrm>
            <a:off x="4100483" y="6186133"/>
            <a:ext cx="3353360" cy="771231"/>
            <a:chOff x="2814021" y="6152674"/>
            <a:chExt cx="3353360" cy="771231"/>
          </a:xfrm>
        </p:grpSpPr>
        <p:grpSp>
          <p:nvGrpSpPr>
            <p:cNvPr id="61" name="组合 60"/>
            <p:cNvGrpSpPr/>
            <p:nvPr/>
          </p:nvGrpSpPr>
          <p:grpSpPr>
            <a:xfrm rot="6380794" flipH="1" flipV="1">
              <a:off x="2640516" y="6352159"/>
              <a:ext cx="745251" cy="398242"/>
              <a:chOff x="561758" y="1111930"/>
              <a:chExt cx="745251" cy="398242"/>
            </a:xfrm>
          </p:grpSpPr>
          <p:cxnSp>
            <p:nvCxnSpPr>
              <p:cNvPr id="66" name="直接连接符 6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7" name="椭圆 6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a:stCxn id="67"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rot="15219206" flipV="1">
              <a:off x="5595634" y="6326179"/>
              <a:ext cx="745251" cy="398242"/>
              <a:chOff x="561758" y="1111930"/>
              <a:chExt cx="745251" cy="398242"/>
            </a:xfrm>
          </p:grpSpPr>
          <p:cxnSp>
            <p:nvCxnSpPr>
              <p:cNvPr id="64" name="直接连接符 6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5" name="椭圆 6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41901645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4" grpId="0"/>
      <p:bldP spid="25" grpId="0"/>
      <p:bldP spid="31" grpId="0"/>
      <p:bldP spid="32"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751158"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模式识别</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AutoShape 2" descr="https://timgsa.baidu.com/timg?image&amp;quality=80&amp;size=b9999_10000&amp;sec=1528289141483&amp;di=8b2492f540446c8899dec34df6bbb624&amp;imgtype=0&amp;src=http%3A%2F%2Foss.huangye88.net%2Flive%2Fimport%2Fnews%2Fe936befed585aedff039be2f576b3b5f.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5496" y="1184425"/>
            <a:ext cx="4614917" cy="2916627"/>
          </a:xfrm>
          <a:prstGeom prst="rect">
            <a:avLst/>
          </a:prstGeom>
          <a:ln w="38100">
            <a:solidFill>
              <a:srgbClr val="95FDF1"/>
            </a:solidFill>
          </a:ln>
        </p:spPr>
      </p:pic>
      <p:grpSp>
        <p:nvGrpSpPr>
          <p:cNvPr id="10" name="组合 9"/>
          <p:cNvGrpSpPr/>
          <p:nvPr/>
        </p:nvGrpSpPr>
        <p:grpSpPr>
          <a:xfrm>
            <a:off x="1103586" y="4109545"/>
            <a:ext cx="9249102" cy="2173623"/>
            <a:chOff x="1103586" y="4109545"/>
            <a:chExt cx="9249102" cy="2173623"/>
          </a:xfrm>
        </p:grpSpPr>
        <p:sp>
          <p:nvSpPr>
            <p:cNvPr id="17" name="椭圆 16"/>
            <p:cNvSpPr/>
            <p:nvPr/>
          </p:nvSpPr>
          <p:spPr>
            <a:xfrm>
              <a:off x="1103586" y="6009899"/>
              <a:ext cx="273269" cy="273269"/>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0221" y="4109545"/>
              <a:ext cx="9112467" cy="2173623"/>
              <a:chOff x="1240221" y="4109545"/>
              <a:chExt cx="9112467" cy="2173623"/>
            </a:xfrm>
          </p:grpSpPr>
          <p:cxnSp>
            <p:nvCxnSpPr>
              <p:cNvPr id="11" name="直接连接符 10"/>
              <p:cNvCxnSpPr/>
              <p:nvPr/>
            </p:nvCxnSpPr>
            <p:spPr>
              <a:xfrm flipH="1">
                <a:off x="1240221" y="4120055"/>
                <a:ext cx="218615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8040413" y="4120055"/>
                <a:ext cx="2186151" cy="0"/>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240221" y="4109545"/>
                <a:ext cx="0" cy="2017986"/>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0216054" y="4109545"/>
                <a:ext cx="0" cy="2017986"/>
              </a:xfrm>
              <a:prstGeom prst="line">
                <a:avLst/>
              </a:prstGeom>
              <a:ln w="38100">
                <a:solidFill>
                  <a:srgbClr val="95FDF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0079419" y="6009899"/>
                <a:ext cx="273269" cy="273269"/>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0" name="文本框 2"/>
          <p:cNvSpPr txBox="1"/>
          <p:nvPr/>
        </p:nvSpPr>
        <p:spPr>
          <a:xfrm>
            <a:off x="1450427" y="4328418"/>
            <a:ext cx="8555420" cy="216982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a:solidFill>
                  <a:srgbClr val="A6E0EC"/>
                </a:solidFill>
                <a:cs typeface="+mn-ea"/>
                <a:sym typeface="+mn-lt"/>
              </a:rPr>
              <a:t>采用 </a:t>
            </a:r>
            <a:r>
              <a:rPr lang="en-US" altLang="zh-CN" dirty="0">
                <a:solidFill>
                  <a:srgbClr val="A6E0EC"/>
                </a:solidFill>
                <a:cs typeface="+mn-ea"/>
                <a:sym typeface="+mn-lt"/>
              </a:rPr>
              <a:t>$</a:t>
            </a:r>
            <a:r>
              <a:rPr lang="zh-CN" altLang="en-US" dirty="0">
                <a:solidFill>
                  <a:srgbClr val="A6E0EC"/>
                </a:solidFill>
                <a:cs typeface="+mn-ea"/>
                <a:sym typeface="+mn-lt"/>
              </a:rPr>
              <a:t>模式识别引擎，分支有</a:t>
            </a:r>
            <a:r>
              <a:rPr lang="en-US" altLang="zh-CN" dirty="0">
                <a:solidFill>
                  <a:srgbClr val="A6E0EC"/>
                </a:solidFill>
                <a:cs typeface="+mn-ea"/>
                <a:sym typeface="+mn-lt"/>
              </a:rPr>
              <a:t>2D</a:t>
            </a:r>
            <a:r>
              <a:rPr lang="zh-CN" altLang="en-US" dirty="0">
                <a:solidFill>
                  <a:srgbClr val="A6E0EC"/>
                </a:solidFill>
                <a:cs typeface="+mn-ea"/>
                <a:sym typeface="+mn-lt"/>
              </a:rPr>
              <a:t>识别引擎 ，</a:t>
            </a:r>
            <a:r>
              <a:rPr lang="en-US" altLang="zh-CN" dirty="0">
                <a:solidFill>
                  <a:srgbClr val="A6E0EC"/>
                </a:solidFill>
                <a:cs typeface="+mn-ea"/>
                <a:sym typeface="+mn-lt"/>
              </a:rPr>
              <a:t>3D</a:t>
            </a:r>
            <a:r>
              <a:rPr lang="zh-CN" altLang="en-US" dirty="0">
                <a:solidFill>
                  <a:srgbClr val="A6E0EC"/>
                </a:solidFill>
                <a:cs typeface="+mn-ea"/>
                <a:sym typeface="+mn-lt"/>
              </a:rPr>
              <a:t>识别引擎，驻波识别引擎以及多维识别引擎</a:t>
            </a:r>
            <a:endParaRPr lang="en-US" altLang="zh-CN" dirty="0">
              <a:solidFill>
                <a:srgbClr val="A6E0EC"/>
              </a:solidFill>
              <a:cs typeface="+mn-ea"/>
              <a:sym typeface="+mn-lt"/>
            </a:endParaRPr>
          </a:p>
          <a:p>
            <a:pPr>
              <a:lnSpc>
                <a:spcPct val="150000"/>
              </a:lnSpc>
            </a:pPr>
            <a:endParaRPr lang="zh-CN" altLang="en-US" dirty="0">
              <a:solidFill>
                <a:srgbClr val="A6E0EC"/>
              </a:solidFill>
              <a:cs typeface="+mn-ea"/>
              <a:sym typeface="+mn-lt"/>
            </a:endParaRPr>
          </a:p>
          <a:p>
            <a:pPr>
              <a:lnSpc>
                <a:spcPct val="150000"/>
              </a:lnSpc>
            </a:pPr>
            <a:r>
              <a:rPr lang="en-US" altLang="zh-CN" dirty="0">
                <a:solidFill>
                  <a:srgbClr val="A6E0EC"/>
                </a:solidFill>
                <a:cs typeface="+mn-ea"/>
                <a:sym typeface="+mn-lt"/>
              </a:rPr>
              <a:t>2D</a:t>
            </a:r>
            <a:r>
              <a:rPr lang="zh-CN" altLang="en-US" dirty="0">
                <a:solidFill>
                  <a:srgbClr val="A6E0EC"/>
                </a:solidFill>
                <a:cs typeface="+mn-ea"/>
                <a:sym typeface="+mn-lt"/>
              </a:rPr>
              <a:t>识别引擎已推出指纹识别，人像识别 ，文字识别，图像识别 ，车牌识别；驻波识别引擎已推出语音识别；</a:t>
            </a:r>
            <a:r>
              <a:rPr lang="en-US" altLang="zh-CN" dirty="0">
                <a:solidFill>
                  <a:srgbClr val="A6E0EC"/>
                </a:solidFill>
                <a:cs typeface="+mn-ea"/>
                <a:sym typeface="+mn-lt"/>
              </a:rPr>
              <a:t>3D</a:t>
            </a:r>
            <a:r>
              <a:rPr lang="zh-CN" altLang="en-US" dirty="0">
                <a:solidFill>
                  <a:srgbClr val="A6E0EC"/>
                </a:solidFill>
                <a:cs typeface="+mn-ea"/>
                <a:sym typeface="+mn-lt"/>
              </a:rPr>
              <a:t>识别引擎已推出指纹识别玉带林中挂（玩游智能版</a:t>
            </a:r>
            <a:r>
              <a:rPr lang="en-US" altLang="zh-CN" dirty="0">
                <a:solidFill>
                  <a:srgbClr val="A6E0EC"/>
                </a:solidFill>
                <a:cs typeface="+mn-ea"/>
                <a:sym typeface="+mn-lt"/>
              </a:rPr>
              <a:t>1.25</a:t>
            </a:r>
            <a:r>
              <a:rPr lang="zh-CN" altLang="en-US" dirty="0">
                <a:solidFill>
                  <a:srgbClr val="A6E0EC"/>
                </a:solidFill>
                <a:cs typeface="+mn-ea"/>
                <a:sym typeface="+mn-lt"/>
              </a:rPr>
              <a:t>）</a:t>
            </a:r>
            <a:endParaRPr lang="en-US" dirty="0">
              <a:solidFill>
                <a:srgbClr val="A6E0EC"/>
              </a:solidFill>
              <a:cs typeface="+mn-ea"/>
              <a:sym typeface="+mn-lt"/>
            </a:endParaRPr>
          </a:p>
        </p:txBody>
      </p:sp>
      <p:grpSp>
        <p:nvGrpSpPr>
          <p:cNvPr id="23" name="组合 22"/>
          <p:cNvGrpSpPr/>
          <p:nvPr/>
        </p:nvGrpSpPr>
        <p:grpSpPr>
          <a:xfrm rot="14998012">
            <a:off x="728760" y="2250127"/>
            <a:ext cx="1078659" cy="1544785"/>
            <a:chOff x="6244443" y="1912502"/>
            <a:chExt cx="1078659" cy="1544785"/>
          </a:xfrm>
        </p:grpSpPr>
        <p:grpSp>
          <p:nvGrpSpPr>
            <p:cNvPr id="24" name="组合 23"/>
            <p:cNvGrpSpPr/>
            <p:nvPr/>
          </p:nvGrpSpPr>
          <p:grpSpPr>
            <a:xfrm rot="16840612" flipH="1" flipV="1">
              <a:off x="5906311" y="2389394"/>
              <a:ext cx="1074521" cy="137519"/>
              <a:chOff x="232488" y="1372653"/>
              <a:chExt cx="1074521" cy="137519"/>
            </a:xfrm>
          </p:grpSpPr>
          <p:cxnSp>
            <p:nvCxnSpPr>
              <p:cNvPr id="31" name="直接连接符 30"/>
              <p:cNvCxnSpPr>
                <a:stCxn id="28"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2" name="椭圆 3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12500759" flipH="1" flipV="1">
              <a:off x="6244443" y="3107533"/>
              <a:ext cx="1078659" cy="137519"/>
              <a:chOff x="228350" y="1372653"/>
              <a:chExt cx="1078659" cy="137519"/>
            </a:xfrm>
          </p:grpSpPr>
          <p:cxnSp>
            <p:nvCxnSpPr>
              <p:cNvPr id="29" name="直接连接符 28"/>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0" name="椭圆 2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969829" flipH="1" flipV="1">
              <a:off x="6131462" y="2405088"/>
              <a:ext cx="1544785" cy="559613"/>
              <a:chOff x="-237776" y="950559"/>
              <a:chExt cx="1544785" cy="559613"/>
            </a:xfrm>
          </p:grpSpPr>
          <p:cxnSp>
            <p:nvCxnSpPr>
              <p:cNvPr id="27" name="直接连接符 26"/>
              <p:cNvCxnSpPr>
                <a:endCxn id="28"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8" name="椭圆 27"/>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3" name="组合 32"/>
          <p:cNvGrpSpPr/>
          <p:nvPr/>
        </p:nvGrpSpPr>
        <p:grpSpPr>
          <a:xfrm rot="15918117" flipV="1">
            <a:off x="11222099" y="2097178"/>
            <a:ext cx="1240696" cy="599499"/>
            <a:chOff x="5404736" y="0"/>
            <a:chExt cx="1240696" cy="599499"/>
          </a:xfrm>
        </p:grpSpPr>
        <p:grpSp>
          <p:nvGrpSpPr>
            <p:cNvPr id="34" name="组合 33"/>
            <p:cNvGrpSpPr/>
            <p:nvPr/>
          </p:nvGrpSpPr>
          <p:grpSpPr>
            <a:xfrm rot="11984523" flipH="1" flipV="1">
              <a:off x="5404736" y="164290"/>
              <a:ext cx="745251" cy="398242"/>
              <a:chOff x="561758" y="1111930"/>
              <a:chExt cx="745251" cy="398242"/>
            </a:xfrm>
          </p:grpSpPr>
          <p:cxnSp>
            <p:nvCxnSpPr>
              <p:cNvPr id="36" name="直接连接符 35"/>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rot="20209772">
            <a:off x="9107863" y="2611355"/>
            <a:ext cx="1919949" cy="1427143"/>
            <a:chOff x="2814898" y="575237"/>
            <a:chExt cx="1919949" cy="1427143"/>
          </a:xfrm>
        </p:grpSpPr>
        <p:grpSp>
          <p:nvGrpSpPr>
            <p:cNvPr id="39" name="组合 38"/>
            <p:cNvGrpSpPr/>
            <p:nvPr/>
          </p:nvGrpSpPr>
          <p:grpSpPr>
            <a:xfrm rot="15867372" flipH="1" flipV="1">
              <a:off x="2641393" y="896543"/>
              <a:ext cx="745251" cy="398242"/>
              <a:chOff x="561758" y="1111930"/>
              <a:chExt cx="745251" cy="398242"/>
            </a:xfrm>
          </p:grpSpPr>
          <p:cxnSp>
            <p:nvCxnSpPr>
              <p:cNvPr id="50" name="直接连接符 49"/>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1" name="椭圆 5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a:stCxn id="47" idx="1"/>
              <a:endCxn id="49"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rot="19876110" flipH="1" flipV="1">
              <a:off x="3194056" y="575237"/>
              <a:ext cx="745251" cy="398242"/>
              <a:chOff x="561758" y="1111930"/>
              <a:chExt cx="745251" cy="398242"/>
            </a:xfrm>
          </p:grpSpPr>
          <p:cxnSp>
            <p:nvCxnSpPr>
              <p:cNvPr id="48" name="直接连接符 47"/>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9" name="椭圆 4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8736508" flipH="1" flipV="1">
              <a:off x="3024801" y="1415864"/>
              <a:ext cx="1710046" cy="586516"/>
              <a:chOff x="-311565" y="923656"/>
              <a:chExt cx="1710046" cy="586516"/>
            </a:xfrm>
          </p:grpSpPr>
          <p:cxnSp>
            <p:nvCxnSpPr>
              <p:cNvPr id="46" name="直接连接符 45"/>
              <p:cNvCxnSpPr>
                <a:stCxn id="51"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rot="1211276" flipH="1" flipV="1">
              <a:off x="3913593" y="810974"/>
              <a:ext cx="632420" cy="606792"/>
              <a:chOff x="674589" y="934962"/>
              <a:chExt cx="632420" cy="606792"/>
            </a:xfrm>
          </p:grpSpPr>
          <p:cxnSp>
            <p:nvCxnSpPr>
              <p:cNvPr id="44" name="直接连接符 43"/>
              <p:cNvCxnSpPr>
                <a:stCxn id="47"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5" name="椭圆 4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3302828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751158"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自动工程</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left-curved-arrow_45644"/>
          <p:cNvSpPr>
            <a:spLocks noChangeAspect="1"/>
          </p:cNvSpPr>
          <p:nvPr/>
        </p:nvSpPr>
        <p:spPr bwMode="auto">
          <a:xfrm>
            <a:off x="5528399" y="2683412"/>
            <a:ext cx="1065819" cy="953167"/>
          </a:xfrm>
          <a:custGeom>
            <a:avLst/>
            <a:gdLst>
              <a:gd name="T0" fmla="*/ 6176 w 7226"/>
              <a:gd name="T1" fmla="*/ 1149 h 6472"/>
              <a:gd name="T2" fmla="*/ 3638 w 7226"/>
              <a:gd name="T3" fmla="*/ 99 h 6472"/>
              <a:gd name="T4" fmla="*/ 1516 w 7226"/>
              <a:gd name="T5" fmla="*/ 791 h 6472"/>
              <a:gd name="T6" fmla="*/ 1332 w 7226"/>
              <a:gd name="T7" fmla="*/ 779 h 6472"/>
              <a:gd name="T8" fmla="*/ 1085 w 7226"/>
              <a:gd name="T9" fmla="*/ 531 h 6472"/>
              <a:gd name="T10" fmla="*/ 602 w 7226"/>
              <a:gd name="T11" fmla="*/ 48 h 6472"/>
              <a:gd name="T12" fmla="*/ 497 w 7226"/>
              <a:gd name="T13" fmla="*/ 82 h 6472"/>
              <a:gd name="T14" fmla="*/ 393 w 7226"/>
              <a:gd name="T15" fmla="*/ 758 h 6472"/>
              <a:gd name="T16" fmla="*/ 75 w 7226"/>
              <a:gd name="T17" fmla="*/ 2826 h 6472"/>
              <a:gd name="T18" fmla="*/ 10 w 7226"/>
              <a:gd name="T19" fmla="*/ 3245 h 6472"/>
              <a:gd name="T20" fmla="*/ 113 w 7226"/>
              <a:gd name="T21" fmla="*/ 3350 h 6472"/>
              <a:gd name="T22" fmla="*/ 534 w 7226"/>
              <a:gd name="T23" fmla="*/ 3292 h 6472"/>
              <a:gd name="T24" fmla="*/ 2630 w 7226"/>
              <a:gd name="T25" fmla="*/ 3005 h 6472"/>
              <a:gd name="T26" fmla="*/ 3322 w 7226"/>
              <a:gd name="T27" fmla="*/ 2910 h 6472"/>
              <a:gd name="T28" fmla="*/ 3357 w 7226"/>
              <a:gd name="T29" fmla="*/ 2807 h 6472"/>
              <a:gd name="T30" fmla="*/ 2863 w 7226"/>
              <a:gd name="T31" fmla="*/ 2312 h 6472"/>
              <a:gd name="T32" fmla="*/ 2658 w 7226"/>
              <a:gd name="T33" fmla="*/ 2107 h 6472"/>
              <a:gd name="T34" fmla="*/ 2677 w 7226"/>
              <a:gd name="T35" fmla="*/ 1958 h 6472"/>
              <a:gd name="T36" fmla="*/ 3639 w 7226"/>
              <a:gd name="T37" fmla="*/ 1710 h 6472"/>
              <a:gd name="T38" fmla="*/ 5036 w 7226"/>
              <a:gd name="T39" fmla="*/ 2288 h 6472"/>
              <a:gd name="T40" fmla="*/ 5614 w 7226"/>
              <a:gd name="T41" fmla="*/ 3686 h 6472"/>
              <a:gd name="T42" fmla="*/ 5035 w 7226"/>
              <a:gd name="T43" fmla="*/ 5083 h 6472"/>
              <a:gd name="T44" fmla="*/ 4833 w 7226"/>
              <a:gd name="T45" fmla="*/ 5285 h 6472"/>
              <a:gd name="T46" fmla="*/ 4832 w 7226"/>
              <a:gd name="T47" fmla="*/ 5458 h 6472"/>
              <a:gd name="T48" fmla="*/ 5034 w 7226"/>
              <a:gd name="T49" fmla="*/ 5660 h 6472"/>
              <a:gd name="T50" fmla="*/ 5596 w 7226"/>
              <a:gd name="T51" fmla="*/ 6222 h 6472"/>
              <a:gd name="T52" fmla="*/ 5798 w 7226"/>
              <a:gd name="T53" fmla="*/ 6424 h 6472"/>
              <a:gd name="T54" fmla="*/ 5971 w 7226"/>
              <a:gd name="T55" fmla="*/ 6424 h 6472"/>
              <a:gd name="T56" fmla="*/ 6173 w 7226"/>
              <a:gd name="T57" fmla="*/ 6223 h 6472"/>
              <a:gd name="T58" fmla="*/ 7225 w 7226"/>
              <a:gd name="T59" fmla="*/ 3686 h 6472"/>
              <a:gd name="T60" fmla="*/ 6176 w 7226"/>
              <a:gd name="T61" fmla="*/ 1149 h 6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26" h="6472">
                <a:moveTo>
                  <a:pt x="6176" y="1149"/>
                </a:moveTo>
                <a:cubicBezTo>
                  <a:pt x="5499" y="472"/>
                  <a:pt x="4598" y="99"/>
                  <a:pt x="3638" y="99"/>
                </a:cubicBezTo>
                <a:cubicBezTo>
                  <a:pt x="2864" y="99"/>
                  <a:pt x="2127" y="342"/>
                  <a:pt x="1516" y="791"/>
                </a:cubicBezTo>
                <a:cubicBezTo>
                  <a:pt x="1461" y="831"/>
                  <a:pt x="1380" y="827"/>
                  <a:pt x="1332" y="779"/>
                </a:cubicBezTo>
                <a:lnTo>
                  <a:pt x="1085" y="531"/>
                </a:lnTo>
                <a:lnTo>
                  <a:pt x="602" y="48"/>
                </a:lnTo>
                <a:cubicBezTo>
                  <a:pt x="554" y="0"/>
                  <a:pt x="507" y="15"/>
                  <a:pt x="497" y="82"/>
                </a:cubicBezTo>
                <a:lnTo>
                  <a:pt x="393" y="758"/>
                </a:lnTo>
                <a:lnTo>
                  <a:pt x="75" y="2826"/>
                </a:lnTo>
                <a:lnTo>
                  <a:pt x="10" y="3245"/>
                </a:lnTo>
                <a:cubicBezTo>
                  <a:pt x="0" y="3312"/>
                  <a:pt x="46" y="3359"/>
                  <a:pt x="113" y="3350"/>
                </a:cubicBezTo>
                <a:lnTo>
                  <a:pt x="534" y="3292"/>
                </a:lnTo>
                <a:lnTo>
                  <a:pt x="2630" y="3005"/>
                </a:lnTo>
                <a:lnTo>
                  <a:pt x="3322" y="2910"/>
                </a:lnTo>
                <a:cubicBezTo>
                  <a:pt x="3389" y="2901"/>
                  <a:pt x="3405" y="2855"/>
                  <a:pt x="3357" y="2807"/>
                </a:cubicBezTo>
                <a:lnTo>
                  <a:pt x="2863" y="2312"/>
                </a:lnTo>
                <a:lnTo>
                  <a:pt x="2658" y="2107"/>
                </a:lnTo>
                <a:cubicBezTo>
                  <a:pt x="2611" y="2059"/>
                  <a:pt x="2618" y="1991"/>
                  <a:pt x="2677" y="1958"/>
                </a:cubicBezTo>
                <a:cubicBezTo>
                  <a:pt x="2968" y="1796"/>
                  <a:pt x="3297" y="1710"/>
                  <a:pt x="3639" y="1710"/>
                </a:cubicBezTo>
                <a:cubicBezTo>
                  <a:pt x="4167" y="1710"/>
                  <a:pt x="4664" y="1915"/>
                  <a:pt x="5036" y="2288"/>
                </a:cubicBezTo>
                <a:cubicBezTo>
                  <a:pt x="5409" y="2661"/>
                  <a:pt x="5614" y="3158"/>
                  <a:pt x="5614" y="3686"/>
                </a:cubicBezTo>
                <a:cubicBezTo>
                  <a:pt x="5614" y="4214"/>
                  <a:pt x="5408" y="4710"/>
                  <a:pt x="5035" y="5083"/>
                </a:cubicBezTo>
                <a:lnTo>
                  <a:pt x="4833" y="5285"/>
                </a:lnTo>
                <a:cubicBezTo>
                  <a:pt x="4785" y="5333"/>
                  <a:pt x="4785" y="5410"/>
                  <a:pt x="4832" y="5458"/>
                </a:cubicBezTo>
                <a:lnTo>
                  <a:pt x="5034" y="5660"/>
                </a:lnTo>
                <a:lnTo>
                  <a:pt x="5596" y="6222"/>
                </a:lnTo>
                <a:lnTo>
                  <a:pt x="5798" y="6424"/>
                </a:lnTo>
                <a:cubicBezTo>
                  <a:pt x="5846" y="6472"/>
                  <a:pt x="5923" y="6472"/>
                  <a:pt x="5971" y="6424"/>
                </a:cubicBezTo>
                <a:lnTo>
                  <a:pt x="6173" y="6223"/>
                </a:lnTo>
                <a:cubicBezTo>
                  <a:pt x="6851" y="5546"/>
                  <a:pt x="7225" y="4645"/>
                  <a:pt x="7225" y="3686"/>
                </a:cubicBezTo>
                <a:cubicBezTo>
                  <a:pt x="7226" y="2728"/>
                  <a:pt x="6853" y="1827"/>
                  <a:pt x="6176" y="1149"/>
                </a:cubicBezTo>
                <a:close/>
              </a:path>
            </a:pathLst>
          </a:custGeom>
          <a:solidFill>
            <a:srgbClr val="95FDF1"/>
          </a:solidFill>
          <a:ln>
            <a:noFill/>
          </a:ln>
        </p:spPr>
      </p:sp>
      <p:sp>
        <p:nvSpPr>
          <p:cNvPr id="9" name="left-curved-arrow_45644"/>
          <p:cNvSpPr>
            <a:spLocks noChangeAspect="1"/>
          </p:cNvSpPr>
          <p:nvPr/>
        </p:nvSpPr>
        <p:spPr bwMode="auto">
          <a:xfrm rot="13860829">
            <a:off x="4508896" y="3159996"/>
            <a:ext cx="1065819" cy="953167"/>
          </a:xfrm>
          <a:custGeom>
            <a:avLst/>
            <a:gdLst>
              <a:gd name="T0" fmla="*/ 6176 w 7226"/>
              <a:gd name="T1" fmla="*/ 1149 h 6472"/>
              <a:gd name="T2" fmla="*/ 3638 w 7226"/>
              <a:gd name="T3" fmla="*/ 99 h 6472"/>
              <a:gd name="T4" fmla="*/ 1516 w 7226"/>
              <a:gd name="T5" fmla="*/ 791 h 6472"/>
              <a:gd name="T6" fmla="*/ 1332 w 7226"/>
              <a:gd name="T7" fmla="*/ 779 h 6472"/>
              <a:gd name="T8" fmla="*/ 1085 w 7226"/>
              <a:gd name="T9" fmla="*/ 531 h 6472"/>
              <a:gd name="T10" fmla="*/ 602 w 7226"/>
              <a:gd name="T11" fmla="*/ 48 h 6472"/>
              <a:gd name="T12" fmla="*/ 497 w 7226"/>
              <a:gd name="T13" fmla="*/ 82 h 6472"/>
              <a:gd name="T14" fmla="*/ 393 w 7226"/>
              <a:gd name="T15" fmla="*/ 758 h 6472"/>
              <a:gd name="T16" fmla="*/ 75 w 7226"/>
              <a:gd name="T17" fmla="*/ 2826 h 6472"/>
              <a:gd name="T18" fmla="*/ 10 w 7226"/>
              <a:gd name="T19" fmla="*/ 3245 h 6472"/>
              <a:gd name="T20" fmla="*/ 113 w 7226"/>
              <a:gd name="T21" fmla="*/ 3350 h 6472"/>
              <a:gd name="T22" fmla="*/ 534 w 7226"/>
              <a:gd name="T23" fmla="*/ 3292 h 6472"/>
              <a:gd name="T24" fmla="*/ 2630 w 7226"/>
              <a:gd name="T25" fmla="*/ 3005 h 6472"/>
              <a:gd name="T26" fmla="*/ 3322 w 7226"/>
              <a:gd name="T27" fmla="*/ 2910 h 6472"/>
              <a:gd name="T28" fmla="*/ 3357 w 7226"/>
              <a:gd name="T29" fmla="*/ 2807 h 6472"/>
              <a:gd name="T30" fmla="*/ 2863 w 7226"/>
              <a:gd name="T31" fmla="*/ 2312 h 6472"/>
              <a:gd name="T32" fmla="*/ 2658 w 7226"/>
              <a:gd name="T33" fmla="*/ 2107 h 6472"/>
              <a:gd name="T34" fmla="*/ 2677 w 7226"/>
              <a:gd name="T35" fmla="*/ 1958 h 6472"/>
              <a:gd name="T36" fmla="*/ 3639 w 7226"/>
              <a:gd name="T37" fmla="*/ 1710 h 6472"/>
              <a:gd name="T38" fmla="*/ 5036 w 7226"/>
              <a:gd name="T39" fmla="*/ 2288 h 6472"/>
              <a:gd name="T40" fmla="*/ 5614 w 7226"/>
              <a:gd name="T41" fmla="*/ 3686 h 6472"/>
              <a:gd name="T42" fmla="*/ 5035 w 7226"/>
              <a:gd name="T43" fmla="*/ 5083 h 6472"/>
              <a:gd name="T44" fmla="*/ 4833 w 7226"/>
              <a:gd name="T45" fmla="*/ 5285 h 6472"/>
              <a:gd name="T46" fmla="*/ 4832 w 7226"/>
              <a:gd name="T47" fmla="*/ 5458 h 6472"/>
              <a:gd name="T48" fmla="*/ 5034 w 7226"/>
              <a:gd name="T49" fmla="*/ 5660 h 6472"/>
              <a:gd name="T50" fmla="*/ 5596 w 7226"/>
              <a:gd name="T51" fmla="*/ 6222 h 6472"/>
              <a:gd name="T52" fmla="*/ 5798 w 7226"/>
              <a:gd name="T53" fmla="*/ 6424 h 6472"/>
              <a:gd name="T54" fmla="*/ 5971 w 7226"/>
              <a:gd name="T55" fmla="*/ 6424 h 6472"/>
              <a:gd name="T56" fmla="*/ 6173 w 7226"/>
              <a:gd name="T57" fmla="*/ 6223 h 6472"/>
              <a:gd name="T58" fmla="*/ 7225 w 7226"/>
              <a:gd name="T59" fmla="*/ 3686 h 6472"/>
              <a:gd name="T60" fmla="*/ 6176 w 7226"/>
              <a:gd name="T61" fmla="*/ 1149 h 6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26" h="6472">
                <a:moveTo>
                  <a:pt x="6176" y="1149"/>
                </a:moveTo>
                <a:cubicBezTo>
                  <a:pt x="5499" y="472"/>
                  <a:pt x="4598" y="99"/>
                  <a:pt x="3638" y="99"/>
                </a:cubicBezTo>
                <a:cubicBezTo>
                  <a:pt x="2864" y="99"/>
                  <a:pt x="2127" y="342"/>
                  <a:pt x="1516" y="791"/>
                </a:cubicBezTo>
                <a:cubicBezTo>
                  <a:pt x="1461" y="831"/>
                  <a:pt x="1380" y="827"/>
                  <a:pt x="1332" y="779"/>
                </a:cubicBezTo>
                <a:lnTo>
                  <a:pt x="1085" y="531"/>
                </a:lnTo>
                <a:lnTo>
                  <a:pt x="602" y="48"/>
                </a:lnTo>
                <a:cubicBezTo>
                  <a:pt x="554" y="0"/>
                  <a:pt x="507" y="15"/>
                  <a:pt x="497" y="82"/>
                </a:cubicBezTo>
                <a:lnTo>
                  <a:pt x="393" y="758"/>
                </a:lnTo>
                <a:lnTo>
                  <a:pt x="75" y="2826"/>
                </a:lnTo>
                <a:lnTo>
                  <a:pt x="10" y="3245"/>
                </a:lnTo>
                <a:cubicBezTo>
                  <a:pt x="0" y="3312"/>
                  <a:pt x="46" y="3359"/>
                  <a:pt x="113" y="3350"/>
                </a:cubicBezTo>
                <a:lnTo>
                  <a:pt x="534" y="3292"/>
                </a:lnTo>
                <a:lnTo>
                  <a:pt x="2630" y="3005"/>
                </a:lnTo>
                <a:lnTo>
                  <a:pt x="3322" y="2910"/>
                </a:lnTo>
                <a:cubicBezTo>
                  <a:pt x="3389" y="2901"/>
                  <a:pt x="3405" y="2855"/>
                  <a:pt x="3357" y="2807"/>
                </a:cubicBezTo>
                <a:lnTo>
                  <a:pt x="2863" y="2312"/>
                </a:lnTo>
                <a:lnTo>
                  <a:pt x="2658" y="2107"/>
                </a:lnTo>
                <a:cubicBezTo>
                  <a:pt x="2611" y="2059"/>
                  <a:pt x="2618" y="1991"/>
                  <a:pt x="2677" y="1958"/>
                </a:cubicBezTo>
                <a:cubicBezTo>
                  <a:pt x="2968" y="1796"/>
                  <a:pt x="3297" y="1710"/>
                  <a:pt x="3639" y="1710"/>
                </a:cubicBezTo>
                <a:cubicBezTo>
                  <a:pt x="4167" y="1710"/>
                  <a:pt x="4664" y="1915"/>
                  <a:pt x="5036" y="2288"/>
                </a:cubicBezTo>
                <a:cubicBezTo>
                  <a:pt x="5409" y="2661"/>
                  <a:pt x="5614" y="3158"/>
                  <a:pt x="5614" y="3686"/>
                </a:cubicBezTo>
                <a:cubicBezTo>
                  <a:pt x="5614" y="4214"/>
                  <a:pt x="5408" y="4710"/>
                  <a:pt x="5035" y="5083"/>
                </a:cubicBezTo>
                <a:lnTo>
                  <a:pt x="4833" y="5285"/>
                </a:lnTo>
                <a:cubicBezTo>
                  <a:pt x="4785" y="5333"/>
                  <a:pt x="4785" y="5410"/>
                  <a:pt x="4832" y="5458"/>
                </a:cubicBezTo>
                <a:lnTo>
                  <a:pt x="5034" y="5660"/>
                </a:lnTo>
                <a:lnTo>
                  <a:pt x="5596" y="6222"/>
                </a:lnTo>
                <a:lnTo>
                  <a:pt x="5798" y="6424"/>
                </a:lnTo>
                <a:cubicBezTo>
                  <a:pt x="5846" y="6472"/>
                  <a:pt x="5923" y="6472"/>
                  <a:pt x="5971" y="6424"/>
                </a:cubicBezTo>
                <a:lnTo>
                  <a:pt x="6173" y="6223"/>
                </a:lnTo>
                <a:cubicBezTo>
                  <a:pt x="6851" y="5546"/>
                  <a:pt x="7225" y="4645"/>
                  <a:pt x="7225" y="3686"/>
                </a:cubicBezTo>
                <a:cubicBezTo>
                  <a:pt x="7226" y="2728"/>
                  <a:pt x="6853" y="1827"/>
                  <a:pt x="6176" y="1149"/>
                </a:cubicBezTo>
                <a:close/>
              </a:path>
            </a:pathLst>
          </a:custGeom>
          <a:solidFill>
            <a:srgbClr val="95FDF1"/>
          </a:solidFill>
          <a:ln>
            <a:noFill/>
          </a:ln>
        </p:spPr>
      </p:sp>
      <p:sp>
        <p:nvSpPr>
          <p:cNvPr id="10" name="left-curved-arrow_45644"/>
          <p:cNvSpPr>
            <a:spLocks noChangeAspect="1"/>
          </p:cNvSpPr>
          <p:nvPr/>
        </p:nvSpPr>
        <p:spPr bwMode="auto">
          <a:xfrm rot="6531141">
            <a:off x="5438092" y="3754445"/>
            <a:ext cx="1065819" cy="953167"/>
          </a:xfrm>
          <a:custGeom>
            <a:avLst/>
            <a:gdLst>
              <a:gd name="T0" fmla="*/ 6176 w 7226"/>
              <a:gd name="T1" fmla="*/ 1149 h 6472"/>
              <a:gd name="T2" fmla="*/ 3638 w 7226"/>
              <a:gd name="T3" fmla="*/ 99 h 6472"/>
              <a:gd name="T4" fmla="*/ 1516 w 7226"/>
              <a:gd name="T5" fmla="*/ 791 h 6472"/>
              <a:gd name="T6" fmla="*/ 1332 w 7226"/>
              <a:gd name="T7" fmla="*/ 779 h 6472"/>
              <a:gd name="T8" fmla="*/ 1085 w 7226"/>
              <a:gd name="T9" fmla="*/ 531 h 6472"/>
              <a:gd name="T10" fmla="*/ 602 w 7226"/>
              <a:gd name="T11" fmla="*/ 48 h 6472"/>
              <a:gd name="T12" fmla="*/ 497 w 7226"/>
              <a:gd name="T13" fmla="*/ 82 h 6472"/>
              <a:gd name="T14" fmla="*/ 393 w 7226"/>
              <a:gd name="T15" fmla="*/ 758 h 6472"/>
              <a:gd name="T16" fmla="*/ 75 w 7226"/>
              <a:gd name="T17" fmla="*/ 2826 h 6472"/>
              <a:gd name="T18" fmla="*/ 10 w 7226"/>
              <a:gd name="T19" fmla="*/ 3245 h 6472"/>
              <a:gd name="T20" fmla="*/ 113 w 7226"/>
              <a:gd name="T21" fmla="*/ 3350 h 6472"/>
              <a:gd name="T22" fmla="*/ 534 w 7226"/>
              <a:gd name="T23" fmla="*/ 3292 h 6472"/>
              <a:gd name="T24" fmla="*/ 2630 w 7226"/>
              <a:gd name="T25" fmla="*/ 3005 h 6472"/>
              <a:gd name="T26" fmla="*/ 3322 w 7226"/>
              <a:gd name="T27" fmla="*/ 2910 h 6472"/>
              <a:gd name="T28" fmla="*/ 3357 w 7226"/>
              <a:gd name="T29" fmla="*/ 2807 h 6472"/>
              <a:gd name="T30" fmla="*/ 2863 w 7226"/>
              <a:gd name="T31" fmla="*/ 2312 h 6472"/>
              <a:gd name="T32" fmla="*/ 2658 w 7226"/>
              <a:gd name="T33" fmla="*/ 2107 h 6472"/>
              <a:gd name="T34" fmla="*/ 2677 w 7226"/>
              <a:gd name="T35" fmla="*/ 1958 h 6472"/>
              <a:gd name="T36" fmla="*/ 3639 w 7226"/>
              <a:gd name="T37" fmla="*/ 1710 h 6472"/>
              <a:gd name="T38" fmla="*/ 5036 w 7226"/>
              <a:gd name="T39" fmla="*/ 2288 h 6472"/>
              <a:gd name="T40" fmla="*/ 5614 w 7226"/>
              <a:gd name="T41" fmla="*/ 3686 h 6472"/>
              <a:gd name="T42" fmla="*/ 5035 w 7226"/>
              <a:gd name="T43" fmla="*/ 5083 h 6472"/>
              <a:gd name="T44" fmla="*/ 4833 w 7226"/>
              <a:gd name="T45" fmla="*/ 5285 h 6472"/>
              <a:gd name="T46" fmla="*/ 4832 w 7226"/>
              <a:gd name="T47" fmla="*/ 5458 h 6472"/>
              <a:gd name="T48" fmla="*/ 5034 w 7226"/>
              <a:gd name="T49" fmla="*/ 5660 h 6472"/>
              <a:gd name="T50" fmla="*/ 5596 w 7226"/>
              <a:gd name="T51" fmla="*/ 6222 h 6472"/>
              <a:gd name="T52" fmla="*/ 5798 w 7226"/>
              <a:gd name="T53" fmla="*/ 6424 h 6472"/>
              <a:gd name="T54" fmla="*/ 5971 w 7226"/>
              <a:gd name="T55" fmla="*/ 6424 h 6472"/>
              <a:gd name="T56" fmla="*/ 6173 w 7226"/>
              <a:gd name="T57" fmla="*/ 6223 h 6472"/>
              <a:gd name="T58" fmla="*/ 7225 w 7226"/>
              <a:gd name="T59" fmla="*/ 3686 h 6472"/>
              <a:gd name="T60" fmla="*/ 6176 w 7226"/>
              <a:gd name="T61" fmla="*/ 1149 h 6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26" h="6472">
                <a:moveTo>
                  <a:pt x="6176" y="1149"/>
                </a:moveTo>
                <a:cubicBezTo>
                  <a:pt x="5499" y="472"/>
                  <a:pt x="4598" y="99"/>
                  <a:pt x="3638" y="99"/>
                </a:cubicBezTo>
                <a:cubicBezTo>
                  <a:pt x="2864" y="99"/>
                  <a:pt x="2127" y="342"/>
                  <a:pt x="1516" y="791"/>
                </a:cubicBezTo>
                <a:cubicBezTo>
                  <a:pt x="1461" y="831"/>
                  <a:pt x="1380" y="827"/>
                  <a:pt x="1332" y="779"/>
                </a:cubicBezTo>
                <a:lnTo>
                  <a:pt x="1085" y="531"/>
                </a:lnTo>
                <a:lnTo>
                  <a:pt x="602" y="48"/>
                </a:lnTo>
                <a:cubicBezTo>
                  <a:pt x="554" y="0"/>
                  <a:pt x="507" y="15"/>
                  <a:pt x="497" y="82"/>
                </a:cubicBezTo>
                <a:lnTo>
                  <a:pt x="393" y="758"/>
                </a:lnTo>
                <a:lnTo>
                  <a:pt x="75" y="2826"/>
                </a:lnTo>
                <a:lnTo>
                  <a:pt x="10" y="3245"/>
                </a:lnTo>
                <a:cubicBezTo>
                  <a:pt x="0" y="3312"/>
                  <a:pt x="46" y="3359"/>
                  <a:pt x="113" y="3350"/>
                </a:cubicBezTo>
                <a:lnTo>
                  <a:pt x="534" y="3292"/>
                </a:lnTo>
                <a:lnTo>
                  <a:pt x="2630" y="3005"/>
                </a:lnTo>
                <a:lnTo>
                  <a:pt x="3322" y="2910"/>
                </a:lnTo>
                <a:cubicBezTo>
                  <a:pt x="3389" y="2901"/>
                  <a:pt x="3405" y="2855"/>
                  <a:pt x="3357" y="2807"/>
                </a:cubicBezTo>
                <a:lnTo>
                  <a:pt x="2863" y="2312"/>
                </a:lnTo>
                <a:lnTo>
                  <a:pt x="2658" y="2107"/>
                </a:lnTo>
                <a:cubicBezTo>
                  <a:pt x="2611" y="2059"/>
                  <a:pt x="2618" y="1991"/>
                  <a:pt x="2677" y="1958"/>
                </a:cubicBezTo>
                <a:cubicBezTo>
                  <a:pt x="2968" y="1796"/>
                  <a:pt x="3297" y="1710"/>
                  <a:pt x="3639" y="1710"/>
                </a:cubicBezTo>
                <a:cubicBezTo>
                  <a:pt x="4167" y="1710"/>
                  <a:pt x="4664" y="1915"/>
                  <a:pt x="5036" y="2288"/>
                </a:cubicBezTo>
                <a:cubicBezTo>
                  <a:pt x="5409" y="2661"/>
                  <a:pt x="5614" y="3158"/>
                  <a:pt x="5614" y="3686"/>
                </a:cubicBezTo>
                <a:cubicBezTo>
                  <a:pt x="5614" y="4214"/>
                  <a:pt x="5408" y="4710"/>
                  <a:pt x="5035" y="5083"/>
                </a:cubicBezTo>
                <a:lnTo>
                  <a:pt x="4833" y="5285"/>
                </a:lnTo>
                <a:cubicBezTo>
                  <a:pt x="4785" y="5333"/>
                  <a:pt x="4785" y="5410"/>
                  <a:pt x="4832" y="5458"/>
                </a:cubicBezTo>
                <a:lnTo>
                  <a:pt x="5034" y="5660"/>
                </a:lnTo>
                <a:lnTo>
                  <a:pt x="5596" y="6222"/>
                </a:lnTo>
                <a:lnTo>
                  <a:pt x="5798" y="6424"/>
                </a:lnTo>
                <a:cubicBezTo>
                  <a:pt x="5846" y="6472"/>
                  <a:pt x="5923" y="6472"/>
                  <a:pt x="5971" y="6424"/>
                </a:cubicBezTo>
                <a:lnTo>
                  <a:pt x="6173" y="6223"/>
                </a:lnTo>
                <a:cubicBezTo>
                  <a:pt x="6851" y="5546"/>
                  <a:pt x="7225" y="4645"/>
                  <a:pt x="7225" y="3686"/>
                </a:cubicBezTo>
                <a:cubicBezTo>
                  <a:pt x="7226" y="2728"/>
                  <a:pt x="6853" y="1827"/>
                  <a:pt x="6176" y="1149"/>
                </a:cubicBezTo>
                <a:close/>
              </a:path>
            </a:pathLst>
          </a:custGeom>
          <a:solidFill>
            <a:srgbClr val="95FDF1"/>
          </a:solidFill>
          <a:ln>
            <a:noFill/>
          </a:ln>
        </p:spPr>
      </p:sp>
      <p:sp>
        <p:nvSpPr>
          <p:cNvPr id="11" name="文本框 10"/>
          <p:cNvSpPr txBox="1"/>
          <p:nvPr/>
        </p:nvSpPr>
        <p:spPr>
          <a:xfrm>
            <a:off x="2107612" y="2594678"/>
            <a:ext cx="2701159"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印钞工厂（流水线）</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2" name="文本框 11"/>
          <p:cNvSpPr txBox="1"/>
          <p:nvPr/>
        </p:nvSpPr>
        <p:spPr>
          <a:xfrm>
            <a:off x="4598275" y="4889349"/>
            <a:ext cx="299545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自动驾驶（</a:t>
            </a:r>
            <a:r>
              <a:rPr lang="en-US" altLang="zh-CN" sz="2400" dirty="0" smtClean="0">
                <a:solidFill>
                  <a:srgbClr val="A6E0EC"/>
                </a:solidFill>
                <a:latin typeface="黑体" panose="02010609060101010101" pitchFamily="49" charset="-122"/>
                <a:ea typeface="黑体" panose="02010609060101010101" pitchFamily="49" charset="-122"/>
              </a:rPr>
              <a:t>OSO</a:t>
            </a:r>
            <a:r>
              <a:rPr lang="zh-CN" altLang="en-US" sz="2400" dirty="0" smtClean="0">
                <a:solidFill>
                  <a:srgbClr val="A6E0EC"/>
                </a:solidFill>
                <a:latin typeface="黑体" panose="02010609060101010101" pitchFamily="49" charset="-122"/>
                <a:ea typeface="黑体" panose="02010609060101010101" pitchFamily="49" charset="-122"/>
              </a:rPr>
              <a:t>系统）</a:t>
            </a:r>
            <a:endParaRPr lang="zh-CN" altLang="en-US" sz="2400" dirty="0">
              <a:solidFill>
                <a:srgbClr val="A6E0EC"/>
              </a:solidFill>
              <a:latin typeface="黑体" panose="02010609060101010101" pitchFamily="49" charset="-122"/>
              <a:ea typeface="黑体" panose="02010609060101010101" pitchFamily="49" charset="-122"/>
            </a:endParaRPr>
          </a:p>
        </p:txBody>
      </p:sp>
      <p:sp>
        <p:nvSpPr>
          <p:cNvPr id="13" name="文本框 12"/>
          <p:cNvSpPr txBox="1"/>
          <p:nvPr/>
        </p:nvSpPr>
        <p:spPr>
          <a:xfrm>
            <a:off x="6939836" y="2591009"/>
            <a:ext cx="2995450" cy="461665"/>
          </a:xfrm>
          <a:prstGeom prst="rect">
            <a:avLst/>
          </a:prstGeom>
          <a:noFill/>
        </p:spPr>
        <p:txBody>
          <a:bodyPr wrap="square" rtlCol="0">
            <a:spAutoFit/>
          </a:bodyPr>
          <a:lstStyle/>
          <a:p>
            <a:r>
              <a:rPr lang="zh-CN" altLang="en-US" sz="2400" dirty="0" smtClean="0">
                <a:solidFill>
                  <a:srgbClr val="A6E0EC"/>
                </a:solidFill>
                <a:latin typeface="黑体" panose="02010609060101010101" pitchFamily="49" charset="-122"/>
                <a:ea typeface="黑体" panose="02010609060101010101" pitchFamily="49" charset="-122"/>
              </a:rPr>
              <a:t>猎鹰系统（</a:t>
            </a:r>
            <a:r>
              <a:rPr lang="en-US" altLang="zh-CN" sz="2400" dirty="0" smtClean="0">
                <a:solidFill>
                  <a:srgbClr val="A6E0EC"/>
                </a:solidFill>
                <a:latin typeface="黑体" panose="02010609060101010101" pitchFamily="49" charset="-122"/>
                <a:ea typeface="黑体" panose="02010609060101010101" pitchFamily="49" charset="-122"/>
              </a:rPr>
              <a:t>YOD</a:t>
            </a:r>
            <a:r>
              <a:rPr lang="zh-CN" altLang="en-US" sz="2400" dirty="0" smtClean="0">
                <a:solidFill>
                  <a:srgbClr val="A6E0EC"/>
                </a:solidFill>
                <a:latin typeface="黑体" panose="02010609060101010101" pitchFamily="49" charset="-122"/>
                <a:ea typeface="黑体" panose="02010609060101010101" pitchFamily="49" charset="-122"/>
              </a:rPr>
              <a:t>绘图）</a:t>
            </a:r>
            <a:endParaRPr lang="zh-CN" altLang="en-US" sz="2400" dirty="0">
              <a:solidFill>
                <a:srgbClr val="A6E0EC"/>
              </a:solidFill>
              <a:latin typeface="黑体" panose="02010609060101010101" pitchFamily="49" charset="-122"/>
              <a:ea typeface="黑体" panose="02010609060101010101" pitchFamily="49" charset="-122"/>
            </a:endParaRPr>
          </a:p>
        </p:txBody>
      </p:sp>
      <p:grpSp>
        <p:nvGrpSpPr>
          <p:cNvPr id="15" name="组合 14"/>
          <p:cNvGrpSpPr/>
          <p:nvPr/>
        </p:nvGrpSpPr>
        <p:grpSpPr>
          <a:xfrm rot="14998012">
            <a:off x="1391525" y="1093619"/>
            <a:ext cx="1078659" cy="1544785"/>
            <a:chOff x="6244443" y="1912502"/>
            <a:chExt cx="1078659" cy="1544785"/>
          </a:xfrm>
        </p:grpSpPr>
        <p:grpSp>
          <p:nvGrpSpPr>
            <p:cNvPr id="16" name="组合 15"/>
            <p:cNvGrpSpPr/>
            <p:nvPr/>
          </p:nvGrpSpPr>
          <p:grpSpPr>
            <a:xfrm rot="16840612" flipH="1" flipV="1">
              <a:off x="5906311" y="2389394"/>
              <a:ext cx="1074521" cy="137519"/>
              <a:chOff x="232488" y="1372653"/>
              <a:chExt cx="1074521" cy="137519"/>
            </a:xfrm>
          </p:grpSpPr>
          <p:cxnSp>
            <p:nvCxnSpPr>
              <p:cNvPr id="23" name="直接连接符 22"/>
              <p:cNvCxnSpPr>
                <a:stCxn id="20"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4" name="椭圆 2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rot="12500759" flipH="1" flipV="1">
              <a:off x="6244443" y="3107533"/>
              <a:ext cx="1078659" cy="137519"/>
              <a:chOff x="228350" y="1372653"/>
              <a:chExt cx="1078659" cy="137519"/>
            </a:xfrm>
          </p:grpSpPr>
          <p:cxnSp>
            <p:nvCxnSpPr>
              <p:cNvPr id="21" name="直接连接符 20"/>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2" name="椭圆 2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969829" flipH="1" flipV="1">
              <a:off x="6131462" y="2405088"/>
              <a:ext cx="1544785" cy="559613"/>
              <a:chOff x="-237776" y="950559"/>
              <a:chExt cx="1544785" cy="559613"/>
            </a:xfrm>
          </p:grpSpPr>
          <p:cxnSp>
            <p:nvCxnSpPr>
              <p:cNvPr id="19" name="直接连接符 18"/>
              <p:cNvCxnSpPr>
                <a:endCxn id="20"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20" name="椭圆 1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组合 26"/>
          <p:cNvGrpSpPr/>
          <p:nvPr/>
        </p:nvGrpSpPr>
        <p:grpSpPr>
          <a:xfrm flipV="1">
            <a:off x="7593725" y="6258501"/>
            <a:ext cx="1240696" cy="599499"/>
            <a:chOff x="5404736" y="0"/>
            <a:chExt cx="1240696" cy="599499"/>
          </a:xfrm>
        </p:grpSpPr>
        <p:grpSp>
          <p:nvGrpSpPr>
            <p:cNvPr id="28" name="组合 27"/>
            <p:cNvGrpSpPr/>
            <p:nvPr/>
          </p:nvGrpSpPr>
          <p:grpSpPr>
            <a:xfrm rot="11984523" flipH="1" flipV="1">
              <a:off x="5404736" y="164290"/>
              <a:ext cx="745251" cy="398242"/>
              <a:chOff x="561758" y="1111930"/>
              <a:chExt cx="745251" cy="398242"/>
            </a:xfrm>
          </p:grpSpPr>
          <p:cxnSp>
            <p:nvCxnSpPr>
              <p:cNvPr id="30" name="直接连接符 29"/>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 name="直接连接符 28"/>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rot="2670235">
            <a:off x="2647153" y="4699279"/>
            <a:ext cx="1919949" cy="1427143"/>
            <a:chOff x="2814898" y="575237"/>
            <a:chExt cx="1919949" cy="1427143"/>
          </a:xfrm>
        </p:grpSpPr>
        <p:grpSp>
          <p:nvGrpSpPr>
            <p:cNvPr id="33" name="组合 32"/>
            <p:cNvGrpSpPr/>
            <p:nvPr/>
          </p:nvGrpSpPr>
          <p:grpSpPr>
            <a:xfrm rot="15867372" flipH="1" flipV="1">
              <a:off x="2641393" y="896543"/>
              <a:ext cx="745251" cy="398242"/>
              <a:chOff x="561758" y="1111930"/>
              <a:chExt cx="745251" cy="398242"/>
            </a:xfrm>
          </p:grpSpPr>
          <p:cxnSp>
            <p:nvCxnSpPr>
              <p:cNvPr id="44" name="直接连接符 4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5" name="椭圆 4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连接符 33"/>
            <p:cNvCxnSpPr>
              <a:stCxn id="41" idx="1"/>
              <a:endCxn id="43"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rot="19876110" flipH="1" flipV="1">
              <a:off x="3194056" y="575237"/>
              <a:ext cx="745251" cy="398242"/>
              <a:chOff x="561758" y="1111930"/>
              <a:chExt cx="745251" cy="398242"/>
            </a:xfrm>
          </p:grpSpPr>
          <p:cxnSp>
            <p:nvCxnSpPr>
              <p:cNvPr id="42" name="直接连接符 4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3" name="椭圆 4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8736508" flipH="1" flipV="1">
              <a:off x="3024801" y="1415864"/>
              <a:ext cx="1710046" cy="586516"/>
              <a:chOff x="-311565" y="923656"/>
              <a:chExt cx="1710046" cy="586516"/>
            </a:xfrm>
          </p:grpSpPr>
          <p:cxnSp>
            <p:nvCxnSpPr>
              <p:cNvPr id="40" name="直接连接符 39"/>
              <p:cNvCxnSpPr>
                <a:stCxn id="45"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1" name="椭圆 4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rot="1211276" flipH="1" flipV="1">
              <a:off x="3913593" y="810974"/>
              <a:ext cx="632420" cy="606792"/>
              <a:chOff x="674589" y="934962"/>
              <a:chExt cx="632420" cy="606792"/>
            </a:xfrm>
          </p:grpSpPr>
          <p:cxnSp>
            <p:nvCxnSpPr>
              <p:cNvPr id="38" name="直接连接符 37"/>
              <p:cNvCxnSpPr>
                <a:stCxn id="41"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9" name="椭圆 3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6" name="六边形 45"/>
          <p:cNvSpPr/>
          <p:nvPr/>
        </p:nvSpPr>
        <p:spPr>
          <a:xfrm rot="19258110">
            <a:off x="6549056" y="-1335405"/>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623235" y="2865816"/>
            <a:ext cx="4253942" cy="4253942"/>
          </a:xfrm>
          <a:prstGeom prst="ellipse">
            <a:avLst/>
          </a:prstGeom>
          <a:noFill/>
          <a:ln w="25400">
            <a:solidFill>
              <a:srgbClr val="435E80">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281392" y="3093623"/>
            <a:ext cx="3637900" cy="3637900"/>
          </a:xfrm>
          <a:prstGeom prst="ellipse">
            <a:avLst/>
          </a:prstGeom>
          <a:noFill/>
          <a:ln w="63500">
            <a:solidFill>
              <a:srgbClr val="435E80">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998861" y="3333473"/>
            <a:ext cx="3125224" cy="3125224"/>
          </a:xfrm>
          <a:prstGeom prst="ellipse">
            <a:avLst/>
          </a:prstGeom>
          <a:noFill/>
          <a:ln w="114300">
            <a:solidFill>
              <a:srgbClr val="435E80">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843453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9540"/>
            <a:ext cx="12192000" cy="825500"/>
            <a:chOff x="0" y="129540"/>
            <a:chExt cx="12192000" cy="825500"/>
          </a:xfrm>
        </p:grpSpPr>
        <p:cxnSp>
          <p:nvCxnSpPr>
            <p:cNvPr id="3" name="直接连接符 2"/>
            <p:cNvCxnSpPr/>
            <p:nvPr/>
          </p:nvCxnSpPr>
          <p:spPr>
            <a:xfrm>
              <a:off x="0" y="955040"/>
              <a:ext cx="12192000" cy="0"/>
            </a:xfrm>
            <a:prstGeom prst="line">
              <a:avLst/>
            </a:prstGeom>
            <a:ln w="25400">
              <a:gradFill flip="none" rotWithShape="1">
                <a:gsLst>
                  <a:gs pos="0">
                    <a:srgbClr val="679DC7"/>
                  </a:gs>
                  <a:gs pos="100000">
                    <a:srgbClr val="79116E"/>
                  </a:gs>
                </a:gsLst>
                <a:lin ang="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1435" y="129540"/>
              <a:ext cx="652145" cy="652145"/>
              <a:chOff x="79375" y="45720"/>
              <a:chExt cx="447675" cy="447675"/>
            </a:xfrm>
          </p:grpSpPr>
          <p:sp>
            <p:nvSpPr>
              <p:cNvPr id="6" name="椭圆 5"/>
              <p:cNvSpPr/>
              <p:nvPr/>
            </p:nvSpPr>
            <p:spPr>
              <a:xfrm>
                <a:off x="79375" y="45720"/>
                <a:ext cx="447675" cy="447675"/>
              </a:xfrm>
              <a:prstGeom prst="ellipse">
                <a:avLst/>
              </a:prstGeom>
              <a:solidFill>
                <a:srgbClr val="95FDF1"/>
              </a:solidFill>
              <a:ln w="25400">
                <a:noFill/>
              </a:ln>
              <a:effectLst>
                <a:glow rad="292100">
                  <a:srgbClr val="95FDF1">
                    <a:alpha val="46000"/>
                  </a:srgbClr>
                </a:glow>
                <a:outerShdw blurRad="50800" dist="50800" dir="5400000" algn="ctr" rotWithShape="0">
                  <a:srgbClr val="000000"/>
                </a:outerShdw>
                <a:reflection stA="84000" endPos="65000" dist="38100" dir="5400000" sy="-100000" algn="bl" rotWithShape="0"/>
                <a:softEdge rad="25400"/>
              </a:effectLst>
              <a:scene3d>
                <a:camera prst="orthographicFront"/>
                <a:lightRig rig="flat" dir="t"/>
              </a:scene3d>
              <a:sp3d prstMaterial="powder"/>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reflection endPos="0" dist="50800" dir="5400000" sy="-100000" algn="bl" rotWithShape="0"/>
                  </a:effectLst>
                </a:endParaRPr>
              </a:p>
            </p:txBody>
          </p:sp>
          <p:sp>
            <p:nvSpPr>
              <p:cNvPr id="7" name="文本框 6"/>
              <p:cNvSpPr txBox="1"/>
              <p:nvPr/>
            </p:nvSpPr>
            <p:spPr>
              <a:xfrm>
                <a:off x="118800" y="66640"/>
                <a:ext cx="377190" cy="401428"/>
              </a:xfrm>
              <a:prstGeom prst="rect">
                <a:avLst/>
              </a:prstGeom>
              <a:noFill/>
            </p:spPr>
            <p:txBody>
              <a:bodyPr wrap="square" rtlCol="0">
                <a:spAutoFit/>
              </a:bodyPr>
              <a:lstStyle/>
              <a:p>
                <a:r>
                  <a:rPr lang="en-US" altLang="zh-CN" sz="3200" dirty="0" smtClean="0">
                    <a:solidFill>
                      <a:schemeClr val="bg1">
                        <a:lumMod val="65000"/>
                      </a:schemeClr>
                    </a:solidFill>
                  </a:rPr>
                  <a:t>AI</a:t>
                </a:r>
                <a:endParaRPr lang="zh-CN" altLang="en-US" sz="3200" dirty="0">
                  <a:solidFill>
                    <a:schemeClr val="bg1">
                      <a:lumMod val="65000"/>
                    </a:schemeClr>
                  </a:solidFill>
                </a:endParaRPr>
              </a:p>
            </p:txBody>
          </p:sp>
        </p:grpSp>
        <p:sp>
          <p:nvSpPr>
            <p:cNvPr id="5" name="文本框 4"/>
            <p:cNvSpPr txBox="1"/>
            <p:nvPr/>
          </p:nvSpPr>
          <p:spPr>
            <a:xfrm>
              <a:off x="855408" y="202436"/>
              <a:ext cx="1751158" cy="523220"/>
            </a:xfrm>
            <a:prstGeom prst="rect">
              <a:avLst/>
            </a:prstGeom>
            <a:noFill/>
          </p:spPr>
          <p:txBody>
            <a:bodyPr wrap="square" rtlCol="0">
              <a:spAutoFit/>
            </a:bodyPr>
            <a:lstStyle/>
            <a:p>
              <a:r>
                <a:rPr lang="zh-CN" altLang="en-US" sz="2800" b="1" dirty="0" smtClean="0">
                  <a:solidFill>
                    <a:srgbClr val="95FDF1"/>
                  </a:solidFill>
                  <a:effectLst>
                    <a:glow rad="101600">
                      <a:schemeClr val="accent1">
                        <a:alpha val="40000"/>
                      </a:schemeClr>
                    </a:glow>
                    <a:reflection stA="79000" endPos="67000" dist="101600" dir="5400000" sy="-100000" algn="bl" rotWithShape="0"/>
                  </a:effectLst>
                </a:rPr>
                <a:t>知识工程</a:t>
              </a:r>
              <a:endParaRPr lang="zh-CN" altLang="en-US" sz="2800" b="1" dirty="0">
                <a:solidFill>
                  <a:srgbClr val="95FDF1"/>
                </a:solidFill>
                <a:effectLst>
                  <a:glow rad="101600">
                    <a:schemeClr val="accent1">
                      <a:alpha val="40000"/>
                    </a:schemeClr>
                  </a:glow>
                  <a:reflection stA="79000" endPos="67000" dist="101600" dir="5400000" sy="-100000" algn="bl" rotWithShape="0"/>
                </a:effectLst>
              </a:endParaRPr>
            </a:p>
          </p:txBody>
        </p:sp>
      </p:grpSp>
      <p:sp>
        <p:nvSpPr>
          <p:cNvPr id="8" name="文本框 2"/>
          <p:cNvSpPr txBox="1"/>
          <p:nvPr/>
        </p:nvSpPr>
        <p:spPr>
          <a:xfrm>
            <a:off x="1460526" y="1128396"/>
            <a:ext cx="10652275" cy="43204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rgbClr val="A6E0EC"/>
                </a:solidFill>
                <a:cs typeface="+mn-ea"/>
                <a:sym typeface="+mn-lt"/>
              </a:rPr>
              <a:t>——</a:t>
            </a:r>
            <a:r>
              <a:rPr lang="zh-CN" altLang="en-US" sz="2000" dirty="0" smtClean="0">
                <a:solidFill>
                  <a:srgbClr val="A6E0EC"/>
                </a:solidFill>
                <a:cs typeface="+mn-ea"/>
                <a:sym typeface="+mn-lt"/>
              </a:rPr>
              <a:t>以</a:t>
            </a:r>
            <a:r>
              <a:rPr lang="zh-CN" altLang="en-US" sz="2000" dirty="0">
                <a:solidFill>
                  <a:srgbClr val="A6E0EC"/>
                </a:solidFill>
                <a:cs typeface="+mn-ea"/>
                <a:sym typeface="+mn-lt"/>
              </a:rPr>
              <a:t>知识本身为处理对象，研究如何运用人工智能和软件技术，设计、构造和维护知识系统</a:t>
            </a:r>
            <a:endParaRPr lang="en-US" sz="2000" dirty="0">
              <a:solidFill>
                <a:srgbClr val="A6E0EC"/>
              </a:solidFill>
              <a:cs typeface="+mn-ea"/>
              <a:sym typeface="+mn-lt"/>
            </a:endParaRPr>
          </a:p>
        </p:txBody>
      </p:sp>
      <p:cxnSp>
        <p:nvCxnSpPr>
          <p:cNvPr id="10" name="直接连接符 9"/>
          <p:cNvCxnSpPr/>
          <p:nvPr/>
        </p:nvCxnSpPr>
        <p:spPr>
          <a:xfrm>
            <a:off x="0" y="4275810"/>
            <a:ext cx="12192000" cy="0"/>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183375" y="4185046"/>
            <a:ext cx="181527" cy="18152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13189" y="4185046"/>
            <a:ext cx="181527" cy="18152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282371" y="4185046"/>
            <a:ext cx="181527" cy="18152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832986" y="4185046"/>
            <a:ext cx="181527" cy="18152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848192" y="4185046"/>
            <a:ext cx="181527" cy="181527"/>
          </a:xfrm>
          <a:prstGeom prst="ellipse">
            <a:avLst/>
          </a:prstGeom>
          <a:solidFill>
            <a:srgbClr val="95FD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2" idx="0"/>
          </p:cNvCxnSpPr>
          <p:nvPr/>
        </p:nvCxnSpPr>
        <p:spPr>
          <a:xfrm flipH="1" flipV="1">
            <a:off x="1230528" y="2607104"/>
            <a:ext cx="43611" cy="1577942"/>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flipV="1">
            <a:off x="3006996" y="4221550"/>
            <a:ext cx="43611" cy="1577942"/>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5337664" y="2643608"/>
            <a:ext cx="43611" cy="1577942"/>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7920619" y="4275809"/>
            <a:ext cx="43611" cy="1577942"/>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9900329" y="2743250"/>
            <a:ext cx="43611" cy="1577942"/>
          </a:xfrm>
          <a:prstGeom prst="line">
            <a:avLst/>
          </a:prstGeom>
          <a:ln w="25400">
            <a:solidFill>
              <a:srgbClr val="95FDF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93036" y="1862820"/>
            <a:ext cx="1663948" cy="523220"/>
          </a:xfrm>
          <a:prstGeom prst="rect">
            <a:avLst/>
          </a:prstGeom>
          <a:noFill/>
        </p:spPr>
        <p:txBody>
          <a:bodyPr wrap="square" rtlCol="0">
            <a:spAutoFit/>
          </a:bodyPr>
          <a:lstStyle/>
          <a:p>
            <a:r>
              <a:rPr lang="zh-CN" altLang="en-US" sz="2800" dirty="0" smtClean="0">
                <a:solidFill>
                  <a:srgbClr val="A6E0EC"/>
                </a:solidFill>
                <a:latin typeface="黑体" panose="02010609060101010101" pitchFamily="49" charset="-122"/>
                <a:ea typeface="黑体" panose="02010609060101010101" pitchFamily="49" charset="-122"/>
              </a:rPr>
              <a:t>专家系统</a:t>
            </a:r>
            <a:endParaRPr lang="zh-CN" altLang="en-US" sz="2800" dirty="0">
              <a:solidFill>
                <a:srgbClr val="A6E0EC"/>
              </a:solidFill>
              <a:latin typeface="黑体" panose="02010609060101010101" pitchFamily="49" charset="-122"/>
              <a:ea typeface="黑体" panose="02010609060101010101" pitchFamily="49" charset="-122"/>
            </a:endParaRPr>
          </a:p>
        </p:txBody>
      </p:sp>
      <p:sp>
        <p:nvSpPr>
          <p:cNvPr id="26" name="文本框 25"/>
          <p:cNvSpPr txBox="1"/>
          <p:nvPr/>
        </p:nvSpPr>
        <p:spPr>
          <a:xfrm>
            <a:off x="1909896" y="5994733"/>
            <a:ext cx="2369639" cy="523220"/>
          </a:xfrm>
          <a:prstGeom prst="rect">
            <a:avLst/>
          </a:prstGeom>
          <a:noFill/>
        </p:spPr>
        <p:txBody>
          <a:bodyPr wrap="square" rtlCol="0">
            <a:spAutoFit/>
          </a:bodyPr>
          <a:lstStyle/>
          <a:p>
            <a:r>
              <a:rPr lang="zh-CN" altLang="en-US" sz="2800" dirty="0" smtClean="0">
                <a:solidFill>
                  <a:srgbClr val="A6E0EC"/>
                </a:solidFill>
                <a:latin typeface="黑体" panose="02010609060101010101" pitchFamily="49" charset="-122"/>
                <a:ea typeface="黑体" panose="02010609060101010101" pitchFamily="49" charset="-122"/>
              </a:rPr>
              <a:t>智能引擎搜索</a:t>
            </a:r>
            <a:endParaRPr lang="zh-CN" altLang="en-US" sz="2800" dirty="0">
              <a:solidFill>
                <a:srgbClr val="A6E0EC"/>
              </a:solidFill>
              <a:latin typeface="黑体" panose="02010609060101010101" pitchFamily="49" charset="-122"/>
              <a:ea typeface="黑体" panose="02010609060101010101" pitchFamily="49" charset="-122"/>
            </a:endParaRPr>
          </a:p>
        </p:txBody>
      </p:sp>
      <p:sp>
        <p:nvSpPr>
          <p:cNvPr id="27" name="文本框 26"/>
          <p:cNvSpPr txBox="1"/>
          <p:nvPr/>
        </p:nvSpPr>
        <p:spPr>
          <a:xfrm>
            <a:off x="3467777" y="1896678"/>
            <a:ext cx="3776334" cy="523220"/>
          </a:xfrm>
          <a:prstGeom prst="rect">
            <a:avLst/>
          </a:prstGeom>
          <a:noFill/>
        </p:spPr>
        <p:txBody>
          <a:bodyPr wrap="square" rtlCol="0">
            <a:spAutoFit/>
          </a:bodyPr>
          <a:lstStyle/>
          <a:p>
            <a:r>
              <a:rPr lang="zh-CN" altLang="en-US" sz="2800" dirty="0" smtClean="0">
                <a:solidFill>
                  <a:srgbClr val="A6E0EC"/>
                </a:solidFill>
                <a:latin typeface="黑体" panose="02010609060101010101" pitchFamily="49" charset="-122"/>
                <a:ea typeface="黑体" panose="02010609060101010101" pitchFamily="49" charset="-122"/>
              </a:rPr>
              <a:t>计算机视觉和图像处理</a:t>
            </a:r>
            <a:endParaRPr lang="zh-CN" altLang="en-US" sz="2800" dirty="0">
              <a:solidFill>
                <a:srgbClr val="A6E0EC"/>
              </a:solidFill>
              <a:latin typeface="黑体" panose="02010609060101010101" pitchFamily="49" charset="-122"/>
              <a:ea typeface="黑体" panose="02010609060101010101" pitchFamily="49" charset="-122"/>
            </a:endParaRPr>
          </a:p>
        </p:txBody>
      </p:sp>
      <p:sp>
        <p:nvSpPr>
          <p:cNvPr id="28" name="文本框 27"/>
          <p:cNvSpPr txBox="1"/>
          <p:nvPr/>
        </p:nvSpPr>
        <p:spPr>
          <a:xfrm>
            <a:off x="5728258" y="6015386"/>
            <a:ext cx="4572510" cy="523220"/>
          </a:xfrm>
          <a:prstGeom prst="rect">
            <a:avLst/>
          </a:prstGeom>
          <a:noFill/>
        </p:spPr>
        <p:txBody>
          <a:bodyPr wrap="square" rtlCol="0">
            <a:spAutoFit/>
          </a:bodyPr>
          <a:lstStyle/>
          <a:p>
            <a:r>
              <a:rPr lang="zh-CN" altLang="en-US" sz="2800" dirty="0" smtClean="0">
                <a:solidFill>
                  <a:srgbClr val="A6E0EC"/>
                </a:solidFill>
                <a:latin typeface="黑体" panose="02010609060101010101" pitchFamily="49" charset="-122"/>
                <a:ea typeface="黑体" panose="02010609060101010101" pitchFamily="49" charset="-122"/>
              </a:rPr>
              <a:t>计算机翻译和自然语言处理</a:t>
            </a:r>
            <a:endParaRPr lang="zh-CN" altLang="en-US" sz="2800" dirty="0">
              <a:solidFill>
                <a:srgbClr val="A6E0EC"/>
              </a:solidFill>
              <a:latin typeface="黑体" panose="02010609060101010101" pitchFamily="49" charset="-122"/>
              <a:ea typeface="黑体" panose="02010609060101010101" pitchFamily="49" charset="-122"/>
            </a:endParaRPr>
          </a:p>
        </p:txBody>
      </p:sp>
      <p:sp>
        <p:nvSpPr>
          <p:cNvPr id="29" name="文本框 28"/>
          <p:cNvSpPr txBox="1"/>
          <p:nvPr/>
        </p:nvSpPr>
        <p:spPr>
          <a:xfrm>
            <a:off x="8121788" y="1931290"/>
            <a:ext cx="3452807" cy="523220"/>
          </a:xfrm>
          <a:prstGeom prst="rect">
            <a:avLst/>
          </a:prstGeom>
          <a:noFill/>
        </p:spPr>
        <p:txBody>
          <a:bodyPr wrap="square" rtlCol="0">
            <a:spAutoFit/>
          </a:bodyPr>
          <a:lstStyle/>
          <a:p>
            <a:r>
              <a:rPr lang="zh-CN" altLang="en-US" sz="2800" dirty="0" smtClean="0">
                <a:solidFill>
                  <a:srgbClr val="A6E0EC"/>
                </a:solidFill>
                <a:latin typeface="黑体" panose="02010609060101010101" pitchFamily="49" charset="-122"/>
                <a:ea typeface="黑体" panose="02010609060101010101" pitchFamily="49" charset="-122"/>
              </a:rPr>
              <a:t>数据挖掘和知识发现</a:t>
            </a:r>
            <a:endParaRPr lang="zh-CN" altLang="en-US" sz="2800" dirty="0">
              <a:solidFill>
                <a:srgbClr val="A6E0EC"/>
              </a:solidFill>
              <a:latin typeface="黑体" panose="02010609060101010101" pitchFamily="49" charset="-122"/>
              <a:ea typeface="黑体" panose="02010609060101010101" pitchFamily="49" charset="-122"/>
            </a:endParaRPr>
          </a:p>
        </p:txBody>
      </p:sp>
      <p:grpSp>
        <p:nvGrpSpPr>
          <p:cNvPr id="30" name="组合 29"/>
          <p:cNvGrpSpPr/>
          <p:nvPr/>
        </p:nvGrpSpPr>
        <p:grpSpPr>
          <a:xfrm rot="14998012">
            <a:off x="2102070" y="2330107"/>
            <a:ext cx="1078659" cy="1544785"/>
            <a:chOff x="6244443" y="1912502"/>
            <a:chExt cx="1078659" cy="1544785"/>
          </a:xfrm>
        </p:grpSpPr>
        <p:grpSp>
          <p:nvGrpSpPr>
            <p:cNvPr id="31" name="组合 30"/>
            <p:cNvGrpSpPr/>
            <p:nvPr/>
          </p:nvGrpSpPr>
          <p:grpSpPr>
            <a:xfrm rot="16840612" flipH="1" flipV="1">
              <a:off x="5906311" y="2389394"/>
              <a:ext cx="1074521" cy="137519"/>
              <a:chOff x="232488" y="1372653"/>
              <a:chExt cx="1074521" cy="137519"/>
            </a:xfrm>
          </p:grpSpPr>
          <p:cxnSp>
            <p:nvCxnSpPr>
              <p:cNvPr id="38" name="直接连接符 37"/>
              <p:cNvCxnSpPr>
                <a:stCxn id="35"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9" name="椭圆 3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rot="12500759" flipH="1" flipV="1">
              <a:off x="6244443" y="3107533"/>
              <a:ext cx="1078659" cy="137519"/>
              <a:chOff x="228350" y="1372653"/>
              <a:chExt cx="1078659" cy="137519"/>
            </a:xfrm>
          </p:grpSpPr>
          <p:cxnSp>
            <p:nvCxnSpPr>
              <p:cNvPr id="36" name="直接连接符 35"/>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2969829" flipH="1" flipV="1">
              <a:off x="6131462" y="2405088"/>
              <a:ext cx="1544785" cy="559613"/>
              <a:chOff x="-237776" y="950559"/>
              <a:chExt cx="1544785" cy="559613"/>
            </a:xfrm>
          </p:grpSpPr>
          <p:cxnSp>
            <p:nvCxnSpPr>
              <p:cNvPr id="34" name="直接连接符 33"/>
              <p:cNvCxnSpPr>
                <a:endCxn id="35"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5" name="椭圆 3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rot="1785088">
            <a:off x="4159257" y="4839655"/>
            <a:ext cx="1919949" cy="1427143"/>
            <a:chOff x="2814898" y="575237"/>
            <a:chExt cx="1919949" cy="1427143"/>
          </a:xfrm>
        </p:grpSpPr>
        <p:grpSp>
          <p:nvGrpSpPr>
            <p:cNvPr id="43" name="组合 42"/>
            <p:cNvGrpSpPr/>
            <p:nvPr/>
          </p:nvGrpSpPr>
          <p:grpSpPr>
            <a:xfrm rot="15867372" flipH="1" flipV="1">
              <a:off x="2641393" y="896543"/>
              <a:ext cx="745251" cy="398242"/>
              <a:chOff x="561758" y="1111930"/>
              <a:chExt cx="745251" cy="398242"/>
            </a:xfrm>
          </p:grpSpPr>
          <p:cxnSp>
            <p:nvCxnSpPr>
              <p:cNvPr id="54" name="直接连接符 5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5" name="椭圆 5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4" name="直接连接符 43"/>
            <p:cNvCxnSpPr>
              <a:stCxn id="51" idx="1"/>
              <a:endCxn id="53" idx="0"/>
            </p:cNvCxnSpPr>
            <p:nvPr/>
          </p:nvCxnSpPr>
          <p:spPr>
            <a:xfrm flipH="1" flipV="1">
              <a:off x="3270614" y="866411"/>
              <a:ext cx="1241772" cy="622858"/>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rot="19876110" flipH="1" flipV="1">
              <a:off x="3194056" y="575237"/>
              <a:ext cx="745251" cy="398242"/>
              <a:chOff x="561758" y="1111930"/>
              <a:chExt cx="745251" cy="398242"/>
            </a:xfrm>
          </p:grpSpPr>
          <p:cxnSp>
            <p:nvCxnSpPr>
              <p:cNvPr id="52" name="直接连接符 51"/>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3" name="椭圆 5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8736508" flipH="1" flipV="1">
              <a:off x="3024801" y="1415864"/>
              <a:ext cx="1710046" cy="586516"/>
              <a:chOff x="-311565" y="923656"/>
              <a:chExt cx="1710046" cy="586516"/>
            </a:xfrm>
          </p:grpSpPr>
          <p:cxnSp>
            <p:nvCxnSpPr>
              <p:cNvPr id="50" name="直接连接符 49"/>
              <p:cNvCxnSpPr>
                <a:stCxn id="55" idx="5"/>
              </p:cNvCxnSpPr>
              <p:nvPr/>
            </p:nvCxnSpPr>
            <p:spPr>
              <a:xfrm rot="12863492" flipH="1" flipV="1">
                <a:off x="-311565" y="923656"/>
                <a:ext cx="1710046" cy="3813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51" name="椭圆 5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rot="1211276" flipH="1" flipV="1">
              <a:off x="3913593" y="810974"/>
              <a:ext cx="632420" cy="606792"/>
              <a:chOff x="674589" y="934962"/>
              <a:chExt cx="632420" cy="606792"/>
            </a:xfrm>
          </p:grpSpPr>
          <p:cxnSp>
            <p:nvCxnSpPr>
              <p:cNvPr id="48" name="直接连接符 47"/>
              <p:cNvCxnSpPr>
                <a:stCxn id="51" idx="0"/>
              </p:cNvCxnSpPr>
              <p:nvPr/>
            </p:nvCxnSpPr>
            <p:spPr>
              <a:xfrm rot="20388724">
                <a:off x="674589" y="934962"/>
                <a:ext cx="473504" cy="606792"/>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9" name="椭圆 48"/>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6" name="组合 55"/>
          <p:cNvGrpSpPr/>
          <p:nvPr/>
        </p:nvGrpSpPr>
        <p:grpSpPr>
          <a:xfrm rot="19028005">
            <a:off x="8144471" y="2424536"/>
            <a:ext cx="1078659" cy="1544785"/>
            <a:chOff x="6244443" y="1912502"/>
            <a:chExt cx="1078659" cy="1544785"/>
          </a:xfrm>
        </p:grpSpPr>
        <p:grpSp>
          <p:nvGrpSpPr>
            <p:cNvPr id="57" name="组合 56"/>
            <p:cNvGrpSpPr/>
            <p:nvPr/>
          </p:nvGrpSpPr>
          <p:grpSpPr>
            <a:xfrm rot="16840612" flipH="1" flipV="1">
              <a:off x="5906311" y="2389394"/>
              <a:ext cx="1074521" cy="137519"/>
              <a:chOff x="232488" y="1372653"/>
              <a:chExt cx="1074521" cy="137519"/>
            </a:xfrm>
          </p:grpSpPr>
          <p:cxnSp>
            <p:nvCxnSpPr>
              <p:cNvPr id="64" name="直接连接符 63"/>
              <p:cNvCxnSpPr>
                <a:stCxn id="61"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5" name="椭圆 6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rot="12500759" flipH="1" flipV="1">
              <a:off x="6244443" y="3107533"/>
              <a:ext cx="1078659" cy="137519"/>
              <a:chOff x="228350" y="1372653"/>
              <a:chExt cx="1078659" cy="137519"/>
            </a:xfrm>
          </p:grpSpPr>
          <p:cxnSp>
            <p:nvCxnSpPr>
              <p:cNvPr id="62" name="直接连接符 61"/>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3" name="椭圆 6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rot="2969829" flipH="1" flipV="1">
              <a:off x="6131462" y="2405088"/>
              <a:ext cx="1544785" cy="559613"/>
              <a:chOff x="-237776" y="950559"/>
              <a:chExt cx="1544785" cy="559613"/>
            </a:xfrm>
          </p:grpSpPr>
          <p:cxnSp>
            <p:nvCxnSpPr>
              <p:cNvPr id="60" name="直接连接符 59"/>
              <p:cNvCxnSpPr>
                <a:endCxn id="61"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1" name="椭圆 6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41893041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p:stCondLst>
                              <p:cond delay="4500"/>
                            </p:stCondLst>
                            <p:childTnLst>
                              <p:par>
                                <p:cTn id="37" presetID="22" presetClass="entr" presetSubtype="4"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4"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childTnLst>
                          </p:cTn>
                        </p:par>
                        <p:par>
                          <p:cTn id="50" fill="hold">
                            <p:stCondLst>
                              <p:cond delay="6500"/>
                            </p:stCondLst>
                            <p:childTnLst>
                              <p:par>
                                <p:cTn id="51" presetID="22" presetClass="entr" presetSubtype="4"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down)">
                                      <p:cBhvr>
                                        <p:cTn id="53" dur="500"/>
                                        <p:tgtEl>
                                          <p:spTgt spid="27"/>
                                        </p:tgtEl>
                                      </p:cBhvr>
                                    </p:animEffect>
                                  </p:childTnLst>
                                </p:cTn>
                              </p:par>
                            </p:childTnLst>
                          </p:cTn>
                        </p:par>
                        <p:par>
                          <p:cTn id="54" fill="hold">
                            <p:stCondLst>
                              <p:cond delay="7000"/>
                            </p:stCondLst>
                            <p:childTnLst>
                              <p:par>
                                <p:cTn id="55" presetID="42"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1"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500"/>
                                        <p:tgtEl>
                                          <p:spTgt spid="23"/>
                                        </p:tgtEl>
                                      </p:cBhvr>
                                    </p:animEffect>
                                  </p:childTnLst>
                                </p:cTn>
                              </p:par>
                            </p:childTnLst>
                          </p:cTn>
                        </p:par>
                        <p:par>
                          <p:cTn id="64" fill="hold">
                            <p:stCondLst>
                              <p:cond delay="85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9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4"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down)">
                                      <p:cBhvr>
                                        <p:cTn id="77" dur="500"/>
                                        <p:tgtEl>
                                          <p:spTgt spid="24"/>
                                        </p:tgtEl>
                                      </p:cBhvr>
                                    </p:animEffect>
                                  </p:childTnLst>
                                </p:cTn>
                              </p:par>
                            </p:childTnLst>
                          </p:cTn>
                        </p:par>
                        <p:par>
                          <p:cTn id="78" fill="hold">
                            <p:stCondLst>
                              <p:cond delay="10500"/>
                            </p:stCondLst>
                            <p:childTnLst>
                              <p:par>
                                <p:cTn id="79" presetID="22" presetClass="entr" presetSubtype="4"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down)">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3" grpId="0" animBg="1"/>
      <p:bldP spid="14" grpId="0" animBg="1"/>
      <p:bldP spid="15" grpId="0" animBg="1"/>
      <p:bldP spid="16" grpId="0" animBg="1"/>
      <p:bldP spid="25" grpId="0"/>
      <p:bldP spid="26" grpId="0"/>
      <p:bldP spid="27" grpId="0"/>
      <p:bldP spid="28"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六边形 13"/>
          <p:cNvSpPr/>
          <p:nvPr/>
        </p:nvSpPr>
        <p:spPr>
          <a:xfrm rot="19258110">
            <a:off x="6549056" y="-1335405"/>
            <a:ext cx="6018026" cy="5553635"/>
          </a:xfrm>
          <a:prstGeom prst="hexagon">
            <a:avLst/>
          </a:prstGeom>
          <a:noFill/>
          <a:ln w="25400">
            <a:solidFill>
              <a:srgbClr val="679DC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67563" y="4799275"/>
            <a:ext cx="3434470" cy="204088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0158520" y="5125151"/>
            <a:ext cx="1513458" cy="193838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20" y="-195589"/>
            <a:ext cx="1480885" cy="2009773"/>
          </a:xfrm>
          <a:prstGeom prst="rect">
            <a:avLst/>
          </a:prstGeom>
        </p:spPr>
      </p:pic>
      <p:cxnSp>
        <p:nvCxnSpPr>
          <p:cNvPr id="48" name="直接连接符 47"/>
          <p:cNvCxnSpPr>
            <a:stCxn id="37" idx="6"/>
            <a:endCxn id="44" idx="1"/>
          </p:cNvCxnSpPr>
          <p:nvPr/>
        </p:nvCxnSpPr>
        <p:spPr>
          <a:xfrm flipV="1">
            <a:off x="571510" y="566956"/>
            <a:ext cx="652114" cy="563074"/>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7237906" y="929205"/>
            <a:ext cx="4914042" cy="5229228"/>
          </a:xfrm>
          <a:prstGeom prst="rect">
            <a:avLst/>
          </a:prstGeom>
        </p:spPr>
      </p:pic>
      <p:sp>
        <p:nvSpPr>
          <p:cNvPr id="5" name="文本框 4"/>
          <p:cNvSpPr txBox="1"/>
          <p:nvPr/>
        </p:nvSpPr>
        <p:spPr>
          <a:xfrm>
            <a:off x="434110" y="3197961"/>
            <a:ext cx="11170443" cy="1446550"/>
          </a:xfrm>
          <a:prstGeom prst="rect">
            <a:avLst/>
          </a:prstGeom>
          <a:noFill/>
        </p:spPr>
        <p:txBody>
          <a:bodyPr wrap="square" rtlCol="0">
            <a:spAutoFit/>
            <a:scene3d>
              <a:camera prst="orthographicFront"/>
              <a:lightRig rig="flat" dir="t"/>
            </a:scene3d>
            <a:sp3d prstMaterial="powder"/>
          </a:bodyPr>
          <a:lstStyle/>
          <a:p>
            <a:r>
              <a:rPr lang="en-US" altLang="zh-CN" sz="8800" dirty="0" smtClean="0">
                <a:ln w="0"/>
                <a:solidFill>
                  <a:srgbClr val="CEFEF8"/>
                </a:solidFill>
                <a:effectLst>
                  <a:glow rad="228600">
                    <a:schemeClr val="accent1">
                      <a:satMod val="175000"/>
                      <a:alpha val="40000"/>
                    </a:schemeClr>
                  </a:glow>
                  <a:reflection blurRad="6350" stA="53000" endA="300" endPos="64000" dist="63500" dir="5400000" sy="-90000" algn="bl" rotWithShape="0"/>
                </a:effectLst>
                <a:latin typeface="微软雅黑" panose="020B0503020204020204" pitchFamily="34" charset="-122"/>
                <a:ea typeface="微软雅黑" panose="020B0503020204020204" pitchFamily="34" charset="-122"/>
              </a:rPr>
              <a:t>Thanks For Listening</a:t>
            </a:r>
            <a:endParaRPr lang="zh-CN" altLang="en-US" sz="8800" dirty="0">
              <a:ln w="0"/>
              <a:solidFill>
                <a:srgbClr val="CEFEF8"/>
              </a:solidFill>
              <a:effectLst>
                <a:glow rad="228600">
                  <a:schemeClr val="accent1">
                    <a:satMod val="175000"/>
                    <a:alpha val="40000"/>
                  </a:schemeClr>
                </a:glow>
                <a:reflection blurRad="6350" stA="53000" endA="300" endPos="64000" dist="63500" dir="5400000" sy="-90000" algn="bl" rotWithShape="0"/>
              </a:effectLst>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7445" y="1278475"/>
            <a:ext cx="3090862" cy="161925"/>
            <a:chOff x="485775" y="2236708"/>
            <a:chExt cx="3090862" cy="161925"/>
          </a:xfrm>
        </p:grpSpPr>
        <p:cxnSp>
          <p:nvCxnSpPr>
            <p:cNvPr id="8" name="直接连接符 7"/>
            <p:cNvCxnSpPr/>
            <p:nvPr/>
          </p:nvCxnSpPr>
          <p:spPr>
            <a:xfrm>
              <a:off x="485775" y="2324100"/>
              <a:ext cx="3009900" cy="0"/>
            </a:xfrm>
            <a:prstGeom prst="line">
              <a:avLst/>
            </a:prstGeom>
            <a:ln>
              <a:gradFill flip="none" rotWithShape="1">
                <a:gsLst>
                  <a:gs pos="0">
                    <a:srgbClr val="679DC7"/>
                  </a:gs>
                  <a:gs pos="100000">
                    <a:srgbClr val="79116E"/>
                  </a:gs>
                </a:gsLst>
                <a:lin ang="10800000" scaled="1"/>
                <a:tileRect/>
              </a:gradFill>
            </a:ln>
          </p:spPr>
          <p:style>
            <a:lnRef idx="3">
              <a:schemeClr val="accent1"/>
            </a:lnRef>
            <a:fillRef idx="0">
              <a:schemeClr val="accent1"/>
            </a:fillRef>
            <a:effectRef idx="2">
              <a:schemeClr val="accent1"/>
            </a:effectRef>
            <a:fontRef idx="minor">
              <a:schemeClr val="tx1"/>
            </a:fontRef>
          </p:style>
        </p:cxnSp>
        <p:sp>
          <p:nvSpPr>
            <p:cNvPr id="10" name="椭圆 9"/>
            <p:cNvSpPr/>
            <p:nvPr/>
          </p:nvSpPr>
          <p:spPr>
            <a:xfrm>
              <a:off x="3414712" y="2236708"/>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057784" y="1315330"/>
            <a:ext cx="3090863" cy="161925"/>
            <a:chOff x="3214687" y="3751182"/>
            <a:chExt cx="3090863" cy="161925"/>
          </a:xfrm>
        </p:grpSpPr>
        <p:cxnSp>
          <p:nvCxnSpPr>
            <p:cNvPr id="9" name="直接连接符 8"/>
            <p:cNvCxnSpPr/>
            <p:nvPr/>
          </p:nvCxnSpPr>
          <p:spPr>
            <a:xfrm>
              <a:off x="3295650" y="3838575"/>
              <a:ext cx="3009900" cy="0"/>
            </a:xfrm>
            <a:prstGeom prst="line">
              <a:avLst/>
            </a:prstGeom>
            <a:ln>
              <a:gradFill flip="none" rotWithShape="1">
                <a:gsLst>
                  <a:gs pos="0">
                    <a:srgbClr val="679DC7"/>
                  </a:gs>
                  <a:gs pos="100000">
                    <a:srgbClr val="79116E"/>
                  </a:gs>
                </a:gsLst>
                <a:lin ang="0" scaled="1"/>
                <a:tileRect/>
              </a:gradFill>
            </a:ln>
          </p:spPr>
          <p:style>
            <a:lnRef idx="3">
              <a:schemeClr val="accent1"/>
            </a:lnRef>
            <a:fillRef idx="0">
              <a:schemeClr val="accent1"/>
            </a:fillRef>
            <a:effectRef idx="2">
              <a:schemeClr val="accent1"/>
            </a:effectRef>
            <a:fontRef idx="minor">
              <a:schemeClr val="tx1"/>
            </a:fontRef>
          </p:style>
        </p:cxnSp>
        <p:sp>
          <p:nvSpPr>
            <p:cNvPr id="11" name="椭圆 10"/>
            <p:cNvSpPr/>
            <p:nvPr/>
          </p:nvSpPr>
          <p:spPr>
            <a:xfrm>
              <a:off x="3214687" y="3751182"/>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3771631" y="1845369"/>
            <a:ext cx="5232273" cy="1015663"/>
          </a:xfrm>
          <a:prstGeom prst="rect">
            <a:avLst/>
          </a:prstGeom>
          <a:noFill/>
        </p:spPr>
        <p:txBody>
          <a:bodyPr wrap="square" rtlCol="0">
            <a:spAutoFit/>
          </a:bodyPr>
          <a:lstStyle/>
          <a:p>
            <a:r>
              <a:rPr lang="en-US" altLang="zh-CN" sz="6000" dirty="0" smtClean="0">
                <a:solidFill>
                  <a:srgbClr val="AAD8DA"/>
                </a:solidFill>
                <a:effectLst>
                  <a:reflection stA="37000" endPos="65000" dist="50800" dir="5400000" sy="-100000" algn="bl" rotWithShape="0"/>
                </a:effectLst>
              </a:rPr>
              <a:t>A</a:t>
            </a:r>
            <a:r>
              <a:rPr lang="en-US" altLang="zh-CN" sz="4400" dirty="0">
                <a:solidFill>
                  <a:srgbClr val="AAD8DA"/>
                </a:solidFill>
                <a:effectLst>
                  <a:reflection stA="37000" endPos="65000" dist="50800" dir="5400000" sy="-100000" algn="bl" rotWithShape="0"/>
                </a:effectLst>
              </a:rPr>
              <a:t>rtificial</a:t>
            </a:r>
            <a:r>
              <a:rPr lang="en-US" altLang="zh-CN" sz="6000" dirty="0" smtClean="0">
                <a:solidFill>
                  <a:srgbClr val="AAD8DA"/>
                </a:solidFill>
                <a:effectLst>
                  <a:reflection stA="37000" endPos="65000" dist="50800" dir="5400000" sy="-100000" algn="bl" rotWithShape="0"/>
                </a:effectLst>
              </a:rPr>
              <a:t> I</a:t>
            </a:r>
            <a:r>
              <a:rPr lang="en-US" altLang="zh-CN" sz="4400" dirty="0" smtClean="0">
                <a:solidFill>
                  <a:srgbClr val="AAD8DA"/>
                </a:solidFill>
                <a:effectLst>
                  <a:reflection stA="37000" endPos="65000" dist="50800" dir="5400000" sy="-100000" algn="bl" rotWithShape="0"/>
                </a:effectLst>
              </a:rPr>
              <a:t>ntelligence</a:t>
            </a:r>
            <a:endParaRPr lang="en-US" altLang="zh-CN" sz="4400" dirty="0" smtClean="0">
              <a:solidFill>
                <a:srgbClr val="AAD8DA"/>
              </a:solidFill>
              <a:effectLst>
                <a:reflection stA="37000" endPos="65000" dist="50800" dir="5400000" sy="-100000" algn="bl" rotWithShape="0"/>
              </a:effectLst>
              <a:cs typeface="+mn-ea"/>
              <a:sym typeface="+mn-lt"/>
            </a:endParaRPr>
          </a:p>
        </p:txBody>
      </p:sp>
      <p:grpSp>
        <p:nvGrpSpPr>
          <p:cNvPr id="34" name="组合 33"/>
          <p:cNvGrpSpPr/>
          <p:nvPr/>
        </p:nvGrpSpPr>
        <p:grpSpPr>
          <a:xfrm>
            <a:off x="582042" y="1086797"/>
            <a:ext cx="423375" cy="423375"/>
            <a:chOff x="883634" y="1086797"/>
            <a:chExt cx="423375" cy="423375"/>
          </a:xfrm>
        </p:grpSpPr>
        <p:cxnSp>
          <p:nvCxnSpPr>
            <p:cNvPr id="32" name="直接连接符 31"/>
            <p:cNvCxnSpPr/>
            <p:nvPr/>
          </p:nvCxnSpPr>
          <p:spPr>
            <a:xfrm>
              <a:off x="883634" y="1086797"/>
              <a:ext cx="354616" cy="35461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33" name="椭圆 32"/>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rot="8173704">
            <a:off x="523335" y="810160"/>
            <a:ext cx="690511" cy="311600"/>
            <a:chOff x="633729" y="1198572"/>
            <a:chExt cx="690511" cy="311600"/>
          </a:xfrm>
        </p:grpSpPr>
        <p:cxnSp>
          <p:nvCxnSpPr>
            <p:cNvPr id="36" name="直接连接符 35"/>
            <p:cNvCxnSpPr>
              <a:stCxn id="40" idx="4"/>
            </p:cNvCxnSpPr>
            <p:nvPr/>
          </p:nvCxnSpPr>
          <p:spPr>
            <a:xfrm rot="13426296" flipH="1">
              <a:off x="633729" y="1198572"/>
              <a:ext cx="690511" cy="28781"/>
            </a:xfrm>
            <a:prstGeom prst="line">
              <a:avLst/>
            </a:prstGeom>
            <a:ln>
              <a:solidFill>
                <a:srgbClr val="5180B0">
                  <a:alpha val="77000"/>
                </a:srgbClr>
              </a:solidFill>
            </a:ln>
          </p:spPr>
          <p:style>
            <a:lnRef idx="2">
              <a:schemeClr val="accent1"/>
            </a:lnRef>
            <a:fillRef idx="0">
              <a:schemeClr val="accent1"/>
            </a:fillRef>
            <a:effectRef idx="1">
              <a:schemeClr val="accent1"/>
            </a:effectRef>
            <a:fontRef idx="minor">
              <a:schemeClr val="tx1"/>
            </a:fontRef>
          </p:style>
        </p:cxnSp>
        <p:sp>
          <p:nvSpPr>
            <p:cNvPr id="37" name="椭圆 3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rot="15867372">
            <a:off x="903094" y="1004705"/>
            <a:ext cx="423375" cy="423375"/>
            <a:chOff x="883634" y="1086797"/>
            <a:chExt cx="423375" cy="423375"/>
          </a:xfrm>
        </p:grpSpPr>
        <p:cxnSp>
          <p:nvCxnSpPr>
            <p:cNvPr id="39" name="直接连接符 38"/>
            <p:cNvCxnSpPr/>
            <p:nvPr/>
          </p:nvCxnSpPr>
          <p:spPr>
            <a:xfrm>
              <a:off x="883634" y="1086797"/>
              <a:ext cx="354616" cy="35461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0" name="椭圆 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5867372">
            <a:off x="699015" y="690410"/>
            <a:ext cx="907332" cy="442595"/>
            <a:chOff x="689837" y="1173275"/>
            <a:chExt cx="907332" cy="442595"/>
          </a:xfrm>
        </p:grpSpPr>
        <p:cxnSp>
          <p:nvCxnSpPr>
            <p:cNvPr id="43" name="直接连接符 42"/>
            <p:cNvCxnSpPr>
              <a:stCxn id="33" idx="0"/>
              <a:endCxn id="44" idx="1"/>
            </p:cNvCxnSpPr>
            <p:nvPr/>
          </p:nvCxnSpPr>
          <p:spPr>
            <a:xfrm rot="5732628" flipV="1">
              <a:off x="949202" y="913910"/>
              <a:ext cx="286967" cy="805698"/>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1459650" y="1478351"/>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rot="13336228" flipH="1">
            <a:off x="1357423" y="282984"/>
            <a:ext cx="690511" cy="311600"/>
            <a:chOff x="633729" y="1198572"/>
            <a:chExt cx="690511" cy="311600"/>
          </a:xfrm>
        </p:grpSpPr>
        <p:cxnSp>
          <p:nvCxnSpPr>
            <p:cNvPr id="55" name="直接连接符 54"/>
            <p:cNvCxnSpPr/>
            <p:nvPr/>
          </p:nvCxnSpPr>
          <p:spPr>
            <a:xfrm rot="13426296" flipH="1">
              <a:off x="633729" y="1198572"/>
              <a:ext cx="690511" cy="28781"/>
            </a:xfrm>
            <a:prstGeom prst="line">
              <a:avLst/>
            </a:prstGeom>
            <a:ln>
              <a:solidFill>
                <a:srgbClr val="679DC7">
                  <a:alpha val="50000"/>
                </a:srgbClr>
              </a:solidFill>
            </a:ln>
          </p:spPr>
          <p:style>
            <a:lnRef idx="2">
              <a:schemeClr val="accent1"/>
            </a:lnRef>
            <a:fillRef idx="0">
              <a:schemeClr val="accent1"/>
            </a:fillRef>
            <a:effectRef idx="1">
              <a:schemeClr val="accent1"/>
            </a:effectRef>
            <a:fontRef idx="minor">
              <a:schemeClr val="tx1"/>
            </a:fontRef>
          </p:style>
        </p:cxnSp>
        <p:sp>
          <p:nvSpPr>
            <p:cNvPr id="56" name="椭圆 55"/>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7" name="直接连接符 56"/>
          <p:cNvCxnSpPr>
            <a:endCxn id="56" idx="0"/>
          </p:cNvCxnSpPr>
          <p:nvPr/>
        </p:nvCxnSpPr>
        <p:spPr>
          <a:xfrm flipV="1">
            <a:off x="1213778" y="599646"/>
            <a:ext cx="693048" cy="503760"/>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40" idx="2"/>
            <a:endCxn id="44" idx="2"/>
          </p:cNvCxnSpPr>
          <p:nvPr/>
        </p:nvCxnSpPr>
        <p:spPr>
          <a:xfrm flipV="1">
            <a:off x="1249877" y="582303"/>
            <a:ext cx="24087" cy="546460"/>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rot="15867372" flipH="1" flipV="1">
            <a:off x="2552" y="1308314"/>
            <a:ext cx="745251" cy="398242"/>
            <a:chOff x="561758" y="1111930"/>
            <a:chExt cx="745251" cy="398242"/>
          </a:xfrm>
        </p:grpSpPr>
        <p:cxnSp>
          <p:nvCxnSpPr>
            <p:cNvPr id="63" name="直接连接符 62"/>
            <p:cNvCxnSpPr>
              <a:stCxn id="37" idx="6"/>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64" name="椭圆 6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6" name="直接连接符 65"/>
          <p:cNvCxnSpPr>
            <a:endCxn id="33" idx="7"/>
          </p:cNvCxnSpPr>
          <p:nvPr/>
        </p:nvCxnSpPr>
        <p:spPr>
          <a:xfrm flipV="1">
            <a:off x="217356" y="1392792"/>
            <a:ext cx="767922" cy="479481"/>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rot="10258778">
            <a:off x="452358" y="3382326"/>
            <a:ext cx="1078659" cy="1544785"/>
            <a:chOff x="6244443" y="1912502"/>
            <a:chExt cx="1078659" cy="1544785"/>
          </a:xfrm>
        </p:grpSpPr>
        <p:grpSp>
          <p:nvGrpSpPr>
            <p:cNvPr id="125" name="组合 124"/>
            <p:cNvGrpSpPr/>
            <p:nvPr/>
          </p:nvGrpSpPr>
          <p:grpSpPr>
            <a:xfrm rot="16840612" flipH="1" flipV="1">
              <a:off x="5906311" y="2389394"/>
              <a:ext cx="1074521" cy="137519"/>
              <a:chOff x="232488" y="1372653"/>
              <a:chExt cx="1074521" cy="137519"/>
            </a:xfrm>
          </p:grpSpPr>
          <p:cxnSp>
            <p:nvCxnSpPr>
              <p:cNvPr id="126" name="直接连接符 125"/>
              <p:cNvCxnSpPr>
                <a:stCxn id="134" idx="5"/>
              </p:cNvCxnSpPr>
              <p:nvPr/>
            </p:nvCxnSpPr>
            <p:spPr>
              <a:xfrm rot="5768265" flipH="1" flipV="1">
                <a:off x="717411" y="902567"/>
                <a:ext cx="36834" cy="1006680"/>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27" name="椭圆 126"/>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rot="12500759" flipH="1" flipV="1">
              <a:off x="6244443" y="3107533"/>
              <a:ext cx="1078659" cy="137519"/>
              <a:chOff x="228350" y="1372653"/>
              <a:chExt cx="1078659" cy="137519"/>
            </a:xfrm>
          </p:grpSpPr>
          <p:cxnSp>
            <p:nvCxnSpPr>
              <p:cNvPr id="130" name="直接连接符 129"/>
              <p:cNvCxnSpPr/>
              <p:nvPr/>
            </p:nvCxnSpPr>
            <p:spPr>
              <a:xfrm rot="5732628" flipH="1" flipV="1">
                <a:off x="695126" y="925740"/>
                <a:ext cx="75081" cy="1008634"/>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1" name="椭圆 130"/>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2" name="组合 131"/>
            <p:cNvGrpSpPr/>
            <p:nvPr/>
          </p:nvGrpSpPr>
          <p:grpSpPr>
            <a:xfrm rot="2969829" flipH="1" flipV="1">
              <a:off x="6131462" y="2405088"/>
              <a:ext cx="1544785" cy="559613"/>
              <a:chOff x="-237776" y="950559"/>
              <a:chExt cx="1544785" cy="559613"/>
            </a:xfrm>
          </p:grpSpPr>
          <p:cxnSp>
            <p:nvCxnSpPr>
              <p:cNvPr id="133" name="直接连接符 132"/>
              <p:cNvCxnSpPr>
                <a:endCxn id="134" idx="6"/>
              </p:cNvCxnSpPr>
              <p:nvPr/>
            </p:nvCxnSpPr>
            <p:spPr>
              <a:xfrm rot="18315310">
                <a:off x="276958" y="435825"/>
                <a:ext cx="509417" cy="1538886"/>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34" name="椭圆 133"/>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7" name="组合 146"/>
          <p:cNvGrpSpPr/>
          <p:nvPr/>
        </p:nvGrpSpPr>
        <p:grpSpPr>
          <a:xfrm>
            <a:off x="5404736" y="0"/>
            <a:ext cx="1240696" cy="599499"/>
            <a:chOff x="5404736" y="0"/>
            <a:chExt cx="1240696" cy="599499"/>
          </a:xfrm>
        </p:grpSpPr>
        <p:grpSp>
          <p:nvGrpSpPr>
            <p:cNvPr id="138" name="组合 137"/>
            <p:cNvGrpSpPr/>
            <p:nvPr/>
          </p:nvGrpSpPr>
          <p:grpSpPr>
            <a:xfrm rot="11984523" flipH="1" flipV="1">
              <a:off x="5404736" y="164290"/>
              <a:ext cx="745251" cy="398242"/>
              <a:chOff x="561758" y="1111930"/>
              <a:chExt cx="745251" cy="398242"/>
            </a:xfrm>
          </p:grpSpPr>
          <p:cxnSp>
            <p:nvCxnSpPr>
              <p:cNvPr id="139" name="直接连接符 138"/>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40" name="椭圆 139"/>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5" name="直接连接符 144"/>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48" name="组合 147"/>
          <p:cNvGrpSpPr/>
          <p:nvPr/>
        </p:nvGrpSpPr>
        <p:grpSpPr>
          <a:xfrm flipV="1">
            <a:off x="9543223" y="6258501"/>
            <a:ext cx="1240696" cy="599499"/>
            <a:chOff x="5404736" y="0"/>
            <a:chExt cx="1240696" cy="599499"/>
          </a:xfrm>
        </p:grpSpPr>
        <p:grpSp>
          <p:nvGrpSpPr>
            <p:cNvPr id="149" name="组合 148"/>
            <p:cNvGrpSpPr/>
            <p:nvPr/>
          </p:nvGrpSpPr>
          <p:grpSpPr>
            <a:xfrm rot="11984523" flipH="1" flipV="1">
              <a:off x="5404736" y="164290"/>
              <a:ext cx="745251" cy="398242"/>
              <a:chOff x="561758" y="1111930"/>
              <a:chExt cx="745251" cy="398242"/>
            </a:xfrm>
          </p:grpSpPr>
          <p:cxnSp>
            <p:nvCxnSpPr>
              <p:cNvPr id="151" name="直接连接符 150"/>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52" name="椭圆 151"/>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0" name="直接连接符 149"/>
            <p:cNvCxnSpPr/>
            <p:nvPr/>
          </p:nvCxnSpPr>
          <p:spPr>
            <a:xfrm flipV="1">
              <a:off x="6019332" y="0"/>
              <a:ext cx="626100" cy="599499"/>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166" name="组合 165"/>
          <p:cNvGrpSpPr/>
          <p:nvPr/>
        </p:nvGrpSpPr>
        <p:grpSpPr>
          <a:xfrm>
            <a:off x="2814021" y="6203474"/>
            <a:ext cx="3353360" cy="771231"/>
            <a:chOff x="2814021" y="6152674"/>
            <a:chExt cx="3353360" cy="771231"/>
          </a:xfrm>
        </p:grpSpPr>
        <p:grpSp>
          <p:nvGrpSpPr>
            <p:cNvPr id="153" name="组合 152"/>
            <p:cNvGrpSpPr/>
            <p:nvPr/>
          </p:nvGrpSpPr>
          <p:grpSpPr>
            <a:xfrm rot="6380794" flipH="1" flipV="1">
              <a:off x="2640516" y="6352159"/>
              <a:ext cx="745251" cy="398242"/>
              <a:chOff x="561758" y="1111930"/>
              <a:chExt cx="745251" cy="398242"/>
            </a:xfrm>
          </p:grpSpPr>
          <p:cxnSp>
            <p:nvCxnSpPr>
              <p:cNvPr id="154" name="直接连接符 15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55" name="椭圆 15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6" name="直接连接符 155"/>
            <p:cNvCxnSpPr>
              <a:stCxn id="155" idx="5"/>
            </p:cNvCxnSpPr>
            <p:nvPr/>
          </p:nvCxnSpPr>
          <p:spPr>
            <a:xfrm flipV="1">
              <a:off x="3284095" y="6258501"/>
              <a:ext cx="2508758" cy="4915"/>
            </a:xfrm>
            <a:prstGeom prst="line">
              <a:avLst/>
            </a:prstGeom>
            <a:ln w="12700">
              <a:solidFill>
                <a:srgbClr val="5180B0">
                  <a:alpha val="50000"/>
                </a:srgbClr>
              </a:solidFill>
            </a:ln>
          </p:spPr>
          <p:style>
            <a:lnRef idx="1">
              <a:schemeClr val="accent1"/>
            </a:lnRef>
            <a:fillRef idx="0">
              <a:schemeClr val="accent1"/>
            </a:fillRef>
            <a:effectRef idx="0">
              <a:schemeClr val="accent1"/>
            </a:effectRef>
            <a:fontRef idx="minor">
              <a:schemeClr val="tx1"/>
            </a:fontRef>
          </p:style>
        </p:cxnSp>
        <p:grpSp>
          <p:nvGrpSpPr>
            <p:cNvPr id="163" name="组合 162"/>
            <p:cNvGrpSpPr/>
            <p:nvPr/>
          </p:nvGrpSpPr>
          <p:grpSpPr>
            <a:xfrm rot="15219206" flipV="1">
              <a:off x="5595634" y="6326179"/>
              <a:ext cx="745251" cy="398242"/>
              <a:chOff x="561758" y="1111930"/>
              <a:chExt cx="745251" cy="398242"/>
            </a:xfrm>
          </p:grpSpPr>
          <p:cxnSp>
            <p:nvCxnSpPr>
              <p:cNvPr id="164" name="直接连接符 163"/>
              <p:cNvCxnSpPr/>
              <p:nvPr/>
            </p:nvCxnSpPr>
            <p:spPr>
              <a:xfrm rot="5732628" flipV="1">
                <a:off x="759616" y="914072"/>
                <a:ext cx="296730" cy="692445"/>
              </a:xfrm>
              <a:prstGeom prst="line">
                <a:avLst/>
              </a:prstGeom>
              <a:ln>
                <a:solidFill>
                  <a:srgbClr val="5180B0">
                    <a:alpha val="50000"/>
                  </a:srgbClr>
                </a:solidFill>
              </a:ln>
            </p:spPr>
            <p:style>
              <a:lnRef idx="2">
                <a:schemeClr val="accent1"/>
              </a:lnRef>
              <a:fillRef idx="0">
                <a:schemeClr val="accent1"/>
              </a:fillRef>
              <a:effectRef idx="1">
                <a:schemeClr val="accent1"/>
              </a:effectRef>
              <a:fontRef idx="minor">
                <a:schemeClr val="tx1"/>
              </a:fontRef>
            </p:style>
          </p:cxnSp>
          <p:sp>
            <p:nvSpPr>
              <p:cNvPr id="165" name="椭圆 164"/>
              <p:cNvSpPr/>
              <p:nvPr/>
            </p:nvSpPr>
            <p:spPr>
              <a:xfrm>
                <a:off x="1169490" y="1372653"/>
                <a:ext cx="137519" cy="13751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73301" y="-57694"/>
            <a:ext cx="2210844" cy="2054998"/>
          </a:xfrm>
          <a:prstGeom prst="rect">
            <a:avLst/>
          </a:prstGeom>
        </p:spPr>
      </p:pic>
    </p:spTree>
    <p:extLst>
      <p:ext uri="{BB962C8B-B14F-4D97-AF65-F5344CB8AC3E}">
        <p14:creationId xmlns:p14="http://schemas.microsoft.com/office/powerpoint/2010/main" val="28869533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829</TotalTime>
  <Words>3006</Words>
  <Application>Microsoft Office PowerPoint</Application>
  <PresentationFormat>宽屏</PresentationFormat>
  <Paragraphs>243</Paragraphs>
  <Slides>34</Slides>
  <Notes>34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宋体</vt:lpstr>
      <vt:lpstr>Calibri Light</vt:lpstr>
      <vt:lpstr>Californian FB</vt:lpstr>
      <vt:lpstr>黑体</vt:lpstr>
      <vt:lpstr>Calibri</vt:lpstr>
      <vt:lpstr>Wingdings</vt:lpstr>
      <vt:lpstr>华文琥珀</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118</cp:revision>
  <dcterms:created xsi:type="dcterms:W3CDTF">2018-06-05T03:46:36Z</dcterms:created>
  <dcterms:modified xsi:type="dcterms:W3CDTF">2018-10-27T02:38:39Z</dcterms:modified>
</cp:coreProperties>
</file>