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0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5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86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69" r:id="rId18"/>
    <p:sldId id="272" r:id="rId19"/>
    <p:sldId id="273" r:id="rId20"/>
    <p:sldId id="274" r:id="rId21"/>
    <p:sldId id="275" r:id="rId22"/>
    <p:sldId id="28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9" r:id="rId31"/>
    <p:sldId id="283" r:id="rId32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121">
          <p15:clr>
            <a:srgbClr val="A4A3A4"/>
          </p15:clr>
        </p15:guide>
        <p15:guide id="3" orient="horz" pos="2119">
          <p15:clr>
            <a:srgbClr val="A4A3A4"/>
          </p15:clr>
        </p15:guide>
        <p15:guide id="4" pos="2880">
          <p15:clr>
            <a:srgbClr val="A4A3A4"/>
          </p15:clr>
        </p15:guide>
        <p15:guide id="5" pos="3787">
          <p15:clr>
            <a:srgbClr val="A4A3A4"/>
          </p15:clr>
        </p15:guide>
        <p15:guide id="6" pos="19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A064"/>
    <a:srgbClr val="4C0A0A"/>
    <a:srgbClr val="9F19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62" y="72"/>
      </p:cViewPr>
      <p:guideLst>
        <p:guide orient="horz" pos="1620"/>
        <p:guide orient="horz" pos="1121"/>
        <p:guide orient="horz" pos="2119"/>
        <p:guide pos="2880"/>
        <p:guide pos="3787"/>
        <p:guide pos="19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44227-59F1-491B-A813-FFF97CCBA11D}" type="datetimeFigureOut">
              <a:rPr lang="zh-CN" altLang="en-US" smtClean="0"/>
              <a:t>2017/3/23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23E83-5939-486A-B766-AB6476591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596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470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24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616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59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527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253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379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434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867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028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67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0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223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735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161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149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693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3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252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969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4244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76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341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00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757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1624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3376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60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6245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4547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23E83-5939-486A-B766-AB6476591C5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24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1.wma"/><Relationship Id="rId13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png"/><Relationship Id="rId2" Type="http://schemas.openxmlformats.org/officeDocument/2006/relationships/tags" Target="../tags/tag3.xml"/><Relationship Id="rId16" Type="http://schemas.openxmlformats.org/officeDocument/2006/relationships/image" Target="../media/image4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5" Type="http://schemas.openxmlformats.org/officeDocument/2006/relationships/image" Target="../media/image3.png"/><Relationship Id="rId10" Type="http://schemas.openxmlformats.org/officeDocument/2006/relationships/tags" Target="../tags/tag9.xml"/><Relationship Id="rId4" Type="http://schemas.openxmlformats.org/officeDocument/2006/relationships/tags" Target="../tags/tag5.xml"/><Relationship Id="rId9" Type="http://schemas.openxmlformats.org/officeDocument/2006/relationships/audio" Target="../media/media1.wma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 descr="1c0cc75fe888bfe6dcba0e29e918bb7334096ede191f4d-uGPNIe_fw658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lum bright="-10000"/>
          </a:blip>
          <a:srcRect t="15876" b="15876"/>
          <a:stretch>
            <a:fillRect/>
          </a:stretch>
        </p:blipFill>
        <p:spPr>
          <a:xfrm rot="5400000">
            <a:off x="2000251" y="-2000251"/>
            <a:ext cx="5143500" cy="9144001"/>
          </a:xfrm>
          <a:prstGeom prst="rect">
            <a:avLst/>
          </a:prstGeom>
        </p:spPr>
      </p:pic>
      <p:pic>
        <p:nvPicPr>
          <p:cNvPr id="4" name="PA_图片 3" descr="60734a0455ecc8683200d9fd996671c69cadaea46165-ar4hLL_fw658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4229100" y="3076575"/>
            <a:ext cx="4914900" cy="2066925"/>
          </a:xfrm>
          <a:prstGeom prst="rect">
            <a:avLst/>
          </a:prstGeom>
        </p:spPr>
      </p:pic>
      <p:pic>
        <p:nvPicPr>
          <p:cNvPr id="5126" name="PA_图片 6" descr="http://img.hb.aicdn.com/163dd1775d4f6b97fcbdefd0fe1b39a92008ddcfb232-MWXoRh_fw65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 flipV="1">
            <a:off x="0" y="-1"/>
            <a:ext cx="2546775" cy="2433453"/>
          </a:xfrm>
          <a:prstGeom prst="rect">
            <a:avLst/>
          </a:prstGeom>
          <a:noFill/>
        </p:spPr>
      </p:pic>
      <p:sp>
        <p:nvSpPr>
          <p:cNvPr id="8" name="PA_文本框 5"/>
          <p:cNvSpPr txBox="1"/>
          <p:nvPr>
            <p:custDataLst>
              <p:tags r:id="rId4"/>
            </p:custDataLst>
          </p:nvPr>
        </p:nvSpPr>
        <p:spPr>
          <a:xfrm>
            <a:off x="2906815" y="951570"/>
            <a:ext cx="3330370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7200" spc="600" dirty="0" smtClean="0">
                <a:blipFill dpi="0" rotWithShape="1">
                  <a:blip r:embed="rId16"/>
                  <a:srcRect/>
                  <a:stretch>
                    <a:fillRect/>
                  </a:stretch>
                </a:blipFill>
                <a:effectLst>
                  <a:outerShdw blurRad="76200" dist="50800" dir="2700000" algn="tl" rotWithShape="0">
                    <a:prstClr val="black">
                      <a:alpha val="7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国子院</a:t>
            </a:r>
            <a:endParaRPr lang="zh-CN" altLang="en-US" sz="7200" spc="600" dirty="0">
              <a:blipFill dpi="0" rotWithShape="1">
                <a:blip r:embed="rId16"/>
                <a:srcRect/>
                <a:stretch>
                  <a:fillRect/>
                </a:stretch>
              </a:blipFill>
              <a:effectLst>
                <a:outerShdw blurRad="76200" dist="50800" dir="2700000" algn="tl" rotWithShape="0">
                  <a:prstClr val="black">
                    <a:alpha val="7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11" name="PA_文本框 7"/>
          <p:cNvSpPr txBox="1"/>
          <p:nvPr>
            <p:custDataLst>
              <p:tags r:id="rId5"/>
            </p:custDataLst>
          </p:nvPr>
        </p:nvSpPr>
        <p:spPr>
          <a:xfrm>
            <a:off x="3132137" y="1967233"/>
            <a:ext cx="2879726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dirty="0" smtClean="0">
                <a:blipFill>
                  <a:blip r:embed="rId16"/>
                  <a:stretch>
                    <a:fillRect/>
                  </a:stretch>
                </a:blipFill>
                <a:effectLst>
                  <a:outerShdw blurRad="76200" dist="88900" dir="2700000" algn="tl" rotWithShape="0">
                    <a:prstClr val="black">
                      <a:alpha val="7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CHINESE&amp;EDUCATION</a:t>
            </a:r>
            <a:endParaRPr lang="zh-CN" altLang="en-US" sz="1100" dirty="0">
              <a:blipFill>
                <a:blip r:embed="rId16"/>
                <a:stretch>
                  <a:fillRect/>
                </a:stretch>
              </a:blipFill>
              <a:effectLst>
                <a:outerShdw blurRad="76200" dist="88900" dir="2700000" algn="tl" rotWithShape="0">
                  <a:prstClr val="black">
                    <a:alpha val="7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12" name="PA_文本框 11"/>
          <p:cNvSpPr txBox="1"/>
          <p:nvPr>
            <p:custDataLst>
              <p:tags r:id="rId6"/>
            </p:custDataLst>
          </p:nvPr>
        </p:nvSpPr>
        <p:spPr>
          <a:xfrm>
            <a:off x="1871700" y="2564561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chemeClr val="bg1"/>
                </a:solidFill>
                <a:effectLst>
                  <a:outerShdw blurRad="88900" dist="50800" dir="2700000" algn="tl" rotWithShape="0">
                    <a:prstClr val="black">
                      <a:alpha val="65000"/>
                    </a:prstClr>
                  </a:outerShdw>
                </a:effectLst>
                <a:cs typeface="+mn-ea"/>
                <a:sym typeface="+mn-lt"/>
              </a:rPr>
              <a:t>中式洋房新品发布会</a:t>
            </a:r>
            <a:endParaRPr lang="zh-CN" altLang="en-US" sz="4000" spc="300" dirty="0">
              <a:solidFill>
                <a:schemeClr val="bg1"/>
              </a:solidFill>
              <a:effectLst>
                <a:outerShdw blurRad="88900" dist="50800" dir="2700000" algn="tl" rotWithShape="0">
                  <a:prstClr val="black">
                    <a:alpha val="65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3" name="PA_文本框 7"/>
          <p:cNvSpPr txBox="1"/>
          <p:nvPr>
            <p:custDataLst>
              <p:tags r:id="rId7"/>
            </p:custDataLst>
          </p:nvPr>
        </p:nvSpPr>
        <p:spPr>
          <a:xfrm>
            <a:off x="3132138" y="3360644"/>
            <a:ext cx="2879726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000" spc="300" dirty="0" smtClean="0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NEW PRODUCTS LAUNCHING</a:t>
            </a:r>
            <a:endParaRPr lang="zh-CN" altLang="en-US" sz="1000" spc="300" dirty="0">
              <a:solidFill>
                <a:schemeClr val="bg1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" name="PA_SweetWhispers - Daveed">
            <a:hlinkClick r:id="" action="ppaction://media"/>
          </p:cNvPr>
          <p:cNvPicPr>
            <a:picLocks noChangeAspect="1"/>
          </p:cNvPicPr>
          <p:nvPr>
            <a:audi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882590" y="964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2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19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71835" y="987574"/>
            <a:ext cx="1200329" cy="19442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600" spc="6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历程</a:t>
            </a:r>
            <a:endParaRPr lang="zh-CN" altLang="en-US" sz="6600" spc="6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2138" y="2976795"/>
            <a:ext cx="2879726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COURSE</a:t>
            </a:r>
            <a:endParaRPr lang="zh-CN" altLang="en-US" sz="32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10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2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" y="996575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8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469377" y="1220944"/>
            <a:ext cx="22052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8A064"/>
                </a:solidFill>
                <a:cs typeface="+mn-ea"/>
                <a:sym typeface="+mn-lt"/>
              </a:rPr>
              <a:t>输入项目名称</a:t>
            </a:r>
            <a:endParaRPr lang="en-US" altLang="zh-CN" sz="2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en-US" altLang="zh-CN" dirty="0" smtClean="0">
                <a:solidFill>
                  <a:srgbClr val="C8A064"/>
                </a:solidFill>
                <a:cs typeface="+mn-ea"/>
                <a:sym typeface="+mn-lt"/>
              </a:rPr>
              <a:t>ENGLISH NAME</a:t>
            </a:r>
            <a:endParaRPr lang="zh-CN" altLang="en-US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2437025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C8A064"/>
                </a:solidFill>
                <a:cs typeface="+mn-ea"/>
                <a:sym typeface="+mn-lt"/>
              </a:rPr>
              <a:t>百万平米国际教育城邦  汇聚世界顶级教育学府</a:t>
            </a:r>
            <a:endParaRPr lang="zh-CN" altLang="en-US" sz="3200" dirty="0">
              <a:solidFill>
                <a:srgbClr val="C8A06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" y="996575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1858" y="1735673"/>
            <a:ext cx="3060042" cy="1492134"/>
            <a:chOff x="611858" y="1574671"/>
            <a:chExt cx="3060042" cy="1492134"/>
          </a:xfrm>
        </p:grpSpPr>
        <p:sp>
          <p:nvSpPr>
            <p:cNvPr id="6" name="TextBox 5"/>
            <p:cNvSpPr txBox="1"/>
            <p:nvPr/>
          </p:nvSpPr>
          <p:spPr>
            <a:xfrm>
              <a:off x="926595" y="1574671"/>
              <a:ext cx="24305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dirty="0" smtClean="0">
                  <a:solidFill>
                    <a:srgbClr val="C8A064"/>
                  </a:solidFill>
                  <a:cs typeface="+mn-ea"/>
                  <a:sym typeface="+mn-lt"/>
                </a:rPr>
                <a:t>2017</a:t>
              </a:r>
              <a:endParaRPr lang="zh-CN" altLang="en-US" sz="60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858" y="2420474"/>
              <a:ext cx="30600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rgbClr val="C8A064"/>
                  </a:solidFill>
                  <a:cs typeface="+mn-ea"/>
                  <a:sym typeface="+mn-lt"/>
                </a:rPr>
                <a:t>压轴升级新品</a:t>
              </a:r>
              <a:endParaRPr lang="zh-CN" altLang="en-US" sz="36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590212" y="1943131"/>
            <a:ext cx="4553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C8A064"/>
                </a:solidFill>
                <a:cs typeface="+mn-ea"/>
                <a:sym typeface="+mn-lt"/>
              </a:rPr>
              <a:t>史承东方教育至高殿堂</a:t>
            </a:r>
            <a:endParaRPr lang="en-US" altLang="zh-CN" sz="32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200" dirty="0" smtClean="0">
                <a:solidFill>
                  <a:srgbClr val="C8A064"/>
                </a:solidFill>
                <a:cs typeface="+mn-ea"/>
                <a:sym typeface="+mn-lt"/>
              </a:rPr>
              <a:t>礼遇东方传世府第</a:t>
            </a:r>
            <a:endParaRPr lang="zh-CN" altLang="en-US" sz="32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8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9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4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5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996575"/>
            <a:ext cx="9144000" cy="297033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t="-17000" b="-1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" y="996575"/>
            <a:ext cx="9144000" cy="2970330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505" y="1758465"/>
            <a:ext cx="89109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cs typeface="+mn-ea"/>
                <a:sym typeface="+mn-lt"/>
              </a:rPr>
              <a:t>让世界 重回东方</a:t>
            </a:r>
            <a:endParaRPr lang="zh-CN" altLang="en-US" sz="88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6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2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3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doors dir="ver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" y="996575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890545" y="1365579"/>
            <a:ext cx="1362916" cy="2232323"/>
            <a:chOff x="4031952" y="1185559"/>
            <a:chExt cx="1362916" cy="2232323"/>
          </a:xfrm>
        </p:grpSpPr>
        <p:sp>
          <p:nvSpPr>
            <p:cNvPr id="10" name="TextBox 9"/>
            <p:cNvSpPr txBox="1"/>
            <p:nvPr/>
          </p:nvSpPr>
          <p:spPr>
            <a:xfrm>
              <a:off x="4379205" y="1185559"/>
              <a:ext cx="1015663" cy="223232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54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国子监</a:t>
              </a:r>
              <a:endParaRPr lang="zh-CN" altLang="en-US" sz="5400" dirty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31952" y="1185559"/>
              <a:ext cx="492443" cy="223232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中国顶级教育殿堂</a:t>
              </a:r>
              <a:endParaRPr lang="zh-CN" altLang="en-US" sz="2000" dirty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476545" y="1739158"/>
            <a:ext cx="1485165" cy="1485165"/>
          </a:xfrm>
          <a:prstGeom prst="ellipse">
            <a:avLst/>
          </a:prstGeom>
          <a:blipFill dpi="0" rotWithShape="1">
            <a:blip r:embed="rId3" cstate="print"/>
            <a:srcRect/>
            <a:tile tx="0" ty="0" sx="32000" sy="32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276745" y="1739158"/>
            <a:ext cx="1485165" cy="1485165"/>
          </a:xfrm>
          <a:prstGeom prst="ellipse">
            <a:avLst/>
          </a:prstGeom>
          <a:blipFill dpi="0" rotWithShape="1">
            <a:blip r:embed="rId4" cstate="print"/>
            <a:srcRect/>
            <a:tile tx="0" ty="0" sx="19000" sy="1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382090" y="1739158"/>
            <a:ext cx="1485165" cy="1485165"/>
          </a:xfrm>
          <a:prstGeom prst="ellipse">
            <a:avLst/>
          </a:prstGeom>
          <a:blipFill dpi="0" rotWithShape="1">
            <a:blip r:embed="rId5" cstate="print"/>
            <a:srcRect/>
            <a:tile tx="0" ty="0" sx="18000" sy="18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182290" y="1739158"/>
            <a:ext cx="1485165" cy="1485165"/>
          </a:xfrm>
          <a:prstGeom prst="ellipse">
            <a:avLst/>
          </a:prstGeom>
          <a:blipFill dpi="0" rotWithShape="1">
            <a:blip r:embed="rId6" cstate="print"/>
            <a:srcRect/>
            <a:tile tx="0" ty="0" sx="22000" sy="22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22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3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8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9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3377" y="1401620"/>
            <a:ext cx="6777245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600" dirty="0" smtClean="0">
                <a:solidFill>
                  <a:schemeClr val="tx1">
                    <a:alpha val="3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国子监</a:t>
            </a:r>
            <a:endParaRPr lang="zh-CN" altLang="en-US" sz="16600" dirty="0">
              <a:solidFill>
                <a:schemeClr val="tx1">
                  <a:alpha val="3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4134" y="1626271"/>
            <a:ext cx="66157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从隋朝开始承担皇族及高官子弟的教育职能</a:t>
            </a:r>
            <a:endParaRPr lang="en-US" altLang="zh-CN" sz="2400" dirty="0" smtClean="0">
              <a:solidFill>
                <a:srgbClr val="C8A064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唐朝时正式更名，成为国家最高的教育行政机构</a:t>
            </a:r>
            <a:endParaRPr lang="en-US" altLang="zh-CN" sz="2400" dirty="0" smtClean="0">
              <a:solidFill>
                <a:srgbClr val="C8A064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教育制度愈加完善，沿用至明清时期</a:t>
            </a:r>
            <a:endParaRPr lang="en-US" altLang="zh-CN" sz="2400" dirty="0" smtClean="0">
              <a:solidFill>
                <a:srgbClr val="C8A064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6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2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3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16806" y="2001491"/>
            <a:ext cx="3510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800" dirty="0" smtClean="0">
                <a:solidFill>
                  <a:schemeClr val="bg1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国子院</a:t>
            </a:r>
            <a:endParaRPr lang="zh-CN" altLang="en-US" sz="7200" spc="800" dirty="0">
              <a:solidFill>
                <a:schemeClr val="bg1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018597" y="1504986"/>
            <a:ext cx="1935215" cy="1935215"/>
          </a:xfrm>
          <a:prstGeom prst="ellipse">
            <a:avLst/>
          </a:prstGeom>
          <a:noFill/>
          <a:ln w="12700">
            <a:solidFill>
              <a:srgbClr val="C8A064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987931" y="1900584"/>
            <a:ext cx="1144019" cy="1144019"/>
          </a:xfrm>
          <a:prstGeom prst="ellipse">
            <a:avLst/>
          </a:prstGeom>
          <a:noFill/>
          <a:ln w="12700">
            <a:solidFill>
              <a:srgbClr val="C8A064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56565" y="1444847"/>
            <a:ext cx="1878594" cy="2055492"/>
            <a:chOff x="730787" y="1274153"/>
            <a:chExt cx="1878594" cy="2055492"/>
          </a:xfrm>
        </p:grpSpPr>
        <p:sp>
          <p:nvSpPr>
            <p:cNvPr id="20" name="文本框 19"/>
            <p:cNvSpPr txBox="1"/>
            <p:nvPr/>
          </p:nvSpPr>
          <p:spPr>
            <a:xfrm>
              <a:off x="730787" y="1274153"/>
              <a:ext cx="1878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solidFill>
                    <a:srgbClr val="C8A064"/>
                  </a:solidFill>
                  <a:cs typeface="+mn-ea"/>
                  <a:sym typeface="+mn-lt"/>
                </a:rPr>
                <a:t>国子监寓意</a:t>
              </a:r>
              <a:endParaRPr lang="zh-CN" altLang="en-US" sz="16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30787" y="2132622"/>
              <a:ext cx="1878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solidFill>
                    <a:srgbClr val="C8A064"/>
                  </a:solidFill>
                  <a:cs typeface="+mn-ea"/>
                  <a:sym typeface="+mn-lt"/>
                </a:rPr>
                <a:t>正统官学</a:t>
              </a:r>
              <a:endParaRPr lang="zh-CN" altLang="en-US" sz="16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30787" y="2991091"/>
              <a:ext cx="18785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 smtClean="0">
                  <a:solidFill>
                    <a:srgbClr val="C8A064"/>
                  </a:solidFill>
                  <a:cs typeface="+mn-ea"/>
                  <a:sym typeface="+mn-lt"/>
                </a:rPr>
                <a:t>天子门生</a:t>
              </a:r>
              <a:endParaRPr lang="zh-CN" altLang="en-US" sz="16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右中括号 23"/>
          <p:cNvSpPr/>
          <p:nvPr/>
        </p:nvSpPr>
        <p:spPr>
          <a:xfrm>
            <a:off x="2603396" y="1614124"/>
            <a:ext cx="207425" cy="1716938"/>
          </a:xfrm>
          <a:prstGeom prst="rightBracket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22472" y="2057095"/>
            <a:ext cx="2615013" cy="789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C8A064"/>
                </a:solidFill>
                <a:cs typeface="+mn-ea"/>
                <a:sym typeface="+mn-lt"/>
              </a:rPr>
              <a:t>中国自古深宅大院</a:t>
            </a:r>
            <a:endParaRPr lang="en-US" altLang="zh-CN" sz="16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C8A064"/>
                </a:solidFill>
                <a:cs typeface="+mn-ea"/>
                <a:sym typeface="+mn-lt"/>
              </a:rPr>
              <a:t>皆</a:t>
            </a:r>
            <a:r>
              <a:rPr lang="zh-CN" altLang="en-US" sz="1600" dirty="0" smtClean="0">
                <a:solidFill>
                  <a:srgbClr val="C8A064"/>
                </a:solidFill>
                <a:cs typeface="+mn-ea"/>
                <a:sym typeface="+mn-lt"/>
              </a:rPr>
              <a:t>为名门望族，学府门第</a:t>
            </a:r>
            <a:endParaRPr lang="zh-CN" altLang="en-US" sz="16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6052442" y="2472593"/>
            <a:ext cx="27003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28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9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34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5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91506c688e4e46737f75e1e861df4d1abae2c5351483aa-u0d0Br_fw658.jpg"/>
          <p:cNvPicPr>
            <a:picLocks noChangeAspect="1"/>
          </p:cNvPicPr>
          <p:nvPr/>
        </p:nvPicPr>
        <p:blipFill>
          <a:blip r:embed="rId3" cstate="print"/>
          <a:srcRect t="32088" b="14962"/>
          <a:stretch>
            <a:fillRect/>
          </a:stretch>
        </p:blipFill>
        <p:spPr>
          <a:xfrm rot="5400000">
            <a:off x="3087000" y="-2099570"/>
            <a:ext cx="2970000" cy="914399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08611" y="722185"/>
            <a:ext cx="382542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国</a:t>
            </a:r>
            <a:endParaRPr lang="zh-CN" altLang="en-US" sz="19900" dirty="0">
              <a:solidFill>
                <a:schemeClr val="tx1">
                  <a:lumMod val="95000"/>
                  <a:lumOff val="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51919" y="2290974"/>
            <a:ext cx="16651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子</a:t>
            </a:r>
            <a:endParaRPr lang="zh-CN" altLang="en-US" sz="13800" dirty="0">
              <a:solidFill>
                <a:schemeClr val="tx1">
                  <a:lumMod val="95000"/>
                  <a:lumOff val="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24046" y="2509902"/>
            <a:ext cx="22502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院</a:t>
            </a:r>
            <a:endParaRPr lang="zh-CN" altLang="en-US" sz="11500" dirty="0">
              <a:solidFill>
                <a:schemeClr val="tx1">
                  <a:lumMod val="95000"/>
                  <a:lumOff val="5000"/>
                </a:schemeClr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4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19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0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2864" y="1348905"/>
            <a:ext cx="1015663" cy="1492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dirty="0">
                <a:solidFill>
                  <a:srgbClr val="C8A064"/>
                </a:solidFill>
                <a:cs typeface="+mn-ea"/>
                <a:sym typeface="+mn-lt"/>
              </a:rPr>
              <a:t>风水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064169" y="1348905"/>
            <a:ext cx="1015663" cy="1492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C8A064"/>
                </a:solidFill>
                <a:cs typeface="+mn-ea"/>
                <a:sym typeface="+mn-lt"/>
              </a:rPr>
              <a:t>文化</a:t>
            </a:r>
            <a:endParaRPr lang="zh-CN" altLang="en-US" sz="5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85473" y="1348905"/>
            <a:ext cx="1015663" cy="14928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dirty="0">
                <a:solidFill>
                  <a:srgbClr val="C8A064"/>
                </a:solidFill>
                <a:cs typeface="+mn-ea"/>
                <a:sym typeface="+mn-lt"/>
              </a:rPr>
              <a:t>荣耀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353246" y="1987240"/>
            <a:ext cx="216204" cy="216204"/>
            <a:chOff x="3530598" y="469239"/>
            <a:chExt cx="216204" cy="216204"/>
          </a:xfrm>
        </p:grpSpPr>
        <p:sp>
          <p:nvSpPr>
            <p:cNvPr id="19" name="任意多边形 18"/>
            <p:cNvSpPr/>
            <p:nvPr/>
          </p:nvSpPr>
          <p:spPr>
            <a:xfrm>
              <a:off x="3569450" y="508091"/>
              <a:ext cx="138500" cy="138500"/>
            </a:xfrm>
            <a:custGeom>
              <a:avLst/>
              <a:gdLst/>
              <a:ahLst/>
              <a:cxnLst/>
              <a:rect l="l" t="t" r="r" b="b"/>
              <a:pathLst>
                <a:path w="138500" h="138500">
                  <a:moveTo>
                    <a:pt x="61982" y="37844"/>
                  </a:moveTo>
                  <a:cubicBezTo>
                    <a:pt x="61536" y="37621"/>
                    <a:pt x="61313" y="37844"/>
                    <a:pt x="61313" y="38514"/>
                  </a:cubicBezTo>
                  <a:lnTo>
                    <a:pt x="61982" y="52578"/>
                  </a:lnTo>
                  <a:lnTo>
                    <a:pt x="27491" y="53248"/>
                  </a:lnTo>
                  <a:lnTo>
                    <a:pt x="30170" y="56262"/>
                  </a:lnTo>
                  <a:cubicBezTo>
                    <a:pt x="31956" y="55592"/>
                    <a:pt x="35528" y="55145"/>
                    <a:pt x="40886" y="54922"/>
                  </a:cubicBezTo>
                  <a:lnTo>
                    <a:pt x="79730" y="54252"/>
                  </a:lnTo>
                  <a:cubicBezTo>
                    <a:pt x="76158" y="66977"/>
                    <a:pt x="71582" y="77693"/>
                    <a:pt x="66001" y="86399"/>
                  </a:cubicBezTo>
                  <a:cubicBezTo>
                    <a:pt x="56625" y="77693"/>
                    <a:pt x="51155" y="68094"/>
                    <a:pt x="49592" y="57601"/>
                  </a:cubicBezTo>
                  <a:lnTo>
                    <a:pt x="48588" y="57601"/>
                  </a:lnTo>
                  <a:cubicBezTo>
                    <a:pt x="50597" y="71219"/>
                    <a:pt x="55062" y="82716"/>
                    <a:pt x="61982" y="92092"/>
                  </a:cubicBezTo>
                  <a:cubicBezTo>
                    <a:pt x="53276" y="103254"/>
                    <a:pt x="41667" y="111291"/>
                    <a:pt x="27157" y="116202"/>
                  </a:cubicBezTo>
                  <a:cubicBezTo>
                    <a:pt x="26710" y="116649"/>
                    <a:pt x="26599" y="116984"/>
                    <a:pt x="26822" y="117207"/>
                  </a:cubicBezTo>
                  <a:cubicBezTo>
                    <a:pt x="27045" y="117653"/>
                    <a:pt x="27380" y="117765"/>
                    <a:pt x="27826" y="117542"/>
                  </a:cubicBezTo>
                  <a:cubicBezTo>
                    <a:pt x="44570" y="111514"/>
                    <a:pt x="57071" y="104594"/>
                    <a:pt x="65331" y="96780"/>
                  </a:cubicBezTo>
                  <a:cubicBezTo>
                    <a:pt x="72028" y="104594"/>
                    <a:pt x="81293" y="111402"/>
                    <a:pt x="93125" y="117207"/>
                  </a:cubicBezTo>
                  <a:cubicBezTo>
                    <a:pt x="98483" y="111626"/>
                    <a:pt x="102947" y="109170"/>
                    <a:pt x="106519" y="109840"/>
                  </a:cubicBezTo>
                  <a:cubicBezTo>
                    <a:pt x="107189" y="109840"/>
                    <a:pt x="107635" y="109617"/>
                    <a:pt x="107859" y="109170"/>
                  </a:cubicBezTo>
                  <a:cubicBezTo>
                    <a:pt x="107859" y="108947"/>
                    <a:pt x="107635" y="108724"/>
                    <a:pt x="107189" y="108500"/>
                  </a:cubicBezTo>
                  <a:cubicBezTo>
                    <a:pt x="93125" y="104482"/>
                    <a:pt x="81070" y="98566"/>
                    <a:pt x="71024" y="90753"/>
                  </a:cubicBezTo>
                  <a:cubicBezTo>
                    <a:pt x="78167" y="82493"/>
                    <a:pt x="83860" y="72223"/>
                    <a:pt x="88102" y="59945"/>
                  </a:cubicBezTo>
                  <a:lnTo>
                    <a:pt x="89776" y="58271"/>
                  </a:lnTo>
                  <a:cubicBezTo>
                    <a:pt x="89999" y="57824"/>
                    <a:pt x="90111" y="57601"/>
                    <a:pt x="90111" y="57601"/>
                  </a:cubicBezTo>
                  <a:cubicBezTo>
                    <a:pt x="89888" y="57378"/>
                    <a:pt x="89664" y="57266"/>
                    <a:pt x="89441" y="57266"/>
                  </a:cubicBezTo>
                  <a:lnTo>
                    <a:pt x="82409" y="54252"/>
                  </a:lnTo>
                  <a:lnTo>
                    <a:pt x="105180" y="53583"/>
                  </a:lnTo>
                  <a:cubicBezTo>
                    <a:pt x="105850" y="53360"/>
                    <a:pt x="106073" y="53025"/>
                    <a:pt x="105850" y="52578"/>
                  </a:cubicBezTo>
                  <a:lnTo>
                    <a:pt x="99152" y="46885"/>
                  </a:lnTo>
                  <a:lnTo>
                    <a:pt x="94464" y="51908"/>
                  </a:lnTo>
                  <a:lnTo>
                    <a:pt x="71024" y="52578"/>
                  </a:lnTo>
                  <a:lnTo>
                    <a:pt x="71024" y="46551"/>
                  </a:lnTo>
                  <a:cubicBezTo>
                    <a:pt x="71024" y="44318"/>
                    <a:pt x="71359" y="42867"/>
                    <a:pt x="72028" y="42197"/>
                  </a:cubicBezTo>
                  <a:cubicBezTo>
                    <a:pt x="72475" y="41528"/>
                    <a:pt x="72363" y="41081"/>
                    <a:pt x="71693" y="40858"/>
                  </a:cubicBezTo>
                  <a:close/>
                  <a:moveTo>
                    <a:pt x="69250" y="0"/>
                  </a:moveTo>
                  <a:cubicBezTo>
                    <a:pt x="107496" y="0"/>
                    <a:pt x="138500" y="31004"/>
                    <a:pt x="138500" y="69250"/>
                  </a:cubicBezTo>
                  <a:cubicBezTo>
                    <a:pt x="138500" y="107496"/>
                    <a:pt x="107496" y="138500"/>
                    <a:pt x="69250" y="138500"/>
                  </a:cubicBezTo>
                  <a:cubicBezTo>
                    <a:pt x="31004" y="138500"/>
                    <a:pt x="0" y="107496"/>
                    <a:pt x="0" y="69250"/>
                  </a:cubicBezTo>
                  <a:cubicBezTo>
                    <a:pt x="0" y="31004"/>
                    <a:pt x="31004" y="0"/>
                    <a:pt x="69250" y="0"/>
                  </a:cubicBezTo>
                  <a:close/>
                </a:path>
              </a:pathLst>
            </a:custGeom>
            <a:solidFill>
              <a:srgbClr val="C8A0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30598" y="469239"/>
              <a:ext cx="216204" cy="216204"/>
            </a:xfrm>
            <a:prstGeom prst="ellipse">
              <a:avLst/>
            </a:prstGeom>
            <a:noFill/>
            <a:ln w="1270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74551" y="1987240"/>
            <a:ext cx="216204" cy="216204"/>
            <a:chOff x="3530598" y="469239"/>
            <a:chExt cx="216204" cy="216204"/>
          </a:xfrm>
        </p:grpSpPr>
        <p:sp>
          <p:nvSpPr>
            <p:cNvPr id="25" name="任意多边形 24"/>
            <p:cNvSpPr/>
            <p:nvPr/>
          </p:nvSpPr>
          <p:spPr>
            <a:xfrm>
              <a:off x="3569450" y="508091"/>
              <a:ext cx="138500" cy="138500"/>
            </a:xfrm>
            <a:custGeom>
              <a:avLst/>
              <a:gdLst/>
              <a:ahLst/>
              <a:cxnLst/>
              <a:rect l="l" t="t" r="r" b="b"/>
              <a:pathLst>
                <a:path w="138500" h="138500">
                  <a:moveTo>
                    <a:pt x="61982" y="37844"/>
                  </a:moveTo>
                  <a:cubicBezTo>
                    <a:pt x="61536" y="37621"/>
                    <a:pt x="61313" y="37844"/>
                    <a:pt x="61313" y="38514"/>
                  </a:cubicBezTo>
                  <a:lnTo>
                    <a:pt x="61982" y="52578"/>
                  </a:lnTo>
                  <a:lnTo>
                    <a:pt x="27491" y="53248"/>
                  </a:lnTo>
                  <a:lnTo>
                    <a:pt x="30170" y="56262"/>
                  </a:lnTo>
                  <a:cubicBezTo>
                    <a:pt x="31956" y="55592"/>
                    <a:pt x="35528" y="55145"/>
                    <a:pt x="40886" y="54922"/>
                  </a:cubicBezTo>
                  <a:lnTo>
                    <a:pt x="79730" y="54252"/>
                  </a:lnTo>
                  <a:cubicBezTo>
                    <a:pt x="76158" y="66977"/>
                    <a:pt x="71582" y="77693"/>
                    <a:pt x="66001" y="86399"/>
                  </a:cubicBezTo>
                  <a:cubicBezTo>
                    <a:pt x="56625" y="77693"/>
                    <a:pt x="51155" y="68094"/>
                    <a:pt x="49592" y="57601"/>
                  </a:cubicBezTo>
                  <a:lnTo>
                    <a:pt x="48588" y="57601"/>
                  </a:lnTo>
                  <a:cubicBezTo>
                    <a:pt x="50597" y="71219"/>
                    <a:pt x="55062" y="82716"/>
                    <a:pt x="61982" y="92092"/>
                  </a:cubicBezTo>
                  <a:cubicBezTo>
                    <a:pt x="53276" y="103254"/>
                    <a:pt x="41667" y="111291"/>
                    <a:pt x="27157" y="116202"/>
                  </a:cubicBezTo>
                  <a:cubicBezTo>
                    <a:pt x="26710" y="116649"/>
                    <a:pt x="26599" y="116984"/>
                    <a:pt x="26822" y="117207"/>
                  </a:cubicBezTo>
                  <a:cubicBezTo>
                    <a:pt x="27045" y="117653"/>
                    <a:pt x="27380" y="117765"/>
                    <a:pt x="27826" y="117542"/>
                  </a:cubicBezTo>
                  <a:cubicBezTo>
                    <a:pt x="44570" y="111514"/>
                    <a:pt x="57071" y="104594"/>
                    <a:pt x="65331" y="96780"/>
                  </a:cubicBezTo>
                  <a:cubicBezTo>
                    <a:pt x="72028" y="104594"/>
                    <a:pt x="81293" y="111402"/>
                    <a:pt x="93125" y="117207"/>
                  </a:cubicBezTo>
                  <a:cubicBezTo>
                    <a:pt x="98483" y="111626"/>
                    <a:pt x="102947" y="109170"/>
                    <a:pt x="106519" y="109840"/>
                  </a:cubicBezTo>
                  <a:cubicBezTo>
                    <a:pt x="107189" y="109840"/>
                    <a:pt x="107635" y="109617"/>
                    <a:pt x="107859" y="109170"/>
                  </a:cubicBezTo>
                  <a:cubicBezTo>
                    <a:pt x="107859" y="108947"/>
                    <a:pt x="107635" y="108724"/>
                    <a:pt x="107189" y="108500"/>
                  </a:cubicBezTo>
                  <a:cubicBezTo>
                    <a:pt x="93125" y="104482"/>
                    <a:pt x="81070" y="98566"/>
                    <a:pt x="71024" y="90753"/>
                  </a:cubicBezTo>
                  <a:cubicBezTo>
                    <a:pt x="78167" y="82493"/>
                    <a:pt x="83860" y="72223"/>
                    <a:pt x="88102" y="59945"/>
                  </a:cubicBezTo>
                  <a:lnTo>
                    <a:pt x="89776" y="58271"/>
                  </a:lnTo>
                  <a:cubicBezTo>
                    <a:pt x="89999" y="57824"/>
                    <a:pt x="90111" y="57601"/>
                    <a:pt x="90111" y="57601"/>
                  </a:cubicBezTo>
                  <a:cubicBezTo>
                    <a:pt x="89888" y="57378"/>
                    <a:pt x="89664" y="57266"/>
                    <a:pt x="89441" y="57266"/>
                  </a:cubicBezTo>
                  <a:lnTo>
                    <a:pt x="82409" y="54252"/>
                  </a:lnTo>
                  <a:lnTo>
                    <a:pt x="105180" y="53583"/>
                  </a:lnTo>
                  <a:cubicBezTo>
                    <a:pt x="105850" y="53360"/>
                    <a:pt x="106073" y="53025"/>
                    <a:pt x="105850" y="52578"/>
                  </a:cubicBezTo>
                  <a:lnTo>
                    <a:pt x="99152" y="46885"/>
                  </a:lnTo>
                  <a:lnTo>
                    <a:pt x="94464" y="51908"/>
                  </a:lnTo>
                  <a:lnTo>
                    <a:pt x="71024" y="52578"/>
                  </a:lnTo>
                  <a:lnTo>
                    <a:pt x="71024" y="46551"/>
                  </a:lnTo>
                  <a:cubicBezTo>
                    <a:pt x="71024" y="44318"/>
                    <a:pt x="71359" y="42867"/>
                    <a:pt x="72028" y="42197"/>
                  </a:cubicBezTo>
                  <a:cubicBezTo>
                    <a:pt x="72475" y="41528"/>
                    <a:pt x="72363" y="41081"/>
                    <a:pt x="71693" y="40858"/>
                  </a:cubicBezTo>
                  <a:close/>
                  <a:moveTo>
                    <a:pt x="69250" y="0"/>
                  </a:moveTo>
                  <a:cubicBezTo>
                    <a:pt x="107496" y="0"/>
                    <a:pt x="138500" y="31004"/>
                    <a:pt x="138500" y="69250"/>
                  </a:cubicBezTo>
                  <a:cubicBezTo>
                    <a:pt x="138500" y="107496"/>
                    <a:pt x="107496" y="138500"/>
                    <a:pt x="69250" y="138500"/>
                  </a:cubicBezTo>
                  <a:cubicBezTo>
                    <a:pt x="31004" y="138500"/>
                    <a:pt x="0" y="107496"/>
                    <a:pt x="0" y="69250"/>
                  </a:cubicBezTo>
                  <a:cubicBezTo>
                    <a:pt x="0" y="31004"/>
                    <a:pt x="31004" y="0"/>
                    <a:pt x="69250" y="0"/>
                  </a:cubicBezTo>
                  <a:close/>
                </a:path>
              </a:pathLst>
            </a:custGeom>
            <a:solidFill>
              <a:srgbClr val="C8A0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530598" y="469239"/>
              <a:ext cx="216204" cy="216204"/>
            </a:xfrm>
            <a:prstGeom prst="ellipse">
              <a:avLst/>
            </a:prstGeom>
            <a:noFill/>
            <a:ln w="1270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064481" y="3145200"/>
            <a:ext cx="3015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8A064"/>
                </a:solidFill>
                <a:cs typeface="+mn-ea"/>
                <a:sym typeface="+mn-lt"/>
              </a:rPr>
              <a:t>只有少数人能够拥有</a:t>
            </a:r>
            <a:endParaRPr lang="zh-CN" altLang="en-US" sz="2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21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历程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1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COURSE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36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7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751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19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6625" y="1491630"/>
            <a:ext cx="6750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寻找懂生活的少数人</a:t>
            </a:r>
            <a:endParaRPr lang="zh-CN" altLang="en-US" sz="54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1830" y="2381859"/>
            <a:ext cx="3060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唯一洋房  仅</a:t>
            </a:r>
            <a:r>
              <a:rPr lang="en-US" altLang="zh-CN" sz="20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166</a:t>
            </a:r>
            <a:r>
              <a:rPr lang="zh-CN" altLang="en-US" sz="20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席</a:t>
            </a:r>
            <a:endParaRPr lang="zh-CN" altLang="en-US" sz="20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41830" y="2881634"/>
            <a:ext cx="306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LIFE</a:t>
            </a:r>
            <a:endParaRPr lang="zh-CN" altLang="en-US" sz="32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9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935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540" y="1872428"/>
            <a:ext cx="2070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C8A064"/>
                </a:solidFill>
                <a:cs typeface="+mn-ea"/>
                <a:sym typeface="+mn-lt"/>
              </a:rPr>
              <a:t>稀缺</a:t>
            </a:r>
            <a:endParaRPr lang="zh-CN" altLang="en-US" sz="72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66602" y="1595429"/>
            <a:ext cx="18902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城中心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8A064"/>
                </a:solidFill>
                <a:cs typeface="+mn-ea"/>
                <a:sym typeface="+mn-lt"/>
              </a:rPr>
              <a:t>无</a:t>
            </a: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此洋房雅居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只能少数人拥有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多数人仰望</a:t>
            </a:r>
            <a:endParaRPr lang="zh-CN" altLang="en-US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12060" y="987428"/>
            <a:ext cx="3761911" cy="29703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14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5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924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540" y="1872428"/>
            <a:ext cx="2070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C8A064"/>
                </a:solidFill>
                <a:cs typeface="+mn-ea"/>
                <a:sym typeface="+mn-lt"/>
              </a:rPr>
              <a:t>荣耀</a:t>
            </a:r>
            <a:endParaRPr lang="zh-CN" altLang="en-US" sz="72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66602" y="1595429"/>
            <a:ext cx="2075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独享龙脉源头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家族文化府邸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8A064"/>
                </a:solidFill>
                <a:cs typeface="+mn-ea"/>
                <a:sym typeface="+mn-lt"/>
              </a:rPr>
              <a:t>居于</a:t>
            </a: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此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是身份地位的徽章</a:t>
            </a:r>
            <a:endParaRPr lang="zh-CN" altLang="en-US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12060" y="987428"/>
            <a:ext cx="3761911" cy="2970330"/>
          </a:xfrm>
          <a:prstGeom prst="rect">
            <a:avLst/>
          </a:prstGeom>
          <a:blipFill dpi="0" rotWithShape="1">
            <a:blip r:embed="rId3" cstate="print"/>
            <a:srcRect/>
            <a:tile tx="0" ty="0" sx="60000" sy="6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4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5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0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1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750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540" y="1872428"/>
            <a:ext cx="2070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C8A064"/>
                </a:solidFill>
                <a:cs typeface="+mn-ea"/>
                <a:sym typeface="+mn-lt"/>
              </a:rPr>
              <a:t>圈层</a:t>
            </a:r>
            <a:endParaRPr lang="zh-CN" altLang="en-US" sz="72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66602" y="1803179"/>
            <a:ext cx="207542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洋房区独立布局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臻享专属空间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谨献顶贵圈层</a:t>
            </a:r>
            <a:endParaRPr lang="zh-CN" altLang="en-US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12060" y="987428"/>
            <a:ext cx="3761911" cy="2970330"/>
          </a:xfrm>
          <a:prstGeom prst="rect">
            <a:avLst/>
          </a:prstGeom>
          <a:blipFill dpi="0" rotWithShape="1">
            <a:blip r:embed="rId3" cstate="print"/>
            <a:srcRect/>
            <a:tile tx="0" ty="0" sx="60000" sy="6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4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5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0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1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974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540" y="1872428"/>
            <a:ext cx="2070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rgbClr val="C8A064"/>
                </a:solidFill>
                <a:cs typeface="+mn-ea"/>
                <a:sym typeface="+mn-lt"/>
              </a:rPr>
              <a:t>居境</a:t>
            </a:r>
            <a:endParaRPr lang="zh-CN" altLang="en-US" sz="72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66602" y="1595429"/>
            <a:ext cx="2255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自然优雅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四季常绿，三季见花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水景与风景</a:t>
            </a:r>
            <a:endParaRPr lang="en-US" altLang="zh-CN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8A064"/>
                </a:solidFill>
                <a:cs typeface="+mn-ea"/>
                <a:sym typeface="+mn-lt"/>
              </a:rPr>
              <a:t>承归新中式传统文化</a:t>
            </a:r>
            <a:endParaRPr lang="zh-CN" altLang="en-US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12060" y="987428"/>
            <a:ext cx="3761911" cy="2970330"/>
          </a:xfrm>
          <a:prstGeom prst="rect">
            <a:avLst/>
          </a:prstGeom>
          <a:blipFill dpi="0" rotWithShape="1">
            <a:blip r:embed="rId3" cstate="print"/>
            <a:srcRect/>
            <a:tile tx="0" ty="0" sx="30000" sy="3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5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6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1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2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96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19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6625" y="1491630"/>
            <a:ext cx="6750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上层生活圈无可取代</a:t>
            </a:r>
            <a:endParaRPr lang="zh-CN" altLang="en-US" sz="54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1830" y="2381859"/>
            <a:ext cx="3060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唯一洋房  仅</a:t>
            </a:r>
            <a:r>
              <a:rPr lang="en-US" altLang="zh-CN" sz="20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166</a:t>
            </a:r>
            <a:r>
              <a:rPr lang="zh-CN" altLang="en-US" sz="20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席</a:t>
            </a:r>
            <a:endParaRPr lang="zh-CN" altLang="en-US" sz="20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21750" y="2881634"/>
            <a:ext cx="450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UPPER LIFE CIRCLE</a:t>
            </a:r>
            <a:endParaRPr lang="zh-CN" altLang="en-US" sz="3200" dirty="0"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9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4528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restig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6555" y="1810873"/>
            <a:ext cx="3375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8A064"/>
                </a:solidFill>
                <a:cs typeface="+mn-ea"/>
                <a:sym typeface="+mn-lt"/>
              </a:rPr>
              <a:t>城市东南热区</a:t>
            </a:r>
            <a:endParaRPr lang="en-US" altLang="zh-CN" sz="40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4000" dirty="0" smtClean="0">
                <a:solidFill>
                  <a:srgbClr val="C8A064"/>
                </a:solidFill>
                <a:cs typeface="+mn-ea"/>
                <a:sym typeface="+mn-lt"/>
              </a:rPr>
              <a:t>价值不可复制</a:t>
            </a:r>
            <a:endParaRPr lang="zh-CN" altLang="en-US" sz="40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742130" y="1425275"/>
            <a:ext cx="375977" cy="1431175"/>
            <a:chOff x="4499103" y="1311610"/>
            <a:chExt cx="375977" cy="1431175"/>
          </a:xfrm>
        </p:grpSpPr>
        <p:grpSp>
          <p:nvGrpSpPr>
            <p:cNvPr id="7" name="组合 6"/>
            <p:cNvGrpSpPr/>
            <p:nvPr/>
          </p:nvGrpSpPr>
          <p:grpSpPr>
            <a:xfrm>
              <a:off x="4578990" y="1311610"/>
              <a:ext cx="216204" cy="216204"/>
              <a:chOff x="3530598" y="469239"/>
              <a:chExt cx="216204" cy="216204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569450" y="508091"/>
                <a:ext cx="138500" cy="138500"/>
              </a:xfrm>
              <a:custGeom>
                <a:avLst/>
                <a:gdLst/>
                <a:ahLst/>
                <a:cxnLst/>
                <a:rect l="l" t="t" r="r" b="b"/>
                <a:pathLst>
                  <a:path w="138500" h="138500">
                    <a:moveTo>
                      <a:pt x="61982" y="37844"/>
                    </a:moveTo>
                    <a:cubicBezTo>
                      <a:pt x="61536" y="37621"/>
                      <a:pt x="61313" y="37844"/>
                      <a:pt x="61313" y="38514"/>
                    </a:cubicBezTo>
                    <a:lnTo>
                      <a:pt x="61982" y="52578"/>
                    </a:lnTo>
                    <a:lnTo>
                      <a:pt x="27491" y="53248"/>
                    </a:lnTo>
                    <a:lnTo>
                      <a:pt x="30170" y="56262"/>
                    </a:lnTo>
                    <a:cubicBezTo>
                      <a:pt x="31956" y="55592"/>
                      <a:pt x="35528" y="55145"/>
                      <a:pt x="40886" y="54922"/>
                    </a:cubicBezTo>
                    <a:lnTo>
                      <a:pt x="79730" y="54252"/>
                    </a:lnTo>
                    <a:cubicBezTo>
                      <a:pt x="76158" y="66977"/>
                      <a:pt x="71582" y="77693"/>
                      <a:pt x="66001" y="86399"/>
                    </a:cubicBezTo>
                    <a:cubicBezTo>
                      <a:pt x="56625" y="77693"/>
                      <a:pt x="51155" y="68094"/>
                      <a:pt x="49592" y="57601"/>
                    </a:cubicBezTo>
                    <a:lnTo>
                      <a:pt x="48588" y="57601"/>
                    </a:lnTo>
                    <a:cubicBezTo>
                      <a:pt x="50597" y="71219"/>
                      <a:pt x="55062" y="82716"/>
                      <a:pt x="61982" y="92092"/>
                    </a:cubicBezTo>
                    <a:cubicBezTo>
                      <a:pt x="53276" y="103254"/>
                      <a:pt x="41667" y="111291"/>
                      <a:pt x="27157" y="116202"/>
                    </a:cubicBezTo>
                    <a:cubicBezTo>
                      <a:pt x="26710" y="116649"/>
                      <a:pt x="26599" y="116984"/>
                      <a:pt x="26822" y="117207"/>
                    </a:cubicBezTo>
                    <a:cubicBezTo>
                      <a:pt x="27045" y="117653"/>
                      <a:pt x="27380" y="117765"/>
                      <a:pt x="27826" y="117542"/>
                    </a:cubicBezTo>
                    <a:cubicBezTo>
                      <a:pt x="44570" y="111514"/>
                      <a:pt x="57071" y="104594"/>
                      <a:pt x="65331" y="96780"/>
                    </a:cubicBezTo>
                    <a:cubicBezTo>
                      <a:pt x="72028" y="104594"/>
                      <a:pt x="81293" y="111402"/>
                      <a:pt x="93125" y="117207"/>
                    </a:cubicBezTo>
                    <a:cubicBezTo>
                      <a:pt x="98483" y="111626"/>
                      <a:pt x="102947" y="109170"/>
                      <a:pt x="106519" y="109840"/>
                    </a:cubicBezTo>
                    <a:cubicBezTo>
                      <a:pt x="107189" y="109840"/>
                      <a:pt x="107635" y="109617"/>
                      <a:pt x="107859" y="109170"/>
                    </a:cubicBezTo>
                    <a:cubicBezTo>
                      <a:pt x="107859" y="108947"/>
                      <a:pt x="107635" y="108724"/>
                      <a:pt x="107189" y="108500"/>
                    </a:cubicBezTo>
                    <a:cubicBezTo>
                      <a:pt x="93125" y="104482"/>
                      <a:pt x="81070" y="98566"/>
                      <a:pt x="71024" y="90753"/>
                    </a:cubicBezTo>
                    <a:cubicBezTo>
                      <a:pt x="78167" y="82493"/>
                      <a:pt x="83860" y="72223"/>
                      <a:pt x="88102" y="59945"/>
                    </a:cubicBezTo>
                    <a:lnTo>
                      <a:pt x="89776" y="58271"/>
                    </a:lnTo>
                    <a:cubicBezTo>
                      <a:pt x="89999" y="57824"/>
                      <a:pt x="90111" y="57601"/>
                      <a:pt x="90111" y="57601"/>
                    </a:cubicBezTo>
                    <a:cubicBezTo>
                      <a:pt x="89888" y="57378"/>
                      <a:pt x="89664" y="57266"/>
                      <a:pt x="89441" y="57266"/>
                    </a:cubicBezTo>
                    <a:lnTo>
                      <a:pt x="82409" y="54252"/>
                    </a:lnTo>
                    <a:lnTo>
                      <a:pt x="105180" y="53583"/>
                    </a:lnTo>
                    <a:cubicBezTo>
                      <a:pt x="105850" y="53360"/>
                      <a:pt x="106073" y="53025"/>
                      <a:pt x="105850" y="52578"/>
                    </a:cubicBezTo>
                    <a:lnTo>
                      <a:pt x="99152" y="46885"/>
                    </a:lnTo>
                    <a:lnTo>
                      <a:pt x="94464" y="51908"/>
                    </a:lnTo>
                    <a:lnTo>
                      <a:pt x="71024" y="52578"/>
                    </a:lnTo>
                    <a:lnTo>
                      <a:pt x="71024" y="46551"/>
                    </a:lnTo>
                    <a:cubicBezTo>
                      <a:pt x="71024" y="44318"/>
                      <a:pt x="71359" y="42867"/>
                      <a:pt x="72028" y="42197"/>
                    </a:cubicBezTo>
                    <a:cubicBezTo>
                      <a:pt x="72475" y="41528"/>
                      <a:pt x="72363" y="41081"/>
                      <a:pt x="71693" y="40858"/>
                    </a:cubicBezTo>
                    <a:close/>
                    <a:moveTo>
                      <a:pt x="69250" y="0"/>
                    </a:moveTo>
                    <a:cubicBezTo>
                      <a:pt x="107496" y="0"/>
                      <a:pt x="138500" y="31004"/>
                      <a:pt x="138500" y="69250"/>
                    </a:cubicBezTo>
                    <a:cubicBezTo>
                      <a:pt x="138500" y="107496"/>
                      <a:pt x="107496" y="138500"/>
                      <a:pt x="69250" y="138500"/>
                    </a:cubicBezTo>
                    <a:cubicBezTo>
                      <a:pt x="31004" y="138500"/>
                      <a:pt x="0" y="107496"/>
                      <a:pt x="0" y="69250"/>
                    </a:cubicBezTo>
                    <a:cubicBezTo>
                      <a:pt x="0" y="31004"/>
                      <a:pt x="31004" y="0"/>
                      <a:pt x="69250" y="0"/>
                    </a:cubicBezTo>
                    <a:close/>
                  </a:path>
                </a:pathLst>
              </a:custGeom>
              <a:solidFill>
                <a:srgbClr val="C8A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530598" y="469239"/>
                <a:ext cx="216204" cy="216204"/>
              </a:xfrm>
              <a:prstGeom prst="ellipse">
                <a:avLst/>
              </a:prstGeom>
              <a:noFill/>
              <a:ln w="12700">
                <a:solidFill>
                  <a:srgbClr val="C8A0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4499103" y="1573234"/>
              <a:ext cx="375977" cy="116955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轻轨</a:t>
              </a:r>
              <a:r>
                <a:rPr lang="en-US" altLang="zh-CN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1</a:t>
              </a:r>
              <a:r>
                <a:rPr lang="zh-CN" altLang="en-US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号线</a:t>
              </a:r>
              <a:endParaRPr lang="zh-CN" altLang="en-US" sz="14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42197" y="1425275"/>
            <a:ext cx="375977" cy="2077506"/>
            <a:chOff x="4499103" y="1311610"/>
            <a:chExt cx="375977" cy="2077506"/>
          </a:xfrm>
        </p:grpSpPr>
        <p:grpSp>
          <p:nvGrpSpPr>
            <p:cNvPr id="13" name="组合 12"/>
            <p:cNvGrpSpPr/>
            <p:nvPr/>
          </p:nvGrpSpPr>
          <p:grpSpPr>
            <a:xfrm>
              <a:off x="4578990" y="1311610"/>
              <a:ext cx="216204" cy="216204"/>
              <a:chOff x="3530598" y="469239"/>
              <a:chExt cx="216204" cy="216204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3569450" y="508091"/>
                <a:ext cx="138500" cy="138500"/>
              </a:xfrm>
              <a:custGeom>
                <a:avLst/>
                <a:gdLst/>
                <a:ahLst/>
                <a:cxnLst/>
                <a:rect l="l" t="t" r="r" b="b"/>
                <a:pathLst>
                  <a:path w="138500" h="138500">
                    <a:moveTo>
                      <a:pt x="61982" y="37844"/>
                    </a:moveTo>
                    <a:cubicBezTo>
                      <a:pt x="61536" y="37621"/>
                      <a:pt x="61313" y="37844"/>
                      <a:pt x="61313" y="38514"/>
                    </a:cubicBezTo>
                    <a:lnTo>
                      <a:pt x="61982" y="52578"/>
                    </a:lnTo>
                    <a:lnTo>
                      <a:pt x="27491" y="53248"/>
                    </a:lnTo>
                    <a:lnTo>
                      <a:pt x="30170" y="56262"/>
                    </a:lnTo>
                    <a:cubicBezTo>
                      <a:pt x="31956" y="55592"/>
                      <a:pt x="35528" y="55145"/>
                      <a:pt x="40886" y="54922"/>
                    </a:cubicBezTo>
                    <a:lnTo>
                      <a:pt x="79730" y="54252"/>
                    </a:lnTo>
                    <a:cubicBezTo>
                      <a:pt x="76158" y="66977"/>
                      <a:pt x="71582" y="77693"/>
                      <a:pt x="66001" y="86399"/>
                    </a:cubicBezTo>
                    <a:cubicBezTo>
                      <a:pt x="56625" y="77693"/>
                      <a:pt x="51155" y="68094"/>
                      <a:pt x="49592" y="57601"/>
                    </a:cubicBezTo>
                    <a:lnTo>
                      <a:pt x="48588" y="57601"/>
                    </a:lnTo>
                    <a:cubicBezTo>
                      <a:pt x="50597" y="71219"/>
                      <a:pt x="55062" y="82716"/>
                      <a:pt x="61982" y="92092"/>
                    </a:cubicBezTo>
                    <a:cubicBezTo>
                      <a:pt x="53276" y="103254"/>
                      <a:pt x="41667" y="111291"/>
                      <a:pt x="27157" y="116202"/>
                    </a:cubicBezTo>
                    <a:cubicBezTo>
                      <a:pt x="26710" y="116649"/>
                      <a:pt x="26599" y="116984"/>
                      <a:pt x="26822" y="117207"/>
                    </a:cubicBezTo>
                    <a:cubicBezTo>
                      <a:pt x="27045" y="117653"/>
                      <a:pt x="27380" y="117765"/>
                      <a:pt x="27826" y="117542"/>
                    </a:cubicBezTo>
                    <a:cubicBezTo>
                      <a:pt x="44570" y="111514"/>
                      <a:pt x="57071" y="104594"/>
                      <a:pt x="65331" y="96780"/>
                    </a:cubicBezTo>
                    <a:cubicBezTo>
                      <a:pt x="72028" y="104594"/>
                      <a:pt x="81293" y="111402"/>
                      <a:pt x="93125" y="117207"/>
                    </a:cubicBezTo>
                    <a:cubicBezTo>
                      <a:pt x="98483" y="111626"/>
                      <a:pt x="102947" y="109170"/>
                      <a:pt x="106519" y="109840"/>
                    </a:cubicBezTo>
                    <a:cubicBezTo>
                      <a:pt x="107189" y="109840"/>
                      <a:pt x="107635" y="109617"/>
                      <a:pt x="107859" y="109170"/>
                    </a:cubicBezTo>
                    <a:cubicBezTo>
                      <a:pt x="107859" y="108947"/>
                      <a:pt x="107635" y="108724"/>
                      <a:pt x="107189" y="108500"/>
                    </a:cubicBezTo>
                    <a:cubicBezTo>
                      <a:pt x="93125" y="104482"/>
                      <a:pt x="81070" y="98566"/>
                      <a:pt x="71024" y="90753"/>
                    </a:cubicBezTo>
                    <a:cubicBezTo>
                      <a:pt x="78167" y="82493"/>
                      <a:pt x="83860" y="72223"/>
                      <a:pt x="88102" y="59945"/>
                    </a:cubicBezTo>
                    <a:lnTo>
                      <a:pt x="89776" y="58271"/>
                    </a:lnTo>
                    <a:cubicBezTo>
                      <a:pt x="89999" y="57824"/>
                      <a:pt x="90111" y="57601"/>
                      <a:pt x="90111" y="57601"/>
                    </a:cubicBezTo>
                    <a:cubicBezTo>
                      <a:pt x="89888" y="57378"/>
                      <a:pt x="89664" y="57266"/>
                      <a:pt x="89441" y="57266"/>
                    </a:cubicBezTo>
                    <a:lnTo>
                      <a:pt x="82409" y="54252"/>
                    </a:lnTo>
                    <a:lnTo>
                      <a:pt x="105180" y="53583"/>
                    </a:lnTo>
                    <a:cubicBezTo>
                      <a:pt x="105850" y="53360"/>
                      <a:pt x="106073" y="53025"/>
                      <a:pt x="105850" y="52578"/>
                    </a:cubicBezTo>
                    <a:lnTo>
                      <a:pt x="99152" y="46885"/>
                    </a:lnTo>
                    <a:lnTo>
                      <a:pt x="94464" y="51908"/>
                    </a:lnTo>
                    <a:lnTo>
                      <a:pt x="71024" y="52578"/>
                    </a:lnTo>
                    <a:lnTo>
                      <a:pt x="71024" y="46551"/>
                    </a:lnTo>
                    <a:cubicBezTo>
                      <a:pt x="71024" y="44318"/>
                      <a:pt x="71359" y="42867"/>
                      <a:pt x="72028" y="42197"/>
                    </a:cubicBezTo>
                    <a:cubicBezTo>
                      <a:pt x="72475" y="41528"/>
                      <a:pt x="72363" y="41081"/>
                      <a:pt x="71693" y="40858"/>
                    </a:cubicBezTo>
                    <a:close/>
                    <a:moveTo>
                      <a:pt x="69250" y="0"/>
                    </a:moveTo>
                    <a:cubicBezTo>
                      <a:pt x="107496" y="0"/>
                      <a:pt x="138500" y="31004"/>
                      <a:pt x="138500" y="69250"/>
                    </a:cubicBezTo>
                    <a:cubicBezTo>
                      <a:pt x="138500" y="107496"/>
                      <a:pt x="107496" y="138500"/>
                      <a:pt x="69250" y="138500"/>
                    </a:cubicBezTo>
                    <a:cubicBezTo>
                      <a:pt x="31004" y="138500"/>
                      <a:pt x="0" y="107496"/>
                      <a:pt x="0" y="69250"/>
                    </a:cubicBezTo>
                    <a:cubicBezTo>
                      <a:pt x="0" y="31004"/>
                      <a:pt x="31004" y="0"/>
                      <a:pt x="69250" y="0"/>
                    </a:cubicBezTo>
                    <a:close/>
                  </a:path>
                </a:pathLst>
              </a:custGeom>
              <a:solidFill>
                <a:srgbClr val="C8A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530598" y="469239"/>
                <a:ext cx="216204" cy="216204"/>
              </a:xfrm>
              <a:prstGeom prst="ellipse">
                <a:avLst/>
              </a:prstGeom>
              <a:noFill/>
              <a:ln w="12700">
                <a:solidFill>
                  <a:srgbClr val="C8A0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499103" y="1573234"/>
              <a:ext cx="375977" cy="181588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毗邻省城重点高中</a:t>
              </a:r>
              <a:endParaRPr lang="zh-CN" altLang="en-US" sz="14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42264" y="1425275"/>
            <a:ext cx="375977" cy="1862062"/>
            <a:chOff x="4499103" y="1311610"/>
            <a:chExt cx="375977" cy="1862062"/>
          </a:xfrm>
        </p:grpSpPr>
        <p:grpSp>
          <p:nvGrpSpPr>
            <p:cNvPr id="18" name="组合 17"/>
            <p:cNvGrpSpPr/>
            <p:nvPr/>
          </p:nvGrpSpPr>
          <p:grpSpPr>
            <a:xfrm>
              <a:off x="4578990" y="1311610"/>
              <a:ext cx="216204" cy="216204"/>
              <a:chOff x="3530598" y="469239"/>
              <a:chExt cx="216204" cy="216204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3569450" y="508091"/>
                <a:ext cx="138500" cy="138500"/>
              </a:xfrm>
              <a:custGeom>
                <a:avLst/>
                <a:gdLst/>
                <a:ahLst/>
                <a:cxnLst/>
                <a:rect l="l" t="t" r="r" b="b"/>
                <a:pathLst>
                  <a:path w="138500" h="138500">
                    <a:moveTo>
                      <a:pt x="61982" y="37844"/>
                    </a:moveTo>
                    <a:cubicBezTo>
                      <a:pt x="61536" y="37621"/>
                      <a:pt x="61313" y="37844"/>
                      <a:pt x="61313" y="38514"/>
                    </a:cubicBezTo>
                    <a:lnTo>
                      <a:pt x="61982" y="52578"/>
                    </a:lnTo>
                    <a:lnTo>
                      <a:pt x="27491" y="53248"/>
                    </a:lnTo>
                    <a:lnTo>
                      <a:pt x="30170" y="56262"/>
                    </a:lnTo>
                    <a:cubicBezTo>
                      <a:pt x="31956" y="55592"/>
                      <a:pt x="35528" y="55145"/>
                      <a:pt x="40886" y="54922"/>
                    </a:cubicBezTo>
                    <a:lnTo>
                      <a:pt x="79730" y="54252"/>
                    </a:lnTo>
                    <a:cubicBezTo>
                      <a:pt x="76158" y="66977"/>
                      <a:pt x="71582" y="77693"/>
                      <a:pt x="66001" y="86399"/>
                    </a:cubicBezTo>
                    <a:cubicBezTo>
                      <a:pt x="56625" y="77693"/>
                      <a:pt x="51155" y="68094"/>
                      <a:pt x="49592" y="57601"/>
                    </a:cubicBezTo>
                    <a:lnTo>
                      <a:pt x="48588" y="57601"/>
                    </a:lnTo>
                    <a:cubicBezTo>
                      <a:pt x="50597" y="71219"/>
                      <a:pt x="55062" y="82716"/>
                      <a:pt x="61982" y="92092"/>
                    </a:cubicBezTo>
                    <a:cubicBezTo>
                      <a:pt x="53276" y="103254"/>
                      <a:pt x="41667" y="111291"/>
                      <a:pt x="27157" y="116202"/>
                    </a:cubicBezTo>
                    <a:cubicBezTo>
                      <a:pt x="26710" y="116649"/>
                      <a:pt x="26599" y="116984"/>
                      <a:pt x="26822" y="117207"/>
                    </a:cubicBezTo>
                    <a:cubicBezTo>
                      <a:pt x="27045" y="117653"/>
                      <a:pt x="27380" y="117765"/>
                      <a:pt x="27826" y="117542"/>
                    </a:cubicBezTo>
                    <a:cubicBezTo>
                      <a:pt x="44570" y="111514"/>
                      <a:pt x="57071" y="104594"/>
                      <a:pt x="65331" y="96780"/>
                    </a:cubicBezTo>
                    <a:cubicBezTo>
                      <a:pt x="72028" y="104594"/>
                      <a:pt x="81293" y="111402"/>
                      <a:pt x="93125" y="117207"/>
                    </a:cubicBezTo>
                    <a:cubicBezTo>
                      <a:pt x="98483" y="111626"/>
                      <a:pt x="102947" y="109170"/>
                      <a:pt x="106519" y="109840"/>
                    </a:cubicBezTo>
                    <a:cubicBezTo>
                      <a:pt x="107189" y="109840"/>
                      <a:pt x="107635" y="109617"/>
                      <a:pt x="107859" y="109170"/>
                    </a:cubicBezTo>
                    <a:cubicBezTo>
                      <a:pt x="107859" y="108947"/>
                      <a:pt x="107635" y="108724"/>
                      <a:pt x="107189" y="108500"/>
                    </a:cubicBezTo>
                    <a:cubicBezTo>
                      <a:pt x="93125" y="104482"/>
                      <a:pt x="81070" y="98566"/>
                      <a:pt x="71024" y="90753"/>
                    </a:cubicBezTo>
                    <a:cubicBezTo>
                      <a:pt x="78167" y="82493"/>
                      <a:pt x="83860" y="72223"/>
                      <a:pt x="88102" y="59945"/>
                    </a:cubicBezTo>
                    <a:lnTo>
                      <a:pt x="89776" y="58271"/>
                    </a:lnTo>
                    <a:cubicBezTo>
                      <a:pt x="89999" y="57824"/>
                      <a:pt x="90111" y="57601"/>
                      <a:pt x="90111" y="57601"/>
                    </a:cubicBezTo>
                    <a:cubicBezTo>
                      <a:pt x="89888" y="57378"/>
                      <a:pt x="89664" y="57266"/>
                      <a:pt x="89441" y="57266"/>
                    </a:cubicBezTo>
                    <a:lnTo>
                      <a:pt x="82409" y="54252"/>
                    </a:lnTo>
                    <a:lnTo>
                      <a:pt x="105180" y="53583"/>
                    </a:lnTo>
                    <a:cubicBezTo>
                      <a:pt x="105850" y="53360"/>
                      <a:pt x="106073" y="53025"/>
                      <a:pt x="105850" y="52578"/>
                    </a:cubicBezTo>
                    <a:lnTo>
                      <a:pt x="99152" y="46885"/>
                    </a:lnTo>
                    <a:lnTo>
                      <a:pt x="94464" y="51908"/>
                    </a:lnTo>
                    <a:lnTo>
                      <a:pt x="71024" y="52578"/>
                    </a:lnTo>
                    <a:lnTo>
                      <a:pt x="71024" y="46551"/>
                    </a:lnTo>
                    <a:cubicBezTo>
                      <a:pt x="71024" y="44318"/>
                      <a:pt x="71359" y="42867"/>
                      <a:pt x="72028" y="42197"/>
                    </a:cubicBezTo>
                    <a:cubicBezTo>
                      <a:pt x="72475" y="41528"/>
                      <a:pt x="72363" y="41081"/>
                      <a:pt x="71693" y="40858"/>
                    </a:cubicBezTo>
                    <a:close/>
                    <a:moveTo>
                      <a:pt x="69250" y="0"/>
                    </a:moveTo>
                    <a:cubicBezTo>
                      <a:pt x="107496" y="0"/>
                      <a:pt x="138500" y="31004"/>
                      <a:pt x="138500" y="69250"/>
                    </a:cubicBezTo>
                    <a:cubicBezTo>
                      <a:pt x="138500" y="107496"/>
                      <a:pt x="107496" y="138500"/>
                      <a:pt x="69250" y="138500"/>
                    </a:cubicBezTo>
                    <a:cubicBezTo>
                      <a:pt x="31004" y="138500"/>
                      <a:pt x="0" y="107496"/>
                      <a:pt x="0" y="69250"/>
                    </a:cubicBezTo>
                    <a:cubicBezTo>
                      <a:pt x="0" y="31004"/>
                      <a:pt x="31004" y="0"/>
                      <a:pt x="69250" y="0"/>
                    </a:cubicBezTo>
                    <a:close/>
                  </a:path>
                </a:pathLst>
              </a:custGeom>
              <a:solidFill>
                <a:srgbClr val="C8A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530598" y="469239"/>
                <a:ext cx="216204" cy="216204"/>
              </a:xfrm>
              <a:prstGeom prst="ellipse">
                <a:avLst/>
              </a:prstGeom>
              <a:noFill/>
              <a:ln w="12700">
                <a:solidFill>
                  <a:srgbClr val="C8A0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4499103" y="1573234"/>
              <a:ext cx="375977" cy="160043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市区</a:t>
              </a:r>
              <a:r>
                <a:rPr lang="en-US" altLang="zh-CN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20</a:t>
              </a:r>
              <a:r>
                <a:rPr lang="zh-CN" altLang="en-US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分钟车程</a:t>
              </a:r>
              <a:endParaRPr lang="zh-CN" altLang="en-US" sz="14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542330" y="1425275"/>
            <a:ext cx="375977" cy="2292949"/>
            <a:chOff x="4499103" y="1311610"/>
            <a:chExt cx="375977" cy="2292949"/>
          </a:xfrm>
        </p:grpSpPr>
        <p:grpSp>
          <p:nvGrpSpPr>
            <p:cNvPr id="23" name="组合 22"/>
            <p:cNvGrpSpPr/>
            <p:nvPr/>
          </p:nvGrpSpPr>
          <p:grpSpPr>
            <a:xfrm>
              <a:off x="4578990" y="1311610"/>
              <a:ext cx="216204" cy="216204"/>
              <a:chOff x="3530598" y="469239"/>
              <a:chExt cx="216204" cy="216204"/>
            </a:xfrm>
          </p:grpSpPr>
          <p:sp>
            <p:nvSpPr>
              <p:cNvPr id="25" name="任意多边形 24"/>
              <p:cNvSpPr/>
              <p:nvPr/>
            </p:nvSpPr>
            <p:spPr>
              <a:xfrm>
                <a:off x="3569450" y="508091"/>
                <a:ext cx="138500" cy="138500"/>
              </a:xfrm>
              <a:custGeom>
                <a:avLst/>
                <a:gdLst/>
                <a:ahLst/>
                <a:cxnLst/>
                <a:rect l="l" t="t" r="r" b="b"/>
                <a:pathLst>
                  <a:path w="138500" h="138500">
                    <a:moveTo>
                      <a:pt x="61982" y="37844"/>
                    </a:moveTo>
                    <a:cubicBezTo>
                      <a:pt x="61536" y="37621"/>
                      <a:pt x="61313" y="37844"/>
                      <a:pt x="61313" y="38514"/>
                    </a:cubicBezTo>
                    <a:lnTo>
                      <a:pt x="61982" y="52578"/>
                    </a:lnTo>
                    <a:lnTo>
                      <a:pt x="27491" y="53248"/>
                    </a:lnTo>
                    <a:lnTo>
                      <a:pt x="30170" y="56262"/>
                    </a:lnTo>
                    <a:cubicBezTo>
                      <a:pt x="31956" y="55592"/>
                      <a:pt x="35528" y="55145"/>
                      <a:pt x="40886" y="54922"/>
                    </a:cubicBezTo>
                    <a:lnTo>
                      <a:pt x="79730" y="54252"/>
                    </a:lnTo>
                    <a:cubicBezTo>
                      <a:pt x="76158" y="66977"/>
                      <a:pt x="71582" y="77693"/>
                      <a:pt x="66001" y="86399"/>
                    </a:cubicBezTo>
                    <a:cubicBezTo>
                      <a:pt x="56625" y="77693"/>
                      <a:pt x="51155" y="68094"/>
                      <a:pt x="49592" y="57601"/>
                    </a:cubicBezTo>
                    <a:lnTo>
                      <a:pt x="48588" y="57601"/>
                    </a:lnTo>
                    <a:cubicBezTo>
                      <a:pt x="50597" y="71219"/>
                      <a:pt x="55062" y="82716"/>
                      <a:pt x="61982" y="92092"/>
                    </a:cubicBezTo>
                    <a:cubicBezTo>
                      <a:pt x="53276" y="103254"/>
                      <a:pt x="41667" y="111291"/>
                      <a:pt x="27157" y="116202"/>
                    </a:cubicBezTo>
                    <a:cubicBezTo>
                      <a:pt x="26710" y="116649"/>
                      <a:pt x="26599" y="116984"/>
                      <a:pt x="26822" y="117207"/>
                    </a:cubicBezTo>
                    <a:cubicBezTo>
                      <a:pt x="27045" y="117653"/>
                      <a:pt x="27380" y="117765"/>
                      <a:pt x="27826" y="117542"/>
                    </a:cubicBezTo>
                    <a:cubicBezTo>
                      <a:pt x="44570" y="111514"/>
                      <a:pt x="57071" y="104594"/>
                      <a:pt x="65331" y="96780"/>
                    </a:cubicBezTo>
                    <a:cubicBezTo>
                      <a:pt x="72028" y="104594"/>
                      <a:pt x="81293" y="111402"/>
                      <a:pt x="93125" y="117207"/>
                    </a:cubicBezTo>
                    <a:cubicBezTo>
                      <a:pt x="98483" y="111626"/>
                      <a:pt x="102947" y="109170"/>
                      <a:pt x="106519" y="109840"/>
                    </a:cubicBezTo>
                    <a:cubicBezTo>
                      <a:pt x="107189" y="109840"/>
                      <a:pt x="107635" y="109617"/>
                      <a:pt x="107859" y="109170"/>
                    </a:cubicBezTo>
                    <a:cubicBezTo>
                      <a:pt x="107859" y="108947"/>
                      <a:pt x="107635" y="108724"/>
                      <a:pt x="107189" y="108500"/>
                    </a:cubicBezTo>
                    <a:cubicBezTo>
                      <a:pt x="93125" y="104482"/>
                      <a:pt x="81070" y="98566"/>
                      <a:pt x="71024" y="90753"/>
                    </a:cubicBezTo>
                    <a:cubicBezTo>
                      <a:pt x="78167" y="82493"/>
                      <a:pt x="83860" y="72223"/>
                      <a:pt x="88102" y="59945"/>
                    </a:cubicBezTo>
                    <a:lnTo>
                      <a:pt x="89776" y="58271"/>
                    </a:lnTo>
                    <a:cubicBezTo>
                      <a:pt x="89999" y="57824"/>
                      <a:pt x="90111" y="57601"/>
                      <a:pt x="90111" y="57601"/>
                    </a:cubicBezTo>
                    <a:cubicBezTo>
                      <a:pt x="89888" y="57378"/>
                      <a:pt x="89664" y="57266"/>
                      <a:pt x="89441" y="57266"/>
                    </a:cubicBezTo>
                    <a:lnTo>
                      <a:pt x="82409" y="54252"/>
                    </a:lnTo>
                    <a:lnTo>
                      <a:pt x="105180" y="53583"/>
                    </a:lnTo>
                    <a:cubicBezTo>
                      <a:pt x="105850" y="53360"/>
                      <a:pt x="106073" y="53025"/>
                      <a:pt x="105850" y="52578"/>
                    </a:cubicBezTo>
                    <a:lnTo>
                      <a:pt x="99152" y="46885"/>
                    </a:lnTo>
                    <a:lnTo>
                      <a:pt x="94464" y="51908"/>
                    </a:lnTo>
                    <a:lnTo>
                      <a:pt x="71024" y="52578"/>
                    </a:lnTo>
                    <a:lnTo>
                      <a:pt x="71024" y="46551"/>
                    </a:lnTo>
                    <a:cubicBezTo>
                      <a:pt x="71024" y="44318"/>
                      <a:pt x="71359" y="42867"/>
                      <a:pt x="72028" y="42197"/>
                    </a:cubicBezTo>
                    <a:cubicBezTo>
                      <a:pt x="72475" y="41528"/>
                      <a:pt x="72363" y="41081"/>
                      <a:pt x="71693" y="40858"/>
                    </a:cubicBezTo>
                    <a:close/>
                    <a:moveTo>
                      <a:pt x="69250" y="0"/>
                    </a:moveTo>
                    <a:cubicBezTo>
                      <a:pt x="107496" y="0"/>
                      <a:pt x="138500" y="31004"/>
                      <a:pt x="138500" y="69250"/>
                    </a:cubicBezTo>
                    <a:cubicBezTo>
                      <a:pt x="138500" y="107496"/>
                      <a:pt x="107496" y="138500"/>
                      <a:pt x="69250" y="138500"/>
                    </a:cubicBezTo>
                    <a:cubicBezTo>
                      <a:pt x="31004" y="138500"/>
                      <a:pt x="0" y="107496"/>
                      <a:pt x="0" y="69250"/>
                    </a:cubicBezTo>
                    <a:cubicBezTo>
                      <a:pt x="0" y="31004"/>
                      <a:pt x="31004" y="0"/>
                      <a:pt x="69250" y="0"/>
                    </a:cubicBezTo>
                    <a:close/>
                  </a:path>
                </a:pathLst>
              </a:custGeom>
              <a:solidFill>
                <a:srgbClr val="C8A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530598" y="469239"/>
                <a:ext cx="216204" cy="216204"/>
              </a:xfrm>
              <a:prstGeom prst="ellipse">
                <a:avLst/>
              </a:prstGeom>
              <a:noFill/>
              <a:ln w="12700">
                <a:solidFill>
                  <a:srgbClr val="C8A0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4499103" y="1573234"/>
              <a:ext cx="375977" cy="20313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rgbClr val="C8A064"/>
                  </a:solidFill>
                  <a:cs typeface="+mn-ea"/>
                  <a:sym typeface="+mn-lt"/>
                </a:rPr>
                <a:t>道路链接市区主动脉</a:t>
              </a:r>
              <a:endParaRPr lang="zh-CN" altLang="en-US" sz="14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31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2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37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8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73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6565" y="1176595"/>
            <a:ext cx="3375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C8A064"/>
                </a:solidFill>
                <a:cs typeface="+mn-ea"/>
                <a:sym typeface="+mn-lt"/>
              </a:rPr>
              <a:t>东南名门学府</a:t>
            </a:r>
            <a:endParaRPr lang="zh-CN" altLang="en-US" sz="40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4440" y="1828151"/>
            <a:ext cx="3780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C8A064"/>
                </a:solidFill>
                <a:cs typeface="+mn-ea"/>
                <a:sym typeface="+mn-lt"/>
              </a:rPr>
              <a:t>学校环伺 </a:t>
            </a:r>
            <a:r>
              <a:rPr lang="zh-CN" altLang="en-US" sz="1600" dirty="0">
                <a:solidFill>
                  <a:srgbClr val="C8A064"/>
                </a:solidFill>
                <a:cs typeface="+mn-ea"/>
                <a:sym typeface="+mn-lt"/>
              </a:rPr>
              <a:t>立体</a:t>
            </a:r>
            <a:r>
              <a:rPr lang="zh-CN" altLang="en-US" sz="1600" dirty="0" smtClean="0">
                <a:solidFill>
                  <a:srgbClr val="C8A064"/>
                </a:solidFill>
                <a:cs typeface="+mn-ea"/>
                <a:sym typeface="+mn-lt"/>
              </a:rPr>
              <a:t>交通 坐享城市发展红利</a:t>
            </a:r>
            <a:endParaRPr lang="zh-CN" altLang="en-US" sz="16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4440" y="2271899"/>
            <a:ext cx="3582525" cy="449820"/>
            <a:chOff x="989475" y="2487777"/>
            <a:chExt cx="3582525" cy="449820"/>
          </a:xfrm>
        </p:grpSpPr>
        <p:sp>
          <p:nvSpPr>
            <p:cNvPr id="11" name="文本框 10"/>
            <p:cNvSpPr txBox="1"/>
            <p:nvPr/>
          </p:nvSpPr>
          <p:spPr>
            <a:xfrm>
              <a:off x="989475" y="2487777"/>
              <a:ext cx="12422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政府机构云集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89475" y="2706765"/>
              <a:ext cx="35825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 smtClean="0">
                  <a:solidFill>
                    <a:schemeClr val="bg1"/>
                  </a:solidFill>
                  <a:cs typeface="+mn-ea"/>
                  <a:sym typeface="+mn-lt"/>
                </a:rPr>
                <a:t>毗邻区政府，武装部，民政局，上班，办公更便捷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440" y="2781979"/>
            <a:ext cx="3582525" cy="449820"/>
            <a:chOff x="989475" y="2487777"/>
            <a:chExt cx="3582525" cy="449820"/>
          </a:xfrm>
        </p:grpSpPr>
        <p:sp>
          <p:nvSpPr>
            <p:cNvPr id="15" name="文本框 14"/>
            <p:cNvSpPr txBox="1"/>
            <p:nvPr/>
          </p:nvSpPr>
          <p:spPr>
            <a:xfrm>
              <a:off x="989475" y="2487777"/>
              <a:ext cx="12422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优质教育资源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89475" y="2706765"/>
              <a:ext cx="35825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 smtClean="0">
                  <a:solidFill>
                    <a:schemeClr val="bg1"/>
                  </a:solidFill>
                  <a:cs typeface="+mn-ea"/>
                  <a:sym typeface="+mn-lt"/>
                </a:rPr>
                <a:t>省城二中，县城二中，香港皇家伟才幼儿园新东方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4440" y="3292060"/>
            <a:ext cx="3582525" cy="449820"/>
            <a:chOff x="989475" y="2487777"/>
            <a:chExt cx="3582525" cy="449820"/>
          </a:xfrm>
        </p:grpSpPr>
        <p:sp>
          <p:nvSpPr>
            <p:cNvPr id="18" name="文本框 17"/>
            <p:cNvSpPr txBox="1"/>
            <p:nvPr/>
          </p:nvSpPr>
          <p:spPr>
            <a:xfrm>
              <a:off x="989475" y="2487777"/>
              <a:ext cx="12422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齐全公园环境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89475" y="2706765"/>
              <a:ext cx="35825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 smtClean="0">
                  <a:solidFill>
                    <a:schemeClr val="bg1"/>
                  </a:solidFill>
                  <a:cs typeface="+mn-ea"/>
                  <a:sym typeface="+mn-lt"/>
                </a:rPr>
                <a:t>紧邻樱花公园，人民公园，交通公园，与城市绿化带相邻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五边形 19"/>
          <p:cNvSpPr/>
          <p:nvPr/>
        </p:nvSpPr>
        <p:spPr>
          <a:xfrm rot="5400000">
            <a:off x="5896710" y="1551590"/>
            <a:ext cx="1553398" cy="1689357"/>
          </a:xfrm>
          <a:prstGeom prst="homePlate">
            <a:avLst>
              <a:gd name="adj" fmla="val 39690"/>
            </a:avLst>
          </a:prstGeom>
          <a:noFill/>
          <a:ln w="19050">
            <a:solidFill>
              <a:srgbClr val="C8A0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59381" y="1352776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学校环绕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C8A064"/>
                </a:solidFill>
                <a:cs typeface="+mn-ea"/>
                <a:sym typeface="+mn-lt"/>
              </a:rPr>
              <a:t>学</a:t>
            </a: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文社区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87335" y="1352776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直通主路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出入随心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23359" y="3263665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三大公园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自然氧吧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87335" y="2338426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机场直临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C8A064"/>
                </a:solidFill>
                <a:cs typeface="+mn-ea"/>
                <a:sym typeface="+mn-lt"/>
              </a:rPr>
              <a:t>无</a:t>
            </a: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界畅游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59381" y="2338426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三苏故里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文化之源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6" name="文本框 23"/>
          <p:cNvSpPr txBox="1"/>
          <p:nvPr/>
        </p:nvSpPr>
        <p:spPr>
          <a:xfrm>
            <a:off x="7587335" y="2338426"/>
            <a:ext cx="90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机场直临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C8A064"/>
                </a:solidFill>
                <a:cs typeface="+mn-ea"/>
                <a:sym typeface="+mn-lt"/>
              </a:rPr>
              <a:t>无</a:t>
            </a: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界畅游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28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9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34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5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08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87136" y="987428"/>
            <a:ext cx="3356864" cy="2970330"/>
          </a:xfrm>
          <a:prstGeom prst="rect">
            <a:avLst/>
          </a:prstGeom>
          <a:blipFill dpi="0" rotWithShape="1">
            <a:blip r:embed="rId3" cstate="print"/>
            <a:srcRect/>
            <a:tile tx="-857250" ty="0" sx="75000" sy="75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6526" y="1687762"/>
            <a:ext cx="26552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C8A064"/>
                </a:solidFill>
                <a:cs typeface="+mn-ea"/>
                <a:sym typeface="+mn-lt"/>
              </a:rPr>
              <a:t>便捷交通</a:t>
            </a:r>
            <a:endParaRPr lang="en-US" altLang="zh-CN" sz="48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4800" dirty="0">
                <a:solidFill>
                  <a:srgbClr val="C8A064"/>
                </a:solidFill>
                <a:cs typeface="+mn-ea"/>
                <a:sym typeface="+mn-lt"/>
              </a:rPr>
              <a:t>无可取代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131839" y="1513040"/>
            <a:ext cx="2745306" cy="1919107"/>
            <a:chOff x="3041829" y="1595429"/>
            <a:chExt cx="2745306" cy="1919107"/>
          </a:xfrm>
        </p:grpSpPr>
        <p:sp>
          <p:nvSpPr>
            <p:cNvPr id="8" name="文本框 7"/>
            <p:cNvSpPr txBox="1"/>
            <p:nvPr/>
          </p:nvSpPr>
          <p:spPr>
            <a:xfrm>
              <a:off x="3041829" y="1595429"/>
              <a:ext cx="27453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rgbClr val="C8A064"/>
                  </a:solidFill>
                  <a:cs typeface="+mn-ea"/>
                  <a:sym typeface="+mn-lt"/>
                </a:rPr>
                <a:t>市区主动脉</a:t>
              </a:r>
              <a:endParaRPr lang="en-US" altLang="zh-CN" sz="2000" dirty="0" smtClean="0">
                <a:solidFill>
                  <a:srgbClr val="C8A064"/>
                </a:solidFill>
                <a:cs typeface="+mn-ea"/>
                <a:sym typeface="+mn-lt"/>
              </a:endParaRPr>
            </a:p>
            <a:p>
              <a:r>
                <a:rPr lang="en-US" altLang="zh-CN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308</a:t>
              </a:r>
              <a:r>
                <a:rPr lang="zh-CN" altLang="en-US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国道以及太行大街</a:t>
              </a:r>
              <a:endParaRPr lang="en-US" altLang="zh-CN" sz="1200" spc="300" dirty="0" smtClean="0">
                <a:solidFill>
                  <a:srgbClr val="C8A064"/>
                </a:solidFill>
                <a:cs typeface="+mn-ea"/>
                <a:sym typeface="+mn-lt"/>
              </a:endParaRPr>
            </a:p>
            <a:p>
              <a:r>
                <a:rPr lang="zh-CN" altLang="en-US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开车到市中心仅需</a:t>
              </a:r>
              <a:r>
                <a:rPr lang="en-US" altLang="zh-CN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20</a:t>
              </a:r>
              <a:r>
                <a:rPr lang="zh-CN" altLang="en-US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分钟车程</a:t>
              </a:r>
              <a:endParaRPr lang="zh-CN" altLang="en-US" sz="1200" spc="3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041829" y="2591206"/>
              <a:ext cx="27453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rgbClr val="C8A064"/>
                  </a:solidFill>
                  <a:cs typeface="+mn-ea"/>
                  <a:sym typeface="+mn-lt"/>
                </a:rPr>
                <a:t>轻轨</a:t>
              </a:r>
              <a:r>
                <a:rPr lang="en-US" altLang="zh-CN" sz="2000" dirty="0" smtClean="0">
                  <a:solidFill>
                    <a:srgbClr val="C8A064"/>
                  </a:solidFill>
                  <a:cs typeface="+mn-ea"/>
                  <a:sym typeface="+mn-lt"/>
                </a:rPr>
                <a:t>2</a:t>
              </a:r>
              <a:r>
                <a:rPr lang="zh-CN" altLang="en-US" sz="2000" dirty="0" smtClean="0">
                  <a:solidFill>
                    <a:srgbClr val="C8A064"/>
                  </a:solidFill>
                  <a:cs typeface="+mn-ea"/>
                  <a:sym typeface="+mn-lt"/>
                </a:rPr>
                <a:t>号线</a:t>
              </a:r>
              <a:endParaRPr lang="en-US" altLang="zh-CN" sz="2000" dirty="0" smtClean="0">
                <a:solidFill>
                  <a:srgbClr val="C8A064"/>
                </a:solidFill>
                <a:cs typeface="+mn-ea"/>
                <a:sym typeface="+mn-lt"/>
              </a:endParaRPr>
            </a:p>
            <a:p>
              <a:r>
                <a:rPr lang="zh-CN" altLang="en-US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轻轨</a:t>
              </a:r>
              <a:r>
                <a:rPr lang="en-US" altLang="zh-CN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2</a:t>
              </a:r>
              <a:r>
                <a:rPr lang="zh-CN" altLang="en-US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号线将直达项目地</a:t>
              </a:r>
              <a:endParaRPr lang="en-US" altLang="zh-CN" sz="1200" spc="300" dirty="0" smtClean="0">
                <a:solidFill>
                  <a:srgbClr val="C8A064"/>
                </a:solidFill>
                <a:cs typeface="+mn-ea"/>
                <a:sym typeface="+mn-lt"/>
              </a:endParaRPr>
            </a:p>
            <a:p>
              <a:r>
                <a:rPr lang="zh-CN" altLang="en-US" sz="1200" spc="300" dirty="0" smtClean="0">
                  <a:solidFill>
                    <a:srgbClr val="C8A064"/>
                  </a:solidFill>
                  <a:cs typeface="+mn-ea"/>
                  <a:sym typeface="+mn-lt"/>
                </a:rPr>
                <a:t>城市生活触手可及</a:t>
              </a:r>
              <a:endParaRPr lang="zh-CN" altLang="en-US" sz="1200" spc="300" dirty="0">
                <a:solidFill>
                  <a:srgbClr val="C8A06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15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6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1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2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495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6535" y="4146925"/>
            <a:ext cx="8370930" cy="702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国子院位于我们整个地块的东北黄金地块，处于上风上水的位置，是城区龙脉所在。</a:t>
            </a:r>
            <a:endParaRPr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地块占地约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16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亩，容积率仅为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2.0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，共规划四栋洋房，产品打造为区域稀缺的纯粹低密电梯洋房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8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9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607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74223" y="1266605"/>
            <a:ext cx="4995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C8A064"/>
                </a:solidFill>
                <a:cs typeface="+mn-ea"/>
                <a:sym typeface="+mn-lt"/>
              </a:rPr>
              <a:t>20</a:t>
            </a:r>
            <a:r>
              <a:rPr lang="zh-CN" altLang="en-US" sz="2400" dirty="0" smtClean="0">
                <a:solidFill>
                  <a:srgbClr val="C8A064"/>
                </a:solidFill>
                <a:cs typeface="+mn-ea"/>
                <a:sym typeface="+mn-lt"/>
              </a:rPr>
              <a:t>年名校全链式无忧教育体系</a:t>
            </a:r>
            <a:endParaRPr lang="en-US" altLang="zh-CN" sz="2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 smtClean="0">
                <a:solidFill>
                  <a:srgbClr val="C8A064"/>
                </a:solidFill>
                <a:cs typeface="+mn-ea"/>
                <a:sym typeface="+mn-lt"/>
              </a:rPr>
              <a:t>满足所有业主学位要求</a:t>
            </a:r>
            <a:endParaRPr lang="zh-CN" altLang="en-US" sz="2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7866" y="3201820"/>
            <a:ext cx="135015" cy="135015"/>
            <a:chOff x="1511660" y="2571750"/>
            <a:chExt cx="315035" cy="315035"/>
          </a:xfrm>
        </p:grpSpPr>
        <p:sp>
          <p:nvSpPr>
            <p:cNvPr id="10" name="椭圆 9"/>
            <p:cNvSpPr/>
            <p:nvPr/>
          </p:nvSpPr>
          <p:spPr>
            <a:xfrm>
              <a:off x="1511660" y="2571750"/>
              <a:ext cx="315035" cy="315035"/>
            </a:xfrm>
            <a:prstGeom prst="ellipse">
              <a:avLst/>
            </a:prstGeom>
            <a:noFill/>
            <a:ln w="1905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556665" y="2616755"/>
              <a:ext cx="225025" cy="225025"/>
            </a:xfrm>
            <a:prstGeom prst="ellipse">
              <a:avLst/>
            </a:prstGeom>
            <a:noFill/>
            <a:ln w="9525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11179" y="3201820"/>
            <a:ext cx="135015" cy="135015"/>
            <a:chOff x="1511660" y="2571750"/>
            <a:chExt cx="315035" cy="315035"/>
          </a:xfrm>
        </p:grpSpPr>
        <p:sp>
          <p:nvSpPr>
            <p:cNvPr id="14" name="椭圆 13"/>
            <p:cNvSpPr/>
            <p:nvPr/>
          </p:nvSpPr>
          <p:spPr>
            <a:xfrm>
              <a:off x="1511660" y="2571750"/>
              <a:ext cx="315035" cy="315035"/>
            </a:xfrm>
            <a:prstGeom prst="ellipse">
              <a:avLst/>
            </a:prstGeom>
            <a:noFill/>
            <a:ln w="1905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556665" y="2616755"/>
              <a:ext cx="225025" cy="225025"/>
            </a:xfrm>
            <a:prstGeom prst="ellipse">
              <a:avLst/>
            </a:prstGeom>
            <a:noFill/>
            <a:ln w="9525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04492" y="3201820"/>
            <a:ext cx="135015" cy="135015"/>
            <a:chOff x="1511660" y="2571750"/>
            <a:chExt cx="315035" cy="315035"/>
          </a:xfrm>
        </p:grpSpPr>
        <p:sp>
          <p:nvSpPr>
            <p:cNvPr id="17" name="椭圆 16"/>
            <p:cNvSpPr/>
            <p:nvPr/>
          </p:nvSpPr>
          <p:spPr>
            <a:xfrm>
              <a:off x="1511660" y="2571750"/>
              <a:ext cx="315035" cy="315035"/>
            </a:xfrm>
            <a:prstGeom prst="ellipse">
              <a:avLst/>
            </a:prstGeom>
            <a:noFill/>
            <a:ln w="1905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556665" y="2616755"/>
              <a:ext cx="225025" cy="225025"/>
            </a:xfrm>
            <a:prstGeom prst="ellipse">
              <a:avLst/>
            </a:prstGeom>
            <a:noFill/>
            <a:ln w="9525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97805" y="3201820"/>
            <a:ext cx="135015" cy="135015"/>
            <a:chOff x="1511660" y="2571750"/>
            <a:chExt cx="315035" cy="315035"/>
          </a:xfrm>
        </p:grpSpPr>
        <p:sp>
          <p:nvSpPr>
            <p:cNvPr id="20" name="椭圆 19"/>
            <p:cNvSpPr/>
            <p:nvPr/>
          </p:nvSpPr>
          <p:spPr>
            <a:xfrm>
              <a:off x="1511660" y="2571750"/>
              <a:ext cx="315035" cy="315035"/>
            </a:xfrm>
            <a:prstGeom prst="ellipse">
              <a:avLst/>
            </a:prstGeom>
            <a:noFill/>
            <a:ln w="1905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556665" y="2616755"/>
              <a:ext cx="225025" cy="225025"/>
            </a:xfrm>
            <a:prstGeom prst="ellipse">
              <a:avLst/>
            </a:prstGeom>
            <a:noFill/>
            <a:ln w="9525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891119" y="3201820"/>
            <a:ext cx="135015" cy="135015"/>
            <a:chOff x="1511660" y="2571750"/>
            <a:chExt cx="315035" cy="315035"/>
          </a:xfrm>
        </p:grpSpPr>
        <p:sp>
          <p:nvSpPr>
            <p:cNvPr id="23" name="椭圆 22"/>
            <p:cNvSpPr/>
            <p:nvPr/>
          </p:nvSpPr>
          <p:spPr>
            <a:xfrm>
              <a:off x="1511660" y="2571750"/>
              <a:ext cx="315035" cy="315035"/>
            </a:xfrm>
            <a:prstGeom prst="ellipse">
              <a:avLst/>
            </a:prstGeom>
            <a:noFill/>
            <a:ln w="19050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556665" y="2616755"/>
              <a:ext cx="225025" cy="225025"/>
            </a:xfrm>
            <a:prstGeom prst="ellipse">
              <a:avLst/>
            </a:prstGeom>
            <a:noFill/>
            <a:ln w="9525">
              <a:solidFill>
                <a:srgbClr val="C8A0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27" name="直接连接符 26"/>
          <p:cNvCxnSpPr>
            <a:stCxn id="10" idx="6"/>
            <a:endCxn id="14" idx="2"/>
          </p:cNvCxnSpPr>
          <p:nvPr/>
        </p:nvCxnSpPr>
        <p:spPr>
          <a:xfrm>
            <a:off x="1252881" y="3269328"/>
            <a:ext cx="1558298" cy="0"/>
          </a:xfrm>
          <a:prstGeom prst="line">
            <a:avLst/>
          </a:prstGeom>
          <a:ln>
            <a:solidFill>
              <a:srgbClr val="C8A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4" idx="6"/>
            <a:endCxn id="17" idx="2"/>
          </p:cNvCxnSpPr>
          <p:nvPr/>
        </p:nvCxnSpPr>
        <p:spPr>
          <a:xfrm>
            <a:off x="2946194" y="3269328"/>
            <a:ext cx="1558298" cy="0"/>
          </a:xfrm>
          <a:prstGeom prst="line">
            <a:avLst/>
          </a:prstGeom>
          <a:ln>
            <a:solidFill>
              <a:srgbClr val="C8A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17" idx="6"/>
            <a:endCxn id="20" idx="2"/>
          </p:cNvCxnSpPr>
          <p:nvPr/>
        </p:nvCxnSpPr>
        <p:spPr>
          <a:xfrm>
            <a:off x="4639507" y="3269328"/>
            <a:ext cx="1558298" cy="0"/>
          </a:xfrm>
          <a:prstGeom prst="line">
            <a:avLst/>
          </a:prstGeom>
          <a:ln>
            <a:solidFill>
              <a:srgbClr val="C8A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0" idx="6"/>
            <a:endCxn id="23" idx="2"/>
          </p:cNvCxnSpPr>
          <p:nvPr/>
        </p:nvCxnSpPr>
        <p:spPr>
          <a:xfrm>
            <a:off x="6332820" y="3269328"/>
            <a:ext cx="1558299" cy="0"/>
          </a:xfrm>
          <a:prstGeom prst="line">
            <a:avLst/>
          </a:prstGeom>
          <a:ln>
            <a:solidFill>
              <a:srgbClr val="C8A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23" idx="6"/>
          </p:cNvCxnSpPr>
          <p:nvPr/>
        </p:nvCxnSpPr>
        <p:spPr>
          <a:xfrm flipV="1">
            <a:off x="8026134" y="3269327"/>
            <a:ext cx="1117867" cy="1"/>
          </a:xfrm>
          <a:prstGeom prst="line">
            <a:avLst/>
          </a:prstGeom>
          <a:ln>
            <a:solidFill>
              <a:srgbClr val="C8A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stCxn id="10" idx="2"/>
          </p:cNvCxnSpPr>
          <p:nvPr/>
        </p:nvCxnSpPr>
        <p:spPr>
          <a:xfrm flipH="1" flipV="1">
            <a:off x="-1" y="3269327"/>
            <a:ext cx="1117867" cy="1"/>
          </a:xfrm>
          <a:prstGeom prst="line">
            <a:avLst/>
          </a:prstGeom>
          <a:ln>
            <a:solidFill>
              <a:srgbClr val="C8A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45313" y="259802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香港皇家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C8A064"/>
                </a:solidFill>
                <a:cs typeface="+mn-ea"/>
                <a:sym typeface="+mn-lt"/>
              </a:rPr>
              <a:t>伟</a:t>
            </a: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才幼儿园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338626" y="259802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公立省城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第一小学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31939" y="259802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公立省城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实验中学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720215" y="259802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公立省城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第二高校中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18565" y="2598027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新东方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留学服务所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38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洋房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45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HOUSE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50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51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37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doors dir="ver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19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6625" y="1491630"/>
            <a:ext cx="6750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prstClr val="black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礼献传世家族府第</a:t>
            </a:r>
            <a:endParaRPr lang="zh-CN" altLang="en-US" sz="5400" dirty="0">
              <a:solidFill>
                <a:prstClr val="black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1830" y="2381859"/>
            <a:ext cx="3060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prstClr val="black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唯一洋房  仅</a:t>
            </a:r>
            <a:r>
              <a:rPr lang="en-US" altLang="zh-CN" sz="2000" dirty="0" smtClean="0">
                <a:solidFill>
                  <a:prstClr val="black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166</a:t>
            </a:r>
            <a:r>
              <a:rPr lang="zh-CN" altLang="en-US" sz="2000" dirty="0" smtClean="0">
                <a:solidFill>
                  <a:prstClr val="black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席</a:t>
            </a:r>
            <a:endParaRPr lang="zh-CN" altLang="en-US" sz="2000" dirty="0">
              <a:solidFill>
                <a:prstClr val="black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21750" y="2881634"/>
            <a:ext cx="450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prstClr val="black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rPr>
              <a:t>NOBLE CLAN</a:t>
            </a:r>
            <a:endParaRPr lang="zh-CN" altLang="en-US" sz="3200" dirty="0">
              <a:solidFill>
                <a:prstClr val="black"/>
              </a:solidFill>
              <a:latin typeface="TypeLand 康熙字典體試用版" pitchFamily="50" charset="-120"/>
              <a:ea typeface="TypeLand 康熙字典體試用版" pitchFamily="50" charset="-120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9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4528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园林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GARDENS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76645" y="1446625"/>
            <a:ext cx="2250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C8A064"/>
                </a:solidFill>
                <a:cs typeface="+mn-ea"/>
                <a:sym typeface="+mn-lt"/>
              </a:rPr>
              <a:t>让</a:t>
            </a:r>
            <a:r>
              <a:rPr lang="zh-CN" altLang="en-US" sz="2000" dirty="0" smtClean="0">
                <a:solidFill>
                  <a:srgbClr val="C8A064"/>
                </a:solidFill>
                <a:cs typeface="+mn-ea"/>
                <a:sym typeface="+mn-lt"/>
              </a:rPr>
              <a:t>世界 重回东方</a:t>
            </a:r>
            <a:endParaRPr lang="zh-CN" altLang="en-US" sz="20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6565" y="1897693"/>
            <a:ext cx="36904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C8A064"/>
                </a:solidFill>
                <a:cs typeface="+mn-ea"/>
                <a:sym typeface="+mn-lt"/>
              </a:rPr>
              <a:t>新中式园林</a:t>
            </a:r>
            <a:endParaRPr lang="zh-CN" altLang="en-US" sz="5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1550" y="285862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皇室气派  中式神韵  现代手法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C8A064"/>
                </a:solidFill>
                <a:cs typeface="+mn-ea"/>
                <a:sym typeface="+mn-lt"/>
              </a:rPr>
              <a:t>中</a:t>
            </a: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轴对称  气势恢宏  臻造中国园林的理想境界</a:t>
            </a:r>
            <a:endParaRPr lang="zh-CN" altLang="en-US" sz="14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42765" y="1685006"/>
            <a:ext cx="1575175" cy="1575175"/>
          </a:xfrm>
          <a:prstGeom prst="ellipse">
            <a:avLst/>
          </a:prstGeom>
          <a:blipFill dpi="0" rotWithShape="1">
            <a:blip r:embed="rId3" cstate="print"/>
            <a:srcRect/>
            <a:tile tx="0" ty="0" sx="20000" sy="2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979134" y="1685006"/>
            <a:ext cx="1575175" cy="1575175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1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2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206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建筑</a:t>
              </a: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BULIDING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6555" y="1751914"/>
            <a:ext cx="3271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8A064"/>
                </a:solidFill>
                <a:cs typeface="+mn-ea"/>
                <a:sym typeface="+mn-lt"/>
              </a:rPr>
              <a:t>建筑立面</a:t>
            </a:r>
            <a:endParaRPr lang="zh-CN" altLang="en-US" sz="60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1012" y="2731608"/>
            <a:ext cx="3022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 smtClean="0">
                <a:solidFill>
                  <a:srgbClr val="C8A064"/>
                </a:solidFill>
                <a:cs typeface="+mn-ea"/>
                <a:sym typeface="+mn-lt"/>
              </a:rPr>
              <a:t>韵致典雅，</a:t>
            </a:r>
            <a:r>
              <a:rPr lang="zh-CN" altLang="en-US" sz="2400" dirty="0">
                <a:solidFill>
                  <a:srgbClr val="C8A064"/>
                </a:solidFill>
                <a:cs typeface="+mn-ea"/>
                <a:sym typeface="+mn-lt"/>
              </a:rPr>
              <a:t>历久弥新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77831" y="1664679"/>
            <a:ext cx="284961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总体建筑风格延续了一期的学院派建筑风格，该风格以复古主义与唯美主义为导向，呈现出大气，富丽的传统色彩，不断引领时代潮流。材质上全部采用真石漆，历久弥新，外立面整体色彩以砖红色和米黄色搭配，整体色彩典雅精致，温暖富有亲和力。</a:t>
            </a:r>
            <a:endParaRPr lang="zh-CN" altLang="en-US" sz="11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147849" y="1685006"/>
            <a:ext cx="1575175" cy="1575175"/>
          </a:xfrm>
          <a:prstGeom prst="ellipse">
            <a:avLst/>
          </a:prstGeom>
          <a:blipFill dpi="0" rotWithShape="1">
            <a:blip r:embed="rId3" cstate="print"/>
            <a:srcRect/>
            <a:tile tx="0" ty="0" sx="22000" sy="22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15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651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500" y="276495"/>
            <a:ext cx="1665185" cy="369332"/>
            <a:chOff x="71500" y="276495"/>
            <a:chExt cx="1665185" cy="369332"/>
          </a:xfrm>
        </p:grpSpPr>
        <p:sp>
          <p:nvSpPr>
            <p:cNvPr id="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大堂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656565" y="322662"/>
              <a:ext cx="108012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LOBBY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6525" y="1438866"/>
            <a:ext cx="450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C8A064"/>
                </a:solidFill>
                <a:cs typeface="+mn-ea"/>
                <a:sym typeface="+mn-lt"/>
              </a:rPr>
              <a:t>国子院打造双入户大堂设计</a:t>
            </a:r>
            <a:endParaRPr lang="zh-CN" altLang="en-US" sz="28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6525" y="2120806"/>
            <a:ext cx="3927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第一重为我们小区会所式入户，</a:t>
            </a:r>
            <a:r>
              <a:rPr lang="en-US" altLang="zh-CN" sz="1200" dirty="0" smtClean="0">
                <a:solidFill>
                  <a:srgbClr val="C8A064"/>
                </a:solidFill>
                <a:cs typeface="+mn-ea"/>
                <a:sym typeface="+mn-lt"/>
              </a:rPr>
              <a:t>6</a:t>
            </a:r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米挑空大堂</a:t>
            </a:r>
            <a:endParaRPr lang="en-US" altLang="zh-CN" sz="12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C8A064"/>
                </a:solidFill>
                <a:cs typeface="+mn-ea"/>
                <a:sym typeface="+mn-lt"/>
              </a:rPr>
              <a:t>这</a:t>
            </a:r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在省城为首创，打造酒店式尊崇体验</a:t>
            </a:r>
            <a:endParaRPr lang="en-US" altLang="zh-CN" sz="12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同时给业主提供了休闲会客的地方。</a:t>
            </a:r>
            <a:endParaRPr lang="en-US" altLang="zh-CN" sz="12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6525" y="2859990"/>
            <a:ext cx="3927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第二重是我们的单元门入户大堂</a:t>
            </a:r>
            <a:endParaRPr lang="en-US" altLang="zh-CN" sz="12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圆拱门厅</a:t>
            </a:r>
            <a:endParaRPr lang="en-US" altLang="zh-CN" sz="12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C8A064"/>
                </a:solidFill>
                <a:cs typeface="+mn-ea"/>
                <a:sym typeface="+mn-lt"/>
              </a:rPr>
              <a:t>让回家充满仪式感</a:t>
            </a:r>
            <a:endParaRPr lang="en-US" altLang="zh-CN" sz="12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147849" y="1685006"/>
            <a:ext cx="1575175" cy="1575175"/>
          </a:xfrm>
          <a:prstGeom prst="ellipse">
            <a:avLst/>
          </a:prstGeom>
          <a:blipFill dpi="0" rotWithShape="1">
            <a:blip r:embed="rId3" cstate="print"/>
            <a:srcRect/>
            <a:tile tx="0" ty="0" sx="27000" sy="27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887035" y="1685006"/>
            <a:ext cx="1575175" cy="1575175"/>
          </a:xfrm>
          <a:prstGeom prst="ellipse">
            <a:avLst/>
          </a:prstGeom>
          <a:blipFill dpi="0" rotWithShape="1">
            <a:blip r:embed="rId4" cstate="print"/>
            <a:srcRect/>
            <a:tile tx="0" ty="0" sx="28000" sy="28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15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2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500" y="276495"/>
            <a:ext cx="1980219" cy="369332"/>
            <a:chOff x="71500" y="276495"/>
            <a:chExt cx="1980219" cy="369332"/>
          </a:xfrm>
        </p:grpSpPr>
        <p:sp>
          <p:nvSpPr>
            <p:cNvPr id="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科技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656564" y="322662"/>
              <a:ext cx="1395155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TECHNOLOGY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6525" y="1351283"/>
            <a:ext cx="3420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C8A064"/>
                </a:solidFill>
                <a:cs typeface="+mn-ea"/>
                <a:sym typeface="+mn-lt"/>
              </a:rPr>
              <a:t>科技系统</a:t>
            </a:r>
            <a:endParaRPr lang="en-US" altLang="zh-CN" sz="28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2800" dirty="0" smtClean="0">
                <a:solidFill>
                  <a:srgbClr val="C8A064"/>
                </a:solidFill>
                <a:cs typeface="+mn-ea"/>
                <a:sym typeface="+mn-lt"/>
              </a:rPr>
              <a:t>护航家人健康生活</a:t>
            </a:r>
            <a:endParaRPr lang="zh-CN" altLang="en-US" sz="28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6525" y="2305390"/>
            <a:ext cx="392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于细微处，营造安心舒适的居住环境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全面提升高端生活体验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6524" y="3036404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品牌入户大门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65496" y="3036404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社区</a:t>
            </a:r>
            <a:r>
              <a:rPr lang="en-US" altLang="zh-CN" sz="1100" dirty="0" smtClean="0">
                <a:solidFill>
                  <a:srgbClr val="C8A064"/>
                </a:solidFill>
                <a:cs typeface="+mn-ea"/>
                <a:sym typeface="+mn-lt"/>
              </a:rPr>
              <a:t>WIFI</a:t>
            </a:r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覆盖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34468" y="3036404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品牌高端电梯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6524" y="3332293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入户新风系统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65496" y="3332293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彩色可视对讲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34468" y="3332293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社区背景音乐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72001" y="987428"/>
            <a:ext cx="4572000" cy="2970330"/>
          </a:xfrm>
          <a:prstGeom prst="rect">
            <a:avLst/>
          </a:prstGeom>
          <a:blipFill dpi="0" rotWithShape="1">
            <a:blip r:embed="rId3" cstate="print"/>
            <a:srcRect/>
            <a:tile tx="0" ty="0" sx="57000" sy="57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20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21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18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500" y="276495"/>
            <a:ext cx="1980219" cy="369332"/>
            <a:chOff x="71500" y="276495"/>
            <a:chExt cx="1980219" cy="369332"/>
          </a:xfrm>
        </p:grpSpPr>
        <p:sp>
          <p:nvSpPr>
            <p:cNvPr id="3" name="TextBox 1"/>
            <p:cNvSpPr txBox="1"/>
            <p:nvPr/>
          </p:nvSpPr>
          <p:spPr>
            <a:xfrm>
              <a:off x="71500" y="27649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物业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4" name="TextBox 2"/>
            <p:cNvSpPr txBox="1"/>
            <p:nvPr/>
          </p:nvSpPr>
          <p:spPr>
            <a:xfrm>
              <a:off x="656564" y="322662"/>
              <a:ext cx="1395155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PROPERTY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6525" y="1351283"/>
            <a:ext cx="3420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C8A064"/>
                </a:solidFill>
                <a:cs typeface="+mn-ea"/>
                <a:sym typeface="+mn-lt"/>
              </a:rPr>
              <a:t>品牌物业</a:t>
            </a:r>
            <a:endParaRPr lang="en-US" altLang="zh-CN" sz="28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r>
              <a:rPr lang="zh-CN" altLang="en-US" sz="2800" dirty="0" smtClean="0">
                <a:solidFill>
                  <a:srgbClr val="C8A064"/>
                </a:solidFill>
                <a:cs typeface="+mn-ea"/>
                <a:sym typeface="+mn-lt"/>
              </a:rPr>
              <a:t>呵护新型生活方式</a:t>
            </a:r>
            <a:endParaRPr lang="zh-CN" altLang="en-US" sz="28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6525" y="2305390"/>
            <a:ext cx="3927133" cy="891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贴心：定制化物业服务清单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solidFill>
                  <a:srgbClr val="C8A064"/>
                </a:solidFill>
                <a:cs typeface="+mn-ea"/>
                <a:sym typeface="+mn-lt"/>
              </a:rPr>
              <a:t>呵护珍视生活</a:t>
            </a:r>
            <a:endParaRPr lang="en-US" altLang="zh-CN" sz="14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372691" y="1336172"/>
            <a:ext cx="1002226" cy="1002226"/>
          </a:xfrm>
          <a:prstGeom prst="ellipse">
            <a:avLst/>
          </a:prstGeom>
          <a:blipFill dpi="0" rotWithShape="1">
            <a:blip r:embed="rId3" cstate="print"/>
            <a:srcRect/>
            <a:tile tx="0" ty="0" sx="18000" sy="18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642200" y="1336788"/>
            <a:ext cx="1002226" cy="1002226"/>
          </a:xfrm>
          <a:prstGeom prst="ellipse">
            <a:avLst/>
          </a:prstGeom>
          <a:blipFill dpi="0" rotWithShape="1">
            <a:blip r:embed="rId4" cstate="print"/>
            <a:srcRect/>
            <a:tile tx="0" ty="0" sx="15000" sy="15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372200" y="2606788"/>
            <a:ext cx="1002226" cy="1002226"/>
          </a:xfrm>
          <a:prstGeom prst="ellipse">
            <a:avLst/>
          </a:prstGeom>
          <a:blipFill dpi="0" rotWithShape="1">
            <a:blip r:embed="rId5" cstate="print"/>
            <a:srcRect/>
            <a:tile tx="0" ty="0" sx="18000" sy="18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642200" y="2606788"/>
            <a:ext cx="1002226" cy="1002226"/>
          </a:xfrm>
          <a:prstGeom prst="ellipse">
            <a:avLst/>
          </a:prstGeom>
          <a:blipFill dpi="0" rotWithShape="1">
            <a:blip r:embed="rId6" cstate="print"/>
            <a:srcRect/>
            <a:tile tx="0" ty="0" sx="31000" sy="31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78916" y="1326732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精彩社区活动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62009" y="1326732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全天电子巡逻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78916" y="1834260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增值家政服务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478916" y="2341788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老人关爱机制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62009" y="2341788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大堂接待礼仪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62009" y="1834260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车库直通电梯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78916" y="2849316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私人健康顾问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62009" y="2849316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私属管家服务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478916" y="3356845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专业园林绿化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62009" y="3356845"/>
            <a:ext cx="11701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srgbClr val="C8A064"/>
                </a:solidFill>
                <a:cs typeface="+mn-ea"/>
                <a:sym typeface="+mn-lt"/>
              </a:rPr>
              <a:t>专业社区保洁</a:t>
            </a:r>
            <a:endParaRPr lang="en-US" altLang="zh-CN" sz="1100" dirty="0" smtClean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30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31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70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000">
        <p14:pan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6687" y="2180206"/>
            <a:ext cx="5670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spc="600" dirty="0" smtClean="0">
                <a:solidFill>
                  <a:srgbClr val="C8A064"/>
                </a:solidFill>
                <a:cs typeface="+mn-ea"/>
                <a:sym typeface="+mn-lt"/>
              </a:rPr>
              <a:t>国子院</a:t>
            </a:r>
            <a:r>
              <a:rPr lang="en-US" altLang="zh-CN" sz="3200" spc="600" dirty="0" smtClean="0">
                <a:solidFill>
                  <a:srgbClr val="C8A064"/>
                </a:solidFill>
                <a:cs typeface="+mn-ea"/>
                <a:sym typeface="+mn-lt"/>
              </a:rPr>
              <a:t>·</a:t>
            </a:r>
            <a:r>
              <a:rPr lang="zh-CN" altLang="en-US" sz="3200" spc="600" dirty="0" smtClean="0">
                <a:solidFill>
                  <a:srgbClr val="C8A064"/>
                </a:solidFill>
                <a:cs typeface="+mn-ea"/>
                <a:sym typeface="+mn-lt"/>
              </a:rPr>
              <a:t>压轴升级力作</a:t>
            </a:r>
            <a:endParaRPr lang="zh-CN" altLang="en-US" sz="3200" spc="6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8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026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36687" y="1933984"/>
            <a:ext cx="56706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solidFill>
                  <a:srgbClr val="C8A064"/>
                </a:solidFill>
                <a:cs typeface="+mn-ea"/>
                <a:sym typeface="+mn-lt"/>
              </a:rPr>
              <a:t>承载</a:t>
            </a:r>
            <a:r>
              <a:rPr lang="en-US" altLang="zh-CN" sz="3200" spc="600" dirty="0" smtClean="0">
                <a:solidFill>
                  <a:srgbClr val="C8A064"/>
                </a:solidFill>
                <a:cs typeface="+mn-ea"/>
                <a:sym typeface="+mn-lt"/>
              </a:rPr>
              <a:t>3900</a:t>
            </a:r>
            <a:r>
              <a:rPr lang="zh-CN" altLang="en-US" sz="3200" spc="600" dirty="0" smtClean="0">
                <a:solidFill>
                  <a:srgbClr val="C8A064"/>
                </a:solidFill>
                <a:cs typeface="+mn-ea"/>
                <a:sym typeface="+mn-lt"/>
              </a:rPr>
              <a:t>余名业主的赞誉</a:t>
            </a:r>
            <a:endParaRPr lang="en-US" altLang="zh-CN" sz="3200" spc="600" dirty="0" smtClean="0">
              <a:solidFill>
                <a:srgbClr val="C8A06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200" spc="600" dirty="0" smtClean="0">
                <a:solidFill>
                  <a:srgbClr val="C8A064"/>
                </a:solidFill>
                <a:cs typeface="+mn-ea"/>
                <a:sym typeface="+mn-lt"/>
              </a:rPr>
              <a:t>谨献</a:t>
            </a:r>
            <a:r>
              <a:rPr lang="en-US" altLang="zh-CN" sz="3200" spc="600" dirty="0" smtClean="0">
                <a:solidFill>
                  <a:srgbClr val="C8A064"/>
                </a:solidFill>
                <a:cs typeface="+mn-ea"/>
                <a:sym typeface="+mn-lt"/>
              </a:rPr>
              <a:t>166</a:t>
            </a:r>
            <a:r>
              <a:rPr lang="zh-CN" altLang="en-US" sz="3200" spc="600" dirty="0" smtClean="0">
                <a:solidFill>
                  <a:srgbClr val="C8A064"/>
                </a:solidFill>
                <a:cs typeface="+mn-ea"/>
                <a:sym typeface="+mn-lt"/>
              </a:rPr>
              <a:t>名懂生活的人</a:t>
            </a:r>
            <a:endParaRPr lang="zh-CN" altLang="en-US" sz="3200" spc="6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8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2958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 invX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987428"/>
            <a:ext cx="9144000" cy="2970330"/>
          </a:xfrm>
          <a:prstGeom prst="rect">
            <a:avLst/>
          </a:prstGeom>
          <a:solidFill>
            <a:srgbClr val="4C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499" y="276495"/>
            <a:ext cx="2385266" cy="369332"/>
            <a:chOff x="71499" y="276495"/>
            <a:chExt cx="2385266" cy="369332"/>
          </a:xfrm>
        </p:grpSpPr>
        <p:sp>
          <p:nvSpPr>
            <p:cNvPr id="9" name="TextBox 1"/>
            <p:cNvSpPr txBox="1"/>
            <p:nvPr/>
          </p:nvSpPr>
          <p:spPr>
            <a:xfrm>
              <a:off x="71499" y="276495"/>
              <a:ext cx="11251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设计规范</a:t>
              </a:r>
              <a:endParaRPr lang="zh-CN" altLang="en-US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0" name="TextBox 2"/>
            <p:cNvSpPr txBox="1"/>
            <p:nvPr/>
          </p:nvSpPr>
          <p:spPr>
            <a:xfrm>
              <a:off x="1061610" y="322662"/>
              <a:ext cx="1395155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2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DESIGN</a:t>
              </a:r>
              <a:endParaRPr lang="zh-CN" altLang="en-US" sz="12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404158" y="2307485"/>
            <a:ext cx="3122332" cy="12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0217">
              <a:lnSpc>
                <a:spcPct val="150000"/>
              </a:lnSpc>
            </a:pPr>
            <a:r>
              <a:rPr lang="zh-CN" altLang="en-US" sz="1613" dirty="0">
                <a:solidFill>
                  <a:srgbClr val="C8A064"/>
                </a:solidFill>
                <a:cs typeface="+mn-ea"/>
                <a:sym typeface="+mn-lt"/>
              </a:rPr>
              <a:t>封面字体：康熙字典体</a:t>
            </a:r>
            <a:endParaRPr lang="en-US" altLang="zh-CN" sz="1613" dirty="0">
              <a:solidFill>
                <a:srgbClr val="C8A064"/>
              </a:solidFill>
              <a:cs typeface="+mn-ea"/>
              <a:sym typeface="+mn-lt"/>
            </a:endParaRPr>
          </a:p>
          <a:p>
            <a:pPr defTabSz="820217">
              <a:lnSpc>
                <a:spcPct val="150000"/>
              </a:lnSpc>
            </a:pPr>
            <a:r>
              <a:rPr lang="zh-CN" altLang="en-US" sz="1613" dirty="0">
                <a:solidFill>
                  <a:srgbClr val="C8A064"/>
                </a:solidFill>
                <a:cs typeface="+mn-ea"/>
                <a:sym typeface="+mn-lt"/>
              </a:rPr>
              <a:t>标题字体：方正清刻本悦宋简体正文字体：方正清刻本悦宋简体</a:t>
            </a:r>
            <a:endParaRPr lang="en-US" altLang="zh-CN" sz="1613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22558" y="2493658"/>
            <a:ext cx="2717287" cy="795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0217">
              <a:lnSpc>
                <a:spcPct val="150000"/>
              </a:lnSpc>
            </a:pP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字</a:t>
            </a:r>
            <a:r>
              <a:rPr lang="zh-CN" altLang="en-US" sz="1613" dirty="0">
                <a:solidFill>
                  <a:srgbClr val="C8A064"/>
                </a:solidFill>
                <a:cs typeface="+mn-ea"/>
                <a:sym typeface="+mn-lt"/>
              </a:rPr>
              <a:t>体</a:t>
            </a: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色：</a:t>
            </a:r>
            <a:r>
              <a:rPr lang="en-US" altLang="zh-CN" sz="1613" dirty="0" smtClean="0">
                <a:solidFill>
                  <a:srgbClr val="C8A064"/>
                </a:solidFill>
                <a:cs typeface="+mn-ea"/>
                <a:sym typeface="+mn-lt"/>
              </a:rPr>
              <a:t>200</a:t>
            </a: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，</a:t>
            </a:r>
            <a:r>
              <a:rPr lang="en-US" altLang="zh-CN" sz="1613" dirty="0" smtClean="0">
                <a:solidFill>
                  <a:srgbClr val="C8A064"/>
                </a:solidFill>
                <a:cs typeface="+mn-ea"/>
                <a:sym typeface="+mn-lt"/>
              </a:rPr>
              <a:t>160</a:t>
            </a: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，</a:t>
            </a:r>
            <a:r>
              <a:rPr lang="en-US" altLang="zh-CN" sz="1613" dirty="0" smtClean="0">
                <a:solidFill>
                  <a:srgbClr val="C8A064"/>
                </a:solidFill>
                <a:cs typeface="+mn-ea"/>
                <a:sym typeface="+mn-lt"/>
              </a:rPr>
              <a:t>100</a:t>
            </a:r>
          </a:p>
          <a:p>
            <a:pPr defTabSz="820217">
              <a:lnSpc>
                <a:spcPct val="150000"/>
              </a:lnSpc>
            </a:pP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背景色：</a:t>
            </a:r>
            <a:r>
              <a:rPr lang="en-US" altLang="zh-CN" sz="1613" dirty="0" smtClean="0">
                <a:solidFill>
                  <a:srgbClr val="C8A064"/>
                </a:solidFill>
                <a:cs typeface="+mn-ea"/>
                <a:sym typeface="+mn-lt"/>
              </a:rPr>
              <a:t>76</a:t>
            </a: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，</a:t>
            </a:r>
            <a:r>
              <a:rPr lang="en-US" altLang="zh-CN" sz="1613" dirty="0" smtClean="0">
                <a:solidFill>
                  <a:srgbClr val="C8A064"/>
                </a:solidFill>
                <a:cs typeface="+mn-ea"/>
                <a:sym typeface="+mn-lt"/>
              </a:rPr>
              <a:t>10</a:t>
            </a:r>
            <a:r>
              <a:rPr lang="zh-CN" altLang="en-US" sz="1613" dirty="0" smtClean="0">
                <a:solidFill>
                  <a:srgbClr val="C8A064"/>
                </a:solidFill>
                <a:cs typeface="+mn-ea"/>
                <a:sym typeface="+mn-lt"/>
              </a:rPr>
              <a:t>，</a:t>
            </a:r>
            <a:r>
              <a:rPr lang="en-US" altLang="zh-CN" sz="1613" dirty="0" smtClean="0">
                <a:solidFill>
                  <a:srgbClr val="C8A064"/>
                </a:solidFill>
                <a:cs typeface="+mn-ea"/>
                <a:sym typeface="+mn-lt"/>
              </a:rPr>
              <a:t>10</a:t>
            </a:r>
            <a:endParaRPr lang="en-US" altLang="zh-CN" sz="1613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04158" y="1309264"/>
            <a:ext cx="2879726" cy="66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0217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C8A064"/>
                </a:solidFill>
                <a:cs typeface="+mn-ea"/>
                <a:sym typeface="+mn-lt"/>
              </a:rPr>
              <a:t>相關字體已打包</a:t>
            </a:r>
            <a:endParaRPr lang="en-US" altLang="zh-CN" sz="2800" dirty="0">
              <a:solidFill>
                <a:srgbClr val="C8A064"/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132138" y="4232289"/>
            <a:ext cx="2879726" cy="409691"/>
            <a:chOff x="3132138" y="4146925"/>
            <a:chExt cx="2879726" cy="409691"/>
          </a:xfrm>
        </p:grpSpPr>
        <p:sp>
          <p:nvSpPr>
            <p:cNvPr id="15" name="TextBox 7"/>
            <p:cNvSpPr txBox="1"/>
            <p:nvPr/>
          </p:nvSpPr>
          <p:spPr>
            <a:xfrm>
              <a:off x="3132138" y="4146925"/>
              <a:ext cx="2879726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1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11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3132138" y="4371950"/>
              <a:ext cx="2879726" cy="18466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600" spc="300" dirty="0" smtClean="0">
                  <a:solidFill>
                    <a:srgbClr val="C8A064"/>
                  </a:solidFill>
                  <a:latin typeface="TypeLand 康熙字典體試用版" pitchFamily="50" charset="-120"/>
                  <a:ea typeface="TypeLand 康熙字典體試用版" pitchFamily="50" charset="-120"/>
                  <a:cs typeface="+mn-ea"/>
                  <a:sym typeface="+mn-lt"/>
                </a:rPr>
                <a:t>CHINESE&amp;EDUCATION</a:t>
              </a:r>
              <a:endParaRPr lang="zh-CN" altLang="en-US" sz="600" spc="300" dirty="0">
                <a:solidFill>
                  <a:srgbClr val="C8A064"/>
                </a:solidFill>
                <a:latin typeface="TypeLand 康熙字典體試用版" pitchFamily="50" charset="-120"/>
                <a:ea typeface="TypeLand 康熙字典體試用版" pitchFamily="50" charset="-12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691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 invX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c0cc75fe888bfe6dcba0e29e918bb7334096ede191f4d-uGPNIe_fw658.png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t="15876" b="15876"/>
          <a:stretch>
            <a:fillRect/>
          </a:stretch>
        </p:blipFill>
        <p:spPr>
          <a:xfrm rot="5400000">
            <a:off x="2000251" y="-2000251"/>
            <a:ext cx="5143500" cy="9144001"/>
          </a:xfrm>
          <a:prstGeom prst="rect">
            <a:avLst/>
          </a:prstGeom>
        </p:spPr>
      </p:pic>
      <p:pic>
        <p:nvPicPr>
          <p:cNvPr id="4" name="图片 3" descr="60734a0455ecc8683200d9fd996671c69cadaea46165-ar4hLL_fw6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9100" y="3076575"/>
            <a:ext cx="4914900" cy="2066925"/>
          </a:xfrm>
          <a:prstGeom prst="rect">
            <a:avLst/>
          </a:prstGeom>
        </p:spPr>
      </p:pic>
      <p:pic>
        <p:nvPicPr>
          <p:cNvPr id="5126" name="Picture 6" descr="http://img.hb.aicdn.com/163dd1775d4f6b97fcbdefd0fe1b39a92008ddcfb232-MWXoRh_fw65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V="1">
            <a:off x="0" y="-1"/>
            <a:ext cx="2546775" cy="2433453"/>
          </a:xfrm>
          <a:prstGeom prst="rect">
            <a:avLst/>
          </a:prstGeom>
          <a:noFill/>
        </p:spPr>
      </p:pic>
      <p:sp>
        <p:nvSpPr>
          <p:cNvPr id="8" name="PA_文本框 5"/>
          <p:cNvSpPr txBox="1"/>
          <p:nvPr>
            <p:custDataLst>
              <p:tags r:id="rId1"/>
            </p:custDataLst>
          </p:nvPr>
        </p:nvSpPr>
        <p:spPr>
          <a:xfrm>
            <a:off x="2816806" y="1779588"/>
            <a:ext cx="351039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6000" spc="300" dirty="0" smtClean="0">
                <a:blipFill dpi="0" rotWithShape="1">
                  <a:blip r:embed="rId7"/>
                  <a:srcRect/>
                  <a:stretch>
                    <a:fillRect/>
                  </a:stretch>
                </a:blip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感谢聆听</a:t>
            </a:r>
            <a:endParaRPr lang="zh-CN" altLang="en-US" sz="6000" spc="300" dirty="0">
              <a:blipFill dpi="0" rotWithShape="1">
                <a:blip r:embed="rId7"/>
                <a:srcRect/>
                <a:stretch>
                  <a:fillRect/>
                </a:stretch>
              </a:blip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132138" y="2795251"/>
            <a:ext cx="2879726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dirty="0" smtClean="0">
                <a:blipFill>
                  <a:blip r:embed="rId7"/>
                  <a:stretch>
                    <a:fillRect/>
                  </a:stretch>
                </a:blip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CHINESE&amp;EDUCATION</a:t>
            </a:r>
            <a:endParaRPr lang="zh-CN" altLang="en-US" sz="1100" dirty="0">
              <a:blipFill>
                <a:blip r:embed="rId7"/>
                <a:stretch>
                  <a:fillRect/>
                </a:stretch>
              </a:blip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fallOver" invX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5B61D51-8AAE-4423-B7FD-71D53BF6CD4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pAcU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aQHF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pAcU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mkBx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mkBx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mkBx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mkBxSnL80YFnAAAAawAAABwAAAB1bml2ZXJzYWwvbG9jYWxfc2V0dGluZ3MueG1sDcw7CsNADEXR3qsQ6p1P58JjdymDIc4ChP0IBo0UZkRIdp/pbnG44/zNSh+Uerglvp4uTLDN98NeiZ/rrR+Yaojtom5IbM40T92ovok+ENFgpbfKD2VFbhG4S25yKaiwkGhnPk/dH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CaQHFKsIcj9GwBAAD3AgAAKQAAAHVuaXZlcnNhbC9za2luX2N1c3RvbWl6YXRpb25fc2V0dGluZ3MueG1sjVLbSiQxEH33K4I/MEkqt4Z2ILeWeVHRAZ+b6ezSrKaXTsRlycebdncYR0c09VR1Tp2iKqdNv8Zon1KeHse/fR6neBdyHuPPtD5DqN1ND9N8M4cUclodKvdjHKbnTfwxLbVaTbmPQz8PdkHTGqPu9SEltXKqZswwiiTz1CvkPLcVa8A1YCvmKLHt6p3EP9057ELMp1Xb1RH6sWETU5jzJg7hzxqO2W+h4w0u534YKy+tBVui7KcWx5ZAjHDJfaEaAASy3BGHi5SN1AR5zDiGYhQFCohwThpRiKQcatY1oqow3wjEJGPUFepp7UZaG0dtkdAQous0rxpbus5IjBEhBJgrXEBnMKpsqBoa1HJAcGBAFG00UYA625mOFe+8sBwp6gXGhRkDGB+Oe9ju7bkO1W+vsz/nF4Inv+AkunhrdcJc7e5pnit5Gx5/P/Q5oHG4OL+59Xf+aqu3m+ur8/++fPXwnrWYtW79qbdfAFBLAwQUAAIACACcQHFKJOD/F8QMAABjGQAAFwAAAHVuaXZlcnNhbC91bml2ZXJzYWwucG5n7VdpXFPnmj+KxU4tIGoKsju20kXEqAEUk7gA4iibhCKyi5bLLsghBgjRS1sERdreW/CCIRIsAcJOQzABQkXg1hhQWcJipIIhJIckYCAhZJuD9s5vZr7N5+HD+Z3z/N/3Pc/6f85z8v19T5l8ZPURAAAmp709zgGAEQIANt780BhGjH/i74ZvG66eO3UCaBiwEcPCptjjPscBoLloizb6A1j+tyveIVcBwLRn7drQn1J9CQAsV057HMddi5AKztAvCcf7X+vP5gDYY1UnjKc/dduevxvxsQfu8SWHLzd5VJy2+aLgc1+PTbZ/2f/X+zcdtg3nb976YuCoZ42rSkmcoAVPgROG8An26oUrAeyE+qCghJFoLKc2iO1cVyUuS+kKISrHY+l+GPWbx5vts2Fzrjw0r7WotZ4Vp+GyF3stpE9g7MyIWcyR/IIzJfsYWzYCQF2gbeo2xBTJQGTDi90uI9stJHerk/f8+YxZnavM+JfA2glvYW+DQ3LMAwc/mgdsAAAPD9jxrebr4Dq4Dq6D6+A6uA6ug+vgOrgO/j8E92VrpMyvAOD60P/xR+ENLmBxmR/ZGJGjFo7MFGG7Mucq8r7GTxFVKFpysKCLRQaz2FIAiOokPOUXMgdusXTC7ywixhLCznNHj8ToZC2DMJRnYyG3RUTC75C8ypInpcwzapNTBLLkLABon6BRcjJ5XYR71anRSaFMXuuF2Y5CAj5AJd43yWnsrJwW0yjJKX8wGpLxTHSNiELSe7imiP1Iq0OSv/lhHkq0JL2CQufopCmO+sUiUhiK0kMw6FTOck1wBEFYQFDoznF5im9ASqGwa1VC/2q2UIHvjOSjvQamj7Q5qUo42sszGVWzePbAdMnf/XZvMKW9uo3uu2+p16s4zEk0/TILLDouYMbqvte8CkiNuFW/Zke+1T3BlR4TRyNGsv5FPfNV5ggB8SmYYxLFleeo2H8bEqbZeEk1BfkTIvzL1H5hU/UNTbvzEznJoGEcPw+NxNWHcgsJy+3VNzJ51thBKIPV/8+QsP4qYXwo9BZqDlOIlgeeVGBf13GVcZ92j1e7xtsR3vyoXFbeTZ/EQKOH94D2FGFZWtYpT3zlwK3kLF+6cTSqnT5k9QDkPo0/NmGyIiGLCQ7BJQyu8Ee6DmP2DApf/Sh/lXB4oeF6naY2p2GrjWr85k/NYWi7PsdglDcFG9S+2Gc9uX/nKNrLN8uWYTIj8uGOuBT1Kyqo0/yVbxX+FK+NYSmS7X/IQOXYeytcwEj8ZI4VdfrvfdH/zvY6ZvIfohuvj2BqVpaHiS0d8viFcBp3jE7pp32IWrDPXbW6V3T5ybWjw9eJ6pqTuqwhIluGTJuAqilQKivpobmFghArXdO09b2m8xoZSmkJTmLXNC2zFXVdkbu+PBFznc8rG3H/TeHeS7b65x18z+EOWZd1QLNNFH+Qe4Owk2s2c4AtZJpMwAl+AY2BD5OYzs/R9mYV7GQgIzDvkY1C9Xkxi7gffqkXaIlj6jTbEBXIbmiWV5zLCjH5NKHr/goIqgQpOxECoUVAM1vG2jDGQ5KQD4ekuSHMgeZabNmkNJd4s+CZ5R+g4vsjDy4LDiB2gHuz8HvReUF5+3m7XEk06oB9ntvPandE64UcGwyuT2Ur6UgN6amS4xIzbz/gN0Np1I1/rC6PhqYwGun9dZNmrcnkGKWMLW/TRAdzQnB7aeGiz1jS09JtCMTHkB4Xa4Lrt7iUJ4wq6qnWheVCqVPDROSjCmMpyMEtFS5Y/xhAi1lANwaWHDQbTXDANrbajA22wYm8arvc/lLUFpYQsCihN7aJUjJ95hqsr/NMdRarDUGCrrsgZNO65PxFQYG/ybO+qCSysMKxx20+Lm5SmJoRH8l/7XnZ4/HdYCM1shFjaykajBy2+w1ZXCZnmwNgDjnZqomve0WOhOsF/MduXMZDp7JHe0bQ9vwaC0YRVn9NepUkUP8CB97ljD47sXPDr0vDgX7h5ZGc0FmCc+fSC0m+Y/l59OpcZagz7ahmvrXEuTKnnP8FGIJq9C1RtImVvXWhsWUsJ0ahgjDjMpoxzElwl0yRSyM1jTnlqpgabr0CUr3pGHgRp+z9IZtzAgds5qPt3ZdPrPBcp7SGgwYJ/zv1r0PhrgA00rwkgMQNoz4xUeGNEFRlhlmJgoTDZWdRJG3y+RzqW7WIQrmHNZ7XzCn717QieUYaq7lBUaHrAKtmNvjKCG7yaBtzY2VVM9bFByQynsaRlRoEdaNbu0ztllhazOXRyHCpzBFXXudJE8SYeCsjwTkkkuJKvWg39zUQxkoXv9GaG6F4Ja1LA+7ye3sPkj7yh0Zx0UhnNj2Z8pQFtu0MTJpySwnH3VaTm32T8N/13qy9fLRQx46bInuhXVjElvxqwLQhC2NaVoXkuEvT+SbH5Hv1E4E+3A3SlaX7OTIqtQPmsKOo6EaGT5lx34xAc9jBqzs9z1NKnXSEKyxpNi5REUel3ta5FUfKetKqq6v7vZh+LuaI7t/Awf7ooUOz+PdegI2VmtoaYw6q3Wn3JxLycinWLDPBP6yYe5srriI4oDECy6l+y1yZcFcAW6L8fS1gpXDrahtRjjhugagXDzv1RH2L81E42ree9PQUK3/fQ72YCze/KbojJfvtmw1IuiI+gml6hfEueH1a2bssdcrA9EioavGzGeSc7XH/QJM2SLMDVVXqTBto/G0xUb/j4mNv8igLNfL6eIy+i0U8AI2OV1WxBDHsBHe+Z28H+Ze2hK46dROtFDto7dFr+JNFYtz+4dzlIpJ2RtJI0kGS5n479qNcM0w7S9o26VtsbtEUrsq2cfGJycFPiGF2vArRysdRPAru9g3FfuPOme15yO4I0/sJEy77yzndR02JF/TfPSCmay6N1rf6+MS496mOSaZQhcSDenQjv8ahJm7TuJb4U/T8VOudgsxEeN/2gOYFikEbC4rI+PJvT6L9+Q+vLU7/foCRWD8U/slC6/+soE79KvSugiYO3Q/38tyZ5+RkWB3aZzSj3l4E5m2S1r7PZbzVJJL0wn8IExBAeTaM4w4gUaY6K1MEYnls7l28KzD57aLyrIkf5oZbGL74kO5BligmtiMXVUV4taJyW6uf7sw1mmoyWfRSF5O/sKst8/aNHDKeQIF5WCfnrOwTAUNvh+4QQU3MO08VSQ3N03eLA5ApM/7P/TU0pWcNJYHcLEBcmmnh7qJS7bYL9GNeuLMSrL62p7T4dRPPifmyJXOx1yJY3qmyEz29OojGp921hka2hKmyx0+pssNoEQ797u4CLSgqgV0/L4caOZhlC/IZk29cTWQQ3tupVbvFB+XdoDiVODwIPYVGHLJgkr6kjUiL4F7sArKLNZWmubWKftrHKFJizzmnQM2DnAg72aF9tL7ymY5m0lC3laTZvyg/mZS4+8s9yx/Mr5r2HrCSDBAVPFe/4UGu2uzoQrekSyNL2FwfpmHdOBQsKXfWzJUXlQ3futDpnaFw6dyzFqhvYhcNQfdOve+YbHj8YQos2Cs86jTzWdLgvHIyBUsoSTf9vvax0OHXgbKSGlhjl3qWXjyTPWf8PKwmq2u+MgtjdwIvABJVb7nOzP/W9ZeG/Jhw16deTIPqmRHmW36x/rZYmOYqSA9k2/C7krfyfmaJuBiWaGbXmiHJ7wYBxvJ5UBM1Wn+1TtKIJiubaMdxZz16l2usPa7+IlO3FMnU1z4UgEZNZc4c7YHVnF7Cnx+vVVjZJLHJLAApNiXVyv33bq7gyoPctOJs6E8zZ/grnwXxn8NsZNNjJGz+WMxwkqEuVGTZCX+tpEr5GTi/fj0ZkcM5UgZ/n9kxSCTUrlIzdHHjhPtP1M9NqA/PreXWljaOdhw8l7n3cwCrQUW0Nn4gaBtkgXd4IXrZS/cvB6D+i+yOW+o1Pl4CGLe/T9Iv5GHrygmz/8jofsKQSplTXfEA72cZC2pQwv6cJD2IKAl/Z5bmjMFQkCDYZ4hZCtEWzfBbhvSkHdC8LULEiMA7NWMN6sFQg6s0xCkUSi/5QEu9wz/62LmG9bTV7ZMd1yNtNKqvMnZa2CkcXfKuHUyWV7sVmbUQM17GUogZbwUFGjmHU3jz9XTvLUfue9YAgCioM/rq7ehmqH3hfE9tm3hrSp/UFiH0l7vZPYp71VvnXS0PHo62B1kfF+TZ56y8afqh1PFz4HoMWN6XzR7Dh13rTDFgfBEI/i1+JEn3hnO9EYtyf9//ACAs5X/N3z9ugUfrcHcjeKIuk+RvwWoXTrpv/5egWwr8L4Fu8MHUwweUQbYBQ6dxw0tTBj0zfCu8WrMafbakklplT9KmLutUU8yv4JEe54xz1R6o/9qw2TxsU6H1Ye+v4bPAaU9fj4YTUX/9T1BLAwQUAAIACACcQHFKcGveuksAAABqAAAAGwAAAHVuaXZlcnNhbC91bml2ZXJzYWwucG5nLnhtbLOxr8jNUShLLSrOzM+zVTLUM1Cyt+PlsikoSi3LTC1XqACKAQUhQEmhEsg1QnDLM1NKMmyVzM1MEWIZqZnpGSW2SqbmJnBBfaCRAFBLAQIAABQAAgAIAJpAcUoVDq0oZAQAAAcRAAAdAAAAAAAAAAEAAAAAAAAAAAB1bml2ZXJzYWwvY29tbW9uX21lc3NhZ2VzLmxuZ1BLAQIAABQAAgAIAJpAcUoIfgsjKQMAAIYMAAAnAAAAAAAAAAEAAAAAAJ8EAAB1bml2ZXJzYWwvZmxhc2hfcHVibGlzaGluZ19zZXR0aW5ncy54bWxQSwECAAAUAAIACACaQHFKtfwJZLoCAABVCgAAIQAAAAAAAAABAAAAAAANCAAAdW5pdmVyc2FsL2ZsYXNoX3NraW5fc2V0dGluZ3MueG1sUEsBAgAAFAACAAgAmkBxSiqWD2f+AgAAlwsAACYAAAAAAAAAAQAAAAAABgsAAHVuaXZlcnNhbC9odG1sX3B1Ymxpc2hpbmdfc2V0dGluZ3MueG1sUEsBAgAAFAACAAgAmkBxSmhxUpGaAQAAHwYAAB8AAAAAAAAAAQAAAAAASA4AAHVuaXZlcnNhbC9odG1sX3NraW5fc2V0dGluZ3MuanNQSwECAAAUAAIACACaQHFKPTwv0cEAAADlAQAAGgAAAAAAAAABAAAAAAAfEAAAdW5pdmVyc2FsL2kxOG5fcHJlc2V0cy54bWxQSwECAAAUAAIACACaQHFKcvzRgWcAAABrAAAAHAAAAAAAAAABAAAAAAAYEQAAdW5pdmVyc2FsL2xvY2FsX3NldHRpbmdzLnhtbFBLAQIAABQAAgAIAESUV0cjtE77+wIAALAIAAAUAAAAAAAAAAEAAAAAALkRAAB1bml2ZXJzYWwvcGxheWVyLnhtbFBLAQIAABQAAgAIAJpAcUqwhyP0bAEAAPcCAAApAAAAAAAAAAEAAAAAAOYUAAB1bml2ZXJzYWwvc2tpbl9jdXN0b21pemF0aW9uX3NldHRpbmdzLnhtbFBLAQIAABQAAgAIAJxAcUok4P8XxAwAAGMZAAAXAAAAAAAAAAAAAAAAAJkWAAB1bml2ZXJzYWwvdW5pdmVyc2FsLnBuZ1BLAQIAABQAAgAIAJxAcUpwa966SwAAAGoAAAAbAAAAAAAAAAEAAAAAAJIjAAB1bml2ZXJzYWwvdW5pdmVyc2FsLnBuZy54bWxQSwUGAAAAAAsACwBJAwAAFiQAAAAA"/>
  <p:tag name="ISPRING_OUTPUT_FOLDER" val="D:\模板\中国风房地产项目介绍产品发布会PPT模板"/>
  <p:tag name="ISPRING_PRESENTATION_TITLE" val="中国风房地产项目介绍产品发布会PPT模板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方正清刻本悦宋简体"/>
        <a:ea typeface="方正清刻本悦宋简体"/>
        <a:cs typeface=""/>
      </a:majorFont>
      <a:minorFont>
        <a:latin typeface="方正清刻本悦宋简体"/>
        <a:ea typeface="方正清刻本悦宋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911</Words>
  <Application>Microsoft Office PowerPoint</Application>
  <PresentationFormat>全屏显示(16:9)</PresentationFormat>
  <Paragraphs>290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TypeLand 康熙字典體試用版</vt:lpstr>
      <vt:lpstr>方正清刻本悦宋简体</vt:lpstr>
      <vt:lpstr>汉仪尚巍手书W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中国风房地产项目介绍产品发布会PPT模板</dc:title>
  <dc:creator>刘士哲(0102341)</dc:creator>
  <cp:lastModifiedBy>刘士哲</cp:lastModifiedBy>
  <cp:revision>48</cp:revision>
  <dcterms:created xsi:type="dcterms:W3CDTF">2017-03-21T07:06:53Z</dcterms:created>
  <dcterms:modified xsi:type="dcterms:W3CDTF">2017-03-23T12:59:14Z</dcterms:modified>
</cp:coreProperties>
</file>