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3" r:id="rId3"/>
  </p:sldMasterIdLst>
  <p:notesMasterIdLst>
    <p:notesMasterId r:id="rId5"/>
  </p:notesMasterIdLst>
  <p:sldIdLst>
    <p:sldId id="258" r:id="rId4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12192000" cy="6858000"/>
  <p:notesSz cx="6858000" cy="9144000"/>
  <p:embeddedFontLst>
    <p:embeddedFont>
      <p:font typeface="落落の汤圆体" pitchFamily="2" charset="-128"/>
      <p:regular r:id="rId46"/>
    </p:embeddedFont>
    <p:embeddedFont>
      <p:font typeface="等线" panose="02010600030101010101" charset="-122"/>
      <p:regular r:id="rId47"/>
    </p:embeddedFont>
    <p:embeddedFont>
      <p:font typeface="等线 Light" panose="02010600030101010101" charset="-122"/>
      <p:regular r:id="rId48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5647"/>
    <a:srgbClr val="75AE4D"/>
    <a:srgbClr val="F9B223"/>
    <a:srgbClr val="1C9493"/>
    <a:srgbClr val="218183"/>
    <a:srgbClr val="FAC14E"/>
    <a:srgbClr val="FEC251"/>
    <a:srgbClr val="6DB930"/>
    <a:srgbClr val="BED51E"/>
    <a:srgbClr val="FA3F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1176" y="9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8" Type="http://schemas.openxmlformats.org/officeDocument/2006/relationships/font" Target="fonts/font3.fntdata"/><Relationship Id="rId47" Type="http://schemas.openxmlformats.org/officeDocument/2006/relationships/font" Target="fonts/font2.fntdata"/><Relationship Id="rId46" Type="http://schemas.openxmlformats.org/officeDocument/2006/relationships/font" Target="fonts/font1.fntdata"/><Relationship Id="rId45" Type="http://schemas.openxmlformats.org/officeDocument/2006/relationships/tableStyles" Target="tableStyles.xml"/><Relationship Id="rId44" Type="http://schemas.openxmlformats.org/officeDocument/2006/relationships/viewProps" Target="viewProps.xml"/><Relationship Id="rId43" Type="http://schemas.openxmlformats.org/officeDocument/2006/relationships/presProps" Target="presProps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FDEBCE-BE79-4548-90C5-17C05F4EE2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502D9A-FF83-45D8-B686-9659FFB3351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02D9A-FF83-45D8-B686-9659FFB335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30FCE-93CB-49D0-8A35-780A311BCD6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640B9-4714-4270-881A-0C8FF532FAA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7155" y="3005704"/>
            <a:ext cx="2312186" cy="246649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落落の汤圆体" pitchFamily="2" charset="-128"/>
                <a:ea typeface="落落の汤圆体" pitchFamily="2" charset="-128"/>
                <a:cs typeface="落落の汤圆体" pitchFamily="2" charset="-128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4400" kern="1200" smtClean="0">
                <a:solidFill>
                  <a:schemeClr val="tx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4400" kern="1200" smtClean="0">
                <a:solidFill>
                  <a:schemeClr val="tx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4400" kern="1200" smtClean="0">
                <a:solidFill>
                  <a:schemeClr val="tx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4400" kern="1200" smtClean="0">
                <a:solidFill>
                  <a:schemeClr val="tx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4400" kern="1200">
                <a:solidFill>
                  <a:schemeClr val="tx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defRPr>
            </a:lvl5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30FCE-93CB-49D0-8A35-780A311BCD6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640B9-4714-4270-881A-0C8FF532FAA6}" type="slidenum">
              <a:rPr lang="zh-CN" altLang="en-US" smtClean="0"/>
            </a:fld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1873250" y="0"/>
            <a:ext cx="8445500" cy="6857999"/>
          </a:xfrm>
          <a:prstGeom prst="rect">
            <a:avLst/>
          </a:prstGeom>
          <a:solidFill>
            <a:srgbClr val="DAEE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205" y="-337624"/>
            <a:ext cx="3420481" cy="34204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1873250" y="0"/>
            <a:ext cx="8445500" cy="6857999"/>
          </a:xfrm>
          <a:prstGeom prst="rect">
            <a:avLst/>
          </a:prstGeom>
          <a:solidFill>
            <a:srgbClr val="DAEE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06" y="0"/>
            <a:ext cx="2547424" cy="25474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900000" flipV="1">
            <a:off x="-424029" y="2952749"/>
            <a:ext cx="4317201" cy="3233223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1873250" y="0"/>
            <a:ext cx="8445500" cy="6857999"/>
          </a:xfrm>
          <a:prstGeom prst="rect">
            <a:avLst/>
          </a:prstGeom>
          <a:solidFill>
            <a:srgbClr val="DAEE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205" y="-337624"/>
            <a:ext cx="3420481" cy="34204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28000" r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78" t="21194" b="1827"/>
          <a:stretch>
            <a:fillRect/>
          </a:stretch>
        </p:blipFill>
        <p:spPr>
          <a:xfrm>
            <a:off x="0" y="1"/>
            <a:ext cx="12192000" cy="6865256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730FCE-93CB-49D0-8A35-780A311BCD6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C640B9-4714-4270-881A-0C8FF532FAA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 l="-28000" r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730FCE-93CB-49D0-8A35-780A311BCD6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C640B9-4714-4270-881A-0C8FF532FAA6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78" t="2310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3.xml"/><Relationship Id="rId8" Type="http://schemas.openxmlformats.org/officeDocument/2006/relationships/image" Target="../media/image9.png"/><Relationship Id="rId7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tags" Target="../tags/tag1.xml"/><Relationship Id="rId4" Type="http://schemas.openxmlformats.org/officeDocument/2006/relationships/image" Target="../media/image8.png"/><Relationship Id="rId3" Type="http://schemas.microsoft.com/office/2007/relationships/media" Target="../media/media1.mp3"/><Relationship Id="rId2" Type="http://schemas.openxmlformats.org/officeDocument/2006/relationships/audio" Target="NULL" TargetMode="External"/><Relationship Id="rId13" Type="http://schemas.openxmlformats.org/officeDocument/2006/relationships/notesSlide" Target="../notesSlides/notesSlide1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0.png"/><Relationship Id="rId10" Type="http://schemas.openxmlformats.org/officeDocument/2006/relationships/image" Target="../media/image1.png"/><Relationship Id="rId1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image" Target="../media/image15.png"/><Relationship Id="rId3" Type="http://schemas.openxmlformats.org/officeDocument/2006/relationships/tags" Target="../tags/tag4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4.xml"/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4.xml"/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1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3.xml"/><Relationship Id="rId2" Type="http://schemas.openxmlformats.org/officeDocument/2006/relationships/tags" Target="../tags/tag9.xml"/><Relationship Id="rId1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1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6.png"/><Relationship Id="rId1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9.png"/><Relationship Id="rId1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0.png"/><Relationship Id="rId7" Type="http://schemas.openxmlformats.org/officeDocument/2006/relationships/image" Target="../media/image49.png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3" Type="http://schemas.openxmlformats.org/officeDocument/2006/relationships/image" Target="../media/image45.png"/><Relationship Id="rId2" Type="http://schemas.openxmlformats.org/officeDocument/2006/relationships/image" Target="../media/image1.png"/><Relationship Id="rId10" Type="http://schemas.openxmlformats.org/officeDocument/2006/relationships/notesSlide" Target="../notesSlides/notesSlide38.xml"/><Relationship Id="rId1" Type="http://schemas.openxmlformats.org/officeDocument/2006/relationships/tags" Target="../tags/tag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媒体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085.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887200" y="-1733983"/>
            <a:ext cx="609600" cy="60960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873250" y="1414120"/>
            <a:ext cx="8445500" cy="5443879"/>
          </a:xfrm>
          <a:prstGeom prst="rect">
            <a:avLst/>
          </a:prstGeom>
          <a:solidFill>
            <a:srgbClr val="DAEE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PA_图片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519" y="-475064"/>
            <a:ext cx="3420481" cy="3420481"/>
          </a:xfrm>
          <a:prstGeom prst="rect">
            <a:avLst/>
          </a:prstGeom>
        </p:spPr>
      </p:pic>
      <p:pic>
        <p:nvPicPr>
          <p:cNvPr id="4" name="PA_图片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15" y="2614703"/>
            <a:ext cx="2373660" cy="4340408"/>
          </a:xfrm>
          <a:prstGeom prst="rect">
            <a:avLst/>
          </a:prstGeom>
        </p:spPr>
      </p:pic>
      <p:sp>
        <p:nvSpPr>
          <p:cNvPr id="14" name="圆角矩形 13"/>
          <p:cNvSpPr/>
          <p:nvPr/>
        </p:nvSpPr>
        <p:spPr>
          <a:xfrm>
            <a:off x="2621525" y="3594736"/>
            <a:ext cx="8505371" cy="2380343"/>
          </a:xfrm>
          <a:prstGeom prst="roundRect">
            <a:avLst/>
          </a:prstGeom>
          <a:solidFill>
            <a:srgbClr val="7DB554"/>
          </a:solidFill>
          <a:ln>
            <a:noFill/>
          </a:ln>
          <a:effectLst>
            <a:outerShdw blurRad="584200" dir="7200000" sx="102000" sy="102000" algn="tl" rotWithShape="0">
              <a:schemeClr val="accent6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767957" y="4422682"/>
            <a:ext cx="8212505" cy="1131079"/>
          </a:xfrm>
        </p:spPr>
        <p:txBody>
          <a:bodyPr wrap="none">
            <a:spAutoFit/>
          </a:bodyPr>
          <a:lstStyle/>
          <a:p>
            <a:pPr algn="ctr"/>
            <a:r>
              <a:rPr lang="zh-CN" altLang="en-US" sz="7500" b="1" spc="300" smtClean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感恩教育主题班会</a:t>
            </a:r>
            <a:endParaRPr lang="zh-CN" altLang="en-US" sz="7500" b="1" spc="30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2737962" y="3061945"/>
            <a:ext cx="1065580" cy="106558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6000" spc="300">
                <a:solidFill>
                  <a:srgbClr val="6DB930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中</a:t>
            </a:r>
            <a:endParaRPr lang="zh-CN" altLang="en-US" sz="6000">
              <a:solidFill>
                <a:srgbClr val="6DB930"/>
              </a:solidFill>
              <a:cs typeface="+mn-ea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3654564" y="3061945"/>
            <a:ext cx="1065580" cy="106558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6000" spc="300">
                <a:solidFill>
                  <a:srgbClr val="6DB930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小</a:t>
            </a:r>
            <a:endParaRPr lang="zh-CN" altLang="en-US" sz="6000">
              <a:solidFill>
                <a:srgbClr val="6DB930"/>
              </a:solidFill>
              <a:cs typeface="+mn-ea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571166" y="3061945"/>
            <a:ext cx="1065580" cy="106558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6000" spc="300">
                <a:solidFill>
                  <a:srgbClr val="6DB930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学</a:t>
            </a:r>
            <a:endParaRPr lang="zh-CN" altLang="en-US" sz="6000">
              <a:solidFill>
                <a:srgbClr val="6DB930"/>
              </a:solidFill>
              <a:cs typeface="+mn-ea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487767" y="3061945"/>
            <a:ext cx="1065580" cy="106558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6000" spc="300">
                <a:solidFill>
                  <a:srgbClr val="6DB930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生</a:t>
            </a:r>
            <a:endParaRPr lang="zh-CN" altLang="en-US" sz="6000">
              <a:solidFill>
                <a:srgbClr val="6DB930"/>
              </a:solidFill>
              <a:cs typeface="+mn-ea"/>
            </a:endParaRPr>
          </a:p>
        </p:txBody>
      </p:sp>
      <p:pic>
        <p:nvPicPr>
          <p:cNvPr id="20" name="PA_图片 1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590" y="-657321"/>
            <a:ext cx="2151910" cy="3221573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006" y="1509043"/>
            <a:ext cx="872801" cy="9953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grpId="0" nodeType="withEffect" p14:presetBounceEnd="25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1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1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grpId="0" nodeType="withEffect" p14:presetBounceEnd="25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2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2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grpId="0" nodeType="withEffect" p14:presetBounceEnd="25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25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26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grpId="0" nodeType="withEffect" p14:presetBounceEnd="25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2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3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2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7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7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7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4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</p:childTnLst>
            </p:cTn>
          </p:par>
        </p:tnLst>
        <p:bldLst>
          <p:bldP spid="8" grpId="0" animBg="1"/>
          <p:bldP spid="14" grpId="0" animBg="1"/>
          <p:bldP spid="2" grpId="0"/>
          <p:bldP spid="15" grpId="0" animBg="1"/>
          <p:bldP spid="16" grpId="0" animBg="1"/>
          <p:bldP spid="18" grpId="0" animBg="1"/>
          <p:bldP spid="19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2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7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7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7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4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</p:childTnLst>
            </p:cTn>
          </p:par>
        </p:tnLst>
        <p:bldLst>
          <p:bldP spid="8" grpId="0" animBg="1"/>
          <p:bldP spid="14" grpId="0" animBg="1"/>
          <p:bldP spid="2" grpId="0"/>
          <p:bldP spid="15" grpId="0" animBg="1"/>
          <p:bldP spid="16" grpId="0" animBg="1"/>
          <p:bldP spid="18" grpId="0" animBg="1"/>
          <p:bldP spid="19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 7"/>
          <p:cNvSpPr/>
          <p:nvPr/>
        </p:nvSpPr>
        <p:spPr>
          <a:xfrm>
            <a:off x="1028700" y="1587885"/>
            <a:ext cx="8301451" cy="4565265"/>
          </a:xfrm>
          <a:prstGeom prst="roundRect">
            <a:avLst/>
          </a:prstGeom>
          <a:solidFill>
            <a:srgbClr val="7DB554"/>
          </a:solidFill>
          <a:ln>
            <a:noFill/>
          </a:ln>
          <a:effectLst>
            <a:outerShdw blurRad="584200" dir="7200000" sx="102000" sy="102000" algn="tl" rotWithShape="0">
              <a:schemeClr val="accent6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826" y="595104"/>
            <a:ext cx="5044379" cy="144016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5010521" y="981791"/>
            <a:ext cx="3062216" cy="666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735" b="1" dirty="0">
                <a:solidFill>
                  <a:schemeClr val="accent5">
                    <a:lumMod val="75000"/>
                  </a:schemeClr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前 言 </a:t>
            </a:r>
            <a:r>
              <a:rPr lang="en-US" altLang="zh-CN" sz="3735" b="1" dirty="0">
                <a:solidFill>
                  <a:schemeClr val="accent5">
                    <a:lumMod val="75000"/>
                  </a:schemeClr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/</a:t>
            </a:r>
            <a:r>
              <a:rPr lang="en-US" altLang="zh-CN" sz="2400" b="1" dirty="0">
                <a:solidFill>
                  <a:schemeClr val="accent5">
                    <a:lumMod val="75000"/>
                  </a:schemeClr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Preface</a:t>
            </a:r>
            <a:endParaRPr lang="zh-CN" altLang="zh-CN" sz="2400" b="1" dirty="0">
              <a:solidFill>
                <a:schemeClr val="accent5">
                  <a:lumMod val="75000"/>
                </a:schemeClr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67453" y="1885358"/>
            <a:ext cx="782002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        感恩是一种生活态度，是一种美德。感恩应该是社会上每个人应该有的基本道德准则，是做人的起码修养，也是人之常情。目前社会上一些腐朽落后的思潮和不良信息的传播，正逐步腐蚀着人们的心灵，一味的索取不知回报使得一些年轻人变得自私冷漠，道德水准滑坡。对广大青少年来说，感恩意识绝不是简单回报父母的养育之恩，它更是一种责任意识、自立意识、自尊意识和健全人格的体现。</a:t>
            </a:r>
            <a:endParaRPr lang="zh-CN" altLang="zh-CN" sz="2400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205" y="-337624"/>
            <a:ext cx="3420481" cy="342048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375" y="5007458"/>
            <a:ext cx="1228529" cy="20940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8" y="3493209"/>
            <a:ext cx="12177872" cy="3364791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1873250" y="0"/>
            <a:ext cx="8445500" cy="6857999"/>
          </a:xfrm>
          <a:prstGeom prst="rect">
            <a:avLst/>
          </a:prstGeom>
          <a:solidFill>
            <a:srgbClr val="DAEE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430" y="-600541"/>
            <a:ext cx="4151086" cy="4151086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771796" y="804743"/>
            <a:ext cx="18950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smtClean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目录</a:t>
            </a:r>
            <a:endParaRPr lang="zh-CN" altLang="en-US" sz="660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grpSp>
        <p:nvGrpSpPr>
          <p:cNvPr id="6" name="PA_组合 5"/>
          <p:cNvGrpSpPr/>
          <p:nvPr>
            <p:custDataLst>
              <p:tags r:id="rId3"/>
            </p:custDataLst>
          </p:nvPr>
        </p:nvGrpSpPr>
        <p:grpSpPr>
          <a:xfrm>
            <a:off x="2075427" y="2424595"/>
            <a:ext cx="4139963" cy="1157272"/>
            <a:chOff x="2075427" y="2424595"/>
            <a:chExt cx="4139963" cy="1157272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75427" y="2424595"/>
              <a:ext cx="1157272" cy="1157272"/>
            </a:xfrm>
            <a:prstGeom prst="rect">
              <a:avLst/>
            </a:prstGeom>
          </p:spPr>
        </p:pic>
        <p:sp>
          <p:nvSpPr>
            <p:cNvPr id="17" name="圆角矩形 16"/>
            <p:cNvSpPr/>
            <p:nvPr/>
          </p:nvSpPr>
          <p:spPr>
            <a:xfrm>
              <a:off x="3153775" y="2458911"/>
              <a:ext cx="3061615" cy="1088640"/>
            </a:xfrm>
            <a:prstGeom prst="roundRect">
              <a:avLst>
                <a:gd name="adj" fmla="val 25416"/>
              </a:avLst>
            </a:prstGeom>
            <a:solidFill>
              <a:srgbClr val="FA3F95"/>
            </a:solidFill>
            <a:ln>
              <a:noFill/>
            </a:ln>
            <a:effectLst>
              <a:outerShdw blurRad="584200" dir="7200000" sx="102000" sy="102000" algn="tl" rotWithShape="0">
                <a:schemeClr val="accent6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3204904" y="2541566"/>
              <a:ext cx="301048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5400" smtClean="0">
                  <a:solidFill>
                    <a:schemeClr val="bg1"/>
                  </a:solidFill>
                  <a:latin typeface="落落の汤圆体" pitchFamily="2" charset="-128"/>
                  <a:ea typeface="落落の汤圆体" pitchFamily="2" charset="-128"/>
                  <a:cs typeface="落落の汤圆体" pitchFamily="2" charset="-128"/>
                </a:rPr>
                <a:t>感</a:t>
              </a:r>
              <a:r>
                <a:rPr lang="zh-CN" altLang="en-US" sz="5400">
                  <a:solidFill>
                    <a:schemeClr val="bg1"/>
                  </a:solidFill>
                  <a:latin typeface="落落の汤圆体" pitchFamily="2" charset="-128"/>
                  <a:ea typeface="落落の汤圆体" pitchFamily="2" charset="-128"/>
                  <a:cs typeface="落落の汤圆体" pitchFamily="2" charset="-128"/>
                </a:rPr>
                <a:t>恩家</a:t>
              </a:r>
              <a:r>
                <a:rPr lang="zh-CN" altLang="en-US" sz="5400" smtClean="0">
                  <a:solidFill>
                    <a:schemeClr val="bg1"/>
                  </a:solidFill>
                  <a:latin typeface="落落の汤圆体" pitchFamily="2" charset="-128"/>
                  <a:ea typeface="落落の汤圆体" pitchFamily="2" charset="-128"/>
                  <a:cs typeface="落落の汤圆体" pitchFamily="2" charset="-128"/>
                </a:rPr>
                <a:t>长</a:t>
              </a:r>
              <a:endParaRPr lang="zh-CN" altLang="en-US" sz="540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endParaRPr>
            </a:p>
          </p:txBody>
        </p:sp>
      </p:grpSp>
      <p:grpSp>
        <p:nvGrpSpPr>
          <p:cNvPr id="10" name="PA_组合 9"/>
          <p:cNvGrpSpPr/>
          <p:nvPr>
            <p:custDataLst>
              <p:tags r:id="rId5"/>
            </p:custDataLst>
          </p:nvPr>
        </p:nvGrpSpPr>
        <p:grpSpPr>
          <a:xfrm>
            <a:off x="5516808" y="5490015"/>
            <a:ext cx="4167981" cy="1157273"/>
            <a:chOff x="5516808" y="5490015"/>
            <a:chExt cx="4167981" cy="1157273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16808" y="5490015"/>
              <a:ext cx="1157272" cy="1157272"/>
            </a:xfrm>
            <a:prstGeom prst="rect">
              <a:avLst/>
            </a:prstGeom>
          </p:spPr>
        </p:pic>
        <p:sp>
          <p:nvSpPr>
            <p:cNvPr id="21" name="圆角矩形 20"/>
            <p:cNvSpPr/>
            <p:nvPr/>
          </p:nvSpPr>
          <p:spPr>
            <a:xfrm>
              <a:off x="6623174" y="5558648"/>
              <a:ext cx="3061615" cy="1088640"/>
            </a:xfrm>
            <a:prstGeom prst="roundRect">
              <a:avLst>
                <a:gd name="adj" fmla="val 25416"/>
              </a:avLst>
            </a:prstGeom>
            <a:solidFill>
              <a:srgbClr val="BED51E"/>
            </a:solidFill>
            <a:ln>
              <a:noFill/>
            </a:ln>
            <a:effectLst>
              <a:outerShdw blurRad="584200" dir="7200000" sx="102000" sy="102000" algn="tl" rotWithShape="0">
                <a:schemeClr val="accent6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6623397" y="5606628"/>
              <a:ext cx="301048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5400" smtClean="0">
                  <a:solidFill>
                    <a:schemeClr val="bg1"/>
                  </a:solidFill>
                  <a:latin typeface="落落の汤圆体" pitchFamily="2" charset="-128"/>
                  <a:ea typeface="落落の汤圆体" pitchFamily="2" charset="-128"/>
                  <a:cs typeface="落落の汤圆体" pitchFamily="2" charset="-128"/>
                </a:rPr>
                <a:t>感恩同学</a:t>
              </a:r>
              <a:endParaRPr lang="zh-CN" altLang="en-US" sz="540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endParaRPr>
            </a:p>
          </p:txBody>
        </p:sp>
      </p:grpSp>
      <p:grpSp>
        <p:nvGrpSpPr>
          <p:cNvPr id="8" name="PA_组合 7"/>
          <p:cNvGrpSpPr/>
          <p:nvPr>
            <p:custDataLst>
              <p:tags r:id="rId6"/>
            </p:custDataLst>
          </p:nvPr>
        </p:nvGrpSpPr>
        <p:grpSpPr>
          <a:xfrm>
            <a:off x="3837829" y="4045010"/>
            <a:ext cx="4181655" cy="1157272"/>
            <a:chOff x="3837829" y="4045010"/>
            <a:chExt cx="4181655" cy="1157272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7829" y="4045010"/>
              <a:ext cx="1157272" cy="1157272"/>
            </a:xfrm>
            <a:prstGeom prst="rect">
              <a:avLst/>
            </a:prstGeom>
          </p:spPr>
        </p:pic>
        <p:sp>
          <p:nvSpPr>
            <p:cNvPr id="18" name="圆角矩形 17"/>
            <p:cNvSpPr/>
            <p:nvPr/>
          </p:nvSpPr>
          <p:spPr>
            <a:xfrm>
              <a:off x="4887325" y="4086964"/>
              <a:ext cx="3061615" cy="1088640"/>
            </a:xfrm>
            <a:prstGeom prst="roundRect">
              <a:avLst>
                <a:gd name="adj" fmla="val 25416"/>
              </a:avLst>
            </a:prstGeom>
            <a:solidFill>
              <a:srgbClr val="6DB930"/>
            </a:solidFill>
            <a:ln>
              <a:noFill/>
            </a:ln>
            <a:effectLst>
              <a:outerShdw blurRad="584200" dir="7200000" sx="102000" sy="102000" algn="tl" rotWithShape="0">
                <a:schemeClr val="accent6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5008998" y="4162339"/>
              <a:ext cx="301048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5400">
                  <a:solidFill>
                    <a:schemeClr val="bg1"/>
                  </a:solidFill>
                  <a:latin typeface="落落の汤圆体" pitchFamily="2" charset="-128"/>
                  <a:ea typeface="落落の汤圆体" pitchFamily="2" charset="-128"/>
                  <a:cs typeface="落落の汤圆体" pitchFamily="2" charset="-128"/>
                </a:rPr>
                <a:t>感恩老师</a:t>
              </a:r>
              <a:endParaRPr lang="zh-CN" altLang="en-US" sz="540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153989" y="2210474"/>
            <a:ext cx="535287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6600">
                <a:solidFill>
                  <a:srgbClr val="6DB930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感恩家长</a:t>
            </a:r>
            <a:endParaRPr lang="zh-CN" altLang="en-US" sz="6600">
              <a:solidFill>
                <a:srgbClr val="6DB930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685" y="3139812"/>
            <a:ext cx="3578923" cy="359286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595" y="556908"/>
            <a:ext cx="4468187" cy="438044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8889" y="3651520"/>
            <a:ext cx="4024085" cy="40240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233" y="453851"/>
            <a:ext cx="4063492" cy="406349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648" y="1812342"/>
            <a:ext cx="6267485" cy="3292529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2037325" y="3848403"/>
            <a:ext cx="8505371" cy="2104481"/>
          </a:xfrm>
          <a:prstGeom prst="roundRect">
            <a:avLst/>
          </a:prstGeom>
          <a:solidFill>
            <a:srgbClr val="7DB554"/>
          </a:solidFill>
          <a:ln>
            <a:noFill/>
          </a:ln>
          <a:effectLst>
            <a:outerShdw blurRad="584200" dir="7200000" sx="102000" sy="102000" algn="tl" rotWithShape="0">
              <a:schemeClr val="accent6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7413549" y="3315612"/>
            <a:ext cx="1065580" cy="106558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zh-CN" sz="6000">
                <a:solidFill>
                  <a:srgbClr val="218183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想</a:t>
            </a:r>
            <a:endParaRPr lang="zh-CN" altLang="en-US" sz="6000">
              <a:solidFill>
                <a:srgbClr val="218183"/>
              </a:solidFill>
              <a:cs typeface="+mn-ea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8330151" y="3315612"/>
            <a:ext cx="1065580" cy="106558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zh-CN" sz="6000">
                <a:solidFill>
                  <a:srgbClr val="75AE4D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一</a:t>
            </a:r>
            <a:endParaRPr lang="zh-CN" altLang="en-US" sz="6000">
              <a:solidFill>
                <a:srgbClr val="75AE4D"/>
              </a:solidFill>
              <a:cs typeface="+mn-ea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9246753" y="3315612"/>
            <a:ext cx="1065580" cy="106558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zh-CN" sz="6000">
                <a:solidFill>
                  <a:srgbClr val="FEC25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想</a:t>
            </a:r>
            <a:endParaRPr lang="zh-CN" altLang="en-US" sz="6000">
              <a:solidFill>
                <a:srgbClr val="FEC251"/>
              </a:solidFill>
              <a:cs typeface="+mn-ea"/>
            </a:endParaRPr>
          </a:p>
        </p:txBody>
      </p:sp>
      <p:sp>
        <p:nvSpPr>
          <p:cNvPr id="16" name="标题 1"/>
          <p:cNvSpPr txBox="1"/>
          <p:nvPr/>
        </p:nvSpPr>
        <p:spPr>
          <a:xfrm>
            <a:off x="2547639" y="4653493"/>
            <a:ext cx="7484741" cy="92333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defRPr>
            </a:lvl1pPr>
          </a:lstStyle>
          <a:p>
            <a:pPr algn="ctr"/>
            <a:r>
              <a:rPr lang="zh-CN" altLang="en-US" sz="6000" b="1" spc="300">
                <a:solidFill>
                  <a:schemeClr val="bg1"/>
                </a:solidFill>
              </a:rPr>
              <a:t>我们父母的伟大之处</a:t>
            </a:r>
            <a:endParaRPr lang="zh-CN" altLang="en-US" sz="6000" b="1" spc="3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grpId="0" nodeType="withEffect" p14:presetBounceEnd="25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2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2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fill="hold" grpId="0" nodeType="withEffect" p14:presetBounceEnd="25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2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2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 p14:presetBounceEnd="25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2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29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2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9" grpId="0" animBg="1"/>
          <p:bldP spid="13" grpId="0" animBg="1"/>
          <p:bldP spid="14" grpId="0" animBg="1"/>
          <p:bldP spid="1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2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9" grpId="0" animBg="1"/>
          <p:bldP spid="13" grpId="0" animBg="1"/>
          <p:bldP spid="14" grpId="0" animBg="1"/>
          <p:bldP spid="16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672982" y="1532513"/>
            <a:ext cx="5285155" cy="4461887"/>
          </a:xfrm>
          <a:prstGeom prst="roundRect">
            <a:avLst/>
          </a:prstGeom>
          <a:solidFill>
            <a:srgbClr val="7DB554"/>
          </a:solidFill>
          <a:ln>
            <a:noFill/>
          </a:ln>
          <a:effectLst>
            <a:outerShdw blurRad="584200" dir="7200000" sx="102000" sy="102000" algn="tl" rotWithShape="0">
              <a:schemeClr val="accent6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14288" y="1532513"/>
            <a:ext cx="4602542" cy="4069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4800" b="1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游子吟</a:t>
            </a:r>
            <a:endParaRPr lang="zh-CN" altLang="zh-CN" sz="3200" b="1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pPr algn="ctr">
              <a:lnSpc>
                <a:spcPct val="150000"/>
              </a:lnSpc>
            </a:pPr>
            <a:r>
              <a:rPr lang="zh-CN" altLang="zh-CN" sz="32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【唐】孟郊</a:t>
            </a:r>
            <a:endParaRPr lang="zh-CN" altLang="zh-CN" sz="3200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pPr algn="ctr">
              <a:lnSpc>
                <a:spcPct val="150000"/>
              </a:lnSpc>
            </a:pPr>
            <a:r>
              <a:rPr lang="zh-CN" altLang="zh-CN" sz="32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慈母手中线，游子身上衣</a:t>
            </a:r>
            <a:r>
              <a:rPr lang="zh-CN" altLang="en-US" sz="32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。</a:t>
            </a:r>
            <a:endParaRPr lang="zh-CN" altLang="zh-CN" sz="3200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pPr algn="ctr">
              <a:lnSpc>
                <a:spcPct val="150000"/>
              </a:lnSpc>
            </a:pPr>
            <a:r>
              <a:rPr lang="zh-CN" altLang="zh-CN" sz="32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临行密密缝，意恐迟迟归</a:t>
            </a:r>
            <a:r>
              <a:rPr lang="zh-CN" altLang="en-US" sz="32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。</a:t>
            </a:r>
            <a:endParaRPr lang="zh-CN" altLang="zh-CN" sz="3200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pPr algn="ctr">
              <a:lnSpc>
                <a:spcPct val="150000"/>
              </a:lnSpc>
            </a:pPr>
            <a:r>
              <a:rPr lang="zh-CN" altLang="zh-CN" sz="32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谁言寸草心，报得三春晖。</a:t>
            </a:r>
            <a:endParaRPr lang="zh-CN" altLang="zh-CN" sz="3200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64538" y="1952811"/>
            <a:ext cx="3621290" cy="36212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546743" y="1562719"/>
            <a:ext cx="8940158" cy="4761882"/>
          </a:xfrm>
          <a:prstGeom prst="roundRect">
            <a:avLst/>
          </a:prstGeom>
          <a:solidFill>
            <a:srgbClr val="FAC14E"/>
          </a:solidFill>
          <a:ln>
            <a:noFill/>
          </a:ln>
          <a:effectLst>
            <a:outerShdw blurRad="584200" dir="7200000" sx="102000" sy="102000" algn="tl" rotWithShape="0">
              <a:srgbClr val="FAC14E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67475" y="1672588"/>
            <a:ext cx="8098692" cy="46166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Mother</a:t>
            </a:r>
            <a:r>
              <a:rPr lang="zh-CN" altLang="zh-CN" sz="2800" b="1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一</a:t>
            </a:r>
            <a:r>
              <a:rPr lang="zh-CN" altLang="en-US" sz="2800" b="1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词</a:t>
            </a:r>
            <a:r>
              <a:rPr lang="zh-CN" altLang="zh-CN" sz="2800" b="1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的解释：</a:t>
            </a:r>
            <a:endParaRPr lang="zh-CN" altLang="zh-CN" sz="2800" b="1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218183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M</a:t>
            </a:r>
            <a:r>
              <a:rPr lang="zh-CN" altLang="zh-CN" sz="2800" b="1" dirty="0">
                <a:solidFill>
                  <a:srgbClr val="218183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（</a:t>
            </a:r>
            <a:r>
              <a:rPr lang="en-US" altLang="zh-CN" sz="2800" b="1" dirty="0">
                <a:solidFill>
                  <a:srgbClr val="218183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much</a:t>
            </a:r>
            <a:r>
              <a:rPr lang="zh-CN" altLang="zh-CN" sz="2800" b="1" dirty="0">
                <a:solidFill>
                  <a:srgbClr val="218183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）</a:t>
            </a:r>
            <a:r>
              <a:rPr lang="en-US" altLang="zh-CN" sz="2800" b="1" dirty="0">
                <a:solidFill>
                  <a:srgbClr val="218183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 </a:t>
            </a:r>
            <a:r>
              <a:rPr lang="zh-CN" altLang="zh-CN" sz="2800" b="1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妈妈给了我很多很多</a:t>
            </a:r>
            <a:endParaRPr lang="zh-CN" altLang="zh-CN" sz="2800" b="1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218183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O</a:t>
            </a:r>
            <a:r>
              <a:rPr lang="zh-CN" altLang="zh-CN" sz="2800" b="1" dirty="0">
                <a:solidFill>
                  <a:srgbClr val="218183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（</a:t>
            </a:r>
            <a:r>
              <a:rPr lang="en-US" altLang="zh-CN" sz="2800" b="1" dirty="0">
                <a:solidFill>
                  <a:srgbClr val="218183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old</a:t>
            </a:r>
            <a:r>
              <a:rPr lang="zh-CN" altLang="zh-CN" sz="2800" b="1" dirty="0">
                <a:solidFill>
                  <a:srgbClr val="218183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）</a:t>
            </a:r>
            <a:r>
              <a:rPr lang="en-US" altLang="zh-CN" sz="2800" b="1" dirty="0">
                <a:solidFill>
                  <a:srgbClr val="218183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 </a:t>
            </a:r>
            <a:r>
              <a:rPr lang="zh-CN" altLang="zh-CN" sz="2800" b="1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妈妈为我操心，白发已爬上了您的头</a:t>
            </a:r>
            <a:endParaRPr lang="zh-CN" altLang="zh-CN" sz="2800" b="1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218183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T</a:t>
            </a:r>
            <a:r>
              <a:rPr lang="zh-CN" altLang="zh-CN" sz="2800" b="1" dirty="0">
                <a:solidFill>
                  <a:srgbClr val="218183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（</a:t>
            </a:r>
            <a:r>
              <a:rPr lang="en-US" altLang="zh-CN" sz="2800" b="1" dirty="0">
                <a:solidFill>
                  <a:srgbClr val="218183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tears</a:t>
            </a:r>
            <a:r>
              <a:rPr lang="zh-CN" altLang="zh-CN" sz="2800" b="1" dirty="0">
                <a:solidFill>
                  <a:srgbClr val="218183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）</a:t>
            </a:r>
            <a:r>
              <a:rPr lang="en-US" altLang="zh-CN" sz="2800" b="1" dirty="0">
                <a:solidFill>
                  <a:srgbClr val="218183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 </a:t>
            </a:r>
            <a:r>
              <a:rPr lang="zh-CN" altLang="zh-CN" sz="2800" b="1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您为我流过了不少泪</a:t>
            </a:r>
            <a:endParaRPr lang="zh-CN" altLang="zh-CN" sz="2800" b="1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218183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H</a:t>
            </a:r>
            <a:r>
              <a:rPr lang="zh-CN" altLang="zh-CN" sz="2800" b="1" dirty="0">
                <a:solidFill>
                  <a:srgbClr val="218183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（</a:t>
            </a:r>
            <a:r>
              <a:rPr lang="en-US" altLang="zh-CN" sz="2800" b="1" dirty="0">
                <a:solidFill>
                  <a:srgbClr val="218183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heart</a:t>
            </a:r>
            <a:r>
              <a:rPr lang="zh-CN" altLang="zh-CN" sz="2800" b="1" dirty="0">
                <a:solidFill>
                  <a:srgbClr val="218183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）</a:t>
            </a:r>
            <a:r>
              <a:rPr lang="en-US" altLang="zh-CN" sz="2800" b="1" dirty="0">
                <a:solidFill>
                  <a:srgbClr val="218183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 </a:t>
            </a:r>
            <a:r>
              <a:rPr lang="zh-CN" altLang="zh-CN" sz="2800" b="1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您有一颗慈祥温暖的心</a:t>
            </a:r>
            <a:endParaRPr lang="zh-CN" altLang="zh-CN" sz="2800" b="1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218183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E</a:t>
            </a:r>
            <a:r>
              <a:rPr lang="zh-CN" altLang="zh-CN" sz="2800" b="1" dirty="0">
                <a:solidFill>
                  <a:srgbClr val="218183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（</a:t>
            </a:r>
            <a:r>
              <a:rPr lang="en-US" altLang="zh-CN" sz="2800" b="1" dirty="0">
                <a:solidFill>
                  <a:srgbClr val="218183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eyes</a:t>
            </a:r>
            <a:r>
              <a:rPr lang="zh-CN" altLang="zh-CN" sz="2800" b="1" dirty="0">
                <a:solidFill>
                  <a:srgbClr val="218183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）</a:t>
            </a:r>
            <a:r>
              <a:rPr lang="en-US" altLang="zh-CN" sz="2800" b="1" dirty="0">
                <a:solidFill>
                  <a:srgbClr val="218183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 </a:t>
            </a:r>
            <a:r>
              <a:rPr lang="zh-CN" altLang="zh-CN" sz="2800" b="1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您注视我的目光总是充满着爱</a:t>
            </a:r>
            <a:endParaRPr lang="zh-CN" altLang="zh-CN" sz="2800" b="1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218183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R</a:t>
            </a:r>
            <a:r>
              <a:rPr lang="zh-CN" altLang="zh-CN" sz="2800" b="1" dirty="0">
                <a:solidFill>
                  <a:srgbClr val="218183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（</a:t>
            </a:r>
            <a:r>
              <a:rPr lang="en-US" altLang="zh-CN" sz="2800" b="1" dirty="0">
                <a:solidFill>
                  <a:srgbClr val="218183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right</a:t>
            </a:r>
            <a:r>
              <a:rPr lang="zh-CN" altLang="zh-CN" sz="2800" b="1" dirty="0">
                <a:solidFill>
                  <a:srgbClr val="218183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）</a:t>
            </a:r>
            <a:r>
              <a:rPr lang="en-US" altLang="zh-CN" sz="2800" b="1" dirty="0">
                <a:solidFill>
                  <a:srgbClr val="218183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 </a:t>
            </a:r>
            <a:r>
              <a:rPr lang="zh-CN" altLang="zh-CN" sz="2800" b="1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您从不欺骗我们，教导我们去做正确的事情</a:t>
            </a:r>
            <a:endParaRPr lang="zh-CN" altLang="zh-CN" sz="2800" b="1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4895850" y="904876"/>
            <a:ext cx="4282116" cy="1070140"/>
          </a:xfrm>
          <a:prstGeom prst="roundRect">
            <a:avLst>
              <a:gd name="adj" fmla="val 28638"/>
            </a:avLst>
          </a:prstGeom>
          <a:solidFill>
            <a:srgbClr val="F95647"/>
          </a:solidFill>
          <a:ln>
            <a:noFill/>
          </a:ln>
          <a:effectLst>
            <a:outerShdw blurRad="584200" dir="7200000" sx="102000" sy="102000" algn="tl" rotWithShape="0">
              <a:srgbClr val="F9564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132870" y="834856"/>
            <a:ext cx="3775394" cy="10726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4800" b="1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Mother</a:t>
            </a:r>
            <a:r>
              <a:rPr lang="zh-CN" altLang="zh-CN" sz="4800" b="1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（妈妈）</a:t>
            </a:r>
            <a:endParaRPr lang="zh-CN" altLang="zh-CN" sz="4800" b="1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9" grpId="0" animBg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4379983" y="546100"/>
            <a:ext cx="5104001" cy="6147263"/>
          </a:xfrm>
          <a:prstGeom prst="roundRect">
            <a:avLst>
              <a:gd name="adj" fmla="val 11939"/>
            </a:avLst>
          </a:prstGeom>
          <a:solidFill>
            <a:srgbClr val="1C9493"/>
          </a:solidFill>
          <a:ln>
            <a:noFill/>
          </a:ln>
          <a:effectLst>
            <a:outerShdw blurRad="584200" dir="7200000" sx="102000" sy="102000" algn="tl" rotWithShape="0">
              <a:srgbClr val="1C949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656362" y="688519"/>
            <a:ext cx="4827622" cy="557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在唐山大地震中</a:t>
            </a:r>
            <a:endParaRPr lang="zh-CN" altLang="zh-CN" sz="2000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一对母子被埋在废墟之下</a:t>
            </a:r>
            <a:endParaRPr lang="zh-CN" altLang="zh-CN" sz="2000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八天，整整八天</a:t>
            </a:r>
            <a:endParaRPr lang="zh-CN" altLang="zh-CN" sz="2000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当救援人员发现他们时，七八个月大的孩子安然无恙</a:t>
            </a:r>
            <a:endParaRPr lang="zh-CN" altLang="zh-CN" sz="2000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而母亲，却永远的离开了人间</a:t>
            </a:r>
            <a:endParaRPr lang="zh-CN" altLang="zh-CN" sz="2000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在那阴冷、没有水、没有食物的环境中</a:t>
            </a:r>
            <a:endParaRPr lang="zh-CN" altLang="zh-CN" sz="2000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是母亲用乳汁延续着孩子的生命</a:t>
            </a:r>
            <a:endParaRPr lang="zh-CN" altLang="zh-CN" sz="2000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乳汁吸干了，她用力咬破手指</a:t>
            </a:r>
            <a:endParaRPr lang="zh-CN" altLang="zh-CN" sz="2000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让孩子吸吮自己的鲜血</a:t>
            </a:r>
            <a:endParaRPr lang="zh-CN" altLang="zh-CN" sz="2000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直到最后一滴生命流逝</a:t>
            </a:r>
            <a:endParaRPr lang="zh-CN" altLang="zh-CN" sz="2000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直到人们发现了那用慈母之心创造的奇迹</a:t>
            </a:r>
            <a:endParaRPr lang="zh-CN" altLang="zh-CN" sz="2000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439" y="2406997"/>
            <a:ext cx="4130639" cy="4130639"/>
          </a:xfrm>
          <a:prstGeom prst="rect">
            <a:avLst/>
          </a:prstGeom>
        </p:spPr>
      </p:pic>
      <p:sp>
        <p:nvSpPr>
          <p:cNvPr id="6" name="圆角矩形 5"/>
          <p:cNvSpPr/>
          <p:nvPr/>
        </p:nvSpPr>
        <p:spPr>
          <a:xfrm>
            <a:off x="741736" y="1160570"/>
            <a:ext cx="3914626" cy="1058287"/>
          </a:xfrm>
          <a:prstGeom prst="roundRect">
            <a:avLst/>
          </a:prstGeom>
          <a:solidFill>
            <a:srgbClr val="7DB554"/>
          </a:solidFill>
          <a:ln>
            <a:noFill/>
          </a:ln>
          <a:effectLst>
            <a:outerShdw blurRad="584200" dir="7200000" sx="102000" sy="102000" algn="tl" rotWithShape="0">
              <a:schemeClr val="accent6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192065" y="1097070"/>
            <a:ext cx="3013967" cy="9909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400" b="1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伟大的母爱</a:t>
            </a:r>
            <a:endParaRPr lang="zh-CN" altLang="zh-CN" sz="4400" b="1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6" grpId="0" animBg="1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" t="16878" r="2917" b="12355"/>
          <a:stretch>
            <a:fillRect/>
          </a:stretch>
        </p:blipFill>
        <p:spPr>
          <a:xfrm>
            <a:off x="5903979" y="932723"/>
            <a:ext cx="5773477" cy="167479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255" y="2372883"/>
            <a:ext cx="3615216" cy="362102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776" y="548680"/>
            <a:ext cx="4302203" cy="3621021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6770395" y="1450245"/>
            <a:ext cx="4068742" cy="6370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2665" b="1" dirty="0">
                <a:solidFill>
                  <a:schemeClr val="accent5">
                    <a:lumMod val="75000"/>
                  </a:schemeClr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为了孩子，再累点也没关系</a:t>
            </a:r>
            <a:endParaRPr lang="zh-CN" altLang="zh-CN" sz="2665" b="1" dirty="0">
              <a:solidFill>
                <a:schemeClr val="accent5">
                  <a:lumMod val="75000"/>
                </a:schemeClr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" t="16878" r="2917" b="12355"/>
          <a:stretch>
            <a:fillRect/>
          </a:stretch>
        </p:blipFill>
        <p:spPr>
          <a:xfrm flipH="1">
            <a:off x="1762683" y="3909053"/>
            <a:ext cx="5773477" cy="1674792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622033" y="4426576"/>
            <a:ext cx="4068742" cy="6370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2665" b="1" dirty="0">
                <a:solidFill>
                  <a:schemeClr val="accent5">
                    <a:lumMod val="75000"/>
                  </a:schemeClr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为了孩子，再苦点也无所谓</a:t>
            </a:r>
            <a:endParaRPr lang="zh-CN" altLang="zh-CN" sz="2665" b="1" dirty="0">
              <a:solidFill>
                <a:schemeClr val="accent5">
                  <a:lumMod val="75000"/>
                </a:schemeClr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233" y="453851"/>
            <a:ext cx="4063492" cy="4063492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648" y="1812342"/>
            <a:ext cx="6267485" cy="3292529"/>
          </a:xfrm>
          <a:prstGeom prst="rect">
            <a:avLst/>
          </a:prstGeom>
        </p:spPr>
      </p:pic>
      <p:sp>
        <p:nvSpPr>
          <p:cNvPr id="22" name="圆角矩形 21"/>
          <p:cNvSpPr/>
          <p:nvPr/>
        </p:nvSpPr>
        <p:spPr>
          <a:xfrm>
            <a:off x="2037325" y="3848403"/>
            <a:ext cx="8505371" cy="2104481"/>
          </a:xfrm>
          <a:prstGeom prst="roundRect">
            <a:avLst/>
          </a:prstGeom>
          <a:solidFill>
            <a:srgbClr val="7DB554"/>
          </a:solidFill>
          <a:ln>
            <a:noFill/>
          </a:ln>
          <a:effectLst>
            <a:outerShdw blurRad="584200" dir="7200000" sx="102000" sy="102000" algn="tl" rotWithShape="0">
              <a:schemeClr val="accent6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7413549" y="3315612"/>
            <a:ext cx="1065580" cy="106558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6000">
                <a:solidFill>
                  <a:srgbClr val="218183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谈</a:t>
            </a:r>
            <a:endParaRPr lang="zh-CN" altLang="en-US" sz="6000">
              <a:solidFill>
                <a:srgbClr val="218183"/>
              </a:solidFill>
              <a:cs typeface="+mn-ea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8330151" y="3315612"/>
            <a:ext cx="1065580" cy="106558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zh-CN" sz="6000">
                <a:solidFill>
                  <a:srgbClr val="75AE4D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一</a:t>
            </a:r>
            <a:endParaRPr lang="zh-CN" altLang="en-US" sz="6000">
              <a:solidFill>
                <a:srgbClr val="75AE4D"/>
              </a:solidFill>
              <a:cs typeface="+mn-ea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9246753" y="3315612"/>
            <a:ext cx="1065580" cy="106558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6000">
                <a:solidFill>
                  <a:srgbClr val="FEC25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谈</a:t>
            </a:r>
            <a:endParaRPr lang="zh-CN" altLang="en-US" sz="6000">
              <a:solidFill>
                <a:srgbClr val="FEC251"/>
              </a:solidFill>
              <a:cs typeface="+mn-ea"/>
            </a:endParaRPr>
          </a:p>
        </p:txBody>
      </p:sp>
      <p:sp>
        <p:nvSpPr>
          <p:cNvPr id="26" name="标题 1"/>
          <p:cNvSpPr txBox="1"/>
          <p:nvPr/>
        </p:nvSpPr>
        <p:spPr>
          <a:xfrm>
            <a:off x="3018921" y="4653493"/>
            <a:ext cx="6542176" cy="92333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defRPr>
            </a:lvl1pPr>
          </a:lstStyle>
          <a:p>
            <a:pPr algn="ctr"/>
            <a:r>
              <a:rPr lang="zh-CN" altLang="en-US" sz="6000" b="1" spc="300">
                <a:solidFill>
                  <a:schemeClr val="bg1"/>
                </a:solidFill>
              </a:rPr>
              <a:t>我伟大的父（母）亲</a:t>
            </a:r>
            <a:endParaRPr lang="zh-CN" altLang="en-US" sz="6000" b="1" spc="3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grpId="0" nodeType="withEffect" p14:presetBounceEnd="25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2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21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fill="hold" grpId="0" nodeType="withEffect" p14:presetBounceEnd="25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2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2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 p14:presetBounceEnd="25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2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2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2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 animBg="1"/>
          <p:bldP spid="23" grpId="0" animBg="1"/>
          <p:bldP spid="24" grpId="0" animBg="1"/>
          <p:bldP spid="25" grpId="0" animBg="1"/>
          <p:bldP spid="2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2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 animBg="1"/>
          <p:bldP spid="23" grpId="0" animBg="1"/>
          <p:bldP spid="24" grpId="0" animBg="1"/>
          <p:bldP spid="25" grpId="0" animBg="1"/>
          <p:bldP spid="26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233" y="0"/>
            <a:ext cx="4063492" cy="4063492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2037325" y="3394552"/>
            <a:ext cx="8505371" cy="2912991"/>
          </a:xfrm>
          <a:prstGeom prst="roundRect">
            <a:avLst/>
          </a:prstGeom>
          <a:solidFill>
            <a:srgbClr val="7DB554"/>
          </a:solidFill>
          <a:ln>
            <a:noFill/>
          </a:ln>
          <a:effectLst>
            <a:outerShdw blurRad="584200" dir="7200000" sx="102000" sy="102000" algn="tl" rotWithShape="0">
              <a:schemeClr val="accent6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7413549" y="2861761"/>
            <a:ext cx="1065580" cy="106558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6000">
                <a:solidFill>
                  <a:srgbClr val="218183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算</a:t>
            </a:r>
            <a:endParaRPr lang="zh-CN" altLang="en-US" sz="6000">
              <a:solidFill>
                <a:srgbClr val="218183"/>
              </a:solidFill>
              <a:cs typeface="+mn-ea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8330151" y="2861761"/>
            <a:ext cx="1065580" cy="106558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zh-CN" sz="6000">
                <a:solidFill>
                  <a:srgbClr val="75AE4D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一</a:t>
            </a:r>
            <a:endParaRPr lang="zh-CN" altLang="en-US" sz="6000">
              <a:solidFill>
                <a:srgbClr val="75AE4D"/>
              </a:solidFill>
              <a:cs typeface="+mn-ea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9246753" y="2861761"/>
            <a:ext cx="1065580" cy="106558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6000">
                <a:solidFill>
                  <a:srgbClr val="FEC25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算</a:t>
            </a:r>
            <a:endParaRPr lang="zh-CN" altLang="en-US" sz="6000">
              <a:solidFill>
                <a:srgbClr val="FEC251"/>
              </a:solidFill>
              <a:cs typeface="+mn-ea"/>
            </a:endParaRPr>
          </a:p>
        </p:txBody>
      </p:sp>
      <p:sp>
        <p:nvSpPr>
          <p:cNvPr id="12" name="PA_标题 1"/>
          <p:cNvSpPr txBox="1"/>
          <p:nvPr>
            <p:custDataLst>
              <p:tags r:id="rId2"/>
            </p:custDataLst>
          </p:nvPr>
        </p:nvSpPr>
        <p:spPr>
          <a:xfrm>
            <a:off x="2401079" y="3807684"/>
            <a:ext cx="7777862" cy="20867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defRPr>
            </a:lvl1pPr>
          </a:lstStyle>
          <a:p>
            <a:pPr algn="ctr"/>
            <a:r>
              <a:rPr lang="zh-CN" altLang="en-US" sz="4800" b="1" spc="300">
                <a:solidFill>
                  <a:schemeClr val="bg1"/>
                </a:solidFill>
              </a:rPr>
              <a:t>成长过程中，父母对我们倾注了许许多多，接下来就让我们来算算我们的成长账。</a:t>
            </a:r>
            <a:endParaRPr lang="zh-CN" altLang="en-US" sz="4800" b="1" spc="3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25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1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1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25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1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2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25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2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2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1" presetClass="entr" presetSubtype="0" fill="hold" grpId="1" nodeType="withEffect">
                                      <p:stCondLst>
                                        <p:cond delay="13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 tmFilter="0,0; .5, 1; 1, 1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 animBg="1"/>
          <p:bldP spid="11" grpId="0" animBg="1"/>
          <p:bldP spid="12" grpId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1" presetClass="entr" presetSubtype="0" fill="hold" grpId="1" nodeType="withEffect">
                                      <p:stCondLst>
                                        <p:cond delay="13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 tmFilter="0,0; .5, 1; 1, 1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 animBg="1"/>
          <p:bldP spid="11" grpId="0" animBg="1"/>
          <p:bldP spid="12" grpId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6096851" y="1922295"/>
            <a:ext cx="4916532" cy="3064170"/>
          </a:xfrm>
          <a:prstGeom prst="roundRect">
            <a:avLst>
              <a:gd name="adj" fmla="val 12878"/>
            </a:avLst>
          </a:prstGeom>
          <a:solidFill>
            <a:srgbClr val="F9B223"/>
          </a:solidFill>
          <a:ln>
            <a:noFill/>
          </a:ln>
          <a:effectLst>
            <a:outerShdw blurRad="584200" dir="7200000" sx="102000" sy="102000" algn="tl" rotWithShape="0">
              <a:srgbClr val="F9B22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/>
              <a:t>`</a:t>
            </a:r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645237" y="1498598"/>
            <a:ext cx="5291105" cy="3996251"/>
          </a:xfrm>
          <a:prstGeom prst="roundRect">
            <a:avLst/>
          </a:prstGeom>
          <a:solidFill>
            <a:srgbClr val="7DB554"/>
          </a:solidFill>
          <a:ln>
            <a:noFill/>
          </a:ln>
          <a:effectLst>
            <a:outerShdw blurRad="584200" dir="7200000" sx="102000" sy="102000" algn="tl" rotWithShape="0">
              <a:schemeClr val="accent6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05746" y="1603512"/>
            <a:ext cx="4970085" cy="3786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zh-CN" sz="26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每日三餐需要的钱</a:t>
            </a:r>
            <a:r>
              <a:rPr lang="en-US" altLang="zh-CN" sz="26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X</a:t>
            </a:r>
            <a:r>
              <a:rPr lang="zh-CN" altLang="zh-CN" sz="26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元？</a:t>
            </a:r>
            <a:endParaRPr lang="en-US" altLang="zh-CN" sz="2665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pPr lvl="0">
              <a:lnSpc>
                <a:spcPct val="150000"/>
              </a:lnSpc>
            </a:pPr>
            <a:r>
              <a:rPr lang="zh-CN" altLang="zh-CN" sz="26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一个月一般有</a:t>
            </a:r>
            <a:r>
              <a:rPr lang="en-US" altLang="zh-CN" sz="26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30</a:t>
            </a:r>
            <a:r>
              <a:rPr lang="zh-CN" altLang="zh-CN" sz="26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天</a:t>
            </a:r>
            <a:r>
              <a:rPr lang="en-US" altLang="zh-CN" sz="26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*12</a:t>
            </a:r>
            <a:r>
              <a:rPr lang="zh-CN" altLang="zh-CN" sz="26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个月</a:t>
            </a:r>
            <a:r>
              <a:rPr lang="en-US" altLang="zh-CN" sz="26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*19</a:t>
            </a:r>
            <a:r>
              <a:rPr lang="zh-CN" altLang="zh-CN" sz="26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年</a:t>
            </a:r>
            <a:r>
              <a:rPr lang="en-US" altLang="zh-CN" sz="26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=</a:t>
            </a:r>
            <a:r>
              <a:rPr lang="zh-CN" altLang="zh-CN" sz="26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？</a:t>
            </a:r>
            <a:endParaRPr lang="zh-CN" altLang="zh-CN" sz="2665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pPr lvl="0">
              <a:lnSpc>
                <a:spcPct val="150000"/>
              </a:lnSpc>
            </a:pPr>
            <a:r>
              <a:rPr lang="zh-CN" altLang="zh-CN" sz="26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每月零花钱</a:t>
            </a:r>
            <a:r>
              <a:rPr lang="en-US" altLang="zh-CN" sz="26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X</a:t>
            </a:r>
            <a:r>
              <a:rPr lang="zh-CN" altLang="zh-CN" sz="26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元</a:t>
            </a:r>
            <a:r>
              <a:rPr lang="en-US" altLang="zh-CN" sz="26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*12</a:t>
            </a:r>
            <a:r>
              <a:rPr lang="zh-CN" altLang="zh-CN" sz="26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个月</a:t>
            </a:r>
            <a:r>
              <a:rPr lang="en-US" altLang="zh-CN" sz="26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*19</a:t>
            </a:r>
            <a:r>
              <a:rPr lang="zh-CN" altLang="zh-CN" sz="26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年</a:t>
            </a:r>
            <a:r>
              <a:rPr lang="en-US" altLang="zh-CN" sz="26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=</a:t>
            </a:r>
            <a:r>
              <a:rPr lang="zh-CN" altLang="zh-CN" sz="26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？</a:t>
            </a:r>
            <a:endParaRPr lang="zh-CN" altLang="zh-CN" sz="2665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pPr lvl="0">
              <a:lnSpc>
                <a:spcPct val="150000"/>
              </a:lnSpc>
            </a:pPr>
            <a:r>
              <a:rPr lang="zh-CN" altLang="zh-CN" sz="26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看病等</a:t>
            </a:r>
            <a:r>
              <a:rPr lang="en-US" altLang="zh-CN" sz="26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X</a:t>
            </a:r>
            <a:r>
              <a:rPr lang="zh-CN" altLang="zh-CN" sz="26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元</a:t>
            </a:r>
            <a:endParaRPr lang="zh-CN" altLang="zh-CN" sz="2665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pPr lvl="0">
              <a:lnSpc>
                <a:spcPct val="150000"/>
              </a:lnSpc>
            </a:pPr>
            <a:r>
              <a:rPr lang="zh-CN" altLang="zh-CN" sz="26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外出游玩</a:t>
            </a:r>
            <a:r>
              <a:rPr lang="en-US" altLang="zh-CN" sz="26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X</a:t>
            </a:r>
            <a:r>
              <a:rPr lang="zh-CN" altLang="zh-CN" sz="26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元</a:t>
            </a:r>
            <a:endParaRPr lang="zh-CN" altLang="zh-CN" sz="2665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pPr>
              <a:lnSpc>
                <a:spcPct val="150000"/>
              </a:lnSpc>
            </a:pPr>
            <a:r>
              <a:rPr lang="zh-CN" altLang="zh-CN" sz="26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合计</a:t>
            </a:r>
            <a:r>
              <a:rPr lang="en-US" altLang="zh-CN" sz="26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=</a:t>
            </a:r>
            <a:r>
              <a:rPr lang="zh-CN" altLang="zh-CN" sz="26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？元</a:t>
            </a:r>
            <a:endParaRPr lang="zh-CN" altLang="zh-CN" sz="2665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399534" y="2330994"/>
            <a:ext cx="431116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        </a:t>
            </a:r>
            <a:r>
              <a:rPr lang="zh-CN" altLang="zh-CN" sz="28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物质方面的金钱也许有一天会还清的，但是父母为我们倾注的心血，我们即使用尽一生又怎么回报得</a:t>
            </a:r>
            <a:r>
              <a:rPr lang="zh-CN" altLang="en-US" sz="28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完</a:t>
            </a:r>
            <a:r>
              <a:rPr lang="zh-CN" altLang="zh-CN" sz="28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呢？</a:t>
            </a:r>
            <a:endParaRPr lang="zh-CN" altLang="zh-CN" sz="2800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030" y="3731549"/>
            <a:ext cx="1338221" cy="165838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837" y="4166755"/>
            <a:ext cx="1185192" cy="12231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 animBg="1"/>
      <p:bldP spid="10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716842" y="1640994"/>
            <a:ext cx="7353101" cy="3996251"/>
          </a:xfrm>
          <a:prstGeom prst="roundRect">
            <a:avLst/>
          </a:prstGeom>
          <a:solidFill>
            <a:srgbClr val="7DB554"/>
          </a:solidFill>
          <a:ln>
            <a:noFill/>
          </a:ln>
          <a:effectLst>
            <a:outerShdw blurRad="584200" dir="7200000" sx="102000" sy="102000" algn="tl" rotWithShape="0">
              <a:schemeClr val="accent6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811" y="644691"/>
            <a:ext cx="5044379" cy="144016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252897" y="2337544"/>
            <a:ext cx="6280990" cy="2603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        </a:t>
            </a:r>
            <a:r>
              <a:rPr lang="zh-CN" altLang="zh-CN" sz="28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让我们把父母为你做的事和你为父母做的事列举出来，作为砝码放在天平的两端，看看你的天平是否倾斜得太厉害？如果是，请你加重砝码</a:t>
            </a:r>
            <a:endParaRPr lang="zh-CN" altLang="zh-CN" sz="2800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904007" y="751147"/>
            <a:ext cx="2383986" cy="9637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265" b="1" dirty="0">
                <a:solidFill>
                  <a:schemeClr val="accent5">
                    <a:lumMod val="75000"/>
                  </a:schemeClr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爱的天平</a:t>
            </a:r>
            <a:endParaRPr lang="zh-CN" altLang="zh-CN" sz="4265" b="1" dirty="0">
              <a:solidFill>
                <a:schemeClr val="accent5">
                  <a:lumMod val="75000"/>
                </a:schemeClr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086" y="1152128"/>
            <a:ext cx="4485117" cy="44851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941" y="1485266"/>
            <a:ext cx="4581128" cy="4581128"/>
          </a:xfrm>
          <a:prstGeom prst="rect">
            <a:avLst/>
          </a:prstGeom>
        </p:spPr>
      </p:pic>
      <p:sp>
        <p:nvSpPr>
          <p:cNvPr id="4" name="圆角矩形 3"/>
          <p:cNvSpPr/>
          <p:nvPr/>
        </p:nvSpPr>
        <p:spPr>
          <a:xfrm>
            <a:off x="707336" y="3775831"/>
            <a:ext cx="9859064" cy="2104482"/>
          </a:xfrm>
          <a:prstGeom prst="roundRect">
            <a:avLst/>
          </a:prstGeom>
          <a:solidFill>
            <a:srgbClr val="7DB554"/>
          </a:solidFill>
          <a:ln>
            <a:noFill/>
          </a:ln>
          <a:effectLst>
            <a:outerShdw blurRad="584200" dir="7200000" sx="102000" sy="102000" algn="tl" rotWithShape="0">
              <a:schemeClr val="accent6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962349" y="3243040"/>
            <a:ext cx="1065580" cy="106558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6000">
                <a:solidFill>
                  <a:srgbClr val="218183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讨</a:t>
            </a:r>
            <a:endParaRPr lang="zh-CN" altLang="en-US" sz="6000">
              <a:solidFill>
                <a:srgbClr val="218183"/>
              </a:solidFill>
              <a:cs typeface="+mn-ea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941195" y="3243040"/>
            <a:ext cx="1065580" cy="106558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6000">
                <a:solidFill>
                  <a:srgbClr val="FEC25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论</a:t>
            </a:r>
            <a:endParaRPr lang="zh-CN" altLang="en-US" sz="6000">
              <a:solidFill>
                <a:srgbClr val="FEC251"/>
              </a:solidFill>
              <a:cs typeface="+mn-ea"/>
            </a:endParaRPr>
          </a:p>
        </p:txBody>
      </p:sp>
      <p:sp>
        <p:nvSpPr>
          <p:cNvPr id="8" name="标题 1"/>
          <p:cNvSpPr txBox="1"/>
          <p:nvPr/>
        </p:nvSpPr>
        <p:spPr>
          <a:xfrm>
            <a:off x="962349" y="4442420"/>
            <a:ext cx="9349034" cy="1200329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defRPr>
            </a:lvl1pPr>
          </a:lstStyle>
          <a:p>
            <a:pPr algn="ctr"/>
            <a:r>
              <a:rPr lang="zh-CN" altLang="en-US" sz="4000" b="1" spc="300">
                <a:solidFill>
                  <a:schemeClr val="bg1"/>
                </a:solidFill>
              </a:rPr>
              <a:t>我在家里最经常对父母说的话是什么？</a:t>
            </a:r>
            <a:endParaRPr lang="zh-CN" altLang="en-US" sz="4000" b="1" spc="300">
              <a:solidFill>
                <a:schemeClr val="bg1"/>
              </a:solidFill>
            </a:endParaRPr>
          </a:p>
          <a:p>
            <a:pPr algn="ctr"/>
            <a:r>
              <a:rPr lang="zh-CN" altLang="en-US" sz="4000" b="1" spc="300">
                <a:solidFill>
                  <a:schemeClr val="bg1"/>
                </a:solidFill>
              </a:rPr>
              <a:t>父母经常对我说的话是什么？</a:t>
            </a:r>
            <a:endParaRPr lang="zh-CN" altLang="en-US" sz="4000" b="1" spc="3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25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1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1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25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1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2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7" grpId="0" animBg="1"/>
          <p:bldP spid="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7" grpId="0" animBg="1"/>
          <p:bldP spid="8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9937" y="-467357"/>
            <a:ext cx="6404858" cy="6071482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1703496" y="3481638"/>
            <a:ext cx="8505371" cy="2912991"/>
          </a:xfrm>
          <a:prstGeom prst="roundRect">
            <a:avLst/>
          </a:prstGeom>
          <a:solidFill>
            <a:srgbClr val="7DB554"/>
          </a:solidFill>
          <a:ln>
            <a:noFill/>
          </a:ln>
          <a:effectLst>
            <a:outerShdw blurRad="584200" dir="7200000" sx="102000" sy="102000" algn="tl" rotWithShape="0">
              <a:schemeClr val="accent6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7079720" y="2948847"/>
            <a:ext cx="1065580" cy="106558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6000">
                <a:solidFill>
                  <a:srgbClr val="218183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议</a:t>
            </a:r>
            <a:endParaRPr lang="zh-CN" altLang="en-US" sz="6000">
              <a:solidFill>
                <a:srgbClr val="218183"/>
              </a:solidFill>
              <a:cs typeface="+mn-ea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7996322" y="2948847"/>
            <a:ext cx="1065580" cy="106558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zh-CN" sz="6000">
                <a:solidFill>
                  <a:srgbClr val="75AE4D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一</a:t>
            </a:r>
            <a:endParaRPr lang="zh-CN" altLang="en-US" sz="6000">
              <a:solidFill>
                <a:srgbClr val="75AE4D"/>
              </a:solidFill>
              <a:cs typeface="+mn-ea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8912924" y="2948847"/>
            <a:ext cx="1065580" cy="106558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6000">
                <a:solidFill>
                  <a:srgbClr val="FEC25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议</a:t>
            </a:r>
            <a:endParaRPr lang="zh-CN" altLang="en-US" sz="6000">
              <a:solidFill>
                <a:srgbClr val="FEC251"/>
              </a:solidFill>
              <a:cs typeface="+mn-ea"/>
            </a:endParaRPr>
          </a:p>
        </p:txBody>
      </p:sp>
      <p:sp>
        <p:nvSpPr>
          <p:cNvPr id="14" name="PA_标题 1"/>
          <p:cNvSpPr txBox="1"/>
          <p:nvPr>
            <p:custDataLst>
              <p:tags r:id="rId2"/>
            </p:custDataLst>
          </p:nvPr>
        </p:nvSpPr>
        <p:spPr>
          <a:xfrm>
            <a:off x="2067250" y="3894770"/>
            <a:ext cx="7777862" cy="20867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defRPr>
            </a:lvl1pPr>
          </a:lstStyle>
          <a:p>
            <a:pPr algn="ctr"/>
            <a:r>
              <a:rPr lang="zh-CN" altLang="en-US" sz="4800" b="1" spc="300">
                <a:solidFill>
                  <a:schemeClr val="bg1"/>
                </a:solidFill>
              </a:rPr>
              <a:t>父母为我们付出了那么多，我们又对父母怎么样呢？又为父母做过些什么呢？</a:t>
            </a:r>
            <a:endParaRPr lang="zh-CN" altLang="en-US" sz="4800" b="1" spc="3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25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1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1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25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1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2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25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2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2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1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 tmFilter="0,0; .5, 1; 1, 1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12" grpId="0" animBg="1"/>
          <p:bldP spid="13" grpId="0" animBg="1"/>
          <p:bldP spid="1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1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 tmFilter="0,0; .5, 1; 1, 1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12" grpId="0" animBg="1"/>
          <p:bldP spid="13" grpId="0" animBg="1"/>
          <p:bldP spid="14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圆角矩形 23"/>
          <p:cNvSpPr/>
          <p:nvPr/>
        </p:nvSpPr>
        <p:spPr>
          <a:xfrm>
            <a:off x="1711651" y="1855226"/>
            <a:ext cx="3958017" cy="4640823"/>
          </a:xfrm>
          <a:prstGeom prst="roundRect">
            <a:avLst/>
          </a:prstGeom>
          <a:solidFill>
            <a:srgbClr val="1C9493"/>
          </a:solidFill>
          <a:ln>
            <a:noFill/>
          </a:ln>
          <a:effectLst>
            <a:outerShdw blurRad="584200" dir="7200000" sx="102000" sy="102000" algn="tl" rotWithShape="0">
              <a:srgbClr val="1C949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>
            <a:off x="5957913" y="1855217"/>
            <a:ext cx="4004455" cy="4640832"/>
          </a:xfrm>
          <a:prstGeom prst="roundRect">
            <a:avLst/>
          </a:prstGeom>
          <a:solidFill>
            <a:srgbClr val="7DB554"/>
          </a:solidFill>
          <a:ln>
            <a:noFill/>
          </a:ln>
          <a:effectLst>
            <a:outerShdw blurRad="584200" dir="7200000" sx="102000" sy="102000" algn="tl" rotWithShape="0">
              <a:schemeClr val="accent6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143377" y="1956470"/>
            <a:ext cx="2688299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你父母的生日分别是？</a:t>
            </a:r>
            <a:endParaRPr lang="zh-CN" altLang="zh-CN" sz="1865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43377" y="2366840"/>
            <a:ext cx="2688299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你父母的年龄分别是？</a:t>
            </a:r>
            <a:endParaRPr lang="zh-CN" altLang="zh-CN" sz="1865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43377" y="2777209"/>
            <a:ext cx="2688299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你父母的体重分别是？</a:t>
            </a:r>
            <a:endParaRPr lang="zh-CN" altLang="zh-CN" sz="1865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143377" y="3187578"/>
            <a:ext cx="2688299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你父母的身高分别是？</a:t>
            </a:r>
            <a:endParaRPr lang="zh-CN" altLang="zh-CN" sz="1865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43377" y="3597948"/>
            <a:ext cx="3264363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你父母分别穿什么码的鞋？</a:t>
            </a:r>
            <a:endParaRPr lang="zh-CN" altLang="zh-CN" sz="1865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143377" y="4008317"/>
            <a:ext cx="2688299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你父母最喜欢的颜色是？</a:t>
            </a:r>
            <a:endParaRPr lang="zh-CN" altLang="zh-CN" sz="1865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143377" y="4418686"/>
            <a:ext cx="2688299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你父母最爱吃的菜是？</a:t>
            </a:r>
            <a:endParaRPr lang="zh-CN" altLang="zh-CN" sz="1865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143377" y="4829056"/>
            <a:ext cx="2900973" cy="66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你父母什么时候有了白发、有了皱纹？</a:t>
            </a:r>
            <a:endParaRPr lang="zh-CN" altLang="zh-CN" sz="1865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143377" y="5496033"/>
            <a:ext cx="2949801" cy="66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你父母什么时候最开心？什么时候最难过？</a:t>
            </a:r>
            <a:endParaRPr lang="zh-CN" altLang="zh-CN" sz="1865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534403" y="1956470"/>
            <a:ext cx="3456384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你父母最大的愿望是什么？</a:t>
            </a:r>
            <a:endParaRPr lang="zh-CN" altLang="zh-CN" sz="1865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534403" y="2366840"/>
            <a:ext cx="2943051" cy="66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你知道父亲节和母亲节是哪一天吗？</a:t>
            </a:r>
            <a:endParaRPr lang="zh-CN" altLang="zh-CN" sz="1865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534403" y="3062273"/>
            <a:ext cx="2688299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你给父母做过早餐吗？</a:t>
            </a:r>
            <a:endParaRPr lang="zh-CN" altLang="zh-CN" sz="1865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534403" y="3472642"/>
            <a:ext cx="3456384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你经常帮父母盛饭、捶背吗？</a:t>
            </a:r>
            <a:endParaRPr lang="zh-CN" altLang="zh-CN" sz="1865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534403" y="3883011"/>
            <a:ext cx="3264363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你给父母送过礼物吗？</a:t>
            </a:r>
            <a:endParaRPr lang="zh-CN" altLang="zh-CN" sz="1865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534403" y="4293381"/>
            <a:ext cx="2688299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你对父母说过谢谢吗？</a:t>
            </a:r>
            <a:endParaRPr lang="zh-CN" altLang="zh-CN" sz="1865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534403" y="4703750"/>
            <a:ext cx="2688299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你和同学比吃比穿吗？</a:t>
            </a:r>
            <a:endParaRPr lang="zh-CN" altLang="zh-CN" sz="1865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534403" y="5114120"/>
            <a:ext cx="2943051" cy="66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你斥骂、埋怨、讥讽过你的父母吗？</a:t>
            </a:r>
            <a:endParaRPr lang="zh-CN" altLang="zh-CN" sz="1865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534403" y="5783354"/>
            <a:ext cx="1440160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……</a:t>
            </a:r>
            <a:endParaRPr lang="zh-CN" altLang="zh-CN" sz="1865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760" y="1040930"/>
            <a:ext cx="553381" cy="462164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496" y="6033885"/>
            <a:ext cx="553381" cy="462164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2825" y="3187578"/>
            <a:ext cx="553381" cy="46216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052" y="110463"/>
            <a:ext cx="3286418" cy="21669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949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899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849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799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849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849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799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99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499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549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1799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2749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3849"/>
                            </p:stCondLst>
                            <p:childTnLst>
                              <p:par>
                                <p:cTn id="6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4799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749"/>
                            </p:stCondLst>
                            <p:childTnLst>
                              <p:par>
                                <p:cTn id="7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6699"/>
                            </p:stCondLst>
                            <p:childTnLst>
                              <p:par>
                                <p:cTn id="7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7950"/>
                            </p:stCondLst>
                            <p:childTnLst>
                              <p:par>
                                <p:cTn id="8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85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7" grpId="0"/>
      <p:bldP spid="10" grpId="0"/>
      <p:bldP spid="11" grpId="0"/>
      <p:bldP spid="12" grpId="0"/>
      <p:bldP spid="13" grpId="0"/>
      <p:bldP spid="14" grpId="0"/>
      <p:bldP spid="15" grpId="0"/>
      <p:bldP spid="18" grpId="0"/>
      <p:bldP spid="19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3517900" y="2521968"/>
            <a:ext cx="7048500" cy="4145532"/>
          </a:xfrm>
          <a:prstGeom prst="roundRect">
            <a:avLst/>
          </a:prstGeom>
          <a:solidFill>
            <a:srgbClr val="7DB554"/>
          </a:solidFill>
          <a:ln>
            <a:noFill/>
          </a:ln>
          <a:effectLst>
            <a:outerShdw blurRad="584200" dir="7200000" sx="102000" sy="102000" algn="tl" rotWithShape="0">
              <a:schemeClr val="accent6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065895" y="3163573"/>
            <a:ext cx="595250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        </a:t>
            </a:r>
            <a:r>
              <a:rPr lang="zh-CN" altLang="zh-CN" sz="24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在我们的成长中，爸爸妈妈付出的心血，我们有想过多少？感受过多少？回报过多少呢？有些同学把父母的爱看成是理所当然的。更有甚者，面对父母是居高临下，盛气凌人；是埋怨，责难，是一次次让父母失望、伤心！</a:t>
            </a:r>
            <a:endParaRPr lang="zh-CN" altLang="zh-CN" sz="2400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95" y="387052"/>
            <a:ext cx="4369399" cy="40050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255" y="775179"/>
            <a:ext cx="4581128" cy="4581128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2037325" y="3394552"/>
            <a:ext cx="8505371" cy="2912991"/>
          </a:xfrm>
          <a:prstGeom prst="roundRect">
            <a:avLst/>
          </a:prstGeom>
          <a:solidFill>
            <a:srgbClr val="7DB554"/>
          </a:solidFill>
          <a:ln>
            <a:noFill/>
          </a:ln>
          <a:effectLst>
            <a:outerShdw blurRad="584200" dir="7200000" sx="102000" sy="102000" algn="tl" rotWithShape="0">
              <a:schemeClr val="accent6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2679624" y="2861761"/>
            <a:ext cx="1065580" cy="106558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6000">
                <a:solidFill>
                  <a:srgbClr val="218183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谈</a:t>
            </a:r>
            <a:endParaRPr lang="zh-CN" altLang="en-US" sz="6000">
              <a:solidFill>
                <a:srgbClr val="218183"/>
              </a:solidFill>
              <a:cs typeface="+mn-ea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3596226" y="2861761"/>
            <a:ext cx="1065580" cy="106558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zh-CN" sz="6000">
                <a:solidFill>
                  <a:srgbClr val="75AE4D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一</a:t>
            </a:r>
            <a:endParaRPr lang="zh-CN" altLang="en-US" sz="6000">
              <a:solidFill>
                <a:srgbClr val="75AE4D"/>
              </a:solidFill>
              <a:cs typeface="+mn-ea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512828" y="2861761"/>
            <a:ext cx="1065580" cy="106558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6000" smtClean="0">
                <a:solidFill>
                  <a:srgbClr val="FEC25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谈</a:t>
            </a:r>
            <a:endParaRPr lang="zh-CN" altLang="en-US" sz="6000">
              <a:solidFill>
                <a:srgbClr val="FEC251"/>
              </a:solidFill>
              <a:cs typeface="+mn-ea"/>
            </a:endParaRPr>
          </a:p>
        </p:txBody>
      </p:sp>
      <p:sp>
        <p:nvSpPr>
          <p:cNvPr id="9" name="PA_标题 1"/>
          <p:cNvSpPr txBox="1"/>
          <p:nvPr>
            <p:custDataLst>
              <p:tags r:id="rId2"/>
            </p:custDataLst>
          </p:nvPr>
        </p:nvSpPr>
        <p:spPr>
          <a:xfrm>
            <a:off x="2401079" y="4140082"/>
            <a:ext cx="7777862" cy="142192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defRPr>
            </a:lvl1pPr>
          </a:lstStyle>
          <a:p>
            <a:pPr algn="ctr"/>
            <a:r>
              <a:rPr lang="zh-CN" altLang="en-US" sz="4800" b="1" spc="300">
                <a:solidFill>
                  <a:schemeClr val="bg1"/>
                </a:solidFill>
              </a:rPr>
              <a:t>你今后打算用实际行动为父母做些什么呢？</a:t>
            </a:r>
            <a:endParaRPr lang="zh-CN" altLang="en-US" sz="4800" b="1" spc="3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25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1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25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1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2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25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2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2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1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 tmFilter="0,0; .5, 1; 1, 1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 animBg="1"/>
          <p:bldP spid="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1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 tmFilter="0,0; .5, 1; 1, 1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 animBg="1"/>
          <p:bldP spid="9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941980" y="2080102"/>
            <a:ext cx="4934946" cy="3834923"/>
          </a:xfrm>
          <a:prstGeom prst="roundRect">
            <a:avLst/>
          </a:prstGeom>
          <a:solidFill>
            <a:srgbClr val="7DB554"/>
          </a:solidFill>
          <a:ln>
            <a:noFill/>
          </a:ln>
          <a:effectLst>
            <a:outerShdw blurRad="584200" dir="7200000" sx="102000" sy="102000" algn="tl" rotWithShape="0">
              <a:schemeClr val="accent6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701561" y="872056"/>
            <a:ext cx="6986208" cy="8547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3735" b="1" dirty="0">
                <a:solidFill>
                  <a:schemeClr val="accent5">
                    <a:lumMod val="75000"/>
                  </a:schemeClr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知道“</a:t>
            </a:r>
            <a:r>
              <a:rPr lang="en-US" altLang="zh-CN" sz="3735" b="1" dirty="0">
                <a:solidFill>
                  <a:srgbClr val="C00000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Family</a:t>
            </a:r>
            <a:r>
              <a:rPr lang="zh-CN" altLang="zh-CN" sz="3735" b="1" dirty="0">
                <a:solidFill>
                  <a:schemeClr val="accent5">
                    <a:lumMod val="75000"/>
                  </a:schemeClr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”这个单词的含义吗？</a:t>
            </a:r>
            <a:endParaRPr lang="zh-CN" altLang="zh-CN" sz="3735" b="1" dirty="0">
              <a:solidFill>
                <a:schemeClr val="accent5">
                  <a:lumMod val="75000"/>
                </a:schemeClr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69414" y="2292752"/>
            <a:ext cx="2996333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3600" dirty="0">
                <a:solidFill>
                  <a:schemeClr val="accent5">
                    <a:lumMod val="75000"/>
                  </a:schemeClr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爸爸</a:t>
            </a:r>
            <a:r>
              <a:rPr lang="en-US" altLang="zh-CN" sz="3600" dirty="0">
                <a:solidFill>
                  <a:schemeClr val="accent5">
                    <a:lumMod val="75000"/>
                  </a:schemeClr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  </a:t>
            </a:r>
            <a:r>
              <a:rPr lang="en-US" altLang="zh-CN" sz="3600" b="1" dirty="0">
                <a:solidFill>
                  <a:srgbClr val="2C8D37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F</a:t>
            </a:r>
            <a:r>
              <a:rPr lang="en-US" altLang="zh-CN" sz="3600" dirty="0">
                <a:solidFill>
                  <a:schemeClr val="accent5">
                    <a:lumMod val="75000"/>
                  </a:schemeClr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  </a:t>
            </a:r>
            <a:r>
              <a:rPr lang="en-US" altLang="zh-CN" sz="3600" dirty="0" err="1">
                <a:solidFill>
                  <a:schemeClr val="accent5">
                    <a:lumMod val="75000"/>
                  </a:schemeClr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ather</a:t>
            </a:r>
            <a:endParaRPr lang="zh-CN" altLang="zh-CN" sz="3600" dirty="0">
              <a:solidFill>
                <a:schemeClr val="accent5">
                  <a:lumMod val="75000"/>
                </a:schemeClr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r>
              <a:rPr lang="zh-CN" altLang="zh-CN" sz="3600" dirty="0">
                <a:solidFill>
                  <a:schemeClr val="accent5">
                    <a:lumMod val="75000"/>
                  </a:schemeClr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和</a:t>
            </a:r>
            <a:r>
              <a:rPr lang="en-US" altLang="zh-CN" sz="3600" dirty="0">
                <a:solidFill>
                  <a:schemeClr val="accent5">
                    <a:lumMod val="75000"/>
                  </a:schemeClr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      </a:t>
            </a:r>
            <a:r>
              <a:rPr lang="en-US" altLang="zh-CN" sz="3600" b="1" dirty="0">
                <a:solidFill>
                  <a:srgbClr val="2C8D37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A</a:t>
            </a:r>
            <a:r>
              <a:rPr lang="en-US" altLang="zh-CN" sz="3600" dirty="0">
                <a:solidFill>
                  <a:schemeClr val="accent5">
                    <a:lumMod val="75000"/>
                  </a:schemeClr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  </a:t>
            </a:r>
            <a:r>
              <a:rPr lang="en-US" altLang="zh-CN" sz="3600" dirty="0" err="1">
                <a:solidFill>
                  <a:schemeClr val="accent5">
                    <a:lumMod val="75000"/>
                  </a:schemeClr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nd</a:t>
            </a:r>
            <a:endParaRPr lang="zh-CN" altLang="zh-CN" sz="3600" dirty="0">
              <a:solidFill>
                <a:schemeClr val="accent5">
                  <a:lumMod val="75000"/>
                </a:schemeClr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r>
              <a:rPr lang="zh-CN" altLang="zh-CN" sz="3600" dirty="0">
                <a:solidFill>
                  <a:schemeClr val="accent5">
                    <a:lumMod val="75000"/>
                  </a:schemeClr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妈妈</a:t>
            </a:r>
            <a:r>
              <a:rPr lang="en-US" altLang="zh-CN" sz="3600" dirty="0">
                <a:solidFill>
                  <a:schemeClr val="accent5">
                    <a:lumMod val="75000"/>
                  </a:schemeClr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  </a:t>
            </a:r>
            <a:r>
              <a:rPr lang="en-US" altLang="zh-CN" sz="3600" b="1" dirty="0">
                <a:solidFill>
                  <a:srgbClr val="2C8D37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M</a:t>
            </a:r>
            <a:r>
              <a:rPr lang="en-US" altLang="zh-CN" sz="3600" dirty="0">
                <a:solidFill>
                  <a:schemeClr val="accent5">
                    <a:lumMod val="75000"/>
                  </a:schemeClr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  other</a:t>
            </a:r>
            <a:endParaRPr lang="zh-CN" altLang="zh-CN" sz="3600" dirty="0">
              <a:solidFill>
                <a:schemeClr val="accent5">
                  <a:lumMod val="75000"/>
                </a:schemeClr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r>
              <a:rPr lang="zh-CN" altLang="zh-CN" sz="3600" dirty="0">
                <a:solidFill>
                  <a:schemeClr val="accent5">
                    <a:lumMod val="75000"/>
                  </a:schemeClr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我</a:t>
            </a:r>
            <a:r>
              <a:rPr lang="en-US" altLang="zh-CN" sz="3600" dirty="0">
                <a:solidFill>
                  <a:schemeClr val="accent5">
                    <a:lumMod val="75000"/>
                  </a:schemeClr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       </a:t>
            </a:r>
            <a:r>
              <a:rPr lang="en-US" altLang="zh-CN" sz="3600" b="1" dirty="0">
                <a:solidFill>
                  <a:srgbClr val="2C8D37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I</a:t>
            </a:r>
            <a:endParaRPr lang="zh-CN" altLang="zh-CN" sz="3600" b="1" dirty="0">
              <a:solidFill>
                <a:srgbClr val="2C8D37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r>
              <a:rPr lang="zh-CN" altLang="zh-CN" sz="3600" dirty="0">
                <a:solidFill>
                  <a:schemeClr val="accent5">
                    <a:lumMod val="75000"/>
                  </a:schemeClr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爱</a:t>
            </a:r>
            <a:r>
              <a:rPr lang="en-US" altLang="zh-CN" sz="3600" dirty="0">
                <a:solidFill>
                  <a:schemeClr val="accent5">
                    <a:lumMod val="75000"/>
                  </a:schemeClr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      </a:t>
            </a:r>
            <a:r>
              <a:rPr lang="en-US" altLang="zh-CN" sz="3600" b="1" dirty="0">
                <a:solidFill>
                  <a:srgbClr val="2C8D37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L  </a:t>
            </a:r>
            <a:r>
              <a:rPr lang="en-US" altLang="zh-CN" sz="3600" dirty="0" err="1">
                <a:solidFill>
                  <a:schemeClr val="accent5">
                    <a:lumMod val="75000"/>
                  </a:schemeClr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ove</a:t>
            </a:r>
            <a:endParaRPr lang="zh-CN" altLang="zh-CN" sz="3600" dirty="0">
              <a:solidFill>
                <a:schemeClr val="accent5">
                  <a:lumMod val="75000"/>
                </a:schemeClr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r>
              <a:rPr lang="zh-CN" altLang="zh-CN" sz="3600" dirty="0">
                <a:solidFill>
                  <a:schemeClr val="accent5">
                    <a:lumMod val="75000"/>
                  </a:schemeClr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你们</a:t>
            </a:r>
            <a:r>
              <a:rPr lang="en-US" altLang="zh-CN" sz="3600" dirty="0">
                <a:solidFill>
                  <a:schemeClr val="accent5">
                    <a:lumMod val="75000"/>
                  </a:schemeClr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  </a:t>
            </a:r>
            <a:r>
              <a:rPr lang="en-US" altLang="zh-CN" sz="3600" b="1" dirty="0">
                <a:solidFill>
                  <a:srgbClr val="2C8D37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Y</a:t>
            </a:r>
            <a:r>
              <a:rPr lang="en-US" altLang="zh-CN" sz="3600" dirty="0">
                <a:solidFill>
                  <a:schemeClr val="accent5">
                    <a:lumMod val="75000"/>
                  </a:schemeClr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   </a:t>
            </a:r>
            <a:r>
              <a:rPr lang="en-US" altLang="zh-CN" sz="3600" dirty="0" err="1">
                <a:solidFill>
                  <a:schemeClr val="accent5">
                    <a:lumMod val="75000"/>
                  </a:schemeClr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ou</a:t>
            </a:r>
            <a:endParaRPr lang="zh-CN" altLang="zh-CN" sz="3600" dirty="0">
              <a:solidFill>
                <a:schemeClr val="accent5">
                  <a:lumMod val="75000"/>
                </a:schemeClr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519" y="2292752"/>
            <a:ext cx="4132760" cy="34405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026" y="617992"/>
            <a:ext cx="4468187" cy="4380443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372877" y="2372883"/>
            <a:ext cx="3467616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zh-CN" sz="6400" dirty="0">
                <a:solidFill>
                  <a:srgbClr val="6DB930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感恩</a:t>
            </a:r>
            <a:r>
              <a:rPr lang="zh-CN" altLang="en-US" sz="6400" dirty="0">
                <a:solidFill>
                  <a:srgbClr val="6DB930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老师</a:t>
            </a:r>
            <a:endParaRPr lang="zh-CN" altLang="zh-CN" sz="2135" dirty="0">
              <a:solidFill>
                <a:srgbClr val="6DB930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53" y="3450101"/>
            <a:ext cx="3086347" cy="30966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312" y="672339"/>
            <a:ext cx="5181323" cy="4911633"/>
          </a:xfrm>
          <a:prstGeom prst="rect">
            <a:avLst/>
          </a:prstGeom>
        </p:spPr>
      </p:pic>
      <p:sp>
        <p:nvSpPr>
          <p:cNvPr id="6" name="圆角矩形 5"/>
          <p:cNvSpPr/>
          <p:nvPr/>
        </p:nvSpPr>
        <p:spPr>
          <a:xfrm>
            <a:off x="2037325" y="3394552"/>
            <a:ext cx="8505371" cy="2912991"/>
          </a:xfrm>
          <a:prstGeom prst="roundRect">
            <a:avLst/>
          </a:prstGeom>
          <a:solidFill>
            <a:srgbClr val="7DB554"/>
          </a:solidFill>
          <a:ln>
            <a:noFill/>
          </a:ln>
          <a:effectLst>
            <a:outerShdw blurRad="584200" dir="7200000" sx="102000" sy="102000" algn="tl" rotWithShape="0">
              <a:schemeClr val="accent6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7413549" y="2861761"/>
            <a:ext cx="1065580" cy="106558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6000" smtClean="0">
                <a:solidFill>
                  <a:srgbClr val="218183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猜</a:t>
            </a:r>
            <a:endParaRPr lang="zh-CN" altLang="en-US" sz="6000">
              <a:solidFill>
                <a:srgbClr val="218183"/>
              </a:solidFill>
              <a:cs typeface="+mn-ea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8330151" y="2861761"/>
            <a:ext cx="1065580" cy="106558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zh-CN" sz="6000">
                <a:solidFill>
                  <a:srgbClr val="75AE4D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一</a:t>
            </a:r>
            <a:endParaRPr lang="zh-CN" altLang="en-US" sz="6000">
              <a:solidFill>
                <a:srgbClr val="75AE4D"/>
              </a:solidFill>
              <a:cs typeface="+mn-ea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9246753" y="2861761"/>
            <a:ext cx="1065580" cy="106558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6000" smtClean="0">
                <a:solidFill>
                  <a:srgbClr val="FEC25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猜</a:t>
            </a:r>
            <a:endParaRPr lang="zh-CN" altLang="en-US" sz="6000">
              <a:solidFill>
                <a:srgbClr val="FEC251"/>
              </a:solidFill>
              <a:cs typeface="+mn-ea"/>
            </a:endParaRPr>
          </a:p>
        </p:txBody>
      </p:sp>
      <p:sp>
        <p:nvSpPr>
          <p:cNvPr id="11" name="PA_标题 1"/>
          <p:cNvSpPr txBox="1"/>
          <p:nvPr>
            <p:custDataLst>
              <p:tags r:id="rId2"/>
            </p:custDataLst>
          </p:nvPr>
        </p:nvSpPr>
        <p:spPr>
          <a:xfrm>
            <a:off x="2401079" y="3558384"/>
            <a:ext cx="7777862" cy="258532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defRPr>
            </a:lvl1pPr>
          </a:lstStyle>
          <a:p>
            <a:r>
              <a:rPr lang="zh-CN" altLang="en-US" sz="3600" b="1" spc="300">
                <a:solidFill>
                  <a:schemeClr val="bg1"/>
                </a:solidFill>
              </a:rPr>
              <a:t>游戏规则</a:t>
            </a:r>
            <a:r>
              <a:rPr lang="zh-CN" altLang="en-US" sz="3600" b="1" spc="300" smtClean="0">
                <a:solidFill>
                  <a:schemeClr val="bg1"/>
                </a:solidFill>
              </a:rPr>
              <a:t>：</a:t>
            </a:r>
            <a:endParaRPr lang="en-US" altLang="zh-CN" sz="3600" b="1" spc="300" smtClean="0">
              <a:solidFill>
                <a:schemeClr val="bg1"/>
              </a:solidFill>
            </a:endParaRPr>
          </a:p>
          <a:p>
            <a:r>
              <a:rPr lang="zh-CN" altLang="en-US" sz="3600" b="1" spc="300" smtClean="0">
                <a:solidFill>
                  <a:schemeClr val="bg1"/>
                </a:solidFill>
              </a:rPr>
              <a:t>同</a:t>
            </a:r>
            <a:r>
              <a:rPr lang="zh-CN" altLang="en-US" sz="3600" b="1" spc="300">
                <a:solidFill>
                  <a:schemeClr val="bg1"/>
                </a:solidFill>
              </a:rPr>
              <a:t>学上台表演，做出一个动作，或者说出一句话，让大家来猜一猜他（她）扮演的是哪位老师，看看谁表演的最形象。</a:t>
            </a:r>
            <a:endParaRPr lang="zh-CN" altLang="en-US" sz="3600" b="1" spc="3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25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1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1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25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1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25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2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2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1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 tmFilter="0,0; .5, 1; 1, 1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7" grpId="0" animBg="1"/>
          <p:bldP spid="8" grpId="0" animBg="1"/>
          <p:bldP spid="9" grpId="0" animBg="1"/>
          <p:bldP spid="1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1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 tmFilter="0,0; .5, 1; 1, 1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7" grpId="0" animBg="1"/>
          <p:bldP spid="8" grpId="0" animBg="1"/>
          <p:bldP spid="9" grpId="0" animBg="1"/>
          <p:bldP spid="11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圆角矩形 11"/>
          <p:cNvSpPr/>
          <p:nvPr/>
        </p:nvSpPr>
        <p:spPr>
          <a:xfrm>
            <a:off x="1223774" y="2619375"/>
            <a:ext cx="4757926" cy="2305050"/>
          </a:xfrm>
          <a:prstGeom prst="roundRect">
            <a:avLst/>
          </a:prstGeom>
          <a:solidFill>
            <a:srgbClr val="1C9493"/>
          </a:solidFill>
          <a:ln>
            <a:noFill/>
          </a:ln>
          <a:effectLst>
            <a:outerShdw blurRad="584200" dir="7200000" sx="102000" sy="102000" algn="tl" rotWithShape="0">
              <a:srgbClr val="1C949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6480043" y="2619374"/>
            <a:ext cx="4757926" cy="2305050"/>
          </a:xfrm>
          <a:prstGeom prst="roundRect">
            <a:avLst/>
          </a:prstGeom>
          <a:solidFill>
            <a:srgbClr val="F9B223"/>
          </a:solidFill>
          <a:ln>
            <a:noFill/>
          </a:ln>
          <a:effectLst>
            <a:outerShdw blurRad="584200" dir="7200000" sx="102000" sy="102000" algn="tl" rotWithShape="0">
              <a:srgbClr val="F9B22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149861" y="2944739"/>
            <a:ext cx="4608512" cy="1512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2135" smtClean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一</a:t>
            </a:r>
            <a:r>
              <a:rPr lang="zh-CN" altLang="zh-CN" sz="213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支粉笔两袖清风，三尺讲台四季晴雨，加上五脏六腑七嘴八舌九思十想，教必有方滴滴汗水诚滋桃李</a:t>
            </a:r>
            <a:r>
              <a:rPr lang="zh-CN" altLang="zh-CN" sz="2135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满</a:t>
            </a:r>
            <a:r>
              <a:rPr lang="zh-CN" altLang="zh-CN" sz="2135" smtClean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天下；</a:t>
            </a:r>
            <a:endParaRPr lang="zh-CN" altLang="zh-CN" sz="2135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242769" y="662401"/>
            <a:ext cx="3706463" cy="8547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3735" b="1" dirty="0">
                <a:solidFill>
                  <a:schemeClr val="accent5">
                    <a:lumMod val="75000"/>
                  </a:schemeClr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请看下面的对联：</a:t>
            </a:r>
            <a:endParaRPr lang="zh-CN" altLang="zh-CN" sz="3735" b="1" dirty="0">
              <a:solidFill>
                <a:schemeClr val="accent5">
                  <a:lumMod val="75000"/>
                </a:schemeClr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556243" y="2944739"/>
            <a:ext cx="4608512" cy="1512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2135" smtClean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十</a:t>
            </a:r>
            <a:r>
              <a:rPr lang="zh-CN" altLang="zh-CN" sz="213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卷诗赋九章勾股，八索文思七纬地理，连同六艺五书四经三字两雅一心，诲人不倦点点心血勤育英才泽神州。</a:t>
            </a:r>
            <a:endParaRPr lang="zh-CN" altLang="zh-CN" sz="2135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sp>
        <p:nvSpPr>
          <p:cNvPr id="2" name="对角圆角矩形 1"/>
          <p:cNvSpPr/>
          <p:nvPr/>
        </p:nvSpPr>
        <p:spPr>
          <a:xfrm>
            <a:off x="1666671" y="2276235"/>
            <a:ext cx="1590675" cy="552449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956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4000" b="1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上联</a:t>
            </a:r>
            <a:endParaRPr lang="zh-CN" altLang="en-US" sz="4000"/>
          </a:p>
        </p:txBody>
      </p:sp>
      <p:sp>
        <p:nvSpPr>
          <p:cNvPr id="14" name="对角圆角矩形 13"/>
          <p:cNvSpPr/>
          <p:nvPr/>
        </p:nvSpPr>
        <p:spPr>
          <a:xfrm>
            <a:off x="6858755" y="2276234"/>
            <a:ext cx="1590675" cy="552449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75AE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smtClean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下</a:t>
            </a:r>
            <a:r>
              <a:rPr lang="zh-CN" altLang="zh-CN" sz="4000" b="1" smtClean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联</a:t>
            </a:r>
            <a:endParaRPr lang="zh-CN" altLang="en-US" sz="4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0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圆角矩形 12"/>
          <p:cNvSpPr/>
          <p:nvPr/>
        </p:nvSpPr>
        <p:spPr>
          <a:xfrm>
            <a:off x="404655" y="2231661"/>
            <a:ext cx="7216855" cy="3347376"/>
          </a:xfrm>
          <a:prstGeom prst="roundRect">
            <a:avLst/>
          </a:prstGeom>
          <a:solidFill>
            <a:srgbClr val="7DB554"/>
          </a:solidFill>
          <a:ln>
            <a:noFill/>
          </a:ln>
          <a:effectLst>
            <a:outerShdw blurRad="584200" dir="7200000" sx="102000" sy="102000" algn="tl" rotWithShape="0">
              <a:schemeClr val="accent6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811" y="644691"/>
            <a:ext cx="5044379" cy="144016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925869" y="2566521"/>
            <a:ext cx="626642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老师是伟人培育者</a:t>
            </a:r>
            <a:r>
              <a:rPr lang="en-US" altLang="zh-CN" sz="28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   </a:t>
            </a:r>
            <a:r>
              <a:rPr lang="zh-CN" altLang="zh-CN" sz="28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老师是知识渊博者</a:t>
            </a:r>
            <a:endParaRPr lang="zh-CN" altLang="zh-CN" sz="2800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pPr>
              <a:lnSpc>
                <a:spcPct val="150000"/>
              </a:lnSpc>
            </a:pPr>
            <a:r>
              <a:rPr lang="zh-CN" altLang="zh-CN" sz="28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老师是人生引路者</a:t>
            </a:r>
            <a:r>
              <a:rPr lang="en-US" altLang="zh-CN" sz="28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   </a:t>
            </a:r>
            <a:r>
              <a:rPr lang="zh-CN" altLang="zh-CN" sz="28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老师是心灵塑造者</a:t>
            </a:r>
            <a:endParaRPr lang="zh-CN" altLang="zh-CN" sz="2800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pPr>
              <a:lnSpc>
                <a:spcPct val="150000"/>
              </a:lnSpc>
            </a:pPr>
            <a:r>
              <a:rPr lang="zh-CN" altLang="zh-CN" sz="28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老师是品德示范者</a:t>
            </a:r>
            <a:r>
              <a:rPr lang="en-US" altLang="zh-CN" sz="28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   </a:t>
            </a:r>
            <a:r>
              <a:rPr lang="zh-CN" altLang="zh-CN" sz="28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老师是无悔奉献者</a:t>
            </a:r>
            <a:endParaRPr lang="zh-CN" altLang="zh-CN" sz="2800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pPr>
              <a:lnSpc>
                <a:spcPct val="150000"/>
              </a:lnSpc>
            </a:pPr>
            <a:r>
              <a:rPr lang="zh-CN" altLang="zh-CN" sz="28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老师是爱的传播者</a:t>
            </a:r>
            <a:r>
              <a:rPr lang="en-US" altLang="zh-CN" sz="28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   </a:t>
            </a:r>
            <a:r>
              <a:rPr lang="zh-CN" altLang="zh-CN" sz="28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老师是甘为平凡者</a:t>
            </a:r>
            <a:endParaRPr lang="zh-CN" altLang="zh-CN" sz="2800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987" y="2637302"/>
            <a:ext cx="3648405" cy="3556569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970260" y="791501"/>
            <a:ext cx="4251485" cy="8547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3735" dirty="0">
                <a:solidFill>
                  <a:schemeClr val="accent5">
                    <a:lumMod val="75000"/>
                  </a:schemeClr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尊敬老师的</a:t>
            </a:r>
            <a:r>
              <a:rPr lang="en-US" altLang="zh-CN" sz="3735" dirty="0">
                <a:solidFill>
                  <a:schemeClr val="accent5">
                    <a:lumMod val="75000"/>
                  </a:schemeClr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8</a:t>
            </a:r>
            <a:r>
              <a:rPr lang="zh-CN" altLang="zh-CN" sz="3735" dirty="0">
                <a:solidFill>
                  <a:schemeClr val="accent5">
                    <a:lumMod val="75000"/>
                  </a:schemeClr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个理由</a:t>
            </a:r>
            <a:endParaRPr lang="zh-CN" altLang="zh-CN" sz="3735" dirty="0">
              <a:solidFill>
                <a:schemeClr val="accent5">
                  <a:lumMod val="75000"/>
                </a:schemeClr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 7"/>
          <p:cNvSpPr/>
          <p:nvPr/>
        </p:nvSpPr>
        <p:spPr>
          <a:xfrm>
            <a:off x="1802712" y="2453767"/>
            <a:ext cx="6428217" cy="2775458"/>
          </a:xfrm>
          <a:prstGeom prst="roundRect">
            <a:avLst/>
          </a:prstGeom>
          <a:solidFill>
            <a:srgbClr val="7DB554"/>
          </a:solidFill>
          <a:ln>
            <a:noFill/>
          </a:ln>
          <a:effectLst>
            <a:outerShdw blurRad="584200" dir="7200000" sx="102000" sy="102000" algn="tl" rotWithShape="0">
              <a:schemeClr val="accent6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944480" y="2453767"/>
            <a:ext cx="6144683" cy="2555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6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        </a:t>
            </a:r>
            <a:r>
              <a:rPr lang="zh-CN" altLang="zh-CN" sz="26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老师，是慈母，是严父，在他们的教育下，我们长出了丰满的翅膀，在祖国的蓝天翱翔。无论我们走的多远，耳畔总有他们的教导在回响</a:t>
            </a:r>
            <a:r>
              <a:rPr lang="en-US" altLang="zh-CN" sz="26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……</a:t>
            </a:r>
            <a:endParaRPr lang="zh-CN" altLang="zh-CN" sz="2665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701" y="1335056"/>
            <a:ext cx="4138124" cy="4322041"/>
          </a:xfrm>
          <a:prstGeom prst="rect">
            <a:avLst/>
          </a:prstGeom>
        </p:spPr>
      </p:pic>
      <p:sp>
        <p:nvSpPr>
          <p:cNvPr id="4" name="圆角矩形 3"/>
          <p:cNvSpPr/>
          <p:nvPr/>
        </p:nvSpPr>
        <p:spPr>
          <a:xfrm>
            <a:off x="5463154" y="-533400"/>
            <a:ext cx="632846" cy="227445"/>
          </a:xfrm>
          <a:prstGeom prst="roundRect">
            <a:avLst/>
          </a:prstGeom>
          <a:solidFill>
            <a:srgbClr val="F95647"/>
          </a:solidFill>
          <a:ln>
            <a:noFill/>
          </a:ln>
          <a:effectLst>
            <a:outerShdw blurRad="584200" dir="7200000" sx="102000" sy="102000" algn="tl" rotWithShape="0">
              <a:srgbClr val="F9564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4700399" y="-533400"/>
            <a:ext cx="632846" cy="227445"/>
          </a:xfrm>
          <a:prstGeom prst="roundRect">
            <a:avLst/>
          </a:prstGeom>
          <a:solidFill>
            <a:srgbClr val="1C9493"/>
          </a:solidFill>
          <a:ln>
            <a:noFill/>
          </a:ln>
          <a:effectLst>
            <a:outerShdw blurRad="584200" dir="7200000" sx="102000" sy="102000" algn="tl" rotWithShape="0">
              <a:srgbClr val="1C949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6225909" y="-533401"/>
            <a:ext cx="632846" cy="227445"/>
          </a:xfrm>
          <a:prstGeom prst="roundRect">
            <a:avLst/>
          </a:prstGeom>
          <a:solidFill>
            <a:srgbClr val="F9B223"/>
          </a:solidFill>
          <a:ln>
            <a:noFill/>
          </a:ln>
          <a:effectLst>
            <a:outerShdw blurRad="584200" dir="7200000" sx="102000" sy="102000" algn="tl" rotWithShape="0">
              <a:srgbClr val="F9B22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4" grpId="0" animBg="1"/>
      <p:bldP spid="5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735569"/>
            <a:ext cx="4581128" cy="4581128"/>
          </a:xfrm>
          <a:prstGeom prst="rect">
            <a:avLst/>
          </a:prstGeom>
        </p:spPr>
      </p:pic>
      <p:sp>
        <p:nvSpPr>
          <p:cNvPr id="4" name="圆角矩形 3"/>
          <p:cNvSpPr/>
          <p:nvPr/>
        </p:nvSpPr>
        <p:spPr>
          <a:xfrm>
            <a:off x="1703496" y="3481638"/>
            <a:ext cx="8505371" cy="2912991"/>
          </a:xfrm>
          <a:prstGeom prst="roundRect">
            <a:avLst/>
          </a:prstGeom>
          <a:solidFill>
            <a:srgbClr val="7DB554"/>
          </a:solidFill>
          <a:ln>
            <a:noFill/>
          </a:ln>
          <a:effectLst>
            <a:outerShdw blurRad="584200" dir="7200000" sx="102000" sy="102000" algn="tl" rotWithShape="0">
              <a:schemeClr val="accent6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7079720" y="2948847"/>
            <a:ext cx="1065580" cy="106558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6000">
                <a:solidFill>
                  <a:srgbClr val="218183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议</a:t>
            </a:r>
            <a:endParaRPr lang="zh-CN" altLang="en-US" sz="6000">
              <a:solidFill>
                <a:srgbClr val="218183"/>
              </a:solidFill>
              <a:cs typeface="+mn-ea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7996322" y="2948847"/>
            <a:ext cx="1065580" cy="106558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zh-CN" sz="6000">
                <a:solidFill>
                  <a:srgbClr val="75AE4D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一</a:t>
            </a:r>
            <a:endParaRPr lang="zh-CN" altLang="en-US" sz="6000">
              <a:solidFill>
                <a:srgbClr val="75AE4D"/>
              </a:solidFill>
              <a:cs typeface="+mn-ea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8912924" y="2948847"/>
            <a:ext cx="1065580" cy="106558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6000">
                <a:solidFill>
                  <a:srgbClr val="FEC25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议</a:t>
            </a:r>
            <a:endParaRPr lang="zh-CN" altLang="en-US" sz="6000">
              <a:solidFill>
                <a:srgbClr val="FEC251"/>
              </a:solidFill>
              <a:cs typeface="+mn-ea"/>
            </a:endParaRPr>
          </a:p>
        </p:txBody>
      </p:sp>
      <p:sp>
        <p:nvSpPr>
          <p:cNvPr id="8" name="PA_标题 1"/>
          <p:cNvSpPr txBox="1"/>
          <p:nvPr>
            <p:custDataLst>
              <p:tags r:id="rId2"/>
            </p:custDataLst>
          </p:nvPr>
        </p:nvSpPr>
        <p:spPr>
          <a:xfrm>
            <a:off x="2067250" y="4559567"/>
            <a:ext cx="7777862" cy="75713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defRPr>
            </a:lvl1pPr>
          </a:lstStyle>
          <a:p>
            <a:pPr algn="ctr"/>
            <a:r>
              <a:rPr lang="zh-CN" altLang="en-US" sz="4800" b="1" spc="300">
                <a:solidFill>
                  <a:schemeClr val="bg1"/>
                </a:solidFill>
              </a:rPr>
              <a:t>你最想感恩你的哪位老师？</a:t>
            </a:r>
            <a:endParaRPr lang="zh-CN" altLang="en-US" sz="4800" b="1" spc="3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25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1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1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25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1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2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25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2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2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1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 tmFilter="0,0; .5, 1; 1, 1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1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 tmFilter="0,0; .5, 1; 1, 1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 7"/>
          <p:cNvSpPr/>
          <p:nvPr/>
        </p:nvSpPr>
        <p:spPr>
          <a:xfrm>
            <a:off x="1227695" y="2968838"/>
            <a:ext cx="6945407" cy="3382856"/>
          </a:xfrm>
          <a:prstGeom prst="roundRect">
            <a:avLst/>
          </a:prstGeom>
          <a:solidFill>
            <a:srgbClr val="7DB554"/>
          </a:solidFill>
          <a:ln>
            <a:noFill/>
          </a:ln>
          <a:effectLst>
            <a:outerShdw blurRad="584200" dir="7200000" sx="102000" sy="102000" algn="tl" rotWithShape="0">
              <a:schemeClr val="accent6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605269" y="3741132"/>
            <a:ext cx="4032448" cy="2603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28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1.</a:t>
            </a:r>
            <a:r>
              <a:rPr lang="zh-CN" altLang="zh-CN" sz="28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用优异的成绩回报老师</a:t>
            </a:r>
            <a:r>
              <a:rPr lang="zh-CN" altLang="en-US" sz="28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；</a:t>
            </a:r>
            <a:endParaRPr lang="zh-CN" altLang="zh-CN" sz="2800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pPr lvl="0">
              <a:lnSpc>
                <a:spcPct val="150000"/>
              </a:lnSpc>
            </a:pPr>
            <a:r>
              <a:rPr lang="en-US" altLang="zh-CN" sz="28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2.</a:t>
            </a:r>
            <a:r>
              <a:rPr lang="zh-CN" altLang="zh-CN" sz="28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用实际行动来回报老师，帮老师做力所能及的事</a:t>
            </a:r>
            <a:r>
              <a:rPr lang="zh-CN" altLang="en-US" sz="28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；</a:t>
            </a:r>
            <a:endParaRPr lang="zh-CN" altLang="zh-CN" sz="2800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pPr lvl="0">
              <a:lnSpc>
                <a:spcPct val="150000"/>
              </a:lnSpc>
            </a:pPr>
            <a:r>
              <a:rPr lang="en-US" altLang="zh-CN" sz="28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3.</a:t>
            </a:r>
            <a:r>
              <a:rPr lang="zh-CN" altLang="zh-CN" sz="28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管好自己不让老师担心</a:t>
            </a:r>
            <a:r>
              <a:rPr lang="zh-CN" altLang="en-US" sz="28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。</a:t>
            </a:r>
            <a:endParaRPr lang="zh-CN" altLang="zh-CN" sz="2800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693167" y="2873090"/>
            <a:ext cx="5856651" cy="963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42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怎么感谢老师？</a:t>
            </a:r>
            <a:endParaRPr lang="zh-CN" altLang="zh-CN" sz="1865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948" y="0"/>
            <a:ext cx="4672012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99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圆角矩形 14"/>
          <p:cNvSpPr/>
          <p:nvPr/>
        </p:nvSpPr>
        <p:spPr>
          <a:xfrm>
            <a:off x="923925" y="1994874"/>
            <a:ext cx="10401300" cy="3986826"/>
          </a:xfrm>
          <a:prstGeom prst="roundRect">
            <a:avLst/>
          </a:prstGeom>
          <a:solidFill>
            <a:srgbClr val="1C9493"/>
          </a:solidFill>
          <a:ln>
            <a:noFill/>
          </a:ln>
          <a:effectLst>
            <a:outerShdw blurRad="584200" dir="7200000" sx="102000" sy="102000" algn="tl" rotWithShape="0">
              <a:srgbClr val="1C949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811" y="644691"/>
            <a:ext cx="5044379" cy="144016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103445" y="2146017"/>
            <a:ext cx="49254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4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多少年季节轮回，多少个春夏秋冬，</a:t>
            </a:r>
            <a:endParaRPr lang="zh-CN" altLang="zh-CN" sz="2400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r>
              <a:rPr lang="zh-CN" altLang="zh-CN" sz="24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你是红烛燃烧着亮丽的生命，</a:t>
            </a:r>
            <a:endParaRPr lang="zh-CN" altLang="zh-CN" sz="2400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r>
              <a:rPr lang="zh-CN" altLang="zh-CN" sz="24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奉献几多血和汗，不求青史留英名，</a:t>
            </a:r>
            <a:endParaRPr lang="zh-CN" altLang="zh-CN" sz="2400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r>
              <a:rPr lang="zh-CN" altLang="zh-CN" sz="24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你用真情传播着智慧的火种。</a:t>
            </a:r>
            <a:endParaRPr lang="zh-CN" altLang="zh-CN" sz="2400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r>
              <a:rPr lang="zh-CN" altLang="zh-CN" sz="24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就像那春蚕献出一生的忠诚，</a:t>
            </a:r>
            <a:endParaRPr lang="zh-CN" altLang="zh-CN" sz="2400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r>
              <a:rPr lang="zh-CN" altLang="zh-CN" sz="24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就像那冬梅吟唱着早春的歌声。</a:t>
            </a:r>
            <a:endParaRPr lang="zh-CN" altLang="zh-CN" sz="2400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150149" y="740702"/>
            <a:ext cx="5856651" cy="963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265" dirty="0">
                <a:solidFill>
                  <a:schemeClr val="accent5">
                    <a:lumMod val="75000"/>
                  </a:schemeClr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教师礼赞</a:t>
            </a:r>
            <a:endParaRPr lang="zh-CN" altLang="zh-CN" sz="1865" dirty="0">
              <a:solidFill>
                <a:schemeClr val="accent5">
                  <a:lumMod val="75000"/>
                </a:schemeClr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37224" y="2146017"/>
            <a:ext cx="49254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4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多少个不眠之夜，多少次灯光长明，</a:t>
            </a:r>
            <a:endParaRPr lang="zh-CN" altLang="zh-CN" sz="2400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r>
              <a:rPr lang="zh-CN" altLang="zh-CN" sz="24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你在漫漫的长夜里有伏案的身影，</a:t>
            </a:r>
            <a:endParaRPr lang="zh-CN" altLang="zh-CN" sz="2400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r>
              <a:rPr lang="zh-CN" altLang="zh-CN" sz="24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青丝之间添华发，三尺讲台荡笑声，</a:t>
            </a:r>
            <a:endParaRPr lang="zh-CN" altLang="zh-CN" sz="2400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r>
              <a:rPr lang="zh-CN" altLang="zh-CN" sz="24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你用友爱缩短着心与心的路程。</a:t>
            </a:r>
            <a:endParaRPr lang="zh-CN" altLang="zh-CN" sz="2400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r>
              <a:rPr lang="zh-CN" altLang="zh-CN" sz="24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你是那阳光融化冷漠的冰雪，</a:t>
            </a:r>
            <a:endParaRPr lang="zh-CN" altLang="zh-CN" sz="2400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r>
              <a:rPr lang="zh-CN" altLang="zh-CN" sz="24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你是那向导引人走出科学的迷宫。</a:t>
            </a:r>
            <a:endParaRPr lang="zh-CN" altLang="zh-CN" sz="2400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023659" y="4677139"/>
            <a:ext cx="84897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3200" dirty="0">
                <a:solidFill>
                  <a:srgbClr val="FFC000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啊，辛勤的园丁！</a:t>
            </a:r>
            <a:endParaRPr lang="zh-CN" altLang="zh-CN" sz="3200" dirty="0">
              <a:solidFill>
                <a:srgbClr val="FFC000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r>
              <a:rPr lang="zh-CN" altLang="zh-CN" sz="3200" dirty="0">
                <a:solidFill>
                  <a:srgbClr val="FFC000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桃李芬芳是你的欢乐，默默奉献无私的心灵！</a:t>
            </a:r>
            <a:endParaRPr lang="zh-CN" altLang="zh-CN" sz="3200" dirty="0">
              <a:solidFill>
                <a:srgbClr val="FFC000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0" grpId="0"/>
      <p:bldP spid="11" grpId="0"/>
      <p:bldP spid="8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590" y="683519"/>
            <a:ext cx="4468187" cy="4380443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372876" y="2372883"/>
            <a:ext cx="3467616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zh-CN" sz="6400" dirty="0">
                <a:solidFill>
                  <a:srgbClr val="6DB930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感恩</a:t>
            </a:r>
            <a:r>
              <a:rPr lang="zh-CN" altLang="en-US" sz="6400" dirty="0">
                <a:solidFill>
                  <a:srgbClr val="6DB930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同学</a:t>
            </a:r>
            <a:endParaRPr lang="zh-CN" altLang="zh-CN" sz="2135" dirty="0">
              <a:solidFill>
                <a:srgbClr val="6DB930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39" y="3751992"/>
            <a:ext cx="3033459" cy="26239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圆角矩形 15"/>
          <p:cNvSpPr/>
          <p:nvPr/>
        </p:nvSpPr>
        <p:spPr>
          <a:xfrm>
            <a:off x="1066801" y="1609725"/>
            <a:ext cx="10220324" cy="4219542"/>
          </a:xfrm>
          <a:prstGeom prst="roundRect">
            <a:avLst/>
          </a:prstGeom>
          <a:solidFill>
            <a:srgbClr val="1C9493"/>
          </a:solidFill>
          <a:ln>
            <a:noFill/>
          </a:ln>
          <a:effectLst>
            <a:outerShdw blurRad="584200" dir="7200000" sx="102000" sy="102000" algn="tl" rotWithShape="0">
              <a:srgbClr val="1C949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811" y="644691"/>
            <a:ext cx="5044379" cy="144016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" t="16878" r="2917" b="12355"/>
          <a:stretch>
            <a:fillRect/>
          </a:stretch>
        </p:blipFill>
        <p:spPr>
          <a:xfrm>
            <a:off x="6041084" y="4154475"/>
            <a:ext cx="5361337" cy="1674792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199456" y="2084851"/>
            <a:ext cx="4704523" cy="29655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        阿拉伯有两个朋友在沙漠中旅行</a:t>
            </a:r>
            <a:r>
              <a:rPr lang="en-US" altLang="zh-CN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,</a:t>
            </a:r>
            <a:r>
              <a:rPr lang="zh-CN" altLang="en-US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在旅途中的某点他们吵架了</a:t>
            </a:r>
            <a:r>
              <a:rPr lang="en-US" altLang="zh-CN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,</a:t>
            </a:r>
            <a:r>
              <a:rPr lang="zh-CN" altLang="en-US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一个还给了另外一个一记耳光</a:t>
            </a:r>
            <a:r>
              <a:rPr lang="en-US" altLang="zh-CN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.</a:t>
            </a:r>
            <a:r>
              <a:rPr lang="zh-CN" altLang="en-US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被打的觉得受辱</a:t>
            </a:r>
            <a:r>
              <a:rPr lang="en-US" altLang="zh-CN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,</a:t>
            </a:r>
            <a:r>
              <a:rPr lang="zh-CN" altLang="en-US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一言不语</a:t>
            </a:r>
            <a:r>
              <a:rPr lang="en-US" altLang="zh-CN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,</a:t>
            </a:r>
            <a:r>
              <a:rPr lang="zh-CN" altLang="en-US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在沙子上写下：“今天我的好朋友打了我一巴掌</a:t>
            </a:r>
            <a:r>
              <a:rPr lang="en-US" altLang="zh-CN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.”    </a:t>
            </a:r>
            <a:endParaRPr lang="en-US" altLang="zh-CN" sz="1865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r>
              <a:rPr lang="zh-CN" altLang="zh-CN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 </a:t>
            </a:r>
            <a:r>
              <a:rPr lang="zh-CN" altLang="en-US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 </a:t>
            </a:r>
            <a:r>
              <a:rPr lang="zh-CN" altLang="zh-CN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 </a:t>
            </a:r>
            <a:r>
              <a:rPr lang="zh-CN" altLang="en-US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     他们继续往前走一直走到了湖边</a:t>
            </a:r>
            <a:r>
              <a:rPr lang="en-US" altLang="zh-CN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,</a:t>
            </a:r>
            <a:r>
              <a:rPr lang="zh-CN" altLang="en-US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他们才决定停下。被打巴掌的那位过河时差点淹死</a:t>
            </a:r>
            <a:r>
              <a:rPr lang="en-US" altLang="zh-CN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,</a:t>
            </a:r>
            <a:r>
              <a:rPr lang="zh-CN" altLang="en-US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幸好被朋友救起来了，被救起后</a:t>
            </a:r>
            <a:r>
              <a:rPr lang="en-US" altLang="zh-CN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,</a:t>
            </a:r>
            <a:r>
              <a:rPr lang="zh-CN" altLang="en-US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他拿了一把小刀在石头上刻下：“今天我的好朋友救了我一命。”</a:t>
            </a:r>
            <a:r>
              <a:rPr lang="en-US" altLang="zh-CN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 </a:t>
            </a:r>
            <a:endParaRPr lang="zh-CN" altLang="zh-CN" sz="1865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150149" y="740702"/>
            <a:ext cx="5856651" cy="963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265" dirty="0">
                <a:solidFill>
                  <a:srgbClr val="C00000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听故事、谈感受</a:t>
            </a:r>
            <a:endParaRPr lang="zh-CN" altLang="zh-CN" sz="1865" dirty="0">
              <a:solidFill>
                <a:srgbClr val="C00000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265928" y="2084852"/>
            <a:ext cx="4704523" cy="2103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        一旁好奇的朋友问道</a:t>
            </a:r>
            <a:r>
              <a:rPr lang="en-US" altLang="zh-CN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:“</a:t>
            </a:r>
            <a:r>
              <a:rPr lang="zh-CN" altLang="en-US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为什么我打了你以后你要写在沙子上</a:t>
            </a:r>
            <a:r>
              <a:rPr lang="en-US" altLang="zh-CN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,</a:t>
            </a:r>
            <a:r>
              <a:rPr lang="zh-CN" altLang="en-US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而现在要刻在石头上呢？”</a:t>
            </a:r>
            <a:endParaRPr lang="zh-CN" altLang="en-US" sz="1865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pPr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zh-CN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 </a:t>
            </a:r>
            <a:r>
              <a:rPr lang="zh-CN" altLang="en-US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 </a:t>
            </a:r>
            <a:r>
              <a:rPr lang="zh-CN" altLang="zh-CN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 </a:t>
            </a:r>
            <a:r>
              <a:rPr lang="zh-CN" altLang="en-US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     另一个笑笑回答说：“当我被朋友伤害时</a:t>
            </a:r>
            <a:r>
              <a:rPr lang="en-US" altLang="zh-CN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,</a:t>
            </a:r>
            <a:r>
              <a:rPr lang="zh-CN" altLang="en-US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我会写在易忘的地方</a:t>
            </a:r>
            <a:r>
              <a:rPr lang="en-US" altLang="zh-CN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,</a:t>
            </a:r>
            <a:r>
              <a:rPr lang="zh-CN" altLang="en-US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风会负责抹去它；相反的</a:t>
            </a:r>
            <a:r>
              <a:rPr lang="en-US" altLang="zh-CN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,</a:t>
            </a:r>
            <a:r>
              <a:rPr lang="zh-CN" altLang="en-US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如果我被朋友帮助</a:t>
            </a:r>
            <a:r>
              <a:rPr lang="en-US" altLang="zh-CN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,</a:t>
            </a:r>
            <a:r>
              <a:rPr lang="zh-CN" altLang="en-US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我会把它它刻在心灵深处</a:t>
            </a:r>
            <a:r>
              <a:rPr lang="en-US" altLang="zh-CN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,</a:t>
            </a:r>
            <a:r>
              <a:rPr lang="zh-CN" altLang="en-US" sz="186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那里任何风都不能抹灭它。”</a:t>
            </a:r>
            <a:endParaRPr lang="zh-CN" altLang="en-US" sz="1865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096000" y="4606190"/>
            <a:ext cx="5856651" cy="745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dirty="0">
                <a:solidFill>
                  <a:schemeClr val="accent5">
                    <a:lumMod val="75000"/>
                  </a:schemeClr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请谈谈你的感受！</a:t>
            </a:r>
            <a:r>
              <a:rPr lang="en-US" altLang="zh-CN" sz="3200" dirty="0">
                <a:solidFill>
                  <a:schemeClr val="accent5">
                    <a:lumMod val="75000"/>
                  </a:schemeClr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~</a:t>
            </a:r>
            <a:endParaRPr lang="zh-CN" altLang="en-US" sz="3200" dirty="0">
              <a:solidFill>
                <a:schemeClr val="accent5">
                  <a:lumMod val="75000"/>
                </a:schemeClr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0" grpId="0"/>
      <p:bldP spid="11" grpId="0"/>
      <p:bldP spid="12" grpId="0"/>
      <p:bldP spid="1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圆角矩形 12"/>
          <p:cNvSpPr/>
          <p:nvPr/>
        </p:nvSpPr>
        <p:spPr>
          <a:xfrm>
            <a:off x="5806808" y="2171191"/>
            <a:ext cx="5127892" cy="4048634"/>
          </a:xfrm>
          <a:prstGeom prst="roundRect">
            <a:avLst/>
          </a:prstGeom>
          <a:solidFill>
            <a:srgbClr val="7DB554"/>
          </a:solidFill>
          <a:ln>
            <a:noFill/>
          </a:ln>
          <a:effectLst>
            <a:outerShdw blurRad="584200" dir="7200000" sx="102000" sy="102000" algn="tl" rotWithShape="0">
              <a:schemeClr val="accent6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032" y="1316765"/>
            <a:ext cx="4039723" cy="144016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6384032" y="2641208"/>
            <a:ext cx="403244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        朋友间相处</a:t>
            </a:r>
            <a:r>
              <a:rPr lang="en-US" altLang="zh-CN" sz="24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,</a:t>
            </a:r>
            <a:r>
              <a:rPr lang="zh-CN" altLang="en-US" sz="24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伤害往往是无心的</a:t>
            </a:r>
            <a:r>
              <a:rPr lang="en-US" altLang="zh-CN" sz="24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,</a:t>
            </a:r>
            <a:r>
              <a:rPr lang="zh-CN" altLang="en-US" sz="24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帮助却是有心的。忘记那些无心的伤害</a:t>
            </a:r>
            <a:r>
              <a:rPr lang="en-US" altLang="zh-CN" sz="24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,</a:t>
            </a:r>
            <a:r>
              <a:rPr lang="zh-CN" altLang="en-US" sz="24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铭记那些对你真心的帮助</a:t>
            </a:r>
            <a:r>
              <a:rPr lang="en-US" altLang="zh-CN" sz="24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,</a:t>
            </a:r>
            <a:r>
              <a:rPr lang="zh-CN" altLang="en-US" sz="24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你会发现这世上你有很多真心朋友。</a:t>
            </a:r>
            <a:endParaRPr lang="zh-CN" altLang="en-US" sz="2400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960096" y="1412776"/>
            <a:ext cx="2784309" cy="963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265" dirty="0">
                <a:solidFill>
                  <a:srgbClr val="C00000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小启迪</a:t>
            </a:r>
            <a:endParaRPr lang="zh-CN" altLang="zh-CN" sz="1865" dirty="0">
              <a:solidFill>
                <a:srgbClr val="C00000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36" y="2756925"/>
            <a:ext cx="4260643" cy="32969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" grpId="0"/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233" y="453851"/>
            <a:ext cx="4063492" cy="4063492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2037325" y="3848403"/>
            <a:ext cx="8505371" cy="2104481"/>
          </a:xfrm>
          <a:prstGeom prst="roundRect">
            <a:avLst/>
          </a:prstGeom>
          <a:solidFill>
            <a:srgbClr val="7DB554"/>
          </a:solidFill>
          <a:ln>
            <a:noFill/>
          </a:ln>
          <a:effectLst>
            <a:outerShdw blurRad="584200" dir="7200000" sx="102000" sy="102000" algn="tl" rotWithShape="0">
              <a:schemeClr val="accent6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7413549" y="3315612"/>
            <a:ext cx="1065580" cy="106558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6000">
                <a:solidFill>
                  <a:srgbClr val="218183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谈</a:t>
            </a:r>
            <a:endParaRPr lang="zh-CN" altLang="en-US" sz="6000">
              <a:solidFill>
                <a:srgbClr val="218183"/>
              </a:solidFill>
              <a:cs typeface="+mn-ea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8330151" y="3315612"/>
            <a:ext cx="1065580" cy="106558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zh-CN" sz="6000">
                <a:solidFill>
                  <a:srgbClr val="75AE4D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一</a:t>
            </a:r>
            <a:endParaRPr lang="zh-CN" altLang="en-US" sz="6000">
              <a:solidFill>
                <a:srgbClr val="75AE4D"/>
              </a:solidFill>
              <a:cs typeface="+mn-ea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9246753" y="3315612"/>
            <a:ext cx="1065580" cy="106558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6000">
                <a:solidFill>
                  <a:srgbClr val="FEC25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谈</a:t>
            </a:r>
            <a:endParaRPr lang="zh-CN" altLang="en-US" sz="6000">
              <a:solidFill>
                <a:srgbClr val="FEC251"/>
              </a:solidFill>
              <a:cs typeface="+mn-ea"/>
            </a:endParaRPr>
          </a:p>
        </p:txBody>
      </p:sp>
      <p:sp>
        <p:nvSpPr>
          <p:cNvPr id="12" name="标题 1"/>
          <p:cNvSpPr txBox="1"/>
          <p:nvPr/>
        </p:nvSpPr>
        <p:spPr>
          <a:xfrm>
            <a:off x="2808929" y="4339170"/>
            <a:ext cx="6962162" cy="1421928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defRPr>
            </a:lvl1pPr>
          </a:lstStyle>
          <a:p>
            <a:pPr algn="ctr"/>
            <a:r>
              <a:rPr lang="zh-CN" altLang="en-US" sz="4800" b="1" spc="300">
                <a:solidFill>
                  <a:schemeClr val="bg1"/>
                </a:solidFill>
              </a:rPr>
              <a:t> 你与自己最亲密的同</a:t>
            </a:r>
            <a:r>
              <a:rPr lang="zh-CN" altLang="en-US" sz="4800" b="1" spc="300" smtClean="0">
                <a:solidFill>
                  <a:schemeClr val="bg1"/>
                </a:solidFill>
              </a:rPr>
              <a:t>学</a:t>
            </a:r>
            <a:endParaRPr lang="en-US" altLang="zh-CN" sz="4800" b="1" spc="300" smtClean="0">
              <a:solidFill>
                <a:schemeClr val="bg1"/>
              </a:solidFill>
            </a:endParaRPr>
          </a:p>
          <a:p>
            <a:pPr algn="ctr"/>
            <a:r>
              <a:rPr lang="zh-CN" altLang="en-US" sz="4800" b="1" spc="300" smtClean="0">
                <a:solidFill>
                  <a:schemeClr val="bg1"/>
                </a:solidFill>
              </a:rPr>
              <a:t>之</a:t>
            </a:r>
            <a:r>
              <a:rPr lang="zh-CN" altLang="en-US" sz="4800" b="1" spc="300">
                <a:solidFill>
                  <a:schemeClr val="bg1"/>
                </a:solidFill>
              </a:rPr>
              <a:t>间最难忘的故事。</a:t>
            </a:r>
            <a:endParaRPr lang="zh-CN" altLang="en-US" sz="4800" b="1" spc="3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25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1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1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25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1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2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25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2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2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2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 animBg="1"/>
          <p:bldP spid="11" grpId="0" animBg="1"/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2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 animBg="1"/>
          <p:bldP spid="11" grpId="0" animBg="1"/>
          <p:bldP spid="12" grpId="0"/>
        </p:bldLst>
      </p:timing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8083" y="317700"/>
            <a:ext cx="4063492" cy="4063492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1438276" y="3860394"/>
            <a:ext cx="9703470" cy="2640752"/>
          </a:xfrm>
          <a:prstGeom prst="roundRect">
            <a:avLst/>
          </a:prstGeom>
          <a:solidFill>
            <a:srgbClr val="7DB554"/>
          </a:solidFill>
          <a:ln>
            <a:noFill/>
          </a:ln>
          <a:effectLst>
            <a:outerShdw blurRad="584200" dir="7200000" sx="102000" sy="102000" algn="tl" rotWithShape="0">
              <a:schemeClr val="accent6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2298624" y="3315612"/>
            <a:ext cx="1065580" cy="106558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6000" smtClean="0">
                <a:solidFill>
                  <a:srgbClr val="218183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议</a:t>
            </a:r>
            <a:endParaRPr lang="zh-CN" altLang="en-US" sz="6000">
              <a:solidFill>
                <a:srgbClr val="218183"/>
              </a:solidFill>
              <a:cs typeface="+mn-ea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3215226" y="3315612"/>
            <a:ext cx="1065580" cy="106558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zh-CN" sz="6000">
                <a:solidFill>
                  <a:srgbClr val="75AE4D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一</a:t>
            </a:r>
            <a:endParaRPr lang="zh-CN" altLang="en-US" sz="6000">
              <a:solidFill>
                <a:srgbClr val="75AE4D"/>
              </a:solidFill>
              <a:cs typeface="+mn-ea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131828" y="3315612"/>
            <a:ext cx="1065580" cy="106558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6000" smtClean="0">
                <a:solidFill>
                  <a:srgbClr val="FEC25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议</a:t>
            </a:r>
            <a:endParaRPr lang="zh-CN" altLang="en-US" sz="6000">
              <a:solidFill>
                <a:srgbClr val="FEC251"/>
              </a:solidFill>
              <a:cs typeface="+mn-ea"/>
            </a:endParaRPr>
          </a:p>
        </p:txBody>
      </p:sp>
      <p:sp>
        <p:nvSpPr>
          <p:cNvPr id="9" name="标题 1"/>
          <p:cNvSpPr txBox="1"/>
          <p:nvPr/>
        </p:nvSpPr>
        <p:spPr>
          <a:xfrm>
            <a:off x="1585838" y="4418069"/>
            <a:ext cx="9408345" cy="1588127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defRPr>
            </a:lvl1pPr>
          </a:lstStyle>
          <a:p>
            <a:pPr algn="ctr"/>
            <a:r>
              <a:rPr lang="en-US" altLang="zh-CN" sz="3600" b="1" spc="300">
                <a:solidFill>
                  <a:schemeClr val="bg1"/>
                </a:solidFill>
              </a:rPr>
              <a:t>1.</a:t>
            </a:r>
            <a:r>
              <a:rPr lang="zh-CN" altLang="en-US" sz="3600" b="1" spc="300">
                <a:solidFill>
                  <a:schemeClr val="bg1"/>
                </a:solidFill>
              </a:rPr>
              <a:t>同学间发生矛盾的原因是什么？</a:t>
            </a:r>
            <a:endParaRPr lang="zh-CN" altLang="en-US" sz="3600" b="1" spc="300">
              <a:solidFill>
                <a:schemeClr val="bg1"/>
              </a:solidFill>
            </a:endParaRPr>
          </a:p>
          <a:p>
            <a:pPr algn="ctr"/>
            <a:r>
              <a:rPr lang="en-US" altLang="zh-CN" sz="3600" b="1" spc="300">
                <a:solidFill>
                  <a:schemeClr val="bg1"/>
                </a:solidFill>
              </a:rPr>
              <a:t>2.</a:t>
            </a:r>
            <a:r>
              <a:rPr lang="zh-CN" altLang="en-US" sz="3600" b="1" spc="300">
                <a:solidFill>
                  <a:schemeClr val="bg1"/>
                </a:solidFill>
              </a:rPr>
              <a:t>你是如何处理的？</a:t>
            </a:r>
            <a:endParaRPr lang="zh-CN" altLang="en-US" sz="3600" b="1" spc="300">
              <a:solidFill>
                <a:schemeClr val="bg1"/>
              </a:solidFill>
            </a:endParaRPr>
          </a:p>
          <a:p>
            <a:pPr algn="ctr"/>
            <a:r>
              <a:rPr lang="en-US" altLang="zh-CN" sz="3600" b="1" spc="300">
                <a:solidFill>
                  <a:schemeClr val="bg1"/>
                </a:solidFill>
              </a:rPr>
              <a:t>3.</a:t>
            </a:r>
            <a:r>
              <a:rPr lang="zh-CN" altLang="en-US" sz="3600" b="1" spc="300">
                <a:solidFill>
                  <a:schemeClr val="bg1"/>
                </a:solidFill>
              </a:rPr>
              <a:t>你有哪些处理同学们之间矛盾的好方法？</a:t>
            </a:r>
            <a:endParaRPr lang="zh-CN" altLang="en-US" sz="3600" b="1" spc="3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25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1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25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1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2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25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2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2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2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 animBg="1"/>
          <p:bldP spid="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2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 animBg="1"/>
          <p:bldP spid="9" grpId="0"/>
        </p:bldLst>
      </p:timing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1146952" y="3400424"/>
            <a:ext cx="6558773" cy="2543176"/>
          </a:xfrm>
          <a:prstGeom prst="roundRect">
            <a:avLst/>
          </a:prstGeom>
          <a:solidFill>
            <a:srgbClr val="7DB554"/>
          </a:solidFill>
          <a:ln>
            <a:noFill/>
          </a:ln>
          <a:effectLst>
            <a:outerShdw blurRad="584200" dir="7200000" sx="102000" sy="102000" algn="tl" rotWithShape="0">
              <a:schemeClr val="accent6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对角圆角矩形 2"/>
          <p:cNvSpPr/>
          <p:nvPr/>
        </p:nvSpPr>
        <p:spPr>
          <a:xfrm>
            <a:off x="1504396" y="2764408"/>
            <a:ext cx="2886468" cy="733425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95647"/>
          </a:solidFill>
          <a:ln>
            <a:noFill/>
          </a:ln>
          <a:effectLst>
            <a:outerShdw blurRad="165100" dist="38100" dir="2700000" sx="101000" sy="101000" algn="tl" rotWithShape="0">
              <a:srgbClr val="F9564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320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（一）学会道歉</a:t>
            </a:r>
            <a:endParaRPr lang="zh-CN" altLang="en-US" sz="3200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58616" y="3524411"/>
            <a:ext cx="587563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2800" smtClean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道 </a:t>
            </a:r>
            <a:r>
              <a:rPr lang="zh-CN" altLang="en-US" sz="28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歉 能 减 轻 内 心 的 不 安；</a:t>
            </a:r>
            <a:endParaRPr lang="zh-CN" altLang="en-US" sz="2800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道 歉 能 化 解 矛 盾；</a:t>
            </a:r>
            <a:endParaRPr lang="zh-CN" altLang="en-US" sz="2800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道 歉 是 一 种 高 尚 的 精 神 境 界。 </a:t>
            </a:r>
            <a:endParaRPr lang="zh-CN" altLang="en-US" sz="2800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836480" y="989120"/>
            <a:ext cx="8483989" cy="854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735" dirty="0">
                <a:solidFill>
                  <a:schemeClr val="accent5">
                    <a:lumMod val="75000"/>
                  </a:schemeClr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正确处理同学之间矛盾的几点方法</a:t>
            </a:r>
            <a:endParaRPr lang="zh-CN" altLang="zh-CN" sz="3735" dirty="0">
              <a:solidFill>
                <a:schemeClr val="accent5">
                  <a:lumMod val="75000"/>
                </a:schemeClr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344" y="1220755"/>
            <a:ext cx="5182253" cy="51822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4772025" y="2766755"/>
            <a:ext cx="6276976" cy="3653095"/>
          </a:xfrm>
          <a:prstGeom prst="roundRect">
            <a:avLst/>
          </a:prstGeom>
          <a:solidFill>
            <a:srgbClr val="7DB554"/>
          </a:solidFill>
          <a:ln>
            <a:noFill/>
          </a:ln>
          <a:effectLst>
            <a:outerShdw blurRad="584200" dir="7200000" sx="102000" sy="102000" algn="tl" rotWithShape="0">
              <a:schemeClr val="accent6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对角圆角矩形 5"/>
          <p:cNvSpPr/>
          <p:nvPr/>
        </p:nvSpPr>
        <p:spPr>
          <a:xfrm>
            <a:off x="5299042" y="2130739"/>
            <a:ext cx="2886468" cy="733425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95647"/>
          </a:solidFill>
          <a:ln>
            <a:noFill/>
          </a:ln>
          <a:effectLst>
            <a:outerShdw blurRad="165100" dist="38100" dir="2700000" sx="101000" sy="101000" algn="tl" rotWithShape="0">
              <a:srgbClr val="F9564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320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（二）换位思考</a:t>
            </a:r>
            <a:endParaRPr lang="zh-CN" altLang="en-US" sz="320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299042" y="3037810"/>
            <a:ext cx="5021427" cy="3046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2135" smtClean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当</a:t>
            </a:r>
            <a:r>
              <a:rPr lang="zh-CN" altLang="en-US" sz="213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你与同学发生矛盾时，首先要做的是站在对方的位置，用对方当时的心理来思考一下这件事，是自己的过失还是对方的 不对。</a:t>
            </a:r>
            <a:endParaRPr lang="zh-CN" altLang="en-US" sz="2135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pPr>
              <a:lnSpc>
                <a:spcPct val="150000"/>
              </a:lnSpc>
            </a:pPr>
            <a:r>
              <a:rPr lang="zh-CN" altLang="en-US" sz="213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        只有这样我们才能体谅对方的心情，才不会在一顿大吵大闹中互相埋怨。</a:t>
            </a:r>
            <a:endParaRPr lang="zh-CN" altLang="en-US" sz="2135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836480" y="548681"/>
            <a:ext cx="8483989" cy="854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735" dirty="0">
                <a:solidFill>
                  <a:schemeClr val="accent5">
                    <a:lumMod val="75000"/>
                  </a:schemeClr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正确处理同学之间矛盾的几点方法</a:t>
            </a:r>
            <a:endParaRPr lang="zh-CN" altLang="zh-CN" sz="3735" dirty="0">
              <a:solidFill>
                <a:schemeClr val="accent5">
                  <a:lumMod val="75000"/>
                </a:schemeClr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148" y="1836801"/>
            <a:ext cx="4411599" cy="44115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/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1581150" y="3023931"/>
            <a:ext cx="9467851" cy="2843469"/>
          </a:xfrm>
          <a:prstGeom prst="roundRect">
            <a:avLst/>
          </a:prstGeom>
          <a:solidFill>
            <a:srgbClr val="7DB554"/>
          </a:solidFill>
          <a:ln>
            <a:noFill/>
          </a:ln>
          <a:effectLst>
            <a:outerShdw blurRad="584200" dir="7200000" sx="102000" sy="102000" algn="tl" rotWithShape="0">
              <a:schemeClr val="accent6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/>
              <a:t>·</a:t>
            </a:r>
            <a:endParaRPr lang="zh-CN" altLang="en-US"/>
          </a:p>
        </p:txBody>
      </p:sp>
      <p:sp>
        <p:nvSpPr>
          <p:cNvPr id="5" name="对角圆角矩形 4"/>
          <p:cNvSpPr/>
          <p:nvPr/>
        </p:nvSpPr>
        <p:spPr>
          <a:xfrm>
            <a:off x="6819900" y="2387914"/>
            <a:ext cx="3980623" cy="733425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95647"/>
          </a:solidFill>
          <a:ln>
            <a:noFill/>
          </a:ln>
          <a:effectLst>
            <a:outerShdw blurRad="165100" dist="38100" dir="2700000" sx="101000" sy="101000" algn="tl" rotWithShape="0">
              <a:srgbClr val="F9564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320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（三）退一步海阔天空</a:t>
            </a:r>
            <a:endParaRPr lang="zh-CN" altLang="en-US" sz="320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780252" y="3414742"/>
            <a:ext cx="9069645" cy="206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2135" smtClean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在</a:t>
            </a:r>
            <a:r>
              <a:rPr lang="zh-CN" altLang="en-US" sz="213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你和你的同学发生了争执时，不要一时昏了头脑，不吵个脸红脖子粗决不罢休，或许在你退一步之后，这场争吵便停止了。不要认为在这个过程中自己让一步就是畏惧，是退缩，是没有本事的表现，相反，就在你忍让的那一时刻起，你周围的人会对你的行为发出无声的赞叹：你是一个不拘小节，心胸开阔的人。</a:t>
            </a:r>
            <a:endParaRPr lang="zh-CN" altLang="en-US" sz="2135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836480" y="548681"/>
            <a:ext cx="8483989" cy="854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735" dirty="0">
                <a:solidFill>
                  <a:schemeClr val="accent5">
                    <a:lumMod val="75000"/>
                  </a:schemeClr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正确处理同学之间矛盾的几点方法</a:t>
            </a:r>
            <a:endParaRPr lang="zh-CN" altLang="zh-CN" sz="3735" dirty="0">
              <a:solidFill>
                <a:schemeClr val="accent5">
                  <a:lumMod val="75000"/>
                </a:schemeClr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/>
      <p:bldP spid="1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836480" y="548681"/>
            <a:ext cx="8483989" cy="854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735" dirty="0">
                <a:solidFill>
                  <a:schemeClr val="accent5">
                    <a:lumMod val="75000"/>
                  </a:schemeClr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正确处理同学之间矛盾的几点方法</a:t>
            </a:r>
            <a:endParaRPr lang="zh-CN" altLang="zh-CN" sz="3735" dirty="0">
              <a:solidFill>
                <a:schemeClr val="accent5">
                  <a:lumMod val="75000"/>
                </a:schemeClr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581150" y="3023931"/>
            <a:ext cx="9467851" cy="2843469"/>
          </a:xfrm>
          <a:prstGeom prst="roundRect">
            <a:avLst/>
          </a:prstGeom>
          <a:solidFill>
            <a:srgbClr val="7DB554"/>
          </a:solidFill>
          <a:ln>
            <a:noFill/>
          </a:ln>
          <a:effectLst>
            <a:outerShdw blurRad="584200" dir="7200000" sx="102000" sy="102000" algn="tl" rotWithShape="0">
              <a:schemeClr val="accent6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/>
              <a:t>·</a:t>
            </a:r>
            <a:endParaRPr lang="zh-CN" altLang="en-US"/>
          </a:p>
        </p:txBody>
      </p:sp>
      <p:sp>
        <p:nvSpPr>
          <p:cNvPr id="5" name="对角圆角矩形 4"/>
          <p:cNvSpPr/>
          <p:nvPr/>
        </p:nvSpPr>
        <p:spPr>
          <a:xfrm>
            <a:off x="6000750" y="2387914"/>
            <a:ext cx="4799773" cy="733425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95647"/>
          </a:solidFill>
          <a:ln>
            <a:noFill/>
          </a:ln>
          <a:effectLst>
            <a:outerShdw blurRad="165100" dist="38100" dir="2700000" sx="101000" sy="101000" algn="tl" rotWithShape="0">
              <a:srgbClr val="F95647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320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（四）心平气和的与其交谈</a:t>
            </a:r>
            <a:endParaRPr lang="zh-CN" altLang="en-US" sz="320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836480" y="3332668"/>
            <a:ext cx="8964043" cy="22259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2135" smtClean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遏</a:t>
            </a:r>
            <a:r>
              <a:rPr lang="zh-CN" altLang="en-US" sz="213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制矛盾进一步深化的处理办法就是静下心来与其交谈，可能在你先心平气和之后对方也不好意思在争吵下去，也会转“仇敌”为友好，与你聊起来。或许在这其中你和对方还会成为无话不谈的好朋友呢</a:t>
            </a:r>
            <a:r>
              <a:rPr lang="en-US" altLang="zh-CN" sz="213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!</a:t>
            </a:r>
            <a:r>
              <a:rPr lang="zh-CN" altLang="en-US" sz="213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不打不相识嘛</a:t>
            </a:r>
            <a:r>
              <a:rPr lang="en-US" altLang="zh-CN" sz="213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!</a:t>
            </a:r>
            <a:endParaRPr lang="en-US" altLang="zh-CN" sz="2135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pPr>
              <a:lnSpc>
                <a:spcPct val="15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13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         </a:t>
            </a:r>
            <a:r>
              <a:rPr lang="zh-CN" altLang="en-US" sz="213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处理同学间矛盾的方法不只这些，聪明的你或许会发现更多！</a:t>
            </a:r>
            <a:endParaRPr lang="zh-CN" altLang="en-US" sz="2135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 animBg="1"/>
      <p:bldP spid="1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2195370" y="1963510"/>
            <a:ext cx="5426140" cy="4081291"/>
          </a:xfrm>
          <a:prstGeom prst="roundRect">
            <a:avLst/>
          </a:prstGeom>
          <a:solidFill>
            <a:srgbClr val="F9B223"/>
          </a:solidFill>
          <a:ln>
            <a:noFill/>
          </a:ln>
          <a:effectLst>
            <a:outerShdw blurRad="584200" dir="7200000" sx="102000" sy="102000" algn="tl" rotWithShape="0">
              <a:srgbClr val="F9B22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393885" y="1963510"/>
            <a:ext cx="5315637" cy="37855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65" dirty="0">
                <a:solidFill>
                  <a:srgbClr val="C00000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建立友谊如同种树，因为友谊就是一棵树</a:t>
            </a:r>
            <a:r>
              <a:rPr lang="en-US" altLang="zh-CN" sz="2665" dirty="0">
                <a:solidFill>
                  <a:srgbClr val="C00000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(TREE)</a:t>
            </a:r>
            <a:r>
              <a:rPr lang="zh-CN" altLang="en-US" sz="2665" dirty="0">
                <a:solidFill>
                  <a:srgbClr val="C00000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，它需要</a:t>
            </a:r>
            <a:r>
              <a:rPr lang="en-US" altLang="zh-CN" sz="2665" dirty="0">
                <a:solidFill>
                  <a:srgbClr val="C00000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——</a:t>
            </a:r>
            <a:endParaRPr lang="en-US" altLang="zh-CN" sz="2665" dirty="0">
              <a:solidFill>
                <a:srgbClr val="C00000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pPr>
              <a:lnSpc>
                <a:spcPct val="150000"/>
              </a:lnSpc>
            </a:pPr>
            <a:r>
              <a:rPr lang="en-US" altLang="zh-CN" sz="2135" dirty="0">
                <a:solidFill>
                  <a:srgbClr val="C00000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T</a:t>
            </a:r>
            <a:r>
              <a:rPr lang="en-US" altLang="zh-CN" sz="213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:Trust(</a:t>
            </a:r>
            <a:r>
              <a:rPr lang="zh-CN" altLang="en-US" sz="213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信任</a:t>
            </a:r>
            <a:r>
              <a:rPr lang="en-US" altLang="zh-CN" sz="213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)</a:t>
            </a:r>
            <a:br>
              <a:rPr lang="en-US" altLang="zh-CN" sz="2135" dirty="0">
                <a:solidFill>
                  <a:schemeClr val="accent5">
                    <a:lumMod val="75000"/>
                  </a:schemeClr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</a:br>
            <a:r>
              <a:rPr lang="en-US" altLang="zh-CN" sz="2135" dirty="0">
                <a:solidFill>
                  <a:srgbClr val="C00000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R</a:t>
            </a:r>
            <a:r>
              <a:rPr lang="en-US" altLang="zh-CN" sz="213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:Respect(</a:t>
            </a:r>
            <a:r>
              <a:rPr lang="zh-CN" altLang="en-US" sz="213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尊重</a:t>
            </a:r>
            <a:r>
              <a:rPr lang="en-US" altLang="zh-CN" sz="213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)</a:t>
            </a:r>
            <a:br>
              <a:rPr lang="en-US" altLang="zh-CN" sz="2135" dirty="0">
                <a:solidFill>
                  <a:schemeClr val="accent5">
                    <a:lumMod val="75000"/>
                  </a:schemeClr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</a:br>
            <a:r>
              <a:rPr lang="en-US" altLang="zh-CN" sz="2135" dirty="0">
                <a:solidFill>
                  <a:srgbClr val="C00000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E</a:t>
            </a:r>
            <a:r>
              <a:rPr lang="en-US" altLang="zh-CN" sz="213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:Exchange(</a:t>
            </a:r>
            <a:r>
              <a:rPr lang="zh-CN" altLang="en-US" sz="213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交流</a:t>
            </a:r>
            <a:r>
              <a:rPr lang="en-US" altLang="zh-CN" sz="213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)</a:t>
            </a:r>
            <a:br>
              <a:rPr lang="en-US" altLang="zh-CN" sz="213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</a:br>
            <a:r>
              <a:rPr lang="en-US" altLang="zh-CN" sz="2135" dirty="0">
                <a:solidFill>
                  <a:srgbClr val="C00000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E</a:t>
            </a:r>
            <a:r>
              <a:rPr lang="en-US" altLang="zh-CN" sz="213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:Emotional Support(</a:t>
            </a:r>
            <a:r>
              <a:rPr lang="zh-CN" altLang="en-US" sz="213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精神支持</a:t>
            </a:r>
            <a:r>
              <a:rPr lang="en-US" altLang="zh-CN" sz="213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)</a:t>
            </a:r>
            <a:endParaRPr lang="en-US" altLang="zh-CN" sz="2135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135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rPr>
              <a:t>让你我携手浇灌友谊之树！</a:t>
            </a:r>
            <a:endParaRPr lang="zh-CN" altLang="en-US" sz="2135" dirty="0">
              <a:solidFill>
                <a:schemeClr val="bg1"/>
              </a:solidFill>
              <a:latin typeface="落落の汤圆体" pitchFamily="2" charset="-128"/>
              <a:ea typeface="落落の汤圆体" pitchFamily="2" charset="-128"/>
              <a:cs typeface="落落の汤圆体" pitchFamily="2" charset="-128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6417" y="962956"/>
            <a:ext cx="3846240" cy="50818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A_图片 1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71660">
            <a:off x="406942" y="-347691"/>
            <a:ext cx="2151910" cy="3221573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903186" y="-74807"/>
            <a:ext cx="8445500" cy="5443879"/>
          </a:xfrm>
          <a:prstGeom prst="rect">
            <a:avLst/>
          </a:prstGeom>
          <a:solidFill>
            <a:srgbClr val="DAEE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8606" y="2422641"/>
            <a:ext cx="851892" cy="864096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155" y="4712896"/>
            <a:ext cx="1093608" cy="11092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2339" y="4225107"/>
            <a:ext cx="2076764" cy="208485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4150003"/>
            <a:ext cx="2227611" cy="2235061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346" y="4797226"/>
            <a:ext cx="1799004" cy="1556139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843315" y="1630410"/>
            <a:ext cx="8505371" cy="2380343"/>
            <a:chOff x="1395586" y="1757167"/>
            <a:chExt cx="8505371" cy="2380343"/>
          </a:xfrm>
        </p:grpSpPr>
        <p:sp>
          <p:nvSpPr>
            <p:cNvPr id="18" name="圆角矩形 17"/>
            <p:cNvSpPr/>
            <p:nvPr/>
          </p:nvSpPr>
          <p:spPr>
            <a:xfrm>
              <a:off x="1395586" y="1757167"/>
              <a:ext cx="8505371" cy="2380343"/>
            </a:xfrm>
            <a:prstGeom prst="roundRect">
              <a:avLst/>
            </a:prstGeom>
            <a:solidFill>
              <a:srgbClr val="7DB554"/>
            </a:solidFill>
            <a:ln>
              <a:noFill/>
            </a:ln>
            <a:effectLst>
              <a:outerShdw blurRad="584200" dir="7200000" sx="102000" sy="102000" algn="tl" rotWithShape="0">
                <a:schemeClr val="accent6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2606413" y="1770093"/>
              <a:ext cx="6083717" cy="23544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500" dirty="0">
                  <a:solidFill>
                    <a:schemeClr val="bg1"/>
                  </a:solidFill>
                  <a:latin typeface="落落の汤圆体" pitchFamily="2" charset="-128"/>
                  <a:ea typeface="落落の汤圆体" pitchFamily="2" charset="-128"/>
                  <a:cs typeface="落落の汤圆体" pitchFamily="2" charset="-128"/>
                </a:rPr>
                <a:t>感谢聆听</a:t>
              </a:r>
              <a:endParaRPr lang="en-US" altLang="zh-CN" sz="115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endParaRPr>
            </a:p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落落の汤圆体" pitchFamily="2" charset="-128"/>
                  <a:ea typeface="落落の汤圆体" pitchFamily="2" charset="-128"/>
                  <a:cs typeface="落落の汤圆体" pitchFamily="2" charset="-128"/>
                </a:rPr>
                <a:t>THANK YOU FOR LISTENING</a:t>
              </a:r>
              <a:endParaRPr lang="en-US" altLang="zh-CN" sz="2800" dirty="0">
                <a:solidFill>
                  <a:schemeClr val="bg1"/>
                </a:solidFill>
                <a:latin typeface="落落の汤圆体" pitchFamily="2" charset="-128"/>
                <a:ea typeface="落落の汤圆体" pitchFamily="2" charset="-128"/>
                <a:cs typeface="落落の汤圆体" pitchFamily="2" charset="-128"/>
              </a:endParaRPr>
            </a:p>
          </p:txBody>
        </p:sp>
      </p:grpSp>
      <p:pic>
        <p:nvPicPr>
          <p:cNvPr id="25" name="图片 2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216" y="535896"/>
            <a:ext cx="1566201" cy="17861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2" fill="hold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6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7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5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5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7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42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17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17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7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7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8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5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5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7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42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17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17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7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7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8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tags/tag1.xml><?xml version="1.0" encoding="utf-8"?>
<p:tagLst xmlns:p="http://schemas.openxmlformats.org/presentationml/2006/main">
  <p:tag name="PA" val="v4.2.0"/>
</p:tagLst>
</file>

<file path=ppt/tags/tag2.xml><?xml version="1.0" encoding="utf-8"?>
<p:tagLst xmlns:p="http://schemas.openxmlformats.org/presentationml/2006/main">
  <p:tag name="PA" val="v4.2.0"/>
</p:tagLst>
</file>

<file path=ppt/tags/tag3.xml><?xml version="1.0" encoding="utf-8"?>
<p:tagLst xmlns:p="http://schemas.openxmlformats.org/presentationml/2006/main">
  <p:tag name="PA" val="v4.2.0"/>
</p:tagLst>
</file>

<file path=ppt/tags/tag4.xml><?xml version="1.0" encoding="utf-8"?>
<p:tagLst xmlns:p="http://schemas.openxmlformats.org/presentationml/2006/main">
  <p:tag name="PA" val="v4.2.0"/>
</p:tagLst>
</file>

<file path=ppt/tags/tag5.xml><?xml version="1.0" encoding="utf-8"?>
<p:tagLst xmlns:p="http://schemas.openxmlformats.org/presentationml/2006/main">
  <p:tag name="PA" val="v4.2.0"/>
</p:tagLst>
</file>

<file path=ppt/tags/tag6.xml><?xml version="1.0" encoding="utf-8"?>
<p:tagLst xmlns:p="http://schemas.openxmlformats.org/presentationml/2006/main">
  <p:tag name="PA" val="v4.2.0"/>
</p:tagLst>
</file>

<file path=ppt/tags/tag7.xml><?xml version="1.0" encoding="utf-8"?>
<p:tagLst xmlns:p="http://schemas.openxmlformats.org/presentationml/2006/main">
  <p:tag name="PA" val="v4.2.0"/>
</p:tagLst>
</file>

<file path=ppt/tags/tag8.xml><?xml version="1.0" encoding="utf-8"?>
<p:tagLst xmlns:p="http://schemas.openxmlformats.org/presentationml/2006/main">
  <p:tag name="PA" val="v4.2.0"/>
</p:tagLst>
</file>

<file path=ppt/tags/tag9.xml><?xml version="1.0" encoding="utf-8"?>
<p:tagLst xmlns:p="http://schemas.openxmlformats.org/presentationml/2006/main">
  <p:tag name="PA" val="v4.2.0"/>
</p:tagLst>
</file>

<file path=ppt/tags/tag10.xml><?xml version="1.0" encoding="utf-8"?>
<p:tagLst xmlns:p="http://schemas.openxmlformats.org/presentationml/2006/main">
  <p:tag name="PA" val="v4.2.0"/>
</p:tagLst>
</file>

<file path=ppt/tags/tag11.xml><?xml version="1.0" encoding="utf-8"?>
<p:tagLst xmlns:p="http://schemas.openxmlformats.org/presentationml/2006/main">
  <p:tag name="PA" val="v4.2.0"/>
</p:tagLst>
</file>

<file path=ppt/tags/tag12.xml><?xml version="1.0" encoding="utf-8"?>
<p:tagLst xmlns:p="http://schemas.openxmlformats.org/presentationml/2006/main">
  <p:tag name="PA" val="v4.2.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3080</Words>
  <Application>WPS 演示</Application>
  <PresentationFormat>宽屏</PresentationFormat>
  <Paragraphs>304</Paragraphs>
  <Slides>38</Slides>
  <Notes>38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38</vt:i4>
      </vt:variant>
    </vt:vector>
  </HeadingPairs>
  <TitlesOfParts>
    <vt:vector size="48" baseType="lpstr">
      <vt:lpstr>Arial</vt:lpstr>
      <vt:lpstr>宋体</vt:lpstr>
      <vt:lpstr>Wingdings</vt:lpstr>
      <vt:lpstr>落落の汤圆体</vt:lpstr>
      <vt:lpstr>微软雅黑</vt:lpstr>
      <vt:lpstr>等线</vt:lpstr>
      <vt:lpstr>Arial Unicode MS</vt:lpstr>
      <vt:lpstr>等线 Light</vt:lpstr>
      <vt:lpstr>Office 主题​​</vt:lpstr>
      <vt:lpstr>1_Office 主题​​</vt:lpstr>
      <vt:lpstr>感恩教育主题班会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感恩教育主题班会</dc:title>
  <dc:creator/>
  <cp:lastModifiedBy>我叫MT</cp:lastModifiedBy>
  <cp:revision>2</cp:revision>
  <dcterms:created xsi:type="dcterms:W3CDTF">2018-09-04T01:26:57Z</dcterms:created>
  <dcterms:modified xsi:type="dcterms:W3CDTF">2018-09-04T01:33:50Z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2052-10.1.0.7469</vt:lpwstr>
  </property>
</Properties>
</file>