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84" r:id="rId4"/>
    <p:sldId id="260" r:id="rId5"/>
    <p:sldId id="261" r:id="rId6"/>
    <p:sldId id="283" r:id="rId7"/>
    <p:sldId id="268" r:id="rId8"/>
    <p:sldId id="270" r:id="rId9"/>
    <p:sldId id="289" r:id="rId10"/>
    <p:sldId id="288" r:id="rId11"/>
    <p:sldId id="274" r:id="rId12"/>
    <p:sldId id="275" r:id="rId13"/>
    <p:sldId id="276" r:id="rId14"/>
    <p:sldId id="287" r:id="rId15"/>
    <p:sldId id="277" r:id="rId16"/>
    <p:sldId id="291" r:id="rId17"/>
    <p:sldId id="278" r:id="rId18"/>
    <p:sldId id="286" r:id="rId19"/>
    <p:sldId id="279" r:id="rId20"/>
    <p:sldId id="290" r:id="rId21"/>
    <p:sldId id="280" r:id="rId22"/>
    <p:sldId id="285" r:id="rId23"/>
    <p:sldId id="281" r:id="rId24"/>
    <p:sldId id="282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  <a:srgbClr val="FEFF00"/>
    <a:srgbClr val="345692"/>
    <a:srgbClr val="17C0D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49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4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6" r="20520" b="32281"/>
          <a:stretch>
            <a:fillRect/>
          </a:stretch>
        </p:blipFill>
        <p:spPr>
          <a:xfrm>
            <a:off x="0" y="-228600"/>
            <a:ext cx="12192000" cy="7086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microsoft.com/office/2007/relationships/media" Target="../media/audio1.wav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microsoft.com/office/2007/relationships/hdphoto" Target="../media/image13.wdp"/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15.wdp"/><Relationship Id="rId1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udio1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985664" y="4645997"/>
            <a:ext cx="515417" cy="46404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912" y="-165433"/>
            <a:ext cx="8414158" cy="47035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6"/>
          <p:cNvSpPr txBox="1"/>
          <p:nvPr/>
        </p:nvSpPr>
        <p:spPr>
          <a:xfrm>
            <a:off x="2037348" y="1794559"/>
            <a:ext cx="8055432" cy="2197735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500" kern="0" dirty="0">
                <a:solidFill>
                  <a:srgbClr val="F7FC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光阴荏苒，在忙忙碌碌中送走了</a:t>
            </a:r>
            <a:r>
              <a:rPr lang="en-US" altLang="zh-CN" sz="1500" kern="0" dirty="0" smtClean="0">
                <a:solidFill>
                  <a:srgbClr val="F7FC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1500" kern="0" dirty="0" smtClean="0">
                <a:solidFill>
                  <a:srgbClr val="F7FC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</a:t>
            </a:r>
            <a:r>
              <a:rPr lang="zh-CN" altLang="en-US" sz="1500" kern="0" dirty="0">
                <a:solidFill>
                  <a:srgbClr val="F7FC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，这一年对本人来说还是收获颇多，首先是自身业务的提高，其次是与部门之间的沟通比以前相对顺畅。当然这些进步与公司领导的帮助和关心是分不开的。</a:t>
            </a:r>
            <a:endParaRPr lang="zh-CN" altLang="en-US" sz="1500" kern="0" dirty="0">
              <a:solidFill>
                <a:srgbClr val="F7FCB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500" b="1" kern="0" dirty="0">
                <a:solidFill>
                  <a:srgbClr val="F7FC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优秀的企业需要优秀的团队，做为这个团队的一份子，为这个团队的成长贡献自己微薄力量是自己义不容辞的责任。</a:t>
            </a:r>
            <a:r>
              <a:rPr lang="zh-CN" altLang="en-US" sz="1500" kern="0" dirty="0">
                <a:solidFill>
                  <a:srgbClr val="F7FC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在已经到来</a:t>
            </a:r>
            <a:r>
              <a:rPr lang="en-US" altLang="zh-CN" sz="1500" kern="0" dirty="0">
                <a:solidFill>
                  <a:srgbClr val="F7FC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</a:t>
            </a:r>
            <a:r>
              <a:rPr lang="zh-CN" altLang="en-US" sz="1500" kern="0" dirty="0">
                <a:solidFill>
                  <a:srgbClr val="F7FC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年，本人将继续以满怀的热情投入到自己的本职工作，为公司的发展贡献自己的力量。</a:t>
            </a:r>
            <a:endParaRPr lang="zh-CN" altLang="en-US" sz="1500" kern="0" dirty="0">
              <a:solidFill>
                <a:srgbClr val="F7FCB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13"/>
          <p:cNvSpPr txBox="1"/>
          <p:nvPr/>
        </p:nvSpPr>
        <p:spPr>
          <a:xfrm>
            <a:off x="4478851" y="223636"/>
            <a:ext cx="4490768" cy="861752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  <a:scene3d>
              <a:camera prst="orthographicFront"/>
              <a:lightRig rig="threePt" dir="t"/>
            </a:scene3d>
            <a:sp3d contourW="12700">
              <a:extrusionClr>
                <a:srgbClr val="CC3300"/>
              </a:extrusionClr>
              <a:contourClr>
                <a:schemeClr val="accent6">
                  <a:lumMod val="50000"/>
                </a:schemeClr>
              </a:contourClr>
            </a:sp3d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6000" b="1" i="0" u="none" strike="noStrike" kern="0" cap="none" spc="0" normalizeH="0" baseline="0">
                <a:ln>
                  <a:noFill/>
                </a:ln>
                <a:gradFill flip="none" rotWithShape="1">
                  <a:gsLst>
                    <a:gs pos="31000">
                      <a:srgbClr val="FF6600"/>
                    </a:gs>
                    <a:gs pos="4000">
                      <a:srgbClr val="C00000"/>
                    </a:gs>
                    <a:gs pos="100000">
                      <a:srgbClr val="FFFFFF"/>
                    </a:gs>
                    <a:gs pos="53000">
                      <a:srgbClr val="F3CF00"/>
                    </a:gs>
                  </a:gsLst>
                  <a:lin ang="16200000" scaled="1"/>
                  <a:tileRect/>
                </a:gradFill>
                <a:effectLst>
                  <a:outerShdw blurRad="101600" dist="38100" dir="5400000" algn="t" rotWithShape="0">
                    <a:srgbClr val="680007"/>
                  </a:outerShdw>
                  <a:reflection stA="46000" endPos="45500" dist="76200" dir="5400000" sy="-100000" algn="bl" rotWithShape="0"/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878205">
              <a:lnSpc>
                <a:spcPct val="120000"/>
              </a:lnSpc>
            </a:pPr>
            <a:r>
              <a:rPr lang="zh-CN" altLang="en-US" sz="4000" kern="1200" dirty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Arial" panose="020B0604020202020204" pitchFamily="34" charset="0"/>
                <a:sym typeface="Arial" panose="020B0604020202020204" pitchFamily="34" charset="0"/>
              </a:rPr>
              <a:t>董事长寄语</a:t>
            </a:r>
            <a:endParaRPr lang="zh-CN" altLang="en-US" sz="4000" kern="1200" dirty="0">
              <a:gradFill flip="none" rotWithShape="1"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  <a:tileRect/>
              </a:gra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32" y="868101"/>
            <a:ext cx="3657772" cy="4010628"/>
          </a:xfrm>
          <a:prstGeom prst="rect">
            <a:avLst/>
          </a:prstGeom>
        </p:spPr>
      </p:pic>
      <p:sp>
        <p:nvSpPr>
          <p:cNvPr id="6" name="24"/>
          <p:cNvSpPr/>
          <p:nvPr/>
        </p:nvSpPr>
        <p:spPr>
          <a:xfrm>
            <a:off x="5474713" y="0"/>
            <a:ext cx="3447472" cy="1029529"/>
          </a:xfrm>
          <a:prstGeom prst="rect">
            <a:avLst/>
          </a:prstGeom>
          <a:noFill/>
        </p:spPr>
        <p:txBody>
          <a:bodyPr wrap="square" lIns="117110" tIns="58555" rIns="117110" bIns="58555" rtlCol="0">
            <a:spAutoFit/>
          </a:bodyPr>
          <a:lstStyle/>
          <a:p>
            <a:pPr defTabSz="878205">
              <a:lnSpc>
                <a:spcPct val="120000"/>
              </a:lnSpc>
            </a:pPr>
            <a:r>
              <a:rPr lang="zh-CN" altLang="en-US" sz="5400" b="1" dirty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晚会流程</a:t>
            </a:r>
            <a:endParaRPr lang="zh-CN" altLang="en-US" sz="5400" b="1" dirty="0">
              <a:gradFill flip="none" rotWithShape="1"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  <a:tileRect/>
              </a:gra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20"/>
          <p:cNvGrpSpPr/>
          <p:nvPr/>
        </p:nvGrpSpPr>
        <p:grpSpPr>
          <a:xfrm>
            <a:off x="4817729" y="1141824"/>
            <a:ext cx="4483408" cy="946408"/>
            <a:chOff x="3935413" y="2438018"/>
            <a:chExt cx="4483408" cy="946408"/>
          </a:xfrm>
        </p:grpSpPr>
        <p:pic>
          <p:nvPicPr>
            <p:cNvPr id="11" name="2" descr="C:\Users\Administrator\Desktop\Nipic_15256985_20150914091015113894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35413" y="2438018"/>
              <a:ext cx="4483408" cy="946408"/>
            </a:xfrm>
            <a:prstGeom prst="rect">
              <a:avLst/>
            </a:prstGeom>
            <a:noFill/>
          </p:spPr>
        </p:pic>
        <p:sp>
          <p:nvSpPr>
            <p:cNvPr id="12" name="25"/>
            <p:cNvSpPr txBox="1"/>
            <p:nvPr/>
          </p:nvSpPr>
          <p:spPr>
            <a:xfrm>
              <a:off x="4942737" y="2582033"/>
              <a:ext cx="3416709" cy="603885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en-US" altLang="zh-CN" sz="2800" spc="-150" dirty="0">
                  <a:gradFill flip="none" rotWithShape="1">
                    <a:gsLst>
                      <a:gs pos="0">
                        <a:srgbClr val="FFCD2D"/>
                      </a:gs>
                      <a:gs pos="48000">
                        <a:srgbClr val="FFFFB9"/>
                      </a:gs>
                      <a:gs pos="100000">
                        <a:srgbClr val="FFFF65"/>
                      </a:gs>
                    </a:gsLst>
                    <a:lin ang="13500000" scaled="1"/>
                    <a:tileRect/>
                  </a:gradFill>
                  <a:effectLst/>
                  <a:latin typeface="Arial" panose="020B0604020202020204" pitchFamily="34" charset="0"/>
                  <a:cs typeface="+mn-cs"/>
                  <a:sym typeface="Arial" panose="020B0604020202020204" pitchFamily="34" charset="0"/>
                </a:rPr>
                <a:t>2018</a:t>
              </a:r>
              <a:r>
                <a:rPr lang="zh-CN" altLang="en-US" sz="2800" spc="-150" dirty="0">
                  <a:gradFill flip="none" rotWithShape="1">
                    <a:gsLst>
                      <a:gs pos="0">
                        <a:srgbClr val="FFCD2D"/>
                      </a:gs>
                      <a:gs pos="48000">
                        <a:srgbClr val="FFFFB9"/>
                      </a:gs>
                      <a:gs pos="100000">
                        <a:srgbClr val="FFFF65"/>
                      </a:gs>
                    </a:gsLst>
                    <a:lin ang="13500000" scaled="1"/>
                    <a:tileRect/>
                  </a:gradFill>
                  <a:effectLst/>
                  <a:latin typeface="Arial" panose="020B0604020202020204" pitchFamily="34" charset="0"/>
                  <a:cs typeface="+mn-cs"/>
                  <a:sym typeface="Arial" panose="020B0604020202020204" pitchFamily="34" charset="0"/>
                </a:rPr>
                <a:t>工作回顾</a:t>
              </a:r>
              <a:endParaRPr lang="zh-CN" altLang="en-US" sz="2800" spc="-150" dirty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effectLst/>
                <a:latin typeface="Arial" panose="020B0604020202020204" pitchFamily="34" charset="0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29"/>
          <p:cNvGrpSpPr/>
          <p:nvPr/>
        </p:nvGrpSpPr>
        <p:grpSpPr>
          <a:xfrm>
            <a:off x="4817729" y="1981917"/>
            <a:ext cx="4483408" cy="946408"/>
            <a:chOff x="3935413" y="3278111"/>
            <a:chExt cx="4483408" cy="946408"/>
          </a:xfrm>
        </p:grpSpPr>
        <p:pic>
          <p:nvPicPr>
            <p:cNvPr id="14" name="2" descr="C:\Users\Administrator\Desktop\Nipic_15256985_20150914091015113894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35413" y="3278111"/>
              <a:ext cx="4483408" cy="946408"/>
            </a:xfrm>
            <a:prstGeom prst="rect">
              <a:avLst/>
            </a:prstGeom>
            <a:noFill/>
          </p:spPr>
        </p:pic>
        <p:sp>
          <p:nvSpPr>
            <p:cNvPr id="15" name="26"/>
            <p:cNvSpPr txBox="1"/>
            <p:nvPr/>
          </p:nvSpPr>
          <p:spPr>
            <a:xfrm>
              <a:off x="4603905" y="3446129"/>
              <a:ext cx="3680412" cy="587304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2700" spc="-150" dirty="0" smtClean="0">
                  <a:gradFill flip="none" rotWithShape="1">
                    <a:gsLst>
                      <a:gs pos="0">
                        <a:srgbClr val="FFCD2D"/>
                      </a:gs>
                      <a:gs pos="48000">
                        <a:srgbClr val="FFFFB9"/>
                      </a:gs>
                      <a:gs pos="100000">
                        <a:srgbClr val="FFFF65"/>
                      </a:gs>
                    </a:gsLst>
                    <a:lin ang="13500000" scaled="1"/>
                    <a:tileRect/>
                  </a:gradFill>
                  <a:effectLst/>
                  <a:latin typeface="Arial" panose="020B0604020202020204" pitchFamily="34" charset="0"/>
                  <a:cs typeface="+mn-cs"/>
                  <a:sym typeface="Arial" panose="020B0604020202020204" pitchFamily="34" charset="0"/>
                </a:rPr>
                <a:t>         颁奖典礼</a:t>
              </a:r>
              <a:endParaRPr lang="zh-CN" altLang="en-US" sz="2700" spc="-150" dirty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effectLst/>
                <a:latin typeface="Arial" panose="020B0604020202020204" pitchFamily="34" charset="0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31"/>
          <p:cNvGrpSpPr/>
          <p:nvPr/>
        </p:nvGrpSpPr>
        <p:grpSpPr>
          <a:xfrm>
            <a:off x="4817729" y="3662104"/>
            <a:ext cx="4483408" cy="946408"/>
            <a:chOff x="3935413" y="4958298"/>
            <a:chExt cx="4483408" cy="946408"/>
          </a:xfrm>
        </p:grpSpPr>
        <p:pic>
          <p:nvPicPr>
            <p:cNvPr id="17" name="2" descr="C:\Users\Administrator\Desktop\Nipic_15256985_20150914091015113894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35413" y="4958298"/>
              <a:ext cx="4483408" cy="946408"/>
            </a:xfrm>
            <a:prstGeom prst="rect">
              <a:avLst/>
            </a:prstGeom>
            <a:noFill/>
          </p:spPr>
        </p:pic>
        <p:sp>
          <p:nvSpPr>
            <p:cNvPr id="18" name="27"/>
            <p:cNvSpPr txBox="1"/>
            <p:nvPr/>
          </p:nvSpPr>
          <p:spPr>
            <a:xfrm>
              <a:off x="5284220" y="5070750"/>
              <a:ext cx="1940578" cy="605771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2800" dirty="0" smtClean="0">
                  <a:gradFill flip="none" rotWithShape="1">
                    <a:gsLst>
                      <a:gs pos="0">
                        <a:srgbClr val="FFCD2D"/>
                      </a:gs>
                      <a:gs pos="48000">
                        <a:srgbClr val="FFFFB9"/>
                      </a:gs>
                      <a:gs pos="100000">
                        <a:srgbClr val="FFFF65"/>
                      </a:gs>
                    </a:gsLst>
                    <a:lin ang="13500000" scaled="1"/>
                    <a:tileRect/>
                  </a:gradFill>
                  <a:effectLst/>
                  <a:latin typeface="Arial" panose="020B0604020202020204" pitchFamily="34" charset="0"/>
                  <a:cs typeface="+mn-cs"/>
                  <a:sym typeface="Arial" panose="020B0604020202020204" pitchFamily="34" charset="0"/>
                </a:rPr>
                <a:t>才艺汇演</a:t>
              </a:r>
              <a:endParaRPr lang="zh-CN" altLang="en-US" sz="2800" dirty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effectLst/>
                <a:latin typeface="Arial" panose="020B0604020202020204" pitchFamily="34" charset="0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30"/>
          <p:cNvGrpSpPr/>
          <p:nvPr/>
        </p:nvGrpSpPr>
        <p:grpSpPr>
          <a:xfrm>
            <a:off x="4817729" y="2822010"/>
            <a:ext cx="4483408" cy="946408"/>
            <a:chOff x="3935413" y="4118204"/>
            <a:chExt cx="4483408" cy="946408"/>
          </a:xfrm>
        </p:grpSpPr>
        <p:pic>
          <p:nvPicPr>
            <p:cNvPr id="20" name="2" descr="C:\Users\Administrator\Desktop\Nipic_15256985_20150914091015113894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35413" y="4118204"/>
              <a:ext cx="4483408" cy="946408"/>
            </a:xfrm>
            <a:prstGeom prst="rect">
              <a:avLst/>
            </a:prstGeom>
            <a:noFill/>
          </p:spPr>
        </p:pic>
        <p:sp>
          <p:nvSpPr>
            <p:cNvPr id="21" name="28"/>
            <p:cNvSpPr txBox="1"/>
            <p:nvPr/>
          </p:nvSpPr>
          <p:spPr>
            <a:xfrm>
              <a:off x="4931148" y="4238218"/>
              <a:ext cx="3169890" cy="603885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en-US" altLang="zh-CN" sz="2800" spc="-150" dirty="0">
                  <a:gradFill flip="none" rotWithShape="1">
                    <a:gsLst>
                      <a:gs pos="0">
                        <a:srgbClr val="FFCD2D"/>
                      </a:gs>
                      <a:gs pos="48000">
                        <a:srgbClr val="FFFFB9"/>
                      </a:gs>
                      <a:gs pos="100000">
                        <a:srgbClr val="FFFF65"/>
                      </a:gs>
                    </a:gsLst>
                    <a:lin ang="13500000" scaled="1"/>
                    <a:tileRect/>
                  </a:gradFill>
                  <a:effectLst/>
                  <a:latin typeface="Arial" panose="020B0604020202020204" pitchFamily="34" charset="0"/>
                  <a:cs typeface="+mn-cs"/>
                  <a:sym typeface="Arial" panose="020B0604020202020204" pitchFamily="34" charset="0"/>
                </a:rPr>
                <a:t>2019</a:t>
              </a:r>
              <a:r>
                <a:rPr lang="zh-CN" altLang="en-US" sz="2800" spc="-150" dirty="0">
                  <a:gradFill flip="none" rotWithShape="1">
                    <a:gsLst>
                      <a:gs pos="0">
                        <a:srgbClr val="FFCD2D"/>
                      </a:gs>
                      <a:gs pos="48000">
                        <a:srgbClr val="FFFFB9"/>
                      </a:gs>
                      <a:gs pos="100000">
                        <a:srgbClr val="FFFF65"/>
                      </a:gs>
                    </a:gsLst>
                    <a:lin ang="13500000" scaled="1"/>
                    <a:tileRect/>
                  </a:gradFill>
                  <a:effectLst/>
                  <a:latin typeface="Arial" panose="020B0604020202020204" pitchFamily="34" charset="0"/>
                  <a:cs typeface="+mn-cs"/>
                  <a:sym typeface="Arial" panose="020B0604020202020204" pitchFamily="34" charset="0"/>
                </a:rPr>
                <a:t>工作计划</a:t>
              </a:r>
              <a:endParaRPr lang="zh-CN" altLang="en-US" sz="2800" spc="-150" dirty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effectLst/>
                <a:latin typeface="Arial" panose="020B0604020202020204" pitchFamily="34" charset="0"/>
                <a:cs typeface="+mn-cs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32" y="868101"/>
            <a:ext cx="3657772" cy="4010628"/>
          </a:xfrm>
          <a:prstGeom prst="rect">
            <a:avLst/>
          </a:prstGeom>
        </p:spPr>
      </p:pic>
      <p:sp>
        <p:nvSpPr>
          <p:cNvPr id="7" name="24"/>
          <p:cNvSpPr/>
          <p:nvPr/>
        </p:nvSpPr>
        <p:spPr>
          <a:xfrm>
            <a:off x="5361828" y="1342506"/>
            <a:ext cx="3447472" cy="1029529"/>
          </a:xfrm>
          <a:prstGeom prst="rect">
            <a:avLst/>
          </a:prstGeom>
          <a:noFill/>
        </p:spPr>
        <p:txBody>
          <a:bodyPr wrap="square" lIns="117110" tIns="58555" rIns="117110" bIns="58555" rtlCol="0">
            <a:spAutoFit/>
          </a:bodyPr>
          <a:lstStyle/>
          <a:p>
            <a:pPr algn="ctr" defTabSz="878205">
              <a:lnSpc>
                <a:spcPct val="120000"/>
              </a:lnSpc>
            </a:pPr>
            <a:r>
              <a:rPr lang="zh-CN" altLang="en-US" sz="5400" b="1" dirty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第一章</a:t>
            </a:r>
            <a:endParaRPr lang="zh-CN" altLang="en-US" sz="5400" b="1" dirty="0">
              <a:gradFill flip="none" rotWithShape="1"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  <a:tileRect/>
              </a:gra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20"/>
          <p:cNvGrpSpPr/>
          <p:nvPr/>
        </p:nvGrpSpPr>
        <p:grpSpPr>
          <a:xfrm>
            <a:off x="4497732" y="2576061"/>
            <a:ext cx="5194576" cy="1263090"/>
            <a:chOff x="3935413" y="2438018"/>
            <a:chExt cx="4483408" cy="946408"/>
          </a:xfrm>
        </p:grpSpPr>
        <p:pic>
          <p:nvPicPr>
            <p:cNvPr id="9" name="2" descr="C:\Users\Administrator\Desktop\Nipic_15256985_20150914091015113894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35413" y="2438018"/>
              <a:ext cx="4483408" cy="946408"/>
            </a:xfrm>
            <a:prstGeom prst="rect">
              <a:avLst/>
            </a:prstGeom>
            <a:noFill/>
          </p:spPr>
        </p:pic>
        <p:sp>
          <p:nvSpPr>
            <p:cNvPr id="10" name="25"/>
            <p:cNvSpPr txBox="1"/>
            <p:nvPr/>
          </p:nvSpPr>
          <p:spPr>
            <a:xfrm>
              <a:off x="4942737" y="2582033"/>
              <a:ext cx="3416709" cy="563339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en-US" altLang="zh-CN" sz="3600" spc="-150" dirty="0">
                  <a:gradFill flip="none" rotWithShape="1">
                    <a:gsLst>
                      <a:gs pos="0">
                        <a:srgbClr val="FFCD2D"/>
                      </a:gs>
                      <a:gs pos="48000">
                        <a:srgbClr val="FFFFB9"/>
                      </a:gs>
                      <a:gs pos="100000">
                        <a:srgbClr val="FFFF65"/>
                      </a:gs>
                    </a:gsLst>
                    <a:lin ang="13500000" scaled="1"/>
                    <a:tileRect/>
                  </a:gradFill>
                  <a:effectLst/>
                  <a:latin typeface="Arial" panose="020B0604020202020204" pitchFamily="34" charset="0"/>
                  <a:cs typeface="+mn-cs"/>
                  <a:sym typeface="Arial" panose="020B0604020202020204" pitchFamily="34" charset="0"/>
                </a:rPr>
                <a:t>2018</a:t>
              </a:r>
              <a:r>
                <a:rPr lang="zh-CN" altLang="en-US" sz="3600" spc="-150" dirty="0">
                  <a:gradFill flip="none" rotWithShape="1">
                    <a:gsLst>
                      <a:gs pos="0">
                        <a:srgbClr val="FFCD2D"/>
                      </a:gs>
                      <a:gs pos="48000">
                        <a:srgbClr val="FFFFB9"/>
                      </a:gs>
                      <a:gs pos="100000">
                        <a:srgbClr val="FFFF65"/>
                      </a:gs>
                    </a:gsLst>
                    <a:lin ang="13500000" scaled="1"/>
                    <a:tileRect/>
                  </a:gradFill>
                  <a:effectLst/>
                  <a:latin typeface="Arial" panose="020B0604020202020204" pitchFamily="34" charset="0"/>
                  <a:cs typeface="+mn-cs"/>
                  <a:sym typeface="Arial" panose="020B0604020202020204" pitchFamily="34" charset="0"/>
                </a:rPr>
                <a:t>工作回顾</a:t>
              </a:r>
              <a:endParaRPr lang="zh-CN" altLang="en-US" sz="3600" spc="-150" dirty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effectLst/>
                <a:latin typeface="Arial" panose="020B0604020202020204" pitchFamily="34" charset="0"/>
                <a:cs typeface="+mn-cs"/>
                <a:sym typeface="Arial" panose="020B0604020202020204" pitchFamily="34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639" y="-208548"/>
            <a:ext cx="4636169" cy="46361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2" descr="C:\Users\Administrator\Desktop\江淮担保官网设计资料\Nipic_3556033_20110318160705775607.png"/>
          <p:cNvPicPr>
            <a:picLocks noChangeAspect="1" noChangeArrowheads="1"/>
          </p:cNvPicPr>
          <p:nvPr/>
        </p:nvPicPr>
        <p:blipFill rotWithShape="1">
          <a:blip r:embed="rId1" cstate="print"/>
          <a:srcRect b="6483"/>
          <a:stretch>
            <a:fillRect/>
          </a:stretch>
        </p:blipFill>
        <p:spPr bwMode="auto">
          <a:xfrm>
            <a:off x="6801209" y="421219"/>
            <a:ext cx="5390791" cy="6436781"/>
          </a:xfrm>
          <a:prstGeom prst="rect">
            <a:avLst/>
          </a:prstGeom>
          <a:noFill/>
        </p:spPr>
      </p:pic>
      <p:sp>
        <p:nvSpPr>
          <p:cNvPr id="24" name="5"/>
          <p:cNvSpPr/>
          <p:nvPr/>
        </p:nvSpPr>
        <p:spPr>
          <a:xfrm>
            <a:off x="1859887" y="296403"/>
            <a:ext cx="4983480" cy="175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878205">
              <a:defRPr/>
            </a:pPr>
            <a:r>
              <a:rPr lang="en-US" altLang="zh-CN" sz="5400" b="1" dirty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2018</a:t>
            </a:r>
            <a:endParaRPr lang="en-US" altLang="zh-CN" sz="5400" b="1" dirty="0">
              <a:gradFill flip="none" rotWithShape="1"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  <a:tileRect/>
              </a:gra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defTabSz="878205">
              <a:defRPr/>
            </a:pPr>
            <a:r>
              <a:rPr lang="zh-CN" altLang="en-US" sz="5400" b="1" dirty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感谢你们的努力</a:t>
            </a:r>
            <a:endParaRPr lang="zh-CN" altLang="en-US" sz="5400" b="1" dirty="0">
              <a:gradFill flip="none" rotWithShape="1"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  <a:tileRect/>
              </a:gra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12"/>
          <p:cNvSpPr txBox="1"/>
          <p:nvPr/>
        </p:nvSpPr>
        <p:spPr>
          <a:xfrm>
            <a:off x="1475874" y="2260651"/>
            <a:ext cx="57515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b="1" dirty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1600" b="1" dirty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年，通过全体员工的团结拼搏，奋发图强，公司创造了一个又一个销售佳绩，从开门红战役大捷到双过半折桂，这里面都饱含着全司员工的心血和汗水，公司的每一次提升，离不开大家的努力，</a:t>
            </a:r>
            <a:r>
              <a:rPr lang="en-US" altLang="zh-CN" sz="1600" b="1" dirty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2016</a:t>
            </a:r>
            <a:r>
              <a:rPr lang="zh-CN" altLang="en-US" sz="1600" b="1" dirty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感谢你们的付出，</a:t>
            </a:r>
            <a:r>
              <a:rPr lang="en-US" altLang="zh-CN" sz="1600" b="1" dirty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1600" b="1" dirty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年，希望我们再创辉煌。</a:t>
            </a:r>
            <a:endParaRPr lang="zh-CN" altLang="en-US" sz="1600" b="1" dirty="0">
              <a:gradFill flip="none" rotWithShape="1"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  <a:tileRect/>
              </a:gra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70" y="-1660949"/>
            <a:ext cx="11977029" cy="4285531"/>
          </a:xfrm>
          <a:prstGeom prst="rect">
            <a:avLst/>
          </a:prstGeom>
        </p:spPr>
      </p:pic>
      <p:sp>
        <p:nvSpPr>
          <p:cNvPr id="4" name="8"/>
          <p:cNvSpPr>
            <a:spLocks noChangeArrowheads="1"/>
          </p:cNvSpPr>
          <p:nvPr/>
        </p:nvSpPr>
        <p:spPr bwMode="auto">
          <a:xfrm>
            <a:off x="388638" y="1413233"/>
            <a:ext cx="10763065" cy="2130425"/>
          </a:xfrm>
          <a:prstGeom prst="rect">
            <a:avLst/>
          </a:prstGeom>
          <a:effectLst/>
          <a:scene3d>
            <a:camera prst="orthographicFront"/>
            <a:lightRig rig="twoPt" dir="t"/>
          </a:scene3d>
          <a:sp3d extrusionH="44450">
            <a:bevelT w="69850" prst="angle"/>
          </a:sp3d>
        </p:spPr>
        <p:txBody>
          <a:bodyPr wrap="square" lIns="99169" tIns="49586" rIns="99169" bIns="49586">
            <a:spAutoFit/>
            <a:sp3d extrusionH="273050" prstMaterial="flat">
              <a:bevelB w="0" h="0"/>
              <a:extrusionClr>
                <a:srgbClr val="0033CC"/>
              </a:extrusionClr>
              <a:contourClr>
                <a:schemeClr val="bg1">
                  <a:lumMod val="95000"/>
                </a:schemeClr>
              </a:contourClr>
            </a:sp3d>
          </a:bodyPr>
          <a:lstStyle/>
          <a:p>
            <a:pPr defTabSz="914400">
              <a:defRPr/>
            </a:pPr>
            <a:r>
              <a:rPr lang="en-US" altLang="zh-CN" sz="6600" b="1" dirty="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2018</a:t>
            </a:r>
            <a:r>
              <a:rPr lang="zh-CN" altLang="en-US" sz="6600" b="1" dirty="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公司年销售</a:t>
            </a:r>
            <a:endParaRPr lang="en-US" altLang="zh-CN" sz="6600" b="1" dirty="0" smtClean="0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914400">
              <a:defRPr/>
            </a:pPr>
            <a:r>
              <a:rPr lang="zh-CN" altLang="en-US" sz="6600" b="1" dirty="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总额突破</a:t>
            </a:r>
            <a:endParaRPr lang="zh-CN" altLang="en-US" sz="6600" b="1" dirty="0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10"/>
          <p:cNvSpPr>
            <a:spLocks noChangeArrowheads="1"/>
          </p:cNvSpPr>
          <p:nvPr/>
        </p:nvSpPr>
        <p:spPr bwMode="auto">
          <a:xfrm>
            <a:off x="3874839" y="2755965"/>
            <a:ext cx="3236059" cy="1577468"/>
          </a:xfrm>
          <a:prstGeom prst="rect">
            <a:avLst/>
          </a:prstGeom>
          <a:effectLst/>
          <a:scene3d>
            <a:camera prst="orthographicFront"/>
            <a:lightRig rig="twoPt" dir="t"/>
          </a:scene3d>
          <a:sp3d extrusionH="44450">
            <a:bevelT w="69850" prst="angle"/>
          </a:sp3d>
        </p:spPr>
        <p:txBody>
          <a:bodyPr wrap="square" lIns="99169" tIns="49586" rIns="99169" bIns="49586">
            <a:spAutoFit/>
            <a:sp3d extrusionH="273050" prstMaterial="flat">
              <a:bevelB w="0" h="0"/>
              <a:extrusionClr>
                <a:srgbClr val="0033CC"/>
              </a:extrusionClr>
              <a:contourClr>
                <a:schemeClr val="bg1">
                  <a:lumMod val="95000"/>
                </a:schemeClr>
              </a:contourClr>
            </a:sp3d>
          </a:bodyPr>
          <a:lstStyle/>
          <a:p>
            <a:pPr defTabSz="914400">
              <a:defRPr/>
            </a:pPr>
            <a:r>
              <a:rPr lang="en-US" altLang="zh-CN" sz="9600" b="1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69</a:t>
            </a:r>
            <a:r>
              <a:rPr lang="zh-CN" altLang="en-US" sz="9600" b="1" dirty="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亿</a:t>
            </a:r>
            <a:endParaRPr lang="zh-CN" altLang="en-US" sz="9600" b="1" dirty="0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7" name="2" descr="C:\Documents and Settings\Administrator\桌面\PPT半成品\赢战pp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586438" y="1207141"/>
            <a:ext cx="5288063" cy="397647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7.40741E-7 L 0.47617 0.00625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02" y="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0"/>
          <p:cNvGrpSpPr/>
          <p:nvPr/>
        </p:nvGrpSpPr>
        <p:grpSpPr>
          <a:xfrm>
            <a:off x="2308802" y="759181"/>
            <a:ext cx="7782339" cy="2673626"/>
            <a:chOff x="2335696" y="1670669"/>
            <a:chExt cx="7782339" cy="2673626"/>
          </a:xfrm>
        </p:grpSpPr>
        <p:cxnSp>
          <p:nvCxnSpPr>
            <p:cNvPr id="3" name="直接连接符 7"/>
            <p:cNvCxnSpPr/>
            <p:nvPr/>
          </p:nvCxnSpPr>
          <p:spPr>
            <a:xfrm>
              <a:off x="2335696" y="3509408"/>
              <a:ext cx="1888434" cy="834887"/>
            </a:xfrm>
            <a:prstGeom prst="line">
              <a:avLst/>
            </a:prstGeom>
            <a:ln>
              <a:gradFill>
                <a:gsLst>
                  <a:gs pos="0">
                    <a:srgbClr val="F3CE61"/>
                  </a:gs>
                  <a:gs pos="42000">
                    <a:srgbClr val="FFF7B9"/>
                  </a:gs>
                  <a:gs pos="71000">
                    <a:srgbClr val="F3CE61"/>
                  </a:gs>
                  <a:gs pos="100000">
                    <a:srgbClr val="FFF7B9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10"/>
            <p:cNvCxnSpPr/>
            <p:nvPr/>
          </p:nvCxnSpPr>
          <p:spPr>
            <a:xfrm flipV="1">
              <a:off x="4216132" y="3062147"/>
              <a:ext cx="1879868" cy="1282148"/>
            </a:xfrm>
            <a:prstGeom prst="line">
              <a:avLst/>
            </a:prstGeom>
            <a:ln>
              <a:gradFill>
                <a:gsLst>
                  <a:gs pos="0">
                    <a:srgbClr val="F3CE61"/>
                  </a:gs>
                  <a:gs pos="42000">
                    <a:srgbClr val="FFF7B9"/>
                  </a:gs>
                  <a:gs pos="71000">
                    <a:srgbClr val="F3CE61"/>
                  </a:gs>
                  <a:gs pos="100000">
                    <a:srgbClr val="FFF7B9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12"/>
            <p:cNvCxnSpPr/>
            <p:nvPr/>
          </p:nvCxnSpPr>
          <p:spPr>
            <a:xfrm>
              <a:off x="6096569" y="3062147"/>
              <a:ext cx="1882827" cy="718172"/>
            </a:xfrm>
            <a:prstGeom prst="line">
              <a:avLst/>
            </a:prstGeom>
            <a:ln>
              <a:gradFill>
                <a:gsLst>
                  <a:gs pos="0">
                    <a:srgbClr val="F3CE61"/>
                  </a:gs>
                  <a:gs pos="42000">
                    <a:srgbClr val="FFF7B9"/>
                  </a:gs>
                  <a:gs pos="71000">
                    <a:srgbClr val="F3CE61"/>
                  </a:gs>
                  <a:gs pos="100000">
                    <a:srgbClr val="FFF7B9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14"/>
            <p:cNvCxnSpPr/>
            <p:nvPr/>
          </p:nvCxnSpPr>
          <p:spPr>
            <a:xfrm flipV="1">
              <a:off x="7976436" y="1670669"/>
              <a:ext cx="2141599" cy="2109650"/>
            </a:xfrm>
            <a:prstGeom prst="line">
              <a:avLst/>
            </a:prstGeom>
            <a:ln>
              <a:gradFill>
                <a:gsLst>
                  <a:gs pos="0">
                    <a:srgbClr val="F3CE61"/>
                  </a:gs>
                  <a:gs pos="42000">
                    <a:srgbClr val="FFF7B9"/>
                  </a:gs>
                  <a:gs pos="71000">
                    <a:srgbClr val="F3CE61"/>
                  </a:gs>
                  <a:gs pos="100000">
                    <a:srgbClr val="FFF7B9"/>
                  </a:gs>
                </a:gsLst>
                <a:lin ang="5400000" scaled="1"/>
              </a:gra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椭圆 6"/>
          <p:cNvSpPr/>
          <p:nvPr/>
        </p:nvSpPr>
        <p:spPr>
          <a:xfrm>
            <a:off x="2150603" y="2434822"/>
            <a:ext cx="317224" cy="317224"/>
          </a:xfrm>
          <a:prstGeom prst="ellipse">
            <a:avLst/>
          </a:prstGeom>
          <a:solidFill>
            <a:srgbClr val="FF9409"/>
          </a:solidFill>
          <a:ln>
            <a:noFill/>
          </a:ln>
          <a:scene3d>
            <a:camera prst="orthographicFront"/>
            <a:lightRig rig="glow" dir="t"/>
          </a:scene3d>
          <a:sp3d>
            <a:bevelT w="38100" h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  <a:effectLst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033430" y="3269709"/>
            <a:ext cx="317224" cy="317224"/>
          </a:xfrm>
          <a:prstGeom prst="ellipse">
            <a:avLst/>
          </a:prstGeom>
          <a:solidFill>
            <a:srgbClr val="FF9409"/>
          </a:solidFill>
          <a:ln>
            <a:noFill/>
          </a:ln>
          <a:scene3d>
            <a:camera prst="orthographicFront"/>
            <a:lightRig rig="glow" dir="t"/>
          </a:scene3d>
          <a:sp3d>
            <a:bevelT w="38100" h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  <a:effectLst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916257" y="1982522"/>
            <a:ext cx="317224" cy="317224"/>
          </a:xfrm>
          <a:prstGeom prst="ellipse">
            <a:avLst/>
          </a:prstGeom>
          <a:solidFill>
            <a:srgbClr val="FF9409"/>
          </a:solidFill>
          <a:ln>
            <a:noFill/>
          </a:ln>
          <a:scene3d>
            <a:camera prst="orthographicFront"/>
            <a:lightRig rig="glow" dir="t"/>
          </a:scene3d>
          <a:sp3d>
            <a:bevelT w="38100" h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  <a:effectLst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799084" y="2723056"/>
            <a:ext cx="317224" cy="317224"/>
          </a:xfrm>
          <a:prstGeom prst="ellipse">
            <a:avLst/>
          </a:prstGeom>
          <a:solidFill>
            <a:srgbClr val="FF9409"/>
          </a:solidFill>
          <a:ln>
            <a:noFill/>
          </a:ln>
          <a:scene3d>
            <a:camera prst="orthographicFront"/>
            <a:lightRig rig="glow" dir="t"/>
          </a:scene3d>
          <a:sp3d>
            <a:bevelT w="38100" h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  <a:effectLst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681910" y="863094"/>
            <a:ext cx="317224" cy="317224"/>
          </a:xfrm>
          <a:prstGeom prst="ellipse">
            <a:avLst/>
          </a:prstGeom>
          <a:solidFill>
            <a:srgbClr val="FF9409"/>
          </a:solidFill>
          <a:ln>
            <a:noFill/>
          </a:ln>
          <a:scene3d>
            <a:camera prst="orthographicFront"/>
            <a:lightRig rig="glow" dir="t"/>
          </a:scene3d>
          <a:sp3d>
            <a:bevelT w="38100" h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  <a:effectLst/>
            </a:endParaRPr>
          </a:p>
        </p:txBody>
      </p:sp>
      <p:grpSp>
        <p:nvGrpSpPr>
          <p:cNvPr id="12" name="组合 17"/>
          <p:cNvGrpSpPr/>
          <p:nvPr/>
        </p:nvGrpSpPr>
        <p:grpSpPr>
          <a:xfrm>
            <a:off x="992152" y="1444543"/>
            <a:ext cx="2179982" cy="711609"/>
            <a:chOff x="1087506" y="3939020"/>
            <a:chExt cx="2179982" cy="711609"/>
          </a:xfrm>
        </p:grpSpPr>
        <p:sp>
          <p:nvSpPr>
            <p:cNvPr id="13" name="文本框 12"/>
            <p:cNvSpPr txBox="1"/>
            <p:nvPr/>
          </p:nvSpPr>
          <p:spPr>
            <a:xfrm>
              <a:off x="1087506" y="3939020"/>
              <a:ext cx="2179982" cy="361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400" dirty="0" smtClean="0">
                  <a:ln w="0"/>
                  <a:gradFill>
                    <a:gsLst>
                      <a:gs pos="0">
                        <a:srgbClr val="FFCD2D"/>
                      </a:gs>
                      <a:gs pos="48000">
                        <a:srgbClr val="FFFFB9"/>
                      </a:gs>
                      <a:gs pos="100000">
                        <a:srgbClr val="FFFF65"/>
                      </a:gs>
                    </a:gsLst>
                    <a:lin ang="13500000" scaled="1"/>
                  </a:gra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Lantinghei SC Demibold" charset="-122"/>
                  <a:ea typeface="Lantinghei SC Demibold" charset="-122"/>
                  <a:cs typeface="Lantinghei SC Demibold" charset="-122"/>
                </a:rPr>
                <a:t>第一季度</a:t>
              </a:r>
              <a:endParaRPr lang="zh-CN" altLang="en-US" sz="1400" dirty="0" smtClean="0">
                <a:ln w="0"/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ntinghei SC Demibold" charset="-122"/>
                <a:ea typeface="Lantinghei SC Demibold" charset="-122"/>
                <a:cs typeface="Lantinghei SC Demibold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087506" y="4173575"/>
              <a:ext cx="2179982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2000" dirty="0" smtClean="0">
                  <a:ln w="0"/>
                  <a:gradFill>
                    <a:gsLst>
                      <a:gs pos="0">
                        <a:srgbClr val="FFCD2D"/>
                      </a:gs>
                      <a:gs pos="48000">
                        <a:srgbClr val="FFFFB9"/>
                      </a:gs>
                      <a:gs pos="100000">
                        <a:srgbClr val="FFFF65"/>
                      </a:gs>
                    </a:gsLst>
                    <a:lin ang="13500000" scaled="1"/>
                  </a:gra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Lantinghei SC Demibold" charset="-122"/>
                  <a:ea typeface="Lantinghei SC Demibold" charset="-122"/>
                  <a:cs typeface="Lantinghei SC Demibold" charset="-122"/>
                </a:rPr>
                <a:t>业绩完成情况</a:t>
              </a:r>
              <a:endParaRPr lang="zh-CN" altLang="en-US" sz="2000" dirty="0" smtClean="0">
                <a:ln w="0"/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ntinghei SC Demibold" charset="-122"/>
                <a:ea typeface="Lantinghei SC Demibold" charset="-122"/>
                <a:cs typeface="Lantinghei SC Demibold" charset="-122"/>
              </a:endParaRPr>
            </a:p>
          </p:txBody>
        </p:sp>
      </p:grpSp>
      <p:grpSp>
        <p:nvGrpSpPr>
          <p:cNvPr id="15" name="组合 18"/>
          <p:cNvGrpSpPr/>
          <p:nvPr/>
        </p:nvGrpSpPr>
        <p:grpSpPr>
          <a:xfrm>
            <a:off x="3099247" y="3766617"/>
            <a:ext cx="2179982" cy="711609"/>
            <a:chOff x="1087506" y="3939020"/>
            <a:chExt cx="2179982" cy="711609"/>
          </a:xfrm>
        </p:grpSpPr>
        <p:sp>
          <p:nvSpPr>
            <p:cNvPr id="16" name="文本框 15"/>
            <p:cNvSpPr txBox="1"/>
            <p:nvPr/>
          </p:nvSpPr>
          <p:spPr>
            <a:xfrm>
              <a:off x="1087506" y="3939020"/>
              <a:ext cx="2179982" cy="361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400" dirty="0" smtClean="0">
                  <a:ln w="0"/>
                  <a:gradFill>
                    <a:gsLst>
                      <a:gs pos="0">
                        <a:srgbClr val="FFCD2D"/>
                      </a:gs>
                      <a:gs pos="48000">
                        <a:srgbClr val="FFFFB9"/>
                      </a:gs>
                      <a:gs pos="100000">
                        <a:srgbClr val="FFFF65"/>
                      </a:gs>
                    </a:gsLst>
                    <a:lin ang="13500000" scaled="1"/>
                  </a:gra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Lantinghei SC Demibold" charset="-122"/>
                  <a:ea typeface="Lantinghei SC Demibold" charset="-122"/>
                  <a:cs typeface="Lantinghei SC Demibold" charset="-122"/>
                </a:rPr>
                <a:t>第二季度</a:t>
              </a:r>
              <a:endParaRPr lang="zh-CN" altLang="en-US" sz="1400" dirty="0" smtClean="0">
                <a:ln w="0"/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ntinghei SC Demibold" charset="-122"/>
                <a:ea typeface="Lantinghei SC Demibold" charset="-122"/>
                <a:cs typeface="Lantinghei SC Demibold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87506" y="4173575"/>
              <a:ext cx="2179982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2000" dirty="0" smtClean="0">
                  <a:ln w="0"/>
                  <a:gradFill>
                    <a:gsLst>
                      <a:gs pos="0">
                        <a:srgbClr val="FFCD2D"/>
                      </a:gs>
                      <a:gs pos="48000">
                        <a:srgbClr val="FFFFB9"/>
                      </a:gs>
                      <a:gs pos="100000">
                        <a:srgbClr val="FFFF65"/>
                      </a:gs>
                    </a:gsLst>
                    <a:lin ang="13500000" scaled="1"/>
                  </a:gra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Lantinghei SC Demibold" charset="-122"/>
                  <a:ea typeface="Lantinghei SC Demibold" charset="-122"/>
                  <a:cs typeface="Lantinghei SC Demibold" charset="-122"/>
                </a:rPr>
                <a:t>业绩完成情况</a:t>
              </a:r>
              <a:endParaRPr lang="zh-CN" altLang="en-US" sz="2000" dirty="0" smtClean="0">
                <a:ln w="0"/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ntinghei SC Demibold" charset="-122"/>
                <a:ea typeface="Lantinghei SC Demibold" charset="-122"/>
                <a:cs typeface="Lantinghei SC Demibold" charset="-122"/>
              </a:endParaRPr>
            </a:p>
          </p:txBody>
        </p:sp>
      </p:grpSp>
      <p:grpSp>
        <p:nvGrpSpPr>
          <p:cNvPr id="18" name="组合 21"/>
          <p:cNvGrpSpPr/>
          <p:nvPr/>
        </p:nvGrpSpPr>
        <p:grpSpPr>
          <a:xfrm>
            <a:off x="6867705" y="3155643"/>
            <a:ext cx="2179982" cy="711609"/>
            <a:chOff x="1087506" y="3939020"/>
            <a:chExt cx="2179982" cy="711609"/>
          </a:xfrm>
        </p:grpSpPr>
        <p:sp>
          <p:nvSpPr>
            <p:cNvPr id="19" name="文本框 18"/>
            <p:cNvSpPr txBox="1"/>
            <p:nvPr/>
          </p:nvSpPr>
          <p:spPr>
            <a:xfrm>
              <a:off x="1087506" y="3939020"/>
              <a:ext cx="2179982" cy="361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400" dirty="0" smtClean="0">
                  <a:ln w="0"/>
                  <a:gradFill>
                    <a:gsLst>
                      <a:gs pos="0">
                        <a:srgbClr val="FFCD2D"/>
                      </a:gs>
                      <a:gs pos="48000">
                        <a:srgbClr val="FFFFB9"/>
                      </a:gs>
                      <a:gs pos="100000">
                        <a:srgbClr val="FFFF65"/>
                      </a:gs>
                    </a:gsLst>
                    <a:lin ang="13500000" scaled="1"/>
                  </a:gra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Lantinghei SC Demibold" charset="-122"/>
                  <a:ea typeface="Lantinghei SC Demibold" charset="-122"/>
                  <a:cs typeface="Lantinghei SC Demibold" charset="-122"/>
                </a:rPr>
                <a:t>第四季度</a:t>
              </a:r>
              <a:endParaRPr lang="zh-CN" altLang="en-US" sz="1400" dirty="0" smtClean="0">
                <a:ln w="0"/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ntinghei SC Demibold" charset="-122"/>
                <a:ea typeface="Lantinghei SC Demibold" charset="-122"/>
                <a:cs typeface="Lantinghei SC Demibold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087506" y="4173575"/>
              <a:ext cx="2179982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2000" dirty="0" smtClean="0">
                  <a:ln w="0"/>
                  <a:gradFill>
                    <a:gsLst>
                      <a:gs pos="0">
                        <a:srgbClr val="FFCD2D"/>
                      </a:gs>
                      <a:gs pos="48000">
                        <a:srgbClr val="FFFFB9"/>
                      </a:gs>
                      <a:gs pos="100000">
                        <a:srgbClr val="FFFF65"/>
                      </a:gs>
                    </a:gsLst>
                    <a:lin ang="13500000" scaled="1"/>
                  </a:gra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Lantinghei SC Demibold" charset="-122"/>
                  <a:ea typeface="Lantinghei SC Demibold" charset="-122"/>
                  <a:cs typeface="Lantinghei SC Demibold" charset="-122"/>
                </a:rPr>
                <a:t>业绩完成情况</a:t>
              </a:r>
              <a:endParaRPr lang="zh-CN" altLang="en-US" sz="2000" dirty="0" smtClean="0">
                <a:ln w="0"/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ntinghei SC Demibold" charset="-122"/>
                <a:ea typeface="Lantinghei SC Demibold" charset="-122"/>
                <a:cs typeface="Lantinghei SC Demibold" charset="-122"/>
              </a:endParaRPr>
            </a:p>
          </p:txBody>
        </p:sp>
      </p:grpSp>
      <p:grpSp>
        <p:nvGrpSpPr>
          <p:cNvPr id="21" name="组合 24"/>
          <p:cNvGrpSpPr/>
          <p:nvPr/>
        </p:nvGrpSpPr>
        <p:grpSpPr>
          <a:xfrm>
            <a:off x="6960520" y="0"/>
            <a:ext cx="2880002" cy="865497"/>
            <a:chOff x="737496" y="3939020"/>
            <a:chExt cx="2880002" cy="865497"/>
          </a:xfrm>
        </p:grpSpPr>
        <p:sp>
          <p:nvSpPr>
            <p:cNvPr id="22" name="文本框 21"/>
            <p:cNvSpPr txBox="1"/>
            <p:nvPr/>
          </p:nvSpPr>
          <p:spPr>
            <a:xfrm>
              <a:off x="1087506" y="3939020"/>
              <a:ext cx="2179982" cy="361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400" dirty="0" smtClean="0">
                  <a:ln w="0"/>
                  <a:gradFill>
                    <a:gsLst>
                      <a:gs pos="0">
                        <a:srgbClr val="FFCD2D"/>
                      </a:gs>
                      <a:gs pos="48000">
                        <a:srgbClr val="FFFFB9"/>
                      </a:gs>
                      <a:gs pos="100000">
                        <a:srgbClr val="FFFF65"/>
                      </a:gs>
                    </a:gsLst>
                    <a:lin ang="13500000" scaled="1"/>
                  </a:gra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Lantinghei SC Demibold" charset="-122"/>
                  <a:ea typeface="Lantinghei SC Demibold" charset="-122"/>
                  <a:cs typeface="Lantinghei SC Demibold" charset="-122"/>
                </a:rPr>
                <a:t>目标完成</a:t>
              </a:r>
              <a:endParaRPr lang="zh-CN" altLang="en-US" sz="1400" dirty="0" smtClean="0">
                <a:ln w="0"/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ntinghei SC Demibold" charset="-122"/>
                <a:ea typeface="Lantinghei SC Demibold" charset="-122"/>
                <a:cs typeface="Lantinghei SC Demibold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37496" y="4173575"/>
              <a:ext cx="288000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2800" dirty="0" smtClean="0">
                  <a:ln w="0"/>
                  <a:gradFill>
                    <a:gsLst>
                      <a:gs pos="0">
                        <a:srgbClr val="FFCD2D"/>
                      </a:gs>
                      <a:gs pos="48000">
                        <a:srgbClr val="FFFFB9"/>
                      </a:gs>
                      <a:gs pos="100000">
                        <a:srgbClr val="FFFF65"/>
                      </a:gs>
                    </a:gsLst>
                    <a:lin ang="13500000" scaled="1"/>
                  </a:gra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Lantinghei SC Demibold" charset="-122"/>
                  <a:ea typeface="Lantinghei SC Demibold" charset="-122"/>
                  <a:cs typeface="Lantinghei SC Demibold" charset="-122"/>
                </a:rPr>
                <a:t>8596784</a:t>
              </a:r>
              <a:r>
                <a:rPr lang="zh-CN" altLang="en-US" sz="2800" dirty="0" smtClean="0">
                  <a:ln w="0"/>
                  <a:gradFill>
                    <a:gsLst>
                      <a:gs pos="0">
                        <a:srgbClr val="FFCD2D"/>
                      </a:gs>
                      <a:gs pos="48000">
                        <a:srgbClr val="FFFFB9"/>
                      </a:gs>
                      <a:gs pos="100000">
                        <a:srgbClr val="FFFF65"/>
                      </a:gs>
                    </a:gsLst>
                    <a:lin ang="13500000" scaled="1"/>
                  </a:gra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Lantinghei SC Demibold" charset="-122"/>
                  <a:ea typeface="Lantinghei SC Demibold" charset="-122"/>
                  <a:cs typeface="Lantinghei SC Demibold" charset="-122"/>
                </a:rPr>
                <a:t>亿元</a:t>
              </a:r>
              <a:endParaRPr lang="zh-CN" altLang="en-US" sz="2800" dirty="0" smtClean="0">
                <a:ln w="0"/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ntinghei SC Demibold" charset="-122"/>
                <a:ea typeface="Lantinghei SC Demibold" charset="-122"/>
                <a:cs typeface="Lantinghei SC Demibold" charset="-122"/>
              </a:endParaRPr>
            </a:p>
          </p:txBody>
        </p:sp>
      </p:grpSp>
      <p:grpSp>
        <p:nvGrpSpPr>
          <p:cNvPr id="24" name="组合 27"/>
          <p:cNvGrpSpPr/>
          <p:nvPr/>
        </p:nvGrpSpPr>
        <p:grpSpPr>
          <a:xfrm>
            <a:off x="4470847" y="1046880"/>
            <a:ext cx="2179982" cy="711609"/>
            <a:chOff x="1087506" y="3939020"/>
            <a:chExt cx="2179982" cy="711609"/>
          </a:xfrm>
        </p:grpSpPr>
        <p:sp>
          <p:nvSpPr>
            <p:cNvPr id="25" name="文本框 24"/>
            <p:cNvSpPr txBox="1"/>
            <p:nvPr/>
          </p:nvSpPr>
          <p:spPr>
            <a:xfrm>
              <a:off x="1087506" y="3939020"/>
              <a:ext cx="2179982" cy="361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400" dirty="0" smtClean="0">
                  <a:ln w="0"/>
                  <a:gradFill>
                    <a:gsLst>
                      <a:gs pos="0">
                        <a:srgbClr val="FFCD2D"/>
                      </a:gs>
                      <a:gs pos="48000">
                        <a:srgbClr val="FFFFB9"/>
                      </a:gs>
                      <a:gs pos="100000">
                        <a:srgbClr val="FFFF65"/>
                      </a:gs>
                    </a:gsLst>
                    <a:lin ang="13500000" scaled="1"/>
                  </a:gra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Lantinghei SC Demibold" charset="-122"/>
                  <a:ea typeface="Lantinghei SC Demibold" charset="-122"/>
                  <a:cs typeface="Lantinghei SC Demibold" charset="-122"/>
                </a:rPr>
                <a:t>第三季度</a:t>
              </a:r>
              <a:endParaRPr lang="zh-CN" altLang="en-US" sz="1400" dirty="0" smtClean="0">
                <a:ln w="0"/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ntinghei SC Demibold" charset="-122"/>
                <a:ea typeface="Lantinghei SC Demibold" charset="-122"/>
                <a:cs typeface="Lantinghei SC Demibold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087506" y="4173575"/>
              <a:ext cx="2179982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2000" dirty="0" smtClean="0">
                  <a:ln w="0"/>
                  <a:gradFill>
                    <a:gsLst>
                      <a:gs pos="0">
                        <a:srgbClr val="FFCD2D"/>
                      </a:gs>
                      <a:gs pos="48000">
                        <a:srgbClr val="FFFFB9"/>
                      </a:gs>
                      <a:gs pos="100000">
                        <a:srgbClr val="FFFF65"/>
                      </a:gs>
                    </a:gsLst>
                    <a:lin ang="13500000" scaled="1"/>
                  </a:gra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Lantinghei SC Demibold" charset="-122"/>
                  <a:ea typeface="Lantinghei SC Demibold" charset="-122"/>
                  <a:cs typeface="Lantinghei SC Demibold" charset="-122"/>
                </a:rPr>
                <a:t>业绩完成情况</a:t>
              </a:r>
              <a:endParaRPr lang="zh-CN" altLang="en-US" sz="2000" dirty="0" smtClean="0">
                <a:ln w="0"/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antinghei SC Demibold" charset="-122"/>
                <a:ea typeface="Lantinghei SC Demibold" charset="-122"/>
                <a:cs typeface="Lantinghei SC Demibold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32" y="868101"/>
            <a:ext cx="3657772" cy="4010628"/>
          </a:xfrm>
          <a:prstGeom prst="rect">
            <a:avLst/>
          </a:prstGeom>
        </p:spPr>
      </p:pic>
      <p:sp>
        <p:nvSpPr>
          <p:cNvPr id="7" name="24"/>
          <p:cNvSpPr/>
          <p:nvPr/>
        </p:nvSpPr>
        <p:spPr>
          <a:xfrm>
            <a:off x="5361828" y="1342506"/>
            <a:ext cx="3447472" cy="1115450"/>
          </a:xfrm>
          <a:prstGeom prst="rect">
            <a:avLst/>
          </a:prstGeom>
          <a:noFill/>
        </p:spPr>
        <p:txBody>
          <a:bodyPr wrap="square" lIns="117110" tIns="58555" rIns="117110" bIns="58555" rtlCol="0">
            <a:spAutoFit/>
          </a:bodyPr>
          <a:lstStyle/>
          <a:p>
            <a:pPr algn="ctr" defTabSz="878205">
              <a:lnSpc>
                <a:spcPct val="120000"/>
              </a:lnSpc>
            </a:pPr>
            <a:r>
              <a:rPr lang="zh-CN" altLang="en-US" sz="5400" b="1" dirty="0" smtClean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第二章</a:t>
            </a:r>
            <a:endParaRPr lang="zh-CN" altLang="en-US" sz="5400" b="1" dirty="0">
              <a:gradFill flip="none" rotWithShape="1"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  <a:tileRect/>
              </a:gra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20"/>
          <p:cNvGrpSpPr/>
          <p:nvPr/>
        </p:nvGrpSpPr>
        <p:grpSpPr>
          <a:xfrm>
            <a:off x="4497732" y="2576061"/>
            <a:ext cx="5194576" cy="1263090"/>
            <a:chOff x="3935413" y="2438018"/>
            <a:chExt cx="4483408" cy="946408"/>
          </a:xfrm>
        </p:grpSpPr>
        <p:pic>
          <p:nvPicPr>
            <p:cNvPr id="9" name="2" descr="C:\Users\Administrator\Desktop\Nipic_15256985_20150914091015113894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35413" y="2438018"/>
              <a:ext cx="4483408" cy="946408"/>
            </a:xfrm>
            <a:prstGeom prst="rect">
              <a:avLst/>
            </a:prstGeom>
            <a:noFill/>
          </p:spPr>
        </p:pic>
        <p:sp>
          <p:nvSpPr>
            <p:cNvPr id="10" name="25"/>
            <p:cNvSpPr txBox="1"/>
            <p:nvPr/>
          </p:nvSpPr>
          <p:spPr>
            <a:xfrm>
              <a:off x="4942737" y="2582033"/>
              <a:ext cx="3416709" cy="564585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3600" spc="-150" dirty="0" smtClean="0">
                  <a:gradFill flip="none" rotWithShape="1">
                    <a:gsLst>
                      <a:gs pos="0">
                        <a:srgbClr val="FFCD2D"/>
                      </a:gs>
                      <a:gs pos="48000">
                        <a:srgbClr val="FFFFB9"/>
                      </a:gs>
                      <a:gs pos="100000">
                        <a:srgbClr val="FFFF65"/>
                      </a:gs>
                    </a:gsLst>
                    <a:lin ang="13500000" scaled="1"/>
                    <a:tileRect/>
                  </a:gradFill>
                  <a:effectLst/>
                  <a:latin typeface="Arial" panose="020B0604020202020204" pitchFamily="34" charset="0"/>
                  <a:cs typeface="+mn-cs"/>
                  <a:sym typeface="Arial" panose="020B0604020202020204" pitchFamily="34" charset="0"/>
                </a:rPr>
                <a:t>    颁奖典礼</a:t>
              </a:r>
              <a:endParaRPr lang="zh-CN" altLang="en-US" sz="3600" spc="-150" dirty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effectLst/>
                <a:latin typeface="Arial" panose="020B0604020202020204" pitchFamily="34" charset="0"/>
                <a:cs typeface="+mn-cs"/>
                <a:sym typeface="Arial" panose="020B0604020202020204" pitchFamily="34" charset="0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639" y="-208548"/>
            <a:ext cx="4636169" cy="46361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58367" y="390556"/>
            <a:ext cx="2714590" cy="4354207"/>
          </a:xfrm>
          <a:prstGeom prst="rect">
            <a:avLst/>
          </a:prstGeom>
          <a:noFill/>
          <a:effectLst/>
        </p:spPr>
      </p:pic>
      <p:pic>
        <p:nvPicPr>
          <p:cNvPr id="8" name="颁奖盛典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144665" y="4371971"/>
            <a:ext cx="3303298" cy="996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195"/>
          <p:cNvSpPr/>
          <p:nvPr/>
        </p:nvSpPr>
        <p:spPr>
          <a:xfrm>
            <a:off x="4447963" y="2126028"/>
            <a:ext cx="5472608" cy="2062081"/>
          </a:xfrm>
          <a:prstGeom prst="rect">
            <a:avLst/>
          </a:prstGeom>
        </p:spPr>
        <p:txBody>
          <a:bodyPr wrap="square" lIns="121899" tIns="60949" rIns="121899" bIns="60949">
            <a:spAutoFit/>
          </a:bodyPr>
          <a:lstStyle/>
          <a:p>
            <a:pPr defTabSz="1170940">
              <a:lnSpc>
                <a:spcPct val="150000"/>
              </a:lnSpc>
              <a:spcAft>
                <a:spcPts val="1540"/>
              </a:spcAft>
              <a:defRPr/>
            </a:pPr>
            <a:r>
              <a:rPr lang="en-US" altLang="zh-CN" sz="1400" dirty="0">
                <a:solidFill>
                  <a:srgbClr val="F7FC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2016</a:t>
            </a:r>
            <a:r>
              <a:rPr lang="zh-CN" altLang="en-US" sz="1400" dirty="0">
                <a:solidFill>
                  <a:srgbClr val="F7FC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公司涌现了许多优秀团队，他们具有较高的团队精神，相互团结、相互支持、相互帮助，团队成员之间配合默契，依靠团队集体的力量，出色地完成各项工作要求和生产指标。他们有的改进工艺、降低成本、提高效率；有的精益求精，产品质量优异；有的以客户满意和市场需求为追求目标，自我加压，不断改进，持续完善。他们用团队的优异表现诠释了什么是真正的团队精神。</a:t>
            </a:r>
            <a:endParaRPr lang="en-US" altLang="zh-CN" sz="1400" dirty="0">
              <a:solidFill>
                <a:srgbClr val="F7FCB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96"/>
          <p:cNvSpPr txBox="1">
            <a:spLocks noChangeArrowheads="1"/>
          </p:cNvSpPr>
          <p:nvPr/>
        </p:nvSpPr>
        <p:spPr bwMode="auto">
          <a:xfrm>
            <a:off x="4447963" y="973900"/>
            <a:ext cx="4320480" cy="1029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7110" tIns="58555" rIns="117110" bIns="58555" rtlCol="0">
            <a:spAutoFit/>
          </a:bodyPr>
          <a:lstStyle>
            <a:defPPr>
              <a:defRPr lang="en-US"/>
            </a:defPPr>
            <a:lvl1pPr defTabSz="878205" fontAlgn="auto">
              <a:spcBef>
                <a:spcPts val="0"/>
              </a:spcBef>
              <a:spcAft>
                <a:spcPts val="0"/>
              </a:spcAft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86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  <a:defRPr/>
            </a:pPr>
            <a:r>
              <a:rPr lang="zh-CN" altLang="en-US" sz="5400" dirty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effectLst/>
                <a:latin typeface="Arial" panose="020B0604020202020204" pitchFamily="34" charset="0"/>
                <a:sym typeface="Arial" panose="020B0604020202020204" pitchFamily="34" charset="0"/>
              </a:rPr>
              <a:t>最佳团队奖</a:t>
            </a:r>
            <a:endParaRPr lang="zh-CN" altLang="en-US" sz="5400" dirty="0">
              <a:gradFill flip="none" rotWithShape="1"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  <a:tileRect/>
              </a:gradFill>
              <a:effectLst/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68"/>
          <p:cNvSpPr txBox="1"/>
          <p:nvPr/>
        </p:nvSpPr>
        <p:spPr>
          <a:xfrm>
            <a:off x="4848066" y="518067"/>
            <a:ext cx="2810984" cy="73864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69000"/>
              </a:prstClr>
            </a:outerShdw>
          </a:effectLst>
        </p:spPr>
        <p:txBody>
          <a:bodyPr wrap="none" lIns="121899" tIns="60949" rIns="121899" bIns="60949" rtlCol="0">
            <a:spAutoFit/>
            <a:scene3d>
              <a:camera prst="orthographicFront"/>
              <a:lightRig rig="flat" dir="t"/>
            </a:scene3d>
            <a:sp3d extrusionH="38100">
              <a:extrusionClr>
                <a:srgbClr val="FBD04E"/>
              </a:extrusionClr>
            </a:sp3d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39000">
                      <a:srgbClr val="FFFCB3"/>
                    </a:gs>
                    <a:gs pos="100000">
                      <a:srgbClr val="E2BD65"/>
                    </a:gs>
                    <a:gs pos="75000">
                      <a:srgbClr val="FEA412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</a:rPr>
              <a:t>最佳团队奖</a:t>
            </a:r>
            <a:endParaRPr lang="zh-CN" altLang="en-US" dirty="0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3778" y="679314"/>
            <a:ext cx="2714590" cy="4354207"/>
          </a:xfrm>
          <a:prstGeom prst="rect">
            <a:avLst/>
          </a:prstGeom>
          <a:noFill/>
          <a:effectLst/>
        </p:spPr>
      </p:pic>
      <p:pic>
        <p:nvPicPr>
          <p:cNvPr id="8" name="颁奖盛典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920076" y="4660729"/>
            <a:ext cx="3303298" cy="996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相片"/>
          <p:cNvSpPr/>
          <p:nvPr/>
        </p:nvSpPr>
        <p:spPr>
          <a:xfrm>
            <a:off x="4952492" y="1962129"/>
            <a:ext cx="4452397" cy="2608493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63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0" name="获奖者名单"/>
          <p:cNvSpPr txBox="1"/>
          <p:nvPr/>
        </p:nvSpPr>
        <p:spPr>
          <a:xfrm>
            <a:off x="4904110" y="1139573"/>
            <a:ext cx="5991341" cy="55397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69000"/>
              </a:prstClr>
            </a:outerShdw>
          </a:effectLst>
        </p:spPr>
        <p:txBody>
          <a:bodyPr wrap="none" lIns="121899" tIns="60949" rIns="121899" bIns="60949" rtlCol="0">
            <a:spAutoFit/>
            <a:scene3d>
              <a:camera prst="orthographicFront"/>
              <a:lightRig rig="flat" dir="t"/>
            </a:scene3d>
            <a:sp3d extrusionH="38100">
              <a:extrusionClr>
                <a:srgbClr val="FBD04E"/>
              </a:extrusionClr>
            </a:sp3d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39000">
                      <a:srgbClr val="FFFCB3"/>
                    </a:gs>
                    <a:gs pos="100000">
                      <a:srgbClr val="E2BD65"/>
                    </a:gs>
                    <a:gs pos="75000">
                      <a:srgbClr val="FEA412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800" dirty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</a:rPr>
              <a:t>获奖者：某某集团企业最佳团队奖！</a:t>
            </a:r>
            <a:endParaRPr lang="zh-CN" altLang="en-US" sz="2800" dirty="0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6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3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2"/>
          <p:cNvSpPr txBox="1">
            <a:spLocks noChangeArrowheads="1"/>
          </p:cNvSpPr>
          <p:nvPr/>
        </p:nvSpPr>
        <p:spPr bwMode="auto">
          <a:xfrm>
            <a:off x="4993904" y="628952"/>
            <a:ext cx="5184576" cy="1236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99" tIns="60949" rIns="121899" bIns="60949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78205">
              <a:lnSpc>
                <a:spcPct val="120000"/>
              </a:lnSpc>
            </a:pPr>
            <a:r>
              <a:rPr lang="zh-CN" altLang="en-US" sz="6600" b="1" dirty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ea typeface="微软雅黑" panose="020B0503020204020204" pitchFamily="34" charset="-122"/>
                <a:sym typeface="Arial" panose="020B0604020202020204" pitchFamily="34" charset="0"/>
              </a:rPr>
              <a:t>最佳员工奖</a:t>
            </a:r>
            <a:endParaRPr lang="zh-CN" altLang="en-US" sz="6600" b="1" dirty="0">
              <a:gradFill flip="none" rotWithShape="1"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  <a:tileRect/>
              </a:gra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3"/>
          <p:cNvSpPr/>
          <p:nvPr/>
        </p:nvSpPr>
        <p:spPr>
          <a:xfrm>
            <a:off x="5013453" y="2262239"/>
            <a:ext cx="4968552" cy="3000799"/>
          </a:xfrm>
          <a:prstGeom prst="rect">
            <a:avLst/>
          </a:prstGeom>
        </p:spPr>
        <p:txBody>
          <a:bodyPr wrap="square" lIns="121899" tIns="60949" rIns="121899" bIns="60949">
            <a:spAutoFit/>
          </a:bodyPr>
          <a:lstStyle/>
          <a:p>
            <a:pPr defTabSz="1170940">
              <a:lnSpc>
                <a:spcPct val="150000"/>
              </a:lnSpc>
              <a:spcAft>
                <a:spcPts val="1540"/>
              </a:spcAft>
            </a:pPr>
            <a:r>
              <a:rPr lang="zh-CN" altLang="en-US" sz="1400" dirty="0">
                <a:solidFill>
                  <a:srgbClr val="F7FC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他们用表率，闪耀着作为一颗平凡螺丝钉的光辉，任劳任怨，不辞劳苦，不计得失，他们以实际行动证实了，是金子到哪里都会发光的哲理。</a:t>
            </a:r>
            <a:endParaRPr lang="zh-CN" altLang="en-US" sz="1400" dirty="0">
              <a:solidFill>
                <a:srgbClr val="F7FCB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170940">
              <a:lnSpc>
                <a:spcPct val="150000"/>
              </a:lnSpc>
              <a:spcAft>
                <a:spcPts val="1540"/>
              </a:spcAft>
            </a:pPr>
            <a:r>
              <a:rPr lang="zh-CN" altLang="en-US" sz="1400" dirty="0">
                <a:solidFill>
                  <a:srgbClr val="F7FCB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他们虽然初出茅庐，但是不断学习，在职业技能、综合素质、所承担工作的难易度或工作效率，范围等方面都有突出的进步与显著的提高，表现出色。</a:t>
            </a:r>
            <a:endParaRPr lang="zh-CN" altLang="en-US" sz="1400" dirty="0">
              <a:solidFill>
                <a:srgbClr val="F7FCB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170940">
              <a:lnSpc>
                <a:spcPct val="150000"/>
              </a:lnSpc>
              <a:spcAft>
                <a:spcPts val="1540"/>
              </a:spcAft>
            </a:pPr>
            <a:endParaRPr lang="zh-CN" altLang="en-US" dirty="0">
              <a:solidFill>
                <a:srgbClr val="99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" name="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 radius="3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 flipH="1">
            <a:off x="2068149" y="1458540"/>
            <a:ext cx="1739295" cy="21382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44"/>
          <p:cNvSpPr txBox="1"/>
          <p:nvPr/>
        </p:nvSpPr>
        <p:spPr>
          <a:xfrm>
            <a:off x="-653783" y="3578556"/>
            <a:ext cx="7036205" cy="1179352"/>
          </a:xfrm>
          <a:prstGeom prst="rect">
            <a:avLst/>
          </a:prstGeom>
          <a:noFill/>
        </p:spPr>
        <p:txBody>
          <a:bodyPr wrap="square" lIns="143817" tIns="71909" rIns="143817" bIns="71909" rtlCol="0">
            <a:spAutoFit/>
          </a:bodyPr>
          <a:lstStyle>
            <a:defPPr>
              <a:defRPr lang="zh-CN"/>
            </a:defPPr>
            <a:lvl1pPr>
              <a:defRPr sz="4800" b="1">
                <a:gradFill flip="none" rotWithShape="1">
                  <a:gsLst>
                    <a:gs pos="0">
                      <a:schemeClr val="accent6">
                        <a:lumMod val="87000"/>
                        <a:lumOff val="13000"/>
                      </a:scheme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defTabSz="878205">
              <a:lnSpc>
                <a:spcPct val="120000"/>
              </a:lnSpc>
              <a:defRPr/>
            </a:pPr>
            <a:r>
              <a:rPr lang="zh-CN" altLang="en-US" sz="2000" dirty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Arial" panose="020B0604020202020204" pitchFamily="34" charset="0"/>
                <a:sym typeface="Arial" panose="020B0604020202020204" pitchFamily="34" charset="0"/>
              </a:rPr>
              <a:t>销售部</a:t>
            </a:r>
            <a:endParaRPr lang="en-US" altLang="zh-CN" sz="2000" dirty="0">
              <a:gradFill flip="none" rotWithShape="1"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  <a:tileRect/>
              </a:gra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algn="ctr" defTabSz="878205">
              <a:lnSpc>
                <a:spcPct val="120000"/>
              </a:lnSpc>
              <a:defRPr/>
            </a:pPr>
            <a:r>
              <a:rPr lang="zh-CN" altLang="en-US" sz="3600" dirty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Arial" panose="020B0604020202020204" pitchFamily="34" charset="0"/>
                <a:sym typeface="Arial" panose="020B0604020202020204" pitchFamily="34" charset="0"/>
              </a:rPr>
              <a:t>许小美</a:t>
            </a:r>
            <a:endParaRPr lang="zh-CN" altLang="en-US" sz="3600" dirty="0">
              <a:gradFill flip="none" rotWithShape="1"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  <a:tileRect/>
              </a:gra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4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3" descr="D:\360安全浏览器下载\PPT模板\年会PPT\绸布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 rot="1613500">
            <a:off x="566777" y="2162115"/>
            <a:ext cx="5517158" cy="2985475"/>
          </a:xfrm>
          <a:prstGeom prst="rect">
            <a:avLst/>
          </a:prstGeom>
          <a:noFill/>
        </p:spPr>
      </p:pic>
      <p:pic>
        <p:nvPicPr>
          <p:cNvPr id="7" name="2" descr="D:\360安全浏览器下载\PPT模板\年会PPT\未标题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8100" y="398047"/>
            <a:ext cx="3168352" cy="4474922"/>
          </a:xfrm>
          <a:prstGeom prst="rect">
            <a:avLst/>
          </a:prstGeom>
          <a:noFill/>
        </p:spPr>
      </p:pic>
      <p:pic>
        <p:nvPicPr>
          <p:cNvPr id="8" name="38" descr="03"/>
          <p:cNvPicPr>
            <a:picLocks noChangeAspect="1" noChangeArrowheads="1"/>
          </p:cNvPicPr>
          <p:nvPr/>
        </p:nvPicPr>
        <p:blipFill>
          <a:blip r:embed="rId3" cstate="print">
            <a:lum contras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47139">
            <a:off x="1608671" y="3784349"/>
            <a:ext cx="2386507" cy="1181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94"/>
          <p:cNvSpPr txBox="1"/>
          <p:nvPr/>
        </p:nvSpPr>
        <p:spPr>
          <a:xfrm>
            <a:off x="5342345" y="2074205"/>
            <a:ext cx="5170604" cy="1600416"/>
          </a:xfrm>
          <a:prstGeom prst="rect">
            <a:avLst/>
          </a:prstGeom>
          <a:noFill/>
        </p:spPr>
        <p:txBody>
          <a:bodyPr wrap="none" lIns="121899" tIns="60949" rIns="121899" bIns="60949" rtlCol="0">
            <a:spAutoFit/>
            <a:scene3d>
              <a:camera prst="orthographicFront"/>
              <a:lightRig rig="flat" dir="t"/>
            </a:scene3d>
            <a:sp3d extrusionH="38100">
              <a:extrusionClr>
                <a:srgbClr val="FBD04E"/>
              </a:extrusionClr>
            </a:sp3d>
          </a:bodyPr>
          <a:lstStyle>
            <a:defPPr>
              <a:defRPr lang="zh-CN"/>
            </a:defPPr>
            <a:lvl1pPr algn="ctr">
              <a:defRPr sz="5300" b="1">
                <a:gradFill flip="none" rotWithShape="1">
                  <a:gsLst>
                    <a:gs pos="39000">
                      <a:srgbClr val="FFFCB3"/>
                    </a:gs>
                    <a:gs pos="100000">
                      <a:srgbClr val="E2BD65"/>
                    </a:gs>
                    <a:gs pos="75000">
                      <a:srgbClr val="FEA412"/>
                    </a:gs>
                  </a:gsLst>
                  <a:lin ang="2700000" scaled="1"/>
                  <a:tileRect/>
                </a:gradFill>
                <a:effectLst>
                  <a:outerShdw blurRad="381000" algn="tl" rotWithShape="0">
                    <a:srgbClr val="FFFF00">
                      <a:alpha val="24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9400" dirty="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</a:rPr>
              <a:t>获奖感言</a:t>
            </a:r>
            <a:endParaRPr lang="zh-CN" altLang="en-US" sz="9400" dirty="0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  <a:effectLst>
                <a:outerShdw blurRad="292100" algn="tl" rotWithShape="0">
                  <a:srgbClr val="7A0000">
                    <a:alpha val="85882"/>
                  </a:srgbClr>
                </a:outerShdw>
              </a:effectLst>
            </a:endParaRPr>
          </a:p>
        </p:txBody>
      </p:sp>
      <p:sp>
        <p:nvSpPr>
          <p:cNvPr id="10" name="TextBox 368"/>
          <p:cNvSpPr txBox="1"/>
          <p:nvPr/>
        </p:nvSpPr>
        <p:spPr>
          <a:xfrm>
            <a:off x="5636110" y="1335563"/>
            <a:ext cx="1815006" cy="738642"/>
          </a:xfrm>
          <a:prstGeom prst="rect">
            <a:avLst/>
          </a:prstGeom>
          <a:noFill/>
        </p:spPr>
        <p:txBody>
          <a:bodyPr wrap="none" lIns="121899" tIns="60949" rIns="121899" bIns="60949" rtlCol="0">
            <a:spAutoFit/>
            <a:scene3d>
              <a:camera prst="orthographicFront"/>
              <a:lightRig rig="flat" dir="t"/>
            </a:scene3d>
            <a:sp3d extrusionH="38100">
              <a:extrusionClr>
                <a:srgbClr val="FBD04E"/>
              </a:extrusionClr>
            </a:sp3d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39000">
                      <a:srgbClr val="FFFCB3"/>
                    </a:gs>
                    <a:gs pos="100000">
                      <a:srgbClr val="E2BD65"/>
                    </a:gs>
                    <a:gs pos="75000">
                      <a:srgbClr val="FEA412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dirty="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</a:rPr>
              <a:t>NEXT:</a:t>
            </a:r>
            <a:endParaRPr lang="zh-CN" altLang="en-US" dirty="0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4" presetClass="entr" presetSubtype="0" ac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6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32" y="868101"/>
            <a:ext cx="3657772" cy="4010628"/>
          </a:xfrm>
          <a:prstGeom prst="rect">
            <a:avLst/>
          </a:prstGeom>
        </p:spPr>
      </p:pic>
      <p:sp>
        <p:nvSpPr>
          <p:cNvPr id="7" name="24"/>
          <p:cNvSpPr/>
          <p:nvPr/>
        </p:nvSpPr>
        <p:spPr>
          <a:xfrm>
            <a:off x="5361828" y="1342506"/>
            <a:ext cx="3447472" cy="1115450"/>
          </a:xfrm>
          <a:prstGeom prst="rect">
            <a:avLst/>
          </a:prstGeom>
          <a:noFill/>
        </p:spPr>
        <p:txBody>
          <a:bodyPr wrap="square" lIns="117110" tIns="58555" rIns="117110" bIns="58555" rtlCol="0">
            <a:spAutoFit/>
          </a:bodyPr>
          <a:lstStyle/>
          <a:p>
            <a:pPr algn="ctr" defTabSz="878205">
              <a:lnSpc>
                <a:spcPct val="120000"/>
              </a:lnSpc>
            </a:pPr>
            <a:r>
              <a:rPr lang="zh-CN" altLang="en-US" sz="5400" b="1" dirty="0" smtClean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第三章</a:t>
            </a:r>
            <a:endParaRPr lang="zh-CN" altLang="en-US" sz="5400" b="1" dirty="0">
              <a:gradFill flip="none" rotWithShape="1"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  <a:tileRect/>
              </a:gra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20"/>
          <p:cNvGrpSpPr/>
          <p:nvPr/>
        </p:nvGrpSpPr>
        <p:grpSpPr>
          <a:xfrm>
            <a:off x="4497732" y="2576061"/>
            <a:ext cx="5194576" cy="1263090"/>
            <a:chOff x="3935413" y="2438018"/>
            <a:chExt cx="4483408" cy="946408"/>
          </a:xfrm>
        </p:grpSpPr>
        <p:pic>
          <p:nvPicPr>
            <p:cNvPr id="9" name="2" descr="C:\Users\Administrator\Desktop\Nipic_15256985_20150914091015113894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35413" y="2438018"/>
              <a:ext cx="4483408" cy="946408"/>
            </a:xfrm>
            <a:prstGeom prst="rect">
              <a:avLst/>
            </a:prstGeom>
            <a:noFill/>
          </p:spPr>
        </p:pic>
        <p:sp>
          <p:nvSpPr>
            <p:cNvPr id="10" name="25"/>
            <p:cNvSpPr txBox="1"/>
            <p:nvPr/>
          </p:nvSpPr>
          <p:spPr>
            <a:xfrm>
              <a:off x="4942737" y="2582033"/>
              <a:ext cx="3416709" cy="563339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en-US" altLang="zh-CN" sz="3600" spc="-150" dirty="0" smtClean="0">
                  <a:gradFill flip="none" rotWithShape="1">
                    <a:gsLst>
                      <a:gs pos="0">
                        <a:srgbClr val="FFCD2D"/>
                      </a:gs>
                      <a:gs pos="48000">
                        <a:srgbClr val="FFFFB9"/>
                      </a:gs>
                      <a:gs pos="100000">
                        <a:srgbClr val="FFFF65"/>
                      </a:gs>
                    </a:gsLst>
                    <a:lin ang="13500000" scaled="1"/>
                    <a:tileRect/>
                  </a:gradFill>
                  <a:effectLst/>
                  <a:latin typeface="Arial" panose="020B0604020202020204" pitchFamily="34" charset="0"/>
                  <a:cs typeface="+mn-cs"/>
                  <a:sym typeface="Arial" panose="020B0604020202020204" pitchFamily="34" charset="0"/>
                </a:rPr>
                <a:t>2019</a:t>
              </a:r>
              <a:r>
                <a:rPr lang="zh-CN" altLang="en-US" sz="3600" spc="-150" dirty="0" smtClean="0">
                  <a:gradFill flip="none" rotWithShape="1">
                    <a:gsLst>
                      <a:gs pos="0">
                        <a:srgbClr val="FFCD2D"/>
                      </a:gs>
                      <a:gs pos="48000">
                        <a:srgbClr val="FFFFB9"/>
                      </a:gs>
                      <a:gs pos="100000">
                        <a:srgbClr val="FFFF65"/>
                      </a:gs>
                    </a:gsLst>
                    <a:lin ang="13500000" scaled="1"/>
                    <a:tileRect/>
                  </a:gradFill>
                  <a:effectLst/>
                  <a:latin typeface="Arial" panose="020B0604020202020204" pitchFamily="34" charset="0"/>
                  <a:cs typeface="+mn-cs"/>
                  <a:sym typeface="Arial" panose="020B0604020202020204" pitchFamily="34" charset="0"/>
                </a:rPr>
                <a:t>工作计划</a:t>
              </a:r>
              <a:endParaRPr lang="zh-CN" altLang="en-US" sz="3600" spc="-150" dirty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effectLst/>
                <a:latin typeface="Arial" panose="020B0604020202020204" pitchFamily="34" charset="0"/>
                <a:cs typeface="+mn-cs"/>
                <a:sym typeface="Arial" panose="020B0604020202020204" pitchFamily="34" charset="0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639" y="-208548"/>
            <a:ext cx="4636169" cy="46361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70" y="-1660949"/>
            <a:ext cx="11977029" cy="4285531"/>
          </a:xfrm>
          <a:prstGeom prst="rect">
            <a:avLst/>
          </a:prstGeom>
        </p:spPr>
      </p:pic>
      <p:sp>
        <p:nvSpPr>
          <p:cNvPr id="6" name="TextBox 94"/>
          <p:cNvSpPr txBox="1"/>
          <p:nvPr/>
        </p:nvSpPr>
        <p:spPr>
          <a:xfrm>
            <a:off x="633259" y="778763"/>
            <a:ext cx="11058004" cy="1569638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  <a:scene3d>
              <a:camera prst="orthographicFront"/>
              <a:lightRig rig="flat" dir="t"/>
            </a:scene3d>
            <a:sp3d extrusionH="38100">
              <a:extrusionClr>
                <a:srgbClr val="FBD04E"/>
              </a:extrusionClr>
            </a:sp3d>
          </a:bodyPr>
          <a:lstStyle>
            <a:defPPr>
              <a:defRPr lang="zh-CN"/>
            </a:defPPr>
            <a:lvl1pPr algn="ctr">
              <a:defRPr sz="5300" b="1">
                <a:gradFill flip="none" rotWithShape="1">
                  <a:gsLst>
                    <a:gs pos="39000">
                      <a:srgbClr val="FFFCB3"/>
                    </a:gs>
                    <a:gs pos="100000">
                      <a:srgbClr val="E2BD65"/>
                    </a:gs>
                    <a:gs pos="75000">
                      <a:srgbClr val="FEA412"/>
                    </a:gs>
                  </a:gsLst>
                  <a:lin ang="2700000" scaled="1"/>
                  <a:tileRect/>
                </a:gradFill>
                <a:effectLst>
                  <a:outerShdw blurRad="381000" algn="tl" rotWithShape="0">
                    <a:srgbClr val="FFFF00">
                      <a:alpha val="24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9400" dirty="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</a:rPr>
              <a:t>明年</a:t>
            </a:r>
            <a:r>
              <a:rPr lang="zh-CN" altLang="en-US" sz="940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</a:rPr>
              <a:t>年中 大楼竣工</a:t>
            </a:r>
            <a:endParaRPr lang="zh-CN" altLang="en-US" sz="9400" dirty="0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  <a:effectLst>
                <a:outerShdw blurRad="292100" algn="tl" rotWithShape="0">
                  <a:srgbClr val="7A0000">
                    <a:alpha val="85882"/>
                  </a:srgbClr>
                </a:outerShdw>
              </a:effectLst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56" y="2680696"/>
            <a:ext cx="12404034" cy="413467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01" y="2459166"/>
            <a:ext cx="2233655" cy="244913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73492" y="2459166"/>
            <a:ext cx="2233655" cy="24491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4"/>
          <p:cNvSpPr txBox="1"/>
          <p:nvPr/>
        </p:nvSpPr>
        <p:spPr>
          <a:xfrm>
            <a:off x="5989991" y="1172602"/>
            <a:ext cx="5068012" cy="3016188"/>
          </a:xfrm>
          <a:prstGeom prst="rect">
            <a:avLst/>
          </a:prstGeom>
          <a:noFill/>
        </p:spPr>
        <p:txBody>
          <a:bodyPr wrap="none" lIns="121899" tIns="60949" rIns="121899" bIns="60949" rtlCol="0">
            <a:spAutoFit/>
            <a:scene3d>
              <a:camera prst="orthographicFront"/>
              <a:lightRig rig="flat" dir="t"/>
            </a:scene3d>
            <a:sp3d extrusionH="38100">
              <a:extrusionClr>
                <a:srgbClr val="FBD04E"/>
              </a:extrusionClr>
            </a:sp3d>
          </a:bodyPr>
          <a:lstStyle>
            <a:defPPr>
              <a:defRPr lang="zh-CN"/>
            </a:defPPr>
            <a:lvl1pPr algn="ctr">
              <a:defRPr sz="5300" b="1">
                <a:gradFill flip="none" rotWithShape="1">
                  <a:gsLst>
                    <a:gs pos="39000">
                      <a:srgbClr val="FFFCB3"/>
                    </a:gs>
                    <a:gs pos="100000">
                      <a:srgbClr val="E2BD65"/>
                    </a:gs>
                    <a:gs pos="75000">
                      <a:srgbClr val="FEA412"/>
                    </a:gs>
                  </a:gsLst>
                  <a:lin ang="2700000" scaled="1"/>
                  <a:tileRect/>
                </a:gradFill>
                <a:effectLst>
                  <a:outerShdw blurRad="381000" algn="tl" rotWithShape="0">
                    <a:srgbClr val="FFFF00">
                      <a:alpha val="24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9400" dirty="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</a:rPr>
              <a:t>继续扩大</a:t>
            </a:r>
            <a:endParaRPr lang="en-US" altLang="zh-CN" sz="9400" dirty="0" smtClean="0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  <a:effectLst>
                <a:outerShdw blurRad="292100" algn="tl" rotWithShape="0">
                  <a:srgbClr val="7A0000">
                    <a:alpha val="85882"/>
                  </a:srgbClr>
                </a:outerShdw>
              </a:effectLst>
            </a:endParaRPr>
          </a:p>
          <a:p>
            <a:r>
              <a:rPr lang="zh-CN" altLang="en-US" sz="9400" dirty="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</a:rPr>
              <a:t>国内市场</a:t>
            </a:r>
            <a:endParaRPr lang="zh-CN" altLang="en-US" sz="9400" dirty="0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  <a:effectLst>
                <a:outerShdw blurRad="292100" algn="tl" rotWithShape="0">
                  <a:srgbClr val="7A0000">
                    <a:alpha val="85882"/>
                  </a:srgbClr>
                </a:outerShdw>
              </a:effectLst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058" y="1172602"/>
            <a:ext cx="4662004" cy="3570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"/>
          <p:cNvSpPr>
            <a:spLocks noChangeArrowheads="1"/>
          </p:cNvSpPr>
          <p:nvPr/>
        </p:nvSpPr>
        <p:spPr bwMode="auto">
          <a:xfrm>
            <a:off x="4774387" y="515703"/>
            <a:ext cx="4130460" cy="1454357"/>
          </a:xfrm>
          <a:prstGeom prst="rect">
            <a:avLst/>
          </a:prstGeom>
          <a:effectLst/>
          <a:scene3d>
            <a:camera prst="orthographicFront"/>
            <a:lightRig rig="twoPt" dir="t"/>
          </a:scene3d>
          <a:sp3d extrusionH="44450">
            <a:bevelT w="69850" prst="angle"/>
          </a:sp3d>
        </p:spPr>
        <p:txBody>
          <a:bodyPr wrap="square" lIns="99169" tIns="49586" rIns="99169" bIns="49586">
            <a:spAutoFit/>
            <a:sp3d extrusionH="273050" prstMaterial="flat">
              <a:bevelB w="0" h="0"/>
              <a:extrusionClr>
                <a:srgbClr val="0033CC"/>
              </a:extrusionClr>
              <a:contourClr>
                <a:schemeClr val="bg1">
                  <a:lumMod val="95000"/>
                </a:schemeClr>
              </a:contourClr>
            </a:sp3d>
          </a:bodyPr>
          <a:lstStyle/>
          <a:p>
            <a:pPr defTabSz="914400">
              <a:defRPr/>
            </a:pPr>
            <a:r>
              <a:rPr lang="en-US" altLang="zh-CN" sz="8800" b="1" dirty="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2018</a:t>
            </a:r>
            <a:endParaRPr lang="zh-CN" altLang="en-US" sz="8800" b="1" dirty="0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8"/>
          <p:cNvSpPr>
            <a:spLocks noChangeArrowheads="1"/>
          </p:cNvSpPr>
          <p:nvPr/>
        </p:nvSpPr>
        <p:spPr bwMode="auto">
          <a:xfrm>
            <a:off x="998155" y="3117780"/>
            <a:ext cx="5040560" cy="1454357"/>
          </a:xfrm>
          <a:prstGeom prst="rect">
            <a:avLst/>
          </a:prstGeom>
          <a:effectLst/>
          <a:scene3d>
            <a:camera prst="orthographicFront"/>
            <a:lightRig rig="twoPt" dir="t"/>
          </a:scene3d>
          <a:sp3d extrusionH="44450">
            <a:bevelT w="69850" prst="angle"/>
          </a:sp3d>
        </p:spPr>
        <p:txBody>
          <a:bodyPr wrap="square" lIns="99169" tIns="49586" rIns="99169" bIns="49586">
            <a:spAutoFit/>
            <a:sp3d extrusionH="273050" prstMaterial="flat">
              <a:bevelB w="0" h="0"/>
              <a:extrusionClr>
                <a:srgbClr val="0033CC"/>
              </a:extrusionClr>
              <a:contourClr>
                <a:schemeClr val="bg1">
                  <a:lumMod val="95000"/>
                </a:schemeClr>
              </a:contourClr>
            </a:sp3d>
          </a:bodyPr>
          <a:lstStyle/>
          <a:p>
            <a:pPr defTabSz="914400">
              <a:defRPr/>
            </a:pPr>
            <a:r>
              <a:rPr lang="zh-CN" altLang="en-US" sz="4400" b="1" dirty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盈利增长</a:t>
            </a:r>
            <a:r>
              <a:rPr lang="en-US" altLang="zh-CN" sz="8800" b="1" dirty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  <a:endParaRPr lang="zh-CN" altLang="en-US" sz="8800" b="1" dirty="0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9"/>
          <p:cNvSpPr>
            <a:spLocks noChangeArrowheads="1"/>
          </p:cNvSpPr>
          <p:nvPr/>
        </p:nvSpPr>
        <p:spPr bwMode="auto">
          <a:xfrm>
            <a:off x="3060525" y="1850965"/>
            <a:ext cx="6552728" cy="1331247"/>
          </a:xfrm>
          <a:prstGeom prst="rect">
            <a:avLst/>
          </a:prstGeom>
          <a:effectLst/>
          <a:scene3d>
            <a:camera prst="orthographicFront"/>
            <a:lightRig rig="twoPt" dir="t"/>
          </a:scene3d>
          <a:sp3d extrusionH="44450">
            <a:bevelT w="69850" prst="angle"/>
          </a:sp3d>
        </p:spPr>
        <p:txBody>
          <a:bodyPr wrap="square" lIns="99169" tIns="49586" rIns="99169" bIns="49586">
            <a:spAutoFit/>
            <a:sp3d extrusionH="273050" prstMaterial="flat">
              <a:bevelB w="0" h="0"/>
              <a:extrusionClr>
                <a:srgbClr val="0033CC"/>
              </a:extrusionClr>
              <a:contourClr>
                <a:schemeClr val="bg1">
                  <a:lumMod val="95000"/>
                </a:schemeClr>
              </a:contourClr>
            </a:sp3d>
          </a:bodyPr>
          <a:lstStyle/>
          <a:p>
            <a:pPr defTabSz="914400">
              <a:defRPr/>
            </a:pPr>
            <a:r>
              <a:rPr lang="zh-CN" altLang="en-US" sz="8000" b="1" dirty="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我们集团全年</a:t>
            </a:r>
            <a:endParaRPr lang="zh-CN" altLang="en-US" sz="8000" b="1" dirty="0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8"/>
          <p:cNvSpPr>
            <a:spLocks noChangeArrowheads="1"/>
          </p:cNvSpPr>
          <p:nvPr/>
        </p:nvSpPr>
        <p:spPr bwMode="auto">
          <a:xfrm>
            <a:off x="6040636" y="3004439"/>
            <a:ext cx="5988090" cy="1454357"/>
          </a:xfrm>
          <a:prstGeom prst="rect">
            <a:avLst/>
          </a:prstGeom>
          <a:effectLst/>
          <a:scene3d>
            <a:camera prst="orthographicFront"/>
            <a:lightRig rig="twoPt" dir="t"/>
          </a:scene3d>
          <a:sp3d extrusionH="44450">
            <a:bevelT w="69850" prst="angle"/>
          </a:sp3d>
        </p:spPr>
        <p:txBody>
          <a:bodyPr wrap="square" lIns="99169" tIns="49586" rIns="99169" bIns="49586">
            <a:spAutoFit/>
            <a:sp3d extrusionH="273050" prstMaterial="flat">
              <a:bevelB w="0" h="0"/>
              <a:extrusionClr>
                <a:srgbClr val="0033CC"/>
              </a:extrusionClr>
              <a:contourClr>
                <a:schemeClr val="bg1">
                  <a:lumMod val="95000"/>
                </a:schemeClr>
              </a:contourClr>
            </a:sp3d>
          </a:bodyPr>
          <a:lstStyle/>
          <a:p>
            <a:pPr defTabSz="914400">
              <a:defRPr/>
            </a:pPr>
            <a:r>
              <a:rPr lang="zh-CN" altLang="en-US" sz="4400" b="1" dirty="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行业占比率</a:t>
            </a:r>
            <a:r>
              <a:rPr lang="en-US" altLang="zh-CN" sz="8800" b="1" dirty="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  <a:endParaRPr lang="zh-CN" altLang="en-US" sz="8800" b="1" dirty="0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32" y="868101"/>
            <a:ext cx="3657772" cy="4010628"/>
          </a:xfrm>
          <a:prstGeom prst="rect">
            <a:avLst/>
          </a:prstGeom>
        </p:spPr>
      </p:pic>
      <p:sp>
        <p:nvSpPr>
          <p:cNvPr id="7" name="24"/>
          <p:cNvSpPr/>
          <p:nvPr/>
        </p:nvSpPr>
        <p:spPr>
          <a:xfrm>
            <a:off x="5361828" y="1342506"/>
            <a:ext cx="3447472" cy="1115450"/>
          </a:xfrm>
          <a:prstGeom prst="rect">
            <a:avLst/>
          </a:prstGeom>
          <a:noFill/>
        </p:spPr>
        <p:txBody>
          <a:bodyPr wrap="square" lIns="117110" tIns="58555" rIns="117110" bIns="58555" rtlCol="0">
            <a:spAutoFit/>
          </a:bodyPr>
          <a:lstStyle/>
          <a:p>
            <a:pPr algn="ctr" defTabSz="878205">
              <a:lnSpc>
                <a:spcPct val="120000"/>
              </a:lnSpc>
            </a:pPr>
            <a:r>
              <a:rPr lang="zh-CN" altLang="en-US" sz="5400" b="1" dirty="0" smtClean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第四章</a:t>
            </a:r>
            <a:endParaRPr lang="zh-CN" altLang="en-US" sz="5400" b="1" dirty="0">
              <a:gradFill flip="none" rotWithShape="1"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  <a:tileRect/>
              </a:gra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20"/>
          <p:cNvGrpSpPr/>
          <p:nvPr/>
        </p:nvGrpSpPr>
        <p:grpSpPr>
          <a:xfrm>
            <a:off x="4497732" y="2576061"/>
            <a:ext cx="5194576" cy="1263090"/>
            <a:chOff x="3935413" y="2438018"/>
            <a:chExt cx="4483408" cy="946408"/>
          </a:xfrm>
        </p:grpSpPr>
        <p:pic>
          <p:nvPicPr>
            <p:cNvPr id="9" name="2" descr="C:\Users\Administrator\Desktop\Nipic_15256985_20150914091015113894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35413" y="2438018"/>
              <a:ext cx="4483408" cy="946408"/>
            </a:xfrm>
            <a:prstGeom prst="rect">
              <a:avLst/>
            </a:prstGeom>
            <a:noFill/>
          </p:spPr>
        </p:pic>
        <p:sp>
          <p:nvSpPr>
            <p:cNvPr id="10" name="25"/>
            <p:cNvSpPr txBox="1"/>
            <p:nvPr/>
          </p:nvSpPr>
          <p:spPr>
            <a:xfrm>
              <a:off x="4942737" y="2582033"/>
              <a:ext cx="3416709" cy="564585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3600" spc="-150" dirty="0" smtClean="0">
                  <a:gradFill flip="none" rotWithShape="1">
                    <a:gsLst>
                      <a:gs pos="0">
                        <a:srgbClr val="FFCD2D"/>
                      </a:gs>
                      <a:gs pos="48000">
                        <a:srgbClr val="FFFFB9"/>
                      </a:gs>
                      <a:gs pos="100000">
                        <a:srgbClr val="FFFF65"/>
                      </a:gs>
                    </a:gsLst>
                    <a:lin ang="13500000" scaled="1"/>
                    <a:tileRect/>
                  </a:gradFill>
                  <a:effectLst/>
                  <a:latin typeface="Arial" panose="020B0604020202020204" pitchFamily="34" charset="0"/>
                  <a:cs typeface="+mn-cs"/>
                  <a:sym typeface="Arial" panose="020B0604020202020204" pitchFamily="34" charset="0"/>
                </a:rPr>
                <a:t>   才艺汇演</a:t>
              </a:r>
              <a:endParaRPr lang="zh-CN" altLang="en-US" sz="3600" spc="-150" dirty="0"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effectLst/>
                <a:latin typeface="Arial" panose="020B0604020202020204" pitchFamily="34" charset="0"/>
                <a:cs typeface="+mn-cs"/>
                <a:sym typeface="Arial" panose="020B0604020202020204" pitchFamily="34" charset="0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639" y="-208548"/>
            <a:ext cx="4636169" cy="46361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71" y="2624582"/>
            <a:ext cx="5914858" cy="3422811"/>
          </a:xfrm>
          <a:prstGeom prst="rect">
            <a:avLst/>
          </a:prstGeom>
        </p:spPr>
      </p:pic>
      <p:sp>
        <p:nvSpPr>
          <p:cNvPr id="8" name="TextBox 94"/>
          <p:cNvSpPr txBox="1"/>
          <p:nvPr/>
        </p:nvSpPr>
        <p:spPr>
          <a:xfrm>
            <a:off x="6626908" y="2766349"/>
            <a:ext cx="5068012" cy="1569638"/>
          </a:xfrm>
          <a:prstGeom prst="rect">
            <a:avLst/>
          </a:prstGeom>
          <a:noFill/>
        </p:spPr>
        <p:txBody>
          <a:bodyPr wrap="none" lIns="121899" tIns="60949" rIns="121899" bIns="60949" rtlCol="0">
            <a:spAutoFit/>
            <a:scene3d>
              <a:camera prst="orthographicFront"/>
              <a:lightRig rig="flat" dir="t"/>
            </a:scene3d>
            <a:sp3d extrusionH="38100">
              <a:extrusionClr>
                <a:srgbClr val="FBD04E"/>
              </a:extrusionClr>
            </a:sp3d>
          </a:bodyPr>
          <a:lstStyle>
            <a:defPPr>
              <a:defRPr lang="zh-CN"/>
            </a:defPPr>
            <a:lvl1pPr algn="ctr">
              <a:defRPr sz="5300" b="1">
                <a:gradFill flip="none" rotWithShape="1">
                  <a:gsLst>
                    <a:gs pos="39000">
                      <a:srgbClr val="FFFCB3"/>
                    </a:gs>
                    <a:gs pos="100000">
                      <a:srgbClr val="E2BD65"/>
                    </a:gs>
                    <a:gs pos="75000">
                      <a:srgbClr val="FEA412"/>
                    </a:gs>
                  </a:gsLst>
                  <a:lin ang="2700000" scaled="1"/>
                  <a:tileRect/>
                </a:gradFill>
                <a:effectLst>
                  <a:outerShdw blurRad="381000" algn="tl" rotWithShape="0">
                    <a:srgbClr val="FFFF00">
                      <a:alpha val="24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9400" dirty="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</a:rPr>
              <a:t>舞狮表演</a:t>
            </a:r>
            <a:endParaRPr lang="zh-CN" altLang="en-US" sz="9400" dirty="0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  <a:effectLst>
                <a:outerShdw blurRad="292100" algn="tl" rotWithShape="0">
                  <a:srgbClr val="7A0000">
                    <a:alpha val="85882"/>
                  </a:srgbClr>
                </a:outerShdw>
              </a:effectLst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70" y="-1660949"/>
            <a:ext cx="11977029" cy="4285531"/>
          </a:xfrm>
          <a:prstGeom prst="rect">
            <a:avLst/>
          </a:prstGeom>
        </p:spPr>
      </p:pic>
      <p:sp>
        <p:nvSpPr>
          <p:cNvPr id="10" name="TextBox 94"/>
          <p:cNvSpPr txBox="1"/>
          <p:nvPr/>
        </p:nvSpPr>
        <p:spPr>
          <a:xfrm>
            <a:off x="7122242" y="4301376"/>
            <a:ext cx="4077356" cy="677086"/>
          </a:xfrm>
          <a:prstGeom prst="rect">
            <a:avLst/>
          </a:prstGeom>
          <a:noFill/>
        </p:spPr>
        <p:txBody>
          <a:bodyPr wrap="none" lIns="121899" tIns="60949" rIns="121899" bIns="60949" rtlCol="0">
            <a:spAutoFit/>
            <a:scene3d>
              <a:camera prst="orthographicFront"/>
              <a:lightRig rig="flat" dir="t"/>
            </a:scene3d>
            <a:sp3d extrusionH="38100">
              <a:extrusionClr>
                <a:srgbClr val="FBD04E"/>
              </a:extrusionClr>
            </a:sp3d>
          </a:bodyPr>
          <a:lstStyle>
            <a:defPPr>
              <a:defRPr lang="zh-CN"/>
            </a:defPPr>
            <a:lvl1pPr algn="ctr">
              <a:defRPr sz="5300" b="1">
                <a:gradFill flip="none" rotWithShape="1">
                  <a:gsLst>
                    <a:gs pos="39000">
                      <a:srgbClr val="FFFCB3"/>
                    </a:gs>
                    <a:gs pos="100000">
                      <a:srgbClr val="E2BD65"/>
                    </a:gs>
                    <a:gs pos="75000">
                      <a:srgbClr val="FEA412"/>
                    </a:gs>
                  </a:gsLst>
                  <a:lin ang="2700000" scaled="1"/>
                  <a:tileRect/>
                </a:gradFill>
                <a:effectLst>
                  <a:outerShdw blurRad="381000" algn="tl" rotWithShape="0">
                    <a:srgbClr val="FFFF00">
                      <a:alpha val="24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600" dirty="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</a:rPr>
              <a:t>表演者：张三 李四</a:t>
            </a:r>
            <a:endParaRPr lang="zh-CN" altLang="en-US" sz="3600" dirty="0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  <a:effectLst>
                <a:outerShdw blurRad="292100" algn="tl" rotWithShape="0">
                  <a:srgbClr val="7A0000">
                    <a:alpha val="85882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70" y="-1660949"/>
            <a:ext cx="11977029" cy="428553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70" y="0"/>
            <a:ext cx="6205330" cy="8268602"/>
          </a:xfrm>
          <a:prstGeom prst="rect">
            <a:avLst/>
          </a:prstGeom>
        </p:spPr>
      </p:pic>
      <p:sp>
        <p:nvSpPr>
          <p:cNvPr id="4" name="TextBox 94"/>
          <p:cNvSpPr txBox="1"/>
          <p:nvPr/>
        </p:nvSpPr>
        <p:spPr>
          <a:xfrm>
            <a:off x="6626909" y="2766349"/>
            <a:ext cx="5068012" cy="1569638"/>
          </a:xfrm>
          <a:prstGeom prst="rect">
            <a:avLst/>
          </a:prstGeom>
          <a:noFill/>
        </p:spPr>
        <p:txBody>
          <a:bodyPr wrap="none" lIns="121899" tIns="60949" rIns="121899" bIns="60949" rtlCol="0">
            <a:spAutoFit/>
            <a:scene3d>
              <a:camera prst="orthographicFront"/>
              <a:lightRig rig="flat" dir="t"/>
            </a:scene3d>
            <a:sp3d extrusionH="38100">
              <a:extrusionClr>
                <a:srgbClr val="FBD04E"/>
              </a:extrusionClr>
            </a:sp3d>
          </a:bodyPr>
          <a:lstStyle>
            <a:defPPr>
              <a:defRPr lang="zh-CN"/>
            </a:defPPr>
            <a:lvl1pPr algn="ctr">
              <a:defRPr sz="5300" b="1">
                <a:gradFill flip="none" rotWithShape="1">
                  <a:gsLst>
                    <a:gs pos="39000">
                      <a:srgbClr val="FFFCB3"/>
                    </a:gs>
                    <a:gs pos="100000">
                      <a:srgbClr val="E2BD65"/>
                    </a:gs>
                    <a:gs pos="75000">
                      <a:srgbClr val="FEA412"/>
                    </a:gs>
                  </a:gsLst>
                  <a:lin ang="2700000" scaled="1"/>
                  <a:tileRect/>
                </a:gradFill>
                <a:effectLst>
                  <a:outerShdw blurRad="381000" algn="tl" rotWithShape="0">
                    <a:srgbClr val="FFFF00">
                      <a:alpha val="24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9400" dirty="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</a:rPr>
              <a:t>舞龙表演</a:t>
            </a:r>
            <a:endParaRPr lang="zh-CN" altLang="en-US" sz="9400" dirty="0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  <a:effectLst>
                <a:outerShdw blurRad="292100" algn="tl" rotWithShape="0">
                  <a:srgbClr val="7A0000">
                    <a:alpha val="85882"/>
                  </a:srgbClr>
                </a:outerShdw>
              </a:effectLst>
            </a:endParaRPr>
          </a:p>
        </p:txBody>
      </p:sp>
      <p:sp>
        <p:nvSpPr>
          <p:cNvPr id="5" name="TextBox 94"/>
          <p:cNvSpPr txBox="1"/>
          <p:nvPr/>
        </p:nvSpPr>
        <p:spPr>
          <a:xfrm>
            <a:off x="7191174" y="4301376"/>
            <a:ext cx="3939498" cy="677086"/>
          </a:xfrm>
          <a:prstGeom prst="rect">
            <a:avLst/>
          </a:prstGeom>
          <a:noFill/>
        </p:spPr>
        <p:txBody>
          <a:bodyPr wrap="none" lIns="121899" tIns="60949" rIns="121899" bIns="60949" rtlCol="0">
            <a:spAutoFit/>
            <a:scene3d>
              <a:camera prst="orthographicFront"/>
              <a:lightRig rig="flat" dir="t"/>
            </a:scene3d>
            <a:sp3d extrusionH="38100">
              <a:extrusionClr>
                <a:srgbClr val="FBD04E"/>
              </a:extrusionClr>
            </a:sp3d>
          </a:bodyPr>
          <a:lstStyle>
            <a:defPPr>
              <a:defRPr lang="zh-CN"/>
            </a:defPPr>
            <a:lvl1pPr algn="ctr">
              <a:defRPr sz="5300" b="1">
                <a:gradFill flip="none" rotWithShape="1">
                  <a:gsLst>
                    <a:gs pos="39000">
                      <a:srgbClr val="FFFCB3"/>
                    </a:gs>
                    <a:gs pos="100000">
                      <a:srgbClr val="E2BD65"/>
                    </a:gs>
                    <a:gs pos="75000">
                      <a:srgbClr val="FEA412"/>
                    </a:gs>
                  </a:gsLst>
                  <a:lin ang="2700000" scaled="1"/>
                  <a:tileRect/>
                </a:gradFill>
                <a:effectLst>
                  <a:outerShdw blurRad="381000" algn="tl" rotWithShape="0">
                    <a:srgbClr val="FFFF00">
                      <a:alpha val="24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600" dirty="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</a:rPr>
              <a:t>表演者：老王团队</a:t>
            </a:r>
            <a:endParaRPr lang="zh-CN" altLang="en-US" sz="3600" dirty="0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  <a:effectLst>
                <a:outerShdw blurRad="292100" algn="tl" rotWithShape="0">
                  <a:srgbClr val="7A0000">
                    <a:alpha val="85882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70" y="-1660949"/>
            <a:ext cx="11977029" cy="428553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278" y="1837082"/>
            <a:ext cx="4056888" cy="4477512"/>
          </a:xfrm>
          <a:prstGeom prst="rect">
            <a:avLst/>
          </a:prstGeom>
        </p:spPr>
      </p:pic>
      <p:sp>
        <p:nvSpPr>
          <p:cNvPr id="6" name="TextBox 94"/>
          <p:cNvSpPr txBox="1"/>
          <p:nvPr/>
        </p:nvSpPr>
        <p:spPr>
          <a:xfrm>
            <a:off x="121504" y="2766349"/>
            <a:ext cx="8684386" cy="1569638"/>
          </a:xfrm>
          <a:prstGeom prst="rect">
            <a:avLst/>
          </a:prstGeom>
          <a:noFill/>
        </p:spPr>
        <p:txBody>
          <a:bodyPr wrap="none" lIns="121899" tIns="60949" rIns="121899" bIns="60949" rtlCol="0">
            <a:spAutoFit/>
            <a:scene3d>
              <a:camera prst="orthographicFront"/>
              <a:lightRig rig="flat" dir="t"/>
            </a:scene3d>
            <a:sp3d extrusionH="38100">
              <a:extrusionClr>
                <a:srgbClr val="FBD04E"/>
              </a:extrusionClr>
            </a:sp3d>
          </a:bodyPr>
          <a:lstStyle>
            <a:defPPr>
              <a:defRPr lang="zh-CN"/>
            </a:defPPr>
            <a:lvl1pPr algn="ctr">
              <a:defRPr sz="5300" b="1">
                <a:gradFill flip="none" rotWithShape="1">
                  <a:gsLst>
                    <a:gs pos="39000">
                      <a:srgbClr val="FFFCB3"/>
                    </a:gs>
                    <a:gs pos="100000">
                      <a:srgbClr val="E2BD65"/>
                    </a:gs>
                    <a:gs pos="75000">
                      <a:srgbClr val="FEA412"/>
                    </a:gs>
                  </a:gsLst>
                  <a:lin ang="2700000" scaled="1"/>
                  <a:tileRect/>
                </a:gradFill>
                <a:effectLst>
                  <a:outerShdw blurRad="381000" algn="tl" rotWithShape="0">
                    <a:srgbClr val="FFFF00">
                      <a:alpha val="24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9400" dirty="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</a:rPr>
              <a:t>歌曲</a:t>
            </a:r>
            <a:r>
              <a:rPr lang="en-US" altLang="zh-CN" sz="9400" dirty="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</a:rPr>
              <a:t>《</a:t>
            </a:r>
            <a:r>
              <a:rPr lang="zh-CN" altLang="en-US" sz="9400" dirty="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</a:rPr>
              <a:t>好想你</a:t>
            </a:r>
            <a:r>
              <a:rPr lang="en-US" altLang="zh-CN" sz="9400" dirty="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</a:rPr>
              <a:t>》</a:t>
            </a:r>
            <a:endParaRPr lang="zh-CN" altLang="en-US" sz="9400" dirty="0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  <a:effectLst>
                <a:outerShdw blurRad="292100" algn="tl" rotWithShape="0">
                  <a:srgbClr val="7A0000">
                    <a:alpha val="85882"/>
                  </a:srgbClr>
                </a:outerShdw>
              </a:effectLst>
            </a:endParaRPr>
          </a:p>
        </p:txBody>
      </p:sp>
      <p:sp>
        <p:nvSpPr>
          <p:cNvPr id="7" name="TextBox 94"/>
          <p:cNvSpPr txBox="1"/>
          <p:nvPr/>
        </p:nvSpPr>
        <p:spPr>
          <a:xfrm>
            <a:off x="2194190" y="4301376"/>
            <a:ext cx="4539021" cy="677086"/>
          </a:xfrm>
          <a:prstGeom prst="rect">
            <a:avLst/>
          </a:prstGeom>
          <a:noFill/>
        </p:spPr>
        <p:txBody>
          <a:bodyPr wrap="none" lIns="121899" tIns="60949" rIns="121899" bIns="60949" rtlCol="0">
            <a:spAutoFit/>
            <a:scene3d>
              <a:camera prst="orthographicFront"/>
              <a:lightRig rig="flat" dir="t"/>
            </a:scene3d>
            <a:sp3d extrusionH="38100">
              <a:extrusionClr>
                <a:srgbClr val="FBD04E"/>
              </a:extrusionClr>
            </a:sp3d>
          </a:bodyPr>
          <a:lstStyle>
            <a:defPPr>
              <a:defRPr lang="zh-CN"/>
            </a:defPPr>
            <a:lvl1pPr algn="ctr">
              <a:defRPr sz="5300" b="1">
                <a:gradFill flip="none" rotWithShape="1">
                  <a:gsLst>
                    <a:gs pos="39000">
                      <a:srgbClr val="FFFCB3"/>
                    </a:gs>
                    <a:gs pos="100000">
                      <a:srgbClr val="E2BD65"/>
                    </a:gs>
                    <a:gs pos="75000">
                      <a:srgbClr val="FEA412"/>
                    </a:gs>
                  </a:gsLst>
                  <a:lin ang="2700000" scaled="1"/>
                  <a:tileRect/>
                </a:gradFill>
                <a:effectLst>
                  <a:outerShdw blurRad="381000" algn="tl" rotWithShape="0">
                    <a:srgbClr val="FFFF00">
                      <a:alpha val="24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600" dirty="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</a:rPr>
              <a:t>表演者：销售部 李丹</a:t>
            </a:r>
            <a:endParaRPr lang="zh-CN" altLang="en-US" sz="3600" dirty="0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  <a:effectLst>
                <a:outerShdw blurRad="292100" algn="tl" rotWithShape="0">
                  <a:srgbClr val="7A0000">
                    <a:alpha val="85882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32" y="868101"/>
            <a:ext cx="3657772" cy="4010628"/>
          </a:xfrm>
          <a:prstGeom prst="rect">
            <a:avLst/>
          </a:prstGeom>
        </p:spPr>
      </p:pic>
      <p:sp>
        <p:nvSpPr>
          <p:cNvPr id="7" name="文本框 13"/>
          <p:cNvSpPr txBox="1"/>
          <p:nvPr/>
        </p:nvSpPr>
        <p:spPr>
          <a:xfrm>
            <a:off x="6711519" y="1262989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 extrusionH="38100">
              <a:extrusionClr>
                <a:srgbClr val="FBD04E"/>
              </a:extrusionClr>
            </a:sp3d>
          </a:bodyPr>
          <a:lstStyle>
            <a:defPPr>
              <a:defRPr lang="zh-CN"/>
            </a:defPPr>
            <a:lvl1pPr algn="ctr">
              <a:defRPr sz="8800" b="0">
                <a:gradFill flip="none" rotWithShape="1">
                  <a:gsLst>
                    <a:gs pos="0">
                      <a:srgbClr val="FFEE89"/>
                    </a:gs>
                    <a:gs pos="51000">
                      <a:srgbClr val="FFA401">
                        <a:lumMod val="100000"/>
                      </a:srgbClr>
                    </a:gs>
                    <a:gs pos="78000">
                      <a:srgbClr val="FFD56D">
                        <a:lumMod val="71000"/>
                        <a:lumOff val="29000"/>
                      </a:srgbClr>
                    </a:gs>
                    <a:gs pos="28000">
                      <a:srgbClr val="FCDD6C">
                        <a:lumMod val="100000"/>
                      </a:srgbClr>
                    </a:gs>
                    <a:gs pos="100000">
                      <a:srgbClr val="FFDE8B"/>
                    </a:gs>
                  </a:gsLst>
                  <a:lin ang="2700000" scaled="1"/>
                  <a:tileRect/>
                </a:gradFill>
                <a:effectLst>
                  <a:outerShdw blurRad="292100" algn="tl" rotWithShape="0">
                    <a:srgbClr val="FFA401">
                      <a:alpha val="35000"/>
                    </a:srgbClr>
                  </a:outerShdw>
                </a:effectLst>
                <a:latin typeface="汉仪菱心体简" pitchFamily="49" charset="-122"/>
                <a:ea typeface="汉仪菱心体简" pitchFamily="49" charset="-122"/>
              </a:defRPr>
            </a:lvl1pPr>
          </a:lstStyle>
          <a:p>
            <a:r>
              <a:rPr lang="zh-CN" altLang="en-US" sz="4400" b="1" dirty="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新年寄语</a:t>
            </a:r>
            <a:endParaRPr lang="en-US" altLang="zh-CN" sz="4400" b="1" dirty="0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111"/>
          <p:cNvSpPr txBox="1"/>
          <p:nvPr/>
        </p:nvSpPr>
        <p:spPr>
          <a:xfrm>
            <a:off x="4414969" y="2155466"/>
            <a:ext cx="69507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       新年</a:t>
            </a:r>
            <a:r>
              <a:rPr lang="zh-CN" altLang="en-US" sz="1600" b="1" dirty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伊始万象更新，新年的曙光已经扑面而</a:t>
            </a:r>
            <a:r>
              <a:rPr lang="zh-CN" altLang="en-US" sz="1600" b="1" dirty="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来！无论</a:t>
            </a:r>
            <a:r>
              <a:rPr lang="zh-CN" altLang="en-US" sz="1600" b="1" dirty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明天路上多少荆棘坎坷，让我们伴随悠扬的新年钟声，携起手来少一些埋怨多一些行动，坚定信心振奋精神扎实苦干，发挥我们所有的智慧和能量，奉献我们所有的激情和才华，再谱公司和个人发展的崭新</a:t>
            </a:r>
            <a:r>
              <a:rPr lang="zh-CN" altLang="en-US" sz="1600" b="1" dirty="0" smtClean="0">
                <a:gradFill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篇章！</a:t>
            </a:r>
            <a:endParaRPr lang="zh-CN" altLang="en-US" sz="1600" b="1" dirty="0" smtClean="0">
              <a:gradFill>
                <a:gsLst>
                  <a:gs pos="0">
                    <a:srgbClr val="FFCD2D"/>
                  </a:gs>
                  <a:gs pos="48000">
                    <a:srgbClr val="FFFFB9"/>
                  </a:gs>
                  <a:gs pos="100000">
                    <a:srgbClr val="FFFF65"/>
                  </a:gs>
                </a:gsLst>
                <a:lin ang="135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860717" y="1610154"/>
            <a:ext cx="5218352" cy="50276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i="1">
                <a:gradFill>
                  <a:gsLst>
                    <a:gs pos="55500">
                      <a:srgbClr val="E8CA89"/>
                    </a:gs>
                    <a:gs pos="0">
                      <a:srgbClr val="FFF1CD"/>
                    </a:gs>
                    <a:gs pos="100000">
                      <a:srgbClr val="D5A351"/>
                    </a:gs>
                  </a:gsLst>
                  <a:lin ang="5400000" scaled="1"/>
                </a:gradFill>
                <a:effectLst>
                  <a:outerShdw blurRad="101600" dist="1016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defRPr>
            </a:lvl1pPr>
          </a:lstStyle>
          <a:p>
            <a:r>
              <a:rPr lang="zh-CN" altLang="en-US" sz="2665" b="1">
                <a:solidFill>
                  <a:srgbClr val="FE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特等奖：</a:t>
            </a:r>
            <a:r>
              <a:rPr lang="en-US" altLang="zh-CN" sz="2665" b="1">
                <a:solidFill>
                  <a:srgbClr val="FE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Macbook pro</a:t>
            </a:r>
            <a:r>
              <a:rPr lang="zh-CN" altLang="en-US" sz="2665" b="1">
                <a:solidFill>
                  <a:srgbClr val="FE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（一台）</a:t>
            </a:r>
            <a:endParaRPr lang="zh-CN" altLang="en-US" sz="2665" b="1">
              <a:solidFill>
                <a:srgbClr val="FEFF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860716" y="2286079"/>
            <a:ext cx="5036956" cy="50276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i="1">
                <a:gradFill>
                  <a:gsLst>
                    <a:gs pos="55500">
                      <a:srgbClr val="E8CA89"/>
                    </a:gs>
                    <a:gs pos="0">
                      <a:srgbClr val="FFF1CD"/>
                    </a:gs>
                    <a:gs pos="100000">
                      <a:srgbClr val="D5A351"/>
                    </a:gs>
                  </a:gsLst>
                  <a:lin ang="5400000" scaled="1"/>
                </a:gradFill>
                <a:effectLst>
                  <a:outerShdw blurRad="101600" dist="1016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defRPr>
            </a:lvl1pPr>
          </a:lstStyle>
          <a:p>
            <a:r>
              <a:rPr lang="zh-CN" altLang="en-US" sz="2665" b="1">
                <a:solidFill>
                  <a:srgbClr val="FE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一等奖：</a:t>
            </a:r>
            <a:r>
              <a:rPr lang="en-US" altLang="zh-CN" sz="2665" b="1">
                <a:solidFill>
                  <a:srgbClr val="FE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iPhone7plus</a:t>
            </a:r>
            <a:r>
              <a:rPr lang="zh-CN" altLang="en-US" sz="2665" b="1">
                <a:solidFill>
                  <a:srgbClr val="FE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（三台）</a:t>
            </a:r>
            <a:endParaRPr lang="zh-CN" altLang="en-US" sz="2665" b="1">
              <a:solidFill>
                <a:srgbClr val="FEFF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860716" y="2962004"/>
            <a:ext cx="4003019" cy="50276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i="1">
                <a:gradFill>
                  <a:gsLst>
                    <a:gs pos="55500">
                      <a:srgbClr val="E8CA89"/>
                    </a:gs>
                    <a:gs pos="0">
                      <a:srgbClr val="FFF1CD"/>
                    </a:gs>
                    <a:gs pos="100000">
                      <a:srgbClr val="D5A351"/>
                    </a:gs>
                  </a:gsLst>
                  <a:lin ang="5400000" scaled="1"/>
                </a:gradFill>
                <a:effectLst>
                  <a:outerShdw blurRad="101600" dist="1016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defRPr>
            </a:lvl1pPr>
          </a:lstStyle>
          <a:p>
            <a:r>
              <a:rPr lang="zh-CN" altLang="en-US" sz="2665" b="1">
                <a:solidFill>
                  <a:srgbClr val="FE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二等奖：</a:t>
            </a:r>
            <a:r>
              <a:rPr lang="en-US" altLang="zh-CN" sz="2665" b="1">
                <a:solidFill>
                  <a:srgbClr val="FE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Kindle</a:t>
            </a:r>
            <a:r>
              <a:rPr lang="zh-CN" altLang="en-US" sz="2665" b="1">
                <a:solidFill>
                  <a:srgbClr val="FE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（五台）</a:t>
            </a:r>
            <a:endParaRPr lang="zh-CN" altLang="en-US" sz="2665" b="1">
              <a:solidFill>
                <a:srgbClr val="FEFF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860716" y="3637930"/>
            <a:ext cx="3858749" cy="50276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i="1">
                <a:gradFill>
                  <a:gsLst>
                    <a:gs pos="55500">
                      <a:srgbClr val="E8CA89"/>
                    </a:gs>
                    <a:gs pos="0">
                      <a:srgbClr val="FFF1CD"/>
                    </a:gs>
                    <a:gs pos="100000">
                      <a:srgbClr val="D5A351"/>
                    </a:gs>
                  </a:gsLst>
                  <a:lin ang="5400000" scaled="1"/>
                </a:gradFill>
                <a:effectLst>
                  <a:outerShdw blurRad="101600" dist="1016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defRPr>
            </a:lvl1pPr>
          </a:lstStyle>
          <a:p>
            <a:r>
              <a:rPr lang="zh-CN" altLang="en-US" sz="2665" b="1">
                <a:solidFill>
                  <a:srgbClr val="FE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三等奖：</a:t>
            </a:r>
            <a:r>
              <a:rPr lang="en-US" altLang="zh-CN" sz="2665" b="1">
                <a:solidFill>
                  <a:srgbClr val="FE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500</a:t>
            </a:r>
            <a:r>
              <a:rPr lang="zh-CN" altLang="en-US" sz="2665" b="1">
                <a:solidFill>
                  <a:srgbClr val="FEF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元（七名）</a:t>
            </a:r>
            <a:endParaRPr lang="zh-CN" altLang="en-US" sz="2665" b="1">
              <a:solidFill>
                <a:srgbClr val="FEFF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" t="7210" r="21909" b="23801"/>
          <a:stretch>
            <a:fillRect/>
          </a:stretch>
        </p:blipFill>
        <p:spPr>
          <a:xfrm>
            <a:off x="1147689" y="344779"/>
            <a:ext cx="4713028" cy="47312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8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" presetClass="entr" presetSubtype="8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2" presetClass="entr" presetSubtype="8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4" grpId="0"/>
          <p:bldP spid="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8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" presetClass="entr" presetSubtype="8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2" presetClass="entr" presetSubtype="8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  <p:bldP spid="4" grpId="0"/>
          <p:bldP spid="5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duotone>
              <a:prstClr val="black"/>
              <a:srgbClr val="FE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47"/>
          <a:stretch>
            <a:fillRect/>
          </a:stretch>
        </p:blipFill>
        <p:spPr>
          <a:xfrm>
            <a:off x="1648719" y="-13903"/>
            <a:ext cx="6130758" cy="242234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duotone>
              <a:prstClr val="black"/>
              <a:srgbClr val="FE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82"/>
          <a:stretch>
            <a:fillRect/>
          </a:stretch>
        </p:blipFill>
        <p:spPr>
          <a:xfrm>
            <a:off x="4110002" y="2408440"/>
            <a:ext cx="6130758" cy="2430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1089</Words>
  <Application>WPS 演示</Application>
  <PresentationFormat>宽屏</PresentationFormat>
  <Paragraphs>119</Paragraphs>
  <Slides>23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经典繁仿圆</vt:lpstr>
      <vt:lpstr>Lantinghei SC Demibold</vt:lpstr>
      <vt:lpstr>Arial Unicode MS</vt:lpstr>
      <vt:lpstr>Calibri</vt:lpstr>
      <vt:lpstr>汉仪菱心体简</vt:lpstr>
      <vt:lpstr>造字工房力黑（非商用）常规体</vt:lpstr>
      <vt:lpstr>黑体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拉普耶鲁</cp:lastModifiedBy>
  <cp:revision>72</cp:revision>
  <dcterms:created xsi:type="dcterms:W3CDTF">2017-08-18T03:02:00Z</dcterms:created>
  <dcterms:modified xsi:type="dcterms:W3CDTF">2018-12-26T06:30:05Z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