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23" r:id="rId3"/>
    <p:sldId id="328" r:id="rId5"/>
    <p:sldId id="324" r:id="rId6"/>
    <p:sldId id="309" r:id="rId7"/>
    <p:sldId id="310" r:id="rId8"/>
    <p:sldId id="325" r:id="rId9"/>
    <p:sldId id="311" r:id="rId10"/>
    <p:sldId id="329" r:id="rId11"/>
    <p:sldId id="312" r:id="rId12"/>
    <p:sldId id="326" r:id="rId13"/>
    <p:sldId id="313" r:id="rId14"/>
    <p:sldId id="314" r:id="rId15"/>
    <p:sldId id="315" r:id="rId16"/>
    <p:sldId id="327" r:id="rId17"/>
    <p:sldId id="316" r:id="rId18"/>
    <p:sldId id="317" r:id="rId19"/>
    <p:sldId id="318" r:id="rId20"/>
    <p:sldId id="319" r:id="rId21"/>
    <p:sldId id="320" r:id="rId22"/>
    <p:sldId id="330" r:id="rId23"/>
    <p:sldId id="331" r:id="rId24"/>
  </p:sldIdLst>
  <p:sldSz cx="9144000" cy="5143500" type="screen16x9"/>
  <p:notesSz cx="6858000" cy="9144000"/>
  <p:embeddedFontLst>
    <p:embeddedFont>
      <p:font typeface="方正兰亭黑简体" panose="02000000000000000000" pitchFamily="2" charset="-122"/>
      <p:regular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Didot" panose="02000503000000020003" pitchFamily="2" charset="0"/>
      <p:regular r:id="rId33"/>
    </p:embeddedFont>
    <p:embeddedFont>
      <p:font typeface="微软雅黑" panose="020B0503020204020204" pitchFamily="34" charset="-122"/>
      <p:regular r:id="rId34"/>
    </p:embeddedFont>
    <p:embeddedFont>
      <p:font typeface="华文细黑" panose="02010600040101010101" pitchFamily="2" charset="-122"/>
      <p:regular r:id="rId35"/>
    </p:embeddedFont>
    <p:embeddedFont>
      <p:font typeface="方正静蕾简体" panose="02000000000000000000" pitchFamily="2" charset="-122"/>
      <p:regular r:id="rId36"/>
    </p:embeddedFont>
    <p:embeddedFont>
      <p:font typeface="Lao UI" panose="020B0502040204020203" charset="0"/>
      <p:regular r:id="rId37"/>
      <p:bold r:id="rId38"/>
    </p:embeddedFont>
    <p:embeddedFont>
      <p:font typeface="Arial Unicode MS" panose="020B0604020202020204" charset="-122"/>
      <p:regular r:id="rId39"/>
    </p:embeddedFont>
    <p:embeddedFont>
      <p:font typeface="Open Sans" panose="020B0606030504020204" pitchFamily="34" charset="0"/>
      <p:regular r:id="rId40"/>
      <p:bold r:id="rId41"/>
      <p:italic r:id="rId42"/>
      <p:boldItalic r:id="rId43"/>
    </p:embeddedFont>
  </p:embeddedFontLst>
  <p:custDataLst>
    <p:tags r:id="rId44"/>
  </p:custData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方正正黑简体" panose="02000000000000000000" pitchFamily="2" charset="-122"/>
        <a:ea typeface="方正正黑简体" panose="02000000000000000000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85B"/>
    <a:srgbClr val="D2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2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gs" Target="tags/tag1.xml"/><Relationship Id="rId43" Type="http://schemas.openxmlformats.org/officeDocument/2006/relationships/font" Target="fonts/font16.fntdata"/><Relationship Id="rId42" Type="http://schemas.openxmlformats.org/officeDocument/2006/relationships/font" Target="fonts/font15.fntdata"/><Relationship Id="rId41" Type="http://schemas.openxmlformats.org/officeDocument/2006/relationships/font" Target="fonts/font14.fntdata"/><Relationship Id="rId40" Type="http://schemas.openxmlformats.org/officeDocument/2006/relationships/font" Target="fonts/font1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12.fntdata"/><Relationship Id="rId38" Type="http://schemas.openxmlformats.org/officeDocument/2006/relationships/font" Target="fonts/font11.fntdata"/><Relationship Id="rId37" Type="http://schemas.openxmlformats.org/officeDocument/2006/relationships/font" Target="fonts/font10.fntdata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B371879-E661-4861-A58B-75F0549796EF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DB7FCC1-BC71-4945-AA61-23A54B98FAB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fontAlgn="base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1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B61A1E-9EDA-480D-B7B8-4B6F28920C12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C1AA3C-9855-47E7-A100-B684445D7EC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8B8799-C4E5-4DE5-B743-0D2BA5D547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1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B61A1E-9EDA-480D-B7B8-4B6F28920C12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DB7FCC1-BC71-4945-AA61-23A54B98FAB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615131"/>
            <a:ext cx="9144000" cy="4384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内容与标题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FE47-7790-46B5-BF22-00A452F5C4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0DB8B-6E02-49CD-B037-811E107A880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defRPr/>
            </a:pPr>
            <a:fld id="{C81F8018-82A9-486B-B83B-475D6D6CC493}" type="datetimeFigureOut">
              <a:rPr lang="zh-CN" altLang="en-US"/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 dirty="0">
                <a:solidFill>
                  <a:schemeClr val="tx1">
                    <a:tint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defRPr>
            </a:lvl1pPr>
          </a:lstStyle>
          <a:p>
            <a:pPr>
              <a:defRPr/>
            </a:pPr>
            <a:fld id="{8806B08E-C887-4AEC-AC3E-611E81BA69C7}" type="slidenum">
              <a:rPr lang="zh-CN" altLang="en-US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方正兰亭黑简体" panose="02000000000000000000" pitchFamily="2" charset="-122"/>
          <a:ea typeface="方正兰亭黑简体" panose="02000000000000000000" pitchFamily="2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899953"/>
            <a:ext cx="9144000" cy="192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9144000" cy="301295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10" name="矩形 9"/>
          <p:cNvSpPr/>
          <p:nvPr/>
        </p:nvSpPr>
        <p:spPr>
          <a:xfrm>
            <a:off x="0" y="-1"/>
            <a:ext cx="9144000" cy="3012957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4099" name="文本框 50"/>
          <p:cNvSpPr txBox="1">
            <a:spLocks noChangeArrowheads="1"/>
          </p:cNvSpPr>
          <p:nvPr/>
        </p:nvSpPr>
        <p:spPr bwMode="auto">
          <a:xfrm>
            <a:off x="3175658" y="3542995"/>
            <a:ext cx="279268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竞聘人：</a:t>
            </a:r>
            <a:r>
              <a:rPr lang="en-US" altLang="zh-CN" sz="1800" dirty="0">
                <a:solidFill>
                  <a:schemeClr val="accent1"/>
                </a:solidFill>
                <a:latin typeface="+mn-ea"/>
                <a:ea typeface="+mn-ea"/>
              </a:rPr>
              <a:t>XXX</a:t>
            </a:r>
            <a:endParaRPr lang="en-US" altLang="zh-CN" sz="18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4100" name="文本框 51"/>
          <p:cNvSpPr txBox="1">
            <a:spLocks noChangeArrowheads="1"/>
          </p:cNvSpPr>
          <p:nvPr/>
        </p:nvSpPr>
        <p:spPr bwMode="auto">
          <a:xfrm>
            <a:off x="3072377" y="4056003"/>
            <a:ext cx="29992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时间：</a:t>
            </a:r>
            <a:r>
              <a:rPr lang="en-US" altLang="zh-CN" sz="1800" dirty="0" smtClean="0">
                <a:solidFill>
                  <a:schemeClr val="accent1"/>
                </a:solidFill>
                <a:latin typeface="+mn-ea"/>
                <a:ea typeface="+mn-ea"/>
              </a:rPr>
              <a:t>20XX</a:t>
            </a:r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年</a:t>
            </a:r>
            <a:r>
              <a:rPr lang="en-US" altLang="zh-CN" sz="1800" dirty="0" smtClean="0">
                <a:solidFill>
                  <a:schemeClr val="accent1"/>
                </a:solidFill>
                <a:latin typeface="+mn-ea"/>
                <a:ea typeface="+mn-ea"/>
              </a:rPr>
              <a:t>09</a:t>
            </a:r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月</a:t>
            </a:r>
            <a:r>
              <a:rPr lang="en-US" altLang="zh-CN" sz="1800" dirty="0" smtClean="0">
                <a:solidFill>
                  <a:schemeClr val="accent1"/>
                </a:solidFill>
                <a:latin typeface="+mn-ea"/>
                <a:ea typeface="+mn-ea"/>
              </a:rPr>
              <a:t>20</a:t>
            </a:r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日</a:t>
            </a:r>
            <a:endParaRPr lang="zh-CN" altLang="en-US" sz="18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7" name="等腰三角形 16"/>
          <p:cNvSpPr/>
          <p:nvPr/>
        </p:nvSpPr>
        <p:spPr>
          <a:xfrm flipV="1">
            <a:off x="4458843" y="3091570"/>
            <a:ext cx="226314" cy="11753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75" name="文本框 74"/>
          <p:cNvSpPr txBox="1"/>
          <p:nvPr/>
        </p:nvSpPr>
        <p:spPr>
          <a:xfrm>
            <a:off x="1549356" y="785545"/>
            <a:ext cx="604528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200" dirty="0" smtClean="0">
                <a:solidFill>
                  <a:schemeClr val="bg1"/>
                </a:solidFill>
                <a:latin typeface="+mn-ea"/>
                <a:ea typeface="+mn-ea"/>
              </a:rPr>
              <a:t>学生会干部竞选</a:t>
            </a:r>
            <a:endParaRPr lang="zh-CN" altLang="en-US" sz="6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53441" y="1910109"/>
            <a:ext cx="5637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适用于学生会竞选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社团竞选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学生会主席竞选等场景</a:t>
            </a:r>
            <a:endParaRPr lang="zh-CN" altLang="en-US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2956" y="1531059"/>
            <a:ext cx="2759235" cy="1103979"/>
            <a:chOff x="225880" y="1976522"/>
            <a:chExt cx="2759235" cy="1103979"/>
          </a:xfrm>
        </p:grpSpPr>
        <p:sp>
          <p:nvSpPr>
            <p:cNvPr id="69" name="文本框 38"/>
            <p:cNvSpPr txBox="1"/>
            <p:nvPr/>
          </p:nvSpPr>
          <p:spPr>
            <a:xfrm>
              <a:off x="225880" y="2557281"/>
              <a:ext cx="274115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CONTENTS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1979712" y="1976522"/>
              <a:ext cx="10054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32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3777340" y="165132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rPr>
              <a:t>自我介绍</a:t>
            </a:r>
            <a:endParaRPr lang="zh-CN" altLang="en-US" sz="1800" dirty="0">
              <a:solidFill>
                <a:sysClr val="windowText" lastClr="000000"/>
              </a:solidFill>
              <a:latin typeface="Didot" panose="02000503000000020003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3322288" y="1578380"/>
            <a:ext cx="447870" cy="523220"/>
            <a:chOff x="3535216" y="2047768"/>
            <a:chExt cx="447871" cy="523220"/>
          </a:xfrm>
        </p:grpSpPr>
        <p:sp>
          <p:nvSpPr>
            <p:cNvPr id="73" name="文本框 16"/>
            <p:cNvSpPr txBox="1"/>
            <p:nvPr/>
          </p:nvSpPr>
          <p:spPr>
            <a:xfrm>
              <a:off x="3535216" y="2047768"/>
              <a:ext cx="35779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1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 flipH="1">
              <a:off x="3736631" y="2227402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21"/>
          <p:cNvSpPr txBox="1"/>
          <p:nvPr/>
        </p:nvSpPr>
        <p:spPr>
          <a:xfrm>
            <a:off x="6493494" y="16761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rPr>
              <a:t>我的优势</a:t>
            </a:r>
            <a:endParaRPr lang="zh-CN" altLang="en-US" sz="1800" dirty="0">
              <a:solidFill>
                <a:sysClr val="windowText" lastClr="000000"/>
              </a:solidFill>
              <a:latin typeface="Didot" panose="02000503000000020003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008064" y="1588598"/>
            <a:ext cx="479205" cy="523220"/>
            <a:chOff x="6091521" y="2057986"/>
            <a:chExt cx="479205" cy="523220"/>
          </a:xfrm>
        </p:grpSpPr>
        <p:sp>
          <p:nvSpPr>
            <p:cNvPr id="77" name="文本框 20"/>
            <p:cNvSpPr txBox="1"/>
            <p:nvPr/>
          </p:nvSpPr>
          <p:spPr>
            <a:xfrm>
              <a:off x="6091521" y="2057986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4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6324270" y="2227402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24"/>
          <p:cNvSpPr txBox="1"/>
          <p:nvPr/>
        </p:nvSpPr>
        <p:spPr>
          <a:xfrm>
            <a:off x="3777339" y="22307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rPr>
              <a:t>我的宣言</a:t>
            </a:r>
            <a:endParaRPr lang="zh-CN" altLang="en-US" sz="1800" dirty="0">
              <a:solidFill>
                <a:sysClr val="windowText" lastClr="000000"/>
              </a:solidFill>
              <a:latin typeface="Didot" panose="02000503000000020003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3322294" y="2157763"/>
            <a:ext cx="447869" cy="523220"/>
            <a:chOff x="3535218" y="2627150"/>
            <a:chExt cx="447869" cy="523220"/>
          </a:xfrm>
        </p:grpSpPr>
        <p:sp>
          <p:nvSpPr>
            <p:cNvPr id="81" name="文本框 23"/>
            <p:cNvSpPr txBox="1"/>
            <p:nvPr/>
          </p:nvSpPr>
          <p:spPr>
            <a:xfrm>
              <a:off x="3535218" y="2627150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2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27"/>
          <p:cNvSpPr txBox="1"/>
          <p:nvPr/>
        </p:nvSpPr>
        <p:spPr>
          <a:xfrm>
            <a:off x="6493494" y="225548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rPr>
              <a:t>工作计划</a:t>
            </a:r>
            <a:endParaRPr lang="zh-CN" altLang="en-US" sz="1800" dirty="0">
              <a:solidFill>
                <a:sysClr val="windowText" lastClr="000000"/>
              </a:solidFill>
              <a:latin typeface="Didot" panose="02000503000000020003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6008069" y="2167981"/>
            <a:ext cx="479204" cy="523220"/>
            <a:chOff x="6091522" y="2637368"/>
            <a:chExt cx="479204" cy="523220"/>
          </a:xfrm>
        </p:grpSpPr>
        <p:sp>
          <p:nvSpPr>
            <p:cNvPr id="85" name="文本框 26"/>
            <p:cNvSpPr txBox="1"/>
            <p:nvPr/>
          </p:nvSpPr>
          <p:spPr>
            <a:xfrm>
              <a:off x="6091522" y="2637368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5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文本框 30"/>
          <p:cNvSpPr txBox="1"/>
          <p:nvPr/>
        </p:nvSpPr>
        <p:spPr>
          <a:xfrm>
            <a:off x="3777339" y="280445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rPr>
              <a:t>我的承诺</a:t>
            </a:r>
            <a:endParaRPr lang="zh-CN" altLang="en-US" sz="1800" dirty="0">
              <a:solidFill>
                <a:sysClr val="windowText" lastClr="000000"/>
              </a:solidFill>
              <a:latin typeface="Didot" panose="02000503000000020003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3322294" y="2731505"/>
            <a:ext cx="447869" cy="523220"/>
            <a:chOff x="3535218" y="3200893"/>
            <a:chExt cx="447869" cy="523220"/>
          </a:xfrm>
        </p:grpSpPr>
        <p:sp>
          <p:nvSpPr>
            <p:cNvPr id="89" name="文本框 29"/>
            <p:cNvSpPr txBox="1"/>
            <p:nvPr/>
          </p:nvSpPr>
          <p:spPr>
            <a:xfrm>
              <a:off x="3535218" y="3200893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3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90" name="直接连接符 89"/>
            <p:cNvCxnSpPr/>
            <p:nvPr/>
          </p:nvCxnSpPr>
          <p:spPr>
            <a:xfrm flipH="1">
              <a:off x="3736631" y="3380527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文本框 33"/>
          <p:cNvSpPr txBox="1"/>
          <p:nvPr/>
        </p:nvSpPr>
        <p:spPr>
          <a:xfrm>
            <a:off x="6493495" y="282923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rPr>
              <a:t>致谢</a:t>
            </a:r>
            <a:endParaRPr lang="zh-CN" altLang="en-US" sz="1800" dirty="0">
              <a:solidFill>
                <a:sysClr val="windowText" lastClr="000000"/>
              </a:solidFill>
              <a:latin typeface="Didot" panose="02000503000000020003" pitchFamily="2" charset="0"/>
              <a:ea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6008069" y="2741723"/>
            <a:ext cx="479204" cy="523220"/>
            <a:chOff x="6091522" y="3211111"/>
            <a:chExt cx="479204" cy="523220"/>
          </a:xfrm>
        </p:grpSpPr>
        <p:sp>
          <p:nvSpPr>
            <p:cNvPr id="93" name="文本框 32"/>
            <p:cNvSpPr txBox="1"/>
            <p:nvPr/>
          </p:nvSpPr>
          <p:spPr>
            <a:xfrm>
              <a:off x="6091522" y="3211111"/>
              <a:ext cx="3577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ysClr val="windowText" lastClr="000000"/>
                  </a:solidFill>
                  <a:latin typeface="Didot" panose="02000503000000020003" pitchFamily="2" charset="0"/>
                  <a:ea typeface="微软雅黑" panose="020B0503020204020204" pitchFamily="34" charset="-122"/>
                </a:rPr>
                <a:t>6</a:t>
              </a:r>
              <a:endParaRPr lang="zh-CN" altLang="en-US" sz="2800" dirty="0">
                <a:solidFill>
                  <a:sysClr val="windowText" lastClr="000000"/>
                </a:solidFill>
                <a:latin typeface="Didot" panose="02000503000000020003" pitchFamily="2" charset="0"/>
                <a:ea typeface="微软雅黑" panose="020B0503020204020204" pitchFamily="34" charset="-122"/>
              </a:endParaRPr>
            </a:p>
          </p:txBody>
        </p:sp>
        <p:cxnSp>
          <p:nvCxnSpPr>
            <p:cNvPr id="94" name="直接连接符 93"/>
            <p:cNvCxnSpPr/>
            <p:nvPr/>
          </p:nvCxnSpPr>
          <p:spPr>
            <a:xfrm flipH="1">
              <a:off x="6324270" y="3380527"/>
              <a:ext cx="246456" cy="246456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接连接符 94"/>
          <p:cNvCxnSpPr/>
          <p:nvPr/>
        </p:nvCxnSpPr>
        <p:spPr>
          <a:xfrm>
            <a:off x="3065535" y="1669884"/>
            <a:ext cx="0" cy="154723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16016" y="802386"/>
            <a:ext cx="3510017" cy="35455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9" name="文本框 8"/>
          <p:cNvSpPr txBox="1"/>
          <p:nvPr/>
        </p:nvSpPr>
        <p:spPr>
          <a:xfrm>
            <a:off x="2876763" y="3282919"/>
            <a:ext cx="33904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</a:t>
            </a:r>
            <a:r>
              <a:rPr lang="zh-CN" altLang="en-US" sz="900" dirty="0" smtClean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或通过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复制</a:t>
            </a:r>
            <a:endParaRPr lang="zh-CN" altLang="en-US" sz="900" dirty="0">
              <a:solidFill>
                <a:schemeClr val="bg1"/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8101" y="1133646"/>
            <a:ext cx="290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en-US" altLang="zh-CN" sz="48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839" y="1966104"/>
            <a:ext cx="448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ea"/>
                <a:ea typeface="+mn-ea"/>
              </a:rPr>
              <a:t>自我介绍</a:t>
            </a:r>
            <a:endParaRPr lang="zh-CN" altLang="en-US" sz="4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35684" y="2702105"/>
            <a:ext cx="4738254" cy="501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+mn-ea"/>
                <a:ea typeface="+mn-ea"/>
              </a:rPr>
              <a:t>（对个人的基本情况）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318386" y="1566742"/>
            <a:ext cx="1817078" cy="2347099"/>
          </a:xfrm>
          <a:prstGeom prst="rect">
            <a:avLst/>
          </a:prstGeom>
          <a:blipFill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artisticBlu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rgbClr val="1E69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7" name="Rectangle 2"/>
          <p:cNvSpPr txBox="1">
            <a:spLocks noChangeArrowheads="1"/>
          </p:cNvSpPr>
          <p:nvPr/>
        </p:nvSpPr>
        <p:spPr>
          <a:xfrm>
            <a:off x="4037287" y="1571523"/>
            <a:ext cx="3277109" cy="698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姓名</a:t>
            </a:r>
            <a:r>
              <a:rPr lang="zh-CN" altLang="en-US" sz="3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：</a:t>
            </a:r>
            <a:r>
              <a:rPr lang="en-US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XXXX</a:t>
            </a:r>
            <a:endParaRPr lang="zh-CN" altLang="en-US" sz="3200" dirty="0">
              <a:solidFill>
                <a:schemeClr val="tx1">
                  <a:lumMod val="85000"/>
                  <a:lumOff val="1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037286" y="2270023"/>
            <a:ext cx="455121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座右铭：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静蕾简体" panose="02000000000000000000" pitchFamily="2" charset="-122"/>
                <a:ea typeface="方正静蕾简体" panose="02000000000000000000" pitchFamily="2" charset="-122"/>
              </a:rPr>
              <a:t>具有成功意识的人一定会成功，随意容许自己产生失败意识的人必定失败一次 </a:t>
            </a:r>
            <a:endParaRPr lang="zh-CN" altLang="zh-CN" sz="2400" dirty="0">
              <a:solidFill>
                <a:schemeClr val="tx1">
                  <a:lumMod val="85000"/>
                  <a:lumOff val="15000"/>
                </a:schemeClr>
              </a:solidFill>
              <a:latin typeface="方正静蕾简体" panose="02000000000000000000" pitchFamily="2" charset="-122"/>
              <a:ea typeface="方正静蕾简体" panose="020000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1" name="文本框 10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自我介绍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Self introduction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563888" y="1481970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1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961284" y="2128645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2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961284" y="2888876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3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3563888" y="3535550"/>
            <a:ext cx="394692" cy="39469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latin typeface="+mn-ea"/>
                <a:cs typeface="Arial" panose="020B0604020202020204" pitchFamily="34" charset="0"/>
              </a:rPr>
              <a:t>4</a:t>
            </a:r>
            <a:endParaRPr lang="zh-CN" altLang="en-US" sz="200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14" name="TextBox 21"/>
          <p:cNvSpPr txBox="1"/>
          <p:nvPr/>
        </p:nvSpPr>
        <p:spPr>
          <a:xfrm>
            <a:off x="3995937" y="147267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1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：迎新杯足球赛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5" name="TextBox 22"/>
          <p:cNvSpPr txBox="1"/>
          <p:nvPr/>
        </p:nvSpPr>
        <p:spPr>
          <a:xfrm>
            <a:off x="4421284" y="2120750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2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：学院拔河比赛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440676" y="291423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3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：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越野赛选手选拔训练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067944" y="35598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活动内容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4</a:t>
            </a:r>
            <a:r>
              <a:rPr lang="zh-CN" altLang="en-US" sz="15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：毕业杯篮球赛</a:t>
            </a:r>
            <a:endParaRPr lang="zh-CN" altLang="en-US" sz="15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8" name="弧形 17"/>
          <p:cNvSpPr/>
          <p:nvPr/>
        </p:nvSpPr>
        <p:spPr>
          <a:xfrm rot="2700000">
            <a:off x="-103679" y="931402"/>
            <a:ext cx="3573400" cy="3573400"/>
          </a:xfrm>
          <a:prstGeom prst="arc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994517" y="1569812"/>
            <a:ext cx="2289699" cy="2289699"/>
          </a:xfrm>
          <a:prstGeom prst="ellipse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grpSp>
        <p:nvGrpSpPr>
          <p:cNvPr id="20" name="组合 19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21" name="文本框 20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工作经历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experience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16016" y="802386"/>
            <a:ext cx="3510017" cy="35455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9" name="文本框 8"/>
          <p:cNvSpPr txBox="1"/>
          <p:nvPr/>
        </p:nvSpPr>
        <p:spPr>
          <a:xfrm>
            <a:off x="2876763" y="3282919"/>
            <a:ext cx="33904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</a:t>
            </a:r>
            <a:r>
              <a:rPr lang="zh-CN" altLang="en-US" sz="900" dirty="0" smtClean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或通过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复制</a:t>
            </a:r>
            <a:endParaRPr lang="zh-CN" altLang="en-US" sz="900" dirty="0">
              <a:solidFill>
                <a:schemeClr val="bg1"/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8101" y="1133646"/>
            <a:ext cx="290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en-US" altLang="zh-CN" sz="48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839" y="1966104"/>
            <a:ext cx="448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ea"/>
                <a:ea typeface="+mn-ea"/>
              </a:rPr>
              <a:t>我的宣言</a:t>
            </a:r>
            <a:endParaRPr lang="zh-CN" altLang="en-US" sz="4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35684" y="2681480"/>
            <a:ext cx="4738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（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对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职位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的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一种认识）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" y="1376450"/>
            <a:ext cx="4378037" cy="2731643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grpSp>
        <p:nvGrpSpPr>
          <p:cNvPr id="21" name="组合 20"/>
          <p:cNvGrpSpPr/>
          <p:nvPr/>
        </p:nvGrpSpPr>
        <p:grpSpPr>
          <a:xfrm>
            <a:off x="4532546" y="1376450"/>
            <a:ext cx="4433456" cy="2831496"/>
            <a:chOff x="4578926" y="1582650"/>
            <a:chExt cx="4433456" cy="2831498"/>
          </a:xfrm>
        </p:grpSpPr>
        <p:sp>
          <p:nvSpPr>
            <p:cNvPr id="22" name="文本框 21"/>
            <p:cNvSpPr txBox="1"/>
            <p:nvPr/>
          </p:nvSpPr>
          <p:spPr>
            <a:xfrm>
              <a:off x="4578926" y="1582650"/>
              <a:ext cx="344945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竞选宣言</a:t>
              </a:r>
              <a:endParaRPr lang="zh-CN" altLang="zh-CN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578926" y="1898073"/>
              <a:ext cx="4433456" cy="25160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拿破仑说过，不想当元帅的士兵不是好士兵，如今，我作为学生会的一员，学习部的委员，我想说，我不仅要做元帅，而且要做一名出色的元帅。所以，我要竞选学习部副部长。于去年参加竞争并加入了学生会学习部，有幸成为学生会这个大家庭中的一员，与伙伴们一起工作，为同学们创造一个良好学习氛围的宗旨而努力，感受其中的辛酸和快乐。在学习部工作的一年中，对于我来说，首先，让我的大学生活变得丰富多彩。在这一年中，我积极地参与了学生会组织的各项活动，给我的大学生活带来了许许多多的色彩。在服务于同学们的同时，为自己的大学生活添彩还可以结交许多志同道合的朋友，这是我觉得收获最大也是最开心的事情。</a:t>
              </a:r>
              <a:endParaRPr lang="zh-CN" altLang="en-US" sz="1050" dirty="0">
                <a:latin typeface="+mn-ea"/>
                <a:ea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3" name="文本框 12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我的宣言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My declaration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16016" y="802386"/>
            <a:ext cx="3510017" cy="35455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9" name="文本框 8"/>
          <p:cNvSpPr txBox="1"/>
          <p:nvPr/>
        </p:nvSpPr>
        <p:spPr>
          <a:xfrm>
            <a:off x="2876763" y="3282919"/>
            <a:ext cx="33904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</a:t>
            </a:r>
            <a:r>
              <a:rPr lang="zh-CN" altLang="en-US" sz="900" dirty="0" smtClean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或通过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复制</a:t>
            </a:r>
            <a:endParaRPr lang="zh-CN" altLang="en-US" sz="900" dirty="0">
              <a:solidFill>
                <a:schemeClr val="bg1"/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8101" y="1133646"/>
            <a:ext cx="290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en-US" altLang="zh-CN" sz="48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839" y="1966104"/>
            <a:ext cx="448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ea"/>
                <a:ea typeface="+mn-ea"/>
              </a:rPr>
              <a:t>我的承诺</a:t>
            </a:r>
            <a:endParaRPr lang="zh-CN" altLang="en-US" sz="4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35684" y="2681480"/>
            <a:ext cx="47382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（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对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职位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的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一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种</a:t>
            </a:r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承诺</a:t>
            </a: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）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 bwMode="auto">
          <a:xfrm>
            <a:off x="4516587" y="2230934"/>
            <a:ext cx="1917700" cy="1805306"/>
            <a:chOff x="4550962" y="2269866"/>
            <a:chExt cx="1918783" cy="1805606"/>
          </a:xfrm>
        </p:grpSpPr>
        <p:sp>
          <p:nvSpPr>
            <p:cNvPr id="12" name="弧形 11"/>
            <p:cNvSpPr/>
            <p:nvPr/>
          </p:nvSpPr>
          <p:spPr bwMode="auto">
            <a:xfrm>
              <a:off x="4919470" y="2269866"/>
              <a:ext cx="1283424" cy="1282913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 bwMode="auto">
            <a:xfrm>
              <a:off x="4979829" y="2550901"/>
              <a:ext cx="1177001" cy="101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监督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寝室文明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7"/>
            <p:cNvSpPr txBox="1">
              <a:spLocks noChangeArrowheads="1"/>
            </p:cNvSpPr>
            <p:nvPr/>
          </p:nvSpPr>
          <p:spPr bwMode="auto">
            <a:xfrm>
              <a:off x="4550962" y="3582947"/>
              <a:ext cx="1918783" cy="4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 bwMode="auto">
          <a:xfrm>
            <a:off x="2636988" y="2230934"/>
            <a:ext cx="1682750" cy="1805306"/>
            <a:chOff x="2672370" y="2269866"/>
            <a:chExt cx="1681419" cy="1805606"/>
          </a:xfrm>
        </p:grpSpPr>
        <p:sp>
          <p:nvSpPr>
            <p:cNvPr id="16" name="弧形 15"/>
            <p:cNvSpPr/>
            <p:nvPr/>
          </p:nvSpPr>
          <p:spPr bwMode="auto">
            <a:xfrm>
              <a:off x="2894444" y="2269866"/>
              <a:ext cx="1283271" cy="1282913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 bwMode="auto">
            <a:xfrm>
              <a:off x="2976929" y="2550901"/>
              <a:ext cx="1176993" cy="64643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承办</a:t>
              </a:r>
              <a:endPara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竞赛比赛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21"/>
            <p:cNvSpPr txBox="1">
              <a:spLocks noChangeArrowheads="1"/>
            </p:cNvSpPr>
            <p:nvPr/>
          </p:nvSpPr>
          <p:spPr bwMode="auto">
            <a:xfrm>
              <a:off x="2672370" y="3582947"/>
              <a:ext cx="1681419" cy="4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 bwMode="auto">
          <a:xfrm>
            <a:off x="705000" y="2230932"/>
            <a:ext cx="1735138" cy="1802131"/>
            <a:chOff x="739904" y="2269866"/>
            <a:chExt cx="1735293" cy="1802032"/>
          </a:xfrm>
        </p:grpSpPr>
        <p:sp>
          <p:nvSpPr>
            <p:cNvPr id="28" name="弧形 27"/>
            <p:cNvSpPr/>
            <p:nvPr/>
          </p:nvSpPr>
          <p:spPr bwMode="auto">
            <a:xfrm>
              <a:off x="1016154" y="2269866"/>
              <a:ext cx="1285990" cy="1284217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 bwMode="auto">
            <a:xfrm>
              <a:off x="1073309" y="2566713"/>
              <a:ext cx="1178030" cy="64629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组织</a:t>
              </a:r>
              <a:endParaRPr lang="en-US" altLang="zh-CN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问题活动</a:t>
              </a:r>
              <a:endPara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5"/>
            <p:cNvSpPr txBox="1">
              <a:spLocks noChangeArrowheads="1"/>
            </p:cNvSpPr>
            <p:nvPr/>
          </p:nvSpPr>
          <p:spPr bwMode="auto">
            <a:xfrm>
              <a:off x="739904" y="3579482"/>
              <a:ext cx="1735293" cy="492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6632725" y="2230934"/>
            <a:ext cx="1698625" cy="1805306"/>
            <a:chOff x="6666918" y="2269866"/>
            <a:chExt cx="1698818" cy="1805606"/>
          </a:xfrm>
        </p:grpSpPr>
        <p:sp>
          <p:nvSpPr>
            <p:cNvPr id="33" name="弧形 32"/>
            <p:cNvSpPr/>
            <p:nvPr/>
          </p:nvSpPr>
          <p:spPr bwMode="auto">
            <a:xfrm>
              <a:off x="6909834" y="2269866"/>
              <a:ext cx="1284433" cy="1282913"/>
            </a:xfrm>
            <a:prstGeom prst="arc">
              <a:avLst>
                <a:gd name="adj1" fmla="val 7552355"/>
                <a:gd name="adj2" fmla="val 3283615"/>
              </a:avLst>
            </a:prstGeom>
            <a:ln w="285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 bwMode="auto">
            <a:xfrm>
              <a:off x="6968577" y="2547725"/>
              <a:ext cx="1176472" cy="10158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营造</a:t>
              </a:r>
              <a:endPara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  <a:p>
              <a:pPr algn="ctr">
                <a:defRPr/>
              </a:pPr>
              <a:r>
                <a:rPr lang="zh-CN" altLang="en-US" sz="20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微软雅黑" panose="020B0503020204020204" pitchFamily="34" charset="-122"/>
                </a:rPr>
                <a:t>和谐环境</a:t>
              </a:r>
              <a:endPara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29"/>
            <p:cNvSpPr txBox="1">
              <a:spLocks noChangeArrowheads="1"/>
            </p:cNvSpPr>
            <p:nvPr/>
          </p:nvSpPr>
          <p:spPr bwMode="auto">
            <a:xfrm>
              <a:off x="6666918" y="3582947"/>
              <a:ext cx="1698818" cy="49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此次添加详细介绍</a:t>
              </a:r>
              <a:endPara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  <a:p>
              <a:pPr algn="ctr">
                <a:defRPr/>
              </a:pP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ea typeface="+mn-ea"/>
                </a:rPr>
                <a:t>言短意赅即可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6" name="文本框 12"/>
          <p:cNvSpPr txBox="1">
            <a:spLocks noChangeArrowheads="1"/>
          </p:cNvSpPr>
          <p:nvPr/>
        </p:nvSpPr>
        <p:spPr bwMode="auto">
          <a:xfrm>
            <a:off x="2919563" y="1295896"/>
            <a:ext cx="31908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800" dirty="0">
                <a:latin typeface="+mn-ea"/>
                <a:ea typeface="+mn-ea"/>
              </a:rPr>
              <a:t>我的郑重承诺</a:t>
            </a:r>
            <a:endParaRPr lang="zh-CN" altLang="en-US" sz="2800" dirty="0">
              <a:latin typeface="+mn-ea"/>
              <a:ea typeface="+mn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7" name="文本框 36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我的承诺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My promise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16016" y="802386"/>
            <a:ext cx="3510017" cy="35455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9" name="文本框 8"/>
          <p:cNvSpPr txBox="1"/>
          <p:nvPr/>
        </p:nvSpPr>
        <p:spPr>
          <a:xfrm>
            <a:off x="2876763" y="3282919"/>
            <a:ext cx="33904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</a:t>
            </a:r>
            <a:r>
              <a:rPr lang="zh-CN" altLang="en-US" sz="900" dirty="0" smtClean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或通过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复制</a:t>
            </a:r>
            <a:endParaRPr lang="zh-CN" altLang="en-US" sz="900" dirty="0">
              <a:solidFill>
                <a:schemeClr val="bg1"/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8101" y="1133646"/>
            <a:ext cx="290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en-US" altLang="zh-CN" sz="48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839" y="1966104"/>
            <a:ext cx="448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ea"/>
                <a:ea typeface="+mn-ea"/>
              </a:rPr>
              <a:t>我的优势</a:t>
            </a:r>
            <a:endParaRPr lang="zh-CN" altLang="en-US" sz="4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35684" y="2681480"/>
            <a:ext cx="4738254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（对自身能力的解析）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927245" y="1413163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72836" y="1468226"/>
            <a:ext cx="2631001" cy="687357"/>
            <a:chOff x="3397955" y="2790056"/>
            <a:chExt cx="3088828" cy="916472"/>
          </a:xfrm>
        </p:grpSpPr>
        <p:sp>
          <p:nvSpPr>
            <p:cNvPr id="38" name="TextBox 19"/>
            <p:cNvSpPr txBox="1"/>
            <p:nvPr/>
          </p:nvSpPr>
          <p:spPr>
            <a:xfrm>
              <a:off x="3397955" y="2790056"/>
              <a:ext cx="2874952" cy="369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优势一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sp>
          <p:nvSpPr>
            <p:cNvPr id="39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强大的人脉，对工作可以长时间保持热情并带动其他人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0" name="Freeform 5"/>
          <p:cNvSpPr>
            <a:spLocks noEditPoints="1"/>
          </p:cNvSpPr>
          <p:nvPr/>
        </p:nvSpPr>
        <p:spPr bwMode="auto">
          <a:xfrm>
            <a:off x="4740166" y="1409701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585756" y="1464764"/>
            <a:ext cx="2631001" cy="687357"/>
            <a:chOff x="3397955" y="2790056"/>
            <a:chExt cx="3088828" cy="916472"/>
          </a:xfrm>
        </p:grpSpPr>
        <p:sp>
          <p:nvSpPr>
            <p:cNvPr id="42" name="TextBox 19"/>
            <p:cNvSpPr txBox="1"/>
            <p:nvPr/>
          </p:nvSpPr>
          <p:spPr>
            <a:xfrm>
              <a:off x="3397955" y="2790056"/>
              <a:ext cx="2874952" cy="369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优势二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sp>
          <p:nvSpPr>
            <p:cNvPr id="43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经验丰富，有较强的大局观和领导统筹能力，以集体利益为重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930166" y="3161425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1775756" y="3216488"/>
            <a:ext cx="2631001" cy="687357"/>
            <a:chOff x="3397955" y="2790056"/>
            <a:chExt cx="3088828" cy="916472"/>
          </a:xfrm>
        </p:grpSpPr>
        <p:sp>
          <p:nvSpPr>
            <p:cNvPr id="46" name="TextBox 19"/>
            <p:cNvSpPr txBox="1"/>
            <p:nvPr/>
          </p:nvSpPr>
          <p:spPr>
            <a:xfrm>
              <a:off x="3397955" y="2790056"/>
              <a:ext cx="2874952" cy="369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优势三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sp>
          <p:nvSpPr>
            <p:cNvPr id="47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热爱学生会，把学生会当做自己的家，有足够的时间精力为同学们服务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8" name="Freeform 5"/>
          <p:cNvSpPr>
            <a:spLocks noEditPoints="1"/>
          </p:cNvSpPr>
          <p:nvPr/>
        </p:nvSpPr>
        <p:spPr bwMode="auto">
          <a:xfrm>
            <a:off x="4740166" y="3161425"/>
            <a:ext cx="643869" cy="812109"/>
          </a:xfrm>
          <a:custGeom>
            <a:avLst/>
            <a:gdLst>
              <a:gd name="T0" fmla="*/ 306 w 344"/>
              <a:gd name="T1" fmla="*/ 250 h 434"/>
              <a:gd name="T2" fmla="*/ 296 w 344"/>
              <a:gd name="T3" fmla="*/ 78 h 434"/>
              <a:gd name="T4" fmla="*/ 133 w 344"/>
              <a:gd name="T5" fmla="*/ 21 h 434"/>
              <a:gd name="T6" fmla="*/ 18 w 344"/>
              <a:gd name="T7" fmla="*/ 151 h 434"/>
              <a:gd name="T8" fmla="*/ 78 w 344"/>
              <a:gd name="T9" fmla="*/ 304 h 434"/>
              <a:gd name="T10" fmla="*/ 86 w 344"/>
              <a:gd name="T11" fmla="*/ 287 h 434"/>
              <a:gd name="T12" fmla="*/ 85 w 344"/>
              <a:gd name="T13" fmla="*/ 286 h 434"/>
              <a:gd name="T14" fmla="*/ 84 w 344"/>
              <a:gd name="T15" fmla="*/ 285 h 434"/>
              <a:gd name="T16" fmla="*/ 28 w 344"/>
              <a:gd name="T17" fmla="*/ 179 h 434"/>
              <a:gd name="T18" fmla="*/ 262 w 344"/>
              <a:gd name="T19" fmla="*/ 283 h 434"/>
              <a:gd name="T20" fmla="*/ 262 w 344"/>
              <a:gd name="T21" fmla="*/ 283 h 434"/>
              <a:gd name="T22" fmla="*/ 260 w 344"/>
              <a:gd name="T23" fmla="*/ 285 h 434"/>
              <a:gd name="T24" fmla="*/ 310 w 344"/>
              <a:gd name="T25" fmla="*/ 160 h 434"/>
              <a:gd name="T26" fmla="*/ 31 w 344"/>
              <a:gd name="T27" fmla="*/ 162 h 434"/>
              <a:gd name="T28" fmla="*/ 146 w 344"/>
              <a:gd name="T29" fmla="*/ 35 h 434"/>
              <a:gd name="T30" fmla="*/ 111 w 344"/>
              <a:gd name="T31" fmla="*/ 49 h 434"/>
              <a:gd name="T32" fmla="*/ 78 w 344"/>
              <a:gd name="T33" fmla="*/ 68 h 434"/>
              <a:gd name="T34" fmla="*/ 40 w 344"/>
              <a:gd name="T35" fmla="*/ 128 h 434"/>
              <a:gd name="T36" fmla="*/ 33 w 344"/>
              <a:gd name="T37" fmla="*/ 143 h 434"/>
              <a:gd name="T38" fmla="*/ 130 w 344"/>
              <a:gd name="T39" fmla="*/ 39 h 434"/>
              <a:gd name="T40" fmla="*/ 96 w 344"/>
              <a:gd name="T41" fmla="*/ 57 h 434"/>
              <a:gd name="T42" fmla="*/ 46 w 344"/>
              <a:gd name="T43" fmla="*/ 111 h 434"/>
              <a:gd name="T44" fmla="*/ 34 w 344"/>
              <a:gd name="T45" fmla="*/ 182 h 434"/>
              <a:gd name="T46" fmla="*/ 163 w 344"/>
              <a:gd name="T47" fmla="*/ 312 h 434"/>
              <a:gd name="T48" fmla="*/ 35 w 344"/>
              <a:gd name="T49" fmla="*/ 197 h 434"/>
              <a:gd name="T50" fmla="*/ 50 w 344"/>
              <a:gd name="T51" fmla="*/ 232 h 434"/>
              <a:gd name="T52" fmla="*/ 69 w 344"/>
              <a:gd name="T53" fmla="*/ 264 h 434"/>
              <a:gd name="T54" fmla="*/ 129 w 344"/>
              <a:gd name="T55" fmla="*/ 303 h 434"/>
              <a:gd name="T56" fmla="*/ 144 w 344"/>
              <a:gd name="T57" fmla="*/ 309 h 434"/>
              <a:gd name="T58" fmla="*/ 40 w 344"/>
              <a:gd name="T59" fmla="*/ 213 h 434"/>
              <a:gd name="T60" fmla="*/ 58 w 344"/>
              <a:gd name="T61" fmla="*/ 247 h 434"/>
              <a:gd name="T62" fmla="*/ 112 w 344"/>
              <a:gd name="T63" fmla="*/ 296 h 434"/>
              <a:gd name="T64" fmla="*/ 182 w 344"/>
              <a:gd name="T65" fmla="*/ 309 h 434"/>
              <a:gd name="T66" fmla="*/ 312 w 344"/>
              <a:gd name="T67" fmla="*/ 180 h 434"/>
              <a:gd name="T68" fmla="*/ 197 w 344"/>
              <a:gd name="T69" fmla="*/ 307 h 434"/>
              <a:gd name="T70" fmla="*/ 232 w 344"/>
              <a:gd name="T71" fmla="*/ 293 h 434"/>
              <a:gd name="T72" fmla="*/ 265 w 344"/>
              <a:gd name="T73" fmla="*/ 274 h 434"/>
              <a:gd name="T74" fmla="*/ 303 w 344"/>
              <a:gd name="T75" fmla="*/ 214 h 434"/>
              <a:gd name="T76" fmla="*/ 310 w 344"/>
              <a:gd name="T77" fmla="*/ 199 h 434"/>
              <a:gd name="T78" fmla="*/ 213 w 344"/>
              <a:gd name="T79" fmla="*/ 303 h 434"/>
              <a:gd name="T80" fmla="*/ 247 w 344"/>
              <a:gd name="T81" fmla="*/ 285 h 434"/>
              <a:gd name="T82" fmla="*/ 297 w 344"/>
              <a:gd name="T83" fmla="*/ 231 h 434"/>
              <a:gd name="T84" fmla="*/ 178 w 344"/>
              <a:gd name="T85" fmla="*/ 32 h 434"/>
              <a:gd name="T86" fmla="*/ 310 w 344"/>
              <a:gd name="T87" fmla="*/ 143 h 434"/>
              <a:gd name="T88" fmla="*/ 297 w 344"/>
              <a:gd name="T89" fmla="*/ 111 h 434"/>
              <a:gd name="T90" fmla="*/ 274 w 344"/>
              <a:gd name="T91" fmla="*/ 81 h 434"/>
              <a:gd name="T92" fmla="*/ 247 w 344"/>
              <a:gd name="T93" fmla="*/ 55 h 434"/>
              <a:gd name="T94" fmla="*/ 197 w 344"/>
              <a:gd name="T95" fmla="*/ 35 h 434"/>
              <a:gd name="T96" fmla="*/ 305 w 344"/>
              <a:gd name="T97" fmla="*/ 126 h 434"/>
              <a:gd name="T98" fmla="*/ 288 w 344"/>
              <a:gd name="T99" fmla="*/ 96 h 434"/>
              <a:gd name="T100" fmla="*/ 232 w 344"/>
              <a:gd name="T101" fmla="*/ 49 h 434"/>
              <a:gd name="T102" fmla="*/ 261 w 344"/>
              <a:gd name="T103" fmla="*/ 65 h 434"/>
              <a:gd name="T104" fmla="*/ 166 w 344"/>
              <a:gd name="T105" fmla="*/ 80 h 434"/>
              <a:gd name="T106" fmla="*/ 140 w 344"/>
              <a:gd name="T107" fmla="*/ 419 h 434"/>
              <a:gd name="T108" fmla="*/ 174 w 344"/>
              <a:gd name="T109" fmla="*/ 315 h 434"/>
              <a:gd name="T110" fmla="*/ 179 w 344"/>
              <a:gd name="T111" fmla="*/ 315 h 434"/>
              <a:gd name="T112" fmla="*/ 179 w 344"/>
              <a:gd name="T113" fmla="*/ 315 h 434"/>
              <a:gd name="T114" fmla="*/ 203 w 344"/>
              <a:gd name="T115" fmla="*/ 394 h 434"/>
              <a:gd name="T116" fmla="*/ 147 w 344"/>
              <a:gd name="T117" fmla="*/ 434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44" h="434">
                <a:moveTo>
                  <a:pt x="257" y="287"/>
                </a:moveTo>
                <a:cubicBezTo>
                  <a:pt x="285" y="378"/>
                  <a:pt x="285" y="378"/>
                  <a:pt x="285" y="378"/>
                </a:cubicBezTo>
                <a:cubicBezTo>
                  <a:pt x="292" y="379"/>
                  <a:pt x="292" y="379"/>
                  <a:pt x="292" y="379"/>
                </a:cubicBezTo>
                <a:cubicBezTo>
                  <a:pt x="267" y="296"/>
                  <a:pt x="267" y="296"/>
                  <a:pt x="267" y="296"/>
                </a:cubicBezTo>
                <a:cubicBezTo>
                  <a:pt x="301" y="286"/>
                  <a:pt x="301" y="286"/>
                  <a:pt x="301" y="286"/>
                </a:cubicBezTo>
                <a:cubicBezTo>
                  <a:pt x="306" y="250"/>
                  <a:pt x="306" y="250"/>
                  <a:pt x="306" y="250"/>
                </a:cubicBezTo>
                <a:cubicBezTo>
                  <a:pt x="335" y="228"/>
                  <a:pt x="335" y="228"/>
                  <a:pt x="335" y="228"/>
                </a:cubicBezTo>
                <a:cubicBezTo>
                  <a:pt x="326" y="193"/>
                  <a:pt x="326" y="193"/>
                  <a:pt x="326" y="193"/>
                </a:cubicBezTo>
                <a:cubicBezTo>
                  <a:pt x="344" y="162"/>
                  <a:pt x="344" y="162"/>
                  <a:pt x="344" y="162"/>
                </a:cubicBezTo>
                <a:cubicBezTo>
                  <a:pt x="322" y="132"/>
                  <a:pt x="322" y="132"/>
                  <a:pt x="322" y="132"/>
                </a:cubicBezTo>
                <a:cubicBezTo>
                  <a:pt x="327" y="97"/>
                  <a:pt x="327" y="97"/>
                  <a:pt x="327" y="97"/>
                </a:cubicBezTo>
                <a:cubicBezTo>
                  <a:pt x="296" y="78"/>
                  <a:pt x="296" y="78"/>
                  <a:pt x="296" y="78"/>
                </a:cubicBezTo>
                <a:cubicBezTo>
                  <a:pt x="287" y="43"/>
                  <a:pt x="287" y="43"/>
                  <a:pt x="287" y="43"/>
                </a:cubicBezTo>
                <a:cubicBezTo>
                  <a:pt x="251" y="38"/>
                  <a:pt x="251" y="38"/>
                  <a:pt x="251" y="38"/>
                </a:cubicBezTo>
                <a:cubicBezTo>
                  <a:pt x="229" y="9"/>
                  <a:pt x="229" y="9"/>
                  <a:pt x="229" y="9"/>
                </a:cubicBezTo>
                <a:cubicBezTo>
                  <a:pt x="193" y="18"/>
                  <a:pt x="193" y="18"/>
                  <a:pt x="193" y="18"/>
                </a:cubicBezTo>
                <a:cubicBezTo>
                  <a:pt x="162" y="0"/>
                  <a:pt x="162" y="0"/>
                  <a:pt x="162" y="0"/>
                </a:cubicBezTo>
                <a:cubicBezTo>
                  <a:pt x="133" y="21"/>
                  <a:pt x="133" y="21"/>
                  <a:pt x="133" y="21"/>
                </a:cubicBezTo>
                <a:cubicBezTo>
                  <a:pt x="97" y="17"/>
                  <a:pt x="97" y="17"/>
                  <a:pt x="97" y="17"/>
                </a:cubicBezTo>
                <a:cubicBezTo>
                  <a:pt x="78" y="48"/>
                  <a:pt x="78" y="48"/>
                  <a:pt x="78" y="48"/>
                </a:cubicBezTo>
                <a:cubicBezTo>
                  <a:pt x="43" y="57"/>
                  <a:pt x="43" y="57"/>
                  <a:pt x="43" y="57"/>
                </a:cubicBezTo>
                <a:cubicBezTo>
                  <a:pt x="38" y="93"/>
                  <a:pt x="38" y="93"/>
                  <a:pt x="38" y="93"/>
                </a:cubicBezTo>
                <a:cubicBezTo>
                  <a:pt x="9" y="115"/>
                  <a:pt x="9" y="115"/>
                  <a:pt x="9" y="115"/>
                </a:cubicBezTo>
                <a:cubicBezTo>
                  <a:pt x="18" y="151"/>
                  <a:pt x="18" y="151"/>
                  <a:pt x="18" y="151"/>
                </a:cubicBezTo>
                <a:cubicBezTo>
                  <a:pt x="0" y="182"/>
                  <a:pt x="0" y="182"/>
                  <a:pt x="0" y="182"/>
                </a:cubicBezTo>
                <a:cubicBezTo>
                  <a:pt x="21" y="211"/>
                  <a:pt x="21" y="211"/>
                  <a:pt x="21" y="211"/>
                </a:cubicBezTo>
                <a:cubicBezTo>
                  <a:pt x="17" y="247"/>
                  <a:pt x="17" y="247"/>
                  <a:pt x="17" y="247"/>
                </a:cubicBezTo>
                <a:cubicBezTo>
                  <a:pt x="48" y="266"/>
                  <a:pt x="48" y="266"/>
                  <a:pt x="48" y="266"/>
                </a:cubicBezTo>
                <a:cubicBezTo>
                  <a:pt x="57" y="301"/>
                  <a:pt x="57" y="301"/>
                  <a:pt x="57" y="301"/>
                </a:cubicBezTo>
                <a:cubicBezTo>
                  <a:pt x="78" y="304"/>
                  <a:pt x="78" y="304"/>
                  <a:pt x="78" y="304"/>
                </a:cubicBezTo>
                <a:cubicBezTo>
                  <a:pt x="50" y="407"/>
                  <a:pt x="50" y="407"/>
                  <a:pt x="50" y="407"/>
                </a:cubicBezTo>
                <a:cubicBezTo>
                  <a:pt x="58" y="406"/>
                  <a:pt x="58" y="406"/>
                  <a:pt x="58" y="406"/>
                </a:cubicBezTo>
                <a:cubicBezTo>
                  <a:pt x="89" y="289"/>
                  <a:pt x="89" y="289"/>
                  <a:pt x="89" y="289"/>
                </a:cubicBezTo>
                <a:cubicBezTo>
                  <a:pt x="88" y="288"/>
                  <a:pt x="87" y="288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7"/>
                  <a:pt x="86" y="287"/>
                  <a:pt x="86" y="287"/>
                </a:cubicBezTo>
                <a:cubicBezTo>
                  <a:pt x="86" y="286"/>
                  <a:pt x="86" y="286"/>
                  <a:pt x="86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5" y="286"/>
                  <a:pt x="85" y="286"/>
                  <a:pt x="85" y="286"/>
                </a:cubicBezTo>
                <a:cubicBezTo>
                  <a:pt x="84" y="286"/>
                  <a:pt x="84" y="286"/>
                  <a:pt x="84" y="286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4" y="285"/>
                  <a:pt x="84" y="285"/>
                  <a:pt x="84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83" y="285"/>
                  <a:pt x="83" y="285"/>
                  <a:pt x="83" y="285"/>
                </a:cubicBezTo>
                <a:cubicBezTo>
                  <a:pt x="51" y="260"/>
                  <a:pt x="30" y="222"/>
                  <a:pt x="28" y="179"/>
                </a:cubicBezTo>
                <a:cubicBezTo>
                  <a:pt x="23" y="99"/>
                  <a:pt x="84" y="31"/>
                  <a:pt x="163" y="26"/>
                </a:cubicBezTo>
                <a:cubicBezTo>
                  <a:pt x="243" y="22"/>
                  <a:pt x="311" y="83"/>
                  <a:pt x="316" y="162"/>
                </a:cubicBezTo>
                <a:cubicBezTo>
                  <a:pt x="319" y="210"/>
                  <a:pt x="298" y="254"/>
                  <a:pt x="263" y="283"/>
                </a:cubicBezTo>
                <a:cubicBezTo>
                  <a:pt x="263" y="283"/>
                  <a:pt x="263" y="283"/>
                  <a:pt x="263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2" y="283"/>
                  <a:pt x="262" y="283"/>
                  <a:pt x="262" y="283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1" y="284"/>
                  <a:pt x="261" y="284"/>
                  <a:pt x="261" y="284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60" y="285"/>
                  <a:pt x="260" y="285"/>
                  <a:pt x="260" y="285"/>
                </a:cubicBezTo>
                <a:cubicBezTo>
                  <a:pt x="259" y="286"/>
                  <a:pt x="258" y="286"/>
                  <a:pt x="257" y="287"/>
                </a:cubicBezTo>
                <a:close/>
                <a:moveTo>
                  <a:pt x="310" y="160"/>
                </a:moveTo>
                <a:cubicBezTo>
                  <a:pt x="311" y="160"/>
                  <a:pt x="312" y="161"/>
                  <a:pt x="312" y="162"/>
                </a:cubicBezTo>
                <a:cubicBezTo>
                  <a:pt x="312" y="163"/>
                  <a:pt x="311" y="164"/>
                  <a:pt x="310" y="164"/>
                </a:cubicBezTo>
                <a:cubicBezTo>
                  <a:pt x="309" y="164"/>
                  <a:pt x="308" y="164"/>
                  <a:pt x="307" y="162"/>
                </a:cubicBezTo>
                <a:cubicBezTo>
                  <a:pt x="307" y="161"/>
                  <a:pt x="308" y="160"/>
                  <a:pt x="310" y="160"/>
                </a:cubicBezTo>
                <a:close/>
                <a:moveTo>
                  <a:pt x="33" y="164"/>
                </a:moveTo>
                <a:cubicBezTo>
                  <a:pt x="32" y="164"/>
                  <a:pt x="31" y="163"/>
                  <a:pt x="31" y="162"/>
                </a:cubicBezTo>
                <a:cubicBezTo>
                  <a:pt x="31" y="160"/>
                  <a:pt x="32" y="159"/>
                  <a:pt x="33" y="159"/>
                </a:cubicBezTo>
                <a:cubicBezTo>
                  <a:pt x="35" y="160"/>
                  <a:pt x="36" y="161"/>
                  <a:pt x="36" y="162"/>
                </a:cubicBezTo>
                <a:cubicBezTo>
                  <a:pt x="36" y="163"/>
                  <a:pt x="34" y="164"/>
                  <a:pt x="33" y="164"/>
                </a:cubicBezTo>
                <a:close/>
                <a:moveTo>
                  <a:pt x="142" y="36"/>
                </a:moveTo>
                <a:cubicBezTo>
                  <a:pt x="142" y="34"/>
                  <a:pt x="142" y="33"/>
                  <a:pt x="144" y="33"/>
                </a:cubicBezTo>
                <a:cubicBezTo>
                  <a:pt x="145" y="33"/>
                  <a:pt x="146" y="33"/>
                  <a:pt x="146" y="35"/>
                </a:cubicBezTo>
                <a:cubicBezTo>
                  <a:pt x="147" y="36"/>
                  <a:pt x="146" y="37"/>
                  <a:pt x="145" y="37"/>
                </a:cubicBezTo>
                <a:cubicBezTo>
                  <a:pt x="143" y="38"/>
                  <a:pt x="142" y="37"/>
                  <a:pt x="142" y="36"/>
                </a:cubicBezTo>
                <a:close/>
                <a:moveTo>
                  <a:pt x="108" y="48"/>
                </a:moveTo>
                <a:cubicBezTo>
                  <a:pt x="107" y="47"/>
                  <a:pt x="107" y="45"/>
                  <a:pt x="109" y="45"/>
                </a:cubicBezTo>
                <a:cubicBezTo>
                  <a:pt x="110" y="44"/>
                  <a:pt x="111" y="45"/>
                  <a:pt x="112" y="46"/>
                </a:cubicBezTo>
                <a:cubicBezTo>
                  <a:pt x="112" y="47"/>
                  <a:pt x="112" y="48"/>
                  <a:pt x="111" y="49"/>
                </a:cubicBezTo>
                <a:cubicBezTo>
                  <a:pt x="110" y="50"/>
                  <a:pt x="108" y="49"/>
                  <a:pt x="108" y="48"/>
                </a:cubicBezTo>
                <a:close/>
                <a:moveTo>
                  <a:pt x="78" y="68"/>
                </a:moveTo>
                <a:cubicBezTo>
                  <a:pt x="78" y="67"/>
                  <a:pt x="78" y="66"/>
                  <a:pt x="79" y="65"/>
                </a:cubicBezTo>
                <a:cubicBezTo>
                  <a:pt x="80" y="64"/>
                  <a:pt x="81" y="64"/>
                  <a:pt x="82" y="65"/>
                </a:cubicBezTo>
                <a:cubicBezTo>
                  <a:pt x="83" y="66"/>
                  <a:pt x="83" y="68"/>
                  <a:pt x="82" y="68"/>
                </a:cubicBezTo>
                <a:cubicBezTo>
                  <a:pt x="81" y="69"/>
                  <a:pt x="79" y="69"/>
                  <a:pt x="78" y="68"/>
                </a:cubicBezTo>
                <a:close/>
                <a:moveTo>
                  <a:pt x="55" y="95"/>
                </a:moveTo>
                <a:cubicBezTo>
                  <a:pt x="54" y="95"/>
                  <a:pt x="54" y="93"/>
                  <a:pt x="55" y="92"/>
                </a:cubicBezTo>
                <a:cubicBezTo>
                  <a:pt x="55" y="91"/>
                  <a:pt x="57" y="91"/>
                  <a:pt x="58" y="91"/>
                </a:cubicBezTo>
                <a:cubicBezTo>
                  <a:pt x="59" y="92"/>
                  <a:pt x="59" y="94"/>
                  <a:pt x="59" y="95"/>
                </a:cubicBezTo>
                <a:cubicBezTo>
                  <a:pt x="58" y="96"/>
                  <a:pt x="57" y="96"/>
                  <a:pt x="55" y="95"/>
                </a:cubicBezTo>
                <a:close/>
                <a:moveTo>
                  <a:pt x="40" y="128"/>
                </a:moveTo>
                <a:cubicBezTo>
                  <a:pt x="38" y="128"/>
                  <a:pt x="38" y="127"/>
                  <a:pt x="38" y="125"/>
                </a:cubicBezTo>
                <a:cubicBezTo>
                  <a:pt x="39" y="124"/>
                  <a:pt x="40" y="124"/>
                  <a:pt x="41" y="124"/>
                </a:cubicBezTo>
                <a:cubicBezTo>
                  <a:pt x="42" y="124"/>
                  <a:pt x="43" y="126"/>
                  <a:pt x="43" y="127"/>
                </a:cubicBezTo>
                <a:cubicBezTo>
                  <a:pt x="42" y="128"/>
                  <a:pt x="41" y="129"/>
                  <a:pt x="40" y="128"/>
                </a:cubicBezTo>
                <a:close/>
                <a:moveTo>
                  <a:pt x="35" y="146"/>
                </a:moveTo>
                <a:cubicBezTo>
                  <a:pt x="34" y="146"/>
                  <a:pt x="33" y="144"/>
                  <a:pt x="33" y="143"/>
                </a:cubicBezTo>
                <a:cubicBezTo>
                  <a:pt x="34" y="142"/>
                  <a:pt x="35" y="141"/>
                  <a:pt x="36" y="141"/>
                </a:cubicBezTo>
                <a:cubicBezTo>
                  <a:pt x="37" y="141"/>
                  <a:pt x="38" y="143"/>
                  <a:pt x="38" y="144"/>
                </a:cubicBezTo>
                <a:cubicBezTo>
                  <a:pt x="38" y="145"/>
                  <a:pt x="37" y="146"/>
                  <a:pt x="35" y="146"/>
                </a:cubicBezTo>
                <a:close/>
                <a:moveTo>
                  <a:pt x="125" y="40"/>
                </a:moveTo>
                <a:cubicBezTo>
                  <a:pt x="125" y="39"/>
                  <a:pt x="125" y="38"/>
                  <a:pt x="127" y="37"/>
                </a:cubicBezTo>
                <a:cubicBezTo>
                  <a:pt x="128" y="37"/>
                  <a:pt x="129" y="38"/>
                  <a:pt x="130" y="39"/>
                </a:cubicBezTo>
                <a:cubicBezTo>
                  <a:pt x="130" y="40"/>
                  <a:pt x="129" y="41"/>
                  <a:pt x="128" y="42"/>
                </a:cubicBezTo>
                <a:cubicBezTo>
                  <a:pt x="127" y="42"/>
                  <a:pt x="126" y="42"/>
                  <a:pt x="125" y="40"/>
                </a:cubicBezTo>
                <a:close/>
                <a:moveTo>
                  <a:pt x="93" y="57"/>
                </a:moveTo>
                <a:cubicBezTo>
                  <a:pt x="92" y="56"/>
                  <a:pt x="93" y="54"/>
                  <a:pt x="94" y="54"/>
                </a:cubicBezTo>
                <a:cubicBezTo>
                  <a:pt x="95" y="53"/>
                  <a:pt x="96" y="53"/>
                  <a:pt x="97" y="54"/>
                </a:cubicBezTo>
                <a:cubicBezTo>
                  <a:pt x="98" y="55"/>
                  <a:pt x="97" y="57"/>
                  <a:pt x="96" y="57"/>
                </a:cubicBezTo>
                <a:cubicBezTo>
                  <a:pt x="95" y="58"/>
                  <a:pt x="94" y="58"/>
                  <a:pt x="93" y="57"/>
                </a:cubicBezTo>
                <a:close/>
                <a:moveTo>
                  <a:pt x="46" y="111"/>
                </a:moveTo>
                <a:cubicBezTo>
                  <a:pt x="45" y="111"/>
                  <a:pt x="45" y="109"/>
                  <a:pt x="45" y="108"/>
                </a:cubicBezTo>
                <a:cubicBezTo>
                  <a:pt x="46" y="107"/>
                  <a:pt x="47" y="107"/>
                  <a:pt x="48" y="107"/>
                </a:cubicBezTo>
                <a:cubicBezTo>
                  <a:pt x="50" y="108"/>
                  <a:pt x="50" y="109"/>
                  <a:pt x="50" y="110"/>
                </a:cubicBezTo>
                <a:cubicBezTo>
                  <a:pt x="49" y="111"/>
                  <a:pt x="48" y="112"/>
                  <a:pt x="46" y="111"/>
                </a:cubicBezTo>
                <a:close/>
                <a:moveTo>
                  <a:pt x="66" y="81"/>
                </a:moveTo>
                <a:cubicBezTo>
                  <a:pt x="65" y="80"/>
                  <a:pt x="65" y="79"/>
                  <a:pt x="66" y="78"/>
                </a:cubicBezTo>
                <a:cubicBezTo>
                  <a:pt x="67" y="77"/>
                  <a:pt x="68" y="77"/>
                  <a:pt x="69" y="77"/>
                </a:cubicBezTo>
                <a:cubicBezTo>
                  <a:pt x="70" y="78"/>
                  <a:pt x="70" y="80"/>
                  <a:pt x="69" y="81"/>
                </a:cubicBezTo>
                <a:cubicBezTo>
                  <a:pt x="69" y="82"/>
                  <a:pt x="67" y="82"/>
                  <a:pt x="66" y="81"/>
                </a:cubicBezTo>
                <a:close/>
                <a:moveTo>
                  <a:pt x="34" y="182"/>
                </a:moveTo>
                <a:cubicBezTo>
                  <a:pt x="32" y="182"/>
                  <a:pt x="31" y="181"/>
                  <a:pt x="31" y="180"/>
                </a:cubicBezTo>
                <a:cubicBezTo>
                  <a:pt x="31" y="179"/>
                  <a:pt x="32" y="178"/>
                  <a:pt x="33" y="178"/>
                </a:cubicBezTo>
                <a:cubicBezTo>
                  <a:pt x="34" y="178"/>
                  <a:pt x="36" y="179"/>
                  <a:pt x="36" y="180"/>
                </a:cubicBezTo>
                <a:cubicBezTo>
                  <a:pt x="36" y="181"/>
                  <a:pt x="35" y="182"/>
                  <a:pt x="34" y="182"/>
                </a:cubicBezTo>
                <a:close/>
                <a:moveTo>
                  <a:pt x="165" y="309"/>
                </a:moveTo>
                <a:cubicBezTo>
                  <a:pt x="165" y="311"/>
                  <a:pt x="164" y="312"/>
                  <a:pt x="163" y="312"/>
                </a:cubicBezTo>
                <a:cubicBezTo>
                  <a:pt x="161" y="312"/>
                  <a:pt x="160" y="310"/>
                  <a:pt x="161" y="309"/>
                </a:cubicBezTo>
                <a:cubicBezTo>
                  <a:pt x="161" y="308"/>
                  <a:pt x="162" y="307"/>
                  <a:pt x="163" y="307"/>
                </a:cubicBezTo>
                <a:cubicBezTo>
                  <a:pt x="164" y="307"/>
                  <a:pt x="165" y="308"/>
                  <a:pt x="165" y="309"/>
                </a:cubicBezTo>
                <a:close/>
                <a:moveTo>
                  <a:pt x="36" y="201"/>
                </a:moveTo>
                <a:cubicBezTo>
                  <a:pt x="35" y="201"/>
                  <a:pt x="34" y="201"/>
                  <a:pt x="34" y="199"/>
                </a:cubicBezTo>
                <a:cubicBezTo>
                  <a:pt x="33" y="198"/>
                  <a:pt x="34" y="197"/>
                  <a:pt x="35" y="197"/>
                </a:cubicBezTo>
                <a:cubicBezTo>
                  <a:pt x="37" y="196"/>
                  <a:pt x="38" y="197"/>
                  <a:pt x="38" y="198"/>
                </a:cubicBezTo>
                <a:cubicBezTo>
                  <a:pt x="38" y="200"/>
                  <a:pt x="38" y="201"/>
                  <a:pt x="36" y="201"/>
                </a:cubicBezTo>
                <a:close/>
                <a:moveTo>
                  <a:pt x="49" y="235"/>
                </a:moveTo>
                <a:cubicBezTo>
                  <a:pt x="48" y="236"/>
                  <a:pt x="46" y="235"/>
                  <a:pt x="46" y="234"/>
                </a:cubicBezTo>
                <a:cubicBezTo>
                  <a:pt x="45" y="233"/>
                  <a:pt x="46" y="232"/>
                  <a:pt x="47" y="231"/>
                </a:cubicBezTo>
                <a:cubicBezTo>
                  <a:pt x="48" y="231"/>
                  <a:pt x="49" y="231"/>
                  <a:pt x="50" y="232"/>
                </a:cubicBezTo>
                <a:cubicBezTo>
                  <a:pt x="50" y="233"/>
                  <a:pt x="50" y="235"/>
                  <a:pt x="49" y="235"/>
                </a:cubicBezTo>
                <a:close/>
                <a:moveTo>
                  <a:pt x="69" y="264"/>
                </a:moveTo>
                <a:cubicBezTo>
                  <a:pt x="68" y="265"/>
                  <a:pt x="67" y="265"/>
                  <a:pt x="66" y="264"/>
                </a:cubicBezTo>
                <a:cubicBezTo>
                  <a:pt x="65" y="263"/>
                  <a:pt x="65" y="262"/>
                  <a:pt x="66" y="261"/>
                </a:cubicBezTo>
                <a:cubicBezTo>
                  <a:pt x="67" y="260"/>
                  <a:pt x="68" y="260"/>
                  <a:pt x="69" y="261"/>
                </a:cubicBezTo>
                <a:cubicBezTo>
                  <a:pt x="70" y="262"/>
                  <a:pt x="70" y="264"/>
                  <a:pt x="69" y="264"/>
                </a:cubicBezTo>
                <a:close/>
                <a:moveTo>
                  <a:pt x="96" y="287"/>
                </a:moveTo>
                <a:cubicBezTo>
                  <a:pt x="96" y="288"/>
                  <a:pt x="94" y="289"/>
                  <a:pt x="93" y="288"/>
                </a:cubicBezTo>
                <a:cubicBezTo>
                  <a:pt x="92" y="287"/>
                  <a:pt x="92" y="286"/>
                  <a:pt x="92" y="285"/>
                </a:cubicBezTo>
                <a:cubicBezTo>
                  <a:pt x="93" y="284"/>
                  <a:pt x="95" y="283"/>
                  <a:pt x="96" y="284"/>
                </a:cubicBezTo>
                <a:cubicBezTo>
                  <a:pt x="97" y="285"/>
                  <a:pt x="97" y="286"/>
                  <a:pt x="96" y="287"/>
                </a:cubicBezTo>
                <a:close/>
                <a:moveTo>
                  <a:pt x="129" y="303"/>
                </a:moveTo>
                <a:cubicBezTo>
                  <a:pt x="129" y="304"/>
                  <a:pt x="128" y="305"/>
                  <a:pt x="126" y="304"/>
                </a:cubicBezTo>
                <a:cubicBezTo>
                  <a:pt x="125" y="304"/>
                  <a:pt x="125" y="303"/>
                  <a:pt x="125" y="302"/>
                </a:cubicBezTo>
                <a:cubicBezTo>
                  <a:pt x="125" y="300"/>
                  <a:pt x="127" y="300"/>
                  <a:pt x="128" y="300"/>
                </a:cubicBezTo>
                <a:cubicBezTo>
                  <a:pt x="129" y="300"/>
                  <a:pt x="130" y="302"/>
                  <a:pt x="129" y="303"/>
                </a:cubicBezTo>
                <a:close/>
                <a:moveTo>
                  <a:pt x="147" y="307"/>
                </a:moveTo>
                <a:cubicBezTo>
                  <a:pt x="147" y="309"/>
                  <a:pt x="145" y="309"/>
                  <a:pt x="144" y="309"/>
                </a:cubicBezTo>
                <a:cubicBezTo>
                  <a:pt x="143" y="309"/>
                  <a:pt x="142" y="308"/>
                  <a:pt x="142" y="306"/>
                </a:cubicBezTo>
                <a:cubicBezTo>
                  <a:pt x="143" y="305"/>
                  <a:pt x="144" y="304"/>
                  <a:pt x="145" y="305"/>
                </a:cubicBezTo>
                <a:cubicBezTo>
                  <a:pt x="146" y="305"/>
                  <a:pt x="147" y="306"/>
                  <a:pt x="147" y="307"/>
                </a:cubicBezTo>
                <a:close/>
                <a:moveTo>
                  <a:pt x="41" y="218"/>
                </a:moveTo>
                <a:cubicBezTo>
                  <a:pt x="40" y="218"/>
                  <a:pt x="39" y="217"/>
                  <a:pt x="38" y="216"/>
                </a:cubicBezTo>
                <a:cubicBezTo>
                  <a:pt x="38" y="215"/>
                  <a:pt x="38" y="214"/>
                  <a:pt x="40" y="213"/>
                </a:cubicBezTo>
                <a:cubicBezTo>
                  <a:pt x="41" y="213"/>
                  <a:pt x="42" y="214"/>
                  <a:pt x="42" y="215"/>
                </a:cubicBezTo>
                <a:cubicBezTo>
                  <a:pt x="43" y="216"/>
                  <a:pt x="42" y="217"/>
                  <a:pt x="41" y="218"/>
                </a:cubicBezTo>
                <a:close/>
                <a:moveTo>
                  <a:pt x="58" y="250"/>
                </a:moveTo>
                <a:cubicBezTo>
                  <a:pt x="57" y="251"/>
                  <a:pt x="55" y="250"/>
                  <a:pt x="54" y="249"/>
                </a:cubicBezTo>
                <a:cubicBezTo>
                  <a:pt x="54" y="248"/>
                  <a:pt x="54" y="247"/>
                  <a:pt x="55" y="246"/>
                </a:cubicBezTo>
                <a:cubicBezTo>
                  <a:pt x="56" y="245"/>
                  <a:pt x="58" y="246"/>
                  <a:pt x="58" y="247"/>
                </a:cubicBezTo>
                <a:cubicBezTo>
                  <a:pt x="59" y="248"/>
                  <a:pt x="59" y="249"/>
                  <a:pt x="58" y="250"/>
                </a:cubicBezTo>
                <a:close/>
                <a:moveTo>
                  <a:pt x="112" y="296"/>
                </a:moveTo>
                <a:cubicBezTo>
                  <a:pt x="112" y="297"/>
                  <a:pt x="110" y="298"/>
                  <a:pt x="109" y="297"/>
                </a:cubicBezTo>
                <a:cubicBezTo>
                  <a:pt x="108" y="297"/>
                  <a:pt x="108" y="295"/>
                  <a:pt x="108" y="294"/>
                </a:cubicBezTo>
                <a:cubicBezTo>
                  <a:pt x="109" y="293"/>
                  <a:pt x="110" y="293"/>
                  <a:pt x="111" y="293"/>
                </a:cubicBezTo>
                <a:cubicBezTo>
                  <a:pt x="112" y="294"/>
                  <a:pt x="113" y="295"/>
                  <a:pt x="112" y="296"/>
                </a:cubicBezTo>
                <a:close/>
                <a:moveTo>
                  <a:pt x="82" y="277"/>
                </a:moveTo>
                <a:cubicBezTo>
                  <a:pt x="81" y="278"/>
                  <a:pt x="80" y="278"/>
                  <a:pt x="79" y="277"/>
                </a:cubicBezTo>
                <a:cubicBezTo>
                  <a:pt x="78" y="276"/>
                  <a:pt x="78" y="275"/>
                  <a:pt x="78" y="274"/>
                </a:cubicBezTo>
                <a:cubicBezTo>
                  <a:pt x="79" y="273"/>
                  <a:pt x="81" y="273"/>
                  <a:pt x="82" y="273"/>
                </a:cubicBezTo>
                <a:cubicBezTo>
                  <a:pt x="83" y="274"/>
                  <a:pt x="83" y="276"/>
                  <a:pt x="82" y="277"/>
                </a:cubicBezTo>
                <a:close/>
                <a:moveTo>
                  <a:pt x="182" y="309"/>
                </a:moveTo>
                <a:cubicBezTo>
                  <a:pt x="182" y="310"/>
                  <a:pt x="182" y="311"/>
                  <a:pt x="180" y="311"/>
                </a:cubicBezTo>
                <a:cubicBezTo>
                  <a:pt x="179" y="312"/>
                  <a:pt x="178" y="311"/>
                  <a:pt x="178" y="309"/>
                </a:cubicBezTo>
                <a:cubicBezTo>
                  <a:pt x="178" y="308"/>
                  <a:pt x="179" y="307"/>
                  <a:pt x="180" y="307"/>
                </a:cubicBezTo>
                <a:cubicBezTo>
                  <a:pt x="181" y="307"/>
                  <a:pt x="182" y="308"/>
                  <a:pt x="182" y="309"/>
                </a:cubicBezTo>
                <a:close/>
                <a:moveTo>
                  <a:pt x="310" y="178"/>
                </a:moveTo>
                <a:cubicBezTo>
                  <a:pt x="311" y="178"/>
                  <a:pt x="312" y="179"/>
                  <a:pt x="312" y="180"/>
                </a:cubicBezTo>
                <a:cubicBezTo>
                  <a:pt x="312" y="182"/>
                  <a:pt x="311" y="183"/>
                  <a:pt x="310" y="183"/>
                </a:cubicBezTo>
                <a:cubicBezTo>
                  <a:pt x="309" y="183"/>
                  <a:pt x="308" y="181"/>
                  <a:pt x="308" y="180"/>
                </a:cubicBezTo>
                <a:cubicBezTo>
                  <a:pt x="308" y="179"/>
                  <a:pt x="309" y="178"/>
                  <a:pt x="310" y="178"/>
                </a:cubicBezTo>
                <a:close/>
                <a:moveTo>
                  <a:pt x="201" y="306"/>
                </a:moveTo>
                <a:cubicBezTo>
                  <a:pt x="201" y="308"/>
                  <a:pt x="201" y="309"/>
                  <a:pt x="199" y="309"/>
                </a:cubicBezTo>
                <a:cubicBezTo>
                  <a:pt x="198" y="309"/>
                  <a:pt x="197" y="309"/>
                  <a:pt x="197" y="307"/>
                </a:cubicBezTo>
                <a:cubicBezTo>
                  <a:pt x="196" y="306"/>
                  <a:pt x="197" y="305"/>
                  <a:pt x="198" y="305"/>
                </a:cubicBezTo>
                <a:cubicBezTo>
                  <a:pt x="200" y="304"/>
                  <a:pt x="201" y="305"/>
                  <a:pt x="201" y="306"/>
                </a:cubicBezTo>
                <a:close/>
                <a:moveTo>
                  <a:pt x="235" y="294"/>
                </a:moveTo>
                <a:cubicBezTo>
                  <a:pt x="236" y="295"/>
                  <a:pt x="236" y="296"/>
                  <a:pt x="234" y="297"/>
                </a:cubicBezTo>
                <a:cubicBezTo>
                  <a:pt x="233" y="298"/>
                  <a:pt x="232" y="297"/>
                  <a:pt x="231" y="296"/>
                </a:cubicBezTo>
                <a:cubicBezTo>
                  <a:pt x="231" y="295"/>
                  <a:pt x="231" y="294"/>
                  <a:pt x="232" y="293"/>
                </a:cubicBezTo>
                <a:cubicBezTo>
                  <a:pt x="233" y="292"/>
                  <a:pt x="235" y="293"/>
                  <a:pt x="235" y="294"/>
                </a:cubicBezTo>
                <a:close/>
                <a:moveTo>
                  <a:pt x="265" y="274"/>
                </a:moveTo>
                <a:cubicBezTo>
                  <a:pt x="265" y="275"/>
                  <a:pt x="265" y="276"/>
                  <a:pt x="264" y="277"/>
                </a:cubicBezTo>
                <a:cubicBezTo>
                  <a:pt x="263" y="278"/>
                  <a:pt x="262" y="278"/>
                  <a:pt x="261" y="277"/>
                </a:cubicBezTo>
                <a:cubicBezTo>
                  <a:pt x="260" y="276"/>
                  <a:pt x="260" y="274"/>
                  <a:pt x="261" y="274"/>
                </a:cubicBezTo>
                <a:cubicBezTo>
                  <a:pt x="262" y="273"/>
                  <a:pt x="264" y="273"/>
                  <a:pt x="265" y="274"/>
                </a:cubicBezTo>
                <a:close/>
                <a:moveTo>
                  <a:pt x="288" y="247"/>
                </a:moveTo>
                <a:cubicBezTo>
                  <a:pt x="289" y="247"/>
                  <a:pt x="289" y="249"/>
                  <a:pt x="288" y="250"/>
                </a:cubicBezTo>
                <a:cubicBezTo>
                  <a:pt x="288" y="251"/>
                  <a:pt x="286" y="251"/>
                  <a:pt x="285" y="251"/>
                </a:cubicBezTo>
                <a:cubicBezTo>
                  <a:pt x="284" y="250"/>
                  <a:pt x="284" y="248"/>
                  <a:pt x="284" y="247"/>
                </a:cubicBezTo>
                <a:cubicBezTo>
                  <a:pt x="285" y="246"/>
                  <a:pt x="287" y="246"/>
                  <a:pt x="288" y="247"/>
                </a:cubicBezTo>
                <a:close/>
                <a:moveTo>
                  <a:pt x="303" y="214"/>
                </a:moveTo>
                <a:cubicBezTo>
                  <a:pt x="305" y="214"/>
                  <a:pt x="305" y="215"/>
                  <a:pt x="305" y="217"/>
                </a:cubicBezTo>
                <a:cubicBezTo>
                  <a:pt x="305" y="218"/>
                  <a:pt x="303" y="219"/>
                  <a:pt x="302" y="218"/>
                </a:cubicBezTo>
                <a:cubicBezTo>
                  <a:pt x="301" y="218"/>
                  <a:pt x="300" y="216"/>
                  <a:pt x="301" y="215"/>
                </a:cubicBezTo>
                <a:cubicBezTo>
                  <a:pt x="301" y="214"/>
                  <a:pt x="302" y="213"/>
                  <a:pt x="303" y="214"/>
                </a:cubicBezTo>
                <a:close/>
                <a:moveTo>
                  <a:pt x="308" y="196"/>
                </a:moveTo>
                <a:cubicBezTo>
                  <a:pt x="309" y="197"/>
                  <a:pt x="310" y="198"/>
                  <a:pt x="310" y="199"/>
                </a:cubicBezTo>
                <a:cubicBezTo>
                  <a:pt x="309" y="200"/>
                  <a:pt x="308" y="201"/>
                  <a:pt x="307" y="201"/>
                </a:cubicBezTo>
                <a:cubicBezTo>
                  <a:pt x="306" y="201"/>
                  <a:pt x="305" y="199"/>
                  <a:pt x="305" y="198"/>
                </a:cubicBezTo>
                <a:cubicBezTo>
                  <a:pt x="305" y="197"/>
                  <a:pt x="307" y="196"/>
                  <a:pt x="308" y="196"/>
                </a:cubicBezTo>
                <a:close/>
                <a:moveTo>
                  <a:pt x="218" y="302"/>
                </a:moveTo>
                <a:cubicBezTo>
                  <a:pt x="218" y="303"/>
                  <a:pt x="218" y="304"/>
                  <a:pt x="216" y="305"/>
                </a:cubicBezTo>
                <a:cubicBezTo>
                  <a:pt x="215" y="305"/>
                  <a:pt x="214" y="304"/>
                  <a:pt x="213" y="303"/>
                </a:cubicBezTo>
                <a:cubicBezTo>
                  <a:pt x="213" y="302"/>
                  <a:pt x="214" y="301"/>
                  <a:pt x="215" y="300"/>
                </a:cubicBezTo>
                <a:cubicBezTo>
                  <a:pt x="216" y="300"/>
                  <a:pt x="217" y="300"/>
                  <a:pt x="218" y="302"/>
                </a:cubicBezTo>
                <a:close/>
                <a:moveTo>
                  <a:pt x="250" y="285"/>
                </a:moveTo>
                <a:cubicBezTo>
                  <a:pt x="251" y="286"/>
                  <a:pt x="250" y="288"/>
                  <a:pt x="249" y="288"/>
                </a:cubicBezTo>
                <a:cubicBezTo>
                  <a:pt x="248" y="289"/>
                  <a:pt x="247" y="289"/>
                  <a:pt x="246" y="288"/>
                </a:cubicBezTo>
                <a:cubicBezTo>
                  <a:pt x="245" y="287"/>
                  <a:pt x="246" y="285"/>
                  <a:pt x="247" y="285"/>
                </a:cubicBezTo>
                <a:cubicBezTo>
                  <a:pt x="248" y="284"/>
                  <a:pt x="249" y="284"/>
                  <a:pt x="250" y="285"/>
                </a:cubicBezTo>
                <a:close/>
                <a:moveTo>
                  <a:pt x="297" y="231"/>
                </a:moveTo>
                <a:cubicBezTo>
                  <a:pt x="298" y="231"/>
                  <a:pt x="298" y="233"/>
                  <a:pt x="298" y="234"/>
                </a:cubicBezTo>
                <a:cubicBezTo>
                  <a:pt x="297" y="235"/>
                  <a:pt x="296" y="235"/>
                  <a:pt x="295" y="235"/>
                </a:cubicBezTo>
                <a:cubicBezTo>
                  <a:pt x="294" y="234"/>
                  <a:pt x="293" y="233"/>
                  <a:pt x="294" y="232"/>
                </a:cubicBezTo>
                <a:cubicBezTo>
                  <a:pt x="294" y="231"/>
                  <a:pt x="296" y="230"/>
                  <a:pt x="297" y="231"/>
                </a:cubicBezTo>
                <a:close/>
                <a:moveTo>
                  <a:pt x="277" y="261"/>
                </a:moveTo>
                <a:cubicBezTo>
                  <a:pt x="278" y="262"/>
                  <a:pt x="278" y="263"/>
                  <a:pt x="277" y="264"/>
                </a:cubicBezTo>
                <a:cubicBezTo>
                  <a:pt x="276" y="265"/>
                  <a:pt x="275" y="265"/>
                  <a:pt x="274" y="265"/>
                </a:cubicBezTo>
                <a:cubicBezTo>
                  <a:pt x="273" y="264"/>
                  <a:pt x="273" y="262"/>
                  <a:pt x="274" y="261"/>
                </a:cubicBezTo>
                <a:cubicBezTo>
                  <a:pt x="274" y="260"/>
                  <a:pt x="276" y="260"/>
                  <a:pt x="277" y="261"/>
                </a:cubicBezTo>
                <a:close/>
                <a:moveTo>
                  <a:pt x="178" y="32"/>
                </a:moveTo>
                <a:cubicBezTo>
                  <a:pt x="178" y="31"/>
                  <a:pt x="179" y="30"/>
                  <a:pt x="181" y="30"/>
                </a:cubicBezTo>
                <a:cubicBezTo>
                  <a:pt x="182" y="30"/>
                  <a:pt x="183" y="31"/>
                  <a:pt x="183" y="33"/>
                </a:cubicBezTo>
                <a:cubicBezTo>
                  <a:pt x="183" y="34"/>
                  <a:pt x="182" y="35"/>
                  <a:pt x="180" y="35"/>
                </a:cubicBezTo>
                <a:cubicBezTo>
                  <a:pt x="179" y="35"/>
                  <a:pt x="178" y="34"/>
                  <a:pt x="178" y="32"/>
                </a:cubicBezTo>
                <a:close/>
                <a:moveTo>
                  <a:pt x="307" y="141"/>
                </a:moveTo>
                <a:cubicBezTo>
                  <a:pt x="308" y="141"/>
                  <a:pt x="309" y="142"/>
                  <a:pt x="310" y="143"/>
                </a:cubicBezTo>
                <a:cubicBezTo>
                  <a:pt x="310" y="144"/>
                  <a:pt x="309" y="145"/>
                  <a:pt x="308" y="146"/>
                </a:cubicBezTo>
                <a:cubicBezTo>
                  <a:pt x="307" y="146"/>
                  <a:pt x="305" y="145"/>
                  <a:pt x="305" y="144"/>
                </a:cubicBezTo>
                <a:cubicBezTo>
                  <a:pt x="305" y="143"/>
                  <a:pt x="306" y="141"/>
                  <a:pt x="307" y="141"/>
                </a:cubicBezTo>
                <a:close/>
                <a:moveTo>
                  <a:pt x="294" y="107"/>
                </a:moveTo>
                <a:cubicBezTo>
                  <a:pt x="296" y="106"/>
                  <a:pt x="297" y="107"/>
                  <a:pt x="298" y="108"/>
                </a:cubicBezTo>
                <a:cubicBezTo>
                  <a:pt x="298" y="109"/>
                  <a:pt x="298" y="110"/>
                  <a:pt x="297" y="111"/>
                </a:cubicBezTo>
                <a:cubicBezTo>
                  <a:pt x="295" y="111"/>
                  <a:pt x="294" y="111"/>
                  <a:pt x="293" y="110"/>
                </a:cubicBezTo>
                <a:cubicBezTo>
                  <a:pt x="293" y="109"/>
                  <a:pt x="293" y="107"/>
                  <a:pt x="294" y="107"/>
                </a:cubicBezTo>
                <a:close/>
                <a:moveTo>
                  <a:pt x="274" y="78"/>
                </a:moveTo>
                <a:cubicBezTo>
                  <a:pt x="275" y="77"/>
                  <a:pt x="277" y="77"/>
                  <a:pt x="277" y="78"/>
                </a:cubicBezTo>
                <a:cubicBezTo>
                  <a:pt x="278" y="79"/>
                  <a:pt x="278" y="80"/>
                  <a:pt x="277" y="81"/>
                </a:cubicBezTo>
                <a:cubicBezTo>
                  <a:pt x="276" y="82"/>
                  <a:pt x="275" y="82"/>
                  <a:pt x="274" y="81"/>
                </a:cubicBezTo>
                <a:cubicBezTo>
                  <a:pt x="273" y="80"/>
                  <a:pt x="273" y="79"/>
                  <a:pt x="274" y="78"/>
                </a:cubicBezTo>
                <a:close/>
                <a:moveTo>
                  <a:pt x="247" y="55"/>
                </a:moveTo>
                <a:cubicBezTo>
                  <a:pt x="248" y="54"/>
                  <a:pt x="249" y="53"/>
                  <a:pt x="250" y="54"/>
                </a:cubicBezTo>
                <a:cubicBezTo>
                  <a:pt x="251" y="55"/>
                  <a:pt x="252" y="56"/>
                  <a:pt x="251" y="57"/>
                </a:cubicBezTo>
                <a:cubicBezTo>
                  <a:pt x="250" y="58"/>
                  <a:pt x="249" y="59"/>
                  <a:pt x="248" y="58"/>
                </a:cubicBezTo>
                <a:cubicBezTo>
                  <a:pt x="247" y="57"/>
                  <a:pt x="246" y="56"/>
                  <a:pt x="247" y="55"/>
                </a:cubicBezTo>
                <a:close/>
                <a:moveTo>
                  <a:pt x="214" y="39"/>
                </a:moveTo>
                <a:cubicBezTo>
                  <a:pt x="214" y="38"/>
                  <a:pt x="216" y="37"/>
                  <a:pt x="217" y="37"/>
                </a:cubicBezTo>
                <a:cubicBezTo>
                  <a:pt x="218" y="38"/>
                  <a:pt x="219" y="39"/>
                  <a:pt x="218" y="40"/>
                </a:cubicBezTo>
                <a:cubicBezTo>
                  <a:pt x="218" y="42"/>
                  <a:pt x="217" y="42"/>
                  <a:pt x="215" y="42"/>
                </a:cubicBezTo>
                <a:cubicBezTo>
                  <a:pt x="214" y="41"/>
                  <a:pt x="214" y="40"/>
                  <a:pt x="214" y="39"/>
                </a:cubicBezTo>
                <a:close/>
                <a:moveTo>
                  <a:pt x="197" y="35"/>
                </a:moveTo>
                <a:cubicBezTo>
                  <a:pt x="197" y="33"/>
                  <a:pt x="198" y="33"/>
                  <a:pt x="199" y="33"/>
                </a:cubicBezTo>
                <a:cubicBezTo>
                  <a:pt x="200" y="33"/>
                  <a:pt x="201" y="34"/>
                  <a:pt x="201" y="35"/>
                </a:cubicBezTo>
                <a:cubicBezTo>
                  <a:pt x="201" y="37"/>
                  <a:pt x="200" y="38"/>
                  <a:pt x="198" y="37"/>
                </a:cubicBezTo>
                <a:cubicBezTo>
                  <a:pt x="197" y="37"/>
                  <a:pt x="196" y="36"/>
                  <a:pt x="197" y="35"/>
                </a:cubicBezTo>
                <a:close/>
                <a:moveTo>
                  <a:pt x="302" y="124"/>
                </a:moveTo>
                <a:cubicBezTo>
                  <a:pt x="303" y="124"/>
                  <a:pt x="305" y="125"/>
                  <a:pt x="305" y="126"/>
                </a:cubicBezTo>
                <a:cubicBezTo>
                  <a:pt x="306" y="127"/>
                  <a:pt x="305" y="128"/>
                  <a:pt x="304" y="129"/>
                </a:cubicBezTo>
                <a:cubicBezTo>
                  <a:pt x="302" y="129"/>
                  <a:pt x="301" y="129"/>
                  <a:pt x="301" y="127"/>
                </a:cubicBezTo>
                <a:cubicBezTo>
                  <a:pt x="300" y="126"/>
                  <a:pt x="301" y="125"/>
                  <a:pt x="302" y="124"/>
                </a:cubicBezTo>
                <a:close/>
                <a:moveTo>
                  <a:pt x="286" y="92"/>
                </a:moveTo>
                <a:cubicBezTo>
                  <a:pt x="287" y="91"/>
                  <a:pt x="288" y="92"/>
                  <a:pt x="289" y="93"/>
                </a:cubicBezTo>
                <a:cubicBezTo>
                  <a:pt x="290" y="94"/>
                  <a:pt x="289" y="95"/>
                  <a:pt x="288" y="96"/>
                </a:cubicBezTo>
                <a:cubicBezTo>
                  <a:pt x="287" y="97"/>
                  <a:pt x="286" y="96"/>
                  <a:pt x="285" y="95"/>
                </a:cubicBezTo>
                <a:cubicBezTo>
                  <a:pt x="284" y="94"/>
                  <a:pt x="285" y="93"/>
                  <a:pt x="286" y="92"/>
                </a:cubicBezTo>
                <a:close/>
                <a:moveTo>
                  <a:pt x="231" y="46"/>
                </a:moveTo>
                <a:cubicBezTo>
                  <a:pt x="232" y="45"/>
                  <a:pt x="233" y="44"/>
                  <a:pt x="234" y="45"/>
                </a:cubicBezTo>
                <a:cubicBezTo>
                  <a:pt x="235" y="45"/>
                  <a:pt x="236" y="47"/>
                  <a:pt x="235" y="48"/>
                </a:cubicBezTo>
                <a:cubicBezTo>
                  <a:pt x="235" y="49"/>
                  <a:pt x="233" y="49"/>
                  <a:pt x="232" y="49"/>
                </a:cubicBezTo>
                <a:cubicBezTo>
                  <a:pt x="231" y="48"/>
                  <a:pt x="230" y="47"/>
                  <a:pt x="231" y="46"/>
                </a:cubicBezTo>
                <a:close/>
                <a:moveTo>
                  <a:pt x="261" y="65"/>
                </a:moveTo>
                <a:cubicBezTo>
                  <a:pt x="262" y="64"/>
                  <a:pt x="264" y="64"/>
                  <a:pt x="265" y="65"/>
                </a:cubicBezTo>
                <a:cubicBezTo>
                  <a:pt x="266" y="66"/>
                  <a:pt x="266" y="67"/>
                  <a:pt x="265" y="68"/>
                </a:cubicBezTo>
                <a:cubicBezTo>
                  <a:pt x="264" y="69"/>
                  <a:pt x="263" y="69"/>
                  <a:pt x="262" y="69"/>
                </a:cubicBezTo>
                <a:cubicBezTo>
                  <a:pt x="261" y="68"/>
                  <a:pt x="261" y="66"/>
                  <a:pt x="261" y="65"/>
                </a:cubicBezTo>
                <a:close/>
                <a:moveTo>
                  <a:pt x="166" y="70"/>
                </a:moveTo>
                <a:cubicBezTo>
                  <a:pt x="222" y="66"/>
                  <a:pt x="269" y="109"/>
                  <a:pt x="273" y="165"/>
                </a:cubicBezTo>
                <a:cubicBezTo>
                  <a:pt x="276" y="220"/>
                  <a:pt x="233" y="268"/>
                  <a:pt x="178" y="271"/>
                </a:cubicBezTo>
                <a:cubicBezTo>
                  <a:pt x="122" y="275"/>
                  <a:pt x="74" y="232"/>
                  <a:pt x="71" y="176"/>
                </a:cubicBezTo>
                <a:cubicBezTo>
                  <a:pt x="68" y="121"/>
                  <a:pt x="110" y="73"/>
                  <a:pt x="166" y="70"/>
                </a:cubicBezTo>
                <a:close/>
                <a:moveTo>
                  <a:pt x="166" y="80"/>
                </a:moveTo>
                <a:cubicBezTo>
                  <a:pt x="216" y="77"/>
                  <a:pt x="259" y="115"/>
                  <a:pt x="262" y="165"/>
                </a:cubicBezTo>
                <a:cubicBezTo>
                  <a:pt x="265" y="215"/>
                  <a:pt x="227" y="258"/>
                  <a:pt x="177" y="261"/>
                </a:cubicBezTo>
                <a:cubicBezTo>
                  <a:pt x="127" y="264"/>
                  <a:pt x="84" y="226"/>
                  <a:pt x="82" y="176"/>
                </a:cubicBezTo>
                <a:cubicBezTo>
                  <a:pt x="79" y="126"/>
                  <a:pt x="117" y="83"/>
                  <a:pt x="166" y="80"/>
                </a:cubicBezTo>
                <a:close/>
                <a:moveTo>
                  <a:pt x="168" y="316"/>
                </a:moveTo>
                <a:cubicBezTo>
                  <a:pt x="140" y="419"/>
                  <a:pt x="140" y="419"/>
                  <a:pt x="140" y="419"/>
                </a:cubicBezTo>
                <a:cubicBezTo>
                  <a:pt x="129" y="396"/>
                  <a:pt x="129" y="396"/>
                  <a:pt x="129" y="396"/>
                </a:cubicBezTo>
                <a:cubicBezTo>
                  <a:pt x="62" y="406"/>
                  <a:pt x="62" y="406"/>
                  <a:pt x="62" y="406"/>
                </a:cubicBezTo>
                <a:cubicBezTo>
                  <a:pt x="93" y="292"/>
                  <a:pt x="93" y="292"/>
                  <a:pt x="93" y="292"/>
                </a:cubicBezTo>
                <a:cubicBezTo>
                  <a:pt x="115" y="306"/>
                  <a:pt x="141" y="314"/>
                  <a:pt x="168" y="315"/>
                </a:cubicBezTo>
                <a:cubicBezTo>
                  <a:pt x="168" y="315"/>
                  <a:pt x="168" y="315"/>
                  <a:pt x="168" y="315"/>
                </a:cubicBezTo>
                <a:cubicBezTo>
                  <a:pt x="170" y="315"/>
                  <a:pt x="172" y="315"/>
                  <a:pt x="174" y="315"/>
                </a:cubicBezTo>
                <a:cubicBezTo>
                  <a:pt x="174" y="315"/>
                  <a:pt x="174" y="315"/>
                  <a:pt x="174" y="315"/>
                </a:cubicBezTo>
                <a:cubicBezTo>
                  <a:pt x="175" y="315"/>
                  <a:pt x="177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79" y="315"/>
                  <a:pt x="179" y="315"/>
                </a:cubicBezTo>
                <a:cubicBezTo>
                  <a:pt x="179" y="315"/>
                  <a:pt x="180" y="315"/>
                  <a:pt x="180" y="315"/>
                </a:cubicBezTo>
                <a:cubicBezTo>
                  <a:pt x="207" y="313"/>
                  <a:pt x="232" y="304"/>
                  <a:pt x="253" y="290"/>
                </a:cubicBezTo>
                <a:cubicBezTo>
                  <a:pt x="280" y="377"/>
                  <a:pt x="280" y="377"/>
                  <a:pt x="280" y="377"/>
                </a:cubicBezTo>
                <a:cubicBezTo>
                  <a:pt x="213" y="370"/>
                  <a:pt x="213" y="370"/>
                  <a:pt x="213" y="370"/>
                </a:cubicBezTo>
                <a:cubicBezTo>
                  <a:pt x="203" y="394"/>
                  <a:pt x="203" y="394"/>
                  <a:pt x="203" y="394"/>
                </a:cubicBezTo>
                <a:cubicBezTo>
                  <a:pt x="179" y="316"/>
                  <a:pt x="179" y="316"/>
                  <a:pt x="179" y="316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200" y="400"/>
                  <a:pt x="200" y="400"/>
                  <a:pt x="200" y="400"/>
                </a:cubicBezTo>
                <a:cubicBezTo>
                  <a:pt x="196" y="408"/>
                  <a:pt x="196" y="408"/>
                  <a:pt x="196" y="408"/>
                </a:cubicBezTo>
                <a:cubicBezTo>
                  <a:pt x="174" y="334"/>
                  <a:pt x="174" y="334"/>
                  <a:pt x="174" y="334"/>
                </a:cubicBezTo>
                <a:cubicBezTo>
                  <a:pt x="147" y="434"/>
                  <a:pt x="147" y="434"/>
                  <a:pt x="147" y="434"/>
                </a:cubicBezTo>
                <a:cubicBezTo>
                  <a:pt x="143" y="426"/>
                  <a:pt x="143" y="426"/>
                  <a:pt x="143" y="426"/>
                </a:cubicBezTo>
                <a:cubicBezTo>
                  <a:pt x="171" y="324"/>
                  <a:pt x="171" y="324"/>
                  <a:pt x="171" y="324"/>
                </a:cubicBezTo>
                <a:lnTo>
                  <a:pt x="168" y="31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85756" y="3216488"/>
            <a:ext cx="2631001" cy="687357"/>
            <a:chOff x="3397955" y="2790056"/>
            <a:chExt cx="3088828" cy="916472"/>
          </a:xfrm>
        </p:grpSpPr>
        <p:sp>
          <p:nvSpPr>
            <p:cNvPr id="50" name="TextBox 19"/>
            <p:cNvSpPr txBox="1"/>
            <p:nvPr/>
          </p:nvSpPr>
          <p:spPr>
            <a:xfrm>
              <a:off x="3397955" y="2790056"/>
              <a:ext cx="2874952" cy="369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优势四</a:t>
              </a:r>
              <a:endPara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sp>
          <p:nvSpPr>
            <p:cNvPr id="51" name="Text Placeholder 5"/>
            <p:cNvSpPr txBox="1"/>
            <p:nvPr/>
          </p:nvSpPr>
          <p:spPr>
            <a:xfrm>
              <a:off x="3397955" y="3075915"/>
              <a:ext cx="3088828" cy="630613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</a:rPr>
                <a:t>成熟稳重，有很强的责任感，严于律己，公平公正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0" name="文本框 29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我的优势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My 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advantage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 bwMode="auto">
          <a:xfrm>
            <a:off x="2103439" y="1332401"/>
            <a:ext cx="1728787" cy="108743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ln w="952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9987" tIns="59987" rIns="59987" bIns="59987" spcCol="1270" anchor="ctr"/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700" dirty="0"/>
              <a:t>对内定位</a:t>
            </a:r>
            <a:endParaRPr lang="zh-CN" altLang="en-US" sz="2700" dirty="0"/>
          </a:p>
        </p:txBody>
      </p:sp>
      <p:sp>
        <p:nvSpPr>
          <p:cNvPr id="8" name="任意多边形 7"/>
          <p:cNvSpPr/>
          <p:nvPr/>
        </p:nvSpPr>
        <p:spPr bwMode="auto">
          <a:xfrm>
            <a:off x="5235576" y="1332401"/>
            <a:ext cx="1728788" cy="1087438"/>
          </a:xfrm>
          <a:custGeom>
            <a:avLst/>
            <a:gdLst>
              <a:gd name="connsiteX0" fmla="*/ 0 w 982607"/>
              <a:gd name="connsiteY0" fmla="*/ 61720 h 617200"/>
              <a:gd name="connsiteX1" fmla="*/ 61720 w 982607"/>
              <a:gd name="connsiteY1" fmla="*/ 0 h 617200"/>
              <a:gd name="connsiteX2" fmla="*/ 920887 w 982607"/>
              <a:gd name="connsiteY2" fmla="*/ 0 h 617200"/>
              <a:gd name="connsiteX3" fmla="*/ 982607 w 982607"/>
              <a:gd name="connsiteY3" fmla="*/ 61720 h 617200"/>
              <a:gd name="connsiteX4" fmla="*/ 982607 w 982607"/>
              <a:gd name="connsiteY4" fmla="*/ 555480 h 617200"/>
              <a:gd name="connsiteX5" fmla="*/ 920887 w 982607"/>
              <a:gd name="connsiteY5" fmla="*/ 617200 h 617200"/>
              <a:gd name="connsiteX6" fmla="*/ 61720 w 982607"/>
              <a:gd name="connsiteY6" fmla="*/ 617200 h 617200"/>
              <a:gd name="connsiteX7" fmla="*/ 0 w 982607"/>
              <a:gd name="connsiteY7" fmla="*/ 555480 h 617200"/>
              <a:gd name="connsiteX8" fmla="*/ 0 w 982607"/>
              <a:gd name="connsiteY8" fmla="*/ 61720 h 61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607" h="617200">
                <a:moveTo>
                  <a:pt x="0" y="61720"/>
                </a:moveTo>
                <a:cubicBezTo>
                  <a:pt x="0" y="27633"/>
                  <a:pt x="27633" y="0"/>
                  <a:pt x="61720" y="0"/>
                </a:cubicBezTo>
                <a:lnTo>
                  <a:pt x="920887" y="0"/>
                </a:lnTo>
                <a:cubicBezTo>
                  <a:pt x="954974" y="0"/>
                  <a:pt x="982607" y="27633"/>
                  <a:pt x="982607" y="61720"/>
                </a:cubicBezTo>
                <a:lnTo>
                  <a:pt x="982607" y="555480"/>
                </a:lnTo>
                <a:cubicBezTo>
                  <a:pt x="982607" y="589567"/>
                  <a:pt x="954974" y="617200"/>
                  <a:pt x="920887" y="617200"/>
                </a:cubicBezTo>
                <a:lnTo>
                  <a:pt x="61720" y="617200"/>
                </a:lnTo>
                <a:cubicBezTo>
                  <a:pt x="27633" y="617200"/>
                  <a:pt x="0" y="589567"/>
                  <a:pt x="0" y="555480"/>
                </a:cubicBezTo>
                <a:lnTo>
                  <a:pt x="0" y="61720"/>
                </a:lnTo>
                <a:close/>
              </a:path>
            </a:pathLst>
          </a:cu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3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59987" tIns="59987" rIns="59987" bIns="59987" spcCol="1270" anchor="ctr"/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对外定位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文本框 40"/>
          <p:cNvSpPr txBox="1">
            <a:spLocks noChangeArrowheads="1"/>
          </p:cNvSpPr>
          <p:nvPr/>
        </p:nvSpPr>
        <p:spPr bwMode="auto">
          <a:xfrm>
            <a:off x="1592264" y="2689713"/>
            <a:ext cx="2751137" cy="1763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1</a:t>
            </a:r>
            <a:r>
              <a:rPr lang="zh-CN" altLang="en-US" sz="1200" dirty="0">
                <a:latin typeface="+mn-ea"/>
                <a:ea typeface="+mn-ea"/>
              </a:rPr>
              <a:t>、服务同学，为同学们提供帮助的同时丰富同学们的课余生活。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2</a:t>
            </a:r>
            <a:r>
              <a:rPr lang="zh-CN" altLang="en-US" sz="1200" dirty="0">
                <a:latin typeface="+mn-ea"/>
                <a:ea typeface="+mn-ea"/>
              </a:rPr>
              <a:t>、学院老师与同学们沟通的桥梁之一。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3</a:t>
            </a:r>
            <a:r>
              <a:rPr lang="zh-CN" altLang="en-US" sz="1200" dirty="0">
                <a:latin typeface="+mn-ea"/>
                <a:ea typeface="+mn-ea"/>
              </a:rPr>
              <a:t>、锻炼能力、结交朋友、分享经验、交流心得的一个平台。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endParaRPr lang="zh-CN" altLang="en-US" sz="1200" dirty="0">
              <a:latin typeface="+mn-ea"/>
              <a:ea typeface="+mn-ea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070350" y="1454638"/>
            <a:ext cx="9207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zh-CN" sz="5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40"/>
          <p:cNvSpPr txBox="1">
            <a:spLocks noChangeArrowheads="1"/>
          </p:cNvSpPr>
          <p:nvPr/>
        </p:nvSpPr>
        <p:spPr bwMode="auto">
          <a:xfrm>
            <a:off x="4756263" y="2689713"/>
            <a:ext cx="2859308" cy="126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1</a:t>
            </a:r>
            <a:r>
              <a:rPr lang="zh-CN" altLang="en-US" sz="1200" dirty="0">
                <a:latin typeface="+mn-ea"/>
                <a:ea typeface="+mn-ea"/>
              </a:rPr>
              <a:t>、扩大机械学院在天津工业大学的知名度以及影响力，向全校展示机械工程学院作为工科最强学院之一的亮丽风采。</a:t>
            </a:r>
            <a:endParaRPr lang="zh-CN" altLang="en-US" sz="1200" dirty="0">
              <a:latin typeface="+mn-ea"/>
              <a:ea typeface="+mn-ea"/>
            </a:endParaRPr>
          </a:p>
          <a:p>
            <a:pPr>
              <a:lnSpc>
                <a:spcPct val="125000"/>
              </a:lnSpc>
              <a:spcBef>
                <a:spcPct val="5000"/>
              </a:spcBef>
              <a:spcAft>
                <a:spcPct val="5000"/>
              </a:spcAft>
              <a:defRPr/>
            </a:pPr>
            <a:r>
              <a:rPr lang="en-US" altLang="zh-CN" sz="1200" dirty="0">
                <a:latin typeface="+mn-ea"/>
                <a:ea typeface="+mn-ea"/>
              </a:rPr>
              <a:t>2</a:t>
            </a:r>
            <a:r>
              <a:rPr lang="zh-CN" altLang="en-US" sz="1200" dirty="0">
                <a:latin typeface="+mn-ea"/>
                <a:ea typeface="+mn-ea"/>
              </a:rPr>
              <a:t>、提供一个与外学院交流、合作、学习，共同成长的平台。</a:t>
            </a:r>
            <a:endParaRPr lang="zh-CN" altLang="en-US" sz="1200" dirty="0"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8849" y="64376"/>
            <a:ext cx="4055464" cy="468540"/>
            <a:chOff x="138849" y="64376"/>
            <a:chExt cx="4055464" cy="468540"/>
          </a:xfrm>
        </p:grpSpPr>
        <p:sp>
          <p:nvSpPr>
            <p:cNvPr id="13" name="文本框 12"/>
            <p:cNvSpPr txBox="1"/>
            <p:nvPr/>
          </p:nvSpPr>
          <p:spPr>
            <a:xfrm>
              <a:off x="138849" y="64376"/>
              <a:ext cx="17429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学生会定位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56369" y="194362"/>
              <a:ext cx="24379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Students 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positioned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 bwMode="auto">
          <a:xfrm>
            <a:off x="3775076" y="847909"/>
            <a:ext cx="1738313" cy="1701800"/>
            <a:chOff x="3775075" y="1130300"/>
            <a:chExt cx="1738313" cy="1701800"/>
          </a:xfrm>
        </p:grpSpPr>
        <p:sp>
          <p:nvSpPr>
            <p:cNvPr id="65" name="椭圆 64"/>
            <p:cNvSpPr/>
            <p:nvPr/>
          </p:nvSpPr>
          <p:spPr>
            <a:xfrm>
              <a:off x="3784600" y="1130300"/>
              <a:ext cx="1700213" cy="1701800"/>
            </a:xfrm>
            <a:prstGeom prst="ellipse">
              <a:avLst/>
            </a:prstGeom>
            <a:solidFill>
              <a:schemeClr val="accent1">
                <a:alpha val="9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2400" dirty="0">
                <a:latin typeface="+mn-ea"/>
              </a:endParaRPr>
            </a:p>
          </p:txBody>
        </p:sp>
        <p:sp>
          <p:nvSpPr>
            <p:cNvPr id="66" name="文本框 1"/>
            <p:cNvSpPr txBox="1">
              <a:spLocks noChangeArrowheads="1"/>
            </p:cNvSpPr>
            <p:nvPr/>
          </p:nvSpPr>
          <p:spPr bwMode="auto">
            <a:xfrm>
              <a:off x="3775075" y="1682496"/>
              <a:ext cx="1738313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3300" b="1" dirty="0">
                  <a:solidFill>
                    <a:schemeClr val="bg1"/>
                  </a:solidFill>
                  <a:latin typeface="+mn-ea"/>
                  <a:ea typeface="+mn-ea"/>
                </a:rPr>
                <a:t>领航员</a:t>
              </a:r>
              <a:endParaRPr lang="zh-CN" altLang="en-US" sz="33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 bwMode="auto">
          <a:xfrm>
            <a:off x="5464176" y="1016184"/>
            <a:ext cx="1033463" cy="962025"/>
            <a:chOff x="5464175" y="1298575"/>
            <a:chExt cx="1033463" cy="962025"/>
          </a:xfrm>
        </p:grpSpPr>
        <p:sp>
          <p:nvSpPr>
            <p:cNvPr id="68" name="椭圆 67"/>
            <p:cNvSpPr>
              <a:spLocks noChangeAspect="1"/>
            </p:cNvSpPr>
            <p:nvPr/>
          </p:nvSpPr>
          <p:spPr>
            <a:xfrm>
              <a:off x="5484813" y="1298575"/>
              <a:ext cx="963612" cy="962025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200" dirty="0">
                <a:latin typeface="+mn-ea"/>
              </a:endParaRPr>
            </a:p>
          </p:txBody>
        </p:sp>
        <p:sp>
          <p:nvSpPr>
            <p:cNvPr id="69" name="文本框 18"/>
            <p:cNvSpPr txBox="1">
              <a:spLocks noChangeArrowheads="1"/>
            </p:cNvSpPr>
            <p:nvPr/>
          </p:nvSpPr>
          <p:spPr bwMode="auto">
            <a:xfrm>
              <a:off x="5464175" y="1486027"/>
              <a:ext cx="1033463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500" b="1" dirty="0">
                  <a:solidFill>
                    <a:schemeClr val="bg1"/>
                  </a:solidFill>
                  <a:latin typeface="+mn-ea"/>
                  <a:ea typeface="+mn-ea"/>
                </a:rPr>
                <a:t>改革</a:t>
              </a:r>
              <a:endParaRPr lang="en-US" altLang="zh-CN" sz="15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1500" b="1" dirty="0">
                  <a:solidFill>
                    <a:schemeClr val="bg1"/>
                  </a:solidFill>
                  <a:latin typeface="+mn-ea"/>
                  <a:ea typeface="+mn-ea"/>
                </a:rPr>
                <a:t>创新者</a:t>
              </a:r>
              <a:endParaRPr lang="zh-CN" altLang="en-US" sz="15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 bwMode="auto">
          <a:xfrm>
            <a:off x="2668589" y="1855973"/>
            <a:ext cx="1384300" cy="1385888"/>
            <a:chOff x="2668588" y="2138363"/>
            <a:chExt cx="1384300" cy="1385887"/>
          </a:xfrm>
        </p:grpSpPr>
        <p:sp>
          <p:nvSpPr>
            <p:cNvPr id="71" name="椭圆 70"/>
            <p:cNvSpPr/>
            <p:nvPr/>
          </p:nvSpPr>
          <p:spPr>
            <a:xfrm>
              <a:off x="2668588" y="2138363"/>
              <a:ext cx="1384300" cy="138588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015" dirty="0">
                <a:latin typeface="+mn-ea"/>
              </a:endParaRPr>
            </a:p>
          </p:txBody>
        </p:sp>
        <p:sp>
          <p:nvSpPr>
            <p:cNvPr id="72" name="文本框 19"/>
            <p:cNvSpPr txBox="1">
              <a:spLocks noChangeArrowheads="1"/>
            </p:cNvSpPr>
            <p:nvPr/>
          </p:nvSpPr>
          <p:spPr bwMode="auto">
            <a:xfrm>
              <a:off x="2678113" y="2432368"/>
              <a:ext cx="1354137" cy="830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统筹</a:t>
              </a:r>
              <a:endParaRPr lang="en-US" altLang="zh-CN" sz="24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监督者</a:t>
              </a:r>
              <a:endParaRPr lang="zh-CN" altLang="en-US" sz="24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 bwMode="auto">
          <a:xfrm>
            <a:off x="3860801" y="2538597"/>
            <a:ext cx="1354138" cy="1268412"/>
            <a:chOff x="3860800" y="2820988"/>
            <a:chExt cx="1354138" cy="1268412"/>
          </a:xfrm>
        </p:grpSpPr>
        <p:sp>
          <p:nvSpPr>
            <p:cNvPr id="74" name="椭圆 73"/>
            <p:cNvSpPr>
              <a:spLocks noChangeAspect="1"/>
            </p:cNvSpPr>
            <p:nvPr/>
          </p:nvSpPr>
          <p:spPr>
            <a:xfrm>
              <a:off x="3903663" y="2820988"/>
              <a:ext cx="1268412" cy="1268412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200" dirty="0">
                <a:latin typeface="+mn-ea"/>
              </a:endParaRPr>
            </a:p>
          </p:txBody>
        </p:sp>
        <p:sp>
          <p:nvSpPr>
            <p:cNvPr id="75" name="文本框 20"/>
            <p:cNvSpPr txBox="1">
              <a:spLocks noChangeArrowheads="1"/>
            </p:cNvSpPr>
            <p:nvPr/>
          </p:nvSpPr>
          <p:spPr bwMode="auto">
            <a:xfrm>
              <a:off x="3860800" y="3097086"/>
              <a:ext cx="135413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</a:rPr>
                <a:t>沟通</a:t>
              </a:r>
              <a:endParaRPr lang="en-US" altLang="zh-CN" sz="20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</a:rPr>
                <a:t>协调者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6" name="组合 75"/>
          <p:cNvGrpSpPr/>
          <p:nvPr/>
        </p:nvGrpSpPr>
        <p:grpSpPr bwMode="auto">
          <a:xfrm>
            <a:off x="5116514" y="1989321"/>
            <a:ext cx="1474787" cy="1457325"/>
            <a:chOff x="5116513" y="2271713"/>
            <a:chExt cx="1474787" cy="1457325"/>
          </a:xfrm>
        </p:grpSpPr>
        <p:sp>
          <p:nvSpPr>
            <p:cNvPr id="77" name="椭圆 76"/>
            <p:cNvSpPr/>
            <p:nvPr/>
          </p:nvSpPr>
          <p:spPr>
            <a:xfrm>
              <a:off x="5116513" y="2271713"/>
              <a:ext cx="1458912" cy="1457325"/>
            </a:xfrm>
            <a:prstGeom prst="ellipse">
              <a:avLst/>
            </a:prstGeom>
            <a:solidFill>
              <a:schemeClr val="accent1">
                <a:alpha val="6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800" dirty="0">
                <a:latin typeface="+mn-ea"/>
              </a:endParaRPr>
            </a:p>
          </p:txBody>
        </p:sp>
        <p:sp>
          <p:nvSpPr>
            <p:cNvPr id="78" name="文本框 21"/>
            <p:cNvSpPr txBox="1">
              <a:spLocks noChangeArrowheads="1"/>
            </p:cNvSpPr>
            <p:nvPr/>
          </p:nvSpPr>
          <p:spPr bwMode="auto">
            <a:xfrm>
              <a:off x="5137150" y="2598674"/>
              <a:ext cx="145415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组织</a:t>
              </a:r>
              <a:endParaRPr lang="en-US" altLang="zh-CN" sz="2400" b="1" dirty="0">
                <a:solidFill>
                  <a:schemeClr val="bg1"/>
                </a:solidFill>
                <a:latin typeface="+mn-ea"/>
                <a:ea typeface="+mn-ea"/>
              </a:endParaRPr>
            </a:p>
            <a:p>
              <a:pPr algn="ctr" eaLnBrk="1" hangingPunct="1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ea"/>
                  <a:ea typeface="+mn-ea"/>
                </a:rPr>
                <a:t>管理者</a:t>
              </a:r>
              <a:endParaRPr lang="zh-CN" altLang="en-US" sz="24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 bwMode="auto">
          <a:xfrm>
            <a:off x="1728789" y="2383023"/>
            <a:ext cx="1033462" cy="865187"/>
            <a:chOff x="1728788" y="2665413"/>
            <a:chExt cx="1033462" cy="865187"/>
          </a:xfrm>
        </p:grpSpPr>
        <p:sp>
          <p:nvSpPr>
            <p:cNvPr id="80" name="椭圆 79"/>
            <p:cNvSpPr>
              <a:spLocks noChangeAspect="1"/>
            </p:cNvSpPr>
            <p:nvPr/>
          </p:nvSpPr>
          <p:spPr>
            <a:xfrm>
              <a:off x="1820863" y="2665413"/>
              <a:ext cx="865187" cy="86518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500" dirty="0">
                <a:latin typeface="+mn-ea"/>
              </a:endParaRPr>
            </a:p>
          </p:txBody>
        </p:sp>
        <p:sp>
          <p:nvSpPr>
            <p:cNvPr id="81" name="文本框 22"/>
            <p:cNvSpPr txBox="1">
              <a:spLocks noChangeArrowheads="1"/>
            </p:cNvSpPr>
            <p:nvPr/>
          </p:nvSpPr>
          <p:spPr bwMode="auto">
            <a:xfrm>
              <a:off x="1728788" y="2867787"/>
              <a:ext cx="103346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800" b="1" dirty="0">
                  <a:solidFill>
                    <a:schemeClr val="bg1"/>
                  </a:solidFill>
                  <a:latin typeface="+mn-ea"/>
                  <a:ea typeface="+mn-ea"/>
                </a:rPr>
                <a:t>……</a:t>
              </a:r>
              <a:endParaRPr lang="zh-CN" altLang="en-US" sz="18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 bwMode="auto">
          <a:xfrm>
            <a:off x="6113464" y="1640072"/>
            <a:ext cx="1031875" cy="676275"/>
            <a:chOff x="6113463" y="1922463"/>
            <a:chExt cx="1031875" cy="676275"/>
          </a:xfrm>
        </p:grpSpPr>
        <p:sp>
          <p:nvSpPr>
            <p:cNvPr id="83" name="椭圆 82"/>
            <p:cNvSpPr>
              <a:spLocks noChangeAspect="1"/>
            </p:cNvSpPr>
            <p:nvPr/>
          </p:nvSpPr>
          <p:spPr>
            <a:xfrm>
              <a:off x="6286500" y="1922463"/>
              <a:ext cx="674688" cy="676275"/>
            </a:xfrm>
            <a:prstGeom prst="ellipse">
              <a:avLst/>
            </a:prstGeom>
            <a:solidFill>
              <a:schemeClr val="accent1">
                <a:alpha val="9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975" dirty="0">
                <a:latin typeface="+mn-ea"/>
              </a:endParaRPr>
            </a:p>
          </p:txBody>
        </p:sp>
        <p:sp>
          <p:nvSpPr>
            <p:cNvPr id="84" name="文本框 23"/>
            <p:cNvSpPr txBox="1">
              <a:spLocks noChangeArrowheads="1"/>
            </p:cNvSpPr>
            <p:nvPr/>
          </p:nvSpPr>
          <p:spPr bwMode="auto">
            <a:xfrm>
              <a:off x="6113463" y="2023682"/>
              <a:ext cx="103187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ea typeface="+mn-ea"/>
                </a:rPr>
                <a:t>……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85" name="Text Box 4"/>
          <p:cNvSpPr txBox="1">
            <a:spLocks noChangeArrowheads="1"/>
          </p:cNvSpPr>
          <p:nvPr/>
        </p:nvSpPr>
        <p:spPr bwMode="auto">
          <a:xfrm>
            <a:off x="442914" y="3988015"/>
            <a:ext cx="818832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始终代表最广大同学的根本利益并全心全意为同学服务，更关心贫困同学的学费问题，更关心同学们的各种考级信息，更关注同学们的需要与思想，举办更有利于同学们身心健康的课余活动。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38849" y="64376"/>
            <a:ext cx="3695995" cy="468540"/>
            <a:chOff x="138849" y="64376"/>
            <a:chExt cx="3695995" cy="468540"/>
          </a:xfrm>
        </p:grpSpPr>
        <p:sp>
          <p:nvSpPr>
            <p:cNvPr id="31" name="文本框 30"/>
            <p:cNvSpPr txBox="1"/>
            <p:nvPr/>
          </p:nvSpPr>
          <p:spPr>
            <a:xfrm>
              <a:off x="138849" y="64376"/>
              <a:ext cx="17429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主席团定位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56369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Bureau orientation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816016" y="802386"/>
            <a:ext cx="3510017" cy="35455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9" name="文本框 8"/>
          <p:cNvSpPr txBox="1"/>
          <p:nvPr/>
        </p:nvSpPr>
        <p:spPr>
          <a:xfrm>
            <a:off x="2876763" y="3282919"/>
            <a:ext cx="3390475" cy="483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您的内容打在这里，或者通过复制您的文本后，在此框中选择粘贴，并选择只保留文字您的内容打在这里，</a:t>
            </a:r>
            <a:r>
              <a:rPr lang="zh-CN" altLang="en-US" sz="900" dirty="0" smtClean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或通过</a:t>
            </a:r>
            <a:r>
              <a:rPr lang="zh-CN" altLang="en-US" sz="9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复制</a:t>
            </a:r>
            <a:endParaRPr lang="zh-CN" altLang="en-US" sz="900" dirty="0">
              <a:solidFill>
                <a:schemeClr val="bg1"/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118101" y="1133646"/>
            <a:ext cx="29077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05</a:t>
            </a:r>
            <a:endParaRPr lang="en-US" altLang="zh-CN" sz="48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63839" y="1966104"/>
            <a:ext cx="448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+mn-ea"/>
                <a:ea typeface="+mn-ea"/>
              </a:rPr>
              <a:t>未来规划</a:t>
            </a:r>
            <a:endParaRPr lang="zh-CN" altLang="en-US" sz="4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135684" y="2681480"/>
            <a:ext cx="4738254" cy="581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+mn-ea"/>
                <a:ea typeface="+mn-ea"/>
              </a:rPr>
              <a:t>（对未来的计划安排）</a:t>
            </a:r>
            <a:endParaRPr lang="en-US" altLang="zh-CN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89014" y="1445784"/>
            <a:ext cx="604836" cy="588963"/>
            <a:chOff x="1318685" y="1753976"/>
            <a:chExt cx="806448" cy="785284"/>
          </a:xfrm>
        </p:grpSpPr>
        <p:sp>
          <p:nvSpPr>
            <p:cNvPr id="30" name="矩形 29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2" name="文本框 47"/>
            <p:cNvSpPr txBox="1">
              <a:spLocks noChangeArrowheads="1"/>
            </p:cNvSpPr>
            <p:nvPr/>
          </p:nvSpPr>
          <p:spPr bwMode="auto">
            <a:xfrm>
              <a:off x="1454152" y="1773027"/>
              <a:ext cx="516467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3248280" y="1313175"/>
            <a:ext cx="7937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51"/>
          <p:cNvGrpSpPr/>
          <p:nvPr/>
        </p:nvGrpSpPr>
        <p:grpSpPr bwMode="auto">
          <a:xfrm>
            <a:off x="3597975" y="1401335"/>
            <a:ext cx="604837" cy="588963"/>
            <a:chOff x="4697077" y="1440874"/>
            <a:chExt cx="616528" cy="598823"/>
          </a:xfrm>
        </p:grpSpPr>
        <p:sp>
          <p:nvSpPr>
            <p:cNvPr id="35" name="矩形 34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2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85"/>
          <p:cNvGrpSpPr/>
          <p:nvPr/>
        </p:nvGrpSpPr>
        <p:grpSpPr bwMode="auto">
          <a:xfrm>
            <a:off x="6216651" y="1414036"/>
            <a:ext cx="604838" cy="587375"/>
            <a:chOff x="4697077" y="1440874"/>
            <a:chExt cx="616528" cy="598823"/>
          </a:xfrm>
        </p:grpSpPr>
        <p:sp>
          <p:nvSpPr>
            <p:cNvPr id="54" name="矩形 53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5" name="矩形 54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6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3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3</a:t>
              </a:r>
              <a:endPara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766757" y="1313175"/>
            <a:ext cx="6350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610543" y="1669622"/>
            <a:ext cx="1583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明确工作计划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59" name="文本框 92"/>
          <p:cNvSpPr txBox="1">
            <a:spLocks noChangeArrowheads="1"/>
          </p:cNvSpPr>
          <p:nvPr/>
        </p:nvSpPr>
        <p:spPr bwMode="auto">
          <a:xfrm>
            <a:off x="4209234" y="1631522"/>
            <a:ext cx="1565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坚持服务同学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0" name="文本框 94"/>
          <p:cNvSpPr txBox="1">
            <a:spLocks noChangeArrowheads="1"/>
          </p:cNvSpPr>
          <p:nvPr/>
        </p:nvSpPr>
        <p:spPr bwMode="auto">
          <a:xfrm>
            <a:off x="6846959" y="1653747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不断创新前进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4715" y="2145871"/>
            <a:ext cx="21066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zh-CN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</p:txBody>
      </p:sp>
      <p:sp>
        <p:nvSpPr>
          <p:cNvPr id="62" name="Text Box 9"/>
          <p:cNvSpPr txBox="1">
            <a:spLocks noChangeArrowheads="1"/>
          </p:cNvSpPr>
          <p:nvPr/>
        </p:nvSpPr>
        <p:spPr bwMode="auto">
          <a:xfrm>
            <a:off x="3505900" y="2120472"/>
            <a:ext cx="2439987" cy="2031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6137351" y="2131584"/>
            <a:ext cx="22049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200" dirty="0"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7" name="文本框 36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989014" y="1445784"/>
            <a:ext cx="604836" cy="588963"/>
            <a:chOff x="1318685" y="1753976"/>
            <a:chExt cx="806448" cy="785284"/>
          </a:xfrm>
        </p:grpSpPr>
        <p:sp>
          <p:nvSpPr>
            <p:cNvPr id="30" name="矩形 29"/>
            <p:cNvSpPr/>
            <p:nvPr/>
          </p:nvSpPr>
          <p:spPr>
            <a:xfrm>
              <a:off x="1318685" y="1753976"/>
              <a:ext cx="662516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64733" y="1876743"/>
              <a:ext cx="660400" cy="66251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2" name="文本框 47"/>
            <p:cNvSpPr txBox="1">
              <a:spLocks noChangeArrowheads="1"/>
            </p:cNvSpPr>
            <p:nvPr/>
          </p:nvSpPr>
          <p:spPr bwMode="auto">
            <a:xfrm>
              <a:off x="1454152" y="1773027"/>
              <a:ext cx="516467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4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3248280" y="1313175"/>
            <a:ext cx="7937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51"/>
          <p:cNvGrpSpPr/>
          <p:nvPr/>
        </p:nvGrpSpPr>
        <p:grpSpPr bwMode="auto">
          <a:xfrm>
            <a:off x="3597975" y="1401335"/>
            <a:ext cx="604837" cy="588963"/>
            <a:chOff x="4697077" y="1440874"/>
            <a:chExt cx="616528" cy="598823"/>
          </a:xfrm>
        </p:grpSpPr>
        <p:sp>
          <p:nvSpPr>
            <p:cNvPr id="35" name="矩形 34"/>
            <p:cNvSpPr/>
            <p:nvPr/>
          </p:nvSpPr>
          <p:spPr>
            <a:xfrm>
              <a:off x="4697077" y="1440874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4808731" y="1534490"/>
              <a:ext cx="504874" cy="505207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2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1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5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3" name="组合 85"/>
          <p:cNvGrpSpPr/>
          <p:nvPr/>
        </p:nvGrpSpPr>
        <p:grpSpPr bwMode="auto">
          <a:xfrm>
            <a:off x="6216651" y="1414036"/>
            <a:ext cx="604838" cy="587375"/>
            <a:chOff x="4697077" y="1440874"/>
            <a:chExt cx="616528" cy="598823"/>
          </a:xfrm>
        </p:grpSpPr>
        <p:sp>
          <p:nvSpPr>
            <p:cNvPr id="54" name="矩形 53"/>
            <p:cNvSpPr/>
            <p:nvPr/>
          </p:nvSpPr>
          <p:spPr>
            <a:xfrm>
              <a:off x="4697077" y="144087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5" name="矩形 54"/>
            <p:cNvSpPr/>
            <p:nvPr/>
          </p:nvSpPr>
          <p:spPr>
            <a:xfrm>
              <a:off x="4808732" y="1534744"/>
              <a:ext cx="504873" cy="50495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56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3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Arial Unicode MS" panose="020B0604020202020204" charset="-122"/>
                  <a:cs typeface="Arial" panose="020B0604020202020204" pitchFamily="34" charset="0"/>
                </a:rPr>
                <a:t>6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57" name="直接连接符 56"/>
          <p:cNvCxnSpPr/>
          <p:nvPr/>
        </p:nvCxnSpPr>
        <p:spPr>
          <a:xfrm>
            <a:off x="5766757" y="1313175"/>
            <a:ext cx="6350" cy="28620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1610543" y="1669622"/>
            <a:ext cx="15838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微软雅黑" panose="020B0503020204020204" pitchFamily="34" charset="-122"/>
              </a:rPr>
              <a:t>开展联谊活动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微软雅黑" panose="020B0503020204020204" pitchFamily="34" charset="-122"/>
            </a:endParaRPr>
          </a:p>
        </p:txBody>
      </p:sp>
      <p:sp>
        <p:nvSpPr>
          <p:cNvPr id="59" name="文本框 92"/>
          <p:cNvSpPr txBox="1">
            <a:spLocks noChangeArrowheads="1"/>
          </p:cNvSpPr>
          <p:nvPr/>
        </p:nvSpPr>
        <p:spPr bwMode="auto">
          <a:xfrm>
            <a:off x="4209234" y="1631522"/>
            <a:ext cx="15652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承办体育比赛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0" name="文本框 94"/>
          <p:cNvSpPr txBox="1">
            <a:spLocks noChangeArrowheads="1"/>
          </p:cNvSpPr>
          <p:nvPr/>
        </p:nvSpPr>
        <p:spPr bwMode="auto">
          <a:xfrm>
            <a:off x="6846959" y="1653747"/>
            <a:ext cx="1981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latin typeface="+mn-ea"/>
                <a:ea typeface="+mn-ea"/>
              </a:rPr>
              <a:t>开展课余活动</a:t>
            </a:r>
            <a:endParaRPr lang="zh-CN" altLang="en-US" sz="1800" dirty="0">
              <a:latin typeface="+mn-ea"/>
              <a:ea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4715" y="2145871"/>
            <a:ext cx="21066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zh-CN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</p:txBody>
      </p:sp>
      <p:sp>
        <p:nvSpPr>
          <p:cNvPr id="62" name="Text Box 9"/>
          <p:cNvSpPr txBox="1">
            <a:spLocks noChangeArrowheads="1"/>
          </p:cNvSpPr>
          <p:nvPr/>
        </p:nvSpPr>
        <p:spPr bwMode="auto">
          <a:xfrm>
            <a:off x="3505900" y="2120472"/>
            <a:ext cx="2439987" cy="20313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3" name="Text Box 5"/>
          <p:cNvSpPr txBox="1">
            <a:spLocks noChangeArrowheads="1"/>
          </p:cNvSpPr>
          <p:nvPr/>
        </p:nvSpPr>
        <p:spPr bwMode="auto">
          <a:xfrm>
            <a:off x="6137351" y="2131584"/>
            <a:ext cx="2204962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1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2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latin typeface="+mj-ea"/>
                <a:ea typeface="+mj-ea"/>
              </a:rPr>
              <a:t>3</a:t>
            </a:r>
            <a:r>
              <a:rPr lang="zh-CN" altLang="en-US" sz="1200" dirty="0">
                <a:latin typeface="+mj-ea"/>
                <a:ea typeface="+mj-ea"/>
              </a:rPr>
              <a:t>、</a:t>
            </a:r>
            <a:r>
              <a:rPr lang="zh-CN" altLang="en-US" sz="1200" dirty="0">
                <a:latin typeface="+mj-ea"/>
                <a:ea typeface="微软雅黑" panose="020B0503020204020204" pitchFamily="34" charset="-122"/>
              </a:rPr>
              <a:t>添加相关的描述文字</a:t>
            </a:r>
            <a:endParaRPr lang="en-US" altLang="zh-CN" sz="1200" dirty="0">
              <a:latin typeface="+mj-ea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4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5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 eaLnBrk="1" hangingPunct="1">
              <a:lnSpc>
                <a:spcPct val="150000"/>
              </a:lnSpc>
              <a:buClr>
                <a:srgbClr val="E84E2D"/>
              </a:buClr>
            </a:pPr>
            <a:r>
              <a:rPr lang="en-US" altLang="zh-CN" sz="1200" dirty="0">
                <a:latin typeface="+mj-ea"/>
                <a:ea typeface="+mj-ea"/>
              </a:rPr>
              <a:t>6</a:t>
            </a:r>
            <a:r>
              <a:rPr lang="zh-CN" altLang="en-US" sz="1200" dirty="0">
                <a:latin typeface="+mj-ea"/>
                <a:ea typeface="+mj-ea"/>
              </a:rPr>
              <a:t>、添加相关的描述文字</a:t>
            </a:r>
            <a:endParaRPr lang="en-US" altLang="zh-CN" sz="12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zh-CN" sz="1200" dirty="0">
              <a:latin typeface="+mj-ea"/>
              <a:ea typeface="+mj-ea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37" name="文本框 36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1038202" y="1196654"/>
            <a:ext cx="1961822" cy="157160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26" name="矩形 25"/>
          <p:cNvSpPr/>
          <p:nvPr/>
        </p:nvSpPr>
        <p:spPr>
          <a:xfrm>
            <a:off x="1038202" y="2838895"/>
            <a:ext cx="1961822" cy="1513046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27" name="矩形 26"/>
          <p:cNvSpPr/>
          <p:nvPr/>
        </p:nvSpPr>
        <p:spPr>
          <a:xfrm flipH="1">
            <a:off x="3063130" y="1196654"/>
            <a:ext cx="5079563" cy="3155288"/>
          </a:xfrm>
          <a:prstGeom prst="rect">
            <a:avLst/>
          </a:prstGeom>
          <a:solidFill>
            <a:schemeClr val="accent1">
              <a:alpha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"/>
          <p:cNvSpPr txBox="1"/>
          <p:nvPr/>
        </p:nvSpPr>
        <p:spPr>
          <a:xfrm>
            <a:off x="3301405" y="1391754"/>
            <a:ext cx="4555592" cy="26545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dirty="0">
                <a:solidFill>
                  <a:schemeClr val="bg1"/>
                </a:solidFill>
                <a:latin typeface="+mn-ea"/>
                <a:ea typeface="微软雅黑" panose="020B0503020204020204" pitchFamily="34" charset="-122"/>
              </a:rPr>
              <a:t>未来工作计划：</a:t>
            </a:r>
            <a:endParaRPr lang="en-US" altLang="zh-CN" sz="2100" dirty="0">
              <a:solidFill>
                <a:schemeClr val="bg1"/>
              </a:solidFill>
              <a:latin typeface="+mn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1</a:t>
            </a:r>
            <a:r>
              <a:rPr lang="zh-CN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、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2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3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4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5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" panose="020B0503020204020204" pitchFamily="34" charset="-122"/>
            </a:endParaRPr>
          </a:p>
          <a:p>
            <a:pPr defTabSz="762000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6</a:t>
            </a:r>
            <a:r>
              <a:rPr lang="zh-CN" altLang="en-US" sz="1500" dirty="0">
                <a:solidFill>
                  <a:schemeClr val="bg1"/>
                </a:solidFill>
                <a:latin typeface="+mj-ea"/>
                <a:ea typeface="微软雅黑" panose="020B0503020204020204" pitchFamily="34" charset="-122"/>
              </a:rPr>
              <a:t>、添加相关的描述文字，言短意赅即可</a:t>
            </a:r>
            <a:endParaRPr lang="en-US" altLang="zh-CN" sz="1500" dirty="0">
              <a:solidFill>
                <a:schemeClr val="bg1"/>
              </a:solidFill>
              <a:latin typeface="+mj-ea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2" name="文本框 11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Decision 3"/>
          <p:cNvSpPr/>
          <p:nvPr/>
        </p:nvSpPr>
        <p:spPr>
          <a:xfrm>
            <a:off x="2355524" y="1117324"/>
            <a:ext cx="2152335" cy="2111326"/>
          </a:xfrm>
          <a:prstGeom prst="flowChartDecision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8" name="Flowchart: Decision 4"/>
          <p:cNvSpPr/>
          <p:nvPr/>
        </p:nvSpPr>
        <p:spPr>
          <a:xfrm>
            <a:off x="4636140" y="1116709"/>
            <a:ext cx="2152335" cy="2111326"/>
          </a:xfrm>
          <a:prstGeom prst="flowChartDecision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9" name="Flowchart: Decision 5"/>
          <p:cNvSpPr/>
          <p:nvPr/>
        </p:nvSpPr>
        <p:spPr>
          <a:xfrm>
            <a:off x="6916756" y="1117324"/>
            <a:ext cx="2152335" cy="2111326"/>
          </a:xfrm>
          <a:prstGeom prst="flowChartDecision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0" name="Flowchart: Decision 6"/>
          <p:cNvSpPr/>
          <p:nvPr/>
        </p:nvSpPr>
        <p:spPr>
          <a:xfrm>
            <a:off x="74909" y="1116710"/>
            <a:ext cx="2152335" cy="2111326"/>
          </a:xfrm>
          <a:prstGeom prst="flowChartDecisi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1" name="Rectangle 12"/>
          <p:cNvSpPr/>
          <p:nvPr/>
        </p:nvSpPr>
        <p:spPr>
          <a:xfrm>
            <a:off x="572769" y="3565317"/>
            <a:ext cx="7998463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纵观学生会近几年来，都有举办朗诵比赛，朗诵可以陶冶同学们的情操，提高同学们的知识水平，最重要的是让同学们更加重视文化学习，是学风建设的必要活动之一。而单纯的朗诵对于机械学院来说又不会引起同学们的兴趣，因此比赛中应加入文艺风采展示、趣味问答、观众互动等环节，融文学与才艺于一体，扩大了规模及影响力，使其在各学院当中独具特色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Diamond 13"/>
          <p:cNvSpPr/>
          <p:nvPr/>
        </p:nvSpPr>
        <p:spPr>
          <a:xfrm>
            <a:off x="1948484" y="1236140"/>
            <a:ext cx="685800" cy="685800"/>
          </a:xfrm>
          <a:prstGeom prst="diamond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3" name="Diamond 14"/>
          <p:cNvSpPr/>
          <p:nvPr/>
        </p:nvSpPr>
        <p:spPr>
          <a:xfrm>
            <a:off x="4229099" y="2379717"/>
            <a:ext cx="685800" cy="685800"/>
          </a:xfrm>
          <a:prstGeom prst="diamond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sp>
        <p:nvSpPr>
          <p:cNvPr id="14" name="Diamond 15"/>
          <p:cNvSpPr/>
          <p:nvPr/>
        </p:nvSpPr>
        <p:spPr>
          <a:xfrm>
            <a:off x="6509716" y="1236140"/>
            <a:ext cx="685800" cy="685800"/>
          </a:xfrm>
          <a:prstGeom prst="diamond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75"/>
          </a:p>
        </p:txBody>
      </p:sp>
      <p:grpSp>
        <p:nvGrpSpPr>
          <p:cNvPr id="15" name="组合 14"/>
          <p:cNvGrpSpPr/>
          <p:nvPr/>
        </p:nvGrpSpPr>
        <p:grpSpPr>
          <a:xfrm>
            <a:off x="138850" y="64376"/>
            <a:ext cx="3404450" cy="468540"/>
            <a:chOff x="138850" y="64376"/>
            <a:chExt cx="3404450" cy="468540"/>
          </a:xfrm>
        </p:grpSpPr>
        <p:sp>
          <p:nvSpPr>
            <p:cNvPr id="16" name="文本框 15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工作计划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464825" y="194362"/>
              <a:ext cx="20784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Work Plan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53768" y="1397147"/>
            <a:ext cx="7032491" cy="2994212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  <a:scene3d>
            <a:camera prst="perspectiveHeroicExtremeLeftFacing">
              <a:rot lat="1200000" lon="600000" rev="18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378507" y="2009065"/>
            <a:ext cx="65400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请各位评委给我一张信任的投票！</a:t>
            </a:r>
            <a:endParaRPr lang="en-US" altLang="zh-CN" sz="3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给我一个施展才能的计划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38850" y="64376"/>
            <a:ext cx="1617123" cy="461665"/>
            <a:chOff x="138850" y="64376"/>
            <a:chExt cx="1617123" cy="461665"/>
          </a:xfrm>
        </p:grpSpPr>
        <p:sp>
          <p:nvSpPr>
            <p:cNvPr id="10" name="文本框 9"/>
            <p:cNvSpPr txBox="1"/>
            <p:nvPr/>
          </p:nvSpPr>
          <p:spPr>
            <a:xfrm>
              <a:off x="138850" y="64376"/>
              <a:ext cx="15799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  <a:ea typeface="+mn-ea"/>
                </a:rPr>
                <a:t>致谢</a:t>
              </a:r>
              <a:endParaRPr lang="zh-CN" altLang="en-US" sz="24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0273" y="169870"/>
              <a:ext cx="8757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 smtClean="0">
                  <a:solidFill>
                    <a:schemeClr val="bg1"/>
                  </a:solidFill>
                  <a:latin typeface="+mn-ea"/>
                  <a:ea typeface="+mn-ea"/>
                  <a:cs typeface="Arial" panose="020B0604020202020204" pitchFamily="34" charset="0"/>
                </a:rPr>
                <a:t>Thanks</a:t>
              </a:r>
              <a:endParaRPr lang="zh-CN" altLang="en-US" sz="1600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899953"/>
            <a:ext cx="9144000" cy="19202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9144000" cy="3012957"/>
          </a:xfrm>
          <a:prstGeom prst="rect">
            <a:avLst/>
          </a:prstGeom>
          <a:blipFill>
            <a:blip r:embed="rId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10" name="矩形 9"/>
          <p:cNvSpPr/>
          <p:nvPr/>
        </p:nvSpPr>
        <p:spPr>
          <a:xfrm>
            <a:off x="0" y="-1"/>
            <a:ext cx="9144000" cy="3012957"/>
          </a:xfrm>
          <a:prstGeom prst="rect">
            <a:avLst/>
          </a:prstGeom>
          <a:solidFill>
            <a:schemeClr val="accent1">
              <a:alpha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4099" name="文本框 50"/>
          <p:cNvSpPr txBox="1">
            <a:spLocks noChangeArrowheads="1"/>
          </p:cNvSpPr>
          <p:nvPr/>
        </p:nvSpPr>
        <p:spPr bwMode="auto">
          <a:xfrm>
            <a:off x="3175658" y="3542995"/>
            <a:ext cx="279268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竞聘人：</a:t>
            </a:r>
            <a:r>
              <a:rPr lang="en-US" altLang="zh-CN" sz="1800" dirty="0">
                <a:solidFill>
                  <a:schemeClr val="accent1"/>
                </a:solidFill>
                <a:latin typeface="+mn-ea"/>
                <a:ea typeface="+mn-ea"/>
              </a:rPr>
              <a:t>XXX</a:t>
            </a:r>
            <a:endParaRPr lang="en-US" altLang="zh-CN" sz="18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4100" name="文本框 51"/>
          <p:cNvSpPr txBox="1">
            <a:spLocks noChangeArrowheads="1"/>
          </p:cNvSpPr>
          <p:nvPr/>
        </p:nvSpPr>
        <p:spPr bwMode="auto">
          <a:xfrm>
            <a:off x="3072377" y="4056003"/>
            <a:ext cx="29992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时间：</a:t>
            </a:r>
            <a:r>
              <a:rPr lang="en-US" altLang="zh-CN" sz="1800" dirty="0" smtClean="0">
                <a:solidFill>
                  <a:schemeClr val="accent1"/>
                </a:solidFill>
                <a:latin typeface="+mn-ea"/>
                <a:ea typeface="+mn-ea"/>
              </a:rPr>
              <a:t>20XX</a:t>
            </a:r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年</a:t>
            </a:r>
            <a:r>
              <a:rPr lang="en-US" altLang="zh-CN" sz="1800" dirty="0" smtClean="0">
                <a:solidFill>
                  <a:schemeClr val="accent1"/>
                </a:solidFill>
                <a:latin typeface="+mn-ea"/>
                <a:ea typeface="+mn-ea"/>
              </a:rPr>
              <a:t>09</a:t>
            </a:r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月</a:t>
            </a:r>
            <a:r>
              <a:rPr lang="en-US" altLang="zh-CN" sz="1800" dirty="0" smtClean="0">
                <a:solidFill>
                  <a:schemeClr val="accent1"/>
                </a:solidFill>
                <a:latin typeface="+mn-ea"/>
                <a:ea typeface="+mn-ea"/>
              </a:rPr>
              <a:t>20</a:t>
            </a:r>
            <a:r>
              <a:rPr lang="zh-CN" altLang="en-US" sz="1800" dirty="0" smtClean="0">
                <a:solidFill>
                  <a:schemeClr val="accent1"/>
                </a:solidFill>
                <a:latin typeface="+mn-ea"/>
                <a:ea typeface="+mn-ea"/>
              </a:rPr>
              <a:t>日</a:t>
            </a:r>
            <a:endParaRPr lang="zh-CN" altLang="en-US" sz="1800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7" name="等腰三角形 16"/>
          <p:cNvSpPr/>
          <p:nvPr/>
        </p:nvSpPr>
        <p:spPr>
          <a:xfrm flipV="1">
            <a:off x="4458843" y="3091570"/>
            <a:ext cx="226314" cy="117539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75"/>
          </a:p>
        </p:txBody>
      </p:sp>
      <p:sp>
        <p:nvSpPr>
          <p:cNvPr id="75" name="文本框 74"/>
          <p:cNvSpPr txBox="1"/>
          <p:nvPr/>
        </p:nvSpPr>
        <p:spPr>
          <a:xfrm>
            <a:off x="1549356" y="785545"/>
            <a:ext cx="604528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200" dirty="0" smtClean="0">
                <a:solidFill>
                  <a:schemeClr val="bg1"/>
                </a:solidFill>
                <a:latin typeface="+mn-ea"/>
                <a:ea typeface="+mn-ea"/>
              </a:rPr>
              <a:t>感谢各位的聆听</a:t>
            </a:r>
            <a:endParaRPr lang="zh-CN" altLang="en-US" sz="62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753441" y="1910109"/>
            <a:ext cx="56371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适用于学生会竞选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社团竞选 </a:t>
            </a:r>
            <a:r>
              <a:rPr lang="en-US" altLang="zh-CN" sz="1600" dirty="0" smtClean="0">
                <a:solidFill>
                  <a:schemeClr val="bg1"/>
                </a:solidFill>
                <a:latin typeface="+mn-ea"/>
                <a:ea typeface="+mn-ea"/>
              </a:rPr>
              <a:t>/ </a:t>
            </a:r>
            <a:r>
              <a:rPr lang="zh-CN" altLang="en-US" sz="1600" dirty="0" smtClean="0">
                <a:solidFill>
                  <a:schemeClr val="bg1"/>
                </a:solidFill>
                <a:latin typeface="+mn-ea"/>
                <a:ea typeface="+mn-ea"/>
              </a:rPr>
              <a:t>学生会主席竞选等场景</a:t>
            </a:r>
            <a:endParaRPr lang="zh-CN" altLang="en-US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0837" y="110838"/>
            <a:ext cx="28956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700" dirty="0">
                <a:latin typeface="+mj-ea"/>
                <a:ea typeface="+mj-ea"/>
              </a:rPr>
              <a:t>模板修改教程</a:t>
            </a:r>
            <a:endParaRPr lang="zh-CN" altLang="en-US" sz="2700" dirty="0">
              <a:latin typeface="+mj-ea"/>
              <a:ea typeface="+mj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0" y="660255"/>
            <a:ext cx="9144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682138" y="1257701"/>
            <a:ext cx="2880661" cy="2121579"/>
            <a:chOff x="716691" y="1881071"/>
            <a:chExt cx="4021420" cy="2961736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69611" y="1881071"/>
              <a:ext cx="1968500" cy="2961736"/>
            </a:xfrm>
            <a:prstGeom prst="rect">
              <a:avLst/>
            </a:prstGeom>
          </p:spPr>
        </p:pic>
        <p:cxnSp>
          <p:nvCxnSpPr>
            <p:cNvPr id="6" name="直接箭头连接符 5"/>
            <p:cNvCxnSpPr/>
            <p:nvPr/>
          </p:nvCxnSpPr>
          <p:spPr>
            <a:xfrm>
              <a:off x="1923172" y="3270854"/>
              <a:ext cx="6480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6691" y="2756711"/>
              <a:ext cx="1024748" cy="1067193"/>
            </a:xfrm>
            <a:prstGeom prst="rect">
              <a:avLst/>
            </a:prstGeom>
          </p:spPr>
        </p:pic>
      </p:grpSp>
      <p:sp>
        <p:nvSpPr>
          <p:cNvPr id="8" name="TextBox 16"/>
          <p:cNvSpPr txBox="1"/>
          <p:nvPr/>
        </p:nvSpPr>
        <p:spPr>
          <a:xfrm>
            <a:off x="279689" y="1467490"/>
            <a:ext cx="1968067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方法一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279689" y="1731313"/>
            <a:ext cx="46575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890" indent="-135890" algn="just"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、选中模版中的图片（对于组合，选择时一定要选中图片，而不是整个组合）。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890" indent="-135890" algn="just">
              <a:lnSpc>
                <a:spcPct val="150000"/>
              </a:lnSpc>
            </a:pPr>
            <a:r>
              <a:rPr lang="en-US" altLang="zh-CN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、选中图片，在“图片工具”选项卡中，点击“更改图片”按钮，选择要替换的图片。</a:t>
            </a:r>
            <a:endParaRPr lang="en-US" altLang="zh-CN" sz="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7"/>
          <p:cNvSpPr txBox="1"/>
          <p:nvPr/>
        </p:nvSpPr>
        <p:spPr>
          <a:xfrm>
            <a:off x="279688" y="2402174"/>
            <a:ext cx="4774913" cy="1165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5890" indent="-135890"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方法二：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890" indent="-135890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选中模版中的图片，如果上图的“更改图片”按钮是灰色，不可用，就请使用以下方法。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890" indent="-135890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在模板图片上右键，选择“设置对象格式”，打开对话框。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890" indent="-135890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在对话框中选择“填充与线条”项，选择“图片或纹理填充”点击“本地文件”进行替换。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35890" indent="-135890">
              <a:lnSpc>
                <a:spcPct val="150000"/>
              </a:lnSpc>
            </a:pP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9689" y="94075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替换图片 </a:t>
            </a:r>
            <a:r>
              <a:rPr lang="en-US" altLang="zh-CN" sz="975" dirty="0">
                <a:latin typeface="+mj-ea"/>
                <a:ea typeface="+mj-ea"/>
              </a:rPr>
              <a:t>Replace picture</a:t>
            </a:r>
            <a:endParaRPr lang="zh-CN" altLang="en-US" sz="975" dirty="0">
              <a:latin typeface="+mj-ea"/>
              <a:ea typeface="+mj-ea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62814" y="1350056"/>
            <a:ext cx="4266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79689" y="3483143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安装字体 </a:t>
            </a:r>
            <a:r>
              <a:rPr lang="en-US" altLang="zh-CN" sz="975" dirty="0">
                <a:latin typeface="+mj-ea"/>
                <a:ea typeface="+mj-ea"/>
              </a:rPr>
              <a:t>Install the font</a:t>
            </a:r>
            <a:endParaRPr lang="zh-CN" altLang="en-US" sz="975" dirty="0">
              <a:latin typeface="+mj-ea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2814" y="3892445"/>
            <a:ext cx="4266000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8"/>
          <p:cNvSpPr txBox="1"/>
          <p:nvPr/>
        </p:nvSpPr>
        <p:spPr>
          <a:xfrm>
            <a:off x="279689" y="3955928"/>
            <a:ext cx="46575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如果模板中使用了特殊字体，而您的电脑中又没有安装这种字体，那么在编辑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时，由于缺少字体，系统会用其它字体替换，这样会影响整体效果，所以需要您下载和安装模板中所用字体再重新打开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667199" y="3829391"/>
            <a:ext cx="28956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dirty="0">
                <a:latin typeface="+mj-ea"/>
                <a:ea typeface="+mj-ea"/>
              </a:rPr>
              <a:t>所用字体：</a:t>
            </a:r>
            <a:endParaRPr lang="en-US" altLang="zh-CN" sz="15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500" dirty="0" err="1" smtClean="0">
                <a:latin typeface="+mj-ea"/>
                <a:ea typeface="+mj-ea"/>
              </a:rPr>
              <a:t>Didot</a:t>
            </a:r>
            <a:endParaRPr lang="en-US" altLang="zh-CN" sz="1500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500" dirty="0">
                <a:latin typeface="+mj-ea"/>
                <a:ea typeface="+mj-ea"/>
              </a:rPr>
              <a:t>方正静蕾</a:t>
            </a:r>
            <a:r>
              <a:rPr lang="zh-CN" altLang="en-US" sz="1500" dirty="0" smtClean="0">
                <a:latin typeface="+mj-ea"/>
                <a:ea typeface="+mj-ea"/>
              </a:rPr>
              <a:t>简体</a:t>
            </a:r>
            <a:endParaRPr lang="en-US" altLang="zh-CN" sz="1500" dirty="0" smtClean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Excel-淡蓝-2-常用">
      <a:dk1>
        <a:srgbClr val="000000"/>
      </a:dk1>
      <a:lt1>
        <a:srgbClr val="FFFFFF"/>
      </a:lt1>
      <a:dk2>
        <a:srgbClr val="44546A"/>
      </a:dk2>
      <a:lt2>
        <a:srgbClr val="FFFFFF"/>
      </a:lt2>
      <a:accent1>
        <a:srgbClr val="366092"/>
      </a:accent1>
      <a:accent2>
        <a:srgbClr val="DDE5F0"/>
      </a:accent2>
      <a:accent3>
        <a:srgbClr val="F3C059"/>
      </a:accent3>
      <a:accent4>
        <a:srgbClr val="BCD75D"/>
      </a:accent4>
      <a:accent5>
        <a:srgbClr val="80BED7"/>
      </a:accent5>
      <a:accent6>
        <a:srgbClr val="0BA1B5"/>
      </a:accent6>
      <a:hlink>
        <a:srgbClr val="BB0A0B"/>
      </a:hlink>
      <a:folHlink>
        <a:srgbClr val="BB0A0B"/>
      </a:folHlink>
    </a:clrScheme>
    <a:fontScheme name="Lao UI">
      <a:majorFont>
        <a:latin typeface="Lao UI"/>
        <a:ea typeface="微软雅黑"/>
        <a:cs typeface=""/>
      </a:majorFont>
      <a:minorFont>
        <a:latin typeface="Lao UI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2631</Words>
  <Application>WPS 演示</Application>
  <PresentationFormat>全屏显示(16:9)</PresentationFormat>
  <Paragraphs>338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7" baseType="lpstr">
      <vt:lpstr>Arial</vt:lpstr>
      <vt:lpstr>宋体</vt:lpstr>
      <vt:lpstr>Wingdings</vt:lpstr>
      <vt:lpstr>方正正黑简体</vt:lpstr>
      <vt:lpstr>方正兰亭黑简体</vt:lpstr>
      <vt:lpstr>微软雅黑 Light</vt:lpstr>
      <vt:lpstr>黑体</vt:lpstr>
      <vt:lpstr>Calibri</vt:lpstr>
      <vt:lpstr>Didot</vt:lpstr>
      <vt:lpstr>微软雅黑</vt:lpstr>
      <vt:lpstr>华文细黑</vt:lpstr>
      <vt:lpstr>方正静蕾简体</vt:lpstr>
      <vt:lpstr>Lao UI</vt:lpstr>
      <vt:lpstr>Arial Unicode MS</vt:lpstr>
      <vt:lpstr>Open Sans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106</cp:revision>
  <dcterms:created xsi:type="dcterms:W3CDTF">2015-04-27T05:53:00Z</dcterms:created>
  <dcterms:modified xsi:type="dcterms:W3CDTF">2020-06-23T09:26:36Z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