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5"/>
  </p:notesMasterIdLst>
  <p:sldIdLst>
    <p:sldId id="257" r:id="rId2"/>
    <p:sldId id="301" r:id="rId3"/>
    <p:sldId id="302"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5" autoAdjust="0"/>
    <p:restoredTop sz="94660"/>
  </p:normalViewPr>
  <p:slideViewPr>
    <p:cSldViewPr snapToGrid="0" showGuides="1">
      <p:cViewPr varScale="1">
        <p:scale>
          <a:sx n="92" d="100"/>
          <a:sy n="92" d="100"/>
        </p:scale>
        <p:origin x="420" y="84"/>
      </p:cViewPr>
      <p:guideLst>
        <p:guide orient="horz" pos="150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B5DCC-1193-44DC-997E-82AEA800527E}" type="datetimeFigureOut">
              <a:rPr lang="zh-CN" altLang="en-US" smtClean="0"/>
              <a:t>2018/11/23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F3C54-69B0-4E0B-9570-FD6A5304E894}" type="slidenum">
              <a:rPr lang="zh-CN" altLang="en-US" smtClean="0"/>
              <a:t>‹#›</a:t>
            </a:fld>
            <a:endParaRPr lang="zh-CN" altLang="en-US"/>
          </a:p>
        </p:txBody>
      </p:sp>
    </p:spTree>
    <p:extLst>
      <p:ext uri="{BB962C8B-B14F-4D97-AF65-F5344CB8AC3E}">
        <p14:creationId xmlns:p14="http://schemas.microsoft.com/office/powerpoint/2010/main" val="48048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a:t>
            </a:fld>
            <a:endParaRPr lang="zh-CN" altLang="en-US"/>
          </a:p>
        </p:txBody>
      </p:sp>
    </p:spTree>
    <p:extLst>
      <p:ext uri="{BB962C8B-B14F-4D97-AF65-F5344CB8AC3E}">
        <p14:creationId xmlns:p14="http://schemas.microsoft.com/office/powerpoint/2010/main" val="174389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4F3C54-69B0-4E0B-9570-FD6A5304E894}" type="slidenum">
              <a:rPr lang="zh-CN" altLang="en-US" smtClean="0"/>
              <a:t>2</a:t>
            </a:fld>
            <a:endParaRPr lang="zh-CN" altLang="en-US"/>
          </a:p>
        </p:txBody>
      </p:sp>
    </p:spTree>
    <p:extLst>
      <p:ext uri="{BB962C8B-B14F-4D97-AF65-F5344CB8AC3E}">
        <p14:creationId xmlns:p14="http://schemas.microsoft.com/office/powerpoint/2010/main" val="2134017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E30632-A1A1-4F59-B76B-D9E27D824F51}" type="slidenum">
              <a:rPr lang="zh-CN" altLang="en-US" smtClean="0"/>
              <a:t>3</a:t>
            </a:fld>
            <a:endParaRPr lang="zh-CN" altLang="en-US"/>
          </a:p>
        </p:txBody>
      </p:sp>
    </p:spTree>
    <p:extLst>
      <p:ext uri="{BB962C8B-B14F-4D97-AF65-F5344CB8AC3E}">
        <p14:creationId xmlns:p14="http://schemas.microsoft.com/office/powerpoint/2010/main" val="252793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4</a:t>
            </a:fld>
            <a:endParaRPr lang="zh-CN" altLang="en-US"/>
          </a:p>
        </p:txBody>
      </p:sp>
    </p:spTree>
    <p:extLst>
      <p:ext uri="{BB962C8B-B14F-4D97-AF65-F5344CB8AC3E}">
        <p14:creationId xmlns:p14="http://schemas.microsoft.com/office/powerpoint/2010/main" val="242949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5</a:t>
            </a:fld>
            <a:endParaRPr lang="zh-CN" altLang="en-US"/>
          </a:p>
        </p:txBody>
      </p:sp>
    </p:spTree>
    <p:extLst>
      <p:ext uri="{BB962C8B-B14F-4D97-AF65-F5344CB8AC3E}">
        <p14:creationId xmlns:p14="http://schemas.microsoft.com/office/powerpoint/2010/main" val="1205574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6</a:t>
            </a:fld>
            <a:endParaRPr lang="zh-CN" altLang="en-US"/>
          </a:p>
        </p:txBody>
      </p:sp>
    </p:spTree>
    <p:extLst>
      <p:ext uri="{BB962C8B-B14F-4D97-AF65-F5344CB8AC3E}">
        <p14:creationId xmlns:p14="http://schemas.microsoft.com/office/powerpoint/2010/main" val="965611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7</a:t>
            </a:fld>
            <a:endParaRPr lang="zh-CN" altLang="en-US"/>
          </a:p>
        </p:txBody>
      </p:sp>
    </p:spTree>
    <p:extLst>
      <p:ext uri="{BB962C8B-B14F-4D97-AF65-F5344CB8AC3E}">
        <p14:creationId xmlns:p14="http://schemas.microsoft.com/office/powerpoint/2010/main" val="274591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8</a:t>
            </a:fld>
            <a:endParaRPr lang="zh-CN" altLang="en-US"/>
          </a:p>
        </p:txBody>
      </p:sp>
    </p:spTree>
    <p:extLst>
      <p:ext uri="{BB962C8B-B14F-4D97-AF65-F5344CB8AC3E}">
        <p14:creationId xmlns:p14="http://schemas.microsoft.com/office/powerpoint/2010/main" val="1002342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9</a:t>
            </a:fld>
            <a:endParaRPr lang="zh-CN" altLang="en-US"/>
          </a:p>
        </p:txBody>
      </p:sp>
    </p:spTree>
    <p:extLst>
      <p:ext uri="{BB962C8B-B14F-4D97-AF65-F5344CB8AC3E}">
        <p14:creationId xmlns:p14="http://schemas.microsoft.com/office/powerpoint/2010/main" val="3770921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10</a:t>
            </a:fld>
            <a:endParaRPr lang="zh-CN" altLang="en-US"/>
          </a:p>
        </p:txBody>
      </p:sp>
    </p:spTree>
    <p:extLst>
      <p:ext uri="{BB962C8B-B14F-4D97-AF65-F5344CB8AC3E}">
        <p14:creationId xmlns:p14="http://schemas.microsoft.com/office/powerpoint/2010/main" val="3264145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11</a:t>
            </a:fld>
            <a:endParaRPr lang="zh-CN" altLang="en-US"/>
          </a:p>
        </p:txBody>
      </p:sp>
    </p:spTree>
    <p:extLst>
      <p:ext uri="{BB962C8B-B14F-4D97-AF65-F5344CB8AC3E}">
        <p14:creationId xmlns:p14="http://schemas.microsoft.com/office/powerpoint/2010/main" val="2948838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12</a:t>
            </a:fld>
            <a:endParaRPr lang="zh-CN" altLang="en-US"/>
          </a:p>
        </p:txBody>
      </p:sp>
    </p:spTree>
    <p:extLst>
      <p:ext uri="{BB962C8B-B14F-4D97-AF65-F5344CB8AC3E}">
        <p14:creationId xmlns:p14="http://schemas.microsoft.com/office/powerpoint/2010/main" val="4193298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13</a:t>
            </a:fld>
            <a:endParaRPr lang="zh-CN" altLang="en-US"/>
          </a:p>
        </p:txBody>
      </p:sp>
    </p:spTree>
    <p:extLst>
      <p:ext uri="{BB962C8B-B14F-4D97-AF65-F5344CB8AC3E}">
        <p14:creationId xmlns:p14="http://schemas.microsoft.com/office/powerpoint/2010/main" val="3311008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14</a:t>
            </a:fld>
            <a:endParaRPr lang="zh-CN" altLang="en-US"/>
          </a:p>
        </p:txBody>
      </p:sp>
    </p:spTree>
    <p:extLst>
      <p:ext uri="{BB962C8B-B14F-4D97-AF65-F5344CB8AC3E}">
        <p14:creationId xmlns:p14="http://schemas.microsoft.com/office/powerpoint/2010/main" val="2194867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15</a:t>
            </a:fld>
            <a:endParaRPr lang="zh-CN" altLang="en-US"/>
          </a:p>
        </p:txBody>
      </p:sp>
    </p:spTree>
    <p:extLst>
      <p:ext uri="{BB962C8B-B14F-4D97-AF65-F5344CB8AC3E}">
        <p14:creationId xmlns:p14="http://schemas.microsoft.com/office/powerpoint/2010/main" val="2008722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16</a:t>
            </a:fld>
            <a:endParaRPr lang="zh-CN" altLang="en-US"/>
          </a:p>
        </p:txBody>
      </p:sp>
    </p:spTree>
    <p:extLst>
      <p:ext uri="{BB962C8B-B14F-4D97-AF65-F5344CB8AC3E}">
        <p14:creationId xmlns:p14="http://schemas.microsoft.com/office/powerpoint/2010/main" val="4090236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17</a:t>
            </a:fld>
            <a:endParaRPr lang="zh-CN" altLang="en-US"/>
          </a:p>
        </p:txBody>
      </p:sp>
    </p:spTree>
    <p:extLst>
      <p:ext uri="{BB962C8B-B14F-4D97-AF65-F5344CB8AC3E}">
        <p14:creationId xmlns:p14="http://schemas.microsoft.com/office/powerpoint/2010/main" val="800138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18</a:t>
            </a:fld>
            <a:endParaRPr lang="zh-CN" altLang="en-US"/>
          </a:p>
        </p:txBody>
      </p:sp>
    </p:spTree>
    <p:extLst>
      <p:ext uri="{BB962C8B-B14F-4D97-AF65-F5344CB8AC3E}">
        <p14:creationId xmlns:p14="http://schemas.microsoft.com/office/powerpoint/2010/main" val="2080046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19</a:t>
            </a:fld>
            <a:endParaRPr lang="zh-CN" altLang="en-US"/>
          </a:p>
        </p:txBody>
      </p:sp>
    </p:spTree>
    <p:extLst>
      <p:ext uri="{BB962C8B-B14F-4D97-AF65-F5344CB8AC3E}">
        <p14:creationId xmlns:p14="http://schemas.microsoft.com/office/powerpoint/2010/main" val="1142067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20</a:t>
            </a:fld>
            <a:endParaRPr lang="zh-CN" altLang="en-US"/>
          </a:p>
        </p:txBody>
      </p:sp>
    </p:spTree>
    <p:extLst>
      <p:ext uri="{BB962C8B-B14F-4D97-AF65-F5344CB8AC3E}">
        <p14:creationId xmlns:p14="http://schemas.microsoft.com/office/powerpoint/2010/main" val="3148916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21</a:t>
            </a:fld>
            <a:endParaRPr lang="zh-CN" altLang="en-US"/>
          </a:p>
        </p:txBody>
      </p:sp>
    </p:spTree>
    <p:extLst>
      <p:ext uri="{BB962C8B-B14F-4D97-AF65-F5344CB8AC3E}">
        <p14:creationId xmlns:p14="http://schemas.microsoft.com/office/powerpoint/2010/main" val="1567089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22</a:t>
            </a:fld>
            <a:endParaRPr lang="zh-CN" altLang="en-US"/>
          </a:p>
        </p:txBody>
      </p:sp>
    </p:spTree>
    <p:extLst>
      <p:ext uri="{BB962C8B-B14F-4D97-AF65-F5344CB8AC3E}">
        <p14:creationId xmlns:p14="http://schemas.microsoft.com/office/powerpoint/2010/main" val="679280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23</a:t>
            </a:fld>
            <a:endParaRPr lang="zh-CN" altLang="en-US"/>
          </a:p>
        </p:txBody>
      </p:sp>
    </p:spTree>
    <p:extLst>
      <p:ext uri="{BB962C8B-B14F-4D97-AF65-F5344CB8AC3E}">
        <p14:creationId xmlns:p14="http://schemas.microsoft.com/office/powerpoint/2010/main" val="38310625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24</a:t>
            </a:fld>
            <a:endParaRPr lang="zh-CN" altLang="en-US"/>
          </a:p>
        </p:txBody>
      </p:sp>
    </p:spTree>
    <p:extLst>
      <p:ext uri="{BB962C8B-B14F-4D97-AF65-F5344CB8AC3E}">
        <p14:creationId xmlns:p14="http://schemas.microsoft.com/office/powerpoint/2010/main" val="653845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25</a:t>
            </a:fld>
            <a:endParaRPr lang="zh-CN" altLang="en-US"/>
          </a:p>
        </p:txBody>
      </p:sp>
    </p:spTree>
    <p:extLst>
      <p:ext uri="{BB962C8B-B14F-4D97-AF65-F5344CB8AC3E}">
        <p14:creationId xmlns:p14="http://schemas.microsoft.com/office/powerpoint/2010/main" val="3861870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26</a:t>
            </a:fld>
            <a:endParaRPr lang="zh-CN" altLang="en-US"/>
          </a:p>
        </p:txBody>
      </p:sp>
    </p:spTree>
    <p:extLst>
      <p:ext uri="{BB962C8B-B14F-4D97-AF65-F5344CB8AC3E}">
        <p14:creationId xmlns:p14="http://schemas.microsoft.com/office/powerpoint/2010/main" val="2318003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27</a:t>
            </a:fld>
            <a:endParaRPr lang="zh-CN" altLang="en-US"/>
          </a:p>
        </p:txBody>
      </p:sp>
    </p:spTree>
    <p:extLst>
      <p:ext uri="{BB962C8B-B14F-4D97-AF65-F5344CB8AC3E}">
        <p14:creationId xmlns:p14="http://schemas.microsoft.com/office/powerpoint/2010/main" val="1063341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28</a:t>
            </a:fld>
            <a:endParaRPr lang="zh-CN" altLang="en-US"/>
          </a:p>
        </p:txBody>
      </p:sp>
    </p:spTree>
    <p:extLst>
      <p:ext uri="{BB962C8B-B14F-4D97-AF65-F5344CB8AC3E}">
        <p14:creationId xmlns:p14="http://schemas.microsoft.com/office/powerpoint/2010/main" val="2119548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29</a:t>
            </a:fld>
            <a:endParaRPr lang="zh-CN" altLang="en-US"/>
          </a:p>
        </p:txBody>
      </p:sp>
    </p:spTree>
    <p:extLst>
      <p:ext uri="{BB962C8B-B14F-4D97-AF65-F5344CB8AC3E}">
        <p14:creationId xmlns:p14="http://schemas.microsoft.com/office/powerpoint/2010/main" val="5192779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30</a:t>
            </a:fld>
            <a:endParaRPr lang="zh-CN" altLang="en-US"/>
          </a:p>
        </p:txBody>
      </p:sp>
    </p:spTree>
    <p:extLst>
      <p:ext uri="{BB962C8B-B14F-4D97-AF65-F5344CB8AC3E}">
        <p14:creationId xmlns:p14="http://schemas.microsoft.com/office/powerpoint/2010/main" val="2335126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31</a:t>
            </a:fld>
            <a:endParaRPr lang="zh-CN" altLang="en-US"/>
          </a:p>
        </p:txBody>
      </p:sp>
    </p:spTree>
    <p:extLst>
      <p:ext uri="{BB962C8B-B14F-4D97-AF65-F5344CB8AC3E}">
        <p14:creationId xmlns:p14="http://schemas.microsoft.com/office/powerpoint/2010/main" val="32012089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32</a:t>
            </a:fld>
            <a:endParaRPr lang="zh-CN" altLang="en-US"/>
          </a:p>
        </p:txBody>
      </p:sp>
    </p:spTree>
    <p:extLst>
      <p:ext uri="{BB962C8B-B14F-4D97-AF65-F5344CB8AC3E}">
        <p14:creationId xmlns:p14="http://schemas.microsoft.com/office/powerpoint/2010/main" val="34910122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33</a:t>
            </a:fld>
            <a:endParaRPr lang="zh-CN" altLang="en-US"/>
          </a:p>
        </p:txBody>
      </p:sp>
    </p:spTree>
    <p:extLst>
      <p:ext uri="{BB962C8B-B14F-4D97-AF65-F5344CB8AC3E}">
        <p14:creationId xmlns:p14="http://schemas.microsoft.com/office/powerpoint/2010/main" val="1780390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34</a:t>
            </a:fld>
            <a:endParaRPr lang="zh-CN" altLang="en-US"/>
          </a:p>
        </p:txBody>
      </p:sp>
    </p:spTree>
    <p:extLst>
      <p:ext uri="{BB962C8B-B14F-4D97-AF65-F5344CB8AC3E}">
        <p14:creationId xmlns:p14="http://schemas.microsoft.com/office/powerpoint/2010/main" val="962417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35</a:t>
            </a:fld>
            <a:endParaRPr lang="zh-CN" altLang="en-US"/>
          </a:p>
        </p:txBody>
      </p:sp>
    </p:spTree>
    <p:extLst>
      <p:ext uri="{BB962C8B-B14F-4D97-AF65-F5344CB8AC3E}">
        <p14:creationId xmlns:p14="http://schemas.microsoft.com/office/powerpoint/2010/main" val="509216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36</a:t>
            </a:fld>
            <a:endParaRPr lang="zh-CN" altLang="en-US"/>
          </a:p>
        </p:txBody>
      </p:sp>
    </p:spTree>
    <p:extLst>
      <p:ext uri="{BB962C8B-B14F-4D97-AF65-F5344CB8AC3E}">
        <p14:creationId xmlns:p14="http://schemas.microsoft.com/office/powerpoint/2010/main" val="2497170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37</a:t>
            </a:fld>
            <a:endParaRPr lang="zh-CN" altLang="en-US"/>
          </a:p>
        </p:txBody>
      </p:sp>
    </p:spTree>
    <p:extLst>
      <p:ext uri="{BB962C8B-B14F-4D97-AF65-F5344CB8AC3E}">
        <p14:creationId xmlns:p14="http://schemas.microsoft.com/office/powerpoint/2010/main" val="2974814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38</a:t>
            </a:fld>
            <a:endParaRPr lang="zh-CN" altLang="en-US"/>
          </a:p>
        </p:txBody>
      </p:sp>
    </p:spTree>
    <p:extLst>
      <p:ext uri="{BB962C8B-B14F-4D97-AF65-F5344CB8AC3E}">
        <p14:creationId xmlns:p14="http://schemas.microsoft.com/office/powerpoint/2010/main" val="14542189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39</a:t>
            </a:fld>
            <a:endParaRPr lang="zh-CN" altLang="en-US"/>
          </a:p>
        </p:txBody>
      </p:sp>
    </p:spTree>
    <p:extLst>
      <p:ext uri="{BB962C8B-B14F-4D97-AF65-F5344CB8AC3E}">
        <p14:creationId xmlns:p14="http://schemas.microsoft.com/office/powerpoint/2010/main" val="963508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40</a:t>
            </a:fld>
            <a:endParaRPr lang="zh-CN" altLang="en-US"/>
          </a:p>
        </p:txBody>
      </p:sp>
    </p:spTree>
    <p:extLst>
      <p:ext uri="{BB962C8B-B14F-4D97-AF65-F5344CB8AC3E}">
        <p14:creationId xmlns:p14="http://schemas.microsoft.com/office/powerpoint/2010/main" val="28655982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41</a:t>
            </a:fld>
            <a:endParaRPr lang="zh-CN" altLang="en-US"/>
          </a:p>
        </p:txBody>
      </p:sp>
    </p:spTree>
    <p:extLst>
      <p:ext uri="{BB962C8B-B14F-4D97-AF65-F5344CB8AC3E}">
        <p14:creationId xmlns:p14="http://schemas.microsoft.com/office/powerpoint/2010/main" val="3871717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42</a:t>
            </a:fld>
            <a:endParaRPr lang="zh-CN" altLang="en-US"/>
          </a:p>
        </p:txBody>
      </p:sp>
    </p:spTree>
    <p:extLst>
      <p:ext uri="{BB962C8B-B14F-4D97-AF65-F5344CB8AC3E}">
        <p14:creationId xmlns:p14="http://schemas.microsoft.com/office/powerpoint/2010/main" val="34097129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7E86E7-DE94-498E-9D41-16754C34CE16}" type="slidenum">
              <a:rPr lang="zh-CN" altLang="en-US" smtClean="0"/>
              <a:t>43</a:t>
            </a:fld>
            <a:endParaRPr lang="zh-CN" altLang="en-US"/>
          </a:p>
        </p:txBody>
      </p:sp>
    </p:spTree>
    <p:extLst>
      <p:ext uri="{BB962C8B-B14F-4D97-AF65-F5344CB8AC3E}">
        <p14:creationId xmlns:p14="http://schemas.microsoft.com/office/powerpoint/2010/main" val="843801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97767-7352-4985-8709-77E6AA918F5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6FADA-D1EB-43C0-B09A-612CB31FEC8F}" type="datetimeFigureOut">
              <a:rPr lang="zh-CN" altLang="en-US" smtClean="0"/>
              <a:t>2018/11/23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97767-7352-4985-8709-77E6AA918F5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9040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3" name="the-Good(大气震撼 气势背景音乐 Shall,R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30472" y="7033132"/>
            <a:ext cx="609600" cy="609600"/>
          </a:xfrm>
          <a:prstGeom prst="rect">
            <a:avLst/>
          </a:prstGeom>
        </p:spPr>
      </p:pic>
      <p:sp>
        <p:nvSpPr>
          <p:cNvPr id="14"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214" y="1193233"/>
            <a:ext cx="3731626" cy="3490686"/>
          </a:xfrm>
          <a:prstGeom prst="rect">
            <a:avLst/>
          </a:prstGeom>
          <a:effectLst>
            <a:outerShdw blurRad="50800" dist="38100" dir="5400000" algn="t" rotWithShape="0">
              <a:prstClr val="black">
                <a:alpha val="40000"/>
              </a:prstClr>
            </a:outerShdw>
          </a:effectLst>
        </p:spPr>
      </p:pic>
      <p:sp>
        <p:nvSpPr>
          <p:cNvPr id="10" name="TextBox 11"/>
          <p:cNvSpPr txBox="1"/>
          <p:nvPr/>
        </p:nvSpPr>
        <p:spPr>
          <a:xfrm>
            <a:off x="4601899" y="1848262"/>
            <a:ext cx="7852926" cy="830997"/>
          </a:xfrm>
          <a:prstGeom prst="rect">
            <a:avLst/>
          </a:prstGeom>
          <a:noFill/>
        </p:spPr>
        <p:txBody>
          <a:bodyPr wrap="square" rtlCol="0">
            <a:spAutoFit/>
          </a:bodyPr>
          <a:lstStyle/>
          <a:p>
            <a:pPr algn="ctr"/>
            <a:r>
              <a:rPr lang="zh-CN" altLang="en-US" sz="4800" dirty="0">
                <a:solidFill>
                  <a:schemeClr val="bg1"/>
                </a:solidFill>
                <a:latin typeface="方正正大黑简体" panose="02000000000000000000" pitchFamily="2" charset="-122"/>
                <a:ea typeface="方正正大黑简体" panose="02000000000000000000" pitchFamily="2" charset="-122"/>
              </a:rPr>
              <a:t>专业技术培训课件</a:t>
            </a:r>
            <a:r>
              <a:rPr lang="en-US" altLang="zh-CN" sz="4800" dirty="0" err="1">
                <a:solidFill>
                  <a:schemeClr val="bg1"/>
                </a:solidFill>
                <a:latin typeface="方正正大黑简体" panose="02000000000000000000" pitchFamily="2" charset="-122"/>
                <a:ea typeface="方正正大黑简体" panose="02000000000000000000" pitchFamily="2" charset="-122"/>
              </a:rPr>
              <a:t>ppt</a:t>
            </a:r>
            <a:r>
              <a:rPr lang="zh-CN" altLang="en-US" sz="4800" dirty="0">
                <a:solidFill>
                  <a:schemeClr val="bg1"/>
                </a:solidFill>
                <a:latin typeface="方正正大黑简体" panose="02000000000000000000" pitchFamily="2" charset="-122"/>
                <a:ea typeface="方正正大黑简体" panose="02000000000000000000" pitchFamily="2" charset="-122"/>
              </a:rPr>
              <a:t>模板</a:t>
            </a:r>
            <a:endParaRPr lang="zh-CN" altLang="en-US" sz="4800" dirty="0">
              <a:solidFill>
                <a:schemeClr val="bg1"/>
              </a:solidFill>
              <a:latin typeface="方正正大黑简体" panose="02000000000000000000" pitchFamily="2" charset="-122"/>
              <a:ea typeface="方正正大黑简体" panose="02000000000000000000" pitchFamily="2" charset="-122"/>
            </a:endParaRPr>
          </a:p>
        </p:txBody>
      </p:sp>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l="4800" t="64281" r="60388" b="12936"/>
          <a:stretch>
            <a:fillRect/>
          </a:stretch>
        </p:blipFill>
        <p:spPr>
          <a:xfrm>
            <a:off x="10337331" y="366900"/>
            <a:ext cx="1599251" cy="767473"/>
          </a:xfrm>
          <a:prstGeom prst="rect">
            <a:avLst/>
          </a:prstGeom>
        </p:spPr>
      </p:pic>
      <p:sp>
        <p:nvSpPr>
          <p:cNvPr id="15" name="Rectangle 14"/>
          <p:cNvSpPr/>
          <p:nvPr/>
        </p:nvSpPr>
        <p:spPr>
          <a:xfrm>
            <a:off x="5317674" y="2723351"/>
            <a:ext cx="5163740" cy="461665"/>
          </a:xfrm>
          <a:prstGeom prst="rect">
            <a:avLst/>
          </a:prstGeom>
        </p:spPr>
        <p:txBody>
          <a:bodyPr wrap="square">
            <a:spAutoFit/>
          </a:bodyPr>
          <a:lstStyle/>
          <a:p>
            <a:r>
              <a:rPr lang="en-US" sz="1200" dirty="0" smtClean="0">
                <a:solidFill>
                  <a:schemeClr val="bg1">
                    <a:lumMod val="75000"/>
                  </a:schemeClr>
                </a:solidFill>
                <a:latin typeface="微软雅黑" panose="020B0503020204020204" pitchFamily="34" charset="-122"/>
                <a:ea typeface="微软雅黑" panose="020B0503020204020204" pitchFamily="34" charset="-122"/>
                <a:cs typeface="Roboto Thin" charset="0"/>
              </a:rPr>
              <a:t>A small river named </a:t>
            </a:r>
            <a:r>
              <a:rPr lang="en-US" sz="1200" dirty="0" err="1" smtClean="0">
                <a:solidFill>
                  <a:schemeClr val="bg1">
                    <a:lumMod val="75000"/>
                  </a:schemeClr>
                </a:solidFill>
                <a:latin typeface="微软雅黑" panose="020B0503020204020204" pitchFamily="34" charset="-122"/>
                <a:ea typeface="微软雅黑" panose="020B0503020204020204" pitchFamily="34" charset="-122"/>
                <a:cs typeface="Roboto Thin" charset="0"/>
              </a:rPr>
              <a:t>Duden</a:t>
            </a:r>
            <a:r>
              <a:rPr lang="en-US" sz="1200" dirty="0" smtClean="0">
                <a:solidFill>
                  <a:schemeClr val="bg1">
                    <a:lumMod val="75000"/>
                  </a:schemeClr>
                </a:solidFill>
                <a:latin typeface="微软雅黑" panose="020B0503020204020204" pitchFamily="34" charset="-122"/>
                <a:ea typeface="微软雅黑" panose="020B0503020204020204" pitchFamily="34" charset="-122"/>
                <a:cs typeface="Roboto Thin" charset="0"/>
              </a:rPr>
              <a:t> flows by their place and supplies it with the necessary </a:t>
            </a:r>
            <a:r>
              <a:rPr lang="en-US" sz="1200" dirty="0" err="1" smtClean="0">
                <a:solidFill>
                  <a:schemeClr val="bg1">
                    <a:lumMod val="75000"/>
                  </a:schemeClr>
                </a:solidFill>
                <a:latin typeface="微软雅黑" panose="020B0503020204020204" pitchFamily="34" charset="-122"/>
                <a:ea typeface="微软雅黑" panose="020B0503020204020204" pitchFamily="34" charset="-122"/>
                <a:cs typeface="Roboto Thin" charset="0"/>
              </a:rPr>
              <a:t>regelialia</a:t>
            </a:r>
            <a:r>
              <a:rPr lang="en-US" sz="1200" dirty="0" smtClean="0">
                <a:solidFill>
                  <a:schemeClr val="bg1">
                    <a:lumMod val="75000"/>
                  </a:schemeClr>
                </a:solidFill>
                <a:latin typeface="微软雅黑" panose="020B0503020204020204" pitchFamily="34" charset="-122"/>
                <a:ea typeface="微软雅黑" panose="020B0503020204020204" pitchFamily="34" charset="-122"/>
                <a:cs typeface="Roboto Thin" charset="0"/>
              </a:rPr>
              <a:t>. It is a </a:t>
            </a:r>
            <a:r>
              <a:rPr lang="en-US" sz="1200" dirty="0" err="1" smtClean="0">
                <a:solidFill>
                  <a:schemeClr val="bg1">
                    <a:lumMod val="75000"/>
                  </a:schemeClr>
                </a:solidFill>
                <a:latin typeface="微软雅黑" panose="020B0503020204020204" pitchFamily="34" charset="-122"/>
                <a:ea typeface="微软雅黑" panose="020B0503020204020204" pitchFamily="34" charset="-122"/>
                <a:cs typeface="Roboto Thin" charset="0"/>
              </a:rPr>
              <a:t>paradisematic</a:t>
            </a:r>
            <a:r>
              <a:rPr lang="en-US" sz="1200" dirty="0" smtClean="0">
                <a:solidFill>
                  <a:schemeClr val="bg1">
                    <a:lumMod val="75000"/>
                  </a:schemeClr>
                </a:solidFill>
                <a:latin typeface="微软雅黑" panose="020B0503020204020204" pitchFamily="34" charset="-122"/>
                <a:ea typeface="微软雅黑" panose="020B0503020204020204" pitchFamily="34" charset="-122"/>
                <a:cs typeface="Roboto Thin" charset="0"/>
              </a:rPr>
              <a:t> country.</a:t>
            </a:r>
            <a:endParaRPr lang="en-US" sz="1200" dirty="0">
              <a:solidFill>
                <a:schemeClr val="bg1">
                  <a:lumMod val="75000"/>
                </a:schemeClr>
              </a:solidFill>
              <a:latin typeface="微软雅黑" panose="020B0503020204020204" pitchFamily="34" charset="-122"/>
              <a:ea typeface="微软雅黑" panose="020B0503020204020204" pitchFamily="34" charset="-122"/>
              <a:cs typeface="Roboto Thin" charset="0"/>
            </a:endParaRPr>
          </a:p>
        </p:txBody>
      </p:sp>
      <p:sp>
        <p:nvSpPr>
          <p:cNvPr id="23" name="Rectangle 14"/>
          <p:cNvSpPr/>
          <p:nvPr/>
        </p:nvSpPr>
        <p:spPr>
          <a:xfrm>
            <a:off x="5298167" y="3215794"/>
            <a:ext cx="5778049" cy="292388"/>
          </a:xfrm>
          <a:prstGeom prst="rect">
            <a:avLst/>
          </a:prstGeom>
        </p:spPr>
        <p:txBody>
          <a:bodyPr wrap="square">
            <a:spAutoFit/>
          </a:bodyPr>
          <a:lstStyle/>
          <a:p>
            <a:r>
              <a:rPr lang="zh-CN" altLang="en-US" sz="1300" spc="300" dirty="0">
                <a:solidFill>
                  <a:schemeClr val="bg1">
                    <a:lumMod val="85000"/>
                  </a:schemeClr>
                </a:solidFill>
                <a:latin typeface="微软雅黑" panose="020B0503020204020204" pitchFamily="34" charset="-122"/>
                <a:ea typeface="微软雅黑" panose="020B0503020204020204" pitchFamily="34" charset="-122"/>
                <a:cs typeface="Roboto Thin" charset="0"/>
              </a:rPr>
              <a:t>适</a:t>
            </a:r>
            <a:r>
              <a:rPr lang="zh-CN" altLang="en-US"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用团队培训</a:t>
            </a:r>
            <a:r>
              <a:rPr lang="en-US" altLang="zh-CN"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a:t>
            </a:r>
            <a:r>
              <a:rPr lang="zh-CN" altLang="en-US"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员工入职培训</a:t>
            </a:r>
            <a:r>
              <a:rPr lang="en-US" altLang="zh-CN"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a:t>
            </a:r>
            <a:r>
              <a:rPr lang="zh-CN" altLang="en-US"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团队建设</a:t>
            </a:r>
            <a:r>
              <a:rPr lang="en-US" altLang="zh-CN"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a:t>
            </a:r>
            <a:r>
              <a:rPr lang="zh-CN" altLang="en-US" sz="1300" spc="300" dirty="0" smtClean="0">
                <a:solidFill>
                  <a:schemeClr val="bg1">
                    <a:lumMod val="85000"/>
                  </a:schemeClr>
                </a:solidFill>
                <a:latin typeface="微软雅黑" panose="020B0503020204020204" pitchFamily="34" charset="-122"/>
                <a:ea typeface="微软雅黑" panose="020B0503020204020204" pitchFamily="34" charset="-122"/>
                <a:cs typeface="Roboto Thin" charset="0"/>
              </a:rPr>
              <a:t>业绩销售培训等</a:t>
            </a:r>
            <a:endParaRPr lang="en-US" sz="1300" spc="300" dirty="0">
              <a:solidFill>
                <a:schemeClr val="bg1">
                  <a:lumMod val="85000"/>
                </a:schemeClr>
              </a:solidFill>
              <a:latin typeface="微软雅黑" panose="020B0503020204020204" pitchFamily="34" charset="-122"/>
              <a:ea typeface="微软雅黑" panose="020B0503020204020204" pitchFamily="34" charset="-122"/>
              <a:cs typeface="Roboto Thin" charset="0"/>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nodeType="afterEffect">
                                  <p:stCondLst>
                                    <p:cond delay="0"/>
                                  </p:stCondLst>
                                  <p:iterate type="lt">
                                    <p:tmPct val="10000"/>
                                  </p:iterate>
                                  <p:childTnLst>
                                    <p:set>
                                      <p:cBhvr>
                                        <p:cTn id="16" dur="1" fill="hold">
                                          <p:stCondLst>
                                            <p:cond delay="0"/>
                                          </p:stCondLst>
                                        </p:cTn>
                                        <p:tgtEl>
                                          <p:spTgt spid="10">
                                            <p:txEl>
                                              <p:pRg st="0" end="0"/>
                                            </p:txEl>
                                          </p:spTgt>
                                        </p:tgtEl>
                                        <p:attrNameLst>
                                          <p:attrName>style.visibility</p:attrName>
                                        </p:attrNameLst>
                                      </p:cBhvr>
                                      <p:to>
                                        <p:strVal val="visible"/>
                                      </p:to>
                                    </p:set>
                                    <p:anim calcmode="lin" valueType="num">
                                      <p:cBhvr>
                                        <p:cTn id="17" dur="5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0">
                                            <p:txEl>
                                              <p:pRg st="0" end="0"/>
                                            </p:txEl>
                                          </p:spTgt>
                                        </p:tgtEl>
                                      </p:cBhvr>
                                    </p:animEffect>
                                  </p:childTnLst>
                                </p:cTn>
                              </p:par>
                            </p:childTnLst>
                          </p:cTn>
                        </p:par>
                        <p:par>
                          <p:cTn id="22" fill="hold">
                            <p:stCondLst>
                              <p:cond delay="2100"/>
                            </p:stCondLst>
                            <p:childTnLst>
                              <p:par>
                                <p:cTn id="23" presetID="22" presetClass="entr" presetSubtype="4" fill="hold" nodeType="after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wipe(down)">
                                      <p:cBhvr>
                                        <p:cTn id="25" dur="500"/>
                                        <p:tgtEl>
                                          <p:spTgt spid="15">
                                            <p:txEl>
                                              <p:pRg st="0" end="0"/>
                                            </p:txEl>
                                          </p:spTgt>
                                        </p:tgtEl>
                                      </p:cBhvr>
                                    </p:animEffect>
                                  </p:childTnLst>
                                </p:cTn>
                              </p:par>
                            </p:childTnLst>
                          </p:cTn>
                        </p:par>
                        <p:par>
                          <p:cTn id="26" fill="hold">
                            <p:stCondLst>
                              <p:cond delay="2600"/>
                            </p:stCondLst>
                            <p:childTnLst>
                              <p:par>
                                <p:cTn id="27" presetID="10" presetClass="entr" presetSubtype="0" fill="hold" nodeType="afterEffect">
                                  <p:stCondLst>
                                    <p:cond delay="0"/>
                                  </p:stCondLst>
                                  <p:childTnLst>
                                    <p:set>
                                      <p:cBhvr>
                                        <p:cTn id="28" dur="1" fill="hold">
                                          <p:stCondLst>
                                            <p:cond delay="0"/>
                                          </p:stCondLst>
                                        </p:cTn>
                                        <p:tgtEl>
                                          <p:spTgt spid="23">
                                            <p:txEl>
                                              <p:pRg st="0" end="0"/>
                                            </p:txEl>
                                          </p:spTgt>
                                        </p:tgtEl>
                                        <p:attrNameLst>
                                          <p:attrName>style.visibility</p:attrName>
                                        </p:attrNameLst>
                                      </p:cBhvr>
                                      <p:to>
                                        <p:strVal val="visible"/>
                                      </p:to>
                                    </p:set>
                                    <p:animEffect transition="in" filter="fade">
                                      <p:cBhvr>
                                        <p:cTn id="29" dur="500"/>
                                        <p:tgtEl>
                                          <p:spTgt spid="23">
                                            <p:txEl>
                                              <p:pRg st="0" end="0"/>
                                            </p:txEl>
                                          </p:spTgt>
                                        </p:tgtEl>
                                      </p:cBhvr>
                                    </p:animEffect>
                                  </p:childTnLst>
                                </p:cTn>
                              </p:par>
                            </p:childTnLst>
                          </p:cTn>
                        </p:par>
                        <p:par>
                          <p:cTn id="30" fill="hold">
                            <p:stCondLst>
                              <p:cond delay="31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3"/>
                </p:tgtEl>
              </p:cMediaNode>
            </p:audi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76360" y="1820108"/>
            <a:ext cx="11278364" cy="1928680"/>
            <a:chOff x="476360" y="1820108"/>
            <a:chExt cx="11278364" cy="1928680"/>
          </a:xfrm>
        </p:grpSpPr>
        <p:sp>
          <p:nvSpPr>
            <p:cNvPr id="56" name="椭圆 55"/>
            <p:cNvSpPr/>
            <p:nvPr/>
          </p:nvSpPr>
          <p:spPr>
            <a:xfrm>
              <a:off x="476360" y="1828119"/>
              <a:ext cx="1904287" cy="1904287"/>
            </a:xfrm>
            <a:prstGeom prst="ellipse">
              <a:avLst/>
            </a:prstGeom>
            <a:blipFill>
              <a:blip r:embed="rId3">
                <a:grayscl/>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2829518" y="1844267"/>
              <a:ext cx="1904287" cy="1904287"/>
            </a:xfrm>
            <a:prstGeom prst="ellipse">
              <a:avLst/>
            </a:prstGeom>
            <a:blipFill>
              <a:blip r:embed="rId4">
                <a:grayscl/>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5175693" y="1844501"/>
              <a:ext cx="1904287" cy="1904287"/>
            </a:xfrm>
            <a:prstGeom prst="ellipse">
              <a:avLst/>
            </a:prstGeom>
            <a:blipFill>
              <a:blip r:embed="rId5">
                <a:grayscl/>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9786871" y="1820108"/>
              <a:ext cx="1904287" cy="1904287"/>
            </a:xfrm>
            <a:prstGeom prst="ellipse">
              <a:avLst/>
            </a:prstGeom>
            <a:blipFill>
              <a:blip r:embed="rId6">
                <a:grayscl/>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7449174" y="1844501"/>
              <a:ext cx="1904287" cy="1904287"/>
            </a:xfrm>
            <a:prstGeom prst="ellipse">
              <a:avLst/>
            </a:prstGeom>
            <a:blipFill>
              <a:blip r:embed="rId7">
                <a:grayscl/>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29"/>
            <p:cNvGrpSpPr/>
            <p:nvPr/>
          </p:nvGrpSpPr>
          <p:grpSpPr bwMode="auto">
            <a:xfrm>
              <a:off x="1883853" y="1917659"/>
              <a:ext cx="465191" cy="420454"/>
              <a:chOff x="2515972" y="1692015"/>
              <a:chExt cx="524469" cy="472440"/>
            </a:xfrm>
          </p:grpSpPr>
          <p:sp>
            <p:nvSpPr>
              <p:cNvPr id="93" name="椭圆 92"/>
              <p:cNvSpPr/>
              <p:nvPr/>
            </p:nvSpPr>
            <p:spPr>
              <a:xfrm>
                <a:off x="2541986" y="1692015"/>
                <a:ext cx="472440" cy="4724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94" name="矩形 26"/>
              <p:cNvSpPr>
                <a:spLocks noChangeArrowheads="1"/>
              </p:cNvSpPr>
              <p:nvPr/>
            </p:nvSpPr>
            <p:spPr bwMode="auto">
              <a:xfrm>
                <a:off x="2515972" y="1703445"/>
                <a:ext cx="524469" cy="4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2000" dirty="0" smtClean="0">
                    <a:solidFill>
                      <a:schemeClr val="bg1"/>
                    </a:solidFill>
                    <a:latin typeface="Impact" panose="020B0806030902050204" pitchFamily="34" charset="0"/>
                    <a:ea typeface="微软雅黑" panose="020B0503020204020204" pitchFamily="34" charset="-122"/>
                  </a:rPr>
                  <a:t>0 1</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95" name="组合 30"/>
            <p:cNvGrpSpPr/>
            <p:nvPr/>
          </p:nvGrpSpPr>
          <p:grpSpPr bwMode="auto">
            <a:xfrm>
              <a:off x="4247452" y="1917659"/>
              <a:ext cx="450765" cy="420454"/>
              <a:chOff x="5175354" y="1692015"/>
              <a:chExt cx="508203" cy="472440"/>
            </a:xfrm>
          </p:grpSpPr>
          <p:sp>
            <p:nvSpPr>
              <p:cNvPr id="96" name="椭圆 95"/>
              <p:cNvSpPr/>
              <p:nvPr/>
            </p:nvSpPr>
            <p:spPr>
              <a:xfrm>
                <a:off x="5193234" y="1692015"/>
                <a:ext cx="472440" cy="4724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97" name="矩形 27"/>
              <p:cNvSpPr>
                <a:spLocks noChangeArrowheads="1"/>
              </p:cNvSpPr>
              <p:nvPr/>
            </p:nvSpPr>
            <p:spPr bwMode="auto">
              <a:xfrm>
                <a:off x="5175354" y="1703445"/>
                <a:ext cx="508203" cy="4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2000" dirty="0">
                    <a:solidFill>
                      <a:schemeClr val="bg1"/>
                    </a:solidFill>
                    <a:latin typeface="Impact" panose="020B0806030902050204" pitchFamily="34" charset="0"/>
                    <a:ea typeface="微软雅黑" panose="020B0503020204020204" pitchFamily="34" charset="-122"/>
                  </a:rPr>
                  <a:t>02</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98" name="组合 31"/>
            <p:cNvGrpSpPr/>
            <p:nvPr/>
          </p:nvGrpSpPr>
          <p:grpSpPr bwMode="auto">
            <a:xfrm>
              <a:off x="6655042" y="1917659"/>
              <a:ext cx="458780" cy="420454"/>
              <a:chOff x="7884260" y="1692015"/>
              <a:chExt cx="517240" cy="472440"/>
            </a:xfrm>
          </p:grpSpPr>
          <p:sp>
            <p:nvSpPr>
              <p:cNvPr id="99" name="椭圆 98"/>
              <p:cNvSpPr/>
              <p:nvPr/>
            </p:nvSpPr>
            <p:spPr>
              <a:xfrm>
                <a:off x="7906653" y="1692015"/>
                <a:ext cx="472440" cy="4724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00" name="矩形 28"/>
              <p:cNvSpPr>
                <a:spLocks noChangeArrowheads="1"/>
              </p:cNvSpPr>
              <p:nvPr/>
            </p:nvSpPr>
            <p:spPr bwMode="auto">
              <a:xfrm>
                <a:off x="7884260" y="1703445"/>
                <a:ext cx="517240" cy="4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2000" dirty="0">
                    <a:solidFill>
                      <a:schemeClr val="bg1"/>
                    </a:solidFill>
                    <a:latin typeface="Impact" panose="020B0806030902050204" pitchFamily="34" charset="0"/>
                    <a:ea typeface="微软雅黑" panose="020B0503020204020204" pitchFamily="34" charset="-122"/>
                  </a:rPr>
                  <a:t>03</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113" name="组合 30"/>
            <p:cNvGrpSpPr/>
            <p:nvPr/>
          </p:nvGrpSpPr>
          <p:grpSpPr bwMode="auto">
            <a:xfrm>
              <a:off x="8886755" y="1917659"/>
              <a:ext cx="450765" cy="420454"/>
              <a:chOff x="5175354" y="1692015"/>
              <a:chExt cx="508203" cy="472440"/>
            </a:xfrm>
          </p:grpSpPr>
          <p:sp>
            <p:nvSpPr>
              <p:cNvPr id="114" name="椭圆 113"/>
              <p:cNvSpPr/>
              <p:nvPr/>
            </p:nvSpPr>
            <p:spPr>
              <a:xfrm>
                <a:off x="5193234" y="1692015"/>
                <a:ext cx="472440" cy="4724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15" name="矩形 27"/>
              <p:cNvSpPr>
                <a:spLocks noChangeArrowheads="1"/>
              </p:cNvSpPr>
              <p:nvPr/>
            </p:nvSpPr>
            <p:spPr bwMode="auto">
              <a:xfrm>
                <a:off x="5175354" y="1703445"/>
                <a:ext cx="508203" cy="4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2000" dirty="0" smtClean="0">
                    <a:solidFill>
                      <a:schemeClr val="bg1"/>
                    </a:solidFill>
                    <a:latin typeface="Impact" panose="020B0806030902050204" pitchFamily="34" charset="0"/>
                    <a:ea typeface="微软雅黑" panose="020B0503020204020204" pitchFamily="34" charset="-122"/>
                  </a:rPr>
                  <a:t>04</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116" name="组合 31"/>
            <p:cNvGrpSpPr/>
            <p:nvPr/>
          </p:nvGrpSpPr>
          <p:grpSpPr bwMode="auto">
            <a:xfrm>
              <a:off x="11294342" y="1917659"/>
              <a:ext cx="460382" cy="420454"/>
              <a:chOff x="7884262" y="1692015"/>
              <a:chExt cx="519046" cy="472440"/>
            </a:xfrm>
          </p:grpSpPr>
          <p:sp>
            <p:nvSpPr>
              <p:cNvPr id="117" name="椭圆 116"/>
              <p:cNvSpPr/>
              <p:nvPr/>
            </p:nvSpPr>
            <p:spPr>
              <a:xfrm>
                <a:off x="7907558" y="1692015"/>
                <a:ext cx="472441" cy="4724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18" name="矩形 28"/>
              <p:cNvSpPr>
                <a:spLocks noChangeArrowheads="1"/>
              </p:cNvSpPr>
              <p:nvPr/>
            </p:nvSpPr>
            <p:spPr bwMode="auto">
              <a:xfrm>
                <a:off x="7884262" y="1703445"/>
                <a:ext cx="519046" cy="4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2000" dirty="0" smtClean="0">
                    <a:solidFill>
                      <a:schemeClr val="bg1"/>
                    </a:solidFill>
                    <a:latin typeface="Impact" panose="020B0806030902050204" pitchFamily="34" charset="0"/>
                    <a:ea typeface="微软雅黑" panose="020B0503020204020204" pitchFamily="34" charset="-122"/>
                  </a:rPr>
                  <a:t>05</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grpSp>
        <p:nvGrpSpPr>
          <p:cNvPr id="119" name="组合 118"/>
          <p:cNvGrpSpPr/>
          <p:nvPr/>
        </p:nvGrpSpPr>
        <p:grpSpPr>
          <a:xfrm>
            <a:off x="4711943" y="203475"/>
            <a:ext cx="3188040" cy="635239"/>
            <a:chOff x="-3965474" y="185507"/>
            <a:chExt cx="3163258" cy="630301"/>
          </a:xfrm>
        </p:grpSpPr>
        <p:sp>
          <p:nvSpPr>
            <p:cNvPr id="120"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21" name="矩形 120"/>
            <p:cNvSpPr/>
            <p:nvPr/>
          </p:nvSpPr>
          <p:spPr>
            <a:xfrm>
              <a:off x="-3965474" y="185507"/>
              <a:ext cx="1363414" cy="630301"/>
            </a:xfrm>
            <a:prstGeom prst="rect">
              <a:avLst/>
            </a:prstGeom>
          </p:spPr>
          <p:txBody>
            <a:bodyPr wrap="none">
              <a:spAutoFit/>
            </a:bodyPr>
            <a:lstStyle/>
            <a:p>
              <a:pPr algn="ctr" defTabSz="1096645"/>
              <a:r>
                <a:rPr lang="zh-CN" altLang="en-US" sz="353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2"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05490" y="4002374"/>
            <a:ext cx="1446026" cy="1867193"/>
            <a:chOff x="705490" y="4288124"/>
            <a:chExt cx="1446026" cy="1867193"/>
          </a:xfrm>
        </p:grpSpPr>
        <p:sp>
          <p:nvSpPr>
            <p:cNvPr id="77" name="矩形 76"/>
            <p:cNvSpPr/>
            <p:nvPr/>
          </p:nvSpPr>
          <p:spPr>
            <a:xfrm>
              <a:off x="823209" y="4288124"/>
              <a:ext cx="1210588" cy="400110"/>
            </a:xfrm>
            <a:prstGeom prst="rect">
              <a:avLst/>
            </a:prstGeom>
          </p:spPr>
          <p:txBody>
            <a:bodyPr wrap="none">
              <a:spAutoFit/>
            </a:bodyPr>
            <a:lstStyle/>
            <a:p>
              <a:pPr eaLnBrk="0" hangingPunct="0">
                <a:defRPr/>
              </a:pPr>
              <a:r>
                <a:rPr lang="zh-CN" altLang="en-US" sz="2000" b="1" dirty="0">
                  <a:solidFill>
                    <a:srgbClr val="0070C0"/>
                  </a:solidFill>
                  <a:latin typeface="Impact" panose="020B0806030902050204" pitchFamily="34" charset="0"/>
                  <a:ea typeface="微软雅黑" panose="020B0503020204020204" pitchFamily="34" charset="-122"/>
                </a:rPr>
                <a:t>关于团队</a:t>
              </a:r>
            </a:p>
          </p:txBody>
        </p:sp>
        <p:grpSp>
          <p:nvGrpSpPr>
            <p:cNvPr id="80" name="组合 14"/>
            <p:cNvGrpSpPr/>
            <p:nvPr/>
          </p:nvGrpSpPr>
          <p:grpSpPr bwMode="auto">
            <a:xfrm>
              <a:off x="1327917" y="4825706"/>
              <a:ext cx="228569" cy="59259"/>
              <a:chOff x="1695000" y="4256700"/>
              <a:chExt cx="408900" cy="106500"/>
            </a:xfrm>
            <a:solidFill>
              <a:srgbClr val="0070C0"/>
            </a:solidFill>
          </p:grpSpPr>
          <p:sp>
            <p:nvSpPr>
              <p:cNvPr id="81" name="椭圆 80"/>
              <p:cNvSpPr/>
              <p:nvPr/>
            </p:nvSpPr>
            <p:spPr>
              <a:xfrm>
                <a:off x="1695000"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82" name="椭圆 81"/>
              <p:cNvSpPr/>
              <p:nvPr/>
            </p:nvSpPr>
            <p:spPr>
              <a:xfrm>
                <a:off x="1838871"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83" name="椭圆 82"/>
              <p:cNvSpPr/>
              <p:nvPr/>
            </p:nvSpPr>
            <p:spPr>
              <a:xfrm>
                <a:off x="1997889"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grpSp>
        <p:sp>
          <p:nvSpPr>
            <p:cNvPr id="3" name="矩形 2"/>
            <p:cNvSpPr/>
            <p:nvPr/>
          </p:nvSpPr>
          <p:spPr>
            <a:xfrm>
              <a:off x="705490" y="5231987"/>
              <a:ext cx="1446026" cy="923330"/>
            </a:xfrm>
            <a:prstGeom prst="rect">
              <a:avLst/>
            </a:prstGeom>
          </p:spPr>
          <p:txBody>
            <a:bodyPr wrap="square">
              <a:spAutoFit/>
            </a:bodyPr>
            <a:lstStyle/>
            <a:p>
              <a:pPr algn="just" defTabSz="1051560">
                <a:lnSpc>
                  <a:spcPct val="150000"/>
                </a:lnSpc>
              </a:pPr>
              <a:r>
                <a:rPr lang="zh-CN" altLang="en-US" sz="900" dirty="0" smtClean="0">
                  <a:solidFill>
                    <a:schemeClr val="bg1">
                      <a:lumMod val="50000"/>
                    </a:schemeClr>
                  </a:solidFill>
                  <a:latin typeface="微软雅黑 Light"/>
                  <a:ea typeface="微软雅黑 Light"/>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a:ea typeface="微软雅黑 Light"/>
                <a:cs typeface="微软雅黑 Light"/>
              </a:endParaRPr>
            </a:p>
          </p:txBody>
        </p:sp>
      </p:grpSp>
      <p:grpSp>
        <p:nvGrpSpPr>
          <p:cNvPr id="9" name="组合 8"/>
          <p:cNvGrpSpPr/>
          <p:nvPr/>
        </p:nvGrpSpPr>
        <p:grpSpPr>
          <a:xfrm>
            <a:off x="3058648" y="4002374"/>
            <a:ext cx="1446026" cy="1867193"/>
            <a:chOff x="3058648" y="4288124"/>
            <a:chExt cx="1446026" cy="1867193"/>
          </a:xfrm>
        </p:grpSpPr>
        <p:sp>
          <p:nvSpPr>
            <p:cNvPr id="78" name="矩形 77"/>
            <p:cNvSpPr/>
            <p:nvPr/>
          </p:nvSpPr>
          <p:spPr>
            <a:xfrm>
              <a:off x="3176367" y="4288124"/>
              <a:ext cx="1210588" cy="400110"/>
            </a:xfrm>
            <a:prstGeom prst="rect">
              <a:avLst/>
            </a:prstGeom>
          </p:spPr>
          <p:txBody>
            <a:bodyPr wrap="none">
              <a:spAutoFit/>
            </a:bodyPr>
            <a:lstStyle/>
            <a:p>
              <a:pPr eaLnBrk="0" hangingPunct="0">
                <a:defRPr/>
              </a:pPr>
              <a:r>
                <a:rPr lang="zh-CN" altLang="en-US" sz="2000" b="1" dirty="0">
                  <a:solidFill>
                    <a:srgbClr val="0070C0"/>
                  </a:solidFill>
                  <a:latin typeface="Impact" panose="020B0806030902050204" pitchFamily="34" charset="0"/>
                  <a:ea typeface="微软雅黑" panose="020B0503020204020204" pitchFamily="34" charset="-122"/>
                </a:rPr>
                <a:t>面临难题</a:t>
              </a:r>
            </a:p>
          </p:txBody>
        </p:sp>
        <p:grpSp>
          <p:nvGrpSpPr>
            <p:cNvPr id="84" name="组合 15"/>
            <p:cNvGrpSpPr/>
            <p:nvPr/>
          </p:nvGrpSpPr>
          <p:grpSpPr bwMode="auto">
            <a:xfrm>
              <a:off x="3664399" y="4851106"/>
              <a:ext cx="228569" cy="59259"/>
              <a:chOff x="1695000" y="4256700"/>
              <a:chExt cx="408900" cy="106500"/>
            </a:xfrm>
            <a:solidFill>
              <a:srgbClr val="0070C0"/>
            </a:solidFill>
          </p:grpSpPr>
          <p:sp>
            <p:nvSpPr>
              <p:cNvPr id="85" name="椭圆 84"/>
              <p:cNvSpPr/>
              <p:nvPr/>
            </p:nvSpPr>
            <p:spPr>
              <a:xfrm>
                <a:off x="1695000"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86" name="椭圆 85"/>
              <p:cNvSpPr/>
              <p:nvPr/>
            </p:nvSpPr>
            <p:spPr>
              <a:xfrm>
                <a:off x="1838871"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87" name="椭圆 86"/>
              <p:cNvSpPr/>
              <p:nvPr/>
            </p:nvSpPr>
            <p:spPr>
              <a:xfrm>
                <a:off x="1997889"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grpSp>
        <p:sp>
          <p:nvSpPr>
            <p:cNvPr id="60" name="矩形 59"/>
            <p:cNvSpPr/>
            <p:nvPr/>
          </p:nvSpPr>
          <p:spPr>
            <a:xfrm>
              <a:off x="3058648" y="5231987"/>
              <a:ext cx="1446026" cy="923330"/>
            </a:xfrm>
            <a:prstGeom prst="rect">
              <a:avLst/>
            </a:prstGeom>
          </p:spPr>
          <p:txBody>
            <a:bodyPr wrap="square">
              <a:spAutoFit/>
            </a:bodyPr>
            <a:lstStyle/>
            <a:p>
              <a:pPr algn="just" defTabSz="1051560">
                <a:lnSpc>
                  <a:spcPct val="150000"/>
                </a:lnSpc>
              </a:pPr>
              <a:r>
                <a:rPr lang="zh-CN" altLang="en-US" sz="900" dirty="0" smtClean="0">
                  <a:solidFill>
                    <a:schemeClr val="bg1">
                      <a:lumMod val="50000"/>
                    </a:schemeClr>
                  </a:solidFill>
                  <a:latin typeface="微软雅黑 Light"/>
                  <a:ea typeface="微软雅黑 Light"/>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a:ea typeface="微软雅黑 Light"/>
                <a:cs typeface="微软雅黑 Light"/>
              </a:endParaRPr>
            </a:p>
          </p:txBody>
        </p:sp>
      </p:grpSp>
      <p:grpSp>
        <p:nvGrpSpPr>
          <p:cNvPr id="10" name="组合 9"/>
          <p:cNvGrpSpPr/>
          <p:nvPr/>
        </p:nvGrpSpPr>
        <p:grpSpPr>
          <a:xfrm>
            <a:off x="5404823" y="4002374"/>
            <a:ext cx="1446026" cy="1867193"/>
            <a:chOff x="5404823" y="4288124"/>
            <a:chExt cx="1446026" cy="1867193"/>
          </a:xfrm>
        </p:grpSpPr>
        <p:sp>
          <p:nvSpPr>
            <p:cNvPr id="79" name="矩形 78"/>
            <p:cNvSpPr/>
            <p:nvPr/>
          </p:nvSpPr>
          <p:spPr>
            <a:xfrm>
              <a:off x="5522542" y="4288124"/>
              <a:ext cx="1210588" cy="400110"/>
            </a:xfrm>
            <a:prstGeom prst="rect">
              <a:avLst/>
            </a:prstGeom>
          </p:spPr>
          <p:txBody>
            <a:bodyPr wrap="none">
              <a:spAutoFit/>
            </a:bodyPr>
            <a:lstStyle/>
            <a:p>
              <a:pPr eaLnBrk="0" hangingPunct="0">
                <a:defRPr/>
              </a:pPr>
              <a:r>
                <a:rPr lang="zh-CN" altLang="en-US" sz="2000" b="1" dirty="0">
                  <a:solidFill>
                    <a:srgbClr val="0070C0"/>
                  </a:solidFill>
                  <a:latin typeface="Impact" panose="020B0806030902050204" pitchFamily="34" charset="0"/>
                  <a:ea typeface="微软雅黑" panose="020B0503020204020204" pitchFamily="34" charset="-122"/>
                </a:rPr>
                <a:t>建立团队</a:t>
              </a:r>
            </a:p>
          </p:txBody>
        </p:sp>
        <p:grpSp>
          <p:nvGrpSpPr>
            <p:cNvPr id="88" name="组合 19"/>
            <p:cNvGrpSpPr/>
            <p:nvPr/>
          </p:nvGrpSpPr>
          <p:grpSpPr bwMode="auto">
            <a:xfrm>
              <a:off x="6000882" y="4851106"/>
              <a:ext cx="228569" cy="59259"/>
              <a:chOff x="1695000" y="4256700"/>
              <a:chExt cx="408900" cy="106500"/>
            </a:xfrm>
            <a:solidFill>
              <a:srgbClr val="0070C0"/>
            </a:solidFill>
          </p:grpSpPr>
          <p:sp>
            <p:nvSpPr>
              <p:cNvPr id="89" name="椭圆 88"/>
              <p:cNvSpPr/>
              <p:nvPr/>
            </p:nvSpPr>
            <p:spPr>
              <a:xfrm>
                <a:off x="1695000"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90" name="椭圆 89"/>
              <p:cNvSpPr/>
              <p:nvPr/>
            </p:nvSpPr>
            <p:spPr>
              <a:xfrm>
                <a:off x="1838871"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91" name="椭圆 90"/>
              <p:cNvSpPr/>
              <p:nvPr/>
            </p:nvSpPr>
            <p:spPr>
              <a:xfrm>
                <a:off x="1997889"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grpSp>
        <p:sp>
          <p:nvSpPr>
            <p:cNvPr id="61" name="矩形 60"/>
            <p:cNvSpPr/>
            <p:nvPr/>
          </p:nvSpPr>
          <p:spPr>
            <a:xfrm>
              <a:off x="5404823" y="5231987"/>
              <a:ext cx="1446026" cy="923330"/>
            </a:xfrm>
            <a:prstGeom prst="rect">
              <a:avLst/>
            </a:prstGeom>
          </p:spPr>
          <p:txBody>
            <a:bodyPr wrap="square">
              <a:spAutoFit/>
            </a:bodyPr>
            <a:lstStyle/>
            <a:p>
              <a:pPr algn="just" defTabSz="1051560">
                <a:lnSpc>
                  <a:spcPct val="150000"/>
                </a:lnSpc>
              </a:pPr>
              <a:r>
                <a:rPr lang="zh-CN" altLang="en-US" sz="900" dirty="0" smtClean="0">
                  <a:solidFill>
                    <a:schemeClr val="bg1">
                      <a:lumMod val="50000"/>
                    </a:schemeClr>
                  </a:solidFill>
                  <a:latin typeface="微软雅黑 Light"/>
                  <a:ea typeface="微软雅黑 Light"/>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a:ea typeface="微软雅黑 Light"/>
                <a:cs typeface="微软雅黑 Light"/>
              </a:endParaRPr>
            </a:p>
          </p:txBody>
        </p:sp>
      </p:grpSp>
      <p:grpSp>
        <p:nvGrpSpPr>
          <p:cNvPr id="11" name="组合 10"/>
          <p:cNvGrpSpPr/>
          <p:nvPr/>
        </p:nvGrpSpPr>
        <p:grpSpPr>
          <a:xfrm>
            <a:off x="7678304" y="4002374"/>
            <a:ext cx="1446026" cy="1867193"/>
            <a:chOff x="7678304" y="4288124"/>
            <a:chExt cx="1446026" cy="1867193"/>
          </a:xfrm>
        </p:grpSpPr>
        <p:sp>
          <p:nvSpPr>
            <p:cNvPr id="103" name="矩形 102"/>
            <p:cNvSpPr/>
            <p:nvPr/>
          </p:nvSpPr>
          <p:spPr>
            <a:xfrm>
              <a:off x="7796023" y="4288124"/>
              <a:ext cx="1210588" cy="400110"/>
            </a:xfrm>
            <a:prstGeom prst="rect">
              <a:avLst/>
            </a:prstGeom>
          </p:spPr>
          <p:txBody>
            <a:bodyPr wrap="none">
              <a:spAutoFit/>
            </a:bodyPr>
            <a:lstStyle/>
            <a:p>
              <a:pPr eaLnBrk="0" hangingPunct="0">
                <a:defRPr/>
              </a:pPr>
              <a:r>
                <a:rPr lang="zh-CN" altLang="en-US" sz="2000" b="1" dirty="0">
                  <a:solidFill>
                    <a:srgbClr val="0070C0"/>
                  </a:solidFill>
                  <a:latin typeface="Impact" panose="020B0806030902050204" pitchFamily="34" charset="0"/>
                  <a:ea typeface="微软雅黑" panose="020B0503020204020204" pitchFamily="34" charset="-122"/>
                </a:rPr>
                <a:t>领导团队</a:t>
              </a:r>
            </a:p>
          </p:txBody>
        </p:sp>
        <p:grpSp>
          <p:nvGrpSpPr>
            <p:cNvPr id="105" name="组合 15"/>
            <p:cNvGrpSpPr/>
            <p:nvPr/>
          </p:nvGrpSpPr>
          <p:grpSpPr bwMode="auto">
            <a:xfrm>
              <a:off x="8303703" y="4851106"/>
              <a:ext cx="228569" cy="59259"/>
              <a:chOff x="1695000" y="4256700"/>
              <a:chExt cx="408900" cy="106500"/>
            </a:xfrm>
            <a:solidFill>
              <a:srgbClr val="0070C0"/>
            </a:solidFill>
          </p:grpSpPr>
          <p:sp>
            <p:nvSpPr>
              <p:cNvPr id="106" name="椭圆 105"/>
              <p:cNvSpPr/>
              <p:nvPr/>
            </p:nvSpPr>
            <p:spPr>
              <a:xfrm>
                <a:off x="1695000"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07" name="椭圆 106"/>
              <p:cNvSpPr/>
              <p:nvPr/>
            </p:nvSpPr>
            <p:spPr>
              <a:xfrm>
                <a:off x="1838871"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08" name="椭圆 107"/>
              <p:cNvSpPr/>
              <p:nvPr/>
            </p:nvSpPr>
            <p:spPr>
              <a:xfrm>
                <a:off x="1997889"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grpSp>
        <p:sp>
          <p:nvSpPr>
            <p:cNvPr id="62" name="矩形 61"/>
            <p:cNvSpPr/>
            <p:nvPr/>
          </p:nvSpPr>
          <p:spPr>
            <a:xfrm>
              <a:off x="7678304" y="5231987"/>
              <a:ext cx="1446026" cy="923330"/>
            </a:xfrm>
            <a:prstGeom prst="rect">
              <a:avLst/>
            </a:prstGeom>
          </p:spPr>
          <p:txBody>
            <a:bodyPr wrap="square">
              <a:spAutoFit/>
            </a:bodyPr>
            <a:lstStyle/>
            <a:p>
              <a:pPr algn="just" defTabSz="1051560">
                <a:lnSpc>
                  <a:spcPct val="150000"/>
                </a:lnSpc>
              </a:pPr>
              <a:r>
                <a:rPr lang="zh-CN" altLang="en-US" sz="900" dirty="0" smtClean="0">
                  <a:solidFill>
                    <a:schemeClr val="bg1">
                      <a:lumMod val="50000"/>
                    </a:schemeClr>
                  </a:solidFill>
                  <a:latin typeface="微软雅黑 Light"/>
                  <a:ea typeface="微软雅黑 Light"/>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a:ea typeface="微软雅黑 Light"/>
                <a:cs typeface="微软雅黑 Light"/>
              </a:endParaRPr>
            </a:p>
          </p:txBody>
        </p:sp>
      </p:grpSp>
      <p:grpSp>
        <p:nvGrpSpPr>
          <p:cNvPr id="12" name="组合 11"/>
          <p:cNvGrpSpPr/>
          <p:nvPr/>
        </p:nvGrpSpPr>
        <p:grpSpPr>
          <a:xfrm>
            <a:off x="10016001" y="4002374"/>
            <a:ext cx="1446026" cy="1867193"/>
            <a:chOff x="10016001" y="4288124"/>
            <a:chExt cx="1446026" cy="1867193"/>
          </a:xfrm>
        </p:grpSpPr>
        <p:sp>
          <p:nvSpPr>
            <p:cNvPr id="104" name="矩形 103"/>
            <p:cNvSpPr/>
            <p:nvPr/>
          </p:nvSpPr>
          <p:spPr>
            <a:xfrm>
              <a:off x="10133720" y="4288124"/>
              <a:ext cx="1210588" cy="400110"/>
            </a:xfrm>
            <a:prstGeom prst="rect">
              <a:avLst/>
            </a:prstGeom>
          </p:spPr>
          <p:txBody>
            <a:bodyPr wrap="none">
              <a:spAutoFit/>
            </a:bodyPr>
            <a:lstStyle/>
            <a:p>
              <a:pPr eaLnBrk="0" hangingPunct="0">
                <a:defRPr/>
              </a:pPr>
              <a:r>
                <a:rPr lang="zh-CN" altLang="en-US" sz="2000" b="1" dirty="0">
                  <a:solidFill>
                    <a:srgbClr val="0070C0"/>
                  </a:solidFill>
                  <a:latin typeface="Impact" panose="020B0806030902050204" pitchFamily="34" charset="0"/>
                  <a:ea typeface="微软雅黑" panose="020B0503020204020204" pitchFamily="34" charset="-122"/>
                </a:rPr>
                <a:t>处理问题</a:t>
              </a:r>
            </a:p>
          </p:txBody>
        </p:sp>
        <p:grpSp>
          <p:nvGrpSpPr>
            <p:cNvPr id="109" name="组合 19"/>
            <p:cNvGrpSpPr/>
            <p:nvPr/>
          </p:nvGrpSpPr>
          <p:grpSpPr bwMode="auto">
            <a:xfrm>
              <a:off x="10640186" y="4851106"/>
              <a:ext cx="228569" cy="59259"/>
              <a:chOff x="1695000" y="4256700"/>
              <a:chExt cx="408900" cy="106500"/>
            </a:xfrm>
            <a:solidFill>
              <a:srgbClr val="0070C0"/>
            </a:solidFill>
          </p:grpSpPr>
          <p:sp>
            <p:nvSpPr>
              <p:cNvPr id="110" name="椭圆 109"/>
              <p:cNvSpPr/>
              <p:nvPr/>
            </p:nvSpPr>
            <p:spPr>
              <a:xfrm>
                <a:off x="1695000"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11" name="椭圆 110"/>
              <p:cNvSpPr/>
              <p:nvPr/>
            </p:nvSpPr>
            <p:spPr>
              <a:xfrm>
                <a:off x="1838871"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sp>
            <p:nvSpPr>
              <p:cNvPr id="112" name="椭圆 111"/>
              <p:cNvSpPr/>
              <p:nvPr/>
            </p:nvSpPr>
            <p:spPr>
              <a:xfrm>
                <a:off x="1997889" y="4256700"/>
                <a:ext cx="106011" cy="106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b="1">
                  <a:solidFill>
                    <a:srgbClr val="0070C0"/>
                  </a:solidFill>
                  <a:latin typeface="Impact" panose="020B0806030902050204" pitchFamily="34" charset="0"/>
                  <a:ea typeface="微软雅黑" panose="020B0503020204020204" pitchFamily="34" charset="-122"/>
                </a:endParaRPr>
              </a:p>
            </p:txBody>
          </p:sp>
        </p:grpSp>
        <p:sp>
          <p:nvSpPr>
            <p:cNvPr id="63" name="矩形 62"/>
            <p:cNvSpPr/>
            <p:nvPr/>
          </p:nvSpPr>
          <p:spPr>
            <a:xfrm>
              <a:off x="10016001" y="5231987"/>
              <a:ext cx="1446026" cy="923330"/>
            </a:xfrm>
            <a:prstGeom prst="rect">
              <a:avLst/>
            </a:prstGeom>
          </p:spPr>
          <p:txBody>
            <a:bodyPr wrap="square">
              <a:spAutoFit/>
            </a:bodyPr>
            <a:lstStyle/>
            <a:p>
              <a:pPr algn="just" defTabSz="1051560">
                <a:lnSpc>
                  <a:spcPct val="150000"/>
                </a:lnSpc>
              </a:pPr>
              <a:r>
                <a:rPr lang="zh-CN" altLang="en-US" sz="900" dirty="0" smtClean="0">
                  <a:solidFill>
                    <a:schemeClr val="bg1">
                      <a:lumMod val="50000"/>
                    </a:schemeClr>
                  </a:solidFill>
                  <a:latin typeface="微软雅黑 Light"/>
                  <a:ea typeface="微软雅黑 Light"/>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a:ea typeface="微软雅黑 Light"/>
                <a:cs typeface="微软雅黑 Light"/>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79230" y="702640"/>
            <a:ext cx="9144000" cy="2387600"/>
          </a:xfrm>
        </p:spPr>
        <p:txBody>
          <a:bodyPr/>
          <a:lstStyle/>
          <a:p>
            <a:endParaRPr lang="zh-CN" altLang="en-US"/>
          </a:p>
        </p:txBody>
      </p:sp>
      <p:sp>
        <p:nvSpPr>
          <p:cNvPr id="3" name="副标题 2"/>
          <p:cNvSpPr>
            <a:spLocks noGrp="1"/>
          </p:cNvSpPr>
          <p:nvPr>
            <p:ph type="subTitle" idx="1"/>
          </p:nvPr>
        </p:nvSpPr>
        <p:spPr>
          <a:xfrm>
            <a:off x="1179230" y="3182315"/>
            <a:ext cx="9144000" cy="1655762"/>
          </a:xfrm>
        </p:spPr>
        <p:txBody>
          <a:bodyPr/>
          <a:lstStyle/>
          <a:p>
            <a:endParaRPr lang="zh-CN" altLang="en-US"/>
          </a:p>
        </p:txBody>
      </p:sp>
      <p:pic>
        <p:nvPicPr>
          <p:cNvPr id="4" name="图片 3"/>
          <p:cNvPicPr>
            <a:picLocks noChangeAspect="1"/>
          </p:cNvPicPr>
          <p:nvPr/>
        </p:nvPicPr>
        <p:blipFill rotWithShape="1">
          <a:blip r:embed="rId5" cstate="print">
            <a:extLst>
              <a:ext uri="{BEBA8EAE-BF5A-486C-A8C5-ECC9F3942E4B}">
                <a14:imgProps xmlns:a14="http://schemas.microsoft.com/office/drawing/2010/main">
                  <a14:imgLayer r:embed="rId6">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a:xfrm>
            <a:off x="0" y="-14514"/>
            <a:ext cx="12220876" cy="6872514"/>
          </a:xfrm>
          <a:prstGeom prst="rect">
            <a:avLst/>
          </a:prstGeom>
        </p:spPr>
      </p:pic>
      <p:sp>
        <p:nvSpPr>
          <p:cNvPr id="6" name="矩形 5"/>
          <p:cNvSpPr/>
          <p:nvPr/>
        </p:nvSpPr>
        <p:spPr>
          <a:xfrm>
            <a:off x="0" y="-14514"/>
            <a:ext cx="12220876" cy="6872514"/>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等腰三角形 5"/>
          <p:cNvSpPr>
            <a:spLocks noChangeArrowheads="1"/>
          </p:cNvSpPr>
          <p:nvPr/>
        </p:nvSpPr>
        <p:spPr bwMode="auto">
          <a:xfrm rot="9949063">
            <a:off x="9020416" y="5436298"/>
            <a:ext cx="1219200" cy="512763"/>
          </a:xfrm>
          <a:prstGeom prst="triangle">
            <a:avLst>
              <a:gd name="adj" fmla="val 65787"/>
            </a:avLst>
          </a:prstGeom>
          <a:solidFill>
            <a:schemeClr val="bg1"/>
          </a:solidFill>
          <a:ln>
            <a:noFill/>
          </a:ln>
        </p:spPr>
        <p:txBody>
          <a:bodyPr anchor="ctr"/>
          <a:lstStyle/>
          <a:p>
            <a:pPr algn="ctr" eaLnBrk="1" hangingPunct="1"/>
            <a:endParaRPr lang="zh-CN" altLang="en-US">
              <a:solidFill>
                <a:srgbClr val="FFFFFF"/>
              </a:solidFill>
            </a:endParaRPr>
          </a:p>
        </p:txBody>
      </p:sp>
      <p:sp>
        <p:nvSpPr>
          <p:cNvPr id="72" name="等腰三角形 9"/>
          <p:cNvSpPr>
            <a:spLocks noChangeArrowheads="1"/>
          </p:cNvSpPr>
          <p:nvPr/>
        </p:nvSpPr>
        <p:spPr bwMode="auto">
          <a:xfrm rot="18237801">
            <a:off x="10175593" y="3437902"/>
            <a:ext cx="306387" cy="163513"/>
          </a:xfrm>
          <a:prstGeom prst="triangle">
            <a:avLst>
              <a:gd name="adj" fmla="val 89630"/>
            </a:avLst>
          </a:prstGeom>
          <a:solidFill>
            <a:schemeClr val="bg1"/>
          </a:solidFill>
          <a:ln>
            <a:noFill/>
          </a:ln>
        </p:spPr>
        <p:txBody>
          <a:bodyPr anchor="ctr"/>
          <a:lstStyle/>
          <a:p>
            <a:pPr algn="ctr" eaLnBrk="1" hangingPunct="1"/>
            <a:endParaRPr lang="zh-CN" altLang="en-US">
              <a:solidFill>
                <a:srgbClr val="FFFFFF"/>
              </a:solidFill>
            </a:endParaRPr>
          </a:p>
        </p:txBody>
      </p:sp>
      <p:sp>
        <p:nvSpPr>
          <p:cNvPr id="73" name="等腰三角形 14"/>
          <p:cNvSpPr>
            <a:spLocks noChangeArrowheads="1"/>
          </p:cNvSpPr>
          <p:nvPr/>
        </p:nvSpPr>
        <p:spPr bwMode="auto">
          <a:xfrm rot="19833911">
            <a:off x="8697630" y="426414"/>
            <a:ext cx="246063" cy="196850"/>
          </a:xfrm>
          <a:prstGeom prst="triangle">
            <a:avLst>
              <a:gd name="adj" fmla="val 89630"/>
            </a:avLst>
          </a:prstGeom>
          <a:solidFill>
            <a:schemeClr val="bg1"/>
          </a:solidFill>
          <a:ln>
            <a:noFill/>
          </a:ln>
        </p:spPr>
        <p:txBody>
          <a:bodyPr anchor="ctr"/>
          <a:lstStyle/>
          <a:p>
            <a:pPr algn="ctr" eaLnBrk="1" hangingPunct="1"/>
            <a:endParaRPr lang="zh-CN" altLang="en-US">
              <a:solidFill>
                <a:schemeClr val="bg1"/>
              </a:solidFill>
            </a:endParaRPr>
          </a:p>
        </p:txBody>
      </p:sp>
      <p:sp>
        <p:nvSpPr>
          <p:cNvPr id="74" name="等腰三角形 8"/>
          <p:cNvSpPr>
            <a:spLocks noChangeArrowheads="1"/>
          </p:cNvSpPr>
          <p:nvPr/>
        </p:nvSpPr>
        <p:spPr bwMode="auto">
          <a:xfrm rot="10359249">
            <a:off x="1620555" y="2861640"/>
            <a:ext cx="339725" cy="446087"/>
          </a:xfrm>
          <a:prstGeom prst="triangle">
            <a:avLst>
              <a:gd name="adj" fmla="val 83981"/>
            </a:avLst>
          </a:prstGeom>
          <a:solidFill>
            <a:schemeClr val="bg1"/>
          </a:solidFill>
          <a:ln>
            <a:noFill/>
          </a:ln>
        </p:spPr>
        <p:txBody>
          <a:bodyPr anchor="ctr"/>
          <a:lstStyle/>
          <a:p>
            <a:pPr algn="ctr" eaLnBrk="1" hangingPunct="1"/>
            <a:endParaRPr lang="zh-CN" altLang="en-US">
              <a:solidFill>
                <a:srgbClr val="FFFFFF"/>
              </a:solidFill>
            </a:endParaRPr>
          </a:p>
        </p:txBody>
      </p:sp>
      <p:pic>
        <p:nvPicPr>
          <p:cNvPr id="35" name="the-Good(大气震撼 气势背景音乐 Shall,R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85988" y="5748140"/>
            <a:ext cx="609600" cy="609600"/>
          </a:xfrm>
          <a:prstGeom prst="rect">
            <a:avLst/>
          </a:prstGeom>
        </p:spPr>
      </p:pic>
      <p:grpSp>
        <p:nvGrpSpPr>
          <p:cNvPr id="36" name="组合 35"/>
          <p:cNvGrpSpPr/>
          <p:nvPr/>
        </p:nvGrpSpPr>
        <p:grpSpPr>
          <a:xfrm>
            <a:off x="3822848" y="2330773"/>
            <a:ext cx="5887373" cy="1110510"/>
            <a:chOff x="2771607" y="3358462"/>
            <a:chExt cx="5887373" cy="1110510"/>
          </a:xfrm>
        </p:grpSpPr>
        <p:sp>
          <p:nvSpPr>
            <p:cNvPr id="55" name="TextBox 6"/>
            <p:cNvSpPr txBox="1">
              <a:spLocks noChangeArrowheads="1"/>
            </p:cNvSpPr>
            <p:nvPr/>
          </p:nvSpPr>
          <p:spPr bwMode="auto">
            <a:xfrm>
              <a:off x="2771607" y="3358462"/>
              <a:ext cx="58873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5000" b="1" spc="300" dirty="0" smtClean="0">
                  <a:solidFill>
                    <a:schemeClr val="bg1"/>
                  </a:solidFill>
                  <a:latin typeface="方正正大黑简体" panose="02000000000000000000" pitchFamily="2" charset="-122"/>
                  <a:ea typeface="方正正大黑简体" panose="02000000000000000000" pitchFamily="2" charset="-122"/>
                </a:rPr>
                <a:t>关于团队</a:t>
              </a:r>
              <a:endParaRPr lang="zh-CN" altLang="en-US" sz="5000" b="1" spc="300" dirty="0">
                <a:solidFill>
                  <a:schemeClr val="bg1"/>
                </a:solidFill>
                <a:latin typeface="方正正大黑简体" panose="02000000000000000000" pitchFamily="2" charset="-122"/>
                <a:ea typeface="方正正大黑简体" panose="02000000000000000000" pitchFamily="2" charset="-122"/>
              </a:endParaRPr>
            </a:p>
          </p:txBody>
        </p:sp>
        <p:sp>
          <p:nvSpPr>
            <p:cNvPr id="56" name="矩形 55"/>
            <p:cNvSpPr/>
            <p:nvPr/>
          </p:nvSpPr>
          <p:spPr>
            <a:xfrm>
              <a:off x="4279237" y="4068862"/>
              <a:ext cx="2970429" cy="400110"/>
            </a:xfrm>
            <a:prstGeom prst="rect">
              <a:avLst/>
            </a:prstGeom>
          </p:spPr>
          <p:txBody>
            <a:bodyPr wrap="none">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ABOUT THE TEAM</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3649969" y="2116193"/>
            <a:ext cx="1381276" cy="1554272"/>
          </a:xfrm>
          <a:prstGeom prst="rect">
            <a:avLst/>
          </a:prstGeom>
        </p:spPr>
        <p:txBody>
          <a:bodyPr wrap="none">
            <a:spAutoFit/>
          </a:bodyPr>
          <a:lstStyle/>
          <a:p>
            <a:r>
              <a:rPr lang="en-US" altLang="zh-CN" sz="9500" spc="303" dirty="0" smtClean="0">
                <a:solidFill>
                  <a:schemeClr val="bg1"/>
                </a:solidFill>
                <a:latin typeface="Impact" panose="020B0806030902050204" pitchFamily="34" charset="0"/>
                <a:ea typeface="MStiffHei PRC UltraBold" panose="00000500000000000000" pitchFamily="2" charset="-122"/>
              </a:rPr>
              <a:t>01</a:t>
            </a:r>
            <a:endParaRPr lang="zh-CN" altLang="en-US" sz="9500" dirty="0">
              <a:solidFill>
                <a:schemeClr val="bg1"/>
              </a:solidFill>
              <a:latin typeface="Impact" panose="020B0806030902050204" pitchFamily="34" charset="0"/>
              <a:ea typeface="MStiffHei PRC UltraBold"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528"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p:cTn id="18" dur="500" fill="hold"/>
                                        <p:tgtEl>
                                          <p:spTgt spid="73"/>
                                        </p:tgtEl>
                                        <p:attrNameLst>
                                          <p:attrName>ppt_w</p:attrName>
                                        </p:attrNameLst>
                                      </p:cBhvr>
                                      <p:tavLst>
                                        <p:tav tm="0">
                                          <p:val>
                                            <p:fltVal val="0"/>
                                          </p:val>
                                        </p:tav>
                                        <p:tav tm="100000">
                                          <p:val>
                                            <p:strVal val="#ppt_w"/>
                                          </p:val>
                                        </p:tav>
                                      </p:tavLst>
                                    </p:anim>
                                    <p:anim calcmode="lin" valueType="num">
                                      <p:cBhvr>
                                        <p:cTn id="19" dur="500" fill="hold"/>
                                        <p:tgtEl>
                                          <p:spTgt spid="73"/>
                                        </p:tgtEl>
                                        <p:attrNameLst>
                                          <p:attrName>ppt_h</p:attrName>
                                        </p:attrNameLst>
                                      </p:cBhvr>
                                      <p:tavLst>
                                        <p:tav tm="0">
                                          <p:val>
                                            <p:fltVal val="0"/>
                                          </p:val>
                                        </p:tav>
                                        <p:tav tm="100000">
                                          <p:val>
                                            <p:strVal val="#ppt_h"/>
                                          </p:val>
                                        </p:tav>
                                      </p:tavLst>
                                    </p:anim>
                                    <p:anim calcmode="lin" valueType="num">
                                      <p:cBhvr>
                                        <p:cTn id="20" dur="500" fill="hold"/>
                                        <p:tgtEl>
                                          <p:spTgt spid="73"/>
                                        </p:tgtEl>
                                        <p:attrNameLst>
                                          <p:attrName>ppt_x</p:attrName>
                                        </p:attrNameLst>
                                      </p:cBhvr>
                                      <p:tavLst>
                                        <p:tav tm="0">
                                          <p:val>
                                            <p:fltVal val="0.5"/>
                                          </p:val>
                                        </p:tav>
                                        <p:tav tm="100000">
                                          <p:val>
                                            <p:strVal val="#ppt_x"/>
                                          </p:val>
                                        </p:tav>
                                      </p:tavLst>
                                    </p:anim>
                                    <p:anim calcmode="lin" valueType="num">
                                      <p:cBhvr>
                                        <p:cTn id="21" dur="500" fill="hold"/>
                                        <p:tgtEl>
                                          <p:spTgt spid="73"/>
                                        </p:tgtEl>
                                        <p:attrNameLst>
                                          <p:attrName>ppt_y</p:attrName>
                                        </p:attrNameLst>
                                      </p:cBhvr>
                                      <p:tavLst>
                                        <p:tav tm="0">
                                          <p:val>
                                            <p:fltVal val="0.5"/>
                                          </p:val>
                                        </p:tav>
                                        <p:tav tm="100000">
                                          <p:val>
                                            <p:strVal val="#ppt_y"/>
                                          </p:val>
                                        </p:tav>
                                      </p:tavLst>
                                    </p:anim>
                                  </p:childTnLst>
                                </p:cTn>
                              </p:par>
                              <p:par>
                                <p:cTn id="22" presetID="6" presetClass="emph" presetSubtype="0" fill="hold" nodeType="withEffect">
                                  <p:stCondLst>
                                    <p:cond delay="0"/>
                                  </p:stCondLst>
                                  <p:childTnLst>
                                    <p:animScale>
                                      <p:cBhvr>
                                        <p:cTn id="23" dur="2000" fill="hold"/>
                                        <p:tgtEl>
                                          <p:spTgt spid="4"/>
                                        </p:tgtEl>
                                      </p:cBhvr>
                                      <p:by x="150000" y="150000"/>
                                    </p:animScale>
                                  </p:childTnLst>
                                </p:cTn>
                              </p:par>
                            </p:childTnLst>
                          </p:cTn>
                        </p:par>
                        <p:par>
                          <p:cTn id="24" fill="hold">
                            <p:stCondLst>
                              <p:cond delay="2000"/>
                            </p:stCondLst>
                            <p:childTnLst>
                              <p:par>
                                <p:cTn id="25" presetID="1" presetClass="mediacall" presetSubtype="0" fill="hold" nodeType="afterEffect">
                                  <p:stCondLst>
                                    <p:cond delay="0"/>
                                  </p:stCondLst>
                                  <p:childTnLst>
                                    <p:cmd type="call" cmd="playFrom(0.0)">
                                      <p:cBhvr>
                                        <p:cTn id="26" dur="1" fill="hold"/>
                                        <p:tgtEl>
                                          <p:spTgt spid="35"/>
                                        </p:tgtEl>
                                      </p:cBhvr>
                                    </p:cmd>
                                  </p:childTnLst>
                                </p:cTn>
                              </p:par>
                            </p:childTnLst>
                          </p:cTn>
                        </p:par>
                        <p:par>
                          <p:cTn id="27" fill="hold">
                            <p:stCondLst>
                              <p:cond delay="2000"/>
                            </p:stCondLst>
                            <p:childTnLst>
                              <p:par>
                                <p:cTn id="28" presetID="23" presetClass="entr" presetSubtype="528"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p:cTn id="30" dur="500" fill="hold"/>
                                        <p:tgtEl>
                                          <p:spTgt spid="71"/>
                                        </p:tgtEl>
                                        <p:attrNameLst>
                                          <p:attrName>ppt_w</p:attrName>
                                        </p:attrNameLst>
                                      </p:cBhvr>
                                      <p:tavLst>
                                        <p:tav tm="0">
                                          <p:val>
                                            <p:fltVal val="0"/>
                                          </p:val>
                                        </p:tav>
                                        <p:tav tm="100000">
                                          <p:val>
                                            <p:strVal val="#ppt_w"/>
                                          </p:val>
                                        </p:tav>
                                      </p:tavLst>
                                    </p:anim>
                                    <p:anim calcmode="lin" valueType="num">
                                      <p:cBhvr>
                                        <p:cTn id="31" dur="500" fill="hold"/>
                                        <p:tgtEl>
                                          <p:spTgt spid="71"/>
                                        </p:tgtEl>
                                        <p:attrNameLst>
                                          <p:attrName>ppt_h</p:attrName>
                                        </p:attrNameLst>
                                      </p:cBhvr>
                                      <p:tavLst>
                                        <p:tav tm="0">
                                          <p:val>
                                            <p:fltVal val="0"/>
                                          </p:val>
                                        </p:tav>
                                        <p:tav tm="100000">
                                          <p:val>
                                            <p:strVal val="#ppt_h"/>
                                          </p:val>
                                        </p:tav>
                                      </p:tavLst>
                                    </p:anim>
                                    <p:anim calcmode="lin" valueType="num">
                                      <p:cBhvr>
                                        <p:cTn id="32" dur="500" fill="hold"/>
                                        <p:tgtEl>
                                          <p:spTgt spid="71"/>
                                        </p:tgtEl>
                                        <p:attrNameLst>
                                          <p:attrName>ppt_x</p:attrName>
                                        </p:attrNameLst>
                                      </p:cBhvr>
                                      <p:tavLst>
                                        <p:tav tm="0">
                                          <p:val>
                                            <p:fltVal val="0.5"/>
                                          </p:val>
                                        </p:tav>
                                        <p:tav tm="100000">
                                          <p:val>
                                            <p:strVal val="#ppt_x"/>
                                          </p:val>
                                        </p:tav>
                                      </p:tavLst>
                                    </p:anim>
                                    <p:anim calcmode="lin" valueType="num">
                                      <p:cBhvr>
                                        <p:cTn id="33" dur="500" fill="hold"/>
                                        <p:tgtEl>
                                          <p:spTgt spid="71"/>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23" presetClass="entr" presetSubtype="528" fill="hold" grpId="0" nodeType="after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fltVal val="0"/>
                                          </p:val>
                                        </p:tav>
                                        <p:tav tm="100000">
                                          <p:val>
                                            <p:strVal val="#ppt_w"/>
                                          </p:val>
                                        </p:tav>
                                      </p:tavLst>
                                    </p:anim>
                                    <p:anim calcmode="lin" valueType="num">
                                      <p:cBhvr>
                                        <p:cTn id="38" dur="500" fill="hold"/>
                                        <p:tgtEl>
                                          <p:spTgt spid="74"/>
                                        </p:tgtEl>
                                        <p:attrNameLst>
                                          <p:attrName>ppt_h</p:attrName>
                                        </p:attrNameLst>
                                      </p:cBhvr>
                                      <p:tavLst>
                                        <p:tav tm="0">
                                          <p:val>
                                            <p:fltVal val="0"/>
                                          </p:val>
                                        </p:tav>
                                        <p:tav tm="100000">
                                          <p:val>
                                            <p:strVal val="#ppt_h"/>
                                          </p:val>
                                        </p:tav>
                                      </p:tavLst>
                                    </p:anim>
                                    <p:anim calcmode="lin" valueType="num">
                                      <p:cBhvr>
                                        <p:cTn id="39" dur="500" fill="hold"/>
                                        <p:tgtEl>
                                          <p:spTgt spid="74"/>
                                        </p:tgtEl>
                                        <p:attrNameLst>
                                          <p:attrName>ppt_x</p:attrName>
                                        </p:attrNameLst>
                                      </p:cBhvr>
                                      <p:tavLst>
                                        <p:tav tm="0">
                                          <p:val>
                                            <p:fltVal val="0.5"/>
                                          </p:val>
                                        </p:tav>
                                        <p:tav tm="100000">
                                          <p:val>
                                            <p:strVal val="#ppt_x"/>
                                          </p:val>
                                        </p:tav>
                                      </p:tavLst>
                                    </p:anim>
                                    <p:anim calcmode="lin" valueType="num">
                                      <p:cBhvr>
                                        <p:cTn id="40" dur="500" fill="hold"/>
                                        <p:tgtEl>
                                          <p:spTgt spid="74"/>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 calcmode="lin" valueType="num">
                                      <p:cBhvr>
                                        <p:cTn id="46" dur="500" fill="hold"/>
                                        <p:tgtEl>
                                          <p:spTgt spid="72"/>
                                        </p:tgtEl>
                                        <p:attrNameLst>
                                          <p:attrName>ppt_x</p:attrName>
                                        </p:attrNameLst>
                                      </p:cBhvr>
                                      <p:tavLst>
                                        <p:tav tm="0">
                                          <p:val>
                                            <p:fltVal val="0.5"/>
                                          </p:val>
                                        </p:tav>
                                        <p:tav tm="100000">
                                          <p:val>
                                            <p:strVal val="#ppt_x"/>
                                          </p:val>
                                        </p:tav>
                                      </p:tavLst>
                                    </p:anim>
                                    <p:anim calcmode="lin" valueType="num">
                                      <p:cBhvr>
                                        <p:cTn id="47" dur="500" fill="hold"/>
                                        <p:tgtEl>
                                          <p:spTgt spid="7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8" repeatCount="indefinite" fill="remove" display="0">
                  <p:stCondLst>
                    <p:cond delay="indefinite"/>
                  </p:stCondLst>
                  <p:endCondLst>
                    <p:cond evt="onStopAudio" delay="0">
                      <p:tgtEl>
                        <p:sldTgt/>
                      </p:tgtEl>
                    </p:cond>
                  </p:endCondLst>
                </p:cTn>
                <p:tgtEl>
                  <p:spTgt spid="35"/>
                </p:tgtEl>
              </p:cMediaNode>
            </p:audio>
          </p:childTnLst>
        </p:cTn>
      </p:par>
    </p:tnLst>
    <p:bldLst>
      <p:bldP spid="71" grpId="0" animBg="1" autoUpdateAnimBg="0"/>
      <p:bldP spid="72" grpId="0" animBg="1" autoUpdateAnimBg="0"/>
      <p:bldP spid="73" grpId="0" animBg="1" autoUpdateAnimBg="0"/>
      <p:bldP spid="74" grpId="0" animBg="1" autoUpdateAnimBg="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40295" y="325379"/>
            <a:ext cx="1969260" cy="1898026"/>
            <a:chOff x="6624228" y="1055727"/>
            <a:chExt cx="1800200" cy="1735082"/>
          </a:xfrm>
        </p:grpSpPr>
        <p:sp>
          <p:nvSpPr>
            <p:cNvPr id="9" name="椭圆 8"/>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TextBox 4"/>
            <p:cNvSpPr txBox="1"/>
            <p:nvPr/>
          </p:nvSpPr>
          <p:spPr>
            <a:xfrm>
              <a:off x="6624228" y="1535629"/>
              <a:ext cx="1800200" cy="928469"/>
            </a:xfrm>
            <a:prstGeom prst="rect">
              <a:avLst/>
            </a:prstGeom>
            <a:noFill/>
          </p:spPr>
          <p:txBody>
            <a:bodyPr wrap="square" rtlCol="0">
              <a:spAutoFit/>
            </a:bodyPr>
            <a:lstStyle/>
            <a:p>
              <a:pPr algn="ctr"/>
              <a:r>
                <a:rPr lang="zh-CN" altLang="en-US" sz="3000" b="1" dirty="0">
                  <a:solidFill>
                    <a:schemeClr val="bg1"/>
                  </a:solidFill>
                  <a:latin typeface="造字工房悦黑演示版常规体" pitchFamily="50" charset="-122"/>
                  <a:ea typeface="造字工房悦黑演示版常规体" pitchFamily="50" charset="-122"/>
                </a:rPr>
                <a:t>团队种类</a:t>
              </a:r>
              <a:endParaRPr lang="en-US" altLang="zh-CN" sz="3000" b="1" dirty="0">
                <a:solidFill>
                  <a:schemeClr val="bg1"/>
                </a:solidFill>
                <a:latin typeface="造字工房悦黑演示版常规体" pitchFamily="50" charset="-122"/>
                <a:ea typeface="造字工房悦黑演示版常规体" pitchFamily="50" charset="-122"/>
              </a:endParaRPr>
            </a:p>
            <a:p>
              <a:pPr algn="ctr"/>
              <a:r>
                <a:rPr lang="en-US" altLang="zh-CN" sz="3000" b="1" dirty="0">
                  <a:solidFill>
                    <a:schemeClr val="bg1"/>
                  </a:solidFill>
                  <a:latin typeface="造字工房悦黑演示版常规体" pitchFamily="50" charset="-122"/>
                  <a:ea typeface="造字工房悦黑演示版常规体" pitchFamily="50" charset="-122"/>
                </a:rPr>
                <a:t>Types</a:t>
              </a:r>
              <a:endParaRPr lang="zh-CN" altLang="en-US" sz="3000" b="1" dirty="0">
                <a:solidFill>
                  <a:schemeClr val="bg1"/>
                </a:solidFill>
                <a:latin typeface="造字工房悦黑演示版常规体" pitchFamily="50" charset="-122"/>
                <a:ea typeface="造字工房悦黑演示版常规体" pitchFamily="50" charset="-122"/>
              </a:endParaRPr>
            </a:p>
          </p:txBody>
        </p:sp>
      </p:grpSp>
      <p:grpSp>
        <p:nvGrpSpPr>
          <p:cNvPr id="18" name="组合 17"/>
          <p:cNvGrpSpPr/>
          <p:nvPr/>
        </p:nvGrpSpPr>
        <p:grpSpPr>
          <a:xfrm>
            <a:off x="1919891" y="2981224"/>
            <a:ext cx="9165677" cy="1973814"/>
            <a:chOff x="1919891" y="2981224"/>
            <a:chExt cx="9165677" cy="1973814"/>
          </a:xfrm>
        </p:grpSpPr>
        <p:sp>
          <p:nvSpPr>
            <p:cNvPr id="11" name="TextBox 13"/>
            <p:cNvSpPr txBox="1"/>
            <p:nvPr/>
          </p:nvSpPr>
          <p:spPr>
            <a:xfrm>
              <a:off x="1919891" y="3016046"/>
              <a:ext cx="2688299" cy="1938992"/>
            </a:xfrm>
            <a:prstGeom prst="rect">
              <a:avLst/>
            </a:prstGeom>
            <a:noFill/>
          </p:spPr>
          <p:txBody>
            <a:bodyPr wrap="square" rtlCol="0">
              <a:spAutoFit/>
            </a:bodyPr>
            <a:lstStyle/>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工作团队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smtClean="0">
                  <a:solidFill>
                    <a:schemeClr val="tx1">
                      <a:lumMod val="75000"/>
                      <a:lumOff val="25000"/>
                    </a:schemeClr>
                  </a:solidFill>
                  <a:latin typeface="微软雅黑" panose="020B0503020204020204" pitchFamily="34" charset="-122"/>
                  <a:ea typeface="微软雅黑" panose="020B0503020204020204" pitchFamily="34" charset="-122"/>
                </a:rPr>
                <a:t>顶层团</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商务策略团队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项目团队</a:t>
              </a:r>
            </a:p>
          </p:txBody>
        </p:sp>
        <p:sp>
          <p:nvSpPr>
            <p:cNvPr id="12" name="TextBox 14"/>
            <p:cNvSpPr txBox="1"/>
            <p:nvPr/>
          </p:nvSpPr>
          <p:spPr>
            <a:xfrm>
              <a:off x="4669229" y="2981224"/>
              <a:ext cx="2832315" cy="1938992"/>
            </a:xfrm>
            <a:prstGeom prst="rect">
              <a:avLst/>
            </a:prstGeom>
            <a:noFill/>
          </p:spPr>
          <p:txBody>
            <a:bodyPr wrap="square" rtlCol="0">
              <a:spAutoFit/>
            </a:bodyPr>
            <a:lstStyle/>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跨职能团队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特别任务团队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质量周期团队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客服服务团队</a:t>
              </a:r>
            </a:p>
          </p:txBody>
        </p:sp>
        <p:sp>
          <p:nvSpPr>
            <p:cNvPr id="13" name="TextBox 15"/>
            <p:cNvSpPr txBox="1"/>
            <p:nvPr/>
          </p:nvSpPr>
          <p:spPr>
            <a:xfrm>
              <a:off x="7869888" y="3016046"/>
              <a:ext cx="3215680" cy="1938992"/>
            </a:xfrm>
            <a:prstGeom prst="rect">
              <a:avLst/>
            </a:prstGeom>
            <a:noFill/>
          </p:spPr>
          <p:txBody>
            <a:bodyPr wrap="square" rtlCol="0">
              <a:spAutoFit/>
            </a:bodyPr>
            <a:lstStyle/>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smtClean="0">
                  <a:solidFill>
                    <a:schemeClr val="tx1">
                      <a:lumMod val="75000"/>
                      <a:lumOff val="25000"/>
                    </a:schemeClr>
                  </a:solidFill>
                  <a:latin typeface="微软雅黑" panose="020B0503020204020204" pitchFamily="34" charset="-122"/>
                  <a:ea typeface="微软雅黑" panose="020B0503020204020204" pitchFamily="34" charset="-122"/>
                </a:rPr>
                <a:t>快</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速任</a:t>
              </a:r>
              <a:r>
                <a:rPr lang="zh-CN" altLang="en-US" sz="2000" spc="300" dirty="0" smtClean="0">
                  <a:solidFill>
                    <a:schemeClr val="tx1">
                      <a:lumMod val="75000"/>
                      <a:lumOff val="25000"/>
                    </a:schemeClr>
                  </a:solidFill>
                  <a:latin typeface="微软雅黑" panose="020B0503020204020204" pitchFamily="34" charset="-122"/>
                  <a:ea typeface="微软雅黑" panose="020B0503020204020204" pitchFamily="34" charset="-122"/>
                </a:rPr>
                <a:t>务团</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队</a:t>
              </a: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维护团队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销售团队</a:t>
              </a:r>
              <a:endPar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2000" spc="3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自我管理团队</a:t>
              </a:r>
            </a:p>
          </p:txBody>
        </p:sp>
      </p:grpSp>
      <p:grpSp>
        <p:nvGrpSpPr>
          <p:cNvPr id="14" name="组合 13"/>
          <p:cNvGrpSpPr/>
          <p:nvPr/>
        </p:nvGrpSpPr>
        <p:grpSpPr>
          <a:xfrm>
            <a:off x="4135256" y="252807"/>
            <a:ext cx="4228116" cy="553998"/>
            <a:chOff x="-3453608" y="-91372"/>
            <a:chExt cx="4195250" cy="549691"/>
          </a:xfrm>
        </p:grpSpPr>
        <p:sp>
          <p:nvSpPr>
            <p:cNvPr id="15" name="Text Box 7"/>
            <p:cNvSpPr txBox="1">
              <a:spLocks noChangeArrowheads="1"/>
            </p:cNvSpPr>
            <p:nvPr/>
          </p:nvSpPr>
          <p:spPr bwMode="auto">
            <a:xfrm>
              <a:off x="-1397083" y="163496"/>
              <a:ext cx="21387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ABOUT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矩形 15"/>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关于团</a:t>
              </a:r>
              <a:r>
                <a:rPr lang="zh-CN" altLang="en-US"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队</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7"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682679" y="2223405"/>
            <a:ext cx="6509321" cy="4634595"/>
            <a:chOff x="-247005" y="1434434"/>
            <a:chExt cx="5138343" cy="3718568"/>
          </a:xfrm>
        </p:grpSpPr>
        <p:sp>
          <p:nvSpPr>
            <p:cNvPr id="18" name="矩形 17"/>
            <p:cNvSpPr/>
            <p:nvPr/>
          </p:nvSpPr>
          <p:spPr>
            <a:xfrm rot="573702">
              <a:off x="3253396" y="1947438"/>
              <a:ext cx="1637942" cy="733548"/>
            </a:xfrm>
            <a:prstGeom prst="rect">
              <a:avLst/>
            </a:prstGeom>
            <a:solidFill>
              <a:schemeClr val="bg1"/>
            </a:solidFill>
            <a:ln>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070C0"/>
                  </a:solidFill>
                  <a:latin typeface="造字工房悦黑演示版常规体" pitchFamily="50" charset="-122"/>
                  <a:ea typeface="造字工房悦黑演示版常规体" pitchFamily="50" charset="-122"/>
                </a:rPr>
                <a:t>激励</a:t>
              </a:r>
            </a:p>
          </p:txBody>
        </p:sp>
        <p:pic>
          <p:nvPicPr>
            <p:cNvPr id="19"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Blur/>
                      </a14:imgEffect>
                    </a14:imgLayer>
                  </a14:imgProps>
                </a:ext>
              </a:extLst>
            </a:blip>
            <a:srcRect/>
            <a:stretch>
              <a:fillRect/>
            </a:stretch>
          </p:blipFill>
          <p:spPr bwMode="auto">
            <a:xfrm>
              <a:off x="53738" y="2284254"/>
              <a:ext cx="4590270" cy="286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矩形 19"/>
            <p:cNvSpPr/>
            <p:nvPr/>
          </p:nvSpPr>
          <p:spPr>
            <a:xfrm rot="20711684">
              <a:off x="794336" y="1785120"/>
              <a:ext cx="1637942" cy="733548"/>
            </a:xfrm>
            <a:prstGeom prst="rect">
              <a:avLst/>
            </a:prstGeom>
            <a:solidFill>
              <a:schemeClr val="bg1"/>
            </a:solidFill>
            <a:ln>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070C0"/>
                  </a:solidFill>
                  <a:latin typeface="造字工房悦黑演示版常规体" pitchFamily="50" charset="-122"/>
                  <a:ea typeface="造字工房悦黑演示版常规体" pitchFamily="50" charset="-122"/>
                </a:rPr>
                <a:t>努力</a:t>
              </a:r>
            </a:p>
          </p:txBody>
        </p:sp>
        <p:sp>
          <p:nvSpPr>
            <p:cNvPr id="21" name="矩形 20"/>
            <p:cNvSpPr/>
            <p:nvPr/>
          </p:nvSpPr>
          <p:spPr>
            <a:xfrm rot="21414104">
              <a:off x="2123343" y="1434434"/>
              <a:ext cx="1637942" cy="733548"/>
            </a:xfrm>
            <a:prstGeom prst="rect">
              <a:avLst/>
            </a:prstGeom>
            <a:solidFill>
              <a:schemeClr val="bg1"/>
            </a:solidFill>
            <a:ln>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070C0"/>
                  </a:solidFill>
                  <a:latin typeface="造字工房悦黑演示版常规体" pitchFamily="50" charset="-122"/>
                  <a:ea typeface="造字工房悦黑演示版常规体" pitchFamily="50" charset="-122"/>
                </a:rPr>
                <a:t>成就</a:t>
              </a:r>
            </a:p>
          </p:txBody>
        </p:sp>
        <p:sp>
          <p:nvSpPr>
            <p:cNvPr id="22" name="矩形 21"/>
            <p:cNvSpPr/>
            <p:nvPr/>
          </p:nvSpPr>
          <p:spPr>
            <a:xfrm rot="20301266">
              <a:off x="-247005" y="1561976"/>
              <a:ext cx="1637942" cy="733548"/>
            </a:xfrm>
            <a:prstGeom prst="rect">
              <a:avLst/>
            </a:prstGeom>
            <a:solidFill>
              <a:schemeClr val="bg1"/>
            </a:solidFill>
            <a:ln>
              <a:solidFill>
                <a:schemeClr val="bg1">
                  <a:lumMod val="6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070C0"/>
                  </a:solidFill>
                  <a:latin typeface="造字工房悦黑演示版常规体" pitchFamily="50" charset="-122"/>
                  <a:ea typeface="造字工房悦黑演示版常规体" pitchFamily="50" charset="-122"/>
                </a:rPr>
                <a:t>信任</a:t>
              </a:r>
            </a:p>
          </p:txBody>
        </p:sp>
      </p:grpSp>
      <p:sp>
        <p:nvSpPr>
          <p:cNvPr id="23" name="矩形 22"/>
          <p:cNvSpPr/>
          <p:nvPr/>
        </p:nvSpPr>
        <p:spPr>
          <a:xfrm>
            <a:off x="899099" y="2801719"/>
            <a:ext cx="5168994" cy="2554225"/>
          </a:xfrm>
          <a:prstGeom prst="rect">
            <a:avLst/>
          </a:prstGeom>
        </p:spPr>
        <p:txBody>
          <a:bodyPr wrap="square">
            <a:spAutoFit/>
          </a:bodyPr>
          <a:lstStyle/>
          <a:p>
            <a:pPr>
              <a:lnSpc>
                <a:spcPct val="150000"/>
              </a:lnSpc>
            </a:pPr>
            <a:r>
              <a:rPr lang="en-US" altLang="zh-CN" sz="2135" dirty="0" smtClean="0">
                <a:solidFill>
                  <a:srgbClr val="0070C0"/>
                </a:solidFill>
                <a:latin typeface="Impact" panose="020B0806030902050204" pitchFamily="34" charset="0"/>
                <a:ea typeface="微软雅黑" panose="020B0503020204020204" pitchFamily="34" charset="-122"/>
              </a:rPr>
              <a:t>1.  </a:t>
            </a:r>
            <a:r>
              <a:rPr lang="zh-CN" altLang="en-US" sz="2135" dirty="0" smtClean="0">
                <a:solidFill>
                  <a:schemeClr val="tx1">
                    <a:lumMod val="75000"/>
                    <a:lumOff val="25000"/>
                  </a:schemeClr>
                </a:solidFill>
                <a:latin typeface="Impact" panose="020B0806030902050204" pitchFamily="34" charset="0"/>
                <a:ea typeface="微软雅黑" panose="020B0503020204020204" pitchFamily="34" charset="-122"/>
              </a:rPr>
              <a:t>取</a:t>
            </a:r>
            <a: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t>得比个人单独工作更加出色的结果</a:t>
            </a:r>
            <a:b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br>
            <a:r>
              <a:rPr lang="en-US" altLang="zh-CN" sz="2135" dirty="0" smtClean="0">
                <a:solidFill>
                  <a:srgbClr val="0070C0"/>
                </a:solidFill>
                <a:latin typeface="Impact" panose="020B0806030902050204" pitchFamily="34" charset="0"/>
                <a:ea typeface="微软雅黑" panose="020B0503020204020204" pitchFamily="34" charset="-122"/>
              </a:rPr>
              <a:t>2.  </a:t>
            </a:r>
            <a:r>
              <a:rPr lang="zh-CN" altLang="en-US" sz="2135" dirty="0" smtClean="0">
                <a:solidFill>
                  <a:schemeClr val="tx1">
                    <a:lumMod val="75000"/>
                    <a:lumOff val="25000"/>
                  </a:schemeClr>
                </a:solidFill>
                <a:latin typeface="Impact" panose="020B0806030902050204" pitchFamily="34" charset="0"/>
                <a:ea typeface="微软雅黑" panose="020B0503020204020204" pitchFamily="34" charset="-122"/>
              </a:rPr>
              <a:t>能</a:t>
            </a:r>
            <a: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t>产生出比个人更多的主意</a:t>
            </a:r>
            <a:b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br>
            <a:r>
              <a:rPr lang="en-US" altLang="zh-CN" sz="2135" dirty="0" smtClean="0">
                <a:solidFill>
                  <a:srgbClr val="0070C0"/>
                </a:solidFill>
                <a:latin typeface="Impact" panose="020B0806030902050204" pitchFamily="34" charset="0"/>
                <a:ea typeface="微软雅黑" panose="020B0503020204020204" pitchFamily="34" charset="-122"/>
              </a:rPr>
              <a:t>3. </a:t>
            </a:r>
            <a:r>
              <a:rPr lang="zh-CN" altLang="en-US" sz="2135" dirty="0" smtClean="0">
                <a:solidFill>
                  <a:schemeClr val="tx1">
                    <a:lumMod val="75000"/>
                    <a:lumOff val="25000"/>
                  </a:schemeClr>
                </a:solidFill>
                <a:latin typeface="Impact" panose="020B0806030902050204" pitchFamily="34" charset="0"/>
                <a:ea typeface="微软雅黑" panose="020B0503020204020204" pitchFamily="34" charset="-122"/>
              </a:rPr>
              <a:t>相</a:t>
            </a:r>
            <a: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t>互帮助，提高各自的技能与自信心</a:t>
            </a:r>
            <a:b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br>
            <a:r>
              <a:rPr lang="en-US" altLang="zh-CN" sz="2135" dirty="0" smtClean="0">
                <a:solidFill>
                  <a:srgbClr val="0070C0"/>
                </a:solidFill>
                <a:latin typeface="Impact" panose="020B0806030902050204" pitchFamily="34" charset="0"/>
                <a:ea typeface="微软雅黑" panose="020B0503020204020204" pitchFamily="34" charset="-122"/>
              </a:rPr>
              <a:t>4. </a:t>
            </a:r>
            <a:r>
              <a:rPr lang="zh-CN" altLang="en-US" sz="2135" dirty="0" smtClean="0">
                <a:solidFill>
                  <a:schemeClr val="tx1">
                    <a:lumMod val="75000"/>
                    <a:lumOff val="25000"/>
                  </a:schemeClr>
                </a:solidFill>
                <a:latin typeface="Impact" panose="020B0806030902050204" pitchFamily="34" charset="0"/>
                <a:ea typeface="微软雅黑" panose="020B0503020204020204" pitchFamily="34" charset="-122"/>
              </a:rPr>
              <a:t>对</a:t>
            </a:r>
            <a: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t>任务和成员间表现出责任心</a:t>
            </a:r>
            <a:b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br>
            <a:r>
              <a:rPr lang="en-US" altLang="zh-CN" sz="2135" dirty="0" smtClean="0">
                <a:solidFill>
                  <a:srgbClr val="0070C0"/>
                </a:solidFill>
                <a:latin typeface="Impact" panose="020B0806030902050204" pitchFamily="34" charset="0"/>
                <a:ea typeface="微软雅黑" panose="020B0503020204020204" pitchFamily="34" charset="-122"/>
              </a:rPr>
              <a:t>5. </a:t>
            </a:r>
            <a:r>
              <a:rPr lang="zh-CN" altLang="en-US" sz="2135" dirty="0" smtClean="0">
                <a:solidFill>
                  <a:schemeClr val="tx1">
                    <a:lumMod val="75000"/>
                    <a:lumOff val="25000"/>
                  </a:schemeClr>
                </a:solidFill>
                <a:latin typeface="Impact" panose="020B0806030902050204" pitchFamily="34" charset="0"/>
                <a:ea typeface="微软雅黑" panose="020B0503020204020204" pitchFamily="34" charset="-122"/>
              </a:rPr>
              <a:t>自</a:t>
            </a:r>
            <a:r>
              <a:rPr lang="zh-CN" altLang="en-US" sz="2135" dirty="0">
                <a:solidFill>
                  <a:schemeClr val="tx1">
                    <a:lumMod val="75000"/>
                    <a:lumOff val="25000"/>
                  </a:schemeClr>
                </a:solidFill>
                <a:latin typeface="Impact" panose="020B0806030902050204" pitchFamily="34" charset="0"/>
                <a:ea typeface="微软雅黑" panose="020B0503020204020204" pitchFamily="34" charset="-122"/>
              </a:rPr>
              <a:t>我激励 </a:t>
            </a:r>
          </a:p>
        </p:txBody>
      </p:sp>
      <p:grpSp>
        <p:nvGrpSpPr>
          <p:cNvPr id="25" name="组合 24"/>
          <p:cNvGrpSpPr/>
          <p:nvPr/>
        </p:nvGrpSpPr>
        <p:grpSpPr>
          <a:xfrm>
            <a:off x="440295" y="325379"/>
            <a:ext cx="1969260" cy="1898026"/>
            <a:chOff x="6624228" y="1055727"/>
            <a:chExt cx="1800200" cy="1735082"/>
          </a:xfrm>
        </p:grpSpPr>
        <p:sp>
          <p:nvSpPr>
            <p:cNvPr id="26" name="椭圆 25"/>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7" name="TextBox 4"/>
            <p:cNvSpPr txBox="1"/>
            <p:nvPr/>
          </p:nvSpPr>
          <p:spPr>
            <a:xfrm>
              <a:off x="6624228" y="1535629"/>
              <a:ext cx="1800200" cy="928469"/>
            </a:xfrm>
            <a:prstGeom prst="rect">
              <a:avLst/>
            </a:prstGeom>
            <a:noFill/>
          </p:spPr>
          <p:txBody>
            <a:bodyPr wrap="square" rtlCol="0">
              <a:spAutoFit/>
            </a:bodyPr>
            <a:lstStyle/>
            <a:p>
              <a:pPr algn="ctr"/>
              <a:r>
                <a:rPr lang="zh-CN" altLang="en-US" sz="3000" b="1" dirty="0" smtClean="0">
                  <a:solidFill>
                    <a:schemeClr val="bg1"/>
                  </a:solidFill>
                  <a:latin typeface="造字工房悦黑演示版常规体" pitchFamily="50" charset="-122"/>
                  <a:ea typeface="造字工房悦黑演示版常规体" pitchFamily="50" charset="-122"/>
                </a:rPr>
                <a:t>团队潜力</a:t>
              </a:r>
            </a:p>
            <a:p>
              <a:pPr algn="ctr"/>
              <a:r>
                <a:rPr lang="en-US" altLang="zh-CN" sz="3000" b="1" dirty="0" smtClean="0">
                  <a:solidFill>
                    <a:schemeClr val="bg1"/>
                  </a:solidFill>
                  <a:latin typeface="造字工房悦黑演示版常规体" pitchFamily="50" charset="-122"/>
                  <a:ea typeface="造字工房悦黑演示版常规体" pitchFamily="50" charset="-122"/>
                </a:rPr>
                <a:t>Potential</a:t>
              </a:r>
              <a:endParaRPr lang="zh-CN" altLang="en-US" sz="3000" b="1" dirty="0">
                <a:solidFill>
                  <a:schemeClr val="bg1"/>
                </a:solidFill>
                <a:latin typeface="造字工房悦黑演示版常规体" pitchFamily="50" charset="-122"/>
                <a:ea typeface="造字工房悦黑演示版常规体" pitchFamily="50" charset="-122"/>
              </a:endParaRPr>
            </a:p>
          </p:txBody>
        </p:sp>
      </p:grpSp>
      <p:grpSp>
        <p:nvGrpSpPr>
          <p:cNvPr id="28" name="组合 27"/>
          <p:cNvGrpSpPr/>
          <p:nvPr/>
        </p:nvGrpSpPr>
        <p:grpSpPr>
          <a:xfrm>
            <a:off x="4135256" y="252807"/>
            <a:ext cx="4228116" cy="553998"/>
            <a:chOff x="-3453608" y="-91372"/>
            <a:chExt cx="4195250" cy="549691"/>
          </a:xfrm>
        </p:grpSpPr>
        <p:sp>
          <p:nvSpPr>
            <p:cNvPr id="29" name="Text Box 7"/>
            <p:cNvSpPr txBox="1">
              <a:spLocks noChangeArrowheads="1"/>
            </p:cNvSpPr>
            <p:nvPr/>
          </p:nvSpPr>
          <p:spPr bwMode="auto">
            <a:xfrm>
              <a:off x="-1397083" y="163496"/>
              <a:ext cx="21387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ABOUT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矩形 29"/>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关于团</a:t>
              </a:r>
              <a:r>
                <a:rPr lang="zh-CN" altLang="en-US"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队</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1000"/>
                                        <p:tgtEl>
                                          <p:spTgt spid="23"/>
                                        </p:tgtEl>
                                      </p:cBhvr>
                                    </p:animEffect>
                                  </p:childTnLst>
                                </p:cTn>
                              </p:par>
                              <p:par>
                                <p:cTn id="18" presetID="42"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40295" y="325379"/>
            <a:ext cx="1969260" cy="1898026"/>
            <a:chOff x="6624228" y="1055727"/>
            <a:chExt cx="1800200" cy="1735082"/>
          </a:xfrm>
        </p:grpSpPr>
        <p:sp>
          <p:nvSpPr>
            <p:cNvPr id="26" name="椭圆 25"/>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7" name="TextBox 4"/>
            <p:cNvSpPr txBox="1"/>
            <p:nvPr/>
          </p:nvSpPr>
          <p:spPr>
            <a:xfrm>
              <a:off x="6624228" y="1319280"/>
              <a:ext cx="1800200" cy="1350501"/>
            </a:xfrm>
            <a:prstGeom prst="rect">
              <a:avLst/>
            </a:prstGeom>
            <a:noFill/>
          </p:spPr>
          <p:txBody>
            <a:bodyPr wrap="square" rtlCol="0">
              <a:spAutoFit/>
            </a:bodyPr>
            <a:lstStyle/>
            <a:p>
              <a:pPr algn="ctr"/>
              <a:r>
                <a:rPr lang="zh-CN" altLang="en-US" sz="3000" b="1" dirty="0" smtClean="0">
                  <a:solidFill>
                    <a:schemeClr val="bg1"/>
                  </a:solidFill>
                  <a:latin typeface="造字工房悦黑演示版常规体" pitchFamily="50" charset="-122"/>
                  <a:ea typeface="造字工房悦黑演示版常规体" pitchFamily="50" charset="-122"/>
                </a:rPr>
                <a:t>对比</a:t>
              </a:r>
            </a:p>
            <a:p>
              <a:pPr algn="ctr"/>
              <a:r>
                <a:rPr lang="en-US" altLang="zh-CN" sz="3000" b="1" dirty="0" err="1" smtClean="0">
                  <a:solidFill>
                    <a:schemeClr val="bg1"/>
                  </a:solidFill>
                  <a:latin typeface="造字工房悦黑演示版常规体" pitchFamily="50" charset="-122"/>
                  <a:ea typeface="造字工房悦黑演示版常规体" pitchFamily="50" charset="-122"/>
                </a:rPr>
                <a:t>TeamsVS</a:t>
              </a:r>
              <a:endParaRPr lang="en-US" altLang="zh-CN" sz="3000" b="1" dirty="0" smtClean="0">
                <a:solidFill>
                  <a:schemeClr val="bg1"/>
                </a:solidFill>
                <a:latin typeface="造字工房悦黑演示版常规体" pitchFamily="50" charset="-122"/>
                <a:ea typeface="造字工房悦黑演示版常规体" pitchFamily="50" charset="-122"/>
              </a:endParaRPr>
            </a:p>
            <a:p>
              <a:pPr algn="ctr"/>
              <a:r>
                <a:rPr lang="en-US" altLang="zh-CN" sz="3000" b="1" dirty="0" smtClean="0">
                  <a:solidFill>
                    <a:schemeClr val="bg1"/>
                  </a:solidFill>
                  <a:latin typeface="造字工房悦黑演示版常规体" pitchFamily="50" charset="-122"/>
                  <a:ea typeface="造字工房悦黑演示版常规体" pitchFamily="50" charset="-122"/>
                </a:rPr>
                <a:t>Groups</a:t>
              </a:r>
              <a:endParaRPr lang="zh-CN" altLang="en-US" sz="3000" b="1" dirty="0">
                <a:solidFill>
                  <a:schemeClr val="bg1"/>
                </a:solidFill>
                <a:latin typeface="造字工房悦黑演示版常规体" pitchFamily="50" charset="-122"/>
                <a:ea typeface="造字工房悦黑演示版常规体" pitchFamily="50" charset="-122"/>
              </a:endParaRPr>
            </a:p>
          </p:txBody>
        </p:sp>
      </p:grpSp>
      <p:grpSp>
        <p:nvGrpSpPr>
          <p:cNvPr id="3" name="组合 2"/>
          <p:cNvGrpSpPr/>
          <p:nvPr/>
        </p:nvGrpSpPr>
        <p:grpSpPr>
          <a:xfrm>
            <a:off x="4440282" y="2867822"/>
            <a:ext cx="3409600" cy="1720956"/>
            <a:chOff x="4440282" y="3100053"/>
            <a:chExt cx="3409600" cy="1720956"/>
          </a:xfrm>
        </p:grpSpPr>
        <p:sp>
          <p:nvSpPr>
            <p:cNvPr id="37" name="五边形 36"/>
            <p:cNvSpPr/>
            <p:nvPr/>
          </p:nvSpPr>
          <p:spPr>
            <a:xfrm>
              <a:off x="6145082" y="3995317"/>
              <a:ext cx="1704800" cy="82569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群体</a:t>
              </a:r>
            </a:p>
          </p:txBody>
        </p:sp>
        <p:sp>
          <p:nvSpPr>
            <p:cNvPr id="38" name="五边形 37"/>
            <p:cNvSpPr/>
            <p:nvPr/>
          </p:nvSpPr>
          <p:spPr>
            <a:xfrm flipH="1">
              <a:off x="4440282" y="3100053"/>
              <a:ext cx="1704800" cy="82569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团队</a:t>
              </a:r>
            </a:p>
          </p:txBody>
        </p:sp>
      </p:grpSp>
      <p:sp>
        <p:nvSpPr>
          <p:cNvPr id="39" name="TextBox 16"/>
          <p:cNvSpPr txBox="1"/>
          <p:nvPr/>
        </p:nvSpPr>
        <p:spPr>
          <a:xfrm>
            <a:off x="265040" y="2704831"/>
            <a:ext cx="3636757" cy="2862322"/>
          </a:xfrm>
          <a:prstGeom prst="rect">
            <a:avLst/>
          </a:prstGeom>
          <a:noFill/>
        </p:spPr>
        <p:txBody>
          <a:bodyPr wrap="square" rtlCol="0">
            <a:spAutoFit/>
          </a:bodyPr>
          <a:lstStyle/>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人们互相信任</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人们互相支持</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公开表达自己的感受</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信息自由共享</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矛盾得到解决</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大家有共同的目标</a:t>
            </a:r>
          </a:p>
        </p:txBody>
      </p:sp>
      <p:sp>
        <p:nvSpPr>
          <p:cNvPr id="40" name="TextBox 17"/>
          <p:cNvSpPr txBox="1"/>
          <p:nvPr/>
        </p:nvSpPr>
        <p:spPr>
          <a:xfrm>
            <a:off x="7849882" y="2675801"/>
            <a:ext cx="3636757" cy="2862322"/>
          </a:xfrm>
          <a:prstGeom prst="rect">
            <a:avLst/>
          </a:prstGeom>
          <a:noFill/>
        </p:spPr>
        <p:txBody>
          <a:bodyPr wrap="square" rtlCol="0">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人们一同工作</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个人感受不是工作一部分</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公开度是有限的</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在需要的时候提供信息</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人们调解存在的矛盾</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目标个人化或不明确</a:t>
            </a:r>
          </a:p>
        </p:txBody>
      </p:sp>
      <p:sp>
        <p:nvSpPr>
          <p:cNvPr id="2" name="矩形 1"/>
          <p:cNvSpPr/>
          <p:nvPr/>
        </p:nvSpPr>
        <p:spPr>
          <a:xfrm>
            <a:off x="3063635" y="1756897"/>
            <a:ext cx="6096000" cy="553998"/>
          </a:xfrm>
          <a:prstGeom prst="rect">
            <a:avLst/>
          </a:prstGeom>
        </p:spPr>
        <p:txBody>
          <a:bodyPr>
            <a:spAutoFit/>
          </a:bodyPr>
          <a:lstStyle/>
          <a:p>
            <a:pPr algn="ctr"/>
            <a:r>
              <a:rPr lang="en-US" altLang="zh-CN" sz="3000" b="1" dirty="0" smtClean="0">
                <a:solidFill>
                  <a:srgbClr val="0070C0"/>
                </a:solidFill>
                <a:latin typeface="造字工房悦黑演示版常规体" pitchFamily="50" charset="-122"/>
                <a:ea typeface="造字工房悦黑演示版常规体" pitchFamily="50" charset="-122"/>
              </a:rPr>
              <a:t>Teams VS Groups</a:t>
            </a:r>
            <a:endParaRPr lang="zh-CN" altLang="en-US" sz="3000" b="1" dirty="0">
              <a:solidFill>
                <a:srgbClr val="0070C0"/>
              </a:solidFill>
              <a:latin typeface="造字工房悦黑演示版常规体" pitchFamily="50" charset="-122"/>
              <a:ea typeface="造字工房悦黑演示版常规体" pitchFamily="50" charset="-122"/>
            </a:endParaRPr>
          </a:p>
        </p:txBody>
      </p:sp>
      <p:grpSp>
        <p:nvGrpSpPr>
          <p:cNvPr id="41" name="组合 40"/>
          <p:cNvGrpSpPr/>
          <p:nvPr/>
        </p:nvGrpSpPr>
        <p:grpSpPr>
          <a:xfrm>
            <a:off x="4135256" y="252807"/>
            <a:ext cx="4228116" cy="553998"/>
            <a:chOff x="-3453608" y="-91372"/>
            <a:chExt cx="4195250" cy="549691"/>
          </a:xfrm>
        </p:grpSpPr>
        <p:sp>
          <p:nvSpPr>
            <p:cNvPr id="42" name="Text Box 7"/>
            <p:cNvSpPr txBox="1">
              <a:spLocks noChangeArrowheads="1"/>
            </p:cNvSpPr>
            <p:nvPr/>
          </p:nvSpPr>
          <p:spPr bwMode="auto">
            <a:xfrm>
              <a:off x="-1397083" y="163496"/>
              <a:ext cx="21387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ABOUT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矩形 42"/>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关于团</a:t>
              </a:r>
              <a:r>
                <a:rPr lang="zh-CN" altLang="en-US"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队</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4"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2500"/>
                            </p:stCondLst>
                            <p:childTnLst>
                              <p:par>
                                <p:cTn id="23" presetID="22" presetClass="entr" presetSubtype="2"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right)">
                                      <p:cBhvr>
                                        <p:cTn id="25" dur="500"/>
                                        <p:tgtEl>
                                          <p:spTgt spid="39"/>
                                        </p:tgtEl>
                                      </p:cBhvr>
                                    </p:animEffect>
                                  </p:childTnLst>
                                </p:cTn>
                              </p:par>
                              <p:par>
                                <p:cTn id="26" presetID="22" presetClass="entr" presetSubtype="8" fill="hold" nodeType="withEffect">
                                  <p:stCondLst>
                                    <p:cond delay="0"/>
                                  </p:stCondLst>
                                  <p:childTnLst>
                                    <p:set>
                                      <p:cBhvr>
                                        <p:cTn id="27" dur="1" fill="hold">
                                          <p:stCondLst>
                                            <p:cond delay="0"/>
                                          </p:stCondLst>
                                        </p:cTn>
                                        <p:tgtEl>
                                          <p:spTgt spid="40">
                                            <p:txEl>
                                              <p:pRg st="0" end="0"/>
                                            </p:txEl>
                                          </p:spTgt>
                                        </p:tgtEl>
                                        <p:attrNameLst>
                                          <p:attrName>style.visibility</p:attrName>
                                        </p:attrNameLst>
                                      </p:cBhvr>
                                      <p:to>
                                        <p:strVal val="visible"/>
                                      </p:to>
                                    </p:set>
                                    <p:animEffect transition="in" filter="wipe(left)">
                                      <p:cBhvr>
                                        <p:cTn id="28" dur="500"/>
                                        <p:tgtEl>
                                          <p:spTgt spid="40">
                                            <p:txEl>
                                              <p:pRg st="0" end="0"/>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40">
                                            <p:txEl>
                                              <p:pRg st="1" end="1"/>
                                            </p:txEl>
                                          </p:spTgt>
                                        </p:tgtEl>
                                        <p:attrNameLst>
                                          <p:attrName>style.visibility</p:attrName>
                                        </p:attrNameLst>
                                      </p:cBhvr>
                                      <p:to>
                                        <p:strVal val="visible"/>
                                      </p:to>
                                    </p:set>
                                    <p:animEffect transition="in" filter="wipe(left)">
                                      <p:cBhvr>
                                        <p:cTn id="31" dur="500"/>
                                        <p:tgtEl>
                                          <p:spTgt spid="40">
                                            <p:txEl>
                                              <p:pRg st="1" end="1"/>
                                            </p:txEl>
                                          </p:spTgt>
                                        </p:tgtEl>
                                      </p:cBhvr>
                                    </p:animEffect>
                                  </p:childTnLst>
                                </p:cTn>
                              </p:par>
                              <p:par>
                                <p:cTn id="32" presetID="22" presetClass="entr" presetSubtype="8" fill="hold" nodeType="withEffect">
                                  <p:stCondLst>
                                    <p:cond delay="0"/>
                                  </p:stCondLst>
                                  <p:childTnLst>
                                    <p:set>
                                      <p:cBhvr>
                                        <p:cTn id="33" dur="1" fill="hold">
                                          <p:stCondLst>
                                            <p:cond delay="0"/>
                                          </p:stCondLst>
                                        </p:cTn>
                                        <p:tgtEl>
                                          <p:spTgt spid="40">
                                            <p:txEl>
                                              <p:pRg st="2" end="2"/>
                                            </p:txEl>
                                          </p:spTgt>
                                        </p:tgtEl>
                                        <p:attrNameLst>
                                          <p:attrName>style.visibility</p:attrName>
                                        </p:attrNameLst>
                                      </p:cBhvr>
                                      <p:to>
                                        <p:strVal val="visible"/>
                                      </p:to>
                                    </p:set>
                                    <p:animEffect transition="in" filter="wipe(left)">
                                      <p:cBhvr>
                                        <p:cTn id="34" dur="500"/>
                                        <p:tgtEl>
                                          <p:spTgt spid="40">
                                            <p:txEl>
                                              <p:pRg st="2" end="2"/>
                                            </p:txEl>
                                          </p:spTgt>
                                        </p:tgtEl>
                                      </p:cBhvr>
                                    </p:animEffect>
                                  </p:childTnLst>
                                </p:cTn>
                              </p:par>
                              <p:par>
                                <p:cTn id="35" presetID="22" presetClass="entr" presetSubtype="8" fill="hold" nodeType="withEffect">
                                  <p:stCondLst>
                                    <p:cond delay="0"/>
                                  </p:stCondLst>
                                  <p:childTnLst>
                                    <p:set>
                                      <p:cBhvr>
                                        <p:cTn id="36" dur="1" fill="hold">
                                          <p:stCondLst>
                                            <p:cond delay="0"/>
                                          </p:stCondLst>
                                        </p:cTn>
                                        <p:tgtEl>
                                          <p:spTgt spid="40">
                                            <p:txEl>
                                              <p:pRg st="3" end="3"/>
                                            </p:txEl>
                                          </p:spTgt>
                                        </p:tgtEl>
                                        <p:attrNameLst>
                                          <p:attrName>style.visibility</p:attrName>
                                        </p:attrNameLst>
                                      </p:cBhvr>
                                      <p:to>
                                        <p:strVal val="visible"/>
                                      </p:to>
                                    </p:set>
                                    <p:animEffect transition="in" filter="wipe(left)">
                                      <p:cBhvr>
                                        <p:cTn id="37" dur="500"/>
                                        <p:tgtEl>
                                          <p:spTgt spid="40">
                                            <p:txEl>
                                              <p:pRg st="3" end="3"/>
                                            </p:txEl>
                                          </p:spTgt>
                                        </p:tgtEl>
                                      </p:cBhvr>
                                    </p:animEffect>
                                  </p:childTnLst>
                                </p:cTn>
                              </p:par>
                              <p:par>
                                <p:cTn id="38" presetID="22" presetClass="entr" presetSubtype="8" fill="hold" nodeType="withEffect">
                                  <p:stCondLst>
                                    <p:cond delay="0"/>
                                  </p:stCondLst>
                                  <p:childTnLst>
                                    <p:set>
                                      <p:cBhvr>
                                        <p:cTn id="39" dur="1" fill="hold">
                                          <p:stCondLst>
                                            <p:cond delay="0"/>
                                          </p:stCondLst>
                                        </p:cTn>
                                        <p:tgtEl>
                                          <p:spTgt spid="40">
                                            <p:txEl>
                                              <p:pRg st="4" end="4"/>
                                            </p:txEl>
                                          </p:spTgt>
                                        </p:tgtEl>
                                        <p:attrNameLst>
                                          <p:attrName>style.visibility</p:attrName>
                                        </p:attrNameLst>
                                      </p:cBhvr>
                                      <p:to>
                                        <p:strVal val="visible"/>
                                      </p:to>
                                    </p:set>
                                    <p:animEffect transition="in" filter="wipe(left)">
                                      <p:cBhvr>
                                        <p:cTn id="40" dur="500"/>
                                        <p:tgtEl>
                                          <p:spTgt spid="40">
                                            <p:txEl>
                                              <p:pRg st="4" end="4"/>
                                            </p:txEl>
                                          </p:spTgt>
                                        </p:tgtEl>
                                      </p:cBhvr>
                                    </p:animEffect>
                                  </p:childTnLst>
                                </p:cTn>
                              </p:par>
                              <p:par>
                                <p:cTn id="41" presetID="22" presetClass="entr" presetSubtype="8" fill="hold" nodeType="withEffect">
                                  <p:stCondLst>
                                    <p:cond delay="0"/>
                                  </p:stCondLst>
                                  <p:childTnLst>
                                    <p:set>
                                      <p:cBhvr>
                                        <p:cTn id="42" dur="1" fill="hold">
                                          <p:stCondLst>
                                            <p:cond delay="0"/>
                                          </p:stCondLst>
                                        </p:cTn>
                                        <p:tgtEl>
                                          <p:spTgt spid="40">
                                            <p:txEl>
                                              <p:pRg st="5" end="5"/>
                                            </p:txEl>
                                          </p:spTgt>
                                        </p:tgtEl>
                                        <p:attrNameLst>
                                          <p:attrName>style.visibility</p:attrName>
                                        </p:attrNameLst>
                                      </p:cBhvr>
                                      <p:to>
                                        <p:strVal val="visible"/>
                                      </p:to>
                                    </p:set>
                                    <p:animEffect transition="in" filter="wipe(left)">
                                      <p:cBhvr>
                                        <p:cTn id="43" dur="500"/>
                                        <p:tgtEl>
                                          <p:spTgt spid="40">
                                            <p:txEl>
                                              <p:pRg st="5" end="5"/>
                                            </p:txEl>
                                          </p:spTgt>
                                        </p:tgtEl>
                                      </p:cBhvr>
                                    </p:animEffect>
                                  </p:childTnLst>
                                </p:cTn>
                              </p:par>
                            </p:childTnLst>
                          </p:cTn>
                        </p:par>
                        <p:par>
                          <p:cTn id="44" fill="hold">
                            <p:stCondLst>
                              <p:cond delay="3000"/>
                            </p:stCondLst>
                            <p:childTnLst>
                              <p:par>
                                <p:cTn id="45" presetID="2" presetClass="entr" presetSubtype="8"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135256" y="252807"/>
            <a:ext cx="4228116" cy="553998"/>
            <a:chOff x="-3453608" y="-91372"/>
            <a:chExt cx="4195250" cy="549691"/>
          </a:xfrm>
        </p:grpSpPr>
        <p:sp>
          <p:nvSpPr>
            <p:cNvPr id="6" name="Text Box 7"/>
            <p:cNvSpPr txBox="1">
              <a:spLocks noChangeArrowheads="1"/>
            </p:cNvSpPr>
            <p:nvPr/>
          </p:nvSpPr>
          <p:spPr bwMode="auto">
            <a:xfrm>
              <a:off x="-1397083" y="163496"/>
              <a:ext cx="21387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ABOUT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关于团</a:t>
              </a:r>
              <a:r>
                <a:rPr lang="zh-CN" altLang="en-US"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队</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0" name="组合 19"/>
          <p:cNvGrpSpPr/>
          <p:nvPr/>
        </p:nvGrpSpPr>
        <p:grpSpPr>
          <a:xfrm>
            <a:off x="1008827" y="657225"/>
            <a:ext cx="11183173" cy="6358620"/>
            <a:chOff x="1008827" y="657225"/>
            <a:chExt cx="11183173" cy="6358620"/>
          </a:xfrm>
        </p:grpSpPr>
        <p:pic>
          <p:nvPicPr>
            <p:cNvPr id="8" name="图片 7"/>
            <p:cNvPicPr>
              <a:picLocks noChangeAspect="1"/>
            </p:cNvPicPr>
            <p:nvPr/>
          </p:nvPicPr>
          <p:blipFill rotWithShape="1">
            <a:blip r:embed="rId3" cstate="screen"/>
            <a:srcRect/>
            <a:stretch>
              <a:fillRect/>
            </a:stretch>
          </p:blipFill>
          <p:spPr>
            <a:xfrm flipH="1" flipV="1">
              <a:off x="4308820" y="5157370"/>
              <a:ext cx="3205359" cy="1858475"/>
            </a:xfrm>
            <a:prstGeom prst="rect">
              <a:avLst/>
            </a:prstGeom>
            <a:ln>
              <a:noFill/>
            </a:ln>
            <a:effectLst>
              <a:softEdge rad="112500"/>
            </a:effectLst>
          </p:spPr>
        </p:pic>
        <p:pic>
          <p:nvPicPr>
            <p:cNvPr id="9" name="图片 8"/>
            <p:cNvPicPr>
              <a:picLocks noChangeAspect="1"/>
            </p:cNvPicPr>
            <p:nvPr/>
          </p:nvPicPr>
          <p:blipFill>
            <a:blip r:embed="rId4" cstate="screen"/>
            <a:stretch>
              <a:fillRect/>
            </a:stretch>
          </p:blipFill>
          <p:spPr>
            <a:xfrm flipH="1">
              <a:off x="4251200" y="1063626"/>
              <a:ext cx="3262979" cy="2169859"/>
            </a:xfrm>
            <a:prstGeom prst="rect">
              <a:avLst/>
            </a:prstGeom>
            <a:ln>
              <a:noFill/>
            </a:ln>
            <a:effectLst>
              <a:softEdge rad="112500"/>
            </a:effectLst>
          </p:spPr>
        </p:pic>
        <p:cxnSp>
          <p:nvCxnSpPr>
            <p:cNvPr id="10" name="直接连接符 9"/>
            <p:cNvCxnSpPr/>
            <p:nvPr/>
          </p:nvCxnSpPr>
          <p:spPr>
            <a:xfrm flipV="1">
              <a:off x="1008827" y="657225"/>
              <a:ext cx="11183173" cy="6187834"/>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rot="19855630">
              <a:off x="7649597" y="1839401"/>
              <a:ext cx="2402890" cy="477054"/>
            </a:xfrm>
            <a:prstGeom prst="rect">
              <a:avLst/>
            </a:prstGeom>
          </p:spPr>
          <p:txBody>
            <a:bodyPr wrap="square">
              <a:spAutoFit/>
            </a:bodyPr>
            <a:lstStyle/>
            <a:p>
              <a:pPr algn="ctr"/>
              <a:r>
                <a:rPr lang="zh-CN" altLang="en-US" sz="2500" b="1" dirty="0">
                  <a:solidFill>
                    <a:srgbClr val="0070C0"/>
                  </a:solidFill>
                  <a:latin typeface="微软雅黑" panose="020B0503020204020204" pitchFamily="34" charset="-122"/>
                  <a:ea typeface="微软雅黑" panose="020B0503020204020204" pitchFamily="34" charset="-122"/>
                </a:rPr>
                <a:t>团队构建</a:t>
              </a:r>
            </a:p>
          </p:txBody>
        </p:sp>
        <p:sp>
          <p:nvSpPr>
            <p:cNvPr id="12" name="矩形 11"/>
            <p:cNvSpPr/>
            <p:nvPr/>
          </p:nvSpPr>
          <p:spPr>
            <a:xfrm rot="19810882">
              <a:off x="2014871" y="5985741"/>
              <a:ext cx="2320032" cy="477054"/>
            </a:xfrm>
            <a:prstGeom prst="rect">
              <a:avLst/>
            </a:prstGeom>
          </p:spPr>
          <p:txBody>
            <a:bodyPr wrap="square">
              <a:spAutoFit/>
            </a:bodyPr>
            <a:lstStyle/>
            <a:p>
              <a:pPr algn="ctr"/>
              <a:r>
                <a:rPr lang="zh-CN" altLang="en-US" sz="2500" b="1" dirty="0">
                  <a:solidFill>
                    <a:srgbClr val="0070C0"/>
                  </a:solidFill>
                  <a:latin typeface="微软雅黑" panose="020B0503020204020204" pitchFamily="34" charset="-122"/>
                  <a:ea typeface="微软雅黑" panose="020B0503020204020204" pitchFamily="34" charset="-122"/>
                </a:rPr>
                <a:t>团队合作</a:t>
              </a:r>
            </a:p>
          </p:txBody>
        </p:sp>
        <p:sp>
          <p:nvSpPr>
            <p:cNvPr id="13" name="TextBox 12"/>
            <p:cNvSpPr txBox="1"/>
            <p:nvPr/>
          </p:nvSpPr>
          <p:spPr>
            <a:xfrm>
              <a:off x="7836224" y="4157899"/>
              <a:ext cx="3231607" cy="1231106"/>
            </a:xfrm>
            <a:prstGeom prst="rect">
              <a:avLst/>
            </a:prstGeom>
            <a:noFill/>
          </p:spPr>
          <p:txBody>
            <a:bodyPr wrap="square" rtlCol="0">
              <a:spAutoFit/>
            </a:bodyPr>
            <a:lstStyle/>
            <a:p>
              <a:pPr algn="ct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注意</a:t>
              </a:r>
              <a:r>
                <a:rPr lang="en-US" altLang="zh-CN" sz="2000" b="1" dirty="0">
                  <a:solidFill>
                    <a:srgbClr val="0070C0"/>
                  </a:solidFill>
                  <a:latin typeface="微软雅黑" panose="020B0503020204020204" pitchFamily="34" charset="-122"/>
                  <a:ea typeface="微软雅黑" panose="020B0503020204020204" pitchFamily="34" charset="-122"/>
                </a:rPr>
                <a:t>】</a:t>
              </a:r>
            </a:p>
            <a:p>
              <a:pPr algn="ctr"/>
              <a:r>
                <a:rPr lang="zh-CN" altLang="en-US" dirty="0">
                  <a:latin typeface="微软雅黑" panose="020B0503020204020204" pitchFamily="34" charset="-122"/>
                  <a:ea typeface="微软雅黑" panose="020B0503020204020204" pitchFamily="34" charset="-122"/>
                </a:rPr>
                <a:t>鼓励并帮助团队走向成功</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是过程而非目标</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本身并不能建立团队</a:t>
              </a:r>
              <a:endParaRPr lang="en-US" altLang="zh-CN" dirty="0">
                <a:latin typeface="微软雅黑" panose="020B0503020204020204" pitchFamily="34" charset="-122"/>
                <a:ea typeface="微软雅黑" panose="020B0503020204020204" pitchFamily="34" charset="-122"/>
              </a:endParaRPr>
            </a:p>
          </p:txBody>
        </p:sp>
        <p:sp>
          <p:nvSpPr>
            <p:cNvPr id="14" name="TextBox 14"/>
            <p:cNvSpPr txBox="1"/>
            <p:nvPr/>
          </p:nvSpPr>
          <p:spPr>
            <a:xfrm>
              <a:off x="7720348" y="2723504"/>
              <a:ext cx="3463358" cy="677108"/>
            </a:xfrm>
            <a:prstGeom prst="rect">
              <a:avLst/>
            </a:prstGeom>
            <a:noFill/>
          </p:spPr>
          <p:txBody>
            <a:bodyPr wrap="square" rtlCol="0">
              <a:spAutoFit/>
            </a:bodyPr>
            <a:lstStyle/>
            <a:p>
              <a:pPr algn="ct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技能</a:t>
              </a:r>
              <a:r>
                <a:rPr lang="en-US" altLang="zh-CN" sz="2000" b="1" dirty="0">
                  <a:solidFill>
                    <a:srgbClr val="0070C0"/>
                  </a:solidFill>
                  <a:latin typeface="微软雅黑" panose="020B0503020204020204" pitchFamily="34" charset="-122"/>
                  <a:ea typeface="微软雅黑" panose="020B0503020204020204" pitchFamily="34" charset="-122"/>
                </a:rPr>
                <a:t>】</a:t>
              </a:r>
            </a:p>
            <a:p>
              <a:pPr algn="ctr"/>
              <a:r>
                <a:rPr lang="zh-CN" altLang="en-US" dirty="0">
                  <a:latin typeface="微软雅黑" panose="020B0503020204020204" pitchFamily="34" charset="-122"/>
                  <a:ea typeface="微软雅黑" panose="020B0503020204020204" pitchFamily="34" charset="-122"/>
                </a:rPr>
                <a:t>合作、分享观点、相互支持</a:t>
              </a:r>
              <a:endParaRPr lang="en-US" altLang="zh-CN"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251201" y="2594221"/>
              <a:ext cx="3469147" cy="2901732"/>
              <a:chOff x="260993" y="1249418"/>
              <a:chExt cx="3014863" cy="2521750"/>
            </a:xfrm>
          </p:grpSpPr>
          <p:sp>
            <p:nvSpPr>
              <p:cNvPr id="16" name="椭圆 15"/>
              <p:cNvSpPr/>
              <p:nvPr/>
            </p:nvSpPr>
            <p:spPr>
              <a:xfrm>
                <a:off x="547383" y="1249418"/>
                <a:ext cx="2521750" cy="252175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3"/>
              <p:cNvSpPr txBox="1"/>
              <p:nvPr/>
            </p:nvSpPr>
            <p:spPr>
              <a:xfrm>
                <a:off x="260993" y="1530536"/>
                <a:ext cx="3014863" cy="1685081"/>
              </a:xfrm>
              <a:prstGeom prst="rect">
                <a:avLst/>
              </a:prstGeom>
              <a:noFill/>
            </p:spPr>
            <p:txBody>
              <a:bodyPr wrap="square" rtlCol="0">
                <a:spAutoFit/>
              </a:bodyPr>
              <a:lstStyle/>
              <a:p>
                <a:pPr algn="ctr"/>
                <a:r>
                  <a:rPr lang="zh-CN" altLang="en-US" sz="3000" dirty="0">
                    <a:solidFill>
                      <a:schemeClr val="bg1"/>
                    </a:solidFill>
                    <a:latin typeface="微软雅黑" panose="020B0503020204020204" pitchFamily="34" charset="-122"/>
                    <a:ea typeface="微软雅黑" panose="020B0503020204020204" pitchFamily="34" charset="-122"/>
                  </a:rPr>
                  <a:t>对比</a:t>
                </a:r>
                <a:endParaRPr lang="en-US" altLang="zh-CN" sz="3000" dirty="0">
                  <a:solidFill>
                    <a:schemeClr val="bg1"/>
                  </a:solidFill>
                  <a:latin typeface="微软雅黑" panose="020B0503020204020204" pitchFamily="34" charset="-122"/>
                  <a:ea typeface="微软雅黑" panose="020B0503020204020204" pitchFamily="34" charset="-122"/>
                </a:endParaRPr>
              </a:p>
              <a:p>
                <a:pPr algn="ctr"/>
                <a:r>
                  <a:rPr lang="en-US" altLang="zh-CN" sz="3000" dirty="0" smtClean="0">
                    <a:solidFill>
                      <a:schemeClr val="bg1"/>
                    </a:solidFill>
                    <a:latin typeface="微软雅黑" panose="020B0503020204020204" pitchFamily="34" charset="-122"/>
                    <a:ea typeface="微软雅黑" panose="020B0503020204020204" pitchFamily="34" charset="-122"/>
                  </a:rPr>
                  <a:t>Team </a:t>
                </a:r>
                <a:r>
                  <a:rPr lang="en-US" altLang="zh-CN" sz="3000" dirty="0">
                    <a:solidFill>
                      <a:schemeClr val="bg1"/>
                    </a:solidFill>
                    <a:latin typeface="微软雅黑" panose="020B0503020204020204" pitchFamily="34" charset="-122"/>
                    <a:ea typeface="微软雅黑" panose="020B0503020204020204" pitchFamily="34" charset="-122"/>
                  </a:rPr>
                  <a:t>building</a:t>
                </a:r>
              </a:p>
              <a:p>
                <a:pPr algn="ctr"/>
                <a:r>
                  <a:rPr lang="en-US" altLang="zh-CN" sz="3000" dirty="0">
                    <a:solidFill>
                      <a:schemeClr val="bg1"/>
                    </a:solidFill>
                    <a:latin typeface="微软雅黑" panose="020B0503020204020204" pitchFamily="34" charset="-122"/>
                    <a:ea typeface="微软雅黑" panose="020B0503020204020204" pitchFamily="34" charset="-122"/>
                  </a:rPr>
                  <a:t>VS</a:t>
                </a:r>
              </a:p>
              <a:p>
                <a:pPr algn="ctr"/>
                <a:r>
                  <a:rPr lang="en-US" altLang="zh-CN" sz="3000" dirty="0">
                    <a:solidFill>
                      <a:schemeClr val="bg1"/>
                    </a:solidFill>
                    <a:latin typeface="微软雅黑" panose="020B0503020204020204" pitchFamily="34" charset="-122"/>
                    <a:ea typeface="微软雅黑" panose="020B0503020204020204" pitchFamily="34" charset="-122"/>
                  </a:rPr>
                  <a:t>Team working</a:t>
                </a:r>
                <a:endParaRPr lang="zh-CN" altLang="en-US" sz="3000" dirty="0">
                  <a:solidFill>
                    <a:schemeClr val="bg1"/>
                  </a:solidFill>
                  <a:latin typeface="微软雅黑" panose="020B0503020204020204" pitchFamily="34" charset="-122"/>
                  <a:ea typeface="微软雅黑" panose="020B0503020204020204" pitchFamily="34" charset="-122"/>
                </a:endParaRPr>
              </a:p>
            </p:txBody>
          </p:sp>
        </p:grpSp>
        <p:sp>
          <p:nvSpPr>
            <p:cNvPr id="18" name="TextBox 11"/>
            <p:cNvSpPr txBox="1"/>
            <p:nvPr/>
          </p:nvSpPr>
          <p:spPr>
            <a:xfrm>
              <a:off x="1008827" y="1215765"/>
              <a:ext cx="3159515" cy="954107"/>
            </a:xfrm>
            <a:prstGeom prst="rect">
              <a:avLst/>
            </a:prstGeom>
            <a:noFill/>
          </p:spPr>
          <p:txBody>
            <a:bodyPr wrap="square" rtlCol="0">
              <a:spAutoFit/>
            </a:bodyPr>
            <a:lstStyle/>
            <a:p>
              <a:pPr algn="ct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适用</a:t>
              </a:r>
              <a:r>
                <a:rPr lang="en-US" altLang="zh-CN" sz="2000" b="1" dirty="0">
                  <a:solidFill>
                    <a:srgbClr val="0070C0"/>
                  </a:solidFill>
                  <a:latin typeface="微软雅黑" panose="020B0503020204020204" pitchFamily="34" charset="-122"/>
                  <a:ea typeface="微软雅黑" panose="020B0503020204020204" pitchFamily="34" charset="-122"/>
                </a:rPr>
                <a:t>】</a:t>
              </a:r>
            </a:p>
            <a:p>
              <a:pPr algn="ctr"/>
              <a:r>
                <a:rPr lang="zh-CN" altLang="en-US" dirty="0">
                  <a:latin typeface="微软雅黑" panose="020B0503020204020204" pitchFamily="34" charset="-122"/>
                  <a:ea typeface="微软雅黑" panose="020B0503020204020204" pitchFamily="34" charset="-122"/>
                </a:rPr>
                <a:t>新团队创</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或现存团队的表现进行评价</a:t>
              </a:r>
              <a:endParaRPr lang="en-US" altLang="zh-CN" dirty="0">
                <a:latin typeface="微软雅黑" panose="020B0503020204020204" pitchFamily="34" charset="-122"/>
                <a:ea typeface="微软雅黑" panose="020B0503020204020204" pitchFamily="34" charset="-122"/>
              </a:endParaRPr>
            </a:p>
          </p:txBody>
        </p:sp>
        <p:sp>
          <p:nvSpPr>
            <p:cNvPr id="19" name="TextBox 13"/>
            <p:cNvSpPr txBox="1"/>
            <p:nvPr/>
          </p:nvSpPr>
          <p:spPr>
            <a:xfrm>
              <a:off x="1221422" y="3121506"/>
              <a:ext cx="2734323" cy="1231106"/>
            </a:xfrm>
            <a:prstGeom prst="rect">
              <a:avLst/>
            </a:prstGeom>
            <a:noFill/>
          </p:spPr>
          <p:txBody>
            <a:bodyPr wrap="square" rtlCol="0">
              <a:spAutoFit/>
            </a:bodyPr>
            <a:lstStyle/>
            <a:p>
              <a:pPr algn="ct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a:solidFill>
                    <a:srgbClr val="0070C0"/>
                  </a:solidFill>
                  <a:latin typeface="微软雅黑" panose="020B0503020204020204" pitchFamily="34" charset="-122"/>
                  <a:ea typeface="微软雅黑" panose="020B0503020204020204" pitchFamily="34" charset="-122"/>
                </a:rPr>
                <a:t>内容</a:t>
              </a:r>
              <a:r>
                <a:rPr lang="en-US" altLang="zh-CN" sz="2000" b="1" dirty="0">
                  <a:solidFill>
                    <a:srgbClr val="0070C0"/>
                  </a:solidFill>
                  <a:latin typeface="微软雅黑" panose="020B0503020204020204" pitchFamily="34" charset="-122"/>
                  <a:ea typeface="微软雅黑" panose="020B0503020204020204" pitchFamily="34" charset="-122"/>
                </a:rPr>
                <a:t>】</a:t>
              </a:r>
            </a:p>
            <a:p>
              <a:pPr algn="ctr"/>
              <a:r>
                <a:rPr lang="zh-CN" altLang="en-US" dirty="0">
                  <a:latin typeface="微软雅黑" panose="020B0503020204020204" pitchFamily="34" charset="-122"/>
                  <a:ea typeface="微软雅黑" panose="020B0503020204020204" pitchFamily="34" charset="-122"/>
                </a:rPr>
                <a:t>给你们一种方向感</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识别技能和才干</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建立一种工作方法</a:t>
              </a:r>
              <a:endParaRPr lang="en-US" altLang="zh-CN" dirty="0">
                <a:latin typeface="微软雅黑" panose="020B0503020204020204" pitchFamily="34" charset="-122"/>
                <a:ea typeface="微软雅黑" panose="020B0503020204020204" pitchFamily="34" charset="-122"/>
              </a:endParaRPr>
            </a:p>
          </p:txBody>
        </p:sp>
      </p:grpSp>
      <p:sp>
        <p:nvSpPr>
          <p:cNvPr id="22"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b="14508"/>
          <a:stretch>
            <a:fillRect/>
          </a:stretch>
        </p:blipFill>
        <p:spPr>
          <a:xfrm>
            <a:off x="572" y="-14515"/>
            <a:ext cx="12205411" cy="6872515"/>
          </a:xfrm>
          <a:prstGeom prst="rect">
            <a:avLst/>
          </a:prstGeom>
        </p:spPr>
      </p:pic>
      <p:sp>
        <p:nvSpPr>
          <p:cNvPr id="49" name="矩形 48"/>
          <p:cNvSpPr/>
          <p:nvPr/>
        </p:nvSpPr>
        <p:spPr>
          <a:xfrm>
            <a:off x="0" y="0"/>
            <a:ext cx="12220876" cy="6858000"/>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5"/>
          <p:cNvSpPr>
            <a:spLocks noChangeArrowheads="1"/>
          </p:cNvSpPr>
          <p:nvPr/>
        </p:nvSpPr>
        <p:spPr bwMode="auto">
          <a:xfrm rot="9949063">
            <a:off x="9020416" y="5436298"/>
            <a:ext cx="1219200" cy="512763"/>
          </a:xfrm>
          <a:prstGeom prst="triangle">
            <a:avLst>
              <a:gd name="adj" fmla="val 65787"/>
            </a:avLst>
          </a:prstGeom>
          <a:solidFill>
            <a:schemeClr val="bg1"/>
          </a:solidFill>
          <a:ln>
            <a:noFill/>
          </a:ln>
        </p:spPr>
        <p:txBody>
          <a:bodyPr anchor="ctr"/>
          <a:lstStyle/>
          <a:p>
            <a:pPr algn="ctr" eaLnBrk="1" hangingPunct="1"/>
            <a:endParaRPr lang="zh-CN" altLang="en-US">
              <a:solidFill>
                <a:srgbClr val="FFFFFF"/>
              </a:solidFill>
            </a:endParaRPr>
          </a:p>
        </p:txBody>
      </p:sp>
      <p:sp>
        <p:nvSpPr>
          <p:cNvPr id="51" name="等腰三角形 9"/>
          <p:cNvSpPr>
            <a:spLocks noChangeArrowheads="1"/>
          </p:cNvSpPr>
          <p:nvPr/>
        </p:nvSpPr>
        <p:spPr bwMode="auto">
          <a:xfrm rot="18237801">
            <a:off x="10175593" y="3437902"/>
            <a:ext cx="306387" cy="163513"/>
          </a:xfrm>
          <a:prstGeom prst="triangle">
            <a:avLst>
              <a:gd name="adj" fmla="val 89630"/>
            </a:avLst>
          </a:prstGeom>
          <a:solidFill>
            <a:schemeClr val="bg1"/>
          </a:solidFill>
          <a:ln>
            <a:noFill/>
          </a:ln>
        </p:spPr>
        <p:txBody>
          <a:bodyPr anchor="ctr"/>
          <a:lstStyle/>
          <a:p>
            <a:pPr algn="ctr" eaLnBrk="1" hangingPunct="1"/>
            <a:endParaRPr lang="zh-CN" altLang="en-US">
              <a:solidFill>
                <a:srgbClr val="FFFFFF"/>
              </a:solidFill>
            </a:endParaRPr>
          </a:p>
        </p:txBody>
      </p:sp>
      <p:sp>
        <p:nvSpPr>
          <p:cNvPr id="52" name="等腰三角形 14"/>
          <p:cNvSpPr>
            <a:spLocks noChangeArrowheads="1"/>
          </p:cNvSpPr>
          <p:nvPr/>
        </p:nvSpPr>
        <p:spPr bwMode="auto">
          <a:xfrm rot="19833911">
            <a:off x="8697630" y="426414"/>
            <a:ext cx="246063" cy="196850"/>
          </a:xfrm>
          <a:prstGeom prst="triangle">
            <a:avLst>
              <a:gd name="adj" fmla="val 89630"/>
            </a:avLst>
          </a:prstGeom>
          <a:solidFill>
            <a:schemeClr val="bg1"/>
          </a:solidFill>
          <a:ln>
            <a:noFill/>
          </a:ln>
        </p:spPr>
        <p:txBody>
          <a:bodyPr anchor="ctr"/>
          <a:lstStyle/>
          <a:p>
            <a:pPr algn="ctr" eaLnBrk="1" hangingPunct="1"/>
            <a:endParaRPr lang="zh-CN" altLang="en-US">
              <a:solidFill>
                <a:schemeClr val="bg1"/>
              </a:solidFill>
            </a:endParaRPr>
          </a:p>
        </p:txBody>
      </p:sp>
      <p:sp>
        <p:nvSpPr>
          <p:cNvPr id="53" name="等腰三角形 8"/>
          <p:cNvSpPr>
            <a:spLocks noChangeArrowheads="1"/>
          </p:cNvSpPr>
          <p:nvPr/>
        </p:nvSpPr>
        <p:spPr bwMode="auto">
          <a:xfrm rot="10359249">
            <a:off x="1620555" y="2861640"/>
            <a:ext cx="339725" cy="446087"/>
          </a:xfrm>
          <a:prstGeom prst="triangle">
            <a:avLst>
              <a:gd name="adj" fmla="val 83981"/>
            </a:avLst>
          </a:prstGeom>
          <a:solidFill>
            <a:schemeClr val="bg1"/>
          </a:solidFill>
          <a:ln>
            <a:noFill/>
          </a:ln>
        </p:spPr>
        <p:txBody>
          <a:bodyPr anchor="ctr"/>
          <a:lstStyle/>
          <a:p>
            <a:pPr algn="ctr" eaLnBrk="1" hangingPunct="1"/>
            <a:endParaRPr lang="zh-CN" altLang="en-US">
              <a:solidFill>
                <a:srgbClr val="FFFFFF"/>
              </a:solidFill>
            </a:endParaRPr>
          </a:p>
        </p:txBody>
      </p:sp>
      <p:grpSp>
        <p:nvGrpSpPr>
          <p:cNvPr id="7" name="组合 6"/>
          <p:cNvGrpSpPr/>
          <p:nvPr/>
        </p:nvGrpSpPr>
        <p:grpSpPr>
          <a:xfrm>
            <a:off x="3764792" y="2287232"/>
            <a:ext cx="5887373" cy="1110510"/>
            <a:chOff x="2757093" y="3358462"/>
            <a:chExt cx="5887373" cy="1110510"/>
          </a:xfrm>
        </p:grpSpPr>
        <p:sp>
          <p:nvSpPr>
            <p:cNvPr id="8" name="TextBox 6"/>
            <p:cNvSpPr txBox="1">
              <a:spLocks noChangeArrowheads="1"/>
            </p:cNvSpPr>
            <p:nvPr/>
          </p:nvSpPr>
          <p:spPr bwMode="auto">
            <a:xfrm>
              <a:off x="2757093" y="3358462"/>
              <a:ext cx="58873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5000" b="1" spc="303" dirty="0" smtClean="0">
                  <a:solidFill>
                    <a:schemeClr val="bg1"/>
                  </a:solidFill>
                  <a:latin typeface="方正正大黑简体" panose="02000000000000000000" pitchFamily="2" charset="-122"/>
                  <a:ea typeface="方正正大黑简体" panose="02000000000000000000" pitchFamily="2" charset="-122"/>
                </a:rPr>
                <a:t>面临难题</a:t>
              </a:r>
              <a:endParaRPr lang="zh-CN" altLang="en-US" sz="5000" b="1" spc="303" dirty="0">
                <a:solidFill>
                  <a:schemeClr val="bg1"/>
                </a:solidFill>
                <a:latin typeface="方正正大黑简体" panose="02000000000000000000" pitchFamily="2" charset="-122"/>
                <a:ea typeface="方正正大黑简体" panose="02000000000000000000" pitchFamily="2" charset="-122"/>
              </a:endParaRPr>
            </a:p>
          </p:txBody>
        </p:sp>
        <p:sp>
          <p:nvSpPr>
            <p:cNvPr id="9" name="矩形 8"/>
            <p:cNvSpPr/>
            <p:nvPr/>
          </p:nvSpPr>
          <p:spPr>
            <a:xfrm>
              <a:off x="4279237" y="4068862"/>
              <a:ext cx="2728247" cy="400110"/>
            </a:xfrm>
            <a:prstGeom prst="rect">
              <a:avLst/>
            </a:prstGeom>
          </p:spPr>
          <p:txBody>
            <a:bodyPr wrap="none">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FACE PROBLEMS</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3606427" y="2101680"/>
            <a:ext cx="1525546" cy="1554272"/>
          </a:xfrm>
          <a:prstGeom prst="rect">
            <a:avLst/>
          </a:prstGeom>
        </p:spPr>
        <p:txBody>
          <a:bodyPr wrap="none">
            <a:spAutoFit/>
          </a:bodyPr>
          <a:lstStyle/>
          <a:p>
            <a:r>
              <a:rPr lang="en-US" altLang="zh-CN" sz="9500" spc="303" dirty="0" smtClean="0">
                <a:solidFill>
                  <a:schemeClr val="bg1"/>
                </a:solidFill>
                <a:latin typeface="Impact" panose="020B0806030902050204" pitchFamily="34" charset="0"/>
                <a:ea typeface="MStiffHei PRC UltraBold" panose="00000500000000000000" pitchFamily="2" charset="-122"/>
              </a:rPr>
              <a:t>02</a:t>
            </a:r>
            <a:endParaRPr lang="zh-CN" altLang="en-US" sz="9500" dirty="0">
              <a:solidFill>
                <a:schemeClr val="bg1"/>
              </a:solidFill>
              <a:latin typeface="Impact" panose="020B0806030902050204" pitchFamily="34" charset="0"/>
              <a:ea typeface="MStiffHei PRC UltraBold"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6" presetClass="emph" presetSubtype="0" fill="hold" nodeType="withEffect">
                                  <p:stCondLst>
                                    <p:cond delay="0"/>
                                  </p:stCondLst>
                                  <p:childTnLst>
                                    <p:animScale>
                                      <p:cBhvr>
                                        <p:cTn id="16" dur="2000" fill="hold"/>
                                        <p:tgtEl>
                                          <p:spTgt spid="11"/>
                                        </p:tgtEl>
                                      </p:cBhvr>
                                      <p:by x="150000" y="150000"/>
                                    </p:animScale>
                                  </p:childTnLst>
                                </p:cTn>
                              </p:par>
                            </p:childTnLst>
                          </p:cTn>
                        </p:par>
                        <p:par>
                          <p:cTn id="17" fill="hold">
                            <p:stCondLst>
                              <p:cond delay="1500"/>
                            </p:stCondLst>
                            <p:childTnLst>
                              <p:par>
                                <p:cTn id="18" presetID="2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 calcmode="lin" valueType="num">
                                      <p:cBhvr>
                                        <p:cTn id="22" dur="500" fill="hold"/>
                                        <p:tgtEl>
                                          <p:spTgt spid="52"/>
                                        </p:tgtEl>
                                        <p:attrNameLst>
                                          <p:attrName>ppt_x</p:attrName>
                                        </p:attrNameLst>
                                      </p:cBhvr>
                                      <p:tavLst>
                                        <p:tav tm="0">
                                          <p:val>
                                            <p:fltVal val="0.5"/>
                                          </p:val>
                                        </p:tav>
                                        <p:tav tm="100000">
                                          <p:val>
                                            <p:strVal val="#ppt_x"/>
                                          </p:val>
                                        </p:tav>
                                      </p:tavLst>
                                    </p:anim>
                                    <p:anim calcmode="lin" valueType="num">
                                      <p:cBhvr>
                                        <p:cTn id="23" dur="500" fill="hold"/>
                                        <p:tgtEl>
                                          <p:spTgt spid="52"/>
                                        </p:tgtEl>
                                        <p:attrNameLst>
                                          <p:attrName>ppt_y</p:attrName>
                                        </p:attrNameLst>
                                      </p:cBhvr>
                                      <p:tavLst>
                                        <p:tav tm="0">
                                          <p:val>
                                            <p:fltVal val="0.5"/>
                                          </p:val>
                                        </p:tav>
                                        <p:tav tm="100000">
                                          <p:val>
                                            <p:strVal val="#ppt_y"/>
                                          </p:val>
                                        </p:tav>
                                      </p:tavLst>
                                    </p:anim>
                                  </p:childTnLst>
                                </p:cTn>
                              </p:par>
                            </p:childTnLst>
                          </p:cTn>
                        </p:par>
                        <p:par>
                          <p:cTn id="24" fill="hold">
                            <p:stCondLst>
                              <p:cond delay="2000"/>
                            </p:stCondLst>
                            <p:childTnLst>
                              <p:par>
                                <p:cTn id="25" presetID="23" presetClass="entr" presetSubtype="52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 calcmode="lin" valueType="num">
                                      <p:cBhvr>
                                        <p:cTn id="29" dur="500" fill="hold"/>
                                        <p:tgtEl>
                                          <p:spTgt spid="50"/>
                                        </p:tgtEl>
                                        <p:attrNameLst>
                                          <p:attrName>ppt_x</p:attrName>
                                        </p:attrNameLst>
                                      </p:cBhvr>
                                      <p:tavLst>
                                        <p:tav tm="0">
                                          <p:val>
                                            <p:fltVal val="0.5"/>
                                          </p:val>
                                        </p:tav>
                                        <p:tav tm="100000">
                                          <p:val>
                                            <p:strVal val="#ppt_x"/>
                                          </p:val>
                                        </p:tav>
                                      </p:tavLst>
                                    </p:anim>
                                    <p:anim calcmode="lin" valueType="num">
                                      <p:cBhvr>
                                        <p:cTn id="30" dur="500" fill="hold"/>
                                        <p:tgtEl>
                                          <p:spTgt spid="50"/>
                                        </p:tgtEl>
                                        <p:attrNameLst>
                                          <p:attrName>ppt_y</p:attrName>
                                        </p:attrNameLst>
                                      </p:cBhvr>
                                      <p:tavLst>
                                        <p:tav tm="0">
                                          <p:val>
                                            <p:fltVal val="0.5"/>
                                          </p:val>
                                        </p:tav>
                                        <p:tav tm="100000">
                                          <p:val>
                                            <p:strVal val="#ppt_y"/>
                                          </p:val>
                                        </p:tav>
                                      </p:tavLst>
                                    </p:anim>
                                  </p:childTnLst>
                                </p:cTn>
                              </p:par>
                            </p:childTnLst>
                          </p:cTn>
                        </p:par>
                        <p:par>
                          <p:cTn id="31" fill="hold">
                            <p:stCondLst>
                              <p:cond delay="2500"/>
                            </p:stCondLst>
                            <p:childTnLst>
                              <p:par>
                                <p:cTn id="32" presetID="23" presetClass="entr" presetSubtype="52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 calcmode="lin" valueType="num">
                                      <p:cBhvr>
                                        <p:cTn id="36" dur="500" fill="hold"/>
                                        <p:tgtEl>
                                          <p:spTgt spid="53"/>
                                        </p:tgtEl>
                                        <p:attrNameLst>
                                          <p:attrName>ppt_x</p:attrName>
                                        </p:attrNameLst>
                                      </p:cBhvr>
                                      <p:tavLst>
                                        <p:tav tm="0">
                                          <p:val>
                                            <p:fltVal val="0.5"/>
                                          </p:val>
                                        </p:tav>
                                        <p:tav tm="100000">
                                          <p:val>
                                            <p:strVal val="#ppt_x"/>
                                          </p:val>
                                        </p:tav>
                                      </p:tavLst>
                                    </p:anim>
                                    <p:anim calcmode="lin" valueType="num">
                                      <p:cBhvr>
                                        <p:cTn id="37" dur="500" fill="hold"/>
                                        <p:tgtEl>
                                          <p:spTgt spid="53"/>
                                        </p:tgtEl>
                                        <p:attrNameLst>
                                          <p:attrName>ppt_y</p:attrName>
                                        </p:attrNameLst>
                                      </p:cBhvr>
                                      <p:tavLst>
                                        <p:tav tm="0">
                                          <p:val>
                                            <p:fltVal val="0.5"/>
                                          </p:val>
                                        </p:tav>
                                        <p:tav tm="100000">
                                          <p:val>
                                            <p:strVal val="#ppt_y"/>
                                          </p:val>
                                        </p:tav>
                                      </p:tavLst>
                                    </p:anim>
                                  </p:childTnLst>
                                </p:cTn>
                              </p:par>
                            </p:childTnLst>
                          </p:cTn>
                        </p:par>
                        <p:par>
                          <p:cTn id="38" fill="hold">
                            <p:stCondLst>
                              <p:cond delay="3000"/>
                            </p:stCondLst>
                            <p:childTnLst>
                              <p:par>
                                <p:cTn id="39" presetID="23" presetClass="entr" presetSubtype="52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ppt_x</p:attrName>
                                        </p:attrNameLst>
                                      </p:cBhvr>
                                      <p:tavLst>
                                        <p:tav tm="0">
                                          <p:val>
                                            <p:fltVal val="0.5"/>
                                          </p:val>
                                        </p:tav>
                                        <p:tav tm="100000">
                                          <p:val>
                                            <p:strVal val="#ppt_x"/>
                                          </p:val>
                                        </p:tav>
                                      </p:tavLst>
                                    </p:anim>
                                    <p:anim calcmode="lin" valueType="num">
                                      <p:cBhvr>
                                        <p:cTn id="44" dur="500" fill="hold"/>
                                        <p:tgtEl>
                                          <p:spTgt spid="5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autoUpdateAnimBg="0"/>
      <p:bldP spid="51" grpId="0" animBg="1" autoUpdateAnimBg="0"/>
      <p:bldP spid="52" grpId="0" animBg="1" autoUpdateAnimBg="0"/>
      <p:bldP spid="53" grpId="0" animBg="1" autoUpdateAnimBg="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236858" y="252807"/>
            <a:ext cx="3970971" cy="553998"/>
            <a:chOff x="-3453608" y="-91372"/>
            <a:chExt cx="3940103" cy="549691"/>
          </a:xfrm>
        </p:grpSpPr>
        <p:sp>
          <p:nvSpPr>
            <p:cNvPr id="6"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5" name="矩形 14"/>
          <p:cNvSpPr/>
          <p:nvPr/>
        </p:nvSpPr>
        <p:spPr>
          <a:xfrm>
            <a:off x="5967101" y="2810585"/>
            <a:ext cx="5404874" cy="2323713"/>
          </a:xfrm>
          <a:prstGeom prst="rect">
            <a:avLst/>
          </a:prstGeom>
        </p:spPr>
        <p:txBody>
          <a:bodyPr wrap="square">
            <a:spAutoFit/>
          </a:bodyPr>
          <a:lstStyle/>
          <a:p>
            <a:pPr>
              <a:spcBef>
                <a:spcPts val="1600"/>
              </a:spcBef>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管理者通常把时间花在应对长期性的问题和挑战，以及组织外的活动上，而非行为上</a:t>
            </a: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5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管</a:t>
            </a: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理者通常要一门心思做贡献，而这种行为与团队所需求的技能不完全一致；</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管理者可能喜欢自己工作，在他们自己的网络中完成交易，进行运作；</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管理者常常会说：“照我说的而不是我做的去做”。</a:t>
            </a:r>
          </a:p>
        </p:txBody>
      </p:sp>
      <p:sp>
        <p:nvSpPr>
          <p:cNvPr id="16" name="矩形 15"/>
          <p:cNvSpPr/>
          <p:nvPr/>
        </p:nvSpPr>
        <p:spPr>
          <a:xfrm>
            <a:off x="5817536" y="2037872"/>
            <a:ext cx="2954656" cy="630942"/>
          </a:xfrm>
          <a:prstGeom prst="rect">
            <a:avLst/>
          </a:prstGeom>
        </p:spPr>
        <p:txBody>
          <a:bodyPr wrap="none">
            <a:spAutoFit/>
          </a:bodyPr>
          <a:lstStyle/>
          <a:p>
            <a:pPr lvl="0" algn="r"/>
            <a:r>
              <a:rPr lang="zh-CN" altLang="en-US" sz="3500" b="1" dirty="0">
                <a:solidFill>
                  <a:srgbClr val="0070C0"/>
                </a:solidFill>
                <a:latin typeface="微软雅黑" panose="020B0503020204020204" pitchFamily="34" charset="-122"/>
                <a:ea typeface="微软雅黑" panose="020B0503020204020204" pitchFamily="34" charset="-122"/>
              </a:rPr>
              <a:t>没有行为榜样</a:t>
            </a:r>
          </a:p>
        </p:txBody>
      </p:sp>
      <p:pic>
        <p:nvPicPr>
          <p:cNvPr id="20" name="图片 19"/>
          <p:cNvPicPr>
            <a:picLocks noChangeAspect="1"/>
          </p:cNvPicPr>
          <p:nvPr/>
        </p:nvPicPr>
        <p:blipFill>
          <a:blip r:embed="rId3"/>
          <a:stretch>
            <a:fillRect/>
          </a:stretch>
        </p:blipFill>
        <p:spPr>
          <a:xfrm>
            <a:off x="758264" y="2121217"/>
            <a:ext cx="4705362" cy="2928847"/>
          </a:xfrm>
          <a:prstGeom prst="rect">
            <a:avLst/>
          </a:prstGeom>
          <a:ln>
            <a:noFill/>
          </a:ln>
          <a:effectLst>
            <a:outerShdw blurRad="292100" dist="139700" dir="2700000" algn="tl" rotWithShape="0">
              <a:srgbClr val="333333">
                <a:alpha val="65000"/>
              </a:srgbClr>
            </a:outerShdw>
          </a:effectLst>
        </p:spPr>
      </p:pic>
      <p:sp>
        <p:nvSpPr>
          <p:cNvPr id="22"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148421" y="2336256"/>
            <a:ext cx="2887329" cy="630942"/>
          </a:xfrm>
          <a:prstGeom prst="rect">
            <a:avLst/>
          </a:prstGeom>
        </p:spPr>
        <p:txBody>
          <a:bodyPr wrap="none">
            <a:spAutoFit/>
          </a:bodyPr>
          <a:lstStyle/>
          <a:p>
            <a:pPr algn="r"/>
            <a:r>
              <a:rPr lang="zh-CN" altLang="en-US" sz="3500" b="1" dirty="0" smtClean="0">
                <a:solidFill>
                  <a:srgbClr val="0070C0"/>
                </a:solidFill>
                <a:latin typeface="微软雅黑" panose="020B0503020204020204" pitchFamily="34" charset="-122"/>
                <a:ea typeface="微软雅黑" panose="020B0503020204020204" pitchFamily="34" charset="-122"/>
              </a:rPr>
              <a:t>不能衡量业绩</a:t>
            </a:r>
            <a:endParaRPr lang="zh-CN" altLang="en-US" sz="3500" b="1" dirty="0">
              <a:solidFill>
                <a:srgbClr val="0070C0"/>
              </a:solidFill>
              <a:latin typeface="微软雅黑" panose="020B0503020204020204" pitchFamily="34" charset="-122"/>
              <a:ea typeface="微软雅黑" panose="020B0503020204020204" pitchFamily="34" charset="-122"/>
            </a:endParaRPr>
          </a:p>
        </p:txBody>
      </p:sp>
      <p:sp>
        <p:nvSpPr>
          <p:cNvPr id="18" name="矩形 17"/>
          <p:cNvSpPr/>
          <p:nvPr/>
        </p:nvSpPr>
        <p:spPr>
          <a:xfrm>
            <a:off x="6267450" y="3389930"/>
            <a:ext cx="4342493" cy="1426031"/>
          </a:xfrm>
          <a:prstGeom prst="rect">
            <a:avLst/>
          </a:prstGeom>
        </p:spPr>
        <p:txBody>
          <a:bodyPr wrap="square">
            <a:spAutoFit/>
          </a:bodyPr>
          <a:lstStyle/>
          <a:p>
            <a:pPr>
              <a:spcBef>
                <a:spcPts val="1600"/>
              </a:spcBef>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有效的团队需要严格的行为准</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则</a:t>
            </a:r>
            <a:endParaRPr lang="en-US" altLang="zh-CN" sz="20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团</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队需要产生成果</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团队需要明确衡量成功的标准</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538" y="2252164"/>
            <a:ext cx="4432300" cy="2770188"/>
          </a:xfrm>
          <a:prstGeom prst="rect">
            <a:avLst/>
          </a:prstGeom>
          <a:effectLst>
            <a:outerShdw blurRad="50800" dist="38100" algn="l" rotWithShape="0">
              <a:prstClr val="black">
                <a:alpha val="40000"/>
              </a:prstClr>
            </a:outerShdw>
          </a:effectLst>
        </p:spPr>
      </p:pic>
      <p:grpSp>
        <p:nvGrpSpPr>
          <p:cNvPr id="31" name="组合 30"/>
          <p:cNvGrpSpPr/>
          <p:nvPr/>
        </p:nvGrpSpPr>
        <p:grpSpPr>
          <a:xfrm>
            <a:off x="4236858" y="252807"/>
            <a:ext cx="3970971" cy="553998"/>
            <a:chOff x="-3453608" y="-91372"/>
            <a:chExt cx="3940103" cy="549691"/>
          </a:xfrm>
        </p:grpSpPr>
        <p:sp>
          <p:nvSpPr>
            <p:cNvPr id="32"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3" name="矩形 32"/>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4"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7"/>
          <p:cNvSpPr txBox="1"/>
          <p:nvPr/>
        </p:nvSpPr>
        <p:spPr>
          <a:xfrm>
            <a:off x="6062782" y="2915753"/>
            <a:ext cx="4986218" cy="553998"/>
          </a:xfrm>
          <a:prstGeom prst="rect">
            <a:avLst/>
          </a:prstGeom>
          <a:noFill/>
        </p:spPr>
        <p:txBody>
          <a:bodyPr wrap="square" rtlCol="0">
            <a:spAutoFit/>
          </a:bodyPr>
          <a:lstStyle/>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团队被人们认为是任何情况下的解决办法</a:t>
            </a:r>
          </a:p>
        </p:txBody>
      </p:sp>
      <p:sp>
        <p:nvSpPr>
          <p:cNvPr id="2" name="矩形 1"/>
          <p:cNvSpPr/>
          <p:nvPr/>
        </p:nvSpPr>
        <p:spPr>
          <a:xfrm>
            <a:off x="6016110" y="2326446"/>
            <a:ext cx="1986441" cy="630942"/>
          </a:xfrm>
          <a:prstGeom prst="rect">
            <a:avLst/>
          </a:prstGeom>
        </p:spPr>
        <p:txBody>
          <a:bodyPr wrap="none">
            <a:spAutoFit/>
          </a:bodyPr>
          <a:lstStyle/>
          <a:p>
            <a:pPr lvl="0" algn="r"/>
            <a:r>
              <a:rPr lang="zh-CN" altLang="en-US" sz="3500" b="1" dirty="0" smtClean="0">
                <a:solidFill>
                  <a:srgbClr val="0070C0"/>
                </a:solidFill>
                <a:latin typeface="微软雅黑" panose="020B0503020204020204" pitchFamily="34" charset="-122"/>
                <a:ea typeface="微软雅黑" panose="020B0503020204020204" pitchFamily="34" charset="-122"/>
              </a:rPr>
              <a:t>团队泛滥</a:t>
            </a:r>
            <a:endParaRPr lang="zh-CN" altLang="en-US" sz="3500" b="1" dirty="0">
              <a:solidFill>
                <a:srgbClr val="0070C0"/>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rotWithShape="1">
          <a:blip r:embed="rId3"/>
          <a:srcRect l="6695"/>
          <a:stretch>
            <a:fillRect/>
          </a:stretch>
        </p:blipFill>
        <p:spPr>
          <a:xfrm>
            <a:off x="685849" y="2418771"/>
            <a:ext cx="4816572" cy="2626233"/>
          </a:xfrm>
          <a:prstGeom prst="rect">
            <a:avLst/>
          </a:prstGeom>
          <a:ln>
            <a:noFill/>
          </a:ln>
          <a:effectLst>
            <a:outerShdw blurRad="292100" dist="139700" dir="2700000" algn="tl" rotWithShape="0">
              <a:srgbClr val="333333">
                <a:alpha val="65000"/>
              </a:srgbClr>
            </a:outerShdw>
          </a:effectLst>
        </p:spPr>
      </p:pic>
      <p:grpSp>
        <p:nvGrpSpPr>
          <p:cNvPr id="21" name="组合 20"/>
          <p:cNvGrpSpPr/>
          <p:nvPr/>
        </p:nvGrpSpPr>
        <p:grpSpPr>
          <a:xfrm>
            <a:off x="4236858" y="252807"/>
            <a:ext cx="3970971" cy="553998"/>
            <a:chOff x="-3453608" y="-91372"/>
            <a:chExt cx="3940103" cy="549691"/>
          </a:xfrm>
        </p:grpSpPr>
        <p:sp>
          <p:nvSpPr>
            <p:cNvPr id="22"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矩形 22"/>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4"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62"/>
          <p:cNvSpPr txBox="1"/>
          <p:nvPr/>
        </p:nvSpPr>
        <p:spPr>
          <a:xfrm>
            <a:off x="6087627" y="3489915"/>
            <a:ext cx="3859951" cy="648207"/>
          </a:xfrm>
          <a:prstGeom prst="rect">
            <a:avLst/>
          </a:prstGeom>
          <a:noFill/>
        </p:spPr>
        <p:txBody>
          <a:bodyPr wrap="square" lIns="93300" tIns="46649" rIns="93300" bIns="46649" rtlCol="0">
            <a:spAutoFit/>
          </a:bodyPr>
          <a:lstStyle/>
          <a:p>
            <a:pPr defTabSz="1243965">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7" name="矩形 26"/>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80">
                                          <p:stCondLst>
                                            <p:cond delay="0"/>
                                          </p:stCondLst>
                                        </p:cTn>
                                        <p:tgtEl>
                                          <p:spTgt spid="19"/>
                                        </p:tgtEl>
                                      </p:cBhvr>
                                    </p:animEffect>
                                    <p:anim calcmode="lin" valueType="num">
                                      <p:cBhvr>
                                        <p:cTn id="1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7" dur="26">
                                          <p:stCondLst>
                                            <p:cond delay="650"/>
                                          </p:stCondLst>
                                        </p:cTn>
                                        <p:tgtEl>
                                          <p:spTgt spid="19"/>
                                        </p:tgtEl>
                                      </p:cBhvr>
                                      <p:to x="100000" y="60000"/>
                                    </p:animScale>
                                    <p:animScale>
                                      <p:cBhvr>
                                        <p:cTn id="18" dur="166" decel="50000">
                                          <p:stCondLst>
                                            <p:cond delay="676"/>
                                          </p:stCondLst>
                                        </p:cTn>
                                        <p:tgtEl>
                                          <p:spTgt spid="19"/>
                                        </p:tgtEl>
                                      </p:cBhvr>
                                      <p:to x="100000" y="100000"/>
                                    </p:animScale>
                                    <p:animScale>
                                      <p:cBhvr>
                                        <p:cTn id="19" dur="26">
                                          <p:stCondLst>
                                            <p:cond delay="1312"/>
                                          </p:stCondLst>
                                        </p:cTn>
                                        <p:tgtEl>
                                          <p:spTgt spid="19"/>
                                        </p:tgtEl>
                                      </p:cBhvr>
                                      <p:to x="100000" y="80000"/>
                                    </p:animScale>
                                    <p:animScale>
                                      <p:cBhvr>
                                        <p:cTn id="20" dur="166" decel="50000">
                                          <p:stCondLst>
                                            <p:cond delay="1338"/>
                                          </p:stCondLst>
                                        </p:cTn>
                                        <p:tgtEl>
                                          <p:spTgt spid="19"/>
                                        </p:tgtEl>
                                      </p:cBhvr>
                                      <p:to x="100000" y="100000"/>
                                    </p:animScale>
                                    <p:animScale>
                                      <p:cBhvr>
                                        <p:cTn id="21" dur="26">
                                          <p:stCondLst>
                                            <p:cond delay="1642"/>
                                          </p:stCondLst>
                                        </p:cTn>
                                        <p:tgtEl>
                                          <p:spTgt spid="19"/>
                                        </p:tgtEl>
                                      </p:cBhvr>
                                      <p:to x="100000" y="90000"/>
                                    </p:animScale>
                                    <p:animScale>
                                      <p:cBhvr>
                                        <p:cTn id="22" dur="166" decel="50000">
                                          <p:stCondLst>
                                            <p:cond delay="1668"/>
                                          </p:stCondLst>
                                        </p:cTn>
                                        <p:tgtEl>
                                          <p:spTgt spid="19"/>
                                        </p:tgtEl>
                                      </p:cBhvr>
                                      <p:to x="100000" y="100000"/>
                                    </p:animScale>
                                    <p:animScale>
                                      <p:cBhvr>
                                        <p:cTn id="23" dur="26">
                                          <p:stCondLst>
                                            <p:cond delay="1808"/>
                                          </p:stCondLst>
                                        </p:cTn>
                                        <p:tgtEl>
                                          <p:spTgt spid="19"/>
                                        </p:tgtEl>
                                      </p:cBhvr>
                                      <p:to x="100000" y="95000"/>
                                    </p:animScale>
                                    <p:animScale>
                                      <p:cBhvr>
                                        <p:cTn id="24" dur="166" decel="50000">
                                          <p:stCondLst>
                                            <p:cond delay="1834"/>
                                          </p:stCondLst>
                                        </p:cTn>
                                        <p:tgtEl>
                                          <p:spTgt spid="19"/>
                                        </p:tgtEl>
                                      </p:cBhvr>
                                      <p:to x="100000" y="100000"/>
                                    </p:animScale>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25" grpId="0"/>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049697" y="2828704"/>
            <a:ext cx="6047054" cy="2298065"/>
          </a:xfrm>
          <a:prstGeom prst="rect">
            <a:avLst/>
          </a:prstGeom>
        </p:spPr>
        <p:txBody>
          <a:bodyPr wrap="square">
            <a:spAutoFit/>
          </a:bodyPr>
          <a:lstStyle/>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团队通常作为一个绩效单位建立起来，</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但是组织通常认可个人而非团队</a:t>
            </a:r>
            <a:endPar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评</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估机制总是与个人业绩相联系</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奖励</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加薪也常常与个人贡献相关</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团队中有成员可能担负多功能职责</a:t>
            </a:r>
          </a:p>
        </p:txBody>
      </p:sp>
      <p:sp>
        <p:nvSpPr>
          <p:cNvPr id="3" name="矩形 2"/>
          <p:cNvSpPr/>
          <p:nvPr/>
        </p:nvSpPr>
        <p:spPr>
          <a:xfrm>
            <a:off x="6001618" y="1921973"/>
            <a:ext cx="1980029" cy="630942"/>
          </a:xfrm>
          <a:prstGeom prst="rect">
            <a:avLst/>
          </a:prstGeom>
        </p:spPr>
        <p:txBody>
          <a:bodyPr wrap="none">
            <a:spAutoFit/>
          </a:bodyPr>
          <a:lstStyle/>
          <a:p>
            <a:pPr lvl="0" algn="r"/>
            <a:r>
              <a:rPr lang="zh-CN" altLang="en-US" sz="3500" b="1" dirty="0" smtClean="0">
                <a:solidFill>
                  <a:srgbClr val="0070C0"/>
                </a:solidFill>
                <a:latin typeface="微软雅黑" panose="020B0503020204020204" pitchFamily="34" charset="-122"/>
                <a:ea typeface="微软雅黑" panose="020B0503020204020204" pitchFamily="34" charset="-122"/>
              </a:rPr>
              <a:t>强调个人</a:t>
            </a:r>
            <a:endParaRPr lang="zh-CN" altLang="en-US" sz="3500" b="1" dirty="0">
              <a:solidFill>
                <a:srgbClr val="0070C0"/>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3"/>
          <a:stretch>
            <a:fillRect/>
          </a:stretch>
        </p:blipFill>
        <p:spPr>
          <a:xfrm>
            <a:off x="217312" y="2733218"/>
            <a:ext cx="4732061" cy="2547439"/>
          </a:xfrm>
          <a:prstGeom prst="rect">
            <a:avLst/>
          </a:prstGeom>
        </p:spPr>
      </p:pic>
      <p:grpSp>
        <p:nvGrpSpPr>
          <p:cNvPr id="30" name="组合 29"/>
          <p:cNvGrpSpPr/>
          <p:nvPr/>
        </p:nvGrpSpPr>
        <p:grpSpPr>
          <a:xfrm>
            <a:off x="4236858" y="252807"/>
            <a:ext cx="3970971" cy="553998"/>
            <a:chOff x="-3453608" y="-91372"/>
            <a:chExt cx="3940103" cy="549691"/>
          </a:xfrm>
        </p:grpSpPr>
        <p:sp>
          <p:nvSpPr>
            <p:cNvPr id="31"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矩形 31"/>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3"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319485" y="2400227"/>
            <a:ext cx="1980029" cy="630942"/>
          </a:xfrm>
          <a:prstGeom prst="rect">
            <a:avLst/>
          </a:prstGeom>
        </p:spPr>
        <p:txBody>
          <a:bodyPr wrap="none">
            <a:spAutoFit/>
          </a:bodyPr>
          <a:lstStyle/>
          <a:p>
            <a:pPr lvl="0" algn="r"/>
            <a:r>
              <a:rPr lang="zh-CN" altLang="en-US" sz="3500" b="1" dirty="0">
                <a:solidFill>
                  <a:srgbClr val="0070C0"/>
                </a:solidFill>
                <a:latin typeface="微软雅黑" panose="020B0503020204020204" pitchFamily="34" charset="-122"/>
                <a:ea typeface="微软雅黑" panose="020B0503020204020204" pitchFamily="34" charset="-122"/>
              </a:rPr>
              <a:t>竞争文化</a:t>
            </a:r>
          </a:p>
        </p:txBody>
      </p:sp>
      <p:sp>
        <p:nvSpPr>
          <p:cNvPr id="2" name="矩形 1"/>
          <p:cNvSpPr/>
          <p:nvPr/>
        </p:nvSpPr>
        <p:spPr>
          <a:xfrm>
            <a:off x="1319485" y="3211665"/>
            <a:ext cx="6096000" cy="1887761"/>
          </a:xfrm>
          <a:prstGeom prst="rect">
            <a:avLst/>
          </a:prstGeom>
        </p:spPr>
        <p:txBody>
          <a:bodyPr>
            <a:spAutoFit/>
          </a:bodyPr>
          <a:lstStyle/>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组织文化不鼓励相互合作</a:t>
            </a:r>
            <a:endPar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组织架构和体制鼓励内部竞争和冲突</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组织不是在信任的基础上建立起来的</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组织反对冒险，成员冒险需要付出代价</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3"/>
          <a:stretch>
            <a:fillRect/>
          </a:stretch>
        </p:blipFill>
        <p:spPr>
          <a:xfrm>
            <a:off x="6528540" y="2512274"/>
            <a:ext cx="4691003" cy="2601666"/>
          </a:xfrm>
          <a:prstGeom prst="rect">
            <a:avLst/>
          </a:prstGeom>
          <a:ln>
            <a:noFill/>
          </a:ln>
          <a:effectLst>
            <a:outerShdw blurRad="292100" dist="139700" dir="2700000" algn="tl" rotWithShape="0">
              <a:srgbClr val="333333">
                <a:alpha val="65000"/>
              </a:srgbClr>
            </a:outerShdw>
          </a:effectLst>
        </p:spPr>
      </p:pic>
      <p:grpSp>
        <p:nvGrpSpPr>
          <p:cNvPr id="27" name="组合 26"/>
          <p:cNvGrpSpPr/>
          <p:nvPr/>
        </p:nvGrpSpPr>
        <p:grpSpPr>
          <a:xfrm>
            <a:off x="4236858" y="252807"/>
            <a:ext cx="3970971" cy="553998"/>
            <a:chOff x="-3453608" y="-91372"/>
            <a:chExt cx="3940103" cy="549691"/>
          </a:xfrm>
        </p:grpSpPr>
        <p:sp>
          <p:nvSpPr>
            <p:cNvPr id="29"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矩形 29"/>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37"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outVertical)">
                                      <p:cBhvr>
                                        <p:cTn id="23" dur="500"/>
                                        <p:tgtEl>
                                          <p:spTgt spid="25"/>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5997" y="2684126"/>
            <a:ext cx="4801121" cy="2095268"/>
            <a:chOff x="1825997" y="2684126"/>
            <a:chExt cx="4801121" cy="2095268"/>
          </a:xfrm>
        </p:grpSpPr>
        <p:sp>
          <p:nvSpPr>
            <p:cNvPr id="12" name="矩形 11"/>
            <p:cNvSpPr/>
            <p:nvPr/>
          </p:nvSpPr>
          <p:spPr>
            <a:xfrm>
              <a:off x="1825997" y="2684126"/>
              <a:ext cx="1980029" cy="630942"/>
            </a:xfrm>
            <a:prstGeom prst="rect">
              <a:avLst/>
            </a:prstGeom>
          </p:spPr>
          <p:txBody>
            <a:bodyPr wrap="none">
              <a:spAutoFit/>
            </a:bodyPr>
            <a:lstStyle/>
            <a:p>
              <a:pPr lvl="0" algn="r"/>
              <a:r>
                <a:rPr lang="zh-CN" altLang="en-US" sz="3500" b="1" dirty="0">
                  <a:solidFill>
                    <a:srgbClr val="0070C0"/>
                  </a:solidFill>
                  <a:latin typeface="微软雅黑" panose="020B0503020204020204" pitchFamily="34" charset="-122"/>
                  <a:ea typeface="微软雅黑" panose="020B0503020204020204" pitchFamily="34" charset="-122"/>
                </a:rPr>
                <a:t>团队太大</a:t>
              </a:r>
            </a:p>
          </p:txBody>
        </p:sp>
        <p:sp>
          <p:nvSpPr>
            <p:cNvPr id="14" name="矩形 13"/>
            <p:cNvSpPr/>
            <p:nvPr/>
          </p:nvSpPr>
          <p:spPr>
            <a:xfrm>
              <a:off x="1840511" y="3445696"/>
              <a:ext cx="4786607" cy="1333698"/>
            </a:xfrm>
            <a:prstGeom prst="rect">
              <a:avLst/>
            </a:prstGeom>
          </p:spPr>
          <p:txBody>
            <a:bodyPr wrap="square">
              <a:spAutoFit/>
            </a:bodyPr>
            <a:lstStyle/>
            <a:p>
              <a:pPr>
                <a:spcBef>
                  <a:spcPts val="1600"/>
                </a:spcBef>
              </a:pP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15-20</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人组成的团队，难以管理</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团队越大，交流和控制越难</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spcBef>
                  <a:spcPts val="1600"/>
                </a:spcBef>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团队越大，潜在的危险越高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aphicFrame>
        <p:nvGraphicFramePr>
          <p:cNvPr id="24" name="表格 23"/>
          <p:cNvGraphicFramePr>
            <a:graphicFrameLocks noGrp="1"/>
          </p:cNvGraphicFramePr>
          <p:nvPr/>
        </p:nvGraphicFramePr>
        <p:xfrm>
          <a:off x="6293289" y="1995648"/>
          <a:ext cx="4882552" cy="374192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181263"/>
                <a:gridCol w="708758"/>
                <a:gridCol w="945010"/>
                <a:gridCol w="1102511"/>
                <a:gridCol w="945010"/>
              </a:tblGrid>
              <a:tr h="515123">
                <a:tc gridSpan="5">
                  <a:txBody>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团队大小参考（</a:t>
                      </a:r>
                      <a:r>
                        <a:rPr lang="en-US" altLang="zh-CN" sz="2000" dirty="0" smtClean="0">
                          <a:solidFill>
                            <a:schemeClr val="bg1"/>
                          </a:solidFill>
                          <a:latin typeface="微软雅黑" panose="020B0503020204020204" pitchFamily="34" charset="-122"/>
                          <a:ea typeface="微软雅黑" panose="020B0503020204020204" pitchFamily="34" charset="-122"/>
                        </a:rPr>
                        <a:t>1=</a:t>
                      </a:r>
                      <a:r>
                        <a:rPr lang="zh-CN" altLang="en-US" sz="2000" dirty="0" smtClean="0">
                          <a:solidFill>
                            <a:schemeClr val="bg1"/>
                          </a:solidFill>
                          <a:latin typeface="微软雅黑" panose="020B0503020204020204" pitchFamily="34" charset="-122"/>
                          <a:ea typeface="微软雅黑" panose="020B0503020204020204" pitchFamily="34" charset="-122"/>
                        </a:rPr>
                        <a:t>有效，</a:t>
                      </a:r>
                      <a:r>
                        <a:rPr lang="en-US" altLang="zh-CN" sz="2000" dirty="0" smtClean="0">
                          <a:solidFill>
                            <a:schemeClr val="bg1"/>
                          </a:solidFill>
                          <a:latin typeface="微软雅黑" panose="020B0503020204020204" pitchFamily="34" charset="-122"/>
                          <a:ea typeface="微软雅黑" panose="020B0503020204020204" pitchFamily="34" charset="-122"/>
                        </a:rPr>
                        <a:t>4</a:t>
                      </a:r>
                      <a:r>
                        <a:rPr lang="zh-CN" altLang="en-US" sz="2000" dirty="0" smtClean="0">
                          <a:solidFill>
                            <a:schemeClr val="bg1"/>
                          </a:solidFill>
                          <a:latin typeface="微软雅黑" panose="020B0503020204020204" pitchFamily="34" charset="-122"/>
                          <a:ea typeface="微软雅黑" panose="020B0503020204020204" pitchFamily="34" charset="-122"/>
                        </a:rPr>
                        <a:t>无效）</a:t>
                      </a:r>
                      <a:endParaRPr lang="zh-CN" altLang="en-US" sz="2000" dirty="0">
                        <a:solidFill>
                          <a:schemeClr val="bg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rgbClr val="0070C0"/>
                    </a:solidFill>
                  </a:tcPr>
                </a:tc>
                <a:tc hMerge="1">
                  <a:txBody>
                    <a:bodyPr/>
                    <a:lstStyle/>
                    <a:p>
                      <a:endParaRPr lang="zh-CN"/>
                    </a:p>
                  </a:txBody>
                  <a:tcP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rgbClr val="FFFF00"/>
                    </a:solidFill>
                  </a:tcPr>
                </a:tc>
                <a:tc hMerge="1">
                  <a:txBody>
                    <a:bodyPr/>
                    <a:lstStyle/>
                    <a:p>
                      <a:endParaRPr lang="zh-CN"/>
                    </a:p>
                  </a:txBody>
                  <a:tcP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rgbClr val="FFFF00"/>
                    </a:solidFill>
                  </a:tcPr>
                </a:tc>
                <a:tc hMerge="1">
                  <a:txBody>
                    <a:bodyPr/>
                    <a:lstStyle/>
                    <a:p>
                      <a:endParaRPr lang="zh-CN"/>
                    </a:p>
                  </a:txBody>
                  <a:tcP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rgbClr val="FFFF00"/>
                    </a:solidFill>
                  </a:tcPr>
                </a:tc>
                <a:tc hMerge="1">
                  <a:txBody>
                    <a:bodyPr/>
                    <a:lstStyle/>
                    <a:p>
                      <a:endParaRPr lang="zh-CN"/>
                    </a:p>
                  </a:txBody>
                  <a:tcP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rgbClr val="FFFF00"/>
                    </a:solidFill>
                  </a:tcPr>
                </a:tc>
              </a:tr>
              <a:tr h="354147">
                <a:tc>
                  <a:txBody>
                    <a:bodyP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zh-CN" altLang="en-US" sz="1600" dirty="0" smtClean="0">
                          <a:solidFill>
                            <a:schemeClr val="tx1"/>
                          </a:solidFill>
                          <a:latin typeface="微软雅黑" panose="020B0503020204020204" pitchFamily="34" charset="-122"/>
                          <a:ea typeface="微软雅黑" panose="020B0503020204020204" pitchFamily="34" charset="-122"/>
                        </a:rPr>
                        <a:t>≤</a:t>
                      </a:r>
                      <a:r>
                        <a:rPr lang="en-US" altLang="zh-CN" sz="1600" dirty="0" smtClean="0">
                          <a:solidFill>
                            <a:schemeClr val="tx1"/>
                          </a:solidFill>
                          <a:latin typeface="微软雅黑" panose="020B0503020204020204" pitchFamily="34" charset="-122"/>
                          <a:ea typeface="微软雅黑" panose="020B0503020204020204" pitchFamily="34" charset="-122"/>
                        </a:rPr>
                        <a:t>5</a:t>
                      </a:r>
                      <a:r>
                        <a:rPr lang="zh-CN" altLang="en-US" sz="1600" dirty="0" smtClean="0">
                          <a:solidFill>
                            <a:schemeClr val="tx1"/>
                          </a:solidFill>
                          <a:latin typeface="微软雅黑" panose="020B0503020204020204" pitchFamily="34" charset="-122"/>
                          <a:ea typeface="微软雅黑" panose="020B0503020204020204" pitchFamily="34" charset="-122"/>
                        </a:rPr>
                        <a:t>人</a:t>
                      </a:r>
                      <a:endParaRPr lang="zh-CN" altLang="en-US" sz="16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6~12</a:t>
                      </a:r>
                      <a:r>
                        <a:rPr lang="zh-CN" altLang="en-US" sz="1600" dirty="0" smtClean="0">
                          <a:solidFill>
                            <a:schemeClr val="tx1"/>
                          </a:solidFill>
                          <a:latin typeface="微软雅黑" panose="020B0503020204020204" pitchFamily="34" charset="-122"/>
                          <a:ea typeface="微软雅黑" panose="020B0503020204020204" pitchFamily="34" charset="-122"/>
                        </a:rPr>
                        <a:t>人</a:t>
                      </a:r>
                      <a:endParaRPr lang="zh-CN" altLang="en-US" sz="16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13~15</a:t>
                      </a:r>
                      <a:r>
                        <a:rPr lang="zh-CN" altLang="en-US" sz="1600" dirty="0" smtClean="0">
                          <a:solidFill>
                            <a:schemeClr val="tx1"/>
                          </a:solidFill>
                          <a:latin typeface="微软雅黑" panose="020B0503020204020204" pitchFamily="34" charset="-122"/>
                          <a:ea typeface="微软雅黑" panose="020B0503020204020204" pitchFamily="34" charset="-122"/>
                        </a:rPr>
                        <a:t>人</a:t>
                      </a:r>
                      <a:endParaRPr lang="zh-CN" altLang="en-US" sz="16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zh-CN" altLang="en-US" sz="1600" dirty="0" smtClean="0">
                          <a:solidFill>
                            <a:schemeClr val="tx1"/>
                          </a:solidFill>
                          <a:latin typeface="微软雅黑" panose="020B0503020204020204" pitchFamily="34" charset="-122"/>
                          <a:ea typeface="微软雅黑" panose="020B0503020204020204" pitchFamily="34" charset="-122"/>
                        </a:rPr>
                        <a:t>≥</a:t>
                      </a:r>
                      <a:r>
                        <a:rPr lang="en-US" altLang="zh-CN" sz="1600" dirty="0" smtClean="0">
                          <a:solidFill>
                            <a:schemeClr val="tx1"/>
                          </a:solidFill>
                          <a:latin typeface="微软雅黑" panose="020B0503020204020204" pitchFamily="34" charset="-122"/>
                          <a:ea typeface="微软雅黑" panose="020B0503020204020204" pitchFamily="34" charset="-122"/>
                        </a:rPr>
                        <a:t>15</a:t>
                      </a:r>
                      <a:r>
                        <a:rPr lang="zh-CN" altLang="en-US" sz="1600" dirty="0" smtClean="0">
                          <a:solidFill>
                            <a:schemeClr val="tx1"/>
                          </a:solidFill>
                          <a:latin typeface="微软雅黑" panose="020B0503020204020204" pitchFamily="34" charset="-122"/>
                          <a:ea typeface="微软雅黑" panose="020B0503020204020204" pitchFamily="34" charset="-122"/>
                        </a:rPr>
                        <a:t>人</a:t>
                      </a:r>
                      <a:endParaRPr lang="zh-CN" altLang="en-US" sz="16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解决问题</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判断速度</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smtClean="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成员参与</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凝聚力</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smtClean="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意见一致</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灵活性</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smtClean="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个人效率</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r h="354147">
                <a:tc>
                  <a:txBody>
                    <a:bodyPr/>
                    <a:lstStyle/>
                    <a:p>
                      <a:pPr algn="ctr"/>
                      <a:r>
                        <a:rPr lang="zh-CN" altLang="en-US" sz="1700" dirty="0" smtClean="0">
                          <a:solidFill>
                            <a:schemeClr val="tx1"/>
                          </a:solidFill>
                          <a:latin typeface="微软雅黑" panose="020B0503020204020204" pitchFamily="34" charset="-122"/>
                          <a:ea typeface="微软雅黑" panose="020B0503020204020204" pitchFamily="34" charset="-122"/>
                        </a:rPr>
                        <a:t>团队效率</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3</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2</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a:r>
                        <a:rPr lang="en-US" altLang="zh-CN" sz="1700" dirty="0" smtClean="0">
                          <a:solidFill>
                            <a:schemeClr val="tx1"/>
                          </a:solidFill>
                          <a:latin typeface="微软雅黑" panose="020B0503020204020204" pitchFamily="34" charset="-122"/>
                          <a:ea typeface="微软雅黑" panose="020B0503020204020204" pitchFamily="34" charset="-122"/>
                        </a:rPr>
                        <a:t>1</a:t>
                      </a:r>
                      <a:endParaRPr lang="zh-CN" altLang="en-US" sz="1700" dirty="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700" dirty="0" smtClean="0">
                          <a:solidFill>
                            <a:schemeClr val="tx1"/>
                          </a:solidFill>
                          <a:latin typeface="微软雅黑" panose="020B0503020204020204" pitchFamily="34" charset="-122"/>
                          <a:ea typeface="微软雅黑" panose="020B0503020204020204" pitchFamily="34" charset="-122"/>
                        </a:rPr>
                        <a:t>4</a:t>
                      </a:r>
                      <a:endParaRPr lang="zh-CN" altLang="en-US" sz="1700" dirty="0" smtClean="0">
                        <a:solidFill>
                          <a:schemeClr val="tx1"/>
                        </a:solidFill>
                        <a:latin typeface="微软雅黑" panose="020B0503020204020204" pitchFamily="34" charset="-122"/>
                        <a:ea typeface="微软雅黑" panose="020B0503020204020204" pitchFamily="34" charset="-122"/>
                      </a:endParaRPr>
                    </a:p>
                  </a:txBody>
                  <a:tcPr marL="100002" marR="100002" marT="50001" marB="50001"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r>
            </a:tbl>
          </a:graphicData>
        </a:graphic>
      </p:graphicFrame>
      <p:grpSp>
        <p:nvGrpSpPr>
          <p:cNvPr id="26" name="组合 25"/>
          <p:cNvGrpSpPr/>
          <p:nvPr/>
        </p:nvGrpSpPr>
        <p:grpSpPr>
          <a:xfrm>
            <a:off x="4236858" y="252807"/>
            <a:ext cx="3970971" cy="553998"/>
            <a:chOff x="-3453608" y="-91372"/>
            <a:chExt cx="3940103" cy="549691"/>
          </a:xfrm>
        </p:grpSpPr>
        <p:sp>
          <p:nvSpPr>
            <p:cNvPr id="27" name="Text Box 7"/>
            <p:cNvSpPr txBox="1">
              <a:spLocks noChangeArrowheads="1"/>
            </p:cNvSpPr>
            <p:nvPr/>
          </p:nvSpPr>
          <p:spPr bwMode="auto">
            <a:xfrm>
              <a:off x="-1482169" y="163496"/>
              <a:ext cx="1968664"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FACE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矩形 27"/>
            <p:cNvSpPr/>
            <p:nvPr/>
          </p:nvSpPr>
          <p:spPr>
            <a:xfrm>
              <a:off x="-3453608" y="-91372"/>
              <a:ext cx="191781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面临难题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9"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a:xfrm>
            <a:off x="0" y="0"/>
            <a:ext cx="12192000" cy="6904038"/>
          </a:xfrm>
          <a:prstGeom prst="rect">
            <a:avLst/>
          </a:prstGeom>
        </p:spPr>
      </p:pic>
      <p:sp>
        <p:nvSpPr>
          <p:cNvPr id="15" name="矩形 14"/>
          <p:cNvSpPr/>
          <p:nvPr/>
        </p:nvSpPr>
        <p:spPr>
          <a:xfrm>
            <a:off x="-28876" y="-14514"/>
            <a:ext cx="12220876" cy="6918552"/>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5"/>
          <p:cNvSpPr>
            <a:spLocks noChangeArrowheads="1"/>
          </p:cNvSpPr>
          <p:nvPr/>
        </p:nvSpPr>
        <p:spPr bwMode="auto">
          <a:xfrm rot="9949063">
            <a:off x="9020416" y="5436298"/>
            <a:ext cx="1219200" cy="512763"/>
          </a:xfrm>
          <a:prstGeom prst="triangle">
            <a:avLst>
              <a:gd name="adj" fmla="val 65787"/>
            </a:avLst>
          </a:prstGeom>
          <a:solidFill>
            <a:schemeClr val="bg1"/>
          </a:solidFill>
          <a:ln>
            <a:noFill/>
          </a:ln>
        </p:spPr>
        <p:txBody>
          <a:bodyPr anchor="ctr"/>
          <a:lstStyle/>
          <a:p>
            <a:pPr algn="ctr" eaLnBrk="1" hangingPunct="1"/>
            <a:endParaRPr lang="zh-CN" altLang="en-US">
              <a:solidFill>
                <a:srgbClr val="FFFFFF"/>
              </a:solidFill>
            </a:endParaRPr>
          </a:p>
        </p:txBody>
      </p:sp>
      <p:sp>
        <p:nvSpPr>
          <p:cNvPr id="17" name="等腰三角形 9"/>
          <p:cNvSpPr>
            <a:spLocks noChangeArrowheads="1"/>
          </p:cNvSpPr>
          <p:nvPr/>
        </p:nvSpPr>
        <p:spPr bwMode="auto">
          <a:xfrm rot="18237801">
            <a:off x="10175593" y="3437902"/>
            <a:ext cx="306387" cy="163513"/>
          </a:xfrm>
          <a:prstGeom prst="triangle">
            <a:avLst>
              <a:gd name="adj" fmla="val 89630"/>
            </a:avLst>
          </a:prstGeom>
          <a:solidFill>
            <a:schemeClr val="bg1"/>
          </a:solidFill>
          <a:ln>
            <a:noFill/>
          </a:ln>
        </p:spPr>
        <p:txBody>
          <a:bodyPr anchor="ctr"/>
          <a:lstStyle/>
          <a:p>
            <a:pPr algn="ctr" eaLnBrk="1" hangingPunct="1"/>
            <a:endParaRPr lang="zh-CN" altLang="en-US">
              <a:solidFill>
                <a:srgbClr val="FFFFFF"/>
              </a:solidFill>
            </a:endParaRPr>
          </a:p>
        </p:txBody>
      </p:sp>
      <p:sp>
        <p:nvSpPr>
          <p:cNvPr id="18" name="等腰三角形 14"/>
          <p:cNvSpPr>
            <a:spLocks noChangeArrowheads="1"/>
          </p:cNvSpPr>
          <p:nvPr/>
        </p:nvSpPr>
        <p:spPr bwMode="auto">
          <a:xfrm rot="19833911">
            <a:off x="8697630" y="426414"/>
            <a:ext cx="246063" cy="196850"/>
          </a:xfrm>
          <a:prstGeom prst="triangle">
            <a:avLst>
              <a:gd name="adj" fmla="val 89630"/>
            </a:avLst>
          </a:prstGeom>
          <a:solidFill>
            <a:schemeClr val="bg1"/>
          </a:solidFill>
          <a:ln>
            <a:noFill/>
          </a:ln>
        </p:spPr>
        <p:txBody>
          <a:bodyPr anchor="ctr"/>
          <a:lstStyle/>
          <a:p>
            <a:pPr algn="ctr" eaLnBrk="1" hangingPunct="1"/>
            <a:endParaRPr lang="zh-CN" altLang="en-US">
              <a:solidFill>
                <a:schemeClr val="bg1"/>
              </a:solidFill>
            </a:endParaRPr>
          </a:p>
        </p:txBody>
      </p:sp>
      <p:sp>
        <p:nvSpPr>
          <p:cNvPr id="19" name="等腰三角形 8"/>
          <p:cNvSpPr>
            <a:spLocks noChangeArrowheads="1"/>
          </p:cNvSpPr>
          <p:nvPr/>
        </p:nvSpPr>
        <p:spPr bwMode="auto">
          <a:xfrm rot="10359249">
            <a:off x="1620555" y="2861640"/>
            <a:ext cx="339725" cy="446087"/>
          </a:xfrm>
          <a:prstGeom prst="triangle">
            <a:avLst>
              <a:gd name="adj" fmla="val 83981"/>
            </a:avLst>
          </a:prstGeom>
          <a:solidFill>
            <a:schemeClr val="bg1"/>
          </a:solidFill>
          <a:ln>
            <a:noFill/>
          </a:ln>
        </p:spPr>
        <p:txBody>
          <a:bodyPr anchor="ctr"/>
          <a:lstStyle/>
          <a:p>
            <a:pPr algn="ctr" eaLnBrk="1" hangingPunct="1"/>
            <a:endParaRPr lang="zh-CN" altLang="en-US">
              <a:solidFill>
                <a:srgbClr val="FFFFFF"/>
              </a:solidFill>
            </a:endParaRPr>
          </a:p>
        </p:txBody>
      </p:sp>
      <p:grpSp>
        <p:nvGrpSpPr>
          <p:cNvPr id="7" name="组合 6"/>
          <p:cNvGrpSpPr/>
          <p:nvPr/>
        </p:nvGrpSpPr>
        <p:grpSpPr>
          <a:xfrm>
            <a:off x="3880906" y="2301011"/>
            <a:ext cx="5887373" cy="1081482"/>
            <a:chOff x="2771607" y="3387490"/>
            <a:chExt cx="5887373" cy="1081482"/>
          </a:xfrm>
        </p:grpSpPr>
        <p:sp>
          <p:nvSpPr>
            <p:cNvPr id="8" name="TextBox 6"/>
            <p:cNvSpPr txBox="1">
              <a:spLocks noChangeArrowheads="1"/>
            </p:cNvSpPr>
            <p:nvPr/>
          </p:nvSpPr>
          <p:spPr bwMode="auto">
            <a:xfrm>
              <a:off x="2771607" y="3387490"/>
              <a:ext cx="58873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5000" b="1" spc="303" dirty="0" smtClean="0">
                  <a:solidFill>
                    <a:schemeClr val="bg1"/>
                  </a:solidFill>
                  <a:latin typeface="方正正大黑简体" panose="02000000000000000000" pitchFamily="2" charset="-122"/>
                  <a:ea typeface="方正正大黑简体" panose="02000000000000000000" pitchFamily="2" charset="-122"/>
                </a:rPr>
                <a:t>建立团队</a:t>
              </a:r>
              <a:endParaRPr lang="zh-CN" altLang="en-US" sz="5000" b="1" spc="303" dirty="0">
                <a:solidFill>
                  <a:schemeClr val="bg1"/>
                </a:solidFill>
                <a:latin typeface="方正正大黑简体" panose="02000000000000000000" pitchFamily="2" charset="-122"/>
                <a:ea typeface="方正正大黑简体" panose="02000000000000000000" pitchFamily="2" charset="-122"/>
              </a:endParaRPr>
            </a:p>
          </p:txBody>
        </p:sp>
        <p:sp>
          <p:nvSpPr>
            <p:cNvPr id="9" name="矩形 8"/>
            <p:cNvSpPr/>
            <p:nvPr/>
          </p:nvSpPr>
          <p:spPr>
            <a:xfrm>
              <a:off x="4279237" y="4068862"/>
              <a:ext cx="3162854" cy="400110"/>
            </a:xfrm>
            <a:prstGeom prst="rect">
              <a:avLst/>
            </a:prstGeom>
          </p:spPr>
          <p:txBody>
            <a:bodyPr wrap="none">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ESTABLISH A TEAM</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3708027" y="2057403"/>
            <a:ext cx="1560812" cy="1554272"/>
          </a:xfrm>
          <a:prstGeom prst="rect">
            <a:avLst/>
          </a:prstGeom>
        </p:spPr>
        <p:txBody>
          <a:bodyPr wrap="none">
            <a:spAutoFit/>
          </a:bodyPr>
          <a:lstStyle/>
          <a:p>
            <a:r>
              <a:rPr lang="en-US" altLang="zh-CN" sz="9500" spc="303" dirty="0" smtClean="0">
                <a:solidFill>
                  <a:schemeClr val="bg1"/>
                </a:solidFill>
                <a:latin typeface="Impact" panose="020B0806030902050204" pitchFamily="34" charset="0"/>
                <a:ea typeface="MStiffHei PRC UltraBold" panose="00000500000000000000" pitchFamily="2" charset="-122"/>
              </a:rPr>
              <a:t>03</a:t>
            </a:r>
            <a:endParaRPr lang="zh-CN" altLang="en-US" sz="9500" dirty="0">
              <a:solidFill>
                <a:schemeClr val="bg1"/>
              </a:solidFill>
              <a:latin typeface="Impact" panose="020B0806030902050204" pitchFamily="34" charset="0"/>
              <a:ea typeface="MStiffHei PRC UltraBold"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52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 calcmode="lin" valueType="num">
                                      <p:cBhvr>
                                        <p:cTn id="20" dur="500" fill="hold"/>
                                        <p:tgtEl>
                                          <p:spTgt spid="18"/>
                                        </p:tgtEl>
                                        <p:attrNameLst>
                                          <p:attrName>ppt_x</p:attrName>
                                        </p:attrNameLst>
                                      </p:cBhvr>
                                      <p:tavLst>
                                        <p:tav tm="0">
                                          <p:val>
                                            <p:fltVal val="0.5"/>
                                          </p:val>
                                        </p:tav>
                                        <p:tav tm="100000">
                                          <p:val>
                                            <p:strVal val="#ppt_x"/>
                                          </p:val>
                                        </p:tav>
                                      </p:tavLst>
                                    </p:anim>
                                    <p:anim calcmode="lin" valueType="num">
                                      <p:cBhvr>
                                        <p:cTn id="21" dur="500" fill="hold"/>
                                        <p:tgtEl>
                                          <p:spTgt spid="18"/>
                                        </p:tgtEl>
                                        <p:attrNameLst>
                                          <p:attrName>ppt_y</p:attrName>
                                        </p:attrNameLst>
                                      </p:cBhvr>
                                      <p:tavLst>
                                        <p:tav tm="0">
                                          <p:val>
                                            <p:fltVal val="0.5"/>
                                          </p:val>
                                        </p:tav>
                                        <p:tav tm="100000">
                                          <p:val>
                                            <p:strVal val="#ppt_y"/>
                                          </p:val>
                                        </p:tav>
                                      </p:tavLst>
                                    </p:anim>
                                  </p:childTnLst>
                                </p:cTn>
                              </p:par>
                            </p:childTnLst>
                          </p:cTn>
                        </p:par>
                        <p:par>
                          <p:cTn id="22" fill="hold">
                            <p:stCondLst>
                              <p:cond delay="2000"/>
                            </p:stCondLst>
                            <p:childTnLst>
                              <p:par>
                                <p:cTn id="23" presetID="6" presetClass="emph" presetSubtype="0" fill="hold" nodeType="afterEffect">
                                  <p:stCondLst>
                                    <p:cond delay="0"/>
                                  </p:stCondLst>
                                  <p:childTnLst>
                                    <p:animScale>
                                      <p:cBhvr>
                                        <p:cTn id="24" dur="2000" fill="hold"/>
                                        <p:tgtEl>
                                          <p:spTgt spid="4"/>
                                        </p:tgtEl>
                                      </p:cBhvr>
                                      <p:by x="150000" y="150000"/>
                                    </p:animScale>
                                  </p:childTnLst>
                                </p:cTn>
                              </p:par>
                            </p:childTnLst>
                          </p:cTn>
                        </p:par>
                        <p:par>
                          <p:cTn id="25" fill="hold">
                            <p:stCondLst>
                              <p:cond delay="4000"/>
                            </p:stCondLst>
                            <p:childTnLst>
                              <p:par>
                                <p:cTn id="26" presetID="23" presetClass="entr" presetSubtype="52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ppt_x</p:attrName>
                                        </p:attrNameLst>
                                      </p:cBhvr>
                                      <p:tavLst>
                                        <p:tav tm="0">
                                          <p:val>
                                            <p:fltVal val="0.5"/>
                                          </p:val>
                                        </p:tav>
                                        <p:tav tm="100000">
                                          <p:val>
                                            <p:strVal val="#ppt_x"/>
                                          </p:val>
                                        </p:tav>
                                      </p:tavLst>
                                    </p:anim>
                                    <p:anim calcmode="lin" valueType="num">
                                      <p:cBhvr>
                                        <p:cTn id="31" dur="500" fill="hold"/>
                                        <p:tgtEl>
                                          <p:spTgt spid="16"/>
                                        </p:tgtEl>
                                        <p:attrNameLst>
                                          <p:attrName>ppt_y</p:attrName>
                                        </p:attrNameLst>
                                      </p:cBhvr>
                                      <p:tavLst>
                                        <p:tav tm="0">
                                          <p:val>
                                            <p:fltVal val="0.5"/>
                                          </p:val>
                                        </p:tav>
                                        <p:tav tm="100000">
                                          <p:val>
                                            <p:strVal val="#ppt_y"/>
                                          </p:val>
                                        </p:tav>
                                      </p:tavLst>
                                    </p:anim>
                                  </p:childTnLst>
                                </p:cTn>
                              </p:par>
                            </p:childTnLst>
                          </p:cTn>
                        </p:par>
                        <p:par>
                          <p:cTn id="32" fill="hold">
                            <p:stCondLst>
                              <p:cond delay="4500"/>
                            </p:stCondLst>
                            <p:childTnLst>
                              <p:par>
                                <p:cTn id="33" presetID="23" presetClass="entr" presetSubtype="52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 calcmode="lin" valueType="num">
                                      <p:cBhvr>
                                        <p:cTn id="37" dur="500" fill="hold"/>
                                        <p:tgtEl>
                                          <p:spTgt spid="19"/>
                                        </p:tgtEl>
                                        <p:attrNameLst>
                                          <p:attrName>ppt_x</p:attrName>
                                        </p:attrNameLst>
                                      </p:cBhvr>
                                      <p:tavLst>
                                        <p:tav tm="0">
                                          <p:val>
                                            <p:fltVal val="0.5"/>
                                          </p:val>
                                        </p:tav>
                                        <p:tav tm="100000">
                                          <p:val>
                                            <p:strVal val="#ppt_x"/>
                                          </p:val>
                                        </p:tav>
                                      </p:tavLst>
                                    </p:anim>
                                    <p:anim calcmode="lin" valueType="num">
                                      <p:cBhvr>
                                        <p:cTn id="38" dur="500" fill="hold"/>
                                        <p:tgtEl>
                                          <p:spTgt spid="19"/>
                                        </p:tgtEl>
                                        <p:attrNameLst>
                                          <p:attrName>ppt_y</p:attrName>
                                        </p:attrNameLst>
                                      </p:cBhvr>
                                      <p:tavLst>
                                        <p:tav tm="0">
                                          <p:val>
                                            <p:fltVal val="0.5"/>
                                          </p:val>
                                        </p:tav>
                                        <p:tav tm="100000">
                                          <p:val>
                                            <p:strVal val="#ppt_y"/>
                                          </p:val>
                                        </p:tav>
                                      </p:tavLst>
                                    </p:anim>
                                  </p:childTnLst>
                                </p:cTn>
                              </p:par>
                            </p:childTnLst>
                          </p:cTn>
                        </p:par>
                        <p:par>
                          <p:cTn id="39" fill="hold">
                            <p:stCondLst>
                              <p:cond delay="5000"/>
                            </p:stCondLst>
                            <p:childTnLst>
                              <p:par>
                                <p:cTn id="40" presetID="23" presetClass="entr" presetSubtype="52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nimBg="1" autoUpdateAnimBg="0"/>
      <p:bldP spid="18" grpId="0" animBg="1" autoUpdateAnimBg="0"/>
      <p:bldP spid="19" grpId="0" animBg="1" autoUpdateAnimBg="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148345" y="285465"/>
            <a:ext cx="4377298" cy="553998"/>
            <a:chOff x="-3536029" y="-91372"/>
            <a:chExt cx="4343269" cy="549691"/>
          </a:xfrm>
        </p:grpSpPr>
        <p:sp>
          <p:nvSpPr>
            <p:cNvPr id="6"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204357" y="2210347"/>
            <a:ext cx="7886044" cy="2904401"/>
            <a:chOff x="4204357" y="2210347"/>
            <a:chExt cx="7886044" cy="2904401"/>
          </a:xfrm>
        </p:grpSpPr>
        <p:grpSp>
          <p:nvGrpSpPr>
            <p:cNvPr id="9" name="组合 8"/>
            <p:cNvGrpSpPr/>
            <p:nvPr/>
          </p:nvGrpSpPr>
          <p:grpSpPr>
            <a:xfrm>
              <a:off x="5905747" y="3026196"/>
              <a:ext cx="3310824" cy="519054"/>
              <a:chOff x="864746" y="2275904"/>
              <a:chExt cx="2483118" cy="389290"/>
            </a:xfrm>
            <a:noFill/>
          </p:grpSpPr>
          <p:sp>
            <p:nvSpPr>
              <p:cNvPr id="10" name="矩形 9"/>
              <p:cNvSpPr/>
              <p:nvPr/>
            </p:nvSpPr>
            <p:spPr>
              <a:xfrm>
                <a:off x="864746" y="2347912"/>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01</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11" name="TextBox 14"/>
              <p:cNvSpPr txBox="1"/>
              <p:nvPr/>
            </p:nvSpPr>
            <p:spPr>
              <a:xfrm>
                <a:off x="1401757" y="2275904"/>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团队领导</a:t>
                </a:r>
              </a:p>
            </p:txBody>
          </p:sp>
        </p:grpSp>
        <p:grpSp>
          <p:nvGrpSpPr>
            <p:cNvPr id="13" name="组合 12"/>
            <p:cNvGrpSpPr/>
            <p:nvPr/>
          </p:nvGrpSpPr>
          <p:grpSpPr>
            <a:xfrm>
              <a:off x="5905747" y="3549362"/>
              <a:ext cx="3310824" cy="519054"/>
              <a:chOff x="864746" y="2645578"/>
              <a:chExt cx="2483118" cy="389290"/>
            </a:xfrm>
            <a:noFill/>
          </p:grpSpPr>
          <p:sp>
            <p:nvSpPr>
              <p:cNvPr id="15" name="矩形 14"/>
              <p:cNvSpPr/>
              <p:nvPr/>
            </p:nvSpPr>
            <p:spPr>
              <a:xfrm>
                <a:off x="864746" y="2717586"/>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02</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16" name="TextBox 16"/>
              <p:cNvSpPr txBox="1"/>
              <p:nvPr/>
            </p:nvSpPr>
            <p:spPr>
              <a:xfrm>
                <a:off x="1401757" y="2645578"/>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团队目标</a:t>
                </a:r>
              </a:p>
            </p:txBody>
          </p:sp>
        </p:grpSp>
        <p:grpSp>
          <p:nvGrpSpPr>
            <p:cNvPr id="17" name="组合 16"/>
            <p:cNvGrpSpPr/>
            <p:nvPr/>
          </p:nvGrpSpPr>
          <p:grpSpPr>
            <a:xfrm>
              <a:off x="5905747" y="4072527"/>
              <a:ext cx="3310824" cy="519054"/>
              <a:chOff x="864746" y="3015252"/>
              <a:chExt cx="2483118" cy="389290"/>
            </a:xfrm>
            <a:noFill/>
          </p:grpSpPr>
          <p:sp>
            <p:nvSpPr>
              <p:cNvPr id="18" name="矩形 17"/>
              <p:cNvSpPr/>
              <p:nvPr/>
            </p:nvSpPr>
            <p:spPr>
              <a:xfrm>
                <a:off x="864746" y="3087260"/>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03</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19" name="TextBox 18"/>
              <p:cNvSpPr txBox="1"/>
              <p:nvPr/>
            </p:nvSpPr>
            <p:spPr>
              <a:xfrm>
                <a:off x="1401757" y="3015252"/>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团队工作方式</a:t>
                </a:r>
              </a:p>
            </p:txBody>
          </p:sp>
        </p:grpSp>
        <p:grpSp>
          <p:nvGrpSpPr>
            <p:cNvPr id="20" name="组合 19"/>
            <p:cNvGrpSpPr/>
            <p:nvPr/>
          </p:nvGrpSpPr>
          <p:grpSpPr>
            <a:xfrm>
              <a:off x="5905747" y="4595694"/>
              <a:ext cx="3310824" cy="519054"/>
              <a:chOff x="864746" y="3384926"/>
              <a:chExt cx="2483118" cy="389290"/>
            </a:xfrm>
            <a:noFill/>
          </p:grpSpPr>
          <p:sp>
            <p:nvSpPr>
              <p:cNvPr id="21" name="矩形 20"/>
              <p:cNvSpPr/>
              <p:nvPr/>
            </p:nvSpPr>
            <p:spPr>
              <a:xfrm>
                <a:off x="864746" y="3456934"/>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04</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22" name="TextBox 20"/>
              <p:cNvSpPr txBox="1"/>
              <p:nvPr/>
            </p:nvSpPr>
            <p:spPr>
              <a:xfrm>
                <a:off x="1401757" y="3384926"/>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成员相互信任</a:t>
                </a:r>
              </a:p>
            </p:txBody>
          </p:sp>
        </p:grpSp>
        <p:grpSp>
          <p:nvGrpSpPr>
            <p:cNvPr id="23" name="组合 22"/>
            <p:cNvGrpSpPr/>
            <p:nvPr/>
          </p:nvGrpSpPr>
          <p:grpSpPr>
            <a:xfrm>
              <a:off x="8779577" y="3052242"/>
              <a:ext cx="3310824" cy="519052"/>
              <a:chOff x="864746" y="3754600"/>
              <a:chExt cx="2483118" cy="389289"/>
            </a:xfrm>
            <a:noFill/>
          </p:grpSpPr>
          <p:sp>
            <p:nvSpPr>
              <p:cNvPr id="25" name="矩形 24"/>
              <p:cNvSpPr/>
              <p:nvPr/>
            </p:nvSpPr>
            <p:spPr>
              <a:xfrm>
                <a:off x="864746" y="3826608"/>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05</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26" name="TextBox 22"/>
              <p:cNvSpPr txBox="1"/>
              <p:nvPr/>
            </p:nvSpPr>
            <p:spPr>
              <a:xfrm>
                <a:off x="1401757" y="3754600"/>
                <a:ext cx="1946107" cy="389289"/>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成员技能识别</a:t>
                </a:r>
              </a:p>
            </p:txBody>
          </p:sp>
        </p:grpSp>
        <p:grpSp>
          <p:nvGrpSpPr>
            <p:cNvPr id="27" name="组合 26"/>
            <p:cNvGrpSpPr/>
            <p:nvPr/>
          </p:nvGrpSpPr>
          <p:grpSpPr>
            <a:xfrm>
              <a:off x="8779577" y="3575413"/>
              <a:ext cx="3310824" cy="519054"/>
              <a:chOff x="864746" y="4124274"/>
              <a:chExt cx="2483118" cy="389290"/>
            </a:xfrm>
            <a:noFill/>
          </p:grpSpPr>
          <p:sp>
            <p:nvSpPr>
              <p:cNvPr id="28" name="矩形 27"/>
              <p:cNvSpPr/>
              <p:nvPr/>
            </p:nvSpPr>
            <p:spPr>
              <a:xfrm>
                <a:off x="864746" y="4196282"/>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06</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29" name="TextBox 24"/>
              <p:cNvSpPr txBox="1"/>
              <p:nvPr/>
            </p:nvSpPr>
            <p:spPr>
              <a:xfrm>
                <a:off x="1401757" y="4124274"/>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团队成员角色</a:t>
                </a:r>
              </a:p>
            </p:txBody>
          </p:sp>
        </p:grpSp>
        <p:grpSp>
          <p:nvGrpSpPr>
            <p:cNvPr id="30" name="组合 29"/>
            <p:cNvGrpSpPr/>
            <p:nvPr/>
          </p:nvGrpSpPr>
          <p:grpSpPr>
            <a:xfrm>
              <a:off x="8779577" y="4098582"/>
              <a:ext cx="3310824" cy="519054"/>
              <a:chOff x="864746" y="4493948"/>
              <a:chExt cx="2483118" cy="389290"/>
            </a:xfrm>
            <a:noFill/>
          </p:grpSpPr>
          <p:sp>
            <p:nvSpPr>
              <p:cNvPr id="31" name="矩形 30"/>
              <p:cNvSpPr/>
              <p:nvPr/>
            </p:nvSpPr>
            <p:spPr>
              <a:xfrm>
                <a:off x="864746" y="4565956"/>
                <a:ext cx="537011" cy="2501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70C0"/>
                    </a:solidFill>
                    <a:latin typeface="Impact" panose="020B0806030902050204" pitchFamily="34" charset="0"/>
                    <a:ea typeface="微软雅黑" panose="020B0503020204020204" pitchFamily="34" charset="-122"/>
                  </a:rPr>
                  <a:t>07</a:t>
                </a:r>
                <a:endParaRPr lang="zh-CN" altLang="en-US" sz="3200" dirty="0">
                  <a:solidFill>
                    <a:srgbClr val="0070C0"/>
                  </a:solidFill>
                  <a:latin typeface="Impact" panose="020B0806030902050204" pitchFamily="34" charset="0"/>
                  <a:ea typeface="微软雅黑" panose="020B0503020204020204" pitchFamily="34" charset="-122"/>
                </a:endParaRPr>
              </a:p>
            </p:txBody>
          </p:sp>
          <p:sp>
            <p:nvSpPr>
              <p:cNvPr id="32" name="TextBox 26"/>
              <p:cNvSpPr txBox="1"/>
              <p:nvPr/>
            </p:nvSpPr>
            <p:spPr>
              <a:xfrm>
                <a:off x="1401757" y="4493948"/>
                <a:ext cx="1946107" cy="389290"/>
              </a:xfrm>
              <a:prstGeom prst="rect">
                <a:avLst/>
              </a:prstGeom>
              <a:grpFill/>
            </p:spPr>
            <p:txBody>
              <a:bodyPr wrap="square" rtlCol="0">
                <a:spAutoFit/>
              </a:bodyPr>
              <a:lstStyle/>
              <a:p>
                <a:pPr>
                  <a:lnSpc>
                    <a:spcPct val="130000"/>
                  </a:lnSpc>
                </a:pPr>
                <a:r>
                  <a:rPr lang="zh-CN" altLang="en-US" sz="2135" dirty="0">
                    <a:latin typeface="Impact" panose="020B0806030902050204" pitchFamily="34" charset="0"/>
                    <a:ea typeface="微软雅黑" panose="020B0503020204020204" pitchFamily="34" charset="-122"/>
                  </a:rPr>
                  <a:t>团队回顾进展</a:t>
                </a:r>
              </a:p>
            </p:txBody>
          </p:sp>
        </p:grpSp>
        <p:sp>
          <p:nvSpPr>
            <p:cNvPr id="2" name="矩形 1"/>
            <p:cNvSpPr/>
            <p:nvPr/>
          </p:nvSpPr>
          <p:spPr>
            <a:xfrm>
              <a:off x="4204357" y="2210347"/>
              <a:ext cx="6096000" cy="707886"/>
            </a:xfrm>
            <a:prstGeom prst="rect">
              <a:avLst/>
            </a:prstGeom>
          </p:spPr>
          <p:txBody>
            <a:bodyPr>
              <a:spAutoFit/>
            </a:bodyPr>
            <a:lstStyle/>
            <a:p>
              <a:pPr algn="ctr"/>
              <a:r>
                <a:rPr lang="zh-CN" altLang="en-US" sz="4000" spc="600" dirty="0" smtClean="0">
                  <a:solidFill>
                    <a:srgbClr val="0070C0"/>
                  </a:solidFill>
                  <a:latin typeface="造字工房力黑（非商用）常规体" pitchFamily="50" charset="-122"/>
                  <a:ea typeface="造字工房力黑（非商用）常规体" pitchFamily="50" charset="-122"/>
                </a:rPr>
                <a:t>团队要素</a:t>
              </a:r>
              <a:endParaRPr lang="zh-CN" altLang="en-US" sz="4000" spc="600" dirty="0">
                <a:solidFill>
                  <a:srgbClr val="0070C0"/>
                </a:solidFill>
                <a:latin typeface="造字工房力黑（非商用）常规体" pitchFamily="50" charset="-122"/>
                <a:ea typeface="造字工房力黑（非商用）常规体" pitchFamily="50" charset="-122"/>
              </a:endParaRPr>
            </a:p>
          </p:txBody>
        </p:sp>
      </p:grpSp>
      <p:pic>
        <p:nvPicPr>
          <p:cNvPr id="34" name="图片 33"/>
          <p:cNvPicPr>
            <a:picLocks noChangeAspect="1"/>
          </p:cNvPicPr>
          <p:nvPr/>
        </p:nvPicPr>
        <p:blipFill>
          <a:blip r:embed="rId3"/>
          <a:stretch>
            <a:fillRect/>
          </a:stretch>
        </p:blipFill>
        <p:spPr>
          <a:xfrm>
            <a:off x="604386" y="2200397"/>
            <a:ext cx="4736870" cy="2828263"/>
          </a:xfrm>
          <a:prstGeom prst="rect">
            <a:avLst/>
          </a:prstGeom>
          <a:ln>
            <a:noFill/>
          </a:ln>
          <a:effectLst>
            <a:outerShdw blurRad="292100" dist="139700" dir="2700000" algn="tl" rotWithShape="0">
              <a:srgbClr val="333333">
                <a:alpha val="65000"/>
              </a:srgbClr>
            </a:outerShdw>
          </a:effectLst>
        </p:spPr>
      </p:pic>
      <p:sp>
        <p:nvSpPr>
          <p:cNvPr id="36" name="矩形 35"/>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500"/>
                                        <p:tgtEl>
                                          <p:spTgt spid="34"/>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1000" fill="hold"/>
                                        <p:tgtEl>
                                          <p:spTgt spid="35"/>
                                        </p:tgtEl>
                                        <p:attrNameLst>
                                          <p:attrName>ppt_w</p:attrName>
                                        </p:attrNameLst>
                                      </p:cBhvr>
                                      <p:tavLst>
                                        <p:tav tm="0">
                                          <p:val>
                                            <p:fltVal val="0"/>
                                          </p:val>
                                        </p:tav>
                                        <p:tav tm="100000">
                                          <p:val>
                                            <p:strVal val="#ppt_w"/>
                                          </p:val>
                                        </p:tav>
                                      </p:tavLst>
                                    </p:anim>
                                    <p:anim calcmode="lin" valueType="num">
                                      <p:cBhvr>
                                        <p:cTn id="16" dur="1000" fill="hold"/>
                                        <p:tgtEl>
                                          <p:spTgt spid="35"/>
                                        </p:tgtEl>
                                        <p:attrNameLst>
                                          <p:attrName>ppt_h</p:attrName>
                                        </p:attrNameLst>
                                      </p:cBhvr>
                                      <p:tavLst>
                                        <p:tav tm="0">
                                          <p:val>
                                            <p:fltVal val="0"/>
                                          </p:val>
                                        </p:tav>
                                        <p:tav tm="100000">
                                          <p:val>
                                            <p:strVal val="#ppt_h"/>
                                          </p:val>
                                        </p:tav>
                                      </p:tavLst>
                                    </p:anim>
                                    <p:anim calcmode="lin" valueType="num">
                                      <p:cBhvr>
                                        <p:cTn id="17" dur="1000" fill="hold"/>
                                        <p:tgtEl>
                                          <p:spTgt spid="35"/>
                                        </p:tgtEl>
                                        <p:attrNameLst>
                                          <p:attrName>style.rotation</p:attrName>
                                        </p:attrNameLst>
                                      </p:cBhvr>
                                      <p:tavLst>
                                        <p:tav tm="0">
                                          <p:val>
                                            <p:fltVal val="90"/>
                                          </p:val>
                                        </p:tav>
                                        <p:tav tm="100000">
                                          <p:val>
                                            <p:fltVal val="0"/>
                                          </p:val>
                                        </p:tav>
                                      </p:tavLst>
                                    </p:anim>
                                    <p:animEffect transition="in" filter="fade">
                                      <p:cBhvr>
                                        <p:cTn id="18" dur="1000"/>
                                        <p:tgtEl>
                                          <p:spTgt spid="35"/>
                                        </p:tgtEl>
                                      </p:cBhvr>
                                    </p:animEffect>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567723" y="1604797"/>
            <a:ext cx="8349672" cy="870336"/>
            <a:chOff x="1567723" y="1604797"/>
            <a:chExt cx="8349672" cy="870336"/>
          </a:xfrm>
        </p:grpSpPr>
        <p:sp>
          <p:nvSpPr>
            <p:cNvPr id="136" name="TextBox 107"/>
            <p:cNvSpPr txBox="1"/>
            <p:nvPr/>
          </p:nvSpPr>
          <p:spPr>
            <a:xfrm>
              <a:off x="1567723" y="1623227"/>
              <a:ext cx="2858872" cy="802912"/>
            </a:xfrm>
            <a:prstGeom prst="rect">
              <a:avLst/>
            </a:prstGeom>
            <a:noFill/>
          </p:spPr>
          <p:txBody>
            <a:bodyPr wrap="square" rtlCol="0">
              <a:spAutoFit/>
            </a:bodyPr>
            <a:lstStyle/>
            <a:p>
              <a:pPr algn="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整体概念是什么？</a:t>
              </a:r>
              <a:endPar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成功标准是什么？</a:t>
              </a:r>
            </a:p>
          </p:txBody>
        </p:sp>
        <p:sp>
          <p:nvSpPr>
            <p:cNvPr id="139" name="TextBox 110"/>
            <p:cNvSpPr txBox="1"/>
            <p:nvPr/>
          </p:nvSpPr>
          <p:spPr>
            <a:xfrm>
              <a:off x="5999989" y="1623227"/>
              <a:ext cx="2858872" cy="839332"/>
            </a:xfrm>
            <a:prstGeom prst="rect">
              <a:avLst/>
            </a:prstGeom>
            <a:noFill/>
          </p:spPr>
          <p:txBody>
            <a:bodyPr wrap="square" rtlCol="0">
              <a:spAutoFit/>
            </a:bodyPr>
            <a:lstStyle/>
            <a:p>
              <a:pPr algn="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我们不应该做的是什么？</a:t>
              </a:r>
              <a:endPar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还有什么是我们不知道的？</a:t>
              </a:r>
            </a:p>
          </p:txBody>
        </p:sp>
        <p:grpSp>
          <p:nvGrpSpPr>
            <p:cNvPr id="154" name="组合 153"/>
            <p:cNvGrpSpPr/>
            <p:nvPr/>
          </p:nvGrpSpPr>
          <p:grpSpPr>
            <a:xfrm>
              <a:off x="4487460" y="1604797"/>
              <a:ext cx="879501" cy="870336"/>
              <a:chOff x="3096307" y="1124743"/>
              <a:chExt cx="989934" cy="979619"/>
            </a:xfrm>
            <a:effectLst>
              <a:outerShdw blurRad="152400" dir="5400000" sx="90000" sy="-19000" rotWithShape="0">
                <a:prstClr val="black">
                  <a:alpha val="30000"/>
                </a:prstClr>
              </a:outerShdw>
            </a:effectLst>
          </p:grpSpPr>
          <p:sp>
            <p:nvSpPr>
              <p:cNvPr id="155" name="Oval 19"/>
              <p:cNvSpPr>
                <a:spLocks noChangeArrowheads="1"/>
              </p:cNvSpPr>
              <p:nvPr/>
            </p:nvSpPr>
            <p:spPr bwMode="auto">
              <a:xfrm>
                <a:off x="3096307" y="1124743"/>
                <a:ext cx="974097" cy="974317"/>
              </a:xfrm>
              <a:prstGeom prst="ellipse">
                <a:avLst/>
              </a:prstGeom>
              <a:solidFill>
                <a:srgbClr val="0070C0"/>
              </a:solidFill>
              <a:ln w="9525">
                <a:solidFill>
                  <a:srgbClr val="2676FF"/>
                </a:solidFill>
                <a:round/>
              </a:ln>
              <a:effectLst/>
            </p:spPr>
            <p:txBody>
              <a:bodyPr wrap="none" anchor="ctr"/>
              <a:lstStyle/>
              <a:p>
                <a:pPr algn="ctr">
                  <a:defRPr/>
                </a:pPr>
                <a:r>
                  <a:rPr lang="zh-CN" altLang="en-US" sz="3200" b="1" kern="0" dirty="0">
                    <a:solidFill>
                      <a:schemeClr val="bg1"/>
                    </a:solidFill>
                    <a:latin typeface="微软雅黑" panose="020B0503020204020204" pitchFamily="34" charset="-122"/>
                    <a:ea typeface="微软雅黑" panose="020B0503020204020204" pitchFamily="34" charset="-122"/>
                  </a:rPr>
                  <a:t>标准</a:t>
                </a:r>
              </a:p>
            </p:txBody>
          </p:sp>
          <p:grpSp>
            <p:nvGrpSpPr>
              <p:cNvPr id="157" name="Group 12"/>
              <p:cNvGrpSpPr/>
              <p:nvPr/>
            </p:nvGrpSpPr>
            <p:grpSpPr bwMode="auto">
              <a:xfrm rot="19906246" flipH="1" flipV="1">
                <a:off x="3236015" y="1898732"/>
                <a:ext cx="850226" cy="205630"/>
                <a:chOff x="2532" y="1051"/>
                <a:chExt cx="837" cy="233"/>
              </a:xfrm>
            </p:grpSpPr>
            <p:grpSp>
              <p:nvGrpSpPr>
                <p:cNvPr id="158" name="Group 13"/>
                <p:cNvGrpSpPr/>
                <p:nvPr/>
              </p:nvGrpSpPr>
              <p:grpSpPr bwMode="auto">
                <a:xfrm>
                  <a:off x="2532" y="1051"/>
                  <a:ext cx="743" cy="185"/>
                  <a:chOff x="1565" y="2568"/>
                  <a:chExt cx="1118" cy="279"/>
                </a:xfrm>
              </p:grpSpPr>
              <p:sp>
                <p:nvSpPr>
                  <p:cNvPr id="162" name="AutoShape 14"/>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63" name="AutoShape 15"/>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64" name="AutoShape 17"/>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nvGrpSpPr>
                <p:cNvPr id="159" name="Group 18"/>
                <p:cNvGrpSpPr/>
                <p:nvPr/>
              </p:nvGrpSpPr>
              <p:grpSpPr bwMode="auto">
                <a:xfrm rot="1353540">
                  <a:off x="2776" y="1118"/>
                  <a:ext cx="593" cy="166"/>
                  <a:chOff x="1701" y="2568"/>
                  <a:chExt cx="892" cy="249"/>
                </a:xfrm>
              </p:grpSpPr>
              <p:sp>
                <p:nvSpPr>
                  <p:cNvPr id="160" name="AutoShape 20"/>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61" name="AutoShape 21"/>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grpSp>
        <p:grpSp>
          <p:nvGrpSpPr>
            <p:cNvPr id="165" name="组合 164"/>
            <p:cNvGrpSpPr/>
            <p:nvPr/>
          </p:nvGrpSpPr>
          <p:grpSpPr>
            <a:xfrm>
              <a:off x="9037894" y="1604797"/>
              <a:ext cx="879501" cy="870336"/>
              <a:chOff x="3096307" y="1124743"/>
              <a:chExt cx="989934" cy="979619"/>
            </a:xfrm>
            <a:solidFill>
              <a:srgbClr val="0070C0"/>
            </a:solidFill>
            <a:effectLst>
              <a:outerShdw blurRad="152400" dir="5400000" sx="90000" sy="-19000" rotWithShape="0">
                <a:prstClr val="black">
                  <a:alpha val="30000"/>
                </a:prstClr>
              </a:outerShdw>
            </a:effectLst>
          </p:grpSpPr>
          <p:sp>
            <p:nvSpPr>
              <p:cNvPr id="166" name="Oval 19"/>
              <p:cNvSpPr>
                <a:spLocks noChangeArrowheads="1"/>
              </p:cNvSpPr>
              <p:nvPr/>
            </p:nvSpPr>
            <p:spPr bwMode="auto">
              <a:xfrm>
                <a:off x="3096307" y="1124743"/>
                <a:ext cx="974097" cy="974317"/>
              </a:xfrm>
              <a:prstGeom prst="ellipse">
                <a:avLst/>
              </a:prstGeom>
              <a:grpFill/>
              <a:ln w="9525">
                <a:solidFill>
                  <a:srgbClr val="2676FF"/>
                </a:solidFill>
                <a:round/>
              </a:ln>
              <a:effectLst/>
            </p:spPr>
            <p:txBody>
              <a:bodyPr wrap="none" anchor="ctr"/>
              <a:lstStyle/>
              <a:p>
                <a:pPr algn="ctr">
                  <a:defRPr/>
                </a:pPr>
                <a:r>
                  <a:rPr lang="zh-CN" altLang="en-US" sz="3200" b="1" kern="0" dirty="0">
                    <a:solidFill>
                      <a:schemeClr val="bg1"/>
                    </a:solidFill>
                    <a:latin typeface="微软雅黑" panose="020B0503020204020204" pitchFamily="34" charset="-122"/>
                    <a:ea typeface="微软雅黑" panose="020B0503020204020204" pitchFamily="34" charset="-122"/>
                  </a:rPr>
                  <a:t>危险</a:t>
                </a:r>
              </a:p>
            </p:txBody>
          </p:sp>
          <p:grpSp>
            <p:nvGrpSpPr>
              <p:cNvPr id="168" name="Group 12"/>
              <p:cNvGrpSpPr/>
              <p:nvPr/>
            </p:nvGrpSpPr>
            <p:grpSpPr bwMode="auto">
              <a:xfrm rot="19906246" flipH="1" flipV="1">
                <a:off x="3236015" y="1898732"/>
                <a:ext cx="850226" cy="205630"/>
                <a:chOff x="2532" y="1051"/>
                <a:chExt cx="837" cy="233"/>
              </a:xfrm>
              <a:grpFill/>
            </p:grpSpPr>
            <p:grpSp>
              <p:nvGrpSpPr>
                <p:cNvPr id="169" name="Group 13"/>
                <p:cNvGrpSpPr/>
                <p:nvPr/>
              </p:nvGrpSpPr>
              <p:grpSpPr bwMode="auto">
                <a:xfrm>
                  <a:off x="2532" y="1051"/>
                  <a:ext cx="743" cy="185"/>
                  <a:chOff x="1565" y="2568"/>
                  <a:chExt cx="1118" cy="279"/>
                </a:xfrm>
                <a:grpFill/>
              </p:grpSpPr>
              <p:sp>
                <p:nvSpPr>
                  <p:cNvPr id="173" name="AutoShape 14"/>
                  <p:cNvSpPr>
                    <a:spLocks noChangeArrowheads="1"/>
                  </p:cNvSpPr>
                  <p:nvPr/>
                </p:nvSpPr>
                <p:spPr bwMode="ltGray">
                  <a:xfrm rot="5263130">
                    <a:off x="1859" y="2274"/>
                    <a:ext cx="227" cy="816"/>
                  </a:xfrm>
                  <a:prstGeom prst="moon">
                    <a:avLst>
                      <a:gd name="adj" fmla="val 49773"/>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74" name="AutoShape 15"/>
                  <p:cNvSpPr>
                    <a:spLocks noChangeArrowheads="1"/>
                  </p:cNvSpPr>
                  <p:nvPr/>
                </p:nvSpPr>
                <p:spPr bwMode="ltGray">
                  <a:xfrm rot="6078281">
                    <a:off x="1995" y="2274"/>
                    <a:ext cx="227" cy="816"/>
                  </a:xfrm>
                  <a:prstGeom prst="moon">
                    <a:avLst>
                      <a:gd name="adj" fmla="val 49773"/>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75" name="AutoShape 17"/>
                  <p:cNvSpPr>
                    <a:spLocks noChangeArrowheads="1"/>
                  </p:cNvSpPr>
                  <p:nvPr/>
                </p:nvSpPr>
                <p:spPr bwMode="ltGray">
                  <a:xfrm rot="6906312">
                    <a:off x="2161" y="2326"/>
                    <a:ext cx="227" cy="816"/>
                  </a:xfrm>
                  <a:prstGeom prst="moon">
                    <a:avLst>
                      <a:gd name="adj" fmla="val 49773"/>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nvGrpSpPr>
                <p:cNvPr id="170" name="Group 18"/>
                <p:cNvGrpSpPr/>
                <p:nvPr/>
              </p:nvGrpSpPr>
              <p:grpSpPr bwMode="auto">
                <a:xfrm rot="1353540">
                  <a:off x="2776" y="1118"/>
                  <a:ext cx="593" cy="166"/>
                  <a:chOff x="1701" y="2568"/>
                  <a:chExt cx="892" cy="249"/>
                </a:xfrm>
                <a:grpFill/>
              </p:grpSpPr>
              <p:sp>
                <p:nvSpPr>
                  <p:cNvPr id="171" name="AutoShape 20"/>
                  <p:cNvSpPr>
                    <a:spLocks noChangeArrowheads="1"/>
                  </p:cNvSpPr>
                  <p:nvPr/>
                </p:nvSpPr>
                <p:spPr bwMode="ltGray">
                  <a:xfrm rot="6078281">
                    <a:off x="1995" y="2274"/>
                    <a:ext cx="227" cy="816"/>
                  </a:xfrm>
                  <a:prstGeom prst="moon">
                    <a:avLst>
                      <a:gd name="adj" fmla="val 49773"/>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72" name="AutoShape 21"/>
                  <p:cNvSpPr>
                    <a:spLocks noChangeArrowheads="1"/>
                  </p:cNvSpPr>
                  <p:nvPr/>
                </p:nvSpPr>
                <p:spPr bwMode="ltGray">
                  <a:xfrm rot="6373927">
                    <a:off x="2071" y="2296"/>
                    <a:ext cx="227" cy="816"/>
                  </a:xfrm>
                  <a:prstGeom prst="moon">
                    <a:avLst>
                      <a:gd name="adj" fmla="val 49773"/>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grpSp>
      </p:grpSp>
      <p:grpSp>
        <p:nvGrpSpPr>
          <p:cNvPr id="12" name="组合 11"/>
          <p:cNvGrpSpPr/>
          <p:nvPr/>
        </p:nvGrpSpPr>
        <p:grpSpPr>
          <a:xfrm>
            <a:off x="2224764" y="5379187"/>
            <a:ext cx="8496969" cy="1212833"/>
            <a:chOff x="2224764" y="5379187"/>
            <a:chExt cx="8496969" cy="1212833"/>
          </a:xfrm>
        </p:grpSpPr>
        <p:grpSp>
          <p:nvGrpSpPr>
            <p:cNvPr id="140" name="组合 139"/>
            <p:cNvGrpSpPr/>
            <p:nvPr/>
          </p:nvGrpSpPr>
          <p:grpSpPr>
            <a:xfrm>
              <a:off x="2224764" y="5547475"/>
              <a:ext cx="879501" cy="870336"/>
              <a:chOff x="3096307" y="1124743"/>
              <a:chExt cx="989934" cy="979619"/>
            </a:xfrm>
            <a:effectLst>
              <a:outerShdw blurRad="152400" dir="5400000" sx="90000" sy="-19000" rotWithShape="0">
                <a:prstClr val="black">
                  <a:alpha val="30000"/>
                </a:prstClr>
              </a:outerShdw>
            </a:effectLst>
          </p:grpSpPr>
          <p:sp>
            <p:nvSpPr>
              <p:cNvPr id="141" name="Oval 19"/>
              <p:cNvSpPr>
                <a:spLocks noChangeArrowheads="1"/>
              </p:cNvSpPr>
              <p:nvPr/>
            </p:nvSpPr>
            <p:spPr bwMode="auto">
              <a:xfrm>
                <a:off x="3096307" y="1124743"/>
                <a:ext cx="974097" cy="974317"/>
              </a:xfrm>
              <a:prstGeom prst="ellipse">
                <a:avLst/>
              </a:prstGeom>
              <a:solidFill>
                <a:srgbClr val="0070C0"/>
              </a:solidFill>
              <a:ln w="9525">
                <a:solidFill>
                  <a:srgbClr val="2676FF"/>
                </a:solidFill>
                <a:round/>
              </a:ln>
              <a:effectLst/>
            </p:spPr>
            <p:txBody>
              <a:bodyPr wrap="none" anchor="ctr"/>
              <a:lstStyle/>
              <a:p>
                <a:pPr algn="ctr">
                  <a:defRPr/>
                </a:pPr>
                <a:r>
                  <a:rPr lang="zh-CN" altLang="en-US" sz="3200" b="1" kern="0" dirty="0">
                    <a:solidFill>
                      <a:schemeClr val="bg1"/>
                    </a:solidFill>
                    <a:latin typeface="微软雅黑" panose="020B0503020204020204" pitchFamily="34" charset="-122"/>
                    <a:ea typeface="微软雅黑" panose="020B0503020204020204" pitchFamily="34" charset="-122"/>
                  </a:rPr>
                  <a:t>目标</a:t>
                </a:r>
              </a:p>
            </p:txBody>
          </p:sp>
          <p:grpSp>
            <p:nvGrpSpPr>
              <p:cNvPr id="143" name="Group 12"/>
              <p:cNvGrpSpPr/>
              <p:nvPr/>
            </p:nvGrpSpPr>
            <p:grpSpPr bwMode="auto">
              <a:xfrm rot="19906246" flipH="1" flipV="1">
                <a:off x="3236015" y="1898732"/>
                <a:ext cx="850226" cy="205630"/>
                <a:chOff x="2532" y="1051"/>
                <a:chExt cx="837" cy="233"/>
              </a:xfrm>
            </p:grpSpPr>
            <p:grpSp>
              <p:nvGrpSpPr>
                <p:cNvPr id="144" name="Group 13"/>
                <p:cNvGrpSpPr/>
                <p:nvPr/>
              </p:nvGrpSpPr>
              <p:grpSpPr bwMode="auto">
                <a:xfrm>
                  <a:off x="2532" y="1051"/>
                  <a:ext cx="743" cy="185"/>
                  <a:chOff x="1565" y="2568"/>
                  <a:chExt cx="1118" cy="279"/>
                </a:xfrm>
              </p:grpSpPr>
              <p:sp>
                <p:nvSpPr>
                  <p:cNvPr id="148" name="AutoShape 14"/>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49" name="AutoShape 15"/>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50" name="AutoShape 17"/>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nvGrpSpPr>
                <p:cNvPr id="145" name="Group 18"/>
                <p:cNvGrpSpPr/>
                <p:nvPr/>
              </p:nvGrpSpPr>
              <p:grpSpPr bwMode="auto">
                <a:xfrm rot="1353540">
                  <a:off x="2776" y="1118"/>
                  <a:ext cx="593" cy="166"/>
                  <a:chOff x="1701" y="2568"/>
                  <a:chExt cx="892" cy="249"/>
                </a:xfrm>
              </p:grpSpPr>
              <p:sp>
                <p:nvSpPr>
                  <p:cNvPr id="146" name="AutoShape 20"/>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47" name="AutoShape 21"/>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grpSp>
        <p:sp>
          <p:nvSpPr>
            <p:cNvPr id="151" name="TextBox 122"/>
            <p:cNvSpPr txBox="1"/>
            <p:nvPr/>
          </p:nvSpPr>
          <p:spPr>
            <a:xfrm>
              <a:off x="3141117" y="5379187"/>
              <a:ext cx="2858872" cy="1212833"/>
            </a:xfrm>
            <a:prstGeom prst="rect">
              <a:avLst/>
            </a:prstGeom>
            <a:noFill/>
          </p:spPr>
          <p:txBody>
            <a:bodyPr wrap="square" rtlCol="0">
              <a:spAutoFit/>
            </a:bodyPr>
            <a:lstStyle/>
            <a:p>
              <a:pPr>
                <a:lnSpc>
                  <a:spcPct val="130000"/>
                </a:lnSpc>
              </a:pP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SMART</a:t>
              </a:r>
            </a:p>
            <a:p>
              <a:pP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是否具体</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明确</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有挑战</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可衡量</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时间？</a:t>
              </a:r>
              <a:endPar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3" name="TextBox 124"/>
            <p:cNvSpPr txBox="1"/>
            <p:nvPr/>
          </p:nvSpPr>
          <p:spPr>
            <a:xfrm>
              <a:off x="7536160" y="5776818"/>
              <a:ext cx="3185573" cy="465833"/>
            </a:xfrm>
            <a:prstGeom prst="rect">
              <a:avLst/>
            </a:prstGeom>
            <a:noFill/>
          </p:spPr>
          <p:txBody>
            <a:bodyPr wrap="square" rtlCol="0">
              <a:spAutoFit/>
            </a:bodyPr>
            <a:lstStyle/>
            <a:p>
              <a:pPr>
                <a:lnSpc>
                  <a:spcPct val="130000"/>
                </a:lnSpc>
              </a:pP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人力</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时间</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财力</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设备</a:t>
              </a:r>
              <a:r>
                <a:rPr lang="en-US" altLang="zh-CN" sz="1865"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95000"/>
                      <a:lumOff val="5000"/>
                    </a:schemeClr>
                  </a:solidFill>
                  <a:latin typeface="微软雅黑" panose="020B0503020204020204" pitchFamily="34" charset="-122"/>
                  <a:ea typeface="微软雅黑" panose="020B0503020204020204" pitchFamily="34" charset="-122"/>
                </a:rPr>
                <a:t>现状</a:t>
              </a:r>
            </a:p>
          </p:txBody>
        </p:sp>
        <p:grpSp>
          <p:nvGrpSpPr>
            <p:cNvPr id="176" name="组合 175"/>
            <p:cNvGrpSpPr/>
            <p:nvPr/>
          </p:nvGrpSpPr>
          <p:grpSpPr>
            <a:xfrm>
              <a:off x="6555959" y="5547475"/>
              <a:ext cx="879501" cy="870336"/>
              <a:chOff x="3096307" y="1124743"/>
              <a:chExt cx="989934" cy="979619"/>
            </a:xfrm>
            <a:effectLst>
              <a:outerShdw blurRad="152400" dir="5400000" sx="90000" sy="-19000" rotWithShape="0">
                <a:prstClr val="black">
                  <a:alpha val="30000"/>
                </a:prstClr>
              </a:outerShdw>
            </a:effectLst>
          </p:grpSpPr>
          <p:sp>
            <p:nvSpPr>
              <p:cNvPr id="177" name="Oval 19"/>
              <p:cNvSpPr>
                <a:spLocks noChangeArrowheads="1"/>
              </p:cNvSpPr>
              <p:nvPr/>
            </p:nvSpPr>
            <p:spPr bwMode="auto">
              <a:xfrm>
                <a:off x="3096307" y="1124743"/>
                <a:ext cx="974097" cy="974317"/>
              </a:xfrm>
              <a:prstGeom prst="ellipse">
                <a:avLst/>
              </a:prstGeom>
              <a:solidFill>
                <a:srgbClr val="0070C0"/>
              </a:solidFill>
              <a:ln w="9525">
                <a:solidFill>
                  <a:srgbClr val="2676FF"/>
                </a:solidFill>
                <a:round/>
              </a:ln>
              <a:effectLst/>
            </p:spPr>
            <p:txBody>
              <a:bodyPr wrap="none" anchor="ctr"/>
              <a:lstStyle/>
              <a:p>
                <a:pPr algn="ctr">
                  <a:defRPr/>
                </a:pPr>
                <a:r>
                  <a:rPr lang="zh-CN" altLang="en-US" sz="3200" b="1" kern="0" dirty="0">
                    <a:solidFill>
                      <a:schemeClr val="bg1"/>
                    </a:solidFill>
                    <a:latin typeface="微软雅黑" panose="020B0503020204020204" pitchFamily="34" charset="-122"/>
                    <a:ea typeface="微软雅黑" panose="020B0503020204020204" pitchFamily="34" charset="-122"/>
                  </a:rPr>
                  <a:t>资源</a:t>
                </a:r>
              </a:p>
            </p:txBody>
          </p:sp>
          <p:grpSp>
            <p:nvGrpSpPr>
              <p:cNvPr id="179" name="Group 12"/>
              <p:cNvGrpSpPr/>
              <p:nvPr/>
            </p:nvGrpSpPr>
            <p:grpSpPr bwMode="auto">
              <a:xfrm rot="19906246" flipH="1" flipV="1">
                <a:off x="3236015" y="1898732"/>
                <a:ext cx="850226" cy="205630"/>
                <a:chOff x="2532" y="1051"/>
                <a:chExt cx="837" cy="233"/>
              </a:xfrm>
            </p:grpSpPr>
            <p:grpSp>
              <p:nvGrpSpPr>
                <p:cNvPr id="180" name="Group 13"/>
                <p:cNvGrpSpPr/>
                <p:nvPr/>
              </p:nvGrpSpPr>
              <p:grpSpPr bwMode="auto">
                <a:xfrm>
                  <a:off x="2532" y="1051"/>
                  <a:ext cx="743" cy="185"/>
                  <a:chOff x="1565" y="2568"/>
                  <a:chExt cx="1118" cy="279"/>
                </a:xfrm>
              </p:grpSpPr>
              <p:sp>
                <p:nvSpPr>
                  <p:cNvPr id="184" name="AutoShape 14"/>
                  <p:cNvSpPr>
                    <a:spLocks noChangeArrowheads="1"/>
                  </p:cNvSpPr>
                  <p:nvPr/>
                </p:nvSpPr>
                <p:spPr bwMode="ltGray">
                  <a:xfrm rot="5263130">
                    <a:off x="1859"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85" name="AutoShape 15"/>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86" name="AutoShape 17"/>
                  <p:cNvSpPr>
                    <a:spLocks noChangeArrowheads="1"/>
                  </p:cNvSpPr>
                  <p:nvPr/>
                </p:nvSpPr>
                <p:spPr bwMode="ltGray">
                  <a:xfrm rot="6906312">
                    <a:off x="2161" y="232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nvGrpSpPr>
                <p:cNvPr id="181" name="Group 18"/>
                <p:cNvGrpSpPr/>
                <p:nvPr/>
              </p:nvGrpSpPr>
              <p:grpSpPr bwMode="auto">
                <a:xfrm rot="1353540">
                  <a:off x="2776" y="1118"/>
                  <a:ext cx="593" cy="166"/>
                  <a:chOff x="1701" y="2568"/>
                  <a:chExt cx="892" cy="249"/>
                </a:xfrm>
              </p:grpSpPr>
              <p:sp>
                <p:nvSpPr>
                  <p:cNvPr id="182" name="AutoShape 20"/>
                  <p:cNvSpPr>
                    <a:spLocks noChangeArrowheads="1"/>
                  </p:cNvSpPr>
                  <p:nvPr/>
                </p:nvSpPr>
                <p:spPr bwMode="ltGray">
                  <a:xfrm rot="6078281">
                    <a:off x="1995" y="2274"/>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sp>
                <p:nvSpPr>
                  <p:cNvPr id="183" name="AutoShape 21"/>
                  <p:cNvSpPr>
                    <a:spLocks noChangeArrowheads="1"/>
                  </p:cNvSpPr>
                  <p:nvPr/>
                </p:nvSpPr>
                <p:spPr bwMode="ltGray">
                  <a:xfrm rot="6373927">
                    <a:off x="2071" y="2296"/>
                    <a:ext cx="227"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135" kern="0" dirty="0">
                      <a:solidFill>
                        <a:schemeClr val="bg1"/>
                      </a:solidFill>
                      <a:latin typeface="微软雅黑" panose="020B0503020204020204" pitchFamily="34" charset="-122"/>
                      <a:ea typeface="微软雅黑" panose="020B0503020204020204" pitchFamily="34" charset="-122"/>
                    </a:endParaRPr>
                  </a:p>
                </p:txBody>
              </p:sp>
            </p:grpSp>
          </p:grpSp>
        </p:grpSp>
      </p:grpSp>
      <p:grpSp>
        <p:nvGrpSpPr>
          <p:cNvPr id="190" name="组合 189"/>
          <p:cNvGrpSpPr/>
          <p:nvPr/>
        </p:nvGrpSpPr>
        <p:grpSpPr>
          <a:xfrm>
            <a:off x="381899" y="796751"/>
            <a:ext cx="1405728" cy="1354879"/>
            <a:chOff x="6624228" y="1055727"/>
            <a:chExt cx="1800200" cy="1735082"/>
          </a:xfrm>
        </p:grpSpPr>
        <p:sp>
          <p:nvSpPr>
            <p:cNvPr id="191" name="椭圆 190"/>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2" name="TextBox 4"/>
            <p:cNvSpPr txBox="1"/>
            <p:nvPr/>
          </p:nvSpPr>
          <p:spPr>
            <a:xfrm>
              <a:off x="6624228" y="1319280"/>
              <a:ext cx="1800200" cy="1023622"/>
            </a:xfrm>
            <a:prstGeom prst="rect">
              <a:avLst/>
            </a:prstGeom>
            <a:noFill/>
          </p:spPr>
          <p:txBody>
            <a:bodyPr wrap="square" rtlCol="0">
              <a:spAutoFit/>
            </a:bodyPr>
            <a:lstStyle/>
            <a:p>
              <a:pPr algn="ctr"/>
              <a:r>
                <a:rPr lang="zh-CN" altLang="en-US" sz="3000" b="1" dirty="0" smtClean="0">
                  <a:solidFill>
                    <a:schemeClr val="bg1"/>
                  </a:solidFill>
                  <a:latin typeface="造字工房悦黑演示版常规体" pitchFamily="50" charset="-122"/>
                  <a:ea typeface="造字工房悦黑演示版常规体" pitchFamily="50" charset="-122"/>
                </a:rPr>
                <a:t>团队</a:t>
              </a:r>
              <a:endParaRPr lang="en-US" altLang="zh-CN" sz="3000" b="1" dirty="0" smtClean="0">
                <a:solidFill>
                  <a:schemeClr val="bg1"/>
                </a:solidFill>
                <a:latin typeface="造字工房悦黑演示版常规体" pitchFamily="50" charset="-122"/>
                <a:ea typeface="造字工房悦黑演示版常规体" pitchFamily="50" charset="-122"/>
              </a:endParaRPr>
            </a:p>
            <a:p>
              <a:pPr algn="ctr"/>
              <a:r>
                <a:rPr lang="zh-CN" altLang="en-US" sz="3000" b="1" dirty="0" smtClean="0">
                  <a:solidFill>
                    <a:schemeClr val="bg1"/>
                  </a:solidFill>
                  <a:latin typeface="造字工房悦黑演示版常规体" pitchFamily="50" charset="-122"/>
                  <a:ea typeface="造字工房悦黑演示版常规体" pitchFamily="50" charset="-122"/>
                </a:rPr>
                <a:t>领导</a:t>
              </a:r>
            </a:p>
          </p:txBody>
        </p:sp>
      </p:grpSp>
      <p:pic>
        <p:nvPicPr>
          <p:cNvPr id="193" name="图片 192"/>
          <p:cNvPicPr>
            <a:picLocks noChangeAspect="1"/>
          </p:cNvPicPr>
          <p:nvPr/>
        </p:nvPicPr>
        <p:blipFill>
          <a:blip r:embed="rId3"/>
          <a:stretch>
            <a:fillRect/>
          </a:stretch>
        </p:blipFill>
        <p:spPr>
          <a:xfrm>
            <a:off x="3273981" y="2849864"/>
            <a:ext cx="5644037" cy="2312693"/>
          </a:xfrm>
          <a:prstGeom prst="rect">
            <a:avLst/>
          </a:prstGeom>
          <a:ln>
            <a:noFill/>
          </a:ln>
          <a:effectLst>
            <a:outerShdw blurRad="292100" dist="139700" dir="2700000" algn="tl" rotWithShape="0">
              <a:srgbClr val="333333">
                <a:alpha val="65000"/>
              </a:srgbClr>
            </a:outerShdw>
          </a:effectLst>
        </p:spPr>
      </p:pic>
      <p:grpSp>
        <p:nvGrpSpPr>
          <p:cNvPr id="194" name="组合 193"/>
          <p:cNvGrpSpPr/>
          <p:nvPr/>
        </p:nvGrpSpPr>
        <p:grpSpPr>
          <a:xfrm>
            <a:off x="4148345" y="285465"/>
            <a:ext cx="4377298" cy="553998"/>
            <a:chOff x="-3536029" y="-91372"/>
            <a:chExt cx="4343269" cy="549691"/>
          </a:xfrm>
        </p:grpSpPr>
        <p:sp>
          <p:nvSpPr>
            <p:cNvPr id="195"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6" name="矩形 195"/>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wipe(left)">
                                      <p:cBhvr>
                                        <p:cTn id="7" dur="500"/>
                                        <p:tgtEl>
                                          <p:spTgt spid="19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0"/>
                                        </p:tgtEl>
                                        <p:attrNameLst>
                                          <p:attrName>style.visibility</p:attrName>
                                        </p:attrNameLst>
                                      </p:cBhvr>
                                      <p:to>
                                        <p:strVal val="visible"/>
                                      </p:to>
                                    </p:set>
                                    <p:animEffect transition="in" filter="fade">
                                      <p:cBhvr>
                                        <p:cTn id="11" dur="1000"/>
                                        <p:tgtEl>
                                          <p:spTgt spid="190"/>
                                        </p:tgtEl>
                                      </p:cBhvr>
                                    </p:animEffect>
                                    <p:anim calcmode="lin" valueType="num">
                                      <p:cBhvr>
                                        <p:cTn id="12" dur="1000" fill="hold"/>
                                        <p:tgtEl>
                                          <p:spTgt spid="190"/>
                                        </p:tgtEl>
                                        <p:attrNameLst>
                                          <p:attrName>ppt_x</p:attrName>
                                        </p:attrNameLst>
                                      </p:cBhvr>
                                      <p:tavLst>
                                        <p:tav tm="0">
                                          <p:val>
                                            <p:strVal val="#ppt_x"/>
                                          </p:val>
                                        </p:tav>
                                        <p:tav tm="100000">
                                          <p:val>
                                            <p:strVal val="#ppt_x"/>
                                          </p:val>
                                        </p:tav>
                                      </p:tavLst>
                                    </p:anim>
                                    <p:anim calcmode="lin" valueType="num">
                                      <p:cBhvr>
                                        <p:cTn id="13" dur="1000" fill="hold"/>
                                        <p:tgtEl>
                                          <p:spTgt spid="19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nodeType="afterEffect">
                                  <p:stCondLst>
                                    <p:cond delay="0"/>
                                  </p:stCondLst>
                                  <p:childTnLst>
                                    <p:set>
                                      <p:cBhvr>
                                        <p:cTn id="16" dur="1" fill="hold">
                                          <p:stCondLst>
                                            <p:cond delay="0"/>
                                          </p:stCondLst>
                                        </p:cTn>
                                        <p:tgtEl>
                                          <p:spTgt spid="193"/>
                                        </p:tgtEl>
                                        <p:attrNameLst>
                                          <p:attrName>style.visibility</p:attrName>
                                        </p:attrNameLst>
                                      </p:cBhvr>
                                      <p:to>
                                        <p:strVal val="visible"/>
                                      </p:to>
                                    </p:set>
                                    <p:animEffect transition="in" filter="wheel(1)">
                                      <p:cBhvr>
                                        <p:cTn id="17" dur="2000"/>
                                        <p:tgtEl>
                                          <p:spTgt spid="193"/>
                                        </p:tgtEl>
                                      </p:cBhvr>
                                    </p:animEffect>
                                  </p:childTnLst>
                                </p:cTn>
                              </p:par>
                            </p:childTnLst>
                          </p:cTn>
                        </p:par>
                        <p:par>
                          <p:cTn id="18" fill="hold">
                            <p:stCondLst>
                              <p:cond delay="3500"/>
                            </p:stCondLst>
                            <p:childTnLst>
                              <p:par>
                                <p:cTn id="19" presetID="47"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1899" y="796751"/>
            <a:ext cx="1405728" cy="1354879"/>
            <a:chOff x="6624228" y="1055727"/>
            <a:chExt cx="1800200" cy="1735082"/>
          </a:xfrm>
        </p:grpSpPr>
        <p:sp>
          <p:nvSpPr>
            <p:cNvPr id="10" name="椭圆 9"/>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319279"/>
              <a:ext cx="1800200" cy="1300676"/>
            </a:xfrm>
            <a:prstGeom prst="rect">
              <a:avLst/>
            </a:prstGeom>
            <a:noFill/>
          </p:spPr>
          <p:txBody>
            <a:bodyPr wrap="square" rtlCol="0">
              <a:spAutoFit/>
            </a:bodyPr>
            <a:lstStyle/>
            <a:p>
              <a:pPr algn="ctr"/>
              <a:r>
                <a:rPr lang="zh-CN" altLang="en-US" sz="3000" b="1" dirty="0" smtClean="0">
                  <a:solidFill>
                    <a:schemeClr val="bg1"/>
                  </a:solidFill>
                  <a:latin typeface="造字工房悦黑演示版常规体" pitchFamily="50" charset="-122"/>
                  <a:ea typeface="造字工房悦黑演示版常规体" pitchFamily="50" charset="-122"/>
                </a:rPr>
                <a:t>团队</a:t>
              </a:r>
              <a:endParaRPr lang="en-US" altLang="zh-CN" sz="3000" b="1" dirty="0" smtClean="0">
                <a:solidFill>
                  <a:schemeClr val="bg1"/>
                </a:solidFill>
                <a:latin typeface="造字工房悦黑演示版常规体" pitchFamily="50" charset="-122"/>
                <a:ea typeface="造字工房悦黑演示版常规体" pitchFamily="50" charset="-122"/>
              </a:endParaRPr>
            </a:p>
            <a:p>
              <a:pPr algn="ctr"/>
              <a:r>
                <a:rPr lang="zh-CN" altLang="en-US" sz="3000" b="1" dirty="0" smtClean="0">
                  <a:solidFill>
                    <a:schemeClr val="bg1"/>
                  </a:solidFill>
                  <a:latin typeface="造字工房悦黑演示版常规体" pitchFamily="50" charset="-122"/>
                  <a:ea typeface="造字工房悦黑演示版常规体" pitchFamily="50" charset="-122"/>
                </a:rPr>
                <a:t>目标</a:t>
              </a:r>
            </a:p>
          </p:txBody>
        </p:sp>
      </p:grpSp>
      <p:grpSp>
        <p:nvGrpSpPr>
          <p:cNvPr id="2" name="组合 1"/>
          <p:cNvGrpSpPr/>
          <p:nvPr/>
        </p:nvGrpSpPr>
        <p:grpSpPr>
          <a:xfrm>
            <a:off x="1787627" y="2514925"/>
            <a:ext cx="4495373" cy="1375588"/>
            <a:chOff x="1787627" y="2514925"/>
            <a:chExt cx="4495373" cy="1375588"/>
          </a:xfrm>
        </p:grpSpPr>
        <p:sp>
          <p:nvSpPr>
            <p:cNvPr id="19" name="Rectangle 7"/>
            <p:cNvSpPr>
              <a:spLocks noChangeArrowheads="1"/>
            </p:cNvSpPr>
            <p:nvPr/>
          </p:nvSpPr>
          <p:spPr bwMode="gray">
            <a:xfrm>
              <a:off x="3953536" y="2569237"/>
              <a:ext cx="2329464" cy="983194"/>
            </a:xfrm>
            <a:prstGeom prst="rect">
              <a:avLst/>
            </a:prstGeom>
            <a:noFill/>
            <a:ln>
              <a:noFill/>
            </a:ln>
            <a:effectLst/>
            <a:extLst>
              <a:ext uri="{909E8E84-426E-40DD-AFC4-6F175D3DCCD1}">
                <a14:hiddenFill xmlns:a14="http://schemas.microsoft.com/office/drawing/2010/main">
                  <a:gradFill rotWithShape="1">
                    <a:gsLst>
                      <a:gs pos="0">
                        <a:srgbClr val="9F9F9F">
                          <a:gamma/>
                          <a:shade val="46275"/>
                          <a:invGamma/>
                        </a:srgbClr>
                      </a:gs>
                      <a:gs pos="50000">
                        <a:srgbClr val="9F9F9F"/>
                      </a:gs>
                      <a:gs pos="100000">
                        <a:srgbClr val="9F9F9F">
                          <a:gamma/>
                          <a:shade val="46275"/>
                          <a:invGamma/>
                        </a:srgbClr>
                      </a:gs>
                    </a:gsLst>
                    <a:lin ang="5400000" scaled="1"/>
                  </a:gradFill>
                </a14:hiddenFill>
              </a:ext>
              <a:ext uri="{91240B29-F687-4F45-9708-019B960494DF}">
                <a14:hiddenLine xmlns:a14="http://schemas.microsoft.com/office/drawing/2010/main" w="12700">
                  <a:solidFill>
                    <a:srgbClr val="DDDDDD"/>
                  </a:solidFill>
                  <a:miter lim="800000"/>
                  <a:headEnd/>
                  <a:tailEnd/>
                </a14:hiddenLine>
              </a:ext>
              <a:ext uri="{AF507438-7753-43E0-B8FC-AC1667EBCBE1}">
                <a14:hiddenEffects xmlns:a14="http://schemas.microsoft.com/office/drawing/2010/main">
                  <a:effectLst>
                    <a:outerShdw dist="53882" dir="2700000" algn="ctr" rotWithShape="0">
                      <a:srgbClr val="808080">
                        <a:alpha val="50000"/>
                      </a:srgbClr>
                    </a:outerShdw>
                  </a:effectLst>
                </a14:hiddenEffects>
              </a:ext>
            </a:extLst>
          </p:spPr>
          <p:txBody>
            <a:bodyPr lIns="0" tIns="0" rIns="0" bIns="0"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1068705" eaLnBrk="0" hangingPunct="0"/>
              <a:r>
                <a:rPr lang="en-GB" sz="1500" b="1" dirty="0">
                  <a:solidFill>
                    <a:schemeClr val="bg1"/>
                  </a:solidFill>
                </a:rPr>
                <a:t>Fast and effective creation of your presentation</a:t>
              </a:r>
            </a:p>
          </p:txBody>
        </p:sp>
        <p:sp>
          <p:nvSpPr>
            <p:cNvPr id="23" name="TextBox 80"/>
            <p:cNvSpPr txBox="1"/>
            <p:nvPr/>
          </p:nvSpPr>
          <p:spPr>
            <a:xfrm>
              <a:off x="2230815" y="2927172"/>
              <a:ext cx="3999265" cy="963341"/>
            </a:xfrm>
            <a:prstGeom prst="rect">
              <a:avLst/>
            </a:prstGeom>
            <a:noFill/>
          </p:spPr>
          <p:txBody>
            <a:bodyPr wrap="square" rtlCol="0">
              <a:spAutoFit/>
            </a:bodyPr>
            <a:lstStyle/>
            <a:p>
              <a:pPr>
                <a:lnSpc>
                  <a:spcPct val="13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秘诀是需要的是一种能抓住那些参与者想像力，使之愿意付出努力，同时又对实现愿景有所帮助的描述</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81"/>
            <p:cNvSpPr txBox="1"/>
            <p:nvPr/>
          </p:nvSpPr>
          <p:spPr>
            <a:xfrm>
              <a:off x="1787627" y="2514925"/>
              <a:ext cx="2790852" cy="400110"/>
            </a:xfrm>
            <a:prstGeom prst="rect">
              <a:avLst/>
            </a:prstGeom>
            <a:noFill/>
          </p:spPr>
          <p:txBody>
            <a:bodyPr wrap="square"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愿景转化成目标</a:t>
              </a:r>
            </a:p>
          </p:txBody>
        </p:sp>
      </p:grpSp>
      <p:sp>
        <p:nvSpPr>
          <p:cNvPr id="25" name="TextBox 82"/>
          <p:cNvSpPr txBox="1"/>
          <p:nvPr/>
        </p:nvSpPr>
        <p:spPr>
          <a:xfrm>
            <a:off x="7204291" y="2496667"/>
            <a:ext cx="3129456" cy="1392689"/>
          </a:xfrm>
          <a:prstGeom prst="rect">
            <a:avLst/>
          </a:prstGeom>
          <a:noFill/>
        </p:spPr>
        <p:txBody>
          <a:bodyPr wrap="square" rtlCol="0">
            <a:spAutoFit/>
          </a:bodyPr>
          <a:lstStyle/>
          <a:p>
            <a:pPr>
              <a:lnSpc>
                <a:spcPct val="130000"/>
              </a:lnSpc>
            </a:pPr>
            <a:r>
              <a:rPr lang="zh-CN" altLang="en-US" sz="2000" b="1" dirty="0" smtClean="0">
                <a:solidFill>
                  <a:srgbClr val="0070C0"/>
                </a:solidFill>
                <a:latin typeface="微软雅黑" panose="020B0503020204020204" pitchFamily="34" charset="-122"/>
                <a:ea typeface="微软雅黑" panose="020B0503020204020204" pitchFamily="34" charset="-122"/>
              </a:rPr>
              <a:t>成员明确目标</a:t>
            </a:r>
          </a:p>
          <a:p>
            <a:pPr>
              <a:lnSpc>
                <a:spcPct val="130000"/>
              </a:lnSpc>
            </a:pPr>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这</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是与其他成员拥有共同目标和远景的基础；</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并转化目标为要采取的步骤</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85"/>
          <p:cNvSpPr txBox="1"/>
          <p:nvPr/>
        </p:nvSpPr>
        <p:spPr>
          <a:xfrm>
            <a:off x="2203003" y="4075466"/>
            <a:ext cx="6842261" cy="900246"/>
          </a:xfrm>
          <a:prstGeom prst="rect">
            <a:avLst/>
          </a:prstGeom>
          <a:noFill/>
        </p:spPr>
        <p:txBody>
          <a:bodyPr wrap="square" rtlCol="0">
            <a:spAutoFit/>
          </a:bodyPr>
          <a:lstStyle/>
          <a:p>
            <a:pP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团队目标</a:t>
            </a:r>
            <a:endParaRPr lang="en-US" altLang="zh-CN" sz="2000" b="1" dirty="0">
              <a:solidFill>
                <a:srgbClr val="0070C0"/>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是激发所有参与者的活力、精神、积极性和技能的关键</a:t>
            </a:r>
          </a:p>
        </p:txBody>
      </p:sp>
      <p:grpSp>
        <p:nvGrpSpPr>
          <p:cNvPr id="94" name="组合 93"/>
          <p:cNvGrpSpPr/>
          <p:nvPr/>
        </p:nvGrpSpPr>
        <p:grpSpPr>
          <a:xfrm>
            <a:off x="4148345" y="285465"/>
            <a:ext cx="4377298" cy="553998"/>
            <a:chOff x="-3536029" y="-91372"/>
            <a:chExt cx="4343269" cy="549691"/>
          </a:xfrm>
        </p:grpSpPr>
        <p:sp>
          <p:nvSpPr>
            <p:cNvPr id="95"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6" name="矩形 95"/>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97" name="矩形 96"/>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500"/>
                                        <p:tgtEl>
                                          <p:spTgt spid="9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27">
                                            <p:txEl>
                                              <p:pRg st="0" end="0"/>
                                            </p:txEl>
                                          </p:spTgt>
                                        </p:tgtEl>
                                        <p:attrNameLst>
                                          <p:attrName>style.visibility</p:attrName>
                                        </p:attrNameLst>
                                      </p:cBhvr>
                                      <p:to>
                                        <p:strVal val="visible"/>
                                      </p:to>
                                    </p:set>
                                    <p:animEffect transition="in" filter="fade">
                                      <p:cBhvr>
                                        <p:cTn id="29" dur="1000"/>
                                        <p:tgtEl>
                                          <p:spTgt spid="27">
                                            <p:txEl>
                                              <p:pRg st="0" end="0"/>
                                            </p:txEl>
                                          </p:spTgt>
                                        </p:tgtEl>
                                      </p:cBhvr>
                                    </p:animEffect>
                                    <p:anim calcmode="lin" valueType="num">
                                      <p:cBhvr>
                                        <p:cTn id="30"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27">
                                            <p:txEl>
                                              <p:pRg st="1" end="1"/>
                                            </p:txEl>
                                          </p:spTgt>
                                        </p:tgtEl>
                                        <p:attrNameLst>
                                          <p:attrName>style.visibility</p:attrName>
                                        </p:attrNameLst>
                                      </p:cBhvr>
                                      <p:to>
                                        <p:strVal val="visible"/>
                                      </p:to>
                                    </p:set>
                                    <p:animEffect transition="in" filter="fade">
                                      <p:cBhvr>
                                        <p:cTn id="35" dur="1000"/>
                                        <p:tgtEl>
                                          <p:spTgt spid="27">
                                            <p:txEl>
                                              <p:pRg st="1" end="1"/>
                                            </p:txEl>
                                          </p:spTgt>
                                        </p:tgtEl>
                                      </p:cBhvr>
                                    </p:animEffect>
                                    <p:anim calcmode="lin" valueType="num">
                                      <p:cBhvr>
                                        <p:cTn id="36" dur="10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7">
                                            <p:txEl>
                                              <p:pRg st="1" end="1"/>
                                            </p:txEl>
                                          </p:spTgt>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 presetClass="entr" presetSubtype="8" fill="hold" grpId="0" nodeType="afterEffect">
                                  <p:stCondLst>
                                    <p:cond delay="0"/>
                                  </p:stCondLst>
                                  <p:childTnLst>
                                    <p:set>
                                      <p:cBhvr>
                                        <p:cTn id="40" dur="1" fill="hold">
                                          <p:stCondLst>
                                            <p:cond delay="0"/>
                                          </p:stCondLst>
                                        </p:cTn>
                                        <p:tgtEl>
                                          <p:spTgt spid="97"/>
                                        </p:tgtEl>
                                        <p:attrNameLst>
                                          <p:attrName>style.visibility</p:attrName>
                                        </p:attrNameLst>
                                      </p:cBhvr>
                                      <p:to>
                                        <p:strVal val="visible"/>
                                      </p:to>
                                    </p:set>
                                    <p:anim calcmode="lin" valueType="num">
                                      <p:cBhvr additive="base">
                                        <p:cTn id="41" dur="500" fill="hold"/>
                                        <p:tgtEl>
                                          <p:spTgt spid="97"/>
                                        </p:tgtEl>
                                        <p:attrNameLst>
                                          <p:attrName>ppt_x</p:attrName>
                                        </p:attrNameLst>
                                      </p:cBhvr>
                                      <p:tavLst>
                                        <p:tav tm="0">
                                          <p:val>
                                            <p:strVal val="0-#ppt_w/2"/>
                                          </p:val>
                                        </p:tav>
                                        <p:tav tm="100000">
                                          <p:val>
                                            <p:strVal val="#ppt_x"/>
                                          </p:val>
                                        </p:tav>
                                      </p:tavLst>
                                    </p:anim>
                                    <p:anim calcmode="lin" valueType="num">
                                      <p:cBhvr additive="base">
                                        <p:cTn id="42"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9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1899" y="796751"/>
            <a:ext cx="1405728" cy="1354879"/>
            <a:chOff x="6624228" y="1055727"/>
            <a:chExt cx="1800200" cy="1735082"/>
          </a:xfrm>
        </p:grpSpPr>
        <p:sp>
          <p:nvSpPr>
            <p:cNvPr id="10" name="椭圆 9"/>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356453"/>
              <a:ext cx="1800200" cy="1221846"/>
            </a:xfrm>
            <a:prstGeom prst="rect">
              <a:avLst/>
            </a:prstGeom>
            <a:noFill/>
          </p:spPr>
          <p:txBody>
            <a:bodyPr wrap="square" rtlCol="0">
              <a:spAutoFit/>
            </a:bodyPr>
            <a:lstStyle/>
            <a:p>
              <a:pPr algn="ctr"/>
              <a:r>
                <a:rPr lang="zh-CN" altLang="en-US" sz="2800" b="1" dirty="0" smtClean="0">
                  <a:solidFill>
                    <a:schemeClr val="bg1"/>
                  </a:solidFill>
                  <a:latin typeface="造字工房悦黑演示版常规体" pitchFamily="50" charset="-122"/>
                  <a:ea typeface="造字工房悦黑演示版常规体" pitchFamily="50" charset="-122"/>
                </a:rPr>
                <a:t>团队工作方式</a:t>
              </a:r>
            </a:p>
          </p:txBody>
        </p:sp>
      </p:grpSp>
      <p:sp>
        <p:nvSpPr>
          <p:cNvPr id="12" name="矩形 11"/>
          <p:cNvSpPr/>
          <p:nvPr/>
        </p:nvSpPr>
        <p:spPr>
          <a:xfrm>
            <a:off x="6568179" y="2744789"/>
            <a:ext cx="8660436" cy="2595582"/>
          </a:xfrm>
          <a:prstGeom prst="rect">
            <a:avLst/>
          </a:prstGeom>
        </p:spPr>
        <p:txBody>
          <a:bodyPr wrap="square">
            <a:spAutoFit/>
          </a:bodyPr>
          <a:lstStyle/>
          <a:p>
            <a:pPr>
              <a:spcBef>
                <a:spcPts val="1600"/>
              </a:spcBef>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事情尽可能简单，不要把情况过于复杂化</a:t>
            </a:r>
            <a:endParaRPr lang="en-US" altLang="zh-CN" sz="1600" dirty="0">
              <a:latin typeface="微软雅黑" panose="020B0503020204020204" pitchFamily="34" charset="-122"/>
              <a:ea typeface="微软雅黑" panose="020B0503020204020204" pitchFamily="34" charset="-122"/>
            </a:endParaRPr>
          </a:p>
          <a:p>
            <a:pPr>
              <a:spcBef>
                <a:spcPts val="1600"/>
              </a:spcBef>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进行合理计划，但鼓励灵活性以及对新思</a:t>
            </a:r>
            <a:r>
              <a:rPr lang="zh-CN" altLang="en-US" sz="1600" dirty="0" smtClean="0">
                <a:latin typeface="微软雅黑" panose="020B0503020204020204" pitchFamily="34" charset="-122"/>
                <a:ea typeface="微软雅黑" panose="020B0503020204020204" pitchFamily="34" charset="-122"/>
              </a:rPr>
              <a:t>想</a:t>
            </a:r>
            <a:endParaRPr lang="en-US" altLang="zh-CN" sz="1600" dirty="0" smtClean="0">
              <a:latin typeface="微软雅黑" panose="020B0503020204020204" pitchFamily="34" charset="-122"/>
              <a:ea typeface="微软雅黑" panose="020B0503020204020204" pitchFamily="34" charset="-122"/>
            </a:endParaRPr>
          </a:p>
          <a:p>
            <a:pPr>
              <a:spcBef>
                <a:spcPts val="1600"/>
              </a:spcBef>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和</a:t>
            </a:r>
            <a:r>
              <a:rPr lang="zh-CN" altLang="en-US" sz="1600" dirty="0">
                <a:latin typeface="微软雅黑" panose="020B0503020204020204" pitchFamily="34" charset="-122"/>
                <a:ea typeface="微软雅黑" panose="020B0503020204020204" pitchFamily="34" charset="-122"/>
              </a:rPr>
              <a:t>方法的开放性</a:t>
            </a:r>
            <a:endParaRPr lang="en-US" altLang="zh-CN" sz="1600" dirty="0">
              <a:latin typeface="微软雅黑" panose="020B0503020204020204" pitchFamily="34" charset="-122"/>
              <a:ea typeface="微软雅黑" panose="020B0503020204020204" pitchFamily="34" charset="-122"/>
            </a:endParaRPr>
          </a:p>
          <a:p>
            <a:pPr>
              <a:spcBef>
                <a:spcPts val="1600"/>
              </a:spcBef>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任务分解，并限定各自的完成期限</a:t>
            </a:r>
            <a:endParaRPr lang="en-US" altLang="zh-CN" sz="1600" dirty="0">
              <a:latin typeface="微软雅黑" panose="020B0503020204020204" pitchFamily="34" charset="-122"/>
              <a:ea typeface="微软雅黑" panose="020B0503020204020204" pitchFamily="34" charset="-122"/>
            </a:endParaRPr>
          </a:p>
          <a:p>
            <a:pPr>
              <a:spcBef>
                <a:spcPts val="1600"/>
              </a:spcBef>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经常反思是否还有更简便的方法</a:t>
            </a:r>
            <a:endParaRPr lang="en-US" altLang="zh-CN" sz="1600" dirty="0">
              <a:latin typeface="微软雅黑" panose="020B0503020204020204" pitchFamily="34" charset="-122"/>
              <a:ea typeface="微软雅黑" panose="020B0503020204020204" pitchFamily="34" charset="-122"/>
            </a:endParaRPr>
          </a:p>
          <a:p>
            <a:pPr>
              <a:spcBef>
                <a:spcPts val="1600"/>
              </a:spcBef>
            </a:pP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减少规则，提高自由度和责任感 </a:t>
            </a:r>
          </a:p>
        </p:txBody>
      </p:sp>
      <p:pic>
        <p:nvPicPr>
          <p:cNvPr id="2" name="图片 1"/>
          <p:cNvPicPr>
            <a:picLocks noChangeAspect="1"/>
          </p:cNvPicPr>
          <p:nvPr/>
        </p:nvPicPr>
        <p:blipFill>
          <a:blip r:embed="rId3"/>
          <a:stretch>
            <a:fillRect/>
          </a:stretch>
        </p:blipFill>
        <p:spPr>
          <a:xfrm>
            <a:off x="1494333" y="2744788"/>
            <a:ext cx="4443457" cy="2465841"/>
          </a:xfrm>
          <a:prstGeom prst="rect">
            <a:avLst/>
          </a:prstGeom>
          <a:ln>
            <a:noFill/>
          </a:ln>
          <a:effectLst>
            <a:outerShdw blurRad="292100" dist="139700" dir="2700000" algn="tl" rotWithShape="0">
              <a:srgbClr val="333333">
                <a:alpha val="65000"/>
              </a:srgbClr>
            </a:outerShdw>
          </a:effectLst>
        </p:spPr>
      </p:pic>
      <p:grpSp>
        <p:nvGrpSpPr>
          <p:cNvPr id="13" name="组合 12"/>
          <p:cNvGrpSpPr/>
          <p:nvPr/>
        </p:nvGrpSpPr>
        <p:grpSpPr>
          <a:xfrm>
            <a:off x="4148345" y="285465"/>
            <a:ext cx="4377298" cy="553998"/>
            <a:chOff x="-3536029" y="-91372"/>
            <a:chExt cx="4343269" cy="549691"/>
          </a:xfrm>
        </p:grpSpPr>
        <p:sp>
          <p:nvSpPr>
            <p:cNvPr id="14"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矩形 14"/>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6" name="矩形 15"/>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wipe(left)">
                                      <p:cBhvr>
                                        <p:cTn id="22" dur="500"/>
                                        <p:tgtEl>
                                          <p:spTgt spid="12">
                                            <p:txEl>
                                              <p:pRg st="0" end="0"/>
                                            </p:txEl>
                                          </p:spTgt>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2">
                                            <p:txEl>
                                              <p:pRg st="1" end="1"/>
                                            </p:txEl>
                                          </p:spTgt>
                                        </p:tgtEl>
                                        <p:attrNameLst>
                                          <p:attrName>style.visibility</p:attrName>
                                        </p:attrNameLst>
                                      </p:cBhvr>
                                      <p:to>
                                        <p:strVal val="visible"/>
                                      </p:to>
                                    </p:set>
                                    <p:animEffect transition="in" filter="wipe(left)">
                                      <p:cBhvr>
                                        <p:cTn id="26" dur="500"/>
                                        <p:tgtEl>
                                          <p:spTgt spid="12">
                                            <p:txEl>
                                              <p:pRg st="1" end="1"/>
                                            </p:txEl>
                                          </p:spTgt>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animEffect transition="in" filter="wipe(left)">
                                      <p:cBhvr>
                                        <p:cTn id="30" dur="500"/>
                                        <p:tgtEl>
                                          <p:spTgt spid="12">
                                            <p:txEl>
                                              <p:pRg st="2" end="2"/>
                                            </p:txEl>
                                          </p:spTgt>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2">
                                            <p:txEl>
                                              <p:pRg st="3" end="3"/>
                                            </p:txEl>
                                          </p:spTgt>
                                        </p:tgtEl>
                                        <p:attrNameLst>
                                          <p:attrName>style.visibility</p:attrName>
                                        </p:attrNameLst>
                                      </p:cBhvr>
                                      <p:to>
                                        <p:strVal val="visible"/>
                                      </p:to>
                                    </p:set>
                                    <p:animEffect transition="in" filter="wipe(left)">
                                      <p:cBhvr>
                                        <p:cTn id="34" dur="500"/>
                                        <p:tgtEl>
                                          <p:spTgt spid="12">
                                            <p:txEl>
                                              <p:pRg st="3" end="3"/>
                                            </p:txEl>
                                          </p:spTgt>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2">
                                            <p:txEl>
                                              <p:pRg st="4" end="4"/>
                                            </p:txEl>
                                          </p:spTgt>
                                        </p:tgtEl>
                                        <p:attrNameLst>
                                          <p:attrName>style.visibility</p:attrName>
                                        </p:attrNameLst>
                                      </p:cBhvr>
                                      <p:to>
                                        <p:strVal val="visible"/>
                                      </p:to>
                                    </p:set>
                                    <p:animEffect transition="in" filter="wipe(left)">
                                      <p:cBhvr>
                                        <p:cTn id="38" dur="500"/>
                                        <p:tgtEl>
                                          <p:spTgt spid="12">
                                            <p:txEl>
                                              <p:pRg st="4" end="4"/>
                                            </p:txEl>
                                          </p:spTgt>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2">
                                            <p:txEl>
                                              <p:pRg st="5" end="5"/>
                                            </p:txEl>
                                          </p:spTgt>
                                        </p:tgtEl>
                                        <p:attrNameLst>
                                          <p:attrName>style.visibility</p:attrName>
                                        </p:attrNameLst>
                                      </p:cBhvr>
                                      <p:to>
                                        <p:strVal val="visible"/>
                                      </p:to>
                                    </p:set>
                                    <p:animEffect transition="in" filter="wipe(left)">
                                      <p:cBhvr>
                                        <p:cTn id="42" dur="500"/>
                                        <p:tgtEl>
                                          <p:spTgt spid="12">
                                            <p:txEl>
                                              <p:pRg st="5" end="5"/>
                                            </p:txEl>
                                          </p:spTgt>
                                        </p:tgtEl>
                                      </p:cBhvr>
                                    </p:animEffect>
                                  </p:childTnLst>
                                </p:cTn>
                              </p:par>
                            </p:childTnLst>
                          </p:cTn>
                        </p:par>
                        <p:par>
                          <p:cTn id="43" fill="hold">
                            <p:stCondLst>
                              <p:cond delay="5000"/>
                            </p:stCondLst>
                            <p:childTnLst>
                              <p:par>
                                <p:cTn id="44" presetID="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7718" y="-4616"/>
            <a:ext cx="12239718" cy="6862195"/>
          </a:xfrm>
          <a:prstGeom prst="rect">
            <a:avLst/>
          </a:prstGeom>
        </p:spPr>
      </p:pic>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142584" y="1590278"/>
            <a:ext cx="1896844" cy="1828230"/>
            <a:chOff x="6624228" y="1055727"/>
            <a:chExt cx="1800200" cy="1735082"/>
          </a:xfrm>
        </p:grpSpPr>
        <p:sp>
          <p:nvSpPr>
            <p:cNvPr id="10" name="椭圆 9"/>
            <p:cNvSpPr/>
            <p:nvPr/>
          </p:nvSpPr>
          <p:spPr>
            <a:xfrm>
              <a:off x="6656787"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441311"/>
              <a:ext cx="1800200" cy="963915"/>
            </a:xfrm>
            <a:prstGeom prst="rect">
              <a:avLst/>
            </a:prstGeom>
            <a:noFill/>
          </p:spPr>
          <p:txBody>
            <a:bodyPr wrap="square" rtlCol="0">
              <a:spAutoFit/>
            </a:bodyPr>
            <a:lstStyle/>
            <a:p>
              <a:pPr algn="ctr"/>
              <a:r>
                <a:rPr lang="zh-CN" altLang="en-US" sz="3000" b="1" dirty="0" smtClean="0">
                  <a:solidFill>
                    <a:schemeClr val="bg1"/>
                  </a:solidFill>
                  <a:latin typeface="造字工房悦黑演示版常规体" pitchFamily="50" charset="-122"/>
                  <a:ea typeface="造字工房悦黑演示版常规体" pitchFamily="50" charset="-122"/>
                </a:rPr>
                <a:t>成员相互信任</a:t>
              </a:r>
            </a:p>
          </p:txBody>
        </p:sp>
      </p:grpSp>
      <p:sp>
        <p:nvSpPr>
          <p:cNvPr id="12" name="Oval 4"/>
          <p:cNvSpPr/>
          <p:nvPr/>
        </p:nvSpPr>
        <p:spPr>
          <a:xfrm>
            <a:off x="1736860" y="3829923"/>
            <a:ext cx="917720" cy="922294"/>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lIns="87808" tIns="43904" rIns="87808" bIns="43904" anchor="ctr"/>
          <a:lstStyle/>
          <a:p>
            <a:pPr algn="ctr" defTabSz="877570">
              <a:defRPr/>
            </a:pPr>
            <a:endParaRPr lang="en-US" sz="11270">
              <a:solidFill>
                <a:schemeClr val="bg1"/>
              </a:solidFill>
            </a:endParaRPr>
          </a:p>
        </p:txBody>
      </p:sp>
      <p:sp>
        <p:nvSpPr>
          <p:cNvPr id="13" name="Oval 12"/>
          <p:cNvSpPr/>
          <p:nvPr/>
        </p:nvSpPr>
        <p:spPr>
          <a:xfrm>
            <a:off x="4272024" y="3829923"/>
            <a:ext cx="919245" cy="922294"/>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lIns="87808" tIns="43904" rIns="87808" bIns="43904" anchor="ctr"/>
          <a:lstStyle/>
          <a:p>
            <a:pPr algn="ctr" defTabSz="877570">
              <a:defRPr/>
            </a:pPr>
            <a:endParaRPr lang="en-US" sz="11270">
              <a:solidFill>
                <a:schemeClr val="bg1"/>
              </a:solidFill>
            </a:endParaRPr>
          </a:p>
        </p:txBody>
      </p:sp>
      <p:sp>
        <p:nvSpPr>
          <p:cNvPr id="14" name="Oval 14"/>
          <p:cNvSpPr/>
          <p:nvPr/>
        </p:nvSpPr>
        <p:spPr>
          <a:xfrm>
            <a:off x="6807187" y="3829923"/>
            <a:ext cx="917720" cy="922294"/>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lIns="87808" tIns="43904" rIns="87808" bIns="43904" anchor="ctr"/>
          <a:lstStyle/>
          <a:p>
            <a:pPr algn="ctr" defTabSz="877570">
              <a:defRPr/>
            </a:pPr>
            <a:endParaRPr lang="en-US" sz="11270">
              <a:solidFill>
                <a:schemeClr val="bg1"/>
              </a:solidFill>
            </a:endParaRPr>
          </a:p>
        </p:txBody>
      </p:sp>
      <p:sp>
        <p:nvSpPr>
          <p:cNvPr id="15" name="Oval 16"/>
          <p:cNvSpPr/>
          <p:nvPr/>
        </p:nvSpPr>
        <p:spPr>
          <a:xfrm>
            <a:off x="9340825" y="3829923"/>
            <a:ext cx="917720" cy="922294"/>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lIns="87808" tIns="43904" rIns="87808" bIns="43904" anchor="ctr"/>
          <a:lstStyle/>
          <a:p>
            <a:pPr algn="ctr" defTabSz="877570">
              <a:defRPr/>
            </a:pPr>
            <a:endParaRPr lang="en-US" sz="11270">
              <a:solidFill>
                <a:schemeClr val="bg1"/>
              </a:solidFill>
            </a:endParaRPr>
          </a:p>
        </p:txBody>
      </p:sp>
      <p:grpSp>
        <p:nvGrpSpPr>
          <p:cNvPr id="16" name="Group 20"/>
          <p:cNvGrpSpPr/>
          <p:nvPr/>
        </p:nvGrpSpPr>
        <p:grpSpPr>
          <a:xfrm>
            <a:off x="1951554" y="4029664"/>
            <a:ext cx="514485" cy="517679"/>
            <a:chOff x="7971783" y="2080670"/>
            <a:chExt cx="401822" cy="404317"/>
          </a:xfrm>
          <a:solidFill>
            <a:schemeClr val="bg1"/>
          </a:solidFill>
        </p:grpSpPr>
        <p:sp>
          <p:nvSpPr>
            <p:cNvPr id="17"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877570">
                <a:defRPr/>
              </a:pPr>
              <a:endParaRPr lang="en-US" sz="2305"/>
            </a:p>
          </p:txBody>
        </p:sp>
        <p:sp>
          <p:nvSpPr>
            <p:cNvPr id="18"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877570">
                <a:defRPr/>
              </a:pPr>
              <a:endParaRPr lang="en-US" sz="2305"/>
            </a:p>
          </p:txBody>
        </p:sp>
      </p:grpSp>
      <p:grpSp>
        <p:nvGrpSpPr>
          <p:cNvPr id="19" name="Group 23"/>
          <p:cNvGrpSpPr/>
          <p:nvPr/>
        </p:nvGrpSpPr>
        <p:grpSpPr>
          <a:xfrm>
            <a:off x="4524681" y="4085585"/>
            <a:ext cx="498505" cy="434594"/>
            <a:chOff x="7540014" y="4306907"/>
            <a:chExt cx="389342" cy="339426"/>
          </a:xfrm>
          <a:solidFill>
            <a:schemeClr val="bg1"/>
          </a:solidFill>
        </p:grpSpPr>
        <p:sp>
          <p:nvSpPr>
            <p:cNvPr id="20"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877570">
                <a:defRPr/>
              </a:pPr>
              <a:endParaRPr lang="en-US" sz="2305"/>
            </a:p>
          </p:txBody>
        </p:sp>
        <p:sp>
          <p:nvSpPr>
            <p:cNvPr id="21"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877570">
                <a:defRPr/>
              </a:pPr>
              <a:endParaRPr lang="en-US" sz="2305"/>
            </a:p>
          </p:txBody>
        </p:sp>
        <p:sp>
          <p:nvSpPr>
            <p:cNvPr id="22"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877570">
                <a:defRPr/>
              </a:pPr>
              <a:endParaRPr lang="en-US" sz="2305"/>
            </a:p>
          </p:txBody>
        </p:sp>
        <p:sp>
          <p:nvSpPr>
            <p:cNvPr id="23"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877570">
                <a:defRPr/>
              </a:pPr>
              <a:endParaRPr lang="en-US" sz="2305"/>
            </a:p>
          </p:txBody>
        </p:sp>
        <p:sp>
          <p:nvSpPr>
            <p:cNvPr id="24"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877570">
                <a:defRPr/>
              </a:pPr>
              <a:endParaRPr lang="en-US" sz="2305"/>
            </a:p>
          </p:txBody>
        </p:sp>
        <p:sp>
          <p:nvSpPr>
            <p:cNvPr id="25"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877570">
                <a:defRPr/>
              </a:pPr>
              <a:endParaRPr lang="en-US" sz="2305"/>
            </a:p>
          </p:txBody>
        </p:sp>
        <p:sp>
          <p:nvSpPr>
            <p:cNvPr id="26"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877570">
                <a:defRPr/>
              </a:pPr>
              <a:endParaRPr lang="en-US" sz="2305"/>
            </a:p>
          </p:txBody>
        </p:sp>
        <p:sp>
          <p:nvSpPr>
            <p:cNvPr id="27" name="Rectangle 117"/>
            <p:cNvSpPr>
              <a:spLocks noChangeArrowheads="1"/>
            </p:cNvSpPr>
            <p:nvPr/>
          </p:nvSpPr>
          <p:spPr bwMode="auto">
            <a:xfrm>
              <a:off x="7589930" y="4421713"/>
              <a:ext cx="109814" cy="17471"/>
            </a:xfrm>
            <a:prstGeom prst="rect">
              <a:avLst/>
            </a:prstGeom>
            <a:grpFill/>
            <a:ln>
              <a:noFill/>
            </a:ln>
          </p:spPr>
          <p:txBody>
            <a:bodyPr/>
            <a:lstStyle/>
            <a:p>
              <a:pPr defTabSz="877570">
                <a:defRPr/>
              </a:pPr>
              <a:endParaRPr lang="en-US" sz="2305"/>
            </a:p>
          </p:txBody>
        </p:sp>
        <p:sp>
          <p:nvSpPr>
            <p:cNvPr id="28" name="Rectangle 118"/>
            <p:cNvSpPr>
              <a:spLocks noChangeArrowheads="1"/>
            </p:cNvSpPr>
            <p:nvPr/>
          </p:nvSpPr>
          <p:spPr bwMode="auto">
            <a:xfrm>
              <a:off x="7589930" y="4461645"/>
              <a:ext cx="109814" cy="17471"/>
            </a:xfrm>
            <a:prstGeom prst="rect">
              <a:avLst/>
            </a:prstGeom>
            <a:grpFill/>
            <a:ln>
              <a:noFill/>
            </a:ln>
          </p:spPr>
          <p:txBody>
            <a:bodyPr/>
            <a:lstStyle/>
            <a:p>
              <a:pPr defTabSz="877570">
                <a:defRPr/>
              </a:pPr>
              <a:endParaRPr lang="en-US" sz="2305"/>
            </a:p>
          </p:txBody>
        </p:sp>
        <p:sp>
          <p:nvSpPr>
            <p:cNvPr id="29" name="Rectangle 119"/>
            <p:cNvSpPr>
              <a:spLocks noChangeArrowheads="1"/>
            </p:cNvSpPr>
            <p:nvPr/>
          </p:nvSpPr>
          <p:spPr bwMode="auto">
            <a:xfrm>
              <a:off x="7589930" y="4506569"/>
              <a:ext cx="109814" cy="14975"/>
            </a:xfrm>
            <a:prstGeom prst="rect">
              <a:avLst/>
            </a:prstGeom>
            <a:grpFill/>
            <a:ln>
              <a:noFill/>
            </a:ln>
          </p:spPr>
          <p:txBody>
            <a:bodyPr/>
            <a:lstStyle/>
            <a:p>
              <a:pPr defTabSz="877570">
                <a:defRPr/>
              </a:pPr>
              <a:endParaRPr lang="en-US" sz="2305"/>
            </a:p>
          </p:txBody>
        </p:sp>
        <p:sp>
          <p:nvSpPr>
            <p:cNvPr id="30" name="Rectangle 120"/>
            <p:cNvSpPr>
              <a:spLocks noChangeArrowheads="1"/>
            </p:cNvSpPr>
            <p:nvPr/>
          </p:nvSpPr>
          <p:spPr bwMode="auto">
            <a:xfrm>
              <a:off x="7589930" y="4548998"/>
              <a:ext cx="109814" cy="17471"/>
            </a:xfrm>
            <a:prstGeom prst="rect">
              <a:avLst/>
            </a:prstGeom>
            <a:grpFill/>
            <a:ln>
              <a:noFill/>
            </a:ln>
          </p:spPr>
          <p:txBody>
            <a:bodyPr/>
            <a:lstStyle/>
            <a:p>
              <a:pPr defTabSz="877570">
                <a:defRPr/>
              </a:pPr>
              <a:endParaRPr lang="en-US" sz="2305"/>
            </a:p>
          </p:txBody>
        </p:sp>
      </p:grpSp>
      <p:grpSp>
        <p:nvGrpSpPr>
          <p:cNvPr id="31" name="Group 35"/>
          <p:cNvGrpSpPr/>
          <p:nvPr/>
        </p:nvGrpSpPr>
        <p:grpSpPr>
          <a:xfrm>
            <a:off x="9555438" y="4041421"/>
            <a:ext cx="485723" cy="482529"/>
            <a:chOff x="6853673" y="3715407"/>
            <a:chExt cx="379359" cy="376864"/>
          </a:xfrm>
          <a:solidFill>
            <a:schemeClr val="bg1"/>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877570">
                <a:defRPr/>
              </a:pPr>
              <a:endParaRPr lang="en-US" sz="2305"/>
            </a:p>
          </p:txBody>
        </p:sp>
        <p:sp>
          <p:nvSpPr>
            <p:cNvPr id="33" name="Rectangle 151"/>
            <p:cNvSpPr>
              <a:spLocks noChangeArrowheads="1"/>
            </p:cNvSpPr>
            <p:nvPr/>
          </p:nvSpPr>
          <p:spPr bwMode="auto">
            <a:xfrm>
              <a:off x="6998429" y="3987447"/>
              <a:ext cx="22463" cy="42429"/>
            </a:xfrm>
            <a:prstGeom prst="rect">
              <a:avLst/>
            </a:prstGeom>
            <a:grpFill/>
            <a:ln>
              <a:noFill/>
            </a:ln>
          </p:spPr>
          <p:txBody>
            <a:bodyPr/>
            <a:lstStyle/>
            <a:p>
              <a:pPr defTabSz="877570">
                <a:defRPr/>
              </a:pPr>
              <a:endParaRPr lang="en-US" sz="2305"/>
            </a:p>
          </p:txBody>
        </p:sp>
        <p:sp>
          <p:nvSpPr>
            <p:cNvPr id="34" name="Rectangle 152"/>
            <p:cNvSpPr>
              <a:spLocks noChangeArrowheads="1"/>
            </p:cNvSpPr>
            <p:nvPr/>
          </p:nvSpPr>
          <p:spPr bwMode="auto">
            <a:xfrm>
              <a:off x="7033370" y="3987447"/>
              <a:ext cx="19966" cy="42429"/>
            </a:xfrm>
            <a:prstGeom prst="rect">
              <a:avLst/>
            </a:prstGeom>
            <a:grpFill/>
            <a:ln>
              <a:noFill/>
            </a:ln>
          </p:spPr>
          <p:txBody>
            <a:bodyPr/>
            <a:lstStyle/>
            <a:p>
              <a:pPr defTabSz="877570">
                <a:defRPr/>
              </a:pPr>
              <a:endParaRPr lang="en-US" sz="2305"/>
            </a:p>
          </p:txBody>
        </p:sp>
        <p:sp>
          <p:nvSpPr>
            <p:cNvPr id="35" name="Rectangle 153"/>
            <p:cNvSpPr>
              <a:spLocks noChangeArrowheads="1"/>
            </p:cNvSpPr>
            <p:nvPr/>
          </p:nvSpPr>
          <p:spPr bwMode="auto">
            <a:xfrm>
              <a:off x="7068311" y="3987447"/>
              <a:ext cx="19966" cy="42429"/>
            </a:xfrm>
            <a:prstGeom prst="rect">
              <a:avLst/>
            </a:prstGeom>
            <a:grpFill/>
            <a:ln>
              <a:noFill/>
            </a:ln>
          </p:spPr>
          <p:txBody>
            <a:bodyPr/>
            <a:lstStyle/>
            <a:p>
              <a:pPr defTabSz="877570">
                <a:defRPr/>
              </a:pPr>
              <a:endParaRPr lang="en-US" sz="2305"/>
            </a:p>
          </p:txBody>
        </p:sp>
        <p:sp>
          <p:nvSpPr>
            <p:cNvPr id="3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877570">
                <a:defRPr/>
              </a:pPr>
              <a:endParaRPr lang="en-US" sz="2305"/>
            </a:p>
          </p:txBody>
        </p:sp>
        <p:sp>
          <p:nvSpPr>
            <p:cNvPr id="3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877570">
                <a:defRPr/>
              </a:pPr>
              <a:endParaRPr lang="en-US" sz="2305"/>
            </a:p>
          </p:txBody>
        </p:sp>
        <p:sp>
          <p:nvSpPr>
            <p:cNvPr id="3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877570">
                <a:defRPr/>
              </a:pPr>
              <a:endParaRPr lang="en-US" sz="2305"/>
            </a:p>
          </p:txBody>
        </p:sp>
        <p:sp>
          <p:nvSpPr>
            <p:cNvPr id="3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877570">
                <a:defRPr/>
              </a:pPr>
              <a:endParaRPr lang="en-US" sz="2305"/>
            </a:p>
          </p:txBody>
        </p:sp>
        <p:sp>
          <p:nvSpPr>
            <p:cNvPr id="4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877570">
                <a:defRPr/>
              </a:pPr>
              <a:endParaRPr lang="en-US" sz="2305"/>
            </a:p>
          </p:txBody>
        </p:sp>
        <p:sp>
          <p:nvSpPr>
            <p:cNvPr id="41" name="Rectangle 159"/>
            <p:cNvSpPr>
              <a:spLocks noChangeArrowheads="1"/>
            </p:cNvSpPr>
            <p:nvPr/>
          </p:nvSpPr>
          <p:spPr bwMode="auto">
            <a:xfrm>
              <a:off x="7040858" y="3750348"/>
              <a:ext cx="7488" cy="22463"/>
            </a:xfrm>
            <a:prstGeom prst="rect">
              <a:avLst/>
            </a:prstGeom>
            <a:grpFill/>
            <a:ln>
              <a:noFill/>
            </a:ln>
          </p:spPr>
          <p:txBody>
            <a:bodyPr/>
            <a:lstStyle/>
            <a:p>
              <a:pPr defTabSz="877570">
                <a:defRPr/>
              </a:pPr>
              <a:endParaRPr lang="en-US" sz="2305"/>
            </a:p>
          </p:txBody>
        </p:sp>
        <p:sp>
          <p:nvSpPr>
            <p:cNvPr id="4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877570">
                <a:defRPr/>
              </a:pPr>
              <a:endParaRPr lang="en-US" sz="2305"/>
            </a:p>
          </p:txBody>
        </p:sp>
        <p:sp>
          <p:nvSpPr>
            <p:cNvPr id="4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877570">
                <a:defRPr/>
              </a:pPr>
              <a:endParaRPr lang="en-US" sz="2305"/>
            </a:p>
          </p:txBody>
        </p:sp>
        <p:sp>
          <p:nvSpPr>
            <p:cNvPr id="4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877570">
                <a:defRPr/>
              </a:pPr>
              <a:endParaRPr lang="en-US" sz="2305"/>
            </a:p>
          </p:txBody>
        </p:sp>
        <p:sp>
          <p:nvSpPr>
            <p:cNvPr id="4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877570">
                <a:defRPr/>
              </a:pPr>
              <a:endParaRPr lang="en-US" sz="2305"/>
            </a:p>
          </p:txBody>
        </p:sp>
        <p:sp>
          <p:nvSpPr>
            <p:cNvPr id="4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877570">
                <a:defRPr/>
              </a:pPr>
              <a:endParaRPr lang="en-US" sz="2305"/>
            </a:p>
          </p:txBody>
        </p:sp>
        <p:sp>
          <p:nvSpPr>
            <p:cNvPr id="4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877570">
                <a:defRPr/>
              </a:pPr>
              <a:endParaRPr lang="en-US" sz="2305"/>
            </a:p>
          </p:txBody>
        </p:sp>
        <p:sp>
          <p:nvSpPr>
            <p:cNvPr id="48" name="Rectangle 166"/>
            <p:cNvSpPr>
              <a:spLocks noChangeArrowheads="1"/>
            </p:cNvSpPr>
            <p:nvPr/>
          </p:nvSpPr>
          <p:spPr bwMode="auto">
            <a:xfrm>
              <a:off x="6893606" y="3890112"/>
              <a:ext cx="24958" cy="7488"/>
            </a:xfrm>
            <a:prstGeom prst="rect">
              <a:avLst/>
            </a:prstGeom>
            <a:grpFill/>
            <a:ln>
              <a:noFill/>
            </a:ln>
          </p:spPr>
          <p:txBody>
            <a:bodyPr/>
            <a:lstStyle/>
            <a:p>
              <a:pPr defTabSz="877570">
                <a:defRPr/>
              </a:pPr>
              <a:endParaRPr lang="en-US" sz="2305"/>
            </a:p>
          </p:txBody>
        </p:sp>
        <p:sp>
          <p:nvSpPr>
            <p:cNvPr id="49" name="Rectangle 167"/>
            <p:cNvSpPr>
              <a:spLocks noChangeArrowheads="1"/>
            </p:cNvSpPr>
            <p:nvPr/>
          </p:nvSpPr>
          <p:spPr bwMode="auto">
            <a:xfrm>
              <a:off x="7170638" y="3892607"/>
              <a:ext cx="27454" cy="7488"/>
            </a:xfrm>
            <a:prstGeom prst="rect">
              <a:avLst/>
            </a:prstGeom>
            <a:grpFill/>
            <a:ln>
              <a:noFill/>
            </a:ln>
          </p:spPr>
          <p:txBody>
            <a:bodyPr/>
            <a:lstStyle/>
            <a:p>
              <a:pPr defTabSz="877570">
                <a:defRPr/>
              </a:pPr>
              <a:endParaRPr lang="en-US" sz="2305"/>
            </a:p>
          </p:txBody>
        </p:sp>
      </p:grpSp>
      <p:grpSp>
        <p:nvGrpSpPr>
          <p:cNvPr id="50" name="Group 54"/>
          <p:cNvGrpSpPr/>
          <p:nvPr/>
        </p:nvGrpSpPr>
        <p:grpSpPr>
          <a:xfrm>
            <a:off x="7079145" y="4087826"/>
            <a:ext cx="383466" cy="498505"/>
            <a:chOff x="6421904" y="4798576"/>
            <a:chExt cx="299494" cy="389342"/>
          </a:xfrm>
          <a:solidFill>
            <a:schemeClr val="bg1"/>
          </a:solidFill>
        </p:grpSpPr>
        <p:sp>
          <p:nvSpPr>
            <p:cNvPr id="5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877570">
                <a:defRPr/>
              </a:pPr>
              <a:endParaRPr lang="en-US" sz="2305"/>
            </a:p>
          </p:txBody>
        </p:sp>
        <p:sp>
          <p:nvSpPr>
            <p:cNvPr id="5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877570">
                <a:defRPr/>
              </a:pPr>
              <a:endParaRPr lang="en-US" sz="2305"/>
            </a:p>
          </p:txBody>
        </p:sp>
      </p:grpSp>
      <p:sp>
        <p:nvSpPr>
          <p:cNvPr id="53" name="矩形 52"/>
          <p:cNvSpPr>
            <a:spLocks noChangeArrowheads="1"/>
          </p:cNvSpPr>
          <p:nvPr/>
        </p:nvSpPr>
        <p:spPr bwMode="auto">
          <a:xfrm>
            <a:off x="1450264" y="4861978"/>
            <a:ext cx="1490913" cy="423686"/>
          </a:xfrm>
          <a:prstGeom prst="rect">
            <a:avLst/>
          </a:prstGeom>
          <a:noFill/>
          <a:ln w="9525">
            <a:noFill/>
            <a:miter lim="800000"/>
          </a:ln>
        </p:spPr>
        <p:txBody>
          <a:bodyPr lIns="87799" tIns="43900" rIns="87799" bIns="43900">
            <a:spAutoFit/>
          </a:bodyPr>
          <a:lstStyle/>
          <a:p>
            <a:pPr algn="ctr"/>
            <a:r>
              <a:rPr lang="zh-CN" altLang="en-US" sz="217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7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249036" y="5265958"/>
            <a:ext cx="1893369" cy="726909"/>
          </a:xfrm>
          <a:prstGeom prst="rect">
            <a:avLst/>
          </a:prstGeom>
          <a:noFill/>
          <a:ln>
            <a:noFill/>
          </a:ln>
        </p:spPr>
        <p:txBody>
          <a:bodyPr lIns="87799" tIns="43900" rIns="87799" bIns="439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877570">
              <a:lnSpc>
                <a:spcPct val="120000"/>
              </a:lnSpc>
              <a:spcBef>
                <a:spcPct val="0"/>
              </a:spcBef>
              <a:buNone/>
              <a:defRPr/>
            </a:pPr>
            <a:r>
              <a:rPr lang="zh-CN" altLang="en-US" sz="115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55" name="矩形 54"/>
          <p:cNvSpPr>
            <a:spLocks noChangeArrowheads="1"/>
          </p:cNvSpPr>
          <p:nvPr/>
        </p:nvSpPr>
        <p:spPr bwMode="auto">
          <a:xfrm>
            <a:off x="3985427" y="4861978"/>
            <a:ext cx="1489389" cy="423686"/>
          </a:xfrm>
          <a:prstGeom prst="rect">
            <a:avLst/>
          </a:prstGeom>
          <a:noFill/>
          <a:ln w="9525">
            <a:noFill/>
            <a:miter lim="800000"/>
          </a:ln>
        </p:spPr>
        <p:txBody>
          <a:bodyPr lIns="87799" tIns="43900" rIns="87799" bIns="43900">
            <a:spAutoFit/>
          </a:bodyPr>
          <a:lstStyle/>
          <a:p>
            <a:pPr algn="ctr"/>
            <a:r>
              <a:rPr lang="zh-CN" altLang="en-US" sz="217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7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784200" y="5265958"/>
            <a:ext cx="1891844" cy="726909"/>
          </a:xfrm>
          <a:prstGeom prst="rect">
            <a:avLst/>
          </a:prstGeom>
          <a:noFill/>
          <a:ln>
            <a:noFill/>
          </a:ln>
        </p:spPr>
        <p:txBody>
          <a:bodyPr lIns="87799" tIns="43900" rIns="87799" bIns="439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877570">
              <a:lnSpc>
                <a:spcPct val="120000"/>
              </a:lnSpc>
              <a:spcBef>
                <a:spcPct val="0"/>
              </a:spcBef>
              <a:buNone/>
              <a:defRPr/>
            </a:pPr>
            <a:r>
              <a:rPr lang="zh-CN" altLang="en-US" sz="115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57" name="矩形 56"/>
          <p:cNvSpPr>
            <a:spLocks noChangeArrowheads="1"/>
          </p:cNvSpPr>
          <p:nvPr/>
        </p:nvSpPr>
        <p:spPr bwMode="auto">
          <a:xfrm>
            <a:off x="9054229" y="4861978"/>
            <a:ext cx="1490913" cy="423686"/>
          </a:xfrm>
          <a:prstGeom prst="rect">
            <a:avLst/>
          </a:prstGeom>
          <a:noFill/>
          <a:ln w="9525">
            <a:noFill/>
            <a:miter lim="800000"/>
          </a:ln>
        </p:spPr>
        <p:txBody>
          <a:bodyPr lIns="87799" tIns="43900" rIns="87799" bIns="43900">
            <a:spAutoFit/>
          </a:bodyPr>
          <a:lstStyle/>
          <a:p>
            <a:pPr algn="ctr"/>
            <a:r>
              <a:rPr lang="zh-CN" altLang="en-US" sz="217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7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8853000" y="5265958"/>
            <a:ext cx="1893369" cy="726909"/>
          </a:xfrm>
          <a:prstGeom prst="rect">
            <a:avLst/>
          </a:prstGeom>
          <a:noFill/>
          <a:ln>
            <a:noFill/>
          </a:ln>
        </p:spPr>
        <p:txBody>
          <a:bodyPr lIns="87799" tIns="43900" rIns="87799" bIns="439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877570">
              <a:lnSpc>
                <a:spcPct val="120000"/>
              </a:lnSpc>
              <a:spcBef>
                <a:spcPct val="0"/>
              </a:spcBef>
              <a:buNone/>
              <a:defRPr/>
            </a:pPr>
            <a:r>
              <a:rPr lang="zh-CN" altLang="en-US" sz="115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59" name="矩形 58"/>
          <p:cNvSpPr>
            <a:spLocks noChangeArrowheads="1"/>
          </p:cNvSpPr>
          <p:nvPr/>
        </p:nvSpPr>
        <p:spPr bwMode="auto">
          <a:xfrm>
            <a:off x="6519067" y="4861978"/>
            <a:ext cx="1490913" cy="423686"/>
          </a:xfrm>
          <a:prstGeom prst="rect">
            <a:avLst/>
          </a:prstGeom>
          <a:noFill/>
          <a:ln w="9525">
            <a:noFill/>
            <a:miter lim="800000"/>
          </a:ln>
        </p:spPr>
        <p:txBody>
          <a:bodyPr lIns="87799" tIns="43900" rIns="87799" bIns="43900">
            <a:spAutoFit/>
          </a:bodyPr>
          <a:lstStyle/>
          <a:p>
            <a:pPr algn="ctr"/>
            <a:r>
              <a:rPr lang="zh-CN" altLang="en-US" sz="217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7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6317838" y="5265958"/>
            <a:ext cx="1893369" cy="726909"/>
          </a:xfrm>
          <a:prstGeom prst="rect">
            <a:avLst/>
          </a:prstGeom>
          <a:noFill/>
          <a:ln>
            <a:noFill/>
          </a:ln>
        </p:spPr>
        <p:txBody>
          <a:bodyPr lIns="87799" tIns="43900" rIns="87799" bIns="439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877570">
              <a:lnSpc>
                <a:spcPct val="120000"/>
              </a:lnSpc>
              <a:spcBef>
                <a:spcPct val="0"/>
              </a:spcBef>
              <a:buNone/>
              <a:defRPr/>
            </a:pPr>
            <a:r>
              <a:rPr lang="zh-CN" altLang="en-US" sz="1150" dirty="0">
                <a:solidFill>
                  <a:schemeClr val="bg1">
                    <a:lumMod val="50000"/>
                  </a:schemeClr>
                </a:solidFill>
                <a:sym typeface="微软雅黑" panose="020B0503020204020204" pitchFamily="34" charset="-122"/>
              </a:rPr>
              <a:t>在此录入上述图表的描述说明，在此录入上述图表的描述说明。</a:t>
            </a:r>
          </a:p>
        </p:txBody>
      </p:sp>
      <p:grpSp>
        <p:nvGrpSpPr>
          <p:cNvPr id="61" name="组合 60"/>
          <p:cNvGrpSpPr/>
          <p:nvPr/>
        </p:nvGrpSpPr>
        <p:grpSpPr>
          <a:xfrm>
            <a:off x="4148345" y="285465"/>
            <a:ext cx="4377298" cy="553998"/>
            <a:chOff x="-3536029" y="-91372"/>
            <a:chExt cx="4343269" cy="549691"/>
          </a:xfrm>
        </p:grpSpPr>
        <p:sp>
          <p:nvSpPr>
            <p:cNvPr id="62"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3" name="矩形 62"/>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400"/>
                                        <p:tgtEl>
                                          <p:spTgt spid="12"/>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400"/>
                                        <p:tgtEl>
                                          <p:spTgt spid="13"/>
                                        </p:tgtEl>
                                      </p:cBhvr>
                                    </p:animEffect>
                                  </p:childTnLst>
                                </p:cTn>
                              </p:par>
                            </p:childTnLst>
                          </p:cTn>
                        </p:par>
                        <p:par>
                          <p:cTn id="22" fill="hold">
                            <p:stCondLst>
                              <p:cond delay="2500"/>
                            </p:stCondLst>
                            <p:childTnLst>
                              <p:par>
                                <p:cTn id="23" presetID="21"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400"/>
                                        <p:tgtEl>
                                          <p:spTgt spid="14"/>
                                        </p:tgtEl>
                                      </p:cBhvr>
                                    </p:animEffect>
                                  </p:childTnLst>
                                </p:cTn>
                              </p:par>
                            </p:childTnLst>
                          </p:cTn>
                        </p:par>
                        <p:par>
                          <p:cTn id="26" fill="hold">
                            <p:stCondLst>
                              <p:cond delay="3000"/>
                            </p:stCondLst>
                            <p:childTnLst>
                              <p:par>
                                <p:cTn id="27" presetID="21"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heel(1)">
                                      <p:cBhvr>
                                        <p:cTn id="29" dur="400"/>
                                        <p:tgtEl>
                                          <p:spTgt spid="15"/>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25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par>
                                <p:cTn id="37" presetID="10"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25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250"/>
                                        <p:tgtEl>
                                          <p:spTgt spid="31"/>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53"/>
                                        </p:tgtEl>
                                        <p:attrNameLst>
                                          <p:attrName>style.visibility</p:attrName>
                                        </p:attrNameLst>
                                      </p:cBhvr>
                                      <p:to>
                                        <p:strVal val="visible"/>
                                      </p:to>
                                    </p:set>
                                    <p:animEffect transition="in" filter="randombar(horizontal)">
                                      <p:cBhvr>
                                        <p:cTn id="45" dur="400"/>
                                        <p:tgtEl>
                                          <p:spTgt spid="53"/>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54"/>
                                        </p:tgtEl>
                                        <p:attrNameLst>
                                          <p:attrName>style.visibility</p:attrName>
                                        </p:attrNameLst>
                                      </p:cBhvr>
                                      <p:to>
                                        <p:strVal val="visible"/>
                                      </p:to>
                                    </p:set>
                                    <p:animEffect transition="in" filter="randombar(horizontal)">
                                      <p:cBhvr>
                                        <p:cTn id="48" dur="400"/>
                                        <p:tgtEl>
                                          <p:spTgt spid="54"/>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55"/>
                                        </p:tgtEl>
                                        <p:attrNameLst>
                                          <p:attrName>style.visibility</p:attrName>
                                        </p:attrNameLst>
                                      </p:cBhvr>
                                      <p:to>
                                        <p:strVal val="visible"/>
                                      </p:to>
                                    </p:set>
                                    <p:animEffect transition="in" filter="randombar(horizontal)">
                                      <p:cBhvr>
                                        <p:cTn id="51" dur="400"/>
                                        <p:tgtEl>
                                          <p:spTgt spid="55"/>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56"/>
                                        </p:tgtEl>
                                        <p:attrNameLst>
                                          <p:attrName>style.visibility</p:attrName>
                                        </p:attrNameLst>
                                      </p:cBhvr>
                                      <p:to>
                                        <p:strVal val="visible"/>
                                      </p:to>
                                    </p:set>
                                    <p:animEffect transition="in" filter="randombar(horizontal)">
                                      <p:cBhvr>
                                        <p:cTn id="54" dur="400"/>
                                        <p:tgtEl>
                                          <p:spTgt spid="56"/>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57"/>
                                        </p:tgtEl>
                                        <p:attrNameLst>
                                          <p:attrName>style.visibility</p:attrName>
                                        </p:attrNameLst>
                                      </p:cBhvr>
                                      <p:to>
                                        <p:strVal val="visible"/>
                                      </p:to>
                                    </p:set>
                                    <p:animEffect transition="in" filter="randombar(horizontal)">
                                      <p:cBhvr>
                                        <p:cTn id="57" dur="400"/>
                                        <p:tgtEl>
                                          <p:spTgt spid="57"/>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58"/>
                                        </p:tgtEl>
                                        <p:attrNameLst>
                                          <p:attrName>style.visibility</p:attrName>
                                        </p:attrNameLst>
                                      </p:cBhvr>
                                      <p:to>
                                        <p:strVal val="visible"/>
                                      </p:to>
                                    </p:set>
                                    <p:animEffect transition="in" filter="randombar(horizontal)">
                                      <p:cBhvr>
                                        <p:cTn id="60" dur="400"/>
                                        <p:tgtEl>
                                          <p:spTgt spid="58"/>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59"/>
                                        </p:tgtEl>
                                        <p:attrNameLst>
                                          <p:attrName>style.visibility</p:attrName>
                                        </p:attrNameLst>
                                      </p:cBhvr>
                                      <p:to>
                                        <p:strVal val="visible"/>
                                      </p:to>
                                    </p:set>
                                    <p:animEffect transition="in" filter="randombar(horizontal)">
                                      <p:cBhvr>
                                        <p:cTn id="63" dur="400"/>
                                        <p:tgtEl>
                                          <p:spTgt spid="59"/>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60"/>
                                        </p:tgtEl>
                                        <p:attrNameLst>
                                          <p:attrName>style.visibility</p:attrName>
                                        </p:attrNameLst>
                                      </p:cBhvr>
                                      <p:to>
                                        <p:strVal val="visible"/>
                                      </p:to>
                                    </p:set>
                                    <p:animEffect transition="in" filter="randombar(horizontal)">
                                      <p:cBhvr>
                                        <p:cTn id="66" dur="4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53" grpId="0"/>
      <p:bldP spid="54" grpId="0"/>
      <p:bldP spid="55" grpId="0"/>
      <p:bldP spid="56" grpId="0"/>
      <p:bldP spid="57" grpId="0"/>
      <p:bldP spid="58" grpId="0"/>
      <p:bldP spid="59" grpId="0"/>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1899" y="796751"/>
            <a:ext cx="1405728" cy="1354879"/>
            <a:chOff x="6624228" y="1055727"/>
            <a:chExt cx="1800200" cy="1735082"/>
          </a:xfrm>
        </p:grpSpPr>
        <p:sp>
          <p:nvSpPr>
            <p:cNvPr id="10" name="椭圆 9"/>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356453"/>
              <a:ext cx="1800200" cy="1221846"/>
            </a:xfrm>
            <a:prstGeom prst="rect">
              <a:avLst/>
            </a:prstGeom>
            <a:noFill/>
          </p:spPr>
          <p:txBody>
            <a:bodyPr wrap="square" rtlCol="0">
              <a:spAutoFit/>
            </a:bodyPr>
            <a:lstStyle/>
            <a:p>
              <a:pPr algn="ctr"/>
              <a:r>
                <a:rPr lang="zh-CN" altLang="en-US" sz="2800" b="1" dirty="0" smtClean="0">
                  <a:solidFill>
                    <a:schemeClr val="bg1"/>
                  </a:solidFill>
                  <a:latin typeface="造字工房悦黑演示版常规体" pitchFamily="50" charset="-122"/>
                  <a:ea typeface="造字工房悦黑演示版常规体" pitchFamily="50" charset="-122"/>
                </a:rPr>
                <a:t>成员技能识别</a:t>
              </a:r>
            </a:p>
          </p:txBody>
        </p:sp>
      </p:grpSp>
      <p:sp>
        <p:nvSpPr>
          <p:cNvPr id="12" name="矩形 11"/>
          <p:cNvSpPr/>
          <p:nvPr/>
        </p:nvSpPr>
        <p:spPr>
          <a:xfrm>
            <a:off x="3686805" y="1898603"/>
            <a:ext cx="4704523" cy="435038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3" name="矩形 12"/>
          <p:cNvSpPr/>
          <p:nvPr/>
        </p:nvSpPr>
        <p:spPr>
          <a:xfrm>
            <a:off x="3766835" y="4798763"/>
            <a:ext cx="3005951" cy="961289"/>
          </a:xfrm>
          <a:prstGeom prst="rect">
            <a:avLst/>
          </a:prstGeom>
        </p:spPr>
        <p:txBody>
          <a:bodyPr wrap="none">
            <a:spAutoFit/>
          </a:bodyPr>
          <a:lstStyle/>
          <a:p>
            <a:pPr algn="ct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有效的团队</a:t>
            </a:r>
            <a:endParaRPr lang="en-US" altLang="zh-CN" sz="2000" b="1" dirty="0">
              <a:solidFill>
                <a:srgbClr val="0070C0"/>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是技能和经验的均衡组合</a:t>
            </a:r>
          </a:p>
        </p:txBody>
      </p:sp>
      <p:cxnSp>
        <p:nvCxnSpPr>
          <p:cNvPr id="14" name="直接连接符 13"/>
          <p:cNvCxnSpPr/>
          <p:nvPr/>
        </p:nvCxnSpPr>
        <p:spPr>
          <a:xfrm>
            <a:off x="3469810" y="4660761"/>
            <a:ext cx="360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3510355" y="2024522"/>
            <a:ext cx="3518912" cy="2346283"/>
          </a:xfrm>
          <a:prstGeom prst="rect">
            <a:avLst/>
          </a:prstGeom>
        </p:spPr>
        <p:txBody>
          <a:bodyPr wrap="none">
            <a:spAutoFit/>
          </a:bodyPr>
          <a:lstStyle/>
          <a:p>
            <a:pPr algn="ct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他们的以往的成就</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他们在以往团队中工作的经验</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他们喜欢的工作方式</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他们认为可尝试的挑战</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他们的担忧</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6464" y="2731281"/>
            <a:ext cx="3731626" cy="3490686"/>
          </a:xfrm>
          <a:prstGeom prst="rect">
            <a:avLst/>
          </a:prstGeom>
          <a:effectLst>
            <a:outerShdw blurRad="50800" dist="38100" dir="5400000" algn="t" rotWithShape="0">
              <a:prstClr val="black">
                <a:alpha val="40000"/>
              </a:prstClr>
            </a:outerShdw>
          </a:effectLst>
        </p:spPr>
      </p:pic>
      <p:grpSp>
        <p:nvGrpSpPr>
          <p:cNvPr id="16" name="组合 15"/>
          <p:cNvGrpSpPr/>
          <p:nvPr/>
        </p:nvGrpSpPr>
        <p:grpSpPr>
          <a:xfrm>
            <a:off x="4148345" y="285465"/>
            <a:ext cx="4377298" cy="553998"/>
            <a:chOff x="-3536029" y="-91372"/>
            <a:chExt cx="4343269" cy="549691"/>
          </a:xfrm>
        </p:grpSpPr>
        <p:sp>
          <p:nvSpPr>
            <p:cNvPr id="17"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矩形 17"/>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1899" y="796751"/>
            <a:ext cx="1405728" cy="1354879"/>
            <a:chOff x="6624228" y="1055727"/>
            <a:chExt cx="1800200" cy="1735082"/>
          </a:xfrm>
        </p:grpSpPr>
        <p:sp>
          <p:nvSpPr>
            <p:cNvPr id="10" name="椭圆 9"/>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356453"/>
              <a:ext cx="1800200" cy="1221846"/>
            </a:xfrm>
            <a:prstGeom prst="rect">
              <a:avLst/>
            </a:prstGeom>
            <a:noFill/>
          </p:spPr>
          <p:txBody>
            <a:bodyPr wrap="square" rtlCol="0">
              <a:spAutoFit/>
            </a:bodyPr>
            <a:lstStyle/>
            <a:p>
              <a:pPr algn="ctr"/>
              <a:r>
                <a:rPr lang="zh-CN" altLang="en-US" sz="2800" b="1" dirty="0" smtClean="0">
                  <a:solidFill>
                    <a:schemeClr val="bg1"/>
                  </a:solidFill>
                  <a:latin typeface="造字工房悦黑演示版常规体" pitchFamily="50" charset="-122"/>
                  <a:ea typeface="造字工房悦黑演示版常规体" pitchFamily="50" charset="-122"/>
                </a:rPr>
                <a:t>团队成员角色</a:t>
              </a:r>
            </a:p>
          </p:txBody>
        </p:sp>
      </p:grpSp>
      <p:sp>
        <p:nvSpPr>
          <p:cNvPr id="16" name="矩形 15"/>
          <p:cNvSpPr/>
          <p:nvPr/>
        </p:nvSpPr>
        <p:spPr>
          <a:xfrm>
            <a:off x="1123579" y="3176249"/>
            <a:ext cx="6676258" cy="2139047"/>
          </a:xfrm>
          <a:prstGeom prst="rect">
            <a:avLst/>
          </a:prstGeom>
        </p:spPr>
        <p:txBody>
          <a:bodyPr wrap="square">
            <a:spAutoFit/>
          </a:bodyPr>
          <a:lstStyle/>
          <a:p>
            <a:pPr>
              <a:spcBef>
                <a:spcPts val="1600"/>
              </a:spcBef>
            </a:pPr>
            <a:r>
              <a:rPr lang="en-US" altLang="zh-CN" sz="2500" dirty="0" smtClean="0">
                <a:solidFill>
                  <a:srgbClr val="0070C0"/>
                </a:solidFill>
                <a:latin typeface="Impact" panose="020B0806030902050204" pitchFamily="34" charset="0"/>
                <a:ea typeface="微软雅黑" panose="020B0503020204020204" pitchFamily="34" charset="-122"/>
              </a:rPr>
              <a:t>1.</a:t>
            </a:r>
            <a:r>
              <a:rPr lang="zh-CN" altLang="en-US" sz="2500" dirty="0" smtClean="0">
                <a:solidFill>
                  <a:srgbClr val="0070C0"/>
                </a:solidFill>
                <a:latin typeface="Impact" panose="020B0806030902050204" pitchFamily="34" charset="0"/>
                <a:ea typeface="微软雅黑" panose="020B0503020204020204" pitchFamily="34" charset="-122"/>
              </a:rPr>
              <a:t>   </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每</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个人都很清楚自己应该扮演的角色</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sz="2500" dirty="0" smtClean="0">
                <a:solidFill>
                  <a:srgbClr val="0070C0"/>
                </a:solidFill>
                <a:latin typeface="Impact" panose="020B0806030902050204" pitchFamily="34" charset="0"/>
                <a:ea typeface="微软雅黑" panose="020B0503020204020204" pitchFamily="34" charset="-122"/>
              </a:rPr>
              <a:t>2.</a:t>
            </a:r>
            <a:r>
              <a:rPr lang="zh-CN" altLang="en-US" sz="2500" dirty="0" smtClean="0">
                <a:solidFill>
                  <a:srgbClr val="0070C0"/>
                </a:solidFill>
                <a:latin typeface="Impact" panose="020B0806030902050204" pitchFamily="34" charset="0"/>
                <a:ea typeface="微软雅黑" panose="020B0503020204020204" pitchFamily="34" charset="-122"/>
              </a:rPr>
              <a:t>   </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团</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队成员的角色可能会有重叠但是绝不冲突</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sz="2500" dirty="0" smtClean="0">
                <a:solidFill>
                  <a:srgbClr val="0070C0"/>
                </a:solidFill>
                <a:latin typeface="Impact" panose="020B0806030902050204" pitchFamily="34" charset="0"/>
                <a:ea typeface="微软雅黑" panose="020B0503020204020204" pitchFamily="34" charset="-122"/>
              </a:rPr>
              <a:t>3.</a:t>
            </a:r>
            <a:r>
              <a:rPr lang="zh-CN" altLang="en-US" sz="2500" dirty="0" smtClean="0">
                <a:solidFill>
                  <a:srgbClr val="0070C0"/>
                </a:solidFill>
                <a:latin typeface="Impact" panose="020B0806030902050204" pitchFamily="34" charset="0"/>
                <a:ea typeface="微软雅黑" panose="020B0503020204020204" pitchFamily="34" charset="-122"/>
              </a:rPr>
              <a:t>   </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团</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队内部不同角色和技能的组合</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a:t>
            </a:r>
            <a:endParaRPr lang="en-US" altLang="zh-CN" dirty="0" smtClean="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       足</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以完成手头上的任务</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5789" y="1629573"/>
            <a:ext cx="5056211" cy="5232400"/>
          </a:xfrm>
          <a:prstGeom prst="rect">
            <a:avLst/>
          </a:prstGeom>
        </p:spPr>
      </p:pic>
      <p:grpSp>
        <p:nvGrpSpPr>
          <p:cNvPr id="18" name="组合 17"/>
          <p:cNvGrpSpPr/>
          <p:nvPr/>
        </p:nvGrpSpPr>
        <p:grpSpPr>
          <a:xfrm>
            <a:off x="4148345" y="285465"/>
            <a:ext cx="4377298" cy="553998"/>
            <a:chOff x="-3536029" y="-91372"/>
            <a:chExt cx="4343269" cy="549691"/>
          </a:xfrm>
        </p:grpSpPr>
        <p:sp>
          <p:nvSpPr>
            <p:cNvPr id="19"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矩形 19"/>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42"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1899" y="796751"/>
            <a:ext cx="1405728" cy="1354879"/>
            <a:chOff x="6624228" y="1055727"/>
            <a:chExt cx="1800200" cy="1735082"/>
          </a:xfrm>
        </p:grpSpPr>
        <p:sp>
          <p:nvSpPr>
            <p:cNvPr id="10" name="椭圆 9"/>
            <p:cNvSpPr/>
            <p:nvPr/>
          </p:nvSpPr>
          <p:spPr>
            <a:xfrm>
              <a:off x="6689346" y="1055727"/>
              <a:ext cx="1735082" cy="1735082"/>
            </a:xfrm>
            <a:prstGeom prst="ellipse">
              <a:avLst/>
            </a:pr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TextBox 4"/>
            <p:cNvSpPr txBox="1"/>
            <p:nvPr/>
          </p:nvSpPr>
          <p:spPr>
            <a:xfrm>
              <a:off x="6624228" y="1356453"/>
              <a:ext cx="1800200" cy="1221846"/>
            </a:xfrm>
            <a:prstGeom prst="rect">
              <a:avLst/>
            </a:prstGeom>
            <a:noFill/>
          </p:spPr>
          <p:txBody>
            <a:bodyPr wrap="square" rtlCol="0">
              <a:spAutoFit/>
            </a:bodyPr>
            <a:lstStyle/>
            <a:p>
              <a:pPr algn="ctr"/>
              <a:r>
                <a:rPr lang="zh-CN" altLang="en-US" sz="2800" b="1" dirty="0" smtClean="0">
                  <a:solidFill>
                    <a:schemeClr val="bg1"/>
                  </a:solidFill>
                  <a:latin typeface="造字工房悦黑演示版常规体" pitchFamily="50" charset="-122"/>
                  <a:ea typeface="造字工房悦黑演示版常规体" pitchFamily="50" charset="-122"/>
                </a:rPr>
                <a:t>团队回顾进展</a:t>
              </a:r>
            </a:p>
          </p:txBody>
        </p:sp>
      </p:grpSp>
      <p:grpSp>
        <p:nvGrpSpPr>
          <p:cNvPr id="13" name="组合 12"/>
          <p:cNvGrpSpPr/>
          <p:nvPr/>
        </p:nvGrpSpPr>
        <p:grpSpPr>
          <a:xfrm>
            <a:off x="1876652" y="4641618"/>
            <a:ext cx="8747804" cy="1815882"/>
            <a:chOff x="1876652" y="4641618"/>
            <a:chExt cx="8747804" cy="1815882"/>
          </a:xfrm>
        </p:grpSpPr>
        <p:sp>
          <p:nvSpPr>
            <p:cNvPr id="12" name="矩形 11"/>
            <p:cNvSpPr/>
            <p:nvPr/>
          </p:nvSpPr>
          <p:spPr>
            <a:xfrm>
              <a:off x="1876652" y="4641618"/>
              <a:ext cx="5943287" cy="1815882"/>
            </a:xfrm>
            <a:prstGeom prst="rect">
              <a:avLst/>
            </a:prstGeom>
          </p:spPr>
          <p:txBody>
            <a:bodyPr wrap="square">
              <a:spAutoFit/>
            </a:bodyPr>
            <a:lstStyle/>
            <a:p>
              <a:pPr>
                <a:spcBef>
                  <a:spcPts val="1600"/>
                </a:spcBef>
              </a:pPr>
              <a:r>
                <a:rPr lang="en-US" altLang="zh-CN" dirty="0" smtClean="0">
                  <a:solidFill>
                    <a:schemeClr val="tx1">
                      <a:lumMod val="85000"/>
                      <a:lumOff val="15000"/>
                    </a:schemeClr>
                  </a:solidFill>
                  <a:latin typeface="Impact" panose="020B0806030902050204" pitchFamily="34" charset="0"/>
                  <a:ea typeface="微软雅黑" panose="020B0503020204020204" pitchFamily="34" charset="-122"/>
                </a:rPr>
                <a:t>1</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a:solidFill>
                    <a:srgbClr val="0070C0"/>
                  </a:solidFill>
                  <a:latin typeface="Impact" panose="020B0806030902050204" pitchFamily="34" charset="0"/>
                  <a:ea typeface="微软雅黑" panose="020B0503020204020204" pitchFamily="34" charset="-122"/>
                </a:rPr>
                <a:t>团队运作</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：人员和思想的开放度</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dirty="0">
                  <a:solidFill>
                    <a:schemeClr val="tx1">
                      <a:lumMod val="85000"/>
                      <a:lumOff val="15000"/>
                    </a:schemeClr>
                  </a:solidFill>
                  <a:latin typeface="Impact" panose="020B0806030902050204" pitchFamily="34" charset="0"/>
                  <a:ea typeface="微软雅黑" panose="020B0503020204020204" pitchFamily="34" charset="-122"/>
                </a:rPr>
                <a:t>2</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a:solidFill>
                    <a:srgbClr val="0070C0"/>
                  </a:solidFill>
                  <a:latin typeface="Impact" panose="020B0806030902050204" pitchFamily="34" charset="0"/>
                  <a:ea typeface="微软雅黑" panose="020B0503020204020204" pitchFamily="34" charset="-122"/>
                </a:rPr>
                <a:t>冲突</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：是建设性的还是有害的</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dirty="0">
                  <a:solidFill>
                    <a:schemeClr val="tx1">
                      <a:lumMod val="85000"/>
                      <a:lumOff val="15000"/>
                    </a:schemeClr>
                  </a:solidFill>
                  <a:latin typeface="Impact" panose="020B0806030902050204" pitchFamily="34" charset="0"/>
                  <a:ea typeface="微软雅黑" panose="020B0503020204020204" pitchFamily="34" charset="-122"/>
                </a:rPr>
                <a:t>3</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a:solidFill>
                    <a:srgbClr val="0070C0"/>
                  </a:solidFill>
                  <a:latin typeface="Impact" panose="020B0806030902050204" pitchFamily="34" charset="0"/>
                  <a:ea typeface="微软雅黑" panose="020B0503020204020204" pitchFamily="34" charset="-122"/>
                </a:rPr>
                <a:t>技能和才干</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：是否最大限度地利用了它们</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dirty="0">
                  <a:solidFill>
                    <a:schemeClr val="tx1">
                      <a:lumMod val="85000"/>
                      <a:lumOff val="15000"/>
                    </a:schemeClr>
                  </a:solidFill>
                  <a:latin typeface="Impact" panose="020B0806030902050204" pitchFamily="34" charset="0"/>
                  <a:ea typeface="微软雅黑" panose="020B0503020204020204" pitchFamily="34" charset="-122"/>
                </a:rPr>
                <a:t>4</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a:solidFill>
                    <a:srgbClr val="0070C0"/>
                  </a:solidFill>
                  <a:latin typeface="Impact" panose="020B0806030902050204" pitchFamily="34" charset="0"/>
                  <a:ea typeface="微软雅黑" panose="020B0503020204020204" pitchFamily="34" charset="-122"/>
                </a:rPr>
                <a:t>交流</a:t>
              </a:r>
              <a:r>
                <a:rPr lang="zh-CN" altLang="en-US" dirty="0">
                  <a:solidFill>
                    <a:schemeClr val="tx1">
                      <a:lumMod val="85000"/>
                      <a:lumOff val="15000"/>
                    </a:schemeClr>
                  </a:solidFill>
                  <a:latin typeface="Impact" panose="020B0806030902050204" pitchFamily="34" charset="0"/>
                  <a:ea typeface="微软雅黑" panose="020B0503020204020204" pitchFamily="34" charset="-122"/>
                </a:rPr>
                <a:t>：是否有隔</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阂</a:t>
              </a:r>
              <a:endParaRPr lang="en-US" altLang="zh-CN" dirty="0">
                <a:solidFill>
                  <a:schemeClr val="tx1">
                    <a:lumMod val="85000"/>
                    <a:lumOff val="15000"/>
                  </a:schemeClr>
                </a:solidFill>
                <a:latin typeface="Impact" panose="020B0806030902050204" pitchFamily="34" charset="0"/>
                <a:ea typeface="微软雅黑" panose="020B0503020204020204" pitchFamily="34" charset="-122"/>
              </a:endParaRPr>
            </a:p>
          </p:txBody>
        </p:sp>
        <p:sp>
          <p:nvSpPr>
            <p:cNvPr id="2" name="矩形 1"/>
            <p:cNvSpPr/>
            <p:nvPr/>
          </p:nvSpPr>
          <p:spPr>
            <a:xfrm>
              <a:off x="7055066" y="4667693"/>
              <a:ext cx="3569390" cy="1333698"/>
            </a:xfrm>
            <a:prstGeom prst="rect">
              <a:avLst/>
            </a:prstGeom>
          </p:spPr>
          <p:txBody>
            <a:bodyPr wrap="square">
              <a:spAutoFit/>
            </a:bodyPr>
            <a:lstStyle/>
            <a:p>
              <a:pPr>
                <a:spcBef>
                  <a:spcPts val="1600"/>
                </a:spcBef>
              </a:pPr>
              <a:r>
                <a:rPr lang="en-US" altLang="zh-CN" dirty="0" smtClean="0">
                  <a:solidFill>
                    <a:schemeClr val="tx1">
                      <a:lumMod val="85000"/>
                      <a:lumOff val="15000"/>
                    </a:schemeClr>
                  </a:solidFill>
                  <a:latin typeface="Impact" panose="020B0806030902050204" pitchFamily="34" charset="0"/>
                  <a:ea typeface="微软雅黑" panose="020B0503020204020204" pitchFamily="34" charset="-122"/>
                </a:rPr>
                <a:t>5</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smtClean="0">
                  <a:solidFill>
                    <a:srgbClr val="0070C0"/>
                  </a:solidFill>
                  <a:latin typeface="Impact" panose="020B0806030902050204" pitchFamily="34" charset="0"/>
                  <a:ea typeface="微软雅黑" panose="020B0503020204020204" pitchFamily="34" charset="-122"/>
                </a:rPr>
                <a:t>合作</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：有合作吗</a:t>
              </a:r>
              <a:r>
                <a:rPr lang="en-US" altLang="zh-CN" dirty="0" smtClean="0">
                  <a:solidFill>
                    <a:schemeClr val="tx1">
                      <a:lumMod val="85000"/>
                      <a:lumOff val="15000"/>
                    </a:schemeClr>
                  </a:solidFill>
                  <a:latin typeface="Impact" panose="020B0806030902050204" pitchFamily="34" charset="0"/>
                  <a:ea typeface="微软雅黑" panose="020B0503020204020204" pitchFamily="34" charset="-122"/>
                </a:rPr>
                <a:t>/</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抱怨什么</a:t>
              </a:r>
              <a:endParaRPr lang="en-US" altLang="zh-CN" dirty="0" smtClean="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dirty="0" smtClean="0">
                  <a:solidFill>
                    <a:schemeClr val="tx1">
                      <a:lumMod val="85000"/>
                      <a:lumOff val="15000"/>
                    </a:schemeClr>
                  </a:solidFill>
                  <a:latin typeface="Impact" panose="020B0806030902050204" pitchFamily="34" charset="0"/>
                  <a:ea typeface="微软雅黑" panose="020B0503020204020204" pitchFamily="34" charset="-122"/>
                </a:rPr>
                <a:t>6</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smtClean="0">
                  <a:solidFill>
                    <a:srgbClr val="0070C0"/>
                  </a:solidFill>
                  <a:latin typeface="Impact" panose="020B0806030902050204" pitchFamily="34" charset="0"/>
                  <a:ea typeface="微软雅黑" panose="020B0503020204020204" pitchFamily="34" charset="-122"/>
                </a:rPr>
                <a:t>问题解决</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：有效还是逃避</a:t>
              </a:r>
              <a:endParaRPr lang="en-US" altLang="zh-CN" dirty="0" smtClean="0">
                <a:solidFill>
                  <a:schemeClr val="tx1">
                    <a:lumMod val="85000"/>
                    <a:lumOff val="15000"/>
                  </a:schemeClr>
                </a:solidFill>
                <a:latin typeface="Impact" panose="020B0806030902050204" pitchFamily="34" charset="0"/>
                <a:ea typeface="微软雅黑" panose="020B0503020204020204" pitchFamily="34" charset="-122"/>
              </a:endParaRPr>
            </a:p>
            <a:p>
              <a:pPr>
                <a:spcBef>
                  <a:spcPts val="1600"/>
                </a:spcBef>
              </a:pPr>
              <a:r>
                <a:rPr lang="en-US" altLang="zh-CN" dirty="0" smtClean="0">
                  <a:solidFill>
                    <a:schemeClr val="tx1">
                      <a:lumMod val="85000"/>
                      <a:lumOff val="15000"/>
                    </a:schemeClr>
                  </a:solidFill>
                  <a:latin typeface="Impact" panose="020B0806030902050204" pitchFamily="34" charset="0"/>
                  <a:ea typeface="微软雅黑" panose="020B0503020204020204" pitchFamily="34" charset="-122"/>
                </a:rPr>
                <a:t>7</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 </a:t>
              </a:r>
              <a:r>
                <a:rPr lang="zh-CN" altLang="en-US" b="1" dirty="0" smtClean="0">
                  <a:solidFill>
                    <a:srgbClr val="0070C0"/>
                  </a:solidFill>
                  <a:latin typeface="Impact" panose="020B0806030902050204" pitchFamily="34" charset="0"/>
                  <a:ea typeface="微软雅黑" panose="020B0503020204020204" pitchFamily="34" charset="-122"/>
                </a:rPr>
                <a:t>会议</a:t>
              </a:r>
              <a:r>
                <a:rPr lang="zh-CN" altLang="en-US" dirty="0" smtClean="0">
                  <a:solidFill>
                    <a:schemeClr val="tx1">
                      <a:lumMod val="85000"/>
                      <a:lumOff val="15000"/>
                    </a:schemeClr>
                  </a:solidFill>
                  <a:latin typeface="Impact" panose="020B0806030902050204" pitchFamily="34" charset="0"/>
                  <a:ea typeface="微软雅黑" panose="020B0503020204020204" pitchFamily="34" charset="-122"/>
                </a:rPr>
                <a:t>：高效还是在浪费时间</a:t>
              </a:r>
              <a:endParaRPr lang="zh-CN" altLang="en-US" dirty="0">
                <a:solidFill>
                  <a:schemeClr val="tx1">
                    <a:lumMod val="85000"/>
                    <a:lumOff val="15000"/>
                  </a:schemeClr>
                </a:solidFill>
                <a:latin typeface="Impact" panose="020B0806030902050204" pitchFamily="34" charset="0"/>
                <a:ea typeface="微软雅黑" panose="020B0503020204020204" pitchFamily="34" charset="-122"/>
              </a:endParaRPr>
            </a:p>
          </p:txBody>
        </p:sp>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484" y="-19130"/>
            <a:ext cx="9155555" cy="5155555"/>
          </a:xfrm>
          <a:prstGeom prst="rect">
            <a:avLst/>
          </a:prstGeom>
        </p:spPr>
      </p:pic>
      <p:grpSp>
        <p:nvGrpSpPr>
          <p:cNvPr id="14" name="组合 13"/>
          <p:cNvGrpSpPr/>
          <p:nvPr/>
        </p:nvGrpSpPr>
        <p:grpSpPr>
          <a:xfrm>
            <a:off x="4148345" y="285465"/>
            <a:ext cx="4377298" cy="553998"/>
            <a:chOff x="-3536029" y="-91372"/>
            <a:chExt cx="4343269" cy="549691"/>
          </a:xfrm>
        </p:grpSpPr>
        <p:sp>
          <p:nvSpPr>
            <p:cNvPr id="15" name="Text Box 7"/>
            <p:cNvSpPr txBox="1">
              <a:spLocks noChangeArrowheads="1"/>
            </p:cNvSpPr>
            <p:nvPr/>
          </p:nvSpPr>
          <p:spPr bwMode="auto">
            <a:xfrm>
              <a:off x="-1486085" y="163496"/>
              <a:ext cx="2293325"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ESTABLISH A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矩形 16"/>
            <p:cNvSpPr/>
            <p:nvPr/>
          </p:nvSpPr>
          <p:spPr>
            <a:xfrm>
              <a:off x="-3536029" y="-91372"/>
              <a:ext cx="2082657"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建立团队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25704"/>
          <a:stretch>
            <a:fillRect/>
          </a:stretch>
        </p:blipFill>
        <p:spPr>
          <a:xfrm>
            <a:off x="0" y="-19049"/>
            <a:ext cx="12192000" cy="6877049"/>
          </a:xfrm>
          <a:prstGeom prst="rect">
            <a:avLst/>
          </a:prstGeom>
        </p:spPr>
      </p:pic>
      <p:sp>
        <p:nvSpPr>
          <p:cNvPr id="12" name="矩形 11"/>
          <p:cNvSpPr/>
          <p:nvPr/>
        </p:nvSpPr>
        <p:spPr>
          <a:xfrm>
            <a:off x="0" y="-19050"/>
            <a:ext cx="12192000" cy="6877050"/>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5"/>
          <p:cNvSpPr>
            <a:spLocks noChangeArrowheads="1"/>
          </p:cNvSpPr>
          <p:nvPr/>
        </p:nvSpPr>
        <p:spPr bwMode="auto">
          <a:xfrm rot="9949063">
            <a:off x="9020416" y="5436298"/>
            <a:ext cx="1219200" cy="512763"/>
          </a:xfrm>
          <a:prstGeom prst="triangle">
            <a:avLst>
              <a:gd name="adj" fmla="val 65787"/>
            </a:avLst>
          </a:prstGeom>
          <a:solidFill>
            <a:schemeClr val="bg1"/>
          </a:solidFill>
          <a:ln>
            <a:noFill/>
          </a:ln>
        </p:spPr>
        <p:txBody>
          <a:bodyPr anchor="ctr"/>
          <a:lstStyle/>
          <a:p>
            <a:pPr algn="ctr" eaLnBrk="1" hangingPunct="1"/>
            <a:endParaRPr lang="zh-CN" altLang="en-US">
              <a:solidFill>
                <a:srgbClr val="FFFFFF"/>
              </a:solidFill>
            </a:endParaRPr>
          </a:p>
        </p:txBody>
      </p:sp>
      <p:sp>
        <p:nvSpPr>
          <p:cNvPr id="15" name="等腰三角形 9"/>
          <p:cNvSpPr>
            <a:spLocks noChangeArrowheads="1"/>
          </p:cNvSpPr>
          <p:nvPr/>
        </p:nvSpPr>
        <p:spPr bwMode="auto">
          <a:xfrm rot="18237801">
            <a:off x="10175593" y="3437902"/>
            <a:ext cx="306387" cy="163513"/>
          </a:xfrm>
          <a:prstGeom prst="triangle">
            <a:avLst>
              <a:gd name="adj" fmla="val 89630"/>
            </a:avLst>
          </a:prstGeom>
          <a:solidFill>
            <a:schemeClr val="bg1"/>
          </a:solidFill>
          <a:ln>
            <a:noFill/>
          </a:ln>
        </p:spPr>
        <p:txBody>
          <a:bodyPr anchor="ctr"/>
          <a:lstStyle/>
          <a:p>
            <a:pPr algn="ctr" eaLnBrk="1" hangingPunct="1"/>
            <a:endParaRPr lang="zh-CN" altLang="en-US">
              <a:solidFill>
                <a:srgbClr val="FFFFFF"/>
              </a:solidFill>
            </a:endParaRPr>
          </a:p>
        </p:txBody>
      </p:sp>
      <p:sp>
        <p:nvSpPr>
          <p:cNvPr id="16" name="等腰三角形 14"/>
          <p:cNvSpPr>
            <a:spLocks noChangeArrowheads="1"/>
          </p:cNvSpPr>
          <p:nvPr/>
        </p:nvSpPr>
        <p:spPr bwMode="auto">
          <a:xfrm rot="19833911">
            <a:off x="8697630" y="426414"/>
            <a:ext cx="246063" cy="196850"/>
          </a:xfrm>
          <a:prstGeom prst="triangle">
            <a:avLst>
              <a:gd name="adj" fmla="val 89630"/>
            </a:avLst>
          </a:prstGeom>
          <a:solidFill>
            <a:schemeClr val="bg1"/>
          </a:solidFill>
          <a:ln>
            <a:noFill/>
          </a:ln>
        </p:spPr>
        <p:txBody>
          <a:bodyPr anchor="ctr"/>
          <a:lstStyle/>
          <a:p>
            <a:pPr algn="ctr" eaLnBrk="1" hangingPunct="1"/>
            <a:endParaRPr lang="zh-CN" altLang="en-US">
              <a:solidFill>
                <a:schemeClr val="bg1"/>
              </a:solidFill>
            </a:endParaRPr>
          </a:p>
        </p:txBody>
      </p:sp>
      <p:sp>
        <p:nvSpPr>
          <p:cNvPr id="17" name="等腰三角形 8"/>
          <p:cNvSpPr>
            <a:spLocks noChangeArrowheads="1"/>
          </p:cNvSpPr>
          <p:nvPr/>
        </p:nvSpPr>
        <p:spPr bwMode="auto">
          <a:xfrm rot="10359249">
            <a:off x="1620555" y="2861640"/>
            <a:ext cx="339725" cy="446087"/>
          </a:xfrm>
          <a:prstGeom prst="triangle">
            <a:avLst>
              <a:gd name="adj" fmla="val 83981"/>
            </a:avLst>
          </a:prstGeom>
          <a:solidFill>
            <a:schemeClr val="bg1"/>
          </a:solidFill>
          <a:ln>
            <a:noFill/>
          </a:ln>
        </p:spPr>
        <p:txBody>
          <a:bodyPr anchor="ctr"/>
          <a:lstStyle/>
          <a:p>
            <a:pPr algn="ctr" eaLnBrk="1" hangingPunct="1"/>
            <a:endParaRPr lang="zh-CN" altLang="en-US">
              <a:solidFill>
                <a:srgbClr val="FFFFFF"/>
              </a:solidFill>
            </a:endParaRPr>
          </a:p>
        </p:txBody>
      </p:sp>
      <p:grpSp>
        <p:nvGrpSpPr>
          <p:cNvPr id="7" name="组合 6"/>
          <p:cNvGrpSpPr/>
          <p:nvPr/>
        </p:nvGrpSpPr>
        <p:grpSpPr>
          <a:xfrm>
            <a:off x="3779306" y="2359805"/>
            <a:ext cx="5887373" cy="1081482"/>
            <a:chOff x="2771607" y="3387490"/>
            <a:chExt cx="5887373" cy="1081482"/>
          </a:xfrm>
        </p:grpSpPr>
        <p:sp>
          <p:nvSpPr>
            <p:cNvPr id="8" name="TextBox 6"/>
            <p:cNvSpPr txBox="1">
              <a:spLocks noChangeArrowheads="1"/>
            </p:cNvSpPr>
            <p:nvPr/>
          </p:nvSpPr>
          <p:spPr bwMode="auto">
            <a:xfrm>
              <a:off x="2771607" y="3387490"/>
              <a:ext cx="58873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5000" b="1" spc="303" dirty="0" smtClean="0">
                  <a:solidFill>
                    <a:schemeClr val="bg1"/>
                  </a:solidFill>
                  <a:latin typeface="方正正大黑简体" panose="02000000000000000000" pitchFamily="2" charset="-122"/>
                  <a:ea typeface="方正正大黑简体" panose="02000000000000000000" pitchFamily="2" charset="-122"/>
                </a:rPr>
                <a:t>领导团队</a:t>
              </a:r>
              <a:endParaRPr lang="zh-CN" altLang="en-US" sz="5000" b="1" spc="303" dirty="0">
                <a:solidFill>
                  <a:schemeClr val="bg1"/>
                </a:solidFill>
                <a:latin typeface="方正正大黑简体" panose="02000000000000000000" pitchFamily="2" charset="-122"/>
                <a:ea typeface="方正正大黑简体" panose="02000000000000000000" pitchFamily="2" charset="-122"/>
              </a:endParaRPr>
            </a:p>
          </p:txBody>
        </p:sp>
        <p:sp>
          <p:nvSpPr>
            <p:cNvPr id="9" name="矩形 8"/>
            <p:cNvSpPr/>
            <p:nvPr/>
          </p:nvSpPr>
          <p:spPr>
            <a:xfrm>
              <a:off x="4279237" y="4068862"/>
              <a:ext cx="3284361" cy="400110"/>
            </a:xfrm>
            <a:prstGeom prst="rect">
              <a:avLst/>
            </a:prstGeom>
          </p:spPr>
          <p:txBody>
            <a:bodyPr wrap="none">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LEADING THE TEAM</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3606427" y="2116197"/>
            <a:ext cx="1560812" cy="1554272"/>
          </a:xfrm>
          <a:prstGeom prst="rect">
            <a:avLst/>
          </a:prstGeom>
        </p:spPr>
        <p:txBody>
          <a:bodyPr wrap="none">
            <a:spAutoFit/>
          </a:bodyPr>
          <a:lstStyle/>
          <a:p>
            <a:r>
              <a:rPr lang="en-US" altLang="zh-CN" sz="9500" spc="303" dirty="0" smtClean="0">
                <a:solidFill>
                  <a:schemeClr val="bg1"/>
                </a:solidFill>
                <a:latin typeface="Impact" panose="020B0806030902050204" pitchFamily="34" charset="0"/>
                <a:ea typeface="MStiffHei PRC UltraBold" panose="00000500000000000000" pitchFamily="2" charset="-122"/>
              </a:rPr>
              <a:t>04</a:t>
            </a:r>
            <a:endParaRPr lang="zh-CN" altLang="en-US" sz="9500" dirty="0">
              <a:solidFill>
                <a:schemeClr val="bg1"/>
              </a:solidFill>
              <a:latin typeface="Impact" panose="020B0806030902050204" pitchFamily="34" charset="0"/>
              <a:ea typeface="MStiffHei PRC UltraBold" panose="00000500000000000000" pitchFamily="2" charset="-122"/>
            </a:endParaRPr>
          </a:p>
        </p:txBody>
      </p:sp>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4800" t="64281" r="60388" b="12936"/>
          <a:stretch>
            <a:fillRect/>
          </a:stretch>
        </p:blipFill>
        <p:spPr>
          <a:xfrm>
            <a:off x="9062339" y="188771"/>
            <a:ext cx="3255736" cy="15624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6" presetClass="emph" presetSubtype="0" fill="hold" nodeType="withEffect">
                                  <p:stCondLst>
                                    <p:cond delay="0"/>
                                  </p:stCondLst>
                                  <p:childTnLst>
                                    <p:animScale>
                                      <p:cBhvr>
                                        <p:cTn id="10" dur="2000" fill="hold"/>
                                        <p:tgtEl>
                                          <p:spTgt spid="2"/>
                                        </p:tgtEl>
                                      </p:cBhvr>
                                      <p:by x="150000" y="150000"/>
                                    </p:animScale>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3" presetClass="entr" presetSubtype="52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ppt_x</p:attrName>
                                        </p:attrNameLst>
                                      </p:cBhvr>
                                      <p:tavLst>
                                        <p:tav tm="0">
                                          <p:val>
                                            <p:fltVal val="0.5"/>
                                          </p:val>
                                        </p:tav>
                                        <p:tav tm="100000">
                                          <p:val>
                                            <p:strVal val="#ppt_x"/>
                                          </p:val>
                                        </p:tav>
                                      </p:tavLst>
                                    </p:anim>
                                    <p:anim calcmode="lin" valueType="num">
                                      <p:cBhvr>
                                        <p:cTn id="23" dur="500" fill="hold"/>
                                        <p:tgtEl>
                                          <p:spTgt spid="16"/>
                                        </p:tgtEl>
                                        <p:attrNameLst>
                                          <p:attrName>ppt_y</p:attrName>
                                        </p:attrNameLst>
                                      </p:cBhvr>
                                      <p:tavLst>
                                        <p:tav tm="0">
                                          <p:val>
                                            <p:fltVal val="0.5"/>
                                          </p:val>
                                        </p:tav>
                                        <p:tav tm="100000">
                                          <p:val>
                                            <p:strVal val="#ppt_y"/>
                                          </p:val>
                                        </p:tav>
                                      </p:tavLst>
                                    </p:anim>
                                  </p:childTnLst>
                                </p:cTn>
                              </p:par>
                            </p:childTnLst>
                          </p:cTn>
                        </p:par>
                        <p:par>
                          <p:cTn id="24" fill="hold">
                            <p:stCondLst>
                              <p:cond delay="2000"/>
                            </p:stCondLst>
                            <p:childTnLst>
                              <p:par>
                                <p:cTn id="25" presetID="23" presetClass="entr" presetSubtype="52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 calcmode="lin" valueType="num">
                                      <p:cBhvr>
                                        <p:cTn id="29" dur="500" fill="hold"/>
                                        <p:tgtEl>
                                          <p:spTgt spid="14"/>
                                        </p:tgtEl>
                                        <p:attrNameLst>
                                          <p:attrName>ppt_x</p:attrName>
                                        </p:attrNameLst>
                                      </p:cBhvr>
                                      <p:tavLst>
                                        <p:tav tm="0">
                                          <p:val>
                                            <p:fltVal val="0.5"/>
                                          </p:val>
                                        </p:tav>
                                        <p:tav tm="100000">
                                          <p:val>
                                            <p:strVal val="#ppt_x"/>
                                          </p:val>
                                        </p:tav>
                                      </p:tavLst>
                                    </p:anim>
                                    <p:anim calcmode="lin" valueType="num">
                                      <p:cBhvr>
                                        <p:cTn id="30" dur="500" fill="hold"/>
                                        <p:tgtEl>
                                          <p:spTgt spid="14"/>
                                        </p:tgtEl>
                                        <p:attrNameLst>
                                          <p:attrName>ppt_y</p:attrName>
                                        </p:attrNameLst>
                                      </p:cBhvr>
                                      <p:tavLst>
                                        <p:tav tm="0">
                                          <p:val>
                                            <p:fltVal val="0.5"/>
                                          </p:val>
                                        </p:tav>
                                        <p:tav tm="100000">
                                          <p:val>
                                            <p:strVal val="#ppt_y"/>
                                          </p:val>
                                        </p:tav>
                                      </p:tavLst>
                                    </p:anim>
                                  </p:childTnLst>
                                </p:cTn>
                              </p:par>
                            </p:childTnLst>
                          </p:cTn>
                        </p:par>
                        <p:par>
                          <p:cTn id="31" fill="hold">
                            <p:stCondLst>
                              <p:cond delay="2500"/>
                            </p:stCondLst>
                            <p:childTnLst>
                              <p:par>
                                <p:cTn id="32" presetID="23" presetClass="entr" presetSubtype="52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 calcmode="lin" valueType="num">
                                      <p:cBhvr>
                                        <p:cTn id="36" dur="500" fill="hold"/>
                                        <p:tgtEl>
                                          <p:spTgt spid="17"/>
                                        </p:tgtEl>
                                        <p:attrNameLst>
                                          <p:attrName>ppt_x</p:attrName>
                                        </p:attrNameLst>
                                      </p:cBhvr>
                                      <p:tavLst>
                                        <p:tav tm="0">
                                          <p:val>
                                            <p:fltVal val="0.5"/>
                                          </p:val>
                                        </p:tav>
                                        <p:tav tm="100000">
                                          <p:val>
                                            <p:strVal val="#ppt_x"/>
                                          </p:val>
                                        </p:tav>
                                      </p:tavLst>
                                    </p:anim>
                                    <p:anim calcmode="lin" valueType="num">
                                      <p:cBhvr>
                                        <p:cTn id="37" dur="500" fill="hold"/>
                                        <p:tgtEl>
                                          <p:spTgt spid="17"/>
                                        </p:tgtEl>
                                        <p:attrNameLst>
                                          <p:attrName>ppt_y</p:attrName>
                                        </p:attrNameLst>
                                      </p:cBhvr>
                                      <p:tavLst>
                                        <p:tav tm="0">
                                          <p:val>
                                            <p:fltVal val="0.5"/>
                                          </p:val>
                                        </p:tav>
                                        <p:tav tm="100000">
                                          <p:val>
                                            <p:strVal val="#ppt_y"/>
                                          </p:val>
                                        </p:tav>
                                      </p:tavLst>
                                    </p:anim>
                                  </p:childTnLst>
                                </p:cTn>
                              </p:par>
                            </p:childTnLst>
                          </p:cTn>
                        </p:par>
                        <p:par>
                          <p:cTn id="38" fill="hold">
                            <p:stCondLst>
                              <p:cond delay="3000"/>
                            </p:stCondLst>
                            <p:childTnLst>
                              <p:par>
                                <p:cTn id="39" presetID="23" presetClass="entr" presetSubtype="52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 calcmode="lin" valueType="num">
                                      <p:cBhvr>
                                        <p:cTn id="43" dur="500" fill="hold"/>
                                        <p:tgtEl>
                                          <p:spTgt spid="15"/>
                                        </p:tgtEl>
                                        <p:attrNameLst>
                                          <p:attrName>ppt_x</p:attrName>
                                        </p:attrNameLst>
                                      </p:cBhvr>
                                      <p:tavLst>
                                        <p:tav tm="0">
                                          <p:val>
                                            <p:fltVal val="0.5"/>
                                          </p:val>
                                        </p:tav>
                                        <p:tav tm="100000">
                                          <p:val>
                                            <p:strVal val="#ppt_x"/>
                                          </p:val>
                                        </p:tav>
                                      </p:tavLst>
                                    </p:anim>
                                    <p:anim calcmode="lin" valueType="num">
                                      <p:cBhvr>
                                        <p:cTn id="44"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animBg="1" autoUpdateAnimBg="0"/>
      <p:bldP spid="16" grpId="0" animBg="1" autoUpdateAnimBg="0"/>
      <p:bldP spid="17" grpId="0" animBg="1" autoUpdateAnimBg="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729030" y="5338959"/>
            <a:ext cx="4790507" cy="1035989"/>
          </a:xfrm>
          <a:prstGeom prst="rect">
            <a:avLst/>
          </a:prstGeom>
        </p:spPr>
        <p:txBody>
          <a:bodyPr wrap="square">
            <a:spAutoFit/>
          </a:bodyPr>
          <a:lstStyle/>
          <a:p>
            <a:pPr algn="ctr">
              <a:lnSpc>
                <a:spcPct val="150000"/>
              </a:lnSpc>
            </a:pPr>
            <a:r>
              <a:rPr lang="zh-CN" altLang="zh-CN" sz="2500" b="1"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领导者</a:t>
            </a:r>
            <a:r>
              <a:rPr lang="zh-CN" altLang="en-US" sz="2500" b="1"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素质</a:t>
            </a:r>
            <a:endParaRPr lang="en-US" altLang="zh-CN" sz="2500" b="1"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pPr>
            <a:r>
              <a:rPr lang="zh-CN" altLang="en-US" b="1" dirty="0">
                <a:latin typeface="微软雅黑" panose="020B0503020204020204" pitchFamily="34" charset="-122"/>
                <a:ea typeface="微软雅黑" panose="020B0503020204020204" pitchFamily="34" charset="-122"/>
                <a:cs typeface="宋体" panose="02010600030101010101" pitchFamily="2" charset="-122"/>
              </a:rPr>
              <a:t>是</a:t>
            </a:r>
            <a:r>
              <a:rPr lang="zh-CN" altLang="zh-CN" b="1" dirty="0">
                <a:latin typeface="微软雅黑" panose="020B0503020204020204" pitchFamily="34" charset="-122"/>
                <a:ea typeface="微软雅黑" panose="020B0503020204020204" pitchFamily="34" charset="-122"/>
                <a:cs typeface="宋体" panose="02010600030101010101" pitchFamily="2" charset="-122"/>
              </a:rPr>
              <a:t>一种能够</a:t>
            </a:r>
            <a:r>
              <a:rPr lang="zh-CN" altLang="en-US" b="1" dirty="0">
                <a:latin typeface="微软雅黑" panose="020B0503020204020204" pitchFamily="34" charset="-122"/>
                <a:ea typeface="微软雅黑" panose="020B0503020204020204" pitchFamily="34" charset="-122"/>
                <a:cs typeface="宋体" panose="02010600030101010101" pitchFamily="2" charset="-122"/>
              </a:rPr>
              <a:t>影响</a:t>
            </a:r>
            <a:r>
              <a:rPr lang="zh-CN" altLang="zh-CN" b="1" dirty="0">
                <a:latin typeface="微软雅黑" panose="020B0503020204020204" pitchFamily="34" charset="-122"/>
                <a:ea typeface="微软雅黑" panose="020B0503020204020204" pitchFamily="34" charset="-122"/>
                <a:cs typeface="宋体" panose="02010600030101010101" pitchFamily="2" charset="-122"/>
              </a:rPr>
              <a:t>人们去达到目标或目的的能力</a:t>
            </a:r>
            <a:endParaRPr lang="zh-CN" altLang="en-US" b="1"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650049" y="1311334"/>
            <a:ext cx="8623929" cy="3955249"/>
            <a:chOff x="1650049" y="1311334"/>
            <a:chExt cx="8623929" cy="3955249"/>
          </a:xfrm>
        </p:grpSpPr>
        <p:pic>
          <p:nvPicPr>
            <p:cNvPr id="14" name="图片 13"/>
            <p:cNvPicPr>
              <a:picLocks noChangeAspect="1"/>
            </p:cNvPicPr>
            <p:nvPr/>
          </p:nvPicPr>
          <p:blipFill rotWithShape="1">
            <a:blip r:embed="rId3" cstate="screen"/>
            <a:srcRect/>
            <a:stretch>
              <a:fillRect/>
            </a:stretch>
          </p:blipFill>
          <p:spPr>
            <a:xfrm>
              <a:off x="1650049" y="1311334"/>
              <a:ext cx="3189918" cy="1961943"/>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rotWithShape="1">
            <a:blip r:embed="rId4" cstate="screen"/>
            <a:srcRect l="-2029"/>
            <a:stretch>
              <a:fillRect/>
            </a:stretch>
          </p:blipFill>
          <p:spPr>
            <a:xfrm>
              <a:off x="7079502" y="1311334"/>
              <a:ext cx="2984397" cy="1961943"/>
            </a:xfrm>
            <a:prstGeom prst="rect">
              <a:avLst/>
            </a:prstGeom>
            <a:ln>
              <a:noFill/>
            </a:ln>
            <a:effectLst>
              <a:outerShdw blurRad="292100" dist="139700" dir="2700000" algn="tl" rotWithShape="0">
                <a:srgbClr val="333333">
                  <a:alpha val="65000"/>
                </a:srgbClr>
              </a:outerShdw>
            </a:effectLst>
          </p:spPr>
        </p:pic>
        <p:sp>
          <p:nvSpPr>
            <p:cNvPr id="16" name="TextBox 3"/>
            <p:cNvSpPr txBox="1"/>
            <p:nvPr/>
          </p:nvSpPr>
          <p:spPr>
            <a:xfrm rot="20461403">
              <a:off x="3484459" y="2556368"/>
              <a:ext cx="1245816" cy="400110"/>
            </a:xfrm>
            <a:prstGeom prst="rect">
              <a:avLst/>
            </a:prstGeom>
            <a:noFill/>
          </p:spPr>
          <p:txBody>
            <a:bodyPr wrap="square"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管理</a:t>
              </a:r>
            </a:p>
          </p:txBody>
        </p:sp>
        <p:sp>
          <p:nvSpPr>
            <p:cNvPr id="17" name="TextBox 4"/>
            <p:cNvSpPr txBox="1"/>
            <p:nvPr/>
          </p:nvSpPr>
          <p:spPr>
            <a:xfrm rot="20461403">
              <a:off x="9028162" y="2756893"/>
              <a:ext cx="1245816" cy="400110"/>
            </a:xfrm>
            <a:prstGeom prst="rect">
              <a:avLst/>
            </a:prstGeom>
            <a:noFill/>
          </p:spPr>
          <p:txBody>
            <a:bodyPr wrap="square"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领导</a:t>
              </a:r>
            </a:p>
          </p:txBody>
        </p:sp>
        <p:sp>
          <p:nvSpPr>
            <p:cNvPr id="18" name="TextBox 5"/>
            <p:cNvSpPr txBox="1"/>
            <p:nvPr/>
          </p:nvSpPr>
          <p:spPr>
            <a:xfrm>
              <a:off x="5433119" y="2143090"/>
              <a:ext cx="1245816" cy="784830"/>
            </a:xfrm>
            <a:prstGeom prst="rect">
              <a:avLst/>
            </a:prstGeom>
            <a:noFill/>
          </p:spPr>
          <p:txBody>
            <a:bodyPr wrap="square" rtlCol="0">
              <a:spAutoFit/>
            </a:bodyPr>
            <a:lstStyle/>
            <a:p>
              <a:pPr algn="ctr"/>
              <a:r>
                <a:rPr lang="en-US" altLang="zh-CN" sz="4500" b="1" dirty="0" smtClean="0">
                  <a:solidFill>
                    <a:srgbClr val="0070C0"/>
                  </a:solidFill>
                  <a:latin typeface="微软雅黑" panose="020B0503020204020204" pitchFamily="34" charset="-122"/>
                  <a:ea typeface="微软雅黑" panose="020B0503020204020204" pitchFamily="34" charset="-122"/>
                </a:rPr>
                <a:t>VS</a:t>
              </a:r>
              <a:endParaRPr lang="zh-CN" altLang="en-US" sz="4500" b="1" dirty="0">
                <a:solidFill>
                  <a:srgbClr val="0070C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201753" y="3584731"/>
              <a:ext cx="2086510" cy="1681852"/>
              <a:chOff x="935010" y="2859782"/>
              <a:chExt cx="2412000" cy="1944216"/>
            </a:xfrm>
          </p:grpSpPr>
          <p:sp>
            <p:nvSpPr>
              <p:cNvPr id="20" name="矩形 19"/>
              <p:cNvSpPr/>
              <p:nvPr/>
            </p:nvSpPr>
            <p:spPr>
              <a:xfrm>
                <a:off x="1009931" y="2859782"/>
                <a:ext cx="1696619"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制定计划并做出</a:t>
                </a:r>
                <a:r>
                  <a:rPr lang="zh-CN" altLang="en-US" b="1" dirty="0">
                    <a:solidFill>
                      <a:srgbClr val="00B0F0"/>
                    </a:solidFill>
                    <a:latin typeface="微软雅黑" panose="020B0503020204020204" pitchFamily="34" charset="-122"/>
                    <a:ea typeface="微软雅黑" panose="020B0503020204020204" pitchFamily="34" charset="-122"/>
                  </a:rPr>
                  <a:t>安排</a:t>
                </a:r>
              </a:p>
            </p:txBody>
          </p:sp>
          <p:sp>
            <p:nvSpPr>
              <p:cNvPr id="21" name="矩形 20"/>
              <p:cNvSpPr/>
              <p:nvPr/>
            </p:nvSpPr>
            <p:spPr>
              <a:xfrm>
                <a:off x="1009931" y="3362510"/>
                <a:ext cx="1696619"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建立</a:t>
                </a:r>
                <a:r>
                  <a:rPr lang="zh-CN" altLang="en-US" b="1" dirty="0">
                    <a:solidFill>
                      <a:srgbClr val="00B0F0"/>
                    </a:solidFill>
                    <a:latin typeface="微软雅黑" panose="020B0503020204020204" pitchFamily="34" charset="-122"/>
                    <a:ea typeface="微软雅黑" panose="020B0503020204020204" pitchFamily="34" charset="-122"/>
                  </a:rPr>
                  <a:t>结构</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并实施计划</a:t>
                </a:r>
              </a:p>
            </p:txBody>
          </p:sp>
          <p:sp>
            <p:nvSpPr>
              <p:cNvPr id="22" name="矩形 21"/>
              <p:cNvSpPr/>
              <p:nvPr/>
            </p:nvSpPr>
            <p:spPr>
              <a:xfrm>
                <a:off x="1009931" y="3865238"/>
                <a:ext cx="1696619" cy="276999"/>
              </a:xfrm>
              <a:prstGeom prst="rect">
                <a:avLst/>
              </a:prstGeom>
            </p:spPr>
            <p:txBody>
              <a:bodyPr wrap="none">
                <a:spAutoFit/>
              </a:bodyPr>
              <a:lstStyle/>
              <a:p>
                <a:r>
                  <a:rPr lang="zh-CN" altLang="en-US" b="1" dirty="0">
                    <a:solidFill>
                      <a:srgbClr val="00B0F0"/>
                    </a:solidFill>
                    <a:latin typeface="微软雅黑" panose="020B0503020204020204" pitchFamily="34" charset="-122"/>
                    <a:ea typeface="微软雅黑" panose="020B0503020204020204" pitchFamily="34" charset="-122"/>
                  </a:rPr>
                  <a:t>监督</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进展与计划吻合</a:t>
                </a:r>
              </a:p>
            </p:txBody>
          </p:sp>
          <p:sp>
            <p:nvSpPr>
              <p:cNvPr id="23" name="矩形 22"/>
              <p:cNvSpPr/>
              <p:nvPr/>
            </p:nvSpPr>
            <p:spPr>
              <a:xfrm>
                <a:off x="1009931" y="4367966"/>
                <a:ext cx="1696619"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取得他人期望的</a:t>
                </a:r>
                <a:r>
                  <a:rPr lang="zh-CN" altLang="en-US" b="1" dirty="0">
                    <a:solidFill>
                      <a:srgbClr val="00B0F0"/>
                    </a:solidFill>
                    <a:latin typeface="微软雅黑" panose="020B0503020204020204" pitchFamily="34" charset="-122"/>
                    <a:ea typeface="微软雅黑" panose="020B0503020204020204" pitchFamily="34" charset="-122"/>
                  </a:rPr>
                  <a:t>结果</a:t>
                </a:r>
              </a:p>
            </p:txBody>
          </p:sp>
          <p:cxnSp>
            <p:nvCxnSpPr>
              <p:cNvPr id="24" name="直接连接符 23"/>
              <p:cNvCxnSpPr/>
              <p:nvPr/>
            </p:nvCxnSpPr>
            <p:spPr>
              <a:xfrm>
                <a:off x="935010" y="3295812"/>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35010" y="3798540"/>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935010" y="4301268"/>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935010" y="4803998"/>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7320491" y="3584731"/>
              <a:ext cx="2199951" cy="1681852"/>
              <a:chOff x="5728100" y="3003798"/>
              <a:chExt cx="2543137" cy="1944216"/>
            </a:xfrm>
          </p:grpSpPr>
          <p:sp>
            <p:nvSpPr>
              <p:cNvPr id="29" name="矩形 28"/>
              <p:cNvSpPr/>
              <p:nvPr/>
            </p:nvSpPr>
            <p:spPr>
              <a:xfrm>
                <a:off x="5776992" y="3003798"/>
                <a:ext cx="1869743"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提出未来</a:t>
                </a:r>
                <a:r>
                  <a:rPr lang="zh-CN" altLang="en-US" b="1" dirty="0">
                    <a:solidFill>
                      <a:srgbClr val="00B0F0"/>
                    </a:solidFill>
                    <a:latin typeface="微软雅黑" panose="020B0503020204020204" pitchFamily="34" charset="-122"/>
                    <a:ea typeface="微软雅黑" panose="020B0503020204020204" pitchFamily="34" charset="-122"/>
                  </a:rPr>
                  <a:t>愿景</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以及目标</a:t>
                </a:r>
              </a:p>
            </p:txBody>
          </p:sp>
          <p:sp>
            <p:nvSpPr>
              <p:cNvPr id="30" name="矩形 29"/>
              <p:cNvSpPr/>
              <p:nvPr/>
            </p:nvSpPr>
            <p:spPr>
              <a:xfrm>
                <a:off x="5776992" y="3506526"/>
                <a:ext cx="1869743"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让大家参与并指出</a:t>
                </a:r>
                <a:r>
                  <a:rPr lang="zh-CN" altLang="en-US" b="1" dirty="0">
                    <a:solidFill>
                      <a:srgbClr val="00B0F0"/>
                    </a:solidFill>
                    <a:latin typeface="微软雅黑" panose="020B0503020204020204" pitchFamily="34" charset="-122"/>
                    <a:ea typeface="微软雅黑" panose="020B0503020204020204" pitchFamily="34" charset="-122"/>
                  </a:rPr>
                  <a:t>方向</a:t>
                </a:r>
              </a:p>
            </p:txBody>
          </p:sp>
          <p:sp>
            <p:nvSpPr>
              <p:cNvPr id="31" name="矩形 30"/>
              <p:cNvSpPr/>
              <p:nvPr/>
            </p:nvSpPr>
            <p:spPr>
              <a:xfrm>
                <a:off x="5728100" y="4009254"/>
                <a:ext cx="1944282"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鼓励</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b="1" dirty="0">
                    <a:solidFill>
                      <a:srgbClr val="00B0F0"/>
                    </a:solidFill>
                    <a:latin typeface="微软雅黑" panose="020B0503020204020204" pitchFamily="34" charset="-122"/>
                    <a:ea typeface="微软雅黑" panose="020B0503020204020204" pitchFamily="34" charset="-122"/>
                  </a:rPr>
                  <a:t>鼓舞</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他人克服障碍</a:t>
                </a:r>
              </a:p>
            </p:txBody>
          </p:sp>
          <p:sp>
            <p:nvSpPr>
              <p:cNvPr id="32" name="矩形 31"/>
              <p:cNvSpPr/>
              <p:nvPr/>
            </p:nvSpPr>
            <p:spPr>
              <a:xfrm>
                <a:off x="5776992" y="4511982"/>
                <a:ext cx="1869743" cy="276999"/>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始终保持组织的</a:t>
                </a:r>
                <a:r>
                  <a:rPr lang="zh-CN" altLang="en-US" b="1" dirty="0">
                    <a:solidFill>
                      <a:srgbClr val="00B0F0"/>
                    </a:solidFill>
                    <a:latin typeface="微软雅黑" panose="020B0503020204020204" pitchFamily="34" charset="-122"/>
                    <a:ea typeface="微软雅黑" panose="020B0503020204020204" pitchFamily="34" charset="-122"/>
                  </a:rPr>
                  <a:t>竞争力</a:t>
                </a:r>
              </a:p>
            </p:txBody>
          </p:sp>
          <p:cxnSp>
            <p:nvCxnSpPr>
              <p:cNvPr id="33" name="直接连接符 32"/>
              <p:cNvCxnSpPr/>
              <p:nvPr/>
            </p:nvCxnSpPr>
            <p:spPr>
              <a:xfrm>
                <a:off x="5817487" y="3439828"/>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59237" y="3942556"/>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817487" y="4445284"/>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17487" y="4948014"/>
                <a:ext cx="241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 calcmode="lin" valueType="num">
                                      <p:cBhvr additive="base">
                                        <p:cTn id="1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 calcmode="lin" valueType="num">
                                      <p:cBhvr additive="base">
                                        <p:cTn id="20"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800416" y="1105068"/>
            <a:ext cx="2734043" cy="1169551"/>
          </a:xfrm>
          <a:prstGeom prst="rect">
            <a:avLst/>
          </a:prstGeom>
          <a:noFill/>
        </p:spPr>
        <p:txBody>
          <a:bodyPr wrap="square" rtlCol="0">
            <a:spAutoFit/>
          </a:bodyPr>
          <a:lstStyle/>
          <a:p>
            <a:r>
              <a:rPr lang="zh-CN" altLang="en-US" sz="3500" b="1" spc="300" dirty="0" smtClean="0">
                <a:solidFill>
                  <a:srgbClr val="0070C0"/>
                </a:solidFill>
                <a:latin typeface="微软雅黑" panose="020B0503020204020204" pitchFamily="34" charset="-122"/>
                <a:ea typeface="微软雅黑" panose="020B0503020204020204" pitchFamily="34" charset="-122"/>
              </a:rPr>
              <a:t>领导者素养</a:t>
            </a:r>
          </a:p>
          <a:p>
            <a:endParaRPr lang="zh-CN" altLang="en-US" sz="3500" b="1" spc="300" dirty="0">
              <a:solidFill>
                <a:srgbClr val="0070C0"/>
              </a:solidFill>
            </a:endParaRPr>
          </a:p>
        </p:txBody>
      </p:sp>
      <p:cxnSp>
        <p:nvCxnSpPr>
          <p:cNvPr id="47" name="Straight Arrow Connector 22"/>
          <p:cNvCxnSpPr/>
          <p:nvPr/>
        </p:nvCxnSpPr>
        <p:spPr>
          <a:xfrm>
            <a:off x="3750142" y="2883368"/>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24"/>
          <p:cNvCxnSpPr/>
          <p:nvPr/>
        </p:nvCxnSpPr>
        <p:spPr>
          <a:xfrm>
            <a:off x="7069542" y="2883368"/>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49" name="Curved Down Arrow 36"/>
          <p:cNvSpPr/>
          <p:nvPr/>
        </p:nvSpPr>
        <p:spPr>
          <a:xfrm rot="5400000">
            <a:off x="9504495" y="3825120"/>
            <a:ext cx="2615024" cy="731520"/>
          </a:xfrm>
          <a:prstGeom prst="curved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50" name="Curved Down Arrow 38"/>
          <p:cNvSpPr/>
          <p:nvPr/>
        </p:nvSpPr>
        <p:spPr>
          <a:xfrm rot="16200000">
            <a:off x="246404" y="3825120"/>
            <a:ext cx="2615024" cy="731520"/>
          </a:xfrm>
          <a:prstGeom prst="curved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cxnSp>
        <p:nvCxnSpPr>
          <p:cNvPr id="51" name="Straight Arrow Connector 42"/>
          <p:cNvCxnSpPr/>
          <p:nvPr/>
        </p:nvCxnSpPr>
        <p:spPr>
          <a:xfrm flipH="1">
            <a:off x="3771163" y="5340737"/>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47"/>
          <p:cNvCxnSpPr/>
          <p:nvPr/>
        </p:nvCxnSpPr>
        <p:spPr>
          <a:xfrm flipH="1">
            <a:off x="7069543" y="5340737"/>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53" name="Group 21"/>
          <p:cNvGrpSpPr/>
          <p:nvPr/>
        </p:nvGrpSpPr>
        <p:grpSpPr>
          <a:xfrm>
            <a:off x="2082846" y="2126535"/>
            <a:ext cx="1513668" cy="1513668"/>
            <a:chOff x="2019765" y="1757191"/>
            <a:chExt cx="1513668" cy="1513668"/>
          </a:xfrm>
        </p:grpSpPr>
        <p:grpSp>
          <p:nvGrpSpPr>
            <p:cNvPr id="54" name="Group 20"/>
            <p:cNvGrpSpPr/>
            <p:nvPr/>
          </p:nvGrpSpPr>
          <p:grpSpPr>
            <a:xfrm>
              <a:off x="2019765" y="1757191"/>
              <a:ext cx="1513668" cy="1513668"/>
              <a:chOff x="2019765" y="1694131"/>
              <a:chExt cx="1513668" cy="1513668"/>
            </a:xfrm>
          </p:grpSpPr>
          <p:sp>
            <p:nvSpPr>
              <p:cNvPr id="56" name="Teardrop 9"/>
              <p:cNvSpPr/>
              <p:nvPr/>
            </p:nvSpPr>
            <p:spPr>
              <a:xfrm rot="8028697">
                <a:off x="2019765" y="1694131"/>
                <a:ext cx="1513668" cy="1513668"/>
              </a:xfrm>
              <a:prstGeom prst="teardrop">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57" name="Teardrop 3"/>
              <p:cNvSpPr/>
              <p:nvPr/>
            </p:nvSpPr>
            <p:spPr>
              <a:xfrm rot="8028697">
                <a:off x="2084879" y="1759244"/>
                <a:ext cx="1383446" cy="1383446"/>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55" name="Rectangle 60"/>
            <p:cNvSpPr/>
            <p:nvPr/>
          </p:nvSpPr>
          <p:spPr>
            <a:xfrm>
              <a:off x="2247349" y="2294437"/>
              <a:ext cx="1107996" cy="646331"/>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取得成果</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承担责任</a:t>
              </a:r>
              <a:endParaRPr 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58" name="Group 23"/>
          <p:cNvGrpSpPr/>
          <p:nvPr/>
        </p:nvGrpSpPr>
        <p:grpSpPr>
          <a:xfrm>
            <a:off x="5426128" y="2095419"/>
            <a:ext cx="1513668" cy="1513668"/>
            <a:chOff x="5339165" y="1757191"/>
            <a:chExt cx="1513668" cy="1513668"/>
          </a:xfrm>
        </p:grpSpPr>
        <p:grpSp>
          <p:nvGrpSpPr>
            <p:cNvPr id="59" name="Group 19"/>
            <p:cNvGrpSpPr/>
            <p:nvPr/>
          </p:nvGrpSpPr>
          <p:grpSpPr>
            <a:xfrm>
              <a:off x="5339165" y="1757191"/>
              <a:ext cx="1513668" cy="1513668"/>
              <a:chOff x="5339165" y="1694131"/>
              <a:chExt cx="1513668" cy="1513668"/>
            </a:xfrm>
          </p:grpSpPr>
          <p:sp>
            <p:nvSpPr>
              <p:cNvPr id="61" name="Teardrop 10"/>
              <p:cNvSpPr/>
              <p:nvPr/>
            </p:nvSpPr>
            <p:spPr>
              <a:xfrm rot="8028697">
                <a:off x="5339165" y="1694131"/>
                <a:ext cx="1513668" cy="1513668"/>
              </a:xfrm>
              <a:prstGeom prst="teardrop">
                <a:avLst/>
              </a:prstGeom>
              <a:solidFill>
                <a:srgbClr val="00B0F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62" name="Teardrop 4"/>
              <p:cNvSpPr/>
              <p:nvPr/>
            </p:nvSpPr>
            <p:spPr>
              <a:xfrm rot="8028697">
                <a:off x="5404278" y="1759242"/>
                <a:ext cx="1383446" cy="1383446"/>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60" name="Rectangle 61"/>
            <p:cNvSpPr/>
            <p:nvPr/>
          </p:nvSpPr>
          <p:spPr>
            <a:xfrm>
              <a:off x="5422644" y="2252752"/>
              <a:ext cx="1415772" cy="584775"/>
            </a:xfrm>
            <a:prstGeom prst="rect">
              <a:avLst/>
            </a:prstGeom>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鼓舞、委任并</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b="1" dirty="0" smtClean="0">
                  <a:solidFill>
                    <a:schemeClr val="bg1"/>
                  </a:solidFill>
                  <a:latin typeface="微软雅黑" panose="020B0503020204020204" pitchFamily="34" charset="-122"/>
                  <a:ea typeface="微软雅黑" panose="020B0503020204020204" pitchFamily="34" charset="-122"/>
                </a:rPr>
                <a:t>信任他人</a:t>
              </a:r>
              <a:endParaRPr lang="vi-VN" sz="1600" b="1" dirty="0">
                <a:solidFill>
                  <a:schemeClr val="bg1"/>
                </a:solidFill>
                <a:ea typeface="微软雅黑" panose="020B0503020204020204" pitchFamily="34" charset="-122"/>
              </a:endParaRPr>
            </a:p>
          </p:txBody>
        </p:sp>
      </p:grpSp>
      <p:grpSp>
        <p:nvGrpSpPr>
          <p:cNvPr id="63" name="Group 25"/>
          <p:cNvGrpSpPr/>
          <p:nvPr/>
        </p:nvGrpSpPr>
        <p:grpSpPr>
          <a:xfrm>
            <a:off x="8721643" y="2126535"/>
            <a:ext cx="1513668" cy="1513668"/>
            <a:chOff x="8658562" y="1757191"/>
            <a:chExt cx="1513668" cy="1513668"/>
          </a:xfrm>
        </p:grpSpPr>
        <p:grpSp>
          <p:nvGrpSpPr>
            <p:cNvPr id="64" name="Group 18"/>
            <p:cNvGrpSpPr/>
            <p:nvPr/>
          </p:nvGrpSpPr>
          <p:grpSpPr>
            <a:xfrm>
              <a:off x="8658562" y="1757191"/>
              <a:ext cx="1513668" cy="1513668"/>
              <a:chOff x="8658562" y="1694131"/>
              <a:chExt cx="1513668" cy="1513668"/>
            </a:xfrm>
          </p:grpSpPr>
          <p:sp>
            <p:nvSpPr>
              <p:cNvPr id="66" name="Teardrop 11"/>
              <p:cNvSpPr/>
              <p:nvPr/>
            </p:nvSpPr>
            <p:spPr>
              <a:xfrm rot="8028697">
                <a:off x="8658562" y="1694131"/>
                <a:ext cx="1513668" cy="1513668"/>
              </a:xfrm>
              <a:prstGeom prst="teardrop">
                <a:avLst/>
              </a:prstGeom>
              <a:solidFill>
                <a:schemeClr val="accent3">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67" name="Teardrop 5"/>
              <p:cNvSpPr/>
              <p:nvPr/>
            </p:nvSpPr>
            <p:spPr>
              <a:xfrm rot="8028697">
                <a:off x="8723676" y="1759244"/>
                <a:ext cx="1383446" cy="138344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65" name="Rectangle 62"/>
            <p:cNvSpPr/>
            <p:nvPr/>
          </p:nvSpPr>
          <p:spPr>
            <a:xfrm>
              <a:off x="8924946" y="2225007"/>
              <a:ext cx="1107996" cy="646331"/>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谈判达成</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交易</a:t>
              </a:r>
              <a:endParaRPr lang="vi-VN" b="1" dirty="0">
                <a:solidFill>
                  <a:schemeClr val="bg1"/>
                </a:solidFill>
                <a:ea typeface="微软雅黑" panose="020B0503020204020204" pitchFamily="34" charset="-122"/>
              </a:endParaRPr>
            </a:p>
          </p:txBody>
        </p:sp>
      </p:grpSp>
      <p:grpSp>
        <p:nvGrpSpPr>
          <p:cNvPr id="68" name="Group 26"/>
          <p:cNvGrpSpPr/>
          <p:nvPr/>
        </p:nvGrpSpPr>
        <p:grpSpPr>
          <a:xfrm>
            <a:off x="8742663" y="4507132"/>
            <a:ext cx="1513668" cy="1513668"/>
            <a:chOff x="8679582" y="4137788"/>
            <a:chExt cx="1513668" cy="1513668"/>
          </a:xfrm>
        </p:grpSpPr>
        <p:grpSp>
          <p:nvGrpSpPr>
            <p:cNvPr id="69" name="Group 17"/>
            <p:cNvGrpSpPr/>
            <p:nvPr/>
          </p:nvGrpSpPr>
          <p:grpSpPr>
            <a:xfrm>
              <a:off x="8679582" y="4137788"/>
              <a:ext cx="1513668" cy="1513668"/>
              <a:chOff x="8658562" y="4127278"/>
              <a:chExt cx="1513668" cy="1513668"/>
            </a:xfrm>
          </p:grpSpPr>
          <p:sp>
            <p:nvSpPr>
              <p:cNvPr id="71" name="Teardrop 8"/>
              <p:cNvSpPr/>
              <p:nvPr/>
            </p:nvSpPr>
            <p:spPr>
              <a:xfrm rot="8028697">
                <a:off x="8723673" y="4192389"/>
                <a:ext cx="1383446" cy="1383446"/>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72" name="Teardrop 12"/>
              <p:cNvSpPr/>
              <p:nvPr/>
            </p:nvSpPr>
            <p:spPr>
              <a:xfrm rot="8028697">
                <a:off x="8658562" y="4127278"/>
                <a:ext cx="1513668" cy="1513668"/>
              </a:xfrm>
              <a:prstGeom prst="teardrop">
                <a:avLst/>
              </a:prstGeom>
              <a:solidFill>
                <a:schemeClr val="accent5">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70" name="Rectangle 63"/>
            <p:cNvSpPr/>
            <p:nvPr/>
          </p:nvSpPr>
          <p:spPr>
            <a:xfrm>
              <a:off x="8881194" y="4680807"/>
              <a:ext cx="1107996" cy="646331"/>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采用战术</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规划</a:t>
              </a:r>
              <a:endParaRPr lang="vi-VN" b="1" dirty="0">
                <a:solidFill>
                  <a:schemeClr val="bg1"/>
                </a:solidFill>
                <a:ea typeface="微软雅黑" panose="020B0503020204020204" pitchFamily="34" charset="-122"/>
              </a:endParaRPr>
            </a:p>
          </p:txBody>
        </p:sp>
      </p:grpSp>
      <p:grpSp>
        <p:nvGrpSpPr>
          <p:cNvPr id="73" name="Group 27"/>
          <p:cNvGrpSpPr/>
          <p:nvPr/>
        </p:nvGrpSpPr>
        <p:grpSpPr>
          <a:xfrm>
            <a:off x="5422810" y="4501214"/>
            <a:ext cx="1513668" cy="1513668"/>
            <a:chOff x="5359729" y="4131870"/>
            <a:chExt cx="1513668" cy="1513668"/>
          </a:xfrm>
        </p:grpSpPr>
        <p:grpSp>
          <p:nvGrpSpPr>
            <p:cNvPr id="74" name="Group 16"/>
            <p:cNvGrpSpPr/>
            <p:nvPr/>
          </p:nvGrpSpPr>
          <p:grpSpPr>
            <a:xfrm>
              <a:off x="5359729" y="4131870"/>
              <a:ext cx="1513668" cy="1513668"/>
              <a:chOff x="5338709" y="4121360"/>
              <a:chExt cx="1513668" cy="1513668"/>
            </a:xfrm>
          </p:grpSpPr>
          <p:sp>
            <p:nvSpPr>
              <p:cNvPr id="76" name="Teardrop 7"/>
              <p:cNvSpPr/>
              <p:nvPr/>
            </p:nvSpPr>
            <p:spPr>
              <a:xfrm rot="8028697">
                <a:off x="5404276" y="4192391"/>
                <a:ext cx="1383446" cy="138344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77" name="Teardrop 13"/>
              <p:cNvSpPr/>
              <p:nvPr/>
            </p:nvSpPr>
            <p:spPr>
              <a:xfrm rot="8028697">
                <a:off x="5338709" y="4121360"/>
                <a:ext cx="1513668" cy="1513668"/>
              </a:xfrm>
              <a:prstGeom prst="teardrop">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75" name="Rectangle 64"/>
            <p:cNvSpPr/>
            <p:nvPr/>
          </p:nvSpPr>
          <p:spPr>
            <a:xfrm>
              <a:off x="5565733" y="4679005"/>
              <a:ext cx="1107996" cy="369332"/>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信任判断</a:t>
              </a:r>
              <a:endParaRPr lang="vi-VN" b="1" dirty="0">
                <a:solidFill>
                  <a:schemeClr val="bg1"/>
                </a:solidFill>
                <a:ea typeface="微软雅黑" panose="020B0503020204020204" pitchFamily="34" charset="-122"/>
              </a:endParaRPr>
            </a:p>
          </p:txBody>
        </p:sp>
      </p:grpSp>
      <p:grpSp>
        <p:nvGrpSpPr>
          <p:cNvPr id="9" name="组合 8"/>
          <p:cNvGrpSpPr/>
          <p:nvPr/>
        </p:nvGrpSpPr>
        <p:grpSpPr>
          <a:xfrm>
            <a:off x="2094356" y="4480582"/>
            <a:ext cx="1513668" cy="1513668"/>
            <a:chOff x="2094356" y="4480582"/>
            <a:chExt cx="1513668" cy="1513668"/>
          </a:xfrm>
        </p:grpSpPr>
        <p:grpSp>
          <p:nvGrpSpPr>
            <p:cNvPr id="79" name="Group 15"/>
            <p:cNvGrpSpPr/>
            <p:nvPr/>
          </p:nvGrpSpPr>
          <p:grpSpPr>
            <a:xfrm>
              <a:off x="2094356" y="4480582"/>
              <a:ext cx="1513668" cy="1513668"/>
              <a:chOff x="2010255" y="4100728"/>
              <a:chExt cx="1513668" cy="1513668"/>
            </a:xfrm>
          </p:grpSpPr>
          <p:sp>
            <p:nvSpPr>
              <p:cNvPr id="81" name="Teardrop 6"/>
              <p:cNvSpPr/>
              <p:nvPr/>
            </p:nvSpPr>
            <p:spPr>
              <a:xfrm rot="8028697">
                <a:off x="2084878" y="4192389"/>
                <a:ext cx="1383446" cy="1383446"/>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82" name="Teardrop 14"/>
              <p:cNvSpPr/>
              <p:nvPr/>
            </p:nvSpPr>
            <p:spPr>
              <a:xfrm rot="8028697">
                <a:off x="2010255" y="4100728"/>
                <a:ext cx="1513668" cy="1513668"/>
              </a:xfrm>
              <a:prstGeom prst="teardrop">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83" name="Rectangle 64"/>
            <p:cNvSpPr/>
            <p:nvPr/>
          </p:nvSpPr>
          <p:spPr>
            <a:xfrm>
              <a:off x="2278856" y="5050151"/>
              <a:ext cx="1107996" cy="646331"/>
            </a:xfrm>
            <a:prstGeom prst="rect">
              <a:avLst/>
            </a:prstGeom>
          </p:spPr>
          <p:txBody>
            <a:bodyPr wrap="none">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表达观点</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chemeClr val="bg1"/>
                  </a:solidFill>
                  <a:latin typeface="微软雅黑" panose="020B0503020204020204" pitchFamily="34" charset="-122"/>
                  <a:ea typeface="微软雅黑" panose="020B0503020204020204" pitchFamily="34" charset="-122"/>
                </a:rPr>
                <a:t>调解人</a:t>
              </a:r>
              <a:endParaRPr lang="vi-VN" b="1" dirty="0">
                <a:solidFill>
                  <a:schemeClr val="bg1"/>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50"/>
                                        <p:tgtEl>
                                          <p:spTgt spid="53"/>
                                        </p:tgtEl>
                                      </p:cBhvr>
                                    </p:animEffect>
                                    <p:anim calcmode="lin" valueType="num">
                                      <p:cBhvr>
                                        <p:cTn id="12" dur="750" fill="hold"/>
                                        <p:tgtEl>
                                          <p:spTgt spid="53"/>
                                        </p:tgtEl>
                                        <p:attrNameLst>
                                          <p:attrName>ppt_x</p:attrName>
                                        </p:attrNameLst>
                                      </p:cBhvr>
                                      <p:tavLst>
                                        <p:tav tm="0">
                                          <p:val>
                                            <p:strVal val="#ppt_x"/>
                                          </p:val>
                                        </p:tav>
                                        <p:tav tm="100000">
                                          <p:val>
                                            <p:strVal val="#ppt_x"/>
                                          </p:val>
                                        </p:tav>
                                      </p:tavLst>
                                    </p:anim>
                                    <p:anim calcmode="lin" valueType="num">
                                      <p:cBhvr>
                                        <p:cTn id="13" dur="75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2500"/>
                            </p:stCondLst>
                            <p:childTnLst>
                              <p:par>
                                <p:cTn id="24" presetID="47" presetClass="entr" presetSubtype="0"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750"/>
                                        <p:tgtEl>
                                          <p:spTgt spid="58"/>
                                        </p:tgtEl>
                                      </p:cBhvr>
                                    </p:animEffect>
                                    <p:anim calcmode="lin" valueType="num">
                                      <p:cBhvr>
                                        <p:cTn id="27" dur="750" fill="hold"/>
                                        <p:tgtEl>
                                          <p:spTgt spid="58"/>
                                        </p:tgtEl>
                                        <p:attrNameLst>
                                          <p:attrName>ppt_x</p:attrName>
                                        </p:attrNameLst>
                                      </p:cBhvr>
                                      <p:tavLst>
                                        <p:tav tm="0">
                                          <p:val>
                                            <p:strVal val="#ppt_x"/>
                                          </p:val>
                                        </p:tav>
                                        <p:tav tm="100000">
                                          <p:val>
                                            <p:strVal val="#ppt_x"/>
                                          </p:val>
                                        </p:tav>
                                      </p:tavLst>
                                    </p:anim>
                                    <p:anim calcmode="lin" valueType="num">
                                      <p:cBhvr>
                                        <p:cTn id="28" dur="750" fill="hold"/>
                                        <p:tgtEl>
                                          <p:spTgt spid="58"/>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750"/>
                                        <p:tgtEl>
                                          <p:spTgt spid="63"/>
                                        </p:tgtEl>
                                      </p:cBhvr>
                                    </p:animEffect>
                                    <p:anim calcmode="lin" valueType="num">
                                      <p:cBhvr>
                                        <p:cTn id="37" dur="750" fill="hold"/>
                                        <p:tgtEl>
                                          <p:spTgt spid="63"/>
                                        </p:tgtEl>
                                        <p:attrNameLst>
                                          <p:attrName>ppt_x</p:attrName>
                                        </p:attrNameLst>
                                      </p:cBhvr>
                                      <p:tavLst>
                                        <p:tav tm="0">
                                          <p:val>
                                            <p:strVal val="#ppt_x"/>
                                          </p:val>
                                        </p:tav>
                                        <p:tav tm="100000">
                                          <p:val>
                                            <p:strVal val="#ppt_x"/>
                                          </p:val>
                                        </p:tav>
                                      </p:tavLst>
                                    </p:anim>
                                    <p:anim calcmode="lin" valueType="num">
                                      <p:cBhvr>
                                        <p:cTn id="38" dur="750" fill="hold"/>
                                        <p:tgtEl>
                                          <p:spTgt spid="63"/>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2" presetClass="entr" presetSubtype="1"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up)">
                                      <p:cBhvr>
                                        <p:cTn id="42" dur="500"/>
                                        <p:tgtEl>
                                          <p:spTgt spid="49"/>
                                        </p:tgtEl>
                                      </p:cBhvr>
                                    </p:animEffect>
                                  </p:childTnLst>
                                </p:cTn>
                              </p:par>
                            </p:childTnLst>
                          </p:cTn>
                        </p:par>
                        <p:par>
                          <p:cTn id="43" fill="hold">
                            <p:stCondLst>
                              <p:cond delay="5500"/>
                            </p:stCondLst>
                            <p:childTnLst>
                              <p:par>
                                <p:cTn id="44" presetID="47" presetClass="entr" presetSubtype="0" fill="hold"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750"/>
                                        <p:tgtEl>
                                          <p:spTgt spid="68"/>
                                        </p:tgtEl>
                                      </p:cBhvr>
                                    </p:animEffect>
                                    <p:anim calcmode="lin" valueType="num">
                                      <p:cBhvr>
                                        <p:cTn id="47" dur="750" fill="hold"/>
                                        <p:tgtEl>
                                          <p:spTgt spid="68"/>
                                        </p:tgtEl>
                                        <p:attrNameLst>
                                          <p:attrName>ppt_x</p:attrName>
                                        </p:attrNameLst>
                                      </p:cBhvr>
                                      <p:tavLst>
                                        <p:tav tm="0">
                                          <p:val>
                                            <p:strVal val="#ppt_x"/>
                                          </p:val>
                                        </p:tav>
                                        <p:tav tm="100000">
                                          <p:val>
                                            <p:strVal val="#ppt_x"/>
                                          </p:val>
                                        </p:tav>
                                      </p:tavLst>
                                    </p:anim>
                                    <p:anim calcmode="lin" valueType="num">
                                      <p:cBhvr>
                                        <p:cTn id="48" dur="750" fill="hold"/>
                                        <p:tgtEl>
                                          <p:spTgt spid="68"/>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22" presetClass="entr" presetSubtype="2"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right)">
                                      <p:cBhvr>
                                        <p:cTn id="52" dur="500"/>
                                        <p:tgtEl>
                                          <p:spTgt spid="52"/>
                                        </p:tgtEl>
                                      </p:cBhvr>
                                    </p:animEffect>
                                  </p:childTnLst>
                                </p:cTn>
                              </p:par>
                            </p:childTnLst>
                          </p:cTn>
                        </p:par>
                        <p:par>
                          <p:cTn id="53" fill="hold">
                            <p:stCondLst>
                              <p:cond delay="7000"/>
                            </p:stCondLst>
                            <p:childTnLst>
                              <p:par>
                                <p:cTn id="54" presetID="47" presetClass="entr" presetSubtype="0" fill="hold" nodeType="after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fade">
                                      <p:cBhvr>
                                        <p:cTn id="56" dur="1000"/>
                                        <p:tgtEl>
                                          <p:spTgt spid="73"/>
                                        </p:tgtEl>
                                      </p:cBhvr>
                                    </p:animEffect>
                                    <p:anim calcmode="lin" valueType="num">
                                      <p:cBhvr>
                                        <p:cTn id="57" dur="1000" fill="hold"/>
                                        <p:tgtEl>
                                          <p:spTgt spid="73"/>
                                        </p:tgtEl>
                                        <p:attrNameLst>
                                          <p:attrName>ppt_x</p:attrName>
                                        </p:attrNameLst>
                                      </p:cBhvr>
                                      <p:tavLst>
                                        <p:tav tm="0">
                                          <p:val>
                                            <p:strVal val="#ppt_x"/>
                                          </p:val>
                                        </p:tav>
                                        <p:tav tm="100000">
                                          <p:val>
                                            <p:strVal val="#ppt_x"/>
                                          </p:val>
                                        </p:tav>
                                      </p:tavLst>
                                    </p:anim>
                                    <p:anim calcmode="lin" valueType="num">
                                      <p:cBhvr>
                                        <p:cTn id="58" dur="1000" fill="hold"/>
                                        <p:tgtEl>
                                          <p:spTgt spid="73"/>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2"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right)">
                                      <p:cBhvr>
                                        <p:cTn id="62" dur="500"/>
                                        <p:tgtEl>
                                          <p:spTgt spid="51"/>
                                        </p:tgtEl>
                                      </p:cBhvr>
                                    </p:animEffect>
                                  </p:childTnLst>
                                </p:cTn>
                              </p:par>
                            </p:childTnLst>
                          </p:cTn>
                        </p:par>
                        <p:par>
                          <p:cTn id="63" fill="hold">
                            <p:stCondLst>
                              <p:cond delay="8500"/>
                            </p:stCondLst>
                            <p:childTnLst>
                              <p:par>
                                <p:cTn id="64" presetID="47" presetClass="entr" presetSubtype="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childTnLst>
                          </p:cTn>
                        </p:par>
                        <p:par>
                          <p:cTn id="69" fill="hold">
                            <p:stCondLst>
                              <p:cond delay="9500"/>
                            </p:stCondLst>
                            <p:childTnLst>
                              <p:par>
                                <p:cTn id="70" presetID="22" presetClass="entr" presetSubtype="4"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down)">
                                      <p:cBhvr>
                                        <p:cTn id="7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983789" y="2161421"/>
            <a:ext cx="8410946" cy="3798044"/>
            <a:chOff x="1983789" y="2306564"/>
            <a:chExt cx="8410946" cy="3798044"/>
          </a:xfrm>
        </p:grpSpPr>
        <p:cxnSp>
          <p:nvCxnSpPr>
            <p:cNvPr id="42" name="直接连接符 41"/>
            <p:cNvCxnSpPr>
              <a:stCxn id="46" idx="6"/>
              <a:endCxn id="78" idx="3"/>
            </p:cNvCxnSpPr>
            <p:nvPr/>
          </p:nvCxnSpPr>
          <p:spPr>
            <a:xfrm flipV="1">
              <a:off x="7742598" y="4283376"/>
              <a:ext cx="1442693" cy="564495"/>
            </a:xfrm>
            <a:prstGeom prst="line">
              <a:avLst/>
            </a:prstGeom>
            <a:ln w="12700">
              <a:solidFill>
                <a:schemeClr val="bg1">
                  <a:lumMod val="65000"/>
                </a:schemeClr>
              </a:solidFill>
              <a:prstDash val="dashDot"/>
              <a:tailEnd type="stealth"/>
            </a:ln>
          </p:spPr>
          <p:style>
            <a:lnRef idx="1">
              <a:schemeClr val="accent1"/>
            </a:lnRef>
            <a:fillRef idx="0">
              <a:schemeClr val="accent1"/>
            </a:fillRef>
            <a:effectRef idx="0">
              <a:schemeClr val="accent1"/>
            </a:effectRef>
            <a:fontRef idx="minor">
              <a:schemeClr val="tx1"/>
            </a:fontRef>
          </p:style>
        </p:cxnSp>
        <p:cxnSp>
          <p:nvCxnSpPr>
            <p:cNvPr id="43" name="直接连接符 42"/>
            <p:cNvCxnSpPr>
              <a:endCxn id="45" idx="2"/>
            </p:cNvCxnSpPr>
            <p:nvPr/>
          </p:nvCxnSpPr>
          <p:spPr>
            <a:xfrm flipV="1">
              <a:off x="3525796" y="3015040"/>
              <a:ext cx="1036241" cy="833650"/>
            </a:xfrm>
            <a:prstGeom prst="line">
              <a:avLst/>
            </a:prstGeom>
            <a:ln w="12700">
              <a:solidFill>
                <a:schemeClr val="bg1">
                  <a:lumMod val="65000"/>
                </a:schemeClr>
              </a:solidFill>
              <a:prstDash val="dashDot"/>
              <a:tailEnd type="stealth"/>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1983789" y="3641076"/>
              <a:ext cx="2032645" cy="2032645"/>
            </a:xfrm>
            <a:prstGeom prst="ellipse">
              <a:avLst/>
            </a:prstGeom>
            <a:blipFill dpi="0" rotWithShape="1">
              <a:blip r:embed="rId3" cstate="screen"/>
              <a:srcRect/>
              <a:stretch>
                <a:fillRect/>
              </a:stretch>
            </a:blipFill>
            <a:ln w="1270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Impact" panose="020B0806030902050204" pitchFamily="34" charset="0"/>
                <a:ea typeface="微软雅黑" panose="020B0503020204020204" pitchFamily="34" charset="-122"/>
              </a:endParaRPr>
            </a:p>
          </p:txBody>
        </p:sp>
        <p:sp>
          <p:nvSpPr>
            <p:cNvPr id="45" name="椭圆 44"/>
            <p:cNvSpPr/>
            <p:nvPr/>
          </p:nvSpPr>
          <p:spPr>
            <a:xfrm>
              <a:off x="4562037" y="2306564"/>
              <a:ext cx="1416952" cy="1416952"/>
            </a:xfrm>
            <a:prstGeom prst="ellipse">
              <a:avLst/>
            </a:prstGeom>
            <a:blipFill dpi="0" rotWithShape="1">
              <a:blip r:embed="rId4" cstate="screen"/>
              <a:srcRect/>
              <a:stretch>
                <a:fillRect/>
              </a:stretch>
            </a:blip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Impact" panose="020B0806030902050204" pitchFamily="34" charset="0"/>
                <a:ea typeface="微软雅黑" panose="020B0503020204020204" pitchFamily="34" charset="-122"/>
              </a:endParaRPr>
            </a:p>
          </p:txBody>
        </p:sp>
        <p:sp>
          <p:nvSpPr>
            <p:cNvPr id="46" name="椭圆 45"/>
            <p:cNvSpPr/>
            <p:nvPr/>
          </p:nvSpPr>
          <p:spPr>
            <a:xfrm>
              <a:off x="6325646" y="4139395"/>
              <a:ext cx="1416952" cy="1416952"/>
            </a:xfrm>
            <a:prstGeom prst="ellipse">
              <a:avLst/>
            </a:prstGeom>
            <a:blipFill>
              <a:blip r:embed="rId5" cstate="screen"/>
              <a:stretch>
                <a:fillRect/>
              </a:stretch>
            </a:blip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dirty="0">
                <a:solidFill>
                  <a:schemeClr val="tx1"/>
                </a:solidFill>
                <a:latin typeface="Impact" panose="020B0806030902050204" pitchFamily="34" charset="0"/>
                <a:ea typeface="微软雅黑" panose="020B0503020204020204" pitchFamily="34" charset="-122"/>
              </a:endParaRPr>
            </a:p>
          </p:txBody>
        </p:sp>
        <p:sp>
          <p:nvSpPr>
            <p:cNvPr id="78" name="椭圆 77"/>
            <p:cNvSpPr/>
            <p:nvPr/>
          </p:nvSpPr>
          <p:spPr>
            <a:xfrm>
              <a:off x="8977783" y="3073932"/>
              <a:ext cx="1416952" cy="1416952"/>
            </a:xfrm>
            <a:prstGeom prst="ellipse">
              <a:avLst/>
            </a:prstGeom>
            <a:blipFill>
              <a:blip r:embed="rId6" cstate="screen"/>
              <a:stretch>
                <a:fillRect/>
              </a:stretch>
            </a:blip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Impact" panose="020B0806030902050204" pitchFamily="34" charset="0"/>
                <a:ea typeface="微软雅黑" panose="020B0503020204020204" pitchFamily="34" charset="-122"/>
              </a:endParaRPr>
            </a:p>
          </p:txBody>
        </p:sp>
        <p:cxnSp>
          <p:nvCxnSpPr>
            <p:cNvPr id="80" name="直接连接符 79"/>
            <p:cNvCxnSpPr>
              <a:endCxn id="45" idx="5"/>
            </p:cNvCxnSpPr>
            <p:nvPr/>
          </p:nvCxnSpPr>
          <p:spPr>
            <a:xfrm flipH="1" flipV="1">
              <a:off x="5771481" y="3516008"/>
              <a:ext cx="627467" cy="1054274"/>
            </a:xfrm>
            <a:prstGeom prst="line">
              <a:avLst/>
            </a:prstGeom>
            <a:ln w="12700">
              <a:solidFill>
                <a:schemeClr val="bg1">
                  <a:lumMod val="65000"/>
                </a:schemeClr>
              </a:solidFill>
              <a:prstDash val="dashDot"/>
              <a:headEnd type="stealth"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TextBox 17"/>
            <p:cNvSpPr txBox="1"/>
            <p:nvPr/>
          </p:nvSpPr>
          <p:spPr>
            <a:xfrm>
              <a:off x="4156617" y="3708508"/>
              <a:ext cx="2087609" cy="861774"/>
            </a:xfrm>
            <a:prstGeom prst="rect">
              <a:avLst/>
            </a:prstGeom>
            <a:noFill/>
          </p:spPr>
          <p:txBody>
            <a:bodyPr wrap="square" rtlCol="0">
              <a:spAutoFit/>
            </a:bodyPr>
            <a:lstStyle/>
            <a:p>
              <a:pPr algn="ctr"/>
              <a:r>
                <a:rPr lang="en-US" altLang="zh-CN" sz="2500" dirty="0">
                  <a:solidFill>
                    <a:srgbClr val="0070C0"/>
                  </a:solidFill>
                  <a:latin typeface="Impact" panose="020B0806030902050204" pitchFamily="34" charset="0"/>
                  <a:ea typeface="微软雅黑" panose="020B0503020204020204" pitchFamily="34" charset="-122"/>
                </a:rPr>
                <a:t>1</a:t>
              </a:r>
            </a:p>
            <a:p>
              <a:pPr algn="ctr"/>
              <a:r>
                <a:rPr lang="zh-CN" altLang="en-US" sz="2500" b="1" dirty="0">
                  <a:latin typeface="Impact" panose="020B0806030902050204" pitchFamily="34" charset="0"/>
                  <a:ea typeface="微软雅黑" panose="020B0503020204020204" pitchFamily="34" charset="-122"/>
                </a:rPr>
                <a:t>自我分析</a:t>
              </a:r>
            </a:p>
          </p:txBody>
        </p:sp>
        <p:sp>
          <p:nvSpPr>
            <p:cNvPr id="85" name="TextBox 18"/>
            <p:cNvSpPr txBox="1"/>
            <p:nvPr/>
          </p:nvSpPr>
          <p:spPr>
            <a:xfrm>
              <a:off x="7252958" y="5242834"/>
              <a:ext cx="2087609" cy="861774"/>
            </a:xfrm>
            <a:prstGeom prst="rect">
              <a:avLst/>
            </a:prstGeom>
            <a:noFill/>
          </p:spPr>
          <p:txBody>
            <a:bodyPr wrap="square" rtlCol="0">
              <a:spAutoFit/>
            </a:bodyPr>
            <a:lstStyle/>
            <a:p>
              <a:pPr algn="ctr"/>
              <a:r>
                <a:rPr lang="en-US" altLang="zh-CN" sz="2500" dirty="0" smtClean="0">
                  <a:solidFill>
                    <a:srgbClr val="0070C0"/>
                  </a:solidFill>
                  <a:latin typeface="Impact" panose="020B0806030902050204" pitchFamily="34" charset="0"/>
                  <a:ea typeface="微软雅黑" panose="020B0503020204020204" pitchFamily="34" charset="-122"/>
                </a:rPr>
                <a:t>2</a:t>
              </a:r>
            </a:p>
            <a:p>
              <a:pPr algn="ctr"/>
              <a:r>
                <a:rPr lang="zh-CN" altLang="en-US" sz="2500" b="1" dirty="0" smtClean="0">
                  <a:latin typeface="Impact" panose="020B0806030902050204" pitchFamily="34" charset="0"/>
                  <a:ea typeface="微软雅黑" panose="020B0503020204020204" pitchFamily="34" charset="-122"/>
                </a:rPr>
                <a:t>分析群体</a:t>
              </a:r>
              <a:endParaRPr lang="zh-CN" altLang="en-US" sz="2500" b="1" dirty="0">
                <a:latin typeface="Impact" panose="020B0806030902050204" pitchFamily="34" charset="0"/>
                <a:ea typeface="微软雅黑" panose="020B0503020204020204" pitchFamily="34" charset="-122"/>
              </a:endParaRPr>
            </a:p>
          </p:txBody>
        </p:sp>
        <p:sp>
          <p:nvSpPr>
            <p:cNvPr id="86" name="TextBox 19"/>
            <p:cNvSpPr txBox="1"/>
            <p:nvPr/>
          </p:nvSpPr>
          <p:spPr>
            <a:xfrm>
              <a:off x="7255758" y="3320178"/>
              <a:ext cx="2087609" cy="861774"/>
            </a:xfrm>
            <a:prstGeom prst="rect">
              <a:avLst/>
            </a:prstGeom>
            <a:noFill/>
          </p:spPr>
          <p:txBody>
            <a:bodyPr wrap="square" rtlCol="0">
              <a:spAutoFit/>
            </a:bodyPr>
            <a:lstStyle/>
            <a:p>
              <a:pPr algn="ctr"/>
              <a:r>
                <a:rPr lang="en-US" altLang="zh-CN" sz="2500" dirty="0">
                  <a:solidFill>
                    <a:srgbClr val="0070C0"/>
                  </a:solidFill>
                  <a:latin typeface="Impact" panose="020B0806030902050204" pitchFamily="34" charset="0"/>
                  <a:ea typeface="微软雅黑" panose="020B0503020204020204" pitchFamily="34" charset="-122"/>
                </a:rPr>
                <a:t>3</a:t>
              </a:r>
            </a:p>
            <a:p>
              <a:pPr algn="ctr"/>
              <a:r>
                <a:rPr lang="zh-CN" altLang="en-US" sz="2500" b="1" dirty="0">
                  <a:latin typeface="Impact" panose="020B0806030902050204" pitchFamily="34" charset="0"/>
                  <a:ea typeface="微软雅黑" panose="020B0503020204020204" pitchFamily="34" charset="-122"/>
                </a:rPr>
                <a:t>展现魅力</a:t>
              </a:r>
            </a:p>
          </p:txBody>
        </p:sp>
      </p:grpSp>
      <p:sp>
        <p:nvSpPr>
          <p:cNvPr id="87" name="TextBox 40"/>
          <p:cNvSpPr txBox="1"/>
          <p:nvPr/>
        </p:nvSpPr>
        <p:spPr>
          <a:xfrm>
            <a:off x="3949572" y="1250685"/>
            <a:ext cx="4331822" cy="477054"/>
          </a:xfrm>
          <a:prstGeom prst="rect">
            <a:avLst/>
          </a:prstGeom>
          <a:noFill/>
        </p:spPr>
        <p:txBody>
          <a:bodyPr wrap="square" rtlCol="0">
            <a:spAutoFit/>
          </a:bodyPr>
          <a:lstStyle/>
          <a:p>
            <a:pPr algn="ctr"/>
            <a:r>
              <a:rPr lang="zh-CN" altLang="en-US" sz="2500" b="1" dirty="0">
                <a:latin typeface="Impact" panose="020B0806030902050204" pitchFamily="34" charset="0"/>
                <a:ea typeface="微软雅黑" panose="020B0503020204020204" pitchFamily="34" charset="-122"/>
              </a:rPr>
              <a:t>领导者素</a:t>
            </a:r>
            <a:r>
              <a:rPr lang="zh-CN" altLang="en-US" sz="2500" b="1" dirty="0" smtClean="0">
                <a:latin typeface="Impact" panose="020B0806030902050204" pitchFamily="34" charset="0"/>
                <a:ea typeface="微软雅黑" panose="020B0503020204020204" pitchFamily="34" charset="-122"/>
              </a:rPr>
              <a:t>养</a:t>
            </a:r>
            <a:r>
              <a:rPr lang="en-US" altLang="zh-CN" sz="2500" b="1" dirty="0" smtClean="0">
                <a:latin typeface="Impact" panose="020B0806030902050204" pitchFamily="34" charset="0"/>
                <a:ea typeface="微软雅黑" panose="020B0503020204020204" pitchFamily="34" charset="-122"/>
              </a:rPr>
              <a:t> ----- </a:t>
            </a:r>
            <a:r>
              <a:rPr lang="zh-CN" altLang="en-US" sz="2500" b="1" dirty="0" smtClean="0">
                <a:latin typeface="Impact" panose="020B0806030902050204" pitchFamily="34" charset="0"/>
                <a:ea typeface="微软雅黑" panose="020B0503020204020204" pitchFamily="34" charset="-122"/>
              </a:rPr>
              <a:t>学</a:t>
            </a:r>
            <a:r>
              <a:rPr lang="zh-CN" altLang="en-US" sz="2500" b="1" dirty="0">
                <a:latin typeface="Impact" panose="020B0806030902050204" pitchFamily="34" charset="0"/>
                <a:ea typeface="微软雅黑" panose="020B0503020204020204" pitchFamily="34" charset="-122"/>
              </a:rPr>
              <a:t>习三部曲</a:t>
            </a: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500" fill="hold"/>
                                        <p:tgtEl>
                                          <p:spTgt spid="87"/>
                                        </p:tgtEl>
                                        <p:attrNameLst>
                                          <p:attrName>ppt_x</p:attrName>
                                        </p:attrNameLst>
                                      </p:cBhvr>
                                      <p:tavLst>
                                        <p:tav tm="0">
                                          <p:val>
                                            <p:strVal val="0-#ppt_w/2"/>
                                          </p:val>
                                        </p:tav>
                                        <p:tav tm="100000">
                                          <p:val>
                                            <p:strVal val="#ppt_x"/>
                                          </p:val>
                                        </p:tav>
                                      </p:tavLst>
                                    </p:anim>
                                    <p:anim calcmode="lin" valueType="num">
                                      <p:cBhvr additive="base">
                                        <p:cTn id="12" dur="500" fill="hold"/>
                                        <p:tgtEl>
                                          <p:spTgt spid="8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
          <p:cNvSpPr txBox="1"/>
          <p:nvPr/>
        </p:nvSpPr>
        <p:spPr>
          <a:xfrm>
            <a:off x="-209617" y="1316042"/>
            <a:ext cx="2678152" cy="553998"/>
          </a:xfrm>
          <a:prstGeom prst="rect">
            <a:avLst/>
          </a:prstGeom>
          <a:noFill/>
        </p:spPr>
        <p:txBody>
          <a:bodyPr wrap="square" rtlCol="0">
            <a:spAutoFit/>
          </a:bodyPr>
          <a:lstStyle/>
          <a:p>
            <a:pPr algn="ctr"/>
            <a:r>
              <a:rPr lang="zh-CN" altLang="en-US" sz="3000" b="1" dirty="0" smtClean="0">
                <a:solidFill>
                  <a:srgbClr val="0070C0"/>
                </a:solidFill>
                <a:latin typeface="Impact" panose="020B0806030902050204" pitchFamily="34" charset="0"/>
                <a:ea typeface="微软雅黑" panose="020B0503020204020204" pitchFamily="34" charset="-122"/>
              </a:rPr>
              <a:t>自</a:t>
            </a:r>
            <a:r>
              <a:rPr lang="zh-CN" altLang="en-US" sz="3000" b="1" dirty="0">
                <a:solidFill>
                  <a:srgbClr val="0070C0"/>
                </a:solidFill>
                <a:latin typeface="Impact" panose="020B0806030902050204" pitchFamily="34" charset="0"/>
                <a:ea typeface="微软雅黑" panose="020B0503020204020204" pitchFamily="34" charset="-122"/>
              </a:rPr>
              <a:t>我分析</a:t>
            </a:r>
          </a:p>
        </p:txBody>
      </p:sp>
      <p:grpSp>
        <p:nvGrpSpPr>
          <p:cNvPr id="2" name="组合 1"/>
          <p:cNvGrpSpPr/>
          <p:nvPr/>
        </p:nvGrpSpPr>
        <p:grpSpPr>
          <a:xfrm>
            <a:off x="1812571" y="1843314"/>
            <a:ext cx="8720425" cy="4178539"/>
            <a:chOff x="1812571" y="1843314"/>
            <a:chExt cx="8720425" cy="4178539"/>
          </a:xfrm>
        </p:grpSpPr>
        <p:sp>
          <p:nvSpPr>
            <p:cNvPr id="19" name="椭圆 18"/>
            <p:cNvSpPr/>
            <p:nvPr/>
          </p:nvSpPr>
          <p:spPr>
            <a:xfrm>
              <a:off x="1812571" y="3092854"/>
              <a:ext cx="1698632" cy="1698632"/>
            </a:xfrm>
            <a:prstGeom prst="ellipse">
              <a:avLst/>
            </a:prstGeom>
            <a:blipFill dpi="0" rotWithShape="1">
              <a:blip r:embed="rId3" cstate="screen"/>
              <a:srcRect/>
              <a:stretch>
                <a:fillRect/>
              </a:stretch>
            </a:blipFill>
            <a:ln w="7620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n>
                  <a:solidFill>
                    <a:schemeClr val="tx2">
                      <a:lumMod val="40000"/>
                      <a:lumOff val="60000"/>
                    </a:schemeClr>
                  </a:solidFill>
                </a:ln>
                <a:latin typeface="Impact" panose="020B0806030902050204" pitchFamily="34" charset="0"/>
                <a:ea typeface="微软雅黑" panose="020B0503020204020204" pitchFamily="34" charset="-122"/>
              </a:endParaRPr>
            </a:p>
          </p:txBody>
        </p:sp>
        <p:sp>
          <p:nvSpPr>
            <p:cNvPr id="21" name="矩形 61"/>
            <p:cNvSpPr/>
            <p:nvPr/>
          </p:nvSpPr>
          <p:spPr>
            <a:xfrm>
              <a:off x="4145993" y="2824444"/>
              <a:ext cx="1014595" cy="2238503"/>
            </a:xfrm>
            <a:custGeom>
              <a:avLst/>
              <a:gdLst>
                <a:gd name="connsiteX0" fmla="*/ 0 w 1368152"/>
                <a:gd name="connsiteY0" fmla="*/ 0 h 2160240"/>
                <a:gd name="connsiteX1" fmla="*/ 1368152 w 1368152"/>
                <a:gd name="connsiteY1" fmla="*/ 0 h 2160240"/>
                <a:gd name="connsiteX2" fmla="*/ 1368152 w 1368152"/>
                <a:gd name="connsiteY2" fmla="*/ 2160240 h 2160240"/>
                <a:gd name="connsiteX3" fmla="*/ 0 w 1368152"/>
                <a:gd name="connsiteY3" fmla="*/ 2160240 h 2160240"/>
                <a:gd name="connsiteX4" fmla="*/ 0 w 1368152"/>
                <a:gd name="connsiteY4" fmla="*/ 0 h 2160240"/>
                <a:gd name="connsiteX0-1" fmla="*/ 1368152 w 1459592"/>
                <a:gd name="connsiteY0-2" fmla="*/ 0 h 2160240"/>
                <a:gd name="connsiteX1-3" fmla="*/ 1368152 w 1459592"/>
                <a:gd name="connsiteY1-4" fmla="*/ 2160240 h 2160240"/>
                <a:gd name="connsiteX2-5" fmla="*/ 0 w 1459592"/>
                <a:gd name="connsiteY2-6" fmla="*/ 2160240 h 2160240"/>
                <a:gd name="connsiteX3-7" fmla="*/ 0 w 1459592"/>
                <a:gd name="connsiteY3-8" fmla="*/ 0 h 2160240"/>
                <a:gd name="connsiteX4-9" fmla="*/ 1459592 w 1459592"/>
                <a:gd name="connsiteY4-10" fmla="*/ 91440 h 2160240"/>
                <a:gd name="connsiteX0-11" fmla="*/ 1368152 w 1459592"/>
                <a:gd name="connsiteY0-12" fmla="*/ 0 h 2160240"/>
                <a:gd name="connsiteX1-13" fmla="*/ 1368152 w 1459592"/>
                <a:gd name="connsiteY1-14" fmla="*/ 2160240 h 2160240"/>
                <a:gd name="connsiteX2-15" fmla="*/ 0 w 1459592"/>
                <a:gd name="connsiteY2-16" fmla="*/ 2160240 h 2160240"/>
                <a:gd name="connsiteX3-17" fmla="*/ 0 w 1459592"/>
                <a:gd name="connsiteY3-18" fmla="*/ 0 h 2160240"/>
                <a:gd name="connsiteX4-19" fmla="*/ 1459592 w 1459592"/>
                <a:gd name="connsiteY4-20" fmla="*/ 1129 h 2160240"/>
                <a:gd name="connsiteX0-21" fmla="*/ 1368152 w 1459592"/>
                <a:gd name="connsiteY0-22" fmla="*/ 2160240 h 2160240"/>
                <a:gd name="connsiteX1-23" fmla="*/ 0 w 1459592"/>
                <a:gd name="connsiteY1-24" fmla="*/ 2160240 h 2160240"/>
                <a:gd name="connsiteX2-25" fmla="*/ 0 w 1459592"/>
                <a:gd name="connsiteY2-26" fmla="*/ 0 h 2160240"/>
                <a:gd name="connsiteX3-27" fmla="*/ 1459592 w 1459592"/>
                <a:gd name="connsiteY3-28" fmla="*/ 1129 h 2160240"/>
              </a:gdLst>
              <a:ahLst/>
              <a:cxnLst>
                <a:cxn ang="0">
                  <a:pos x="connsiteX0-1" y="connsiteY0-2"/>
                </a:cxn>
                <a:cxn ang="0">
                  <a:pos x="connsiteX1-3" y="connsiteY1-4"/>
                </a:cxn>
                <a:cxn ang="0">
                  <a:pos x="connsiteX2-5" y="connsiteY2-6"/>
                </a:cxn>
                <a:cxn ang="0">
                  <a:pos x="connsiteX3-7" y="connsiteY3-8"/>
                </a:cxn>
              </a:cxnLst>
              <a:rect l="l" t="t" r="r" b="b"/>
              <a:pathLst>
                <a:path w="1459592" h="2160240">
                  <a:moveTo>
                    <a:pt x="1368152" y="2160240"/>
                  </a:moveTo>
                  <a:lnTo>
                    <a:pt x="0" y="2160240"/>
                  </a:lnTo>
                  <a:lnTo>
                    <a:pt x="0" y="0"/>
                  </a:lnTo>
                  <a:lnTo>
                    <a:pt x="1459592" y="1129"/>
                  </a:lnTo>
                </a:path>
              </a:pathLst>
            </a:custGeom>
            <a:noFill/>
            <a:ln>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Impact" panose="020B0806030902050204" pitchFamily="34" charset="0"/>
                <a:ea typeface="微软雅黑" panose="020B0503020204020204" pitchFamily="34" charset="-122"/>
              </a:endParaRPr>
            </a:p>
          </p:txBody>
        </p:sp>
        <p:sp>
          <p:nvSpPr>
            <p:cNvPr id="22" name="矩形 21"/>
            <p:cNvSpPr/>
            <p:nvPr/>
          </p:nvSpPr>
          <p:spPr>
            <a:xfrm>
              <a:off x="5309822" y="1843314"/>
              <a:ext cx="5223174" cy="1940036"/>
            </a:xfrm>
            <a:prstGeom prst="rect">
              <a:avLst/>
            </a:prstGeom>
            <a:solidFill>
              <a:srgbClr val="0070C0"/>
            </a:solidFill>
          </p:spPr>
          <p:style>
            <a:lnRef idx="0">
              <a:schemeClr val="accent5"/>
            </a:lnRef>
            <a:fillRef idx="3">
              <a:schemeClr val="accent5"/>
            </a:fillRef>
            <a:effectRef idx="3">
              <a:schemeClr val="accent5"/>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23" name="矩形 22"/>
            <p:cNvSpPr/>
            <p:nvPr/>
          </p:nvSpPr>
          <p:spPr>
            <a:xfrm>
              <a:off x="5419533" y="1946600"/>
              <a:ext cx="4999324" cy="1733465"/>
            </a:xfrm>
            <a:prstGeom prst="rect">
              <a:avLst/>
            </a:prstGeom>
            <a:solidFill>
              <a:schemeClr val="accent1">
                <a:lumMod val="20000"/>
                <a:lumOff val="80000"/>
              </a:schemeClr>
            </a:solidFill>
            <a:ln>
              <a:noFill/>
            </a:ln>
          </p:spPr>
          <p:style>
            <a:lnRef idx="3">
              <a:schemeClr val="lt1"/>
            </a:lnRef>
            <a:fillRef idx="1">
              <a:schemeClr val="accent5"/>
            </a:fillRef>
            <a:effectRef idx="1">
              <a:schemeClr val="accent5"/>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25" name="矩形 24"/>
            <p:cNvSpPr/>
            <p:nvPr/>
          </p:nvSpPr>
          <p:spPr>
            <a:xfrm>
              <a:off x="4556387" y="2411597"/>
              <a:ext cx="1289675" cy="794138"/>
            </a:xfrm>
            <a:prstGeom prst="rect">
              <a:avLst/>
            </a:prstGeom>
            <a:solidFill>
              <a:srgbClr val="0070C0"/>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26" name="矩形 25"/>
            <p:cNvSpPr/>
            <p:nvPr/>
          </p:nvSpPr>
          <p:spPr>
            <a:xfrm>
              <a:off x="8889039" y="2317492"/>
              <a:ext cx="1343102" cy="1045244"/>
            </a:xfrm>
            <a:prstGeom prst="rect">
              <a:avLst/>
            </a:prstGeom>
            <a:blipFill dpi="0" rotWithShape="1">
              <a:blip r:embed="rId4" cstate="screen"/>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Impact" panose="020B0806030902050204" pitchFamily="34" charset="0"/>
                <a:ea typeface="微软雅黑" panose="020B0503020204020204" pitchFamily="34" charset="-122"/>
              </a:endParaRPr>
            </a:p>
          </p:txBody>
        </p:sp>
        <p:sp>
          <p:nvSpPr>
            <p:cNvPr id="27" name="TextBox 14"/>
            <p:cNvSpPr txBox="1"/>
            <p:nvPr/>
          </p:nvSpPr>
          <p:spPr>
            <a:xfrm>
              <a:off x="6381118" y="2375619"/>
              <a:ext cx="2391372" cy="992579"/>
            </a:xfrm>
            <a:prstGeom prst="rect">
              <a:avLst/>
            </a:prstGeom>
            <a:noFill/>
          </p:spPr>
          <p:txBody>
            <a:bodyPr wrap="square" rtlCol="0">
              <a:spAutoFit/>
            </a:bodyPr>
            <a:lstStyle/>
            <a:p>
              <a:pPr>
                <a:lnSpc>
                  <a:spcPct val="130000"/>
                </a:lnSpc>
              </a:pPr>
              <a:r>
                <a:rPr lang="zh-CN" altLang="en-US" sz="1500" dirty="0">
                  <a:latin typeface="Impact" panose="020B0806030902050204" pitchFamily="34" charset="0"/>
                  <a:ea typeface="微软雅黑" panose="020B0503020204020204" pitchFamily="34" charset="-122"/>
                </a:rPr>
                <a:t>以往可以复制的成就</a:t>
              </a:r>
              <a:endParaRPr lang="en-US" altLang="zh-CN" sz="1500" dirty="0">
                <a:latin typeface="Impact" panose="020B0806030902050204" pitchFamily="34" charset="0"/>
                <a:ea typeface="微软雅黑" panose="020B0503020204020204" pitchFamily="34" charset="-122"/>
              </a:endParaRPr>
            </a:p>
            <a:p>
              <a:pPr>
                <a:lnSpc>
                  <a:spcPct val="130000"/>
                </a:lnSpc>
              </a:pPr>
              <a:r>
                <a:rPr lang="zh-CN" altLang="en-US" sz="1500" dirty="0">
                  <a:latin typeface="Impact" panose="020B0806030902050204" pitchFamily="34" charset="0"/>
                  <a:ea typeface="微软雅黑" panose="020B0503020204020204" pitchFamily="34" charset="-122"/>
                </a:rPr>
                <a:t>以往可以总结的经验</a:t>
              </a:r>
              <a:endParaRPr lang="en-US" altLang="zh-CN" sz="1500" dirty="0">
                <a:latin typeface="Impact" panose="020B0806030902050204" pitchFamily="34" charset="0"/>
                <a:ea typeface="微软雅黑" panose="020B0503020204020204" pitchFamily="34" charset="-122"/>
              </a:endParaRPr>
            </a:p>
            <a:p>
              <a:pPr>
                <a:lnSpc>
                  <a:spcPct val="130000"/>
                </a:lnSpc>
              </a:pPr>
              <a:r>
                <a:rPr lang="zh-CN" altLang="en-US" sz="1500" dirty="0">
                  <a:latin typeface="Impact" panose="020B0806030902050204" pitchFamily="34" charset="0"/>
                  <a:ea typeface="微软雅黑" panose="020B0503020204020204" pitchFamily="34" charset="-122"/>
                </a:rPr>
                <a:t>我强项和弱项分析</a:t>
              </a:r>
              <a:endParaRPr lang="en-US" altLang="zh-CN" sz="1500" dirty="0">
                <a:latin typeface="Impact" panose="020B0806030902050204" pitchFamily="34" charset="0"/>
                <a:ea typeface="微软雅黑" panose="020B0503020204020204" pitchFamily="34" charset="-122"/>
              </a:endParaRPr>
            </a:p>
          </p:txBody>
        </p:sp>
        <p:sp>
          <p:nvSpPr>
            <p:cNvPr id="28" name="TextBox 15"/>
            <p:cNvSpPr txBox="1"/>
            <p:nvPr/>
          </p:nvSpPr>
          <p:spPr>
            <a:xfrm>
              <a:off x="4526988" y="2591906"/>
              <a:ext cx="1395430" cy="430887"/>
            </a:xfrm>
            <a:prstGeom prst="rect">
              <a:avLst/>
            </a:prstGeom>
            <a:noFill/>
          </p:spPr>
          <p:txBody>
            <a:bodyPr wrap="square" rtlCol="0">
              <a:spAutoFit/>
            </a:bodyPr>
            <a:lstStyle/>
            <a:p>
              <a:pPr algn="ctr"/>
              <a:r>
                <a:rPr lang="zh-CN" altLang="en-US" sz="2200" b="1" dirty="0">
                  <a:solidFill>
                    <a:schemeClr val="bg1"/>
                  </a:solidFill>
                  <a:latin typeface="Impact" panose="020B0806030902050204" pitchFamily="34" charset="0"/>
                  <a:ea typeface="微软雅黑" panose="020B0503020204020204" pitchFamily="34" charset="-122"/>
                </a:rPr>
                <a:t>有经验</a:t>
              </a:r>
            </a:p>
          </p:txBody>
        </p:sp>
        <p:sp>
          <p:nvSpPr>
            <p:cNvPr id="29" name="矩形 28"/>
            <p:cNvSpPr/>
            <p:nvPr/>
          </p:nvSpPr>
          <p:spPr>
            <a:xfrm>
              <a:off x="5309822" y="4081817"/>
              <a:ext cx="5223174" cy="1940036"/>
            </a:xfrm>
            <a:prstGeom prst="rect">
              <a:avLst/>
            </a:prstGeom>
            <a:solidFill>
              <a:srgbClr val="0070C0"/>
            </a:solidFill>
          </p:spPr>
          <p:style>
            <a:lnRef idx="0">
              <a:schemeClr val="accent1"/>
            </a:lnRef>
            <a:fillRef idx="3">
              <a:schemeClr val="accent1"/>
            </a:fillRef>
            <a:effectRef idx="3">
              <a:schemeClr val="accent1"/>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30" name="矩形 29"/>
            <p:cNvSpPr/>
            <p:nvPr/>
          </p:nvSpPr>
          <p:spPr>
            <a:xfrm>
              <a:off x="5419533" y="4185103"/>
              <a:ext cx="4999324" cy="1733465"/>
            </a:xfrm>
            <a:prstGeom prst="rect">
              <a:avLst/>
            </a:prstGeom>
            <a:solidFill>
              <a:schemeClr val="bg1">
                <a:lumMod val="95000"/>
              </a:schemeClr>
            </a:solidFill>
            <a:ln>
              <a:no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32" name="矩形 31"/>
            <p:cNvSpPr/>
            <p:nvPr/>
          </p:nvSpPr>
          <p:spPr>
            <a:xfrm>
              <a:off x="4556387" y="4650100"/>
              <a:ext cx="1289675" cy="794138"/>
            </a:xfrm>
            <a:prstGeom prst="rect">
              <a:avLst/>
            </a:prstGeom>
            <a:solidFill>
              <a:srgbClr val="0070C0"/>
            </a:solidFill>
            <a:ln w="38100">
              <a:solidFill>
                <a:schemeClr val="bg1"/>
              </a:solidFill>
            </a:ln>
            <a:effectLst>
              <a:outerShdw blurRad="50800" dist="38100" dir="5400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latin typeface="Impact" panose="020B0806030902050204" pitchFamily="34" charset="0"/>
                <a:ea typeface="微软雅黑" panose="020B0503020204020204" pitchFamily="34" charset="-122"/>
              </a:endParaRPr>
            </a:p>
          </p:txBody>
        </p:sp>
        <p:sp>
          <p:nvSpPr>
            <p:cNvPr id="33" name="TextBox 23"/>
            <p:cNvSpPr txBox="1"/>
            <p:nvPr/>
          </p:nvSpPr>
          <p:spPr>
            <a:xfrm>
              <a:off x="4668568" y="4831726"/>
              <a:ext cx="1320813" cy="430887"/>
            </a:xfrm>
            <a:prstGeom prst="rect">
              <a:avLst/>
            </a:prstGeom>
            <a:noFill/>
          </p:spPr>
          <p:txBody>
            <a:bodyPr wrap="square" rtlCol="0">
              <a:spAutoFit/>
            </a:bodyPr>
            <a:lstStyle/>
            <a:p>
              <a:r>
                <a:rPr lang="zh-CN" altLang="en-US" sz="2200" b="1" dirty="0">
                  <a:solidFill>
                    <a:schemeClr val="bg1"/>
                  </a:solidFill>
                  <a:latin typeface="Impact" panose="020B0806030902050204" pitchFamily="34" charset="0"/>
                  <a:ea typeface="微软雅黑" panose="020B0503020204020204" pitchFamily="34" charset="-122"/>
                </a:rPr>
                <a:t>无经验</a:t>
              </a:r>
            </a:p>
          </p:txBody>
        </p:sp>
        <p:sp>
          <p:nvSpPr>
            <p:cNvPr id="34" name="矩形 33"/>
            <p:cNvSpPr/>
            <p:nvPr/>
          </p:nvSpPr>
          <p:spPr>
            <a:xfrm>
              <a:off x="8871441" y="4556358"/>
              <a:ext cx="1378296" cy="1044519"/>
            </a:xfrm>
            <a:prstGeom prst="rect">
              <a:avLst/>
            </a:prstGeom>
            <a:blipFill dpi="0" rotWithShape="1">
              <a:blip r:embed="rId5" cstate="screen"/>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Impact" panose="020B0806030902050204" pitchFamily="34" charset="0"/>
                <a:ea typeface="微软雅黑" panose="020B0503020204020204" pitchFamily="34" charset="-122"/>
              </a:endParaRPr>
            </a:p>
          </p:txBody>
        </p:sp>
        <p:sp>
          <p:nvSpPr>
            <p:cNvPr id="35" name="TextBox 26"/>
            <p:cNvSpPr txBox="1"/>
            <p:nvPr/>
          </p:nvSpPr>
          <p:spPr>
            <a:xfrm>
              <a:off x="6381118" y="4614122"/>
              <a:ext cx="2391372" cy="992579"/>
            </a:xfrm>
            <a:prstGeom prst="rect">
              <a:avLst/>
            </a:prstGeom>
            <a:noFill/>
          </p:spPr>
          <p:txBody>
            <a:bodyPr wrap="square" rtlCol="0">
              <a:spAutoFit/>
            </a:bodyPr>
            <a:lstStyle/>
            <a:p>
              <a:pPr>
                <a:lnSpc>
                  <a:spcPct val="130000"/>
                </a:lnSpc>
              </a:pPr>
              <a:r>
                <a:rPr lang="zh-CN" altLang="en-US" sz="1500" dirty="0">
                  <a:latin typeface="Impact" panose="020B0806030902050204" pitchFamily="34" charset="0"/>
                  <a:ea typeface="微软雅黑" panose="020B0503020204020204" pitchFamily="34" charset="-122"/>
                </a:rPr>
                <a:t>谁是我学习的对象</a:t>
              </a:r>
              <a:endParaRPr lang="en-US" altLang="zh-CN" sz="1500" dirty="0">
                <a:latin typeface="Impact" panose="020B0806030902050204" pitchFamily="34" charset="0"/>
                <a:ea typeface="微软雅黑" panose="020B0503020204020204" pitchFamily="34" charset="-122"/>
              </a:endParaRPr>
            </a:p>
            <a:p>
              <a:pPr>
                <a:lnSpc>
                  <a:spcPct val="130000"/>
                </a:lnSpc>
              </a:pPr>
              <a:r>
                <a:rPr lang="zh-CN" altLang="en-US" sz="1500" dirty="0">
                  <a:latin typeface="Impact" panose="020B0806030902050204" pitchFamily="34" charset="0"/>
                  <a:ea typeface="微软雅黑" panose="020B0503020204020204" pitchFamily="34" charset="-122"/>
                </a:rPr>
                <a:t>分析我的性格和能力</a:t>
              </a:r>
              <a:endParaRPr lang="en-US" altLang="zh-CN" sz="1500" dirty="0">
                <a:latin typeface="Impact" panose="020B0806030902050204" pitchFamily="34" charset="0"/>
                <a:ea typeface="微软雅黑" panose="020B0503020204020204" pitchFamily="34" charset="-122"/>
              </a:endParaRPr>
            </a:p>
            <a:p>
              <a:pPr>
                <a:lnSpc>
                  <a:spcPct val="130000"/>
                </a:lnSpc>
              </a:pPr>
              <a:r>
                <a:rPr lang="zh-CN" altLang="en-US" sz="1500" dirty="0">
                  <a:latin typeface="Impact" panose="020B0806030902050204" pitchFamily="34" charset="0"/>
                  <a:ea typeface="微软雅黑" panose="020B0503020204020204" pitchFamily="34" charset="-122"/>
                </a:rPr>
                <a:t>思考怎样充分利用资源</a:t>
              </a:r>
              <a:endParaRPr lang="en-US" altLang="zh-CN" sz="1500" dirty="0">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1000"/>
                                        <p:tgtEl>
                                          <p:spTgt spid="20">
                                            <p:txEl>
                                              <p:pRg st="0" end="0"/>
                                            </p:txEl>
                                          </p:spTgt>
                                        </p:tgtEl>
                                      </p:cBhvr>
                                    </p:animEffect>
                                    <p:anim calcmode="lin" valueType="num">
                                      <p:cBhvr>
                                        <p:cTn id="12"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
          <p:cNvSpPr txBox="1"/>
          <p:nvPr/>
        </p:nvSpPr>
        <p:spPr>
          <a:xfrm>
            <a:off x="-209617" y="1316042"/>
            <a:ext cx="2678152" cy="553998"/>
          </a:xfrm>
          <a:prstGeom prst="rect">
            <a:avLst/>
          </a:prstGeom>
          <a:noFill/>
        </p:spPr>
        <p:txBody>
          <a:bodyPr wrap="square" rtlCol="0">
            <a:spAutoFit/>
          </a:bodyPr>
          <a:lstStyle/>
          <a:p>
            <a:pPr algn="ctr"/>
            <a:r>
              <a:rPr lang="zh-CN" altLang="en-US" sz="3000" b="1" dirty="0" smtClean="0">
                <a:solidFill>
                  <a:srgbClr val="0070C0"/>
                </a:solidFill>
                <a:latin typeface="Impact" panose="020B0806030902050204" pitchFamily="34" charset="0"/>
                <a:ea typeface="微软雅黑" panose="020B0503020204020204" pitchFamily="34" charset="-122"/>
              </a:rPr>
              <a:t>分析群体</a:t>
            </a:r>
            <a:endParaRPr lang="zh-CN" altLang="en-US" sz="3000" b="1" dirty="0">
              <a:solidFill>
                <a:srgbClr val="0070C0"/>
              </a:solidFill>
              <a:latin typeface="Impact" panose="020B0806030902050204" pitchFamily="34" charset="0"/>
              <a:ea typeface="微软雅黑" panose="020B0503020204020204" pitchFamily="34" charset="-122"/>
            </a:endParaRPr>
          </a:p>
        </p:txBody>
      </p:sp>
      <p:grpSp>
        <p:nvGrpSpPr>
          <p:cNvPr id="3" name="组合 2"/>
          <p:cNvGrpSpPr/>
          <p:nvPr/>
        </p:nvGrpSpPr>
        <p:grpSpPr>
          <a:xfrm>
            <a:off x="1319980" y="2190524"/>
            <a:ext cx="10374641" cy="3993999"/>
            <a:chOff x="1319980" y="1843442"/>
            <a:chExt cx="10374641" cy="3993999"/>
          </a:xfrm>
        </p:grpSpPr>
        <p:sp>
          <p:nvSpPr>
            <p:cNvPr id="31" name="圆角矩形 30"/>
            <p:cNvSpPr/>
            <p:nvPr/>
          </p:nvSpPr>
          <p:spPr>
            <a:xfrm rot="1794593">
              <a:off x="4820326" y="4034364"/>
              <a:ext cx="1532738" cy="1532738"/>
            </a:xfrm>
            <a:prstGeom prst="roundRect">
              <a:avLst/>
            </a:prstGeom>
            <a:blipFill dpi="0" rotWithShape="1">
              <a:blip r:embed="rId3" cstate="screen"/>
              <a:srcRect/>
              <a:stretch>
                <a:fillRect/>
              </a:stretch>
            </a:blip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tx2">
                      <a:lumMod val="40000"/>
                      <a:lumOff val="60000"/>
                    </a:schemeClr>
                  </a:solidFill>
                </a:ln>
                <a:latin typeface="微软雅黑" panose="020B0503020204020204" pitchFamily="34" charset="-122"/>
                <a:ea typeface="微软雅黑" panose="020B0503020204020204" pitchFamily="34" charset="-122"/>
              </a:endParaRPr>
            </a:p>
          </p:txBody>
        </p:sp>
        <p:sp>
          <p:nvSpPr>
            <p:cNvPr id="37" name="圆角矩形 1"/>
            <p:cNvSpPr>
              <a:spLocks noChangeAspect="1"/>
            </p:cNvSpPr>
            <p:nvPr/>
          </p:nvSpPr>
          <p:spPr>
            <a:xfrm>
              <a:off x="4081686" y="1843442"/>
              <a:ext cx="2126862" cy="1775917"/>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70C0"/>
            </a:solidFill>
            <a:ln>
              <a:noFill/>
            </a:ln>
            <a:scene3d>
              <a:camera prst="perspectiveRelaxedModerately" fov="6000000">
                <a:rot lat="19634563" lon="20160148" rev="812592"/>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8" name="圆角矩形 1"/>
            <p:cNvSpPr>
              <a:spLocks noChangeAspect="1"/>
            </p:cNvSpPr>
            <p:nvPr/>
          </p:nvSpPr>
          <p:spPr>
            <a:xfrm>
              <a:off x="6259736" y="2433993"/>
              <a:ext cx="1744027" cy="1456252"/>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70C0"/>
            </a:solidFill>
            <a:ln>
              <a:noFill/>
            </a:ln>
            <a:scene3d>
              <a:camera prst="perspectiveBelow" fov="6000000">
                <a:rot lat="19863891" lon="18296324" rev="1353930"/>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9" name="圆角矩形 1"/>
            <p:cNvSpPr>
              <a:spLocks noChangeAspect="1"/>
            </p:cNvSpPr>
            <p:nvPr/>
          </p:nvSpPr>
          <p:spPr>
            <a:xfrm rot="21056213">
              <a:off x="6602849" y="4015823"/>
              <a:ext cx="1515133" cy="1456252"/>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70C0"/>
            </a:solidFill>
            <a:ln>
              <a:noFill/>
            </a:ln>
            <a:scene3d>
              <a:camera prst="perspectiveHeroicExtremeRightFacing" fov="7200000">
                <a:rot lat="21486198" lon="19449816" rev="21176828"/>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3" name="矩形 13"/>
            <p:cNvSpPr>
              <a:spLocks noChangeArrowheads="1"/>
            </p:cNvSpPr>
            <p:nvPr/>
          </p:nvSpPr>
          <p:spPr bwMode="auto">
            <a:xfrm>
              <a:off x="1319980" y="2319340"/>
              <a:ext cx="432048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人员性格分析</a:t>
              </a:r>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人员参与方式分</a:t>
              </a:r>
              <a:r>
                <a:rPr lang="zh-CN" altLang="en-US" b="1" dirty="0" smtClean="0">
                  <a:latin typeface="微软雅黑" panose="020B0503020204020204" pitchFamily="34" charset="-122"/>
                  <a:ea typeface="微软雅黑" panose="020B0503020204020204" pitchFamily="34" charset="-122"/>
                </a:rPr>
                <a:t>析</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独裁者</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和事佬</a:t>
              </a:r>
              <a:r>
                <a:rPr lang="en-US" altLang="zh-CN" dirty="0" smtClean="0">
                  <a:latin typeface="微软雅黑" panose="020B0503020204020204" pitchFamily="34" charset="-122"/>
                  <a:ea typeface="微软雅黑" panose="020B0503020204020204" pitchFamily="34" charset="-122"/>
                </a:rPr>
                <a:t>/</a:t>
              </a:r>
            </a:p>
            <a:p>
              <a:pPr>
                <a:lnSpc>
                  <a:spcPct val="150000"/>
                </a:lnSpc>
              </a:pPr>
              <a:r>
                <a:rPr lang="en-US" altLang="zh-CN" dirty="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不</a:t>
              </a:r>
              <a:r>
                <a:rPr lang="zh-CN" altLang="en-US" dirty="0">
                  <a:latin typeface="微软雅黑" panose="020B0503020204020204" pitchFamily="34" charset="-122"/>
                  <a:ea typeface="微软雅黑" panose="020B0503020204020204" pitchFamily="34" charset="-122"/>
                </a:rPr>
                <a:t>干涉主义者</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民主者）</a:t>
              </a:r>
            </a:p>
          </p:txBody>
        </p:sp>
        <p:sp>
          <p:nvSpPr>
            <p:cNvPr id="44" name="TextBox 11"/>
            <p:cNvSpPr txBox="1"/>
            <p:nvPr/>
          </p:nvSpPr>
          <p:spPr>
            <a:xfrm>
              <a:off x="4649774" y="2407409"/>
              <a:ext cx="990686" cy="861774"/>
            </a:xfrm>
            <a:prstGeom prst="rect">
              <a:avLst/>
            </a:prstGeom>
            <a:noFill/>
            <a:scene3d>
              <a:camera prst="perspectiveRelaxed">
                <a:rot lat="18292249" lon="21077898" rev="377204"/>
              </a:camera>
              <a:lightRig rig="threePt" dir="t"/>
            </a:scene3d>
          </p:spPr>
          <p:txBody>
            <a:bodyPr wrap="square">
              <a:spAutoFit/>
            </a:bodyPr>
            <a:lstStyle/>
            <a:p>
              <a:pPr>
                <a:defRPr/>
              </a:pPr>
              <a:r>
                <a:rPr lang="zh-CN" altLang="en-US" sz="2500" b="1" dirty="0">
                  <a:solidFill>
                    <a:srgbClr val="0070C0"/>
                  </a:solidFill>
                  <a:latin typeface="微软雅黑" panose="020B0503020204020204" pitchFamily="34" charset="-122"/>
                  <a:ea typeface="微软雅黑" panose="020B0503020204020204" pitchFamily="34" charset="-122"/>
                </a:rPr>
                <a:t>影响</a:t>
              </a:r>
              <a:endParaRPr lang="en-US" altLang="zh-CN" sz="2500" b="1" dirty="0">
                <a:solidFill>
                  <a:srgbClr val="0070C0"/>
                </a:solidFill>
                <a:latin typeface="微软雅黑" panose="020B0503020204020204" pitchFamily="34" charset="-122"/>
                <a:ea typeface="微软雅黑" panose="020B0503020204020204" pitchFamily="34" charset="-122"/>
              </a:endParaRPr>
            </a:p>
            <a:p>
              <a:pPr>
                <a:defRPr/>
              </a:pPr>
              <a:r>
                <a:rPr lang="zh-CN" altLang="en-US" sz="2500" b="1" dirty="0">
                  <a:solidFill>
                    <a:srgbClr val="0070C0"/>
                  </a:solidFill>
                  <a:latin typeface="微软雅黑" panose="020B0503020204020204" pitchFamily="34" charset="-122"/>
                  <a:ea typeface="微软雅黑" panose="020B0503020204020204" pitchFamily="34" charset="-122"/>
                </a:rPr>
                <a:t>方式</a:t>
              </a:r>
            </a:p>
          </p:txBody>
        </p:sp>
        <p:sp>
          <p:nvSpPr>
            <p:cNvPr id="45" name="TextBox 12"/>
            <p:cNvSpPr txBox="1"/>
            <p:nvPr/>
          </p:nvSpPr>
          <p:spPr>
            <a:xfrm>
              <a:off x="6637729" y="3100548"/>
              <a:ext cx="990686" cy="477054"/>
            </a:xfrm>
            <a:prstGeom prst="rect">
              <a:avLst/>
            </a:prstGeom>
            <a:noFill/>
            <a:scene3d>
              <a:camera prst="perspectiveRelaxedModerately">
                <a:rot lat="18822534" lon="18524289" rev="1713141"/>
              </a:camera>
              <a:lightRig rig="threePt" dir="t"/>
            </a:scene3d>
          </p:spPr>
          <p:txBody>
            <a:bodyPr wrap="square">
              <a:spAutoFit/>
            </a:bodyPr>
            <a:lstStyle/>
            <a:p>
              <a:pPr>
                <a:defRPr/>
              </a:pPr>
              <a:r>
                <a:rPr lang="zh-CN" altLang="en-US" sz="2500" b="1" dirty="0">
                  <a:solidFill>
                    <a:srgbClr val="0070C0"/>
                  </a:solidFill>
                  <a:latin typeface="微软雅黑" panose="020B0503020204020204" pitchFamily="34" charset="-122"/>
                  <a:ea typeface="微软雅黑" panose="020B0503020204020204" pitchFamily="34" charset="-122"/>
                </a:rPr>
                <a:t>现状</a:t>
              </a:r>
              <a:endParaRPr lang="en-US" altLang="zh-CN" sz="2500" b="1" dirty="0">
                <a:solidFill>
                  <a:srgbClr val="0070C0"/>
                </a:solidFill>
                <a:latin typeface="微软雅黑" panose="020B0503020204020204" pitchFamily="34" charset="-122"/>
                <a:ea typeface="微软雅黑" panose="020B0503020204020204" pitchFamily="34" charset="-122"/>
              </a:endParaRPr>
            </a:p>
          </p:txBody>
        </p:sp>
        <p:sp>
          <p:nvSpPr>
            <p:cNvPr id="46" name="TextBox 13"/>
            <p:cNvSpPr txBox="1"/>
            <p:nvPr/>
          </p:nvSpPr>
          <p:spPr>
            <a:xfrm>
              <a:off x="6815139" y="4505422"/>
              <a:ext cx="1392017" cy="477054"/>
            </a:xfrm>
            <a:prstGeom prst="rect">
              <a:avLst/>
            </a:prstGeom>
            <a:noFill/>
            <a:scene3d>
              <a:camera prst="perspectiveContrastingRightFacing">
                <a:rot lat="21344834" lon="18608065" rev="233497"/>
              </a:camera>
              <a:lightRig rig="threePt" dir="t"/>
            </a:scene3d>
          </p:spPr>
          <p:txBody>
            <a:bodyPr wrap="square">
              <a:spAutoFit/>
            </a:bodyPr>
            <a:lstStyle/>
            <a:p>
              <a:pPr>
                <a:defRPr/>
              </a:pPr>
              <a:r>
                <a:rPr lang="zh-CN" altLang="en-US" sz="2500" b="1" dirty="0">
                  <a:solidFill>
                    <a:srgbClr val="0070C0"/>
                  </a:solidFill>
                  <a:latin typeface="微软雅黑" panose="020B0503020204020204" pitchFamily="34" charset="-122"/>
                  <a:ea typeface="微软雅黑" panose="020B0503020204020204" pitchFamily="34" charset="-122"/>
                </a:rPr>
                <a:t>行为</a:t>
              </a:r>
            </a:p>
          </p:txBody>
        </p:sp>
        <p:sp>
          <p:nvSpPr>
            <p:cNvPr id="47" name="矩形 13"/>
            <p:cNvSpPr>
              <a:spLocks noChangeArrowheads="1"/>
            </p:cNvSpPr>
            <p:nvPr/>
          </p:nvSpPr>
          <p:spPr bwMode="auto">
            <a:xfrm>
              <a:off x="7823256" y="2805473"/>
              <a:ext cx="27404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现状分析</a:t>
              </a:r>
              <a:endParaRPr lang="en-US" altLang="zh-CN" b="1"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（工作状态和气氛）</a:t>
              </a:r>
            </a:p>
          </p:txBody>
        </p:sp>
        <p:sp>
          <p:nvSpPr>
            <p:cNvPr id="48" name="圆角矩形 1"/>
            <p:cNvSpPr/>
            <p:nvPr/>
          </p:nvSpPr>
          <p:spPr bwMode="auto">
            <a:xfrm>
              <a:off x="4108460" y="3503392"/>
              <a:ext cx="2334428" cy="2334049"/>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70C0"/>
            </a:solidFill>
            <a:ln>
              <a:noFill/>
            </a:ln>
            <a:scene3d>
              <a:camera prst="perspectiveRelaxedModerately"/>
              <a:lightRig rig="threePt" dir="t"/>
            </a:scene3d>
            <a:sp3d extrusionH="190500" contourW="635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9" name="矩形 13"/>
            <p:cNvSpPr>
              <a:spLocks noChangeArrowheads="1"/>
            </p:cNvSpPr>
            <p:nvPr/>
          </p:nvSpPr>
          <p:spPr bwMode="auto">
            <a:xfrm>
              <a:off x="8103206" y="4326833"/>
              <a:ext cx="359141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明文及潜在规则</a:t>
              </a:r>
              <a:endParaRPr lang="en-US" altLang="zh-CN" b="1" dirty="0">
                <a:latin typeface="微软雅黑" panose="020B0503020204020204" pitchFamily="34" charset="-122"/>
                <a:ea typeface="微软雅黑" panose="020B0503020204020204" pitchFamily="34" charset="-122"/>
              </a:endParaRPr>
            </a:p>
            <a:p>
              <a:pPr>
                <a:lnSpc>
                  <a:spcPct val="150000"/>
                </a:lnSpc>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不利于团队工作的行为</a:t>
              </a:r>
              <a:endParaRPr lang="en-US" altLang="zh-CN"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90289" y="285465"/>
            <a:ext cx="4360439" cy="553998"/>
            <a:chOff x="-3536029" y="-91372"/>
            <a:chExt cx="4326542" cy="549691"/>
          </a:xfrm>
        </p:grpSpPr>
        <p:sp>
          <p:nvSpPr>
            <p:cNvPr id="6" name="Text Box 7"/>
            <p:cNvSpPr txBox="1">
              <a:spLocks noChangeArrowheads="1"/>
            </p:cNvSpPr>
            <p:nvPr/>
          </p:nvSpPr>
          <p:spPr bwMode="auto">
            <a:xfrm>
              <a:off x="-1584567" y="163496"/>
              <a:ext cx="237508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LEADING THE TEAM</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3536029" y="-91372"/>
              <a:ext cx="2082656"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领导团队 </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
          <p:cNvSpPr txBox="1"/>
          <p:nvPr/>
        </p:nvSpPr>
        <p:spPr>
          <a:xfrm>
            <a:off x="-209617" y="1316042"/>
            <a:ext cx="2678152" cy="553998"/>
          </a:xfrm>
          <a:prstGeom prst="rect">
            <a:avLst/>
          </a:prstGeom>
          <a:noFill/>
        </p:spPr>
        <p:txBody>
          <a:bodyPr wrap="square" rtlCol="0">
            <a:spAutoFit/>
          </a:bodyPr>
          <a:lstStyle/>
          <a:p>
            <a:pPr algn="ctr"/>
            <a:r>
              <a:rPr lang="zh-CN" altLang="en-US" sz="3000" b="1" dirty="0" smtClean="0">
                <a:solidFill>
                  <a:srgbClr val="0070C0"/>
                </a:solidFill>
                <a:latin typeface="Impact" panose="020B0806030902050204" pitchFamily="34" charset="0"/>
                <a:ea typeface="微软雅黑" panose="020B0503020204020204" pitchFamily="34" charset="-122"/>
              </a:rPr>
              <a:t>展现魅力</a:t>
            </a:r>
            <a:endParaRPr lang="zh-CN" altLang="en-US" sz="3000" b="1" dirty="0">
              <a:solidFill>
                <a:srgbClr val="0070C0"/>
              </a:solidFill>
              <a:latin typeface="Impact" panose="020B0806030902050204" pitchFamily="34" charset="0"/>
              <a:ea typeface="微软雅黑" panose="020B0503020204020204" pitchFamily="34" charset="-122"/>
            </a:endParaRPr>
          </a:p>
        </p:txBody>
      </p:sp>
      <p:grpSp>
        <p:nvGrpSpPr>
          <p:cNvPr id="2" name="组合 1"/>
          <p:cNvGrpSpPr/>
          <p:nvPr/>
        </p:nvGrpSpPr>
        <p:grpSpPr>
          <a:xfrm>
            <a:off x="1566750" y="1490213"/>
            <a:ext cx="9641320" cy="4996445"/>
            <a:chOff x="290925" y="518737"/>
            <a:chExt cx="11469704" cy="5943973"/>
          </a:xfrm>
        </p:grpSpPr>
        <p:grpSp>
          <p:nvGrpSpPr>
            <p:cNvPr id="18" name="组合 17"/>
            <p:cNvGrpSpPr/>
            <p:nvPr/>
          </p:nvGrpSpPr>
          <p:grpSpPr>
            <a:xfrm>
              <a:off x="290925" y="3656235"/>
              <a:ext cx="5668740" cy="2806475"/>
              <a:chOff x="218193" y="2563313"/>
              <a:chExt cx="4251555" cy="2104856"/>
            </a:xfrm>
          </p:grpSpPr>
          <p:sp>
            <p:nvSpPr>
              <p:cNvPr id="19" name="椭圆 18"/>
              <p:cNvSpPr/>
              <p:nvPr/>
            </p:nvSpPr>
            <p:spPr>
              <a:xfrm rot="13938104">
                <a:off x="2364892" y="2563313"/>
                <a:ext cx="2104856" cy="2104856"/>
              </a:xfrm>
              <a:prstGeom prst="ellipse">
                <a:avLst/>
              </a:prstGeom>
              <a:noFill/>
              <a:ln>
                <a:solidFill>
                  <a:srgbClr val="D7E5F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rot="13938104">
                <a:off x="2679938" y="2908296"/>
                <a:ext cx="1417594" cy="1417597"/>
                <a:chOff x="3469875" y="2493969"/>
                <a:chExt cx="2238863" cy="2238869"/>
              </a:xfrm>
            </p:grpSpPr>
            <p:sp>
              <p:nvSpPr>
                <p:cNvPr id="41" name="椭圆 40"/>
                <p:cNvSpPr/>
                <p:nvPr/>
              </p:nvSpPr>
              <p:spPr bwMode="auto">
                <a:xfrm rot="1267204">
                  <a:off x="3469875" y="2493969"/>
                  <a:ext cx="2238863" cy="223886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2" name="椭圆 41"/>
                <p:cNvSpPr/>
                <p:nvPr/>
              </p:nvSpPr>
              <p:spPr>
                <a:xfrm rot="1267204">
                  <a:off x="3632383" y="2656480"/>
                  <a:ext cx="1913846" cy="1913847"/>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flipV="1">
                <a:off x="2422158" y="2931790"/>
                <a:ext cx="1337563" cy="1640079"/>
                <a:chOff x="2422158" y="2644158"/>
                <a:chExt cx="1337563" cy="1640079"/>
              </a:xfrm>
            </p:grpSpPr>
            <p:sp>
              <p:nvSpPr>
                <p:cNvPr id="27" name="椭圆 2"/>
                <p:cNvSpPr/>
                <p:nvPr/>
              </p:nvSpPr>
              <p:spPr>
                <a:xfrm rot="12674056">
                  <a:off x="2519724" y="2644158"/>
                  <a:ext cx="1239997" cy="1640079"/>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gradFill flip="none" rotWithShape="1">
                  <a:gsLst>
                    <a:gs pos="15000">
                      <a:srgbClr val="FFC000">
                        <a:alpha val="0"/>
                      </a:srgbClr>
                    </a:gs>
                    <a:gs pos="100000">
                      <a:srgbClr val="0070C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rot="13938104">
                  <a:off x="2488316" y="3837151"/>
                  <a:ext cx="169625" cy="169626"/>
                  <a:chOff x="539552" y="866690"/>
                  <a:chExt cx="2238863" cy="2238869"/>
                </a:xfrm>
              </p:grpSpPr>
              <p:sp>
                <p:nvSpPr>
                  <p:cNvPr id="36" name="椭圆 35"/>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0" name="椭圆 39"/>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rot="13938104">
                  <a:off x="2422158" y="3370147"/>
                  <a:ext cx="169625" cy="169626"/>
                  <a:chOff x="539552" y="866690"/>
                  <a:chExt cx="2238863" cy="2238869"/>
                </a:xfrm>
              </p:grpSpPr>
              <p:sp>
                <p:nvSpPr>
                  <p:cNvPr id="34" name="椭圆 33"/>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35" name="椭圆 34"/>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rot="13938104">
                  <a:off x="2623907" y="2960393"/>
                  <a:ext cx="169625" cy="169626"/>
                  <a:chOff x="539552" y="866690"/>
                  <a:chExt cx="2238863" cy="2238869"/>
                </a:xfrm>
              </p:grpSpPr>
              <p:sp>
                <p:nvSpPr>
                  <p:cNvPr id="32" name="椭圆 31"/>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33" name="椭圆 32"/>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sp>
            <p:nvSpPr>
              <p:cNvPr id="23" name="TextBox 73"/>
              <p:cNvSpPr txBox="1"/>
              <p:nvPr/>
            </p:nvSpPr>
            <p:spPr>
              <a:xfrm>
                <a:off x="539553" y="2882683"/>
                <a:ext cx="1867104" cy="414664"/>
              </a:xfrm>
              <a:prstGeom prst="rect">
                <a:avLst/>
              </a:prstGeom>
              <a:noFill/>
            </p:spPr>
            <p:txBody>
              <a:bodyPr wrap="square" rtlCol="0">
                <a:spAutoFit/>
              </a:bodyPr>
              <a:lstStyle/>
              <a:p>
                <a:pPr algn="r">
                  <a:lnSpc>
                    <a:spcPct val="130000"/>
                  </a:lnSpc>
                  <a:defRPr/>
                </a:pPr>
                <a:r>
                  <a:rPr lang="zh-CN" altLang="en-US" sz="1400" kern="0" dirty="0">
                    <a:latin typeface="微软雅黑" panose="020B0503020204020204" pitchFamily="34" charset="-122"/>
                    <a:ea typeface="微软雅黑" panose="020B0503020204020204" pitchFamily="34" charset="-122"/>
                  </a:rPr>
                  <a:t>创造共同的工作机会</a:t>
                </a:r>
                <a:endParaRPr lang="en-US" altLang="zh-CN" sz="1400" kern="0" dirty="0">
                  <a:latin typeface="微软雅黑" panose="020B0503020204020204" pitchFamily="34" charset="-122"/>
                  <a:ea typeface="微软雅黑" panose="020B0503020204020204" pitchFamily="34" charset="-122"/>
                </a:endParaRPr>
              </a:p>
              <a:p>
                <a:pPr algn="r">
                  <a:lnSpc>
                    <a:spcPct val="130000"/>
                  </a:lnSpc>
                  <a:defRPr/>
                </a:pPr>
                <a:r>
                  <a:rPr lang="zh-CN" altLang="en-US" sz="1400" kern="0" dirty="0">
                    <a:latin typeface="微软雅黑" panose="020B0503020204020204" pitchFamily="34" charset="-122"/>
                    <a:ea typeface="微软雅黑" panose="020B0503020204020204" pitchFamily="34" charset="-122"/>
                  </a:rPr>
                  <a:t>促进团队认同感</a:t>
                </a:r>
                <a:endParaRPr lang="en-US" altLang="zh-CN" sz="1400" kern="0" dirty="0">
                  <a:latin typeface="微软雅黑" panose="020B0503020204020204" pitchFamily="34" charset="-122"/>
                  <a:ea typeface="微软雅黑" panose="020B0503020204020204" pitchFamily="34" charset="-122"/>
                </a:endParaRPr>
              </a:p>
            </p:txBody>
          </p:sp>
          <p:sp>
            <p:nvSpPr>
              <p:cNvPr id="24" name="TextBox 74"/>
              <p:cNvSpPr txBox="1"/>
              <p:nvPr/>
            </p:nvSpPr>
            <p:spPr>
              <a:xfrm>
                <a:off x="218193" y="3622096"/>
                <a:ext cx="2193567" cy="236672"/>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增进团队成员之间的反馈</a:t>
                </a:r>
                <a:endParaRPr lang="en-US" altLang="zh-CN" sz="1400" kern="0" dirty="0">
                  <a:latin typeface="微软雅黑" panose="020B0503020204020204" pitchFamily="34" charset="-122"/>
                  <a:ea typeface="微软雅黑" panose="020B0503020204020204" pitchFamily="34" charset="-122"/>
                </a:endParaRPr>
              </a:p>
            </p:txBody>
          </p:sp>
          <p:sp>
            <p:nvSpPr>
              <p:cNvPr id="25" name="TextBox 75"/>
              <p:cNvSpPr txBox="1"/>
              <p:nvPr/>
            </p:nvSpPr>
            <p:spPr>
              <a:xfrm>
                <a:off x="362210" y="4079504"/>
                <a:ext cx="2265575" cy="414664"/>
              </a:xfrm>
              <a:prstGeom prst="rect">
                <a:avLst/>
              </a:prstGeom>
              <a:noFill/>
            </p:spPr>
            <p:txBody>
              <a:bodyPr wrap="square" rtlCol="0">
                <a:spAutoFit/>
              </a:bodyPr>
              <a:lstStyle/>
              <a:p>
                <a:pPr lvl="0" algn="r">
                  <a:lnSpc>
                    <a:spcPct val="130000"/>
                  </a:lnSpc>
                  <a:defRPr/>
                </a:pPr>
                <a:r>
                  <a:rPr lang="zh-CN" altLang="en-US" sz="1400" kern="0" dirty="0">
                    <a:latin typeface="微软雅黑" panose="020B0503020204020204" pitchFamily="34" charset="-122"/>
                    <a:ea typeface="微软雅黑" panose="020B0503020204020204" pitchFamily="34" charset="-122"/>
                  </a:rPr>
                  <a:t>信任你的成员</a:t>
                </a:r>
                <a:endParaRPr lang="en-US" altLang="zh-CN" sz="1400" kern="0" dirty="0">
                  <a:latin typeface="微软雅黑" panose="020B0503020204020204" pitchFamily="34" charset="-122"/>
                  <a:ea typeface="微软雅黑" panose="020B0503020204020204" pitchFamily="34" charset="-122"/>
                </a:endParaRPr>
              </a:p>
              <a:p>
                <a:pPr lvl="0" algn="r">
                  <a:lnSpc>
                    <a:spcPct val="130000"/>
                  </a:lnSpc>
                  <a:defRPr/>
                </a:pPr>
                <a:r>
                  <a:rPr lang="zh-CN" altLang="en-US" sz="1400" kern="0" dirty="0">
                    <a:latin typeface="微软雅黑" panose="020B0503020204020204" pitchFamily="34" charset="-122"/>
                    <a:ea typeface="微软雅黑" panose="020B0503020204020204" pitchFamily="34" charset="-122"/>
                  </a:rPr>
                  <a:t>鼓励大家公开自己的观点</a:t>
                </a:r>
                <a:endParaRPr lang="en-US" altLang="zh-CN" sz="1400" kern="0" dirty="0">
                  <a:latin typeface="微软雅黑" panose="020B0503020204020204" pitchFamily="34" charset="-122"/>
                  <a:ea typeface="微软雅黑" panose="020B0503020204020204" pitchFamily="34" charset="-122"/>
                </a:endParaRPr>
              </a:p>
            </p:txBody>
          </p:sp>
          <p:sp>
            <p:nvSpPr>
              <p:cNvPr id="26" name="TextBox 76"/>
              <p:cNvSpPr txBox="1"/>
              <p:nvPr/>
            </p:nvSpPr>
            <p:spPr>
              <a:xfrm>
                <a:off x="2790760" y="3184975"/>
                <a:ext cx="1164411" cy="837554"/>
              </a:xfrm>
              <a:prstGeom prst="rect">
                <a:avLst/>
              </a:prstGeom>
              <a:noFill/>
            </p:spPr>
            <p:txBody>
              <a:bodyPr wrap="square" rtlCol="0">
                <a:spAutoFit/>
              </a:bodyPr>
              <a:lstStyle/>
              <a:p>
                <a:pPr algn="ctr">
                  <a:lnSpc>
                    <a:spcPct val="110000"/>
                  </a:lnSpc>
                  <a:defRPr/>
                </a:pPr>
                <a:r>
                  <a:rPr lang="en-US" altLang="zh-CN" sz="2500" b="1" kern="0" dirty="0">
                    <a:solidFill>
                      <a:srgbClr val="0070C0"/>
                    </a:solidFill>
                    <a:latin typeface="微软雅黑" panose="020B0503020204020204" pitchFamily="34" charset="-122"/>
                    <a:ea typeface="微软雅黑" panose="020B0503020204020204" pitchFamily="34" charset="-122"/>
                  </a:rPr>
                  <a:t>C</a:t>
                </a:r>
              </a:p>
              <a:p>
                <a:pPr algn="ctr">
                  <a:lnSpc>
                    <a:spcPct val="110000"/>
                  </a:lnSpc>
                  <a:defRPr/>
                </a:pPr>
                <a:r>
                  <a:rPr lang="zh-CN" altLang="en-US" sz="2500" b="1" kern="0" dirty="0">
                    <a:solidFill>
                      <a:srgbClr val="0070C0"/>
                    </a:solidFill>
                    <a:latin typeface="微软雅黑" panose="020B0503020204020204" pitchFamily="34" charset="-122"/>
                    <a:ea typeface="微软雅黑" panose="020B0503020204020204" pitchFamily="34" charset="-122"/>
                  </a:rPr>
                  <a:t>氛围</a:t>
                </a:r>
              </a:p>
            </p:txBody>
          </p:sp>
        </p:grpSp>
        <p:sp>
          <p:nvSpPr>
            <p:cNvPr id="50" name="椭圆 49"/>
            <p:cNvSpPr/>
            <p:nvPr/>
          </p:nvSpPr>
          <p:spPr>
            <a:xfrm rot="3485961">
              <a:off x="5903979" y="3549308"/>
              <a:ext cx="2806475" cy="2806475"/>
            </a:xfrm>
            <a:prstGeom prst="ellipse">
              <a:avLst/>
            </a:prstGeom>
            <a:noFill/>
            <a:ln>
              <a:solidFill>
                <a:srgbClr val="D7E5F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51" name="椭圆 2"/>
            <p:cNvSpPr/>
            <p:nvPr/>
          </p:nvSpPr>
          <p:spPr>
            <a:xfrm rot="2221913">
              <a:off x="6828378" y="4097573"/>
              <a:ext cx="1653329" cy="2186772"/>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gradFill flip="none" rotWithShape="1">
              <a:gsLst>
                <a:gs pos="15000">
                  <a:srgbClr val="FFC000">
                    <a:alpha val="0"/>
                  </a:srgbClr>
                </a:gs>
                <a:gs pos="100000">
                  <a:srgbClr val="0070C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rot="3485961">
              <a:off x="8380070" y="5175352"/>
              <a:ext cx="226167" cy="226168"/>
              <a:chOff x="539552" y="866690"/>
              <a:chExt cx="2238863" cy="2238869"/>
            </a:xfrm>
          </p:grpSpPr>
          <p:sp>
            <p:nvSpPr>
              <p:cNvPr id="53" name="椭圆 52"/>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54" name="椭圆 53"/>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rot="3485961">
              <a:off x="8057258" y="5691723"/>
              <a:ext cx="226167" cy="226168"/>
              <a:chOff x="539552" y="866690"/>
              <a:chExt cx="2238863" cy="2238869"/>
            </a:xfrm>
          </p:grpSpPr>
          <p:sp>
            <p:nvSpPr>
              <p:cNvPr id="56" name="椭圆 55"/>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57" name="椭圆 56"/>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58" name="TextBox 51"/>
            <p:cNvSpPr txBox="1"/>
            <p:nvPr/>
          </p:nvSpPr>
          <p:spPr>
            <a:xfrm>
              <a:off x="8654484" y="5142062"/>
              <a:ext cx="2880323"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通过自己的榜样进行领导</a:t>
              </a:r>
              <a:endParaRPr lang="en-US" altLang="zh-CN" sz="1400" kern="0" dirty="0">
                <a:latin typeface="微软雅黑" panose="020B0503020204020204" pitchFamily="34" charset="-122"/>
                <a:ea typeface="微软雅黑" panose="020B0503020204020204" pitchFamily="34" charset="-122"/>
              </a:endParaRPr>
            </a:p>
          </p:txBody>
        </p:sp>
        <p:sp>
          <p:nvSpPr>
            <p:cNvPr id="59" name="TextBox 52"/>
            <p:cNvSpPr txBox="1"/>
            <p:nvPr/>
          </p:nvSpPr>
          <p:spPr>
            <a:xfrm>
              <a:off x="8418860" y="5718126"/>
              <a:ext cx="2937483"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保持微笑，鼓励幽默感</a:t>
              </a:r>
              <a:endParaRPr lang="en-US" altLang="zh-CN" sz="1400" kern="0" dirty="0">
                <a:latin typeface="微软雅黑" panose="020B0503020204020204" pitchFamily="34" charset="-122"/>
                <a:ea typeface="微软雅黑" panose="020B0503020204020204" pitchFamily="34" charset="-122"/>
              </a:endParaRPr>
            </a:p>
          </p:txBody>
        </p:sp>
        <p:sp>
          <p:nvSpPr>
            <p:cNvPr id="60" name="椭圆 59"/>
            <p:cNvSpPr/>
            <p:nvPr/>
          </p:nvSpPr>
          <p:spPr>
            <a:xfrm rot="13938104">
              <a:off x="2628367" y="968269"/>
              <a:ext cx="2806475" cy="2806475"/>
            </a:xfrm>
            <a:prstGeom prst="ellipse">
              <a:avLst/>
            </a:prstGeom>
            <a:noFill/>
            <a:ln>
              <a:solidFill>
                <a:srgbClr val="D7E5F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1" name="椭圆 60"/>
            <p:cNvSpPr/>
            <p:nvPr/>
          </p:nvSpPr>
          <p:spPr>
            <a:xfrm>
              <a:off x="6355769" y="812069"/>
              <a:ext cx="2806475" cy="2806475"/>
            </a:xfrm>
            <a:prstGeom prst="ellipse">
              <a:avLst/>
            </a:prstGeom>
            <a:noFill/>
            <a:ln>
              <a:solidFill>
                <a:srgbClr val="D7E5F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2" name="椭圆 2"/>
            <p:cNvSpPr/>
            <p:nvPr/>
          </p:nvSpPr>
          <p:spPr>
            <a:xfrm rot="20335952">
              <a:off x="7318556" y="952618"/>
              <a:ext cx="1653329" cy="2186772"/>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gradFill flip="none" rotWithShape="1">
              <a:gsLst>
                <a:gs pos="15000">
                  <a:srgbClr val="FFC000">
                    <a:alpha val="0"/>
                  </a:srgbClr>
                </a:gs>
                <a:gs pos="100000">
                  <a:srgbClr val="0070C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3" name="椭圆 62"/>
            <p:cNvSpPr/>
            <p:nvPr/>
          </p:nvSpPr>
          <p:spPr bwMode="auto">
            <a:xfrm rot="1267204">
              <a:off x="6835823" y="1238982"/>
              <a:ext cx="1890125" cy="189012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4" name="椭圆 63"/>
            <p:cNvSpPr/>
            <p:nvPr/>
          </p:nvSpPr>
          <p:spPr>
            <a:xfrm rot="1267204">
              <a:off x="6973018" y="1376179"/>
              <a:ext cx="1615735" cy="1615735"/>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8011163" y="961935"/>
              <a:ext cx="226167" cy="226168"/>
              <a:chOff x="539552" y="866690"/>
              <a:chExt cx="2238863" cy="2238869"/>
            </a:xfrm>
          </p:grpSpPr>
          <p:sp>
            <p:nvSpPr>
              <p:cNvPr id="66" name="椭圆 65"/>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7" name="椭圆 66"/>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8557789" y="1272904"/>
              <a:ext cx="226167" cy="226168"/>
              <a:chOff x="539552" y="866690"/>
              <a:chExt cx="2238863" cy="2238869"/>
            </a:xfrm>
          </p:grpSpPr>
          <p:sp>
            <p:nvSpPr>
              <p:cNvPr id="69" name="椭圆 68"/>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0" name="椭圆 69"/>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8825581" y="1835465"/>
              <a:ext cx="226167" cy="226168"/>
              <a:chOff x="539552" y="866690"/>
              <a:chExt cx="2238863" cy="2238869"/>
            </a:xfrm>
          </p:grpSpPr>
          <p:sp>
            <p:nvSpPr>
              <p:cNvPr id="72" name="椭圆 71"/>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3" name="椭圆 72"/>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8762742" y="2487120"/>
              <a:ext cx="226167" cy="226168"/>
              <a:chOff x="539552" y="866690"/>
              <a:chExt cx="2238863" cy="2238869"/>
            </a:xfrm>
          </p:grpSpPr>
          <p:sp>
            <p:nvSpPr>
              <p:cNvPr id="75" name="椭圆 74"/>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77" name="椭圆 76"/>
            <p:cNvSpPr/>
            <p:nvPr/>
          </p:nvSpPr>
          <p:spPr>
            <a:xfrm rot="1267204">
              <a:off x="4335041" y="1778585"/>
              <a:ext cx="3128671" cy="3128672"/>
            </a:xfrm>
            <a:prstGeom prst="ellipse">
              <a:avLst/>
            </a:prstGeom>
            <a:blipFill>
              <a:blip r:embed="rId3" cstate="screen"/>
              <a:stretch>
                <a:fillRect/>
              </a:stretch>
            </a:blipFill>
            <a:ln w="76200">
              <a:solidFill>
                <a:srgbClr val="0070C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8" name="椭圆 2"/>
            <p:cNvSpPr/>
            <p:nvPr/>
          </p:nvSpPr>
          <p:spPr>
            <a:xfrm rot="12674056">
              <a:off x="2834810" y="1076063"/>
              <a:ext cx="1653329" cy="2186772"/>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gradFill flip="none" rotWithShape="1">
              <a:gsLst>
                <a:gs pos="15000">
                  <a:srgbClr val="FFC000">
                    <a:alpha val="0"/>
                  </a:srgbClr>
                </a:gs>
                <a:gs pos="100000">
                  <a:srgbClr val="0070C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rot="13938104">
              <a:off x="3048428" y="1428248"/>
              <a:ext cx="1890125" cy="1890129"/>
              <a:chOff x="3469875" y="2493969"/>
              <a:chExt cx="2238863" cy="2238869"/>
            </a:xfrm>
          </p:grpSpPr>
          <p:sp>
            <p:nvSpPr>
              <p:cNvPr id="80" name="椭圆 79"/>
              <p:cNvSpPr/>
              <p:nvPr/>
            </p:nvSpPr>
            <p:spPr bwMode="auto">
              <a:xfrm rot="1267204">
                <a:off x="3469875" y="2493969"/>
                <a:ext cx="2238863" cy="223886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1" name="椭圆 80"/>
              <p:cNvSpPr/>
              <p:nvPr/>
            </p:nvSpPr>
            <p:spPr>
              <a:xfrm rot="1267204">
                <a:off x="3632383" y="2656480"/>
                <a:ext cx="1913846" cy="1913847"/>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rot="13938104">
              <a:off x="2792933" y="2666720"/>
              <a:ext cx="226167" cy="226168"/>
              <a:chOff x="539552" y="866690"/>
              <a:chExt cx="2238863" cy="2238869"/>
            </a:xfrm>
          </p:grpSpPr>
          <p:sp>
            <p:nvSpPr>
              <p:cNvPr id="83" name="椭圆 82"/>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4" name="椭圆 83"/>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rot="13938104">
              <a:off x="2704722" y="2044048"/>
              <a:ext cx="226167" cy="226168"/>
              <a:chOff x="539552" y="866690"/>
              <a:chExt cx="2238863" cy="2238869"/>
            </a:xfrm>
          </p:grpSpPr>
          <p:sp>
            <p:nvSpPr>
              <p:cNvPr id="86" name="椭圆 85"/>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7" name="椭圆 86"/>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rot="13938104">
              <a:off x="2973721" y="1497709"/>
              <a:ext cx="226167" cy="226168"/>
              <a:chOff x="539552" y="866690"/>
              <a:chExt cx="2238863" cy="2238869"/>
            </a:xfrm>
          </p:grpSpPr>
          <p:sp>
            <p:nvSpPr>
              <p:cNvPr id="89" name="椭圆 88"/>
              <p:cNvSpPr/>
              <p:nvPr/>
            </p:nvSpPr>
            <p:spPr bwMode="auto">
              <a:xfrm rot="1267204">
                <a:off x="539552" y="866690"/>
                <a:ext cx="2238863" cy="2238869"/>
              </a:xfrm>
              <a:prstGeom prst="ellipse">
                <a:avLst/>
              </a:prstGeom>
              <a:gradFill flip="none" rotWithShape="1">
                <a:gsLst>
                  <a:gs pos="0">
                    <a:srgbClr val="E5F4FB"/>
                  </a:gs>
                  <a:gs pos="47000">
                    <a:schemeClr val="tx2">
                      <a:lumMod val="60000"/>
                      <a:lumOff val="40000"/>
                    </a:schemeClr>
                  </a:gs>
                  <a:gs pos="98000">
                    <a:srgbClr val="2A6EC0"/>
                  </a:gs>
                </a:gsLst>
                <a:path path="circle">
                  <a:fillToRect r="100000" b="100000"/>
                </a:path>
                <a:tileRect l="-100000" t="-100000"/>
              </a:gradFill>
              <a:ln>
                <a:noFill/>
              </a:ln>
              <a:effectLst>
                <a:outerShdw blurRad="50800" dist="25400" dir="5400000" algn="t" rotWithShape="0">
                  <a:prstClr val="black">
                    <a:alpha val="9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0" name="椭圆 89"/>
              <p:cNvSpPr/>
              <p:nvPr/>
            </p:nvSpPr>
            <p:spPr>
              <a:xfrm rot="1267204">
                <a:off x="787448" y="1114592"/>
                <a:ext cx="1743070" cy="1743064"/>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92" name="TextBox 46"/>
            <p:cNvSpPr txBox="1"/>
            <p:nvPr/>
          </p:nvSpPr>
          <p:spPr>
            <a:xfrm>
              <a:off x="7035734" y="1604797"/>
              <a:ext cx="1552549" cy="1116738"/>
            </a:xfrm>
            <a:prstGeom prst="rect">
              <a:avLst/>
            </a:prstGeom>
            <a:noFill/>
          </p:spPr>
          <p:txBody>
            <a:bodyPr wrap="square" rtlCol="0">
              <a:spAutoFit/>
            </a:bodyPr>
            <a:lstStyle/>
            <a:p>
              <a:pPr algn="ctr">
                <a:lnSpc>
                  <a:spcPct val="110000"/>
                </a:lnSpc>
                <a:defRPr/>
              </a:pPr>
              <a:r>
                <a:rPr lang="en-US" altLang="zh-CN" sz="2500" b="1" kern="0" dirty="0">
                  <a:solidFill>
                    <a:srgbClr val="0070C0"/>
                  </a:solidFill>
                  <a:latin typeface="微软雅黑" panose="020B0503020204020204" pitchFamily="34" charset="-122"/>
                  <a:ea typeface="微软雅黑" panose="020B0503020204020204" pitchFamily="34" charset="-122"/>
                </a:rPr>
                <a:t>B</a:t>
              </a:r>
            </a:p>
            <a:p>
              <a:pPr algn="ctr">
                <a:lnSpc>
                  <a:spcPct val="110000"/>
                </a:lnSpc>
                <a:defRPr/>
              </a:pPr>
              <a:r>
                <a:rPr lang="zh-CN" altLang="en-US" sz="2500" b="1" kern="0" dirty="0">
                  <a:solidFill>
                    <a:srgbClr val="0070C0"/>
                  </a:solidFill>
                  <a:latin typeface="微软雅黑" panose="020B0503020204020204" pitchFamily="34" charset="-122"/>
                  <a:ea typeface="微软雅黑" panose="020B0503020204020204" pitchFamily="34" charset="-122"/>
                </a:rPr>
                <a:t>管理</a:t>
              </a:r>
            </a:p>
          </p:txBody>
        </p:sp>
        <p:sp>
          <p:nvSpPr>
            <p:cNvPr id="93" name="TextBox 47"/>
            <p:cNvSpPr txBox="1"/>
            <p:nvPr/>
          </p:nvSpPr>
          <p:spPr>
            <a:xfrm>
              <a:off x="8401425" y="518737"/>
              <a:ext cx="2155837"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学会放权</a:t>
              </a:r>
              <a:endParaRPr lang="en-US" altLang="zh-CN" sz="1400" kern="0" dirty="0">
                <a:latin typeface="微软雅黑" panose="020B0503020204020204" pitchFamily="34" charset="-122"/>
                <a:ea typeface="微软雅黑" panose="020B0503020204020204" pitchFamily="34" charset="-122"/>
              </a:endParaRPr>
            </a:p>
          </p:txBody>
        </p:sp>
        <p:sp>
          <p:nvSpPr>
            <p:cNvPr id="94" name="TextBox 48"/>
            <p:cNvSpPr txBox="1"/>
            <p:nvPr/>
          </p:nvSpPr>
          <p:spPr>
            <a:xfrm>
              <a:off x="8977486" y="1137542"/>
              <a:ext cx="2155837"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让事情简单化</a:t>
              </a:r>
              <a:endParaRPr lang="en-US" altLang="zh-CN" sz="1400" kern="0" dirty="0">
                <a:latin typeface="微软雅黑" panose="020B0503020204020204" pitchFamily="34" charset="-122"/>
                <a:ea typeface="微软雅黑" panose="020B0503020204020204" pitchFamily="34" charset="-122"/>
              </a:endParaRPr>
            </a:p>
          </p:txBody>
        </p:sp>
        <p:sp>
          <p:nvSpPr>
            <p:cNvPr id="95" name="TextBox 49"/>
            <p:cNvSpPr txBox="1"/>
            <p:nvPr/>
          </p:nvSpPr>
          <p:spPr>
            <a:xfrm>
              <a:off x="9162245" y="1724629"/>
              <a:ext cx="2598384"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召开不同类型的会议</a:t>
              </a:r>
              <a:endParaRPr lang="en-US" altLang="zh-CN" sz="1400" kern="0" dirty="0">
                <a:latin typeface="微软雅黑" panose="020B0503020204020204" pitchFamily="34" charset="-122"/>
                <a:ea typeface="微软雅黑" panose="020B0503020204020204" pitchFamily="34" charset="-122"/>
              </a:endParaRPr>
            </a:p>
          </p:txBody>
        </p:sp>
        <p:sp>
          <p:nvSpPr>
            <p:cNvPr id="96" name="TextBox 50"/>
            <p:cNvSpPr txBox="1"/>
            <p:nvPr/>
          </p:nvSpPr>
          <p:spPr>
            <a:xfrm>
              <a:off x="9120273" y="2453969"/>
              <a:ext cx="2640356"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确保工作所需的资源</a:t>
              </a:r>
              <a:endParaRPr lang="en-US" altLang="zh-CN" sz="1400" kern="0" dirty="0">
                <a:latin typeface="微软雅黑" panose="020B0503020204020204" pitchFamily="34" charset="-122"/>
                <a:ea typeface="微软雅黑" panose="020B0503020204020204" pitchFamily="34" charset="-122"/>
              </a:endParaRPr>
            </a:p>
          </p:txBody>
        </p:sp>
        <p:sp>
          <p:nvSpPr>
            <p:cNvPr id="97" name="TextBox 53"/>
            <p:cNvSpPr txBox="1"/>
            <p:nvPr/>
          </p:nvSpPr>
          <p:spPr>
            <a:xfrm>
              <a:off x="770644" y="1293547"/>
              <a:ext cx="2155837"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鼓励参与愿景规划</a:t>
              </a:r>
              <a:endParaRPr lang="en-US" altLang="zh-CN" sz="1400" kern="0" dirty="0">
                <a:latin typeface="微软雅黑" panose="020B0503020204020204" pitchFamily="34" charset="-122"/>
                <a:ea typeface="微软雅黑" panose="020B0503020204020204" pitchFamily="34" charset="-122"/>
              </a:endParaRPr>
            </a:p>
          </p:txBody>
        </p:sp>
        <p:sp>
          <p:nvSpPr>
            <p:cNvPr id="98" name="TextBox 54"/>
            <p:cNvSpPr txBox="1"/>
            <p:nvPr/>
          </p:nvSpPr>
          <p:spPr>
            <a:xfrm>
              <a:off x="578623" y="1925922"/>
              <a:ext cx="2155837" cy="315563"/>
            </a:xfrm>
            <a:prstGeom prst="rect">
              <a:avLst/>
            </a:prstGeom>
            <a:noFill/>
          </p:spPr>
          <p:txBody>
            <a:bodyPr wrap="square" rtlCol="0">
              <a:spAutoFit/>
            </a:bodyPr>
            <a:lstStyle/>
            <a:p>
              <a:pPr>
                <a:lnSpc>
                  <a:spcPct val="130000"/>
                </a:lnSpc>
                <a:defRPr/>
              </a:pPr>
              <a:r>
                <a:rPr lang="zh-CN" altLang="en-US" sz="1400" kern="0" dirty="0">
                  <a:latin typeface="微软雅黑" panose="020B0503020204020204" pitchFamily="34" charset="-122"/>
                  <a:ea typeface="微软雅黑" panose="020B0503020204020204" pitchFamily="34" charset="-122"/>
                </a:rPr>
                <a:t>对愿景做出解释</a:t>
              </a:r>
              <a:endParaRPr lang="en-US" altLang="zh-CN" sz="1400" kern="0" dirty="0">
                <a:latin typeface="微软雅黑" panose="020B0503020204020204" pitchFamily="34" charset="-122"/>
                <a:ea typeface="微软雅黑" panose="020B0503020204020204" pitchFamily="34" charset="-122"/>
              </a:endParaRPr>
            </a:p>
          </p:txBody>
        </p:sp>
        <p:sp>
          <p:nvSpPr>
            <p:cNvPr id="99" name="TextBox 55"/>
            <p:cNvSpPr txBox="1"/>
            <p:nvPr/>
          </p:nvSpPr>
          <p:spPr>
            <a:xfrm>
              <a:off x="822219" y="2558204"/>
              <a:ext cx="2155837" cy="315563"/>
            </a:xfrm>
            <a:prstGeom prst="rect">
              <a:avLst/>
            </a:prstGeom>
            <a:noFill/>
          </p:spPr>
          <p:txBody>
            <a:bodyPr wrap="square" rtlCol="0">
              <a:spAutoFit/>
            </a:bodyPr>
            <a:lstStyle/>
            <a:p>
              <a:pPr lvl="0">
                <a:lnSpc>
                  <a:spcPct val="130000"/>
                </a:lnSpc>
                <a:defRPr/>
              </a:pPr>
              <a:r>
                <a:rPr lang="zh-CN" altLang="en-US" sz="1400" kern="0" dirty="0">
                  <a:latin typeface="微软雅黑" panose="020B0503020204020204" pitchFamily="34" charset="-122"/>
                  <a:ea typeface="微软雅黑" panose="020B0503020204020204" pitchFamily="34" charset="-122"/>
                </a:rPr>
                <a:t>提供意义和挑战</a:t>
              </a:r>
              <a:endParaRPr lang="en-US" altLang="zh-CN" sz="1400" kern="0" dirty="0">
                <a:latin typeface="微软雅黑" panose="020B0503020204020204" pitchFamily="34" charset="-122"/>
                <a:ea typeface="微软雅黑" panose="020B0503020204020204" pitchFamily="34" charset="-122"/>
              </a:endParaRPr>
            </a:p>
          </p:txBody>
        </p:sp>
        <p:sp>
          <p:nvSpPr>
            <p:cNvPr id="100" name="TextBox 56"/>
            <p:cNvSpPr txBox="1"/>
            <p:nvPr/>
          </p:nvSpPr>
          <p:spPr>
            <a:xfrm>
              <a:off x="3196191" y="1796819"/>
              <a:ext cx="1552549" cy="1116738"/>
            </a:xfrm>
            <a:prstGeom prst="rect">
              <a:avLst/>
            </a:prstGeom>
            <a:noFill/>
          </p:spPr>
          <p:txBody>
            <a:bodyPr wrap="square" rtlCol="0">
              <a:spAutoFit/>
            </a:bodyPr>
            <a:lstStyle/>
            <a:p>
              <a:pPr algn="ctr">
                <a:lnSpc>
                  <a:spcPct val="110000"/>
                </a:lnSpc>
                <a:defRPr/>
              </a:pPr>
              <a:r>
                <a:rPr lang="en-US" altLang="zh-CN" sz="2500" b="1" kern="0" dirty="0">
                  <a:solidFill>
                    <a:srgbClr val="0070C0"/>
                  </a:solidFill>
                  <a:latin typeface="微软雅黑" panose="020B0503020204020204" pitchFamily="34" charset="-122"/>
                  <a:ea typeface="微软雅黑" panose="020B0503020204020204" pitchFamily="34" charset="-122"/>
                </a:rPr>
                <a:t>A</a:t>
              </a:r>
            </a:p>
            <a:p>
              <a:pPr algn="ctr">
                <a:lnSpc>
                  <a:spcPct val="110000"/>
                </a:lnSpc>
                <a:defRPr/>
              </a:pPr>
              <a:r>
                <a:rPr lang="zh-CN" altLang="en-US" sz="2500" b="1" kern="0" dirty="0">
                  <a:solidFill>
                    <a:srgbClr val="0070C0"/>
                  </a:solidFill>
                  <a:latin typeface="微软雅黑" panose="020B0503020204020204" pitchFamily="34" charset="-122"/>
                  <a:ea typeface="微软雅黑" panose="020B0503020204020204" pitchFamily="34" charset="-122"/>
                </a:rPr>
                <a:t>愿景</a:t>
              </a:r>
            </a:p>
          </p:txBody>
        </p:sp>
        <p:sp>
          <p:nvSpPr>
            <p:cNvPr id="101" name="椭圆 100"/>
            <p:cNvSpPr/>
            <p:nvPr/>
          </p:nvSpPr>
          <p:spPr bwMode="auto">
            <a:xfrm rot="4753165">
              <a:off x="6400255" y="4009536"/>
              <a:ext cx="1890125" cy="1890129"/>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02" name="椭圆 101"/>
            <p:cNvSpPr/>
            <p:nvPr/>
          </p:nvSpPr>
          <p:spPr>
            <a:xfrm rot="4753165">
              <a:off x="6537450" y="4146733"/>
              <a:ext cx="1615735" cy="1615735"/>
            </a:xfrm>
            <a:prstGeom prst="ellipse">
              <a:avLst/>
            </a:prstGeom>
            <a:solidFill>
              <a:schemeClr val="bg1"/>
            </a:solidFill>
            <a:ln w="12700">
              <a:solidFill>
                <a:schemeClr val="tx2">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03" name="TextBox 57"/>
            <p:cNvSpPr txBox="1"/>
            <p:nvPr/>
          </p:nvSpPr>
          <p:spPr>
            <a:xfrm>
              <a:off x="6576054" y="4389107"/>
              <a:ext cx="1552549" cy="1116738"/>
            </a:xfrm>
            <a:prstGeom prst="rect">
              <a:avLst/>
            </a:prstGeom>
            <a:noFill/>
          </p:spPr>
          <p:txBody>
            <a:bodyPr wrap="square" rtlCol="0">
              <a:spAutoFit/>
            </a:bodyPr>
            <a:lstStyle/>
            <a:p>
              <a:pPr algn="ctr">
                <a:lnSpc>
                  <a:spcPct val="110000"/>
                </a:lnSpc>
                <a:defRPr/>
              </a:pPr>
              <a:r>
                <a:rPr lang="en-US" altLang="zh-CN" sz="2500" b="1" kern="0" dirty="0">
                  <a:solidFill>
                    <a:srgbClr val="0070C0"/>
                  </a:solidFill>
                  <a:latin typeface="微软雅黑" panose="020B0503020204020204" pitchFamily="34" charset="-122"/>
                  <a:ea typeface="微软雅黑" panose="020B0503020204020204" pitchFamily="34" charset="-122"/>
                </a:rPr>
                <a:t>D</a:t>
              </a:r>
            </a:p>
            <a:p>
              <a:pPr algn="ctr">
                <a:lnSpc>
                  <a:spcPct val="110000"/>
                </a:lnSpc>
                <a:defRPr/>
              </a:pPr>
              <a:r>
                <a:rPr lang="zh-CN" altLang="en-US" sz="2500" b="1" kern="0" dirty="0">
                  <a:solidFill>
                    <a:srgbClr val="0070C0"/>
                  </a:solidFill>
                  <a:latin typeface="微软雅黑" panose="020B0503020204020204" pitchFamily="34" charset="-122"/>
                  <a:ea typeface="微软雅黑" panose="020B0503020204020204" pitchFamily="34" charset="-122"/>
                </a:rPr>
                <a:t>行为</a:t>
              </a: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1000"/>
                                        <p:tgtEl>
                                          <p:spTgt spid="20">
                                            <p:txEl>
                                              <p:pRg st="0" end="0"/>
                                            </p:txEl>
                                          </p:spTgt>
                                        </p:tgtEl>
                                      </p:cBhvr>
                                    </p:animEffect>
                                    <p:anim calcmode="lin" valueType="num">
                                      <p:cBhvr>
                                        <p:cTn id="12"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5524" y="-16320"/>
            <a:ext cx="12207524" cy="6874320"/>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4800" t="64281" r="60388" b="12936"/>
          <a:stretch>
            <a:fillRect/>
          </a:stretch>
        </p:blipFill>
        <p:spPr>
          <a:xfrm>
            <a:off x="9062339" y="188771"/>
            <a:ext cx="3255736" cy="1562412"/>
          </a:xfrm>
          <a:prstGeom prst="rect">
            <a:avLst/>
          </a:prstGeom>
        </p:spPr>
      </p:pic>
      <p:sp>
        <p:nvSpPr>
          <p:cNvPr id="12" name="矩形 11"/>
          <p:cNvSpPr/>
          <p:nvPr/>
        </p:nvSpPr>
        <p:spPr>
          <a:xfrm>
            <a:off x="-15524" y="2760"/>
            <a:ext cx="12207524" cy="6877050"/>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5"/>
          <p:cNvSpPr>
            <a:spLocks noChangeArrowheads="1"/>
          </p:cNvSpPr>
          <p:nvPr/>
        </p:nvSpPr>
        <p:spPr bwMode="auto">
          <a:xfrm rot="9949063">
            <a:off x="9020416" y="5436298"/>
            <a:ext cx="1219200" cy="512763"/>
          </a:xfrm>
          <a:prstGeom prst="triangle">
            <a:avLst>
              <a:gd name="adj" fmla="val 65787"/>
            </a:avLst>
          </a:prstGeom>
          <a:solidFill>
            <a:schemeClr val="bg1"/>
          </a:solidFill>
          <a:ln>
            <a:noFill/>
          </a:ln>
        </p:spPr>
        <p:txBody>
          <a:bodyPr anchor="ctr"/>
          <a:lstStyle/>
          <a:p>
            <a:pPr algn="ctr" eaLnBrk="1" hangingPunct="1"/>
            <a:endParaRPr lang="zh-CN" altLang="en-US">
              <a:solidFill>
                <a:srgbClr val="FFFFFF"/>
              </a:solidFill>
            </a:endParaRPr>
          </a:p>
        </p:txBody>
      </p:sp>
      <p:sp>
        <p:nvSpPr>
          <p:cNvPr id="15" name="等腰三角形 9"/>
          <p:cNvSpPr>
            <a:spLocks noChangeArrowheads="1"/>
          </p:cNvSpPr>
          <p:nvPr/>
        </p:nvSpPr>
        <p:spPr bwMode="auto">
          <a:xfrm rot="18237801">
            <a:off x="10175593" y="3437902"/>
            <a:ext cx="306387" cy="163513"/>
          </a:xfrm>
          <a:prstGeom prst="triangle">
            <a:avLst>
              <a:gd name="adj" fmla="val 89630"/>
            </a:avLst>
          </a:prstGeom>
          <a:solidFill>
            <a:schemeClr val="bg1"/>
          </a:solidFill>
          <a:ln>
            <a:noFill/>
          </a:ln>
        </p:spPr>
        <p:txBody>
          <a:bodyPr anchor="ctr"/>
          <a:lstStyle/>
          <a:p>
            <a:pPr algn="ctr" eaLnBrk="1" hangingPunct="1"/>
            <a:endParaRPr lang="zh-CN" altLang="en-US">
              <a:solidFill>
                <a:srgbClr val="FFFFFF"/>
              </a:solidFill>
            </a:endParaRPr>
          </a:p>
        </p:txBody>
      </p:sp>
      <p:sp>
        <p:nvSpPr>
          <p:cNvPr id="16" name="等腰三角形 14"/>
          <p:cNvSpPr>
            <a:spLocks noChangeArrowheads="1"/>
          </p:cNvSpPr>
          <p:nvPr/>
        </p:nvSpPr>
        <p:spPr bwMode="auto">
          <a:xfrm rot="19833911">
            <a:off x="8697630" y="426414"/>
            <a:ext cx="246063" cy="196850"/>
          </a:xfrm>
          <a:prstGeom prst="triangle">
            <a:avLst>
              <a:gd name="adj" fmla="val 89630"/>
            </a:avLst>
          </a:prstGeom>
          <a:solidFill>
            <a:schemeClr val="bg1"/>
          </a:solidFill>
          <a:ln>
            <a:noFill/>
          </a:ln>
        </p:spPr>
        <p:txBody>
          <a:bodyPr anchor="ctr"/>
          <a:lstStyle/>
          <a:p>
            <a:pPr algn="ctr" eaLnBrk="1" hangingPunct="1"/>
            <a:endParaRPr lang="zh-CN" altLang="en-US">
              <a:solidFill>
                <a:schemeClr val="bg1"/>
              </a:solidFill>
            </a:endParaRPr>
          </a:p>
        </p:txBody>
      </p:sp>
      <p:sp>
        <p:nvSpPr>
          <p:cNvPr id="17" name="等腰三角形 8"/>
          <p:cNvSpPr>
            <a:spLocks noChangeArrowheads="1"/>
          </p:cNvSpPr>
          <p:nvPr/>
        </p:nvSpPr>
        <p:spPr bwMode="auto">
          <a:xfrm rot="10359249">
            <a:off x="1620555" y="2861640"/>
            <a:ext cx="339725" cy="446087"/>
          </a:xfrm>
          <a:prstGeom prst="triangle">
            <a:avLst>
              <a:gd name="adj" fmla="val 83981"/>
            </a:avLst>
          </a:prstGeom>
          <a:solidFill>
            <a:schemeClr val="bg1"/>
          </a:solidFill>
          <a:ln>
            <a:noFill/>
          </a:ln>
        </p:spPr>
        <p:txBody>
          <a:bodyPr anchor="ctr"/>
          <a:lstStyle/>
          <a:p>
            <a:pPr algn="ctr" eaLnBrk="1" hangingPunct="1"/>
            <a:endParaRPr lang="zh-CN" altLang="en-US">
              <a:solidFill>
                <a:srgbClr val="FFFFFF"/>
              </a:solidFill>
            </a:endParaRPr>
          </a:p>
        </p:txBody>
      </p:sp>
      <p:grpSp>
        <p:nvGrpSpPr>
          <p:cNvPr id="7" name="组合 6"/>
          <p:cNvGrpSpPr/>
          <p:nvPr/>
        </p:nvGrpSpPr>
        <p:grpSpPr>
          <a:xfrm>
            <a:off x="4336940" y="2355267"/>
            <a:ext cx="5887373" cy="1086018"/>
            <a:chOff x="3474384" y="3382954"/>
            <a:chExt cx="5887373" cy="1086018"/>
          </a:xfrm>
        </p:grpSpPr>
        <p:sp>
          <p:nvSpPr>
            <p:cNvPr id="8" name="TextBox 6"/>
            <p:cNvSpPr txBox="1">
              <a:spLocks noChangeArrowheads="1"/>
            </p:cNvSpPr>
            <p:nvPr/>
          </p:nvSpPr>
          <p:spPr bwMode="auto">
            <a:xfrm>
              <a:off x="3474384" y="3382954"/>
              <a:ext cx="588737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5000" b="1" spc="303" dirty="0" smtClean="0">
                  <a:solidFill>
                    <a:schemeClr val="bg1"/>
                  </a:solidFill>
                  <a:latin typeface="方正正大黑简体" panose="02000000000000000000" pitchFamily="2" charset="-122"/>
                  <a:ea typeface="方正正大黑简体" panose="02000000000000000000" pitchFamily="2" charset="-122"/>
                </a:rPr>
                <a:t>处理团队问题</a:t>
              </a:r>
              <a:endParaRPr lang="zh-CN" altLang="en-US" sz="5000" b="1" spc="303" dirty="0">
                <a:solidFill>
                  <a:schemeClr val="bg1"/>
                </a:solidFill>
                <a:latin typeface="方正正大黑简体" panose="02000000000000000000" pitchFamily="2" charset="-122"/>
                <a:ea typeface="方正正大黑简体" panose="02000000000000000000" pitchFamily="2" charset="-122"/>
              </a:endParaRPr>
            </a:p>
          </p:txBody>
        </p:sp>
        <p:sp>
          <p:nvSpPr>
            <p:cNvPr id="9" name="矩形 8"/>
            <p:cNvSpPr/>
            <p:nvPr/>
          </p:nvSpPr>
          <p:spPr>
            <a:xfrm>
              <a:off x="4279237" y="4068862"/>
              <a:ext cx="4652427" cy="400110"/>
            </a:xfrm>
            <a:prstGeom prst="rect">
              <a:avLst/>
            </a:prstGeom>
          </p:spPr>
          <p:txBody>
            <a:bodyPr wrap="none">
              <a:spAutoFit/>
            </a:bodyPr>
            <a:lstStyle/>
            <a:p>
              <a:r>
                <a:rPr lang="en-US" altLang="zh-CN" sz="2000" spc="300" dirty="0" smtClean="0">
                  <a:solidFill>
                    <a:schemeClr val="bg1"/>
                  </a:solidFill>
                  <a:latin typeface="微软雅黑" panose="020B0503020204020204" pitchFamily="34" charset="-122"/>
                  <a:ea typeface="微软雅黑" panose="020B0503020204020204" pitchFamily="34" charset="-122"/>
                </a:rPr>
                <a:t>HANDLING TEAM PROBLEMS</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3461284" y="2116195"/>
            <a:ext cx="1560812" cy="1554272"/>
          </a:xfrm>
          <a:prstGeom prst="rect">
            <a:avLst/>
          </a:prstGeom>
        </p:spPr>
        <p:txBody>
          <a:bodyPr wrap="none">
            <a:spAutoFit/>
          </a:bodyPr>
          <a:lstStyle/>
          <a:p>
            <a:r>
              <a:rPr lang="en-US" altLang="zh-CN" sz="9500" spc="303" dirty="0" smtClean="0">
                <a:solidFill>
                  <a:schemeClr val="bg1"/>
                </a:solidFill>
                <a:latin typeface="Impact" panose="020B0806030902050204" pitchFamily="34" charset="0"/>
                <a:ea typeface="MStiffHei PRC UltraBold" panose="00000500000000000000" pitchFamily="2" charset="-122"/>
              </a:rPr>
              <a:t>05</a:t>
            </a:r>
            <a:endParaRPr lang="zh-CN" altLang="en-US" sz="9500" dirty="0">
              <a:solidFill>
                <a:schemeClr val="bg1"/>
              </a:solidFill>
              <a:latin typeface="Impact" panose="020B0806030902050204" pitchFamily="34" charset="0"/>
              <a:ea typeface="MStiffHei PRC UltraBold"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528"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ppt_x</p:attrName>
                                        </p:attrNameLst>
                                      </p:cBhvr>
                                      <p:tavLst>
                                        <p:tav tm="0">
                                          <p:val>
                                            <p:fltVal val="0.5"/>
                                          </p:val>
                                        </p:tav>
                                        <p:tav tm="100000">
                                          <p:val>
                                            <p:strVal val="#ppt_x"/>
                                          </p:val>
                                        </p:tav>
                                      </p:tavLst>
                                    </p:anim>
                                    <p:anim calcmode="lin" valueType="num">
                                      <p:cBhvr>
                                        <p:cTn id="21" dur="500" fill="hold"/>
                                        <p:tgtEl>
                                          <p:spTgt spid="16"/>
                                        </p:tgtEl>
                                        <p:attrNameLst>
                                          <p:attrName>ppt_y</p:attrName>
                                        </p:attrNameLst>
                                      </p:cBhvr>
                                      <p:tavLst>
                                        <p:tav tm="0">
                                          <p:val>
                                            <p:fltVal val="0.5"/>
                                          </p:val>
                                        </p:tav>
                                        <p:tav tm="100000">
                                          <p:val>
                                            <p:strVal val="#ppt_y"/>
                                          </p:val>
                                        </p:tav>
                                      </p:tavLst>
                                    </p:anim>
                                  </p:childTnLst>
                                </p:cTn>
                              </p:par>
                              <p:par>
                                <p:cTn id="22" presetID="6" presetClass="emph" presetSubtype="0" fill="hold" nodeType="withEffect">
                                  <p:stCondLst>
                                    <p:cond delay="0"/>
                                  </p:stCondLst>
                                  <p:childTnLst>
                                    <p:animScale>
                                      <p:cBhvr>
                                        <p:cTn id="23" dur="2000" fill="hold"/>
                                        <p:tgtEl>
                                          <p:spTgt spid="4"/>
                                        </p:tgtEl>
                                      </p:cBhvr>
                                      <p:by x="150000" y="150000"/>
                                    </p:animScale>
                                  </p:childTnLst>
                                </p:cTn>
                              </p:par>
                            </p:childTnLst>
                          </p:cTn>
                        </p:par>
                        <p:par>
                          <p:cTn id="24" fill="hold">
                            <p:stCondLst>
                              <p:cond delay="2000"/>
                            </p:stCondLst>
                            <p:childTnLst>
                              <p:par>
                                <p:cTn id="25" presetID="23" presetClass="entr" presetSubtype="52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 calcmode="lin" valueType="num">
                                      <p:cBhvr>
                                        <p:cTn id="29" dur="500" fill="hold"/>
                                        <p:tgtEl>
                                          <p:spTgt spid="14"/>
                                        </p:tgtEl>
                                        <p:attrNameLst>
                                          <p:attrName>ppt_x</p:attrName>
                                        </p:attrNameLst>
                                      </p:cBhvr>
                                      <p:tavLst>
                                        <p:tav tm="0">
                                          <p:val>
                                            <p:fltVal val="0.5"/>
                                          </p:val>
                                        </p:tav>
                                        <p:tav tm="100000">
                                          <p:val>
                                            <p:strVal val="#ppt_x"/>
                                          </p:val>
                                        </p:tav>
                                      </p:tavLst>
                                    </p:anim>
                                    <p:anim calcmode="lin" valueType="num">
                                      <p:cBhvr>
                                        <p:cTn id="30" dur="500" fill="hold"/>
                                        <p:tgtEl>
                                          <p:spTgt spid="14"/>
                                        </p:tgtEl>
                                        <p:attrNameLst>
                                          <p:attrName>ppt_y</p:attrName>
                                        </p:attrNameLst>
                                      </p:cBhvr>
                                      <p:tavLst>
                                        <p:tav tm="0">
                                          <p:val>
                                            <p:fltVal val="0.5"/>
                                          </p:val>
                                        </p:tav>
                                        <p:tav tm="100000">
                                          <p:val>
                                            <p:strVal val="#ppt_y"/>
                                          </p:val>
                                        </p:tav>
                                      </p:tavLst>
                                    </p:anim>
                                  </p:childTnLst>
                                </p:cTn>
                              </p:par>
                            </p:childTnLst>
                          </p:cTn>
                        </p:par>
                        <p:par>
                          <p:cTn id="31" fill="hold">
                            <p:stCondLst>
                              <p:cond delay="2500"/>
                            </p:stCondLst>
                            <p:childTnLst>
                              <p:par>
                                <p:cTn id="32" presetID="23" presetClass="entr" presetSubtype="52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 calcmode="lin" valueType="num">
                                      <p:cBhvr>
                                        <p:cTn id="36" dur="500" fill="hold"/>
                                        <p:tgtEl>
                                          <p:spTgt spid="17"/>
                                        </p:tgtEl>
                                        <p:attrNameLst>
                                          <p:attrName>ppt_x</p:attrName>
                                        </p:attrNameLst>
                                      </p:cBhvr>
                                      <p:tavLst>
                                        <p:tav tm="0">
                                          <p:val>
                                            <p:fltVal val="0.5"/>
                                          </p:val>
                                        </p:tav>
                                        <p:tav tm="100000">
                                          <p:val>
                                            <p:strVal val="#ppt_x"/>
                                          </p:val>
                                        </p:tav>
                                      </p:tavLst>
                                    </p:anim>
                                    <p:anim calcmode="lin" valueType="num">
                                      <p:cBhvr>
                                        <p:cTn id="37" dur="500" fill="hold"/>
                                        <p:tgtEl>
                                          <p:spTgt spid="17"/>
                                        </p:tgtEl>
                                        <p:attrNameLst>
                                          <p:attrName>ppt_y</p:attrName>
                                        </p:attrNameLst>
                                      </p:cBhvr>
                                      <p:tavLst>
                                        <p:tav tm="0">
                                          <p:val>
                                            <p:fltVal val="0.5"/>
                                          </p:val>
                                        </p:tav>
                                        <p:tav tm="100000">
                                          <p:val>
                                            <p:strVal val="#ppt_y"/>
                                          </p:val>
                                        </p:tav>
                                      </p:tavLst>
                                    </p:anim>
                                  </p:childTnLst>
                                </p:cTn>
                              </p:par>
                            </p:childTnLst>
                          </p:cTn>
                        </p:par>
                        <p:par>
                          <p:cTn id="38" fill="hold">
                            <p:stCondLst>
                              <p:cond delay="3000"/>
                            </p:stCondLst>
                            <p:childTnLst>
                              <p:par>
                                <p:cTn id="39" presetID="23" presetClass="entr" presetSubtype="52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 calcmode="lin" valueType="num">
                                      <p:cBhvr>
                                        <p:cTn id="43" dur="500" fill="hold"/>
                                        <p:tgtEl>
                                          <p:spTgt spid="15"/>
                                        </p:tgtEl>
                                        <p:attrNameLst>
                                          <p:attrName>ppt_x</p:attrName>
                                        </p:attrNameLst>
                                      </p:cBhvr>
                                      <p:tavLst>
                                        <p:tav tm="0">
                                          <p:val>
                                            <p:fltVal val="0.5"/>
                                          </p:val>
                                        </p:tav>
                                        <p:tav tm="100000">
                                          <p:val>
                                            <p:strVal val="#ppt_x"/>
                                          </p:val>
                                        </p:tav>
                                      </p:tavLst>
                                    </p:anim>
                                    <p:anim calcmode="lin" valueType="num">
                                      <p:cBhvr>
                                        <p:cTn id="44"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animBg="1" autoUpdateAnimBg="0"/>
      <p:bldP spid="16" grpId="0" animBg="1" autoUpdateAnimBg="0"/>
      <p:bldP spid="17" grpId="0" animBg="1" autoUpdateAnimBg="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24564" y="1122757"/>
            <a:ext cx="4303182" cy="1865152"/>
            <a:chOff x="1124564" y="1122757"/>
            <a:chExt cx="4303182" cy="1865152"/>
          </a:xfrm>
        </p:grpSpPr>
        <p:sp>
          <p:nvSpPr>
            <p:cNvPr id="9" name="TextBox 24"/>
            <p:cNvSpPr txBox="1"/>
            <p:nvPr/>
          </p:nvSpPr>
          <p:spPr>
            <a:xfrm>
              <a:off x="1385241" y="1254229"/>
              <a:ext cx="3667144" cy="1733680"/>
            </a:xfrm>
            <a:prstGeom prst="rect">
              <a:avLst/>
            </a:prstGeom>
            <a:noFill/>
          </p:spPr>
          <p:txBody>
            <a:bodyPr wrap="square" rtlCol="0">
              <a:spAutoFit/>
            </a:bodyPr>
            <a:lstStyle/>
            <a:p>
              <a:pPr algn="ctr">
                <a:defRPr/>
              </a:pPr>
              <a:r>
                <a:rPr lang="zh-CN" altLang="en-US" sz="5335" b="1" kern="0" dirty="0">
                  <a:solidFill>
                    <a:srgbClr val="0070C0"/>
                  </a:solidFill>
                  <a:latin typeface="微软雅黑" panose="020B0503020204020204" pitchFamily="34" charset="-122"/>
                  <a:ea typeface="微软雅黑" panose="020B0503020204020204" pitchFamily="34" charset="-122"/>
                </a:rPr>
                <a:t>我们不是</a:t>
              </a:r>
              <a:endParaRPr lang="en-US" altLang="zh-CN" sz="5335" b="1" kern="0" dirty="0">
                <a:solidFill>
                  <a:srgbClr val="0070C0"/>
                </a:solidFill>
                <a:latin typeface="微软雅黑" panose="020B0503020204020204" pitchFamily="34" charset="-122"/>
                <a:ea typeface="微软雅黑" panose="020B0503020204020204" pitchFamily="34" charset="-122"/>
              </a:endParaRPr>
            </a:p>
            <a:p>
              <a:pPr algn="ctr">
                <a:defRPr/>
              </a:pPr>
              <a:r>
                <a:rPr lang="zh-CN" altLang="en-US" sz="5335" b="1" kern="0" dirty="0">
                  <a:solidFill>
                    <a:srgbClr val="0070C0"/>
                  </a:solidFill>
                  <a:latin typeface="微软雅黑" panose="020B0503020204020204" pitchFamily="34" charset="-122"/>
                  <a:ea typeface="微软雅黑" panose="020B0503020204020204" pitchFamily="34" charset="-122"/>
                </a:rPr>
                <a:t>一个团队</a:t>
              </a:r>
            </a:p>
          </p:txBody>
        </p:sp>
        <p:sp>
          <p:nvSpPr>
            <p:cNvPr id="10" name="任意多边形 9"/>
            <p:cNvSpPr/>
            <p:nvPr/>
          </p:nvSpPr>
          <p:spPr>
            <a:xfrm>
              <a:off x="1124564" y="1122757"/>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任意多边形 10"/>
            <p:cNvSpPr/>
            <p:nvPr/>
          </p:nvSpPr>
          <p:spPr>
            <a:xfrm rot="10800000">
              <a:off x="4794395" y="2245225"/>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8" name="TextBox 58"/>
          <p:cNvSpPr txBox="1"/>
          <p:nvPr/>
        </p:nvSpPr>
        <p:spPr>
          <a:xfrm>
            <a:off x="6188745" y="4187328"/>
            <a:ext cx="4926653" cy="1023742"/>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1400" dirty="0">
                <a:solidFill>
                  <a:sysClr val="windowText" lastClr="000000">
                    <a:lumMod val="65000"/>
                    <a:lumOff val="35000"/>
                  </a:sysClr>
                </a:solidFill>
              </a:rPr>
              <a:t>由</a:t>
            </a:r>
            <a:r>
              <a:rPr lang="en-US" altLang="zh-CN" sz="1400" dirty="0">
                <a:solidFill>
                  <a:sysClr val="windowText" lastClr="000000">
                    <a:lumMod val="65000"/>
                    <a:lumOff val="35000"/>
                  </a:sysClr>
                </a:solidFill>
              </a:rPr>
              <a:t>B·W·</a:t>
            </a:r>
            <a:r>
              <a:rPr lang="zh-CN" altLang="en-US" sz="1400" dirty="0">
                <a:solidFill>
                  <a:sysClr val="windowText" lastClr="000000">
                    <a:lumMod val="65000"/>
                    <a:lumOff val="35000"/>
                  </a:sysClr>
                </a:solidFill>
              </a:rPr>
              <a:t>塔克曼提出</a:t>
            </a:r>
            <a:endParaRPr lang="en-US" altLang="zh-CN" sz="1400" dirty="0">
              <a:solidFill>
                <a:sysClr val="windowText" lastClr="000000">
                  <a:lumMod val="65000"/>
                  <a:lumOff val="35000"/>
                </a:sysClr>
              </a:solidFill>
            </a:endParaRPr>
          </a:p>
          <a:p>
            <a:pPr>
              <a:lnSpc>
                <a:spcPct val="150000"/>
              </a:lnSpc>
              <a:defRPr/>
            </a:pPr>
            <a:r>
              <a:rPr lang="zh-CN" altLang="en-US" sz="1400" dirty="0">
                <a:solidFill>
                  <a:sysClr val="windowText" lastClr="000000">
                    <a:lumMod val="65000"/>
                    <a:lumOff val="35000"/>
                  </a:sysClr>
                </a:solidFill>
              </a:rPr>
              <a:t>了解各个阶段的特质和行为</a:t>
            </a:r>
            <a:endParaRPr lang="en-US" altLang="zh-CN" sz="1400" dirty="0">
              <a:solidFill>
                <a:sysClr val="windowText" lastClr="000000">
                  <a:lumMod val="65000"/>
                  <a:lumOff val="35000"/>
                </a:sysClr>
              </a:solidFill>
            </a:endParaRPr>
          </a:p>
          <a:p>
            <a:pPr>
              <a:lnSpc>
                <a:spcPct val="150000"/>
              </a:lnSpc>
              <a:defRPr/>
            </a:pPr>
            <a:r>
              <a:rPr lang="zh-CN" altLang="en-US" sz="1400" dirty="0">
                <a:solidFill>
                  <a:sysClr val="windowText" lastClr="000000">
                    <a:lumMod val="65000"/>
                    <a:lumOff val="35000"/>
                  </a:sysClr>
                </a:solidFill>
              </a:rPr>
              <a:t>针对各个行为采取相应的行动</a:t>
            </a:r>
            <a:endParaRPr lang="en-US" altLang="zh-CN" sz="1400" dirty="0">
              <a:solidFill>
                <a:sysClr val="windowText" lastClr="000000">
                  <a:lumMod val="65000"/>
                  <a:lumOff val="35000"/>
                </a:sysClr>
              </a:solidFill>
            </a:endParaRPr>
          </a:p>
        </p:txBody>
      </p:sp>
      <p:sp>
        <p:nvSpPr>
          <p:cNvPr id="29" name="TextBox 59"/>
          <p:cNvSpPr txBox="1"/>
          <p:nvPr/>
        </p:nvSpPr>
        <p:spPr>
          <a:xfrm>
            <a:off x="6188745" y="2438775"/>
            <a:ext cx="4158568" cy="584775"/>
          </a:xfrm>
          <a:prstGeom prst="rect">
            <a:avLst/>
          </a:prstGeom>
          <a:noFill/>
        </p:spPr>
        <p:txBody>
          <a:bodyPr wrap="square" rtlCol="0">
            <a:spAutoFit/>
          </a:bodyPr>
          <a:lstStyle/>
          <a:p>
            <a:pPr>
              <a:defRPr/>
            </a:pPr>
            <a:r>
              <a:rPr lang="zh-CN" altLang="en-US" sz="3200" b="1" kern="0" dirty="0">
                <a:solidFill>
                  <a:srgbClr val="0070C0"/>
                </a:solidFill>
                <a:latin typeface="微软雅黑" panose="020B0503020204020204" pitchFamily="34" charset="-122"/>
                <a:ea typeface="微软雅黑" panose="020B0503020204020204" pitchFamily="34" charset="-122"/>
              </a:rPr>
              <a:t>对策：从群体到团队</a:t>
            </a:r>
          </a:p>
        </p:txBody>
      </p:sp>
      <p:sp>
        <p:nvSpPr>
          <p:cNvPr id="31" name="矩形 30"/>
          <p:cNvSpPr/>
          <p:nvPr/>
        </p:nvSpPr>
        <p:spPr>
          <a:xfrm>
            <a:off x="6188745" y="3907007"/>
            <a:ext cx="4800533" cy="38400"/>
          </a:xfrm>
          <a:prstGeom prst="rect">
            <a:avLst/>
          </a:prstGeom>
          <a:solidFill>
            <a:schemeClr val="bg1">
              <a:lumMod val="75000"/>
            </a:schemeClr>
          </a:solidFill>
          <a:ln w="9525" cap="flat" cmpd="sng" algn="ctr">
            <a:noFill/>
            <a:prstDash val="dashDot"/>
          </a:ln>
          <a:effectLst/>
        </p:spPr>
        <p:txBody>
          <a:bodyPr rtlCol="0" anchor="ctr"/>
          <a:lstStyle/>
          <a:p>
            <a:pPr>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TextBox 62"/>
          <p:cNvSpPr txBox="1"/>
          <p:nvPr/>
        </p:nvSpPr>
        <p:spPr>
          <a:xfrm>
            <a:off x="6188745" y="3273304"/>
            <a:ext cx="4560509" cy="519053"/>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135" b="1" dirty="0">
                <a:solidFill>
                  <a:sysClr val="windowText" lastClr="000000">
                    <a:lumMod val="65000"/>
                    <a:lumOff val="35000"/>
                  </a:sysClr>
                </a:solidFill>
              </a:rPr>
              <a:t>团队的发展经历的四个必然阶段</a:t>
            </a:r>
            <a:endParaRPr lang="en-US" altLang="zh-CN" sz="2135" b="1" dirty="0">
              <a:solidFill>
                <a:sysClr val="windowText" lastClr="000000">
                  <a:lumMod val="65000"/>
                  <a:lumOff val="35000"/>
                </a:sysClr>
              </a:solidFill>
            </a:endParaRPr>
          </a:p>
        </p:txBody>
      </p:sp>
      <p:grpSp>
        <p:nvGrpSpPr>
          <p:cNvPr id="3" name="组合 2"/>
          <p:cNvGrpSpPr/>
          <p:nvPr/>
        </p:nvGrpSpPr>
        <p:grpSpPr>
          <a:xfrm>
            <a:off x="1591140" y="3180610"/>
            <a:ext cx="3090081" cy="3180276"/>
            <a:chOff x="1591140" y="3180610"/>
            <a:chExt cx="3090081" cy="3180276"/>
          </a:xfrm>
        </p:grpSpPr>
        <p:grpSp>
          <p:nvGrpSpPr>
            <p:cNvPr id="18" name="组合 17"/>
            <p:cNvGrpSpPr/>
            <p:nvPr/>
          </p:nvGrpSpPr>
          <p:grpSpPr>
            <a:xfrm>
              <a:off x="1591140" y="3888865"/>
              <a:ext cx="3090081" cy="2472021"/>
              <a:chOff x="849869" y="2827597"/>
              <a:chExt cx="2538189" cy="1768202"/>
            </a:xfrm>
            <a:effectLst>
              <a:outerShdw blurRad="38100" sx="101000" sy="101000" algn="ctr" rotWithShape="0">
                <a:prstClr val="black">
                  <a:alpha val="40000"/>
                </a:prstClr>
              </a:outerShdw>
            </a:effectLst>
          </p:grpSpPr>
          <p:sp>
            <p:nvSpPr>
              <p:cNvPr id="19" name="矩形 18"/>
              <p:cNvSpPr/>
              <p:nvPr/>
            </p:nvSpPr>
            <p:spPr>
              <a:xfrm>
                <a:off x="930831" y="2827597"/>
                <a:ext cx="2376264" cy="432048"/>
              </a:xfrm>
              <a:prstGeom prst="rect">
                <a:avLst/>
              </a:pr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0" name="矩形 15"/>
              <p:cNvSpPr/>
              <p:nvPr/>
            </p:nvSpPr>
            <p:spPr>
              <a:xfrm>
                <a:off x="849869" y="3259645"/>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1" name="矩形 15"/>
              <p:cNvSpPr/>
              <p:nvPr/>
            </p:nvSpPr>
            <p:spPr>
              <a:xfrm flipV="1">
                <a:off x="849869" y="3693603"/>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16200000" scaled="1"/>
                <a:tileRect/>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2" name="矩形 15"/>
              <p:cNvSpPr/>
              <p:nvPr/>
            </p:nvSpPr>
            <p:spPr>
              <a:xfrm>
                <a:off x="849869" y="4144701"/>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椭圆 22"/>
            <p:cNvSpPr/>
            <p:nvPr/>
          </p:nvSpPr>
          <p:spPr>
            <a:xfrm>
              <a:off x="2043789" y="4021642"/>
              <a:ext cx="84931" cy="84931"/>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2000"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a:off x="4587861" y="4015864"/>
              <a:ext cx="84931" cy="84931"/>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25" name="直接连接符 24"/>
            <p:cNvCxnSpPr>
              <a:stCxn id="27" idx="6"/>
              <a:endCxn id="24" idx="5"/>
            </p:cNvCxnSpPr>
            <p:nvPr/>
          </p:nvCxnSpPr>
          <p:spPr>
            <a:xfrm>
              <a:off x="3421176" y="3293345"/>
              <a:ext cx="1239178" cy="795012"/>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26" name="直接连接符 25"/>
            <p:cNvCxnSpPr>
              <a:stCxn id="27" idx="2"/>
              <a:endCxn id="23" idx="3"/>
            </p:cNvCxnSpPr>
            <p:nvPr/>
          </p:nvCxnSpPr>
          <p:spPr>
            <a:xfrm flipH="1">
              <a:off x="2056227" y="3293345"/>
              <a:ext cx="1139480" cy="800790"/>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27" name="椭圆 26"/>
            <p:cNvSpPr/>
            <p:nvPr/>
          </p:nvSpPr>
          <p:spPr>
            <a:xfrm>
              <a:off x="3195707" y="3180610"/>
              <a:ext cx="225469" cy="225469"/>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TextBox 63"/>
            <p:cNvSpPr txBox="1"/>
            <p:nvPr/>
          </p:nvSpPr>
          <p:spPr>
            <a:xfrm>
              <a:off x="2398730" y="4037637"/>
              <a:ext cx="1698621" cy="400110"/>
            </a:xfrm>
            <a:prstGeom prst="rect">
              <a:avLst/>
            </a:prstGeom>
            <a:noFill/>
          </p:spPr>
          <p:txBody>
            <a:bodyPr wrap="square" rtlCol="0">
              <a:spAutoFit/>
            </a:bodyPr>
            <a:lstStyle/>
            <a:p>
              <a:pPr algn="ctr">
                <a:defRPr/>
              </a:pPr>
              <a:r>
                <a:rPr lang="en-US" altLang="zh-CN" sz="2000" b="1" kern="0" dirty="0">
                  <a:solidFill>
                    <a:sysClr val="window" lastClr="FFFFFF"/>
                  </a:solidFill>
                  <a:latin typeface="微软雅黑" panose="020B0503020204020204" pitchFamily="34" charset="-122"/>
                  <a:ea typeface="微软雅黑" panose="020B0503020204020204" pitchFamily="34" charset="-122"/>
                </a:rPr>
                <a:t>1.</a:t>
              </a:r>
              <a:r>
                <a:rPr lang="zh-CN" altLang="en-US" sz="2000" b="1" kern="0" dirty="0">
                  <a:solidFill>
                    <a:sysClr val="window" lastClr="FFFFFF"/>
                  </a:solidFill>
                  <a:latin typeface="微软雅黑" panose="020B0503020204020204" pitchFamily="34" charset="-122"/>
                  <a:ea typeface="微软雅黑" panose="020B0503020204020204" pitchFamily="34" charset="-122"/>
                </a:rPr>
                <a:t>形成阶段</a:t>
              </a:r>
            </a:p>
          </p:txBody>
        </p:sp>
        <p:sp>
          <p:nvSpPr>
            <p:cNvPr id="34" name="TextBox 64"/>
            <p:cNvSpPr txBox="1"/>
            <p:nvPr/>
          </p:nvSpPr>
          <p:spPr>
            <a:xfrm>
              <a:off x="2398730" y="4625267"/>
              <a:ext cx="1698621" cy="400110"/>
            </a:xfrm>
            <a:prstGeom prst="rect">
              <a:avLst/>
            </a:prstGeom>
            <a:noFill/>
          </p:spPr>
          <p:txBody>
            <a:bodyPr wrap="square" rtlCol="0">
              <a:spAutoFit/>
            </a:bodyPr>
            <a:lstStyle/>
            <a:p>
              <a:pPr algn="ctr">
                <a:defRPr/>
              </a:pPr>
              <a:r>
                <a:rPr lang="en-US" altLang="zh-CN" sz="2000" b="1" kern="0" dirty="0">
                  <a:solidFill>
                    <a:sysClr val="window" lastClr="FFFFFF"/>
                  </a:solidFill>
                  <a:latin typeface="微软雅黑" panose="020B0503020204020204" pitchFamily="34" charset="-122"/>
                  <a:ea typeface="微软雅黑" panose="020B0503020204020204" pitchFamily="34" charset="-122"/>
                </a:rPr>
                <a:t>2.</a:t>
              </a:r>
              <a:r>
                <a:rPr lang="zh-CN" altLang="en-US" sz="2000" b="1" kern="0" dirty="0">
                  <a:solidFill>
                    <a:sysClr val="window" lastClr="FFFFFF"/>
                  </a:solidFill>
                  <a:latin typeface="微软雅黑" panose="020B0503020204020204" pitchFamily="34" charset="-122"/>
                  <a:ea typeface="微软雅黑" panose="020B0503020204020204" pitchFamily="34" charset="-122"/>
                </a:rPr>
                <a:t>剧变阶段</a:t>
              </a:r>
            </a:p>
          </p:txBody>
        </p:sp>
        <p:sp>
          <p:nvSpPr>
            <p:cNvPr id="35" name="TextBox 65"/>
            <p:cNvSpPr txBox="1"/>
            <p:nvPr/>
          </p:nvSpPr>
          <p:spPr>
            <a:xfrm>
              <a:off x="2198423" y="5227412"/>
              <a:ext cx="2053008" cy="400110"/>
            </a:xfrm>
            <a:prstGeom prst="rect">
              <a:avLst/>
            </a:prstGeom>
            <a:noFill/>
          </p:spPr>
          <p:txBody>
            <a:bodyPr wrap="square" rtlCol="0">
              <a:spAutoFit/>
            </a:bodyPr>
            <a:lstStyle/>
            <a:p>
              <a:pPr algn="ctr">
                <a:defRPr/>
              </a:pPr>
              <a:r>
                <a:rPr lang="en-US" altLang="zh-CN" sz="2000" b="1" kern="0" dirty="0">
                  <a:solidFill>
                    <a:sysClr val="window" lastClr="FFFFFF"/>
                  </a:solidFill>
                  <a:latin typeface="微软雅黑" panose="020B0503020204020204" pitchFamily="34" charset="-122"/>
                  <a:ea typeface="微软雅黑" panose="020B0503020204020204" pitchFamily="34" charset="-122"/>
                </a:rPr>
                <a:t>3.</a:t>
              </a:r>
              <a:r>
                <a:rPr lang="zh-CN" altLang="en-US" sz="2000" b="1" kern="0" dirty="0">
                  <a:solidFill>
                    <a:sysClr val="window" lastClr="FFFFFF"/>
                  </a:solidFill>
                  <a:latin typeface="微软雅黑" panose="020B0503020204020204" pitchFamily="34" charset="-122"/>
                  <a:ea typeface="微软雅黑" panose="020B0503020204020204" pitchFamily="34" charset="-122"/>
                </a:rPr>
                <a:t>标准化阶段</a:t>
              </a:r>
            </a:p>
          </p:txBody>
        </p:sp>
        <p:sp>
          <p:nvSpPr>
            <p:cNvPr id="36" name="TextBox 66"/>
            <p:cNvSpPr txBox="1"/>
            <p:nvPr/>
          </p:nvSpPr>
          <p:spPr>
            <a:xfrm>
              <a:off x="2383649" y="5893272"/>
              <a:ext cx="1698621" cy="400110"/>
            </a:xfrm>
            <a:prstGeom prst="rect">
              <a:avLst/>
            </a:prstGeom>
            <a:noFill/>
          </p:spPr>
          <p:txBody>
            <a:bodyPr wrap="square" rtlCol="0">
              <a:spAutoFit/>
            </a:bodyPr>
            <a:lstStyle/>
            <a:p>
              <a:pPr algn="ctr">
                <a:defRPr/>
              </a:pPr>
              <a:r>
                <a:rPr lang="en-US" altLang="zh-CN" sz="2000" b="1" kern="0" dirty="0">
                  <a:solidFill>
                    <a:sysClr val="window" lastClr="FFFFFF"/>
                  </a:solidFill>
                  <a:latin typeface="微软雅黑" panose="020B0503020204020204" pitchFamily="34" charset="-122"/>
                  <a:ea typeface="微软雅黑" panose="020B0503020204020204" pitchFamily="34" charset="-122"/>
                </a:rPr>
                <a:t>4.</a:t>
              </a:r>
              <a:r>
                <a:rPr lang="zh-CN" altLang="en-US" sz="2000" b="1" kern="0" dirty="0">
                  <a:solidFill>
                    <a:sysClr val="window" lastClr="FFFFFF"/>
                  </a:solidFill>
                  <a:latin typeface="微软雅黑" panose="020B0503020204020204" pitchFamily="34" charset="-122"/>
                  <a:ea typeface="微软雅黑" panose="020B0503020204020204" pitchFamily="34" charset="-122"/>
                </a:rPr>
                <a:t>运行阶段</a:t>
              </a: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up)">
                                      <p:cBhvr>
                                        <p:cTn id="29" dur="500"/>
                                        <p:tgtEl>
                                          <p:spTgt spid="32"/>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up)">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animBg="1"/>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96179" y="1067096"/>
            <a:ext cx="4303182" cy="1739985"/>
            <a:chOff x="476864" y="1023554"/>
            <a:chExt cx="4303182" cy="1739985"/>
          </a:xfrm>
        </p:grpSpPr>
        <p:sp>
          <p:nvSpPr>
            <p:cNvPr id="39" name="TextBox 24"/>
            <p:cNvSpPr txBox="1"/>
            <p:nvPr/>
          </p:nvSpPr>
          <p:spPr>
            <a:xfrm>
              <a:off x="762345" y="1169541"/>
              <a:ext cx="3667144" cy="1446550"/>
            </a:xfrm>
            <a:prstGeom prst="rect">
              <a:avLst/>
            </a:prstGeom>
            <a:noFill/>
          </p:spPr>
          <p:txBody>
            <a:bodyPr wrap="square" rtlCol="0">
              <a:spAutoFit/>
            </a:bodyPr>
            <a:lstStyle/>
            <a:p>
              <a:pPr algn="ctr">
                <a:defRPr/>
              </a:pPr>
              <a:r>
                <a:rPr lang="zh-CN" altLang="en-US" sz="8800" b="1" kern="0" dirty="0" smtClean="0">
                  <a:solidFill>
                    <a:srgbClr val="0070C0"/>
                  </a:solidFill>
                  <a:latin typeface="微软雅黑" panose="020B0503020204020204" pitchFamily="34" charset="-122"/>
                  <a:ea typeface="微软雅黑" panose="020B0503020204020204" pitchFamily="34" charset="-122"/>
                </a:rPr>
                <a:t>冲 突</a:t>
              </a:r>
              <a:endParaRPr lang="zh-CN" altLang="en-US" sz="8800" b="1" kern="0" dirty="0">
                <a:solidFill>
                  <a:srgbClr val="0070C0"/>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3" name="TextBox 59"/>
          <p:cNvSpPr txBox="1"/>
          <p:nvPr/>
        </p:nvSpPr>
        <p:spPr>
          <a:xfrm>
            <a:off x="5531566" y="1791419"/>
            <a:ext cx="7192429" cy="1015663"/>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a:t>
            </a:r>
            <a:r>
              <a:rPr lang="zh-CN" altLang="en-US" sz="3000" b="1" kern="0" dirty="0" smtClean="0">
                <a:solidFill>
                  <a:srgbClr val="0070C0"/>
                </a:solidFill>
                <a:latin typeface="微软雅黑" panose="020B0503020204020204" pitchFamily="34" charset="-122"/>
                <a:ea typeface="微软雅黑" panose="020B0503020204020204" pitchFamily="34" charset="-122"/>
              </a:rPr>
              <a:t>：</a:t>
            </a:r>
            <a:endParaRPr lang="en-US" altLang="zh-CN" sz="3000" b="1" kern="0" dirty="0" smtClean="0">
              <a:solidFill>
                <a:srgbClr val="0070C0"/>
              </a:solidFill>
              <a:latin typeface="微软雅黑" panose="020B0503020204020204" pitchFamily="34" charset="-122"/>
              <a:ea typeface="微软雅黑" panose="020B0503020204020204" pitchFamily="34" charset="-122"/>
            </a:endParaRPr>
          </a:p>
          <a:p>
            <a:pPr>
              <a:defRPr/>
            </a:pPr>
            <a:r>
              <a:rPr lang="zh-CN" altLang="en-US" sz="3000" b="1" kern="0" dirty="0" smtClean="0">
                <a:solidFill>
                  <a:srgbClr val="0070C0"/>
                </a:solidFill>
                <a:latin typeface="微软雅黑" panose="020B0503020204020204" pitchFamily="34" charset="-122"/>
                <a:ea typeface="微软雅黑" panose="020B0503020204020204" pitchFamily="34" charset="-122"/>
              </a:rPr>
              <a:t>托</a:t>
            </a:r>
            <a:r>
              <a:rPr lang="zh-CN" altLang="en-US" sz="3000" b="1" kern="0" dirty="0">
                <a:solidFill>
                  <a:srgbClr val="0070C0"/>
                </a:solidFill>
                <a:latin typeface="微软雅黑" panose="020B0503020204020204" pitchFamily="34" charset="-122"/>
                <a:ea typeface="微软雅黑" panose="020B0503020204020204" pitchFamily="34" charset="-122"/>
              </a:rPr>
              <a:t>马斯 </a:t>
            </a:r>
            <a:r>
              <a:rPr lang="en-US" altLang="zh-CN" sz="3000" b="1" kern="0" dirty="0" smtClean="0">
                <a:solidFill>
                  <a:srgbClr val="0070C0"/>
                </a:solidFill>
                <a:latin typeface="微软雅黑" panose="020B0503020204020204" pitchFamily="34" charset="-122"/>
                <a:ea typeface="微软雅黑" panose="020B0503020204020204" pitchFamily="34" charset="-122"/>
              </a:rPr>
              <a:t>—</a:t>
            </a:r>
            <a:r>
              <a:rPr lang="zh-CN" altLang="en-US" sz="2500" b="1" kern="0" dirty="0" smtClean="0">
                <a:solidFill>
                  <a:srgbClr val="0070C0"/>
                </a:solidFill>
                <a:latin typeface="微软雅黑" panose="020B0503020204020204" pitchFamily="34" charset="-122"/>
                <a:ea typeface="微软雅黑" panose="020B0503020204020204" pitchFamily="34" charset="-122"/>
              </a:rPr>
              <a:t>基</a:t>
            </a:r>
            <a:r>
              <a:rPr lang="zh-CN" altLang="en-US" sz="2500" b="1" kern="0" dirty="0">
                <a:solidFill>
                  <a:srgbClr val="0070C0"/>
                </a:solidFill>
                <a:latin typeface="微软雅黑" panose="020B0503020204020204" pitchFamily="34" charset="-122"/>
                <a:ea typeface="微软雅黑" panose="020B0503020204020204" pitchFamily="34" charset="-122"/>
              </a:rPr>
              <a:t>尔曼恩冲突模型工具</a:t>
            </a:r>
          </a:p>
        </p:txBody>
      </p:sp>
      <p:grpSp>
        <p:nvGrpSpPr>
          <p:cNvPr id="16" name="组合 15"/>
          <p:cNvGrpSpPr/>
          <p:nvPr/>
        </p:nvGrpSpPr>
        <p:grpSpPr>
          <a:xfrm>
            <a:off x="1705739" y="3310997"/>
            <a:ext cx="8426711" cy="2802847"/>
            <a:chOff x="1386424" y="3267455"/>
            <a:chExt cx="8426711" cy="2802847"/>
          </a:xfrm>
        </p:grpSpPr>
        <p:sp>
          <p:nvSpPr>
            <p:cNvPr id="68" name="TextBox 5"/>
            <p:cNvSpPr txBox="1"/>
            <p:nvPr/>
          </p:nvSpPr>
          <p:spPr>
            <a:xfrm>
              <a:off x="3289700" y="3267455"/>
              <a:ext cx="2276110" cy="1061829"/>
            </a:xfrm>
            <a:prstGeom prst="rect">
              <a:avLst/>
            </a:prstGeom>
            <a:noFill/>
          </p:spPr>
          <p:txBody>
            <a:bodyPr wrap="square" rtlCol="0">
              <a:spAutoFit/>
            </a:bodyPr>
            <a:lstStyle/>
            <a:p>
              <a:pPr algn="ct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竞争（输</a:t>
              </a: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赢）</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通过坚持自己的立场拒绝别人的观念</a:t>
              </a:r>
            </a:p>
          </p:txBody>
        </p:sp>
        <p:sp>
          <p:nvSpPr>
            <p:cNvPr id="69" name="TextBox 32"/>
            <p:cNvSpPr txBox="1"/>
            <p:nvPr/>
          </p:nvSpPr>
          <p:spPr>
            <a:xfrm>
              <a:off x="7537023" y="3267456"/>
              <a:ext cx="2276110" cy="1061829"/>
            </a:xfrm>
            <a:prstGeom prst="rect">
              <a:avLst/>
            </a:prstGeom>
            <a:noFill/>
          </p:spPr>
          <p:txBody>
            <a:bodyPr wrap="square" rtlCol="0">
              <a:spAutoFit/>
            </a:bodyPr>
            <a:lstStyle/>
            <a:p>
              <a:pPr algn="ct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合作（双赢）</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采纳双方的观点，找到使双方都有发展的方法</a:t>
              </a:r>
            </a:p>
          </p:txBody>
        </p:sp>
        <p:sp>
          <p:nvSpPr>
            <p:cNvPr id="70" name="TextBox 34"/>
            <p:cNvSpPr txBox="1"/>
            <p:nvPr/>
          </p:nvSpPr>
          <p:spPr>
            <a:xfrm>
              <a:off x="5400937" y="4092718"/>
              <a:ext cx="2276112" cy="738664"/>
            </a:xfrm>
            <a:prstGeom prst="rect">
              <a:avLst/>
            </a:prstGeom>
            <a:noFill/>
          </p:spPr>
          <p:txBody>
            <a:bodyPr wrap="square" rtlCol="0">
              <a:spAutoFit/>
            </a:bodyPr>
            <a:lstStyle/>
            <a:p>
              <a:pPr algn="ct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折中（双赢）</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双赢的谈判艺术</a:t>
              </a:r>
            </a:p>
          </p:txBody>
        </p:sp>
        <p:sp>
          <p:nvSpPr>
            <p:cNvPr id="71" name="TextBox 35"/>
            <p:cNvSpPr txBox="1"/>
            <p:nvPr/>
          </p:nvSpPr>
          <p:spPr>
            <a:xfrm>
              <a:off x="3289700" y="4710023"/>
              <a:ext cx="2276112" cy="738664"/>
            </a:xfrm>
            <a:prstGeom prst="rect">
              <a:avLst/>
            </a:prstGeom>
            <a:noFill/>
          </p:spPr>
          <p:txBody>
            <a:bodyPr wrap="square" rtlCol="0">
              <a:spAutoFit/>
            </a:bodyPr>
            <a:lstStyle/>
            <a:p>
              <a:pPr algn="ct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回避（输</a:t>
              </a: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不介入冲突</a:t>
              </a:r>
            </a:p>
          </p:txBody>
        </p:sp>
        <p:sp>
          <p:nvSpPr>
            <p:cNvPr id="72" name="TextBox 36"/>
            <p:cNvSpPr txBox="1"/>
            <p:nvPr/>
          </p:nvSpPr>
          <p:spPr>
            <a:xfrm>
              <a:off x="7537023" y="4666481"/>
              <a:ext cx="2276112" cy="1061829"/>
            </a:xfrm>
            <a:prstGeom prst="rect">
              <a:avLst/>
            </a:prstGeom>
            <a:noFill/>
          </p:spPr>
          <p:txBody>
            <a:bodyPr wrap="square" rtlCol="0">
              <a:spAutoFit/>
            </a:bodyPr>
            <a:lstStyle/>
            <a:p>
              <a:pPr algn="ct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妥协（赢</a:t>
              </a: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接受现状，放弃原来的主张</a:t>
              </a:r>
            </a:p>
          </p:txBody>
        </p:sp>
        <p:sp>
          <p:nvSpPr>
            <p:cNvPr id="3" name="矩形 2"/>
            <p:cNvSpPr/>
            <p:nvPr/>
          </p:nvSpPr>
          <p:spPr>
            <a:xfrm>
              <a:off x="1403078" y="3338513"/>
              <a:ext cx="1146469" cy="477054"/>
            </a:xfrm>
            <a:prstGeom prst="rect">
              <a:avLst/>
            </a:prstGeom>
          </p:spPr>
          <p:txBody>
            <a:bodyPr wrap="none">
              <a:spAutoFit/>
            </a:bodyPr>
            <a:lstStyle/>
            <a:p>
              <a:pPr algn="r"/>
              <a:r>
                <a:rPr lang="zh-CN" altLang="en-US" sz="2500" b="1" dirty="0" smtClean="0">
                  <a:solidFill>
                    <a:srgbClr val="0070C0"/>
                  </a:solidFill>
                  <a:latin typeface="微软雅黑" panose="020B0503020204020204" pitchFamily="34" charset="-122"/>
                  <a:ea typeface="微软雅黑" panose="020B0503020204020204" pitchFamily="34" charset="-122"/>
                </a:rPr>
                <a:t>果断的</a:t>
              </a:r>
              <a:endParaRPr lang="en-US" altLang="zh-CN" sz="2500" b="1" dirty="0" smtClean="0">
                <a:solidFill>
                  <a:srgbClr val="0070C0"/>
                </a:solidFill>
                <a:latin typeface="微软雅黑" panose="020B0503020204020204" pitchFamily="34" charset="-122"/>
                <a:ea typeface="微软雅黑" panose="020B0503020204020204" pitchFamily="34" charset="-122"/>
              </a:endParaRPr>
            </a:p>
          </p:txBody>
        </p:sp>
        <p:sp>
          <p:nvSpPr>
            <p:cNvPr id="13" name="矩形 12"/>
            <p:cNvSpPr/>
            <p:nvPr/>
          </p:nvSpPr>
          <p:spPr>
            <a:xfrm>
              <a:off x="1386424" y="5593248"/>
              <a:ext cx="1467068" cy="477054"/>
            </a:xfrm>
            <a:prstGeom prst="rect">
              <a:avLst/>
            </a:prstGeom>
          </p:spPr>
          <p:txBody>
            <a:bodyPr wrap="none">
              <a:spAutoFit/>
            </a:bodyPr>
            <a:lstStyle/>
            <a:p>
              <a:pPr algn="r"/>
              <a:r>
                <a:rPr lang="zh-CN" altLang="en-US" sz="2500" b="1" dirty="0" smtClean="0">
                  <a:solidFill>
                    <a:srgbClr val="0070C0"/>
                  </a:solidFill>
                  <a:latin typeface="微软雅黑" panose="020B0503020204020204" pitchFamily="34" charset="-122"/>
                  <a:ea typeface="微软雅黑" panose="020B0503020204020204" pitchFamily="34" charset="-122"/>
                </a:rPr>
                <a:t>不果断的</a:t>
              </a:r>
              <a:endParaRPr lang="zh-CN" altLang="en-US" sz="2500" b="1" dirty="0">
                <a:solidFill>
                  <a:srgbClr val="0070C0"/>
                </a:solidFill>
                <a:latin typeface="微软雅黑" panose="020B0503020204020204" pitchFamily="34" charset="-122"/>
                <a:ea typeface="微软雅黑" panose="020B0503020204020204" pitchFamily="34" charset="-122"/>
              </a:endParaRPr>
            </a:p>
          </p:txBody>
        </p:sp>
        <p:sp>
          <p:nvSpPr>
            <p:cNvPr id="14" name="矩形 13"/>
            <p:cNvSpPr/>
            <p:nvPr/>
          </p:nvSpPr>
          <p:spPr>
            <a:xfrm>
              <a:off x="3566089" y="5680332"/>
              <a:ext cx="5681363" cy="369332"/>
            </a:xfrm>
            <a:prstGeom prst="rect">
              <a:avLst/>
            </a:prstGeom>
          </p:spPr>
          <p:txBody>
            <a:bodyPr wrap="none">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不合作                                                               合作</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76864" y="1023554"/>
            <a:ext cx="4303182" cy="1739985"/>
            <a:chOff x="476864" y="1023554"/>
            <a:chExt cx="4303182" cy="1739985"/>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领导风格</a:t>
              </a: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8" name="TextBox 59"/>
          <p:cNvSpPr txBox="1"/>
          <p:nvPr/>
        </p:nvSpPr>
        <p:spPr>
          <a:xfrm>
            <a:off x="6080371" y="1792823"/>
            <a:ext cx="4910652" cy="553998"/>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对策：以下属为风格考虑</a:t>
            </a:r>
          </a:p>
        </p:txBody>
      </p:sp>
      <p:grpSp>
        <p:nvGrpSpPr>
          <p:cNvPr id="2" name="组合 1"/>
          <p:cNvGrpSpPr/>
          <p:nvPr/>
        </p:nvGrpSpPr>
        <p:grpSpPr>
          <a:xfrm>
            <a:off x="995897" y="2905776"/>
            <a:ext cx="9995126" cy="3483893"/>
            <a:chOff x="1478142" y="4411085"/>
            <a:chExt cx="9995126" cy="3483893"/>
          </a:xfrm>
        </p:grpSpPr>
        <p:sp>
          <p:nvSpPr>
            <p:cNvPr id="28" name="TextBox 34"/>
            <p:cNvSpPr txBox="1"/>
            <p:nvPr/>
          </p:nvSpPr>
          <p:spPr>
            <a:xfrm>
              <a:off x="1968212" y="4507097"/>
              <a:ext cx="3528544" cy="1661993"/>
            </a:xfrm>
            <a:prstGeom prst="rect">
              <a:avLst/>
            </a:prstGeom>
            <a:noFill/>
          </p:spPr>
          <p:txBody>
            <a:bodyPr wrap="square" rtlCol="0">
              <a:spAutoFit/>
            </a:bodyPr>
            <a:lstStyle/>
            <a:p>
              <a:pPr algn="ct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控制者</a:t>
              </a:r>
            </a:p>
            <a:p>
              <a:pPr algn="ctr">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希</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望计划得以实施</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发出具体的指令</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密切监督</a:t>
              </a:r>
            </a:p>
          </p:txBody>
        </p:sp>
        <p:sp>
          <p:nvSpPr>
            <p:cNvPr id="29" name="TextBox 35"/>
            <p:cNvSpPr txBox="1"/>
            <p:nvPr/>
          </p:nvSpPr>
          <p:spPr>
            <a:xfrm>
              <a:off x="6480713" y="4411085"/>
              <a:ext cx="4992555" cy="1661993"/>
            </a:xfrm>
            <a:prstGeom prst="rect">
              <a:avLst/>
            </a:prstGeom>
            <a:noFill/>
          </p:spPr>
          <p:txBody>
            <a:bodyPr wrap="square" rtlCol="0">
              <a:spAutoFit/>
            </a:bodyPr>
            <a:lstStyle/>
            <a:p>
              <a:pPr algn="ct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向导</a:t>
              </a:r>
            </a:p>
            <a:p>
              <a:pPr algn="ctr">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阐</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明任务</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提供建议</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让成员对工作有主人翁的态度</a:t>
              </a:r>
            </a:p>
          </p:txBody>
        </p:sp>
        <p:sp>
          <p:nvSpPr>
            <p:cNvPr id="30" name="TextBox 37"/>
            <p:cNvSpPr txBox="1"/>
            <p:nvPr/>
          </p:nvSpPr>
          <p:spPr>
            <a:xfrm>
              <a:off x="1478142" y="6159431"/>
              <a:ext cx="4224468" cy="1661993"/>
            </a:xfrm>
            <a:prstGeom prst="rect">
              <a:avLst/>
            </a:prstGeom>
            <a:noFill/>
          </p:spPr>
          <p:txBody>
            <a:bodyPr wrap="square" rtlCol="0">
              <a:spAutoFit/>
            </a:bodyPr>
            <a:lstStyle/>
            <a:p>
              <a:pPr algn="ctr">
                <a:lnSpc>
                  <a:spcPct val="150000"/>
                </a:lnSpc>
              </a:pPr>
              <a:r>
                <a:rPr lang="zh-CN" altLang="en-US" sz="2000" b="1" dirty="0" smtClean="0">
                  <a:solidFill>
                    <a:srgbClr val="0070C0"/>
                  </a:solidFill>
                  <a:latin typeface="微软雅黑" panose="020B0503020204020204" pitchFamily="34" charset="-122"/>
                  <a:ea typeface="微软雅黑" panose="020B0503020204020204" pitchFamily="34" charset="-122"/>
                </a:rPr>
                <a:t>顾</a:t>
              </a:r>
              <a:r>
                <a:rPr lang="zh-CN" altLang="en-US" sz="2000" b="1" dirty="0">
                  <a:solidFill>
                    <a:srgbClr val="0070C0"/>
                  </a:solidFill>
                  <a:latin typeface="微软雅黑" panose="020B0503020204020204" pitchFamily="34" charset="-122"/>
                  <a:ea typeface="微软雅黑" panose="020B0503020204020204" pitchFamily="34" charset="-122"/>
                </a:rPr>
                <a:t>问</a:t>
              </a:r>
            </a:p>
            <a:p>
              <a:pPr algn="ctr">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概</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括性地描述任务</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引起讨论，激发观念</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保证团队都同意采取行动</a:t>
              </a:r>
            </a:p>
          </p:txBody>
        </p:sp>
        <p:sp>
          <p:nvSpPr>
            <p:cNvPr id="31" name="TextBox 38"/>
            <p:cNvSpPr txBox="1"/>
            <p:nvPr/>
          </p:nvSpPr>
          <p:spPr>
            <a:xfrm>
              <a:off x="6758728" y="6232985"/>
              <a:ext cx="4416491" cy="1661993"/>
            </a:xfrm>
            <a:prstGeom prst="rect">
              <a:avLst/>
            </a:prstGeom>
            <a:noFill/>
          </p:spPr>
          <p:txBody>
            <a:bodyPr wrap="square" rtlCol="0">
              <a:spAutoFit/>
            </a:bodyPr>
            <a:lstStyle/>
            <a:p>
              <a:pPr algn="ctr">
                <a:lnSpc>
                  <a:spcPct val="150000"/>
                </a:lnSpc>
              </a:pPr>
              <a:r>
                <a:rPr lang="zh-CN" altLang="en-US" sz="2000" b="1" dirty="0" smtClean="0">
                  <a:solidFill>
                    <a:srgbClr val="0070C0"/>
                  </a:solidFill>
                  <a:latin typeface="微软雅黑" panose="020B0503020204020204" pitchFamily="34" charset="-122"/>
                  <a:ea typeface="微软雅黑" panose="020B0503020204020204" pitchFamily="34" charset="-122"/>
                </a:rPr>
                <a:t>促</a:t>
              </a:r>
              <a:r>
                <a:rPr lang="zh-CN" altLang="en-US" sz="2000" b="1" dirty="0">
                  <a:solidFill>
                    <a:srgbClr val="0070C0"/>
                  </a:solidFill>
                  <a:latin typeface="微软雅黑" panose="020B0503020204020204" pitchFamily="34" charset="-122"/>
                  <a:ea typeface="微软雅黑" panose="020B0503020204020204" pitchFamily="34" charset="-122"/>
                </a:rPr>
                <a:t>进者</a:t>
              </a:r>
            </a:p>
            <a:p>
              <a:pPr algn="ctr">
                <a:lnSpc>
                  <a:spcPct val="150000"/>
                </a:lnSpc>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指</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明总体方向</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给予团队充分授权</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希望团队报告所取得的进步</a:t>
              </a: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86509" y="1359465"/>
            <a:ext cx="4303182" cy="1739985"/>
            <a:chOff x="586509" y="1359465"/>
            <a:chExt cx="4303182" cy="1739985"/>
          </a:xfrm>
        </p:grpSpPr>
        <p:sp>
          <p:nvSpPr>
            <p:cNvPr id="39" name="TextBox 24"/>
            <p:cNvSpPr txBox="1"/>
            <p:nvPr/>
          </p:nvSpPr>
          <p:spPr>
            <a:xfrm>
              <a:off x="903184" y="1813129"/>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缺乏平衡</a:t>
              </a:r>
            </a:p>
          </p:txBody>
        </p:sp>
        <p:sp>
          <p:nvSpPr>
            <p:cNvPr id="40" name="任意多边形 39"/>
            <p:cNvSpPr/>
            <p:nvPr/>
          </p:nvSpPr>
          <p:spPr>
            <a:xfrm>
              <a:off x="586509" y="1359465"/>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256340" y="2481933"/>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8" name="TextBox 59"/>
          <p:cNvSpPr txBox="1"/>
          <p:nvPr/>
        </p:nvSpPr>
        <p:spPr>
          <a:xfrm>
            <a:off x="6190016" y="2224195"/>
            <a:ext cx="4910652" cy="1015663"/>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对策：贝尔宾团队角色配比团队平衡</a:t>
            </a:r>
          </a:p>
        </p:txBody>
      </p:sp>
      <p:sp>
        <p:nvSpPr>
          <p:cNvPr id="15" name="TextBox 14"/>
          <p:cNvSpPr txBox="1"/>
          <p:nvPr/>
        </p:nvSpPr>
        <p:spPr>
          <a:xfrm>
            <a:off x="1498995" y="3990091"/>
            <a:ext cx="5487700" cy="1754326"/>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1800" b="1" dirty="0">
                <a:solidFill>
                  <a:srgbClr val="0070C0"/>
                </a:solidFill>
              </a:rPr>
              <a:t>协调人 </a:t>
            </a:r>
            <a:r>
              <a:rPr lang="en-US" altLang="zh-CN" sz="1600" dirty="0">
                <a:solidFill>
                  <a:sysClr val="windowText" lastClr="000000">
                    <a:lumMod val="65000"/>
                    <a:lumOff val="35000"/>
                  </a:sysClr>
                </a:solidFill>
              </a:rPr>
              <a:t>— </a:t>
            </a:r>
            <a:r>
              <a:rPr lang="zh-CN" altLang="en-US" sz="1600" dirty="0">
                <a:solidFill>
                  <a:sysClr val="windowText" lastClr="000000">
                    <a:lumMod val="65000"/>
                    <a:lumOff val="35000"/>
                  </a:sysClr>
                </a:solidFill>
              </a:rPr>
              <a:t>指明方向的人</a:t>
            </a:r>
            <a:endParaRPr lang="en-US" altLang="zh-CN" sz="1600" dirty="0">
              <a:solidFill>
                <a:sysClr val="windowText" lastClr="000000">
                  <a:lumMod val="65000"/>
                  <a:lumOff val="35000"/>
                </a:sysClr>
              </a:solidFill>
            </a:endParaRPr>
          </a:p>
          <a:p>
            <a:pPr>
              <a:lnSpc>
                <a:spcPct val="150000"/>
              </a:lnSpc>
              <a:defRPr/>
            </a:pPr>
            <a:r>
              <a:rPr lang="zh-CN" altLang="en-US" sz="1800" b="1" dirty="0">
                <a:solidFill>
                  <a:srgbClr val="0070C0"/>
                </a:solidFill>
              </a:rPr>
              <a:t>智多星</a:t>
            </a:r>
            <a:r>
              <a:rPr lang="zh-CN" altLang="en-US" sz="1800" dirty="0">
                <a:solidFill>
                  <a:sysClr val="windowText" lastClr="000000">
                    <a:lumMod val="65000"/>
                    <a:lumOff val="35000"/>
                  </a:sysClr>
                </a:solidFill>
              </a:rPr>
              <a:t> </a:t>
            </a:r>
            <a:r>
              <a:rPr lang="en-US" altLang="zh-CN" sz="1600" dirty="0">
                <a:solidFill>
                  <a:sysClr val="windowText" lastClr="000000">
                    <a:lumMod val="65000"/>
                    <a:lumOff val="35000"/>
                  </a:sysClr>
                </a:solidFill>
              </a:rPr>
              <a:t>— </a:t>
            </a:r>
            <a:r>
              <a:rPr lang="zh-CN" altLang="en-US" sz="1600" dirty="0">
                <a:solidFill>
                  <a:sysClr val="windowText" lastClr="000000">
                    <a:lumMod val="65000"/>
                    <a:lumOff val="35000"/>
                  </a:sysClr>
                </a:solidFill>
              </a:rPr>
              <a:t>富有创造性</a:t>
            </a:r>
            <a:endParaRPr lang="en-US" altLang="zh-CN" sz="1600" dirty="0">
              <a:solidFill>
                <a:sysClr val="windowText" lastClr="000000">
                  <a:lumMod val="65000"/>
                  <a:lumOff val="35000"/>
                </a:sysClr>
              </a:solidFill>
            </a:endParaRPr>
          </a:p>
          <a:p>
            <a:pPr>
              <a:lnSpc>
                <a:spcPct val="150000"/>
              </a:lnSpc>
              <a:defRPr/>
            </a:pPr>
            <a:r>
              <a:rPr lang="zh-CN" altLang="en-US" sz="1800" b="1" dirty="0">
                <a:solidFill>
                  <a:srgbClr val="0070C0"/>
                </a:solidFill>
              </a:rPr>
              <a:t>凝聚者 </a:t>
            </a:r>
            <a:r>
              <a:rPr lang="en-US" altLang="zh-CN" sz="1600" dirty="0">
                <a:solidFill>
                  <a:sysClr val="windowText" lastClr="000000">
                    <a:lumMod val="65000"/>
                    <a:lumOff val="35000"/>
                  </a:sysClr>
                </a:solidFill>
              </a:rPr>
              <a:t>— </a:t>
            </a:r>
            <a:r>
              <a:rPr lang="zh-CN" altLang="en-US" sz="1600" dirty="0">
                <a:solidFill>
                  <a:sysClr val="windowText" lastClr="000000">
                    <a:lumMod val="65000"/>
                    <a:lumOff val="35000"/>
                  </a:sysClr>
                </a:solidFill>
              </a:rPr>
              <a:t>凝聚人心成员有机整体</a:t>
            </a:r>
            <a:endParaRPr lang="en-US" altLang="zh-CN" sz="1600" dirty="0">
              <a:solidFill>
                <a:sysClr val="windowText" lastClr="000000">
                  <a:lumMod val="65000"/>
                  <a:lumOff val="35000"/>
                </a:sysClr>
              </a:solidFill>
            </a:endParaRPr>
          </a:p>
          <a:p>
            <a:pPr>
              <a:lnSpc>
                <a:spcPct val="150000"/>
              </a:lnSpc>
              <a:defRPr/>
            </a:pPr>
            <a:r>
              <a:rPr lang="zh-CN" altLang="en-US" sz="1800" b="1" dirty="0">
                <a:solidFill>
                  <a:srgbClr val="0070C0"/>
                </a:solidFill>
              </a:rPr>
              <a:t>鞭策者 </a:t>
            </a:r>
            <a:r>
              <a:rPr lang="en-US" altLang="zh-CN" sz="1600" dirty="0" smtClean="0">
                <a:solidFill>
                  <a:sysClr val="windowText" lastClr="000000">
                    <a:lumMod val="65000"/>
                    <a:lumOff val="35000"/>
                  </a:sysClr>
                </a:solidFill>
              </a:rPr>
              <a:t>— </a:t>
            </a:r>
            <a:r>
              <a:rPr lang="zh-CN" altLang="en-US" sz="1600" dirty="0">
                <a:solidFill>
                  <a:sysClr val="windowText" lastClr="000000">
                    <a:lumMod val="65000"/>
                    <a:lumOff val="35000"/>
                  </a:sysClr>
                </a:solidFill>
              </a:rPr>
              <a:t>关心工作进度及可能出错的事情</a:t>
            </a:r>
            <a:endParaRPr lang="en-US" altLang="zh-CN" sz="1600" dirty="0">
              <a:solidFill>
                <a:sysClr val="windowText" lastClr="000000">
                  <a:lumMod val="65000"/>
                  <a:lumOff val="35000"/>
                </a:sysClr>
              </a:solidFill>
            </a:endParaRPr>
          </a:p>
        </p:txBody>
      </p:sp>
      <p:sp>
        <p:nvSpPr>
          <p:cNvPr id="21" name="TextBox 24"/>
          <p:cNvSpPr txBox="1"/>
          <p:nvPr/>
        </p:nvSpPr>
        <p:spPr>
          <a:xfrm>
            <a:off x="6246544" y="3990091"/>
            <a:ext cx="5327688" cy="1338828"/>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1800" b="1" dirty="0">
                <a:solidFill>
                  <a:srgbClr val="0070C0"/>
                </a:solidFill>
              </a:rPr>
              <a:t>实干</a:t>
            </a:r>
            <a:r>
              <a:rPr lang="zh-CN" altLang="en-US" sz="1800" b="1" dirty="0" smtClean="0">
                <a:solidFill>
                  <a:srgbClr val="0070C0"/>
                </a:solidFill>
              </a:rPr>
              <a:t>家</a:t>
            </a:r>
            <a:r>
              <a:rPr lang="en-US" altLang="zh-CN" sz="1600" dirty="0" smtClean="0">
                <a:solidFill>
                  <a:sysClr val="windowText" lastClr="000000">
                    <a:lumMod val="65000"/>
                    <a:lumOff val="35000"/>
                  </a:sysClr>
                </a:solidFill>
              </a:rPr>
              <a:t>— </a:t>
            </a:r>
            <a:r>
              <a:rPr lang="zh-CN" altLang="en-US" sz="1600" dirty="0">
                <a:solidFill>
                  <a:sysClr val="windowText" lastClr="000000">
                    <a:lumMod val="65000"/>
                    <a:lumOff val="35000"/>
                  </a:sysClr>
                </a:solidFill>
              </a:rPr>
              <a:t>把决策和计划变成可执行的具体任务</a:t>
            </a:r>
            <a:endParaRPr lang="en-US" altLang="zh-CN" sz="1600" dirty="0">
              <a:solidFill>
                <a:sysClr val="windowText" lastClr="000000">
                  <a:lumMod val="65000"/>
                  <a:lumOff val="35000"/>
                </a:sysClr>
              </a:solidFill>
            </a:endParaRPr>
          </a:p>
          <a:p>
            <a:pPr>
              <a:lnSpc>
                <a:spcPct val="150000"/>
              </a:lnSpc>
              <a:defRPr/>
            </a:pPr>
            <a:r>
              <a:rPr lang="zh-CN" altLang="en-US" sz="1800" b="1" dirty="0">
                <a:solidFill>
                  <a:srgbClr val="0070C0"/>
                </a:solidFill>
              </a:rPr>
              <a:t>外交家 </a:t>
            </a:r>
            <a:r>
              <a:rPr lang="en-US" altLang="zh-CN" sz="1600" dirty="0" smtClean="0">
                <a:solidFill>
                  <a:sysClr val="windowText" lastClr="000000">
                    <a:lumMod val="65000"/>
                    <a:lumOff val="35000"/>
                  </a:sysClr>
                </a:solidFill>
              </a:rPr>
              <a:t>— </a:t>
            </a:r>
            <a:r>
              <a:rPr lang="zh-CN" altLang="en-US" sz="1600" dirty="0">
                <a:solidFill>
                  <a:sysClr val="windowText" lastClr="000000">
                    <a:lumMod val="65000"/>
                    <a:lumOff val="35000"/>
                  </a:sysClr>
                </a:solidFill>
              </a:rPr>
              <a:t>与外部进行联系找出需求</a:t>
            </a:r>
            <a:endParaRPr lang="en-US" altLang="zh-CN" sz="1600" dirty="0">
              <a:solidFill>
                <a:sysClr val="windowText" lastClr="000000">
                  <a:lumMod val="65000"/>
                  <a:lumOff val="35000"/>
                </a:sysClr>
              </a:solidFill>
            </a:endParaRPr>
          </a:p>
          <a:p>
            <a:pPr>
              <a:lnSpc>
                <a:spcPct val="150000"/>
              </a:lnSpc>
              <a:defRPr/>
            </a:pPr>
            <a:r>
              <a:rPr lang="zh-CN" altLang="en-US" sz="1800" b="1" dirty="0">
                <a:solidFill>
                  <a:srgbClr val="0070C0"/>
                </a:solidFill>
              </a:rPr>
              <a:t>监督评论员</a:t>
            </a:r>
            <a:r>
              <a:rPr lang="zh-CN" altLang="en-US" sz="1800" dirty="0">
                <a:solidFill>
                  <a:srgbClr val="0070C0"/>
                </a:solidFill>
              </a:rPr>
              <a:t> </a:t>
            </a:r>
            <a:r>
              <a:rPr lang="en-US" altLang="zh-CN" sz="1600" dirty="0" smtClean="0">
                <a:solidFill>
                  <a:sysClr val="windowText" lastClr="000000">
                    <a:lumMod val="65000"/>
                    <a:lumOff val="35000"/>
                  </a:sysClr>
                </a:solidFill>
              </a:rPr>
              <a:t>— </a:t>
            </a:r>
            <a:r>
              <a:rPr lang="zh-CN" altLang="en-US" sz="1600" dirty="0">
                <a:solidFill>
                  <a:sysClr val="windowText" lastClr="000000">
                    <a:lumMod val="65000"/>
                    <a:lumOff val="35000"/>
                  </a:sysClr>
                </a:solidFill>
              </a:rPr>
              <a:t>分析环境状况，阻止按错误的方向行动</a:t>
            </a:r>
            <a:endParaRPr lang="en-US" altLang="zh-CN" sz="1600" dirty="0">
              <a:solidFill>
                <a:sysClr val="windowText" lastClr="000000">
                  <a:lumMod val="65000"/>
                  <a:lumOff val="35000"/>
                </a:sysClr>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5"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930124" y="1888236"/>
            <a:ext cx="4303182" cy="1739985"/>
            <a:chOff x="3930124" y="1888236"/>
            <a:chExt cx="4303182" cy="1739985"/>
          </a:xfrm>
        </p:grpSpPr>
        <p:sp>
          <p:nvSpPr>
            <p:cNvPr id="39" name="TextBox 24"/>
            <p:cNvSpPr txBox="1"/>
            <p:nvPr/>
          </p:nvSpPr>
          <p:spPr>
            <a:xfrm>
              <a:off x="4246799" y="2341900"/>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技术短缺</a:t>
              </a:r>
            </a:p>
          </p:txBody>
        </p:sp>
        <p:sp>
          <p:nvSpPr>
            <p:cNvPr id="40" name="任意多边形 39"/>
            <p:cNvSpPr/>
            <p:nvPr/>
          </p:nvSpPr>
          <p:spPr>
            <a:xfrm>
              <a:off x="3930124" y="1888236"/>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7599955" y="301070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3" name="组合 2"/>
          <p:cNvGrpSpPr/>
          <p:nvPr/>
        </p:nvGrpSpPr>
        <p:grpSpPr>
          <a:xfrm>
            <a:off x="3930124" y="4005226"/>
            <a:ext cx="4862670" cy="1115026"/>
            <a:chOff x="3930124" y="4005226"/>
            <a:chExt cx="4862670" cy="1115026"/>
          </a:xfrm>
        </p:grpSpPr>
        <p:sp>
          <p:nvSpPr>
            <p:cNvPr id="12" name="TextBox 59"/>
            <p:cNvSpPr txBox="1"/>
            <p:nvPr/>
          </p:nvSpPr>
          <p:spPr>
            <a:xfrm>
              <a:off x="3930124" y="4005226"/>
              <a:ext cx="4593327" cy="584775"/>
            </a:xfrm>
            <a:prstGeom prst="rect">
              <a:avLst/>
            </a:prstGeom>
            <a:noFill/>
          </p:spPr>
          <p:txBody>
            <a:bodyPr wrap="square" rtlCol="0">
              <a:spAutoFit/>
            </a:bodyPr>
            <a:lstStyle/>
            <a:p>
              <a:pPr>
                <a:defRPr/>
              </a:pPr>
              <a:r>
                <a:rPr lang="zh-CN" altLang="en-US" sz="3200" b="1" kern="0" dirty="0">
                  <a:solidFill>
                    <a:srgbClr val="0070C0"/>
                  </a:solidFill>
                  <a:latin typeface="微软雅黑" panose="020B0503020204020204" pitchFamily="34" charset="-122"/>
                  <a:ea typeface="微软雅黑" panose="020B0503020204020204" pitchFamily="34" charset="-122"/>
                </a:rPr>
                <a:t>对策：专家角色的支持</a:t>
              </a:r>
            </a:p>
          </p:txBody>
        </p:sp>
        <p:sp>
          <p:nvSpPr>
            <p:cNvPr id="16" name="TextBox 62"/>
            <p:cNvSpPr txBox="1"/>
            <p:nvPr/>
          </p:nvSpPr>
          <p:spPr>
            <a:xfrm>
              <a:off x="4232285" y="4642749"/>
              <a:ext cx="4560509" cy="477503"/>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135" dirty="0">
                  <a:solidFill>
                    <a:sysClr val="windowText" lastClr="000000">
                      <a:lumMod val="65000"/>
                      <a:lumOff val="35000"/>
                    </a:sysClr>
                  </a:solidFill>
                </a:rPr>
                <a:t>建立人员拥有的技术的详细列表</a:t>
              </a:r>
              <a:endParaRPr lang="en-US" altLang="zh-CN" sz="2135" dirty="0">
                <a:solidFill>
                  <a:sysClr val="windowText" lastClr="000000">
                    <a:lumMod val="65000"/>
                    <a:lumOff val="35000"/>
                  </a:sysClr>
                </a:solidFill>
              </a:endParaRPr>
            </a:p>
          </p:txBody>
        </p:sp>
      </p:grpSp>
      <p:sp>
        <p:nvSpPr>
          <p:cNvPr id="19" name="矩形 18"/>
          <p:cNvSpPr/>
          <p:nvPr/>
        </p:nvSpPr>
        <p:spPr>
          <a:xfrm>
            <a:off x="0" y="6415315"/>
            <a:ext cx="12192000" cy="88076"/>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0-#ppt_w/2"/>
                                          </p:val>
                                        </p:tav>
                                        <p:tav tm="100000">
                                          <p:val>
                                            <p:strVal val="#ppt_x"/>
                                          </p:val>
                                        </p:tav>
                                      </p:tavLst>
                                    </p:anim>
                                    <p:anim calcmode="lin" valueType="num">
                                      <p:cBhvr additive="base">
                                        <p:cTn id="3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122577" y="1342040"/>
            <a:ext cx="10529665" cy="4748596"/>
            <a:chOff x="476864" y="1023554"/>
            <a:chExt cx="10529665" cy="4748596"/>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忽视业绩</a:t>
              </a: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8" name="TextBox 59"/>
            <p:cNvSpPr txBox="1"/>
            <p:nvPr/>
          </p:nvSpPr>
          <p:spPr>
            <a:xfrm>
              <a:off x="6080371" y="1888284"/>
              <a:ext cx="4910652" cy="553998"/>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a:t>
              </a:r>
              <a:r>
                <a:rPr lang="zh-CN" altLang="en-US" sz="3000" b="1" kern="0" dirty="0" smtClean="0">
                  <a:solidFill>
                    <a:srgbClr val="0070C0"/>
                  </a:solidFill>
                  <a:latin typeface="微软雅黑" panose="020B0503020204020204" pitchFamily="34" charset="-122"/>
                  <a:ea typeface="微软雅黑" panose="020B0503020204020204" pitchFamily="34" charset="-122"/>
                </a:rPr>
                <a:t>：明确目标</a:t>
              </a:r>
              <a:endParaRPr lang="zh-CN" altLang="en-US" sz="3000" b="1" kern="0" dirty="0">
                <a:solidFill>
                  <a:srgbClr val="0070C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49620" y="2616287"/>
              <a:ext cx="3152581" cy="3155863"/>
              <a:chOff x="1808555" y="3634614"/>
              <a:chExt cx="3154981" cy="3158265"/>
            </a:xfrm>
          </p:grpSpPr>
          <p:grpSp>
            <p:nvGrpSpPr>
              <p:cNvPr id="12" name="组合 11"/>
              <p:cNvGrpSpPr/>
              <p:nvPr/>
            </p:nvGrpSpPr>
            <p:grpSpPr>
              <a:xfrm>
                <a:off x="1808555" y="4268939"/>
                <a:ext cx="3154981" cy="2523940"/>
                <a:chOff x="849869" y="2827597"/>
                <a:chExt cx="2538189" cy="1768202"/>
              </a:xfrm>
              <a:effectLst>
                <a:outerShdw blurRad="38100" sx="101000" sy="101000" algn="ctr" rotWithShape="0">
                  <a:prstClr val="black">
                    <a:alpha val="40000"/>
                  </a:prstClr>
                </a:outerShdw>
              </a:effectLst>
            </p:grpSpPr>
            <p:sp>
              <p:nvSpPr>
                <p:cNvPr id="13" name="矩形 12"/>
                <p:cNvSpPr/>
                <p:nvPr/>
              </p:nvSpPr>
              <p:spPr>
                <a:xfrm>
                  <a:off x="930831" y="2827597"/>
                  <a:ext cx="2376264" cy="432048"/>
                </a:xfrm>
                <a:prstGeom prst="rect">
                  <a:avLst/>
                </a:pr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4" name="矩形 15"/>
                <p:cNvSpPr/>
                <p:nvPr/>
              </p:nvSpPr>
              <p:spPr>
                <a:xfrm>
                  <a:off x="849869" y="3259645"/>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flipV="1">
                  <a:off x="849869" y="3693603"/>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162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7" name="矩形 15"/>
                <p:cNvSpPr/>
                <p:nvPr/>
              </p:nvSpPr>
              <p:spPr>
                <a:xfrm>
                  <a:off x="849869" y="4144701"/>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grpSp>
          <p:sp>
            <p:nvSpPr>
              <p:cNvPr id="19" name="椭圆 18"/>
              <p:cNvSpPr/>
              <p:nvPr/>
            </p:nvSpPr>
            <p:spPr>
              <a:xfrm>
                <a:off x="2213958" y="4387858"/>
                <a:ext cx="85989" cy="85989"/>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20" name="椭圆 19"/>
              <p:cNvSpPr/>
              <p:nvPr/>
            </p:nvSpPr>
            <p:spPr>
              <a:xfrm>
                <a:off x="4492478" y="4382683"/>
                <a:ext cx="85989" cy="85989"/>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cxnSp>
            <p:nvCxnSpPr>
              <p:cNvPr id="22" name="直接连接符 21"/>
              <p:cNvCxnSpPr>
                <a:stCxn id="24" idx="6"/>
                <a:endCxn id="20" idx="5"/>
              </p:cNvCxnSpPr>
              <p:nvPr/>
            </p:nvCxnSpPr>
            <p:spPr>
              <a:xfrm>
                <a:off x="3473915" y="3748752"/>
                <a:ext cx="1091960" cy="707327"/>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23" name="直接连接符 22"/>
              <p:cNvCxnSpPr>
                <a:stCxn id="24" idx="2"/>
                <a:endCxn id="19" idx="3"/>
              </p:cNvCxnSpPr>
              <p:nvPr/>
            </p:nvCxnSpPr>
            <p:spPr>
              <a:xfrm flipH="1">
                <a:off x="2226550" y="3748753"/>
                <a:ext cx="1019087" cy="712502"/>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24" name="椭圆 23"/>
              <p:cNvSpPr/>
              <p:nvPr/>
            </p:nvSpPr>
            <p:spPr>
              <a:xfrm>
                <a:off x="3245637" y="3634614"/>
                <a:ext cx="228278" cy="228278"/>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25" name="TextBox 11"/>
              <p:cNvSpPr txBox="1"/>
              <p:nvPr/>
            </p:nvSpPr>
            <p:spPr>
              <a:xfrm>
                <a:off x="2277509" y="4427788"/>
                <a:ext cx="2217073" cy="244520"/>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1.</a:t>
                </a:r>
                <a:r>
                  <a:rPr lang="zh-CN" altLang="en-US" sz="1600" b="1" kern="0" dirty="0">
                    <a:solidFill>
                      <a:sysClr val="window" lastClr="FFFFFF"/>
                    </a:solidFill>
                    <a:latin typeface="微软雅黑" panose="020B0503020204020204" pitchFamily="34" charset="-122"/>
                    <a:ea typeface="微软雅黑" panose="020B0503020204020204" pitchFamily="34" charset="-122"/>
                  </a:rPr>
                  <a:t>不良的业绩被容忍</a:t>
                </a:r>
              </a:p>
            </p:txBody>
          </p:sp>
          <p:sp>
            <p:nvSpPr>
              <p:cNvPr id="26" name="TextBox 12"/>
              <p:cNvSpPr txBox="1"/>
              <p:nvPr/>
            </p:nvSpPr>
            <p:spPr>
              <a:xfrm>
                <a:off x="2149030" y="5032470"/>
                <a:ext cx="2474030" cy="244520"/>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r>
                  <a:rPr lang="zh-CN" altLang="en-US" sz="1600" b="1" kern="0" dirty="0">
                    <a:solidFill>
                      <a:sysClr val="window" lastClr="FFFFFF"/>
                    </a:solidFill>
                    <a:latin typeface="微软雅黑" panose="020B0503020204020204" pitchFamily="34" charset="-122"/>
                    <a:ea typeface="微软雅黑" panose="020B0503020204020204" pitchFamily="34" charset="-122"/>
                  </a:rPr>
                  <a:t>优秀的业绩不受重视</a:t>
                </a:r>
              </a:p>
            </p:txBody>
          </p:sp>
          <p:sp>
            <p:nvSpPr>
              <p:cNvPr id="27" name="TextBox 13"/>
              <p:cNvSpPr txBox="1"/>
              <p:nvPr/>
            </p:nvSpPr>
            <p:spPr>
              <a:xfrm>
                <a:off x="1900221" y="5635829"/>
                <a:ext cx="2971647" cy="244520"/>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r>
                  <a:rPr lang="zh-CN" altLang="en-US" sz="1600" b="1" kern="0" dirty="0">
                    <a:solidFill>
                      <a:sysClr val="window" lastClr="FFFFFF"/>
                    </a:solidFill>
                    <a:latin typeface="微软雅黑" panose="020B0503020204020204" pitchFamily="34" charset="-122"/>
                    <a:ea typeface="微软雅黑" panose="020B0503020204020204" pitchFamily="34" charset="-122"/>
                  </a:rPr>
                  <a:t>团队掩盖个人的弱点</a:t>
                </a:r>
                <a:r>
                  <a:rPr lang="en-US" altLang="zh-CN" sz="1600" b="1" kern="0" dirty="0">
                    <a:solidFill>
                      <a:sysClr val="window" lastClr="FFFFFF"/>
                    </a:solidFill>
                    <a:latin typeface="微软雅黑" panose="020B0503020204020204" pitchFamily="34" charset="-122"/>
                    <a:ea typeface="微软雅黑" panose="020B0503020204020204" pitchFamily="34" charset="-122"/>
                  </a:rPr>
                  <a:t>/</a:t>
                </a:r>
                <a:r>
                  <a:rPr lang="zh-CN" altLang="en-US" sz="1600" b="1" kern="0" dirty="0">
                    <a:solidFill>
                      <a:sysClr val="window" lastClr="FFFFFF"/>
                    </a:solidFill>
                    <a:latin typeface="微软雅黑" panose="020B0503020204020204" pitchFamily="34" charset="-122"/>
                    <a:ea typeface="微软雅黑" panose="020B0503020204020204" pitchFamily="34" charset="-122"/>
                  </a:rPr>
                  <a:t>才能</a:t>
                </a:r>
              </a:p>
            </p:txBody>
          </p:sp>
          <p:sp>
            <p:nvSpPr>
              <p:cNvPr id="28" name="TextBox 14"/>
              <p:cNvSpPr txBox="1"/>
              <p:nvPr/>
            </p:nvSpPr>
            <p:spPr>
              <a:xfrm>
                <a:off x="1814073" y="6293043"/>
                <a:ext cx="3143945" cy="244520"/>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4.</a:t>
                </a:r>
                <a:r>
                  <a:rPr lang="zh-CN" altLang="en-US" sz="1600" b="1" kern="0" dirty="0">
                    <a:solidFill>
                      <a:sysClr val="window" lastClr="FFFFFF"/>
                    </a:solidFill>
                    <a:latin typeface="微软雅黑" panose="020B0503020204020204" pitchFamily="34" charset="-122"/>
                    <a:ea typeface="微软雅黑" panose="020B0503020204020204" pitchFamily="34" charset="-122"/>
                  </a:rPr>
                  <a:t>个人能力差导致团队业绩差</a:t>
                </a:r>
              </a:p>
            </p:txBody>
          </p:sp>
        </p:grpSp>
        <p:sp>
          <p:nvSpPr>
            <p:cNvPr id="37" name="TextBox 37"/>
            <p:cNvSpPr txBox="1"/>
            <p:nvPr/>
          </p:nvSpPr>
          <p:spPr>
            <a:xfrm>
              <a:off x="6086944" y="3015066"/>
              <a:ext cx="4919585" cy="489558"/>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200" b="1" dirty="0">
                  <a:solidFill>
                    <a:srgbClr val="0070C0"/>
                  </a:solidFill>
                </a:rPr>
                <a:t>由领导者正面进行处理重视业绩</a:t>
              </a:r>
              <a:endParaRPr lang="en-US" altLang="zh-CN" sz="2200" b="1" dirty="0">
                <a:solidFill>
                  <a:srgbClr val="0070C0"/>
                </a:solidFill>
              </a:endParaRPr>
            </a:p>
          </p:txBody>
        </p:sp>
        <p:sp>
          <p:nvSpPr>
            <p:cNvPr id="38" name="TextBox 39"/>
            <p:cNvSpPr txBox="1"/>
            <p:nvPr/>
          </p:nvSpPr>
          <p:spPr>
            <a:xfrm>
              <a:off x="6086944" y="3645931"/>
              <a:ext cx="3558270" cy="1133686"/>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1600" dirty="0" smtClean="0">
                  <a:solidFill>
                    <a:sysClr val="windowText" lastClr="000000">
                      <a:lumMod val="65000"/>
                      <a:lumOff val="35000"/>
                    </a:sysClr>
                  </a:solidFill>
                </a:rPr>
                <a:t>关注目标 </a:t>
              </a:r>
              <a:r>
                <a:rPr lang="en-US" altLang="zh-CN" sz="1600" dirty="0" smtClean="0">
                  <a:solidFill>
                    <a:sysClr val="windowText" lastClr="000000">
                      <a:lumMod val="65000"/>
                      <a:lumOff val="35000"/>
                    </a:sysClr>
                  </a:solidFill>
                </a:rPr>
                <a:t>— </a:t>
              </a:r>
              <a:r>
                <a:rPr lang="zh-CN" altLang="en-US" sz="1600" dirty="0" smtClean="0">
                  <a:solidFill>
                    <a:sysClr val="windowText" lastClr="000000">
                      <a:lumMod val="65000"/>
                      <a:lumOff val="35000"/>
                    </a:sysClr>
                  </a:solidFill>
                </a:rPr>
                <a:t>完成时间 </a:t>
              </a:r>
              <a:r>
                <a:rPr lang="en-US" altLang="zh-CN" sz="1600" dirty="0" smtClean="0">
                  <a:solidFill>
                    <a:sysClr val="windowText" lastClr="000000">
                      <a:lumMod val="65000"/>
                      <a:lumOff val="35000"/>
                    </a:sysClr>
                  </a:solidFill>
                </a:rPr>
                <a:t>— </a:t>
              </a:r>
              <a:r>
                <a:rPr lang="zh-CN" altLang="en-US" sz="1600" dirty="0" smtClean="0">
                  <a:solidFill>
                    <a:sysClr val="windowText" lastClr="000000">
                      <a:lumMod val="65000"/>
                      <a:lumOff val="35000"/>
                    </a:sysClr>
                  </a:solidFill>
                </a:rPr>
                <a:t>完成标准</a:t>
              </a:r>
              <a:endParaRPr lang="en-US" altLang="zh-CN" sz="1600" dirty="0" smtClean="0">
                <a:solidFill>
                  <a:sysClr val="windowText" lastClr="000000">
                    <a:lumMod val="65000"/>
                    <a:lumOff val="35000"/>
                  </a:sysClr>
                </a:solidFill>
              </a:endParaRPr>
            </a:p>
            <a:p>
              <a:pPr>
                <a:lnSpc>
                  <a:spcPct val="150000"/>
                </a:lnSpc>
                <a:defRPr/>
              </a:pPr>
              <a:r>
                <a:rPr lang="zh-CN" altLang="en-US" sz="1600" dirty="0" smtClean="0">
                  <a:solidFill>
                    <a:sysClr val="windowText" lastClr="000000">
                      <a:lumMod val="65000"/>
                      <a:lumOff val="35000"/>
                    </a:sysClr>
                  </a:solidFill>
                </a:rPr>
                <a:t>以培训的方式提供帮助，给予支持</a:t>
              </a:r>
              <a:endParaRPr lang="en-US" altLang="zh-CN" sz="1600" dirty="0" smtClean="0">
                <a:solidFill>
                  <a:sysClr val="windowText" lastClr="000000">
                    <a:lumMod val="65000"/>
                    <a:lumOff val="35000"/>
                  </a:sysClr>
                </a:solidFill>
              </a:endParaRPr>
            </a:p>
            <a:p>
              <a:pPr>
                <a:lnSpc>
                  <a:spcPct val="150000"/>
                </a:lnSpc>
                <a:defRPr/>
              </a:pPr>
              <a:r>
                <a:rPr lang="zh-CN" altLang="en-US" sz="1600" dirty="0" smtClean="0">
                  <a:solidFill>
                    <a:sysClr val="windowText" lastClr="000000">
                      <a:lumMod val="65000"/>
                      <a:lumOff val="35000"/>
                    </a:sysClr>
                  </a:solidFill>
                </a:rPr>
                <a:t>引入检查运行状况的方法</a:t>
              </a:r>
              <a:endParaRPr lang="en-US" altLang="zh-CN" sz="1600" dirty="0" smtClean="0">
                <a:solidFill>
                  <a:sysClr val="windowText" lastClr="000000">
                    <a:lumMod val="65000"/>
                    <a:lumOff val="35000"/>
                  </a:sysClr>
                </a:solidFill>
              </a:endParaRPr>
            </a:p>
            <a:p>
              <a:pPr>
                <a:lnSpc>
                  <a:spcPct val="150000"/>
                </a:lnSpc>
                <a:defRPr/>
              </a:pPr>
              <a:r>
                <a:rPr lang="zh-CN" altLang="en-US" sz="1600" dirty="0" smtClean="0">
                  <a:solidFill>
                    <a:sysClr val="windowText" lastClr="000000">
                      <a:lumMod val="65000"/>
                      <a:lumOff val="35000"/>
                    </a:sysClr>
                  </a:solidFill>
                </a:rPr>
                <a:t>鼓励成员在技术上的自我评价和反馈</a:t>
              </a:r>
              <a:endParaRPr lang="en-US" altLang="zh-CN" sz="1600" dirty="0">
                <a:solidFill>
                  <a:sysClr val="windowText" lastClr="000000">
                    <a:lumMod val="65000"/>
                    <a:lumOff val="35000"/>
                  </a:sys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1"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8)">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22007" y="1212240"/>
            <a:ext cx="4303182" cy="1739985"/>
            <a:chOff x="476864" y="1023554"/>
            <a:chExt cx="4303182" cy="1739985"/>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缺乏纪律</a:t>
              </a: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3" name="组合 2"/>
          <p:cNvGrpSpPr/>
          <p:nvPr/>
        </p:nvGrpSpPr>
        <p:grpSpPr>
          <a:xfrm>
            <a:off x="1407758" y="3043818"/>
            <a:ext cx="3004301" cy="3007428"/>
            <a:chOff x="1138129" y="3294032"/>
            <a:chExt cx="3247614" cy="3250994"/>
          </a:xfrm>
        </p:grpSpPr>
        <p:grpSp>
          <p:nvGrpSpPr>
            <p:cNvPr id="12" name="组合 11"/>
            <p:cNvGrpSpPr/>
            <p:nvPr/>
          </p:nvGrpSpPr>
          <p:grpSpPr>
            <a:xfrm>
              <a:off x="1138129" y="3946981"/>
              <a:ext cx="3247614" cy="2598045"/>
              <a:chOff x="849869" y="2827597"/>
              <a:chExt cx="2538189" cy="1768202"/>
            </a:xfrm>
            <a:effectLst>
              <a:outerShdw blurRad="38100" sx="101000" sy="101000" algn="ctr" rotWithShape="0">
                <a:prstClr val="black">
                  <a:alpha val="40000"/>
                </a:prstClr>
              </a:outerShdw>
            </a:effectLst>
          </p:grpSpPr>
          <p:sp>
            <p:nvSpPr>
              <p:cNvPr id="13" name="矩形 12"/>
              <p:cNvSpPr/>
              <p:nvPr/>
            </p:nvSpPr>
            <p:spPr>
              <a:xfrm>
                <a:off x="930831" y="2827597"/>
                <a:ext cx="2376264" cy="432048"/>
              </a:xfrm>
              <a:prstGeom prst="rect">
                <a:avLst/>
              </a:pr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4" name="矩形 15"/>
              <p:cNvSpPr/>
              <p:nvPr/>
            </p:nvSpPr>
            <p:spPr>
              <a:xfrm>
                <a:off x="849869" y="3259645"/>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flipV="1">
                <a:off x="849869" y="3693603"/>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162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7" name="矩形 15"/>
              <p:cNvSpPr/>
              <p:nvPr/>
            </p:nvSpPr>
            <p:spPr>
              <a:xfrm>
                <a:off x="849869" y="4144701"/>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grpSp>
        <p:sp>
          <p:nvSpPr>
            <p:cNvPr id="19" name="椭圆 18"/>
            <p:cNvSpPr/>
            <p:nvPr/>
          </p:nvSpPr>
          <p:spPr>
            <a:xfrm>
              <a:off x="1555435" y="4069391"/>
              <a:ext cx="88514" cy="88514"/>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20" name="椭圆 19"/>
            <p:cNvSpPr/>
            <p:nvPr/>
          </p:nvSpPr>
          <p:spPr>
            <a:xfrm>
              <a:off x="3900855" y="4064065"/>
              <a:ext cx="88514" cy="88514"/>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cxnSp>
          <p:nvCxnSpPr>
            <p:cNvPr id="22" name="直接连接符 21"/>
            <p:cNvCxnSpPr>
              <a:stCxn id="24" idx="6"/>
              <a:endCxn id="20" idx="5"/>
            </p:cNvCxnSpPr>
            <p:nvPr/>
          </p:nvCxnSpPr>
          <p:spPr>
            <a:xfrm>
              <a:off x="2852385" y="3411521"/>
              <a:ext cx="1124021" cy="728094"/>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23" name="直接连接符 22"/>
            <p:cNvCxnSpPr>
              <a:stCxn id="24" idx="2"/>
              <a:endCxn id="19" idx="3"/>
            </p:cNvCxnSpPr>
            <p:nvPr/>
          </p:nvCxnSpPr>
          <p:spPr>
            <a:xfrm flipH="1">
              <a:off x="1568397" y="3411522"/>
              <a:ext cx="1049008" cy="733422"/>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24" name="椭圆 23"/>
            <p:cNvSpPr/>
            <p:nvPr/>
          </p:nvSpPr>
          <p:spPr>
            <a:xfrm>
              <a:off x="2617405" y="3294032"/>
              <a:ext cx="234980" cy="234980"/>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25" name="TextBox 11"/>
            <p:cNvSpPr txBox="1"/>
            <p:nvPr/>
          </p:nvSpPr>
          <p:spPr>
            <a:xfrm>
              <a:off x="1620852" y="4785020"/>
              <a:ext cx="2282168"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1.</a:t>
              </a:r>
              <a:r>
                <a:rPr lang="zh-CN" altLang="en-US" sz="1600" b="1" kern="0" dirty="0">
                  <a:solidFill>
                    <a:sysClr val="window" lastClr="FFFFFF"/>
                  </a:solidFill>
                  <a:latin typeface="微软雅黑" panose="020B0503020204020204" pitchFamily="34" charset="-122"/>
                  <a:ea typeface="微软雅黑" panose="020B0503020204020204" pitchFamily="34" charset="-122"/>
                </a:rPr>
                <a:t>组织总是改变规则</a:t>
              </a:r>
            </a:p>
          </p:txBody>
        </p:sp>
        <p:sp>
          <p:nvSpPr>
            <p:cNvPr id="26" name="TextBox 12"/>
            <p:cNvSpPr txBox="1"/>
            <p:nvPr/>
          </p:nvSpPr>
          <p:spPr>
            <a:xfrm>
              <a:off x="1488600" y="5407457"/>
              <a:ext cx="2546670"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r>
                <a:rPr lang="zh-CN" altLang="en-US" sz="1600" b="1" kern="0" dirty="0">
                  <a:solidFill>
                    <a:sysClr val="window" lastClr="FFFFFF"/>
                  </a:solidFill>
                  <a:latin typeface="微软雅黑" panose="020B0503020204020204" pitchFamily="34" charset="-122"/>
                  <a:ea typeface="微软雅黑" panose="020B0503020204020204" pitchFamily="34" charset="-122"/>
                </a:rPr>
                <a:t>人际关系比工作重要</a:t>
              </a:r>
            </a:p>
          </p:txBody>
        </p:sp>
        <p:sp>
          <p:nvSpPr>
            <p:cNvPr id="27" name="TextBox 13"/>
            <p:cNvSpPr txBox="1"/>
            <p:nvPr/>
          </p:nvSpPr>
          <p:spPr>
            <a:xfrm>
              <a:off x="1232487" y="6028531"/>
              <a:ext cx="3058897"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r>
                <a:rPr lang="zh-CN" altLang="en-US" sz="1600" b="1" kern="0" dirty="0">
                  <a:solidFill>
                    <a:sysClr val="window" lastClr="FFFFFF"/>
                  </a:solidFill>
                  <a:latin typeface="微软雅黑" panose="020B0503020204020204" pitchFamily="34" charset="-122"/>
                  <a:ea typeface="微软雅黑" panose="020B0503020204020204" pitchFamily="34" charset="-122"/>
                </a:rPr>
                <a:t>我行我素的行为</a:t>
              </a:r>
            </a:p>
          </p:txBody>
        </p:sp>
      </p:grpSp>
      <p:grpSp>
        <p:nvGrpSpPr>
          <p:cNvPr id="9" name="组合 8"/>
          <p:cNvGrpSpPr/>
          <p:nvPr/>
        </p:nvGrpSpPr>
        <p:grpSpPr>
          <a:xfrm>
            <a:off x="6225514" y="2076970"/>
            <a:ext cx="4910652" cy="1526649"/>
            <a:chOff x="6080371" y="1888284"/>
            <a:chExt cx="4910652" cy="1526649"/>
          </a:xfrm>
        </p:grpSpPr>
        <p:sp>
          <p:nvSpPr>
            <p:cNvPr id="18" name="TextBox 59"/>
            <p:cNvSpPr txBox="1"/>
            <p:nvPr/>
          </p:nvSpPr>
          <p:spPr>
            <a:xfrm>
              <a:off x="6080371" y="1888284"/>
              <a:ext cx="4910652" cy="553998"/>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a:t>
              </a:r>
              <a:r>
                <a:rPr lang="zh-CN" altLang="en-US" sz="3000" b="1" kern="0" dirty="0" smtClean="0">
                  <a:solidFill>
                    <a:srgbClr val="0070C0"/>
                  </a:solidFill>
                  <a:latin typeface="微软雅黑" panose="020B0503020204020204" pitchFamily="34" charset="-122"/>
                  <a:ea typeface="微软雅黑" panose="020B0503020204020204" pitchFamily="34" charset="-122"/>
                </a:rPr>
                <a:t>：告知影响</a:t>
              </a:r>
              <a:endParaRPr lang="zh-CN" altLang="en-US" sz="3000" b="1" kern="0" dirty="0">
                <a:solidFill>
                  <a:srgbClr val="0070C0"/>
                </a:solidFill>
                <a:latin typeface="微软雅黑" panose="020B0503020204020204" pitchFamily="34" charset="-122"/>
                <a:ea typeface="微软雅黑" panose="020B0503020204020204" pitchFamily="34" charset="-122"/>
              </a:endParaRPr>
            </a:p>
          </p:txBody>
        </p:sp>
        <p:sp>
          <p:nvSpPr>
            <p:cNvPr id="36" name="TextBox 37"/>
            <p:cNvSpPr txBox="1"/>
            <p:nvPr/>
          </p:nvSpPr>
          <p:spPr>
            <a:xfrm>
              <a:off x="6081317" y="2882480"/>
              <a:ext cx="4578320" cy="532453"/>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200" b="1" dirty="0">
                  <a:solidFill>
                    <a:srgbClr val="0070C0"/>
                  </a:solidFill>
                </a:rPr>
                <a:t>分析团队所处的阶段酌情处置</a:t>
              </a:r>
              <a:endParaRPr lang="en-US" altLang="zh-CN" sz="2200" b="1" dirty="0">
                <a:solidFill>
                  <a:srgbClr val="0070C0"/>
                </a:solidFill>
              </a:endParaRPr>
            </a:p>
          </p:txBody>
        </p:sp>
      </p:grpSp>
      <p:pic>
        <p:nvPicPr>
          <p:cNvPr id="37" name="图片 36"/>
          <p:cNvPicPr>
            <a:picLocks noChangeAspect="1"/>
          </p:cNvPicPr>
          <p:nvPr/>
        </p:nvPicPr>
        <p:blipFill rotWithShape="1">
          <a:blip r:embed="rId3" cstate="screen"/>
          <a:srcRect/>
          <a:stretch>
            <a:fillRect/>
          </a:stretch>
        </p:blipFill>
        <p:spPr>
          <a:xfrm>
            <a:off x="6385332" y="3870626"/>
            <a:ext cx="4140018" cy="190263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6864" y="1023554"/>
            <a:ext cx="4303182" cy="1739985"/>
            <a:chOff x="476864" y="1023554"/>
            <a:chExt cx="4303182" cy="1739985"/>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缺乏想法</a:t>
              </a: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pic>
        <p:nvPicPr>
          <p:cNvPr id="30" name="图片 29"/>
          <p:cNvPicPr>
            <a:picLocks noChangeAspect="1"/>
          </p:cNvPicPr>
          <p:nvPr/>
        </p:nvPicPr>
        <p:blipFill>
          <a:blip r:embed="rId3" cstate="screen"/>
          <a:stretch>
            <a:fillRect/>
          </a:stretch>
        </p:blipFill>
        <p:spPr>
          <a:xfrm flipH="1">
            <a:off x="1008760" y="3432344"/>
            <a:ext cx="4199713" cy="2788872"/>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4" name="组合 3"/>
          <p:cNvGrpSpPr/>
          <p:nvPr/>
        </p:nvGrpSpPr>
        <p:grpSpPr>
          <a:xfrm>
            <a:off x="6080371" y="1888284"/>
            <a:ext cx="4910652" cy="2517225"/>
            <a:chOff x="6080371" y="1888284"/>
            <a:chExt cx="4910652" cy="2517225"/>
          </a:xfrm>
        </p:grpSpPr>
        <p:sp>
          <p:nvSpPr>
            <p:cNvPr id="18" name="TextBox 59"/>
            <p:cNvSpPr txBox="1"/>
            <p:nvPr/>
          </p:nvSpPr>
          <p:spPr>
            <a:xfrm>
              <a:off x="6080371" y="1888284"/>
              <a:ext cx="4910652" cy="553998"/>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a:t>
              </a:r>
              <a:r>
                <a:rPr lang="zh-CN" altLang="en-US" sz="3000" b="1" kern="0" dirty="0" smtClean="0">
                  <a:solidFill>
                    <a:srgbClr val="0070C0"/>
                  </a:solidFill>
                  <a:latin typeface="微软雅黑" panose="020B0503020204020204" pitchFamily="34" charset="-122"/>
                  <a:ea typeface="微软雅黑" panose="020B0503020204020204" pitchFamily="34" charset="-122"/>
                </a:rPr>
                <a:t>：</a:t>
              </a:r>
              <a:r>
                <a:rPr lang="zh-CN" altLang="en-US" sz="2800" b="1" kern="0" dirty="0">
                  <a:solidFill>
                    <a:srgbClr val="0070C0"/>
                  </a:solidFill>
                  <a:latin typeface="微软雅黑" panose="020B0503020204020204" pitchFamily="34" charset="-122"/>
                  <a:ea typeface="微软雅黑" panose="020B0503020204020204" pitchFamily="34" charset="-122"/>
                </a:rPr>
                <a:t>头脑风暴</a:t>
              </a:r>
            </a:p>
          </p:txBody>
        </p:sp>
        <p:sp>
          <p:nvSpPr>
            <p:cNvPr id="29" name="TextBox 62"/>
            <p:cNvSpPr txBox="1"/>
            <p:nvPr/>
          </p:nvSpPr>
          <p:spPr>
            <a:xfrm>
              <a:off x="6080371" y="3259784"/>
              <a:ext cx="4560509" cy="543739"/>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500" b="1" dirty="0">
                  <a:solidFill>
                    <a:srgbClr val="0070C0"/>
                  </a:solidFill>
                </a:rPr>
                <a:t>利用大家的智慧提高创造力</a:t>
              </a:r>
              <a:endParaRPr lang="en-US" altLang="zh-CN" sz="2500" b="1" dirty="0">
                <a:solidFill>
                  <a:srgbClr val="0070C0"/>
                </a:solidFill>
              </a:endParaRPr>
            </a:p>
          </p:txBody>
        </p:sp>
        <p:sp>
          <p:nvSpPr>
            <p:cNvPr id="34" name="TextBox 62"/>
            <p:cNvSpPr txBox="1"/>
            <p:nvPr/>
          </p:nvSpPr>
          <p:spPr>
            <a:xfrm>
              <a:off x="6080371" y="3880413"/>
              <a:ext cx="2720299" cy="525096"/>
            </a:xfrm>
            <a:prstGeom prst="rect">
              <a:avLst/>
            </a:prstGeom>
            <a:noFill/>
          </p:spPr>
          <p:txBody>
            <a:bodyPr wrap="square" lIns="93300" tIns="46649" rIns="93300" bIns="46649" rtlCol="0">
              <a:spAutoFit/>
            </a:bodyPr>
            <a:lstStyle/>
            <a:p>
              <a:pPr defTabSz="1243965">
                <a:defRPr/>
              </a:pPr>
              <a:r>
                <a:rPr lang="zh-CN" altLang="en-US" sz="1400" kern="0" dirty="0">
                  <a:solidFill>
                    <a:schemeClr val="tx1">
                      <a:lumMod val="50000"/>
                      <a:lumOff val="50000"/>
                    </a:schemeClr>
                  </a:solidFill>
                  <a:latin typeface="造字工房悦黑演示版常规体" pitchFamily="50" charset="-122"/>
                  <a:ea typeface="造字工房悦黑演示版常规体" pitchFamily="50" charset="-122"/>
                </a:rPr>
                <a:t>请在这里输入段落文本内容请在这里输入段落文本内容</a:t>
              </a: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80">
                                          <p:stCondLst>
                                            <p:cond delay="0"/>
                                          </p:stCondLst>
                                        </p:cTn>
                                        <p:tgtEl>
                                          <p:spTgt spid="30"/>
                                        </p:tgtEl>
                                      </p:cBhvr>
                                    </p:animEffect>
                                    <p:anim calcmode="lin" valueType="num">
                                      <p:cBhvr>
                                        <p:cTn id="20"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25" dur="26">
                                          <p:stCondLst>
                                            <p:cond delay="650"/>
                                          </p:stCondLst>
                                        </p:cTn>
                                        <p:tgtEl>
                                          <p:spTgt spid="30"/>
                                        </p:tgtEl>
                                      </p:cBhvr>
                                      <p:to x="100000" y="60000"/>
                                    </p:animScale>
                                    <p:animScale>
                                      <p:cBhvr>
                                        <p:cTn id="26" dur="166" decel="50000">
                                          <p:stCondLst>
                                            <p:cond delay="676"/>
                                          </p:stCondLst>
                                        </p:cTn>
                                        <p:tgtEl>
                                          <p:spTgt spid="30"/>
                                        </p:tgtEl>
                                      </p:cBhvr>
                                      <p:to x="100000" y="100000"/>
                                    </p:animScale>
                                    <p:animScale>
                                      <p:cBhvr>
                                        <p:cTn id="27" dur="26">
                                          <p:stCondLst>
                                            <p:cond delay="1312"/>
                                          </p:stCondLst>
                                        </p:cTn>
                                        <p:tgtEl>
                                          <p:spTgt spid="30"/>
                                        </p:tgtEl>
                                      </p:cBhvr>
                                      <p:to x="100000" y="80000"/>
                                    </p:animScale>
                                    <p:animScale>
                                      <p:cBhvr>
                                        <p:cTn id="28" dur="166" decel="50000">
                                          <p:stCondLst>
                                            <p:cond delay="1338"/>
                                          </p:stCondLst>
                                        </p:cTn>
                                        <p:tgtEl>
                                          <p:spTgt spid="30"/>
                                        </p:tgtEl>
                                      </p:cBhvr>
                                      <p:to x="100000" y="100000"/>
                                    </p:animScale>
                                    <p:animScale>
                                      <p:cBhvr>
                                        <p:cTn id="29" dur="26">
                                          <p:stCondLst>
                                            <p:cond delay="1642"/>
                                          </p:stCondLst>
                                        </p:cTn>
                                        <p:tgtEl>
                                          <p:spTgt spid="30"/>
                                        </p:tgtEl>
                                      </p:cBhvr>
                                      <p:to x="100000" y="90000"/>
                                    </p:animScale>
                                    <p:animScale>
                                      <p:cBhvr>
                                        <p:cTn id="30" dur="166" decel="50000">
                                          <p:stCondLst>
                                            <p:cond delay="1668"/>
                                          </p:stCondLst>
                                        </p:cTn>
                                        <p:tgtEl>
                                          <p:spTgt spid="30"/>
                                        </p:tgtEl>
                                      </p:cBhvr>
                                      <p:to x="100000" y="100000"/>
                                    </p:animScale>
                                    <p:animScale>
                                      <p:cBhvr>
                                        <p:cTn id="31" dur="26">
                                          <p:stCondLst>
                                            <p:cond delay="1808"/>
                                          </p:stCondLst>
                                        </p:cTn>
                                        <p:tgtEl>
                                          <p:spTgt spid="30"/>
                                        </p:tgtEl>
                                      </p:cBhvr>
                                      <p:to x="100000" y="95000"/>
                                    </p:animScale>
                                    <p:animScale>
                                      <p:cBhvr>
                                        <p:cTn id="32" dur="166" decel="50000">
                                          <p:stCondLst>
                                            <p:cond delay="1834"/>
                                          </p:stCondLst>
                                        </p:cTn>
                                        <p:tgtEl>
                                          <p:spTgt spid="30"/>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33494" y="1038893"/>
            <a:ext cx="10740561" cy="5787712"/>
            <a:chOff x="461106" y="1023554"/>
            <a:chExt cx="10740561" cy="5787712"/>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a:solidFill>
                    <a:srgbClr val="0070C0"/>
                  </a:solidFill>
                  <a:latin typeface="微软雅黑" panose="020B0503020204020204" pitchFamily="34" charset="-122"/>
                  <a:ea typeface="微软雅黑" panose="020B0503020204020204" pitchFamily="34" charset="-122"/>
                </a:rPr>
                <a:t>地点分散</a:t>
              </a: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8" name="TextBox 59"/>
            <p:cNvSpPr txBox="1"/>
            <p:nvPr/>
          </p:nvSpPr>
          <p:spPr>
            <a:xfrm>
              <a:off x="6080371" y="1888284"/>
              <a:ext cx="4910652" cy="523220"/>
            </a:xfrm>
            <a:prstGeom prst="rect">
              <a:avLst/>
            </a:prstGeom>
            <a:noFill/>
          </p:spPr>
          <p:txBody>
            <a:bodyPr wrap="square" rtlCol="0">
              <a:spAutoFit/>
            </a:bodyPr>
            <a:lstStyle/>
            <a:p>
              <a:pPr>
                <a:defRPr/>
              </a:pPr>
              <a:r>
                <a:rPr lang="zh-CN" altLang="en-US" sz="2800" b="1" kern="0" dirty="0">
                  <a:solidFill>
                    <a:srgbClr val="0070C0"/>
                  </a:solidFill>
                  <a:latin typeface="微软雅黑" panose="020B0503020204020204" pitchFamily="34" charset="-122"/>
                  <a:ea typeface="微软雅黑" panose="020B0503020204020204" pitchFamily="34" charset="-122"/>
                </a:rPr>
                <a:t>危机：物理影响到人心</a:t>
              </a:r>
            </a:p>
          </p:txBody>
        </p:sp>
        <p:sp>
          <p:nvSpPr>
            <p:cNvPr id="29" name="矩形 28"/>
            <p:cNvSpPr/>
            <p:nvPr/>
          </p:nvSpPr>
          <p:spPr>
            <a:xfrm>
              <a:off x="461106" y="2641349"/>
              <a:ext cx="10740561" cy="4169917"/>
            </a:xfrm>
            <a:prstGeom prst="rect">
              <a:avLst/>
            </a:prstGeom>
            <a:solidFill>
              <a:sysClr val="window" lastClr="FFFFFF"/>
            </a:solidFill>
            <a:ln w="25400" cap="flat" cmpd="sng" algn="ctr">
              <a:noFill/>
              <a:prstDash val="solid"/>
            </a:ln>
            <a:effectLst>
              <a:outerShdw blurRad="50800" dist="25400" dir="5400000" algn="t" rotWithShape="0">
                <a:prstClr val="black">
                  <a:alpha val="4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pic>
          <p:nvPicPr>
            <p:cNvPr id="33" name="图片 32"/>
            <p:cNvPicPr>
              <a:picLocks noChangeAspect="1"/>
            </p:cNvPicPr>
            <p:nvPr/>
          </p:nvPicPr>
          <p:blipFill>
            <a:blip r:embed="rId3" cstate="screen"/>
            <a:stretch>
              <a:fillRect/>
            </a:stretch>
          </p:blipFill>
          <p:spPr>
            <a:xfrm flipH="1">
              <a:off x="810558" y="3493159"/>
              <a:ext cx="3866351" cy="257882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4" name="TextBox 9"/>
            <p:cNvSpPr txBox="1"/>
            <p:nvPr/>
          </p:nvSpPr>
          <p:spPr>
            <a:xfrm>
              <a:off x="6080371" y="3481826"/>
              <a:ext cx="4638621" cy="2554225"/>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2135" dirty="0">
                  <a:solidFill>
                    <a:sysClr val="windowText" lastClr="000000">
                      <a:lumMod val="65000"/>
                      <a:lumOff val="35000"/>
                    </a:sysClr>
                  </a:solidFill>
                </a:rPr>
                <a:t>人们会感到孤立无援</a:t>
              </a:r>
              <a:endParaRPr lang="en-US" altLang="zh-CN" sz="2135" dirty="0">
                <a:solidFill>
                  <a:sysClr val="windowText" lastClr="000000">
                    <a:lumMod val="65000"/>
                    <a:lumOff val="35000"/>
                  </a:sysClr>
                </a:solidFill>
              </a:endParaRPr>
            </a:p>
            <a:p>
              <a:pPr>
                <a:lnSpc>
                  <a:spcPct val="150000"/>
                </a:lnSpc>
                <a:defRPr/>
              </a:pPr>
              <a:r>
                <a:rPr lang="zh-CN" altLang="en-US" sz="2135" dirty="0">
                  <a:solidFill>
                    <a:sysClr val="windowText" lastClr="000000">
                      <a:lumMod val="65000"/>
                      <a:lumOff val="35000"/>
                    </a:sysClr>
                  </a:solidFill>
                </a:rPr>
                <a:t>会缺少对团队的认同感</a:t>
              </a:r>
              <a:endParaRPr lang="en-US" altLang="zh-CN" sz="2135" dirty="0">
                <a:solidFill>
                  <a:sysClr val="windowText" lastClr="000000">
                    <a:lumMod val="65000"/>
                    <a:lumOff val="35000"/>
                  </a:sysClr>
                </a:solidFill>
              </a:endParaRPr>
            </a:p>
            <a:p>
              <a:pPr>
                <a:lnSpc>
                  <a:spcPct val="150000"/>
                </a:lnSpc>
                <a:defRPr/>
              </a:pPr>
              <a:r>
                <a:rPr lang="zh-CN" altLang="en-US" sz="2135" dirty="0">
                  <a:solidFill>
                    <a:sysClr val="windowText" lastClr="000000">
                      <a:lumMod val="65000"/>
                      <a:lumOff val="35000"/>
                    </a:sysClr>
                  </a:solidFill>
                </a:rPr>
                <a:t>产生“我们和他们”的分裂的观点</a:t>
              </a:r>
              <a:endParaRPr lang="en-US" altLang="zh-CN" sz="2135" dirty="0">
                <a:solidFill>
                  <a:sysClr val="windowText" lastClr="000000">
                    <a:lumMod val="65000"/>
                    <a:lumOff val="35000"/>
                  </a:sysClr>
                </a:solidFill>
              </a:endParaRPr>
            </a:p>
            <a:p>
              <a:pPr>
                <a:lnSpc>
                  <a:spcPct val="150000"/>
                </a:lnSpc>
                <a:defRPr/>
              </a:pPr>
              <a:r>
                <a:rPr lang="zh-CN" altLang="en-US" sz="2135" dirty="0">
                  <a:solidFill>
                    <a:sysClr val="windowText" lastClr="000000">
                      <a:lumMod val="65000"/>
                      <a:lumOff val="35000"/>
                    </a:sysClr>
                  </a:solidFill>
                </a:rPr>
                <a:t>交流的过程减缓</a:t>
              </a:r>
              <a:endParaRPr lang="en-US" altLang="zh-CN" sz="2135" dirty="0">
                <a:solidFill>
                  <a:sysClr val="windowText" lastClr="000000">
                    <a:lumMod val="65000"/>
                    <a:lumOff val="35000"/>
                  </a:sysClr>
                </a:solidFill>
              </a:endParaRPr>
            </a:p>
            <a:p>
              <a:pPr>
                <a:lnSpc>
                  <a:spcPct val="150000"/>
                </a:lnSpc>
                <a:defRPr/>
              </a:pPr>
              <a:r>
                <a:rPr lang="zh-CN" altLang="en-US" sz="2135" dirty="0">
                  <a:solidFill>
                    <a:sysClr val="windowText" lastClr="000000">
                      <a:lumMod val="65000"/>
                      <a:lumOff val="35000"/>
                    </a:sysClr>
                  </a:solidFill>
                </a:rPr>
                <a:t>分享技术和经验的机会会错失</a:t>
              </a:r>
              <a:endParaRPr lang="en-US" altLang="zh-CN" sz="2135" dirty="0">
                <a:solidFill>
                  <a:sysClr val="windowText" lastClr="000000">
                    <a:lumMod val="65000"/>
                    <a:lumOff val="35000"/>
                  </a:sys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6864" y="1023554"/>
            <a:ext cx="10514159" cy="5106307"/>
            <a:chOff x="476864" y="1023554"/>
            <a:chExt cx="10514159" cy="5106307"/>
          </a:xfrm>
        </p:grpSpPr>
        <p:sp>
          <p:nvSpPr>
            <p:cNvPr id="39" name="TextBox 24"/>
            <p:cNvSpPr txBox="1"/>
            <p:nvPr/>
          </p:nvSpPr>
          <p:spPr>
            <a:xfrm>
              <a:off x="793539" y="1477218"/>
              <a:ext cx="3667144" cy="1015663"/>
            </a:xfrm>
            <a:prstGeom prst="rect">
              <a:avLst/>
            </a:prstGeom>
            <a:noFill/>
          </p:spPr>
          <p:txBody>
            <a:bodyPr wrap="square" rtlCol="0">
              <a:spAutoFit/>
            </a:bodyPr>
            <a:lstStyle/>
            <a:p>
              <a:pPr algn="ctr">
                <a:defRPr/>
              </a:pPr>
              <a:r>
                <a:rPr lang="zh-CN" altLang="en-US" sz="6000" b="1" kern="0" dirty="0" smtClean="0">
                  <a:solidFill>
                    <a:srgbClr val="0070C0"/>
                  </a:solidFill>
                  <a:latin typeface="微软雅黑" panose="020B0503020204020204" pitchFamily="34" charset="-122"/>
                  <a:ea typeface="微软雅黑" panose="020B0503020204020204" pitchFamily="34" charset="-122"/>
                </a:rPr>
                <a:t>抱 怨</a:t>
              </a:r>
              <a:endParaRPr lang="zh-CN" altLang="en-US" sz="6000" b="1" kern="0" dirty="0">
                <a:solidFill>
                  <a:srgbClr val="0070C0"/>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476864" y="102355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8" name="TextBox 59"/>
            <p:cNvSpPr txBox="1"/>
            <p:nvPr/>
          </p:nvSpPr>
          <p:spPr>
            <a:xfrm>
              <a:off x="6080371" y="1888284"/>
              <a:ext cx="4910652" cy="523220"/>
            </a:xfrm>
            <a:prstGeom prst="rect">
              <a:avLst/>
            </a:prstGeom>
            <a:noFill/>
          </p:spPr>
          <p:txBody>
            <a:bodyPr wrap="square" rtlCol="0">
              <a:spAutoFit/>
            </a:bodyPr>
            <a:lstStyle/>
            <a:p>
              <a:pPr>
                <a:defRPr/>
              </a:pPr>
              <a:r>
                <a:rPr lang="zh-CN" altLang="en-US" sz="2800" b="1" kern="0" dirty="0">
                  <a:solidFill>
                    <a:srgbClr val="0070C0"/>
                  </a:solidFill>
                  <a:latin typeface="微软雅黑" panose="020B0503020204020204" pitchFamily="34" charset="-122"/>
                  <a:ea typeface="微软雅黑" panose="020B0503020204020204" pitchFamily="34" charset="-122"/>
                </a:rPr>
                <a:t>对策：提升情商</a:t>
              </a:r>
            </a:p>
          </p:txBody>
        </p:sp>
        <p:sp>
          <p:nvSpPr>
            <p:cNvPr id="31" name="TextBox 62"/>
            <p:cNvSpPr txBox="1"/>
            <p:nvPr/>
          </p:nvSpPr>
          <p:spPr>
            <a:xfrm>
              <a:off x="6051336" y="3209956"/>
              <a:ext cx="3789303" cy="543739"/>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500" b="1" dirty="0">
                  <a:solidFill>
                    <a:srgbClr val="0070C0"/>
                  </a:solidFill>
                </a:rPr>
                <a:t>先处理情绪后处理事情</a:t>
              </a:r>
              <a:endParaRPr lang="en-US" altLang="zh-CN" sz="2500" b="1" dirty="0">
                <a:solidFill>
                  <a:srgbClr val="0070C0"/>
                </a:solidFill>
              </a:endParaRPr>
            </a:p>
          </p:txBody>
        </p:sp>
        <p:pic>
          <p:nvPicPr>
            <p:cNvPr id="32" name="图片 31"/>
            <p:cNvPicPr>
              <a:picLocks noChangeAspect="1"/>
            </p:cNvPicPr>
            <p:nvPr/>
          </p:nvPicPr>
          <p:blipFill>
            <a:blip r:embed="rId3" cstate="screen"/>
            <a:stretch>
              <a:fillRect/>
            </a:stretch>
          </p:blipFill>
          <p:spPr>
            <a:xfrm>
              <a:off x="1104010" y="3461368"/>
              <a:ext cx="4030289" cy="266849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73447" y="285464"/>
            <a:ext cx="6314969" cy="553998"/>
            <a:chOff x="-4346520" y="-91373"/>
            <a:chExt cx="6265877" cy="549691"/>
          </a:xfrm>
        </p:grpSpPr>
        <p:sp>
          <p:nvSpPr>
            <p:cNvPr id="6" name="Text Box 7"/>
            <p:cNvSpPr txBox="1">
              <a:spLocks noChangeArrowheads="1"/>
            </p:cNvSpPr>
            <p:nvPr/>
          </p:nvSpPr>
          <p:spPr bwMode="auto">
            <a:xfrm>
              <a:off x="-1453373" y="183473"/>
              <a:ext cx="3372730" cy="253512"/>
            </a:xfrm>
            <a:prstGeom prst="rect">
              <a:avLst/>
            </a:prstGeom>
            <a:noFill/>
            <a:ln w="9525">
              <a:noFill/>
              <a:miter lim="800000"/>
            </a:ln>
          </p:spPr>
          <p:txBody>
            <a:bodyPr wrap="none" lIns="46078" tIns="23040" rIns="46078" bIns="23040">
              <a:spAutoFit/>
            </a:bodyPr>
            <a:lstStyle/>
            <a:p>
              <a:pPr algn="ctr" defTabSz="1096645"/>
              <a:r>
                <a:rPr lang="en-CA" sz="136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HANDLING TEAM PROBLEMS</a:t>
              </a:r>
              <a:endParaRPr lang="en-CA" sz="136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矩形 6"/>
            <p:cNvSpPr/>
            <p:nvPr/>
          </p:nvSpPr>
          <p:spPr>
            <a:xfrm>
              <a:off x="-4346520" y="-91373"/>
              <a:ext cx="2785103" cy="549691"/>
            </a:xfrm>
            <a:prstGeom prst="rect">
              <a:avLst/>
            </a:prstGeom>
          </p:spPr>
          <p:txBody>
            <a:bodyPr wrap="none">
              <a:spAutoFit/>
            </a:bodyPr>
            <a:lstStyle/>
            <a:p>
              <a:pPr algn="ctr" defTabSz="1096645"/>
              <a:r>
                <a:rPr lang="zh-CN" altLang="en-US" sz="3000" b="1" spc="408"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处理团队问题</a:t>
              </a:r>
              <a:endParaRPr lang="en-CA" altLang="zh-CN" sz="3000" b="1" spc="408"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76864" y="1006564"/>
            <a:ext cx="4303182" cy="1756975"/>
            <a:chOff x="476864" y="1006564"/>
            <a:chExt cx="4303182" cy="1756975"/>
          </a:xfrm>
        </p:grpSpPr>
        <p:sp>
          <p:nvSpPr>
            <p:cNvPr id="39" name="TextBox 24"/>
            <p:cNvSpPr txBox="1"/>
            <p:nvPr/>
          </p:nvSpPr>
          <p:spPr>
            <a:xfrm>
              <a:off x="691268" y="1006564"/>
              <a:ext cx="3667144" cy="1631216"/>
            </a:xfrm>
            <a:prstGeom prst="rect">
              <a:avLst/>
            </a:prstGeom>
            <a:noFill/>
          </p:spPr>
          <p:txBody>
            <a:bodyPr wrap="square" rtlCol="0">
              <a:spAutoFit/>
            </a:bodyPr>
            <a:lstStyle/>
            <a:p>
              <a:pPr algn="ctr">
                <a:defRPr/>
              </a:pPr>
              <a:r>
                <a:rPr lang="zh-CN" altLang="en-US" sz="5000" b="1" kern="0" dirty="0">
                  <a:solidFill>
                    <a:srgbClr val="0070C0"/>
                  </a:solidFill>
                  <a:latin typeface="微软雅黑" panose="020B0503020204020204" pitchFamily="34" charset="-122"/>
                  <a:ea typeface="微软雅黑" panose="020B0503020204020204" pitchFamily="34" charset="-122"/>
                </a:rPr>
                <a:t>对团队</a:t>
              </a:r>
              <a:endParaRPr lang="en-US" altLang="zh-CN" sz="5000" b="1" kern="0" dirty="0">
                <a:solidFill>
                  <a:srgbClr val="0070C0"/>
                </a:solidFill>
                <a:latin typeface="微软雅黑" panose="020B0503020204020204" pitchFamily="34" charset="-122"/>
                <a:ea typeface="微软雅黑" panose="020B0503020204020204" pitchFamily="34" charset="-122"/>
              </a:endParaRPr>
            </a:p>
            <a:p>
              <a:pPr algn="ctr">
                <a:defRPr/>
              </a:pPr>
              <a:r>
                <a:rPr lang="zh-CN" altLang="en-US" sz="5000" b="1" kern="0" dirty="0">
                  <a:solidFill>
                    <a:srgbClr val="0070C0"/>
                  </a:solidFill>
                  <a:latin typeface="微软雅黑" panose="020B0503020204020204" pitchFamily="34" charset="-122"/>
                  <a:ea typeface="微软雅黑" panose="020B0503020204020204" pitchFamily="34" charset="-122"/>
                </a:rPr>
                <a:t>没有热情</a:t>
              </a:r>
            </a:p>
          </p:txBody>
        </p:sp>
        <p:sp>
          <p:nvSpPr>
            <p:cNvPr id="40" name="任意多边形 39"/>
            <p:cNvSpPr/>
            <p:nvPr/>
          </p:nvSpPr>
          <p:spPr>
            <a:xfrm>
              <a:off x="476864" y="1042604"/>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任意多边形 40"/>
            <p:cNvSpPr/>
            <p:nvPr/>
          </p:nvSpPr>
          <p:spPr>
            <a:xfrm rot="10800000">
              <a:off x="4146695" y="2146022"/>
              <a:ext cx="633351" cy="617517"/>
            </a:xfrm>
            <a:custGeom>
              <a:avLst/>
              <a:gdLst>
                <a:gd name="connsiteX0" fmla="*/ 475013 w 475013"/>
                <a:gd name="connsiteY0" fmla="*/ 0 h 617517"/>
                <a:gd name="connsiteX1" fmla="*/ 35626 w 475013"/>
                <a:gd name="connsiteY1" fmla="*/ 11875 h 617517"/>
                <a:gd name="connsiteX2" fmla="*/ 0 w 475013"/>
                <a:gd name="connsiteY2" fmla="*/ 617517 h 617517"/>
                <a:gd name="connsiteX3" fmla="*/ 130629 w 475013"/>
                <a:gd name="connsiteY3" fmla="*/ 178130 h 617517"/>
                <a:gd name="connsiteX4" fmla="*/ 475013 w 475013"/>
                <a:gd name="connsiteY4" fmla="*/ 0 h 617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3" h="617517">
                  <a:moveTo>
                    <a:pt x="475013" y="0"/>
                  </a:moveTo>
                  <a:lnTo>
                    <a:pt x="35626" y="11875"/>
                  </a:lnTo>
                  <a:lnTo>
                    <a:pt x="0" y="617517"/>
                  </a:lnTo>
                  <a:lnTo>
                    <a:pt x="130629" y="178130"/>
                  </a:lnTo>
                  <a:lnTo>
                    <a:pt x="475013" y="0"/>
                  </a:lnTo>
                  <a:close/>
                </a:path>
              </a:pathLst>
            </a:cu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 name="组合 1"/>
          <p:cNvGrpSpPr/>
          <p:nvPr/>
        </p:nvGrpSpPr>
        <p:grpSpPr>
          <a:xfrm>
            <a:off x="1030643" y="2795492"/>
            <a:ext cx="3064593" cy="3067782"/>
            <a:chOff x="576968" y="3961668"/>
            <a:chExt cx="4368273" cy="4372819"/>
          </a:xfrm>
        </p:grpSpPr>
        <p:grpSp>
          <p:nvGrpSpPr>
            <p:cNvPr id="28" name="组合 27"/>
            <p:cNvGrpSpPr/>
            <p:nvPr/>
          </p:nvGrpSpPr>
          <p:grpSpPr>
            <a:xfrm>
              <a:off x="576968" y="4839931"/>
              <a:ext cx="4368273" cy="3494556"/>
              <a:chOff x="849869" y="2827597"/>
              <a:chExt cx="2538189" cy="1768202"/>
            </a:xfrm>
            <a:effectLst>
              <a:outerShdw blurRad="38100" sx="101000" sy="101000" algn="ctr" rotWithShape="0">
                <a:prstClr val="black">
                  <a:alpha val="40000"/>
                </a:prstClr>
              </a:outerShdw>
            </a:effectLst>
          </p:grpSpPr>
          <p:sp>
            <p:nvSpPr>
              <p:cNvPr id="29" name="矩形 28"/>
              <p:cNvSpPr/>
              <p:nvPr/>
            </p:nvSpPr>
            <p:spPr>
              <a:xfrm>
                <a:off x="930831" y="2827597"/>
                <a:ext cx="2376264" cy="432048"/>
              </a:xfrm>
              <a:prstGeom prst="rect">
                <a:avLst/>
              </a:pr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30" name="矩形 15"/>
              <p:cNvSpPr/>
              <p:nvPr/>
            </p:nvSpPr>
            <p:spPr>
              <a:xfrm>
                <a:off x="849869" y="3259645"/>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31" name="矩形 15"/>
              <p:cNvSpPr/>
              <p:nvPr/>
            </p:nvSpPr>
            <p:spPr>
              <a:xfrm flipV="1">
                <a:off x="849869" y="3693603"/>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16200000" scaled="1"/>
                <a:tileRect/>
              </a:gradFill>
              <a:ln w="25400" cap="flat" cmpd="sng" algn="ctr">
                <a:no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32" name="矩形 15"/>
              <p:cNvSpPr/>
              <p:nvPr/>
            </p:nvSpPr>
            <p:spPr>
              <a:xfrm>
                <a:off x="849869" y="4144701"/>
                <a:ext cx="2538189" cy="451098"/>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1" fmla="*/ 85725 w 2461989"/>
                  <a:gd name="connsiteY0-2" fmla="*/ 0 h 451098"/>
                  <a:gd name="connsiteX1-3" fmla="*/ 2461989 w 2461989"/>
                  <a:gd name="connsiteY1-4" fmla="*/ 0 h 451098"/>
                  <a:gd name="connsiteX2-5" fmla="*/ 2461989 w 2461989"/>
                  <a:gd name="connsiteY2-6" fmla="*/ 432048 h 451098"/>
                  <a:gd name="connsiteX3-7" fmla="*/ 0 w 2461989"/>
                  <a:gd name="connsiteY3-8" fmla="*/ 451098 h 451098"/>
                  <a:gd name="connsiteX4-9" fmla="*/ 85725 w 2461989"/>
                  <a:gd name="connsiteY4-10" fmla="*/ 0 h 451098"/>
                  <a:gd name="connsiteX0-11" fmla="*/ 85725 w 2538189"/>
                  <a:gd name="connsiteY0-12" fmla="*/ 0 h 451098"/>
                  <a:gd name="connsiteX1-13" fmla="*/ 2461989 w 2538189"/>
                  <a:gd name="connsiteY1-14" fmla="*/ 0 h 451098"/>
                  <a:gd name="connsiteX2-15" fmla="*/ 2538189 w 2538189"/>
                  <a:gd name="connsiteY2-16" fmla="*/ 451098 h 451098"/>
                  <a:gd name="connsiteX3-17" fmla="*/ 0 w 2538189"/>
                  <a:gd name="connsiteY3-18" fmla="*/ 451098 h 451098"/>
                  <a:gd name="connsiteX4-19" fmla="*/ 85725 w 2538189"/>
                  <a:gd name="connsiteY4-20" fmla="*/ 0 h 4510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8A8"/>
                  </a:gs>
                  <a:gs pos="94000">
                    <a:srgbClr val="00B0F0">
                      <a:shade val="675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grpSp>
        <p:sp>
          <p:nvSpPr>
            <p:cNvPr id="33" name="椭圆 32"/>
            <p:cNvSpPr/>
            <p:nvPr/>
          </p:nvSpPr>
          <p:spPr>
            <a:xfrm>
              <a:off x="1138273" y="5004582"/>
              <a:ext cx="119057" cy="119057"/>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34" name="椭圆 33"/>
            <p:cNvSpPr/>
            <p:nvPr/>
          </p:nvSpPr>
          <p:spPr>
            <a:xfrm>
              <a:off x="4293031" y="4997417"/>
              <a:ext cx="119057" cy="119057"/>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cxnSp>
          <p:nvCxnSpPr>
            <p:cNvPr id="35" name="直接连接符 34"/>
            <p:cNvCxnSpPr>
              <a:stCxn id="42" idx="6"/>
              <a:endCxn id="34" idx="5"/>
            </p:cNvCxnSpPr>
            <p:nvPr/>
          </p:nvCxnSpPr>
          <p:spPr>
            <a:xfrm>
              <a:off x="2882764" y="4119699"/>
              <a:ext cx="1511888" cy="979339"/>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38" name="直接连接符 37"/>
            <p:cNvCxnSpPr>
              <a:stCxn id="42" idx="2"/>
              <a:endCxn id="33" idx="3"/>
            </p:cNvCxnSpPr>
            <p:nvPr/>
          </p:nvCxnSpPr>
          <p:spPr>
            <a:xfrm flipH="1">
              <a:off x="1155709" y="4119700"/>
              <a:ext cx="1410991" cy="986505"/>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42" name="椭圆 41"/>
            <p:cNvSpPr/>
            <p:nvPr/>
          </p:nvSpPr>
          <p:spPr>
            <a:xfrm>
              <a:off x="2566700" y="3961668"/>
              <a:ext cx="316065" cy="316065"/>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43" name="TextBox 11"/>
            <p:cNvSpPr txBox="1"/>
            <p:nvPr/>
          </p:nvSpPr>
          <p:spPr>
            <a:xfrm>
              <a:off x="1226265" y="5059867"/>
              <a:ext cx="3069679"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1.</a:t>
              </a:r>
              <a:r>
                <a:rPr lang="zh-CN" altLang="en-US" sz="1600" b="1" kern="0" dirty="0">
                  <a:solidFill>
                    <a:sysClr val="window" lastClr="FFFFFF"/>
                  </a:solidFill>
                  <a:latin typeface="微软雅黑" panose="020B0503020204020204" pitchFamily="34" charset="-122"/>
                  <a:ea typeface="微软雅黑" panose="020B0503020204020204" pitchFamily="34" charset="-122"/>
                </a:rPr>
                <a:t>觉得团队没有前途</a:t>
              </a:r>
            </a:p>
          </p:txBody>
        </p:sp>
        <p:sp>
          <p:nvSpPr>
            <p:cNvPr id="44" name="TextBox 12"/>
            <p:cNvSpPr txBox="1"/>
            <p:nvPr/>
          </p:nvSpPr>
          <p:spPr>
            <a:xfrm>
              <a:off x="1048377" y="5897089"/>
              <a:ext cx="3425453"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r>
                <a:rPr lang="zh-CN" altLang="en-US" sz="1600" b="1" kern="0" dirty="0">
                  <a:solidFill>
                    <a:sysClr val="window" lastClr="FFFFFF"/>
                  </a:solidFill>
                  <a:latin typeface="微软雅黑" panose="020B0503020204020204" pitchFamily="34" charset="-122"/>
                  <a:ea typeface="微软雅黑" panose="020B0503020204020204" pitchFamily="34" charset="-122"/>
                </a:rPr>
                <a:t>不愿敞开心扉</a:t>
              </a:r>
            </a:p>
          </p:txBody>
        </p:sp>
        <p:sp>
          <p:nvSpPr>
            <p:cNvPr id="45" name="TextBox 13"/>
            <p:cNvSpPr txBox="1"/>
            <p:nvPr/>
          </p:nvSpPr>
          <p:spPr>
            <a:xfrm>
              <a:off x="703886" y="6732478"/>
              <a:ext cx="4114435"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r>
                <a:rPr lang="zh-CN" altLang="en-US" sz="1600" b="1" kern="0" dirty="0">
                  <a:solidFill>
                    <a:sysClr val="window" lastClr="FFFFFF"/>
                  </a:solidFill>
                  <a:latin typeface="微软雅黑" panose="020B0503020204020204" pitchFamily="34" charset="-122"/>
                  <a:ea typeface="微软雅黑" panose="020B0503020204020204" pitchFamily="34" charset="-122"/>
                </a:rPr>
                <a:t>不愿意分享知识和技能</a:t>
              </a:r>
            </a:p>
          </p:txBody>
        </p:sp>
        <p:sp>
          <p:nvSpPr>
            <p:cNvPr id="46" name="TextBox 14"/>
            <p:cNvSpPr txBox="1"/>
            <p:nvPr/>
          </p:nvSpPr>
          <p:spPr>
            <a:xfrm>
              <a:off x="584608" y="7642433"/>
              <a:ext cx="4352993" cy="338554"/>
            </a:xfrm>
            <a:prstGeom prst="rect">
              <a:avLst/>
            </a:prstGeom>
            <a:noFill/>
          </p:spPr>
          <p:txBody>
            <a:bodyPr wrap="square"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4.</a:t>
              </a:r>
              <a:r>
                <a:rPr lang="zh-CN" altLang="en-US" sz="1600" b="1" kern="0" dirty="0">
                  <a:solidFill>
                    <a:sysClr val="window" lastClr="FFFFFF"/>
                  </a:solidFill>
                  <a:latin typeface="微软雅黑" panose="020B0503020204020204" pitchFamily="34" charset="-122"/>
                  <a:ea typeface="微软雅黑" panose="020B0503020204020204" pitchFamily="34" charset="-122"/>
                </a:rPr>
                <a:t>不愿意承受学习而“痛苦”</a:t>
              </a:r>
            </a:p>
          </p:txBody>
        </p:sp>
      </p:grpSp>
      <p:grpSp>
        <p:nvGrpSpPr>
          <p:cNvPr id="9" name="组合 8"/>
          <p:cNvGrpSpPr/>
          <p:nvPr/>
        </p:nvGrpSpPr>
        <p:grpSpPr>
          <a:xfrm>
            <a:off x="6064370" y="1888284"/>
            <a:ext cx="4926653" cy="3064296"/>
            <a:chOff x="6064370" y="1888284"/>
            <a:chExt cx="4926653" cy="3064296"/>
          </a:xfrm>
        </p:grpSpPr>
        <p:sp>
          <p:nvSpPr>
            <p:cNvPr id="18" name="TextBox 59"/>
            <p:cNvSpPr txBox="1"/>
            <p:nvPr/>
          </p:nvSpPr>
          <p:spPr>
            <a:xfrm>
              <a:off x="6080371" y="1888284"/>
              <a:ext cx="4910652" cy="553998"/>
            </a:xfrm>
            <a:prstGeom prst="rect">
              <a:avLst/>
            </a:prstGeom>
            <a:noFill/>
          </p:spPr>
          <p:txBody>
            <a:bodyPr wrap="square" rtlCol="0">
              <a:spAutoFit/>
            </a:bodyPr>
            <a:lstStyle/>
            <a:p>
              <a:pPr>
                <a:defRPr/>
              </a:pPr>
              <a:r>
                <a:rPr lang="zh-CN" altLang="en-US" sz="3000" b="1" kern="0" dirty="0">
                  <a:solidFill>
                    <a:srgbClr val="0070C0"/>
                  </a:solidFill>
                  <a:latin typeface="微软雅黑" panose="020B0503020204020204" pitchFamily="34" charset="-122"/>
                  <a:ea typeface="微软雅黑" panose="020B0503020204020204" pitchFamily="34" charset="-122"/>
                </a:rPr>
                <a:t>对策</a:t>
              </a:r>
              <a:r>
                <a:rPr lang="zh-CN" altLang="en-US" sz="3000" b="1" kern="0" dirty="0" smtClean="0">
                  <a:solidFill>
                    <a:srgbClr val="0070C0"/>
                  </a:solidFill>
                  <a:latin typeface="微软雅黑" panose="020B0503020204020204" pitchFamily="34" charset="-122"/>
                  <a:ea typeface="微软雅黑" panose="020B0503020204020204" pitchFamily="34" charset="-122"/>
                </a:rPr>
                <a:t>：个别处理</a:t>
              </a:r>
              <a:endParaRPr lang="zh-CN" altLang="en-US" sz="3000" b="1" kern="0" dirty="0">
                <a:solidFill>
                  <a:srgbClr val="0070C0"/>
                </a:solidFill>
                <a:latin typeface="微软雅黑" panose="020B0503020204020204" pitchFamily="34" charset="-122"/>
                <a:ea typeface="微软雅黑" panose="020B0503020204020204" pitchFamily="34" charset="-122"/>
              </a:endParaRPr>
            </a:p>
          </p:txBody>
        </p:sp>
        <p:sp>
          <p:nvSpPr>
            <p:cNvPr id="51" name="TextBox 37"/>
            <p:cNvSpPr txBox="1"/>
            <p:nvPr/>
          </p:nvSpPr>
          <p:spPr>
            <a:xfrm>
              <a:off x="6079470" y="3228330"/>
              <a:ext cx="4560509" cy="489558"/>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2200" b="1" dirty="0">
                  <a:solidFill>
                    <a:srgbClr val="0070C0"/>
                  </a:solidFill>
                </a:rPr>
                <a:t>不能强制所有人成为一个团队</a:t>
              </a:r>
              <a:endParaRPr lang="en-US" altLang="zh-CN" sz="2200" b="1" dirty="0">
                <a:solidFill>
                  <a:srgbClr val="0070C0"/>
                </a:solidFill>
              </a:endParaRPr>
            </a:p>
          </p:txBody>
        </p:sp>
        <p:sp>
          <p:nvSpPr>
            <p:cNvPr id="52" name="TextBox 39"/>
            <p:cNvSpPr txBox="1"/>
            <p:nvPr/>
          </p:nvSpPr>
          <p:spPr>
            <a:xfrm>
              <a:off x="6064370" y="3936917"/>
              <a:ext cx="4926653" cy="1015663"/>
            </a:xfrm>
            <a:prstGeom prst="rect">
              <a:avLst/>
            </a:prstGeom>
            <a:noFill/>
          </p:spPr>
          <p:txBody>
            <a:bodyPr wrap="square" rtlCol="0">
              <a:spAutoFit/>
            </a:bodyPr>
            <a:lstStyle>
              <a:defPPr>
                <a:defRPr lang="zh-CN"/>
              </a:defPPr>
              <a:lvl1pPr marR="0" lvl="0" indent="0" defTabSz="-635"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nSpc>
                  <a:spcPct val="150000"/>
                </a:lnSpc>
                <a:defRPr/>
              </a:pPr>
              <a:r>
                <a:rPr lang="zh-CN" altLang="en-US" sz="2000" b="1" dirty="0">
                  <a:solidFill>
                    <a:sysClr val="windowText" lastClr="000000">
                      <a:lumMod val="65000"/>
                      <a:lumOff val="35000"/>
                    </a:sysClr>
                  </a:solidFill>
                </a:rPr>
                <a:t>给特定的人员干特定的工作</a:t>
              </a:r>
              <a:endParaRPr lang="en-US" altLang="zh-CN" sz="2000" b="1" dirty="0">
                <a:solidFill>
                  <a:sysClr val="windowText" lastClr="000000">
                    <a:lumMod val="65000"/>
                    <a:lumOff val="35000"/>
                  </a:sysClr>
                </a:solidFill>
              </a:endParaRPr>
            </a:p>
            <a:p>
              <a:pPr>
                <a:lnSpc>
                  <a:spcPct val="150000"/>
                </a:lnSpc>
                <a:defRPr/>
              </a:pPr>
              <a:r>
                <a:rPr lang="zh-CN" altLang="en-US" sz="2000" b="1" dirty="0">
                  <a:solidFill>
                    <a:sysClr val="windowText" lastClr="000000">
                      <a:lumMod val="65000"/>
                      <a:lumOff val="35000"/>
                    </a:sysClr>
                  </a:solidFill>
                </a:rPr>
                <a:t>针对不同的个性建立关系</a:t>
              </a:r>
              <a:endParaRPr lang="en-US" altLang="zh-CN" sz="2000" b="1" dirty="0">
                <a:solidFill>
                  <a:sysClr val="windowText" lastClr="000000">
                    <a:lumMod val="65000"/>
                    <a:lumOff val="35000"/>
                  </a:sys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1"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0" y="0"/>
            <a:ext cx="12192000" cy="6877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a:off x="1704181" y="3034684"/>
            <a:ext cx="8926515" cy="1131079"/>
          </a:xfrm>
          <a:prstGeom prst="rect">
            <a:avLst/>
          </a:prstGeom>
        </p:spPr>
        <p:txBody>
          <a:bodyPr wrap="square">
            <a:spAutoFit/>
          </a:bodyPr>
          <a:lstStyle/>
          <a:p>
            <a:pPr algn="just">
              <a:lnSpc>
                <a:spcPct val="150000"/>
              </a:lnSpc>
            </a:pPr>
            <a:r>
              <a:rPr lang="zh-CN" altLang="en-US" sz="1500" dirty="0">
                <a:solidFill>
                  <a:schemeClr val="bg1"/>
                </a:solidFill>
                <a:latin typeface="Impact" panose="020B0806030902050204" pitchFamily="34" charset="0"/>
                <a:ea typeface="微软雅黑" panose="020B0503020204020204" pitchFamily="34" charset="-122"/>
              </a:rPr>
              <a:t>     </a:t>
            </a:r>
            <a:r>
              <a:rPr lang="zh-CN" altLang="en-US" sz="1500" dirty="0" smtClean="0">
                <a:solidFill>
                  <a:schemeClr val="bg1"/>
                </a:solidFill>
                <a:latin typeface="Impact" panose="020B0806030902050204" pitchFamily="34" charset="0"/>
                <a:ea typeface="微软雅黑" panose="020B0503020204020204" pitchFamily="34" charset="-122"/>
              </a:rPr>
              <a:t>   让</a:t>
            </a:r>
            <a:r>
              <a:rPr lang="zh-CN" altLang="en-US" sz="1500" dirty="0">
                <a:solidFill>
                  <a:schemeClr val="bg1"/>
                </a:solidFill>
                <a:latin typeface="Impact" panose="020B0806030902050204" pitchFamily="34" charset="0"/>
                <a:ea typeface="微软雅黑" panose="020B0503020204020204" pitchFamily="34" charset="-122"/>
              </a:rPr>
              <a:t>我们再此感谢老师的精彩课程！同时我也代表众行公司感谢大家对我们工作的支持和积极的参与。请您填写内训评估表，对我们课程和工作有什么建议和意见，也请写在上面，来自于您的声音是对我们最大的鼓励和帮助大家在填写评估表的同时，也预祝各位步步高升。真心期待着与您再次相会！谢谢！</a:t>
            </a:r>
          </a:p>
        </p:txBody>
      </p:sp>
      <p:sp>
        <p:nvSpPr>
          <p:cNvPr id="31" name="矩形 30"/>
          <p:cNvSpPr/>
          <p:nvPr/>
        </p:nvSpPr>
        <p:spPr>
          <a:xfrm>
            <a:off x="3989470" y="1957161"/>
            <a:ext cx="4355936" cy="630942"/>
          </a:xfrm>
          <a:prstGeom prst="rect">
            <a:avLst/>
          </a:prstGeom>
        </p:spPr>
        <p:txBody>
          <a:bodyPr wrap="square">
            <a:spAutoFit/>
          </a:bodyPr>
          <a:lstStyle/>
          <a:p>
            <a:r>
              <a:rPr lang="zh-CN" altLang="en-US" sz="3500" b="1" spc="300" dirty="0" smtClean="0">
                <a:solidFill>
                  <a:schemeClr val="bg1"/>
                </a:solidFill>
                <a:latin typeface="微软雅黑" panose="020B0503020204020204" pitchFamily="34" charset="-122"/>
                <a:ea typeface="微软雅黑" panose="020B0503020204020204" pitchFamily="34" charset="-122"/>
              </a:rPr>
              <a:t>培训结束 谢谢大家</a:t>
            </a:r>
            <a:endParaRPr lang="zh-CN" altLang="en-US" sz="3500" b="1" spc="300"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a:xfrm>
            <a:off x="8783864" y="317273"/>
            <a:ext cx="3255736" cy="7985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3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2291</Words>
  <Application>Microsoft Office PowerPoint</Application>
  <PresentationFormat>宽屏</PresentationFormat>
  <Paragraphs>531</Paragraphs>
  <Slides>43</Slides>
  <Notes>43</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43</vt:i4>
      </vt:variant>
    </vt:vector>
  </HeadingPairs>
  <TitlesOfParts>
    <vt:vector size="57" baseType="lpstr">
      <vt:lpstr>MStiffHei PRC UltraBold</vt:lpstr>
      <vt:lpstr>方正正大黑简体</vt:lpstr>
      <vt:lpstr>宋体</vt:lpstr>
      <vt:lpstr>微软雅黑</vt:lpstr>
      <vt:lpstr>微软雅黑 Light</vt:lpstr>
      <vt:lpstr>造字工房力黑（非商用）常规体</vt:lpstr>
      <vt:lpstr>造字工房悦黑演示版常规体</vt:lpstr>
      <vt:lpstr>Arial</vt:lpstr>
      <vt:lpstr>Calibri</vt:lpstr>
      <vt:lpstr>Calibri Light</vt:lpstr>
      <vt:lpstr>Impact</vt:lpstr>
      <vt:lpstr>Open Sans</vt:lpstr>
      <vt:lpstr>Roboto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3346</dc:title>
  <dc:creator/>
  <cp:lastModifiedBy/>
  <cp:revision>1</cp:revision>
  <dcterms:created xsi:type="dcterms:W3CDTF">2017-02-25T07:59:21Z</dcterms:created>
  <dcterms:modified xsi:type="dcterms:W3CDTF">2018-11-23T06:18:15Z</dcterms:modified>
</cp:coreProperties>
</file>