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79" r:id="rId3"/>
    <p:sldId id="258" r:id="rId4"/>
    <p:sldId id="260" r:id="rId5"/>
    <p:sldId id="256" r:id="rId6"/>
    <p:sldId id="257" r:id="rId7"/>
    <p:sldId id="277" r:id="rId8"/>
    <p:sldId id="278" r:id="rId9"/>
    <p:sldId id="266" r:id="rId10"/>
    <p:sldId id="261" r:id="rId11"/>
    <p:sldId id="262" r:id="rId12"/>
    <p:sldId id="263" r:id="rId13"/>
    <p:sldId id="264" r:id="rId14"/>
    <p:sldId id="265" r:id="rId15"/>
    <p:sldId id="267" r:id="rId16"/>
    <p:sldId id="268" r:id="rId17"/>
    <p:sldId id="269" r:id="rId18"/>
    <p:sldId id="270" r:id="rId19"/>
    <p:sldId id="271" r:id="rId20"/>
    <p:sldId id="272" r:id="rId21"/>
    <p:sldId id="273" r:id="rId22"/>
    <p:sldId id="274" r:id="rId23"/>
    <p:sldId id="275" r:id="rId24"/>
    <p:sldId id="276" r:id="rId25"/>
    <p:sldId id="280" r:id="rId26"/>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0000"/>
    <a:srgbClr val="E303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p:scale>
          <a:sx n="44" d="100"/>
          <a:sy n="44" d="100"/>
        </p:scale>
        <p:origin x="2196" y="130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3894D083-5F21-471A-8519-6CACBCDD69E2}"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505517D-21D7-4812-9A82-4B0CA5305D87}"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3894D083-5F21-471A-8519-6CACBCDD69E2}"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505517D-21D7-4812-9A82-4B0CA5305D87}"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endParaRPr lang="zh-CN" altLang="en-US"/>
          </a:p>
        </p:txBody>
      </p:sp>
      <p:sp>
        <p:nvSpPr>
          <p:cNvPr id="4" name="Date Placeholder 3"/>
          <p:cNvSpPr>
            <a:spLocks noGrp="1"/>
          </p:cNvSpPr>
          <p:nvPr>
            <p:ph type="dt" sz="half" idx="10"/>
          </p:nvPr>
        </p:nvSpPr>
        <p:spPr/>
        <p:txBody>
          <a:bodyPr/>
          <a:lstStyle/>
          <a:p>
            <a:fld id="{3894D083-5F21-471A-8519-6CACBCDD69E2}"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505517D-21D7-4812-9A82-4B0CA5305D87}"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628650" y="1369219"/>
            <a:ext cx="3886200" cy="3263504"/>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hasCustomPrompt="1"/>
          </p:nvPr>
        </p:nvSpPr>
        <p:spPr>
          <a:xfrm>
            <a:off x="4629150" y="1369219"/>
            <a:ext cx="3886200" cy="3263504"/>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nvPr>
        </p:nvSpPr>
        <p:spPr/>
        <p:txBody>
          <a:bodyPr/>
          <a:lstStyle/>
          <a:p>
            <a:fld id="{3894D083-5F21-471A-8519-6CACBCDD69E2}"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505517D-21D7-4812-9A82-4B0CA5305D87}"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4" name="Content Placeholder 3"/>
          <p:cNvSpPr>
            <a:spLocks noGrp="1"/>
          </p:cNvSpPr>
          <p:nvPr>
            <p:ph sz="half" idx="2" hasCustomPrompt="1"/>
          </p:nvPr>
        </p:nvSpPr>
        <p:spPr>
          <a:xfrm>
            <a:off x="629842" y="1878806"/>
            <a:ext cx="3868340" cy="276344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hasCustomPrompt="1"/>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6" name="Content Placeholder 5"/>
          <p:cNvSpPr>
            <a:spLocks noGrp="1"/>
          </p:cNvSpPr>
          <p:nvPr>
            <p:ph sz="quarter" idx="4" hasCustomPrompt="1"/>
          </p:nvPr>
        </p:nvSpPr>
        <p:spPr>
          <a:xfrm>
            <a:off x="4629150" y="1878806"/>
            <a:ext cx="3887391" cy="276344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fld id="{3894D083-5F21-471A-8519-6CACBCDD69E2}"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3505517D-21D7-4812-9A82-4B0CA5305D87}"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3894D083-5F21-471A-8519-6CACBCDD69E2}"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3505517D-21D7-4812-9A82-4B0CA5305D87}"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94D083-5F21-471A-8519-6CACBCDD69E2}"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3505517D-21D7-4812-9A82-4B0CA5305D87}"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3894D083-5F21-471A-8519-6CACBCDD69E2}"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505517D-21D7-4812-9A82-4B0CA5305D87}"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3894D083-5F21-471A-8519-6CACBCDD69E2}"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505517D-21D7-4812-9A82-4B0CA5305D87}"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3894D083-5F21-471A-8519-6CACBCDD69E2}"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505517D-21D7-4812-9A82-4B0CA5305D87}"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628650" y="273844"/>
            <a:ext cx="5800725" cy="4358879"/>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3894D083-5F21-471A-8519-6CACBCDD69E2}"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505517D-21D7-4812-9A82-4B0CA5305D87}"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t="-1000" b="-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3894D083-5F21-471A-8519-6CACBCDD69E2}" type="datetimeFigureOut">
              <a:rPr lang="zh-CN" altLang="en-US" smtClean="0"/>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3505517D-21D7-4812-9A82-4B0CA5305D87}"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6.png"/><Relationship Id="rId6" Type="http://schemas.microsoft.com/office/2007/relationships/media" Target="../media/media1.mp3"/><Relationship Id="rId5" Type="http://schemas.openxmlformats.org/officeDocument/2006/relationships/audio" Target="../media/media1.mp3"/><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5.png"/><Relationship Id="rId3" Type="http://schemas.openxmlformats.org/officeDocument/2006/relationships/image" Target="../media/image7.png"/><Relationship Id="rId2" Type="http://schemas.openxmlformats.org/officeDocument/2006/relationships/tags" Target="../tags/tag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0.png"/><Relationship Id="rId1" Type="http://schemas.openxmlformats.org/officeDocument/2006/relationships/image" Target="../media/image9.jpe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png"/><Relationship Id="rId1"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png"/><Relationship Id="rId1"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0.png"/><Relationship Id="rId1"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3.png"/><Relationship Id="rId1"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3.png"/><Relationship Id="rId1"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png"/><Relationship Id="rId1"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png"/><Relationship Id="rId1"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0.png"/><Relationship Id="rId1" Type="http://schemas.openxmlformats.org/officeDocument/2006/relationships/image" Target="../media/image9.jpeg"/></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3.png"/><Relationship Id="rId3" Type="http://schemas.openxmlformats.org/officeDocument/2006/relationships/image" Target="../media/image19.png"/><Relationship Id="rId2" Type="http://schemas.openxmlformats.org/officeDocument/2006/relationships/image" Target="../media/image21.png"/><Relationship Id="rId1"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png"/><Relationship Id="rId1"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png"/><Relationship Id="rId1" Type="http://schemas.openxmlformats.org/officeDocument/2006/relationships/image" Target="../media/image23.png"/></Relationships>
</file>

<file path=ppt/slides/_rels/slide17.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3.png"/><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image" Target="../media/image24.png"/></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3.png"/><Relationship Id="rId2" Type="http://schemas.openxmlformats.org/officeDocument/2006/relationships/image" Target="../media/image28.png"/><Relationship Id="rId1" Type="http://schemas.openxmlformats.org/officeDocument/2006/relationships/image" Target="../media/image27.jpe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png"/><Relationship Id="rId1"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png"/><Relationship Id="rId1"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png"/><Relationship Id="rId1" Type="http://schemas.openxmlformats.org/officeDocument/2006/relationships/image" Target="../media/image31.png"/></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3.png"/><Relationship Id="rId2" Type="http://schemas.openxmlformats.org/officeDocument/2006/relationships/image" Target="../media/image33.png"/><Relationship Id="rId1" Type="http://schemas.openxmlformats.org/officeDocument/2006/relationships/image" Target="../media/image32.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png"/><Relationship Id="rId1" Type="http://schemas.openxmlformats.org/officeDocument/2006/relationships/image" Target="../media/image34.png"/></Relationships>
</file>

<file path=ppt/slides/_rels/slide2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6465" y="806824"/>
            <a:ext cx="6484930" cy="3126601"/>
          </a:xfrm>
          <a:prstGeom prst="rect">
            <a:avLst/>
          </a:prstGeom>
        </p:spPr>
      </p:pic>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6987" y="806825"/>
            <a:ext cx="493151" cy="3126600"/>
          </a:xfrm>
          <a:prstGeom prst="rect">
            <a:avLst/>
          </a:prstGeom>
        </p:spPr>
      </p:pic>
      <p:sp>
        <p:nvSpPr>
          <p:cNvPr id="44" name="TextBox 26"/>
          <p:cNvSpPr txBox="1"/>
          <p:nvPr/>
        </p:nvSpPr>
        <p:spPr>
          <a:xfrm>
            <a:off x="1750060" y="1584960"/>
            <a:ext cx="5764530" cy="645160"/>
          </a:xfrm>
          <a:prstGeom prst="rect">
            <a:avLst/>
          </a:prstGeom>
          <a:noFill/>
        </p:spPr>
        <p:txBody>
          <a:bodyPr wrap="square" rtlCol="0">
            <a:spAutoFit/>
          </a:bodyPr>
          <a:lstStyle/>
          <a:p>
            <a:pPr lvl="0" defTabSz="914400">
              <a:defRPr/>
            </a:pPr>
            <a:r>
              <a:rPr lang="zh-CN" altLang="en-US" sz="3600" kern="0" spc="-150" dirty="0">
                <a:solidFill>
                  <a:srgbClr val="C00000"/>
                </a:solidFill>
                <a:latin typeface="禹卫书法行书简体" panose="02000603000000000000" pitchFamily="2" charset="-122"/>
                <a:ea typeface="禹卫书法行书简体" panose="02000603000000000000" pitchFamily="2" charset="-122"/>
                <a:cs typeface="经典繁仿黑" panose="02010609000101010101" pitchFamily="49" charset="-122"/>
              </a:rPr>
              <a:t>传承</a:t>
            </a:r>
            <a:r>
              <a:rPr lang="zh-CN" altLang="en-US" sz="3600" kern="0" spc="-150" dirty="0">
                <a:solidFill>
                  <a:schemeClr val="tx1">
                    <a:lumMod val="85000"/>
                    <a:lumOff val="15000"/>
                  </a:schemeClr>
                </a:solidFill>
                <a:latin typeface="禹卫书法行书简体" panose="02000603000000000000" pitchFamily="2" charset="-122"/>
                <a:ea typeface="禹卫书法行书简体" panose="02000603000000000000" pitchFamily="2" charset="-122"/>
                <a:cs typeface="经典繁仿黑" panose="02010609000101010101" pitchFamily="49" charset="-122"/>
              </a:rPr>
              <a:t>家风家训 </a:t>
            </a:r>
            <a:r>
              <a:rPr lang="zh-CN" altLang="en-US" sz="3600" kern="0" spc="-150" dirty="0">
                <a:solidFill>
                  <a:srgbClr val="C00000"/>
                </a:solidFill>
                <a:latin typeface="禹卫书法行书简体" panose="02000603000000000000" pitchFamily="2" charset="-122"/>
                <a:ea typeface="禹卫书法行书简体" panose="02000603000000000000" pitchFamily="2" charset="-122"/>
                <a:cs typeface="经典繁仿黑" panose="02010609000101010101" pitchFamily="49" charset="-122"/>
              </a:rPr>
              <a:t>弘扬</a:t>
            </a:r>
            <a:r>
              <a:rPr lang="zh-CN" altLang="en-US" sz="3600" kern="0" spc="-150" dirty="0">
                <a:solidFill>
                  <a:schemeClr val="tx1">
                    <a:lumMod val="85000"/>
                    <a:lumOff val="15000"/>
                  </a:schemeClr>
                </a:solidFill>
                <a:latin typeface="禹卫书法行书简体" panose="02000603000000000000" pitchFamily="2" charset="-122"/>
                <a:ea typeface="禹卫书法行书简体" panose="02000603000000000000" pitchFamily="2" charset="-122"/>
                <a:cs typeface="经典繁仿黑" panose="02010609000101010101" pitchFamily="49" charset="-122"/>
              </a:rPr>
              <a:t>传统美德</a:t>
            </a:r>
            <a:endParaRPr lang="zh-CN" altLang="en-US" sz="3600" kern="0" spc="-150" dirty="0">
              <a:solidFill>
                <a:schemeClr val="tx1">
                  <a:lumMod val="85000"/>
                  <a:lumOff val="15000"/>
                </a:schemeClr>
              </a:solidFill>
              <a:latin typeface="禹卫书法行书简体" panose="02000603000000000000" pitchFamily="2" charset="-122"/>
              <a:ea typeface="禹卫书法行书简体" panose="02000603000000000000" pitchFamily="2" charset="-122"/>
              <a:cs typeface="经典繁仿黑" panose="02010609000101010101" pitchFamily="49" charset="-122"/>
            </a:endParaRPr>
          </a:p>
        </p:txBody>
      </p:sp>
      <p:pic>
        <p:nvPicPr>
          <p:cNvPr id="45" name="Picture 4" descr="D:\png\2015sd55fs006_0001_flower.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46905" y="0"/>
            <a:ext cx="2697095" cy="1703146"/>
          </a:xfrm>
          <a:prstGeom prst="rect">
            <a:avLst/>
          </a:prstGeom>
          <a:noFill/>
          <a:extLst>
            <a:ext uri="{909E8E84-426E-40DD-AFC4-6F175D3DCCD1}">
              <a14:hiddenFill xmlns:a14="http://schemas.microsoft.com/office/drawing/2010/main">
                <a:solidFill>
                  <a:srgbClr val="FFFFFF"/>
                </a:solidFill>
              </a14:hiddenFill>
            </a:ext>
          </a:extLst>
        </p:spPr>
      </p:pic>
      <p:sp>
        <p:nvSpPr>
          <p:cNvPr id="46" name="TextBox 31"/>
          <p:cNvSpPr txBox="1"/>
          <p:nvPr/>
        </p:nvSpPr>
        <p:spPr>
          <a:xfrm>
            <a:off x="2974328" y="2720161"/>
            <a:ext cx="3072400" cy="338554"/>
          </a:xfrm>
          <a:prstGeom prst="rect">
            <a:avLst/>
          </a:prstGeom>
          <a:noFill/>
        </p:spPr>
        <p:txBody>
          <a:bodyPr wrap="square" rtlCol="0">
            <a:spAutoFit/>
          </a:bodyPr>
          <a:lstStyle/>
          <a:p>
            <a:pPr algn="ctr"/>
            <a:r>
              <a:rPr lang="en-US" altLang="zh-CN" sz="800" dirty="0">
                <a:solidFill>
                  <a:schemeClr val="tx1">
                    <a:lumMod val="75000"/>
                    <a:lumOff val="25000"/>
                  </a:schemeClr>
                </a:solidFill>
                <a:cs typeface="+mn-ea"/>
                <a:sym typeface="+mn-lt"/>
              </a:rPr>
              <a:t>year-end summary work summarizes the boutique PPT</a:t>
            </a:r>
            <a:endParaRPr lang="en-US" altLang="zh-CN" sz="800" dirty="0">
              <a:solidFill>
                <a:schemeClr val="tx1">
                  <a:lumMod val="75000"/>
                  <a:lumOff val="25000"/>
                </a:schemeClr>
              </a:solidFill>
              <a:cs typeface="+mn-ea"/>
              <a:sym typeface="+mn-lt"/>
            </a:endParaRPr>
          </a:p>
          <a:p>
            <a:pPr algn="ctr"/>
            <a:r>
              <a:rPr lang="en-US" altLang="zh-CN" sz="800" dirty="0">
                <a:solidFill>
                  <a:schemeClr val="tx1">
                    <a:lumMod val="75000"/>
                    <a:lumOff val="25000"/>
                  </a:schemeClr>
                </a:solidFill>
                <a:cs typeface="+mn-ea"/>
                <a:sym typeface="+mn-lt"/>
              </a:rPr>
              <a:t>About the summary text input or copy here</a:t>
            </a:r>
            <a:endParaRPr lang="en-US" altLang="zh-CN" sz="800" dirty="0">
              <a:solidFill>
                <a:schemeClr val="tx1">
                  <a:lumMod val="75000"/>
                  <a:lumOff val="25000"/>
                </a:schemeClr>
              </a:solidFill>
              <a:cs typeface="+mn-ea"/>
              <a:sym typeface="+mn-lt"/>
            </a:endParaRPr>
          </a:p>
        </p:txBody>
      </p:sp>
      <p:sp>
        <p:nvSpPr>
          <p:cNvPr id="8" name="矩形 7"/>
          <p:cNvSpPr/>
          <p:nvPr/>
        </p:nvSpPr>
        <p:spPr>
          <a:xfrm>
            <a:off x="3086603" y="2350828"/>
            <a:ext cx="2908168" cy="369332"/>
          </a:xfrm>
          <a:prstGeom prst="rect">
            <a:avLst/>
          </a:prstGeom>
        </p:spPr>
        <p:txBody>
          <a:bodyPr wrap="none">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家风家训框架完整PPT模板</a:t>
            </a:r>
            <a:endParaRPr lang="zh-CN" alt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pic>
        <p:nvPicPr>
          <p:cNvPr id="10" name="麦振鸿 - 琴箫和鸣">
            <a:hlinkClick r:id="" action="ppaction://media"/>
          </p:cNvPr>
          <p:cNvPicPr>
            <a:picLocks noChangeAspect="1"/>
          </p:cNvPicPr>
          <p:nvPr>
            <a:audioFile r:link="rId5"/>
            <p:extLst>
              <p:ext uri="{DAA4B4D4-6D71-4841-9C94-3DE7FCFB9230}">
                <p14:media xmlns:p14="http://schemas.microsoft.com/office/powerpoint/2010/main" r:embed="rId6"/>
              </p:ext>
            </p:extLst>
          </p:nvPr>
        </p:nvPicPr>
        <p:blipFill>
          <a:blip r:embed="rId7"/>
          <a:stretch>
            <a:fillRect/>
          </a:stretch>
        </p:blipFill>
        <p:spPr>
          <a:xfrm>
            <a:off x="-1124139" y="228785"/>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par>
                          <p:cTn id="7" fill="hold">
                            <p:stCondLst>
                              <p:cond delay="0"/>
                            </p:stCondLst>
                            <p:childTnLst>
                              <p:par>
                                <p:cTn id="8" presetID="22" presetClass="entr" presetSubtype="2" fill="hold" nodeType="after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wipe(right)">
                                      <p:cBhvr>
                                        <p:cTn id="10" dur="500"/>
                                        <p:tgtEl>
                                          <p:spTgt spid="45"/>
                                        </p:tgtEl>
                                      </p:cBhvr>
                                    </p:animEffect>
                                  </p:childTnLst>
                                </p:cTn>
                              </p:par>
                            </p:childTnLst>
                          </p:cTn>
                        </p:par>
                        <p:par>
                          <p:cTn id="11" fill="hold">
                            <p:stCondLst>
                              <p:cond delay="500"/>
                            </p:stCondLst>
                            <p:childTnLst>
                              <p:par>
                                <p:cTn id="12" presetID="49" presetClass="entr" presetSubtype="0" decel="10000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750" fill="hold"/>
                                        <p:tgtEl>
                                          <p:spTgt spid="5"/>
                                        </p:tgtEl>
                                        <p:attrNameLst>
                                          <p:attrName>ppt_w</p:attrName>
                                        </p:attrNameLst>
                                      </p:cBhvr>
                                      <p:tavLst>
                                        <p:tav tm="0">
                                          <p:val>
                                            <p:fltVal val="0"/>
                                          </p:val>
                                        </p:tav>
                                        <p:tav tm="100000">
                                          <p:val>
                                            <p:strVal val="#ppt_w"/>
                                          </p:val>
                                        </p:tav>
                                      </p:tavLst>
                                    </p:anim>
                                    <p:anim calcmode="lin" valueType="num">
                                      <p:cBhvr>
                                        <p:cTn id="15" dur="750" fill="hold"/>
                                        <p:tgtEl>
                                          <p:spTgt spid="5"/>
                                        </p:tgtEl>
                                        <p:attrNameLst>
                                          <p:attrName>ppt_h</p:attrName>
                                        </p:attrNameLst>
                                      </p:cBhvr>
                                      <p:tavLst>
                                        <p:tav tm="0">
                                          <p:val>
                                            <p:fltVal val="0"/>
                                          </p:val>
                                        </p:tav>
                                        <p:tav tm="100000">
                                          <p:val>
                                            <p:strVal val="#ppt_h"/>
                                          </p:val>
                                        </p:tav>
                                      </p:tavLst>
                                    </p:anim>
                                    <p:anim calcmode="lin" valueType="num">
                                      <p:cBhvr>
                                        <p:cTn id="16" dur="750" fill="hold"/>
                                        <p:tgtEl>
                                          <p:spTgt spid="5"/>
                                        </p:tgtEl>
                                        <p:attrNameLst>
                                          <p:attrName>style.rotation</p:attrName>
                                        </p:attrNameLst>
                                      </p:cBhvr>
                                      <p:tavLst>
                                        <p:tav tm="0">
                                          <p:val>
                                            <p:fltVal val="360"/>
                                          </p:val>
                                        </p:tav>
                                        <p:tav tm="100000">
                                          <p:val>
                                            <p:fltVal val="0"/>
                                          </p:val>
                                        </p:tav>
                                      </p:tavLst>
                                    </p:anim>
                                    <p:animEffect transition="in" filter="fade">
                                      <p:cBhvr>
                                        <p:cTn id="17" dur="750"/>
                                        <p:tgtEl>
                                          <p:spTgt spid="5"/>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1500"/>
                                        <p:tgtEl>
                                          <p:spTgt spid="7"/>
                                        </p:tgtEl>
                                      </p:cBhvr>
                                    </p:animEffect>
                                  </p:childTnLst>
                                </p:cTn>
                              </p:par>
                            </p:childTnLst>
                          </p:cTn>
                        </p:par>
                        <p:par>
                          <p:cTn id="22" fill="hold">
                            <p:stCondLst>
                              <p:cond delay="3000"/>
                            </p:stCondLst>
                            <p:childTnLst>
                              <p:par>
                                <p:cTn id="23" presetID="22" presetClass="entr" presetSubtype="8" fill="hold" grpId="0" nodeType="after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wipe(left)">
                                      <p:cBhvr>
                                        <p:cTn id="25" dur="500"/>
                                        <p:tgtEl>
                                          <p:spTgt spid="44"/>
                                        </p:tgtEl>
                                      </p:cBhvr>
                                    </p:animEffect>
                                  </p:childTnLst>
                                </p:cTn>
                              </p:par>
                            </p:childTnLst>
                          </p:cTn>
                        </p:par>
                        <p:par>
                          <p:cTn id="26" fill="hold">
                            <p:stCondLst>
                              <p:cond delay="3500"/>
                            </p:stCondLst>
                            <p:childTnLst>
                              <p:par>
                                <p:cTn id="27" presetID="42" presetClass="entr" presetSubtype="0"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1000"/>
                                        <p:tgtEl>
                                          <p:spTgt spid="8"/>
                                        </p:tgtEl>
                                      </p:cBhvr>
                                    </p:animEffect>
                                    <p:anim calcmode="lin" valueType="num">
                                      <p:cBhvr>
                                        <p:cTn id="30" dur="1000" fill="hold"/>
                                        <p:tgtEl>
                                          <p:spTgt spid="8"/>
                                        </p:tgtEl>
                                        <p:attrNameLst>
                                          <p:attrName>ppt_x</p:attrName>
                                        </p:attrNameLst>
                                      </p:cBhvr>
                                      <p:tavLst>
                                        <p:tav tm="0">
                                          <p:val>
                                            <p:strVal val="#ppt_x"/>
                                          </p:val>
                                        </p:tav>
                                        <p:tav tm="100000">
                                          <p:val>
                                            <p:strVal val="#ppt_x"/>
                                          </p:val>
                                        </p:tav>
                                      </p:tavLst>
                                    </p:anim>
                                    <p:anim calcmode="lin" valueType="num">
                                      <p:cBhvr>
                                        <p:cTn id="31" dur="1000" fill="hold"/>
                                        <p:tgtEl>
                                          <p:spTgt spid="8"/>
                                        </p:tgtEl>
                                        <p:attrNameLst>
                                          <p:attrName>ppt_y</p:attrName>
                                        </p:attrNameLst>
                                      </p:cBhvr>
                                      <p:tavLst>
                                        <p:tav tm="0">
                                          <p:val>
                                            <p:strVal val="#ppt_y+.1"/>
                                          </p:val>
                                        </p:tav>
                                        <p:tav tm="100000">
                                          <p:val>
                                            <p:strVal val="#ppt_y"/>
                                          </p:val>
                                        </p:tav>
                                      </p:tavLst>
                                    </p:anim>
                                  </p:childTnLst>
                                </p:cTn>
                              </p:par>
                            </p:childTnLst>
                          </p:cTn>
                        </p:par>
                        <p:par>
                          <p:cTn id="32" fill="hold">
                            <p:stCondLst>
                              <p:cond delay="4500"/>
                            </p:stCondLst>
                            <p:childTnLst>
                              <p:par>
                                <p:cTn id="33" presetID="16" presetClass="entr" presetSubtype="21" fill="hold" grpId="0" nodeType="after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barn(inVertical)">
                                      <p:cBhvr>
                                        <p:cTn id="35"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6" repeatCount="indefinite" fill="hold" display="0">
                  <p:stCondLst>
                    <p:cond delay="indefinite"/>
                  </p:stCondLst>
                  <p:endCondLst>
                    <p:cond evt="onStopAudio" delay="0">
                      <p:tgtEl>
                        <p:sldTgt/>
                      </p:tgtEl>
                    </p:cond>
                  </p:endCondLst>
                </p:cTn>
                <p:tgtEl>
                  <p:spTgt spid="10"/>
                </p:tgtEl>
              </p:cMediaNode>
            </p:audio>
          </p:childTnLst>
        </p:cTn>
      </p:par>
    </p:tnLst>
    <p:bldLst>
      <p:bldP spid="44" grpId="0"/>
      <p:bldP spid="46"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6"/>
          <p:cNvSpPr txBox="1"/>
          <p:nvPr/>
        </p:nvSpPr>
        <p:spPr>
          <a:xfrm>
            <a:off x="3356681" y="1584028"/>
            <a:ext cx="2572308" cy="461665"/>
          </a:xfrm>
          <a:prstGeom prst="rect">
            <a:avLst/>
          </a:prstGeom>
          <a:noFill/>
        </p:spPr>
        <p:txBody>
          <a:bodyPr wrap="square" rtlCol="0">
            <a:spAutoFit/>
          </a:bodyPr>
          <a:lstStyle/>
          <a:p>
            <a:pPr lvl="0" defTabSz="914400">
              <a:defRPr/>
            </a:pPr>
            <a:r>
              <a:rPr lang="en-US" altLang="zh-CN" sz="2400" kern="0" spc="300" dirty="0">
                <a:solidFill>
                  <a:srgbClr val="DA251D"/>
                </a:solidFill>
                <a:latin typeface="禹卫书法行书简体" panose="02000603000000000000" pitchFamily="2" charset="-122"/>
                <a:ea typeface="禹卫书法行书简体" panose="02000603000000000000" pitchFamily="2" charset="-122"/>
              </a:rPr>
              <a:t>…………..</a:t>
            </a:r>
            <a:r>
              <a:rPr lang="zh-CN" altLang="en-US" sz="2400" kern="0" spc="300" dirty="0">
                <a:solidFill>
                  <a:srgbClr val="DA251D"/>
                </a:solidFill>
                <a:latin typeface="禹卫书法行书简体" panose="02000603000000000000" pitchFamily="2" charset="-122"/>
                <a:ea typeface="禹卫书法行书简体" panose="02000603000000000000" pitchFamily="2" charset="-122"/>
              </a:rPr>
              <a:t>家风</a:t>
            </a:r>
            <a:endParaRPr lang="zh-CN" altLang="en-US" sz="2400" kern="0" spc="300" dirty="0">
              <a:solidFill>
                <a:srgbClr val="DA251D"/>
              </a:solidFill>
              <a:latin typeface="禹卫书法行书简体" panose="02000603000000000000" pitchFamily="2" charset="-122"/>
              <a:ea typeface="禹卫书法行书简体" panose="02000603000000000000" pitchFamily="2" charset="-122"/>
            </a:endParaRPr>
          </a:p>
        </p:txBody>
      </p:sp>
      <p:sp>
        <p:nvSpPr>
          <p:cNvPr id="25" name="TextBox 29"/>
          <p:cNvSpPr txBox="1"/>
          <p:nvPr/>
        </p:nvSpPr>
        <p:spPr>
          <a:xfrm>
            <a:off x="3401325" y="2322232"/>
            <a:ext cx="2645905" cy="461665"/>
          </a:xfrm>
          <a:prstGeom prst="rect">
            <a:avLst/>
          </a:prstGeom>
          <a:noFill/>
        </p:spPr>
        <p:txBody>
          <a:bodyPr wrap="square" rtlCol="0">
            <a:spAutoFit/>
          </a:bodyPr>
          <a:lstStyle/>
          <a:p>
            <a:pPr lvl="0" defTabSz="914400">
              <a:defRPr/>
            </a:pPr>
            <a:r>
              <a:rPr lang="en-US" altLang="zh-CN" sz="2400" kern="0" spc="300" dirty="0">
                <a:solidFill>
                  <a:srgbClr val="DA251D"/>
                </a:solidFill>
                <a:latin typeface="禹卫书法行书简体" panose="02000603000000000000" pitchFamily="2" charset="-122"/>
                <a:ea typeface="禹卫书法行书简体" panose="02000603000000000000" pitchFamily="2" charset="-122"/>
              </a:rPr>
              <a:t>…………..</a:t>
            </a:r>
            <a:r>
              <a:rPr lang="zh-CN" altLang="en-US" sz="2400" kern="0" spc="300" dirty="0">
                <a:solidFill>
                  <a:srgbClr val="DA251D"/>
                </a:solidFill>
                <a:latin typeface="禹卫书法行书简体" panose="02000603000000000000" pitchFamily="2" charset="-122"/>
                <a:ea typeface="禹卫书法行书简体" panose="02000603000000000000" pitchFamily="2" charset="-122"/>
              </a:rPr>
              <a:t>家规</a:t>
            </a:r>
            <a:endParaRPr lang="zh-CN" altLang="en-US" sz="2400" kern="0" spc="300" dirty="0">
              <a:solidFill>
                <a:srgbClr val="DA251D"/>
              </a:solidFill>
              <a:latin typeface="禹卫书法行书简体" panose="02000603000000000000" pitchFamily="2" charset="-122"/>
              <a:ea typeface="禹卫书法行书简体" panose="02000603000000000000" pitchFamily="2" charset="-122"/>
            </a:endParaRPr>
          </a:p>
        </p:txBody>
      </p:sp>
      <p:sp>
        <p:nvSpPr>
          <p:cNvPr id="26" name="TextBox 32"/>
          <p:cNvSpPr txBox="1"/>
          <p:nvPr/>
        </p:nvSpPr>
        <p:spPr>
          <a:xfrm>
            <a:off x="3361552" y="3069258"/>
            <a:ext cx="2725151" cy="461665"/>
          </a:xfrm>
          <a:prstGeom prst="rect">
            <a:avLst/>
          </a:prstGeom>
          <a:noFill/>
        </p:spPr>
        <p:txBody>
          <a:bodyPr wrap="square" rtlCol="0">
            <a:spAutoFit/>
          </a:bodyPr>
          <a:lstStyle/>
          <a:p>
            <a:pPr lvl="0" defTabSz="914400">
              <a:defRPr/>
            </a:pPr>
            <a:r>
              <a:rPr lang="en-US" altLang="zh-CN" sz="2400" kern="0" spc="300" dirty="0">
                <a:solidFill>
                  <a:srgbClr val="DA251D"/>
                </a:solidFill>
                <a:latin typeface="禹卫书法行书简体" panose="02000603000000000000" pitchFamily="2" charset="-122"/>
                <a:ea typeface="禹卫书法行书简体" panose="02000603000000000000" pitchFamily="2" charset="-122"/>
              </a:rPr>
              <a:t>…………..</a:t>
            </a:r>
            <a:r>
              <a:rPr lang="zh-CN" altLang="en-US" sz="2400" kern="0" spc="300" dirty="0">
                <a:solidFill>
                  <a:srgbClr val="DA251D"/>
                </a:solidFill>
                <a:latin typeface="禹卫书法行书简体" panose="02000603000000000000" pitchFamily="2" charset="-122"/>
                <a:ea typeface="禹卫书法行书简体" panose="02000603000000000000" pitchFamily="2" charset="-122"/>
              </a:rPr>
              <a:t>家训</a:t>
            </a:r>
            <a:endParaRPr lang="zh-CN" altLang="en-US" sz="2400" kern="0" spc="300" dirty="0">
              <a:solidFill>
                <a:srgbClr val="DA251D"/>
              </a:solidFill>
              <a:latin typeface="禹卫书法行书简体" panose="02000603000000000000" pitchFamily="2" charset="-122"/>
              <a:ea typeface="禹卫书法行书简体" panose="02000603000000000000" pitchFamily="2" charset="-122"/>
            </a:endParaRPr>
          </a:p>
        </p:txBody>
      </p:sp>
      <p:sp>
        <p:nvSpPr>
          <p:cNvPr id="28" name="文本框 27"/>
          <p:cNvSpPr txBox="1"/>
          <p:nvPr>
            <p:custDataLst>
              <p:tags r:id="rId1"/>
            </p:custDataLst>
          </p:nvPr>
        </p:nvSpPr>
        <p:spPr>
          <a:xfrm>
            <a:off x="1517421" y="1814861"/>
            <a:ext cx="646331" cy="1842696"/>
          </a:xfrm>
          <a:prstGeom prst="rect">
            <a:avLst/>
          </a:prstGeom>
          <a:noFill/>
        </p:spPr>
        <p:txBody>
          <a:bodyPr vert="eaVert" wrap="square" rtlCol="0">
            <a:spAutoFit/>
          </a:bodyPr>
          <a:lstStyle/>
          <a:p>
            <a:r>
              <a:rPr lang="en-US" altLang="zh-CN" sz="3000" dirty="0">
                <a:solidFill>
                  <a:schemeClr val="tx1">
                    <a:lumMod val="85000"/>
                    <a:lumOff val="15000"/>
                  </a:schemeClr>
                </a:solidFill>
                <a:latin typeface="微软雅黑" panose="020B0503020204020204" pitchFamily="34" charset="-122"/>
                <a:ea typeface="微软雅黑" panose="020B0503020204020204" pitchFamily="34" charset="-122"/>
              </a:rPr>
              <a:t>Contents</a:t>
            </a:r>
            <a:endParaRPr lang="en-US" altLang="zh-CN" sz="3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9" name="文本框 28"/>
          <p:cNvSpPr txBox="1"/>
          <p:nvPr>
            <p:custDataLst>
              <p:tags r:id="rId2"/>
            </p:custDataLst>
          </p:nvPr>
        </p:nvSpPr>
        <p:spPr>
          <a:xfrm>
            <a:off x="858292" y="1189123"/>
            <a:ext cx="1107996" cy="2115181"/>
          </a:xfrm>
          <a:prstGeom prst="rect">
            <a:avLst/>
          </a:prstGeom>
          <a:noFill/>
        </p:spPr>
        <p:txBody>
          <a:bodyPr vert="eaVert" wrap="square" rtlCol="0">
            <a:spAutoFit/>
          </a:bodyPr>
          <a:lstStyle/>
          <a:p>
            <a:r>
              <a:rPr lang="zh-CN" altLang="en-US" sz="6000" dirty="0">
                <a:solidFill>
                  <a:schemeClr val="tx1">
                    <a:lumMod val="85000"/>
                    <a:lumOff val="15000"/>
                  </a:schemeClr>
                </a:solidFill>
                <a:latin typeface="禹卫书法行书简体" panose="02000603000000000000" pitchFamily="2" charset="-122"/>
                <a:ea typeface="禹卫书法行书简体" panose="02000603000000000000" pitchFamily="2" charset="-122"/>
              </a:rPr>
              <a:t>目录</a:t>
            </a:r>
            <a:endParaRPr lang="en-US" altLang="zh-CN" sz="6000" dirty="0">
              <a:solidFill>
                <a:schemeClr val="tx1">
                  <a:lumMod val="85000"/>
                  <a:lumOff val="15000"/>
                </a:schemeClr>
              </a:solidFill>
              <a:latin typeface="禹卫书法行书简体" panose="02000603000000000000" pitchFamily="2" charset="-122"/>
              <a:ea typeface="禹卫书法行书简体" panose="02000603000000000000" pitchFamily="2" charset="-122"/>
            </a:endParaRPr>
          </a:p>
        </p:txBody>
      </p:sp>
      <p:grpSp>
        <p:nvGrpSpPr>
          <p:cNvPr id="30" name="组合 29"/>
          <p:cNvGrpSpPr/>
          <p:nvPr/>
        </p:nvGrpSpPr>
        <p:grpSpPr>
          <a:xfrm>
            <a:off x="2849872" y="1522473"/>
            <a:ext cx="482066" cy="523220"/>
            <a:chOff x="2388233" y="1092618"/>
            <a:chExt cx="482066" cy="523220"/>
          </a:xfrm>
        </p:grpSpPr>
        <p:pic>
          <p:nvPicPr>
            <p:cNvPr id="31" name="Picture 2" descr="D:\png\12-05_0019__.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9761"/>
            <a:stretch>
              <a:fillRect/>
            </a:stretch>
          </p:blipFill>
          <p:spPr bwMode="auto">
            <a:xfrm>
              <a:off x="2444750" y="1189123"/>
              <a:ext cx="425549" cy="426715"/>
            </a:xfrm>
            <a:prstGeom prst="rect">
              <a:avLst/>
            </a:prstGeom>
            <a:noFill/>
            <a:extLst>
              <a:ext uri="{909E8E84-426E-40DD-AFC4-6F175D3DCCD1}">
                <a14:hiddenFill xmlns:a14="http://schemas.microsoft.com/office/drawing/2010/main">
                  <a:solidFill>
                    <a:srgbClr val="FFFFFF"/>
                  </a:solidFill>
                </a14:hiddenFill>
              </a:ext>
            </a:extLst>
          </p:spPr>
        </p:pic>
        <p:sp>
          <p:nvSpPr>
            <p:cNvPr id="32" name="TextBox 26"/>
            <p:cNvSpPr txBox="1"/>
            <p:nvPr/>
          </p:nvSpPr>
          <p:spPr>
            <a:xfrm>
              <a:off x="2388233" y="1092618"/>
              <a:ext cx="424837" cy="523220"/>
            </a:xfrm>
            <a:prstGeom prst="rect">
              <a:avLst/>
            </a:prstGeom>
            <a:noFill/>
          </p:spPr>
          <p:txBody>
            <a:bodyPr wrap="square" rtlCol="0">
              <a:spAutoFit/>
            </a:bodyPr>
            <a:lstStyle/>
            <a:p>
              <a:pPr lvl="0" defTabSz="914400">
                <a:defRPr/>
              </a:pPr>
              <a:r>
                <a:rPr lang="zh-CN" altLang="en-US" sz="2800" kern="0" spc="300" dirty="0">
                  <a:solidFill>
                    <a:schemeClr val="tx1">
                      <a:lumMod val="95000"/>
                      <a:lumOff val="5000"/>
                    </a:schemeClr>
                  </a:solidFill>
                  <a:latin typeface="禹卫书法行书简体" panose="02000603000000000000" pitchFamily="2" charset="-122"/>
                  <a:ea typeface="禹卫书法行书简体" panose="02000603000000000000" pitchFamily="2" charset="-122"/>
                </a:rPr>
                <a:t>壹</a:t>
              </a:r>
              <a:endParaRPr lang="zh-CN" altLang="en-US" sz="2800" kern="0" spc="300" dirty="0">
                <a:solidFill>
                  <a:schemeClr val="tx1">
                    <a:lumMod val="95000"/>
                    <a:lumOff val="5000"/>
                  </a:schemeClr>
                </a:solidFill>
                <a:latin typeface="禹卫书法行书简体" panose="02000603000000000000" pitchFamily="2" charset="-122"/>
                <a:ea typeface="禹卫书法行书简体" panose="02000603000000000000" pitchFamily="2" charset="-122"/>
              </a:endParaRPr>
            </a:p>
          </p:txBody>
        </p:sp>
      </p:grpSp>
      <p:grpSp>
        <p:nvGrpSpPr>
          <p:cNvPr id="33" name="组合 32"/>
          <p:cNvGrpSpPr/>
          <p:nvPr/>
        </p:nvGrpSpPr>
        <p:grpSpPr>
          <a:xfrm>
            <a:off x="2878130" y="2219732"/>
            <a:ext cx="482066" cy="523220"/>
            <a:chOff x="2388233" y="1092618"/>
            <a:chExt cx="482066" cy="523220"/>
          </a:xfrm>
        </p:grpSpPr>
        <p:pic>
          <p:nvPicPr>
            <p:cNvPr id="34" name="Picture 2" descr="D:\png\12-05_0019__.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9761"/>
            <a:stretch>
              <a:fillRect/>
            </a:stretch>
          </p:blipFill>
          <p:spPr bwMode="auto">
            <a:xfrm>
              <a:off x="2444750" y="1189123"/>
              <a:ext cx="425549" cy="426715"/>
            </a:xfrm>
            <a:prstGeom prst="rect">
              <a:avLst/>
            </a:prstGeom>
            <a:noFill/>
            <a:extLst>
              <a:ext uri="{909E8E84-426E-40DD-AFC4-6F175D3DCCD1}">
                <a14:hiddenFill xmlns:a14="http://schemas.microsoft.com/office/drawing/2010/main">
                  <a:solidFill>
                    <a:srgbClr val="FFFFFF"/>
                  </a:solidFill>
                </a14:hiddenFill>
              </a:ext>
            </a:extLst>
          </p:spPr>
        </p:pic>
        <p:sp>
          <p:nvSpPr>
            <p:cNvPr id="35" name="TextBox 26"/>
            <p:cNvSpPr txBox="1"/>
            <p:nvPr/>
          </p:nvSpPr>
          <p:spPr>
            <a:xfrm>
              <a:off x="2388233" y="1092618"/>
              <a:ext cx="424837" cy="523220"/>
            </a:xfrm>
            <a:prstGeom prst="rect">
              <a:avLst/>
            </a:prstGeom>
            <a:noFill/>
          </p:spPr>
          <p:txBody>
            <a:bodyPr wrap="square" rtlCol="0">
              <a:spAutoFit/>
            </a:bodyPr>
            <a:lstStyle/>
            <a:p>
              <a:pPr lvl="0" defTabSz="914400">
                <a:defRPr/>
              </a:pPr>
              <a:r>
                <a:rPr lang="zh-CN" altLang="en-US" sz="2800" kern="0" spc="300" dirty="0">
                  <a:solidFill>
                    <a:schemeClr val="tx1">
                      <a:lumMod val="95000"/>
                      <a:lumOff val="5000"/>
                    </a:schemeClr>
                  </a:solidFill>
                  <a:latin typeface="禹卫书法行书简体" panose="02000603000000000000" pitchFamily="2" charset="-122"/>
                  <a:ea typeface="禹卫书法行书简体" panose="02000603000000000000" pitchFamily="2" charset="-122"/>
                </a:rPr>
                <a:t>贰</a:t>
              </a:r>
              <a:endParaRPr lang="zh-CN" altLang="en-US" sz="2800" kern="0" spc="300" dirty="0">
                <a:solidFill>
                  <a:schemeClr val="tx1">
                    <a:lumMod val="95000"/>
                    <a:lumOff val="5000"/>
                  </a:schemeClr>
                </a:solidFill>
                <a:latin typeface="禹卫书法行书简体" panose="02000603000000000000" pitchFamily="2" charset="-122"/>
                <a:ea typeface="禹卫书法行书简体" panose="02000603000000000000" pitchFamily="2" charset="-122"/>
              </a:endParaRPr>
            </a:p>
          </p:txBody>
        </p:sp>
      </p:grpSp>
      <p:grpSp>
        <p:nvGrpSpPr>
          <p:cNvPr id="36" name="组合 35"/>
          <p:cNvGrpSpPr/>
          <p:nvPr/>
        </p:nvGrpSpPr>
        <p:grpSpPr>
          <a:xfrm>
            <a:off x="2878130" y="3006365"/>
            <a:ext cx="482066" cy="523220"/>
            <a:chOff x="2388233" y="1092618"/>
            <a:chExt cx="482066" cy="523220"/>
          </a:xfrm>
        </p:grpSpPr>
        <p:pic>
          <p:nvPicPr>
            <p:cNvPr id="37" name="Picture 2" descr="D:\png\12-05_0019__.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9761"/>
            <a:stretch>
              <a:fillRect/>
            </a:stretch>
          </p:blipFill>
          <p:spPr bwMode="auto">
            <a:xfrm>
              <a:off x="2444750" y="1189123"/>
              <a:ext cx="425549" cy="426715"/>
            </a:xfrm>
            <a:prstGeom prst="rect">
              <a:avLst/>
            </a:prstGeom>
            <a:noFill/>
            <a:extLst>
              <a:ext uri="{909E8E84-426E-40DD-AFC4-6F175D3DCCD1}">
                <a14:hiddenFill xmlns:a14="http://schemas.microsoft.com/office/drawing/2010/main">
                  <a:solidFill>
                    <a:srgbClr val="FFFFFF"/>
                  </a:solidFill>
                </a14:hiddenFill>
              </a:ext>
            </a:extLst>
          </p:spPr>
        </p:pic>
        <p:sp>
          <p:nvSpPr>
            <p:cNvPr id="38" name="TextBox 26"/>
            <p:cNvSpPr txBox="1"/>
            <p:nvPr/>
          </p:nvSpPr>
          <p:spPr>
            <a:xfrm>
              <a:off x="2388233" y="1092618"/>
              <a:ext cx="424837" cy="523220"/>
            </a:xfrm>
            <a:prstGeom prst="rect">
              <a:avLst/>
            </a:prstGeom>
            <a:noFill/>
          </p:spPr>
          <p:txBody>
            <a:bodyPr wrap="square" rtlCol="0">
              <a:spAutoFit/>
            </a:bodyPr>
            <a:lstStyle/>
            <a:p>
              <a:pPr lvl="0" defTabSz="914400">
                <a:defRPr/>
              </a:pPr>
              <a:r>
                <a:rPr lang="zh-CN" altLang="en-US" sz="2800" kern="0" spc="300" dirty="0">
                  <a:solidFill>
                    <a:schemeClr val="tx1">
                      <a:lumMod val="95000"/>
                      <a:lumOff val="5000"/>
                    </a:schemeClr>
                  </a:solidFill>
                  <a:latin typeface="禹卫书法行书简体" panose="02000603000000000000" pitchFamily="2" charset="-122"/>
                  <a:ea typeface="禹卫书法行书简体" panose="02000603000000000000" pitchFamily="2" charset="-122"/>
                </a:rPr>
                <a:t>叁</a:t>
              </a:r>
              <a:endParaRPr lang="zh-CN" altLang="en-US" sz="2800" kern="0" spc="300" dirty="0">
                <a:solidFill>
                  <a:schemeClr val="tx1">
                    <a:lumMod val="95000"/>
                    <a:lumOff val="5000"/>
                  </a:schemeClr>
                </a:solidFill>
                <a:latin typeface="禹卫书法行书简体" panose="02000603000000000000" pitchFamily="2" charset="-122"/>
                <a:ea typeface="禹卫书法行书简体" panose="02000603000000000000" pitchFamily="2" charset="-122"/>
              </a:endParaRPr>
            </a:p>
          </p:txBody>
        </p:sp>
      </p:grpSp>
      <p:pic>
        <p:nvPicPr>
          <p:cNvPr id="42" name="Picture 4" descr="D:\png\2015sd55fs006_0001_flower.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89239" y="44442"/>
            <a:ext cx="3254760" cy="2055297"/>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 descr="L:\png\12-35_0003_图层-3.png"/>
          <p:cNvPicPr>
            <a:picLocks noChangeAspect="1" noChangeArrowheads="1"/>
          </p:cNvPicPr>
          <p:nvPr/>
        </p:nvPicPr>
        <p:blipFill rotWithShape="1">
          <a:blip r:embed="rId5" cstate="screen"/>
          <a:srcRect/>
          <a:stretch>
            <a:fillRect/>
          </a:stretch>
        </p:blipFill>
        <p:spPr bwMode="auto">
          <a:xfrm>
            <a:off x="7070222" y="1189123"/>
            <a:ext cx="2073778" cy="365852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right)">
                                      <p:cBhvr>
                                        <p:cTn id="7" dur="500"/>
                                        <p:tgtEl>
                                          <p:spTgt spid="43"/>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wipe(right)">
                                      <p:cBhvr>
                                        <p:cTn id="11" dur="500"/>
                                        <p:tgtEl>
                                          <p:spTgt spid="42"/>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1000"/>
                                        <p:tgtEl>
                                          <p:spTgt spid="28"/>
                                        </p:tgtEl>
                                      </p:cBhvr>
                                    </p:animEffect>
                                    <p:anim calcmode="lin" valueType="num">
                                      <p:cBhvr>
                                        <p:cTn id="16" dur="1000" fill="hold"/>
                                        <p:tgtEl>
                                          <p:spTgt spid="28"/>
                                        </p:tgtEl>
                                        <p:attrNameLst>
                                          <p:attrName>ppt_x</p:attrName>
                                        </p:attrNameLst>
                                      </p:cBhvr>
                                      <p:tavLst>
                                        <p:tav tm="0">
                                          <p:val>
                                            <p:strVal val="#ppt_x"/>
                                          </p:val>
                                        </p:tav>
                                        <p:tav tm="100000">
                                          <p:val>
                                            <p:strVal val="#ppt_x"/>
                                          </p:val>
                                        </p:tav>
                                      </p:tavLst>
                                    </p:anim>
                                    <p:anim calcmode="lin" valueType="num">
                                      <p:cBhvr>
                                        <p:cTn id="17" dur="1000" fill="hold"/>
                                        <p:tgtEl>
                                          <p:spTgt spid="28"/>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42" presetClass="entr" presetSubtype="0"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fade">
                                      <p:cBhvr>
                                        <p:cTn id="21" dur="1000"/>
                                        <p:tgtEl>
                                          <p:spTgt spid="29"/>
                                        </p:tgtEl>
                                      </p:cBhvr>
                                    </p:animEffect>
                                    <p:anim calcmode="lin" valueType="num">
                                      <p:cBhvr>
                                        <p:cTn id="22" dur="1000" fill="hold"/>
                                        <p:tgtEl>
                                          <p:spTgt spid="29"/>
                                        </p:tgtEl>
                                        <p:attrNameLst>
                                          <p:attrName>ppt_x</p:attrName>
                                        </p:attrNameLst>
                                      </p:cBhvr>
                                      <p:tavLst>
                                        <p:tav tm="0">
                                          <p:val>
                                            <p:strVal val="#ppt_x"/>
                                          </p:val>
                                        </p:tav>
                                        <p:tav tm="100000">
                                          <p:val>
                                            <p:strVal val="#ppt_x"/>
                                          </p:val>
                                        </p:tav>
                                      </p:tavLst>
                                    </p:anim>
                                    <p:anim calcmode="lin" valueType="num">
                                      <p:cBhvr>
                                        <p:cTn id="23" dur="1000" fill="hold"/>
                                        <p:tgtEl>
                                          <p:spTgt spid="29"/>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22" presetClass="entr" presetSubtype="8" fill="hold" nodeType="after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wipe(left)">
                                      <p:cBhvr>
                                        <p:cTn id="27" dur="500"/>
                                        <p:tgtEl>
                                          <p:spTgt spid="30"/>
                                        </p:tgtEl>
                                      </p:cBhvr>
                                    </p:animEffect>
                                  </p:childTnLst>
                                </p:cTn>
                              </p:par>
                            </p:childTnLst>
                          </p:cTn>
                        </p:par>
                        <p:par>
                          <p:cTn id="28" fill="hold">
                            <p:stCondLst>
                              <p:cond delay="3500"/>
                            </p:stCondLst>
                            <p:childTnLst>
                              <p:par>
                                <p:cTn id="29" presetID="22" presetClass="entr" presetSubtype="8"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wipe(left)">
                                      <p:cBhvr>
                                        <p:cTn id="31" dur="500"/>
                                        <p:tgtEl>
                                          <p:spTgt spid="24"/>
                                        </p:tgtEl>
                                      </p:cBhvr>
                                    </p:animEffect>
                                  </p:childTnLst>
                                </p:cTn>
                              </p:par>
                            </p:childTnLst>
                          </p:cTn>
                        </p:par>
                        <p:par>
                          <p:cTn id="32" fill="hold">
                            <p:stCondLst>
                              <p:cond delay="4000"/>
                            </p:stCondLst>
                            <p:childTnLst>
                              <p:par>
                                <p:cTn id="33" presetID="22" presetClass="entr" presetSubtype="8" fill="hold" nodeType="after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wipe(left)">
                                      <p:cBhvr>
                                        <p:cTn id="35" dur="500"/>
                                        <p:tgtEl>
                                          <p:spTgt spid="33"/>
                                        </p:tgtEl>
                                      </p:cBhvr>
                                    </p:animEffect>
                                  </p:childTnLst>
                                </p:cTn>
                              </p:par>
                            </p:childTnLst>
                          </p:cTn>
                        </p:par>
                        <p:par>
                          <p:cTn id="36" fill="hold">
                            <p:stCondLst>
                              <p:cond delay="4500"/>
                            </p:stCondLst>
                            <p:childTnLst>
                              <p:par>
                                <p:cTn id="37" presetID="22" presetClass="entr" presetSubtype="8" fill="hold" grpId="0" nodeType="after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wipe(left)">
                                      <p:cBhvr>
                                        <p:cTn id="39" dur="500"/>
                                        <p:tgtEl>
                                          <p:spTgt spid="25"/>
                                        </p:tgtEl>
                                      </p:cBhvr>
                                    </p:animEffect>
                                  </p:childTnLst>
                                </p:cTn>
                              </p:par>
                            </p:childTnLst>
                          </p:cTn>
                        </p:par>
                        <p:par>
                          <p:cTn id="40" fill="hold">
                            <p:stCondLst>
                              <p:cond delay="5000"/>
                            </p:stCondLst>
                            <p:childTnLst>
                              <p:par>
                                <p:cTn id="41" presetID="22" presetClass="entr" presetSubtype="8" fill="hold" nodeType="after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wipe(left)">
                                      <p:cBhvr>
                                        <p:cTn id="43" dur="500"/>
                                        <p:tgtEl>
                                          <p:spTgt spid="36"/>
                                        </p:tgtEl>
                                      </p:cBhvr>
                                    </p:animEffect>
                                  </p:childTnLst>
                                </p:cTn>
                              </p:par>
                            </p:childTnLst>
                          </p:cTn>
                        </p:par>
                        <p:par>
                          <p:cTn id="44" fill="hold">
                            <p:stCondLst>
                              <p:cond delay="5500"/>
                            </p:stCondLst>
                            <p:childTnLst>
                              <p:par>
                                <p:cTn id="45" presetID="22" presetClass="entr" presetSubtype="8" fill="hold" grpId="0" nodeType="after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wipe(left)">
                                      <p:cBhvr>
                                        <p:cTn id="4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8" grpId="0"/>
      <p:bldP spid="2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4"/>
          <p:cNvSpPr/>
          <p:nvPr/>
        </p:nvSpPr>
        <p:spPr>
          <a:xfrm>
            <a:off x="1268925" y="1170789"/>
            <a:ext cx="7120160" cy="2564663"/>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015"/>
          </a:p>
        </p:txBody>
      </p:sp>
      <p:sp>
        <p:nvSpPr>
          <p:cNvPr id="5" name="矩形 4"/>
          <p:cNvSpPr/>
          <p:nvPr/>
        </p:nvSpPr>
        <p:spPr>
          <a:xfrm flipH="1">
            <a:off x="1362659" y="1283033"/>
            <a:ext cx="6951997" cy="1984587"/>
          </a:xfrm>
          <a:prstGeom prst="rect">
            <a:avLst/>
          </a:prstGeom>
          <a:blipFill dpi="0" rotWithShape="1">
            <a:blip r:embed="rId1"/>
            <a:srcRect/>
            <a:stretch>
              <a:fillRect/>
            </a:stretch>
          </a:blipFill>
          <a:ln>
            <a:noFill/>
          </a:ln>
          <a:effectLst>
            <a:innerShdw blurRad="177800" dist="50800" dir="13500000">
              <a:schemeClr val="tx1">
                <a:lumMod val="50000"/>
                <a:lumOff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5" dirty="0"/>
          </a:p>
        </p:txBody>
      </p:sp>
      <p:sp>
        <p:nvSpPr>
          <p:cNvPr id="6" name="文本框 14"/>
          <p:cNvSpPr txBox="1"/>
          <p:nvPr/>
        </p:nvSpPr>
        <p:spPr>
          <a:xfrm>
            <a:off x="1731448" y="3315308"/>
            <a:ext cx="5205996" cy="400110"/>
          </a:xfrm>
          <a:prstGeom prst="rect">
            <a:avLst/>
          </a:prstGeom>
          <a:noFill/>
        </p:spPr>
        <p:txBody>
          <a:bodyPr wrap="square" rtlCol="0">
            <a:spAutoFit/>
          </a:bodyPr>
          <a:lstStyle/>
          <a:p>
            <a:r>
              <a:rPr lang="zh-CN" altLang="zh-CN" sz="2000" b="1" dirty="0">
                <a:solidFill>
                  <a:schemeClr val="tx1">
                    <a:lumMod val="75000"/>
                    <a:lumOff val="25000"/>
                  </a:schemeClr>
                </a:solidFill>
                <a:latin typeface="微软雅黑" panose="020B0503020204020204" pitchFamily="34" charset="-122"/>
                <a:ea typeface="微软雅黑" panose="020B0503020204020204" pitchFamily="34" charset="-122"/>
              </a:rPr>
              <a:t>家风</a:t>
            </a:r>
            <a:endParaRPr lang="zh-CN" altLang="zh-CN"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文本框 22"/>
          <p:cNvSpPr txBox="1"/>
          <p:nvPr/>
        </p:nvSpPr>
        <p:spPr>
          <a:xfrm>
            <a:off x="1362659" y="4020342"/>
            <a:ext cx="6951997" cy="452848"/>
          </a:xfrm>
          <a:prstGeom prst="rect">
            <a:avLst/>
          </a:prstGeom>
          <a:noFill/>
        </p:spPr>
        <p:txBody>
          <a:bodyPr wrap="square" lIns="82706" tIns="41354" rIns="82706" bIns="41354">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家风</a:t>
            </a:r>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rPr>
              <a:t>是家族的</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传统</a:t>
            </a:r>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规范</a:t>
            </a:r>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rPr>
              <a:t>及</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习俗</a:t>
            </a:r>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rPr>
              <a:t>。旧指一家或一族世代相传的道德准则和处世方法。家风是上辈人对下辈人的言传身教，是靠自身的行为影响下一代。</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等腰三角形 8"/>
          <p:cNvSpPr/>
          <p:nvPr/>
        </p:nvSpPr>
        <p:spPr>
          <a:xfrm rot="16200000" flipV="1">
            <a:off x="1443529" y="3429243"/>
            <a:ext cx="197820" cy="172241"/>
          </a:xfrm>
          <a:prstGeom prst="triangle">
            <a:avLst/>
          </a:prstGeom>
          <a:solidFill>
            <a:srgbClr val="DA251D"/>
          </a:solidFill>
          <a:ln w="22225">
            <a:noFill/>
          </a:ln>
          <a:effectLst/>
        </p:spPr>
        <p:txBody>
          <a:bodyPr vert="horz" wrap="square" lIns="68580" tIns="34290" rIns="68580" bIns="34290" numCol="1" anchor="t" anchorCtr="0" compatLnSpc="1"/>
          <a:lstStyle/>
          <a:p>
            <a:endParaRPr lang="zh-CN" altLang="en-US" sz="1015"/>
          </a:p>
        </p:txBody>
      </p:sp>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46050" y="518126"/>
            <a:ext cx="2632530" cy="263253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42" presetClass="path" presetSubtype="0" decel="30000" fill="hold" grpId="1" nodeType="withEffect">
                                  <p:stCondLst>
                                    <p:cond delay="0"/>
                                  </p:stCondLst>
                                  <p:childTnLst>
                                    <p:animMotion origin="layout" path="M -1.38889E-6 -0.03981 L -1.38889E-6 0.14815 " pathEditMode="relative" rAng="0" ptsTypes="AA">
                                      <p:cBhvr>
                                        <p:cTn id="9" dur="750" spd="-100000" fill="hold"/>
                                        <p:tgtEl>
                                          <p:spTgt spid="4"/>
                                        </p:tgtEl>
                                        <p:attrNameLst>
                                          <p:attrName>ppt_x</p:attrName>
                                          <p:attrName>ppt_y</p:attrName>
                                        </p:attrNameLst>
                                      </p:cBhvr>
                                      <p:rCtr x="0" y="9383"/>
                                    </p:animMotion>
                                  </p:childTnLst>
                                </p:cTn>
                              </p:par>
                              <p:par>
                                <p:cTn id="10" presetID="42" presetClass="path" presetSubtype="0" accel="30000" decel="30000" fill="hold" grpId="2" nodeType="withEffect">
                                  <p:stCondLst>
                                    <p:cond delay="750"/>
                                  </p:stCondLst>
                                  <p:childTnLst>
                                    <p:animMotion origin="layout" path="M -1.38889E-6 -0.03981 L -1.38889E-6 -1.85185E-6 " pathEditMode="relative" rAng="0" ptsTypes="AA">
                                      <p:cBhvr>
                                        <p:cTn id="11" dur="750" fill="hold"/>
                                        <p:tgtEl>
                                          <p:spTgt spid="4"/>
                                        </p:tgtEl>
                                        <p:attrNameLst>
                                          <p:attrName>ppt_x</p:attrName>
                                          <p:attrName>ppt_y</p:attrName>
                                        </p:attrNameLst>
                                      </p:cBhvr>
                                      <p:rCtr x="0" y="1975"/>
                                    </p:animMotion>
                                  </p:childTnLst>
                                </p:cTn>
                              </p:par>
                            </p:childTnLst>
                          </p:cTn>
                        </p:par>
                        <p:par>
                          <p:cTn id="12" fill="hold">
                            <p:stCondLst>
                              <p:cond delay="500"/>
                            </p:stCondLst>
                            <p:childTnLst>
                              <p:par>
                                <p:cTn id="13" presetID="14" presetClass="entr" presetSubtype="1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1050"/>
                                        <p:tgtEl>
                                          <p:spTgt spid="6"/>
                                        </p:tgtEl>
                                      </p:cBhvr>
                                    </p:animEffect>
                                  </p:childTnLst>
                                </p:cTn>
                              </p:par>
                            </p:childTnLst>
                          </p:cTn>
                        </p:par>
                        <p:par>
                          <p:cTn id="32" fill="hold">
                            <p:stCondLst>
                              <p:cond delay="4000"/>
                            </p:stCondLst>
                            <p:childTnLst>
                              <p:par>
                                <p:cTn id="33" presetID="22" presetClass="entr" presetSubtype="8"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left)">
                                      <p:cBhvr>
                                        <p:cTn id="35"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5" grpId="0" animBg="1"/>
      <p:bldP spid="6" grpId="0"/>
      <p:bldP spid="7" grpId="0"/>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2198681" y="1037585"/>
            <a:ext cx="1869282" cy="3475937"/>
            <a:chOff x="1910850" y="1371598"/>
            <a:chExt cx="2492376" cy="4634583"/>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910850" y="1371598"/>
              <a:ext cx="2492376" cy="4634583"/>
            </a:xfrm>
            <a:prstGeom prst="rect">
              <a:avLst/>
            </a:prstGeom>
          </p:spPr>
        </p:pic>
        <p:sp>
          <p:nvSpPr>
            <p:cNvPr id="6" name="文本框 5"/>
            <p:cNvSpPr txBox="1"/>
            <p:nvPr/>
          </p:nvSpPr>
          <p:spPr>
            <a:xfrm>
              <a:off x="2695373" y="2416746"/>
              <a:ext cx="861775" cy="1302921"/>
            </a:xfrm>
            <a:prstGeom prst="rect">
              <a:avLst/>
            </a:prstGeom>
            <a:noFill/>
          </p:spPr>
          <p:txBody>
            <a:bodyPr vert="eaVert" wrap="none" rtlCol="0">
              <a:spAutoFit/>
            </a:bodyPr>
            <a:lstStyle/>
            <a:p>
              <a:pPr defTabSz="456565"/>
              <a:r>
                <a:rPr lang="zh-CN" altLang="en-US" sz="3000" spc="450" dirty="0">
                  <a:solidFill>
                    <a:srgbClr val="E30303"/>
                  </a:solidFill>
                  <a:latin typeface="方正大标宋简体" panose="02010601030101010101" pitchFamily="65" charset="-122"/>
                  <a:ea typeface="方正大标宋简体" panose="02010601030101010101" pitchFamily="65" charset="-122"/>
                </a:rPr>
                <a:t>勤劳</a:t>
              </a:r>
              <a:endParaRPr lang="zh-CN" altLang="en-US" sz="3000" spc="450" dirty="0">
                <a:solidFill>
                  <a:srgbClr val="E30303"/>
                </a:solidFill>
                <a:latin typeface="方正大标宋简体" panose="02010601030101010101" pitchFamily="65" charset="-122"/>
                <a:ea typeface="方正大标宋简体" panose="02010601030101010101" pitchFamily="65" charset="-122"/>
              </a:endParaRPr>
            </a:p>
          </p:txBody>
        </p:sp>
      </p:grpSp>
      <p:pic>
        <p:nvPicPr>
          <p:cNvPr id="8" name="图片 7"/>
          <p:cNvPicPr>
            <a:picLocks noChangeAspect="1"/>
          </p:cNvPicPr>
          <p:nvPr/>
        </p:nvPicPr>
        <p:blipFill rotWithShape="1">
          <a:blip r:embed="rId2">
            <a:extLst>
              <a:ext uri="{28A0092B-C50C-407E-A947-70E740481C1C}">
                <a14:useLocalDpi xmlns:a14="http://schemas.microsoft.com/office/drawing/2010/main" val="0"/>
              </a:ext>
            </a:extLst>
          </a:blip>
          <a:srcRect l="13590" t="11651" b="9064"/>
          <a:stretch>
            <a:fillRect/>
          </a:stretch>
        </p:blipFill>
        <p:spPr>
          <a:xfrm>
            <a:off x="-1" y="629979"/>
            <a:ext cx="2559787" cy="4513522"/>
          </a:xfrm>
          <a:prstGeom prst="rect">
            <a:avLst/>
          </a:prstGeom>
        </p:spPr>
      </p:pic>
      <p:grpSp>
        <p:nvGrpSpPr>
          <p:cNvPr id="15" name="组合 14"/>
          <p:cNvGrpSpPr/>
          <p:nvPr/>
        </p:nvGrpSpPr>
        <p:grpSpPr>
          <a:xfrm>
            <a:off x="4341417" y="1037584"/>
            <a:ext cx="1869282" cy="3475937"/>
            <a:chOff x="1910850" y="1371598"/>
            <a:chExt cx="2492376" cy="4634583"/>
          </a:xfrm>
        </p:grpSpPr>
        <p:pic>
          <p:nvPicPr>
            <p:cNvPr id="16" name="图片 1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910850" y="1371598"/>
              <a:ext cx="2492376" cy="4634583"/>
            </a:xfrm>
            <a:prstGeom prst="rect">
              <a:avLst/>
            </a:prstGeom>
          </p:spPr>
        </p:pic>
        <p:sp>
          <p:nvSpPr>
            <p:cNvPr id="17" name="文本框 16"/>
            <p:cNvSpPr txBox="1"/>
            <p:nvPr/>
          </p:nvSpPr>
          <p:spPr>
            <a:xfrm>
              <a:off x="2695373" y="2416746"/>
              <a:ext cx="861775" cy="1302921"/>
            </a:xfrm>
            <a:prstGeom prst="rect">
              <a:avLst/>
            </a:prstGeom>
            <a:noFill/>
          </p:spPr>
          <p:txBody>
            <a:bodyPr vert="eaVert" wrap="none" rtlCol="0">
              <a:spAutoFit/>
            </a:bodyPr>
            <a:lstStyle/>
            <a:p>
              <a:pPr defTabSz="456565"/>
              <a:r>
                <a:rPr lang="zh-CN" altLang="en-US" sz="3000" spc="450" dirty="0">
                  <a:solidFill>
                    <a:srgbClr val="E30303"/>
                  </a:solidFill>
                  <a:latin typeface="方正大标宋简体" panose="02010601030101010101" pitchFamily="65" charset="-122"/>
                  <a:ea typeface="方正大标宋简体" panose="02010601030101010101" pitchFamily="65" charset="-122"/>
                </a:rPr>
                <a:t>孝顺</a:t>
              </a:r>
              <a:endParaRPr lang="zh-CN" altLang="en-US" sz="3000" spc="450" dirty="0">
                <a:solidFill>
                  <a:srgbClr val="E30303"/>
                </a:solidFill>
                <a:latin typeface="方正大标宋简体" panose="02010601030101010101" pitchFamily="65" charset="-122"/>
                <a:ea typeface="方正大标宋简体" panose="02010601030101010101" pitchFamily="65" charset="-122"/>
              </a:endParaRPr>
            </a:p>
          </p:txBody>
        </p:sp>
      </p:grpSp>
      <p:grpSp>
        <p:nvGrpSpPr>
          <p:cNvPr id="18" name="组合 17"/>
          <p:cNvGrpSpPr/>
          <p:nvPr/>
        </p:nvGrpSpPr>
        <p:grpSpPr>
          <a:xfrm>
            <a:off x="6484153" y="1037584"/>
            <a:ext cx="1869282" cy="3475937"/>
            <a:chOff x="1910850" y="1371598"/>
            <a:chExt cx="2492376" cy="4634583"/>
          </a:xfrm>
        </p:grpSpPr>
        <p:pic>
          <p:nvPicPr>
            <p:cNvPr id="19" name="图片 1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910850" y="1371598"/>
              <a:ext cx="2492376" cy="4634583"/>
            </a:xfrm>
            <a:prstGeom prst="rect">
              <a:avLst/>
            </a:prstGeom>
          </p:spPr>
        </p:pic>
        <p:sp>
          <p:nvSpPr>
            <p:cNvPr id="20" name="文本框 19"/>
            <p:cNvSpPr txBox="1"/>
            <p:nvPr/>
          </p:nvSpPr>
          <p:spPr>
            <a:xfrm>
              <a:off x="2695373" y="2416746"/>
              <a:ext cx="861775" cy="1302921"/>
            </a:xfrm>
            <a:prstGeom prst="rect">
              <a:avLst/>
            </a:prstGeom>
            <a:noFill/>
          </p:spPr>
          <p:txBody>
            <a:bodyPr vert="eaVert" wrap="none" rtlCol="0">
              <a:spAutoFit/>
            </a:bodyPr>
            <a:lstStyle/>
            <a:p>
              <a:pPr defTabSz="456565"/>
              <a:r>
                <a:rPr lang="zh-CN" altLang="en-US" sz="3000" spc="450" dirty="0">
                  <a:solidFill>
                    <a:srgbClr val="E30303"/>
                  </a:solidFill>
                  <a:latin typeface="方正大标宋简体" panose="02010601030101010101" pitchFamily="65" charset="-122"/>
                  <a:ea typeface="方正大标宋简体" panose="02010601030101010101" pitchFamily="65" charset="-122"/>
                </a:rPr>
                <a:t>友善</a:t>
              </a:r>
              <a:endParaRPr lang="zh-CN" altLang="en-US" sz="3000" spc="450" dirty="0">
                <a:solidFill>
                  <a:srgbClr val="E30303"/>
                </a:solidFill>
                <a:latin typeface="方正大标宋简体" panose="02010601030101010101" pitchFamily="65" charset="-122"/>
                <a:ea typeface="方正大标宋简体" panose="02010601030101010101" pitchFamily="65" charset="-122"/>
              </a:endParaRPr>
            </a:p>
          </p:txBody>
        </p:sp>
      </p:grpSp>
      <p:grpSp>
        <p:nvGrpSpPr>
          <p:cNvPr id="21" name="组合 20"/>
          <p:cNvGrpSpPr/>
          <p:nvPr/>
        </p:nvGrpSpPr>
        <p:grpSpPr>
          <a:xfrm>
            <a:off x="3457574" y="301511"/>
            <a:ext cx="2233261" cy="400110"/>
            <a:chOff x="3457574" y="301511"/>
            <a:chExt cx="2233261" cy="400110"/>
          </a:xfrm>
        </p:grpSpPr>
        <p:grpSp>
          <p:nvGrpSpPr>
            <p:cNvPr id="22" name="组合 21"/>
            <p:cNvGrpSpPr/>
            <p:nvPr/>
          </p:nvGrpSpPr>
          <p:grpSpPr>
            <a:xfrm>
              <a:off x="3457574" y="301511"/>
              <a:ext cx="2233261" cy="400110"/>
              <a:chOff x="3662529" y="172663"/>
              <a:chExt cx="2977681" cy="533479"/>
            </a:xfrm>
          </p:grpSpPr>
          <p:sp>
            <p:nvSpPr>
              <p:cNvPr id="24" name="TextBox 15"/>
              <p:cNvSpPr txBox="1"/>
              <p:nvPr/>
            </p:nvSpPr>
            <p:spPr>
              <a:xfrm>
                <a:off x="3662529" y="172663"/>
                <a:ext cx="2977681" cy="533479"/>
              </a:xfrm>
              <a:prstGeom prst="rect">
                <a:avLst/>
              </a:prstGeom>
              <a:noFill/>
            </p:spPr>
            <p:txBody>
              <a:bodyPr wrap="square" rtlCol="0">
                <a:spAutoFit/>
              </a:bodyPr>
              <a:lstStyle/>
              <a:p>
                <a:pPr algn="ctr" fontAlgn="base">
                  <a:spcBef>
                    <a:spcPct val="0"/>
                  </a:spcBef>
                  <a:spcAft>
                    <a:spcPct val="0"/>
                  </a:spcAft>
                </a:pPr>
                <a:r>
                  <a:rPr lang="zh-CN" altLang="en-US" sz="2000" kern="0" dirty="0">
                    <a:solidFill>
                      <a:schemeClr val="tx1">
                        <a:lumMod val="65000"/>
                        <a:lumOff val="35000"/>
                      </a:schemeClr>
                    </a:solidFill>
                    <a:latin typeface="方正大标宋简体" panose="02010601030101010101" pitchFamily="65" charset="-122"/>
                    <a:ea typeface="方正大标宋简体" panose="02010601030101010101" pitchFamily="65" charset="-122"/>
                  </a:rPr>
                  <a:t>家风</a:t>
                </a:r>
                <a:endParaRPr lang="zh-CN" altLang="en-US" sz="2000" kern="0" dirty="0">
                  <a:solidFill>
                    <a:schemeClr val="tx1">
                      <a:lumMod val="65000"/>
                      <a:lumOff val="35000"/>
                    </a:schemeClr>
                  </a:solidFill>
                  <a:latin typeface="方正大标宋简体" panose="02010601030101010101" pitchFamily="65" charset="-122"/>
                  <a:ea typeface="方正大标宋简体" panose="02010601030101010101" pitchFamily="65" charset="-122"/>
                </a:endParaRPr>
              </a:p>
            </p:txBody>
          </p:sp>
          <p:pic>
            <p:nvPicPr>
              <p:cNvPr id="25" name="Picture 4" descr="D:\png\2015008_0006_素材天下网-sucaitianxia.com.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03933" y="236040"/>
                <a:ext cx="570275" cy="398289"/>
              </a:xfrm>
              <a:prstGeom prst="rect">
                <a:avLst/>
              </a:prstGeom>
              <a:noFill/>
              <a:extLst>
                <a:ext uri="{909E8E84-426E-40DD-AFC4-6F175D3DCCD1}">
                  <a14:hiddenFill xmlns:a14="http://schemas.microsoft.com/office/drawing/2010/main">
                    <a:solidFill>
                      <a:srgbClr val="FFFFFF"/>
                    </a:solidFill>
                  </a14:hiddenFill>
                </a:ext>
              </a:extLst>
            </p:spPr>
          </p:pic>
        </p:grpSp>
        <p:pic>
          <p:nvPicPr>
            <p:cNvPr id="23" name="Picture 4" descr="D:\png\2015008_0006_素材天下网-sucaitianxia.com.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39121" y="349044"/>
              <a:ext cx="427706" cy="298716"/>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7" presetClass="entr" presetSubtype="0"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1000" fill="hold"/>
                                        <p:tgtEl>
                                          <p:spTgt spid="15"/>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1000"/>
                                        <p:tgtEl>
                                          <p:spTgt spid="18"/>
                                        </p:tgtEl>
                                      </p:cBhvr>
                                    </p:animEffect>
                                    <p:anim calcmode="lin" valueType="num">
                                      <p:cBhvr>
                                        <p:cTn id="24" dur="1000" fill="hold"/>
                                        <p:tgtEl>
                                          <p:spTgt spid="18"/>
                                        </p:tgtEl>
                                        <p:attrNameLst>
                                          <p:attrName>ppt_x</p:attrName>
                                        </p:attrNameLst>
                                      </p:cBhvr>
                                      <p:tavLst>
                                        <p:tav tm="0">
                                          <p:val>
                                            <p:strVal val="#ppt_x"/>
                                          </p:val>
                                        </p:tav>
                                        <p:tav tm="100000">
                                          <p:val>
                                            <p:strVal val="#ppt_x"/>
                                          </p:val>
                                        </p:tav>
                                      </p:tavLst>
                                    </p:anim>
                                    <p:anim calcmode="lin" valueType="num">
                                      <p:cBhvr>
                                        <p:cTn id="25"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579874" y="1053534"/>
            <a:ext cx="1869282" cy="3475937"/>
            <a:chOff x="1910850" y="1371598"/>
            <a:chExt cx="2492376" cy="4634583"/>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910850" y="1371598"/>
              <a:ext cx="2492376" cy="4634583"/>
            </a:xfrm>
            <a:prstGeom prst="rect">
              <a:avLst/>
            </a:prstGeom>
          </p:spPr>
        </p:pic>
        <p:sp>
          <p:nvSpPr>
            <p:cNvPr id="6" name="文本框 5"/>
            <p:cNvSpPr txBox="1"/>
            <p:nvPr/>
          </p:nvSpPr>
          <p:spPr>
            <a:xfrm>
              <a:off x="2695373" y="2416746"/>
              <a:ext cx="861775" cy="1302921"/>
            </a:xfrm>
            <a:prstGeom prst="rect">
              <a:avLst/>
            </a:prstGeom>
            <a:noFill/>
          </p:spPr>
          <p:txBody>
            <a:bodyPr vert="eaVert" wrap="none" rtlCol="0">
              <a:spAutoFit/>
            </a:bodyPr>
            <a:lstStyle/>
            <a:p>
              <a:pPr defTabSz="456565"/>
              <a:r>
                <a:rPr lang="zh-CN" altLang="en-US" sz="3000" spc="450" dirty="0">
                  <a:solidFill>
                    <a:srgbClr val="E30303"/>
                  </a:solidFill>
                  <a:latin typeface="方正大标宋简体" panose="02010601030101010101" pitchFamily="65" charset="-122"/>
                  <a:ea typeface="方正大标宋简体" panose="02010601030101010101" pitchFamily="65" charset="-122"/>
                </a:rPr>
                <a:t>忍让</a:t>
              </a:r>
              <a:endParaRPr lang="zh-CN" altLang="en-US" sz="3000" spc="450" dirty="0">
                <a:solidFill>
                  <a:srgbClr val="E30303"/>
                </a:solidFill>
                <a:latin typeface="方正大标宋简体" panose="02010601030101010101" pitchFamily="65" charset="-122"/>
                <a:ea typeface="方正大标宋简体" panose="02010601030101010101" pitchFamily="65" charset="-122"/>
              </a:endParaRPr>
            </a:p>
          </p:txBody>
        </p:sp>
      </p:grpSp>
      <p:grpSp>
        <p:nvGrpSpPr>
          <p:cNvPr id="15" name="组合 14"/>
          <p:cNvGrpSpPr/>
          <p:nvPr/>
        </p:nvGrpSpPr>
        <p:grpSpPr>
          <a:xfrm>
            <a:off x="2722610" y="1053533"/>
            <a:ext cx="1869282" cy="3475937"/>
            <a:chOff x="1910850" y="1371598"/>
            <a:chExt cx="2492376" cy="4634583"/>
          </a:xfrm>
        </p:grpSpPr>
        <p:pic>
          <p:nvPicPr>
            <p:cNvPr id="16" name="图片 1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910850" y="1371598"/>
              <a:ext cx="2492376" cy="4634583"/>
            </a:xfrm>
            <a:prstGeom prst="rect">
              <a:avLst/>
            </a:prstGeom>
          </p:spPr>
        </p:pic>
        <p:sp>
          <p:nvSpPr>
            <p:cNvPr id="17" name="文本框 16"/>
            <p:cNvSpPr txBox="1"/>
            <p:nvPr/>
          </p:nvSpPr>
          <p:spPr>
            <a:xfrm>
              <a:off x="2695373" y="2416746"/>
              <a:ext cx="861775" cy="1302921"/>
            </a:xfrm>
            <a:prstGeom prst="rect">
              <a:avLst/>
            </a:prstGeom>
            <a:noFill/>
          </p:spPr>
          <p:txBody>
            <a:bodyPr vert="eaVert" wrap="none" rtlCol="0">
              <a:spAutoFit/>
            </a:bodyPr>
            <a:lstStyle/>
            <a:p>
              <a:pPr defTabSz="456565"/>
              <a:r>
                <a:rPr lang="zh-CN" altLang="en-US" sz="3000" spc="450" dirty="0">
                  <a:solidFill>
                    <a:srgbClr val="E30303"/>
                  </a:solidFill>
                  <a:latin typeface="方正大标宋简体" panose="02010601030101010101" pitchFamily="65" charset="-122"/>
                  <a:ea typeface="方正大标宋简体" panose="02010601030101010101" pitchFamily="65" charset="-122"/>
                </a:rPr>
                <a:t>舍得</a:t>
              </a:r>
              <a:endParaRPr lang="zh-CN" altLang="en-US" sz="3000" spc="450" dirty="0">
                <a:solidFill>
                  <a:srgbClr val="E30303"/>
                </a:solidFill>
                <a:latin typeface="方正大标宋简体" panose="02010601030101010101" pitchFamily="65" charset="-122"/>
                <a:ea typeface="方正大标宋简体" panose="02010601030101010101" pitchFamily="65" charset="-122"/>
              </a:endParaRPr>
            </a:p>
          </p:txBody>
        </p:sp>
      </p:grpSp>
      <p:grpSp>
        <p:nvGrpSpPr>
          <p:cNvPr id="18" name="组合 17"/>
          <p:cNvGrpSpPr/>
          <p:nvPr/>
        </p:nvGrpSpPr>
        <p:grpSpPr>
          <a:xfrm>
            <a:off x="4865345" y="1053533"/>
            <a:ext cx="1869282" cy="3475937"/>
            <a:chOff x="1910850" y="1371598"/>
            <a:chExt cx="2492376" cy="4634583"/>
          </a:xfrm>
        </p:grpSpPr>
        <p:pic>
          <p:nvPicPr>
            <p:cNvPr id="19" name="图片 1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910850" y="1371598"/>
              <a:ext cx="2492376" cy="4634583"/>
            </a:xfrm>
            <a:prstGeom prst="rect">
              <a:avLst/>
            </a:prstGeom>
          </p:spPr>
        </p:pic>
        <p:sp>
          <p:nvSpPr>
            <p:cNvPr id="20" name="文本框 19"/>
            <p:cNvSpPr txBox="1"/>
            <p:nvPr/>
          </p:nvSpPr>
          <p:spPr>
            <a:xfrm>
              <a:off x="2695373" y="2416746"/>
              <a:ext cx="861775" cy="1302921"/>
            </a:xfrm>
            <a:prstGeom prst="rect">
              <a:avLst/>
            </a:prstGeom>
            <a:noFill/>
          </p:spPr>
          <p:txBody>
            <a:bodyPr vert="eaVert" wrap="none" rtlCol="0">
              <a:spAutoFit/>
            </a:bodyPr>
            <a:lstStyle/>
            <a:p>
              <a:pPr defTabSz="456565"/>
              <a:r>
                <a:rPr lang="zh-CN" altLang="en-US" sz="3000" spc="450" dirty="0">
                  <a:solidFill>
                    <a:srgbClr val="E30303"/>
                  </a:solidFill>
                  <a:latin typeface="方正大标宋简体" panose="02010601030101010101" pitchFamily="65" charset="-122"/>
                  <a:ea typeface="方正大标宋简体" panose="02010601030101010101" pitchFamily="65" charset="-122"/>
                </a:rPr>
                <a:t>守法</a:t>
              </a:r>
              <a:endParaRPr lang="zh-CN" altLang="en-US" sz="3000" spc="450" dirty="0">
                <a:solidFill>
                  <a:srgbClr val="E30303"/>
                </a:solidFill>
                <a:latin typeface="方正大标宋简体" panose="02010601030101010101" pitchFamily="65" charset="-122"/>
                <a:ea typeface="方正大标宋简体" panose="02010601030101010101" pitchFamily="65" charset="-122"/>
              </a:endParaRPr>
            </a:p>
          </p:txBody>
        </p:sp>
      </p:grpSp>
      <p:pic>
        <p:nvPicPr>
          <p:cNvPr id="13" name="图片 12"/>
          <p:cNvPicPr>
            <a:picLocks noChangeAspect="1"/>
          </p:cNvPicPr>
          <p:nvPr/>
        </p:nvPicPr>
        <p:blipFill rotWithShape="1">
          <a:blip r:embed="rId2">
            <a:extLst>
              <a:ext uri="{28A0092B-C50C-407E-A947-70E740481C1C}">
                <a14:useLocalDpi xmlns:a14="http://schemas.microsoft.com/office/drawing/2010/main" val="0"/>
              </a:ext>
            </a:extLst>
          </a:blip>
          <a:srcRect l="1" r="284" b="8792"/>
          <a:stretch>
            <a:fillRect/>
          </a:stretch>
        </p:blipFill>
        <p:spPr>
          <a:xfrm>
            <a:off x="6668064" y="498401"/>
            <a:ext cx="2475937" cy="4146698"/>
          </a:xfrm>
          <a:prstGeom prst="rect">
            <a:avLst/>
          </a:prstGeom>
        </p:spPr>
      </p:pic>
      <p:grpSp>
        <p:nvGrpSpPr>
          <p:cNvPr id="24" name="组合 23"/>
          <p:cNvGrpSpPr/>
          <p:nvPr/>
        </p:nvGrpSpPr>
        <p:grpSpPr>
          <a:xfrm>
            <a:off x="3457574" y="301511"/>
            <a:ext cx="2233261" cy="400110"/>
            <a:chOff x="3457574" y="301511"/>
            <a:chExt cx="2233261" cy="400110"/>
          </a:xfrm>
        </p:grpSpPr>
        <p:grpSp>
          <p:nvGrpSpPr>
            <p:cNvPr id="25" name="组合 24"/>
            <p:cNvGrpSpPr/>
            <p:nvPr/>
          </p:nvGrpSpPr>
          <p:grpSpPr>
            <a:xfrm>
              <a:off x="3457574" y="301511"/>
              <a:ext cx="2233261" cy="400110"/>
              <a:chOff x="3662529" y="172663"/>
              <a:chExt cx="2977681" cy="533479"/>
            </a:xfrm>
          </p:grpSpPr>
          <p:sp>
            <p:nvSpPr>
              <p:cNvPr id="27" name="TextBox 15"/>
              <p:cNvSpPr txBox="1"/>
              <p:nvPr/>
            </p:nvSpPr>
            <p:spPr>
              <a:xfrm>
                <a:off x="3662529" y="172663"/>
                <a:ext cx="2977681" cy="533479"/>
              </a:xfrm>
              <a:prstGeom prst="rect">
                <a:avLst/>
              </a:prstGeom>
              <a:noFill/>
            </p:spPr>
            <p:txBody>
              <a:bodyPr wrap="square" rtlCol="0">
                <a:spAutoFit/>
              </a:bodyPr>
              <a:lstStyle/>
              <a:p>
                <a:pPr algn="ctr" fontAlgn="base">
                  <a:spcBef>
                    <a:spcPct val="0"/>
                  </a:spcBef>
                  <a:spcAft>
                    <a:spcPct val="0"/>
                  </a:spcAft>
                </a:pPr>
                <a:r>
                  <a:rPr lang="zh-CN" altLang="en-US" sz="2000" kern="0" dirty="0">
                    <a:solidFill>
                      <a:schemeClr val="tx1">
                        <a:lumMod val="65000"/>
                        <a:lumOff val="35000"/>
                      </a:schemeClr>
                    </a:solidFill>
                    <a:latin typeface="方正大标宋简体" panose="02010601030101010101" pitchFamily="65" charset="-122"/>
                    <a:ea typeface="方正大标宋简体" panose="02010601030101010101" pitchFamily="65" charset="-122"/>
                  </a:rPr>
                  <a:t>家风</a:t>
                </a:r>
                <a:endParaRPr lang="zh-CN" altLang="en-US" sz="2000" kern="0" dirty="0">
                  <a:solidFill>
                    <a:schemeClr val="tx1">
                      <a:lumMod val="65000"/>
                      <a:lumOff val="35000"/>
                    </a:schemeClr>
                  </a:solidFill>
                  <a:latin typeface="方正大标宋简体" panose="02010601030101010101" pitchFamily="65" charset="-122"/>
                  <a:ea typeface="方正大标宋简体" panose="02010601030101010101" pitchFamily="65" charset="-122"/>
                </a:endParaRPr>
              </a:p>
            </p:txBody>
          </p:sp>
          <p:pic>
            <p:nvPicPr>
              <p:cNvPr id="28" name="Picture 4" descr="D:\png\2015008_0006_素材天下网-sucaitianxia.com.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03933" y="236040"/>
                <a:ext cx="570275" cy="398289"/>
              </a:xfrm>
              <a:prstGeom prst="rect">
                <a:avLst/>
              </a:prstGeom>
              <a:noFill/>
              <a:extLst>
                <a:ext uri="{909E8E84-426E-40DD-AFC4-6F175D3DCCD1}">
                  <a14:hiddenFill xmlns:a14="http://schemas.microsoft.com/office/drawing/2010/main">
                    <a:solidFill>
                      <a:srgbClr val="FFFFFF"/>
                    </a:solidFill>
                  </a14:hiddenFill>
                </a:ext>
              </a:extLst>
            </p:spPr>
          </p:pic>
        </p:grpSp>
        <p:pic>
          <p:nvPicPr>
            <p:cNvPr id="26" name="Picture 4" descr="D:\png\2015008_0006_素材天下网-sucaitianxia.com.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39121" y="349044"/>
              <a:ext cx="427706" cy="298716"/>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left)">
                                      <p:cBhvr>
                                        <p:cTn id="17" dur="500"/>
                                        <p:tgtEl>
                                          <p:spTgt spid="15"/>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wipe(left)">
                                      <p:cBhvr>
                                        <p:cTn id="2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08431" y="1157287"/>
            <a:ext cx="3168844" cy="3168844"/>
            <a:chOff x="222692" y="1028700"/>
            <a:chExt cx="3540319" cy="3540319"/>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20340000" flipH="1">
              <a:off x="222692" y="1028700"/>
              <a:ext cx="3540319" cy="3540319"/>
            </a:xfrm>
            <a:prstGeom prst="rect">
              <a:avLst/>
            </a:prstGeom>
          </p:spPr>
        </p:pic>
        <p:sp>
          <p:nvSpPr>
            <p:cNvPr id="5" name="文本框 4"/>
            <p:cNvSpPr txBox="1"/>
            <p:nvPr/>
          </p:nvSpPr>
          <p:spPr>
            <a:xfrm>
              <a:off x="1520527" y="1656783"/>
              <a:ext cx="1954381" cy="1624804"/>
            </a:xfrm>
            <a:prstGeom prst="rect">
              <a:avLst/>
            </a:prstGeom>
            <a:noFill/>
          </p:spPr>
          <p:txBody>
            <a:bodyPr vert="eaVert" wrap="none" rtlCol="0">
              <a:spAutoFit/>
            </a:bodyPr>
            <a:lstStyle/>
            <a:p>
              <a:pPr defTabSz="456565"/>
              <a:r>
                <a:rPr lang="zh-CN" altLang="en-US" sz="11500" spc="450" dirty="0">
                  <a:ln w="19050">
                    <a:solidFill>
                      <a:schemeClr val="bg1"/>
                    </a:solidFill>
                  </a:ln>
                  <a:solidFill>
                    <a:srgbClr val="C00000"/>
                  </a:solidFill>
                  <a:latin typeface="方正大标宋简体" panose="02010601030101010101" pitchFamily="65" charset="-122"/>
                  <a:ea typeface="方正大标宋简体" panose="02010601030101010101" pitchFamily="65" charset="-122"/>
                </a:rPr>
                <a:t>孝</a:t>
              </a:r>
              <a:endParaRPr lang="zh-CN" altLang="en-US" sz="11500" spc="450" dirty="0">
                <a:ln w="19050">
                  <a:solidFill>
                    <a:schemeClr val="bg1"/>
                  </a:solidFill>
                </a:ln>
                <a:solidFill>
                  <a:srgbClr val="C00000"/>
                </a:solidFill>
                <a:latin typeface="方正大标宋简体" panose="02010601030101010101" pitchFamily="65" charset="-122"/>
                <a:ea typeface="方正大标宋简体" panose="02010601030101010101" pitchFamily="65" charset="-122"/>
              </a:endParaRPr>
            </a:p>
          </p:txBody>
        </p:sp>
      </p:grpSp>
      <p:grpSp>
        <p:nvGrpSpPr>
          <p:cNvPr id="22" name="组合 21"/>
          <p:cNvGrpSpPr/>
          <p:nvPr/>
        </p:nvGrpSpPr>
        <p:grpSpPr>
          <a:xfrm>
            <a:off x="2821390" y="1157287"/>
            <a:ext cx="3168844" cy="3168844"/>
            <a:chOff x="222692" y="1028700"/>
            <a:chExt cx="3540319" cy="3540319"/>
          </a:xfrm>
        </p:grpSpPr>
        <p:pic>
          <p:nvPicPr>
            <p:cNvPr id="23" name="图片 2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20340000" flipH="1">
              <a:off x="222692" y="1028700"/>
              <a:ext cx="3540319" cy="3540319"/>
            </a:xfrm>
            <a:prstGeom prst="rect">
              <a:avLst/>
            </a:prstGeom>
          </p:spPr>
        </p:pic>
        <p:sp>
          <p:nvSpPr>
            <p:cNvPr id="24" name="文本框 23"/>
            <p:cNvSpPr txBox="1"/>
            <p:nvPr/>
          </p:nvSpPr>
          <p:spPr>
            <a:xfrm>
              <a:off x="1291420" y="1656783"/>
              <a:ext cx="2183488" cy="1815275"/>
            </a:xfrm>
            <a:prstGeom prst="rect">
              <a:avLst/>
            </a:prstGeom>
            <a:noFill/>
          </p:spPr>
          <p:txBody>
            <a:bodyPr vert="eaVert" wrap="none" rtlCol="0">
              <a:spAutoFit/>
            </a:bodyPr>
            <a:lstStyle/>
            <a:p>
              <a:pPr defTabSz="456565"/>
              <a:r>
                <a:rPr lang="zh-CN" altLang="en-US" sz="11500" spc="450" dirty="0">
                  <a:ln w="19050">
                    <a:solidFill>
                      <a:schemeClr val="bg1"/>
                    </a:solidFill>
                  </a:ln>
                  <a:solidFill>
                    <a:srgbClr val="C00000"/>
                  </a:solidFill>
                  <a:latin typeface="方正大标宋简体" panose="02010601030101010101" pitchFamily="65" charset="-122"/>
                  <a:ea typeface="方正大标宋简体" panose="02010601030101010101" pitchFamily="65" charset="-122"/>
                </a:rPr>
                <a:t>恭</a:t>
              </a:r>
              <a:endParaRPr lang="zh-CN" altLang="en-US" sz="11500" spc="450" dirty="0">
                <a:ln w="19050">
                  <a:solidFill>
                    <a:schemeClr val="bg1"/>
                  </a:solidFill>
                </a:ln>
                <a:solidFill>
                  <a:srgbClr val="C00000"/>
                </a:solidFill>
                <a:latin typeface="方正大标宋简体" panose="02010601030101010101" pitchFamily="65" charset="-122"/>
                <a:ea typeface="方正大标宋简体" panose="02010601030101010101" pitchFamily="65" charset="-122"/>
              </a:endParaRPr>
            </a:p>
          </p:txBody>
        </p:sp>
      </p:grpSp>
      <p:grpSp>
        <p:nvGrpSpPr>
          <p:cNvPr id="25" name="组合 24"/>
          <p:cNvGrpSpPr/>
          <p:nvPr/>
        </p:nvGrpSpPr>
        <p:grpSpPr>
          <a:xfrm>
            <a:off x="5200759" y="1157287"/>
            <a:ext cx="3168844" cy="3168844"/>
            <a:chOff x="222692" y="1028700"/>
            <a:chExt cx="3540319" cy="3540319"/>
          </a:xfrm>
        </p:grpSpPr>
        <p:pic>
          <p:nvPicPr>
            <p:cNvPr id="26" name="图片 2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20340000" flipH="1">
              <a:off x="222692" y="1028700"/>
              <a:ext cx="3540319" cy="3540319"/>
            </a:xfrm>
            <a:prstGeom prst="rect">
              <a:avLst/>
            </a:prstGeom>
          </p:spPr>
        </p:pic>
        <p:sp>
          <p:nvSpPr>
            <p:cNvPr id="27" name="文本框 26"/>
            <p:cNvSpPr txBox="1"/>
            <p:nvPr/>
          </p:nvSpPr>
          <p:spPr>
            <a:xfrm>
              <a:off x="1291420" y="1656783"/>
              <a:ext cx="2183488" cy="1815275"/>
            </a:xfrm>
            <a:prstGeom prst="rect">
              <a:avLst/>
            </a:prstGeom>
            <a:noFill/>
          </p:spPr>
          <p:txBody>
            <a:bodyPr vert="eaVert" wrap="none" rtlCol="0">
              <a:spAutoFit/>
            </a:bodyPr>
            <a:lstStyle/>
            <a:p>
              <a:pPr defTabSz="456565"/>
              <a:r>
                <a:rPr lang="zh-CN" altLang="en-US" sz="11500" spc="450" dirty="0">
                  <a:ln w="19050">
                    <a:solidFill>
                      <a:schemeClr val="bg1"/>
                    </a:solidFill>
                  </a:ln>
                  <a:solidFill>
                    <a:srgbClr val="C00000"/>
                  </a:solidFill>
                  <a:latin typeface="方正大标宋简体" panose="02010601030101010101" pitchFamily="65" charset="-122"/>
                  <a:ea typeface="方正大标宋简体" panose="02010601030101010101" pitchFamily="65" charset="-122"/>
                </a:rPr>
                <a:t>善</a:t>
              </a:r>
              <a:endParaRPr lang="zh-CN" altLang="en-US" sz="11500" spc="450" dirty="0">
                <a:ln w="19050">
                  <a:solidFill>
                    <a:schemeClr val="bg1"/>
                  </a:solidFill>
                </a:ln>
                <a:solidFill>
                  <a:srgbClr val="C00000"/>
                </a:solidFill>
                <a:latin typeface="方正大标宋简体" panose="02010601030101010101" pitchFamily="65" charset="-122"/>
                <a:ea typeface="方正大标宋简体" panose="02010601030101010101" pitchFamily="65" charset="-122"/>
              </a:endParaRPr>
            </a:p>
          </p:txBody>
        </p:sp>
      </p:grpSp>
      <p:grpSp>
        <p:nvGrpSpPr>
          <p:cNvPr id="16" name="组合 15"/>
          <p:cNvGrpSpPr/>
          <p:nvPr/>
        </p:nvGrpSpPr>
        <p:grpSpPr>
          <a:xfrm>
            <a:off x="3457574" y="301511"/>
            <a:ext cx="2233261" cy="400110"/>
            <a:chOff x="3457574" y="301511"/>
            <a:chExt cx="2233261" cy="400110"/>
          </a:xfrm>
        </p:grpSpPr>
        <p:grpSp>
          <p:nvGrpSpPr>
            <p:cNvPr id="17" name="组合 16"/>
            <p:cNvGrpSpPr/>
            <p:nvPr/>
          </p:nvGrpSpPr>
          <p:grpSpPr>
            <a:xfrm>
              <a:off x="3457574" y="301511"/>
              <a:ext cx="2233261" cy="400110"/>
              <a:chOff x="3662529" y="172663"/>
              <a:chExt cx="2977681" cy="533479"/>
            </a:xfrm>
          </p:grpSpPr>
          <p:sp>
            <p:nvSpPr>
              <p:cNvPr id="19" name="TextBox 15"/>
              <p:cNvSpPr txBox="1"/>
              <p:nvPr/>
            </p:nvSpPr>
            <p:spPr>
              <a:xfrm>
                <a:off x="3662529" y="172663"/>
                <a:ext cx="2977681" cy="533479"/>
              </a:xfrm>
              <a:prstGeom prst="rect">
                <a:avLst/>
              </a:prstGeom>
              <a:noFill/>
            </p:spPr>
            <p:txBody>
              <a:bodyPr wrap="square" rtlCol="0">
                <a:spAutoFit/>
              </a:bodyPr>
              <a:lstStyle/>
              <a:p>
                <a:pPr algn="ctr" fontAlgn="base">
                  <a:spcBef>
                    <a:spcPct val="0"/>
                  </a:spcBef>
                  <a:spcAft>
                    <a:spcPct val="0"/>
                  </a:spcAft>
                </a:pPr>
                <a:r>
                  <a:rPr lang="zh-CN" altLang="en-US" sz="2000" kern="0" dirty="0">
                    <a:solidFill>
                      <a:schemeClr val="tx1">
                        <a:lumMod val="65000"/>
                        <a:lumOff val="35000"/>
                      </a:schemeClr>
                    </a:solidFill>
                    <a:latin typeface="方正大标宋简体" panose="02010601030101010101" pitchFamily="65" charset="-122"/>
                    <a:ea typeface="方正大标宋简体" panose="02010601030101010101" pitchFamily="65" charset="-122"/>
                  </a:rPr>
                  <a:t>家风</a:t>
                </a:r>
                <a:endParaRPr lang="zh-CN" altLang="en-US" sz="2000" kern="0" dirty="0">
                  <a:solidFill>
                    <a:schemeClr val="tx1">
                      <a:lumMod val="65000"/>
                      <a:lumOff val="35000"/>
                    </a:schemeClr>
                  </a:solidFill>
                  <a:latin typeface="方正大标宋简体" panose="02010601030101010101" pitchFamily="65" charset="-122"/>
                  <a:ea typeface="方正大标宋简体" panose="02010601030101010101" pitchFamily="65" charset="-122"/>
                </a:endParaRPr>
              </a:p>
            </p:txBody>
          </p:sp>
          <p:pic>
            <p:nvPicPr>
              <p:cNvPr id="20" name="Picture 4" descr="D:\png\2015008_0006_素材天下网-sucaitianxia.com.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03933" y="236040"/>
                <a:ext cx="570275" cy="398289"/>
              </a:xfrm>
              <a:prstGeom prst="rect">
                <a:avLst/>
              </a:prstGeom>
              <a:noFill/>
              <a:extLst>
                <a:ext uri="{909E8E84-426E-40DD-AFC4-6F175D3DCCD1}">
                  <a14:hiddenFill xmlns:a14="http://schemas.microsoft.com/office/drawing/2010/main">
                    <a:solidFill>
                      <a:srgbClr val="FFFFFF"/>
                    </a:solidFill>
                  </a14:hiddenFill>
                </a:ext>
              </a:extLst>
            </p:spPr>
          </p:pic>
        </p:grpSp>
        <p:pic>
          <p:nvPicPr>
            <p:cNvPr id="18" name="Picture 4" descr="D:\png\2015008_0006_素材天下网-sucaitianxia.com.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39121" y="349044"/>
              <a:ext cx="427706" cy="298716"/>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anim calcmode="lin" valueType="num">
                                      <p:cBhvr>
                                        <p:cTn id="10" dur="500" fill="hold"/>
                                        <p:tgtEl>
                                          <p:spTgt spid="6"/>
                                        </p:tgtEl>
                                        <p:attrNameLst>
                                          <p:attrName>ppt_x</p:attrName>
                                        </p:attrNameLst>
                                      </p:cBhvr>
                                      <p:tavLst>
                                        <p:tav tm="0">
                                          <p:val>
                                            <p:fltVal val="0.5"/>
                                          </p:val>
                                        </p:tav>
                                        <p:tav tm="100000">
                                          <p:val>
                                            <p:strVal val="#ppt_x"/>
                                          </p:val>
                                        </p:tav>
                                      </p:tavLst>
                                    </p:anim>
                                    <p:anim calcmode="lin" valueType="num">
                                      <p:cBhvr>
                                        <p:cTn id="11" dur="500" fill="hold"/>
                                        <p:tgtEl>
                                          <p:spTgt spid="6"/>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p:cTn id="15" dur="500" fill="hold"/>
                                        <p:tgtEl>
                                          <p:spTgt spid="22"/>
                                        </p:tgtEl>
                                        <p:attrNameLst>
                                          <p:attrName>ppt_w</p:attrName>
                                        </p:attrNameLst>
                                      </p:cBhvr>
                                      <p:tavLst>
                                        <p:tav tm="0">
                                          <p:val>
                                            <p:fltVal val="0"/>
                                          </p:val>
                                        </p:tav>
                                        <p:tav tm="100000">
                                          <p:val>
                                            <p:strVal val="#ppt_w"/>
                                          </p:val>
                                        </p:tav>
                                      </p:tavLst>
                                    </p:anim>
                                    <p:anim calcmode="lin" valueType="num">
                                      <p:cBhvr>
                                        <p:cTn id="16" dur="500" fill="hold"/>
                                        <p:tgtEl>
                                          <p:spTgt spid="22"/>
                                        </p:tgtEl>
                                        <p:attrNameLst>
                                          <p:attrName>ppt_h</p:attrName>
                                        </p:attrNameLst>
                                      </p:cBhvr>
                                      <p:tavLst>
                                        <p:tav tm="0">
                                          <p:val>
                                            <p:fltVal val="0"/>
                                          </p:val>
                                        </p:tav>
                                        <p:tav tm="100000">
                                          <p:val>
                                            <p:strVal val="#ppt_h"/>
                                          </p:val>
                                        </p:tav>
                                      </p:tavLst>
                                    </p:anim>
                                    <p:animEffect transition="in" filter="fade">
                                      <p:cBhvr>
                                        <p:cTn id="17" dur="500"/>
                                        <p:tgtEl>
                                          <p:spTgt spid="22"/>
                                        </p:tgtEl>
                                      </p:cBhvr>
                                    </p:animEffect>
                                    <p:anim calcmode="lin" valueType="num">
                                      <p:cBhvr>
                                        <p:cTn id="18" dur="500" fill="hold"/>
                                        <p:tgtEl>
                                          <p:spTgt spid="22"/>
                                        </p:tgtEl>
                                        <p:attrNameLst>
                                          <p:attrName>ppt_x</p:attrName>
                                        </p:attrNameLst>
                                      </p:cBhvr>
                                      <p:tavLst>
                                        <p:tav tm="0">
                                          <p:val>
                                            <p:fltVal val="0.5"/>
                                          </p:val>
                                        </p:tav>
                                        <p:tav tm="100000">
                                          <p:val>
                                            <p:strVal val="#ppt_x"/>
                                          </p:val>
                                        </p:tav>
                                      </p:tavLst>
                                    </p:anim>
                                    <p:anim calcmode="lin" valueType="num">
                                      <p:cBhvr>
                                        <p:cTn id="19" dur="500" fill="hold"/>
                                        <p:tgtEl>
                                          <p:spTgt spid="22"/>
                                        </p:tgtEl>
                                        <p:attrNameLst>
                                          <p:attrName>ppt_y</p:attrName>
                                        </p:attrNameLst>
                                      </p:cBhvr>
                                      <p:tavLst>
                                        <p:tav tm="0">
                                          <p:val>
                                            <p:fltVal val="0.5"/>
                                          </p:val>
                                        </p:tav>
                                        <p:tav tm="100000">
                                          <p:val>
                                            <p:strVal val="#ppt_y"/>
                                          </p:val>
                                        </p:tav>
                                      </p:tavLst>
                                    </p:anim>
                                  </p:childTnLst>
                                </p:cTn>
                              </p:par>
                            </p:childTnLst>
                          </p:cTn>
                        </p:par>
                        <p:par>
                          <p:cTn id="20" fill="hold">
                            <p:stCondLst>
                              <p:cond delay="1000"/>
                            </p:stCondLst>
                            <p:childTnLst>
                              <p:par>
                                <p:cTn id="21" presetID="53" presetClass="entr" presetSubtype="528"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p:cTn id="23" dur="500" fill="hold"/>
                                        <p:tgtEl>
                                          <p:spTgt spid="25"/>
                                        </p:tgtEl>
                                        <p:attrNameLst>
                                          <p:attrName>ppt_w</p:attrName>
                                        </p:attrNameLst>
                                      </p:cBhvr>
                                      <p:tavLst>
                                        <p:tav tm="0">
                                          <p:val>
                                            <p:fltVal val="0"/>
                                          </p:val>
                                        </p:tav>
                                        <p:tav tm="100000">
                                          <p:val>
                                            <p:strVal val="#ppt_w"/>
                                          </p:val>
                                        </p:tav>
                                      </p:tavLst>
                                    </p:anim>
                                    <p:anim calcmode="lin" valueType="num">
                                      <p:cBhvr>
                                        <p:cTn id="24" dur="500" fill="hold"/>
                                        <p:tgtEl>
                                          <p:spTgt spid="25"/>
                                        </p:tgtEl>
                                        <p:attrNameLst>
                                          <p:attrName>ppt_h</p:attrName>
                                        </p:attrNameLst>
                                      </p:cBhvr>
                                      <p:tavLst>
                                        <p:tav tm="0">
                                          <p:val>
                                            <p:fltVal val="0"/>
                                          </p:val>
                                        </p:tav>
                                        <p:tav tm="100000">
                                          <p:val>
                                            <p:strVal val="#ppt_h"/>
                                          </p:val>
                                        </p:tav>
                                      </p:tavLst>
                                    </p:anim>
                                    <p:animEffect transition="in" filter="fade">
                                      <p:cBhvr>
                                        <p:cTn id="25" dur="500"/>
                                        <p:tgtEl>
                                          <p:spTgt spid="25"/>
                                        </p:tgtEl>
                                      </p:cBhvr>
                                    </p:animEffect>
                                    <p:anim calcmode="lin" valueType="num">
                                      <p:cBhvr>
                                        <p:cTn id="26" dur="500" fill="hold"/>
                                        <p:tgtEl>
                                          <p:spTgt spid="25"/>
                                        </p:tgtEl>
                                        <p:attrNameLst>
                                          <p:attrName>ppt_x</p:attrName>
                                        </p:attrNameLst>
                                      </p:cBhvr>
                                      <p:tavLst>
                                        <p:tav tm="0">
                                          <p:val>
                                            <p:fltVal val="0.5"/>
                                          </p:val>
                                        </p:tav>
                                        <p:tav tm="100000">
                                          <p:val>
                                            <p:strVal val="#ppt_x"/>
                                          </p:val>
                                        </p:tav>
                                      </p:tavLst>
                                    </p:anim>
                                    <p:anim calcmode="lin" valueType="num">
                                      <p:cBhvr>
                                        <p:cTn id="27" dur="500" fill="hold"/>
                                        <p:tgtEl>
                                          <p:spTgt spid="2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1">
            <a:extLst>
              <a:ext uri="{28A0092B-C50C-407E-A947-70E740481C1C}">
                <a14:useLocalDpi xmlns:a14="http://schemas.microsoft.com/office/drawing/2010/main" val="0"/>
              </a:ext>
            </a:extLst>
          </a:blip>
          <a:srcRect t="422"/>
          <a:stretch>
            <a:fillRect/>
          </a:stretch>
        </p:blipFill>
        <p:spPr>
          <a:xfrm flipH="1">
            <a:off x="1390109" y="0"/>
            <a:ext cx="2510379" cy="4857080"/>
          </a:xfrm>
          <a:prstGeom prst="rect">
            <a:avLst/>
          </a:prstGeom>
        </p:spPr>
      </p:pic>
      <p:pic>
        <p:nvPicPr>
          <p:cNvPr id="12" name="图片 11"/>
          <p:cNvPicPr>
            <a:picLocks noChangeAspect="1"/>
          </p:cNvPicPr>
          <p:nvPr/>
        </p:nvPicPr>
        <p:blipFill rotWithShape="1">
          <a:blip r:embed="rId1">
            <a:extLst>
              <a:ext uri="{28A0092B-C50C-407E-A947-70E740481C1C}">
                <a14:useLocalDpi xmlns:a14="http://schemas.microsoft.com/office/drawing/2010/main" val="0"/>
              </a:ext>
            </a:extLst>
          </a:blip>
          <a:srcRect t="422"/>
          <a:stretch>
            <a:fillRect/>
          </a:stretch>
        </p:blipFill>
        <p:spPr>
          <a:xfrm flipH="1">
            <a:off x="5128672" y="0"/>
            <a:ext cx="2510379" cy="4857080"/>
          </a:xfrm>
          <a:prstGeom prst="rect">
            <a:avLst/>
          </a:prstGeom>
        </p:spPr>
      </p:pic>
      <p:sp>
        <p:nvSpPr>
          <p:cNvPr id="13" name="文本框 12"/>
          <p:cNvSpPr txBox="1"/>
          <p:nvPr/>
        </p:nvSpPr>
        <p:spPr>
          <a:xfrm>
            <a:off x="1668107" y="1490866"/>
            <a:ext cx="1954381" cy="1624804"/>
          </a:xfrm>
          <a:prstGeom prst="rect">
            <a:avLst/>
          </a:prstGeom>
          <a:noFill/>
        </p:spPr>
        <p:txBody>
          <a:bodyPr vert="eaVert" wrap="none" rtlCol="0">
            <a:spAutoFit/>
          </a:bodyPr>
          <a:lstStyle/>
          <a:p>
            <a:pPr defTabSz="456565"/>
            <a:r>
              <a:rPr lang="zh-CN" altLang="en-US" sz="11500" spc="450" dirty="0">
                <a:ln w="19050">
                  <a:noFill/>
                </a:ln>
                <a:solidFill>
                  <a:schemeClr val="bg1"/>
                </a:solidFill>
                <a:latin typeface="方正大标宋简体" panose="02010601030101010101" pitchFamily="65" charset="-122"/>
                <a:ea typeface="方正大标宋简体" panose="02010601030101010101" pitchFamily="65" charset="-122"/>
              </a:rPr>
              <a:t>勤</a:t>
            </a:r>
            <a:endParaRPr lang="zh-CN" altLang="en-US" sz="11500" spc="450" dirty="0">
              <a:ln w="19050">
                <a:noFill/>
              </a:ln>
              <a:solidFill>
                <a:schemeClr val="bg1"/>
              </a:solidFill>
              <a:latin typeface="方正大标宋简体" panose="02010601030101010101" pitchFamily="65" charset="-122"/>
              <a:ea typeface="方正大标宋简体" panose="02010601030101010101" pitchFamily="65" charset="-122"/>
            </a:endParaRPr>
          </a:p>
        </p:txBody>
      </p:sp>
      <p:sp>
        <p:nvSpPr>
          <p:cNvPr id="14" name="文本框 13"/>
          <p:cNvSpPr txBox="1"/>
          <p:nvPr/>
        </p:nvSpPr>
        <p:spPr>
          <a:xfrm>
            <a:off x="5406670" y="1490866"/>
            <a:ext cx="1954381" cy="1624804"/>
          </a:xfrm>
          <a:prstGeom prst="rect">
            <a:avLst/>
          </a:prstGeom>
          <a:noFill/>
        </p:spPr>
        <p:txBody>
          <a:bodyPr vert="eaVert" wrap="none" rtlCol="0">
            <a:spAutoFit/>
          </a:bodyPr>
          <a:lstStyle/>
          <a:p>
            <a:pPr defTabSz="456565"/>
            <a:r>
              <a:rPr lang="zh-CN" altLang="en-US" sz="11500" spc="450" dirty="0">
                <a:ln w="19050">
                  <a:noFill/>
                </a:ln>
                <a:solidFill>
                  <a:schemeClr val="bg1"/>
                </a:solidFill>
                <a:latin typeface="方正大标宋简体" panose="02010601030101010101" pitchFamily="65" charset="-122"/>
                <a:ea typeface="方正大标宋简体" panose="02010601030101010101" pitchFamily="65" charset="-122"/>
              </a:rPr>
              <a:t>俭</a:t>
            </a:r>
            <a:endParaRPr lang="zh-CN" altLang="en-US" sz="11500" spc="450" dirty="0">
              <a:ln w="19050">
                <a:noFill/>
              </a:ln>
              <a:solidFill>
                <a:schemeClr val="bg1"/>
              </a:solidFill>
              <a:latin typeface="方正大标宋简体" panose="02010601030101010101" pitchFamily="65" charset="-122"/>
              <a:ea typeface="方正大标宋简体" panose="02010601030101010101" pitchFamily="65" charset="-122"/>
            </a:endParaRPr>
          </a:p>
        </p:txBody>
      </p:sp>
      <p:grpSp>
        <p:nvGrpSpPr>
          <p:cNvPr id="15" name="组合 14"/>
          <p:cNvGrpSpPr/>
          <p:nvPr/>
        </p:nvGrpSpPr>
        <p:grpSpPr>
          <a:xfrm>
            <a:off x="3457574" y="301511"/>
            <a:ext cx="2233261" cy="400110"/>
            <a:chOff x="3457574" y="301511"/>
            <a:chExt cx="2233261" cy="400110"/>
          </a:xfrm>
        </p:grpSpPr>
        <p:grpSp>
          <p:nvGrpSpPr>
            <p:cNvPr id="16" name="组合 15"/>
            <p:cNvGrpSpPr/>
            <p:nvPr/>
          </p:nvGrpSpPr>
          <p:grpSpPr>
            <a:xfrm>
              <a:off x="3457574" y="301511"/>
              <a:ext cx="2233261" cy="400110"/>
              <a:chOff x="3662529" y="172663"/>
              <a:chExt cx="2977681" cy="533479"/>
            </a:xfrm>
          </p:grpSpPr>
          <p:sp>
            <p:nvSpPr>
              <p:cNvPr id="18" name="TextBox 15"/>
              <p:cNvSpPr txBox="1"/>
              <p:nvPr/>
            </p:nvSpPr>
            <p:spPr>
              <a:xfrm>
                <a:off x="3662529" y="172663"/>
                <a:ext cx="2977681" cy="533479"/>
              </a:xfrm>
              <a:prstGeom prst="rect">
                <a:avLst/>
              </a:prstGeom>
              <a:noFill/>
            </p:spPr>
            <p:txBody>
              <a:bodyPr wrap="square" rtlCol="0">
                <a:spAutoFit/>
              </a:bodyPr>
              <a:lstStyle/>
              <a:p>
                <a:pPr algn="ctr" fontAlgn="base">
                  <a:spcBef>
                    <a:spcPct val="0"/>
                  </a:spcBef>
                  <a:spcAft>
                    <a:spcPct val="0"/>
                  </a:spcAft>
                </a:pPr>
                <a:r>
                  <a:rPr lang="zh-CN" altLang="en-US" sz="2000" kern="0" dirty="0">
                    <a:solidFill>
                      <a:schemeClr val="tx1">
                        <a:lumMod val="65000"/>
                        <a:lumOff val="35000"/>
                      </a:schemeClr>
                    </a:solidFill>
                    <a:latin typeface="方正大标宋简体" panose="02010601030101010101" pitchFamily="65" charset="-122"/>
                    <a:ea typeface="方正大标宋简体" panose="02010601030101010101" pitchFamily="65" charset="-122"/>
                  </a:rPr>
                  <a:t>家风</a:t>
                </a:r>
                <a:endParaRPr lang="zh-CN" altLang="en-US" sz="2000" kern="0" dirty="0">
                  <a:solidFill>
                    <a:schemeClr val="tx1">
                      <a:lumMod val="65000"/>
                      <a:lumOff val="35000"/>
                    </a:schemeClr>
                  </a:solidFill>
                  <a:latin typeface="方正大标宋简体" panose="02010601030101010101" pitchFamily="65" charset="-122"/>
                  <a:ea typeface="方正大标宋简体" panose="02010601030101010101" pitchFamily="65" charset="-122"/>
                </a:endParaRPr>
              </a:p>
            </p:txBody>
          </p:sp>
          <p:pic>
            <p:nvPicPr>
              <p:cNvPr id="19" name="Picture 4" descr="D:\png\2015008_0006_素材天下网-sucaitianxia.com.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03933" y="236040"/>
                <a:ext cx="570275" cy="398289"/>
              </a:xfrm>
              <a:prstGeom prst="rect">
                <a:avLst/>
              </a:prstGeom>
              <a:noFill/>
              <a:extLst>
                <a:ext uri="{909E8E84-426E-40DD-AFC4-6F175D3DCCD1}">
                  <a14:hiddenFill xmlns:a14="http://schemas.microsoft.com/office/drawing/2010/main">
                    <a:solidFill>
                      <a:srgbClr val="FFFFFF"/>
                    </a:solidFill>
                  </a14:hiddenFill>
                </a:ext>
              </a:extLst>
            </p:spPr>
          </p:pic>
        </p:grpSp>
        <p:pic>
          <p:nvPicPr>
            <p:cNvPr id="17" name="Picture 4" descr="D:\png\2015008_0006_素材天下网-sucaitianxia.com.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39121" y="349044"/>
              <a:ext cx="427706" cy="298716"/>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ppt_x"/>
                                          </p:val>
                                        </p:tav>
                                        <p:tav tm="100000">
                                          <p:val>
                                            <p:strVal val="#ppt_x"/>
                                          </p:val>
                                        </p:tav>
                                      </p:tavLst>
                                    </p:anim>
                                    <p:anim calcmode="lin" valueType="num">
                                      <p:cBhvr additive="base">
                                        <p:cTn id="13" dur="500" fill="hold"/>
                                        <p:tgtEl>
                                          <p:spTgt spid="12"/>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p:cTn id="23" dur="500" fill="hold"/>
                                        <p:tgtEl>
                                          <p:spTgt spid="14"/>
                                        </p:tgtEl>
                                        <p:attrNameLst>
                                          <p:attrName>ppt_w</p:attrName>
                                        </p:attrNameLst>
                                      </p:cBhvr>
                                      <p:tavLst>
                                        <p:tav tm="0">
                                          <p:val>
                                            <p:fltVal val="0"/>
                                          </p:val>
                                        </p:tav>
                                        <p:tav tm="100000">
                                          <p:val>
                                            <p:strVal val="#ppt_w"/>
                                          </p:val>
                                        </p:tav>
                                      </p:tavLst>
                                    </p:anim>
                                    <p:anim calcmode="lin" valueType="num">
                                      <p:cBhvr>
                                        <p:cTn id="24" dur="500" fill="hold"/>
                                        <p:tgtEl>
                                          <p:spTgt spid="14"/>
                                        </p:tgtEl>
                                        <p:attrNameLst>
                                          <p:attrName>ppt_h</p:attrName>
                                        </p:attrNameLst>
                                      </p:cBhvr>
                                      <p:tavLst>
                                        <p:tav tm="0">
                                          <p:val>
                                            <p:fltVal val="0"/>
                                          </p:val>
                                        </p:tav>
                                        <p:tav tm="100000">
                                          <p:val>
                                            <p:strVal val="#ppt_h"/>
                                          </p:val>
                                        </p:tav>
                                      </p:tavLst>
                                    </p:anim>
                                    <p:animEffect transition="in" filter="fade">
                                      <p:cBhvr>
                                        <p:cTn id="2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4"/>
          <p:cNvSpPr/>
          <p:nvPr/>
        </p:nvSpPr>
        <p:spPr>
          <a:xfrm>
            <a:off x="1268925" y="1170789"/>
            <a:ext cx="7120160" cy="2564663"/>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015"/>
          </a:p>
        </p:txBody>
      </p:sp>
      <p:sp>
        <p:nvSpPr>
          <p:cNvPr id="5" name="矩形 4"/>
          <p:cNvSpPr/>
          <p:nvPr/>
        </p:nvSpPr>
        <p:spPr>
          <a:xfrm flipH="1">
            <a:off x="1362659" y="1283033"/>
            <a:ext cx="6951997" cy="1984587"/>
          </a:xfrm>
          <a:prstGeom prst="rect">
            <a:avLst/>
          </a:prstGeom>
          <a:blipFill dpi="0" rotWithShape="1">
            <a:blip r:embed="rId1"/>
            <a:srcRect/>
            <a:stretch>
              <a:fillRect/>
            </a:stretch>
          </a:blipFill>
          <a:ln>
            <a:noFill/>
          </a:ln>
          <a:effectLst>
            <a:innerShdw blurRad="177800" dist="50800" dir="13500000">
              <a:schemeClr val="tx1">
                <a:lumMod val="50000"/>
                <a:lumOff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5" dirty="0"/>
          </a:p>
        </p:txBody>
      </p:sp>
      <p:sp>
        <p:nvSpPr>
          <p:cNvPr id="6" name="文本框 14"/>
          <p:cNvSpPr txBox="1"/>
          <p:nvPr/>
        </p:nvSpPr>
        <p:spPr>
          <a:xfrm>
            <a:off x="1731448" y="3315308"/>
            <a:ext cx="5205996" cy="400110"/>
          </a:xfrm>
          <a:prstGeom prst="rect">
            <a:avLst/>
          </a:prstGeom>
          <a:noFill/>
        </p:spPr>
        <p:txBody>
          <a:bodyPr wrap="square" rtlCol="0">
            <a:spAutoFit/>
          </a:bodyPr>
          <a:lstStyle/>
          <a:p>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家规</a:t>
            </a:r>
            <a:endParaRPr lang="zh-CN" altLang="zh-CN"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文本框 22"/>
          <p:cNvSpPr txBox="1"/>
          <p:nvPr/>
        </p:nvSpPr>
        <p:spPr>
          <a:xfrm>
            <a:off x="1362659" y="4020342"/>
            <a:ext cx="6951997" cy="452848"/>
          </a:xfrm>
          <a:prstGeom prst="rect">
            <a:avLst/>
          </a:prstGeom>
          <a:noFill/>
        </p:spPr>
        <p:txBody>
          <a:bodyPr wrap="square" lIns="82706" tIns="41354" rIns="82706" bIns="41354">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家规</a:t>
            </a:r>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rPr>
              <a:t>是祖上对家族内人的行为规范。一般是由一个家族所遗传下来的教育、规范后代子孙的准则，也叫家法。</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等腰三角形 8"/>
          <p:cNvSpPr/>
          <p:nvPr/>
        </p:nvSpPr>
        <p:spPr>
          <a:xfrm rot="16200000" flipV="1">
            <a:off x="1443529" y="3429243"/>
            <a:ext cx="197820" cy="172241"/>
          </a:xfrm>
          <a:prstGeom prst="triangle">
            <a:avLst/>
          </a:prstGeom>
          <a:solidFill>
            <a:srgbClr val="DA251D"/>
          </a:solidFill>
          <a:ln w="22225">
            <a:noFill/>
          </a:ln>
          <a:effectLst/>
        </p:spPr>
        <p:txBody>
          <a:bodyPr vert="horz" wrap="square" lIns="68580" tIns="34290" rIns="68580" bIns="34290" numCol="1" anchor="t" anchorCtr="0" compatLnSpc="1"/>
          <a:lstStyle/>
          <a:p>
            <a:endParaRPr lang="zh-CN" altLang="en-US" sz="1015"/>
          </a:p>
        </p:txBody>
      </p:sp>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46050" y="518126"/>
            <a:ext cx="2632530" cy="263253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42" presetClass="path" presetSubtype="0" decel="30000" fill="hold" grpId="1" nodeType="withEffect">
                                  <p:stCondLst>
                                    <p:cond delay="0"/>
                                  </p:stCondLst>
                                  <p:childTnLst>
                                    <p:animMotion origin="layout" path="M -1.38889E-6 -0.03981 L -1.38889E-6 0.14815 " pathEditMode="relative" rAng="0" ptsTypes="AA">
                                      <p:cBhvr>
                                        <p:cTn id="9" dur="750" spd="-100000" fill="hold"/>
                                        <p:tgtEl>
                                          <p:spTgt spid="4"/>
                                        </p:tgtEl>
                                        <p:attrNameLst>
                                          <p:attrName>ppt_x</p:attrName>
                                          <p:attrName>ppt_y</p:attrName>
                                        </p:attrNameLst>
                                      </p:cBhvr>
                                      <p:rCtr x="0" y="9383"/>
                                    </p:animMotion>
                                  </p:childTnLst>
                                </p:cTn>
                              </p:par>
                              <p:par>
                                <p:cTn id="10" presetID="42" presetClass="path" presetSubtype="0" accel="30000" decel="30000" fill="hold" grpId="2" nodeType="withEffect">
                                  <p:stCondLst>
                                    <p:cond delay="750"/>
                                  </p:stCondLst>
                                  <p:childTnLst>
                                    <p:animMotion origin="layout" path="M -1.38889E-6 -0.03981 L -1.38889E-6 -1.85185E-6 " pathEditMode="relative" rAng="0" ptsTypes="AA">
                                      <p:cBhvr>
                                        <p:cTn id="11" dur="750" fill="hold"/>
                                        <p:tgtEl>
                                          <p:spTgt spid="4"/>
                                        </p:tgtEl>
                                        <p:attrNameLst>
                                          <p:attrName>ppt_x</p:attrName>
                                          <p:attrName>ppt_y</p:attrName>
                                        </p:attrNameLst>
                                      </p:cBhvr>
                                      <p:rCtr x="0" y="1975"/>
                                    </p:animMotion>
                                  </p:childTnLst>
                                </p:cTn>
                              </p:par>
                            </p:childTnLst>
                          </p:cTn>
                        </p:par>
                        <p:par>
                          <p:cTn id="12" fill="hold">
                            <p:stCondLst>
                              <p:cond delay="500"/>
                            </p:stCondLst>
                            <p:childTnLst>
                              <p:par>
                                <p:cTn id="13" presetID="14" presetClass="entr" presetSubtype="1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1050"/>
                                        <p:tgtEl>
                                          <p:spTgt spid="6"/>
                                        </p:tgtEl>
                                      </p:cBhvr>
                                    </p:animEffect>
                                  </p:childTnLst>
                                </p:cTn>
                              </p:par>
                            </p:childTnLst>
                          </p:cTn>
                        </p:par>
                        <p:par>
                          <p:cTn id="32" fill="hold">
                            <p:stCondLst>
                              <p:cond delay="4000"/>
                            </p:stCondLst>
                            <p:childTnLst>
                              <p:par>
                                <p:cTn id="33" presetID="22" presetClass="entr" presetSubtype="8"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left)">
                                      <p:cBhvr>
                                        <p:cTn id="35"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5" grpId="0" animBg="1"/>
      <p:bldP spid="6" grpId="0"/>
      <p:bldP spid="7" grpId="0"/>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直接连接符 15"/>
          <p:cNvCxnSpPr/>
          <p:nvPr/>
        </p:nvCxnSpPr>
        <p:spPr bwMode="auto">
          <a:xfrm>
            <a:off x="4729801" y="2960376"/>
            <a:ext cx="0" cy="828785"/>
          </a:xfrm>
          <a:prstGeom prst="line">
            <a:avLst/>
          </a:prstGeom>
          <a:solidFill>
            <a:schemeClr val="accent1"/>
          </a:solidFill>
          <a:ln w="76200" cap="flat" cmpd="sng" algn="ctr">
            <a:solidFill>
              <a:schemeClr val="bg1">
                <a:lumMod val="75000"/>
              </a:schemeClr>
            </a:solidFill>
            <a:prstDash val="solid"/>
            <a:round/>
            <a:headEnd type="none" w="med" len="med"/>
            <a:tailEnd type="none" w="med" len="med"/>
          </a:ln>
          <a:effectLst>
            <a:outerShdw blurRad="317500" dist="76200" dir="2700000" algn="ctr" rotWithShape="0">
              <a:schemeClr val="tx1">
                <a:lumMod val="50000"/>
                <a:lumOff val="50000"/>
              </a:schemeClr>
            </a:outerShdw>
          </a:effectLst>
        </p:spPr>
      </p:cxnSp>
      <p:cxnSp>
        <p:nvCxnSpPr>
          <p:cNvPr id="17" name="直接连接符 16"/>
          <p:cNvCxnSpPr/>
          <p:nvPr/>
        </p:nvCxnSpPr>
        <p:spPr bwMode="auto">
          <a:xfrm>
            <a:off x="4729801" y="1737931"/>
            <a:ext cx="0" cy="819187"/>
          </a:xfrm>
          <a:prstGeom prst="line">
            <a:avLst/>
          </a:prstGeom>
          <a:solidFill>
            <a:schemeClr val="accent1"/>
          </a:solidFill>
          <a:ln w="76200" cap="flat" cmpd="sng" algn="ctr">
            <a:solidFill>
              <a:schemeClr val="bg1">
                <a:lumMod val="75000"/>
              </a:schemeClr>
            </a:solidFill>
            <a:prstDash val="solid"/>
            <a:round/>
            <a:headEnd type="none" w="med" len="med"/>
            <a:tailEnd type="none" w="med" len="med"/>
          </a:ln>
          <a:effectLst>
            <a:outerShdw blurRad="317500" dist="76200" dir="2700000" algn="ctr" rotWithShape="0">
              <a:schemeClr val="tx1">
                <a:lumMod val="50000"/>
                <a:lumOff val="50000"/>
              </a:schemeClr>
            </a:outerShdw>
          </a:effectLst>
        </p:spPr>
      </p:cxnSp>
      <p:sp>
        <p:nvSpPr>
          <p:cNvPr id="20" name="矩形 19"/>
          <p:cNvSpPr/>
          <p:nvPr/>
        </p:nvSpPr>
        <p:spPr>
          <a:xfrm>
            <a:off x="5221401" y="1224599"/>
            <a:ext cx="3002327" cy="513332"/>
          </a:xfrm>
          <a:prstGeom prst="rect">
            <a:avLst/>
          </a:prstGeom>
          <a:noFill/>
          <a:ln>
            <a:noFill/>
          </a:ln>
        </p:spPr>
        <p:txBody>
          <a:bodyPr wrap="square" lIns="56564" tIns="28282" rIns="56564" bIns="28282">
            <a:spAutoFit/>
          </a:bodyPr>
          <a:lstStyle/>
          <a:p>
            <a:pPr algn="just">
              <a:lnSpc>
                <a:spcPct val="150000"/>
              </a:lnSpc>
            </a:pPr>
            <a:r>
              <a:rPr lang="zh-CN" altLang="zh-CN" sz="1050" dirty="0">
                <a:solidFill>
                  <a:schemeClr val="tx1">
                    <a:lumMod val="75000"/>
                    <a:lumOff val="25000"/>
                  </a:schemeClr>
                </a:solidFill>
                <a:latin typeface="微软雅黑" panose="020B0503020204020204" pitchFamily="34" charset="-122"/>
                <a:ea typeface="微软雅黑" panose="020B0503020204020204" pitchFamily="34" charset="-122"/>
              </a:rPr>
              <a:t>自己能够做到的事情要独立完成，今日事今日毕，不可马虎了事，不可依赖父母，不可无故拖延。</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椭圆 30"/>
          <p:cNvSpPr/>
          <p:nvPr/>
        </p:nvSpPr>
        <p:spPr>
          <a:xfrm>
            <a:off x="4427465" y="1203018"/>
            <a:ext cx="602514" cy="602514"/>
          </a:xfrm>
          <a:prstGeom prst="ellipse">
            <a:avLst/>
          </a:prstGeom>
          <a:solidFill>
            <a:srgbClr val="DA251D"/>
          </a:soli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400">
              <a:solidFill>
                <a:schemeClr val="bg1"/>
              </a:solidFill>
              <a:latin typeface="方正汉真广标简体" panose="02000000000000000000" pitchFamily="2" charset="-122"/>
              <a:ea typeface="方正汉真广标简体" panose="02000000000000000000" pitchFamily="2" charset="-122"/>
            </a:endParaRPr>
          </a:p>
        </p:txBody>
      </p:sp>
      <p:sp>
        <p:nvSpPr>
          <p:cNvPr id="32" name="椭圆 31"/>
          <p:cNvSpPr/>
          <p:nvPr/>
        </p:nvSpPr>
        <p:spPr>
          <a:xfrm>
            <a:off x="4440210" y="2377480"/>
            <a:ext cx="602514" cy="602514"/>
          </a:xfrm>
          <a:prstGeom prst="ellipse">
            <a:avLst/>
          </a:prstGeom>
          <a:solidFill>
            <a:srgbClr val="DA251D"/>
          </a:soli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400">
              <a:solidFill>
                <a:schemeClr val="bg1"/>
              </a:solidFill>
              <a:latin typeface="方正汉真广标简体" panose="02000000000000000000" pitchFamily="2" charset="-122"/>
              <a:ea typeface="方正汉真广标简体" panose="02000000000000000000" pitchFamily="2" charset="-122"/>
            </a:endParaRPr>
          </a:p>
        </p:txBody>
      </p:sp>
      <p:sp>
        <p:nvSpPr>
          <p:cNvPr id="33" name="椭圆 32"/>
          <p:cNvSpPr/>
          <p:nvPr/>
        </p:nvSpPr>
        <p:spPr>
          <a:xfrm>
            <a:off x="4440210" y="3688947"/>
            <a:ext cx="602514" cy="602514"/>
          </a:xfrm>
          <a:prstGeom prst="ellipse">
            <a:avLst/>
          </a:prstGeom>
          <a:solidFill>
            <a:srgbClr val="DA251D"/>
          </a:soli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400">
              <a:solidFill>
                <a:schemeClr val="bg1"/>
              </a:solidFill>
              <a:latin typeface="方正汉真广标简体" panose="02000000000000000000" pitchFamily="2" charset="-122"/>
              <a:ea typeface="方正汉真广标简体" panose="02000000000000000000" pitchFamily="2" charset="-122"/>
            </a:endParaRPr>
          </a:p>
        </p:txBody>
      </p:sp>
      <p:sp>
        <p:nvSpPr>
          <p:cNvPr id="34" name="TextBox 14"/>
          <p:cNvSpPr txBox="1"/>
          <p:nvPr/>
        </p:nvSpPr>
        <p:spPr>
          <a:xfrm>
            <a:off x="4584038" y="1380909"/>
            <a:ext cx="335027" cy="307777"/>
          </a:xfrm>
          <a:prstGeom prst="rect">
            <a:avLst/>
          </a:prstGeom>
          <a:noFill/>
        </p:spPr>
        <p:txBody>
          <a:bodyPr wrap="none" lIns="0" tIns="0" rIns="0" bIns="0" rtlCol="0" anchor="t">
            <a:spAutoFit/>
          </a:bodyPr>
          <a:lstStyle/>
          <a:p>
            <a:pPr algn="ctr"/>
            <a:r>
              <a:rPr lang="en-US" altLang="zh-CN" sz="2000" dirty="0">
                <a:solidFill>
                  <a:schemeClr val="bg1"/>
                </a:solidFill>
                <a:latin typeface="方正汉真广标简体" panose="02000000000000000000" pitchFamily="2" charset="-122"/>
                <a:ea typeface="方正汉真广标简体" panose="02000000000000000000" pitchFamily="2" charset="-122"/>
              </a:rPr>
              <a:t>01</a:t>
            </a:r>
            <a:endParaRPr lang="zh-CN" altLang="en-US" sz="2000" dirty="0">
              <a:solidFill>
                <a:schemeClr val="bg1"/>
              </a:solidFill>
              <a:latin typeface="方正汉真广标简体" panose="02000000000000000000" pitchFamily="2" charset="-122"/>
              <a:ea typeface="方正汉真广标简体" panose="02000000000000000000" pitchFamily="2" charset="-122"/>
            </a:endParaRPr>
          </a:p>
        </p:txBody>
      </p:sp>
      <p:sp>
        <p:nvSpPr>
          <p:cNvPr id="35" name="TextBox 16"/>
          <p:cNvSpPr txBox="1"/>
          <p:nvPr/>
        </p:nvSpPr>
        <p:spPr>
          <a:xfrm>
            <a:off x="4584038" y="2575186"/>
            <a:ext cx="335028" cy="307777"/>
          </a:xfrm>
          <a:prstGeom prst="rect">
            <a:avLst/>
          </a:prstGeom>
          <a:noFill/>
        </p:spPr>
        <p:txBody>
          <a:bodyPr wrap="none" lIns="0" tIns="0" rIns="0" bIns="0" rtlCol="0">
            <a:spAutoFit/>
          </a:bodyPr>
          <a:lstStyle/>
          <a:p>
            <a:r>
              <a:rPr lang="en-US" altLang="zh-CN" sz="2000" dirty="0">
                <a:solidFill>
                  <a:schemeClr val="bg1"/>
                </a:solidFill>
                <a:latin typeface="方正汉真广标简体" panose="02000000000000000000" pitchFamily="2" charset="-122"/>
                <a:ea typeface="方正汉真广标简体" panose="02000000000000000000" pitchFamily="2" charset="-122"/>
              </a:rPr>
              <a:t>02</a:t>
            </a:r>
            <a:endParaRPr lang="zh-CN" altLang="en-US" sz="2000" dirty="0">
              <a:solidFill>
                <a:schemeClr val="bg1"/>
              </a:solidFill>
              <a:latin typeface="方正汉真广标简体" panose="02000000000000000000" pitchFamily="2" charset="-122"/>
              <a:ea typeface="方正汉真广标简体" panose="02000000000000000000" pitchFamily="2" charset="-122"/>
            </a:endParaRPr>
          </a:p>
        </p:txBody>
      </p:sp>
      <p:sp>
        <p:nvSpPr>
          <p:cNvPr id="36" name="TextBox 18"/>
          <p:cNvSpPr txBox="1"/>
          <p:nvPr/>
        </p:nvSpPr>
        <p:spPr>
          <a:xfrm>
            <a:off x="4584037" y="3866574"/>
            <a:ext cx="335028" cy="307777"/>
          </a:xfrm>
          <a:prstGeom prst="rect">
            <a:avLst/>
          </a:prstGeom>
          <a:noFill/>
        </p:spPr>
        <p:txBody>
          <a:bodyPr wrap="none" lIns="0" tIns="0" rIns="0" bIns="0" rtlCol="0">
            <a:spAutoFit/>
          </a:bodyPr>
          <a:lstStyle/>
          <a:p>
            <a:r>
              <a:rPr lang="en-US" altLang="zh-CN" sz="2000" dirty="0">
                <a:solidFill>
                  <a:schemeClr val="bg1"/>
                </a:solidFill>
                <a:latin typeface="方正汉真广标简体" panose="02000000000000000000" pitchFamily="2" charset="-122"/>
                <a:ea typeface="方正汉真广标简体" panose="02000000000000000000" pitchFamily="2" charset="-122"/>
              </a:rPr>
              <a:t>03</a:t>
            </a:r>
            <a:endParaRPr lang="zh-CN" altLang="en-US" sz="2000" dirty="0">
              <a:solidFill>
                <a:schemeClr val="bg1"/>
              </a:solidFill>
              <a:latin typeface="方正汉真广标简体" panose="02000000000000000000" pitchFamily="2" charset="-122"/>
              <a:ea typeface="方正汉真广标简体" panose="02000000000000000000" pitchFamily="2" charset="-122"/>
            </a:endParaRPr>
          </a:p>
        </p:txBody>
      </p:sp>
      <p:sp>
        <p:nvSpPr>
          <p:cNvPr id="37" name="矩形 36"/>
          <p:cNvSpPr/>
          <p:nvPr/>
        </p:nvSpPr>
        <p:spPr>
          <a:xfrm>
            <a:off x="5186552" y="2541719"/>
            <a:ext cx="3002327" cy="274035"/>
          </a:xfrm>
          <a:prstGeom prst="rect">
            <a:avLst/>
          </a:prstGeom>
          <a:noFill/>
          <a:ln>
            <a:noFill/>
          </a:ln>
        </p:spPr>
        <p:txBody>
          <a:bodyPr wrap="square" lIns="56564" tIns="28282" rIns="56564" bIns="28282">
            <a:spAutoFit/>
          </a:bodyPr>
          <a:lstStyle/>
          <a:p>
            <a:pPr algn="just">
              <a:lnSpc>
                <a:spcPct val="150000"/>
              </a:lnSpc>
            </a:pPr>
            <a:r>
              <a:rPr lang="zh-CN" altLang="zh-CN" sz="1050" dirty="0">
                <a:solidFill>
                  <a:schemeClr val="tx1">
                    <a:lumMod val="75000"/>
                    <a:lumOff val="25000"/>
                  </a:schemeClr>
                </a:solidFill>
                <a:latin typeface="微软雅黑" panose="020B0503020204020204" pitchFamily="34" charset="-122"/>
                <a:ea typeface="微软雅黑" panose="020B0503020204020204" pitchFamily="34" charset="-122"/>
              </a:rPr>
              <a:t>要吃饱吃好，保证全面营养，不可挑食厌食少食。</a:t>
            </a:r>
            <a:endParaRPr lang="en-US" altLang="zh-CN" sz="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a:off x="5198338" y="3662235"/>
            <a:ext cx="3002327" cy="541864"/>
          </a:xfrm>
          <a:prstGeom prst="rect">
            <a:avLst/>
          </a:prstGeom>
          <a:noFill/>
          <a:ln>
            <a:noFill/>
          </a:ln>
        </p:spPr>
        <p:txBody>
          <a:bodyPr wrap="square" lIns="56564" tIns="28282" rIns="56564" bIns="28282">
            <a:spAutoFit/>
          </a:bodyPr>
          <a:lstStyle/>
          <a:p>
            <a:r>
              <a:rPr lang="zh-CN" altLang="zh-CN" sz="1050" dirty="0">
                <a:solidFill>
                  <a:schemeClr val="tx1">
                    <a:lumMod val="75000"/>
                    <a:lumOff val="25000"/>
                  </a:schemeClr>
                </a:solidFill>
                <a:latin typeface="微软雅黑" panose="020B0503020204020204" pitchFamily="34" charset="-122"/>
                <a:ea typeface="微软雅黑" panose="020B0503020204020204" pitchFamily="34" charset="-122"/>
              </a:rPr>
              <a:t>每天坚持看书</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rPr>
              <a:t>2</a:t>
            </a:r>
            <a:r>
              <a:rPr lang="zh-CN" altLang="zh-CN" sz="1050" dirty="0">
                <a:solidFill>
                  <a:schemeClr val="tx1">
                    <a:lumMod val="75000"/>
                    <a:lumOff val="25000"/>
                  </a:schemeClr>
                </a:solidFill>
                <a:latin typeface="微软雅黑" panose="020B0503020204020204" pitchFamily="34" charset="-122"/>
                <a:ea typeface="微软雅黑" panose="020B0503020204020204" pitchFamily="34" charset="-122"/>
              </a:rPr>
              <a:t>小时。要坚持课前认真预习，课堂认真听讲，做好详细笔记，课后认真温习，完成各科学习任务</a:t>
            </a:r>
            <a:endParaRPr lang="zh-CN"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1343"/>
          <a:stretch>
            <a:fillRect/>
          </a:stretch>
        </p:blipFill>
        <p:spPr>
          <a:xfrm>
            <a:off x="1335553" y="1288576"/>
            <a:ext cx="2366156" cy="2969098"/>
          </a:xfrm>
          <a:prstGeom prst="rect">
            <a:avLst/>
          </a:prstGeom>
        </p:spPr>
      </p:pic>
      <p:grpSp>
        <p:nvGrpSpPr>
          <p:cNvPr id="19" name="组合 18"/>
          <p:cNvGrpSpPr/>
          <p:nvPr/>
        </p:nvGrpSpPr>
        <p:grpSpPr>
          <a:xfrm>
            <a:off x="3457574" y="301511"/>
            <a:ext cx="2233261" cy="400110"/>
            <a:chOff x="3457574" y="301511"/>
            <a:chExt cx="2233261" cy="400110"/>
          </a:xfrm>
        </p:grpSpPr>
        <p:grpSp>
          <p:nvGrpSpPr>
            <p:cNvPr id="21" name="组合 20"/>
            <p:cNvGrpSpPr/>
            <p:nvPr/>
          </p:nvGrpSpPr>
          <p:grpSpPr>
            <a:xfrm>
              <a:off x="3457574" y="301511"/>
              <a:ext cx="2233261" cy="400110"/>
              <a:chOff x="3662529" y="172663"/>
              <a:chExt cx="2977681" cy="533479"/>
            </a:xfrm>
          </p:grpSpPr>
          <p:sp>
            <p:nvSpPr>
              <p:cNvPr id="23" name="TextBox 15"/>
              <p:cNvSpPr txBox="1"/>
              <p:nvPr/>
            </p:nvSpPr>
            <p:spPr>
              <a:xfrm>
                <a:off x="3662529" y="172663"/>
                <a:ext cx="2977681" cy="533479"/>
              </a:xfrm>
              <a:prstGeom prst="rect">
                <a:avLst/>
              </a:prstGeom>
              <a:noFill/>
            </p:spPr>
            <p:txBody>
              <a:bodyPr wrap="square" rtlCol="0">
                <a:spAutoFit/>
              </a:bodyPr>
              <a:lstStyle/>
              <a:p>
                <a:pPr algn="ctr" fontAlgn="base">
                  <a:spcBef>
                    <a:spcPct val="0"/>
                  </a:spcBef>
                  <a:spcAft>
                    <a:spcPct val="0"/>
                  </a:spcAft>
                </a:pPr>
                <a:r>
                  <a:rPr lang="zh-CN" altLang="en-US" sz="2000" kern="0" dirty="0">
                    <a:solidFill>
                      <a:schemeClr val="tx1">
                        <a:lumMod val="65000"/>
                        <a:lumOff val="35000"/>
                      </a:schemeClr>
                    </a:solidFill>
                    <a:latin typeface="方正大标宋简体" panose="02010601030101010101" pitchFamily="65" charset="-122"/>
                    <a:ea typeface="方正大标宋简体" panose="02010601030101010101" pitchFamily="65" charset="-122"/>
                  </a:rPr>
                  <a:t>家规</a:t>
                </a:r>
                <a:endParaRPr lang="zh-CN" altLang="en-US" sz="2000" kern="0" dirty="0">
                  <a:solidFill>
                    <a:schemeClr val="tx1">
                      <a:lumMod val="65000"/>
                      <a:lumOff val="35000"/>
                    </a:schemeClr>
                  </a:solidFill>
                  <a:latin typeface="方正大标宋简体" panose="02010601030101010101" pitchFamily="65" charset="-122"/>
                  <a:ea typeface="方正大标宋简体" panose="02010601030101010101" pitchFamily="65" charset="-122"/>
                </a:endParaRPr>
              </a:p>
            </p:txBody>
          </p:sp>
          <p:pic>
            <p:nvPicPr>
              <p:cNvPr id="29" name="Picture 4" descr="D:\png\2015008_0006_素材天下网-sucaitianxia.com.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03933" y="236040"/>
                <a:ext cx="570275" cy="398289"/>
              </a:xfrm>
              <a:prstGeom prst="rect">
                <a:avLst/>
              </a:prstGeom>
              <a:noFill/>
              <a:extLst>
                <a:ext uri="{909E8E84-426E-40DD-AFC4-6F175D3DCCD1}">
                  <a14:hiddenFill xmlns:a14="http://schemas.microsoft.com/office/drawing/2010/main">
                    <a:solidFill>
                      <a:srgbClr val="FFFFFF"/>
                    </a:solidFill>
                  </a14:hiddenFill>
                </a:ext>
              </a:extLst>
            </p:spPr>
          </p:pic>
        </p:grpSp>
        <p:pic>
          <p:nvPicPr>
            <p:cNvPr id="22" name="Picture 4" descr="D:\png\2015008_0006_素材天下网-sucaitianxia.com.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39121" y="349044"/>
              <a:ext cx="427706" cy="298716"/>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500"/>
                                        <p:tgtEl>
                                          <p:spTgt spid="31"/>
                                        </p:tgtEl>
                                      </p:cBhvr>
                                    </p:animEffect>
                                  </p:childTnLst>
                                </p:cTn>
                              </p:par>
                              <p:par>
                                <p:cTn id="12" presetID="35" presetClass="path" presetSubtype="0" decel="40000" fill="hold" grpId="1" nodeType="withEffect">
                                  <p:stCondLst>
                                    <p:cond delay="0"/>
                                  </p:stCondLst>
                                  <p:childTnLst>
                                    <p:animMotion origin="layout" path="M 0.03073 -6.17284E-7 L -0.1592 -6.17284E-7 " pathEditMode="relative" rAng="0" ptsTypes="AA">
                                      <p:cBhvr>
                                        <p:cTn id="13" dur="1000" spd="-100000" fill="hold"/>
                                        <p:tgtEl>
                                          <p:spTgt spid="31"/>
                                        </p:tgtEl>
                                        <p:attrNameLst>
                                          <p:attrName>ppt_x</p:attrName>
                                          <p:attrName>ppt_y</p:attrName>
                                        </p:attrNameLst>
                                      </p:cBhvr>
                                      <p:rCtr x="-9497" y="0"/>
                                    </p:animMotion>
                                  </p:childTnLst>
                                </p:cTn>
                              </p:par>
                              <p:par>
                                <p:cTn id="14" presetID="35" presetClass="path" presetSubtype="0" accel="40000" decel="40000" fill="hold" grpId="2" nodeType="withEffect">
                                  <p:stCondLst>
                                    <p:cond delay="1000"/>
                                  </p:stCondLst>
                                  <p:childTnLst>
                                    <p:animMotion origin="layout" path="M 0.03073 -6.17284E-7 L -3.88889E-6 -6.17284E-7 " pathEditMode="relative" rAng="0" ptsTypes="AA">
                                      <p:cBhvr>
                                        <p:cTn id="15" dur="750" fill="hold"/>
                                        <p:tgtEl>
                                          <p:spTgt spid="31"/>
                                        </p:tgtEl>
                                        <p:attrNameLst>
                                          <p:attrName>ppt_x</p:attrName>
                                          <p:attrName>ppt_y</p:attrName>
                                        </p:attrNameLst>
                                      </p:cBhvr>
                                      <p:rCtr x="-1545" y="0"/>
                                    </p:animMotion>
                                  </p:childTnLst>
                                </p:cTn>
                              </p:par>
                              <p:par>
                                <p:cTn id="16" presetID="10" presetClass="entr" presetSubtype="0" fill="hold" grpId="0"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par>
                                <p:cTn id="19" presetID="35" presetClass="path" presetSubtype="0" decel="40000" fill="hold" grpId="1" nodeType="withEffect">
                                  <p:stCondLst>
                                    <p:cond delay="0"/>
                                  </p:stCondLst>
                                  <p:childTnLst>
                                    <p:animMotion origin="layout" path="M 0.03073 4.32099E-6 L -0.1592 4.32099E-6 " pathEditMode="relative" rAng="0" ptsTypes="AA">
                                      <p:cBhvr>
                                        <p:cTn id="20" dur="1000" spd="-100000" fill="hold"/>
                                        <p:tgtEl>
                                          <p:spTgt spid="32"/>
                                        </p:tgtEl>
                                        <p:attrNameLst>
                                          <p:attrName>ppt_x</p:attrName>
                                          <p:attrName>ppt_y</p:attrName>
                                        </p:attrNameLst>
                                      </p:cBhvr>
                                      <p:rCtr x="-9497" y="0"/>
                                    </p:animMotion>
                                  </p:childTnLst>
                                </p:cTn>
                              </p:par>
                              <p:par>
                                <p:cTn id="21" presetID="35" presetClass="path" presetSubtype="0" accel="40000" decel="40000" fill="hold" grpId="2" nodeType="withEffect">
                                  <p:stCondLst>
                                    <p:cond delay="1000"/>
                                  </p:stCondLst>
                                  <p:childTnLst>
                                    <p:animMotion origin="layout" path="M 0.03073 4.32099E-6 L 3.61111E-6 4.32099E-6 " pathEditMode="relative" rAng="0" ptsTypes="AA">
                                      <p:cBhvr>
                                        <p:cTn id="22" dur="750" fill="hold"/>
                                        <p:tgtEl>
                                          <p:spTgt spid="32"/>
                                        </p:tgtEl>
                                        <p:attrNameLst>
                                          <p:attrName>ppt_x</p:attrName>
                                          <p:attrName>ppt_y</p:attrName>
                                        </p:attrNameLst>
                                      </p:cBhvr>
                                      <p:rCtr x="-1545" y="0"/>
                                    </p:animMotion>
                                  </p:childTnLst>
                                </p:cTn>
                              </p:par>
                              <p:par>
                                <p:cTn id="23" presetID="10" presetClass="entr" presetSubtype="0" fill="hold" grpId="0" nodeType="with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fade">
                                      <p:cBhvr>
                                        <p:cTn id="25" dur="500"/>
                                        <p:tgtEl>
                                          <p:spTgt spid="33"/>
                                        </p:tgtEl>
                                      </p:cBhvr>
                                    </p:animEffect>
                                  </p:childTnLst>
                                </p:cTn>
                              </p:par>
                              <p:par>
                                <p:cTn id="26" presetID="35" presetClass="path" presetSubtype="0" decel="40000" fill="hold" grpId="1" nodeType="withEffect">
                                  <p:stCondLst>
                                    <p:cond delay="0"/>
                                  </p:stCondLst>
                                  <p:childTnLst>
                                    <p:animMotion origin="layout" path="M 0.03073 -3.95062E-6 L -0.1592 -3.95062E-6 " pathEditMode="relative" rAng="0" ptsTypes="AA">
                                      <p:cBhvr>
                                        <p:cTn id="27" dur="1000" spd="-100000" fill="hold"/>
                                        <p:tgtEl>
                                          <p:spTgt spid="33"/>
                                        </p:tgtEl>
                                        <p:attrNameLst>
                                          <p:attrName>ppt_x</p:attrName>
                                          <p:attrName>ppt_y</p:attrName>
                                        </p:attrNameLst>
                                      </p:cBhvr>
                                      <p:rCtr x="-9497" y="0"/>
                                    </p:animMotion>
                                  </p:childTnLst>
                                </p:cTn>
                              </p:par>
                              <p:par>
                                <p:cTn id="28" presetID="35" presetClass="path" presetSubtype="0" accel="40000" decel="40000" fill="hold" grpId="2" nodeType="withEffect">
                                  <p:stCondLst>
                                    <p:cond delay="1000"/>
                                  </p:stCondLst>
                                  <p:childTnLst>
                                    <p:animMotion origin="layout" path="M 0.03073 -3.95062E-6 L 3.61111E-6 -3.95062E-6 " pathEditMode="relative" rAng="0" ptsTypes="AA">
                                      <p:cBhvr>
                                        <p:cTn id="29" dur="750" fill="hold"/>
                                        <p:tgtEl>
                                          <p:spTgt spid="33"/>
                                        </p:tgtEl>
                                        <p:attrNameLst>
                                          <p:attrName>ppt_x</p:attrName>
                                          <p:attrName>ppt_y</p:attrName>
                                        </p:attrNameLst>
                                      </p:cBhvr>
                                      <p:rCtr x="-1545" y="0"/>
                                    </p:animMotion>
                                  </p:childTnLst>
                                </p:cTn>
                              </p:par>
                            </p:childTnLst>
                          </p:cTn>
                        </p:par>
                        <p:par>
                          <p:cTn id="30" fill="hold">
                            <p:stCondLst>
                              <p:cond delay="2500"/>
                            </p:stCondLst>
                            <p:childTnLst>
                              <p:par>
                                <p:cTn id="31" presetID="31" presetClass="entr" presetSubtype="0" fill="hold" grpId="0" nodeType="afterEffect">
                                  <p:stCondLst>
                                    <p:cond delay="0"/>
                                  </p:stCondLst>
                                  <p:childTnLst>
                                    <p:set>
                                      <p:cBhvr>
                                        <p:cTn id="32" dur="1" fill="hold">
                                          <p:stCondLst>
                                            <p:cond delay="0"/>
                                          </p:stCondLst>
                                        </p:cTn>
                                        <p:tgtEl>
                                          <p:spTgt spid="34"/>
                                        </p:tgtEl>
                                        <p:attrNameLst>
                                          <p:attrName>style.visibility</p:attrName>
                                        </p:attrNameLst>
                                      </p:cBhvr>
                                      <p:to>
                                        <p:strVal val="visible"/>
                                      </p:to>
                                    </p:set>
                                    <p:anim calcmode="lin" valueType="num">
                                      <p:cBhvr>
                                        <p:cTn id="33" dur="300" fill="hold"/>
                                        <p:tgtEl>
                                          <p:spTgt spid="34"/>
                                        </p:tgtEl>
                                        <p:attrNameLst>
                                          <p:attrName>ppt_w</p:attrName>
                                        </p:attrNameLst>
                                      </p:cBhvr>
                                      <p:tavLst>
                                        <p:tav tm="0">
                                          <p:val>
                                            <p:fltVal val="0"/>
                                          </p:val>
                                        </p:tav>
                                        <p:tav tm="100000">
                                          <p:val>
                                            <p:strVal val="#ppt_w"/>
                                          </p:val>
                                        </p:tav>
                                      </p:tavLst>
                                    </p:anim>
                                    <p:anim calcmode="lin" valueType="num">
                                      <p:cBhvr>
                                        <p:cTn id="34" dur="300" fill="hold"/>
                                        <p:tgtEl>
                                          <p:spTgt spid="34"/>
                                        </p:tgtEl>
                                        <p:attrNameLst>
                                          <p:attrName>ppt_h</p:attrName>
                                        </p:attrNameLst>
                                      </p:cBhvr>
                                      <p:tavLst>
                                        <p:tav tm="0">
                                          <p:val>
                                            <p:fltVal val="0"/>
                                          </p:val>
                                        </p:tav>
                                        <p:tav tm="100000">
                                          <p:val>
                                            <p:strVal val="#ppt_h"/>
                                          </p:val>
                                        </p:tav>
                                      </p:tavLst>
                                    </p:anim>
                                    <p:anim calcmode="lin" valueType="num">
                                      <p:cBhvr>
                                        <p:cTn id="35" dur="300" fill="hold"/>
                                        <p:tgtEl>
                                          <p:spTgt spid="34"/>
                                        </p:tgtEl>
                                        <p:attrNameLst>
                                          <p:attrName>style.rotation</p:attrName>
                                        </p:attrNameLst>
                                      </p:cBhvr>
                                      <p:tavLst>
                                        <p:tav tm="0">
                                          <p:val>
                                            <p:fltVal val="90"/>
                                          </p:val>
                                        </p:tav>
                                        <p:tav tm="100000">
                                          <p:val>
                                            <p:fltVal val="0"/>
                                          </p:val>
                                        </p:tav>
                                      </p:tavLst>
                                    </p:anim>
                                    <p:animEffect transition="in" filter="fade">
                                      <p:cBhvr>
                                        <p:cTn id="36" dur="300"/>
                                        <p:tgtEl>
                                          <p:spTgt spid="34"/>
                                        </p:tgtEl>
                                      </p:cBhvr>
                                    </p:animEffect>
                                  </p:childTnLst>
                                </p:cTn>
                              </p:par>
                              <p:par>
                                <p:cTn id="37" presetID="22" presetClass="entr" presetSubtype="1"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wipe(up)">
                                      <p:cBhvr>
                                        <p:cTn id="39" dur="500"/>
                                        <p:tgtEl>
                                          <p:spTgt spid="17"/>
                                        </p:tgtEl>
                                      </p:cBhvr>
                                    </p:animEffect>
                                  </p:childTnLst>
                                </p:cTn>
                              </p:par>
                              <p:par>
                                <p:cTn id="40" presetID="31" presetClass="entr" presetSubtype="0" fill="hold" grpId="0" nodeType="withEffect">
                                  <p:stCondLst>
                                    <p:cond delay="0"/>
                                  </p:stCondLst>
                                  <p:childTnLst>
                                    <p:set>
                                      <p:cBhvr>
                                        <p:cTn id="41" dur="1" fill="hold">
                                          <p:stCondLst>
                                            <p:cond delay="0"/>
                                          </p:stCondLst>
                                        </p:cTn>
                                        <p:tgtEl>
                                          <p:spTgt spid="35"/>
                                        </p:tgtEl>
                                        <p:attrNameLst>
                                          <p:attrName>style.visibility</p:attrName>
                                        </p:attrNameLst>
                                      </p:cBhvr>
                                      <p:to>
                                        <p:strVal val="visible"/>
                                      </p:to>
                                    </p:set>
                                    <p:anim calcmode="lin" valueType="num">
                                      <p:cBhvr>
                                        <p:cTn id="42" dur="300" fill="hold"/>
                                        <p:tgtEl>
                                          <p:spTgt spid="35"/>
                                        </p:tgtEl>
                                        <p:attrNameLst>
                                          <p:attrName>ppt_w</p:attrName>
                                        </p:attrNameLst>
                                      </p:cBhvr>
                                      <p:tavLst>
                                        <p:tav tm="0">
                                          <p:val>
                                            <p:fltVal val="0"/>
                                          </p:val>
                                        </p:tav>
                                        <p:tav tm="100000">
                                          <p:val>
                                            <p:strVal val="#ppt_w"/>
                                          </p:val>
                                        </p:tav>
                                      </p:tavLst>
                                    </p:anim>
                                    <p:anim calcmode="lin" valueType="num">
                                      <p:cBhvr>
                                        <p:cTn id="43" dur="300" fill="hold"/>
                                        <p:tgtEl>
                                          <p:spTgt spid="35"/>
                                        </p:tgtEl>
                                        <p:attrNameLst>
                                          <p:attrName>ppt_h</p:attrName>
                                        </p:attrNameLst>
                                      </p:cBhvr>
                                      <p:tavLst>
                                        <p:tav tm="0">
                                          <p:val>
                                            <p:fltVal val="0"/>
                                          </p:val>
                                        </p:tav>
                                        <p:tav tm="100000">
                                          <p:val>
                                            <p:strVal val="#ppt_h"/>
                                          </p:val>
                                        </p:tav>
                                      </p:tavLst>
                                    </p:anim>
                                    <p:anim calcmode="lin" valueType="num">
                                      <p:cBhvr>
                                        <p:cTn id="44" dur="300" fill="hold"/>
                                        <p:tgtEl>
                                          <p:spTgt spid="35"/>
                                        </p:tgtEl>
                                        <p:attrNameLst>
                                          <p:attrName>style.rotation</p:attrName>
                                        </p:attrNameLst>
                                      </p:cBhvr>
                                      <p:tavLst>
                                        <p:tav tm="0">
                                          <p:val>
                                            <p:fltVal val="90"/>
                                          </p:val>
                                        </p:tav>
                                        <p:tav tm="100000">
                                          <p:val>
                                            <p:fltVal val="0"/>
                                          </p:val>
                                        </p:tav>
                                      </p:tavLst>
                                    </p:anim>
                                    <p:animEffect transition="in" filter="fade">
                                      <p:cBhvr>
                                        <p:cTn id="45" dur="300"/>
                                        <p:tgtEl>
                                          <p:spTgt spid="35"/>
                                        </p:tgtEl>
                                      </p:cBhvr>
                                    </p:animEffect>
                                  </p:childTnLst>
                                </p:cTn>
                              </p:par>
                              <p:par>
                                <p:cTn id="46" presetID="22" presetClass="entr" presetSubtype="1" fill="hold"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wipe(up)">
                                      <p:cBhvr>
                                        <p:cTn id="48" dur="500"/>
                                        <p:tgtEl>
                                          <p:spTgt spid="16"/>
                                        </p:tgtEl>
                                      </p:cBhvr>
                                    </p:animEffect>
                                  </p:childTnLst>
                                </p:cTn>
                              </p:par>
                              <p:par>
                                <p:cTn id="49" presetID="31" presetClass="entr" presetSubtype="0" fill="hold" grpId="0" nodeType="withEffect">
                                  <p:stCondLst>
                                    <p:cond delay="0"/>
                                  </p:stCondLst>
                                  <p:childTnLst>
                                    <p:set>
                                      <p:cBhvr>
                                        <p:cTn id="50" dur="1" fill="hold">
                                          <p:stCondLst>
                                            <p:cond delay="0"/>
                                          </p:stCondLst>
                                        </p:cTn>
                                        <p:tgtEl>
                                          <p:spTgt spid="36"/>
                                        </p:tgtEl>
                                        <p:attrNameLst>
                                          <p:attrName>style.visibility</p:attrName>
                                        </p:attrNameLst>
                                      </p:cBhvr>
                                      <p:to>
                                        <p:strVal val="visible"/>
                                      </p:to>
                                    </p:set>
                                    <p:anim calcmode="lin" valueType="num">
                                      <p:cBhvr>
                                        <p:cTn id="51" dur="300" fill="hold"/>
                                        <p:tgtEl>
                                          <p:spTgt spid="36"/>
                                        </p:tgtEl>
                                        <p:attrNameLst>
                                          <p:attrName>ppt_w</p:attrName>
                                        </p:attrNameLst>
                                      </p:cBhvr>
                                      <p:tavLst>
                                        <p:tav tm="0">
                                          <p:val>
                                            <p:fltVal val="0"/>
                                          </p:val>
                                        </p:tav>
                                        <p:tav tm="100000">
                                          <p:val>
                                            <p:strVal val="#ppt_w"/>
                                          </p:val>
                                        </p:tav>
                                      </p:tavLst>
                                    </p:anim>
                                    <p:anim calcmode="lin" valueType="num">
                                      <p:cBhvr>
                                        <p:cTn id="52" dur="300" fill="hold"/>
                                        <p:tgtEl>
                                          <p:spTgt spid="36"/>
                                        </p:tgtEl>
                                        <p:attrNameLst>
                                          <p:attrName>ppt_h</p:attrName>
                                        </p:attrNameLst>
                                      </p:cBhvr>
                                      <p:tavLst>
                                        <p:tav tm="0">
                                          <p:val>
                                            <p:fltVal val="0"/>
                                          </p:val>
                                        </p:tav>
                                        <p:tav tm="100000">
                                          <p:val>
                                            <p:strVal val="#ppt_h"/>
                                          </p:val>
                                        </p:tav>
                                      </p:tavLst>
                                    </p:anim>
                                    <p:anim calcmode="lin" valueType="num">
                                      <p:cBhvr>
                                        <p:cTn id="53" dur="300" fill="hold"/>
                                        <p:tgtEl>
                                          <p:spTgt spid="36"/>
                                        </p:tgtEl>
                                        <p:attrNameLst>
                                          <p:attrName>style.rotation</p:attrName>
                                        </p:attrNameLst>
                                      </p:cBhvr>
                                      <p:tavLst>
                                        <p:tav tm="0">
                                          <p:val>
                                            <p:fltVal val="90"/>
                                          </p:val>
                                        </p:tav>
                                        <p:tav tm="100000">
                                          <p:val>
                                            <p:fltVal val="0"/>
                                          </p:val>
                                        </p:tav>
                                      </p:tavLst>
                                    </p:anim>
                                    <p:animEffect transition="in" filter="fade">
                                      <p:cBhvr>
                                        <p:cTn id="54" dur="300"/>
                                        <p:tgtEl>
                                          <p:spTgt spid="36"/>
                                        </p:tgtEl>
                                      </p:cBhvr>
                                    </p:animEffect>
                                  </p:childTnLst>
                                </p:cTn>
                              </p:par>
                            </p:childTnLst>
                          </p:cTn>
                        </p:par>
                        <p:par>
                          <p:cTn id="55" fill="hold">
                            <p:stCondLst>
                              <p:cond delay="3000"/>
                            </p:stCondLst>
                            <p:childTnLst>
                              <p:par>
                                <p:cTn id="56" presetID="22" presetClass="entr" presetSubtype="1" fill="hold" grpId="0" nodeType="after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wipe(up)">
                                      <p:cBhvr>
                                        <p:cTn id="58" dur="500"/>
                                        <p:tgtEl>
                                          <p:spTgt spid="20"/>
                                        </p:tgtEl>
                                      </p:cBhvr>
                                    </p:animEffect>
                                  </p:childTnLst>
                                </p:cTn>
                              </p:par>
                            </p:childTnLst>
                          </p:cTn>
                        </p:par>
                        <p:par>
                          <p:cTn id="59" fill="hold">
                            <p:stCondLst>
                              <p:cond delay="3500"/>
                            </p:stCondLst>
                            <p:childTnLst>
                              <p:par>
                                <p:cTn id="60" presetID="22" presetClass="entr" presetSubtype="1" fill="hold" grpId="0" nodeType="afterEffect">
                                  <p:stCondLst>
                                    <p:cond delay="0"/>
                                  </p:stCondLst>
                                  <p:childTnLst>
                                    <p:set>
                                      <p:cBhvr>
                                        <p:cTn id="61" dur="1" fill="hold">
                                          <p:stCondLst>
                                            <p:cond delay="0"/>
                                          </p:stCondLst>
                                        </p:cTn>
                                        <p:tgtEl>
                                          <p:spTgt spid="37"/>
                                        </p:tgtEl>
                                        <p:attrNameLst>
                                          <p:attrName>style.visibility</p:attrName>
                                        </p:attrNameLst>
                                      </p:cBhvr>
                                      <p:to>
                                        <p:strVal val="visible"/>
                                      </p:to>
                                    </p:set>
                                    <p:animEffect transition="in" filter="wipe(up)">
                                      <p:cBhvr>
                                        <p:cTn id="62" dur="500"/>
                                        <p:tgtEl>
                                          <p:spTgt spid="37"/>
                                        </p:tgtEl>
                                      </p:cBhvr>
                                    </p:animEffect>
                                  </p:childTnLst>
                                </p:cTn>
                              </p:par>
                            </p:childTnLst>
                          </p:cTn>
                        </p:par>
                        <p:par>
                          <p:cTn id="63" fill="hold">
                            <p:stCondLst>
                              <p:cond delay="4000"/>
                            </p:stCondLst>
                            <p:childTnLst>
                              <p:par>
                                <p:cTn id="64" presetID="22" presetClass="entr" presetSubtype="1" fill="hold" grpId="0" nodeType="afterEffect">
                                  <p:stCondLst>
                                    <p:cond delay="0"/>
                                  </p:stCondLst>
                                  <p:childTnLst>
                                    <p:set>
                                      <p:cBhvr>
                                        <p:cTn id="65" dur="1" fill="hold">
                                          <p:stCondLst>
                                            <p:cond delay="0"/>
                                          </p:stCondLst>
                                        </p:cTn>
                                        <p:tgtEl>
                                          <p:spTgt spid="38"/>
                                        </p:tgtEl>
                                        <p:attrNameLst>
                                          <p:attrName>style.visibility</p:attrName>
                                        </p:attrNameLst>
                                      </p:cBhvr>
                                      <p:to>
                                        <p:strVal val="visible"/>
                                      </p:to>
                                    </p:set>
                                    <p:animEffect transition="in" filter="wipe(up)">
                                      <p:cBhvr>
                                        <p:cTn id="66"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31" grpId="0" animBg="1"/>
      <p:bldP spid="31" grpId="1" animBg="1"/>
      <p:bldP spid="31" grpId="2" animBg="1"/>
      <p:bldP spid="32" grpId="0" animBg="1"/>
      <p:bldP spid="32" grpId="1" animBg="1"/>
      <p:bldP spid="32" grpId="2" animBg="1"/>
      <p:bldP spid="33" grpId="0" animBg="1"/>
      <p:bldP spid="33" grpId="1" animBg="1"/>
      <p:bldP spid="33" grpId="2" animBg="1"/>
      <p:bldP spid="34" grpId="0"/>
      <p:bldP spid="35" grpId="0"/>
      <p:bldP spid="36" grpId="0"/>
      <p:bldP spid="37" grpId="0"/>
      <p:bldP spid="3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直接连接符 15"/>
          <p:cNvCxnSpPr/>
          <p:nvPr/>
        </p:nvCxnSpPr>
        <p:spPr bwMode="auto">
          <a:xfrm>
            <a:off x="4729801" y="2960376"/>
            <a:ext cx="0" cy="828785"/>
          </a:xfrm>
          <a:prstGeom prst="line">
            <a:avLst/>
          </a:prstGeom>
          <a:solidFill>
            <a:schemeClr val="accent1"/>
          </a:solidFill>
          <a:ln w="76200" cap="flat" cmpd="sng" algn="ctr">
            <a:solidFill>
              <a:schemeClr val="bg1">
                <a:lumMod val="75000"/>
              </a:schemeClr>
            </a:solidFill>
            <a:prstDash val="solid"/>
            <a:round/>
            <a:headEnd type="none" w="med" len="med"/>
            <a:tailEnd type="none" w="med" len="med"/>
          </a:ln>
          <a:effectLst>
            <a:outerShdw blurRad="317500" dist="76200" dir="2700000" algn="ctr" rotWithShape="0">
              <a:schemeClr val="tx1">
                <a:lumMod val="50000"/>
                <a:lumOff val="50000"/>
              </a:schemeClr>
            </a:outerShdw>
          </a:effectLst>
        </p:spPr>
      </p:cxnSp>
      <p:cxnSp>
        <p:nvCxnSpPr>
          <p:cNvPr id="17" name="直接连接符 16"/>
          <p:cNvCxnSpPr/>
          <p:nvPr/>
        </p:nvCxnSpPr>
        <p:spPr bwMode="auto">
          <a:xfrm>
            <a:off x="4729801" y="1739099"/>
            <a:ext cx="0" cy="819187"/>
          </a:xfrm>
          <a:prstGeom prst="line">
            <a:avLst/>
          </a:prstGeom>
          <a:solidFill>
            <a:schemeClr val="accent1"/>
          </a:solidFill>
          <a:ln w="76200" cap="flat" cmpd="sng" algn="ctr">
            <a:solidFill>
              <a:schemeClr val="bg1">
                <a:lumMod val="75000"/>
              </a:schemeClr>
            </a:solidFill>
            <a:prstDash val="solid"/>
            <a:round/>
            <a:headEnd type="none" w="med" len="med"/>
            <a:tailEnd type="none" w="med" len="med"/>
          </a:ln>
          <a:effectLst>
            <a:outerShdw blurRad="317500" dist="76200" dir="2700000" algn="ctr" rotWithShape="0">
              <a:schemeClr val="tx1">
                <a:lumMod val="50000"/>
                <a:lumOff val="50000"/>
              </a:schemeClr>
            </a:outerShdw>
          </a:effectLst>
        </p:spPr>
      </p:cxnSp>
      <p:sp>
        <p:nvSpPr>
          <p:cNvPr id="20" name="矩形 19"/>
          <p:cNvSpPr/>
          <p:nvPr/>
        </p:nvSpPr>
        <p:spPr>
          <a:xfrm>
            <a:off x="5221401" y="1224599"/>
            <a:ext cx="3002327" cy="784239"/>
          </a:xfrm>
          <a:prstGeom prst="rect">
            <a:avLst/>
          </a:prstGeom>
          <a:noFill/>
          <a:ln>
            <a:noFill/>
          </a:ln>
        </p:spPr>
        <p:txBody>
          <a:bodyPr wrap="square" lIns="56564" tIns="28282" rIns="56564" bIns="28282">
            <a:spAutoFit/>
          </a:bodyPr>
          <a:lstStyle/>
          <a:p>
            <a:pPr algn="just">
              <a:lnSpc>
                <a:spcPct val="150000"/>
              </a:lnSpc>
            </a:pPr>
            <a:r>
              <a:rPr lang="zh-CN" altLang="zh-CN" sz="1050" dirty="0">
                <a:solidFill>
                  <a:schemeClr val="tx1">
                    <a:lumMod val="75000"/>
                    <a:lumOff val="25000"/>
                  </a:schemeClr>
                </a:solidFill>
                <a:latin typeface="微软雅黑" panose="020B0503020204020204" pitchFamily="34" charset="-122"/>
                <a:ea typeface="微软雅黑" panose="020B0503020204020204" pitchFamily="34" charset="-122"/>
              </a:rPr>
              <a:t>要加强体育锻炼，增强体质，每天运动量不得少于一小时（寒暑假可适当增加运动量），不可偷懒，不可随意，不可只做自己喜欢的运动。</a:t>
            </a:r>
            <a:endParaRPr lang="en-US" altLang="zh-CN" sz="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矩形 29"/>
          <p:cNvSpPr/>
          <p:nvPr/>
        </p:nvSpPr>
        <p:spPr>
          <a:xfrm>
            <a:off x="1474878" y="1381125"/>
            <a:ext cx="2435446" cy="2925144"/>
          </a:xfrm>
          <a:prstGeom prst="rect">
            <a:avLst/>
          </a:prstGeom>
          <a:blipFill dpi="0" rotWithShape="1">
            <a:blip r:embed="rId1"/>
            <a:srcRect/>
            <a:stretch>
              <a:fillRect/>
            </a:stretch>
          </a:blipFill>
          <a:ln>
            <a:noFill/>
          </a:ln>
          <a:effectLst>
            <a:innerShdw blurRad="177800" dist="50800" dir="13500000">
              <a:schemeClr val="tx1">
                <a:lumMod val="50000"/>
                <a:lumOff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5"/>
          </a:p>
        </p:txBody>
      </p:sp>
      <p:sp>
        <p:nvSpPr>
          <p:cNvPr id="31" name="椭圆 30"/>
          <p:cNvSpPr/>
          <p:nvPr/>
        </p:nvSpPr>
        <p:spPr>
          <a:xfrm>
            <a:off x="4427465" y="1203018"/>
            <a:ext cx="602514" cy="602514"/>
          </a:xfrm>
          <a:prstGeom prst="ellipse">
            <a:avLst/>
          </a:prstGeom>
          <a:solidFill>
            <a:srgbClr val="DA251D"/>
          </a:soli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400">
              <a:solidFill>
                <a:schemeClr val="bg1"/>
              </a:solidFill>
              <a:latin typeface="方正汉真广标简体" panose="02000000000000000000" pitchFamily="2" charset="-122"/>
              <a:ea typeface="方正汉真广标简体" panose="02000000000000000000" pitchFamily="2" charset="-122"/>
            </a:endParaRPr>
          </a:p>
        </p:txBody>
      </p:sp>
      <p:sp>
        <p:nvSpPr>
          <p:cNvPr id="32" name="椭圆 31"/>
          <p:cNvSpPr/>
          <p:nvPr/>
        </p:nvSpPr>
        <p:spPr>
          <a:xfrm>
            <a:off x="4440210" y="2377480"/>
            <a:ext cx="602514" cy="602514"/>
          </a:xfrm>
          <a:prstGeom prst="ellipse">
            <a:avLst/>
          </a:prstGeom>
          <a:solidFill>
            <a:srgbClr val="DA251D"/>
          </a:soli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400">
              <a:solidFill>
                <a:schemeClr val="bg1"/>
              </a:solidFill>
              <a:latin typeface="方正汉真广标简体" panose="02000000000000000000" pitchFamily="2" charset="-122"/>
              <a:ea typeface="方正汉真广标简体" panose="02000000000000000000" pitchFamily="2" charset="-122"/>
            </a:endParaRPr>
          </a:p>
        </p:txBody>
      </p:sp>
      <p:sp>
        <p:nvSpPr>
          <p:cNvPr id="33" name="椭圆 32"/>
          <p:cNvSpPr/>
          <p:nvPr/>
        </p:nvSpPr>
        <p:spPr>
          <a:xfrm>
            <a:off x="4440210" y="3688947"/>
            <a:ext cx="602514" cy="602514"/>
          </a:xfrm>
          <a:prstGeom prst="ellipse">
            <a:avLst/>
          </a:prstGeom>
          <a:solidFill>
            <a:srgbClr val="DA251D"/>
          </a:soli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400">
              <a:solidFill>
                <a:schemeClr val="bg1"/>
              </a:solidFill>
              <a:latin typeface="方正汉真广标简体" panose="02000000000000000000" pitchFamily="2" charset="-122"/>
              <a:ea typeface="方正汉真广标简体" panose="02000000000000000000" pitchFamily="2" charset="-122"/>
            </a:endParaRPr>
          </a:p>
        </p:txBody>
      </p:sp>
      <p:sp>
        <p:nvSpPr>
          <p:cNvPr id="34" name="TextBox 14"/>
          <p:cNvSpPr txBox="1"/>
          <p:nvPr/>
        </p:nvSpPr>
        <p:spPr>
          <a:xfrm>
            <a:off x="4600868" y="1380909"/>
            <a:ext cx="301366" cy="307777"/>
          </a:xfrm>
          <a:prstGeom prst="rect">
            <a:avLst/>
          </a:prstGeom>
          <a:noFill/>
        </p:spPr>
        <p:txBody>
          <a:bodyPr wrap="none" lIns="0" tIns="0" rIns="0" bIns="0" rtlCol="0" anchor="t">
            <a:spAutoFit/>
          </a:bodyPr>
          <a:lstStyle/>
          <a:p>
            <a:pPr algn="ctr"/>
            <a:r>
              <a:rPr lang="en-US" altLang="zh-CN" sz="2000" dirty="0">
                <a:solidFill>
                  <a:schemeClr val="bg1"/>
                </a:solidFill>
                <a:latin typeface="方正汉真广标简体" panose="02000000000000000000" pitchFamily="2" charset="-122"/>
                <a:ea typeface="方正汉真广标简体" panose="02000000000000000000" pitchFamily="2" charset="-122"/>
              </a:rPr>
              <a:t>04</a:t>
            </a:r>
            <a:endParaRPr lang="zh-CN" altLang="en-US" sz="2000" dirty="0">
              <a:solidFill>
                <a:schemeClr val="bg1"/>
              </a:solidFill>
              <a:latin typeface="方正汉真广标简体" panose="02000000000000000000" pitchFamily="2" charset="-122"/>
              <a:ea typeface="方正汉真广标简体" panose="02000000000000000000" pitchFamily="2" charset="-122"/>
            </a:endParaRPr>
          </a:p>
        </p:txBody>
      </p:sp>
      <p:sp>
        <p:nvSpPr>
          <p:cNvPr id="35" name="TextBox 16"/>
          <p:cNvSpPr txBox="1"/>
          <p:nvPr/>
        </p:nvSpPr>
        <p:spPr>
          <a:xfrm>
            <a:off x="4584038" y="2575186"/>
            <a:ext cx="301365" cy="307777"/>
          </a:xfrm>
          <a:prstGeom prst="rect">
            <a:avLst/>
          </a:prstGeom>
          <a:noFill/>
        </p:spPr>
        <p:txBody>
          <a:bodyPr wrap="none" lIns="0" tIns="0" rIns="0" bIns="0" rtlCol="0">
            <a:spAutoFit/>
          </a:bodyPr>
          <a:lstStyle/>
          <a:p>
            <a:r>
              <a:rPr lang="en-US" altLang="zh-CN" sz="2000" dirty="0">
                <a:solidFill>
                  <a:schemeClr val="bg1"/>
                </a:solidFill>
                <a:latin typeface="方正汉真广标简体" panose="02000000000000000000" pitchFamily="2" charset="-122"/>
                <a:ea typeface="方正汉真广标简体" panose="02000000000000000000" pitchFamily="2" charset="-122"/>
              </a:rPr>
              <a:t>05</a:t>
            </a:r>
            <a:endParaRPr lang="zh-CN" altLang="en-US" sz="2000" dirty="0">
              <a:solidFill>
                <a:schemeClr val="bg1"/>
              </a:solidFill>
              <a:latin typeface="方正汉真广标简体" panose="02000000000000000000" pitchFamily="2" charset="-122"/>
              <a:ea typeface="方正汉真广标简体" panose="02000000000000000000" pitchFamily="2" charset="-122"/>
            </a:endParaRPr>
          </a:p>
        </p:txBody>
      </p:sp>
      <p:sp>
        <p:nvSpPr>
          <p:cNvPr id="36" name="TextBox 18"/>
          <p:cNvSpPr txBox="1"/>
          <p:nvPr/>
        </p:nvSpPr>
        <p:spPr>
          <a:xfrm>
            <a:off x="4584037" y="3866574"/>
            <a:ext cx="301365" cy="307777"/>
          </a:xfrm>
          <a:prstGeom prst="rect">
            <a:avLst/>
          </a:prstGeom>
          <a:noFill/>
        </p:spPr>
        <p:txBody>
          <a:bodyPr wrap="none" lIns="0" tIns="0" rIns="0" bIns="0" rtlCol="0">
            <a:spAutoFit/>
          </a:bodyPr>
          <a:lstStyle/>
          <a:p>
            <a:r>
              <a:rPr lang="en-US" altLang="zh-CN" sz="2000" dirty="0">
                <a:solidFill>
                  <a:schemeClr val="bg1"/>
                </a:solidFill>
                <a:latin typeface="方正汉真广标简体" panose="02000000000000000000" pitchFamily="2" charset="-122"/>
                <a:ea typeface="方正汉真广标简体" panose="02000000000000000000" pitchFamily="2" charset="-122"/>
              </a:rPr>
              <a:t>06</a:t>
            </a:r>
            <a:endParaRPr lang="zh-CN" altLang="en-US" sz="2000" dirty="0">
              <a:solidFill>
                <a:schemeClr val="bg1"/>
              </a:solidFill>
              <a:latin typeface="方正汉真广标简体" panose="02000000000000000000" pitchFamily="2" charset="-122"/>
              <a:ea typeface="方正汉真广标简体" panose="02000000000000000000" pitchFamily="2" charset="-122"/>
            </a:endParaRPr>
          </a:p>
        </p:txBody>
      </p:sp>
      <p:sp>
        <p:nvSpPr>
          <p:cNvPr id="37" name="矩形 36"/>
          <p:cNvSpPr/>
          <p:nvPr/>
        </p:nvSpPr>
        <p:spPr>
          <a:xfrm>
            <a:off x="5186552" y="2541719"/>
            <a:ext cx="3002327" cy="784239"/>
          </a:xfrm>
          <a:prstGeom prst="rect">
            <a:avLst/>
          </a:prstGeom>
          <a:noFill/>
          <a:ln>
            <a:noFill/>
          </a:ln>
        </p:spPr>
        <p:txBody>
          <a:bodyPr wrap="square" lIns="56564" tIns="28282" rIns="56564" bIns="28282">
            <a:spAutoFit/>
          </a:bodyPr>
          <a:lstStyle/>
          <a:p>
            <a:pPr algn="just">
              <a:lnSpc>
                <a:spcPct val="150000"/>
              </a:lnSpc>
            </a:pPr>
            <a:r>
              <a:rPr lang="zh-CN" altLang="zh-CN" sz="1050" dirty="0">
                <a:solidFill>
                  <a:schemeClr val="tx1">
                    <a:lumMod val="75000"/>
                    <a:lumOff val="25000"/>
                  </a:schemeClr>
                </a:solidFill>
                <a:latin typeface="微软雅黑" panose="020B0503020204020204" pitchFamily="34" charset="-122"/>
                <a:ea typeface="微软雅黑" panose="020B0503020204020204" pitchFamily="34" charset="-122"/>
              </a:rPr>
              <a:t>家庭就餐应遵从家规，吃有吃相，坐有坐相，礼貌待客，不可无视父母、长辈和客人，不可边吃边玩，不可浪费粮食。</a:t>
            </a:r>
            <a:endParaRPr lang="en-US" altLang="zh-CN" sz="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a:off x="5198338" y="3662235"/>
            <a:ext cx="3002327" cy="541864"/>
          </a:xfrm>
          <a:prstGeom prst="rect">
            <a:avLst/>
          </a:prstGeom>
          <a:noFill/>
          <a:ln>
            <a:noFill/>
          </a:ln>
        </p:spPr>
        <p:txBody>
          <a:bodyPr wrap="square" lIns="56564" tIns="28282" rIns="56564" bIns="28282">
            <a:spAutoFit/>
          </a:bodyPr>
          <a:lstStyle/>
          <a:p>
            <a:r>
              <a:rPr lang="zh-CN" altLang="zh-CN" sz="1050" dirty="0">
                <a:solidFill>
                  <a:schemeClr val="tx1">
                    <a:lumMod val="75000"/>
                    <a:lumOff val="25000"/>
                  </a:schemeClr>
                </a:solidFill>
                <a:latin typeface="微软雅黑" panose="020B0503020204020204" pitchFamily="34" charset="-122"/>
                <a:ea typeface="微软雅黑" panose="020B0503020204020204" pitchFamily="34" charset="-122"/>
              </a:rPr>
              <a:t>要尽可能分担父母的忧愁，不可无视父母的感受，要积极为父母做一些力所能及的事情，不可推辞，不可讲条件。</a:t>
            </a:r>
            <a:endParaRPr lang="zh-CN" altLang="zh-CN" sz="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3457574" y="301511"/>
            <a:ext cx="2233261" cy="400110"/>
            <a:chOff x="3457574" y="301511"/>
            <a:chExt cx="2233261" cy="400110"/>
          </a:xfrm>
        </p:grpSpPr>
        <p:grpSp>
          <p:nvGrpSpPr>
            <p:cNvPr id="21" name="组合 20"/>
            <p:cNvGrpSpPr/>
            <p:nvPr/>
          </p:nvGrpSpPr>
          <p:grpSpPr>
            <a:xfrm>
              <a:off x="3457574" y="301511"/>
              <a:ext cx="2233261" cy="400110"/>
              <a:chOff x="3662529" y="172663"/>
              <a:chExt cx="2977681" cy="533479"/>
            </a:xfrm>
          </p:grpSpPr>
          <p:sp>
            <p:nvSpPr>
              <p:cNvPr id="23" name="TextBox 15"/>
              <p:cNvSpPr txBox="1"/>
              <p:nvPr/>
            </p:nvSpPr>
            <p:spPr>
              <a:xfrm>
                <a:off x="3662529" y="172663"/>
                <a:ext cx="2977681" cy="533479"/>
              </a:xfrm>
              <a:prstGeom prst="rect">
                <a:avLst/>
              </a:prstGeom>
              <a:noFill/>
            </p:spPr>
            <p:txBody>
              <a:bodyPr wrap="square" rtlCol="0">
                <a:spAutoFit/>
              </a:bodyPr>
              <a:lstStyle/>
              <a:p>
                <a:pPr algn="ctr" fontAlgn="base">
                  <a:spcBef>
                    <a:spcPct val="0"/>
                  </a:spcBef>
                  <a:spcAft>
                    <a:spcPct val="0"/>
                  </a:spcAft>
                </a:pPr>
                <a:r>
                  <a:rPr lang="zh-CN" altLang="en-US" sz="2000" kern="0" dirty="0">
                    <a:solidFill>
                      <a:schemeClr val="tx1">
                        <a:lumMod val="65000"/>
                        <a:lumOff val="35000"/>
                      </a:schemeClr>
                    </a:solidFill>
                    <a:latin typeface="方正大标宋简体" panose="02010601030101010101" pitchFamily="65" charset="-122"/>
                    <a:ea typeface="方正大标宋简体" panose="02010601030101010101" pitchFamily="65" charset="-122"/>
                  </a:rPr>
                  <a:t>家规</a:t>
                </a:r>
                <a:endParaRPr lang="zh-CN" altLang="en-US" sz="2000" kern="0" dirty="0">
                  <a:solidFill>
                    <a:schemeClr val="tx1">
                      <a:lumMod val="65000"/>
                      <a:lumOff val="35000"/>
                    </a:schemeClr>
                  </a:solidFill>
                  <a:latin typeface="方正大标宋简体" panose="02010601030101010101" pitchFamily="65" charset="-122"/>
                  <a:ea typeface="方正大标宋简体" panose="02010601030101010101" pitchFamily="65" charset="-122"/>
                </a:endParaRPr>
              </a:p>
            </p:txBody>
          </p:sp>
          <p:pic>
            <p:nvPicPr>
              <p:cNvPr id="29" name="Picture 4" descr="D:\png\2015008_0006_素材天下网-sucaitianxia.com.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03933" y="236040"/>
                <a:ext cx="570275" cy="398289"/>
              </a:xfrm>
              <a:prstGeom prst="rect">
                <a:avLst/>
              </a:prstGeom>
              <a:noFill/>
              <a:extLst>
                <a:ext uri="{909E8E84-426E-40DD-AFC4-6F175D3DCCD1}">
                  <a14:hiddenFill xmlns:a14="http://schemas.microsoft.com/office/drawing/2010/main">
                    <a:solidFill>
                      <a:srgbClr val="FFFFFF"/>
                    </a:solidFill>
                  </a14:hiddenFill>
                </a:ext>
              </a:extLst>
            </p:spPr>
          </p:pic>
        </p:grpSp>
        <p:pic>
          <p:nvPicPr>
            <p:cNvPr id="22" name="Picture 4" descr="D:\png\2015008_0006_素材天下网-sucaitianxia.com.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39121" y="349044"/>
              <a:ext cx="427706" cy="298716"/>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42" presetClass="path" presetSubtype="0" accel="50000" decel="50000" fill="hold" grpId="1" nodeType="withEffect">
                                  <p:stCondLst>
                                    <p:cond delay="0"/>
                                  </p:stCondLst>
                                  <p:childTnLst>
                                    <p:animMotion origin="layout" path="M -4.44444E-6 -4.44444E-6 L -0.10625 -0.12746 " pathEditMode="relative" rAng="0" ptsTypes="AA">
                                      <p:cBhvr>
                                        <p:cTn id="9" dur="1000" spd="-100000" fill="hold"/>
                                        <p:tgtEl>
                                          <p:spTgt spid="30"/>
                                        </p:tgtEl>
                                        <p:attrNameLst>
                                          <p:attrName>ppt_x</p:attrName>
                                          <p:attrName>ppt_y</p:attrName>
                                        </p:attrNameLst>
                                      </p:cBhvr>
                                      <p:rCtr x="-5313" y="-6389"/>
                                    </p:animMotion>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500"/>
                                        <p:tgtEl>
                                          <p:spTgt spid="31"/>
                                        </p:tgtEl>
                                      </p:cBhvr>
                                    </p:animEffect>
                                  </p:childTnLst>
                                </p:cTn>
                              </p:par>
                              <p:par>
                                <p:cTn id="14" presetID="35" presetClass="path" presetSubtype="0" decel="40000" fill="hold" grpId="1" nodeType="withEffect">
                                  <p:stCondLst>
                                    <p:cond delay="0"/>
                                  </p:stCondLst>
                                  <p:childTnLst>
                                    <p:animMotion origin="layout" path="M 0.03073 -6.17284E-7 L -0.1592 -6.17284E-7 " pathEditMode="relative" rAng="0" ptsTypes="AA">
                                      <p:cBhvr>
                                        <p:cTn id="15" dur="1000" spd="-100000" fill="hold"/>
                                        <p:tgtEl>
                                          <p:spTgt spid="31"/>
                                        </p:tgtEl>
                                        <p:attrNameLst>
                                          <p:attrName>ppt_x</p:attrName>
                                          <p:attrName>ppt_y</p:attrName>
                                        </p:attrNameLst>
                                      </p:cBhvr>
                                      <p:rCtr x="-9497" y="0"/>
                                    </p:animMotion>
                                  </p:childTnLst>
                                </p:cTn>
                              </p:par>
                              <p:par>
                                <p:cTn id="16" presetID="35" presetClass="path" presetSubtype="0" accel="40000" decel="40000" fill="hold" grpId="2" nodeType="withEffect">
                                  <p:stCondLst>
                                    <p:cond delay="1000"/>
                                  </p:stCondLst>
                                  <p:childTnLst>
                                    <p:animMotion origin="layout" path="M 0.03073 -6.17284E-7 L -3.88889E-6 -6.17284E-7 " pathEditMode="relative" rAng="0" ptsTypes="AA">
                                      <p:cBhvr>
                                        <p:cTn id="17" dur="750" fill="hold"/>
                                        <p:tgtEl>
                                          <p:spTgt spid="31"/>
                                        </p:tgtEl>
                                        <p:attrNameLst>
                                          <p:attrName>ppt_x</p:attrName>
                                          <p:attrName>ppt_y</p:attrName>
                                        </p:attrNameLst>
                                      </p:cBhvr>
                                      <p:rCtr x="-1545" y="0"/>
                                    </p:animMotion>
                                  </p:childTnLst>
                                </p:cTn>
                              </p:par>
                              <p:par>
                                <p:cTn id="18" presetID="10" presetClass="entr" presetSubtype="0" fill="hold" grpId="0" nodeType="withEffect">
                                  <p:stCondLst>
                                    <p:cond delay="0"/>
                                  </p:stCondLst>
                                  <p:childTnLst>
                                    <p:set>
                                      <p:cBhvr>
                                        <p:cTn id="19" dur="1" fill="hold">
                                          <p:stCondLst>
                                            <p:cond delay="0"/>
                                          </p:stCondLst>
                                        </p:cTn>
                                        <p:tgtEl>
                                          <p:spTgt spid="32"/>
                                        </p:tgtEl>
                                        <p:attrNameLst>
                                          <p:attrName>style.visibility</p:attrName>
                                        </p:attrNameLst>
                                      </p:cBhvr>
                                      <p:to>
                                        <p:strVal val="visible"/>
                                      </p:to>
                                    </p:set>
                                    <p:animEffect transition="in" filter="fade">
                                      <p:cBhvr>
                                        <p:cTn id="20" dur="500"/>
                                        <p:tgtEl>
                                          <p:spTgt spid="32"/>
                                        </p:tgtEl>
                                      </p:cBhvr>
                                    </p:animEffect>
                                  </p:childTnLst>
                                </p:cTn>
                              </p:par>
                              <p:par>
                                <p:cTn id="21" presetID="35" presetClass="path" presetSubtype="0" decel="40000" fill="hold" grpId="1" nodeType="withEffect">
                                  <p:stCondLst>
                                    <p:cond delay="0"/>
                                  </p:stCondLst>
                                  <p:childTnLst>
                                    <p:animMotion origin="layout" path="M 0.03073 4.32099E-6 L -0.1592 4.32099E-6 " pathEditMode="relative" rAng="0" ptsTypes="AA">
                                      <p:cBhvr>
                                        <p:cTn id="22" dur="1000" spd="-100000" fill="hold"/>
                                        <p:tgtEl>
                                          <p:spTgt spid="32"/>
                                        </p:tgtEl>
                                        <p:attrNameLst>
                                          <p:attrName>ppt_x</p:attrName>
                                          <p:attrName>ppt_y</p:attrName>
                                        </p:attrNameLst>
                                      </p:cBhvr>
                                      <p:rCtr x="-9497" y="0"/>
                                    </p:animMotion>
                                  </p:childTnLst>
                                </p:cTn>
                              </p:par>
                              <p:par>
                                <p:cTn id="23" presetID="35" presetClass="path" presetSubtype="0" accel="40000" decel="40000" fill="hold" grpId="2" nodeType="withEffect">
                                  <p:stCondLst>
                                    <p:cond delay="1000"/>
                                  </p:stCondLst>
                                  <p:childTnLst>
                                    <p:animMotion origin="layout" path="M 0.03073 4.32099E-6 L 3.61111E-6 4.32099E-6 " pathEditMode="relative" rAng="0" ptsTypes="AA">
                                      <p:cBhvr>
                                        <p:cTn id="24" dur="750" fill="hold"/>
                                        <p:tgtEl>
                                          <p:spTgt spid="32"/>
                                        </p:tgtEl>
                                        <p:attrNameLst>
                                          <p:attrName>ppt_x</p:attrName>
                                          <p:attrName>ppt_y</p:attrName>
                                        </p:attrNameLst>
                                      </p:cBhvr>
                                      <p:rCtr x="-1545" y="0"/>
                                    </p:animMotion>
                                  </p:childTnLst>
                                </p:cTn>
                              </p:par>
                              <p:par>
                                <p:cTn id="25" presetID="10" presetClass="entr" presetSubtype="0" fill="hold" grpId="0" nodeType="with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500"/>
                                        <p:tgtEl>
                                          <p:spTgt spid="33"/>
                                        </p:tgtEl>
                                      </p:cBhvr>
                                    </p:animEffect>
                                  </p:childTnLst>
                                </p:cTn>
                              </p:par>
                              <p:par>
                                <p:cTn id="28" presetID="35" presetClass="path" presetSubtype="0" decel="40000" fill="hold" grpId="1" nodeType="withEffect">
                                  <p:stCondLst>
                                    <p:cond delay="0"/>
                                  </p:stCondLst>
                                  <p:childTnLst>
                                    <p:animMotion origin="layout" path="M 0.03073 -3.95062E-6 L -0.1592 -3.95062E-6 " pathEditMode="relative" rAng="0" ptsTypes="AA">
                                      <p:cBhvr>
                                        <p:cTn id="29" dur="1000" spd="-100000" fill="hold"/>
                                        <p:tgtEl>
                                          <p:spTgt spid="33"/>
                                        </p:tgtEl>
                                        <p:attrNameLst>
                                          <p:attrName>ppt_x</p:attrName>
                                          <p:attrName>ppt_y</p:attrName>
                                        </p:attrNameLst>
                                      </p:cBhvr>
                                      <p:rCtr x="-9497" y="0"/>
                                    </p:animMotion>
                                  </p:childTnLst>
                                </p:cTn>
                              </p:par>
                              <p:par>
                                <p:cTn id="30" presetID="35" presetClass="path" presetSubtype="0" accel="40000" decel="40000" fill="hold" grpId="2" nodeType="withEffect">
                                  <p:stCondLst>
                                    <p:cond delay="1000"/>
                                  </p:stCondLst>
                                  <p:childTnLst>
                                    <p:animMotion origin="layout" path="M 0.03073 -3.95062E-6 L 3.61111E-6 -3.95062E-6 " pathEditMode="relative" rAng="0" ptsTypes="AA">
                                      <p:cBhvr>
                                        <p:cTn id="31" dur="750" fill="hold"/>
                                        <p:tgtEl>
                                          <p:spTgt spid="33"/>
                                        </p:tgtEl>
                                        <p:attrNameLst>
                                          <p:attrName>ppt_x</p:attrName>
                                          <p:attrName>ppt_y</p:attrName>
                                        </p:attrNameLst>
                                      </p:cBhvr>
                                      <p:rCtr x="-1545" y="0"/>
                                    </p:animMotion>
                                  </p:childTnLst>
                                </p:cTn>
                              </p:par>
                            </p:childTnLst>
                          </p:cTn>
                        </p:par>
                        <p:par>
                          <p:cTn id="32" fill="hold">
                            <p:stCondLst>
                              <p:cond delay="1000"/>
                            </p:stCondLst>
                            <p:childTnLst>
                              <p:par>
                                <p:cTn id="33" presetID="31" presetClass="entr" presetSubtype="0" fill="hold" grpId="0" nodeType="afterEffect">
                                  <p:stCondLst>
                                    <p:cond delay="0"/>
                                  </p:stCondLst>
                                  <p:childTnLst>
                                    <p:set>
                                      <p:cBhvr>
                                        <p:cTn id="34" dur="1" fill="hold">
                                          <p:stCondLst>
                                            <p:cond delay="0"/>
                                          </p:stCondLst>
                                        </p:cTn>
                                        <p:tgtEl>
                                          <p:spTgt spid="34"/>
                                        </p:tgtEl>
                                        <p:attrNameLst>
                                          <p:attrName>style.visibility</p:attrName>
                                        </p:attrNameLst>
                                      </p:cBhvr>
                                      <p:to>
                                        <p:strVal val="visible"/>
                                      </p:to>
                                    </p:set>
                                    <p:anim calcmode="lin" valueType="num">
                                      <p:cBhvr>
                                        <p:cTn id="35" dur="300" fill="hold"/>
                                        <p:tgtEl>
                                          <p:spTgt spid="34"/>
                                        </p:tgtEl>
                                        <p:attrNameLst>
                                          <p:attrName>ppt_w</p:attrName>
                                        </p:attrNameLst>
                                      </p:cBhvr>
                                      <p:tavLst>
                                        <p:tav tm="0">
                                          <p:val>
                                            <p:fltVal val="0"/>
                                          </p:val>
                                        </p:tav>
                                        <p:tav tm="100000">
                                          <p:val>
                                            <p:strVal val="#ppt_w"/>
                                          </p:val>
                                        </p:tav>
                                      </p:tavLst>
                                    </p:anim>
                                    <p:anim calcmode="lin" valueType="num">
                                      <p:cBhvr>
                                        <p:cTn id="36" dur="300" fill="hold"/>
                                        <p:tgtEl>
                                          <p:spTgt spid="34"/>
                                        </p:tgtEl>
                                        <p:attrNameLst>
                                          <p:attrName>ppt_h</p:attrName>
                                        </p:attrNameLst>
                                      </p:cBhvr>
                                      <p:tavLst>
                                        <p:tav tm="0">
                                          <p:val>
                                            <p:fltVal val="0"/>
                                          </p:val>
                                        </p:tav>
                                        <p:tav tm="100000">
                                          <p:val>
                                            <p:strVal val="#ppt_h"/>
                                          </p:val>
                                        </p:tav>
                                      </p:tavLst>
                                    </p:anim>
                                    <p:anim calcmode="lin" valueType="num">
                                      <p:cBhvr>
                                        <p:cTn id="37" dur="300" fill="hold"/>
                                        <p:tgtEl>
                                          <p:spTgt spid="34"/>
                                        </p:tgtEl>
                                        <p:attrNameLst>
                                          <p:attrName>style.rotation</p:attrName>
                                        </p:attrNameLst>
                                      </p:cBhvr>
                                      <p:tavLst>
                                        <p:tav tm="0">
                                          <p:val>
                                            <p:fltVal val="90"/>
                                          </p:val>
                                        </p:tav>
                                        <p:tav tm="100000">
                                          <p:val>
                                            <p:fltVal val="0"/>
                                          </p:val>
                                        </p:tav>
                                      </p:tavLst>
                                    </p:anim>
                                    <p:animEffect transition="in" filter="fade">
                                      <p:cBhvr>
                                        <p:cTn id="38" dur="300"/>
                                        <p:tgtEl>
                                          <p:spTgt spid="34"/>
                                        </p:tgtEl>
                                      </p:cBhvr>
                                    </p:animEffect>
                                  </p:childTnLst>
                                </p:cTn>
                              </p:par>
                              <p:par>
                                <p:cTn id="39" presetID="22" presetClass="entr" presetSubtype="1" fill="hold" nodeType="with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wipe(up)">
                                      <p:cBhvr>
                                        <p:cTn id="41" dur="500"/>
                                        <p:tgtEl>
                                          <p:spTgt spid="17"/>
                                        </p:tgtEl>
                                      </p:cBhvr>
                                    </p:animEffect>
                                  </p:childTnLst>
                                </p:cTn>
                              </p:par>
                              <p:par>
                                <p:cTn id="42" presetID="31" presetClass="entr" presetSubtype="0" fill="hold" grpId="0" nodeType="withEffect">
                                  <p:stCondLst>
                                    <p:cond delay="0"/>
                                  </p:stCondLst>
                                  <p:childTnLst>
                                    <p:set>
                                      <p:cBhvr>
                                        <p:cTn id="43" dur="1" fill="hold">
                                          <p:stCondLst>
                                            <p:cond delay="0"/>
                                          </p:stCondLst>
                                        </p:cTn>
                                        <p:tgtEl>
                                          <p:spTgt spid="35"/>
                                        </p:tgtEl>
                                        <p:attrNameLst>
                                          <p:attrName>style.visibility</p:attrName>
                                        </p:attrNameLst>
                                      </p:cBhvr>
                                      <p:to>
                                        <p:strVal val="visible"/>
                                      </p:to>
                                    </p:set>
                                    <p:anim calcmode="lin" valueType="num">
                                      <p:cBhvr>
                                        <p:cTn id="44" dur="300" fill="hold"/>
                                        <p:tgtEl>
                                          <p:spTgt spid="35"/>
                                        </p:tgtEl>
                                        <p:attrNameLst>
                                          <p:attrName>ppt_w</p:attrName>
                                        </p:attrNameLst>
                                      </p:cBhvr>
                                      <p:tavLst>
                                        <p:tav tm="0">
                                          <p:val>
                                            <p:fltVal val="0"/>
                                          </p:val>
                                        </p:tav>
                                        <p:tav tm="100000">
                                          <p:val>
                                            <p:strVal val="#ppt_w"/>
                                          </p:val>
                                        </p:tav>
                                      </p:tavLst>
                                    </p:anim>
                                    <p:anim calcmode="lin" valueType="num">
                                      <p:cBhvr>
                                        <p:cTn id="45" dur="300" fill="hold"/>
                                        <p:tgtEl>
                                          <p:spTgt spid="35"/>
                                        </p:tgtEl>
                                        <p:attrNameLst>
                                          <p:attrName>ppt_h</p:attrName>
                                        </p:attrNameLst>
                                      </p:cBhvr>
                                      <p:tavLst>
                                        <p:tav tm="0">
                                          <p:val>
                                            <p:fltVal val="0"/>
                                          </p:val>
                                        </p:tav>
                                        <p:tav tm="100000">
                                          <p:val>
                                            <p:strVal val="#ppt_h"/>
                                          </p:val>
                                        </p:tav>
                                      </p:tavLst>
                                    </p:anim>
                                    <p:anim calcmode="lin" valueType="num">
                                      <p:cBhvr>
                                        <p:cTn id="46" dur="300" fill="hold"/>
                                        <p:tgtEl>
                                          <p:spTgt spid="35"/>
                                        </p:tgtEl>
                                        <p:attrNameLst>
                                          <p:attrName>style.rotation</p:attrName>
                                        </p:attrNameLst>
                                      </p:cBhvr>
                                      <p:tavLst>
                                        <p:tav tm="0">
                                          <p:val>
                                            <p:fltVal val="90"/>
                                          </p:val>
                                        </p:tav>
                                        <p:tav tm="100000">
                                          <p:val>
                                            <p:fltVal val="0"/>
                                          </p:val>
                                        </p:tav>
                                      </p:tavLst>
                                    </p:anim>
                                    <p:animEffect transition="in" filter="fade">
                                      <p:cBhvr>
                                        <p:cTn id="47" dur="300"/>
                                        <p:tgtEl>
                                          <p:spTgt spid="35"/>
                                        </p:tgtEl>
                                      </p:cBhvr>
                                    </p:animEffect>
                                  </p:childTnLst>
                                </p:cTn>
                              </p:par>
                              <p:par>
                                <p:cTn id="48" presetID="22" presetClass="entr" presetSubtype="1" fill="hold" nodeType="with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wipe(up)">
                                      <p:cBhvr>
                                        <p:cTn id="50" dur="500"/>
                                        <p:tgtEl>
                                          <p:spTgt spid="16"/>
                                        </p:tgtEl>
                                      </p:cBhvr>
                                    </p:animEffect>
                                  </p:childTnLst>
                                </p:cTn>
                              </p:par>
                              <p:par>
                                <p:cTn id="51" presetID="31" presetClass="entr" presetSubtype="0"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anim calcmode="lin" valueType="num">
                                      <p:cBhvr>
                                        <p:cTn id="53" dur="300" fill="hold"/>
                                        <p:tgtEl>
                                          <p:spTgt spid="36"/>
                                        </p:tgtEl>
                                        <p:attrNameLst>
                                          <p:attrName>ppt_w</p:attrName>
                                        </p:attrNameLst>
                                      </p:cBhvr>
                                      <p:tavLst>
                                        <p:tav tm="0">
                                          <p:val>
                                            <p:fltVal val="0"/>
                                          </p:val>
                                        </p:tav>
                                        <p:tav tm="100000">
                                          <p:val>
                                            <p:strVal val="#ppt_w"/>
                                          </p:val>
                                        </p:tav>
                                      </p:tavLst>
                                    </p:anim>
                                    <p:anim calcmode="lin" valueType="num">
                                      <p:cBhvr>
                                        <p:cTn id="54" dur="300" fill="hold"/>
                                        <p:tgtEl>
                                          <p:spTgt spid="36"/>
                                        </p:tgtEl>
                                        <p:attrNameLst>
                                          <p:attrName>ppt_h</p:attrName>
                                        </p:attrNameLst>
                                      </p:cBhvr>
                                      <p:tavLst>
                                        <p:tav tm="0">
                                          <p:val>
                                            <p:fltVal val="0"/>
                                          </p:val>
                                        </p:tav>
                                        <p:tav tm="100000">
                                          <p:val>
                                            <p:strVal val="#ppt_h"/>
                                          </p:val>
                                        </p:tav>
                                      </p:tavLst>
                                    </p:anim>
                                    <p:anim calcmode="lin" valueType="num">
                                      <p:cBhvr>
                                        <p:cTn id="55" dur="300" fill="hold"/>
                                        <p:tgtEl>
                                          <p:spTgt spid="36"/>
                                        </p:tgtEl>
                                        <p:attrNameLst>
                                          <p:attrName>style.rotation</p:attrName>
                                        </p:attrNameLst>
                                      </p:cBhvr>
                                      <p:tavLst>
                                        <p:tav tm="0">
                                          <p:val>
                                            <p:fltVal val="90"/>
                                          </p:val>
                                        </p:tav>
                                        <p:tav tm="100000">
                                          <p:val>
                                            <p:fltVal val="0"/>
                                          </p:val>
                                        </p:tav>
                                      </p:tavLst>
                                    </p:anim>
                                    <p:animEffect transition="in" filter="fade">
                                      <p:cBhvr>
                                        <p:cTn id="56" dur="300"/>
                                        <p:tgtEl>
                                          <p:spTgt spid="36"/>
                                        </p:tgtEl>
                                      </p:cBhvr>
                                    </p:animEffect>
                                  </p:childTnLst>
                                </p:cTn>
                              </p:par>
                            </p:childTnLst>
                          </p:cTn>
                        </p:par>
                        <p:par>
                          <p:cTn id="57" fill="hold">
                            <p:stCondLst>
                              <p:cond delay="1500"/>
                            </p:stCondLst>
                            <p:childTnLst>
                              <p:par>
                                <p:cTn id="58" presetID="22" presetClass="entr" presetSubtype="1"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wipe(up)">
                                      <p:cBhvr>
                                        <p:cTn id="60" dur="500"/>
                                        <p:tgtEl>
                                          <p:spTgt spid="20"/>
                                        </p:tgtEl>
                                      </p:cBhvr>
                                    </p:animEffect>
                                  </p:childTnLst>
                                </p:cTn>
                              </p:par>
                            </p:childTnLst>
                          </p:cTn>
                        </p:par>
                        <p:par>
                          <p:cTn id="61" fill="hold">
                            <p:stCondLst>
                              <p:cond delay="2000"/>
                            </p:stCondLst>
                            <p:childTnLst>
                              <p:par>
                                <p:cTn id="62" presetID="22" presetClass="entr" presetSubtype="1" fill="hold" grpId="0" nodeType="afterEffect">
                                  <p:stCondLst>
                                    <p:cond delay="0"/>
                                  </p:stCondLst>
                                  <p:childTnLst>
                                    <p:set>
                                      <p:cBhvr>
                                        <p:cTn id="63" dur="1" fill="hold">
                                          <p:stCondLst>
                                            <p:cond delay="0"/>
                                          </p:stCondLst>
                                        </p:cTn>
                                        <p:tgtEl>
                                          <p:spTgt spid="37"/>
                                        </p:tgtEl>
                                        <p:attrNameLst>
                                          <p:attrName>style.visibility</p:attrName>
                                        </p:attrNameLst>
                                      </p:cBhvr>
                                      <p:to>
                                        <p:strVal val="visible"/>
                                      </p:to>
                                    </p:set>
                                    <p:animEffect transition="in" filter="wipe(up)">
                                      <p:cBhvr>
                                        <p:cTn id="64" dur="500"/>
                                        <p:tgtEl>
                                          <p:spTgt spid="37"/>
                                        </p:tgtEl>
                                      </p:cBhvr>
                                    </p:animEffect>
                                  </p:childTnLst>
                                </p:cTn>
                              </p:par>
                            </p:childTnLst>
                          </p:cTn>
                        </p:par>
                        <p:par>
                          <p:cTn id="65" fill="hold">
                            <p:stCondLst>
                              <p:cond delay="2500"/>
                            </p:stCondLst>
                            <p:childTnLst>
                              <p:par>
                                <p:cTn id="66" presetID="22" presetClass="entr" presetSubtype="1" fill="hold" grpId="0" nodeType="afterEffect">
                                  <p:stCondLst>
                                    <p:cond delay="0"/>
                                  </p:stCondLst>
                                  <p:childTnLst>
                                    <p:set>
                                      <p:cBhvr>
                                        <p:cTn id="67" dur="1" fill="hold">
                                          <p:stCondLst>
                                            <p:cond delay="0"/>
                                          </p:stCondLst>
                                        </p:cTn>
                                        <p:tgtEl>
                                          <p:spTgt spid="38"/>
                                        </p:tgtEl>
                                        <p:attrNameLst>
                                          <p:attrName>style.visibility</p:attrName>
                                        </p:attrNameLst>
                                      </p:cBhvr>
                                      <p:to>
                                        <p:strVal val="visible"/>
                                      </p:to>
                                    </p:set>
                                    <p:animEffect transition="in" filter="wipe(up)">
                                      <p:cBhvr>
                                        <p:cTn id="68"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30" grpId="0" animBg="1"/>
      <p:bldP spid="30" grpId="1" animBg="1"/>
      <p:bldP spid="31" grpId="0" animBg="1"/>
      <p:bldP spid="31" grpId="1" animBg="1"/>
      <p:bldP spid="31" grpId="2" animBg="1"/>
      <p:bldP spid="32" grpId="0" animBg="1"/>
      <p:bldP spid="32" grpId="1" animBg="1"/>
      <p:bldP spid="32" grpId="2" animBg="1"/>
      <p:bldP spid="33" grpId="0" animBg="1"/>
      <p:bldP spid="33" grpId="1" animBg="1"/>
      <p:bldP spid="33" grpId="2" animBg="1"/>
      <p:bldP spid="34" grpId="0"/>
      <p:bldP spid="35" grpId="0"/>
      <p:bldP spid="36" grpId="0"/>
      <p:bldP spid="37" grpId="0"/>
      <p:bldP spid="3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682126" y="1006699"/>
            <a:ext cx="3130101" cy="3130101"/>
          </a:xfrm>
          <a:prstGeom prst="rect">
            <a:avLst/>
          </a:prstGeom>
        </p:spPr>
      </p:pic>
      <p:cxnSp>
        <p:nvCxnSpPr>
          <p:cNvPr id="6" name="直接连接符 5"/>
          <p:cNvCxnSpPr/>
          <p:nvPr/>
        </p:nvCxnSpPr>
        <p:spPr bwMode="auto">
          <a:xfrm>
            <a:off x="4891642" y="2928007"/>
            <a:ext cx="0" cy="828785"/>
          </a:xfrm>
          <a:prstGeom prst="line">
            <a:avLst/>
          </a:prstGeom>
          <a:solidFill>
            <a:schemeClr val="accent1"/>
          </a:solidFill>
          <a:ln w="76200" cap="flat" cmpd="sng" algn="ctr">
            <a:solidFill>
              <a:schemeClr val="bg1">
                <a:lumMod val="75000"/>
              </a:schemeClr>
            </a:solidFill>
            <a:prstDash val="solid"/>
            <a:round/>
            <a:headEnd type="none" w="med" len="med"/>
            <a:tailEnd type="none" w="med" len="med"/>
          </a:ln>
          <a:effectLst>
            <a:outerShdw blurRad="317500" dist="76200" dir="2700000" algn="ctr" rotWithShape="0">
              <a:schemeClr val="tx1">
                <a:lumMod val="50000"/>
                <a:lumOff val="50000"/>
              </a:schemeClr>
            </a:outerShdw>
          </a:effectLst>
        </p:spPr>
      </p:cxnSp>
      <p:cxnSp>
        <p:nvCxnSpPr>
          <p:cNvPr id="7" name="直接连接符 6"/>
          <p:cNvCxnSpPr/>
          <p:nvPr/>
        </p:nvCxnSpPr>
        <p:spPr bwMode="auto">
          <a:xfrm>
            <a:off x="4891642" y="1706730"/>
            <a:ext cx="0" cy="819187"/>
          </a:xfrm>
          <a:prstGeom prst="line">
            <a:avLst/>
          </a:prstGeom>
          <a:solidFill>
            <a:schemeClr val="accent1"/>
          </a:solidFill>
          <a:ln w="76200" cap="flat" cmpd="sng" algn="ctr">
            <a:solidFill>
              <a:schemeClr val="bg1">
                <a:lumMod val="75000"/>
              </a:schemeClr>
            </a:solidFill>
            <a:prstDash val="solid"/>
            <a:round/>
            <a:headEnd type="none" w="med" len="med"/>
            <a:tailEnd type="none" w="med" len="med"/>
          </a:ln>
          <a:effectLst>
            <a:outerShdw blurRad="317500" dist="76200" dir="2700000" algn="ctr" rotWithShape="0">
              <a:schemeClr val="tx1">
                <a:lumMod val="50000"/>
                <a:lumOff val="50000"/>
              </a:schemeClr>
            </a:outerShdw>
          </a:effectLst>
        </p:spPr>
      </p:cxnSp>
      <p:sp>
        <p:nvSpPr>
          <p:cNvPr id="8" name="矩形 7"/>
          <p:cNvSpPr/>
          <p:nvPr/>
        </p:nvSpPr>
        <p:spPr>
          <a:xfrm>
            <a:off x="1409073" y="1193398"/>
            <a:ext cx="3002327" cy="541864"/>
          </a:xfrm>
          <a:prstGeom prst="rect">
            <a:avLst/>
          </a:prstGeom>
          <a:noFill/>
          <a:ln>
            <a:noFill/>
          </a:ln>
        </p:spPr>
        <p:txBody>
          <a:bodyPr wrap="square" lIns="56564" tIns="28282" rIns="56564" bIns="28282">
            <a:spAutoFit/>
          </a:bodyPr>
          <a:lstStyle/>
          <a:p>
            <a:r>
              <a:rPr lang="zh-CN" altLang="zh-CN" sz="1050" dirty="0">
                <a:solidFill>
                  <a:schemeClr val="tx1">
                    <a:lumMod val="75000"/>
                    <a:lumOff val="25000"/>
                  </a:schemeClr>
                </a:solidFill>
                <a:latin typeface="微软雅黑" panose="020B0503020204020204" pitchFamily="34" charset="-122"/>
                <a:ea typeface="微软雅黑" panose="020B0503020204020204" pitchFamily="34" charset="-122"/>
              </a:rPr>
              <a:t>要孝顺父母，懂得感恩，珍惜幸福生活，遵从父母教导，出门进门要和父母打招呼，不可忘恩，不可与父母顶撞、狡辩或者无理取闹。</a:t>
            </a:r>
            <a:endParaRPr lang="zh-CN"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椭圆 8"/>
          <p:cNvSpPr/>
          <p:nvPr/>
        </p:nvSpPr>
        <p:spPr>
          <a:xfrm>
            <a:off x="4589306" y="1170649"/>
            <a:ext cx="602514" cy="602514"/>
          </a:xfrm>
          <a:prstGeom prst="ellipse">
            <a:avLst/>
          </a:prstGeom>
          <a:solidFill>
            <a:srgbClr val="DA251D"/>
          </a:soli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400">
              <a:solidFill>
                <a:schemeClr val="bg1"/>
              </a:solidFill>
              <a:latin typeface="方正汉真广标简体" panose="02000000000000000000" pitchFamily="2" charset="-122"/>
              <a:ea typeface="方正汉真广标简体" panose="02000000000000000000" pitchFamily="2" charset="-122"/>
            </a:endParaRPr>
          </a:p>
        </p:txBody>
      </p:sp>
      <p:sp>
        <p:nvSpPr>
          <p:cNvPr id="10" name="椭圆 9"/>
          <p:cNvSpPr/>
          <p:nvPr/>
        </p:nvSpPr>
        <p:spPr>
          <a:xfrm>
            <a:off x="4602051" y="2345111"/>
            <a:ext cx="602514" cy="602514"/>
          </a:xfrm>
          <a:prstGeom prst="ellipse">
            <a:avLst/>
          </a:prstGeom>
          <a:solidFill>
            <a:srgbClr val="DA251D"/>
          </a:soli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400">
              <a:solidFill>
                <a:schemeClr val="bg1"/>
              </a:solidFill>
              <a:latin typeface="方正汉真广标简体" panose="02000000000000000000" pitchFamily="2" charset="-122"/>
              <a:ea typeface="方正汉真广标简体" panose="02000000000000000000" pitchFamily="2" charset="-122"/>
            </a:endParaRPr>
          </a:p>
        </p:txBody>
      </p:sp>
      <p:sp>
        <p:nvSpPr>
          <p:cNvPr id="11" name="椭圆 10"/>
          <p:cNvSpPr/>
          <p:nvPr/>
        </p:nvSpPr>
        <p:spPr>
          <a:xfrm>
            <a:off x="4602051" y="3656578"/>
            <a:ext cx="602514" cy="602514"/>
          </a:xfrm>
          <a:prstGeom prst="ellipse">
            <a:avLst/>
          </a:prstGeom>
          <a:solidFill>
            <a:srgbClr val="DA251D"/>
          </a:soli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400">
              <a:solidFill>
                <a:schemeClr val="bg1"/>
              </a:solidFill>
              <a:latin typeface="方正汉真广标简体" panose="02000000000000000000" pitchFamily="2" charset="-122"/>
              <a:ea typeface="方正汉真广标简体" panose="02000000000000000000" pitchFamily="2" charset="-122"/>
            </a:endParaRPr>
          </a:p>
        </p:txBody>
      </p:sp>
      <p:sp>
        <p:nvSpPr>
          <p:cNvPr id="12" name="TextBox 14"/>
          <p:cNvSpPr txBox="1"/>
          <p:nvPr/>
        </p:nvSpPr>
        <p:spPr>
          <a:xfrm>
            <a:off x="4762709" y="1348540"/>
            <a:ext cx="301366" cy="307777"/>
          </a:xfrm>
          <a:prstGeom prst="rect">
            <a:avLst/>
          </a:prstGeom>
          <a:noFill/>
        </p:spPr>
        <p:txBody>
          <a:bodyPr wrap="none" lIns="0" tIns="0" rIns="0" bIns="0" rtlCol="0" anchor="t">
            <a:spAutoFit/>
          </a:bodyPr>
          <a:lstStyle/>
          <a:p>
            <a:pPr algn="ctr"/>
            <a:r>
              <a:rPr lang="en-US" altLang="zh-CN" sz="2000" dirty="0">
                <a:solidFill>
                  <a:schemeClr val="bg1"/>
                </a:solidFill>
                <a:latin typeface="方正汉真广标简体" panose="02000000000000000000" pitchFamily="2" charset="-122"/>
                <a:ea typeface="方正汉真广标简体" panose="02000000000000000000" pitchFamily="2" charset="-122"/>
              </a:rPr>
              <a:t>07</a:t>
            </a:r>
            <a:endParaRPr lang="zh-CN" altLang="en-US" sz="2000" dirty="0">
              <a:solidFill>
                <a:schemeClr val="bg1"/>
              </a:solidFill>
              <a:latin typeface="方正汉真广标简体" panose="02000000000000000000" pitchFamily="2" charset="-122"/>
              <a:ea typeface="方正汉真广标简体" panose="02000000000000000000" pitchFamily="2" charset="-122"/>
            </a:endParaRPr>
          </a:p>
        </p:txBody>
      </p:sp>
      <p:sp>
        <p:nvSpPr>
          <p:cNvPr id="13" name="TextBox 16"/>
          <p:cNvSpPr txBox="1"/>
          <p:nvPr/>
        </p:nvSpPr>
        <p:spPr>
          <a:xfrm>
            <a:off x="4745879" y="2542817"/>
            <a:ext cx="301365" cy="307777"/>
          </a:xfrm>
          <a:prstGeom prst="rect">
            <a:avLst/>
          </a:prstGeom>
          <a:noFill/>
        </p:spPr>
        <p:txBody>
          <a:bodyPr wrap="none" lIns="0" tIns="0" rIns="0" bIns="0" rtlCol="0">
            <a:spAutoFit/>
          </a:bodyPr>
          <a:lstStyle/>
          <a:p>
            <a:r>
              <a:rPr lang="en-US" altLang="zh-CN" sz="2000" dirty="0">
                <a:solidFill>
                  <a:schemeClr val="bg1"/>
                </a:solidFill>
                <a:latin typeface="方正汉真广标简体" panose="02000000000000000000" pitchFamily="2" charset="-122"/>
                <a:ea typeface="方正汉真广标简体" panose="02000000000000000000" pitchFamily="2" charset="-122"/>
              </a:rPr>
              <a:t>08</a:t>
            </a:r>
            <a:endParaRPr lang="zh-CN" altLang="en-US" sz="2000" dirty="0">
              <a:solidFill>
                <a:schemeClr val="bg1"/>
              </a:solidFill>
              <a:latin typeface="方正汉真广标简体" panose="02000000000000000000" pitchFamily="2" charset="-122"/>
              <a:ea typeface="方正汉真广标简体" panose="02000000000000000000" pitchFamily="2" charset="-122"/>
            </a:endParaRPr>
          </a:p>
        </p:txBody>
      </p:sp>
      <p:sp>
        <p:nvSpPr>
          <p:cNvPr id="14" name="TextBox 18"/>
          <p:cNvSpPr txBox="1"/>
          <p:nvPr/>
        </p:nvSpPr>
        <p:spPr>
          <a:xfrm>
            <a:off x="4745878" y="3834205"/>
            <a:ext cx="301365" cy="307777"/>
          </a:xfrm>
          <a:prstGeom prst="rect">
            <a:avLst/>
          </a:prstGeom>
          <a:noFill/>
        </p:spPr>
        <p:txBody>
          <a:bodyPr wrap="none" lIns="0" tIns="0" rIns="0" bIns="0" rtlCol="0">
            <a:spAutoFit/>
          </a:bodyPr>
          <a:lstStyle/>
          <a:p>
            <a:r>
              <a:rPr lang="en-US" altLang="zh-CN" sz="2000" dirty="0">
                <a:solidFill>
                  <a:schemeClr val="bg1"/>
                </a:solidFill>
                <a:latin typeface="方正汉真广标简体" panose="02000000000000000000" pitchFamily="2" charset="-122"/>
                <a:ea typeface="方正汉真广标简体" panose="02000000000000000000" pitchFamily="2" charset="-122"/>
              </a:rPr>
              <a:t>09</a:t>
            </a:r>
            <a:endParaRPr lang="zh-CN" altLang="en-US" sz="2000" dirty="0">
              <a:solidFill>
                <a:schemeClr val="bg1"/>
              </a:solidFill>
              <a:latin typeface="方正汉真广标简体" panose="02000000000000000000" pitchFamily="2" charset="-122"/>
              <a:ea typeface="方正汉真广标简体" panose="02000000000000000000" pitchFamily="2" charset="-122"/>
            </a:endParaRPr>
          </a:p>
        </p:txBody>
      </p:sp>
      <p:sp>
        <p:nvSpPr>
          <p:cNvPr id="15" name="矩形 14"/>
          <p:cNvSpPr/>
          <p:nvPr/>
        </p:nvSpPr>
        <p:spPr>
          <a:xfrm>
            <a:off x="1377304" y="2318963"/>
            <a:ext cx="3002327" cy="865030"/>
          </a:xfrm>
          <a:prstGeom prst="rect">
            <a:avLst/>
          </a:prstGeom>
          <a:noFill/>
          <a:ln>
            <a:noFill/>
          </a:ln>
        </p:spPr>
        <p:txBody>
          <a:bodyPr wrap="square" lIns="56564" tIns="28282" rIns="56564" bIns="28282">
            <a:spAutoFit/>
          </a:bodyPr>
          <a:lstStyle/>
          <a:p>
            <a:r>
              <a:rPr lang="zh-CN" altLang="zh-CN" sz="1050" dirty="0">
                <a:solidFill>
                  <a:schemeClr val="tx1">
                    <a:lumMod val="75000"/>
                    <a:lumOff val="25000"/>
                  </a:schemeClr>
                </a:solidFill>
                <a:latin typeface="微软雅黑" panose="020B0503020204020204" pitchFamily="34" charset="-122"/>
                <a:ea typeface="微软雅黑" panose="020B0503020204020204" pitchFamily="34" charset="-122"/>
              </a:rPr>
              <a:t>要学会感激，感激无私奉献、默默付出的父母，感激一切曾经关心过爱护过支持过帮助过的人，要珍视社会和自然中一切真实的美好的善良的事物，憎恨虚伪、丑恶的不良现象，不可是非不分、善恶不辨。</a:t>
            </a:r>
            <a:endParaRPr lang="zh-CN"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1374223" y="3767694"/>
            <a:ext cx="3002327" cy="380282"/>
          </a:xfrm>
          <a:prstGeom prst="rect">
            <a:avLst/>
          </a:prstGeom>
          <a:noFill/>
          <a:ln>
            <a:noFill/>
          </a:ln>
        </p:spPr>
        <p:txBody>
          <a:bodyPr wrap="square" lIns="56564" tIns="28282" rIns="56564" bIns="28282">
            <a:spAutoFit/>
          </a:bodyPr>
          <a:lstStyle/>
          <a:p>
            <a:r>
              <a:rPr lang="zh-CN" altLang="zh-CN" sz="1050" dirty="0">
                <a:solidFill>
                  <a:schemeClr val="tx1">
                    <a:lumMod val="75000"/>
                    <a:lumOff val="25000"/>
                  </a:schemeClr>
                </a:solidFill>
                <a:latin typeface="微软雅黑" panose="020B0503020204020204" pitchFamily="34" charset="-122"/>
                <a:ea typeface="微软雅黑" panose="020B0503020204020204" pitchFamily="34" charset="-122"/>
              </a:rPr>
              <a:t>要尊敬师长，见到老师、长辈、熟人要主动热情打招呼，不可视而不见见而避之。</a:t>
            </a:r>
            <a:endParaRPr lang="zh-CN"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3457574" y="301511"/>
            <a:ext cx="2233261" cy="400110"/>
            <a:chOff x="3457574" y="301511"/>
            <a:chExt cx="2233261" cy="400110"/>
          </a:xfrm>
        </p:grpSpPr>
        <p:grpSp>
          <p:nvGrpSpPr>
            <p:cNvPr id="18" name="组合 17"/>
            <p:cNvGrpSpPr/>
            <p:nvPr/>
          </p:nvGrpSpPr>
          <p:grpSpPr>
            <a:xfrm>
              <a:off x="3457574" y="301511"/>
              <a:ext cx="2233261" cy="400110"/>
              <a:chOff x="3662529" y="172663"/>
              <a:chExt cx="2977681" cy="533479"/>
            </a:xfrm>
          </p:grpSpPr>
          <p:sp>
            <p:nvSpPr>
              <p:cNvPr id="20" name="TextBox 15"/>
              <p:cNvSpPr txBox="1"/>
              <p:nvPr/>
            </p:nvSpPr>
            <p:spPr>
              <a:xfrm>
                <a:off x="3662529" y="172663"/>
                <a:ext cx="2977681" cy="533479"/>
              </a:xfrm>
              <a:prstGeom prst="rect">
                <a:avLst/>
              </a:prstGeom>
              <a:noFill/>
            </p:spPr>
            <p:txBody>
              <a:bodyPr wrap="square" rtlCol="0">
                <a:spAutoFit/>
              </a:bodyPr>
              <a:lstStyle/>
              <a:p>
                <a:pPr algn="ctr" fontAlgn="base">
                  <a:spcBef>
                    <a:spcPct val="0"/>
                  </a:spcBef>
                  <a:spcAft>
                    <a:spcPct val="0"/>
                  </a:spcAft>
                </a:pPr>
                <a:r>
                  <a:rPr lang="zh-CN" altLang="en-US" sz="2000" kern="0" dirty="0">
                    <a:solidFill>
                      <a:schemeClr val="tx1">
                        <a:lumMod val="65000"/>
                        <a:lumOff val="35000"/>
                      </a:schemeClr>
                    </a:solidFill>
                    <a:latin typeface="方正大标宋简体" panose="02010601030101010101" pitchFamily="65" charset="-122"/>
                    <a:ea typeface="方正大标宋简体" panose="02010601030101010101" pitchFamily="65" charset="-122"/>
                  </a:rPr>
                  <a:t>家规</a:t>
                </a:r>
                <a:endParaRPr lang="zh-CN" altLang="en-US" sz="2000" kern="0" dirty="0">
                  <a:solidFill>
                    <a:schemeClr val="tx1">
                      <a:lumMod val="65000"/>
                      <a:lumOff val="35000"/>
                    </a:schemeClr>
                  </a:solidFill>
                  <a:latin typeface="方正大标宋简体" panose="02010601030101010101" pitchFamily="65" charset="-122"/>
                  <a:ea typeface="方正大标宋简体" panose="02010601030101010101" pitchFamily="65" charset="-122"/>
                </a:endParaRPr>
              </a:p>
            </p:txBody>
          </p:sp>
          <p:pic>
            <p:nvPicPr>
              <p:cNvPr id="21" name="Picture 4" descr="D:\png\2015008_0006_素材天下网-sucaitianxia.com.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03933" y="236040"/>
                <a:ext cx="570275" cy="398289"/>
              </a:xfrm>
              <a:prstGeom prst="rect">
                <a:avLst/>
              </a:prstGeom>
              <a:noFill/>
              <a:extLst>
                <a:ext uri="{909E8E84-426E-40DD-AFC4-6F175D3DCCD1}">
                  <a14:hiddenFill xmlns:a14="http://schemas.microsoft.com/office/drawing/2010/main">
                    <a:solidFill>
                      <a:srgbClr val="FFFFFF"/>
                    </a:solidFill>
                  </a14:hiddenFill>
                </a:ext>
              </a:extLst>
            </p:spPr>
          </p:pic>
        </p:grpSp>
        <p:pic>
          <p:nvPicPr>
            <p:cNvPr id="19" name="Picture 4" descr="D:\png\2015008_0006_素材天下网-sucaitianxia.com.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39121" y="349044"/>
              <a:ext cx="427706" cy="298716"/>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35" presetClass="path" presetSubtype="0" decel="40000" fill="hold" grpId="1" nodeType="withEffect">
                                  <p:stCondLst>
                                    <p:cond delay="0"/>
                                  </p:stCondLst>
                                  <p:childTnLst>
                                    <p:animMotion origin="layout" path="M 0.03073 -6.17284E-7 L -0.1592 -6.17284E-7 " pathEditMode="relative" rAng="0" ptsTypes="AA">
                                      <p:cBhvr>
                                        <p:cTn id="15" dur="1000" spd="-100000" fill="hold"/>
                                        <p:tgtEl>
                                          <p:spTgt spid="9"/>
                                        </p:tgtEl>
                                        <p:attrNameLst>
                                          <p:attrName>ppt_x</p:attrName>
                                          <p:attrName>ppt_y</p:attrName>
                                        </p:attrNameLst>
                                      </p:cBhvr>
                                      <p:rCtr x="-9497" y="0"/>
                                    </p:animMotion>
                                  </p:childTnLst>
                                </p:cTn>
                              </p:par>
                              <p:par>
                                <p:cTn id="16" presetID="35" presetClass="path" presetSubtype="0" accel="40000" decel="40000" fill="hold" grpId="2" nodeType="withEffect">
                                  <p:stCondLst>
                                    <p:cond delay="1000"/>
                                  </p:stCondLst>
                                  <p:childTnLst>
                                    <p:animMotion origin="layout" path="M 0.03073 -6.17284E-7 L -3.88889E-6 -6.17284E-7 " pathEditMode="relative" rAng="0" ptsTypes="AA">
                                      <p:cBhvr>
                                        <p:cTn id="17" dur="750" fill="hold"/>
                                        <p:tgtEl>
                                          <p:spTgt spid="9"/>
                                        </p:tgtEl>
                                        <p:attrNameLst>
                                          <p:attrName>ppt_x</p:attrName>
                                          <p:attrName>ppt_y</p:attrName>
                                        </p:attrNameLst>
                                      </p:cBhvr>
                                      <p:rCtr x="-1545" y="0"/>
                                    </p:animMotion>
                                  </p:childTnLst>
                                </p:cTn>
                              </p:par>
                              <p:par>
                                <p:cTn id="18" presetID="10" presetClass="entr" presetSubtype="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par>
                                <p:cTn id="21" presetID="35" presetClass="path" presetSubtype="0" decel="40000" fill="hold" grpId="1" nodeType="withEffect">
                                  <p:stCondLst>
                                    <p:cond delay="0"/>
                                  </p:stCondLst>
                                  <p:childTnLst>
                                    <p:animMotion origin="layout" path="M 0.03073 4.32099E-6 L -0.1592 4.32099E-6 " pathEditMode="relative" rAng="0" ptsTypes="AA">
                                      <p:cBhvr>
                                        <p:cTn id="22" dur="1000" spd="-100000" fill="hold"/>
                                        <p:tgtEl>
                                          <p:spTgt spid="10"/>
                                        </p:tgtEl>
                                        <p:attrNameLst>
                                          <p:attrName>ppt_x</p:attrName>
                                          <p:attrName>ppt_y</p:attrName>
                                        </p:attrNameLst>
                                      </p:cBhvr>
                                      <p:rCtr x="-9497" y="0"/>
                                    </p:animMotion>
                                  </p:childTnLst>
                                </p:cTn>
                              </p:par>
                              <p:par>
                                <p:cTn id="23" presetID="35" presetClass="path" presetSubtype="0" accel="40000" decel="40000" fill="hold" grpId="2" nodeType="withEffect">
                                  <p:stCondLst>
                                    <p:cond delay="1000"/>
                                  </p:stCondLst>
                                  <p:childTnLst>
                                    <p:animMotion origin="layout" path="M 0.03073 4.32099E-6 L 3.61111E-6 4.32099E-6 " pathEditMode="relative" rAng="0" ptsTypes="AA">
                                      <p:cBhvr>
                                        <p:cTn id="24" dur="750" fill="hold"/>
                                        <p:tgtEl>
                                          <p:spTgt spid="10"/>
                                        </p:tgtEl>
                                        <p:attrNameLst>
                                          <p:attrName>ppt_x</p:attrName>
                                          <p:attrName>ppt_y</p:attrName>
                                        </p:attrNameLst>
                                      </p:cBhvr>
                                      <p:rCtr x="-1545" y="0"/>
                                    </p:animMotion>
                                  </p:childTnLst>
                                </p:cTn>
                              </p:par>
                              <p:par>
                                <p:cTn id="25" presetID="10"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par>
                                <p:cTn id="28" presetID="35" presetClass="path" presetSubtype="0" decel="40000" fill="hold" grpId="1" nodeType="withEffect">
                                  <p:stCondLst>
                                    <p:cond delay="0"/>
                                  </p:stCondLst>
                                  <p:childTnLst>
                                    <p:animMotion origin="layout" path="M 0.03073 -3.95062E-6 L -0.1592 -3.95062E-6 " pathEditMode="relative" rAng="0" ptsTypes="AA">
                                      <p:cBhvr>
                                        <p:cTn id="29" dur="1000" spd="-100000" fill="hold"/>
                                        <p:tgtEl>
                                          <p:spTgt spid="11"/>
                                        </p:tgtEl>
                                        <p:attrNameLst>
                                          <p:attrName>ppt_x</p:attrName>
                                          <p:attrName>ppt_y</p:attrName>
                                        </p:attrNameLst>
                                      </p:cBhvr>
                                      <p:rCtr x="-9497" y="0"/>
                                    </p:animMotion>
                                  </p:childTnLst>
                                </p:cTn>
                              </p:par>
                              <p:par>
                                <p:cTn id="30" presetID="35" presetClass="path" presetSubtype="0" accel="40000" decel="40000" fill="hold" grpId="2" nodeType="withEffect">
                                  <p:stCondLst>
                                    <p:cond delay="1000"/>
                                  </p:stCondLst>
                                  <p:childTnLst>
                                    <p:animMotion origin="layout" path="M 0.03073 -3.95062E-6 L 3.61111E-6 -3.95062E-6 " pathEditMode="relative" rAng="0" ptsTypes="AA">
                                      <p:cBhvr>
                                        <p:cTn id="31" dur="750" fill="hold"/>
                                        <p:tgtEl>
                                          <p:spTgt spid="11"/>
                                        </p:tgtEl>
                                        <p:attrNameLst>
                                          <p:attrName>ppt_x</p:attrName>
                                          <p:attrName>ppt_y</p:attrName>
                                        </p:attrNameLst>
                                      </p:cBhvr>
                                      <p:rCtr x="-1545" y="0"/>
                                    </p:animMotion>
                                  </p:childTnLst>
                                </p:cTn>
                              </p:par>
                            </p:childTnLst>
                          </p:cTn>
                        </p:par>
                        <p:par>
                          <p:cTn id="32" fill="hold">
                            <p:stCondLst>
                              <p:cond delay="1500"/>
                            </p:stCondLst>
                            <p:childTnLst>
                              <p:par>
                                <p:cTn id="33" presetID="31" presetClass="entr" presetSubtype="0"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p:cTn id="35" dur="300" fill="hold"/>
                                        <p:tgtEl>
                                          <p:spTgt spid="12"/>
                                        </p:tgtEl>
                                        <p:attrNameLst>
                                          <p:attrName>ppt_w</p:attrName>
                                        </p:attrNameLst>
                                      </p:cBhvr>
                                      <p:tavLst>
                                        <p:tav tm="0">
                                          <p:val>
                                            <p:fltVal val="0"/>
                                          </p:val>
                                        </p:tav>
                                        <p:tav tm="100000">
                                          <p:val>
                                            <p:strVal val="#ppt_w"/>
                                          </p:val>
                                        </p:tav>
                                      </p:tavLst>
                                    </p:anim>
                                    <p:anim calcmode="lin" valueType="num">
                                      <p:cBhvr>
                                        <p:cTn id="36" dur="300" fill="hold"/>
                                        <p:tgtEl>
                                          <p:spTgt spid="12"/>
                                        </p:tgtEl>
                                        <p:attrNameLst>
                                          <p:attrName>ppt_h</p:attrName>
                                        </p:attrNameLst>
                                      </p:cBhvr>
                                      <p:tavLst>
                                        <p:tav tm="0">
                                          <p:val>
                                            <p:fltVal val="0"/>
                                          </p:val>
                                        </p:tav>
                                        <p:tav tm="100000">
                                          <p:val>
                                            <p:strVal val="#ppt_h"/>
                                          </p:val>
                                        </p:tav>
                                      </p:tavLst>
                                    </p:anim>
                                    <p:anim calcmode="lin" valueType="num">
                                      <p:cBhvr>
                                        <p:cTn id="37" dur="300" fill="hold"/>
                                        <p:tgtEl>
                                          <p:spTgt spid="12"/>
                                        </p:tgtEl>
                                        <p:attrNameLst>
                                          <p:attrName>style.rotation</p:attrName>
                                        </p:attrNameLst>
                                      </p:cBhvr>
                                      <p:tavLst>
                                        <p:tav tm="0">
                                          <p:val>
                                            <p:fltVal val="90"/>
                                          </p:val>
                                        </p:tav>
                                        <p:tav tm="100000">
                                          <p:val>
                                            <p:fltVal val="0"/>
                                          </p:val>
                                        </p:tav>
                                      </p:tavLst>
                                    </p:anim>
                                    <p:animEffect transition="in" filter="fade">
                                      <p:cBhvr>
                                        <p:cTn id="38" dur="300"/>
                                        <p:tgtEl>
                                          <p:spTgt spid="12"/>
                                        </p:tgtEl>
                                      </p:cBhvr>
                                    </p:animEffect>
                                  </p:childTnLst>
                                </p:cTn>
                              </p:par>
                              <p:par>
                                <p:cTn id="39" presetID="22" presetClass="entr" presetSubtype="1" fill="hold" nodeType="with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up)">
                                      <p:cBhvr>
                                        <p:cTn id="41" dur="500"/>
                                        <p:tgtEl>
                                          <p:spTgt spid="7"/>
                                        </p:tgtEl>
                                      </p:cBhvr>
                                    </p:animEffect>
                                  </p:childTnLst>
                                </p:cTn>
                              </p:par>
                              <p:par>
                                <p:cTn id="42" presetID="31" presetClass="entr" presetSubtype="0"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p:cTn id="44" dur="300" fill="hold"/>
                                        <p:tgtEl>
                                          <p:spTgt spid="13"/>
                                        </p:tgtEl>
                                        <p:attrNameLst>
                                          <p:attrName>ppt_w</p:attrName>
                                        </p:attrNameLst>
                                      </p:cBhvr>
                                      <p:tavLst>
                                        <p:tav tm="0">
                                          <p:val>
                                            <p:fltVal val="0"/>
                                          </p:val>
                                        </p:tav>
                                        <p:tav tm="100000">
                                          <p:val>
                                            <p:strVal val="#ppt_w"/>
                                          </p:val>
                                        </p:tav>
                                      </p:tavLst>
                                    </p:anim>
                                    <p:anim calcmode="lin" valueType="num">
                                      <p:cBhvr>
                                        <p:cTn id="45" dur="300" fill="hold"/>
                                        <p:tgtEl>
                                          <p:spTgt spid="13"/>
                                        </p:tgtEl>
                                        <p:attrNameLst>
                                          <p:attrName>ppt_h</p:attrName>
                                        </p:attrNameLst>
                                      </p:cBhvr>
                                      <p:tavLst>
                                        <p:tav tm="0">
                                          <p:val>
                                            <p:fltVal val="0"/>
                                          </p:val>
                                        </p:tav>
                                        <p:tav tm="100000">
                                          <p:val>
                                            <p:strVal val="#ppt_h"/>
                                          </p:val>
                                        </p:tav>
                                      </p:tavLst>
                                    </p:anim>
                                    <p:anim calcmode="lin" valueType="num">
                                      <p:cBhvr>
                                        <p:cTn id="46" dur="300" fill="hold"/>
                                        <p:tgtEl>
                                          <p:spTgt spid="13"/>
                                        </p:tgtEl>
                                        <p:attrNameLst>
                                          <p:attrName>style.rotation</p:attrName>
                                        </p:attrNameLst>
                                      </p:cBhvr>
                                      <p:tavLst>
                                        <p:tav tm="0">
                                          <p:val>
                                            <p:fltVal val="90"/>
                                          </p:val>
                                        </p:tav>
                                        <p:tav tm="100000">
                                          <p:val>
                                            <p:fltVal val="0"/>
                                          </p:val>
                                        </p:tav>
                                      </p:tavLst>
                                    </p:anim>
                                    <p:animEffect transition="in" filter="fade">
                                      <p:cBhvr>
                                        <p:cTn id="47" dur="300"/>
                                        <p:tgtEl>
                                          <p:spTgt spid="13"/>
                                        </p:tgtEl>
                                      </p:cBhvr>
                                    </p:animEffect>
                                  </p:childTnLst>
                                </p:cTn>
                              </p:par>
                              <p:par>
                                <p:cTn id="48" presetID="22" presetClass="entr" presetSubtype="1" fill="hold" nodeType="withEffect">
                                  <p:stCondLst>
                                    <p:cond delay="0"/>
                                  </p:stCondLst>
                                  <p:childTnLst>
                                    <p:set>
                                      <p:cBhvr>
                                        <p:cTn id="49" dur="1" fill="hold">
                                          <p:stCondLst>
                                            <p:cond delay="0"/>
                                          </p:stCondLst>
                                        </p:cTn>
                                        <p:tgtEl>
                                          <p:spTgt spid="6"/>
                                        </p:tgtEl>
                                        <p:attrNameLst>
                                          <p:attrName>style.visibility</p:attrName>
                                        </p:attrNameLst>
                                      </p:cBhvr>
                                      <p:to>
                                        <p:strVal val="visible"/>
                                      </p:to>
                                    </p:set>
                                    <p:animEffect transition="in" filter="wipe(up)">
                                      <p:cBhvr>
                                        <p:cTn id="50" dur="500"/>
                                        <p:tgtEl>
                                          <p:spTgt spid="6"/>
                                        </p:tgtEl>
                                      </p:cBhvr>
                                    </p:animEffect>
                                  </p:childTnLst>
                                </p:cTn>
                              </p:par>
                              <p:par>
                                <p:cTn id="51" presetID="31" presetClass="entr" presetSubtype="0" fill="hold" grpId="0" nodeType="with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p:cTn id="53" dur="300" fill="hold"/>
                                        <p:tgtEl>
                                          <p:spTgt spid="14"/>
                                        </p:tgtEl>
                                        <p:attrNameLst>
                                          <p:attrName>ppt_w</p:attrName>
                                        </p:attrNameLst>
                                      </p:cBhvr>
                                      <p:tavLst>
                                        <p:tav tm="0">
                                          <p:val>
                                            <p:fltVal val="0"/>
                                          </p:val>
                                        </p:tav>
                                        <p:tav tm="100000">
                                          <p:val>
                                            <p:strVal val="#ppt_w"/>
                                          </p:val>
                                        </p:tav>
                                      </p:tavLst>
                                    </p:anim>
                                    <p:anim calcmode="lin" valueType="num">
                                      <p:cBhvr>
                                        <p:cTn id="54" dur="300" fill="hold"/>
                                        <p:tgtEl>
                                          <p:spTgt spid="14"/>
                                        </p:tgtEl>
                                        <p:attrNameLst>
                                          <p:attrName>ppt_h</p:attrName>
                                        </p:attrNameLst>
                                      </p:cBhvr>
                                      <p:tavLst>
                                        <p:tav tm="0">
                                          <p:val>
                                            <p:fltVal val="0"/>
                                          </p:val>
                                        </p:tav>
                                        <p:tav tm="100000">
                                          <p:val>
                                            <p:strVal val="#ppt_h"/>
                                          </p:val>
                                        </p:tav>
                                      </p:tavLst>
                                    </p:anim>
                                    <p:anim calcmode="lin" valueType="num">
                                      <p:cBhvr>
                                        <p:cTn id="55" dur="300" fill="hold"/>
                                        <p:tgtEl>
                                          <p:spTgt spid="14"/>
                                        </p:tgtEl>
                                        <p:attrNameLst>
                                          <p:attrName>style.rotation</p:attrName>
                                        </p:attrNameLst>
                                      </p:cBhvr>
                                      <p:tavLst>
                                        <p:tav tm="0">
                                          <p:val>
                                            <p:fltVal val="90"/>
                                          </p:val>
                                        </p:tav>
                                        <p:tav tm="100000">
                                          <p:val>
                                            <p:fltVal val="0"/>
                                          </p:val>
                                        </p:tav>
                                      </p:tavLst>
                                    </p:anim>
                                    <p:animEffect transition="in" filter="fade">
                                      <p:cBhvr>
                                        <p:cTn id="56" dur="300"/>
                                        <p:tgtEl>
                                          <p:spTgt spid="14"/>
                                        </p:tgtEl>
                                      </p:cBhvr>
                                    </p:animEffect>
                                  </p:childTnLst>
                                </p:cTn>
                              </p:par>
                            </p:childTnLst>
                          </p:cTn>
                        </p:par>
                        <p:par>
                          <p:cTn id="57" fill="hold">
                            <p:stCondLst>
                              <p:cond delay="2000"/>
                            </p:stCondLst>
                            <p:childTnLst>
                              <p:par>
                                <p:cTn id="58" presetID="22" presetClass="entr" presetSubtype="1" fill="hold" grpId="0" nodeType="afterEffect">
                                  <p:stCondLst>
                                    <p:cond delay="0"/>
                                  </p:stCondLst>
                                  <p:childTnLst>
                                    <p:set>
                                      <p:cBhvr>
                                        <p:cTn id="59" dur="1" fill="hold">
                                          <p:stCondLst>
                                            <p:cond delay="0"/>
                                          </p:stCondLst>
                                        </p:cTn>
                                        <p:tgtEl>
                                          <p:spTgt spid="8"/>
                                        </p:tgtEl>
                                        <p:attrNameLst>
                                          <p:attrName>style.visibility</p:attrName>
                                        </p:attrNameLst>
                                      </p:cBhvr>
                                      <p:to>
                                        <p:strVal val="visible"/>
                                      </p:to>
                                    </p:set>
                                    <p:animEffect transition="in" filter="wipe(up)">
                                      <p:cBhvr>
                                        <p:cTn id="60" dur="500"/>
                                        <p:tgtEl>
                                          <p:spTgt spid="8"/>
                                        </p:tgtEl>
                                      </p:cBhvr>
                                    </p:animEffect>
                                  </p:childTnLst>
                                </p:cTn>
                              </p:par>
                            </p:childTnLst>
                          </p:cTn>
                        </p:par>
                        <p:par>
                          <p:cTn id="61" fill="hold">
                            <p:stCondLst>
                              <p:cond delay="2500"/>
                            </p:stCondLst>
                            <p:childTnLst>
                              <p:par>
                                <p:cTn id="62" presetID="22" presetClass="entr" presetSubtype="1" fill="hold" grpId="0" nodeType="afterEffect">
                                  <p:stCondLst>
                                    <p:cond delay="0"/>
                                  </p:stCondLst>
                                  <p:childTnLst>
                                    <p:set>
                                      <p:cBhvr>
                                        <p:cTn id="63" dur="1" fill="hold">
                                          <p:stCondLst>
                                            <p:cond delay="0"/>
                                          </p:stCondLst>
                                        </p:cTn>
                                        <p:tgtEl>
                                          <p:spTgt spid="15"/>
                                        </p:tgtEl>
                                        <p:attrNameLst>
                                          <p:attrName>style.visibility</p:attrName>
                                        </p:attrNameLst>
                                      </p:cBhvr>
                                      <p:to>
                                        <p:strVal val="visible"/>
                                      </p:to>
                                    </p:set>
                                    <p:animEffect transition="in" filter="wipe(up)">
                                      <p:cBhvr>
                                        <p:cTn id="64" dur="500"/>
                                        <p:tgtEl>
                                          <p:spTgt spid="15"/>
                                        </p:tgtEl>
                                      </p:cBhvr>
                                    </p:animEffect>
                                  </p:childTnLst>
                                </p:cTn>
                              </p:par>
                            </p:childTnLst>
                          </p:cTn>
                        </p:par>
                        <p:par>
                          <p:cTn id="65" fill="hold">
                            <p:stCondLst>
                              <p:cond delay="3000"/>
                            </p:stCondLst>
                            <p:childTnLst>
                              <p:par>
                                <p:cTn id="66" presetID="22" presetClass="entr" presetSubtype="1" fill="hold" grpId="0" nodeType="afterEffect">
                                  <p:stCondLst>
                                    <p:cond delay="0"/>
                                  </p:stCondLst>
                                  <p:childTnLst>
                                    <p:set>
                                      <p:cBhvr>
                                        <p:cTn id="67" dur="1" fill="hold">
                                          <p:stCondLst>
                                            <p:cond delay="0"/>
                                          </p:stCondLst>
                                        </p:cTn>
                                        <p:tgtEl>
                                          <p:spTgt spid="16"/>
                                        </p:tgtEl>
                                        <p:attrNameLst>
                                          <p:attrName>style.visibility</p:attrName>
                                        </p:attrNameLst>
                                      </p:cBhvr>
                                      <p:to>
                                        <p:strVal val="visible"/>
                                      </p:to>
                                    </p:set>
                                    <p:animEffect transition="in" filter="wipe(up)">
                                      <p:cBhvr>
                                        <p:cTn id="6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9" grpId="1" animBg="1"/>
      <p:bldP spid="9" grpId="2" animBg="1"/>
      <p:bldP spid="10" grpId="0" animBg="1"/>
      <p:bldP spid="10" grpId="1" animBg="1"/>
      <p:bldP spid="10" grpId="2" animBg="1"/>
      <p:bldP spid="11" grpId="0" animBg="1"/>
      <p:bldP spid="11" grpId="1" animBg="1"/>
      <p:bldP spid="11" grpId="2" animBg="1"/>
      <p:bldP spid="12" grpId="0"/>
      <p:bldP spid="13" grpId="0"/>
      <p:bldP spid="14" grpId="0"/>
      <p:bldP spid="15" grpId="0"/>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582751" y="1062135"/>
            <a:ext cx="3019229" cy="3019229"/>
          </a:xfrm>
          <a:prstGeom prst="rect">
            <a:avLst/>
          </a:prstGeom>
        </p:spPr>
      </p:pic>
      <p:cxnSp>
        <p:nvCxnSpPr>
          <p:cNvPr id="4" name="直接连接符 3"/>
          <p:cNvCxnSpPr/>
          <p:nvPr/>
        </p:nvCxnSpPr>
        <p:spPr bwMode="auto">
          <a:xfrm>
            <a:off x="4891642" y="2928007"/>
            <a:ext cx="0" cy="828785"/>
          </a:xfrm>
          <a:prstGeom prst="line">
            <a:avLst/>
          </a:prstGeom>
          <a:solidFill>
            <a:schemeClr val="accent1"/>
          </a:solidFill>
          <a:ln w="76200" cap="flat" cmpd="sng" algn="ctr">
            <a:solidFill>
              <a:schemeClr val="bg1">
                <a:lumMod val="75000"/>
              </a:schemeClr>
            </a:solidFill>
            <a:prstDash val="solid"/>
            <a:round/>
            <a:headEnd type="none" w="med" len="med"/>
            <a:tailEnd type="none" w="med" len="med"/>
          </a:ln>
          <a:effectLst>
            <a:outerShdw blurRad="317500" dist="76200" dir="2700000" algn="ctr" rotWithShape="0">
              <a:schemeClr val="tx1">
                <a:lumMod val="50000"/>
                <a:lumOff val="50000"/>
              </a:schemeClr>
            </a:outerShdw>
          </a:effectLst>
        </p:spPr>
      </p:cxnSp>
      <p:cxnSp>
        <p:nvCxnSpPr>
          <p:cNvPr id="6" name="直接连接符 5"/>
          <p:cNvCxnSpPr/>
          <p:nvPr/>
        </p:nvCxnSpPr>
        <p:spPr bwMode="auto">
          <a:xfrm>
            <a:off x="4891642" y="1706730"/>
            <a:ext cx="0" cy="819187"/>
          </a:xfrm>
          <a:prstGeom prst="line">
            <a:avLst/>
          </a:prstGeom>
          <a:solidFill>
            <a:schemeClr val="accent1"/>
          </a:solidFill>
          <a:ln w="76200" cap="flat" cmpd="sng" algn="ctr">
            <a:solidFill>
              <a:schemeClr val="bg1">
                <a:lumMod val="75000"/>
              </a:schemeClr>
            </a:solidFill>
            <a:prstDash val="solid"/>
            <a:round/>
            <a:headEnd type="none" w="med" len="med"/>
            <a:tailEnd type="none" w="med" len="med"/>
          </a:ln>
          <a:effectLst>
            <a:outerShdw blurRad="317500" dist="76200" dir="2700000" algn="ctr" rotWithShape="0">
              <a:schemeClr val="tx1">
                <a:lumMod val="50000"/>
                <a:lumOff val="50000"/>
              </a:schemeClr>
            </a:outerShdw>
          </a:effectLst>
        </p:spPr>
      </p:cxnSp>
      <p:sp>
        <p:nvSpPr>
          <p:cNvPr id="7" name="矩形 6"/>
          <p:cNvSpPr/>
          <p:nvPr/>
        </p:nvSpPr>
        <p:spPr>
          <a:xfrm>
            <a:off x="1409073" y="1193398"/>
            <a:ext cx="3002327" cy="564948"/>
          </a:xfrm>
          <a:prstGeom prst="rect">
            <a:avLst/>
          </a:prstGeom>
          <a:noFill/>
          <a:ln>
            <a:noFill/>
          </a:ln>
        </p:spPr>
        <p:txBody>
          <a:bodyPr wrap="square" lIns="56564" tIns="28282" rIns="56564" bIns="28282">
            <a:spAutoFit/>
          </a:bodyPr>
          <a:lstStyle/>
          <a:p>
            <a:r>
              <a:rPr lang="zh-CN" altLang="zh-CN" sz="1100" dirty="0">
                <a:solidFill>
                  <a:schemeClr val="tx1">
                    <a:lumMod val="75000"/>
                    <a:lumOff val="25000"/>
                  </a:schemeClr>
                </a:solidFill>
                <a:latin typeface="微软雅黑" panose="020B0503020204020204" pitchFamily="34" charset="-122"/>
                <a:ea typeface="微软雅黑" panose="020B0503020204020204" pitchFamily="34" charset="-122"/>
              </a:rPr>
              <a:t>要团结同学，要有爱心有同情心，不可以大欺小，不可歧视弱者，不可嘲笑残疾人或者成绩差的同学。</a:t>
            </a:r>
            <a:endParaRPr lang="zh-CN" altLang="zh-CN" sz="7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椭圆 7"/>
          <p:cNvSpPr/>
          <p:nvPr/>
        </p:nvSpPr>
        <p:spPr>
          <a:xfrm>
            <a:off x="4589306" y="1170649"/>
            <a:ext cx="602514" cy="602514"/>
          </a:xfrm>
          <a:prstGeom prst="ellipse">
            <a:avLst/>
          </a:prstGeom>
          <a:solidFill>
            <a:srgbClr val="DA251D"/>
          </a:soli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400">
              <a:solidFill>
                <a:schemeClr val="bg1"/>
              </a:solidFill>
              <a:latin typeface="方正汉真广标简体" panose="02000000000000000000" pitchFamily="2" charset="-122"/>
              <a:ea typeface="方正汉真广标简体" panose="02000000000000000000" pitchFamily="2" charset="-122"/>
            </a:endParaRPr>
          </a:p>
        </p:txBody>
      </p:sp>
      <p:sp>
        <p:nvSpPr>
          <p:cNvPr id="9" name="椭圆 8"/>
          <p:cNvSpPr/>
          <p:nvPr/>
        </p:nvSpPr>
        <p:spPr>
          <a:xfrm>
            <a:off x="4602051" y="2345111"/>
            <a:ext cx="602514" cy="602514"/>
          </a:xfrm>
          <a:prstGeom prst="ellipse">
            <a:avLst/>
          </a:prstGeom>
          <a:solidFill>
            <a:srgbClr val="DA251D"/>
          </a:soli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400">
              <a:solidFill>
                <a:schemeClr val="bg1"/>
              </a:solidFill>
              <a:latin typeface="方正汉真广标简体" panose="02000000000000000000" pitchFamily="2" charset="-122"/>
              <a:ea typeface="方正汉真广标简体" panose="02000000000000000000" pitchFamily="2" charset="-122"/>
            </a:endParaRPr>
          </a:p>
        </p:txBody>
      </p:sp>
      <p:sp>
        <p:nvSpPr>
          <p:cNvPr id="10" name="椭圆 9"/>
          <p:cNvSpPr/>
          <p:nvPr/>
        </p:nvSpPr>
        <p:spPr>
          <a:xfrm>
            <a:off x="4602051" y="3656578"/>
            <a:ext cx="602514" cy="602514"/>
          </a:xfrm>
          <a:prstGeom prst="ellipse">
            <a:avLst/>
          </a:prstGeom>
          <a:solidFill>
            <a:srgbClr val="DA251D"/>
          </a:soli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400">
              <a:solidFill>
                <a:schemeClr val="bg1"/>
              </a:solidFill>
              <a:latin typeface="方正汉真广标简体" panose="02000000000000000000" pitchFamily="2" charset="-122"/>
              <a:ea typeface="方正汉真广标简体" panose="02000000000000000000" pitchFamily="2" charset="-122"/>
            </a:endParaRPr>
          </a:p>
        </p:txBody>
      </p:sp>
      <p:sp>
        <p:nvSpPr>
          <p:cNvPr id="11" name="TextBox 14"/>
          <p:cNvSpPr txBox="1"/>
          <p:nvPr/>
        </p:nvSpPr>
        <p:spPr>
          <a:xfrm>
            <a:off x="4762709" y="1348540"/>
            <a:ext cx="301366" cy="307777"/>
          </a:xfrm>
          <a:prstGeom prst="rect">
            <a:avLst/>
          </a:prstGeom>
          <a:noFill/>
        </p:spPr>
        <p:txBody>
          <a:bodyPr wrap="none" lIns="0" tIns="0" rIns="0" bIns="0" rtlCol="0" anchor="t">
            <a:spAutoFit/>
          </a:bodyPr>
          <a:lstStyle/>
          <a:p>
            <a:pPr algn="ctr"/>
            <a:r>
              <a:rPr lang="en-US" altLang="zh-CN" sz="2000" dirty="0">
                <a:solidFill>
                  <a:schemeClr val="bg1"/>
                </a:solidFill>
                <a:latin typeface="方正汉真广标简体" panose="02000000000000000000" pitchFamily="2" charset="-122"/>
                <a:ea typeface="方正汉真广标简体" panose="02000000000000000000" pitchFamily="2" charset="-122"/>
              </a:rPr>
              <a:t>10</a:t>
            </a:r>
            <a:endParaRPr lang="zh-CN" altLang="en-US" sz="2000" dirty="0">
              <a:solidFill>
                <a:schemeClr val="bg1"/>
              </a:solidFill>
              <a:latin typeface="方正汉真广标简体" panose="02000000000000000000" pitchFamily="2" charset="-122"/>
              <a:ea typeface="方正汉真广标简体" panose="02000000000000000000" pitchFamily="2" charset="-122"/>
            </a:endParaRPr>
          </a:p>
        </p:txBody>
      </p:sp>
      <p:sp>
        <p:nvSpPr>
          <p:cNvPr id="12" name="TextBox 16"/>
          <p:cNvSpPr txBox="1"/>
          <p:nvPr/>
        </p:nvSpPr>
        <p:spPr>
          <a:xfrm>
            <a:off x="4745879" y="2542817"/>
            <a:ext cx="301365" cy="307777"/>
          </a:xfrm>
          <a:prstGeom prst="rect">
            <a:avLst/>
          </a:prstGeom>
          <a:noFill/>
        </p:spPr>
        <p:txBody>
          <a:bodyPr wrap="none" lIns="0" tIns="0" rIns="0" bIns="0" rtlCol="0">
            <a:spAutoFit/>
          </a:bodyPr>
          <a:lstStyle/>
          <a:p>
            <a:r>
              <a:rPr lang="en-US" altLang="zh-CN" sz="2000" dirty="0">
                <a:solidFill>
                  <a:schemeClr val="bg1"/>
                </a:solidFill>
                <a:latin typeface="方正汉真广标简体" panose="02000000000000000000" pitchFamily="2" charset="-122"/>
                <a:ea typeface="方正汉真广标简体" panose="02000000000000000000" pitchFamily="2" charset="-122"/>
              </a:rPr>
              <a:t>11</a:t>
            </a:r>
            <a:endParaRPr lang="zh-CN" altLang="en-US" sz="2000" dirty="0">
              <a:solidFill>
                <a:schemeClr val="bg1"/>
              </a:solidFill>
              <a:latin typeface="方正汉真广标简体" panose="02000000000000000000" pitchFamily="2" charset="-122"/>
              <a:ea typeface="方正汉真广标简体" panose="02000000000000000000" pitchFamily="2" charset="-122"/>
            </a:endParaRPr>
          </a:p>
        </p:txBody>
      </p:sp>
      <p:sp>
        <p:nvSpPr>
          <p:cNvPr id="13" name="TextBox 18"/>
          <p:cNvSpPr txBox="1"/>
          <p:nvPr/>
        </p:nvSpPr>
        <p:spPr>
          <a:xfrm>
            <a:off x="4745878" y="3834205"/>
            <a:ext cx="301365" cy="307777"/>
          </a:xfrm>
          <a:prstGeom prst="rect">
            <a:avLst/>
          </a:prstGeom>
          <a:noFill/>
        </p:spPr>
        <p:txBody>
          <a:bodyPr wrap="none" lIns="0" tIns="0" rIns="0" bIns="0" rtlCol="0">
            <a:spAutoFit/>
          </a:bodyPr>
          <a:lstStyle/>
          <a:p>
            <a:r>
              <a:rPr lang="en-US" altLang="zh-CN" sz="2000" dirty="0">
                <a:solidFill>
                  <a:schemeClr val="bg1"/>
                </a:solidFill>
                <a:latin typeface="方正汉真广标简体" panose="02000000000000000000" pitchFamily="2" charset="-122"/>
                <a:ea typeface="方正汉真广标简体" panose="02000000000000000000" pitchFamily="2" charset="-122"/>
              </a:rPr>
              <a:t>12</a:t>
            </a:r>
            <a:endParaRPr lang="zh-CN" altLang="en-US" sz="2000" dirty="0">
              <a:solidFill>
                <a:schemeClr val="bg1"/>
              </a:solidFill>
              <a:latin typeface="方正汉真广标简体" panose="02000000000000000000" pitchFamily="2" charset="-122"/>
              <a:ea typeface="方正汉真广标简体" panose="02000000000000000000" pitchFamily="2" charset="-122"/>
            </a:endParaRPr>
          </a:p>
        </p:txBody>
      </p:sp>
      <p:sp>
        <p:nvSpPr>
          <p:cNvPr id="14" name="矩形 13"/>
          <p:cNvSpPr/>
          <p:nvPr/>
        </p:nvSpPr>
        <p:spPr>
          <a:xfrm>
            <a:off x="1397998" y="2448532"/>
            <a:ext cx="3002327" cy="395671"/>
          </a:xfrm>
          <a:prstGeom prst="rect">
            <a:avLst/>
          </a:prstGeom>
          <a:noFill/>
          <a:ln>
            <a:noFill/>
          </a:ln>
        </p:spPr>
        <p:txBody>
          <a:bodyPr wrap="square" lIns="56564" tIns="28282" rIns="56564" bIns="28282">
            <a:spAutoFit/>
          </a:bodyPr>
          <a:lstStyle/>
          <a:p>
            <a:r>
              <a:rPr lang="zh-CN" altLang="zh-CN" sz="1100" dirty="0">
                <a:solidFill>
                  <a:schemeClr val="tx1">
                    <a:lumMod val="75000"/>
                    <a:lumOff val="25000"/>
                  </a:schemeClr>
                </a:solidFill>
                <a:latin typeface="微软雅黑" panose="020B0503020204020204" pitchFamily="34" charset="-122"/>
                <a:ea typeface="微软雅黑" panose="020B0503020204020204" pitchFamily="34" charset="-122"/>
              </a:rPr>
              <a:t>要待人真诚，为人谦虚，要脚踏实地</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zh-CN" sz="1100" dirty="0">
                <a:solidFill>
                  <a:schemeClr val="tx1">
                    <a:lumMod val="75000"/>
                    <a:lumOff val="25000"/>
                  </a:schemeClr>
                </a:solidFill>
                <a:latin typeface="微软雅黑" panose="020B0503020204020204" pitchFamily="34" charset="-122"/>
                <a:ea typeface="微软雅黑" panose="020B0503020204020204" pitchFamily="34" charset="-122"/>
              </a:rPr>
              <a:t>不可弄虚作假，不可骄傲自满狂妄自大。</a:t>
            </a:r>
            <a:endParaRPr lang="zh-CN" altLang="zh-CN" sz="7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1374223" y="3767694"/>
            <a:ext cx="3002327" cy="564948"/>
          </a:xfrm>
          <a:prstGeom prst="rect">
            <a:avLst/>
          </a:prstGeom>
          <a:noFill/>
          <a:ln>
            <a:noFill/>
          </a:ln>
        </p:spPr>
        <p:txBody>
          <a:bodyPr wrap="square" lIns="56564" tIns="28282" rIns="56564" bIns="28282">
            <a:spAutoFit/>
          </a:bodyPr>
          <a:lstStyle/>
          <a:p>
            <a:r>
              <a:rPr lang="zh-CN" altLang="zh-CN" sz="1100" dirty="0">
                <a:solidFill>
                  <a:schemeClr val="tx1">
                    <a:lumMod val="75000"/>
                    <a:lumOff val="25000"/>
                  </a:schemeClr>
                </a:solidFill>
                <a:latin typeface="微软雅黑" panose="020B0503020204020204" pitchFamily="34" charset="-122"/>
                <a:ea typeface="微软雅黑" panose="020B0503020204020204" pitchFamily="34" charset="-122"/>
              </a:rPr>
              <a:t>要志存高远，锲而不舍，勇往直前，自强不息，不可胸无大志，不可有丝毫懈怠，不可轻言放弃。</a:t>
            </a:r>
            <a:endParaRPr lang="zh-CN"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3457574" y="301511"/>
            <a:ext cx="2233261" cy="400110"/>
            <a:chOff x="3457574" y="301511"/>
            <a:chExt cx="2233261" cy="400110"/>
          </a:xfrm>
        </p:grpSpPr>
        <p:grpSp>
          <p:nvGrpSpPr>
            <p:cNvPr id="17" name="组合 16"/>
            <p:cNvGrpSpPr/>
            <p:nvPr/>
          </p:nvGrpSpPr>
          <p:grpSpPr>
            <a:xfrm>
              <a:off x="3457574" y="301511"/>
              <a:ext cx="2233261" cy="400110"/>
              <a:chOff x="3662529" y="172663"/>
              <a:chExt cx="2977681" cy="533479"/>
            </a:xfrm>
          </p:grpSpPr>
          <p:sp>
            <p:nvSpPr>
              <p:cNvPr id="19" name="TextBox 15"/>
              <p:cNvSpPr txBox="1"/>
              <p:nvPr/>
            </p:nvSpPr>
            <p:spPr>
              <a:xfrm>
                <a:off x="3662529" y="172663"/>
                <a:ext cx="2977681" cy="533479"/>
              </a:xfrm>
              <a:prstGeom prst="rect">
                <a:avLst/>
              </a:prstGeom>
              <a:noFill/>
            </p:spPr>
            <p:txBody>
              <a:bodyPr wrap="square" rtlCol="0">
                <a:spAutoFit/>
              </a:bodyPr>
              <a:lstStyle/>
              <a:p>
                <a:pPr algn="ctr" fontAlgn="base">
                  <a:spcBef>
                    <a:spcPct val="0"/>
                  </a:spcBef>
                  <a:spcAft>
                    <a:spcPct val="0"/>
                  </a:spcAft>
                </a:pPr>
                <a:r>
                  <a:rPr lang="zh-CN" altLang="en-US" sz="2000" kern="0" dirty="0">
                    <a:solidFill>
                      <a:schemeClr val="tx1">
                        <a:lumMod val="65000"/>
                        <a:lumOff val="35000"/>
                      </a:schemeClr>
                    </a:solidFill>
                    <a:latin typeface="方正大标宋简体" panose="02010601030101010101" pitchFamily="65" charset="-122"/>
                    <a:ea typeface="方正大标宋简体" panose="02010601030101010101" pitchFamily="65" charset="-122"/>
                  </a:rPr>
                  <a:t>家规</a:t>
                </a:r>
                <a:endParaRPr lang="zh-CN" altLang="en-US" sz="2000" kern="0" dirty="0">
                  <a:solidFill>
                    <a:schemeClr val="tx1">
                      <a:lumMod val="65000"/>
                      <a:lumOff val="35000"/>
                    </a:schemeClr>
                  </a:solidFill>
                  <a:latin typeface="方正大标宋简体" panose="02010601030101010101" pitchFamily="65" charset="-122"/>
                  <a:ea typeface="方正大标宋简体" panose="02010601030101010101" pitchFamily="65" charset="-122"/>
                </a:endParaRPr>
              </a:p>
            </p:txBody>
          </p:sp>
          <p:pic>
            <p:nvPicPr>
              <p:cNvPr id="20" name="Picture 4" descr="D:\png\2015008_0006_素材天下网-sucaitianxia.com.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03933" y="236040"/>
                <a:ext cx="570275" cy="398289"/>
              </a:xfrm>
              <a:prstGeom prst="rect">
                <a:avLst/>
              </a:prstGeom>
              <a:noFill/>
              <a:extLst>
                <a:ext uri="{909E8E84-426E-40DD-AFC4-6F175D3DCCD1}">
                  <a14:hiddenFill xmlns:a14="http://schemas.microsoft.com/office/drawing/2010/main">
                    <a:solidFill>
                      <a:srgbClr val="FFFFFF"/>
                    </a:solidFill>
                  </a14:hiddenFill>
                </a:ext>
              </a:extLst>
            </p:spPr>
          </p:pic>
        </p:grpSp>
        <p:pic>
          <p:nvPicPr>
            <p:cNvPr id="18" name="Picture 4" descr="D:\png\2015008_0006_素材天下网-sucaitianxia.com.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39121" y="349044"/>
              <a:ext cx="427706" cy="298716"/>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35" presetClass="path" presetSubtype="0" decel="40000" fill="hold" grpId="1" nodeType="withEffect">
                                  <p:stCondLst>
                                    <p:cond delay="0"/>
                                  </p:stCondLst>
                                  <p:childTnLst>
                                    <p:animMotion origin="layout" path="M 0.03073 -6.17284E-7 L -0.1592 -6.17284E-7 " pathEditMode="relative" rAng="0" ptsTypes="AA">
                                      <p:cBhvr>
                                        <p:cTn id="15" dur="1000" spd="-100000" fill="hold"/>
                                        <p:tgtEl>
                                          <p:spTgt spid="8"/>
                                        </p:tgtEl>
                                        <p:attrNameLst>
                                          <p:attrName>ppt_x</p:attrName>
                                          <p:attrName>ppt_y</p:attrName>
                                        </p:attrNameLst>
                                      </p:cBhvr>
                                      <p:rCtr x="-9497" y="0"/>
                                    </p:animMotion>
                                  </p:childTnLst>
                                </p:cTn>
                              </p:par>
                              <p:par>
                                <p:cTn id="16" presetID="35" presetClass="path" presetSubtype="0" accel="40000" decel="40000" fill="hold" grpId="2" nodeType="withEffect">
                                  <p:stCondLst>
                                    <p:cond delay="1000"/>
                                  </p:stCondLst>
                                  <p:childTnLst>
                                    <p:animMotion origin="layout" path="M 0.03073 -6.17284E-7 L -3.88889E-6 -6.17284E-7 " pathEditMode="relative" rAng="0" ptsTypes="AA">
                                      <p:cBhvr>
                                        <p:cTn id="17" dur="750" fill="hold"/>
                                        <p:tgtEl>
                                          <p:spTgt spid="8"/>
                                        </p:tgtEl>
                                        <p:attrNameLst>
                                          <p:attrName>ppt_x</p:attrName>
                                          <p:attrName>ppt_y</p:attrName>
                                        </p:attrNameLst>
                                      </p:cBhvr>
                                      <p:rCtr x="-1545" y="0"/>
                                    </p:animMotion>
                                  </p:childTnLst>
                                </p:cTn>
                              </p:par>
                              <p:par>
                                <p:cTn id="18" presetID="10" presetClass="entr" presetSubtype="0"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par>
                                <p:cTn id="21" presetID="35" presetClass="path" presetSubtype="0" decel="40000" fill="hold" grpId="1" nodeType="withEffect">
                                  <p:stCondLst>
                                    <p:cond delay="0"/>
                                  </p:stCondLst>
                                  <p:childTnLst>
                                    <p:animMotion origin="layout" path="M 0.03073 4.32099E-6 L -0.1592 4.32099E-6 " pathEditMode="relative" rAng="0" ptsTypes="AA">
                                      <p:cBhvr>
                                        <p:cTn id="22" dur="1000" spd="-100000" fill="hold"/>
                                        <p:tgtEl>
                                          <p:spTgt spid="9"/>
                                        </p:tgtEl>
                                        <p:attrNameLst>
                                          <p:attrName>ppt_x</p:attrName>
                                          <p:attrName>ppt_y</p:attrName>
                                        </p:attrNameLst>
                                      </p:cBhvr>
                                      <p:rCtr x="-9497" y="0"/>
                                    </p:animMotion>
                                  </p:childTnLst>
                                </p:cTn>
                              </p:par>
                              <p:par>
                                <p:cTn id="23" presetID="35" presetClass="path" presetSubtype="0" accel="40000" decel="40000" fill="hold" grpId="2" nodeType="withEffect">
                                  <p:stCondLst>
                                    <p:cond delay="1000"/>
                                  </p:stCondLst>
                                  <p:childTnLst>
                                    <p:animMotion origin="layout" path="M 0.03073 4.32099E-6 L 3.61111E-6 4.32099E-6 " pathEditMode="relative" rAng="0" ptsTypes="AA">
                                      <p:cBhvr>
                                        <p:cTn id="24" dur="750" fill="hold"/>
                                        <p:tgtEl>
                                          <p:spTgt spid="9"/>
                                        </p:tgtEl>
                                        <p:attrNameLst>
                                          <p:attrName>ppt_x</p:attrName>
                                          <p:attrName>ppt_y</p:attrName>
                                        </p:attrNameLst>
                                      </p:cBhvr>
                                      <p:rCtr x="-1545" y="0"/>
                                    </p:animMotion>
                                  </p:childTnLst>
                                </p:cTn>
                              </p:par>
                              <p:par>
                                <p:cTn id="25" presetID="10"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35" presetClass="path" presetSubtype="0" decel="40000" fill="hold" grpId="1" nodeType="withEffect">
                                  <p:stCondLst>
                                    <p:cond delay="0"/>
                                  </p:stCondLst>
                                  <p:childTnLst>
                                    <p:animMotion origin="layout" path="M 0.03073 -3.95062E-6 L -0.1592 -3.95062E-6 " pathEditMode="relative" rAng="0" ptsTypes="AA">
                                      <p:cBhvr>
                                        <p:cTn id="29" dur="1000" spd="-100000" fill="hold"/>
                                        <p:tgtEl>
                                          <p:spTgt spid="10"/>
                                        </p:tgtEl>
                                        <p:attrNameLst>
                                          <p:attrName>ppt_x</p:attrName>
                                          <p:attrName>ppt_y</p:attrName>
                                        </p:attrNameLst>
                                      </p:cBhvr>
                                      <p:rCtr x="-9497" y="0"/>
                                    </p:animMotion>
                                  </p:childTnLst>
                                </p:cTn>
                              </p:par>
                              <p:par>
                                <p:cTn id="30" presetID="35" presetClass="path" presetSubtype="0" accel="40000" decel="40000" fill="hold" grpId="2" nodeType="withEffect">
                                  <p:stCondLst>
                                    <p:cond delay="1000"/>
                                  </p:stCondLst>
                                  <p:childTnLst>
                                    <p:animMotion origin="layout" path="M 0.03073 -3.95062E-6 L 3.61111E-6 -3.95062E-6 " pathEditMode="relative" rAng="0" ptsTypes="AA">
                                      <p:cBhvr>
                                        <p:cTn id="31" dur="750" fill="hold"/>
                                        <p:tgtEl>
                                          <p:spTgt spid="10"/>
                                        </p:tgtEl>
                                        <p:attrNameLst>
                                          <p:attrName>ppt_x</p:attrName>
                                          <p:attrName>ppt_y</p:attrName>
                                        </p:attrNameLst>
                                      </p:cBhvr>
                                      <p:rCtr x="-1545" y="0"/>
                                    </p:animMotion>
                                  </p:childTnLst>
                                </p:cTn>
                              </p:par>
                            </p:childTnLst>
                          </p:cTn>
                        </p:par>
                        <p:par>
                          <p:cTn id="32" fill="hold">
                            <p:stCondLst>
                              <p:cond delay="1500"/>
                            </p:stCondLst>
                            <p:childTnLst>
                              <p:par>
                                <p:cTn id="33" presetID="31" presetClass="entr" presetSubtype="0"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300" fill="hold"/>
                                        <p:tgtEl>
                                          <p:spTgt spid="11"/>
                                        </p:tgtEl>
                                        <p:attrNameLst>
                                          <p:attrName>ppt_w</p:attrName>
                                        </p:attrNameLst>
                                      </p:cBhvr>
                                      <p:tavLst>
                                        <p:tav tm="0">
                                          <p:val>
                                            <p:fltVal val="0"/>
                                          </p:val>
                                        </p:tav>
                                        <p:tav tm="100000">
                                          <p:val>
                                            <p:strVal val="#ppt_w"/>
                                          </p:val>
                                        </p:tav>
                                      </p:tavLst>
                                    </p:anim>
                                    <p:anim calcmode="lin" valueType="num">
                                      <p:cBhvr>
                                        <p:cTn id="36" dur="300" fill="hold"/>
                                        <p:tgtEl>
                                          <p:spTgt spid="11"/>
                                        </p:tgtEl>
                                        <p:attrNameLst>
                                          <p:attrName>ppt_h</p:attrName>
                                        </p:attrNameLst>
                                      </p:cBhvr>
                                      <p:tavLst>
                                        <p:tav tm="0">
                                          <p:val>
                                            <p:fltVal val="0"/>
                                          </p:val>
                                        </p:tav>
                                        <p:tav tm="100000">
                                          <p:val>
                                            <p:strVal val="#ppt_h"/>
                                          </p:val>
                                        </p:tav>
                                      </p:tavLst>
                                    </p:anim>
                                    <p:anim calcmode="lin" valueType="num">
                                      <p:cBhvr>
                                        <p:cTn id="37" dur="300" fill="hold"/>
                                        <p:tgtEl>
                                          <p:spTgt spid="11"/>
                                        </p:tgtEl>
                                        <p:attrNameLst>
                                          <p:attrName>style.rotation</p:attrName>
                                        </p:attrNameLst>
                                      </p:cBhvr>
                                      <p:tavLst>
                                        <p:tav tm="0">
                                          <p:val>
                                            <p:fltVal val="90"/>
                                          </p:val>
                                        </p:tav>
                                        <p:tav tm="100000">
                                          <p:val>
                                            <p:fltVal val="0"/>
                                          </p:val>
                                        </p:tav>
                                      </p:tavLst>
                                    </p:anim>
                                    <p:animEffect transition="in" filter="fade">
                                      <p:cBhvr>
                                        <p:cTn id="38" dur="300"/>
                                        <p:tgtEl>
                                          <p:spTgt spid="11"/>
                                        </p:tgtEl>
                                      </p:cBhvr>
                                    </p:animEffect>
                                  </p:childTnLst>
                                </p:cTn>
                              </p:par>
                              <p:par>
                                <p:cTn id="39" presetID="22" presetClass="entr" presetSubtype="1" fill="hold" nodeType="with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up)">
                                      <p:cBhvr>
                                        <p:cTn id="41" dur="500"/>
                                        <p:tgtEl>
                                          <p:spTgt spid="6"/>
                                        </p:tgtEl>
                                      </p:cBhvr>
                                    </p:animEffect>
                                  </p:childTnLst>
                                </p:cTn>
                              </p:par>
                              <p:par>
                                <p:cTn id="42" presetID="31" presetClass="entr" presetSubtype="0"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p:cTn id="44" dur="300" fill="hold"/>
                                        <p:tgtEl>
                                          <p:spTgt spid="12"/>
                                        </p:tgtEl>
                                        <p:attrNameLst>
                                          <p:attrName>ppt_w</p:attrName>
                                        </p:attrNameLst>
                                      </p:cBhvr>
                                      <p:tavLst>
                                        <p:tav tm="0">
                                          <p:val>
                                            <p:fltVal val="0"/>
                                          </p:val>
                                        </p:tav>
                                        <p:tav tm="100000">
                                          <p:val>
                                            <p:strVal val="#ppt_w"/>
                                          </p:val>
                                        </p:tav>
                                      </p:tavLst>
                                    </p:anim>
                                    <p:anim calcmode="lin" valueType="num">
                                      <p:cBhvr>
                                        <p:cTn id="45" dur="300" fill="hold"/>
                                        <p:tgtEl>
                                          <p:spTgt spid="12"/>
                                        </p:tgtEl>
                                        <p:attrNameLst>
                                          <p:attrName>ppt_h</p:attrName>
                                        </p:attrNameLst>
                                      </p:cBhvr>
                                      <p:tavLst>
                                        <p:tav tm="0">
                                          <p:val>
                                            <p:fltVal val="0"/>
                                          </p:val>
                                        </p:tav>
                                        <p:tav tm="100000">
                                          <p:val>
                                            <p:strVal val="#ppt_h"/>
                                          </p:val>
                                        </p:tav>
                                      </p:tavLst>
                                    </p:anim>
                                    <p:anim calcmode="lin" valueType="num">
                                      <p:cBhvr>
                                        <p:cTn id="46" dur="300" fill="hold"/>
                                        <p:tgtEl>
                                          <p:spTgt spid="12"/>
                                        </p:tgtEl>
                                        <p:attrNameLst>
                                          <p:attrName>style.rotation</p:attrName>
                                        </p:attrNameLst>
                                      </p:cBhvr>
                                      <p:tavLst>
                                        <p:tav tm="0">
                                          <p:val>
                                            <p:fltVal val="90"/>
                                          </p:val>
                                        </p:tav>
                                        <p:tav tm="100000">
                                          <p:val>
                                            <p:fltVal val="0"/>
                                          </p:val>
                                        </p:tav>
                                      </p:tavLst>
                                    </p:anim>
                                    <p:animEffect transition="in" filter="fade">
                                      <p:cBhvr>
                                        <p:cTn id="47" dur="300"/>
                                        <p:tgtEl>
                                          <p:spTgt spid="12"/>
                                        </p:tgtEl>
                                      </p:cBhvr>
                                    </p:animEffect>
                                  </p:childTnLst>
                                </p:cTn>
                              </p:par>
                              <p:par>
                                <p:cTn id="48" presetID="22" presetClass="entr" presetSubtype="1" fill="hold" nodeType="withEffect">
                                  <p:stCondLst>
                                    <p:cond delay="0"/>
                                  </p:stCondLst>
                                  <p:childTnLst>
                                    <p:set>
                                      <p:cBhvr>
                                        <p:cTn id="49" dur="1" fill="hold">
                                          <p:stCondLst>
                                            <p:cond delay="0"/>
                                          </p:stCondLst>
                                        </p:cTn>
                                        <p:tgtEl>
                                          <p:spTgt spid="4"/>
                                        </p:tgtEl>
                                        <p:attrNameLst>
                                          <p:attrName>style.visibility</p:attrName>
                                        </p:attrNameLst>
                                      </p:cBhvr>
                                      <p:to>
                                        <p:strVal val="visible"/>
                                      </p:to>
                                    </p:set>
                                    <p:animEffect transition="in" filter="wipe(up)">
                                      <p:cBhvr>
                                        <p:cTn id="50" dur="500"/>
                                        <p:tgtEl>
                                          <p:spTgt spid="4"/>
                                        </p:tgtEl>
                                      </p:cBhvr>
                                    </p:animEffect>
                                  </p:childTnLst>
                                </p:cTn>
                              </p:par>
                              <p:par>
                                <p:cTn id="51" presetID="31" presetClass="entr" presetSubtype="0" fill="hold" grpId="0" nodeType="withEffect">
                                  <p:stCondLst>
                                    <p:cond delay="0"/>
                                  </p:stCondLst>
                                  <p:childTnLst>
                                    <p:set>
                                      <p:cBhvr>
                                        <p:cTn id="52" dur="1" fill="hold">
                                          <p:stCondLst>
                                            <p:cond delay="0"/>
                                          </p:stCondLst>
                                        </p:cTn>
                                        <p:tgtEl>
                                          <p:spTgt spid="13"/>
                                        </p:tgtEl>
                                        <p:attrNameLst>
                                          <p:attrName>style.visibility</p:attrName>
                                        </p:attrNameLst>
                                      </p:cBhvr>
                                      <p:to>
                                        <p:strVal val="visible"/>
                                      </p:to>
                                    </p:set>
                                    <p:anim calcmode="lin" valueType="num">
                                      <p:cBhvr>
                                        <p:cTn id="53" dur="300" fill="hold"/>
                                        <p:tgtEl>
                                          <p:spTgt spid="13"/>
                                        </p:tgtEl>
                                        <p:attrNameLst>
                                          <p:attrName>ppt_w</p:attrName>
                                        </p:attrNameLst>
                                      </p:cBhvr>
                                      <p:tavLst>
                                        <p:tav tm="0">
                                          <p:val>
                                            <p:fltVal val="0"/>
                                          </p:val>
                                        </p:tav>
                                        <p:tav tm="100000">
                                          <p:val>
                                            <p:strVal val="#ppt_w"/>
                                          </p:val>
                                        </p:tav>
                                      </p:tavLst>
                                    </p:anim>
                                    <p:anim calcmode="lin" valueType="num">
                                      <p:cBhvr>
                                        <p:cTn id="54" dur="300" fill="hold"/>
                                        <p:tgtEl>
                                          <p:spTgt spid="13"/>
                                        </p:tgtEl>
                                        <p:attrNameLst>
                                          <p:attrName>ppt_h</p:attrName>
                                        </p:attrNameLst>
                                      </p:cBhvr>
                                      <p:tavLst>
                                        <p:tav tm="0">
                                          <p:val>
                                            <p:fltVal val="0"/>
                                          </p:val>
                                        </p:tav>
                                        <p:tav tm="100000">
                                          <p:val>
                                            <p:strVal val="#ppt_h"/>
                                          </p:val>
                                        </p:tav>
                                      </p:tavLst>
                                    </p:anim>
                                    <p:anim calcmode="lin" valueType="num">
                                      <p:cBhvr>
                                        <p:cTn id="55" dur="300" fill="hold"/>
                                        <p:tgtEl>
                                          <p:spTgt spid="13"/>
                                        </p:tgtEl>
                                        <p:attrNameLst>
                                          <p:attrName>style.rotation</p:attrName>
                                        </p:attrNameLst>
                                      </p:cBhvr>
                                      <p:tavLst>
                                        <p:tav tm="0">
                                          <p:val>
                                            <p:fltVal val="90"/>
                                          </p:val>
                                        </p:tav>
                                        <p:tav tm="100000">
                                          <p:val>
                                            <p:fltVal val="0"/>
                                          </p:val>
                                        </p:tav>
                                      </p:tavLst>
                                    </p:anim>
                                    <p:animEffect transition="in" filter="fade">
                                      <p:cBhvr>
                                        <p:cTn id="56" dur="300"/>
                                        <p:tgtEl>
                                          <p:spTgt spid="13"/>
                                        </p:tgtEl>
                                      </p:cBhvr>
                                    </p:animEffect>
                                  </p:childTnLst>
                                </p:cTn>
                              </p:par>
                            </p:childTnLst>
                          </p:cTn>
                        </p:par>
                        <p:par>
                          <p:cTn id="57" fill="hold">
                            <p:stCondLst>
                              <p:cond delay="2000"/>
                            </p:stCondLst>
                            <p:childTnLst>
                              <p:par>
                                <p:cTn id="58" presetID="22" presetClass="entr" presetSubtype="1" fill="hold" grpId="0" nodeType="afterEffect">
                                  <p:stCondLst>
                                    <p:cond delay="0"/>
                                  </p:stCondLst>
                                  <p:childTnLst>
                                    <p:set>
                                      <p:cBhvr>
                                        <p:cTn id="59" dur="1" fill="hold">
                                          <p:stCondLst>
                                            <p:cond delay="0"/>
                                          </p:stCondLst>
                                        </p:cTn>
                                        <p:tgtEl>
                                          <p:spTgt spid="7"/>
                                        </p:tgtEl>
                                        <p:attrNameLst>
                                          <p:attrName>style.visibility</p:attrName>
                                        </p:attrNameLst>
                                      </p:cBhvr>
                                      <p:to>
                                        <p:strVal val="visible"/>
                                      </p:to>
                                    </p:set>
                                    <p:animEffect transition="in" filter="wipe(up)">
                                      <p:cBhvr>
                                        <p:cTn id="60" dur="500"/>
                                        <p:tgtEl>
                                          <p:spTgt spid="7"/>
                                        </p:tgtEl>
                                      </p:cBhvr>
                                    </p:animEffect>
                                  </p:childTnLst>
                                </p:cTn>
                              </p:par>
                            </p:childTnLst>
                          </p:cTn>
                        </p:par>
                        <p:par>
                          <p:cTn id="61" fill="hold">
                            <p:stCondLst>
                              <p:cond delay="2500"/>
                            </p:stCondLst>
                            <p:childTnLst>
                              <p:par>
                                <p:cTn id="62" presetID="22" presetClass="entr" presetSubtype="1" fill="hold" grpId="0" nodeType="after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wipe(up)">
                                      <p:cBhvr>
                                        <p:cTn id="64" dur="500"/>
                                        <p:tgtEl>
                                          <p:spTgt spid="14"/>
                                        </p:tgtEl>
                                      </p:cBhvr>
                                    </p:animEffect>
                                  </p:childTnLst>
                                </p:cTn>
                              </p:par>
                            </p:childTnLst>
                          </p:cTn>
                        </p:par>
                        <p:par>
                          <p:cTn id="65" fill="hold">
                            <p:stCondLst>
                              <p:cond delay="3000"/>
                            </p:stCondLst>
                            <p:childTnLst>
                              <p:par>
                                <p:cTn id="66" presetID="22" presetClass="entr" presetSubtype="1" fill="hold" grpId="0" nodeType="afterEffect">
                                  <p:stCondLst>
                                    <p:cond delay="0"/>
                                  </p:stCondLst>
                                  <p:childTnLst>
                                    <p:set>
                                      <p:cBhvr>
                                        <p:cTn id="67" dur="1" fill="hold">
                                          <p:stCondLst>
                                            <p:cond delay="0"/>
                                          </p:stCondLst>
                                        </p:cTn>
                                        <p:tgtEl>
                                          <p:spTgt spid="15"/>
                                        </p:tgtEl>
                                        <p:attrNameLst>
                                          <p:attrName>style.visibility</p:attrName>
                                        </p:attrNameLst>
                                      </p:cBhvr>
                                      <p:to>
                                        <p:strVal val="visible"/>
                                      </p:to>
                                    </p:set>
                                    <p:animEffect transition="in" filter="wipe(up)">
                                      <p:cBhvr>
                                        <p:cTn id="6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8" grpId="1" animBg="1"/>
      <p:bldP spid="8" grpId="2" animBg="1"/>
      <p:bldP spid="9" grpId="0" animBg="1"/>
      <p:bldP spid="9" grpId="1" animBg="1"/>
      <p:bldP spid="9" grpId="2" animBg="1"/>
      <p:bldP spid="10" grpId="0" animBg="1"/>
      <p:bldP spid="10" grpId="1" animBg="1"/>
      <p:bldP spid="10" grpId="2" animBg="1"/>
      <p:bldP spid="11" grpId="0"/>
      <p:bldP spid="12" grpId="0"/>
      <p:bldP spid="13" grpId="0"/>
      <p:bldP spid="14"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4"/>
          <p:cNvSpPr/>
          <p:nvPr/>
        </p:nvSpPr>
        <p:spPr>
          <a:xfrm>
            <a:off x="1268925" y="1170789"/>
            <a:ext cx="7120160" cy="2564663"/>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015"/>
          </a:p>
        </p:txBody>
      </p:sp>
      <p:sp>
        <p:nvSpPr>
          <p:cNvPr id="5" name="矩形 4"/>
          <p:cNvSpPr/>
          <p:nvPr/>
        </p:nvSpPr>
        <p:spPr>
          <a:xfrm flipH="1">
            <a:off x="1362659" y="1283033"/>
            <a:ext cx="6951997" cy="1984587"/>
          </a:xfrm>
          <a:prstGeom prst="rect">
            <a:avLst/>
          </a:prstGeom>
          <a:blipFill dpi="0" rotWithShape="1">
            <a:blip r:embed="rId1"/>
            <a:srcRect/>
            <a:stretch>
              <a:fillRect/>
            </a:stretch>
          </a:blipFill>
          <a:ln>
            <a:noFill/>
          </a:ln>
          <a:effectLst>
            <a:innerShdw blurRad="177800" dist="50800" dir="13500000">
              <a:schemeClr val="tx1">
                <a:lumMod val="50000"/>
                <a:lumOff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5" dirty="0"/>
          </a:p>
        </p:txBody>
      </p:sp>
      <p:sp>
        <p:nvSpPr>
          <p:cNvPr id="6" name="文本框 14"/>
          <p:cNvSpPr txBox="1"/>
          <p:nvPr/>
        </p:nvSpPr>
        <p:spPr>
          <a:xfrm>
            <a:off x="1731448" y="3315308"/>
            <a:ext cx="5205996" cy="400110"/>
          </a:xfrm>
          <a:prstGeom prst="rect">
            <a:avLst/>
          </a:prstGeom>
          <a:noFill/>
        </p:spPr>
        <p:txBody>
          <a:bodyPr wrap="square" rtlCol="0">
            <a:spAutoFit/>
          </a:bodyPr>
          <a:lstStyle/>
          <a:p>
            <a:r>
              <a:rPr lang="zh-CN" altLang="zh-CN" sz="2000" b="1" dirty="0">
                <a:solidFill>
                  <a:schemeClr val="tx1">
                    <a:lumMod val="75000"/>
                    <a:lumOff val="25000"/>
                  </a:schemeClr>
                </a:solidFill>
                <a:latin typeface="微软雅黑" panose="020B0503020204020204" pitchFamily="34" charset="-122"/>
                <a:ea typeface="微软雅黑" panose="020B0503020204020204" pitchFamily="34" charset="-122"/>
              </a:rPr>
              <a:t>家</a:t>
            </a: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训</a:t>
            </a:r>
            <a:endParaRPr lang="zh-CN" altLang="zh-CN"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文本框 22"/>
          <p:cNvSpPr txBox="1"/>
          <p:nvPr/>
        </p:nvSpPr>
        <p:spPr>
          <a:xfrm>
            <a:off x="1362659" y="4020342"/>
            <a:ext cx="6951997" cy="268182"/>
          </a:xfrm>
          <a:prstGeom prst="rect">
            <a:avLst/>
          </a:prstGeom>
          <a:noFill/>
        </p:spPr>
        <p:txBody>
          <a:bodyPr wrap="square" lIns="82706" tIns="41354" rIns="82706" bIns="41354">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家训</a:t>
            </a:r>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rPr>
              <a:t>是指对子孙立身处世、持家治业的教诲。举止行为</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等腰三角形 8"/>
          <p:cNvSpPr/>
          <p:nvPr/>
        </p:nvSpPr>
        <p:spPr>
          <a:xfrm rot="16200000" flipV="1">
            <a:off x="1443529" y="3429243"/>
            <a:ext cx="197820" cy="172241"/>
          </a:xfrm>
          <a:prstGeom prst="triangle">
            <a:avLst/>
          </a:prstGeom>
          <a:solidFill>
            <a:srgbClr val="DA251D"/>
          </a:solidFill>
          <a:ln w="22225">
            <a:noFill/>
          </a:ln>
          <a:effectLst/>
        </p:spPr>
        <p:txBody>
          <a:bodyPr vert="horz" wrap="square" lIns="68580" tIns="34290" rIns="68580" bIns="34290" numCol="1" anchor="t" anchorCtr="0" compatLnSpc="1"/>
          <a:lstStyle/>
          <a:p>
            <a:endParaRPr lang="zh-CN" altLang="en-US" sz="1015"/>
          </a:p>
        </p:txBody>
      </p:sp>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46050" y="518126"/>
            <a:ext cx="2632530" cy="263253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42" presetClass="path" presetSubtype="0" decel="30000" fill="hold" grpId="1" nodeType="withEffect">
                                  <p:stCondLst>
                                    <p:cond delay="0"/>
                                  </p:stCondLst>
                                  <p:childTnLst>
                                    <p:animMotion origin="layout" path="M -1.38889E-6 -0.03981 L -1.38889E-6 0.14815 " pathEditMode="relative" rAng="0" ptsTypes="AA">
                                      <p:cBhvr>
                                        <p:cTn id="9" dur="750" spd="-100000" fill="hold"/>
                                        <p:tgtEl>
                                          <p:spTgt spid="4"/>
                                        </p:tgtEl>
                                        <p:attrNameLst>
                                          <p:attrName>ppt_x</p:attrName>
                                          <p:attrName>ppt_y</p:attrName>
                                        </p:attrNameLst>
                                      </p:cBhvr>
                                      <p:rCtr x="0" y="9383"/>
                                    </p:animMotion>
                                  </p:childTnLst>
                                </p:cTn>
                              </p:par>
                              <p:par>
                                <p:cTn id="10" presetID="42" presetClass="path" presetSubtype="0" accel="30000" decel="30000" fill="hold" grpId="2" nodeType="withEffect">
                                  <p:stCondLst>
                                    <p:cond delay="750"/>
                                  </p:stCondLst>
                                  <p:childTnLst>
                                    <p:animMotion origin="layout" path="M -1.38889E-6 -0.03981 L -1.38889E-6 -1.85185E-6 " pathEditMode="relative" rAng="0" ptsTypes="AA">
                                      <p:cBhvr>
                                        <p:cTn id="11" dur="750" fill="hold"/>
                                        <p:tgtEl>
                                          <p:spTgt spid="4"/>
                                        </p:tgtEl>
                                        <p:attrNameLst>
                                          <p:attrName>ppt_x</p:attrName>
                                          <p:attrName>ppt_y</p:attrName>
                                        </p:attrNameLst>
                                      </p:cBhvr>
                                      <p:rCtr x="0" y="1975"/>
                                    </p:animMotion>
                                  </p:childTnLst>
                                </p:cTn>
                              </p:par>
                            </p:childTnLst>
                          </p:cTn>
                        </p:par>
                        <p:par>
                          <p:cTn id="12" fill="hold">
                            <p:stCondLst>
                              <p:cond delay="500"/>
                            </p:stCondLst>
                            <p:childTnLst>
                              <p:par>
                                <p:cTn id="13" presetID="14" presetClass="entr" presetSubtype="1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1050"/>
                                        <p:tgtEl>
                                          <p:spTgt spid="6"/>
                                        </p:tgtEl>
                                      </p:cBhvr>
                                    </p:animEffect>
                                  </p:childTnLst>
                                </p:cTn>
                              </p:par>
                            </p:childTnLst>
                          </p:cTn>
                        </p:par>
                        <p:par>
                          <p:cTn id="32" fill="hold">
                            <p:stCondLst>
                              <p:cond delay="4000"/>
                            </p:stCondLst>
                            <p:childTnLst>
                              <p:par>
                                <p:cTn id="33" presetID="22" presetClass="entr" presetSubtype="8"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left)">
                                      <p:cBhvr>
                                        <p:cTn id="35"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5" grpId="0" animBg="1"/>
      <p:bldP spid="6" grpId="0"/>
      <p:bldP spid="7" grpId="0"/>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28"/>
          <p:cNvSpPr txBox="1"/>
          <p:nvPr/>
        </p:nvSpPr>
        <p:spPr>
          <a:xfrm>
            <a:off x="1215820" y="1500515"/>
            <a:ext cx="738664" cy="2677297"/>
          </a:xfrm>
          <a:prstGeom prst="rect">
            <a:avLst/>
          </a:prstGeom>
          <a:noFill/>
        </p:spPr>
        <p:txBody>
          <a:bodyPr vert="eaVert" wrap="square" rtlCol="0">
            <a:spAutoFit/>
          </a:bodyPr>
          <a:lstStyle/>
          <a:p>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rPr>
              <a:t>作善降之百祥，作不善降之百殃。勿以善小而不为，勿以恶小而为之。此四语，当终身服膺。</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2036854" y="1569949"/>
            <a:ext cx="0" cy="2395352"/>
          </a:xfrm>
          <a:prstGeom prst="line">
            <a:avLst/>
          </a:prstGeom>
          <a:ln>
            <a:solidFill>
              <a:schemeClr val="tx1"/>
            </a:solidFill>
            <a:prstDash val="dashDot"/>
          </a:ln>
        </p:spPr>
        <p:style>
          <a:lnRef idx="1">
            <a:schemeClr val="accent1"/>
          </a:lnRef>
          <a:fillRef idx="0">
            <a:schemeClr val="accent1"/>
          </a:fillRef>
          <a:effectRef idx="0">
            <a:schemeClr val="accent1"/>
          </a:effectRef>
          <a:fontRef idx="minor">
            <a:schemeClr val="tx1"/>
          </a:fontRef>
        </p:style>
      </p:cxnSp>
      <p:grpSp>
        <p:nvGrpSpPr>
          <p:cNvPr id="16" name="组合 15"/>
          <p:cNvGrpSpPr/>
          <p:nvPr/>
        </p:nvGrpSpPr>
        <p:grpSpPr>
          <a:xfrm rot="16200000">
            <a:off x="1472484" y="601921"/>
            <a:ext cx="492443" cy="1446268"/>
            <a:chOff x="8415627" y="2095554"/>
            <a:chExt cx="761604" cy="1712963"/>
          </a:xfrm>
        </p:grpSpPr>
        <p:sp>
          <p:nvSpPr>
            <p:cNvPr id="17" name="Freeform 668"/>
            <p:cNvSpPr/>
            <p:nvPr/>
          </p:nvSpPr>
          <p:spPr bwMode="auto">
            <a:xfrm rot="5400000">
              <a:off x="7926215" y="2743467"/>
              <a:ext cx="1712963" cy="417137"/>
            </a:xfrm>
            <a:custGeom>
              <a:avLst/>
              <a:gdLst>
                <a:gd name="T0" fmla="*/ 384 w 398"/>
                <a:gd name="T1" fmla="*/ 77 h 111"/>
                <a:gd name="T2" fmla="*/ 388 w 398"/>
                <a:gd name="T3" fmla="*/ 74 h 111"/>
                <a:gd name="T4" fmla="*/ 388 w 398"/>
                <a:gd name="T5" fmla="*/ 71 h 111"/>
                <a:gd name="T6" fmla="*/ 397 w 398"/>
                <a:gd name="T7" fmla="*/ 67 h 111"/>
                <a:gd name="T8" fmla="*/ 390 w 398"/>
                <a:gd name="T9" fmla="*/ 62 h 111"/>
                <a:gd name="T10" fmla="*/ 388 w 398"/>
                <a:gd name="T11" fmla="*/ 59 h 111"/>
                <a:gd name="T12" fmla="*/ 388 w 398"/>
                <a:gd name="T13" fmla="*/ 56 h 111"/>
                <a:gd name="T14" fmla="*/ 385 w 398"/>
                <a:gd name="T15" fmla="*/ 54 h 111"/>
                <a:gd name="T16" fmla="*/ 387 w 398"/>
                <a:gd name="T17" fmla="*/ 51 h 111"/>
                <a:gd name="T18" fmla="*/ 389 w 398"/>
                <a:gd name="T19" fmla="*/ 48 h 111"/>
                <a:gd name="T20" fmla="*/ 384 w 398"/>
                <a:gd name="T21" fmla="*/ 46 h 111"/>
                <a:gd name="T22" fmla="*/ 378 w 398"/>
                <a:gd name="T23" fmla="*/ 42 h 111"/>
                <a:gd name="T24" fmla="*/ 385 w 398"/>
                <a:gd name="T25" fmla="*/ 40 h 111"/>
                <a:gd name="T26" fmla="*/ 378 w 398"/>
                <a:gd name="T27" fmla="*/ 37 h 111"/>
                <a:gd name="T28" fmla="*/ 378 w 398"/>
                <a:gd name="T29" fmla="*/ 34 h 111"/>
                <a:gd name="T30" fmla="*/ 373 w 398"/>
                <a:gd name="T31" fmla="*/ 32 h 111"/>
                <a:gd name="T32" fmla="*/ 369 w 398"/>
                <a:gd name="T33" fmla="*/ 28 h 111"/>
                <a:gd name="T34" fmla="*/ 350 w 398"/>
                <a:gd name="T35" fmla="*/ 23 h 111"/>
                <a:gd name="T36" fmla="*/ 358 w 398"/>
                <a:gd name="T37" fmla="*/ 19 h 111"/>
                <a:gd name="T38" fmla="*/ 260 w 398"/>
                <a:gd name="T39" fmla="*/ 11 h 111"/>
                <a:gd name="T40" fmla="*/ 324 w 398"/>
                <a:gd name="T41" fmla="*/ 10 h 111"/>
                <a:gd name="T42" fmla="*/ 304 w 398"/>
                <a:gd name="T43" fmla="*/ 6 h 111"/>
                <a:gd name="T44" fmla="*/ 177 w 398"/>
                <a:gd name="T45" fmla="*/ 1 h 111"/>
                <a:gd name="T46" fmla="*/ 18 w 398"/>
                <a:gd name="T47" fmla="*/ 11 h 111"/>
                <a:gd name="T48" fmla="*/ 16 w 398"/>
                <a:gd name="T49" fmla="*/ 17 h 111"/>
                <a:gd name="T50" fmla="*/ 21 w 398"/>
                <a:gd name="T51" fmla="*/ 20 h 111"/>
                <a:gd name="T52" fmla="*/ 15 w 398"/>
                <a:gd name="T53" fmla="*/ 26 h 111"/>
                <a:gd name="T54" fmla="*/ 12 w 398"/>
                <a:gd name="T55" fmla="*/ 52 h 111"/>
                <a:gd name="T56" fmla="*/ 8 w 398"/>
                <a:gd name="T57" fmla="*/ 82 h 111"/>
                <a:gd name="T58" fmla="*/ 113 w 398"/>
                <a:gd name="T59" fmla="*/ 111 h 111"/>
                <a:gd name="T60" fmla="*/ 331 w 398"/>
                <a:gd name="T61" fmla="*/ 104 h 111"/>
                <a:gd name="T62" fmla="*/ 369 w 398"/>
                <a:gd name="T63" fmla="*/ 91 h 111"/>
                <a:gd name="T64" fmla="*/ 385 w 398"/>
                <a:gd name="T65" fmla="*/ 86 h 111"/>
                <a:gd name="T66" fmla="*/ 389 w 398"/>
                <a:gd name="T67" fmla="*/ 8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8" h="111">
                  <a:moveTo>
                    <a:pt x="397" y="80"/>
                  </a:moveTo>
                  <a:cubicBezTo>
                    <a:pt x="394" y="77"/>
                    <a:pt x="387" y="79"/>
                    <a:pt x="384" y="77"/>
                  </a:cubicBezTo>
                  <a:cubicBezTo>
                    <a:pt x="387" y="75"/>
                    <a:pt x="394" y="76"/>
                    <a:pt x="396" y="76"/>
                  </a:cubicBezTo>
                  <a:cubicBezTo>
                    <a:pt x="388" y="74"/>
                    <a:pt x="388" y="74"/>
                    <a:pt x="388" y="74"/>
                  </a:cubicBezTo>
                  <a:cubicBezTo>
                    <a:pt x="397" y="72"/>
                    <a:pt x="397" y="72"/>
                    <a:pt x="397" y="72"/>
                  </a:cubicBezTo>
                  <a:cubicBezTo>
                    <a:pt x="395" y="71"/>
                    <a:pt x="390" y="73"/>
                    <a:pt x="388" y="71"/>
                  </a:cubicBezTo>
                  <a:cubicBezTo>
                    <a:pt x="388" y="69"/>
                    <a:pt x="390" y="70"/>
                    <a:pt x="391" y="70"/>
                  </a:cubicBezTo>
                  <a:cubicBezTo>
                    <a:pt x="394" y="70"/>
                    <a:pt x="398" y="69"/>
                    <a:pt x="397" y="67"/>
                  </a:cubicBezTo>
                  <a:cubicBezTo>
                    <a:pt x="397" y="63"/>
                    <a:pt x="391" y="64"/>
                    <a:pt x="388" y="63"/>
                  </a:cubicBezTo>
                  <a:cubicBezTo>
                    <a:pt x="390" y="62"/>
                    <a:pt x="390" y="62"/>
                    <a:pt x="390" y="62"/>
                  </a:cubicBezTo>
                  <a:cubicBezTo>
                    <a:pt x="388" y="62"/>
                    <a:pt x="386" y="62"/>
                    <a:pt x="385" y="60"/>
                  </a:cubicBezTo>
                  <a:cubicBezTo>
                    <a:pt x="386" y="60"/>
                    <a:pt x="387" y="59"/>
                    <a:pt x="388" y="59"/>
                  </a:cubicBezTo>
                  <a:cubicBezTo>
                    <a:pt x="383" y="57"/>
                    <a:pt x="383" y="57"/>
                    <a:pt x="383" y="57"/>
                  </a:cubicBezTo>
                  <a:cubicBezTo>
                    <a:pt x="388" y="56"/>
                    <a:pt x="388" y="56"/>
                    <a:pt x="388" y="56"/>
                  </a:cubicBezTo>
                  <a:cubicBezTo>
                    <a:pt x="386" y="56"/>
                    <a:pt x="386" y="56"/>
                    <a:pt x="386" y="56"/>
                  </a:cubicBezTo>
                  <a:cubicBezTo>
                    <a:pt x="384" y="55"/>
                    <a:pt x="386" y="54"/>
                    <a:pt x="385" y="54"/>
                  </a:cubicBezTo>
                  <a:cubicBezTo>
                    <a:pt x="383" y="52"/>
                    <a:pt x="379" y="54"/>
                    <a:pt x="377" y="52"/>
                  </a:cubicBezTo>
                  <a:cubicBezTo>
                    <a:pt x="380" y="51"/>
                    <a:pt x="384" y="51"/>
                    <a:pt x="387" y="51"/>
                  </a:cubicBezTo>
                  <a:cubicBezTo>
                    <a:pt x="385" y="51"/>
                    <a:pt x="382" y="51"/>
                    <a:pt x="381" y="49"/>
                  </a:cubicBezTo>
                  <a:cubicBezTo>
                    <a:pt x="389" y="48"/>
                    <a:pt x="389" y="48"/>
                    <a:pt x="389" y="48"/>
                  </a:cubicBezTo>
                  <a:cubicBezTo>
                    <a:pt x="387" y="47"/>
                    <a:pt x="384" y="48"/>
                    <a:pt x="382" y="47"/>
                  </a:cubicBezTo>
                  <a:cubicBezTo>
                    <a:pt x="384" y="46"/>
                    <a:pt x="384" y="46"/>
                    <a:pt x="384" y="46"/>
                  </a:cubicBezTo>
                  <a:cubicBezTo>
                    <a:pt x="381" y="45"/>
                    <a:pt x="378" y="46"/>
                    <a:pt x="376" y="44"/>
                  </a:cubicBezTo>
                  <a:cubicBezTo>
                    <a:pt x="377" y="43"/>
                    <a:pt x="378" y="43"/>
                    <a:pt x="378" y="42"/>
                  </a:cubicBezTo>
                  <a:cubicBezTo>
                    <a:pt x="377" y="42"/>
                    <a:pt x="375" y="42"/>
                    <a:pt x="374" y="41"/>
                  </a:cubicBezTo>
                  <a:cubicBezTo>
                    <a:pt x="377" y="40"/>
                    <a:pt x="382" y="41"/>
                    <a:pt x="385" y="40"/>
                  </a:cubicBezTo>
                  <a:cubicBezTo>
                    <a:pt x="377" y="37"/>
                    <a:pt x="377" y="37"/>
                    <a:pt x="377" y="37"/>
                  </a:cubicBezTo>
                  <a:cubicBezTo>
                    <a:pt x="377" y="37"/>
                    <a:pt x="377" y="37"/>
                    <a:pt x="378" y="37"/>
                  </a:cubicBezTo>
                  <a:cubicBezTo>
                    <a:pt x="373" y="35"/>
                    <a:pt x="373" y="35"/>
                    <a:pt x="373" y="35"/>
                  </a:cubicBezTo>
                  <a:cubicBezTo>
                    <a:pt x="375" y="34"/>
                    <a:pt x="377" y="35"/>
                    <a:pt x="378" y="34"/>
                  </a:cubicBezTo>
                  <a:cubicBezTo>
                    <a:pt x="370" y="32"/>
                    <a:pt x="370" y="32"/>
                    <a:pt x="370" y="32"/>
                  </a:cubicBezTo>
                  <a:cubicBezTo>
                    <a:pt x="371" y="31"/>
                    <a:pt x="372" y="32"/>
                    <a:pt x="373" y="32"/>
                  </a:cubicBezTo>
                  <a:cubicBezTo>
                    <a:pt x="358" y="29"/>
                    <a:pt x="358" y="29"/>
                    <a:pt x="358" y="29"/>
                  </a:cubicBezTo>
                  <a:cubicBezTo>
                    <a:pt x="362" y="28"/>
                    <a:pt x="365" y="30"/>
                    <a:pt x="369" y="28"/>
                  </a:cubicBezTo>
                  <a:cubicBezTo>
                    <a:pt x="362" y="26"/>
                    <a:pt x="351" y="28"/>
                    <a:pt x="345" y="24"/>
                  </a:cubicBezTo>
                  <a:cubicBezTo>
                    <a:pt x="346" y="23"/>
                    <a:pt x="348" y="23"/>
                    <a:pt x="350" y="23"/>
                  </a:cubicBezTo>
                  <a:cubicBezTo>
                    <a:pt x="346" y="22"/>
                    <a:pt x="346" y="22"/>
                    <a:pt x="346" y="22"/>
                  </a:cubicBezTo>
                  <a:cubicBezTo>
                    <a:pt x="349" y="20"/>
                    <a:pt x="356" y="21"/>
                    <a:pt x="358" y="19"/>
                  </a:cubicBezTo>
                  <a:cubicBezTo>
                    <a:pt x="354" y="19"/>
                    <a:pt x="350" y="19"/>
                    <a:pt x="347" y="17"/>
                  </a:cubicBezTo>
                  <a:cubicBezTo>
                    <a:pt x="319" y="14"/>
                    <a:pt x="290" y="11"/>
                    <a:pt x="260" y="11"/>
                  </a:cubicBezTo>
                  <a:cubicBezTo>
                    <a:pt x="259" y="10"/>
                    <a:pt x="259" y="10"/>
                    <a:pt x="259" y="10"/>
                  </a:cubicBezTo>
                  <a:cubicBezTo>
                    <a:pt x="281" y="9"/>
                    <a:pt x="301" y="11"/>
                    <a:pt x="324" y="10"/>
                  </a:cubicBezTo>
                  <a:cubicBezTo>
                    <a:pt x="325" y="9"/>
                    <a:pt x="325" y="9"/>
                    <a:pt x="325" y="9"/>
                  </a:cubicBezTo>
                  <a:cubicBezTo>
                    <a:pt x="319" y="6"/>
                    <a:pt x="311" y="8"/>
                    <a:pt x="304" y="6"/>
                  </a:cubicBezTo>
                  <a:cubicBezTo>
                    <a:pt x="306" y="5"/>
                    <a:pt x="306" y="5"/>
                    <a:pt x="306" y="5"/>
                  </a:cubicBezTo>
                  <a:cubicBezTo>
                    <a:pt x="264" y="1"/>
                    <a:pt x="219" y="0"/>
                    <a:pt x="177" y="1"/>
                  </a:cubicBezTo>
                  <a:cubicBezTo>
                    <a:pt x="35" y="2"/>
                    <a:pt x="35" y="2"/>
                    <a:pt x="35" y="2"/>
                  </a:cubicBezTo>
                  <a:cubicBezTo>
                    <a:pt x="28" y="3"/>
                    <a:pt x="22" y="7"/>
                    <a:pt x="18" y="11"/>
                  </a:cubicBezTo>
                  <a:cubicBezTo>
                    <a:pt x="24" y="13"/>
                    <a:pt x="24" y="13"/>
                    <a:pt x="24" y="13"/>
                  </a:cubicBezTo>
                  <a:cubicBezTo>
                    <a:pt x="16" y="17"/>
                    <a:pt x="16" y="17"/>
                    <a:pt x="16" y="17"/>
                  </a:cubicBezTo>
                  <a:cubicBezTo>
                    <a:pt x="15" y="20"/>
                    <a:pt x="19" y="19"/>
                    <a:pt x="22" y="20"/>
                  </a:cubicBezTo>
                  <a:cubicBezTo>
                    <a:pt x="21" y="20"/>
                    <a:pt x="21" y="20"/>
                    <a:pt x="21" y="20"/>
                  </a:cubicBezTo>
                  <a:cubicBezTo>
                    <a:pt x="20" y="22"/>
                    <a:pt x="16" y="22"/>
                    <a:pt x="19" y="24"/>
                  </a:cubicBezTo>
                  <a:cubicBezTo>
                    <a:pt x="19" y="25"/>
                    <a:pt x="16" y="25"/>
                    <a:pt x="15" y="26"/>
                  </a:cubicBezTo>
                  <a:cubicBezTo>
                    <a:pt x="15" y="29"/>
                    <a:pt x="8" y="33"/>
                    <a:pt x="11" y="37"/>
                  </a:cubicBezTo>
                  <a:cubicBezTo>
                    <a:pt x="8" y="42"/>
                    <a:pt x="13" y="47"/>
                    <a:pt x="12" y="52"/>
                  </a:cubicBezTo>
                  <a:cubicBezTo>
                    <a:pt x="8" y="56"/>
                    <a:pt x="10" y="63"/>
                    <a:pt x="7" y="68"/>
                  </a:cubicBezTo>
                  <a:cubicBezTo>
                    <a:pt x="15" y="73"/>
                    <a:pt x="0" y="77"/>
                    <a:pt x="8" y="82"/>
                  </a:cubicBezTo>
                  <a:cubicBezTo>
                    <a:pt x="9" y="88"/>
                    <a:pt x="16" y="93"/>
                    <a:pt x="24" y="97"/>
                  </a:cubicBezTo>
                  <a:cubicBezTo>
                    <a:pt x="50" y="109"/>
                    <a:pt x="82" y="110"/>
                    <a:pt x="113" y="111"/>
                  </a:cubicBezTo>
                  <a:cubicBezTo>
                    <a:pt x="277" y="109"/>
                    <a:pt x="277" y="109"/>
                    <a:pt x="277" y="109"/>
                  </a:cubicBezTo>
                  <a:cubicBezTo>
                    <a:pt x="295" y="106"/>
                    <a:pt x="314" y="107"/>
                    <a:pt x="331" y="104"/>
                  </a:cubicBezTo>
                  <a:cubicBezTo>
                    <a:pt x="350" y="103"/>
                    <a:pt x="364" y="95"/>
                    <a:pt x="382" y="93"/>
                  </a:cubicBezTo>
                  <a:cubicBezTo>
                    <a:pt x="379" y="91"/>
                    <a:pt x="374" y="92"/>
                    <a:pt x="369" y="91"/>
                  </a:cubicBezTo>
                  <a:cubicBezTo>
                    <a:pt x="375" y="88"/>
                    <a:pt x="382" y="87"/>
                    <a:pt x="388" y="86"/>
                  </a:cubicBezTo>
                  <a:cubicBezTo>
                    <a:pt x="387" y="86"/>
                    <a:pt x="385" y="87"/>
                    <a:pt x="385" y="86"/>
                  </a:cubicBezTo>
                  <a:cubicBezTo>
                    <a:pt x="387" y="84"/>
                    <a:pt x="391" y="86"/>
                    <a:pt x="392" y="84"/>
                  </a:cubicBezTo>
                  <a:cubicBezTo>
                    <a:pt x="389" y="82"/>
                    <a:pt x="389" y="82"/>
                    <a:pt x="389" y="82"/>
                  </a:cubicBezTo>
                  <a:cubicBezTo>
                    <a:pt x="391" y="80"/>
                    <a:pt x="395" y="81"/>
                    <a:pt x="397" y="80"/>
                  </a:cubicBezTo>
                  <a:close/>
                </a:path>
              </a:pathLst>
            </a:custGeom>
            <a:solidFill>
              <a:srgbClr val="C00000"/>
            </a:solidFill>
            <a:ln>
              <a:noFill/>
            </a:ln>
          </p:spPr>
          <p:txBody>
            <a:bodyPr vert="horz" wrap="square" lIns="91412" tIns="45706" rIns="91412" bIns="45706" numCol="1" anchor="t" anchorCtr="0" compatLnSpc="1"/>
            <a:lstStyle/>
            <a:p>
              <a:endParaRPr lang="zh-CN" altLang="en-US" sz="3200">
                <a:latin typeface="Impact" panose="020B0806030902050204" pitchFamily="34" charset="0"/>
              </a:endParaRPr>
            </a:p>
          </p:txBody>
        </p:sp>
        <p:sp>
          <p:nvSpPr>
            <p:cNvPr id="18" name="文本框 8"/>
            <p:cNvSpPr txBox="1"/>
            <p:nvPr/>
          </p:nvSpPr>
          <p:spPr>
            <a:xfrm>
              <a:off x="8415627" y="2661829"/>
              <a:ext cx="761604" cy="388454"/>
            </a:xfrm>
            <a:prstGeom prst="rect">
              <a:avLst/>
            </a:prstGeom>
            <a:noFill/>
            <a:effectLst/>
          </p:spPr>
          <p:txBody>
            <a:bodyPr vert="eaVert" wrap="none" rtlCol="0" anchor="ctr">
              <a:spAutoFit/>
            </a:bodyPr>
            <a:lstStyle>
              <a:defPPr>
                <a:defRPr lang="zh-CN"/>
              </a:defPPr>
              <a:lvl1pPr algn="ctr">
                <a:defRPr sz="4400">
                  <a:solidFill>
                    <a:srgbClr val="004DA1"/>
                  </a:solidFill>
                  <a:latin typeface="李旭科书法" panose="02000603000000000000" pitchFamily="2" charset="-122"/>
                  <a:ea typeface="李旭科书法" panose="02000603000000000000" pitchFamily="2" charset="-122"/>
                </a:defRPr>
              </a:lvl1pPr>
            </a:lstStyle>
            <a:p>
              <a:pPr>
                <a:spcBef>
                  <a:spcPct val="50000"/>
                </a:spcBef>
              </a:pPr>
              <a:r>
                <a:rPr lang="en-US" altLang="zh-CN" sz="2000" dirty="0">
                  <a:solidFill>
                    <a:schemeClr val="bg1"/>
                  </a:solidFill>
                  <a:latin typeface="Impact" panose="020B0806030902050204" pitchFamily="34" charset="0"/>
                  <a:ea typeface="微软雅黑" panose="020B0503020204020204" pitchFamily="34" charset="-122"/>
                </a:rPr>
                <a:t>01</a:t>
              </a:r>
              <a:endParaRPr lang="zh-CN" altLang="en-US" sz="2000" dirty="0">
                <a:solidFill>
                  <a:schemeClr val="bg1"/>
                </a:solidFill>
                <a:latin typeface="Impact" panose="020B0806030902050204" pitchFamily="34" charset="0"/>
                <a:ea typeface="微软雅黑" panose="020B0503020204020204" pitchFamily="34" charset="-122"/>
              </a:endParaRPr>
            </a:p>
          </p:txBody>
        </p:sp>
      </p:grpSp>
      <p:sp>
        <p:nvSpPr>
          <p:cNvPr id="19" name="TextBox 28"/>
          <p:cNvSpPr txBox="1"/>
          <p:nvPr/>
        </p:nvSpPr>
        <p:spPr>
          <a:xfrm>
            <a:off x="3123717" y="1482811"/>
            <a:ext cx="553998" cy="2677297"/>
          </a:xfrm>
          <a:prstGeom prst="rect">
            <a:avLst/>
          </a:prstGeom>
          <a:noFill/>
        </p:spPr>
        <p:txBody>
          <a:bodyPr vert="eaVert" wrap="square" rtlCol="0">
            <a:spAutoFit/>
          </a:bodyPr>
          <a:lstStyle/>
          <a:p>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rPr>
              <a:t>举止要安和，毋急遽怠缓；言语要诚实，毋欺妄躁率。</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20" name="直接连接符 19"/>
          <p:cNvCxnSpPr/>
          <p:nvPr/>
        </p:nvCxnSpPr>
        <p:spPr>
          <a:xfrm>
            <a:off x="3760085" y="1552245"/>
            <a:ext cx="0" cy="2395352"/>
          </a:xfrm>
          <a:prstGeom prst="line">
            <a:avLst/>
          </a:prstGeom>
          <a:ln>
            <a:solidFill>
              <a:schemeClr val="tx1"/>
            </a:solidFill>
            <a:prstDash val="dashDot"/>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rot="16200000">
            <a:off x="3195715" y="584218"/>
            <a:ext cx="492443" cy="1446268"/>
            <a:chOff x="8415626" y="2095554"/>
            <a:chExt cx="761604" cy="1712963"/>
          </a:xfrm>
        </p:grpSpPr>
        <p:sp>
          <p:nvSpPr>
            <p:cNvPr id="22" name="Freeform 668"/>
            <p:cNvSpPr/>
            <p:nvPr/>
          </p:nvSpPr>
          <p:spPr bwMode="auto">
            <a:xfrm rot="5400000">
              <a:off x="7926215" y="2743467"/>
              <a:ext cx="1712963" cy="417137"/>
            </a:xfrm>
            <a:custGeom>
              <a:avLst/>
              <a:gdLst>
                <a:gd name="T0" fmla="*/ 384 w 398"/>
                <a:gd name="T1" fmla="*/ 77 h 111"/>
                <a:gd name="T2" fmla="*/ 388 w 398"/>
                <a:gd name="T3" fmla="*/ 74 h 111"/>
                <a:gd name="T4" fmla="*/ 388 w 398"/>
                <a:gd name="T5" fmla="*/ 71 h 111"/>
                <a:gd name="T6" fmla="*/ 397 w 398"/>
                <a:gd name="T7" fmla="*/ 67 h 111"/>
                <a:gd name="T8" fmla="*/ 390 w 398"/>
                <a:gd name="T9" fmla="*/ 62 h 111"/>
                <a:gd name="T10" fmla="*/ 388 w 398"/>
                <a:gd name="T11" fmla="*/ 59 h 111"/>
                <a:gd name="T12" fmla="*/ 388 w 398"/>
                <a:gd name="T13" fmla="*/ 56 h 111"/>
                <a:gd name="T14" fmla="*/ 385 w 398"/>
                <a:gd name="T15" fmla="*/ 54 h 111"/>
                <a:gd name="T16" fmla="*/ 387 w 398"/>
                <a:gd name="T17" fmla="*/ 51 h 111"/>
                <a:gd name="T18" fmla="*/ 389 w 398"/>
                <a:gd name="T19" fmla="*/ 48 h 111"/>
                <a:gd name="T20" fmla="*/ 384 w 398"/>
                <a:gd name="T21" fmla="*/ 46 h 111"/>
                <a:gd name="T22" fmla="*/ 378 w 398"/>
                <a:gd name="T23" fmla="*/ 42 h 111"/>
                <a:gd name="T24" fmla="*/ 385 w 398"/>
                <a:gd name="T25" fmla="*/ 40 h 111"/>
                <a:gd name="T26" fmla="*/ 378 w 398"/>
                <a:gd name="T27" fmla="*/ 37 h 111"/>
                <a:gd name="T28" fmla="*/ 378 w 398"/>
                <a:gd name="T29" fmla="*/ 34 h 111"/>
                <a:gd name="T30" fmla="*/ 373 w 398"/>
                <a:gd name="T31" fmla="*/ 32 h 111"/>
                <a:gd name="T32" fmla="*/ 369 w 398"/>
                <a:gd name="T33" fmla="*/ 28 h 111"/>
                <a:gd name="T34" fmla="*/ 350 w 398"/>
                <a:gd name="T35" fmla="*/ 23 h 111"/>
                <a:gd name="T36" fmla="*/ 358 w 398"/>
                <a:gd name="T37" fmla="*/ 19 h 111"/>
                <a:gd name="T38" fmla="*/ 260 w 398"/>
                <a:gd name="T39" fmla="*/ 11 h 111"/>
                <a:gd name="T40" fmla="*/ 324 w 398"/>
                <a:gd name="T41" fmla="*/ 10 h 111"/>
                <a:gd name="T42" fmla="*/ 304 w 398"/>
                <a:gd name="T43" fmla="*/ 6 h 111"/>
                <a:gd name="T44" fmla="*/ 177 w 398"/>
                <a:gd name="T45" fmla="*/ 1 h 111"/>
                <a:gd name="T46" fmla="*/ 18 w 398"/>
                <a:gd name="T47" fmla="*/ 11 h 111"/>
                <a:gd name="T48" fmla="*/ 16 w 398"/>
                <a:gd name="T49" fmla="*/ 17 h 111"/>
                <a:gd name="T50" fmla="*/ 21 w 398"/>
                <a:gd name="T51" fmla="*/ 20 h 111"/>
                <a:gd name="T52" fmla="*/ 15 w 398"/>
                <a:gd name="T53" fmla="*/ 26 h 111"/>
                <a:gd name="T54" fmla="*/ 12 w 398"/>
                <a:gd name="T55" fmla="*/ 52 h 111"/>
                <a:gd name="T56" fmla="*/ 8 w 398"/>
                <a:gd name="T57" fmla="*/ 82 h 111"/>
                <a:gd name="T58" fmla="*/ 113 w 398"/>
                <a:gd name="T59" fmla="*/ 111 h 111"/>
                <a:gd name="T60" fmla="*/ 331 w 398"/>
                <a:gd name="T61" fmla="*/ 104 h 111"/>
                <a:gd name="T62" fmla="*/ 369 w 398"/>
                <a:gd name="T63" fmla="*/ 91 h 111"/>
                <a:gd name="T64" fmla="*/ 385 w 398"/>
                <a:gd name="T65" fmla="*/ 86 h 111"/>
                <a:gd name="T66" fmla="*/ 389 w 398"/>
                <a:gd name="T67" fmla="*/ 8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8" h="111">
                  <a:moveTo>
                    <a:pt x="397" y="80"/>
                  </a:moveTo>
                  <a:cubicBezTo>
                    <a:pt x="394" y="77"/>
                    <a:pt x="387" y="79"/>
                    <a:pt x="384" y="77"/>
                  </a:cubicBezTo>
                  <a:cubicBezTo>
                    <a:pt x="387" y="75"/>
                    <a:pt x="394" y="76"/>
                    <a:pt x="396" y="76"/>
                  </a:cubicBezTo>
                  <a:cubicBezTo>
                    <a:pt x="388" y="74"/>
                    <a:pt x="388" y="74"/>
                    <a:pt x="388" y="74"/>
                  </a:cubicBezTo>
                  <a:cubicBezTo>
                    <a:pt x="397" y="72"/>
                    <a:pt x="397" y="72"/>
                    <a:pt x="397" y="72"/>
                  </a:cubicBezTo>
                  <a:cubicBezTo>
                    <a:pt x="395" y="71"/>
                    <a:pt x="390" y="73"/>
                    <a:pt x="388" y="71"/>
                  </a:cubicBezTo>
                  <a:cubicBezTo>
                    <a:pt x="388" y="69"/>
                    <a:pt x="390" y="70"/>
                    <a:pt x="391" y="70"/>
                  </a:cubicBezTo>
                  <a:cubicBezTo>
                    <a:pt x="394" y="70"/>
                    <a:pt x="398" y="69"/>
                    <a:pt x="397" y="67"/>
                  </a:cubicBezTo>
                  <a:cubicBezTo>
                    <a:pt x="397" y="63"/>
                    <a:pt x="391" y="64"/>
                    <a:pt x="388" y="63"/>
                  </a:cubicBezTo>
                  <a:cubicBezTo>
                    <a:pt x="390" y="62"/>
                    <a:pt x="390" y="62"/>
                    <a:pt x="390" y="62"/>
                  </a:cubicBezTo>
                  <a:cubicBezTo>
                    <a:pt x="388" y="62"/>
                    <a:pt x="386" y="62"/>
                    <a:pt x="385" y="60"/>
                  </a:cubicBezTo>
                  <a:cubicBezTo>
                    <a:pt x="386" y="60"/>
                    <a:pt x="387" y="59"/>
                    <a:pt x="388" y="59"/>
                  </a:cubicBezTo>
                  <a:cubicBezTo>
                    <a:pt x="383" y="57"/>
                    <a:pt x="383" y="57"/>
                    <a:pt x="383" y="57"/>
                  </a:cubicBezTo>
                  <a:cubicBezTo>
                    <a:pt x="388" y="56"/>
                    <a:pt x="388" y="56"/>
                    <a:pt x="388" y="56"/>
                  </a:cubicBezTo>
                  <a:cubicBezTo>
                    <a:pt x="386" y="56"/>
                    <a:pt x="386" y="56"/>
                    <a:pt x="386" y="56"/>
                  </a:cubicBezTo>
                  <a:cubicBezTo>
                    <a:pt x="384" y="55"/>
                    <a:pt x="386" y="54"/>
                    <a:pt x="385" y="54"/>
                  </a:cubicBezTo>
                  <a:cubicBezTo>
                    <a:pt x="383" y="52"/>
                    <a:pt x="379" y="54"/>
                    <a:pt x="377" y="52"/>
                  </a:cubicBezTo>
                  <a:cubicBezTo>
                    <a:pt x="380" y="51"/>
                    <a:pt x="384" y="51"/>
                    <a:pt x="387" y="51"/>
                  </a:cubicBezTo>
                  <a:cubicBezTo>
                    <a:pt x="385" y="51"/>
                    <a:pt x="382" y="51"/>
                    <a:pt x="381" y="49"/>
                  </a:cubicBezTo>
                  <a:cubicBezTo>
                    <a:pt x="389" y="48"/>
                    <a:pt x="389" y="48"/>
                    <a:pt x="389" y="48"/>
                  </a:cubicBezTo>
                  <a:cubicBezTo>
                    <a:pt x="387" y="47"/>
                    <a:pt x="384" y="48"/>
                    <a:pt x="382" y="47"/>
                  </a:cubicBezTo>
                  <a:cubicBezTo>
                    <a:pt x="384" y="46"/>
                    <a:pt x="384" y="46"/>
                    <a:pt x="384" y="46"/>
                  </a:cubicBezTo>
                  <a:cubicBezTo>
                    <a:pt x="381" y="45"/>
                    <a:pt x="378" y="46"/>
                    <a:pt x="376" y="44"/>
                  </a:cubicBezTo>
                  <a:cubicBezTo>
                    <a:pt x="377" y="43"/>
                    <a:pt x="378" y="43"/>
                    <a:pt x="378" y="42"/>
                  </a:cubicBezTo>
                  <a:cubicBezTo>
                    <a:pt x="377" y="42"/>
                    <a:pt x="375" y="42"/>
                    <a:pt x="374" y="41"/>
                  </a:cubicBezTo>
                  <a:cubicBezTo>
                    <a:pt x="377" y="40"/>
                    <a:pt x="382" y="41"/>
                    <a:pt x="385" y="40"/>
                  </a:cubicBezTo>
                  <a:cubicBezTo>
                    <a:pt x="377" y="37"/>
                    <a:pt x="377" y="37"/>
                    <a:pt x="377" y="37"/>
                  </a:cubicBezTo>
                  <a:cubicBezTo>
                    <a:pt x="377" y="37"/>
                    <a:pt x="377" y="37"/>
                    <a:pt x="378" y="37"/>
                  </a:cubicBezTo>
                  <a:cubicBezTo>
                    <a:pt x="373" y="35"/>
                    <a:pt x="373" y="35"/>
                    <a:pt x="373" y="35"/>
                  </a:cubicBezTo>
                  <a:cubicBezTo>
                    <a:pt x="375" y="34"/>
                    <a:pt x="377" y="35"/>
                    <a:pt x="378" y="34"/>
                  </a:cubicBezTo>
                  <a:cubicBezTo>
                    <a:pt x="370" y="32"/>
                    <a:pt x="370" y="32"/>
                    <a:pt x="370" y="32"/>
                  </a:cubicBezTo>
                  <a:cubicBezTo>
                    <a:pt x="371" y="31"/>
                    <a:pt x="372" y="32"/>
                    <a:pt x="373" y="32"/>
                  </a:cubicBezTo>
                  <a:cubicBezTo>
                    <a:pt x="358" y="29"/>
                    <a:pt x="358" y="29"/>
                    <a:pt x="358" y="29"/>
                  </a:cubicBezTo>
                  <a:cubicBezTo>
                    <a:pt x="362" y="28"/>
                    <a:pt x="365" y="30"/>
                    <a:pt x="369" y="28"/>
                  </a:cubicBezTo>
                  <a:cubicBezTo>
                    <a:pt x="362" y="26"/>
                    <a:pt x="351" y="28"/>
                    <a:pt x="345" y="24"/>
                  </a:cubicBezTo>
                  <a:cubicBezTo>
                    <a:pt x="346" y="23"/>
                    <a:pt x="348" y="23"/>
                    <a:pt x="350" y="23"/>
                  </a:cubicBezTo>
                  <a:cubicBezTo>
                    <a:pt x="346" y="22"/>
                    <a:pt x="346" y="22"/>
                    <a:pt x="346" y="22"/>
                  </a:cubicBezTo>
                  <a:cubicBezTo>
                    <a:pt x="349" y="20"/>
                    <a:pt x="356" y="21"/>
                    <a:pt x="358" y="19"/>
                  </a:cubicBezTo>
                  <a:cubicBezTo>
                    <a:pt x="354" y="19"/>
                    <a:pt x="350" y="19"/>
                    <a:pt x="347" y="17"/>
                  </a:cubicBezTo>
                  <a:cubicBezTo>
                    <a:pt x="319" y="14"/>
                    <a:pt x="290" y="11"/>
                    <a:pt x="260" y="11"/>
                  </a:cubicBezTo>
                  <a:cubicBezTo>
                    <a:pt x="259" y="10"/>
                    <a:pt x="259" y="10"/>
                    <a:pt x="259" y="10"/>
                  </a:cubicBezTo>
                  <a:cubicBezTo>
                    <a:pt x="281" y="9"/>
                    <a:pt x="301" y="11"/>
                    <a:pt x="324" y="10"/>
                  </a:cubicBezTo>
                  <a:cubicBezTo>
                    <a:pt x="325" y="9"/>
                    <a:pt x="325" y="9"/>
                    <a:pt x="325" y="9"/>
                  </a:cubicBezTo>
                  <a:cubicBezTo>
                    <a:pt x="319" y="6"/>
                    <a:pt x="311" y="8"/>
                    <a:pt x="304" y="6"/>
                  </a:cubicBezTo>
                  <a:cubicBezTo>
                    <a:pt x="306" y="5"/>
                    <a:pt x="306" y="5"/>
                    <a:pt x="306" y="5"/>
                  </a:cubicBezTo>
                  <a:cubicBezTo>
                    <a:pt x="264" y="1"/>
                    <a:pt x="219" y="0"/>
                    <a:pt x="177" y="1"/>
                  </a:cubicBezTo>
                  <a:cubicBezTo>
                    <a:pt x="35" y="2"/>
                    <a:pt x="35" y="2"/>
                    <a:pt x="35" y="2"/>
                  </a:cubicBezTo>
                  <a:cubicBezTo>
                    <a:pt x="28" y="3"/>
                    <a:pt x="22" y="7"/>
                    <a:pt x="18" y="11"/>
                  </a:cubicBezTo>
                  <a:cubicBezTo>
                    <a:pt x="24" y="13"/>
                    <a:pt x="24" y="13"/>
                    <a:pt x="24" y="13"/>
                  </a:cubicBezTo>
                  <a:cubicBezTo>
                    <a:pt x="16" y="17"/>
                    <a:pt x="16" y="17"/>
                    <a:pt x="16" y="17"/>
                  </a:cubicBezTo>
                  <a:cubicBezTo>
                    <a:pt x="15" y="20"/>
                    <a:pt x="19" y="19"/>
                    <a:pt x="22" y="20"/>
                  </a:cubicBezTo>
                  <a:cubicBezTo>
                    <a:pt x="21" y="20"/>
                    <a:pt x="21" y="20"/>
                    <a:pt x="21" y="20"/>
                  </a:cubicBezTo>
                  <a:cubicBezTo>
                    <a:pt x="20" y="22"/>
                    <a:pt x="16" y="22"/>
                    <a:pt x="19" y="24"/>
                  </a:cubicBezTo>
                  <a:cubicBezTo>
                    <a:pt x="19" y="25"/>
                    <a:pt x="16" y="25"/>
                    <a:pt x="15" y="26"/>
                  </a:cubicBezTo>
                  <a:cubicBezTo>
                    <a:pt x="15" y="29"/>
                    <a:pt x="8" y="33"/>
                    <a:pt x="11" y="37"/>
                  </a:cubicBezTo>
                  <a:cubicBezTo>
                    <a:pt x="8" y="42"/>
                    <a:pt x="13" y="47"/>
                    <a:pt x="12" y="52"/>
                  </a:cubicBezTo>
                  <a:cubicBezTo>
                    <a:pt x="8" y="56"/>
                    <a:pt x="10" y="63"/>
                    <a:pt x="7" y="68"/>
                  </a:cubicBezTo>
                  <a:cubicBezTo>
                    <a:pt x="15" y="73"/>
                    <a:pt x="0" y="77"/>
                    <a:pt x="8" y="82"/>
                  </a:cubicBezTo>
                  <a:cubicBezTo>
                    <a:pt x="9" y="88"/>
                    <a:pt x="16" y="93"/>
                    <a:pt x="24" y="97"/>
                  </a:cubicBezTo>
                  <a:cubicBezTo>
                    <a:pt x="50" y="109"/>
                    <a:pt x="82" y="110"/>
                    <a:pt x="113" y="111"/>
                  </a:cubicBezTo>
                  <a:cubicBezTo>
                    <a:pt x="277" y="109"/>
                    <a:pt x="277" y="109"/>
                    <a:pt x="277" y="109"/>
                  </a:cubicBezTo>
                  <a:cubicBezTo>
                    <a:pt x="295" y="106"/>
                    <a:pt x="314" y="107"/>
                    <a:pt x="331" y="104"/>
                  </a:cubicBezTo>
                  <a:cubicBezTo>
                    <a:pt x="350" y="103"/>
                    <a:pt x="364" y="95"/>
                    <a:pt x="382" y="93"/>
                  </a:cubicBezTo>
                  <a:cubicBezTo>
                    <a:pt x="379" y="91"/>
                    <a:pt x="374" y="92"/>
                    <a:pt x="369" y="91"/>
                  </a:cubicBezTo>
                  <a:cubicBezTo>
                    <a:pt x="375" y="88"/>
                    <a:pt x="382" y="87"/>
                    <a:pt x="388" y="86"/>
                  </a:cubicBezTo>
                  <a:cubicBezTo>
                    <a:pt x="387" y="86"/>
                    <a:pt x="385" y="87"/>
                    <a:pt x="385" y="86"/>
                  </a:cubicBezTo>
                  <a:cubicBezTo>
                    <a:pt x="387" y="84"/>
                    <a:pt x="391" y="86"/>
                    <a:pt x="392" y="84"/>
                  </a:cubicBezTo>
                  <a:cubicBezTo>
                    <a:pt x="389" y="82"/>
                    <a:pt x="389" y="82"/>
                    <a:pt x="389" y="82"/>
                  </a:cubicBezTo>
                  <a:cubicBezTo>
                    <a:pt x="391" y="80"/>
                    <a:pt x="395" y="81"/>
                    <a:pt x="397" y="80"/>
                  </a:cubicBezTo>
                  <a:close/>
                </a:path>
              </a:pathLst>
            </a:custGeom>
            <a:solidFill>
              <a:srgbClr val="C00000"/>
            </a:solidFill>
            <a:ln>
              <a:noFill/>
            </a:ln>
          </p:spPr>
          <p:txBody>
            <a:bodyPr vert="horz" wrap="square" lIns="91412" tIns="45706" rIns="91412" bIns="45706" numCol="1" anchor="t" anchorCtr="0" compatLnSpc="1"/>
            <a:lstStyle/>
            <a:p>
              <a:endParaRPr lang="zh-CN" altLang="en-US" sz="3200">
                <a:latin typeface="Impact" panose="020B0806030902050204" pitchFamily="34" charset="0"/>
              </a:endParaRPr>
            </a:p>
          </p:txBody>
        </p:sp>
        <p:sp>
          <p:nvSpPr>
            <p:cNvPr id="23" name="文本框 8"/>
            <p:cNvSpPr txBox="1"/>
            <p:nvPr/>
          </p:nvSpPr>
          <p:spPr>
            <a:xfrm>
              <a:off x="8415626" y="2643792"/>
              <a:ext cx="761604" cy="424528"/>
            </a:xfrm>
            <a:prstGeom prst="rect">
              <a:avLst/>
            </a:prstGeom>
            <a:noFill/>
            <a:effectLst/>
          </p:spPr>
          <p:txBody>
            <a:bodyPr vert="eaVert" wrap="none" rtlCol="0" anchor="ctr">
              <a:spAutoFit/>
            </a:bodyPr>
            <a:lstStyle>
              <a:defPPr>
                <a:defRPr lang="zh-CN"/>
              </a:defPPr>
              <a:lvl1pPr algn="ctr">
                <a:defRPr sz="4400">
                  <a:solidFill>
                    <a:srgbClr val="004DA1"/>
                  </a:solidFill>
                  <a:latin typeface="李旭科书法" panose="02000603000000000000" pitchFamily="2" charset="-122"/>
                  <a:ea typeface="李旭科书法" panose="02000603000000000000" pitchFamily="2" charset="-122"/>
                </a:defRPr>
              </a:lvl1pPr>
            </a:lstStyle>
            <a:p>
              <a:pPr>
                <a:spcBef>
                  <a:spcPct val="50000"/>
                </a:spcBef>
              </a:pPr>
              <a:r>
                <a:rPr lang="en-US" altLang="zh-CN" sz="2000" dirty="0">
                  <a:solidFill>
                    <a:schemeClr val="bg1"/>
                  </a:solidFill>
                  <a:latin typeface="Impact" panose="020B0806030902050204" pitchFamily="34" charset="0"/>
                  <a:ea typeface="微软雅黑" panose="020B0503020204020204" pitchFamily="34" charset="-122"/>
                </a:rPr>
                <a:t>02</a:t>
              </a:r>
              <a:endParaRPr lang="zh-CN" altLang="en-US" sz="2000" dirty="0">
                <a:solidFill>
                  <a:schemeClr val="bg1"/>
                </a:solidFill>
                <a:latin typeface="Impact" panose="020B0806030902050204" pitchFamily="34" charset="0"/>
                <a:ea typeface="微软雅黑" panose="020B0503020204020204" pitchFamily="34" charset="-122"/>
              </a:endParaRPr>
            </a:p>
          </p:txBody>
        </p:sp>
      </p:grpSp>
      <p:sp>
        <p:nvSpPr>
          <p:cNvPr id="24" name="TextBox 28"/>
          <p:cNvSpPr txBox="1"/>
          <p:nvPr/>
        </p:nvSpPr>
        <p:spPr>
          <a:xfrm>
            <a:off x="4829918" y="1500515"/>
            <a:ext cx="553998" cy="2677297"/>
          </a:xfrm>
          <a:prstGeom prst="rect">
            <a:avLst/>
          </a:prstGeom>
          <a:noFill/>
        </p:spPr>
        <p:txBody>
          <a:bodyPr vert="eaVert" wrap="square" rtlCol="0">
            <a:spAutoFit/>
          </a:bodyPr>
          <a:lstStyle/>
          <a:p>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rPr>
              <a:t>见人之善扬之，见人之恶掩之。彼之于我，亦如是矣。</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25" name="直接连接符 24"/>
          <p:cNvCxnSpPr/>
          <p:nvPr/>
        </p:nvCxnSpPr>
        <p:spPr>
          <a:xfrm>
            <a:off x="5466286" y="1569949"/>
            <a:ext cx="0" cy="2395352"/>
          </a:xfrm>
          <a:prstGeom prst="line">
            <a:avLst/>
          </a:prstGeom>
          <a:ln>
            <a:solidFill>
              <a:schemeClr val="tx1"/>
            </a:solidFill>
            <a:prstDash val="dashDot"/>
          </a:ln>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rot="16200000">
            <a:off x="4901916" y="601921"/>
            <a:ext cx="492443" cy="1446268"/>
            <a:chOff x="8415627" y="2095554"/>
            <a:chExt cx="761604" cy="1712963"/>
          </a:xfrm>
        </p:grpSpPr>
        <p:sp>
          <p:nvSpPr>
            <p:cNvPr id="27" name="Freeform 668"/>
            <p:cNvSpPr/>
            <p:nvPr/>
          </p:nvSpPr>
          <p:spPr bwMode="auto">
            <a:xfrm rot="5400000">
              <a:off x="7926215" y="2743467"/>
              <a:ext cx="1712963" cy="417137"/>
            </a:xfrm>
            <a:custGeom>
              <a:avLst/>
              <a:gdLst>
                <a:gd name="T0" fmla="*/ 384 w 398"/>
                <a:gd name="T1" fmla="*/ 77 h 111"/>
                <a:gd name="T2" fmla="*/ 388 w 398"/>
                <a:gd name="T3" fmla="*/ 74 h 111"/>
                <a:gd name="T4" fmla="*/ 388 w 398"/>
                <a:gd name="T5" fmla="*/ 71 h 111"/>
                <a:gd name="T6" fmla="*/ 397 w 398"/>
                <a:gd name="T7" fmla="*/ 67 h 111"/>
                <a:gd name="T8" fmla="*/ 390 w 398"/>
                <a:gd name="T9" fmla="*/ 62 h 111"/>
                <a:gd name="T10" fmla="*/ 388 w 398"/>
                <a:gd name="T11" fmla="*/ 59 h 111"/>
                <a:gd name="T12" fmla="*/ 388 w 398"/>
                <a:gd name="T13" fmla="*/ 56 h 111"/>
                <a:gd name="T14" fmla="*/ 385 w 398"/>
                <a:gd name="T15" fmla="*/ 54 h 111"/>
                <a:gd name="T16" fmla="*/ 387 w 398"/>
                <a:gd name="T17" fmla="*/ 51 h 111"/>
                <a:gd name="T18" fmla="*/ 389 w 398"/>
                <a:gd name="T19" fmla="*/ 48 h 111"/>
                <a:gd name="T20" fmla="*/ 384 w 398"/>
                <a:gd name="T21" fmla="*/ 46 h 111"/>
                <a:gd name="T22" fmla="*/ 378 w 398"/>
                <a:gd name="T23" fmla="*/ 42 h 111"/>
                <a:gd name="T24" fmla="*/ 385 w 398"/>
                <a:gd name="T25" fmla="*/ 40 h 111"/>
                <a:gd name="T26" fmla="*/ 378 w 398"/>
                <a:gd name="T27" fmla="*/ 37 h 111"/>
                <a:gd name="T28" fmla="*/ 378 w 398"/>
                <a:gd name="T29" fmla="*/ 34 h 111"/>
                <a:gd name="T30" fmla="*/ 373 w 398"/>
                <a:gd name="T31" fmla="*/ 32 h 111"/>
                <a:gd name="T32" fmla="*/ 369 w 398"/>
                <a:gd name="T33" fmla="*/ 28 h 111"/>
                <a:gd name="T34" fmla="*/ 350 w 398"/>
                <a:gd name="T35" fmla="*/ 23 h 111"/>
                <a:gd name="T36" fmla="*/ 358 w 398"/>
                <a:gd name="T37" fmla="*/ 19 h 111"/>
                <a:gd name="T38" fmla="*/ 260 w 398"/>
                <a:gd name="T39" fmla="*/ 11 h 111"/>
                <a:gd name="T40" fmla="*/ 324 w 398"/>
                <a:gd name="T41" fmla="*/ 10 h 111"/>
                <a:gd name="T42" fmla="*/ 304 w 398"/>
                <a:gd name="T43" fmla="*/ 6 h 111"/>
                <a:gd name="T44" fmla="*/ 177 w 398"/>
                <a:gd name="T45" fmla="*/ 1 h 111"/>
                <a:gd name="T46" fmla="*/ 18 w 398"/>
                <a:gd name="T47" fmla="*/ 11 h 111"/>
                <a:gd name="T48" fmla="*/ 16 w 398"/>
                <a:gd name="T49" fmla="*/ 17 h 111"/>
                <a:gd name="T50" fmla="*/ 21 w 398"/>
                <a:gd name="T51" fmla="*/ 20 h 111"/>
                <a:gd name="T52" fmla="*/ 15 w 398"/>
                <a:gd name="T53" fmla="*/ 26 h 111"/>
                <a:gd name="T54" fmla="*/ 12 w 398"/>
                <a:gd name="T55" fmla="*/ 52 h 111"/>
                <a:gd name="T56" fmla="*/ 8 w 398"/>
                <a:gd name="T57" fmla="*/ 82 h 111"/>
                <a:gd name="T58" fmla="*/ 113 w 398"/>
                <a:gd name="T59" fmla="*/ 111 h 111"/>
                <a:gd name="T60" fmla="*/ 331 w 398"/>
                <a:gd name="T61" fmla="*/ 104 h 111"/>
                <a:gd name="T62" fmla="*/ 369 w 398"/>
                <a:gd name="T63" fmla="*/ 91 h 111"/>
                <a:gd name="T64" fmla="*/ 385 w 398"/>
                <a:gd name="T65" fmla="*/ 86 h 111"/>
                <a:gd name="T66" fmla="*/ 389 w 398"/>
                <a:gd name="T67" fmla="*/ 8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8" h="111">
                  <a:moveTo>
                    <a:pt x="397" y="80"/>
                  </a:moveTo>
                  <a:cubicBezTo>
                    <a:pt x="394" y="77"/>
                    <a:pt x="387" y="79"/>
                    <a:pt x="384" y="77"/>
                  </a:cubicBezTo>
                  <a:cubicBezTo>
                    <a:pt x="387" y="75"/>
                    <a:pt x="394" y="76"/>
                    <a:pt x="396" y="76"/>
                  </a:cubicBezTo>
                  <a:cubicBezTo>
                    <a:pt x="388" y="74"/>
                    <a:pt x="388" y="74"/>
                    <a:pt x="388" y="74"/>
                  </a:cubicBezTo>
                  <a:cubicBezTo>
                    <a:pt x="397" y="72"/>
                    <a:pt x="397" y="72"/>
                    <a:pt x="397" y="72"/>
                  </a:cubicBezTo>
                  <a:cubicBezTo>
                    <a:pt x="395" y="71"/>
                    <a:pt x="390" y="73"/>
                    <a:pt x="388" y="71"/>
                  </a:cubicBezTo>
                  <a:cubicBezTo>
                    <a:pt x="388" y="69"/>
                    <a:pt x="390" y="70"/>
                    <a:pt x="391" y="70"/>
                  </a:cubicBezTo>
                  <a:cubicBezTo>
                    <a:pt x="394" y="70"/>
                    <a:pt x="398" y="69"/>
                    <a:pt x="397" y="67"/>
                  </a:cubicBezTo>
                  <a:cubicBezTo>
                    <a:pt x="397" y="63"/>
                    <a:pt x="391" y="64"/>
                    <a:pt x="388" y="63"/>
                  </a:cubicBezTo>
                  <a:cubicBezTo>
                    <a:pt x="390" y="62"/>
                    <a:pt x="390" y="62"/>
                    <a:pt x="390" y="62"/>
                  </a:cubicBezTo>
                  <a:cubicBezTo>
                    <a:pt x="388" y="62"/>
                    <a:pt x="386" y="62"/>
                    <a:pt x="385" y="60"/>
                  </a:cubicBezTo>
                  <a:cubicBezTo>
                    <a:pt x="386" y="60"/>
                    <a:pt x="387" y="59"/>
                    <a:pt x="388" y="59"/>
                  </a:cubicBezTo>
                  <a:cubicBezTo>
                    <a:pt x="383" y="57"/>
                    <a:pt x="383" y="57"/>
                    <a:pt x="383" y="57"/>
                  </a:cubicBezTo>
                  <a:cubicBezTo>
                    <a:pt x="388" y="56"/>
                    <a:pt x="388" y="56"/>
                    <a:pt x="388" y="56"/>
                  </a:cubicBezTo>
                  <a:cubicBezTo>
                    <a:pt x="386" y="56"/>
                    <a:pt x="386" y="56"/>
                    <a:pt x="386" y="56"/>
                  </a:cubicBezTo>
                  <a:cubicBezTo>
                    <a:pt x="384" y="55"/>
                    <a:pt x="386" y="54"/>
                    <a:pt x="385" y="54"/>
                  </a:cubicBezTo>
                  <a:cubicBezTo>
                    <a:pt x="383" y="52"/>
                    <a:pt x="379" y="54"/>
                    <a:pt x="377" y="52"/>
                  </a:cubicBezTo>
                  <a:cubicBezTo>
                    <a:pt x="380" y="51"/>
                    <a:pt x="384" y="51"/>
                    <a:pt x="387" y="51"/>
                  </a:cubicBezTo>
                  <a:cubicBezTo>
                    <a:pt x="385" y="51"/>
                    <a:pt x="382" y="51"/>
                    <a:pt x="381" y="49"/>
                  </a:cubicBezTo>
                  <a:cubicBezTo>
                    <a:pt x="389" y="48"/>
                    <a:pt x="389" y="48"/>
                    <a:pt x="389" y="48"/>
                  </a:cubicBezTo>
                  <a:cubicBezTo>
                    <a:pt x="387" y="47"/>
                    <a:pt x="384" y="48"/>
                    <a:pt x="382" y="47"/>
                  </a:cubicBezTo>
                  <a:cubicBezTo>
                    <a:pt x="384" y="46"/>
                    <a:pt x="384" y="46"/>
                    <a:pt x="384" y="46"/>
                  </a:cubicBezTo>
                  <a:cubicBezTo>
                    <a:pt x="381" y="45"/>
                    <a:pt x="378" y="46"/>
                    <a:pt x="376" y="44"/>
                  </a:cubicBezTo>
                  <a:cubicBezTo>
                    <a:pt x="377" y="43"/>
                    <a:pt x="378" y="43"/>
                    <a:pt x="378" y="42"/>
                  </a:cubicBezTo>
                  <a:cubicBezTo>
                    <a:pt x="377" y="42"/>
                    <a:pt x="375" y="42"/>
                    <a:pt x="374" y="41"/>
                  </a:cubicBezTo>
                  <a:cubicBezTo>
                    <a:pt x="377" y="40"/>
                    <a:pt x="382" y="41"/>
                    <a:pt x="385" y="40"/>
                  </a:cubicBezTo>
                  <a:cubicBezTo>
                    <a:pt x="377" y="37"/>
                    <a:pt x="377" y="37"/>
                    <a:pt x="377" y="37"/>
                  </a:cubicBezTo>
                  <a:cubicBezTo>
                    <a:pt x="377" y="37"/>
                    <a:pt x="377" y="37"/>
                    <a:pt x="378" y="37"/>
                  </a:cubicBezTo>
                  <a:cubicBezTo>
                    <a:pt x="373" y="35"/>
                    <a:pt x="373" y="35"/>
                    <a:pt x="373" y="35"/>
                  </a:cubicBezTo>
                  <a:cubicBezTo>
                    <a:pt x="375" y="34"/>
                    <a:pt x="377" y="35"/>
                    <a:pt x="378" y="34"/>
                  </a:cubicBezTo>
                  <a:cubicBezTo>
                    <a:pt x="370" y="32"/>
                    <a:pt x="370" y="32"/>
                    <a:pt x="370" y="32"/>
                  </a:cubicBezTo>
                  <a:cubicBezTo>
                    <a:pt x="371" y="31"/>
                    <a:pt x="372" y="32"/>
                    <a:pt x="373" y="32"/>
                  </a:cubicBezTo>
                  <a:cubicBezTo>
                    <a:pt x="358" y="29"/>
                    <a:pt x="358" y="29"/>
                    <a:pt x="358" y="29"/>
                  </a:cubicBezTo>
                  <a:cubicBezTo>
                    <a:pt x="362" y="28"/>
                    <a:pt x="365" y="30"/>
                    <a:pt x="369" y="28"/>
                  </a:cubicBezTo>
                  <a:cubicBezTo>
                    <a:pt x="362" y="26"/>
                    <a:pt x="351" y="28"/>
                    <a:pt x="345" y="24"/>
                  </a:cubicBezTo>
                  <a:cubicBezTo>
                    <a:pt x="346" y="23"/>
                    <a:pt x="348" y="23"/>
                    <a:pt x="350" y="23"/>
                  </a:cubicBezTo>
                  <a:cubicBezTo>
                    <a:pt x="346" y="22"/>
                    <a:pt x="346" y="22"/>
                    <a:pt x="346" y="22"/>
                  </a:cubicBezTo>
                  <a:cubicBezTo>
                    <a:pt x="349" y="20"/>
                    <a:pt x="356" y="21"/>
                    <a:pt x="358" y="19"/>
                  </a:cubicBezTo>
                  <a:cubicBezTo>
                    <a:pt x="354" y="19"/>
                    <a:pt x="350" y="19"/>
                    <a:pt x="347" y="17"/>
                  </a:cubicBezTo>
                  <a:cubicBezTo>
                    <a:pt x="319" y="14"/>
                    <a:pt x="290" y="11"/>
                    <a:pt x="260" y="11"/>
                  </a:cubicBezTo>
                  <a:cubicBezTo>
                    <a:pt x="259" y="10"/>
                    <a:pt x="259" y="10"/>
                    <a:pt x="259" y="10"/>
                  </a:cubicBezTo>
                  <a:cubicBezTo>
                    <a:pt x="281" y="9"/>
                    <a:pt x="301" y="11"/>
                    <a:pt x="324" y="10"/>
                  </a:cubicBezTo>
                  <a:cubicBezTo>
                    <a:pt x="325" y="9"/>
                    <a:pt x="325" y="9"/>
                    <a:pt x="325" y="9"/>
                  </a:cubicBezTo>
                  <a:cubicBezTo>
                    <a:pt x="319" y="6"/>
                    <a:pt x="311" y="8"/>
                    <a:pt x="304" y="6"/>
                  </a:cubicBezTo>
                  <a:cubicBezTo>
                    <a:pt x="306" y="5"/>
                    <a:pt x="306" y="5"/>
                    <a:pt x="306" y="5"/>
                  </a:cubicBezTo>
                  <a:cubicBezTo>
                    <a:pt x="264" y="1"/>
                    <a:pt x="219" y="0"/>
                    <a:pt x="177" y="1"/>
                  </a:cubicBezTo>
                  <a:cubicBezTo>
                    <a:pt x="35" y="2"/>
                    <a:pt x="35" y="2"/>
                    <a:pt x="35" y="2"/>
                  </a:cubicBezTo>
                  <a:cubicBezTo>
                    <a:pt x="28" y="3"/>
                    <a:pt x="22" y="7"/>
                    <a:pt x="18" y="11"/>
                  </a:cubicBezTo>
                  <a:cubicBezTo>
                    <a:pt x="24" y="13"/>
                    <a:pt x="24" y="13"/>
                    <a:pt x="24" y="13"/>
                  </a:cubicBezTo>
                  <a:cubicBezTo>
                    <a:pt x="16" y="17"/>
                    <a:pt x="16" y="17"/>
                    <a:pt x="16" y="17"/>
                  </a:cubicBezTo>
                  <a:cubicBezTo>
                    <a:pt x="15" y="20"/>
                    <a:pt x="19" y="19"/>
                    <a:pt x="22" y="20"/>
                  </a:cubicBezTo>
                  <a:cubicBezTo>
                    <a:pt x="21" y="20"/>
                    <a:pt x="21" y="20"/>
                    <a:pt x="21" y="20"/>
                  </a:cubicBezTo>
                  <a:cubicBezTo>
                    <a:pt x="20" y="22"/>
                    <a:pt x="16" y="22"/>
                    <a:pt x="19" y="24"/>
                  </a:cubicBezTo>
                  <a:cubicBezTo>
                    <a:pt x="19" y="25"/>
                    <a:pt x="16" y="25"/>
                    <a:pt x="15" y="26"/>
                  </a:cubicBezTo>
                  <a:cubicBezTo>
                    <a:pt x="15" y="29"/>
                    <a:pt x="8" y="33"/>
                    <a:pt x="11" y="37"/>
                  </a:cubicBezTo>
                  <a:cubicBezTo>
                    <a:pt x="8" y="42"/>
                    <a:pt x="13" y="47"/>
                    <a:pt x="12" y="52"/>
                  </a:cubicBezTo>
                  <a:cubicBezTo>
                    <a:pt x="8" y="56"/>
                    <a:pt x="10" y="63"/>
                    <a:pt x="7" y="68"/>
                  </a:cubicBezTo>
                  <a:cubicBezTo>
                    <a:pt x="15" y="73"/>
                    <a:pt x="0" y="77"/>
                    <a:pt x="8" y="82"/>
                  </a:cubicBezTo>
                  <a:cubicBezTo>
                    <a:pt x="9" y="88"/>
                    <a:pt x="16" y="93"/>
                    <a:pt x="24" y="97"/>
                  </a:cubicBezTo>
                  <a:cubicBezTo>
                    <a:pt x="50" y="109"/>
                    <a:pt x="82" y="110"/>
                    <a:pt x="113" y="111"/>
                  </a:cubicBezTo>
                  <a:cubicBezTo>
                    <a:pt x="277" y="109"/>
                    <a:pt x="277" y="109"/>
                    <a:pt x="277" y="109"/>
                  </a:cubicBezTo>
                  <a:cubicBezTo>
                    <a:pt x="295" y="106"/>
                    <a:pt x="314" y="107"/>
                    <a:pt x="331" y="104"/>
                  </a:cubicBezTo>
                  <a:cubicBezTo>
                    <a:pt x="350" y="103"/>
                    <a:pt x="364" y="95"/>
                    <a:pt x="382" y="93"/>
                  </a:cubicBezTo>
                  <a:cubicBezTo>
                    <a:pt x="379" y="91"/>
                    <a:pt x="374" y="92"/>
                    <a:pt x="369" y="91"/>
                  </a:cubicBezTo>
                  <a:cubicBezTo>
                    <a:pt x="375" y="88"/>
                    <a:pt x="382" y="87"/>
                    <a:pt x="388" y="86"/>
                  </a:cubicBezTo>
                  <a:cubicBezTo>
                    <a:pt x="387" y="86"/>
                    <a:pt x="385" y="87"/>
                    <a:pt x="385" y="86"/>
                  </a:cubicBezTo>
                  <a:cubicBezTo>
                    <a:pt x="387" y="84"/>
                    <a:pt x="391" y="86"/>
                    <a:pt x="392" y="84"/>
                  </a:cubicBezTo>
                  <a:cubicBezTo>
                    <a:pt x="389" y="82"/>
                    <a:pt x="389" y="82"/>
                    <a:pt x="389" y="82"/>
                  </a:cubicBezTo>
                  <a:cubicBezTo>
                    <a:pt x="391" y="80"/>
                    <a:pt x="395" y="81"/>
                    <a:pt x="397" y="80"/>
                  </a:cubicBezTo>
                  <a:close/>
                </a:path>
              </a:pathLst>
            </a:custGeom>
            <a:solidFill>
              <a:srgbClr val="C00000"/>
            </a:solidFill>
            <a:ln>
              <a:noFill/>
            </a:ln>
          </p:spPr>
          <p:txBody>
            <a:bodyPr vert="horz" wrap="square" lIns="91412" tIns="45706" rIns="91412" bIns="45706" numCol="1" anchor="t" anchorCtr="0" compatLnSpc="1"/>
            <a:lstStyle/>
            <a:p>
              <a:endParaRPr lang="zh-CN" altLang="en-US" sz="3200">
                <a:latin typeface="Impact" panose="020B0806030902050204" pitchFamily="34" charset="0"/>
              </a:endParaRPr>
            </a:p>
          </p:txBody>
        </p:sp>
        <p:sp>
          <p:nvSpPr>
            <p:cNvPr id="28" name="文本框 8"/>
            <p:cNvSpPr txBox="1"/>
            <p:nvPr/>
          </p:nvSpPr>
          <p:spPr>
            <a:xfrm>
              <a:off x="8415627" y="2639046"/>
              <a:ext cx="761604" cy="434021"/>
            </a:xfrm>
            <a:prstGeom prst="rect">
              <a:avLst/>
            </a:prstGeom>
            <a:noFill/>
            <a:effectLst/>
          </p:spPr>
          <p:txBody>
            <a:bodyPr vert="eaVert" wrap="none" rtlCol="0" anchor="ctr">
              <a:spAutoFit/>
            </a:bodyPr>
            <a:lstStyle>
              <a:defPPr>
                <a:defRPr lang="zh-CN"/>
              </a:defPPr>
              <a:lvl1pPr algn="ctr">
                <a:defRPr sz="4400">
                  <a:solidFill>
                    <a:srgbClr val="004DA1"/>
                  </a:solidFill>
                  <a:latin typeface="李旭科书法" panose="02000603000000000000" pitchFamily="2" charset="-122"/>
                  <a:ea typeface="李旭科书法" panose="02000603000000000000" pitchFamily="2" charset="-122"/>
                </a:defRPr>
              </a:lvl1pPr>
            </a:lstStyle>
            <a:p>
              <a:pPr>
                <a:spcBef>
                  <a:spcPct val="50000"/>
                </a:spcBef>
              </a:pPr>
              <a:r>
                <a:rPr lang="en-US" altLang="zh-CN" sz="2000" dirty="0">
                  <a:solidFill>
                    <a:schemeClr val="bg1"/>
                  </a:solidFill>
                  <a:latin typeface="Impact" panose="020B0806030902050204" pitchFamily="34" charset="0"/>
                  <a:ea typeface="微软雅黑" panose="020B0503020204020204" pitchFamily="34" charset="-122"/>
                </a:rPr>
                <a:t>03</a:t>
              </a:r>
              <a:endParaRPr lang="zh-CN" altLang="en-US" sz="2000" dirty="0">
                <a:solidFill>
                  <a:schemeClr val="bg1"/>
                </a:solidFill>
                <a:latin typeface="Impact" panose="020B0806030902050204" pitchFamily="34" charset="0"/>
                <a:ea typeface="微软雅黑" panose="020B0503020204020204" pitchFamily="34" charset="-122"/>
              </a:endParaRPr>
            </a:p>
          </p:txBody>
        </p:sp>
      </p:grpSp>
      <p:pic>
        <p:nvPicPr>
          <p:cNvPr id="29" name="Picture 7" descr="D:\png\12-20_0000_图层-1.png"/>
          <p:cNvPicPr>
            <a:picLocks noChangeAspect="1" noChangeArrowheads="1"/>
          </p:cNvPicPr>
          <p:nvPr/>
        </p:nvPicPr>
        <p:blipFill>
          <a:blip r:embed="rId1"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5396557" y="1397336"/>
            <a:ext cx="3779912" cy="373140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D:\png\12-27_0000_图层-2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3783178" y="1874631"/>
            <a:ext cx="2567846" cy="2672390"/>
          </a:xfrm>
          <a:prstGeom prst="rect">
            <a:avLst/>
          </a:prstGeom>
          <a:noFill/>
          <a:extLst>
            <a:ext uri="{909E8E84-426E-40DD-AFC4-6F175D3DCCD1}">
              <a14:hiddenFill xmlns:a14="http://schemas.microsoft.com/office/drawing/2010/main">
                <a:solidFill>
                  <a:srgbClr val="FFFFFF"/>
                </a:solidFill>
              </a14:hiddenFill>
            </a:ext>
          </a:extLst>
        </p:spPr>
      </p:pic>
      <p:pic>
        <p:nvPicPr>
          <p:cNvPr id="31" name="图片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01075" y="3403398"/>
            <a:ext cx="1725342" cy="1725342"/>
          </a:xfrm>
          <a:prstGeom prst="rect">
            <a:avLst/>
          </a:prstGeom>
        </p:spPr>
      </p:pic>
      <p:grpSp>
        <p:nvGrpSpPr>
          <p:cNvPr id="32" name="组合 31"/>
          <p:cNvGrpSpPr/>
          <p:nvPr/>
        </p:nvGrpSpPr>
        <p:grpSpPr>
          <a:xfrm>
            <a:off x="3457574" y="301511"/>
            <a:ext cx="2233261" cy="400110"/>
            <a:chOff x="3457574" y="301511"/>
            <a:chExt cx="2233261" cy="400110"/>
          </a:xfrm>
        </p:grpSpPr>
        <p:grpSp>
          <p:nvGrpSpPr>
            <p:cNvPr id="33" name="组合 32"/>
            <p:cNvGrpSpPr/>
            <p:nvPr/>
          </p:nvGrpSpPr>
          <p:grpSpPr>
            <a:xfrm>
              <a:off x="3457574" y="301511"/>
              <a:ext cx="2233261" cy="400110"/>
              <a:chOff x="3662529" y="172663"/>
              <a:chExt cx="2977681" cy="533479"/>
            </a:xfrm>
          </p:grpSpPr>
          <p:sp>
            <p:nvSpPr>
              <p:cNvPr id="35" name="TextBox 15"/>
              <p:cNvSpPr txBox="1"/>
              <p:nvPr/>
            </p:nvSpPr>
            <p:spPr>
              <a:xfrm>
                <a:off x="3662529" y="172663"/>
                <a:ext cx="2977681" cy="533479"/>
              </a:xfrm>
              <a:prstGeom prst="rect">
                <a:avLst/>
              </a:prstGeom>
              <a:noFill/>
            </p:spPr>
            <p:txBody>
              <a:bodyPr wrap="square" rtlCol="0">
                <a:spAutoFit/>
              </a:bodyPr>
              <a:lstStyle/>
              <a:p>
                <a:pPr algn="ctr" fontAlgn="base">
                  <a:spcBef>
                    <a:spcPct val="0"/>
                  </a:spcBef>
                  <a:spcAft>
                    <a:spcPct val="0"/>
                  </a:spcAft>
                </a:pPr>
                <a:r>
                  <a:rPr lang="zh-CN" altLang="en-US" sz="2000" kern="0" dirty="0">
                    <a:solidFill>
                      <a:schemeClr val="tx1">
                        <a:lumMod val="65000"/>
                        <a:lumOff val="35000"/>
                      </a:schemeClr>
                    </a:solidFill>
                    <a:latin typeface="方正大标宋简体" panose="02010601030101010101" pitchFamily="65" charset="-122"/>
                    <a:ea typeface="方正大标宋简体" panose="02010601030101010101" pitchFamily="65" charset="-122"/>
                  </a:rPr>
                  <a:t>家训</a:t>
                </a:r>
                <a:endParaRPr lang="zh-CN" altLang="en-US" sz="2000" kern="0" dirty="0">
                  <a:solidFill>
                    <a:schemeClr val="tx1">
                      <a:lumMod val="65000"/>
                      <a:lumOff val="35000"/>
                    </a:schemeClr>
                  </a:solidFill>
                  <a:latin typeface="方正大标宋简体" panose="02010601030101010101" pitchFamily="65" charset="-122"/>
                  <a:ea typeface="方正大标宋简体" panose="02010601030101010101" pitchFamily="65" charset="-122"/>
                </a:endParaRPr>
              </a:p>
            </p:txBody>
          </p:sp>
          <p:pic>
            <p:nvPicPr>
              <p:cNvPr id="36" name="Picture 4" descr="D:\png\2015008_0006_素材天下网-sucaitianxia.com.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03933" y="236040"/>
                <a:ext cx="570275" cy="398289"/>
              </a:xfrm>
              <a:prstGeom prst="rect">
                <a:avLst/>
              </a:prstGeom>
              <a:noFill/>
              <a:extLst>
                <a:ext uri="{909E8E84-426E-40DD-AFC4-6F175D3DCCD1}">
                  <a14:hiddenFill xmlns:a14="http://schemas.microsoft.com/office/drawing/2010/main">
                    <a:solidFill>
                      <a:srgbClr val="FFFFFF"/>
                    </a:solidFill>
                  </a14:hiddenFill>
                </a:ext>
              </a:extLst>
            </p:spPr>
          </p:pic>
        </p:grpSp>
        <p:pic>
          <p:nvPicPr>
            <p:cNvPr id="34" name="Picture 4" descr="D:\png\2015008_0006_素材天下网-sucaitianxia.com.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39121" y="349044"/>
              <a:ext cx="427706" cy="298716"/>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down)">
                                      <p:cBhvr>
                                        <p:cTn id="11" dur="500"/>
                                        <p:tgtEl>
                                          <p:spTgt spid="30"/>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1000"/>
                                        <p:tgtEl>
                                          <p:spTgt spid="31"/>
                                        </p:tgtEl>
                                      </p:cBhvr>
                                    </p:animEffect>
                                    <p:anim calcmode="lin" valueType="num">
                                      <p:cBhvr>
                                        <p:cTn id="16" dur="1000" fill="hold"/>
                                        <p:tgtEl>
                                          <p:spTgt spid="31"/>
                                        </p:tgtEl>
                                        <p:attrNameLst>
                                          <p:attrName>ppt_x</p:attrName>
                                        </p:attrNameLst>
                                      </p:cBhvr>
                                      <p:tavLst>
                                        <p:tav tm="0">
                                          <p:val>
                                            <p:strVal val="#ppt_x"/>
                                          </p:val>
                                        </p:tav>
                                        <p:tav tm="100000">
                                          <p:val>
                                            <p:strVal val="#ppt_x"/>
                                          </p:val>
                                        </p:tav>
                                      </p:tavLst>
                                    </p:anim>
                                    <p:anim calcmode="lin" valueType="num">
                                      <p:cBhvr>
                                        <p:cTn id="17" dur="1000" fill="hold"/>
                                        <p:tgtEl>
                                          <p:spTgt spid="31"/>
                                        </p:tgtEl>
                                        <p:attrNameLst>
                                          <p:attrName>ppt_y</p:attrName>
                                        </p:attrNameLst>
                                      </p:cBhvr>
                                      <p:tavLst>
                                        <p:tav tm="0">
                                          <p:val>
                                            <p:strVal val="#ppt_y+.1"/>
                                          </p:val>
                                        </p:tav>
                                        <p:tav tm="100000">
                                          <p:val>
                                            <p:strVal val="#ppt_y"/>
                                          </p:val>
                                        </p:tav>
                                      </p:tavLst>
                                    </p:anim>
                                  </p:childTnLst>
                                </p:cTn>
                              </p:par>
                              <p:par>
                                <p:cTn id="18" presetID="22" presetClass="entr" presetSubtype="1" fill="hold"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up)">
                                      <p:cBhvr>
                                        <p:cTn id="20" dur="500"/>
                                        <p:tgtEl>
                                          <p:spTgt spid="15"/>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750"/>
                                        <p:tgtEl>
                                          <p:spTgt spid="14"/>
                                        </p:tgtEl>
                                      </p:cBhvr>
                                    </p:animEffect>
                                  </p:childTnLst>
                                </p:cTn>
                              </p:par>
                            </p:childTnLst>
                          </p:cTn>
                        </p:par>
                        <p:par>
                          <p:cTn id="25" fill="hold">
                            <p:stCondLst>
                              <p:cond delay="3000"/>
                            </p:stCondLst>
                            <p:childTnLst>
                              <p:par>
                                <p:cTn id="26" presetID="2" presetClass="entr" presetSubtype="4" fill="hold"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500" fill="hold"/>
                                        <p:tgtEl>
                                          <p:spTgt spid="16"/>
                                        </p:tgtEl>
                                        <p:attrNameLst>
                                          <p:attrName>ppt_x</p:attrName>
                                        </p:attrNameLst>
                                      </p:cBhvr>
                                      <p:tavLst>
                                        <p:tav tm="0">
                                          <p:val>
                                            <p:strVal val="#ppt_x"/>
                                          </p:val>
                                        </p:tav>
                                        <p:tav tm="100000">
                                          <p:val>
                                            <p:strVal val="#ppt_x"/>
                                          </p:val>
                                        </p:tav>
                                      </p:tavLst>
                                    </p:anim>
                                    <p:anim calcmode="lin" valueType="num">
                                      <p:cBhvr additive="base">
                                        <p:cTn id="29" dur="500" fill="hold"/>
                                        <p:tgtEl>
                                          <p:spTgt spid="16"/>
                                        </p:tgtEl>
                                        <p:attrNameLst>
                                          <p:attrName>ppt_y</p:attrName>
                                        </p:attrNameLst>
                                      </p:cBhvr>
                                      <p:tavLst>
                                        <p:tav tm="0">
                                          <p:val>
                                            <p:strVal val="1+#ppt_h/2"/>
                                          </p:val>
                                        </p:tav>
                                        <p:tav tm="100000">
                                          <p:val>
                                            <p:strVal val="#ppt_y"/>
                                          </p:val>
                                        </p:tav>
                                      </p:tavLst>
                                    </p:anim>
                                  </p:childTnLst>
                                </p:cTn>
                              </p:par>
                              <p:par>
                                <p:cTn id="30" presetID="22" presetClass="entr" presetSubtype="1" fill="hold"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ipe(up)">
                                      <p:cBhvr>
                                        <p:cTn id="32" dur="500"/>
                                        <p:tgtEl>
                                          <p:spTgt spid="20"/>
                                        </p:tgtEl>
                                      </p:cBhvr>
                                    </p:animEffect>
                                  </p:childTnLst>
                                </p:cTn>
                              </p:par>
                            </p:childTnLst>
                          </p:cTn>
                        </p:par>
                        <p:par>
                          <p:cTn id="33" fill="hold">
                            <p:stCondLst>
                              <p:cond delay="3500"/>
                            </p:stCondLst>
                            <p:childTnLst>
                              <p:par>
                                <p:cTn id="34" presetID="10" presetClass="entr" presetSubtype="0"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750"/>
                                        <p:tgtEl>
                                          <p:spTgt spid="19"/>
                                        </p:tgtEl>
                                      </p:cBhvr>
                                    </p:animEffect>
                                  </p:childTnLst>
                                </p:cTn>
                              </p:par>
                            </p:childTnLst>
                          </p:cTn>
                        </p:par>
                        <p:par>
                          <p:cTn id="37" fill="hold">
                            <p:stCondLst>
                              <p:cond delay="4500"/>
                            </p:stCondLst>
                            <p:childTnLst>
                              <p:par>
                                <p:cTn id="38" presetID="2" presetClass="entr" presetSubtype="4" fill="hold" nodeType="afterEffect">
                                  <p:stCondLst>
                                    <p:cond delay="0"/>
                                  </p:stCondLst>
                                  <p:childTnLst>
                                    <p:set>
                                      <p:cBhvr>
                                        <p:cTn id="39" dur="1" fill="hold">
                                          <p:stCondLst>
                                            <p:cond delay="0"/>
                                          </p:stCondLst>
                                        </p:cTn>
                                        <p:tgtEl>
                                          <p:spTgt spid="21"/>
                                        </p:tgtEl>
                                        <p:attrNameLst>
                                          <p:attrName>style.visibility</p:attrName>
                                        </p:attrNameLst>
                                      </p:cBhvr>
                                      <p:to>
                                        <p:strVal val="visible"/>
                                      </p:to>
                                    </p:set>
                                    <p:anim calcmode="lin" valueType="num">
                                      <p:cBhvr additive="base">
                                        <p:cTn id="40" dur="500" fill="hold"/>
                                        <p:tgtEl>
                                          <p:spTgt spid="21"/>
                                        </p:tgtEl>
                                        <p:attrNameLst>
                                          <p:attrName>ppt_x</p:attrName>
                                        </p:attrNameLst>
                                      </p:cBhvr>
                                      <p:tavLst>
                                        <p:tav tm="0">
                                          <p:val>
                                            <p:strVal val="#ppt_x"/>
                                          </p:val>
                                        </p:tav>
                                        <p:tav tm="100000">
                                          <p:val>
                                            <p:strVal val="#ppt_x"/>
                                          </p:val>
                                        </p:tav>
                                      </p:tavLst>
                                    </p:anim>
                                    <p:anim calcmode="lin" valueType="num">
                                      <p:cBhvr additive="base">
                                        <p:cTn id="41" dur="500" fill="hold"/>
                                        <p:tgtEl>
                                          <p:spTgt spid="21"/>
                                        </p:tgtEl>
                                        <p:attrNameLst>
                                          <p:attrName>ppt_y</p:attrName>
                                        </p:attrNameLst>
                                      </p:cBhvr>
                                      <p:tavLst>
                                        <p:tav tm="0">
                                          <p:val>
                                            <p:strVal val="1+#ppt_h/2"/>
                                          </p:val>
                                        </p:tav>
                                        <p:tav tm="100000">
                                          <p:val>
                                            <p:strVal val="#ppt_y"/>
                                          </p:val>
                                        </p:tav>
                                      </p:tavLst>
                                    </p:anim>
                                  </p:childTnLst>
                                </p:cTn>
                              </p:par>
                              <p:par>
                                <p:cTn id="42" presetID="22" presetClass="entr" presetSubtype="1" fill="hold" nodeType="with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up)">
                                      <p:cBhvr>
                                        <p:cTn id="44" dur="500"/>
                                        <p:tgtEl>
                                          <p:spTgt spid="25"/>
                                        </p:tgtEl>
                                      </p:cBhvr>
                                    </p:animEffect>
                                  </p:childTnLst>
                                </p:cTn>
                              </p:par>
                            </p:childTnLst>
                          </p:cTn>
                        </p:par>
                        <p:par>
                          <p:cTn id="45" fill="hold">
                            <p:stCondLst>
                              <p:cond delay="5000"/>
                            </p:stCondLst>
                            <p:childTnLst>
                              <p:par>
                                <p:cTn id="46" presetID="10" presetClass="entr" presetSubtype="0" fill="hold" grpId="0" nodeType="after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fade">
                                      <p:cBhvr>
                                        <p:cTn id="48" dur="750"/>
                                        <p:tgtEl>
                                          <p:spTgt spid="24"/>
                                        </p:tgtEl>
                                      </p:cBhvr>
                                    </p:animEffect>
                                  </p:childTnLst>
                                </p:cTn>
                              </p:par>
                            </p:childTnLst>
                          </p:cTn>
                        </p:par>
                        <p:par>
                          <p:cTn id="49" fill="hold">
                            <p:stCondLst>
                              <p:cond delay="6000"/>
                            </p:stCondLst>
                            <p:childTnLst>
                              <p:par>
                                <p:cTn id="50" presetID="2" presetClass="entr" presetSubtype="4" fill="hold" nodeType="afterEffect">
                                  <p:stCondLst>
                                    <p:cond delay="0"/>
                                  </p:stCondLst>
                                  <p:childTnLst>
                                    <p:set>
                                      <p:cBhvr>
                                        <p:cTn id="51" dur="1" fill="hold">
                                          <p:stCondLst>
                                            <p:cond delay="0"/>
                                          </p:stCondLst>
                                        </p:cTn>
                                        <p:tgtEl>
                                          <p:spTgt spid="26"/>
                                        </p:tgtEl>
                                        <p:attrNameLst>
                                          <p:attrName>style.visibility</p:attrName>
                                        </p:attrNameLst>
                                      </p:cBhvr>
                                      <p:to>
                                        <p:strVal val="visible"/>
                                      </p:to>
                                    </p:set>
                                    <p:anim calcmode="lin" valueType="num">
                                      <p:cBhvr additive="base">
                                        <p:cTn id="52" dur="500" fill="hold"/>
                                        <p:tgtEl>
                                          <p:spTgt spid="26"/>
                                        </p:tgtEl>
                                        <p:attrNameLst>
                                          <p:attrName>ppt_x</p:attrName>
                                        </p:attrNameLst>
                                      </p:cBhvr>
                                      <p:tavLst>
                                        <p:tav tm="0">
                                          <p:val>
                                            <p:strVal val="#ppt_x"/>
                                          </p:val>
                                        </p:tav>
                                        <p:tav tm="100000">
                                          <p:val>
                                            <p:strVal val="#ppt_x"/>
                                          </p:val>
                                        </p:tav>
                                      </p:tavLst>
                                    </p:anim>
                                    <p:anim calcmode="lin" valueType="num">
                                      <p:cBhvr additive="base">
                                        <p:cTn id="53"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9" grpId="0"/>
      <p:bldP spid="2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28"/>
          <p:cNvSpPr txBox="1"/>
          <p:nvPr/>
        </p:nvSpPr>
        <p:spPr>
          <a:xfrm>
            <a:off x="1215820" y="1500515"/>
            <a:ext cx="738664" cy="2677297"/>
          </a:xfrm>
          <a:prstGeom prst="rect">
            <a:avLst/>
          </a:prstGeom>
          <a:noFill/>
        </p:spPr>
        <p:txBody>
          <a:bodyPr vert="eaVert" wrap="square" rtlCol="0">
            <a:spAutoFit/>
          </a:bodyPr>
          <a:lstStyle/>
          <a:p>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rPr>
              <a:t>内外亲族，无论尊长同列，皆当以礼接之。毋得简傲笑谑，不恭不敬。</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rPr>
              <a:t>交友治家</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2036854" y="1569949"/>
            <a:ext cx="0" cy="2395352"/>
          </a:xfrm>
          <a:prstGeom prst="line">
            <a:avLst/>
          </a:prstGeom>
          <a:ln>
            <a:solidFill>
              <a:schemeClr val="tx1"/>
            </a:solidFill>
            <a:prstDash val="dashDot"/>
          </a:ln>
        </p:spPr>
        <p:style>
          <a:lnRef idx="1">
            <a:schemeClr val="accent1"/>
          </a:lnRef>
          <a:fillRef idx="0">
            <a:schemeClr val="accent1"/>
          </a:fillRef>
          <a:effectRef idx="0">
            <a:schemeClr val="accent1"/>
          </a:effectRef>
          <a:fontRef idx="minor">
            <a:schemeClr val="tx1"/>
          </a:fontRef>
        </p:style>
      </p:cxnSp>
      <p:grpSp>
        <p:nvGrpSpPr>
          <p:cNvPr id="16" name="组合 15"/>
          <p:cNvGrpSpPr/>
          <p:nvPr/>
        </p:nvGrpSpPr>
        <p:grpSpPr>
          <a:xfrm rot="16200000">
            <a:off x="1472484" y="601922"/>
            <a:ext cx="492443" cy="1446268"/>
            <a:chOff x="8415626" y="2095554"/>
            <a:chExt cx="761604" cy="1712963"/>
          </a:xfrm>
        </p:grpSpPr>
        <p:sp>
          <p:nvSpPr>
            <p:cNvPr id="17" name="Freeform 668"/>
            <p:cNvSpPr/>
            <p:nvPr/>
          </p:nvSpPr>
          <p:spPr bwMode="auto">
            <a:xfrm rot="5400000">
              <a:off x="7926215" y="2743467"/>
              <a:ext cx="1712963" cy="417137"/>
            </a:xfrm>
            <a:custGeom>
              <a:avLst/>
              <a:gdLst>
                <a:gd name="T0" fmla="*/ 384 w 398"/>
                <a:gd name="T1" fmla="*/ 77 h 111"/>
                <a:gd name="T2" fmla="*/ 388 w 398"/>
                <a:gd name="T3" fmla="*/ 74 h 111"/>
                <a:gd name="T4" fmla="*/ 388 w 398"/>
                <a:gd name="T5" fmla="*/ 71 h 111"/>
                <a:gd name="T6" fmla="*/ 397 w 398"/>
                <a:gd name="T7" fmla="*/ 67 h 111"/>
                <a:gd name="T8" fmla="*/ 390 w 398"/>
                <a:gd name="T9" fmla="*/ 62 h 111"/>
                <a:gd name="T10" fmla="*/ 388 w 398"/>
                <a:gd name="T11" fmla="*/ 59 h 111"/>
                <a:gd name="T12" fmla="*/ 388 w 398"/>
                <a:gd name="T13" fmla="*/ 56 h 111"/>
                <a:gd name="T14" fmla="*/ 385 w 398"/>
                <a:gd name="T15" fmla="*/ 54 h 111"/>
                <a:gd name="T16" fmla="*/ 387 w 398"/>
                <a:gd name="T17" fmla="*/ 51 h 111"/>
                <a:gd name="T18" fmla="*/ 389 w 398"/>
                <a:gd name="T19" fmla="*/ 48 h 111"/>
                <a:gd name="T20" fmla="*/ 384 w 398"/>
                <a:gd name="T21" fmla="*/ 46 h 111"/>
                <a:gd name="T22" fmla="*/ 378 w 398"/>
                <a:gd name="T23" fmla="*/ 42 h 111"/>
                <a:gd name="T24" fmla="*/ 385 w 398"/>
                <a:gd name="T25" fmla="*/ 40 h 111"/>
                <a:gd name="T26" fmla="*/ 378 w 398"/>
                <a:gd name="T27" fmla="*/ 37 h 111"/>
                <a:gd name="T28" fmla="*/ 378 w 398"/>
                <a:gd name="T29" fmla="*/ 34 h 111"/>
                <a:gd name="T30" fmla="*/ 373 w 398"/>
                <a:gd name="T31" fmla="*/ 32 h 111"/>
                <a:gd name="T32" fmla="*/ 369 w 398"/>
                <a:gd name="T33" fmla="*/ 28 h 111"/>
                <a:gd name="T34" fmla="*/ 350 w 398"/>
                <a:gd name="T35" fmla="*/ 23 h 111"/>
                <a:gd name="T36" fmla="*/ 358 w 398"/>
                <a:gd name="T37" fmla="*/ 19 h 111"/>
                <a:gd name="T38" fmla="*/ 260 w 398"/>
                <a:gd name="T39" fmla="*/ 11 h 111"/>
                <a:gd name="T40" fmla="*/ 324 w 398"/>
                <a:gd name="T41" fmla="*/ 10 h 111"/>
                <a:gd name="T42" fmla="*/ 304 w 398"/>
                <a:gd name="T43" fmla="*/ 6 h 111"/>
                <a:gd name="T44" fmla="*/ 177 w 398"/>
                <a:gd name="T45" fmla="*/ 1 h 111"/>
                <a:gd name="T46" fmla="*/ 18 w 398"/>
                <a:gd name="T47" fmla="*/ 11 h 111"/>
                <a:gd name="T48" fmla="*/ 16 w 398"/>
                <a:gd name="T49" fmla="*/ 17 h 111"/>
                <a:gd name="T50" fmla="*/ 21 w 398"/>
                <a:gd name="T51" fmla="*/ 20 h 111"/>
                <a:gd name="T52" fmla="*/ 15 w 398"/>
                <a:gd name="T53" fmla="*/ 26 h 111"/>
                <a:gd name="T54" fmla="*/ 12 w 398"/>
                <a:gd name="T55" fmla="*/ 52 h 111"/>
                <a:gd name="T56" fmla="*/ 8 w 398"/>
                <a:gd name="T57" fmla="*/ 82 h 111"/>
                <a:gd name="T58" fmla="*/ 113 w 398"/>
                <a:gd name="T59" fmla="*/ 111 h 111"/>
                <a:gd name="T60" fmla="*/ 331 w 398"/>
                <a:gd name="T61" fmla="*/ 104 h 111"/>
                <a:gd name="T62" fmla="*/ 369 w 398"/>
                <a:gd name="T63" fmla="*/ 91 h 111"/>
                <a:gd name="T64" fmla="*/ 385 w 398"/>
                <a:gd name="T65" fmla="*/ 86 h 111"/>
                <a:gd name="T66" fmla="*/ 389 w 398"/>
                <a:gd name="T67" fmla="*/ 8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8" h="111">
                  <a:moveTo>
                    <a:pt x="397" y="80"/>
                  </a:moveTo>
                  <a:cubicBezTo>
                    <a:pt x="394" y="77"/>
                    <a:pt x="387" y="79"/>
                    <a:pt x="384" y="77"/>
                  </a:cubicBezTo>
                  <a:cubicBezTo>
                    <a:pt x="387" y="75"/>
                    <a:pt x="394" y="76"/>
                    <a:pt x="396" y="76"/>
                  </a:cubicBezTo>
                  <a:cubicBezTo>
                    <a:pt x="388" y="74"/>
                    <a:pt x="388" y="74"/>
                    <a:pt x="388" y="74"/>
                  </a:cubicBezTo>
                  <a:cubicBezTo>
                    <a:pt x="397" y="72"/>
                    <a:pt x="397" y="72"/>
                    <a:pt x="397" y="72"/>
                  </a:cubicBezTo>
                  <a:cubicBezTo>
                    <a:pt x="395" y="71"/>
                    <a:pt x="390" y="73"/>
                    <a:pt x="388" y="71"/>
                  </a:cubicBezTo>
                  <a:cubicBezTo>
                    <a:pt x="388" y="69"/>
                    <a:pt x="390" y="70"/>
                    <a:pt x="391" y="70"/>
                  </a:cubicBezTo>
                  <a:cubicBezTo>
                    <a:pt x="394" y="70"/>
                    <a:pt x="398" y="69"/>
                    <a:pt x="397" y="67"/>
                  </a:cubicBezTo>
                  <a:cubicBezTo>
                    <a:pt x="397" y="63"/>
                    <a:pt x="391" y="64"/>
                    <a:pt x="388" y="63"/>
                  </a:cubicBezTo>
                  <a:cubicBezTo>
                    <a:pt x="390" y="62"/>
                    <a:pt x="390" y="62"/>
                    <a:pt x="390" y="62"/>
                  </a:cubicBezTo>
                  <a:cubicBezTo>
                    <a:pt x="388" y="62"/>
                    <a:pt x="386" y="62"/>
                    <a:pt x="385" y="60"/>
                  </a:cubicBezTo>
                  <a:cubicBezTo>
                    <a:pt x="386" y="60"/>
                    <a:pt x="387" y="59"/>
                    <a:pt x="388" y="59"/>
                  </a:cubicBezTo>
                  <a:cubicBezTo>
                    <a:pt x="383" y="57"/>
                    <a:pt x="383" y="57"/>
                    <a:pt x="383" y="57"/>
                  </a:cubicBezTo>
                  <a:cubicBezTo>
                    <a:pt x="388" y="56"/>
                    <a:pt x="388" y="56"/>
                    <a:pt x="388" y="56"/>
                  </a:cubicBezTo>
                  <a:cubicBezTo>
                    <a:pt x="386" y="56"/>
                    <a:pt x="386" y="56"/>
                    <a:pt x="386" y="56"/>
                  </a:cubicBezTo>
                  <a:cubicBezTo>
                    <a:pt x="384" y="55"/>
                    <a:pt x="386" y="54"/>
                    <a:pt x="385" y="54"/>
                  </a:cubicBezTo>
                  <a:cubicBezTo>
                    <a:pt x="383" y="52"/>
                    <a:pt x="379" y="54"/>
                    <a:pt x="377" y="52"/>
                  </a:cubicBezTo>
                  <a:cubicBezTo>
                    <a:pt x="380" y="51"/>
                    <a:pt x="384" y="51"/>
                    <a:pt x="387" y="51"/>
                  </a:cubicBezTo>
                  <a:cubicBezTo>
                    <a:pt x="385" y="51"/>
                    <a:pt x="382" y="51"/>
                    <a:pt x="381" y="49"/>
                  </a:cubicBezTo>
                  <a:cubicBezTo>
                    <a:pt x="389" y="48"/>
                    <a:pt x="389" y="48"/>
                    <a:pt x="389" y="48"/>
                  </a:cubicBezTo>
                  <a:cubicBezTo>
                    <a:pt x="387" y="47"/>
                    <a:pt x="384" y="48"/>
                    <a:pt x="382" y="47"/>
                  </a:cubicBezTo>
                  <a:cubicBezTo>
                    <a:pt x="384" y="46"/>
                    <a:pt x="384" y="46"/>
                    <a:pt x="384" y="46"/>
                  </a:cubicBezTo>
                  <a:cubicBezTo>
                    <a:pt x="381" y="45"/>
                    <a:pt x="378" y="46"/>
                    <a:pt x="376" y="44"/>
                  </a:cubicBezTo>
                  <a:cubicBezTo>
                    <a:pt x="377" y="43"/>
                    <a:pt x="378" y="43"/>
                    <a:pt x="378" y="42"/>
                  </a:cubicBezTo>
                  <a:cubicBezTo>
                    <a:pt x="377" y="42"/>
                    <a:pt x="375" y="42"/>
                    <a:pt x="374" y="41"/>
                  </a:cubicBezTo>
                  <a:cubicBezTo>
                    <a:pt x="377" y="40"/>
                    <a:pt x="382" y="41"/>
                    <a:pt x="385" y="40"/>
                  </a:cubicBezTo>
                  <a:cubicBezTo>
                    <a:pt x="377" y="37"/>
                    <a:pt x="377" y="37"/>
                    <a:pt x="377" y="37"/>
                  </a:cubicBezTo>
                  <a:cubicBezTo>
                    <a:pt x="377" y="37"/>
                    <a:pt x="377" y="37"/>
                    <a:pt x="378" y="37"/>
                  </a:cubicBezTo>
                  <a:cubicBezTo>
                    <a:pt x="373" y="35"/>
                    <a:pt x="373" y="35"/>
                    <a:pt x="373" y="35"/>
                  </a:cubicBezTo>
                  <a:cubicBezTo>
                    <a:pt x="375" y="34"/>
                    <a:pt x="377" y="35"/>
                    <a:pt x="378" y="34"/>
                  </a:cubicBezTo>
                  <a:cubicBezTo>
                    <a:pt x="370" y="32"/>
                    <a:pt x="370" y="32"/>
                    <a:pt x="370" y="32"/>
                  </a:cubicBezTo>
                  <a:cubicBezTo>
                    <a:pt x="371" y="31"/>
                    <a:pt x="372" y="32"/>
                    <a:pt x="373" y="32"/>
                  </a:cubicBezTo>
                  <a:cubicBezTo>
                    <a:pt x="358" y="29"/>
                    <a:pt x="358" y="29"/>
                    <a:pt x="358" y="29"/>
                  </a:cubicBezTo>
                  <a:cubicBezTo>
                    <a:pt x="362" y="28"/>
                    <a:pt x="365" y="30"/>
                    <a:pt x="369" y="28"/>
                  </a:cubicBezTo>
                  <a:cubicBezTo>
                    <a:pt x="362" y="26"/>
                    <a:pt x="351" y="28"/>
                    <a:pt x="345" y="24"/>
                  </a:cubicBezTo>
                  <a:cubicBezTo>
                    <a:pt x="346" y="23"/>
                    <a:pt x="348" y="23"/>
                    <a:pt x="350" y="23"/>
                  </a:cubicBezTo>
                  <a:cubicBezTo>
                    <a:pt x="346" y="22"/>
                    <a:pt x="346" y="22"/>
                    <a:pt x="346" y="22"/>
                  </a:cubicBezTo>
                  <a:cubicBezTo>
                    <a:pt x="349" y="20"/>
                    <a:pt x="356" y="21"/>
                    <a:pt x="358" y="19"/>
                  </a:cubicBezTo>
                  <a:cubicBezTo>
                    <a:pt x="354" y="19"/>
                    <a:pt x="350" y="19"/>
                    <a:pt x="347" y="17"/>
                  </a:cubicBezTo>
                  <a:cubicBezTo>
                    <a:pt x="319" y="14"/>
                    <a:pt x="290" y="11"/>
                    <a:pt x="260" y="11"/>
                  </a:cubicBezTo>
                  <a:cubicBezTo>
                    <a:pt x="259" y="10"/>
                    <a:pt x="259" y="10"/>
                    <a:pt x="259" y="10"/>
                  </a:cubicBezTo>
                  <a:cubicBezTo>
                    <a:pt x="281" y="9"/>
                    <a:pt x="301" y="11"/>
                    <a:pt x="324" y="10"/>
                  </a:cubicBezTo>
                  <a:cubicBezTo>
                    <a:pt x="325" y="9"/>
                    <a:pt x="325" y="9"/>
                    <a:pt x="325" y="9"/>
                  </a:cubicBezTo>
                  <a:cubicBezTo>
                    <a:pt x="319" y="6"/>
                    <a:pt x="311" y="8"/>
                    <a:pt x="304" y="6"/>
                  </a:cubicBezTo>
                  <a:cubicBezTo>
                    <a:pt x="306" y="5"/>
                    <a:pt x="306" y="5"/>
                    <a:pt x="306" y="5"/>
                  </a:cubicBezTo>
                  <a:cubicBezTo>
                    <a:pt x="264" y="1"/>
                    <a:pt x="219" y="0"/>
                    <a:pt x="177" y="1"/>
                  </a:cubicBezTo>
                  <a:cubicBezTo>
                    <a:pt x="35" y="2"/>
                    <a:pt x="35" y="2"/>
                    <a:pt x="35" y="2"/>
                  </a:cubicBezTo>
                  <a:cubicBezTo>
                    <a:pt x="28" y="3"/>
                    <a:pt x="22" y="7"/>
                    <a:pt x="18" y="11"/>
                  </a:cubicBezTo>
                  <a:cubicBezTo>
                    <a:pt x="24" y="13"/>
                    <a:pt x="24" y="13"/>
                    <a:pt x="24" y="13"/>
                  </a:cubicBezTo>
                  <a:cubicBezTo>
                    <a:pt x="16" y="17"/>
                    <a:pt x="16" y="17"/>
                    <a:pt x="16" y="17"/>
                  </a:cubicBezTo>
                  <a:cubicBezTo>
                    <a:pt x="15" y="20"/>
                    <a:pt x="19" y="19"/>
                    <a:pt x="22" y="20"/>
                  </a:cubicBezTo>
                  <a:cubicBezTo>
                    <a:pt x="21" y="20"/>
                    <a:pt x="21" y="20"/>
                    <a:pt x="21" y="20"/>
                  </a:cubicBezTo>
                  <a:cubicBezTo>
                    <a:pt x="20" y="22"/>
                    <a:pt x="16" y="22"/>
                    <a:pt x="19" y="24"/>
                  </a:cubicBezTo>
                  <a:cubicBezTo>
                    <a:pt x="19" y="25"/>
                    <a:pt x="16" y="25"/>
                    <a:pt x="15" y="26"/>
                  </a:cubicBezTo>
                  <a:cubicBezTo>
                    <a:pt x="15" y="29"/>
                    <a:pt x="8" y="33"/>
                    <a:pt x="11" y="37"/>
                  </a:cubicBezTo>
                  <a:cubicBezTo>
                    <a:pt x="8" y="42"/>
                    <a:pt x="13" y="47"/>
                    <a:pt x="12" y="52"/>
                  </a:cubicBezTo>
                  <a:cubicBezTo>
                    <a:pt x="8" y="56"/>
                    <a:pt x="10" y="63"/>
                    <a:pt x="7" y="68"/>
                  </a:cubicBezTo>
                  <a:cubicBezTo>
                    <a:pt x="15" y="73"/>
                    <a:pt x="0" y="77"/>
                    <a:pt x="8" y="82"/>
                  </a:cubicBezTo>
                  <a:cubicBezTo>
                    <a:pt x="9" y="88"/>
                    <a:pt x="16" y="93"/>
                    <a:pt x="24" y="97"/>
                  </a:cubicBezTo>
                  <a:cubicBezTo>
                    <a:pt x="50" y="109"/>
                    <a:pt x="82" y="110"/>
                    <a:pt x="113" y="111"/>
                  </a:cubicBezTo>
                  <a:cubicBezTo>
                    <a:pt x="277" y="109"/>
                    <a:pt x="277" y="109"/>
                    <a:pt x="277" y="109"/>
                  </a:cubicBezTo>
                  <a:cubicBezTo>
                    <a:pt x="295" y="106"/>
                    <a:pt x="314" y="107"/>
                    <a:pt x="331" y="104"/>
                  </a:cubicBezTo>
                  <a:cubicBezTo>
                    <a:pt x="350" y="103"/>
                    <a:pt x="364" y="95"/>
                    <a:pt x="382" y="93"/>
                  </a:cubicBezTo>
                  <a:cubicBezTo>
                    <a:pt x="379" y="91"/>
                    <a:pt x="374" y="92"/>
                    <a:pt x="369" y="91"/>
                  </a:cubicBezTo>
                  <a:cubicBezTo>
                    <a:pt x="375" y="88"/>
                    <a:pt x="382" y="87"/>
                    <a:pt x="388" y="86"/>
                  </a:cubicBezTo>
                  <a:cubicBezTo>
                    <a:pt x="387" y="86"/>
                    <a:pt x="385" y="87"/>
                    <a:pt x="385" y="86"/>
                  </a:cubicBezTo>
                  <a:cubicBezTo>
                    <a:pt x="387" y="84"/>
                    <a:pt x="391" y="86"/>
                    <a:pt x="392" y="84"/>
                  </a:cubicBezTo>
                  <a:cubicBezTo>
                    <a:pt x="389" y="82"/>
                    <a:pt x="389" y="82"/>
                    <a:pt x="389" y="82"/>
                  </a:cubicBezTo>
                  <a:cubicBezTo>
                    <a:pt x="391" y="80"/>
                    <a:pt x="395" y="81"/>
                    <a:pt x="397" y="80"/>
                  </a:cubicBezTo>
                  <a:close/>
                </a:path>
              </a:pathLst>
            </a:custGeom>
            <a:solidFill>
              <a:srgbClr val="C00000"/>
            </a:solidFill>
            <a:ln>
              <a:noFill/>
            </a:ln>
          </p:spPr>
          <p:txBody>
            <a:bodyPr vert="horz" wrap="square" lIns="91412" tIns="45706" rIns="91412" bIns="45706" numCol="1" anchor="t" anchorCtr="0" compatLnSpc="1"/>
            <a:lstStyle/>
            <a:p>
              <a:endParaRPr lang="zh-CN" altLang="en-US" sz="3200">
                <a:latin typeface="Impact" panose="020B0806030902050204" pitchFamily="34" charset="0"/>
              </a:endParaRPr>
            </a:p>
          </p:txBody>
        </p:sp>
        <p:sp>
          <p:nvSpPr>
            <p:cNvPr id="18" name="文本框 8"/>
            <p:cNvSpPr txBox="1"/>
            <p:nvPr/>
          </p:nvSpPr>
          <p:spPr>
            <a:xfrm>
              <a:off x="8415626" y="2643792"/>
              <a:ext cx="761604" cy="424528"/>
            </a:xfrm>
            <a:prstGeom prst="rect">
              <a:avLst/>
            </a:prstGeom>
            <a:noFill/>
            <a:effectLst/>
          </p:spPr>
          <p:txBody>
            <a:bodyPr vert="eaVert" wrap="none" rtlCol="0" anchor="ctr">
              <a:spAutoFit/>
            </a:bodyPr>
            <a:lstStyle>
              <a:defPPr>
                <a:defRPr lang="zh-CN"/>
              </a:defPPr>
              <a:lvl1pPr algn="ctr">
                <a:defRPr sz="4400">
                  <a:solidFill>
                    <a:srgbClr val="004DA1"/>
                  </a:solidFill>
                  <a:latin typeface="李旭科书法" panose="02000603000000000000" pitchFamily="2" charset="-122"/>
                  <a:ea typeface="李旭科书法" panose="02000603000000000000" pitchFamily="2" charset="-122"/>
                </a:defRPr>
              </a:lvl1pPr>
            </a:lstStyle>
            <a:p>
              <a:pPr>
                <a:spcBef>
                  <a:spcPct val="50000"/>
                </a:spcBef>
              </a:pPr>
              <a:r>
                <a:rPr lang="en-US" altLang="zh-CN" sz="2000" dirty="0">
                  <a:solidFill>
                    <a:schemeClr val="bg1"/>
                  </a:solidFill>
                  <a:latin typeface="Impact" panose="020B0806030902050204" pitchFamily="34" charset="0"/>
                  <a:ea typeface="微软雅黑" panose="020B0503020204020204" pitchFamily="34" charset="-122"/>
                </a:rPr>
                <a:t>04</a:t>
              </a:r>
              <a:endParaRPr lang="zh-CN" altLang="en-US" sz="2000" dirty="0">
                <a:solidFill>
                  <a:schemeClr val="bg1"/>
                </a:solidFill>
                <a:latin typeface="Impact" panose="020B0806030902050204" pitchFamily="34" charset="0"/>
                <a:ea typeface="微软雅黑" panose="020B0503020204020204" pitchFamily="34" charset="-122"/>
              </a:endParaRPr>
            </a:p>
          </p:txBody>
        </p:sp>
      </p:grpSp>
      <p:sp>
        <p:nvSpPr>
          <p:cNvPr id="19" name="TextBox 28"/>
          <p:cNvSpPr txBox="1"/>
          <p:nvPr/>
        </p:nvSpPr>
        <p:spPr>
          <a:xfrm>
            <a:off x="3123717" y="1482811"/>
            <a:ext cx="553998" cy="2677297"/>
          </a:xfrm>
          <a:prstGeom prst="rect">
            <a:avLst/>
          </a:prstGeom>
          <a:noFill/>
        </p:spPr>
        <p:txBody>
          <a:bodyPr vert="eaVert" wrap="square" rtlCol="0">
            <a:spAutoFit/>
          </a:bodyPr>
          <a:lstStyle/>
          <a:p>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rPr>
              <a:t>交友，所以辅德也。须亲直谅、多闻者，远便僻、柔佞者。</a:t>
            </a:r>
            <a:endParaRPr lang="zh-CN" altLang="zh-CN" sz="7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20" name="直接连接符 19"/>
          <p:cNvCxnSpPr/>
          <p:nvPr/>
        </p:nvCxnSpPr>
        <p:spPr>
          <a:xfrm>
            <a:off x="3760085" y="1552245"/>
            <a:ext cx="0" cy="2395352"/>
          </a:xfrm>
          <a:prstGeom prst="line">
            <a:avLst/>
          </a:prstGeom>
          <a:ln>
            <a:solidFill>
              <a:schemeClr val="tx1"/>
            </a:solidFill>
            <a:prstDash val="dashDot"/>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rot="16200000">
            <a:off x="3195715" y="584215"/>
            <a:ext cx="492443" cy="1446268"/>
            <a:chOff x="8415629" y="2095554"/>
            <a:chExt cx="761604" cy="1712963"/>
          </a:xfrm>
        </p:grpSpPr>
        <p:sp>
          <p:nvSpPr>
            <p:cNvPr id="22" name="Freeform 668"/>
            <p:cNvSpPr/>
            <p:nvPr/>
          </p:nvSpPr>
          <p:spPr bwMode="auto">
            <a:xfrm rot="5400000">
              <a:off x="7926215" y="2743467"/>
              <a:ext cx="1712963" cy="417137"/>
            </a:xfrm>
            <a:custGeom>
              <a:avLst/>
              <a:gdLst>
                <a:gd name="T0" fmla="*/ 384 w 398"/>
                <a:gd name="T1" fmla="*/ 77 h 111"/>
                <a:gd name="T2" fmla="*/ 388 w 398"/>
                <a:gd name="T3" fmla="*/ 74 h 111"/>
                <a:gd name="T4" fmla="*/ 388 w 398"/>
                <a:gd name="T5" fmla="*/ 71 h 111"/>
                <a:gd name="T6" fmla="*/ 397 w 398"/>
                <a:gd name="T7" fmla="*/ 67 h 111"/>
                <a:gd name="T8" fmla="*/ 390 w 398"/>
                <a:gd name="T9" fmla="*/ 62 h 111"/>
                <a:gd name="T10" fmla="*/ 388 w 398"/>
                <a:gd name="T11" fmla="*/ 59 h 111"/>
                <a:gd name="T12" fmla="*/ 388 w 398"/>
                <a:gd name="T13" fmla="*/ 56 h 111"/>
                <a:gd name="T14" fmla="*/ 385 w 398"/>
                <a:gd name="T15" fmla="*/ 54 h 111"/>
                <a:gd name="T16" fmla="*/ 387 w 398"/>
                <a:gd name="T17" fmla="*/ 51 h 111"/>
                <a:gd name="T18" fmla="*/ 389 w 398"/>
                <a:gd name="T19" fmla="*/ 48 h 111"/>
                <a:gd name="T20" fmla="*/ 384 w 398"/>
                <a:gd name="T21" fmla="*/ 46 h 111"/>
                <a:gd name="T22" fmla="*/ 378 w 398"/>
                <a:gd name="T23" fmla="*/ 42 h 111"/>
                <a:gd name="T24" fmla="*/ 385 w 398"/>
                <a:gd name="T25" fmla="*/ 40 h 111"/>
                <a:gd name="T26" fmla="*/ 378 w 398"/>
                <a:gd name="T27" fmla="*/ 37 h 111"/>
                <a:gd name="T28" fmla="*/ 378 w 398"/>
                <a:gd name="T29" fmla="*/ 34 h 111"/>
                <a:gd name="T30" fmla="*/ 373 w 398"/>
                <a:gd name="T31" fmla="*/ 32 h 111"/>
                <a:gd name="T32" fmla="*/ 369 w 398"/>
                <a:gd name="T33" fmla="*/ 28 h 111"/>
                <a:gd name="T34" fmla="*/ 350 w 398"/>
                <a:gd name="T35" fmla="*/ 23 h 111"/>
                <a:gd name="T36" fmla="*/ 358 w 398"/>
                <a:gd name="T37" fmla="*/ 19 h 111"/>
                <a:gd name="T38" fmla="*/ 260 w 398"/>
                <a:gd name="T39" fmla="*/ 11 h 111"/>
                <a:gd name="T40" fmla="*/ 324 w 398"/>
                <a:gd name="T41" fmla="*/ 10 h 111"/>
                <a:gd name="T42" fmla="*/ 304 w 398"/>
                <a:gd name="T43" fmla="*/ 6 h 111"/>
                <a:gd name="T44" fmla="*/ 177 w 398"/>
                <a:gd name="T45" fmla="*/ 1 h 111"/>
                <a:gd name="T46" fmla="*/ 18 w 398"/>
                <a:gd name="T47" fmla="*/ 11 h 111"/>
                <a:gd name="T48" fmla="*/ 16 w 398"/>
                <a:gd name="T49" fmla="*/ 17 h 111"/>
                <a:gd name="T50" fmla="*/ 21 w 398"/>
                <a:gd name="T51" fmla="*/ 20 h 111"/>
                <a:gd name="T52" fmla="*/ 15 w 398"/>
                <a:gd name="T53" fmla="*/ 26 h 111"/>
                <a:gd name="T54" fmla="*/ 12 w 398"/>
                <a:gd name="T55" fmla="*/ 52 h 111"/>
                <a:gd name="T56" fmla="*/ 8 w 398"/>
                <a:gd name="T57" fmla="*/ 82 h 111"/>
                <a:gd name="T58" fmla="*/ 113 w 398"/>
                <a:gd name="T59" fmla="*/ 111 h 111"/>
                <a:gd name="T60" fmla="*/ 331 w 398"/>
                <a:gd name="T61" fmla="*/ 104 h 111"/>
                <a:gd name="T62" fmla="*/ 369 w 398"/>
                <a:gd name="T63" fmla="*/ 91 h 111"/>
                <a:gd name="T64" fmla="*/ 385 w 398"/>
                <a:gd name="T65" fmla="*/ 86 h 111"/>
                <a:gd name="T66" fmla="*/ 389 w 398"/>
                <a:gd name="T67" fmla="*/ 8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8" h="111">
                  <a:moveTo>
                    <a:pt x="397" y="80"/>
                  </a:moveTo>
                  <a:cubicBezTo>
                    <a:pt x="394" y="77"/>
                    <a:pt x="387" y="79"/>
                    <a:pt x="384" y="77"/>
                  </a:cubicBezTo>
                  <a:cubicBezTo>
                    <a:pt x="387" y="75"/>
                    <a:pt x="394" y="76"/>
                    <a:pt x="396" y="76"/>
                  </a:cubicBezTo>
                  <a:cubicBezTo>
                    <a:pt x="388" y="74"/>
                    <a:pt x="388" y="74"/>
                    <a:pt x="388" y="74"/>
                  </a:cubicBezTo>
                  <a:cubicBezTo>
                    <a:pt x="397" y="72"/>
                    <a:pt x="397" y="72"/>
                    <a:pt x="397" y="72"/>
                  </a:cubicBezTo>
                  <a:cubicBezTo>
                    <a:pt x="395" y="71"/>
                    <a:pt x="390" y="73"/>
                    <a:pt x="388" y="71"/>
                  </a:cubicBezTo>
                  <a:cubicBezTo>
                    <a:pt x="388" y="69"/>
                    <a:pt x="390" y="70"/>
                    <a:pt x="391" y="70"/>
                  </a:cubicBezTo>
                  <a:cubicBezTo>
                    <a:pt x="394" y="70"/>
                    <a:pt x="398" y="69"/>
                    <a:pt x="397" y="67"/>
                  </a:cubicBezTo>
                  <a:cubicBezTo>
                    <a:pt x="397" y="63"/>
                    <a:pt x="391" y="64"/>
                    <a:pt x="388" y="63"/>
                  </a:cubicBezTo>
                  <a:cubicBezTo>
                    <a:pt x="390" y="62"/>
                    <a:pt x="390" y="62"/>
                    <a:pt x="390" y="62"/>
                  </a:cubicBezTo>
                  <a:cubicBezTo>
                    <a:pt x="388" y="62"/>
                    <a:pt x="386" y="62"/>
                    <a:pt x="385" y="60"/>
                  </a:cubicBezTo>
                  <a:cubicBezTo>
                    <a:pt x="386" y="60"/>
                    <a:pt x="387" y="59"/>
                    <a:pt x="388" y="59"/>
                  </a:cubicBezTo>
                  <a:cubicBezTo>
                    <a:pt x="383" y="57"/>
                    <a:pt x="383" y="57"/>
                    <a:pt x="383" y="57"/>
                  </a:cubicBezTo>
                  <a:cubicBezTo>
                    <a:pt x="388" y="56"/>
                    <a:pt x="388" y="56"/>
                    <a:pt x="388" y="56"/>
                  </a:cubicBezTo>
                  <a:cubicBezTo>
                    <a:pt x="386" y="56"/>
                    <a:pt x="386" y="56"/>
                    <a:pt x="386" y="56"/>
                  </a:cubicBezTo>
                  <a:cubicBezTo>
                    <a:pt x="384" y="55"/>
                    <a:pt x="386" y="54"/>
                    <a:pt x="385" y="54"/>
                  </a:cubicBezTo>
                  <a:cubicBezTo>
                    <a:pt x="383" y="52"/>
                    <a:pt x="379" y="54"/>
                    <a:pt x="377" y="52"/>
                  </a:cubicBezTo>
                  <a:cubicBezTo>
                    <a:pt x="380" y="51"/>
                    <a:pt x="384" y="51"/>
                    <a:pt x="387" y="51"/>
                  </a:cubicBezTo>
                  <a:cubicBezTo>
                    <a:pt x="385" y="51"/>
                    <a:pt x="382" y="51"/>
                    <a:pt x="381" y="49"/>
                  </a:cubicBezTo>
                  <a:cubicBezTo>
                    <a:pt x="389" y="48"/>
                    <a:pt x="389" y="48"/>
                    <a:pt x="389" y="48"/>
                  </a:cubicBezTo>
                  <a:cubicBezTo>
                    <a:pt x="387" y="47"/>
                    <a:pt x="384" y="48"/>
                    <a:pt x="382" y="47"/>
                  </a:cubicBezTo>
                  <a:cubicBezTo>
                    <a:pt x="384" y="46"/>
                    <a:pt x="384" y="46"/>
                    <a:pt x="384" y="46"/>
                  </a:cubicBezTo>
                  <a:cubicBezTo>
                    <a:pt x="381" y="45"/>
                    <a:pt x="378" y="46"/>
                    <a:pt x="376" y="44"/>
                  </a:cubicBezTo>
                  <a:cubicBezTo>
                    <a:pt x="377" y="43"/>
                    <a:pt x="378" y="43"/>
                    <a:pt x="378" y="42"/>
                  </a:cubicBezTo>
                  <a:cubicBezTo>
                    <a:pt x="377" y="42"/>
                    <a:pt x="375" y="42"/>
                    <a:pt x="374" y="41"/>
                  </a:cubicBezTo>
                  <a:cubicBezTo>
                    <a:pt x="377" y="40"/>
                    <a:pt x="382" y="41"/>
                    <a:pt x="385" y="40"/>
                  </a:cubicBezTo>
                  <a:cubicBezTo>
                    <a:pt x="377" y="37"/>
                    <a:pt x="377" y="37"/>
                    <a:pt x="377" y="37"/>
                  </a:cubicBezTo>
                  <a:cubicBezTo>
                    <a:pt x="377" y="37"/>
                    <a:pt x="377" y="37"/>
                    <a:pt x="378" y="37"/>
                  </a:cubicBezTo>
                  <a:cubicBezTo>
                    <a:pt x="373" y="35"/>
                    <a:pt x="373" y="35"/>
                    <a:pt x="373" y="35"/>
                  </a:cubicBezTo>
                  <a:cubicBezTo>
                    <a:pt x="375" y="34"/>
                    <a:pt x="377" y="35"/>
                    <a:pt x="378" y="34"/>
                  </a:cubicBezTo>
                  <a:cubicBezTo>
                    <a:pt x="370" y="32"/>
                    <a:pt x="370" y="32"/>
                    <a:pt x="370" y="32"/>
                  </a:cubicBezTo>
                  <a:cubicBezTo>
                    <a:pt x="371" y="31"/>
                    <a:pt x="372" y="32"/>
                    <a:pt x="373" y="32"/>
                  </a:cubicBezTo>
                  <a:cubicBezTo>
                    <a:pt x="358" y="29"/>
                    <a:pt x="358" y="29"/>
                    <a:pt x="358" y="29"/>
                  </a:cubicBezTo>
                  <a:cubicBezTo>
                    <a:pt x="362" y="28"/>
                    <a:pt x="365" y="30"/>
                    <a:pt x="369" y="28"/>
                  </a:cubicBezTo>
                  <a:cubicBezTo>
                    <a:pt x="362" y="26"/>
                    <a:pt x="351" y="28"/>
                    <a:pt x="345" y="24"/>
                  </a:cubicBezTo>
                  <a:cubicBezTo>
                    <a:pt x="346" y="23"/>
                    <a:pt x="348" y="23"/>
                    <a:pt x="350" y="23"/>
                  </a:cubicBezTo>
                  <a:cubicBezTo>
                    <a:pt x="346" y="22"/>
                    <a:pt x="346" y="22"/>
                    <a:pt x="346" y="22"/>
                  </a:cubicBezTo>
                  <a:cubicBezTo>
                    <a:pt x="349" y="20"/>
                    <a:pt x="356" y="21"/>
                    <a:pt x="358" y="19"/>
                  </a:cubicBezTo>
                  <a:cubicBezTo>
                    <a:pt x="354" y="19"/>
                    <a:pt x="350" y="19"/>
                    <a:pt x="347" y="17"/>
                  </a:cubicBezTo>
                  <a:cubicBezTo>
                    <a:pt x="319" y="14"/>
                    <a:pt x="290" y="11"/>
                    <a:pt x="260" y="11"/>
                  </a:cubicBezTo>
                  <a:cubicBezTo>
                    <a:pt x="259" y="10"/>
                    <a:pt x="259" y="10"/>
                    <a:pt x="259" y="10"/>
                  </a:cubicBezTo>
                  <a:cubicBezTo>
                    <a:pt x="281" y="9"/>
                    <a:pt x="301" y="11"/>
                    <a:pt x="324" y="10"/>
                  </a:cubicBezTo>
                  <a:cubicBezTo>
                    <a:pt x="325" y="9"/>
                    <a:pt x="325" y="9"/>
                    <a:pt x="325" y="9"/>
                  </a:cubicBezTo>
                  <a:cubicBezTo>
                    <a:pt x="319" y="6"/>
                    <a:pt x="311" y="8"/>
                    <a:pt x="304" y="6"/>
                  </a:cubicBezTo>
                  <a:cubicBezTo>
                    <a:pt x="306" y="5"/>
                    <a:pt x="306" y="5"/>
                    <a:pt x="306" y="5"/>
                  </a:cubicBezTo>
                  <a:cubicBezTo>
                    <a:pt x="264" y="1"/>
                    <a:pt x="219" y="0"/>
                    <a:pt x="177" y="1"/>
                  </a:cubicBezTo>
                  <a:cubicBezTo>
                    <a:pt x="35" y="2"/>
                    <a:pt x="35" y="2"/>
                    <a:pt x="35" y="2"/>
                  </a:cubicBezTo>
                  <a:cubicBezTo>
                    <a:pt x="28" y="3"/>
                    <a:pt x="22" y="7"/>
                    <a:pt x="18" y="11"/>
                  </a:cubicBezTo>
                  <a:cubicBezTo>
                    <a:pt x="24" y="13"/>
                    <a:pt x="24" y="13"/>
                    <a:pt x="24" y="13"/>
                  </a:cubicBezTo>
                  <a:cubicBezTo>
                    <a:pt x="16" y="17"/>
                    <a:pt x="16" y="17"/>
                    <a:pt x="16" y="17"/>
                  </a:cubicBezTo>
                  <a:cubicBezTo>
                    <a:pt x="15" y="20"/>
                    <a:pt x="19" y="19"/>
                    <a:pt x="22" y="20"/>
                  </a:cubicBezTo>
                  <a:cubicBezTo>
                    <a:pt x="21" y="20"/>
                    <a:pt x="21" y="20"/>
                    <a:pt x="21" y="20"/>
                  </a:cubicBezTo>
                  <a:cubicBezTo>
                    <a:pt x="20" y="22"/>
                    <a:pt x="16" y="22"/>
                    <a:pt x="19" y="24"/>
                  </a:cubicBezTo>
                  <a:cubicBezTo>
                    <a:pt x="19" y="25"/>
                    <a:pt x="16" y="25"/>
                    <a:pt x="15" y="26"/>
                  </a:cubicBezTo>
                  <a:cubicBezTo>
                    <a:pt x="15" y="29"/>
                    <a:pt x="8" y="33"/>
                    <a:pt x="11" y="37"/>
                  </a:cubicBezTo>
                  <a:cubicBezTo>
                    <a:pt x="8" y="42"/>
                    <a:pt x="13" y="47"/>
                    <a:pt x="12" y="52"/>
                  </a:cubicBezTo>
                  <a:cubicBezTo>
                    <a:pt x="8" y="56"/>
                    <a:pt x="10" y="63"/>
                    <a:pt x="7" y="68"/>
                  </a:cubicBezTo>
                  <a:cubicBezTo>
                    <a:pt x="15" y="73"/>
                    <a:pt x="0" y="77"/>
                    <a:pt x="8" y="82"/>
                  </a:cubicBezTo>
                  <a:cubicBezTo>
                    <a:pt x="9" y="88"/>
                    <a:pt x="16" y="93"/>
                    <a:pt x="24" y="97"/>
                  </a:cubicBezTo>
                  <a:cubicBezTo>
                    <a:pt x="50" y="109"/>
                    <a:pt x="82" y="110"/>
                    <a:pt x="113" y="111"/>
                  </a:cubicBezTo>
                  <a:cubicBezTo>
                    <a:pt x="277" y="109"/>
                    <a:pt x="277" y="109"/>
                    <a:pt x="277" y="109"/>
                  </a:cubicBezTo>
                  <a:cubicBezTo>
                    <a:pt x="295" y="106"/>
                    <a:pt x="314" y="107"/>
                    <a:pt x="331" y="104"/>
                  </a:cubicBezTo>
                  <a:cubicBezTo>
                    <a:pt x="350" y="103"/>
                    <a:pt x="364" y="95"/>
                    <a:pt x="382" y="93"/>
                  </a:cubicBezTo>
                  <a:cubicBezTo>
                    <a:pt x="379" y="91"/>
                    <a:pt x="374" y="92"/>
                    <a:pt x="369" y="91"/>
                  </a:cubicBezTo>
                  <a:cubicBezTo>
                    <a:pt x="375" y="88"/>
                    <a:pt x="382" y="87"/>
                    <a:pt x="388" y="86"/>
                  </a:cubicBezTo>
                  <a:cubicBezTo>
                    <a:pt x="387" y="86"/>
                    <a:pt x="385" y="87"/>
                    <a:pt x="385" y="86"/>
                  </a:cubicBezTo>
                  <a:cubicBezTo>
                    <a:pt x="387" y="84"/>
                    <a:pt x="391" y="86"/>
                    <a:pt x="392" y="84"/>
                  </a:cubicBezTo>
                  <a:cubicBezTo>
                    <a:pt x="389" y="82"/>
                    <a:pt x="389" y="82"/>
                    <a:pt x="389" y="82"/>
                  </a:cubicBezTo>
                  <a:cubicBezTo>
                    <a:pt x="391" y="80"/>
                    <a:pt x="395" y="81"/>
                    <a:pt x="397" y="80"/>
                  </a:cubicBezTo>
                  <a:close/>
                </a:path>
              </a:pathLst>
            </a:custGeom>
            <a:solidFill>
              <a:srgbClr val="C00000"/>
            </a:solidFill>
            <a:ln>
              <a:noFill/>
            </a:ln>
          </p:spPr>
          <p:txBody>
            <a:bodyPr vert="horz" wrap="square" lIns="91412" tIns="45706" rIns="91412" bIns="45706" numCol="1" anchor="t" anchorCtr="0" compatLnSpc="1"/>
            <a:lstStyle/>
            <a:p>
              <a:endParaRPr lang="zh-CN" altLang="en-US" sz="3200">
                <a:latin typeface="Impact" panose="020B0806030902050204" pitchFamily="34" charset="0"/>
              </a:endParaRPr>
            </a:p>
          </p:txBody>
        </p:sp>
        <p:sp>
          <p:nvSpPr>
            <p:cNvPr id="23" name="文本框 8"/>
            <p:cNvSpPr txBox="1"/>
            <p:nvPr/>
          </p:nvSpPr>
          <p:spPr>
            <a:xfrm>
              <a:off x="8415629" y="2638097"/>
              <a:ext cx="761604" cy="435918"/>
            </a:xfrm>
            <a:prstGeom prst="rect">
              <a:avLst/>
            </a:prstGeom>
            <a:noFill/>
            <a:effectLst/>
          </p:spPr>
          <p:txBody>
            <a:bodyPr vert="eaVert" wrap="none" rtlCol="0" anchor="ctr">
              <a:spAutoFit/>
            </a:bodyPr>
            <a:lstStyle>
              <a:defPPr>
                <a:defRPr lang="zh-CN"/>
              </a:defPPr>
              <a:lvl1pPr algn="ctr">
                <a:defRPr sz="4400">
                  <a:solidFill>
                    <a:srgbClr val="004DA1"/>
                  </a:solidFill>
                  <a:latin typeface="李旭科书法" panose="02000603000000000000" pitchFamily="2" charset="-122"/>
                  <a:ea typeface="李旭科书法" panose="02000603000000000000" pitchFamily="2" charset="-122"/>
                </a:defRPr>
              </a:lvl1pPr>
            </a:lstStyle>
            <a:p>
              <a:pPr>
                <a:spcBef>
                  <a:spcPct val="50000"/>
                </a:spcBef>
              </a:pPr>
              <a:r>
                <a:rPr lang="en-US" altLang="zh-CN" sz="2000" dirty="0">
                  <a:solidFill>
                    <a:schemeClr val="bg1"/>
                  </a:solidFill>
                  <a:latin typeface="Impact" panose="020B0806030902050204" pitchFamily="34" charset="0"/>
                  <a:ea typeface="微软雅黑" panose="020B0503020204020204" pitchFamily="34" charset="-122"/>
                </a:rPr>
                <a:t>05</a:t>
              </a:r>
              <a:endParaRPr lang="zh-CN" altLang="en-US" sz="2000" dirty="0">
                <a:solidFill>
                  <a:schemeClr val="bg1"/>
                </a:solidFill>
                <a:latin typeface="Impact" panose="020B0806030902050204" pitchFamily="34" charset="0"/>
                <a:ea typeface="微软雅黑" panose="020B0503020204020204" pitchFamily="34" charset="-122"/>
              </a:endParaRPr>
            </a:p>
          </p:txBody>
        </p:sp>
      </p:grpSp>
      <p:sp>
        <p:nvSpPr>
          <p:cNvPr id="24" name="TextBox 28"/>
          <p:cNvSpPr txBox="1"/>
          <p:nvPr/>
        </p:nvSpPr>
        <p:spPr>
          <a:xfrm>
            <a:off x="4645252" y="1500515"/>
            <a:ext cx="738664" cy="2677297"/>
          </a:xfrm>
          <a:prstGeom prst="rect">
            <a:avLst/>
          </a:prstGeom>
          <a:noFill/>
        </p:spPr>
        <p:txBody>
          <a:bodyPr vert="eaVert" wrap="square" rtlCol="0">
            <a:spAutoFit/>
          </a:bodyPr>
          <a:lstStyle/>
          <a:p>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rPr>
              <a:t>治家之余，日取经史传记三五百言读之，以养德性，以长识见。毋博弈嬉戏，虚费时日。</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25" name="直接连接符 24"/>
          <p:cNvCxnSpPr/>
          <p:nvPr/>
        </p:nvCxnSpPr>
        <p:spPr>
          <a:xfrm>
            <a:off x="5466286" y="1569949"/>
            <a:ext cx="0" cy="2395352"/>
          </a:xfrm>
          <a:prstGeom prst="line">
            <a:avLst/>
          </a:prstGeom>
          <a:ln>
            <a:solidFill>
              <a:schemeClr val="tx1"/>
            </a:solidFill>
            <a:prstDash val="dashDot"/>
          </a:ln>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rot="16200000">
            <a:off x="4901916" y="601919"/>
            <a:ext cx="492443" cy="1446268"/>
            <a:chOff x="8415629" y="2095554"/>
            <a:chExt cx="761604" cy="1712963"/>
          </a:xfrm>
        </p:grpSpPr>
        <p:sp>
          <p:nvSpPr>
            <p:cNvPr id="27" name="Freeform 668"/>
            <p:cNvSpPr/>
            <p:nvPr/>
          </p:nvSpPr>
          <p:spPr bwMode="auto">
            <a:xfrm rot="5400000">
              <a:off x="7926215" y="2743467"/>
              <a:ext cx="1712963" cy="417137"/>
            </a:xfrm>
            <a:custGeom>
              <a:avLst/>
              <a:gdLst>
                <a:gd name="T0" fmla="*/ 384 w 398"/>
                <a:gd name="T1" fmla="*/ 77 h 111"/>
                <a:gd name="T2" fmla="*/ 388 w 398"/>
                <a:gd name="T3" fmla="*/ 74 h 111"/>
                <a:gd name="T4" fmla="*/ 388 w 398"/>
                <a:gd name="T5" fmla="*/ 71 h 111"/>
                <a:gd name="T6" fmla="*/ 397 w 398"/>
                <a:gd name="T7" fmla="*/ 67 h 111"/>
                <a:gd name="T8" fmla="*/ 390 w 398"/>
                <a:gd name="T9" fmla="*/ 62 h 111"/>
                <a:gd name="T10" fmla="*/ 388 w 398"/>
                <a:gd name="T11" fmla="*/ 59 h 111"/>
                <a:gd name="T12" fmla="*/ 388 w 398"/>
                <a:gd name="T13" fmla="*/ 56 h 111"/>
                <a:gd name="T14" fmla="*/ 385 w 398"/>
                <a:gd name="T15" fmla="*/ 54 h 111"/>
                <a:gd name="T16" fmla="*/ 387 w 398"/>
                <a:gd name="T17" fmla="*/ 51 h 111"/>
                <a:gd name="T18" fmla="*/ 389 w 398"/>
                <a:gd name="T19" fmla="*/ 48 h 111"/>
                <a:gd name="T20" fmla="*/ 384 w 398"/>
                <a:gd name="T21" fmla="*/ 46 h 111"/>
                <a:gd name="T22" fmla="*/ 378 w 398"/>
                <a:gd name="T23" fmla="*/ 42 h 111"/>
                <a:gd name="T24" fmla="*/ 385 w 398"/>
                <a:gd name="T25" fmla="*/ 40 h 111"/>
                <a:gd name="T26" fmla="*/ 378 w 398"/>
                <a:gd name="T27" fmla="*/ 37 h 111"/>
                <a:gd name="T28" fmla="*/ 378 w 398"/>
                <a:gd name="T29" fmla="*/ 34 h 111"/>
                <a:gd name="T30" fmla="*/ 373 w 398"/>
                <a:gd name="T31" fmla="*/ 32 h 111"/>
                <a:gd name="T32" fmla="*/ 369 w 398"/>
                <a:gd name="T33" fmla="*/ 28 h 111"/>
                <a:gd name="T34" fmla="*/ 350 w 398"/>
                <a:gd name="T35" fmla="*/ 23 h 111"/>
                <a:gd name="T36" fmla="*/ 358 w 398"/>
                <a:gd name="T37" fmla="*/ 19 h 111"/>
                <a:gd name="T38" fmla="*/ 260 w 398"/>
                <a:gd name="T39" fmla="*/ 11 h 111"/>
                <a:gd name="T40" fmla="*/ 324 w 398"/>
                <a:gd name="T41" fmla="*/ 10 h 111"/>
                <a:gd name="T42" fmla="*/ 304 w 398"/>
                <a:gd name="T43" fmla="*/ 6 h 111"/>
                <a:gd name="T44" fmla="*/ 177 w 398"/>
                <a:gd name="T45" fmla="*/ 1 h 111"/>
                <a:gd name="T46" fmla="*/ 18 w 398"/>
                <a:gd name="T47" fmla="*/ 11 h 111"/>
                <a:gd name="T48" fmla="*/ 16 w 398"/>
                <a:gd name="T49" fmla="*/ 17 h 111"/>
                <a:gd name="T50" fmla="*/ 21 w 398"/>
                <a:gd name="T51" fmla="*/ 20 h 111"/>
                <a:gd name="T52" fmla="*/ 15 w 398"/>
                <a:gd name="T53" fmla="*/ 26 h 111"/>
                <a:gd name="T54" fmla="*/ 12 w 398"/>
                <a:gd name="T55" fmla="*/ 52 h 111"/>
                <a:gd name="T56" fmla="*/ 8 w 398"/>
                <a:gd name="T57" fmla="*/ 82 h 111"/>
                <a:gd name="T58" fmla="*/ 113 w 398"/>
                <a:gd name="T59" fmla="*/ 111 h 111"/>
                <a:gd name="T60" fmla="*/ 331 w 398"/>
                <a:gd name="T61" fmla="*/ 104 h 111"/>
                <a:gd name="T62" fmla="*/ 369 w 398"/>
                <a:gd name="T63" fmla="*/ 91 h 111"/>
                <a:gd name="T64" fmla="*/ 385 w 398"/>
                <a:gd name="T65" fmla="*/ 86 h 111"/>
                <a:gd name="T66" fmla="*/ 389 w 398"/>
                <a:gd name="T67" fmla="*/ 8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8" h="111">
                  <a:moveTo>
                    <a:pt x="397" y="80"/>
                  </a:moveTo>
                  <a:cubicBezTo>
                    <a:pt x="394" y="77"/>
                    <a:pt x="387" y="79"/>
                    <a:pt x="384" y="77"/>
                  </a:cubicBezTo>
                  <a:cubicBezTo>
                    <a:pt x="387" y="75"/>
                    <a:pt x="394" y="76"/>
                    <a:pt x="396" y="76"/>
                  </a:cubicBezTo>
                  <a:cubicBezTo>
                    <a:pt x="388" y="74"/>
                    <a:pt x="388" y="74"/>
                    <a:pt x="388" y="74"/>
                  </a:cubicBezTo>
                  <a:cubicBezTo>
                    <a:pt x="397" y="72"/>
                    <a:pt x="397" y="72"/>
                    <a:pt x="397" y="72"/>
                  </a:cubicBezTo>
                  <a:cubicBezTo>
                    <a:pt x="395" y="71"/>
                    <a:pt x="390" y="73"/>
                    <a:pt x="388" y="71"/>
                  </a:cubicBezTo>
                  <a:cubicBezTo>
                    <a:pt x="388" y="69"/>
                    <a:pt x="390" y="70"/>
                    <a:pt x="391" y="70"/>
                  </a:cubicBezTo>
                  <a:cubicBezTo>
                    <a:pt x="394" y="70"/>
                    <a:pt x="398" y="69"/>
                    <a:pt x="397" y="67"/>
                  </a:cubicBezTo>
                  <a:cubicBezTo>
                    <a:pt x="397" y="63"/>
                    <a:pt x="391" y="64"/>
                    <a:pt x="388" y="63"/>
                  </a:cubicBezTo>
                  <a:cubicBezTo>
                    <a:pt x="390" y="62"/>
                    <a:pt x="390" y="62"/>
                    <a:pt x="390" y="62"/>
                  </a:cubicBezTo>
                  <a:cubicBezTo>
                    <a:pt x="388" y="62"/>
                    <a:pt x="386" y="62"/>
                    <a:pt x="385" y="60"/>
                  </a:cubicBezTo>
                  <a:cubicBezTo>
                    <a:pt x="386" y="60"/>
                    <a:pt x="387" y="59"/>
                    <a:pt x="388" y="59"/>
                  </a:cubicBezTo>
                  <a:cubicBezTo>
                    <a:pt x="383" y="57"/>
                    <a:pt x="383" y="57"/>
                    <a:pt x="383" y="57"/>
                  </a:cubicBezTo>
                  <a:cubicBezTo>
                    <a:pt x="388" y="56"/>
                    <a:pt x="388" y="56"/>
                    <a:pt x="388" y="56"/>
                  </a:cubicBezTo>
                  <a:cubicBezTo>
                    <a:pt x="386" y="56"/>
                    <a:pt x="386" y="56"/>
                    <a:pt x="386" y="56"/>
                  </a:cubicBezTo>
                  <a:cubicBezTo>
                    <a:pt x="384" y="55"/>
                    <a:pt x="386" y="54"/>
                    <a:pt x="385" y="54"/>
                  </a:cubicBezTo>
                  <a:cubicBezTo>
                    <a:pt x="383" y="52"/>
                    <a:pt x="379" y="54"/>
                    <a:pt x="377" y="52"/>
                  </a:cubicBezTo>
                  <a:cubicBezTo>
                    <a:pt x="380" y="51"/>
                    <a:pt x="384" y="51"/>
                    <a:pt x="387" y="51"/>
                  </a:cubicBezTo>
                  <a:cubicBezTo>
                    <a:pt x="385" y="51"/>
                    <a:pt x="382" y="51"/>
                    <a:pt x="381" y="49"/>
                  </a:cubicBezTo>
                  <a:cubicBezTo>
                    <a:pt x="389" y="48"/>
                    <a:pt x="389" y="48"/>
                    <a:pt x="389" y="48"/>
                  </a:cubicBezTo>
                  <a:cubicBezTo>
                    <a:pt x="387" y="47"/>
                    <a:pt x="384" y="48"/>
                    <a:pt x="382" y="47"/>
                  </a:cubicBezTo>
                  <a:cubicBezTo>
                    <a:pt x="384" y="46"/>
                    <a:pt x="384" y="46"/>
                    <a:pt x="384" y="46"/>
                  </a:cubicBezTo>
                  <a:cubicBezTo>
                    <a:pt x="381" y="45"/>
                    <a:pt x="378" y="46"/>
                    <a:pt x="376" y="44"/>
                  </a:cubicBezTo>
                  <a:cubicBezTo>
                    <a:pt x="377" y="43"/>
                    <a:pt x="378" y="43"/>
                    <a:pt x="378" y="42"/>
                  </a:cubicBezTo>
                  <a:cubicBezTo>
                    <a:pt x="377" y="42"/>
                    <a:pt x="375" y="42"/>
                    <a:pt x="374" y="41"/>
                  </a:cubicBezTo>
                  <a:cubicBezTo>
                    <a:pt x="377" y="40"/>
                    <a:pt x="382" y="41"/>
                    <a:pt x="385" y="40"/>
                  </a:cubicBezTo>
                  <a:cubicBezTo>
                    <a:pt x="377" y="37"/>
                    <a:pt x="377" y="37"/>
                    <a:pt x="377" y="37"/>
                  </a:cubicBezTo>
                  <a:cubicBezTo>
                    <a:pt x="377" y="37"/>
                    <a:pt x="377" y="37"/>
                    <a:pt x="378" y="37"/>
                  </a:cubicBezTo>
                  <a:cubicBezTo>
                    <a:pt x="373" y="35"/>
                    <a:pt x="373" y="35"/>
                    <a:pt x="373" y="35"/>
                  </a:cubicBezTo>
                  <a:cubicBezTo>
                    <a:pt x="375" y="34"/>
                    <a:pt x="377" y="35"/>
                    <a:pt x="378" y="34"/>
                  </a:cubicBezTo>
                  <a:cubicBezTo>
                    <a:pt x="370" y="32"/>
                    <a:pt x="370" y="32"/>
                    <a:pt x="370" y="32"/>
                  </a:cubicBezTo>
                  <a:cubicBezTo>
                    <a:pt x="371" y="31"/>
                    <a:pt x="372" y="32"/>
                    <a:pt x="373" y="32"/>
                  </a:cubicBezTo>
                  <a:cubicBezTo>
                    <a:pt x="358" y="29"/>
                    <a:pt x="358" y="29"/>
                    <a:pt x="358" y="29"/>
                  </a:cubicBezTo>
                  <a:cubicBezTo>
                    <a:pt x="362" y="28"/>
                    <a:pt x="365" y="30"/>
                    <a:pt x="369" y="28"/>
                  </a:cubicBezTo>
                  <a:cubicBezTo>
                    <a:pt x="362" y="26"/>
                    <a:pt x="351" y="28"/>
                    <a:pt x="345" y="24"/>
                  </a:cubicBezTo>
                  <a:cubicBezTo>
                    <a:pt x="346" y="23"/>
                    <a:pt x="348" y="23"/>
                    <a:pt x="350" y="23"/>
                  </a:cubicBezTo>
                  <a:cubicBezTo>
                    <a:pt x="346" y="22"/>
                    <a:pt x="346" y="22"/>
                    <a:pt x="346" y="22"/>
                  </a:cubicBezTo>
                  <a:cubicBezTo>
                    <a:pt x="349" y="20"/>
                    <a:pt x="356" y="21"/>
                    <a:pt x="358" y="19"/>
                  </a:cubicBezTo>
                  <a:cubicBezTo>
                    <a:pt x="354" y="19"/>
                    <a:pt x="350" y="19"/>
                    <a:pt x="347" y="17"/>
                  </a:cubicBezTo>
                  <a:cubicBezTo>
                    <a:pt x="319" y="14"/>
                    <a:pt x="290" y="11"/>
                    <a:pt x="260" y="11"/>
                  </a:cubicBezTo>
                  <a:cubicBezTo>
                    <a:pt x="259" y="10"/>
                    <a:pt x="259" y="10"/>
                    <a:pt x="259" y="10"/>
                  </a:cubicBezTo>
                  <a:cubicBezTo>
                    <a:pt x="281" y="9"/>
                    <a:pt x="301" y="11"/>
                    <a:pt x="324" y="10"/>
                  </a:cubicBezTo>
                  <a:cubicBezTo>
                    <a:pt x="325" y="9"/>
                    <a:pt x="325" y="9"/>
                    <a:pt x="325" y="9"/>
                  </a:cubicBezTo>
                  <a:cubicBezTo>
                    <a:pt x="319" y="6"/>
                    <a:pt x="311" y="8"/>
                    <a:pt x="304" y="6"/>
                  </a:cubicBezTo>
                  <a:cubicBezTo>
                    <a:pt x="306" y="5"/>
                    <a:pt x="306" y="5"/>
                    <a:pt x="306" y="5"/>
                  </a:cubicBezTo>
                  <a:cubicBezTo>
                    <a:pt x="264" y="1"/>
                    <a:pt x="219" y="0"/>
                    <a:pt x="177" y="1"/>
                  </a:cubicBezTo>
                  <a:cubicBezTo>
                    <a:pt x="35" y="2"/>
                    <a:pt x="35" y="2"/>
                    <a:pt x="35" y="2"/>
                  </a:cubicBezTo>
                  <a:cubicBezTo>
                    <a:pt x="28" y="3"/>
                    <a:pt x="22" y="7"/>
                    <a:pt x="18" y="11"/>
                  </a:cubicBezTo>
                  <a:cubicBezTo>
                    <a:pt x="24" y="13"/>
                    <a:pt x="24" y="13"/>
                    <a:pt x="24" y="13"/>
                  </a:cubicBezTo>
                  <a:cubicBezTo>
                    <a:pt x="16" y="17"/>
                    <a:pt x="16" y="17"/>
                    <a:pt x="16" y="17"/>
                  </a:cubicBezTo>
                  <a:cubicBezTo>
                    <a:pt x="15" y="20"/>
                    <a:pt x="19" y="19"/>
                    <a:pt x="22" y="20"/>
                  </a:cubicBezTo>
                  <a:cubicBezTo>
                    <a:pt x="21" y="20"/>
                    <a:pt x="21" y="20"/>
                    <a:pt x="21" y="20"/>
                  </a:cubicBezTo>
                  <a:cubicBezTo>
                    <a:pt x="20" y="22"/>
                    <a:pt x="16" y="22"/>
                    <a:pt x="19" y="24"/>
                  </a:cubicBezTo>
                  <a:cubicBezTo>
                    <a:pt x="19" y="25"/>
                    <a:pt x="16" y="25"/>
                    <a:pt x="15" y="26"/>
                  </a:cubicBezTo>
                  <a:cubicBezTo>
                    <a:pt x="15" y="29"/>
                    <a:pt x="8" y="33"/>
                    <a:pt x="11" y="37"/>
                  </a:cubicBezTo>
                  <a:cubicBezTo>
                    <a:pt x="8" y="42"/>
                    <a:pt x="13" y="47"/>
                    <a:pt x="12" y="52"/>
                  </a:cubicBezTo>
                  <a:cubicBezTo>
                    <a:pt x="8" y="56"/>
                    <a:pt x="10" y="63"/>
                    <a:pt x="7" y="68"/>
                  </a:cubicBezTo>
                  <a:cubicBezTo>
                    <a:pt x="15" y="73"/>
                    <a:pt x="0" y="77"/>
                    <a:pt x="8" y="82"/>
                  </a:cubicBezTo>
                  <a:cubicBezTo>
                    <a:pt x="9" y="88"/>
                    <a:pt x="16" y="93"/>
                    <a:pt x="24" y="97"/>
                  </a:cubicBezTo>
                  <a:cubicBezTo>
                    <a:pt x="50" y="109"/>
                    <a:pt x="82" y="110"/>
                    <a:pt x="113" y="111"/>
                  </a:cubicBezTo>
                  <a:cubicBezTo>
                    <a:pt x="277" y="109"/>
                    <a:pt x="277" y="109"/>
                    <a:pt x="277" y="109"/>
                  </a:cubicBezTo>
                  <a:cubicBezTo>
                    <a:pt x="295" y="106"/>
                    <a:pt x="314" y="107"/>
                    <a:pt x="331" y="104"/>
                  </a:cubicBezTo>
                  <a:cubicBezTo>
                    <a:pt x="350" y="103"/>
                    <a:pt x="364" y="95"/>
                    <a:pt x="382" y="93"/>
                  </a:cubicBezTo>
                  <a:cubicBezTo>
                    <a:pt x="379" y="91"/>
                    <a:pt x="374" y="92"/>
                    <a:pt x="369" y="91"/>
                  </a:cubicBezTo>
                  <a:cubicBezTo>
                    <a:pt x="375" y="88"/>
                    <a:pt x="382" y="87"/>
                    <a:pt x="388" y="86"/>
                  </a:cubicBezTo>
                  <a:cubicBezTo>
                    <a:pt x="387" y="86"/>
                    <a:pt x="385" y="87"/>
                    <a:pt x="385" y="86"/>
                  </a:cubicBezTo>
                  <a:cubicBezTo>
                    <a:pt x="387" y="84"/>
                    <a:pt x="391" y="86"/>
                    <a:pt x="392" y="84"/>
                  </a:cubicBezTo>
                  <a:cubicBezTo>
                    <a:pt x="389" y="82"/>
                    <a:pt x="389" y="82"/>
                    <a:pt x="389" y="82"/>
                  </a:cubicBezTo>
                  <a:cubicBezTo>
                    <a:pt x="391" y="80"/>
                    <a:pt x="395" y="81"/>
                    <a:pt x="397" y="80"/>
                  </a:cubicBezTo>
                  <a:close/>
                </a:path>
              </a:pathLst>
            </a:custGeom>
            <a:solidFill>
              <a:srgbClr val="C00000"/>
            </a:solidFill>
            <a:ln>
              <a:noFill/>
            </a:ln>
          </p:spPr>
          <p:txBody>
            <a:bodyPr vert="horz" wrap="square" lIns="91412" tIns="45706" rIns="91412" bIns="45706" numCol="1" anchor="t" anchorCtr="0" compatLnSpc="1"/>
            <a:lstStyle/>
            <a:p>
              <a:endParaRPr lang="zh-CN" altLang="en-US" sz="3200">
                <a:latin typeface="Impact" panose="020B0806030902050204" pitchFamily="34" charset="0"/>
              </a:endParaRPr>
            </a:p>
          </p:txBody>
        </p:sp>
        <p:sp>
          <p:nvSpPr>
            <p:cNvPr id="28" name="文本框 8"/>
            <p:cNvSpPr txBox="1"/>
            <p:nvPr/>
          </p:nvSpPr>
          <p:spPr>
            <a:xfrm>
              <a:off x="8415629" y="2637147"/>
              <a:ext cx="761604" cy="437818"/>
            </a:xfrm>
            <a:prstGeom prst="rect">
              <a:avLst/>
            </a:prstGeom>
            <a:noFill/>
            <a:effectLst/>
          </p:spPr>
          <p:txBody>
            <a:bodyPr vert="eaVert" wrap="none" rtlCol="0" anchor="ctr">
              <a:spAutoFit/>
            </a:bodyPr>
            <a:lstStyle>
              <a:defPPr>
                <a:defRPr lang="zh-CN"/>
              </a:defPPr>
              <a:lvl1pPr algn="ctr">
                <a:defRPr sz="4400">
                  <a:solidFill>
                    <a:srgbClr val="004DA1"/>
                  </a:solidFill>
                  <a:latin typeface="李旭科书法" panose="02000603000000000000" pitchFamily="2" charset="-122"/>
                  <a:ea typeface="李旭科书法" panose="02000603000000000000" pitchFamily="2" charset="-122"/>
                </a:defRPr>
              </a:lvl1pPr>
            </a:lstStyle>
            <a:p>
              <a:pPr>
                <a:spcBef>
                  <a:spcPct val="50000"/>
                </a:spcBef>
              </a:pPr>
              <a:r>
                <a:rPr lang="en-US" altLang="zh-CN" sz="2000" dirty="0">
                  <a:solidFill>
                    <a:schemeClr val="bg1"/>
                  </a:solidFill>
                  <a:latin typeface="Impact" panose="020B0806030902050204" pitchFamily="34" charset="0"/>
                  <a:ea typeface="微软雅黑" panose="020B0503020204020204" pitchFamily="34" charset="-122"/>
                </a:rPr>
                <a:t>06</a:t>
              </a:r>
              <a:endParaRPr lang="zh-CN" altLang="en-US" sz="2000" dirty="0">
                <a:solidFill>
                  <a:schemeClr val="bg1"/>
                </a:solidFill>
                <a:latin typeface="Impact" panose="020B0806030902050204" pitchFamily="34" charset="0"/>
                <a:ea typeface="微软雅黑" panose="020B0503020204020204" pitchFamily="34" charset="-122"/>
              </a:endParaRPr>
            </a:p>
          </p:txBody>
        </p:sp>
      </p:grpSp>
      <p:pic>
        <p:nvPicPr>
          <p:cNvPr id="32" name="图片 31"/>
          <p:cNvPicPr>
            <a:picLocks noChangeAspect="1"/>
          </p:cNvPicPr>
          <p:nvPr/>
        </p:nvPicPr>
        <p:blipFill rotWithShape="1">
          <a:blip r:embed="rId1">
            <a:extLst>
              <a:ext uri="{28A0092B-C50C-407E-A947-70E740481C1C}">
                <a14:useLocalDpi xmlns:a14="http://schemas.microsoft.com/office/drawing/2010/main" val="0"/>
              </a:ext>
            </a:extLst>
          </a:blip>
          <a:srcRect l="4023"/>
          <a:stretch>
            <a:fillRect/>
          </a:stretch>
        </p:blipFill>
        <p:spPr>
          <a:xfrm flipH="1">
            <a:off x="5579835" y="1001199"/>
            <a:ext cx="3565371" cy="3257764"/>
          </a:xfrm>
          <a:prstGeom prst="rect">
            <a:avLst/>
          </a:prstGeom>
        </p:spPr>
      </p:pic>
      <p:grpSp>
        <p:nvGrpSpPr>
          <p:cNvPr id="29" name="组合 28"/>
          <p:cNvGrpSpPr/>
          <p:nvPr/>
        </p:nvGrpSpPr>
        <p:grpSpPr>
          <a:xfrm>
            <a:off x="3457574" y="301511"/>
            <a:ext cx="2233261" cy="400110"/>
            <a:chOff x="3457574" y="301511"/>
            <a:chExt cx="2233261" cy="400110"/>
          </a:xfrm>
        </p:grpSpPr>
        <p:grpSp>
          <p:nvGrpSpPr>
            <p:cNvPr id="30" name="组合 29"/>
            <p:cNvGrpSpPr/>
            <p:nvPr/>
          </p:nvGrpSpPr>
          <p:grpSpPr>
            <a:xfrm>
              <a:off x="3457574" y="301511"/>
              <a:ext cx="2233261" cy="400110"/>
              <a:chOff x="3662529" y="172663"/>
              <a:chExt cx="2977681" cy="533479"/>
            </a:xfrm>
          </p:grpSpPr>
          <p:sp>
            <p:nvSpPr>
              <p:cNvPr id="33" name="TextBox 15"/>
              <p:cNvSpPr txBox="1"/>
              <p:nvPr/>
            </p:nvSpPr>
            <p:spPr>
              <a:xfrm>
                <a:off x="3662529" y="172663"/>
                <a:ext cx="2977681" cy="533479"/>
              </a:xfrm>
              <a:prstGeom prst="rect">
                <a:avLst/>
              </a:prstGeom>
              <a:noFill/>
            </p:spPr>
            <p:txBody>
              <a:bodyPr wrap="square" rtlCol="0">
                <a:spAutoFit/>
              </a:bodyPr>
              <a:lstStyle/>
              <a:p>
                <a:pPr algn="ctr" fontAlgn="base">
                  <a:spcBef>
                    <a:spcPct val="0"/>
                  </a:spcBef>
                  <a:spcAft>
                    <a:spcPct val="0"/>
                  </a:spcAft>
                </a:pPr>
                <a:r>
                  <a:rPr lang="zh-CN" altLang="en-US" sz="2000" kern="0" dirty="0">
                    <a:solidFill>
                      <a:schemeClr val="tx1">
                        <a:lumMod val="65000"/>
                        <a:lumOff val="35000"/>
                      </a:schemeClr>
                    </a:solidFill>
                    <a:latin typeface="方正大标宋简体" panose="02010601030101010101" pitchFamily="65" charset="-122"/>
                    <a:ea typeface="方正大标宋简体" panose="02010601030101010101" pitchFamily="65" charset="-122"/>
                  </a:rPr>
                  <a:t>家训</a:t>
                </a:r>
                <a:endParaRPr lang="zh-CN" altLang="en-US" sz="2000" kern="0" dirty="0">
                  <a:solidFill>
                    <a:schemeClr val="tx1">
                      <a:lumMod val="65000"/>
                      <a:lumOff val="35000"/>
                    </a:schemeClr>
                  </a:solidFill>
                  <a:latin typeface="方正大标宋简体" panose="02010601030101010101" pitchFamily="65" charset="-122"/>
                  <a:ea typeface="方正大标宋简体" panose="02010601030101010101" pitchFamily="65" charset="-122"/>
                </a:endParaRPr>
              </a:p>
            </p:txBody>
          </p:sp>
          <p:pic>
            <p:nvPicPr>
              <p:cNvPr id="34" name="Picture 4" descr="D:\png\2015008_0006_素材天下网-sucaitianxia.com.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03933" y="236040"/>
                <a:ext cx="570275" cy="398289"/>
              </a:xfrm>
              <a:prstGeom prst="rect">
                <a:avLst/>
              </a:prstGeom>
              <a:noFill/>
              <a:extLst>
                <a:ext uri="{909E8E84-426E-40DD-AFC4-6F175D3DCCD1}">
                  <a14:hiddenFill xmlns:a14="http://schemas.microsoft.com/office/drawing/2010/main">
                    <a:solidFill>
                      <a:srgbClr val="FFFFFF"/>
                    </a:solidFill>
                  </a14:hiddenFill>
                </a:ext>
              </a:extLst>
            </p:spPr>
          </p:pic>
        </p:grpSp>
        <p:pic>
          <p:nvPicPr>
            <p:cNvPr id="31" name="Picture 4" descr="D:\png\2015008_0006_素材天下网-sucaitianxia.com.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39121" y="349044"/>
              <a:ext cx="427706" cy="298716"/>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right)">
                                      <p:cBhvr>
                                        <p:cTn id="7" dur="500"/>
                                        <p:tgtEl>
                                          <p:spTgt spid="32"/>
                                        </p:tgtEl>
                                      </p:cBhvr>
                                    </p:animEffect>
                                  </p:childTnLst>
                                </p:cTn>
                              </p:par>
                              <p:par>
                                <p:cTn id="8" presetID="22" presetClass="entr" presetSubtype="1"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up)">
                                      <p:cBhvr>
                                        <p:cTn id="10" dur="500"/>
                                        <p:tgtEl>
                                          <p:spTgt spid="15"/>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750"/>
                                        <p:tgtEl>
                                          <p:spTgt spid="14"/>
                                        </p:tgtEl>
                                      </p:cBhvr>
                                    </p:animEffect>
                                  </p:childTnLst>
                                </p:cTn>
                              </p:par>
                            </p:childTnLst>
                          </p:cTn>
                        </p:par>
                        <p:par>
                          <p:cTn id="15" fill="hold">
                            <p:stCondLst>
                              <p:cond delay="1500"/>
                            </p:stCondLst>
                            <p:childTnLst>
                              <p:par>
                                <p:cTn id="16" presetID="2" presetClass="entr" presetSubtype="4" fill="hold" nodeType="after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500" fill="hold"/>
                                        <p:tgtEl>
                                          <p:spTgt spid="16"/>
                                        </p:tgtEl>
                                        <p:attrNameLst>
                                          <p:attrName>ppt_x</p:attrName>
                                        </p:attrNameLst>
                                      </p:cBhvr>
                                      <p:tavLst>
                                        <p:tav tm="0">
                                          <p:val>
                                            <p:strVal val="#ppt_x"/>
                                          </p:val>
                                        </p:tav>
                                        <p:tav tm="100000">
                                          <p:val>
                                            <p:strVal val="#ppt_x"/>
                                          </p:val>
                                        </p:tav>
                                      </p:tavLst>
                                    </p:anim>
                                    <p:anim calcmode="lin" valueType="num">
                                      <p:cBhvr additive="base">
                                        <p:cTn id="19" dur="500" fill="hold"/>
                                        <p:tgtEl>
                                          <p:spTgt spid="16"/>
                                        </p:tgtEl>
                                        <p:attrNameLst>
                                          <p:attrName>ppt_y</p:attrName>
                                        </p:attrNameLst>
                                      </p:cBhvr>
                                      <p:tavLst>
                                        <p:tav tm="0">
                                          <p:val>
                                            <p:strVal val="1+#ppt_h/2"/>
                                          </p:val>
                                        </p:tav>
                                        <p:tav tm="100000">
                                          <p:val>
                                            <p:strVal val="#ppt_y"/>
                                          </p:val>
                                        </p:tav>
                                      </p:tavLst>
                                    </p:anim>
                                  </p:childTnLst>
                                </p:cTn>
                              </p:par>
                              <p:par>
                                <p:cTn id="20" presetID="22" presetClass="entr" presetSubtype="1" fill="hold"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ipe(up)">
                                      <p:cBhvr>
                                        <p:cTn id="22" dur="500"/>
                                        <p:tgtEl>
                                          <p:spTgt spid="20"/>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750"/>
                                        <p:tgtEl>
                                          <p:spTgt spid="19"/>
                                        </p:tgtEl>
                                      </p:cBhvr>
                                    </p:animEffect>
                                  </p:childTnLst>
                                </p:cTn>
                              </p:par>
                            </p:childTnLst>
                          </p:cTn>
                        </p:par>
                        <p:par>
                          <p:cTn id="27" fill="hold">
                            <p:stCondLst>
                              <p:cond delay="3000"/>
                            </p:stCondLst>
                            <p:childTnLst>
                              <p:par>
                                <p:cTn id="28" presetID="2" presetClass="entr" presetSubtype="4" fill="hold" nodeType="after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additive="base">
                                        <p:cTn id="30" dur="500" fill="hold"/>
                                        <p:tgtEl>
                                          <p:spTgt spid="21"/>
                                        </p:tgtEl>
                                        <p:attrNameLst>
                                          <p:attrName>ppt_x</p:attrName>
                                        </p:attrNameLst>
                                      </p:cBhvr>
                                      <p:tavLst>
                                        <p:tav tm="0">
                                          <p:val>
                                            <p:strVal val="#ppt_x"/>
                                          </p:val>
                                        </p:tav>
                                        <p:tav tm="100000">
                                          <p:val>
                                            <p:strVal val="#ppt_x"/>
                                          </p:val>
                                        </p:tav>
                                      </p:tavLst>
                                    </p:anim>
                                    <p:anim calcmode="lin" valueType="num">
                                      <p:cBhvr additive="base">
                                        <p:cTn id="31" dur="500" fill="hold"/>
                                        <p:tgtEl>
                                          <p:spTgt spid="21"/>
                                        </p:tgtEl>
                                        <p:attrNameLst>
                                          <p:attrName>ppt_y</p:attrName>
                                        </p:attrNameLst>
                                      </p:cBhvr>
                                      <p:tavLst>
                                        <p:tav tm="0">
                                          <p:val>
                                            <p:strVal val="1+#ppt_h/2"/>
                                          </p:val>
                                        </p:tav>
                                        <p:tav tm="100000">
                                          <p:val>
                                            <p:strVal val="#ppt_y"/>
                                          </p:val>
                                        </p:tav>
                                      </p:tavLst>
                                    </p:anim>
                                  </p:childTnLst>
                                </p:cTn>
                              </p:par>
                              <p:par>
                                <p:cTn id="32" presetID="22" presetClass="entr" presetSubtype="1" fill="hold"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wipe(up)">
                                      <p:cBhvr>
                                        <p:cTn id="34" dur="500"/>
                                        <p:tgtEl>
                                          <p:spTgt spid="25"/>
                                        </p:tgtEl>
                                      </p:cBhvr>
                                    </p:animEffect>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fade">
                                      <p:cBhvr>
                                        <p:cTn id="38" dur="750"/>
                                        <p:tgtEl>
                                          <p:spTgt spid="24"/>
                                        </p:tgtEl>
                                      </p:cBhvr>
                                    </p:animEffect>
                                  </p:childTnLst>
                                </p:cTn>
                              </p:par>
                            </p:childTnLst>
                          </p:cTn>
                        </p:par>
                        <p:par>
                          <p:cTn id="39" fill="hold">
                            <p:stCondLst>
                              <p:cond delay="4500"/>
                            </p:stCondLst>
                            <p:childTnLst>
                              <p:par>
                                <p:cTn id="40" presetID="2" presetClass="entr" presetSubtype="4" fill="hold" nodeType="after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additive="base">
                                        <p:cTn id="42" dur="500" fill="hold"/>
                                        <p:tgtEl>
                                          <p:spTgt spid="26"/>
                                        </p:tgtEl>
                                        <p:attrNameLst>
                                          <p:attrName>ppt_x</p:attrName>
                                        </p:attrNameLst>
                                      </p:cBhvr>
                                      <p:tavLst>
                                        <p:tav tm="0">
                                          <p:val>
                                            <p:strVal val="#ppt_x"/>
                                          </p:val>
                                        </p:tav>
                                        <p:tav tm="100000">
                                          <p:val>
                                            <p:strVal val="#ppt_x"/>
                                          </p:val>
                                        </p:tav>
                                      </p:tavLst>
                                    </p:anim>
                                    <p:anim calcmode="lin" valueType="num">
                                      <p:cBhvr additive="base">
                                        <p:cTn id="43"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9" grpId="0"/>
      <p:bldP spid="2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0" y="148281"/>
            <a:ext cx="4116129" cy="4116129"/>
          </a:xfrm>
          <a:prstGeom prst="rect">
            <a:avLst/>
          </a:prstGeom>
        </p:spPr>
      </p:pic>
      <p:sp>
        <p:nvSpPr>
          <p:cNvPr id="14" name="TextBox 28"/>
          <p:cNvSpPr txBox="1"/>
          <p:nvPr/>
        </p:nvSpPr>
        <p:spPr>
          <a:xfrm>
            <a:off x="3937741" y="1497350"/>
            <a:ext cx="553998" cy="2784764"/>
          </a:xfrm>
          <a:prstGeom prst="rect">
            <a:avLst/>
          </a:prstGeom>
          <a:noFill/>
        </p:spPr>
        <p:txBody>
          <a:bodyPr vert="eaVert" wrap="square" rtlCol="0">
            <a:spAutoFit/>
          </a:bodyPr>
          <a:lstStyle/>
          <a:p>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rPr>
              <a:t>作家，但得衣食、祭祀、宾客之费无缺，足矣。毋过求赢余，为世所讥。</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4574109" y="1566784"/>
            <a:ext cx="0" cy="2395352"/>
          </a:xfrm>
          <a:prstGeom prst="line">
            <a:avLst/>
          </a:prstGeom>
          <a:ln>
            <a:solidFill>
              <a:schemeClr val="tx1"/>
            </a:solidFill>
            <a:prstDash val="dashDot"/>
          </a:ln>
        </p:spPr>
        <p:style>
          <a:lnRef idx="1">
            <a:schemeClr val="accent1"/>
          </a:lnRef>
          <a:fillRef idx="0">
            <a:schemeClr val="accent1"/>
          </a:fillRef>
          <a:effectRef idx="0">
            <a:schemeClr val="accent1"/>
          </a:effectRef>
          <a:fontRef idx="minor">
            <a:schemeClr val="tx1"/>
          </a:fontRef>
        </p:style>
      </p:cxnSp>
      <p:grpSp>
        <p:nvGrpSpPr>
          <p:cNvPr id="16" name="组合 15"/>
          <p:cNvGrpSpPr/>
          <p:nvPr/>
        </p:nvGrpSpPr>
        <p:grpSpPr>
          <a:xfrm rot="16200000">
            <a:off x="4009739" y="598755"/>
            <a:ext cx="492443" cy="1446268"/>
            <a:chOff x="8415628" y="2095554"/>
            <a:chExt cx="761604" cy="1712963"/>
          </a:xfrm>
        </p:grpSpPr>
        <p:sp>
          <p:nvSpPr>
            <p:cNvPr id="17" name="Freeform 668"/>
            <p:cNvSpPr/>
            <p:nvPr/>
          </p:nvSpPr>
          <p:spPr bwMode="auto">
            <a:xfrm rot="5400000">
              <a:off x="7926215" y="2743467"/>
              <a:ext cx="1712963" cy="417137"/>
            </a:xfrm>
            <a:custGeom>
              <a:avLst/>
              <a:gdLst>
                <a:gd name="T0" fmla="*/ 384 w 398"/>
                <a:gd name="T1" fmla="*/ 77 h 111"/>
                <a:gd name="T2" fmla="*/ 388 w 398"/>
                <a:gd name="T3" fmla="*/ 74 h 111"/>
                <a:gd name="T4" fmla="*/ 388 w 398"/>
                <a:gd name="T5" fmla="*/ 71 h 111"/>
                <a:gd name="T6" fmla="*/ 397 w 398"/>
                <a:gd name="T7" fmla="*/ 67 h 111"/>
                <a:gd name="T8" fmla="*/ 390 w 398"/>
                <a:gd name="T9" fmla="*/ 62 h 111"/>
                <a:gd name="T10" fmla="*/ 388 w 398"/>
                <a:gd name="T11" fmla="*/ 59 h 111"/>
                <a:gd name="T12" fmla="*/ 388 w 398"/>
                <a:gd name="T13" fmla="*/ 56 h 111"/>
                <a:gd name="T14" fmla="*/ 385 w 398"/>
                <a:gd name="T15" fmla="*/ 54 h 111"/>
                <a:gd name="T16" fmla="*/ 387 w 398"/>
                <a:gd name="T17" fmla="*/ 51 h 111"/>
                <a:gd name="T18" fmla="*/ 389 w 398"/>
                <a:gd name="T19" fmla="*/ 48 h 111"/>
                <a:gd name="T20" fmla="*/ 384 w 398"/>
                <a:gd name="T21" fmla="*/ 46 h 111"/>
                <a:gd name="T22" fmla="*/ 378 w 398"/>
                <a:gd name="T23" fmla="*/ 42 h 111"/>
                <a:gd name="T24" fmla="*/ 385 w 398"/>
                <a:gd name="T25" fmla="*/ 40 h 111"/>
                <a:gd name="T26" fmla="*/ 378 w 398"/>
                <a:gd name="T27" fmla="*/ 37 h 111"/>
                <a:gd name="T28" fmla="*/ 378 w 398"/>
                <a:gd name="T29" fmla="*/ 34 h 111"/>
                <a:gd name="T30" fmla="*/ 373 w 398"/>
                <a:gd name="T31" fmla="*/ 32 h 111"/>
                <a:gd name="T32" fmla="*/ 369 w 398"/>
                <a:gd name="T33" fmla="*/ 28 h 111"/>
                <a:gd name="T34" fmla="*/ 350 w 398"/>
                <a:gd name="T35" fmla="*/ 23 h 111"/>
                <a:gd name="T36" fmla="*/ 358 w 398"/>
                <a:gd name="T37" fmla="*/ 19 h 111"/>
                <a:gd name="T38" fmla="*/ 260 w 398"/>
                <a:gd name="T39" fmla="*/ 11 h 111"/>
                <a:gd name="T40" fmla="*/ 324 w 398"/>
                <a:gd name="T41" fmla="*/ 10 h 111"/>
                <a:gd name="T42" fmla="*/ 304 w 398"/>
                <a:gd name="T43" fmla="*/ 6 h 111"/>
                <a:gd name="T44" fmla="*/ 177 w 398"/>
                <a:gd name="T45" fmla="*/ 1 h 111"/>
                <a:gd name="T46" fmla="*/ 18 w 398"/>
                <a:gd name="T47" fmla="*/ 11 h 111"/>
                <a:gd name="T48" fmla="*/ 16 w 398"/>
                <a:gd name="T49" fmla="*/ 17 h 111"/>
                <a:gd name="T50" fmla="*/ 21 w 398"/>
                <a:gd name="T51" fmla="*/ 20 h 111"/>
                <a:gd name="T52" fmla="*/ 15 w 398"/>
                <a:gd name="T53" fmla="*/ 26 h 111"/>
                <a:gd name="T54" fmla="*/ 12 w 398"/>
                <a:gd name="T55" fmla="*/ 52 h 111"/>
                <a:gd name="T56" fmla="*/ 8 w 398"/>
                <a:gd name="T57" fmla="*/ 82 h 111"/>
                <a:gd name="T58" fmla="*/ 113 w 398"/>
                <a:gd name="T59" fmla="*/ 111 h 111"/>
                <a:gd name="T60" fmla="*/ 331 w 398"/>
                <a:gd name="T61" fmla="*/ 104 h 111"/>
                <a:gd name="T62" fmla="*/ 369 w 398"/>
                <a:gd name="T63" fmla="*/ 91 h 111"/>
                <a:gd name="T64" fmla="*/ 385 w 398"/>
                <a:gd name="T65" fmla="*/ 86 h 111"/>
                <a:gd name="T66" fmla="*/ 389 w 398"/>
                <a:gd name="T67" fmla="*/ 8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8" h="111">
                  <a:moveTo>
                    <a:pt x="397" y="80"/>
                  </a:moveTo>
                  <a:cubicBezTo>
                    <a:pt x="394" y="77"/>
                    <a:pt x="387" y="79"/>
                    <a:pt x="384" y="77"/>
                  </a:cubicBezTo>
                  <a:cubicBezTo>
                    <a:pt x="387" y="75"/>
                    <a:pt x="394" y="76"/>
                    <a:pt x="396" y="76"/>
                  </a:cubicBezTo>
                  <a:cubicBezTo>
                    <a:pt x="388" y="74"/>
                    <a:pt x="388" y="74"/>
                    <a:pt x="388" y="74"/>
                  </a:cubicBezTo>
                  <a:cubicBezTo>
                    <a:pt x="397" y="72"/>
                    <a:pt x="397" y="72"/>
                    <a:pt x="397" y="72"/>
                  </a:cubicBezTo>
                  <a:cubicBezTo>
                    <a:pt x="395" y="71"/>
                    <a:pt x="390" y="73"/>
                    <a:pt x="388" y="71"/>
                  </a:cubicBezTo>
                  <a:cubicBezTo>
                    <a:pt x="388" y="69"/>
                    <a:pt x="390" y="70"/>
                    <a:pt x="391" y="70"/>
                  </a:cubicBezTo>
                  <a:cubicBezTo>
                    <a:pt x="394" y="70"/>
                    <a:pt x="398" y="69"/>
                    <a:pt x="397" y="67"/>
                  </a:cubicBezTo>
                  <a:cubicBezTo>
                    <a:pt x="397" y="63"/>
                    <a:pt x="391" y="64"/>
                    <a:pt x="388" y="63"/>
                  </a:cubicBezTo>
                  <a:cubicBezTo>
                    <a:pt x="390" y="62"/>
                    <a:pt x="390" y="62"/>
                    <a:pt x="390" y="62"/>
                  </a:cubicBezTo>
                  <a:cubicBezTo>
                    <a:pt x="388" y="62"/>
                    <a:pt x="386" y="62"/>
                    <a:pt x="385" y="60"/>
                  </a:cubicBezTo>
                  <a:cubicBezTo>
                    <a:pt x="386" y="60"/>
                    <a:pt x="387" y="59"/>
                    <a:pt x="388" y="59"/>
                  </a:cubicBezTo>
                  <a:cubicBezTo>
                    <a:pt x="383" y="57"/>
                    <a:pt x="383" y="57"/>
                    <a:pt x="383" y="57"/>
                  </a:cubicBezTo>
                  <a:cubicBezTo>
                    <a:pt x="388" y="56"/>
                    <a:pt x="388" y="56"/>
                    <a:pt x="388" y="56"/>
                  </a:cubicBezTo>
                  <a:cubicBezTo>
                    <a:pt x="386" y="56"/>
                    <a:pt x="386" y="56"/>
                    <a:pt x="386" y="56"/>
                  </a:cubicBezTo>
                  <a:cubicBezTo>
                    <a:pt x="384" y="55"/>
                    <a:pt x="386" y="54"/>
                    <a:pt x="385" y="54"/>
                  </a:cubicBezTo>
                  <a:cubicBezTo>
                    <a:pt x="383" y="52"/>
                    <a:pt x="379" y="54"/>
                    <a:pt x="377" y="52"/>
                  </a:cubicBezTo>
                  <a:cubicBezTo>
                    <a:pt x="380" y="51"/>
                    <a:pt x="384" y="51"/>
                    <a:pt x="387" y="51"/>
                  </a:cubicBezTo>
                  <a:cubicBezTo>
                    <a:pt x="385" y="51"/>
                    <a:pt x="382" y="51"/>
                    <a:pt x="381" y="49"/>
                  </a:cubicBezTo>
                  <a:cubicBezTo>
                    <a:pt x="389" y="48"/>
                    <a:pt x="389" y="48"/>
                    <a:pt x="389" y="48"/>
                  </a:cubicBezTo>
                  <a:cubicBezTo>
                    <a:pt x="387" y="47"/>
                    <a:pt x="384" y="48"/>
                    <a:pt x="382" y="47"/>
                  </a:cubicBezTo>
                  <a:cubicBezTo>
                    <a:pt x="384" y="46"/>
                    <a:pt x="384" y="46"/>
                    <a:pt x="384" y="46"/>
                  </a:cubicBezTo>
                  <a:cubicBezTo>
                    <a:pt x="381" y="45"/>
                    <a:pt x="378" y="46"/>
                    <a:pt x="376" y="44"/>
                  </a:cubicBezTo>
                  <a:cubicBezTo>
                    <a:pt x="377" y="43"/>
                    <a:pt x="378" y="43"/>
                    <a:pt x="378" y="42"/>
                  </a:cubicBezTo>
                  <a:cubicBezTo>
                    <a:pt x="377" y="42"/>
                    <a:pt x="375" y="42"/>
                    <a:pt x="374" y="41"/>
                  </a:cubicBezTo>
                  <a:cubicBezTo>
                    <a:pt x="377" y="40"/>
                    <a:pt x="382" y="41"/>
                    <a:pt x="385" y="40"/>
                  </a:cubicBezTo>
                  <a:cubicBezTo>
                    <a:pt x="377" y="37"/>
                    <a:pt x="377" y="37"/>
                    <a:pt x="377" y="37"/>
                  </a:cubicBezTo>
                  <a:cubicBezTo>
                    <a:pt x="377" y="37"/>
                    <a:pt x="377" y="37"/>
                    <a:pt x="378" y="37"/>
                  </a:cubicBezTo>
                  <a:cubicBezTo>
                    <a:pt x="373" y="35"/>
                    <a:pt x="373" y="35"/>
                    <a:pt x="373" y="35"/>
                  </a:cubicBezTo>
                  <a:cubicBezTo>
                    <a:pt x="375" y="34"/>
                    <a:pt x="377" y="35"/>
                    <a:pt x="378" y="34"/>
                  </a:cubicBezTo>
                  <a:cubicBezTo>
                    <a:pt x="370" y="32"/>
                    <a:pt x="370" y="32"/>
                    <a:pt x="370" y="32"/>
                  </a:cubicBezTo>
                  <a:cubicBezTo>
                    <a:pt x="371" y="31"/>
                    <a:pt x="372" y="32"/>
                    <a:pt x="373" y="32"/>
                  </a:cubicBezTo>
                  <a:cubicBezTo>
                    <a:pt x="358" y="29"/>
                    <a:pt x="358" y="29"/>
                    <a:pt x="358" y="29"/>
                  </a:cubicBezTo>
                  <a:cubicBezTo>
                    <a:pt x="362" y="28"/>
                    <a:pt x="365" y="30"/>
                    <a:pt x="369" y="28"/>
                  </a:cubicBezTo>
                  <a:cubicBezTo>
                    <a:pt x="362" y="26"/>
                    <a:pt x="351" y="28"/>
                    <a:pt x="345" y="24"/>
                  </a:cubicBezTo>
                  <a:cubicBezTo>
                    <a:pt x="346" y="23"/>
                    <a:pt x="348" y="23"/>
                    <a:pt x="350" y="23"/>
                  </a:cubicBezTo>
                  <a:cubicBezTo>
                    <a:pt x="346" y="22"/>
                    <a:pt x="346" y="22"/>
                    <a:pt x="346" y="22"/>
                  </a:cubicBezTo>
                  <a:cubicBezTo>
                    <a:pt x="349" y="20"/>
                    <a:pt x="356" y="21"/>
                    <a:pt x="358" y="19"/>
                  </a:cubicBezTo>
                  <a:cubicBezTo>
                    <a:pt x="354" y="19"/>
                    <a:pt x="350" y="19"/>
                    <a:pt x="347" y="17"/>
                  </a:cubicBezTo>
                  <a:cubicBezTo>
                    <a:pt x="319" y="14"/>
                    <a:pt x="290" y="11"/>
                    <a:pt x="260" y="11"/>
                  </a:cubicBezTo>
                  <a:cubicBezTo>
                    <a:pt x="259" y="10"/>
                    <a:pt x="259" y="10"/>
                    <a:pt x="259" y="10"/>
                  </a:cubicBezTo>
                  <a:cubicBezTo>
                    <a:pt x="281" y="9"/>
                    <a:pt x="301" y="11"/>
                    <a:pt x="324" y="10"/>
                  </a:cubicBezTo>
                  <a:cubicBezTo>
                    <a:pt x="325" y="9"/>
                    <a:pt x="325" y="9"/>
                    <a:pt x="325" y="9"/>
                  </a:cubicBezTo>
                  <a:cubicBezTo>
                    <a:pt x="319" y="6"/>
                    <a:pt x="311" y="8"/>
                    <a:pt x="304" y="6"/>
                  </a:cubicBezTo>
                  <a:cubicBezTo>
                    <a:pt x="306" y="5"/>
                    <a:pt x="306" y="5"/>
                    <a:pt x="306" y="5"/>
                  </a:cubicBezTo>
                  <a:cubicBezTo>
                    <a:pt x="264" y="1"/>
                    <a:pt x="219" y="0"/>
                    <a:pt x="177" y="1"/>
                  </a:cubicBezTo>
                  <a:cubicBezTo>
                    <a:pt x="35" y="2"/>
                    <a:pt x="35" y="2"/>
                    <a:pt x="35" y="2"/>
                  </a:cubicBezTo>
                  <a:cubicBezTo>
                    <a:pt x="28" y="3"/>
                    <a:pt x="22" y="7"/>
                    <a:pt x="18" y="11"/>
                  </a:cubicBezTo>
                  <a:cubicBezTo>
                    <a:pt x="24" y="13"/>
                    <a:pt x="24" y="13"/>
                    <a:pt x="24" y="13"/>
                  </a:cubicBezTo>
                  <a:cubicBezTo>
                    <a:pt x="16" y="17"/>
                    <a:pt x="16" y="17"/>
                    <a:pt x="16" y="17"/>
                  </a:cubicBezTo>
                  <a:cubicBezTo>
                    <a:pt x="15" y="20"/>
                    <a:pt x="19" y="19"/>
                    <a:pt x="22" y="20"/>
                  </a:cubicBezTo>
                  <a:cubicBezTo>
                    <a:pt x="21" y="20"/>
                    <a:pt x="21" y="20"/>
                    <a:pt x="21" y="20"/>
                  </a:cubicBezTo>
                  <a:cubicBezTo>
                    <a:pt x="20" y="22"/>
                    <a:pt x="16" y="22"/>
                    <a:pt x="19" y="24"/>
                  </a:cubicBezTo>
                  <a:cubicBezTo>
                    <a:pt x="19" y="25"/>
                    <a:pt x="16" y="25"/>
                    <a:pt x="15" y="26"/>
                  </a:cubicBezTo>
                  <a:cubicBezTo>
                    <a:pt x="15" y="29"/>
                    <a:pt x="8" y="33"/>
                    <a:pt x="11" y="37"/>
                  </a:cubicBezTo>
                  <a:cubicBezTo>
                    <a:pt x="8" y="42"/>
                    <a:pt x="13" y="47"/>
                    <a:pt x="12" y="52"/>
                  </a:cubicBezTo>
                  <a:cubicBezTo>
                    <a:pt x="8" y="56"/>
                    <a:pt x="10" y="63"/>
                    <a:pt x="7" y="68"/>
                  </a:cubicBezTo>
                  <a:cubicBezTo>
                    <a:pt x="15" y="73"/>
                    <a:pt x="0" y="77"/>
                    <a:pt x="8" y="82"/>
                  </a:cubicBezTo>
                  <a:cubicBezTo>
                    <a:pt x="9" y="88"/>
                    <a:pt x="16" y="93"/>
                    <a:pt x="24" y="97"/>
                  </a:cubicBezTo>
                  <a:cubicBezTo>
                    <a:pt x="50" y="109"/>
                    <a:pt x="82" y="110"/>
                    <a:pt x="113" y="111"/>
                  </a:cubicBezTo>
                  <a:cubicBezTo>
                    <a:pt x="277" y="109"/>
                    <a:pt x="277" y="109"/>
                    <a:pt x="277" y="109"/>
                  </a:cubicBezTo>
                  <a:cubicBezTo>
                    <a:pt x="295" y="106"/>
                    <a:pt x="314" y="107"/>
                    <a:pt x="331" y="104"/>
                  </a:cubicBezTo>
                  <a:cubicBezTo>
                    <a:pt x="350" y="103"/>
                    <a:pt x="364" y="95"/>
                    <a:pt x="382" y="93"/>
                  </a:cubicBezTo>
                  <a:cubicBezTo>
                    <a:pt x="379" y="91"/>
                    <a:pt x="374" y="92"/>
                    <a:pt x="369" y="91"/>
                  </a:cubicBezTo>
                  <a:cubicBezTo>
                    <a:pt x="375" y="88"/>
                    <a:pt x="382" y="87"/>
                    <a:pt x="388" y="86"/>
                  </a:cubicBezTo>
                  <a:cubicBezTo>
                    <a:pt x="387" y="86"/>
                    <a:pt x="385" y="87"/>
                    <a:pt x="385" y="86"/>
                  </a:cubicBezTo>
                  <a:cubicBezTo>
                    <a:pt x="387" y="84"/>
                    <a:pt x="391" y="86"/>
                    <a:pt x="392" y="84"/>
                  </a:cubicBezTo>
                  <a:cubicBezTo>
                    <a:pt x="389" y="82"/>
                    <a:pt x="389" y="82"/>
                    <a:pt x="389" y="82"/>
                  </a:cubicBezTo>
                  <a:cubicBezTo>
                    <a:pt x="391" y="80"/>
                    <a:pt x="395" y="81"/>
                    <a:pt x="397" y="80"/>
                  </a:cubicBezTo>
                  <a:close/>
                </a:path>
              </a:pathLst>
            </a:custGeom>
            <a:solidFill>
              <a:srgbClr val="C00000"/>
            </a:solidFill>
            <a:ln>
              <a:noFill/>
            </a:ln>
          </p:spPr>
          <p:txBody>
            <a:bodyPr vert="horz" wrap="square" lIns="91412" tIns="45706" rIns="91412" bIns="45706" numCol="1" anchor="t" anchorCtr="0" compatLnSpc="1"/>
            <a:lstStyle/>
            <a:p>
              <a:endParaRPr lang="zh-CN" altLang="en-US" sz="3200">
                <a:latin typeface="Impact" panose="020B0806030902050204" pitchFamily="34" charset="0"/>
              </a:endParaRPr>
            </a:p>
          </p:txBody>
        </p:sp>
        <p:sp>
          <p:nvSpPr>
            <p:cNvPr id="18" name="文本框 8"/>
            <p:cNvSpPr txBox="1"/>
            <p:nvPr/>
          </p:nvSpPr>
          <p:spPr>
            <a:xfrm>
              <a:off x="8415628" y="2659931"/>
              <a:ext cx="761604" cy="392252"/>
            </a:xfrm>
            <a:prstGeom prst="rect">
              <a:avLst/>
            </a:prstGeom>
            <a:noFill/>
            <a:effectLst/>
          </p:spPr>
          <p:txBody>
            <a:bodyPr vert="eaVert" wrap="none" rtlCol="0" anchor="ctr">
              <a:spAutoFit/>
            </a:bodyPr>
            <a:lstStyle>
              <a:defPPr>
                <a:defRPr lang="zh-CN"/>
              </a:defPPr>
              <a:lvl1pPr algn="ctr">
                <a:defRPr sz="4400">
                  <a:solidFill>
                    <a:srgbClr val="004DA1"/>
                  </a:solidFill>
                  <a:latin typeface="李旭科书法" panose="02000603000000000000" pitchFamily="2" charset="-122"/>
                  <a:ea typeface="李旭科书法" panose="02000603000000000000" pitchFamily="2" charset="-122"/>
                </a:defRPr>
              </a:lvl1pPr>
            </a:lstStyle>
            <a:p>
              <a:pPr>
                <a:spcBef>
                  <a:spcPct val="50000"/>
                </a:spcBef>
              </a:pPr>
              <a:r>
                <a:rPr lang="en-US" altLang="zh-CN" sz="2000" dirty="0">
                  <a:solidFill>
                    <a:schemeClr val="bg1"/>
                  </a:solidFill>
                  <a:latin typeface="Impact" panose="020B0806030902050204" pitchFamily="34" charset="0"/>
                  <a:ea typeface="微软雅黑" panose="020B0503020204020204" pitchFamily="34" charset="-122"/>
                </a:rPr>
                <a:t>07</a:t>
              </a:r>
              <a:endParaRPr lang="zh-CN" altLang="en-US" sz="2000" dirty="0">
                <a:solidFill>
                  <a:schemeClr val="bg1"/>
                </a:solidFill>
                <a:latin typeface="Impact" panose="020B0806030902050204" pitchFamily="34" charset="0"/>
                <a:ea typeface="微软雅黑" panose="020B0503020204020204" pitchFamily="34" charset="-122"/>
              </a:endParaRPr>
            </a:p>
          </p:txBody>
        </p:sp>
      </p:grpSp>
      <p:sp>
        <p:nvSpPr>
          <p:cNvPr id="19" name="TextBox 28"/>
          <p:cNvSpPr txBox="1"/>
          <p:nvPr/>
        </p:nvSpPr>
        <p:spPr>
          <a:xfrm>
            <a:off x="5291640" y="1479646"/>
            <a:ext cx="923330" cy="2784764"/>
          </a:xfrm>
          <a:prstGeom prst="rect">
            <a:avLst/>
          </a:prstGeom>
          <a:noFill/>
        </p:spPr>
        <p:txBody>
          <a:bodyPr vert="eaVert" wrap="square" rtlCol="0">
            <a:spAutoFit/>
          </a:bodyPr>
          <a:lstStyle/>
          <a:p>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rPr>
              <a:t>凡邻里亲故，平昔善良，倘有婚姻丧疾应助者，即量力助之。毋慕豪侠之名，轻意肆志，贻忧父母。其无赖之人，当敬而远之，一与交游，为患不小。</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20" name="直接连接符 19"/>
          <p:cNvCxnSpPr/>
          <p:nvPr/>
        </p:nvCxnSpPr>
        <p:spPr>
          <a:xfrm>
            <a:off x="6297340" y="1549080"/>
            <a:ext cx="0" cy="2395352"/>
          </a:xfrm>
          <a:prstGeom prst="line">
            <a:avLst/>
          </a:prstGeom>
          <a:ln>
            <a:solidFill>
              <a:schemeClr val="tx1"/>
            </a:solidFill>
            <a:prstDash val="dashDot"/>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rot="16200000">
            <a:off x="5732970" y="581050"/>
            <a:ext cx="492443" cy="1446268"/>
            <a:chOff x="8415629" y="2095554"/>
            <a:chExt cx="761604" cy="1712963"/>
          </a:xfrm>
        </p:grpSpPr>
        <p:sp>
          <p:nvSpPr>
            <p:cNvPr id="22" name="Freeform 668"/>
            <p:cNvSpPr/>
            <p:nvPr/>
          </p:nvSpPr>
          <p:spPr bwMode="auto">
            <a:xfrm rot="5400000">
              <a:off x="7926215" y="2743467"/>
              <a:ext cx="1712963" cy="417137"/>
            </a:xfrm>
            <a:custGeom>
              <a:avLst/>
              <a:gdLst>
                <a:gd name="T0" fmla="*/ 384 w 398"/>
                <a:gd name="T1" fmla="*/ 77 h 111"/>
                <a:gd name="T2" fmla="*/ 388 w 398"/>
                <a:gd name="T3" fmla="*/ 74 h 111"/>
                <a:gd name="T4" fmla="*/ 388 w 398"/>
                <a:gd name="T5" fmla="*/ 71 h 111"/>
                <a:gd name="T6" fmla="*/ 397 w 398"/>
                <a:gd name="T7" fmla="*/ 67 h 111"/>
                <a:gd name="T8" fmla="*/ 390 w 398"/>
                <a:gd name="T9" fmla="*/ 62 h 111"/>
                <a:gd name="T10" fmla="*/ 388 w 398"/>
                <a:gd name="T11" fmla="*/ 59 h 111"/>
                <a:gd name="T12" fmla="*/ 388 w 398"/>
                <a:gd name="T13" fmla="*/ 56 h 111"/>
                <a:gd name="T14" fmla="*/ 385 w 398"/>
                <a:gd name="T15" fmla="*/ 54 h 111"/>
                <a:gd name="T16" fmla="*/ 387 w 398"/>
                <a:gd name="T17" fmla="*/ 51 h 111"/>
                <a:gd name="T18" fmla="*/ 389 w 398"/>
                <a:gd name="T19" fmla="*/ 48 h 111"/>
                <a:gd name="T20" fmla="*/ 384 w 398"/>
                <a:gd name="T21" fmla="*/ 46 h 111"/>
                <a:gd name="T22" fmla="*/ 378 w 398"/>
                <a:gd name="T23" fmla="*/ 42 h 111"/>
                <a:gd name="T24" fmla="*/ 385 w 398"/>
                <a:gd name="T25" fmla="*/ 40 h 111"/>
                <a:gd name="T26" fmla="*/ 378 w 398"/>
                <a:gd name="T27" fmla="*/ 37 h 111"/>
                <a:gd name="T28" fmla="*/ 378 w 398"/>
                <a:gd name="T29" fmla="*/ 34 h 111"/>
                <a:gd name="T30" fmla="*/ 373 w 398"/>
                <a:gd name="T31" fmla="*/ 32 h 111"/>
                <a:gd name="T32" fmla="*/ 369 w 398"/>
                <a:gd name="T33" fmla="*/ 28 h 111"/>
                <a:gd name="T34" fmla="*/ 350 w 398"/>
                <a:gd name="T35" fmla="*/ 23 h 111"/>
                <a:gd name="T36" fmla="*/ 358 w 398"/>
                <a:gd name="T37" fmla="*/ 19 h 111"/>
                <a:gd name="T38" fmla="*/ 260 w 398"/>
                <a:gd name="T39" fmla="*/ 11 h 111"/>
                <a:gd name="T40" fmla="*/ 324 w 398"/>
                <a:gd name="T41" fmla="*/ 10 h 111"/>
                <a:gd name="T42" fmla="*/ 304 w 398"/>
                <a:gd name="T43" fmla="*/ 6 h 111"/>
                <a:gd name="T44" fmla="*/ 177 w 398"/>
                <a:gd name="T45" fmla="*/ 1 h 111"/>
                <a:gd name="T46" fmla="*/ 18 w 398"/>
                <a:gd name="T47" fmla="*/ 11 h 111"/>
                <a:gd name="T48" fmla="*/ 16 w 398"/>
                <a:gd name="T49" fmla="*/ 17 h 111"/>
                <a:gd name="T50" fmla="*/ 21 w 398"/>
                <a:gd name="T51" fmla="*/ 20 h 111"/>
                <a:gd name="T52" fmla="*/ 15 w 398"/>
                <a:gd name="T53" fmla="*/ 26 h 111"/>
                <a:gd name="T54" fmla="*/ 12 w 398"/>
                <a:gd name="T55" fmla="*/ 52 h 111"/>
                <a:gd name="T56" fmla="*/ 8 w 398"/>
                <a:gd name="T57" fmla="*/ 82 h 111"/>
                <a:gd name="T58" fmla="*/ 113 w 398"/>
                <a:gd name="T59" fmla="*/ 111 h 111"/>
                <a:gd name="T60" fmla="*/ 331 w 398"/>
                <a:gd name="T61" fmla="*/ 104 h 111"/>
                <a:gd name="T62" fmla="*/ 369 w 398"/>
                <a:gd name="T63" fmla="*/ 91 h 111"/>
                <a:gd name="T64" fmla="*/ 385 w 398"/>
                <a:gd name="T65" fmla="*/ 86 h 111"/>
                <a:gd name="T66" fmla="*/ 389 w 398"/>
                <a:gd name="T67" fmla="*/ 8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8" h="111">
                  <a:moveTo>
                    <a:pt x="397" y="80"/>
                  </a:moveTo>
                  <a:cubicBezTo>
                    <a:pt x="394" y="77"/>
                    <a:pt x="387" y="79"/>
                    <a:pt x="384" y="77"/>
                  </a:cubicBezTo>
                  <a:cubicBezTo>
                    <a:pt x="387" y="75"/>
                    <a:pt x="394" y="76"/>
                    <a:pt x="396" y="76"/>
                  </a:cubicBezTo>
                  <a:cubicBezTo>
                    <a:pt x="388" y="74"/>
                    <a:pt x="388" y="74"/>
                    <a:pt x="388" y="74"/>
                  </a:cubicBezTo>
                  <a:cubicBezTo>
                    <a:pt x="397" y="72"/>
                    <a:pt x="397" y="72"/>
                    <a:pt x="397" y="72"/>
                  </a:cubicBezTo>
                  <a:cubicBezTo>
                    <a:pt x="395" y="71"/>
                    <a:pt x="390" y="73"/>
                    <a:pt x="388" y="71"/>
                  </a:cubicBezTo>
                  <a:cubicBezTo>
                    <a:pt x="388" y="69"/>
                    <a:pt x="390" y="70"/>
                    <a:pt x="391" y="70"/>
                  </a:cubicBezTo>
                  <a:cubicBezTo>
                    <a:pt x="394" y="70"/>
                    <a:pt x="398" y="69"/>
                    <a:pt x="397" y="67"/>
                  </a:cubicBezTo>
                  <a:cubicBezTo>
                    <a:pt x="397" y="63"/>
                    <a:pt x="391" y="64"/>
                    <a:pt x="388" y="63"/>
                  </a:cubicBezTo>
                  <a:cubicBezTo>
                    <a:pt x="390" y="62"/>
                    <a:pt x="390" y="62"/>
                    <a:pt x="390" y="62"/>
                  </a:cubicBezTo>
                  <a:cubicBezTo>
                    <a:pt x="388" y="62"/>
                    <a:pt x="386" y="62"/>
                    <a:pt x="385" y="60"/>
                  </a:cubicBezTo>
                  <a:cubicBezTo>
                    <a:pt x="386" y="60"/>
                    <a:pt x="387" y="59"/>
                    <a:pt x="388" y="59"/>
                  </a:cubicBezTo>
                  <a:cubicBezTo>
                    <a:pt x="383" y="57"/>
                    <a:pt x="383" y="57"/>
                    <a:pt x="383" y="57"/>
                  </a:cubicBezTo>
                  <a:cubicBezTo>
                    <a:pt x="388" y="56"/>
                    <a:pt x="388" y="56"/>
                    <a:pt x="388" y="56"/>
                  </a:cubicBezTo>
                  <a:cubicBezTo>
                    <a:pt x="386" y="56"/>
                    <a:pt x="386" y="56"/>
                    <a:pt x="386" y="56"/>
                  </a:cubicBezTo>
                  <a:cubicBezTo>
                    <a:pt x="384" y="55"/>
                    <a:pt x="386" y="54"/>
                    <a:pt x="385" y="54"/>
                  </a:cubicBezTo>
                  <a:cubicBezTo>
                    <a:pt x="383" y="52"/>
                    <a:pt x="379" y="54"/>
                    <a:pt x="377" y="52"/>
                  </a:cubicBezTo>
                  <a:cubicBezTo>
                    <a:pt x="380" y="51"/>
                    <a:pt x="384" y="51"/>
                    <a:pt x="387" y="51"/>
                  </a:cubicBezTo>
                  <a:cubicBezTo>
                    <a:pt x="385" y="51"/>
                    <a:pt x="382" y="51"/>
                    <a:pt x="381" y="49"/>
                  </a:cubicBezTo>
                  <a:cubicBezTo>
                    <a:pt x="389" y="48"/>
                    <a:pt x="389" y="48"/>
                    <a:pt x="389" y="48"/>
                  </a:cubicBezTo>
                  <a:cubicBezTo>
                    <a:pt x="387" y="47"/>
                    <a:pt x="384" y="48"/>
                    <a:pt x="382" y="47"/>
                  </a:cubicBezTo>
                  <a:cubicBezTo>
                    <a:pt x="384" y="46"/>
                    <a:pt x="384" y="46"/>
                    <a:pt x="384" y="46"/>
                  </a:cubicBezTo>
                  <a:cubicBezTo>
                    <a:pt x="381" y="45"/>
                    <a:pt x="378" y="46"/>
                    <a:pt x="376" y="44"/>
                  </a:cubicBezTo>
                  <a:cubicBezTo>
                    <a:pt x="377" y="43"/>
                    <a:pt x="378" y="43"/>
                    <a:pt x="378" y="42"/>
                  </a:cubicBezTo>
                  <a:cubicBezTo>
                    <a:pt x="377" y="42"/>
                    <a:pt x="375" y="42"/>
                    <a:pt x="374" y="41"/>
                  </a:cubicBezTo>
                  <a:cubicBezTo>
                    <a:pt x="377" y="40"/>
                    <a:pt x="382" y="41"/>
                    <a:pt x="385" y="40"/>
                  </a:cubicBezTo>
                  <a:cubicBezTo>
                    <a:pt x="377" y="37"/>
                    <a:pt x="377" y="37"/>
                    <a:pt x="377" y="37"/>
                  </a:cubicBezTo>
                  <a:cubicBezTo>
                    <a:pt x="377" y="37"/>
                    <a:pt x="377" y="37"/>
                    <a:pt x="378" y="37"/>
                  </a:cubicBezTo>
                  <a:cubicBezTo>
                    <a:pt x="373" y="35"/>
                    <a:pt x="373" y="35"/>
                    <a:pt x="373" y="35"/>
                  </a:cubicBezTo>
                  <a:cubicBezTo>
                    <a:pt x="375" y="34"/>
                    <a:pt x="377" y="35"/>
                    <a:pt x="378" y="34"/>
                  </a:cubicBezTo>
                  <a:cubicBezTo>
                    <a:pt x="370" y="32"/>
                    <a:pt x="370" y="32"/>
                    <a:pt x="370" y="32"/>
                  </a:cubicBezTo>
                  <a:cubicBezTo>
                    <a:pt x="371" y="31"/>
                    <a:pt x="372" y="32"/>
                    <a:pt x="373" y="32"/>
                  </a:cubicBezTo>
                  <a:cubicBezTo>
                    <a:pt x="358" y="29"/>
                    <a:pt x="358" y="29"/>
                    <a:pt x="358" y="29"/>
                  </a:cubicBezTo>
                  <a:cubicBezTo>
                    <a:pt x="362" y="28"/>
                    <a:pt x="365" y="30"/>
                    <a:pt x="369" y="28"/>
                  </a:cubicBezTo>
                  <a:cubicBezTo>
                    <a:pt x="362" y="26"/>
                    <a:pt x="351" y="28"/>
                    <a:pt x="345" y="24"/>
                  </a:cubicBezTo>
                  <a:cubicBezTo>
                    <a:pt x="346" y="23"/>
                    <a:pt x="348" y="23"/>
                    <a:pt x="350" y="23"/>
                  </a:cubicBezTo>
                  <a:cubicBezTo>
                    <a:pt x="346" y="22"/>
                    <a:pt x="346" y="22"/>
                    <a:pt x="346" y="22"/>
                  </a:cubicBezTo>
                  <a:cubicBezTo>
                    <a:pt x="349" y="20"/>
                    <a:pt x="356" y="21"/>
                    <a:pt x="358" y="19"/>
                  </a:cubicBezTo>
                  <a:cubicBezTo>
                    <a:pt x="354" y="19"/>
                    <a:pt x="350" y="19"/>
                    <a:pt x="347" y="17"/>
                  </a:cubicBezTo>
                  <a:cubicBezTo>
                    <a:pt x="319" y="14"/>
                    <a:pt x="290" y="11"/>
                    <a:pt x="260" y="11"/>
                  </a:cubicBezTo>
                  <a:cubicBezTo>
                    <a:pt x="259" y="10"/>
                    <a:pt x="259" y="10"/>
                    <a:pt x="259" y="10"/>
                  </a:cubicBezTo>
                  <a:cubicBezTo>
                    <a:pt x="281" y="9"/>
                    <a:pt x="301" y="11"/>
                    <a:pt x="324" y="10"/>
                  </a:cubicBezTo>
                  <a:cubicBezTo>
                    <a:pt x="325" y="9"/>
                    <a:pt x="325" y="9"/>
                    <a:pt x="325" y="9"/>
                  </a:cubicBezTo>
                  <a:cubicBezTo>
                    <a:pt x="319" y="6"/>
                    <a:pt x="311" y="8"/>
                    <a:pt x="304" y="6"/>
                  </a:cubicBezTo>
                  <a:cubicBezTo>
                    <a:pt x="306" y="5"/>
                    <a:pt x="306" y="5"/>
                    <a:pt x="306" y="5"/>
                  </a:cubicBezTo>
                  <a:cubicBezTo>
                    <a:pt x="264" y="1"/>
                    <a:pt x="219" y="0"/>
                    <a:pt x="177" y="1"/>
                  </a:cubicBezTo>
                  <a:cubicBezTo>
                    <a:pt x="35" y="2"/>
                    <a:pt x="35" y="2"/>
                    <a:pt x="35" y="2"/>
                  </a:cubicBezTo>
                  <a:cubicBezTo>
                    <a:pt x="28" y="3"/>
                    <a:pt x="22" y="7"/>
                    <a:pt x="18" y="11"/>
                  </a:cubicBezTo>
                  <a:cubicBezTo>
                    <a:pt x="24" y="13"/>
                    <a:pt x="24" y="13"/>
                    <a:pt x="24" y="13"/>
                  </a:cubicBezTo>
                  <a:cubicBezTo>
                    <a:pt x="16" y="17"/>
                    <a:pt x="16" y="17"/>
                    <a:pt x="16" y="17"/>
                  </a:cubicBezTo>
                  <a:cubicBezTo>
                    <a:pt x="15" y="20"/>
                    <a:pt x="19" y="19"/>
                    <a:pt x="22" y="20"/>
                  </a:cubicBezTo>
                  <a:cubicBezTo>
                    <a:pt x="21" y="20"/>
                    <a:pt x="21" y="20"/>
                    <a:pt x="21" y="20"/>
                  </a:cubicBezTo>
                  <a:cubicBezTo>
                    <a:pt x="20" y="22"/>
                    <a:pt x="16" y="22"/>
                    <a:pt x="19" y="24"/>
                  </a:cubicBezTo>
                  <a:cubicBezTo>
                    <a:pt x="19" y="25"/>
                    <a:pt x="16" y="25"/>
                    <a:pt x="15" y="26"/>
                  </a:cubicBezTo>
                  <a:cubicBezTo>
                    <a:pt x="15" y="29"/>
                    <a:pt x="8" y="33"/>
                    <a:pt x="11" y="37"/>
                  </a:cubicBezTo>
                  <a:cubicBezTo>
                    <a:pt x="8" y="42"/>
                    <a:pt x="13" y="47"/>
                    <a:pt x="12" y="52"/>
                  </a:cubicBezTo>
                  <a:cubicBezTo>
                    <a:pt x="8" y="56"/>
                    <a:pt x="10" y="63"/>
                    <a:pt x="7" y="68"/>
                  </a:cubicBezTo>
                  <a:cubicBezTo>
                    <a:pt x="15" y="73"/>
                    <a:pt x="0" y="77"/>
                    <a:pt x="8" y="82"/>
                  </a:cubicBezTo>
                  <a:cubicBezTo>
                    <a:pt x="9" y="88"/>
                    <a:pt x="16" y="93"/>
                    <a:pt x="24" y="97"/>
                  </a:cubicBezTo>
                  <a:cubicBezTo>
                    <a:pt x="50" y="109"/>
                    <a:pt x="82" y="110"/>
                    <a:pt x="113" y="111"/>
                  </a:cubicBezTo>
                  <a:cubicBezTo>
                    <a:pt x="277" y="109"/>
                    <a:pt x="277" y="109"/>
                    <a:pt x="277" y="109"/>
                  </a:cubicBezTo>
                  <a:cubicBezTo>
                    <a:pt x="295" y="106"/>
                    <a:pt x="314" y="107"/>
                    <a:pt x="331" y="104"/>
                  </a:cubicBezTo>
                  <a:cubicBezTo>
                    <a:pt x="350" y="103"/>
                    <a:pt x="364" y="95"/>
                    <a:pt x="382" y="93"/>
                  </a:cubicBezTo>
                  <a:cubicBezTo>
                    <a:pt x="379" y="91"/>
                    <a:pt x="374" y="92"/>
                    <a:pt x="369" y="91"/>
                  </a:cubicBezTo>
                  <a:cubicBezTo>
                    <a:pt x="375" y="88"/>
                    <a:pt x="382" y="87"/>
                    <a:pt x="388" y="86"/>
                  </a:cubicBezTo>
                  <a:cubicBezTo>
                    <a:pt x="387" y="86"/>
                    <a:pt x="385" y="87"/>
                    <a:pt x="385" y="86"/>
                  </a:cubicBezTo>
                  <a:cubicBezTo>
                    <a:pt x="387" y="84"/>
                    <a:pt x="391" y="86"/>
                    <a:pt x="392" y="84"/>
                  </a:cubicBezTo>
                  <a:cubicBezTo>
                    <a:pt x="389" y="82"/>
                    <a:pt x="389" y="82"/>
                    <a:pt x="389" y="82"/>
                  </a:cubicBezTo>
                  <a:cubicBezTo>
                    <a:pt x="391" y="80"/>
                    <a:pt x="395" y="81"/>
                    <a:pt x="397" y="80"/>
                  </a:cubicBezTo>
                  <a:close/>
                </a:path>
              </a:pathLst>
            </a:custGeom>
            <a:solidFill>
              <a:srgbClr val="C00000"/>
            </a:solidFill>
            <a:ln>
              <a:noFill/>
            </a:ln>
          </p:spPr>
          <p:txBody>
            <a:bodyPr vert="horz" wrap="square" lIns="91412" tIns="45706" rIns="91412" bIns="45706" numCol="1" anchor="t" anchorCtr="0" compatLnSpc="1"/>
            <a:lstStyle/>
            <a:p>
              <a:endParaRPr lang="zh-CN" altLang="en-US" sz="3200">
                <a:latin typeface="Impact" panose="020B0806030902050204" pitchFamily="34" charset="0"/>
              </a:endParaRPr>
            </a:p>
          </p:txBody>
        </p:sp>
        <p:sp>
          <p:nvSpPr>
            <p:cNvPr id="23" name="文本框 8"/>
            <p:cNvSpPr txBox="1"/>
            <p:nvPr/>
          </p:nvSpPr>
          <p:spPr>
            <a:xfrm>
              <a:off x="8415629" y="2638097"/>
              <a:ext cx="761604" cy="435918"/>
            </a:xfrm>
            <a:prstGeom prst="rect">
              <a:avLst/>
            </a:prstGeom>
            <a:noFill/>
            <a:effectLst/>
          </p:spPr>
          <p:txBody>
            <a:bodyPr vert="eaVert" wrap="none" rtlCol="0" anchor="ctr">
              <a:spAutoFit/>
            </a:bodyPr>
            <a:lstStyle>
              <a:defPPr>
                <a:defRPr lang="zh-CN"/>
              </a:defPPr>
              <a:lvl1pPr algn="ctr">
                <a:defRPr sz="4400">
                  <a:solidFill>
                    <a:srgbClr val="004DA1"/>
                  </a:solidFill>
                  <a:latin typeface="李旭科书法" panose="02000603000000000000" pitchFamily="2" charset="-122"/>
                  <a:ea typeface="李旭科书法" panose="02000603000000000000" pitchFamily="2" charset="-122"/>
                </a:defRPr>
              </a:lvl1pPr>
            </a:lstStyle>
            <a:p>
              <a:pPr>
                <a:spcBef>
                  <a:spcPct val="50000"/>
                </a:spcBef>
              </a:pPr>
              <a:r>
                <a:rPr lang="en-US" altLang="zh-CN" sz="2000" dirty="0">
                  <a:solidFill>
                    <a:schemeClr val="bg1"/>
                  </a:solidFill>
                  <a:latin typeface="Impact" panose="020B0806030902050204" pitchFamily="34" charset="0"/>
                  <a:ea typeface="微软雅黑" panose="020B0503020204020204" pitchFamily="34" charset="-122"/>
                </a:rPr>
                <a:t>08</a:t>
              </a:r>
              <a:endParaRPr lang="zh-CN" altLang="en-US" sz="2000" dirty="0">
                <a:solidFill>
                  <a:schemeClr val="bg1"/>
                </a:solidFill>
                <a:latin typeface="Impact" panose="020B0806030902050204" pitchFamily="34" charset="0"/>
                <a:ea typeface="微软雅黑" panose="020B0503020204020204" pitchFamily="34" charset="-122"/>
              </a:endParaRPr>
            </a:p>
          </p:txBody>
        </p:sp>
      </p:grpSp>
      <p:sp>
        <p:nvSpPr>
          <p:cNvPr id="24" name="TextBox 28"/>
          <p:cNvSpPr txBox="1"/>
          <p:nvPr/>
        </p:nvSpPr>
        <p:spPr>
          <a:xfrm>
            <a:off x="6997841" y="1497350"/>
            <a:ext cx="923330" cy="2784764"/>
          </a:xfrm>
          <a:prstGeom prst="rect">
            <a:avLst/>
          </a:prstGeom>
          <a:noFill/>
        </p:spPr>
        <p:txBody>
          <a:bodyPr vert="eaVert" wrap="square" rtlCol="0">
            <a:spAutoFit/>
          </a:bodyPr>
          <a:lstStyle/>
          <a:p>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rPr>
              <a:t>人之生死，秉于有生之初。世俗愚昧，多倾家荡产听于巫祝，深可悯笑。神聪明正直，岂邀人祭祀，以为祸福？戒之戒之！</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25" name="直接连接符 24"/>
          <p:cNvCxnSpPr/>
          <p:nvPr/>
        </p:nvCxnSpPr>
        <p:spPr>
          <a:xfrm>
            <a:off x="8003541" y="1566784"/>
            <a:ext cx="0" cy="2395352"/>
          </a:xfrm>
          <a:prstGeom prst="line">
            <a:avLst/>
          </a:prstGeom>
          <a:ln>
            <a:solidFill>
              <a:schemeClr val="tx1"/>
            </a:solidFill>
            <a:prstDash val="dashDot"/>
          </a:ln>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rot="16200000">
            <a:off x="7439171" y="598752"/>
            <a:ext cx="492443" cy="1446268"/>
            <a:chOff x="8415631" y="2095554"/>
            <a:chExt cx="761604" cy="1712963"/>
          </a:xfrm>
        </p:grpSpPr>
        <p:sp>
          <p:nvSpPr>
            <p:cNvPr id="27" name="Freeform 668"/>
            <p:cNvSpPr/>
            <p:nvPr/>
          </p:nvSpPr>
          <p:spPr bwMode="auto">
            <a:xfrm rot="5400000">
              <a:off x="7926215" y="2743467"/>
              <a:ext cx="1712963" cy="417137"/>
            </a:xfrm>
            <a:custGeom>
              <a:avLst/>
              <a:gdLst>
                <a:gd name="T0" fmla="*/ 384 w 398"/>
                <a:gd name="T1" fmla="*/ 77 h 111"/>
                <a:gd name="T2" fmla="*/ 388 w 398"/>
                <a:gd name="T3" fmla="*/ 74 h 111"/>
                <a:gd name="T4" fmla="*/ 388 w 398"/>
                <a:gd name="T5" fmla="*/ 71 h 111"/>
                <a:gd name="T6" fmla="*/ 397 w 398"/>
                <a:gd name="T7" fmla="*/ 67 h 111"/>
                <a:gd name="T8" fmla="*/ 390 w 398"/>
                <a:gd name="T9" fmla="*/ 62 h 111"/>
                <a:gd name="T10" fmla="*/ 388 w 398"/>
                <a:gd name="T11" fmla="*/ 59 h 111"/>
                <a:gd name="T12" fmla="*/ 388 w 398"/>
                <a:gd name="T13" fmla="*/ 56 h 111"/>
                <a:gd name="T14" fmla="*/ 385 w 398"/>
                <a:gd name="T15" fmla="*/ 54 h 111"/>
                <a:gd name="T16" fmla="*/ 387 w 398"/>
                <a:gd name="T17" fmla="*/ 51 h 111"/>
                <a:gd name="T18" fmla="*/ 389 w 398"/>
                <a:gd name="T19" fmla="*/ 48 h 111"/>
                <a:gd name="T20" fmla="*/ 384 w 398"/>
                <a:gd name="T21" fmla="*/ 46 h 111"/>
                <a:gd name="T22" fmla="*/ 378 w 398"/>
                <a:gd name="T23" fmla="*/ 42 h 111"/>
                <a:gd name="T24" fmla="*/ 385 w 398"/>
                <a:gd name="T25" fmla="*/ 40 h 111"/>
                <a:gd name="T26" fmla="*/ 378 w 398"/>
                <a:gd name="T27" fmla="*/ 37 h 111"/>
                <a:gd name="T28" fmla="*/ 378 w 398"/>
                <a:gd name="T29" fmla="*/ 34 h 111"/>
                <a:gd name="T30" fmla="*/ 373 w 398"/>
                <a:gd name="T31" fmla="*/ 32 h 111"/>
                <a:gd name="T32" fmla="*/ 369 w 398"/>
                <a:gd name="T33" fmla="*/ 28 h 111"/>
                <a:gd name="T34" fmla="*/ 350 w 398"/>
                <a:gd name="T35" fmla="*/ 23 h 111"/>
                <a:gd name="T36" fmla="*/ 358 w 398"/>
                <a:gd name="T37" fmla="*/ 19 h 111"/>
                <a:gd name="T38" fmla="*/ 260 w 398"/>
                <a:gd name="T39" fmla="*/ 11 h 111"/>
                <a:gd name="T40" fmla="*/ 324 w 398"/>
                <a:gd name="T41" fmla="*/ 10 h 111"/>
                <a:gd name="T42" fmla="*/ 304 w 398"/>
                <a:gd name="T43" fmla="*/ 6 h 111"/>
                <a:gd name="T44" fmla="*/ 177 w 398"/>
                <a:gd name="T45" fmla="*/ 1 h 111"/>
                <a:gd name="T46" fmla="*/ 18 w 398"/>
                <a:gd name="T47" fmla="*/ 11 h 111"/>
                <a:gd name="T48" fmla="*/ 16 w 398"/>
                <a:gd name="T49" fmla="*/ 17 h 111"/>
                <a:gd name="T50" fmla="*/ 21 w 398"/>
                <a:gd name="T51" fmla="*/ 20 h 111"/>
                <a:gd name="T52" fmla="*/ 15 w 398"/>
                <a:gd name="T53" fmla="*/ 26 h 111"/>
                <a:gd name="T54" fmla="*/ 12 w 398"/>
                <a:gd name="T55" fmla="*/ 52 h 111"/>
                <a:gd name="T56" fmla="*/ 8 w 398"/>
                <a:gd name="T57" fmla="*/ 82 h 111"/>
                <a:gd name="T58" fmla="*/ 113 w 398"/>
                <a:gd name="T59" fmla="*/ 111 h 111"/>
                <a:gd name="T60" fmla="*/ 331 w 398"/>
                <a:gd name="T61" fmla="*/ 104 h 111"/>
                <a:gd name="T62" fmla="*/ 369 w 398"/>
                <a:gd name="T63" fmla="*/ 91 h 111"/>
                <a:gd name="T64" fmla="*/ 385 w 398"/>
                <a:gd name="T65" fmla="*/ 86 h 111"/>
                <a:gd name="T66" fmla="*/ 389 w 398"/>
                <a:gd name="T67" fmla="*/ 8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8" h="111">
                  <a:moveTo>
                    <a:pt x="397" y="80"/>
                  </a:moveTo>
                  <a:cubicBezTo>
                    <a:pt x="394" y="77"/>
                    <a:pt x="387" y="79"/>
                    <a:pt x="384" y="77"/>
                  </a:cubicBezTo>
                  <a:cubicBezTo>
                    <a:pt x="387" y="75"/>
                    <a:pt x="394" y="76"/>
                    <a:pt x="396" y="76"/>
                  </a:cubicBezTo>
                  <a:cubicBezTo>
                    <a:pt x="388" y="74"/>
                    <a:pt x="388" y="74"/>
                    <a:pt x="388" y="74"/>
                  </a:cubicBezTo>
                  <a:cubicBezTo>
                    <a:pt x="397" y="72"/>
                    <a:pt x="397" y="72"/>
                    <a:pt x="397" y="72"/>
                  </a:cubicBezTo>
                  <a:cubicBezTo>
                    <a:pt x="395" y="71"/>
                    <a:pt x="390" y="73"/>
                    <a:pt x="388" y="71"/>
                  </a:cubicBezTo>
                  <a:cubicBezTo>
                    <a:pt x="388" y="69"/>
                    <a:pt x="390" y="70"/>
                    <a:pt x="391" y="70"/>
                  </a:cubicBezTo>
                  <a:cubicBezTo>
                    <a:pt x="394" y="70"/>
                    <a:pt x="398" y="69"/>
                    <a:pt x="397" y="67"/>
                  </a:cubicBezTo>
                  <a:cubicBezTo>
                    <a:pt x="397" y="63"/>
                    <a:pt x="391" y="64"/>
                    <a:pt x="388" y="63"/>
                  </a:cubicBezTo>
                  <a:cubicBezTo>
                    <a:pt x="390" y="62"/>
                    <a:pt x="390" y="62"/>
                    <a:pt x="390" y="62"/>
                  </a:cubicBezTo>
                  <a:cubicBezTo>
                    <a:pt x="388" y="62"/>
                    <a:pt x="386" y="62"/>
                    <a:pt x="385" y="60"/>
                  </a:cubicBezTo>
                  <a:cubicBezTo>
                    <a:pt x="386" y="60"/>
                    <a:pt x="387" y="59"/>
                    <a:pt x="388" y="59"/>
                  </a:cubicBezTo>
                  <a:cubicBezTo>
                    <a:pt x="383" y="57"/>
                    <a:pt x="383" y="57"/>
                    <a:pt x="383" y="57"/>
                  </a:cubicBezTo>
                  <a:cubicBezTo>
                    <a:pt x="388" y="56"/>
                    <a:pt x="388" y="56"/>
                    <a:pt x="388" y="56"/>
                  </a:cubicBezTo>
                  <a:cubicBezTo>
                    <a:pt x="386" y="56"/>
                    <a:pt x="386" y="56"/>
                    <a:pt x="386" y="56"/>
                  </a:cubicBezTo>
                  <a:cubicBezTo>
                    <a:pt x="384" y="55"/>
                    <a:pt x="386" y="54"/>
                    <a:pt x="385" y="54"/>
                  </a:cubicBezTo>
                  <a:cubicBezTo>
                    <a:pt x="383" y="52"/>
                    <a:pt x="379" y="54"/>
                    <a:pt x="377" y="52"/>
                  </a:cubicBezTo>
                  <a:cubicBezTo>
                    <a:pt x="380" y="51"/>
                    <a:pt x="384" y="51"/>
                    <a:pt x="387" y="51"/>
                  </a:cubicBezTo>
                  <a:cubicBezTo>
                    <a:pt x="385" y="51"/>
                    <a:pt x="382" y="51"/>
                    <a:pt x="381" y="49"/>
                  </a:cubicBezTo>
                  <a:cubicBezTo>
                    <a:pt x="389" y="48"/>
                    <a:pt x="389" y="48"/>
                    <a:pt x="389" y="48"/>
                  </a:cubicBezTo>
                  <a:cubicBezTo>
                    <a:pt x="387" y="47"/>
                    <a:pt x="384" y="48"/>
                    <a:pt x="382" y="47"/>
                  </a:cubicBezTo>
                  <a:cubicBezTo>
                    <a:pt x="384" y="46"/>
                    <a:pt x="384" y="46"/>
                    <a:pt x="384" y="46"/>
                  </a:cubicBezTo>
                  <a:cubicBezTo>
                    <a:pt x="381" y="45"/>
                    <a:pt x="378" y="46"/>
                    <a:pt x="376" y="44"/>
                  </a:cubicBezTo>
                  <a:cubicBezTo>
                    <a:pt x="377" y="43"/>
                    <a:pt x="378" y="43"/>
                    <a:pt x="378" y="42"/>
                  </a:cubicBezTo>
                  <a:cubicBezTo>
                    <a:pt x="377" y="42"/>
                    <a:pt x="375" y="42"/>
                    <a:pt x="374" y="41"/>
                  </a:cubicBezTo>
                  <a:cubicBezTo>
                    <a:pt x="377" y="40"/>
                    <a:pt x="382" y="41"/>
                    <a:pt x="385" y="40"/>
                  </a:cubicBezTo>
                  <a:cubicBezTo>
                    <a:pt x="377" y="37"/>
                    <a:pt x="377" y="37"/>
                    <a:pt x="377" y="37"/>
                  </a:cubicBezTo>
                  <a:cubicBezTo>
                    <a:pt x="377" y="37"/>
                    <a:pt x="377" y="37"/>
                    <a:pt x="378" y="37"/>
                  </a:cubicBezTo>
                  <a:cubicBezTo>
                    <a:pt x="373" y="35"/>
                    <a:pt x="373" y="35"/>
                    <a:pt x="373" y="35"/>
                  </a:cubicBezTo>
                  <a:cubicBezTo>
                    <a:pt x="375" y="34"/>
                    <a:pt x="377" y="35"/>
                    <a:pt x="378" y="34"/>
                  </a:cubicBezTo>
                  <a:cubicBezTo>
                    <a:pt x="370" y="32"/>
                    <a:pt x="370" y="32"/>
                    <a:pt x="370" y="32"/>
                  </a:cubicBezTo>
                  <a:cubicBezTo>
                    <a:pt x="371" y="31"/>
                    <a:pt x="372" y="32"/>
                    <a:pt x="373" y="32"/>
                  </a:cubicBezTo>
                  <a:cubicBezTo>
                    <a:pt x="358" y="29"/>
                    <a:pt x="358" y="29"/>
                    <a:pt x="358" y="29"/>
                  </a:cubicBezTo>
                  <a:cubicBezTo>
                    <a:pt x="362" y="28"/>
                    <a:pt x="365" y="30"/>
                    <a:pt x="369" y="28"/>
                  </a:cubicBezTo>
                  <a:cubicBezTo>
                    <a:pt x="362" y="26"/>
                    <a:pt x="351" y="28"/>
                    <a:pt x="345" y="24"/>
                  </a:cubicBezTo>
                  <a:cubicBezTo>
                    <a:pt x="346" y="23"/>
                    <a:pt x="348" y="23"/>
                    <a:pt x="350" y="23"/>
                  </a:cubicBezTo>
                  <a:cubicBezTo>
                    <a:pt x="346" y="22"/>
                    <a:pt x="346" y="22"/>
                    <a:pt x="346" y="22"/>
                  </a:cubicBezTo>
                  <a:cubicBezTo>
                    <a:pt x="349" y="20"/>
                    <a:pt x="356" y="21"/>
                    <a:pt x="358" y="19"/>
                  </a:cubicBezTo>
                  <a:cubicBezTo>
                    <a:pt x="354" y="19"/>
                    <a:pt x="350" y="19"/>
                    <a:pt x="347" y="17"/>
                  </a:cubicBezTo>
                  <a:cubicBezTo>
                    <a:pt x="319" y="14"/>
                    <a:pt x="290" y="11"/>
                    <a:pt x="260" y="11"/>
                  </a:cubicBezTo>
                  <a:cubicBezTo>
                    <a:pt x="259" y="10"/>
                    <a:pt x="259" y="10"/>
                    <a:pt x="259" y="10"/>
                  </a:cubicBezTo>
                  <a:cubicBezTo>
                    <a:pt x="281" y="9"/>
                    <a:pt x="301" y="11"/>
                    <a:pt x="324" y="10"/>
                  </a:cubicBezTo>
                  <a:cubicBezTo>
                    <a:pt x="325" y="9"/>
                    <a:pt x="325" y="9"/>
                    <a:pt x="325" y="9"/>
                  </a:cubicBezTo>
                  <a:cubicBezTo>
                    <a:pt x="319" y="6"/>
                    <a:pt x="311" y="8"/>
                    <a:pt x="304" y="6"/>
                  </a:cubicBezTo>
                  <a:cubicBezTo>
                    <a:pt x="306" y="5"/>
                    <a:pt x="306" y="5"/>
                    <a:pt x="306" y="5"/>
                  </a:cubicBezTo>
                  <a:cubicBezTo>
                    <a:pt x="264" y="1"/>
                    <a:pt x="219" y="0"/>
                    <a:pt x="177" y="1"/>
                  </a:cubicBezTo>
                  <a:cubicBezTo>
                    <a:pt x="35" y="2"/>
                    <a:pt x="35" y="2"/>
                    <a:pt x="35" y="2"/>
                  </a:cubicBezTo>
                  <a:cubicBezTo>
                    <a:pt x="28" y="3"/>
                    <a:pt x="22" y="7"/>
                    <a:pt x="18" y="11"/>
                  </a:cubicBezTo>
                  <a:cubicBezTo>
                    <a:pt x="24" y="13"/>
                    <a:pt x="24" y="13"/>
                    <a:pt x="24" y="13"/>
                  </a:cubicBezTo>
                  <a:cubicBezTo>
                    <a:pt x="16" y="17"/>
                    <a:pt x="16" y="17"/>
                    <a:pt x="16" y="17"/>
                  </a:cubicBezTo>
                  <a:cubicBezTo>
                    <a:pt x="15" y="20"/>
                    <a:pt x="19" y="19"/>
                    <a:pt x="22" y="20"/>
                  </a:cubicBezTo>
                  <a:cubicBezTo>
                    <a:pt x="21" y="20"/>
                    <a:pt x="21" y="20"/>
                    <a:pt x="21" y="20"/>
                  </a:cubicBezTo>
                  <a:cubicBezTo>
                    <a:pt x="20" y="22"/>
                    <a:pt x="16" y="22"/>
                    <a:pt x="19" y="24"/>
                  </a:cubicBezTo>
                  <a:cubicBezTo>
                    <a:pt x="19" y="25"/>
                    <a:pt x="16" y="25"/>
                    <a:pt x="15" y="26"/>
                  </a:cubicBezTo>
                  <a:cubicBezTo>
                    <a:pt x="15" y="29"/>
                    <a:pt x="8" y="33"/>
                    <a:pt x="11" y="37"/>
                  </a:cubicBezTo>
                  <a:cubicBezTo>
                    <a:pt x="8" y="42"/>
                    <a:pt x="13" y="47"/>
                    <a:pt x="12" y="52"/>
                  </a:cubicBezTo>
                  <a:cubicBezTo>
                    <a:pt x="8" y="56"/>
                    <a:pt x="10" y="63"/>
                    <a:pt x="7" y="68"/>
                  </a:cubicBezTo>
                  <a:cubicBezTo>
                    <a:pt x="15" y="73"/>
                    <a:pt x="0" y="77"/>
                    <a:pt x="8" y="82"/>
                  </a:cubicBezTo>
                  <a:cubicBezTo>
                    <a:pt x="9" y="88"/>
                    <a:pt x="16" y="93"/>
                    <a:pt x="24" y="97"/>
                  </a:cubicBezTo>
                  <a:cubicBezTo>
                    <a:pt x="50" y="109"/>
                    <a:pt x="82" y="110"/>
                    <a:pt x="113" y="111"/>
                  </a:cubicBezTo>
                  <a:cubicBezTo>
                    <a:pt x="277" y="109"/>
                    <a:pt x="277" y="109"/>
                    <a:pt x="277" y="109"/>
                  </a:cubicBezTo>
                  <a:cubicBezTo>
                    <a:pt x="295" y="106"/>
                    <a:pt x="314" y="107"/>
                    <a:pt x="331" y="104"/>
                  </a:cubicBezTo>
                  <a:cubicBezTo>
                    <a:pt x="350" y="103"/>
                    <a:pt x="364" y="95"/>
                    <a:pt x="382" y="93"/>
                  </a:cubicBezTo>
                  <a:cubicBezTo>
                    <a:pt x="379" y="91"/>
                    <a:pt x="374" y="92"/>
                    <a:pt x="369" y="91"/>
                  </a:cubicBezTo>
                  <a:cubicBezTo>
                    <a:pt x="375" y="88"/>
                    <a:pt x="382" y="87"/>
                    <a:pt x="388" y="86"/>
                  </a:cubicBezTo>
                  <a:cubicBezTo>
                    <a:pt x="387" y="86"/>
                    <a:pt x="385" y="87"/>
                    <a:pt x="385" y="86"/>
                  </a:cubicBezTo>
                  <a:cubicBezTo>
                    <a:pt x="387" y="84"/>
                    <a:pt x="391" y="86"/>
                    <a:pt x="392" y="84"/>
                  </a:cubicBezTo>
                  <a:cubicBezTo>
                    <a:pt x="389" y="82"/>
                    <a:pt x="389" y="82"/>
                    <a:pt x="389" y="82"/>
                  </a:cubicBezTo>
                  <a:cubicBezTo>
                    <a:pt x="391" y="80"/>
                    <a:pt x="395" y="81"/>
                    <a:pt x="397" y="80"/>
                  </a:cubicBezTo>
                  <a:close/>
                </a:path>
              </a:pathLst>
            </a:custGeom>
            <a:solidFill>
              <a:srgbClr val="C00000"/>
            </a:solidFill>
            <a:ln>
              <a:noFill/>
            </a:ln>
          </p:spPr>
          <p:txBody>
            <a:bodyPr vert="horz" wrap="square" lIns="91412" tIns="45706" rIns="91412" bIns="45706" numCol="1" anchor="t" anchorCtr="0" compatLnSpc="1"/>
            <a:lstStyle/>
            <a:p>
              <a:endParaRPr lang="zh-CN" altLang="en-US" sz="3200">
                <a:latin typeface="Impact" panose="020B0806030902050204" pitchFamily="34" charset="0"/>
              </a:endParaRPr>
            </a:p>
          </p:txBody>
        </p:sp>
        <p:sp>
          <p:nvSpPr>
            <p:cNvPr id="28" name="文本框 8"/>
            <p:cNvSpPr txBox="1"/>
            <p:nvPr/>
          </p:nvSpPr>
          <p:spPr>
            <a:xfrm>
              <a:off x="8415631" y="2637147"/>
              <a:ext cx="761604" cy="437818"/>
            </a:xfrm>
            <a:prstGeom prst="rect">
              <a:avLst/>
            </a:prstGeom>
            <a:noFill/>
            <a:effectLst/>
          </p:spPr>
          <p:txBody>
            <a:bodyPr vert="eaVert" wrap="none" rtlCol="0" anchor="ctr">
              <a:spAutoFit/>
            </a:bodyPr>
            <a:lstStyle>
              <a:defPPr>
                <a:defRPr lang="zh-CN"/>
              </a:defPPr>
              <a:lvl1pPr algn="ctr">
                <a:defRPr sz="4400">
                  <a:solidFill>
                    <a:srgbClr val="004DA1"/>
                  </a:solidFill>
                  <a:latin typeface="李旭科书法" panose="02000603000000000000" pitchFamily="2" charset="-122"/>
                  <a:ea typeface="李旭科书法" panose="02000603000000000000" pitchFamily="2" charset="-122"/>
                </a:defRPr>
              </a:lvl1pPr>
            </a:lstStyle>
            <a:p>
              <a:pPr>
                <a:spcBef>
                  <a:spcPct val="50000"/>
                </a:spcBef>
              </a:pPr>
              <a:r>
                <a:rPr lang="en-US" altLang="zh-CN" sz="2000" dirty="0">
                  <a:solidFill>
                    <a:schemeClr val="bg1"/>
                  </a:solidFill>
                  <a:latin typeface="Impact" panose="020B0806030902050204" pitchFamily="34" charset="0"/>
                  <a:ea typeface="微软雅黑" panose="020B0503020204020204" pitchFamily="34" charset="-122"/>
                </a:rPr>
                <a:t>09</a:t>
              </a:r>
              <a:endParaRPr lang="zh-CN" altLang="en-US" sz="2000" dirty="0">
                <a:solidFill>
                  <a:schemeClr val="bg1"/>
                </a:solidFill>
                <a:latin typeface="Impact" panose="020B0806030902050204" pitchFamily="34" charset="0"/>
                <a:ea typeface="微软雅黑" panose="020B0503020204020204" pitchFamily="34" charset="-122"/>
              </a:endParaRPr>
            </a:p>
          </p:txBody>
        </p:sp>
      </p:grpSp>
      <p:grpSp>
        <p:nvGrpSpPr>
          <p:cNvPr id="29" name="组合 28"/>
          <p:cNvGrpSpPr/>
          <p:nvPr/>
        </p:nvGrpSpPr>
        <p:grpSpPr>
          <a:xfrm>
            <a:off x="3457574" y="301511"/>
            <a:ext cx="2233261" cy="400110"/>
            <a:chOff x="3457574" y="301511"/>
            <a:chExt cx="2233261" cy="400110"/>
          </a:xfrm>
        </p:grpSpPr>
        <p:grpSp>
          <p:nvGrpSpPr>
            <p:cNvPr id="30" name="组合 29"/>
            <p:cNvGrpSpPr/>
            <p:nvPr/>
          </p:nvGrpSpPr>
          <p:grpSpPr>
            <a:xfrm>
              <a:off x="3457574" y="301511"/>
              <a:ext cx="2233261" cy="400110"/>
              <a:chOff x="3662529" y="172663"/>
              <a:chExt cx="2977681" cy="533479"/>
            </a:xfrm>
          </p:grpSpPr>
          <p:sp>
            <p:nvSpPr>
              <p:cNvPr id="32" name="TextBox 15"/>
              <p:cNvSpPr txBox="1"/>
              <p:nvPr/>
            </p:nvSpPr>
            <p:spPr>
              <a:xfrm>
                <a:off x="3662529" y="172663"/>
                <a:ext cx="2977681" cy="533479"/>
              </a:xfrm>
              <a:prstGeom prst="rect">
                <a:avLst/>
              </a:prstGeom>
              <a:noFill/>
            </p:spPr>
            <p:txBody>
              <a:bodyPr wrap="square" rtlCol="0">
                <a:spAutoFit/>
              </a:bodyPr>
              <a:lstStyle/>
              <a:p>
                <a:pPr algn="ctr" fontAlgn="base">
                  <a:spcBef>
                    <a:spcPct val="0"/>
                  </a:spcBef>
                  <a:spcAft>
                    <a:spcPct val="0"/>
                  </a:spcAft>
                </a:pPr>
                <a:r>
                  <a:rPr lang="zh-CN" altLang="en-US" sz="2000" kern="0" dirty="0">
                    <a:solidFill>
                      <a:schemeClr val="tx1">
                        <a:lumMod val="65000"/>
                        <a:lumOff val="35000"/>
                      </a:schemeClr>
                    </a:solidFill>
                    <a:latin typeface="方正大标宋简体" panose="02010601030101010101" pitchFamily="65" charset="-122"/>
                    <a:ea typeface="方正大标宋简体" panose="02010601030101010101" pitchFamily="65" charset="-122"/>
                  </a:rPr>
                  <a:t>家训</a:t>
                </a:r>
                <a:endParaRPr lang="zh-CN" altLang="en-US" sz="2000" kern="0" dirty="0">
                  <a:solidFill>
                    <a:schemeClr val="tx1">
                      <a:lumMod val="65000"/>
                      <a:lumOff val="35000"/>
                    </a:schemeClr>
                  </a:solidFill>
                  <a:latin typeface="方正大标宋简体" panose="02010601030101010101" pitchFamily="65" charset="-122"/>
                  <a:ea typeface="方正大标宋简体" panose="02010601030101010101" pitchFamily="65" charset="-122"/>
                </a:endParaRPr>
              </a:p>
            </p:txBody>
          </p:sp>
          <p:pic>
            <p:nvPicPr>
              <p:cNvPr id="33" name="Picture 4" descr="D:\png\2015008_0006_素材天下网-sucaitianxia.com.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03933" y="236040"/>
                <a:ext cx="570275" cy="398289"/>
              </a:xfrm>
              <a:prstGeom prst="rect">
                <a:avLst/>
              </a:prstGeom>
              <a:noFill/>
              <a:extLst>
                <a:ext uri="{909E8E84-426E-40DD-AFC4-6F175D3DCCD1}">
                  <a14:hiddenFill xmlns:a14="http://schemas.microsoft.com/office/drawing/2010/main">
                    <a:solidFill>
                      <a:srgbClr val="FFFFFF"/>
                    </a:solidFill>
                  </a14:hiddenFill>
                </a:ext>
              </a:extLst>
            </p:spPr>
          </p:pic>
        </p:grpSp>
        <p:pic>
          <p:nvPicPr>
            <p:cNvPr id="31" name="Picture 4" descr="D:\png\2015008_0006_素材天下网-sucaitianxia.com.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39121" y="349044"/>
              <a:ext cx="427706" cy="298716"/>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22" presetClass="entr" presetSubtype="1"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up)">
                                      <p:cBhvr>
                                        <p:cTn id="12" dur="500"/>
                                        <p:tgtEl>
                                          <p:spTgt spid="15"/>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750"/>
                                        <p:tgtEl>
                                          <p:spTgt spid="14"/>
                                        </p:tgtEl>
                                      </p:cBhvr>
                                    </p:animEffect>
                                  </p:childTnLst>
                                </p:cTn>
                              </p:par>
                            </p:childTnLst>
                          </p:cTn>
                        </p:par>
                        <p:par>
                          <p:cTn id="17" fill="hold">
                            <p:stCondLst>
                              <p:cond delay="2000"/>
                            </p:stCondLst>
                            <p:childTnLst>
                              <p:par>
                                <p:cTn id="18" presetID="2" presetClass="entr" presetSubtype="4"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500" fill="hold"/>
                                        <p:tgtEl>
                                          <p:spTgt spid="16"/>
                                        </p:tgtEl>
                                        <p:attrNameLst>
                                          <p:attrName>ppt_x</p:attrName>
                                        </p:attrNameLst>
                                      </p:cBhvr>
                                      <p:tavLst>
                                        <p:tav tm="0">
                                          <p:val>
                                            <p:strVal val="#ppt_x"/>
                                          </p:val>
                                        </p:tav>
                                        <p:tav tm="100000">
                                          <p:val>
                                            <p:strVal val="#ppt_x"/>
                                          </p:val>
                                        </p:tav>
                                      </p:tavLst>
                                    </p:anim>
                                    <p:anim calcmode="lin" valueType="num">
                                      <p:cBhvr additive="base">
                                        <p:cTn id="21" dur="500" fill="hold"/>
                                        <p:tgtEl>
                                          <p:spTgt spid="16"/>
                                        </p:tgtEl>
                                        <p:attrNameLst>
                                          <p:attrName>ppt_y</p:attrName>
                                        </p:attrNameLst>
                                      </p:cBhvr>
                                      <p:tavLst>
                                        <p:tav tm="0">
                                          <p:val>
                                            <p:strVal val="1+#ppt_h/2"/>
                                          </p:val>
                                        </p:tav>
                                        <p:tav tm="100000">
                                          <p:val>
                                            <p:strVal val="#ppt_y"/>
                                          </p:val>
                                        </p:tav>
                                      </p:tavLst>
                                    </p:anim>
                                  </p:childTnLst>
                                </p:cTn>
                              </p:par>
                              <p:par>
                                <p:cTn id="22" presetID="22" presetClass="entr" presetSubtype="1" fill="hold" nodeType="with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wipe(up)">
                                      <p:cBhvr>
                                        <p:cTn id="24" dur="500"/>
                                        <p:tgtEl>
                                          <p:spTgt spid="20"/>
                                        </p:tgtEl>
                                      </p:cBhvr>
                                    </p:animEffect>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750"/>
                                        <p:tgtEl>
                                          <p:spTgt spid="19"/>
                                        </p:tgtEl>
                                      </p:cBhvr>
                                    </p:animEffect>
                                  </p:childTnLst>
                                </p:cTn>
                              </p:par>
                            </p:childTnLst>
                          </p:cTn>
                        </p:par>
                        <p:par>
                          <p:cTn id="29" fill="hold">
                            <p:stCondLst>
                              <p:cond delay="3500"/>
                            </p:stCondLst>
                            <p:childTnLst>
                              <p:par>
                                <p:cTn id="30" presetID="2" presetClass="entr" presetSubtype="4" fill="hold" nodeType="after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500" fill="hold"/>
                                        <p:tgtEl>
                                          <p:spTgt spid="21"/>
                                        </p:tgtEl>
                                        <p:attrNameLst>
                                          <p:attrName>ppt_x</p:attrName>
                                        </p:attrNameLst>
                                      </p:cBhvr>
                                      <p:tavLst>
                                        <p:tav tm="0">
                                          <p:val>
                                            <p:strVal val="#ppt_x"/>
                                          </p:val>
                                        </p:tav>
                                        <p:tav tm="100000">
                                          <p:val>
                                            <p:strVal val="#ppt_x"/>
                                          </p:val>
                                        </p:tav>
                                      </p:tavLst>
                                    </p:anim>
                                    <p:anim calcmode="lin" valueType="num">
                                      <p:cBhvr additive="base">
                                        <p:cTn id="33" dur="500" fill="hold"/>
                                        <p:tgtEl>
                                          <p:spTgt spid="21"/>
                                        </p:tgtEl>
                                        <p:attrNameLst>
                                          <p:attrName>ppt_y</p:attrName>
                                        </p:attrNameLst>
                                      </p:cBhvr>
                                      <p:tavLst>
                                        <p:tav tm="0">
                                          <p:val>
                                            <p:strVal val="1+#ppt_h/2"/>
                                          </p:val>
                                        </p:tav>
                                        <p:tav tm="100000">
                                          <p:val>
                                            <p:strVal val="#ppt_y"/>
                                          </p:val>
                                        </p:tav>
                                      </p:tavLst>
                                    </p:anim>
                                  </p:childTnLst>
                                </p:cTn>
                              </p:par>
                              <p:par>
                                <p:cTn id="34" presetID="22" presetClass="entr" presetSubtype="1" fill="hold" nodeType="with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wipe(up)">
                                      <p:cBhvr>
                                        <p:cTn id="36" dur="500"/>
                                        <p:tgtEl>
                                          <p:spTgt spid="25"/>
                                        </p:tgtEl>
                                      </p:cBhvr>
                                    </p:animEffect>
                                  </p:childTnLst>
                                </p:cTn>
                              </p:par>
                            </p:childTnLst>
                          </p:cTn>
                        </p:par>
                        <p:par>
                          <p:cTn id="37" fill="hold">
                            <p:stCondLst>
                              <p:cond delay="4000"/>
                            </p:stCondLst>
                            <p:childTnLst>
                              <p:par>
                                <p:cTn id="38" presetID="10" presetClass="entr" presetSubtype="0" fill="hold" grpId="0" nodeType="after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750"/>
                                        <p:tgtEl>
                                          <p:spTgt spid="24"/>
                                        </p:tgtEl>
                                      </p:cBhvr>
                                    </p:animEffect>
                                  </p:childTnLst>
                                </p:cTn>
                              </p:par>
                            </p:childTnLst>
                          </p:cTn>
                        </p:par>
                        <p:par>
                          <p:cTn id="41" fill="hold">
                            <p:stCondLst>
                              <p:cond delay="5000"/>
                            </p:stCondLst>
                            <p:childTnLst>
                              <p:par>
                                <p:cTn id="42" presetID="2" presetClass="entr" presetSubtype="4" fill="hold" nodeType="afterEffect">
                                  <p:stCondLst>
                                    <p:cond delay="0"/>
                                  </p:stCondLst>
                                  <p:childTnLst>
                                    <p:set>
                                      <p:cBhvr>
                                        <p:cTn id="43" dur="1" fill="hold">
                                          <p:stCondLst>
                                            <p:cond delay="0"/>
                                          </p:stCondLst>
                                        </p:cTn>
                                        <p:tgtEl>
                                          <p:spTgt spid="26"/>
                                        </p:tgtEl>
                                        <p:attrNameLst>
                                          <p:attrName>style.visibility</p:attrName>
                                        </p:attrNameLst>
                                      </p:cBhvr>
                                      <p:to>
                                        <p:strVal val="visible"/>
                                      </p:to>
                                    </p:set>
                                    <p:anim calcmode="lin" valueType="num">
                                      <p:cBhvr additive="base">
                                        <p:cTn id="44" dur="500" fill="hold"/>
                                        <p:tgtEl>
                                          <p:spTgt spid="26"/>
                                        </p:tgtEl>
                                        <p:attrNameLst>
                                          <p:attrName>ppt_x</p:attrName>
                                        </p:attrNameLst>
                                      </p:cBhvr>
                                      <p:tavLst>
                                        <p:tav tm="0">
                                          <p:val>
                                            <p:strVal val="#ppt_x"/>
                                          </p:val>
                                        </p:tav>
                                        <p:tav tm="100000">
                                          <p:val>
                                            <p:strVal val="#ppt_x"/>
                                          </p:val>
                                        </p:tav>
                                      </p:tavLst>
                                    </p:anim>
                                    <p:anim calcmode="lin" valueType="num">
                                      <p:cBhvr additive="base">
                                        <p:cTn id="45"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9" grpId="0"/>
      <p:bldP spid="2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28"/>
          <p:cNvSpPr txBox="1"/>
          <p:nvPr/>
        </p:nvSpPr>
        <p:spPr>
          <a:xfrm>
            <a:off x="3753076" y="1527047"/>
            <a:ext cx="738664" cy="2913147"/>
          </a:xfrm>
          <a:prstGeom prst="rect">
            <a:avLst/>
          </a:prstGeom>
          <a:noFill/>
        </p:spPr>
        <p:txBody>
          <a:bodyPr vert="eaVert" wrap="square" rtlCol="0">
            <a:spAutoFit/>
          </a:bodyPr>
          <a:lstStyle/>
          <a:p>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rPr>
              <a:t>田亩差役，承事官府，必诚必信。如有所费量，于人户均取。毋损人利己，暴敛多科。</a:t>
            </a:r>
            <a:endParaRPr lang="zh-CN" altLang="zh-CN" sz="7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4574109" y="1566784"/>
            <a:ext cx="0" cy="2395352"/>
          </a:xfrm>
          <a:prstGeom prst="line">
            <a:avLst/>
          </a:prstGeom>
          <a:ln>
            <a:solidFill>
              <a:schemeClr val="tx1"/>
            </a:solidFill>
            <a:prstDash val="dashDot"/>
          </a:ln>
        </p:spPr>
        <p:style>
          <a:lnRef idx="1">
            <a:schemeClr val="accent1"/>
          </a:lnRef>
          <a:fillRef idx="0">
            <a:schemeClr val="accent1"/>
          </a:fillRef>
          <a:effectRef idx="0">
            <a:schemeClr val="accent1"/>
          </a:effectRef>
          <a:fontRef idx="minor">
            <a:schemeClr val="tx1"/>
          </a:fontRef>
        </p:style>
      </p:cxnSp>
      <p:grpSp>
        <p:nvGrpSpPr>
          <p:cNvPr id="16" name="组合 15"/>
          <p:cNvGrpSpPr/>
          <p:nvPr/>
        </p:nvGrpSpPr>
        <p:grpSpPr>
          <a:xfrm rot="16200000">
            <a:off x="4009739" y="598755"/>
            <a:ext cx="492443" cy="1446268"/>
            <a:chOff x="8415629" y="2095554"/>
            <a:chExt cx="761604" cy="1712963"/>
          </a:xfrm>
        </p:grpSpPr>
        <p:sp>
          <p:nvSpPr>
            <p:cNvPr id="17" name="Freeform 668"/>
            <p:cNvSpPr/>
            <p:nvPr/>
          </p:nvSpPr>
          <p:spPr bwMode="auto">
            <a:xfrm rot="5400000">
              <a:off x="7926215" y="2743467"/>
              <a:ext cx="1712963" cy="417137"/>
            </a:xfrm>
            <a:custGeom>
              <a:avLst/>
              <a:gdLst>
                <a:gd name="T0" fmla="*/ 384 w 398"/>
                <a:gd name="T1" fmla="*/ 77 h 111"/>
                <a:gd name="T2" fmla="*/ 388 w 398"/>
                <a:gd name="T3" fmla="*/ 74 h 111"/>
                <a:gd name="T4" fmla="*/ 388 w 398"/>
                <a:gd name="T5" fmla="*/ 71 h 111"/>
                <a:gd name="T6" fmla="*/ 397 w 398"/>
                <a:gd name="T7" fmla="*/ 67 h 111"/>
                <a:gd name="T8" fmla="*/ 390 w 398"/>
                <a:gd name="T9" fmla="*/ 62 h 111"/>
                <a:gd name="T10" fmla="*/ 388 w 398"/>
                <a:gd name="T11" fmla="*/ 59 h 111"/>
                <a:gd name="T12" fmla="*/ 388 w 398"/>
                <a:gd name="T13" fmla="*/ 56 h 111"/>
                <a:gd name="T14" fmla="*/ 385 w 398"/>
                <a:gd name="T15" fmla="*/ 54 h 111"/>
                <a:gd name="T16" fmla="*/ 387 w 398"/>
                <a:gd name="T17" fmla="*/ 51 h 111"/>
                <a:gd name="T18" fmla="*/ 389 w 398"/>
                <a:gd name="T19" fmla="*/ 48 h 111"/>
                <a:gd name="T20" fmla="*/ 384 w 398"/>
                <a:gd name="T21" fmla="*/ 46 h 111"/>
                <a:gd name="T22" fmla="*/ 378 w 398"/>
                <a:gd name="T23" fmla="*/ 42 h 111"/>
                <a:gd name="T24" fmla="*/ 385 w 398"/>
                <a:gd name="T25" fmla="*/ 40 h 111"/>
                <a:gd name="T26" fmla="*/ 378 w 398"/>
                <a:gd name="T27" fmla="*/ 37 h 111"/>
                <a:gd name="T28" fmla="*/ 378 w 398"/>
                <a:gd name="T29" fmla="*/ 34 h 111"/>
                <a:gd name="T30" fmla="*/ 373 w 398"/>
                <a:gd name="T31" fmla="*/ 32 h 111"/>
                <a:gd name="T32" fmla="*/ 369 w 398"/>
                <a:gd name="T33" fmla="*/ 28 h 111"/>
                <a:gd name="T34" fmla="*/ 350 w 398"/>
                <a:gd name="T35" fmla="*/ 23 h 111"/>
                <a:gd name="T36" fmla="*/ 358 w 398"/>
                <a:gd name="T37" fmla="*/ 19 h 111"/>
                <a:gd name="T38" fmla="*/ 260 w 398"/>
                <a:gd name="T39" fmla="*/ 11 h 111"/>
                <a:gd name="T40" fmla="*/ 324 w 398"/>
                <a:gd name="T41" fmla="*/ 10 h 111"/>
                <a:gd name="T42" fmla="*/ 304 w 398"/>
                <a:gd name="T43" fmla="*/ 6 h 111"/>
                <a:gd name="T44" fmla="*/ 177 w 398"/>
                <a:gd name="T45" fmla="*/ 1 h 111"/>
                <a:gd name="T46" fmla="*/ 18 w 398"/>
                <a:gd name="T47" fmla="*/ 11 h 111"/>
                <a:gd name="T48" fmla="*/ 16 w 398"/>
                <a:gd name="T49" fmla="*/ 17 h 111"/>
                <a:gd name="T50" fmla="*/ 21 w 398"/>
                <a:gd name="T51" fmla="*/ 20 h 111"/>
                <a:gd name="T52" fmla="*/ 15 w 398"/>
                <a:gd name="T53" fmla="*/ 26 h 111"/>
                <a:gd name="T54" fmla="*/ 12 w 398"/>
                <a:gd name="T55" fmla="*/ 52 h 111"/>
                <a:gd name="T56" fmla="*/ 8 w 398"/>
                <a:gd name="T57" fmla="*/ 82 h 111"/>
                <a:gd name="T58" fmla="*/ 113 w 398"/>
                <a:gd name="T59" fmla="*/ 111 h 111"/>
                <a:gd name="T60" fmla="*/ 331 w 398"/>
                <a:gd name="T61" fmla="*/ 104 h 111"/>
                <a:gd name="T62" fmla="*/ 369 w 398"/>
                <a:gd name="T63" fmla="*/ 91 h 111"/>
                <a:gd name="T64" fmla="*/ 385 w 398"/>
                <a:gd name="T65" fmla="*/ 86 h 111"/>
                <a:gd name="T66" fmla="*/ 389 w 398"/>
                <a:gd name="T67" fmla="*/ 8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8" h="111">
                  <a:moveTo>
                    <a:pt x="397" y="80"/>
                  </a:moveTo>
                  <a:cubicBezTo>
                    <a:pt x="394" y="77"/>
                    <a:pt x="387" y="79"/>
                    <a:pt x="384" y="77"/>
                  </a:cubicBezTo>
                  <a:cubicBezTo>
                    <a:pt x="387" y="75"/>
                    <a:pt x="394" y="76"/>
                    <a:pt x="396" y="76"/>
                  </a:cubicBezTo>
                  <a:cubicBezTo>
                    <a:pt x="388" y="74"/>
                    <a:pt x="388" y="74"/>
                    <a:pt x="388" y="74"/>
                  </a:cubicBezTo>
                  <a:cubicBezTo>
                    <a:pt x="397" y="72"/>
                    <a:pt x="397" y="72"/>
                    <a:pt x="397" y="72"/>
                  </a:cubicBezTo>
                  <a:cubicBezTo>
                    <a:pt x="395" y="71"/>
                    <a:pt x="390" y="73"/>
                    <a:pt x="388" y="71"/>
                  </a:cubicBezTo>
                  <a:cubicBezTo>
                    <a:pt x="388" y="69"/>
                    <a:pt x="390" y="70"/>
                    <a:pt x="391" y="70"/>
                  </a:cubicBezTo>
                  <a:cubicBezTo>
                    <a:pt x="394" y="70"/>
                    <a:pt x="398" y="69"/>
                    <a:pt x="397" y="67"/>
                  </a:cubicBezTo>
                  <a:cubicBezTo>
                    <a:pt x="397" y="63"/>
                    <a:pt x="391" y="64"/>
                    <a:pt x="388" y="63"/>
                  </a:cubicBezTo>
                  <a:cubicBezTo>
                    <a:pt x="390" y="62"/>
                    <a:pt x="390" y="62"/>
                    <a:pt x="390" y="62"/>
                  </a:cubicBezTo>
                  <a:cubicBezTo>
                    <a:pt x="388" y="62"/>
                    <a:pt x="386" y="62"/>
                    <a:pt x="385" y="60"/>
                  </a:cubicBezTo>
                  <a:cubicBezTo>
                    <a:pt x="386" y="60"/>
                    <a:pt x="387" y="59"/>
                    <a:pt x="388" y="59"/>
                  </a:cubicBezTo>
                  <a:cubicBezTo>
                    <a:pt x="383" y="57"/>
                    <a:pt x="383" y="57"/>
                    <a:pt x="383" y="57"/>
                  </a:cubicBezTo>
                  <a:cubicBezTo>
                    <a:pt x="388" y="56"/>
                    <a:pt x="388" y="56"/>
                    <a:pt x="388" y="56"/>
                  </a:cubicBezTo>
                  <a:cubicBezTo>
                    <a:pt x="386" y="56"/>
                    <a:pt x="386" y="56"/>
                    <a:pt x="386" y="56"/>
                  </a:cubicBezTo>
                  <a:cubicBezTo>
                    <a:pt x="384" y="55"/>
                    <a:pt x="386" y="54"/>
                    <a:pt x="385" y="54"/>
                  </a:cubicBezTo>
                  <a:cubicBezTo>
                    <a:pt x="383" y="52"/>
                    <a:pt x="379" y="54"/>
                    <a:pt x="377" y="52"/>
                  </a:cubicBezTo>
                  <a:cubicBezTo>
                    <a:pt x="380" y="51"/>
                    <a:pt x="384" y="51"/>
                    <a:pt x="387" y="51"/>
                  </a:cubicBezTo>
                  <a:cubicBezTo>
                    <a:pt x="385" y="51"/>
                    <a:pt x="382" y="51"/>
                    <a:pt x="381" y="49"/>
                  </a:cubicBezTo>
                  <a:cubicBezTo>
                    <a:pt x="389" y="48"/>
                    <a:pt x="389" y="48"/>
                    <a:pt x="389" y="48"/>
                  </a:cubicBezTo>
                  <a:cubicBezTo>
                    <a:pt x="387" y="47"/>
                    <a:pt x="384" y="48"/>
                    <a:pt x="382" y="47"/>
                  </a:cubicBezTo>
                  <a:cubicBezTo>
                    <a:pt x="384" y="46"/>
                    <a:pt x="384" y="46"/>
                    <a:pt x="384" y="46"/>
                  </a:cubicBezTo>
                  <a:cubicBezTo>
                    <a:pt x="381" y="45"/>
                    <a:pt x="378" y="46"/>
                    <a:pt x="376" y="44"/>
                  </a:cubicBezTo>
                  <a:cubicBezTo>
                    <a:pt x="377" y="43"/>
                    <a:pt x="378" y="43"/>
                    <a:pt x="378" y="42"/>
                  </a:cubicBezTo>
                  <a:cubicBezTo>
                    <a:pt x="377" y="42"/>
                    <a:pt x="375" y="42"/>
                    <a:pt x="374" y="41"/>
                  </a:cubicBezTo>
                  <a:cubicBezTo>
                    <a:pt x="377" y="40"/>
                    <a:pt x="382" y="41"/>
                    <a:pt x="385" y="40"/>
                  </a:cubicBezTo>
                  <a:cubicBezTo>
                    <a:pt x="377" y="37"/>
                    <a:pt x="377" y="37"/>
                    <a:pt x="377" y="37"/>
                  </a:cubicBezTo>
                  <a:cubicBezTo>
                    <a:pt x="377" y="37"/>
                    <a:pt x="377" y="37"/>
                    <a:pt x="378" y="37"/>
                  </a:cubicBezTo>
                  <a:cubicBezTo>
                    <a:pt x="373" y="35"/>
                    <a:pt x="373" y="35"/>
                    <a:pt x="373" y="35"/>
                  </a:cubicBezTo>
                  <a:cubicBezTo>
                    <a:pt x="375" y="34"/>
                    <a:pt x="377" y="35"/>
                    <a:pt x="378" y="34"/>
                  </a:cubicBezTo>
                  <a:cubicBezTo>
                    <a:pt x="370" y="32"/>
                    <a:pt x="370" y="32"/>
                    <a:pt x="370" y="32"/>
                  </a:cubicBezTo>
                  <a:cubicBezTo>
                    <a:pt x="371" y="31"/>
                    <a:pt x="372" y="32"/>
                    <a:pt x="373" y="32"/>
                  </a:cubicBezTo>
                  <a:cubicBezTo>
                    <a:pt x="358" y="29"/>
                    <a:pt x="358" y="29"/>
                    <a:pt x="358" y="29"/>
                  </a:cubicBezTo>
                  <a:cubicBezTo>
                    <a:pt x="362" y="28"/>
                    <a:pt x="365" y="30"/>
                    <a:pt x="369" y="28"/>
                  </a:cubicBezTo>
                  <a:cubicBezTo>
                    <a:pt x="362" y="26"/>
                    <a:pt x="351" y="28"/>
                    <a:pt x="345" y="24"/>
                  </a:cubicBezTo>
                  <a:cubicBezTo>
                    <a:pt x="346" y="23"/>
                    <a:pt x="348" y="23"/>
                    <a:pt x="350" y="23"/>
                  </a:cubicBezTo>
                  <a:cubicBezTo>
                    <a:pt x="346" y="22"/>
                    <a:pt x="346" y="22"/>
                    <a:pt x="346" y="22"/>
                  </a:cubicBezTo>
                  <a:cubicBezTo>
                    <a:pt x="349" y="20"/>
                    <a:pt x="356" y="21"/>
                    <a:pt x="358" y="19"/>
                  </a:cubicBezTo>
                  <a:cubicBezTo>
                    <a:pt x="354" y="19"/>
                    <a:pt x="350" y="19"/>
                    <a:pt x="347" y="17"/>
                  </a:cubicBezTo>
                  <a:cubicBezTo>
                    <a:pt x="319" y="14"/>
                    <a:pt x="290" y="11"/>
                    <a:pt x="260" y="11"/>
                  </a:cubicBezTo>
                  <a:cubicBezTo>
                    <a:pt x="259" y="10"/>
                    <a:pt x="259" y="10"/>
                    <a:pt x="259" y="10"/>
                  </a:cubicBezTo>
                  <a:cubicBezTo>
                    <a:pt x="281" y="9"/>
                    <a:pt x="301" y="11"/>
                    <a:pt x="324" y="10"/>
                  </a:cubicBezTo>
                  <a:cubicBezTo>
                    <a:pt x="325" y="9"/>
                    <a:pt x="325" y="9"/>
                    <a:pt x="325" y="9"/>
                  </a:cubicBezTo>
                  <a:cubicBezTo>
                    <a:pt x="319" y="6"/>
                    <a:pt x="311" y="8"/>
                    <a:pt x="304" y="6"/>
                  </a:cubicBezTo>
                  <a:cubicBezTo>
                    <a:pt x="306" y="5"/>
                    <a:pt x="306" y="5"/>
                    <a:pt x="306" y="5"/>
                  </a:cubicBezTo>
                  <a:cubicBezTo>
                    <a:pt x="264" y="1"/>
                    <a:pt x="219" y="0"/>
                    <a:pt x="177" y="1"/>
                  </a:cubicBezTo>
                  <a:cubicBezTo>
                    <a:pt x="35" y="2"/>
                    <a:pt x="35" y="2"/>
                    <a:pt x="35" y="2"/>
                  </a:cubicBezTo>
                  <a:cubicBezTo>
                    <a:pt x="28" y="3"/>
                    <a:pt x="22" y="7"/>
                    <a:pt x="18" y="11"/>
                  </a:cubicBezTo>
                  <a:cubicBezTo>
                    <a:pt x="24" y="13"/>
                    <a:pt x="24" y="13"/>
                    <a:pt x="24" y="13"/>
                  </a:cubicBezTo>
                  <a:cubicBezTo>
                    <a:pt x="16" y="17"/>
                    <a:pt x="16" y="17"/>
                    <a:pt x="16" y="17"/>
                  </a:cubicBezTo>
                  <a:cubicBezTo>
                    <a:pt x="15" y="20"/>
                    <a:pt x="19" y="19"/>
                    <a:pt x="22" y="20"/>
                  </a:cubicBezTo>
                  <a:cubicBezTo>
                    <a:pt x="21" y="20"/>
                    <a:pt x="21" y="20"/>
                    <a:pt x="21" y="20"/>
                  </a:cubicBezTo>
                  <a:cubicBezTo>
                    <a:pt x="20" y="22"/>
                    <a:pt x="16" y="22"/>
                    <a:pt x="19" y="24"/>
                  </a:cubicBezTo>
                  <a:cubicBezTo>
                    <a:pt x="19" y="25"/>
                    <a:pt x="16" y="25"/>
                    <a:pt x="15" y="26"/>
                  </a:cubicBezTo>
                  <a:cubicBezTo>
                    <a:pt x="15" y="29"/>
                    <a:pt x="8" y="33"/>
                    <a:pt x="11" y="37"/>
                  </a:cubicBezTo>
                  <a:cubicBezTo>
                    <a:pt x="8" y="42"/>
                    <a:pt x="13" y="47"/>
                    <a:pt x="12" y="52"/>
                  </a:cubicBezTo>
                  <a:cubicBezTo>
                    <a:pt x="8" y="56"/>
                    <a:pt x="10" y="63"/>
                    <a:pt x="7" y="68"/>
                  </a:cubicBezTo>
                  <a:cubicBezTo>
                    <a:pt x="15" y="73"/>
                    <a:pt x="0" y="77"/>
                    <a:pt x="8" y="82"/>
                  </a:cubicBezTo>
                  <a:cubicBezTo>
                    <a:pt x="9" y="88"/>
                    <a:pt x="16" y="93"/>
                    <a:pt x="24" y="97"/>
                  </a:cubicBezTo>
                  <a:cubicBezTo>
                    <a:pt x="50" y="109"/>
                    <a:pt x="82" y="110"/>
                    <a:pt x="113" y="111"/>
                  </a:cubicBezTo>
                  <a:cubicBezTo>
                    <a:pt x="277" y="109"/>
                    <a:pt x="277" y="109"/>
                    <a:pt x="277" y="109"/>
                  </a:cubicBezTo>
                  <a:cubicBezTo>
                    <a:pt x="295" y="106"/>
                    <a:pt x="314" y="107"/>
                    <a:pt x="331" y="104"/>
                  </a:cubicBezTo>
                  <a:cubicBezTo>
                    <a:pt x="350" y="103"/>
                    <a:pt x="364" y="95"/>
                    <a:pt x="382" y="93"/>
                  </a:cubicBezTo>
                  <a:cubicBezTo>
                    <a:pt x="379" y="91"/>
                    <a:pt x="374" y="92"/>
                    <a:pt x="369" y="91"/>
                  </a:cubicBezTo>
                  <a:cubicBezTo>
                    <a:pt x="375" y="88"/>
                    <a:pt x="382" y="87"/>
                    <a:pt x="388" y="86"/>
                  </a:cubicBezTo>
                  <a:cubicBezTo>
                    <a:pt x="387" y="86"/>
                    <a:pt x="385" y="87"/>
                    <a:pt x="385" y="86"/>
                  </a:cubicBezTo>
                  <a:cubicBezTo>
                    <a:pt x="387" y="84"/>
                    <a:pt x="391" y="86"/>
                    <a:pt x="392" y="84"/>
                  </a:cubicBezTo>
                  <a:cubicBezTo>
                    <a:pt x="389" y="82"/>
                    <a:pt x="389" y="82"/>
                    <a:pt x="389" y="82"/>
                  </a:cubicBezTo>
                  <a:cubicBezTo>
                    <a:pt x="391" y="80"/>
                    <a:pt x="395" y="81"/>
                    <a:pt x="397" y="80"/>
                  </a:cubicBezTo>
                  <a:close/>
                </a:path>
              </a:pathLst>
            </a:custGeom>
            <a:solidFill>
              <a:srgbClr val="C00000"/>
            </a:solidFill>
            <a:ln>
              <a:noFill/>
            </a:ln>
          </p:spPr>
          <p:txBody>
            <a:bodyPr vert="horz" wrap="square" lIns="91412" tIns="45706" rIns="91412" bIns="45706" numCol="1" anchor="t" anchorCtr="0" compatLnSpc="1"/>
            <a:lstStyle/>
            <a:p>
              <a:endParaRPr lang="zh-CN" altLang="en-US" sz="3200">
                <a:latin typeface="Impact" panose="020B0806030902050204" pitchFamily="34" charset="0"/>
              </a:endParaRPr>
            </a:p>
          </p:txBody>
        </p:sp>
        <p:sp>
          <p:nvSpPr>
            <p:cNvPr id="18" name="文本框 8"/>
            <p:cNvSpPr txBox="1"/>
            <p:nvPr/>
          </p:nvSpPr>
          <p:spPr>
            <a:xfrm>
              <a:off x="8415629" y="2661830"/>
              <a:ext cx="761604" cy="388454"/>
            </a:xfrm>
            <a:prstGeom prst="rect">
              <a:avLst/>
            </a:prstGeom>
            <a:noFill/>
            <a:effectLst/>
          </p:spPr>
          <p:txBody>
            <a:bodyPr vert="eaVert" wrap="none" rtlCol="0" anchor="ctr">
              <a:spAutoFit/>
            </a:bodyPr>
            <a:lstStyle>
              <a:defPPr>
                <a:defRPr lang="zh-CN"/>
              </a:defPPr>
              <a:lvl1pPr algn="ctr">
                <a:defRPr sz="4400">
                  <a:solidFill>
                    <a:srgbClr val="004DA1"/>
                  </a:solidFill>
                  <a:latin typeface="李旭科书法" panose="02000603000000000000" pitchFamily="2" charset="-122"/>
                  <a:ea typeface="李旭科书法" panose="02000603000000000000" pitchFamily="2" charset="-122"/>
                </a:defRPr>
              </a:lvl1pPr>
            </a:lstStyle>
            <a:p>
              <a:pPr>
                <a:spcBef>
                  <a:spcPct val="50000"/>
                </a:spcBef>
              </a:pPr>
              <a:r>
                <a:rPr lang="en-US" altLang="zh-CN" sz="2000" dirty="0">
                  <a:solidFill>
                    <a:schemeClr val="bg1"/>
                  </a:solidFill>
                  <a:latin typeface="Impact" panose="020B0806030902050204" pitchFamily="34" charset="0"/>
                  <a:ea typeface="微软雅黑" panose="020B0503020204020204" pitchFamily="34" charset="-122"/>
                </a:rPr>
                <a:t>10</a:t>
              </a:r>
              <a:endParaRPr lang="zh-CN" altLang="en-US" sz="2000" dirty="0">
                <a:solidFill>
                  <a:schemeClr val="bg1"/>
                </a:solidFill>
                <a:latin typeface="Impact" panose="020B0806030902050204" pitchFamily="34" charset="0"/>
                <a:ea typeface="微软雅黑" panose="020B0503020204020204" pitchFamily="34" charset="-122"/>
              </a:endParaRPr>
            </a:p>
          </p:txBody>
        </p:sp>
      </p:grpSp>
      <p:sp>
        <p:nvSpPr>
          <p:cNvPr id="19" name="TextBox 28"/>
          <p:cNvSpPr txBox="1"/>
          <p:nvPr/>
        </p:nvSpPr>
        <p:spPr>
          <a:xfrm>
            <a:off x="5476307" y="1509343"/>
            <a:ext cx="738664" cy="2913147"/>
          </a:xfrm>
          <a:prstGeom prst="rect">
            <a:avLst/>
          </a:prstGeom>
          <a:noFill/>
        </p:spPr>
        <p:txBody>
          <a:bodyPr vert="eaVert" wrap="square" rtlCol="0">
            <a:spAutoFit/>
          </a:bodyPr>
          <a:lstStyle/>
          <a:p>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rPr>
              <a:t>世之生事诈人者，亦必伺人有过，然后起衅。我若无缺，彼虽凶恶，岂敢凌我谨守礼法之人。</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20" name="直接连接符 19"/>
          <p:cNvCxnSpPr/>
          <p:nvPr/>
        </p:nvCxnSpPr>
        <p:spPr>
          <a:xfrm>
            <a:off x="6297340" y="1549080"/>
            <a:ext cx="0" cy="2395352"/>
          </a:xfrm>
          <a:prstGeom prst="line">
            <a:avLst/>
          </a:prstGeom>
          <a:ln>
            <a:solidFill>
              <a:schemeClr val="tx1"/>
            </a:solidFill>
            <a:prstDash val="dashDot"/>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rot="16200000">
            <a:off x="5732970" y="581050"/>
            <a:ext cx="492443" cy="1446268"/>
            <a:chOff x="8415629" y="2095554"/>
            <a:chExt cx="761604" cy="1712963"/>
          </a:xfrm>
        </p:grpSpPr>
        <p:sp>
          <p:nvSpPr>
            <p:cNvPr id="22" name="Freeform 668"/>
            <p:cNvSpPr/>
            <p:nvPr/>
          </p:nvSpPr>
          <p:spPr bwMode="auto">
            <a:xfrm rot="5400000">
              <a:off x="7926215" y="2743467"/>
              <a:ext cx="1712963" cy="417137"/>
            </a:xfrm>
            <a:custGeom>
              <a:avLst/>
              <a:gdLst>
                <a:gd name="T0" fmla="*/ 384 w 398"/>
                <a:gd name="T1" fmla="*/ 77 h 111"/>
                <a:gd name="T2" fmla="*/ 388 w 398"/>
                <a:gd name="T3" fmla="*/ 74 h 111"/>
                <a:gd name="T4" fmla="*/ 388 w 398"/>
                <a:gd name="T5" fmla="*/ 71 h 111"/>
                <a:gd name="T6" fmla="*/ 397 w 398"/>
                <a:gd name="T7" fmla="*/ 67 h 111"/>
                <a:gd name="T8" fmla="*/ 390 w 398"/>
                <a:gd name="T9" fmla="*/ 62 h 111"/>
                <a:gd name="T10" fmla="*/ 388 w 398"/>
                <a:gd name="T11" fmla="*/ 59 h 111"/>
                <a:gd name="T12" fmla="*/ 388 w 398"/>
                <a:gd name="T13" fmla="*/ 56 h 111"/>
                <a:gd name="T14" fmla="*/ 385 w 398"/>
                <a:gd name="T15" fmla="*/ 54 h 111"/>
                <a:gd name="T16" fmla="*/ 387 w 398"/>
                <a:gd name="T17" fmla="*/ 51 h 111"/>
                <a:gd name="T18" fmla="*/ 389 w 398"/>
                <a:gd name="T19" fmla="*/ 48 h 111"/>
                <a:gd name="T20" fmla="*/ 384 w 398"/>
                <a:gd name="T21" fmla="*/ 46 h 111"/>
                <a:gd name="T22" fmla="*/ 378 w 398"/>
                <a:gd name="T23" fmla="*/ 42 h 111"/>
                <a:gd name="T24" fmla="*/ 385 w 398"/>
                <a:gd name="T25" fmla="*/ 40 h 111"/>
                <a:gd name="T26" fmla="*/ 378 w 398"/>
                <a:gd name="T27" fmla="*/ 37 h 111"/>
                <a:gd name="T28" fmla="*/ 378 w 398"/>
                <a:gd name="T29" fmla="*/ 34 h 111"/>
                <a:gd name="T30" fmla="*/ 373 w 398"/>
                <a:gd name="T31" fmla="*/ 32 h 111"/>
                <a:gd name="T32" fmla="*/ 369 w 398"/>
                <a:gd name="T33" fmla="*/ 28 h 111"/>
                <a:gd name="T34" fmla="*/ 350 w 398"/>
                <a:gd name="T35" fmla="*/ 23 h 111"/>
                <a:gd name="T36" fmla="*/ 358 w 398"/>
                <a:gd name="T37" fmla="*/ 19 h 111"/>
                <a:gd name="T38" fmla="*/ 260 w 398"/>
                <a:gd name="T39" fmla="*/ 11 h 111"/>
                <a:gd name="T40" fmla="*/ 324 w 398"/>
                <a:gd name="T41" fmla="*/ 10 h 111"/>
                <a:gd name="T42" fmla="*/ 304 w 398"/>
                <a:gd name="T43" fmla="*/ 6 h 111"/>
                <a:gd name="T44" fmla="*/ 177 w 398"/>
                <a:gd name="T45" fmla="*/ 1 h 111"/>
                <a:gd name="T46" fmla="*/ 18 w 398"/>
                <a:gd name="T47" fmla="*/ 11 h 111"/>
                <a:gd name="T48" fmla="*/ 16 w 398"/>
                <a:gd name="T49" fmla="*/ 17 h 111"/>
                <a:gd name="T50" fmla="*/ 21 w 398"/>
                <a:gd name="T51" fmla="*/ 20 h 111"/>
                <a:gd name="T52" fmla="*/ 15 w 398"/>
                <a:gd name="T53" fmla="*/ 26 h 111"/>
                <a:gd name="T54" fmla="*/ 12 w 398"/>
                <a:gd name="T55" fmla="*/ 52 h 111"/>
                <a:gd name="T56" fmla="*/ 8 w 398"/>
                <a:gd name="T57" fmla="*/ 82 h 111"/>
                <a:gd name="T58" fmla="*/ 113 w 398"/>
                <a:gd name="T59" fmla="*/ 111 h 111"/>
                <a:gd name="T60" fmla="*/ 331 w 398"/>
                <a:gd name="T61" fmla="*/ 104 h 111"/>
                <a:gd name="T62" fmla="*/ 369 w 398"/>
                <a:gd name="T63" fmla="*/ 91 h 111"/>
                <a:gd name="T64" fmla="*/ 385 w 398"/>
                <a:gd name="T65" fmla="*/ 86 h 111"/>
                <a:gd name="T66" fmla="*/ 389 w 398"/>
                <a:gd name="T67" fmla="*/ 8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8" h="111">
                  <a:moveTo>
                    <a:pt x="397" y="80"/>
                  </a:moveTo>
                  <a:cubicBezTo>
                    <a:pt x="394" y="77"/>
                    <a:pt x="387" y="79"/>
                    <a:pt x="384" y="77"/>
                  </a:cubicBezTo>
                  <a:cubicBezTo>
                    <a:pt x="387" y="75"/>
                    <a:pt x="394" y="76"/>
                    <a:pt x="396" y="76"/>
                  </a:cubicBezTo>
                  <a:cubicBezTo>
                    <a:pt x="388" y="74"/>
                    <a:pt x="388" y="74"/>
                    <a:pt x="388" y="74"/>
                  </a:cubicBezTo>
                  <a:cubicBezTo>
                    <a:pt x="397" y="72"/>
                    <a:pt x="397" y="72"/>
                    <a:pt x="397" y="72"/>
                  </a:cubicBezTo>
                  <a:cubicBezTo>
                    <a:pt x="395" y="71"/>
                    <a:pt x="390" y="73"/>
                    <a:pt x="388" y="71"/>
                  </a:cubicBezTo>
                  <a:cubicBezTo>
                    <a:pt x="388" y="69"/>
                    <a:pt x="390" y="70"/>
                    <a:pt x="391" y="70"/>
                  </a:cubicBezTo>
                  <a:cubicBezTo>
                    <a:pt x="394" y="70"/>
                    <a:pt x="398" y="69"/>
                    <a:pt x="397" y="67"/>
                  </a:cubicBezTo>
                  <a:cubicBezTo>
                    <a:pt x="397" y="63"/>
                    <a:pt x="391" y="64"/>
                    <a:pt x="388" y="63"/>
                  </a:cubicBezTo>
                  <a:cubicBezTo>
                    <a:pt x="390" y="62"/>
                    <a:pt x="390" y="62"/>
                    <a:pt x="390" y="62"/>
                  </a:cubicBezTo>
                  <a:cubicBezTo>
                    <a:pt x="388" y="62"/>
                    <a:pt x="386" y="62"/>
                    <a:pt x="385" y="60"/>
                  </a:cubicBezTo>
                  <a:cubicBezTo>
                    <a:pt x="386" y="60"/>
                    <a:pt x="387" y="59"/>
                    <a:pt x="388" y="59"/>
                  </a:cubicBezTo>
                  <a:cubicBezTo>
                    <a:pt x="383" y="57"/>
                    <a:pt x="383" y="57"/>
                    <a:pt x="383" y="57"/>
                  </a:cubicBezTo>
                  <a:cubicBezTo>
                    <a:pt x="388" y="56"/>
                    <a:pt x="388" y="56"/>
                    <a:pt x="388" y="56"/>
                  </a:cubicBezTo>
                  <a:cubicBezTo>
                    <a:pt x="386" y="56"/>
                    <a:pt x="386" y="56"/>
                    <a:pt x="386" y="56"/>
                  </a:cubicBezTo>
                  <a:cubicBezTo>
                    <a:pt x="384" y="55"/>
                    <a:pt x="386" y="54"/>
                    <a:pt x="385" y="54"/>
                  </a:cubicBezTo>
                  <a:cubicBezTo>
                    <a:pt x="383" y="52"/>
                    <a:pt x="379" y="54"/>
                    <a:pt x="377" y="52"/>
                  </a:cubicBezTo>
                  <a:cubicBezTo>
                    <a:pt x="380" y="51"/>
                    <a:pt x="384" y="51"/>
                    <a:pt x="387" y="51"/>
                  </a:cubicBezTo>
                  <a:cubicBezTo>
                    <a:pt x="385" y="51"/>
                    <a:pt x="382" y="51"/>
                    <a:pt x="381" y="49"/>
                  </a:cubicBezTo>
                  <a:cubicBezTo>
                    <a:pt x="389" y="48"/>
                    <a:pt x="389" y="48"/>
                    <a:pt x="389" y="48"/>
                  </a:cubicBezTo>
                  <a:cubicBezTo>
                    <a:pt x="387" y="47"/>
                    <a:pt x="384" y="48"/>
                    <a:pt x="382" y="47"/>
                  </a:cubicBezTo>
                  <a:cubicBezTo>
                    <a:pt x="384" y="46"/>
                    <a:pt x="384" y="46"/>
                    <a:pt x="384" y="46"/>
                  </a:cubicBezTo>
                  <a:cubicBezTo>
                    <a:pt x="381" y="45"/>
                    <a:pt x="378" y="46"/>
                    <a:pt x="376" y="44"/>
                  </a:cubicBezTo>
                  <a:cubicBezTo>
                    <a:pt x="377" y="43"/>
                    <a:pt x="378" y="43"/>
                    <a:pt x="378" y="42"/>
                  </a:cubicBezTo>
                  <a:cubicBezTo>
                    <a:pt x="377" y="42"/>
                    <a:pt x="375" y="42"/>
                    <a:pt x="374" y="41"/>
                  </a:cubicBezTo>
                  <a:cubicBezTo>
                    <a:pt x="377" y="40"/>
                    <a:pt x="382" y="41"/>
                    <a:pt x="385" y="40"/>
                  </a:cubicBezTo>
                  <a:cubicBezTo>
                    <a:pt x="377" y="37"/>
                    <a:pt x="377" y="37"/>
                    <a:pt x="377" y="37"/>
                  </a:cubicBezTo>
                  <a:cubicBezTo>
                    <a:pt x="377" y="37"/>
                    <a:pt x="377" y="37"/>
                    <a:pt x="378" y="37"/>
                  </a:cubicBezTo>
                  <a:cubicBezTo>
                    <a:pt x="373" y="35"/>
                    <a:pt x="373" y="35"/>
                    <a:pt x="373" y="35"/>
                  </a:cubicBezTo>
                  <a:cubicBezTo>
                    <a:pt x="375" y="34"/>
                    <a:pt x="377" y="35"/>
                    <a:pt x="378" y="34"/>
                  </a:cubicBezTo>
                  <a:cubicBezTo>
                    <a:pt x="370" y="32"/>
                    <a:pt x="370" y="32"/>
                    <a:pt x="370" y="32"/>
                  </a:cubicBezTo>
                  <a:cubicBezTo>
                    <a:pt x="371" y="31"/>
                    <a:pt x="372" y="32"/>
                    <a:pt x="373" y="32"/>
                  </a:cubicBezTo>
                  <a:cubicBezTo>
                    <a:pt x="358" y="29"/>
                    <a:pt x="358" y="29"/>
                    <a:pt x="358" y="29"/>
                  </a:cubicBezTo>
                  <a:cubicBezTo>
                    <a:pt x="362" y="28"/>
                    <a:pt x="365" y="30"/>
                    <a:pt x="369" y="28"/>
                  </a:cubicBezTo>
                  <a:cubicBezTo>
                    <a:pt x="362" y="26"/>
                    <a:pt x="351" y="28"/>
                    <a:pt x="345" y="24"/>
                  </a:cubicBezTo>
                  <a:cubicBezTo>
                    <a:pt x="346" y="23"/>
                    <a:pt x="348" y="23"/>
                    <a:pt x="350" y="23"/>
                  </a:cubicBezTo>
                  <a:cubicBezTo>
                    <a:pt x="346" y="22"/>
                    <a:pt x="346" y="22"/>
                    <a:pt x="346" y="22"/>
                  </a:cubicBezTo>
                  <a:cubicBezTo>
                    <a:pt x="349" y="20"/>
                    <a:pt x="356" y="21"/>
                    <a:pt x="358" y="19"/>
                  </a:cubicBezTo>
                  <a:cubicBezTo>
                    <a:pt x="354" y="19"/>
                    <a:pt x="350" y="19"/>
                    <a:pt x="347" y="17"/>
                  </a:cubicBezTo>
                  <a:cubicBezTo>
                    <a:pt x="319" y="14"/>
                    <a:pt x="290" y="11"/>
                    <a:pt x="260" y="11"/>
                  </a:cubicBezTo>
                  <a:cubicBezTo>
                    <a:pt x="259" y="10"/>
                    <a:pt x="259" y="10"/>
                    <a:pt x="259" y="10"/>
                  </a:cubicBezTo>
                  <a:cubicBezTo>
                    <a:pt x="281" y="9"/>
                    <a:pt x="301" y="11"/>
                    <a:pt x="324" y="10"/>
                  </a:cubicBezTo>
                  <a:cubicBezTo>
                    <a:pt x="325" y="9"/>
                    <a:pt x="325" y="9"/>
                    <a:pt x="325" y="9"/>
                  </a:cubicBezTo>
                  <a:cubicBezTo>
                    <a:pt x="319" y="6"/>
                    <a:pt x="311" y="8"/>
                    <a:pt x="304" y="6"/>
                  </a:cubicBezTo>
                  <a:cubicBezTo>
                    <a:pt x="306" y="5"/>
                    <a:pt x="306" y="5"/>
                    <a:pt x="306" y="5"/>
                  </a:cubicBezTo>
                  <a:cubicBezTo>
                    <a:pt x="264" y="1"/>
                    <a:pt x="219" y="0"/>
                    <a:pt x="177" y="1"/>
                  </a:cubicBezTo>
                  <a:cubicBezTo>
                    <a:pt x="35" y="2"/>
                    <a:pt x="35" y="2"/>
                    <a:pt x="35" y="2"/>
                  </a:cubicBezTo>
                  <a:cubicBezTo>
                    <a:pt x="28" y="3"/>
                    <a:pt x="22" y="7"/>
                    <a:pt x="18" y="11"/>
                  </a:cubicBezTo>
                  <a:cubicBezTo>
                    <a:pt x="24" y="13"/>
                    <a:pt x="24" y="13"/>
                    <a:pt x="24" y="13"/>
                  </a:cubicBezTo>
                  <a:cubicBezTo>
                    <a:pt x="16" y="17"/>
                    <a:pt x="16" y="17"/>
                    <a:pt x="16" y="17"/>
                  </a:cubicBezTo>
                  <a:cubicBezTo>
                    <a:pt x="15" y="20"/>
                    <a:pt x="19" y="19"/>
                    <a:pt x="22" y="20"/>
                  </a:cubicBezTo>
                  <a:cubicBezTo>
                    <a:pt x="21" y="20"/>
                    <a:pt x="21" y="20"/>
                    <a:pt x="21" y="20"/>
                  </a:cubicBezTo>
                  <a:cubicBezTo>
                    <a:pt x="20" y="22"/>
                    <a:pt x="16" y="22"/>
                    <a:pt x="19" y="24"/>
                  </a:cubicBezTo>
                  <a:cubicBezTo>
                    <a:pt x="19" y="25"/>
                    <a:pt x="16" y="25"/>
                    <a:pt x="15" y="26"/>
                  </a:cubicBezTo>
                  <a:cubicBezTo>
                    <a:pt x="15" y="29"/>
                    <a:pt x="8" y="33"/>
                    <a:pt x="11" y="37"/>
                  </a:cubicBezTo>
                  <a:cubicBezTo>
                    <a:pt x="8" y="42"/>
                    <a:pt x="13" y="47"/>
                    <a:pt x="12" y="52"/>
                  </a:cubicBezTo>
                  <a:cubicBezTo>
                    <a:pt x="8" y="56"/>
                    <a:pt x="10" y="63"/>
                    <a:pt x="7" y="68"/>
                  </a:cubicBezTo>
                  <a:cubicBezTo>
                    <a:pt x="15" y="73"/>
                    <a:pt x="0" y="77"/>
                    <a:pt x="8" y="82"/>
                  </a:cubicBezTo>
                  <a:cubicBezTo>
                    <a:pt x="9" y="88"/>
                    <a:pt x="16" y="93"/>
                    <a:pt x="24" y="97"/>
                  </a:cubicBezTo>
                  <a:cubicBezTo>
                    <a:pt x="50" y="109"/>
                    <a:pt x="82" y="110"/>
                    <a:pt x="113" y="111"/>
                  </a:cubicBezTo>
                  <a:cubicBezTo>
                    <a:pt x="277" y="109"/>
                    <a:pt x="277" y="109"/>
                    <a:pt x="277" y="109"/>
                  </a:cubicBezTo>
                  <a:cubicBezTo>
                    <a:pt x="295" y="106"/>
                    <a:pt x="314" y="107"/>
                    <a:pt x="331" y="104"/>
                  </a:cubicBezTo>
                  <a:cubicBezTo>
                    <a:pt x="350" y="103"/>
                    <a:pt x="364" y="95"/>
                    <a:pt x="382" y="93"/>
                  </a:cubicBezTo>
                  <a:cubicBezTo>
                    <a:pt x="379" y="91"/>
                    <a:pt x="374" y="92"/>
                    <a:pt x="369" y="91"/>
                  </a:cubicBezTo>
                  <a:cubicBezTo>
                    <a:pt x="375" y="88"/>
                    <a:pt x="382" y="87"/>
                    <a:pt x="388" y="86"/>
                  </a:cubicBezTo>
                  <a:cubicBezTo>
                    <a:pt x="387" y="86"/>
                    <a:pt x="385" y="87"/>
                    <a:pt x="385" y="86"/>
                  </a:cubicBezTo>
                  <a:cubicBezTo>
                    <a:pt x="387" y="84"/>
                    <a:pt x="391" y="86"/>
                    <a:pt x="392" y="84"/>
                  </a:cubicBezTo>
                  <a:cubicBezTo>
                    <a:pt x="389" y="82"/>
                    <a:pt x="389" y="82"/>
                    <a:pt x="389" y="82"/>
                  </a:cubicBezTo>
                  <a:cubicBezTo>
                    <a:pt x="391" y="80"/>
                    <a:pt x="395" y="81"/>
                    <a:pt x="397" y="80"/>
                  </a:cubicBezTo>
                  <a:close/>
                </a:path>
              </a:pathLst>
            </a:custGeom>
            <a:solidFill>
              <a:srgbClr val="C00000"/>
            </a:solidFill>
            <a:ln>
              <a:noFill/>
            </a:ln>
          </p:spPr>
          <p:txBody>
            <a:bodyPr vert="horz" wrap="square" lIns="91412" tIns="45706" rIns="91412" bIns="45706" numCol="1" anchor="t" anchorCtr="0" compatLnSpc="1"/>
            <a:lstStyle/>
            <a:p>
              <a:endParaRPr lang="zh-CN" altLang="en-US" sz="3200">
                <a:latin typeface="Impact" panose="020B0806030902050204" pitchFamily="34" charset="0"/>
              </a:endParaRPr>
            </a:p>
          </p:txBody>
        </p:sp>
        <p:sp>
          <p:nvSpPr>
            <p:cNvPr id="23" name="文本框 8"/>
            <p:cNvSpPr txBox="1"/>
            <p:nvPr/>
          </p:nvSpPr>
          <p:spPr>
            <a:xfrm>
              <a:off x="8415629" y="2685562"/>
              <a:ext cx="761604" cy="340988"/>
            </a:xfrm>
            <a:prstGeom prst="rect">
              <a:avLst/>
            </a:prstGeom>
            <a:noFill/>
            <a:effectLst/>
          </p:spPr>
          <p:txBody>
            <a:bodyPr vert="eaVert" wrap="none" rtlCol="0" anchor="ctr">
              <a:spAutoFit/>
            </a:bodyPr>
            <a:lstStyle>
              <a:defPPr>
                <a:defRPr lang="zh-CN"/>
              </a:defPPr>
              <a:lvl1pPr algn="ctr">
                <a:defRPr sz="4400">
                  <a:solidFill>
                    <a:srgbClr val="004DA1"/>
                  </a:solidFill>
                  <a:latin typeface="李旭科书法" panose="02000603000000000000" pitchFamily="2" charset="-122"/>
                  <a:ea typeface="李旭科书法" panose="02000603000000000000" pitchFamily="2" charset="-122"/>
                </a:defRPr>
              </a:lvl1pPr>
            </a:lstStyle>
            <a:p>
              <a:pPr>
                <a:spcBef>
                  <a:spcPct val="50000"/>
                </a:spcBef>
              </a:pPr>
              <a:r>
                <a:rPr lang="en-US" altLang="zh-CN" sz="2000" dirty="0">
                  <a:solidFill>
                    <a:schemeClr val="bg1"/>
                  </a:solidFill>
                  <a:latin typeface="Impact" panose="020B0806030902050204" pitchFamily="34" charset="0"/>
                  <a:ea typeface="微软雅黑" panose="020B0503020204020204" pitchFamily="34" charset="-122"/>
                </a:rPr>
                <a:t>11</a:t>
              </a:r>
              <a:endParaRPr lang="zh-CN" altLang="en-US" sz="2000" dirty="0">
                <a:solidFill>
                  <a:schemeClr val="bg1"/>
                </a:solidFill>
                <a:latin typeface="Impact" panose="020B0806030902050204" pitchFamily="34" charset="0"/>
                <a:ea typeface="微软雅黑" panose="020B0503020204020204" pitchFamily="34" charset="-122"/>
              </a:endParaRPr>
            </a:p>
          </p:txBody>
        </p:sp>
      </p:grpSp>
      <p:sp>
        <p:nvSpPr>
          <p:cNvPr id="24" name="TextBox 28"/>
          <p:cNvSpPr txBox="1"/>
          <p:nvPr/>
        </p:nvSpPr>
        <p:spPr>
          <a:xfrm>
            <a:off x="7551840" y="1527047"/>
            <a:ext cx="369332" cy="2913147"/>
          </a:xfrm>
          <a:prstGeom prst="rect">
            <a:avLst/>
          </a:prstGeom>
          <a:noFill/>
        </p:spPr>
        <p:txBody>
          <a:bodyPr vert="eaVert" wrap="square" rtlCol="0">
            <a:spAutoFit/>
          </a:bodyPr>
          <a:lstStyle/>
          <a:p>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rPr>
              <a:t>不可习学吏事，为人写状害人，以干阴谴。</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25" name="直接连接符 24"/>
          <p:cNvCxnSpPr/>
          <p:nvPr/>
        </p:nvCxnSpPr>
        <p:spPr>
          <a:xfrm>
            <a:off x="8003541" y="1566784"/>
            <a:ext cx="0" cy="2395352"/>
          </a:xfrm>
          <a:prstGeom prst="line">
            <a:avLst/>
          </a:prstGeom>
          <a:ln>
            <a:solidFill>
              <a:schemeClr val="tx1"/>
            </a:solidFill>
            <a:prstDash val="dashDot"/>
          </a:ln>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rot="16200000">
            <a:off x="7439171" y="598752"/>
            <a:ext cx="492443" cy="1446268"/>
            <a:chOff x="8415632" y="2095554"/>
            <a:chExt cx="761604" cy="1712963"/>
          </a:xfrm>
        </p:grpSpPr>
        <p:sp>
          <p:nvSpPr>
            <p:cNvPr id="27" name="Freeform 668"/>
            <p:cNvSpPr/>
            <p:nvPr/>
          </p:nvSpPr>
          <p:spPr bwMode="auto">
            <a:xfrm rot="5400000">
              <a:off x="7926215" y="2743467"/>
              <a:ext cx="1712963" cy="417137"/>
            </a:xfrm>
            <a:custGeom>
              <a:avLst/>
              <a:gdLst>
                <a:gd name="T0" fmla="*/ 384 w 398"/>
                <a:gd name="T1" fmla="*/ 77 h 111"/>
                <a:gd name="T2" fmla="*/ 388 w 398"/>
                <a:gd name="T3" fmla="*/ 74 h 111"/>
                <a:gd name="T4" fmla="*/ 388 w 398"/>
                <a:gd name="T5" fmla="*/ 71 h 111"/>
                <a:gd name="T6" fmla="*/ 397 w 398"/>
                <a:gd name="T7" fmla="*/ 67 h 111"/>
                <a:gd name="T8" fmla="*/ 390 w 398"/>
                <a:gd name="T9" fmla="*/ 62 h 111"/>
                <a:gd name="T10" fmla="*/ 388 w 398"/>
                <a:gd name="T11" fmla="*/ 59 h 111"/>
                <a:gd name="T12" fmla="*/ 388 w 398"/>
                <a:gd name="T13" fmla="*/ 56 h 111"/>
                <a:gd name="T14" fmla="*/ 385 w 398"/>
                <a:gd name="T15" fmla="*/ 54 h 111"/>
                <a:gd name="T16" fmla="*/ 387 w 398"/>
                <a:gd name="T17" fmla="*/ 51 h 111"/>
                <a:gd name="T18" fmla="*/ 389 w 398"/>
                <a:gd name="T19" fmla="*/ 48 h 111"/>
                <a:gd name="T20" fmla="*/ 384 w 398"/>
                <a:gd name="T21" fmla="*/ 46 h 111"/>
                <a:gd name="T22" fmla="*/ 378 w 398"/>
                <a:gd name="T23" fmla="*/ 42 h 111"/>
                <a:gd name="T24" fmla="*/ 385 w 398"/>
                <a:gd name="T25" fmla="*/ 40 h 111"/>
                <a:gd name="T26" fmla="*/ 378 w 398"/>
                <a:gd name="T27" fmla="*/ 37 h 111"/>
                <a:gd name="T28" fmla="*/ 378 w 398"/>
                <a:gd name="T29" fmla="*/ 34 h 111"/>
                <a:gd name="T30" fmla="*/ 373 w 398"/>
                <a:gd name="T31" fmla="*/ 32 h 111"/>
                <a:gd name="T32" fmla="*/ 369 w 398"/>
                <a:gd name="T33" fmla="*/ 28 h 111"/>
                <a:gd name="T34" fmla="*/ 350 w 398"/>
                <a:gd name="T35" fmla="*/ 23 h 111"/>
                <a:gd name="T36" fmla="*/ 358 w 398"/>
                <a:gd name="T37" fmla="*/ 19 h 111"/>
                <a:gd name="T38" fmla="*/ 260 w 398"/>
                <a:gd name="T39" fmla="*/ 11 h 111"/>
                <a:gd name="T40" fmla="*/ 324 w 398"/>
                <a:gd name="T41" fmla="*/ 10 h 111"/>
                <a:gd name="T42" fmla="*/ 304 w 398"/>
                <a:gd name="T43" fmla="*/ 6 h 111"/>
                <a:gd name="T44" fmla="*/ 177 w 398"/>
                <a:gd name="T45" fmla="*/ 1 h 111"/>
                <a:gd name="T46" fmla="*/ 18 w 398"/>
                <a:gd name="T47" fmla="*/ 11 h 111"/>
                <a:gd name="T48" fmla="*/ 16 w 398"/>
                <a:gd name="T49" fmla="*/ 17 h 111"/>
                <a:gd name="T50" fmla="*/ 21 w 398"/>
                <a:gd name="T51" fmla="*/ 20 h 111"/>
                <a:gd name="T52" fmla="*/ 15 w 398"/>
                <a:gd name="T53" fmla="*/ 26 h 111"/>
                <a:gd name="T54" fmla="*/ 12 w 398"/>
                <a:gd name="T55" fmla="*/ 52 h 111"/>
                <a:gd name="T56" fmla="*/ 8 w 398"/>
                <a:gd name="T57" fmla="*/ 82 h 111"/>
                <a:gd name="T58" fmla="*/ 113 w 398"/>
                <a:gd name="T59" fmla="*/ 111 h 111"/>
                <a:gd name="T60" fmla="*/ 331 w 398"/>
                <a:gd name="T61" fmla="*/ 104 h 111"/>
                <a:gd name="T62" fmla="*/ 369 w 398"/>
                <a:gd name="T63" fmla="*/ 91 h 111"/>
                <a:gd name="T64" fmla="*/ 385 w 398"/>
                <a:gd name="T65" fmla="*/ 86 h 111"/>
                <a:gd name="T66" fmla="*/ 389 w 398"/>
                <a:gd name="T67" fmla="*/ 8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8" h="111">
                  <a:moveTo>
                    <a:pt x="397" y="80"/>
                  </a:moveTo>
                  <a:cubicBezTo>
                    <a:pt x="394" y="77"/>
                    <a:pt x="387" y="79"/>
                    <a:pt x="384" y="77"/>
                  </a:cubicBezTo>
                  <a:cubicBezTo>
                    <a:pt x="387" y="75"/>
                    <a:pt x="394" y="76"/>
                    <a:pt x="396" y="76"/>
                  </a:cubicBezTo>
                  <a:cubicBezTo>
                    <a:pt x="388" y="74"/>
                    <a:pt x="388" y="74"/>
                    <a:pt x="388" y="74"/>
                  </a:cubicBezTo>
                  <a:cubicBezTo>
                    <a:pt x="397" y="72"/>
                    <a:pt x="397" y="72"/>
                    <a:pt x="397" y="72"/>
                  </a:cubicBezTo>
                  <a:cubicBezTo>
                    <a:pt x="395" y="71"/>
                    <a:pt x="390" y="73"/>
                    <a:pt x="388" y="71"/>
                  </a:cubicBezTo>
                  <a:cubicBezTo>
                    <a:pt x="388" y="69"/>
                    <a:pt x="390" y="70"/>
                    <a:pt x="391" y="70"/>
                  </a:cubicBezTo>
                  <a:cubicBezTo>
                    <a:pt x="394" y="70"/>
                    <a:pt x="398" y="69"/>
                    <a:pt x="397" y="67"/>
                  </a:cubicBezTo>
                  <a:cubicBezTo>
                    <a:pt x="397" y="63"/>
                    <a:pt x="391" y="64"/>
                    <a:pt x="388" y="63"/>
                  </a:cubicBezTo>
                  <a:cubicBezTo>
                    <a:pt x="390" y="62"/>
                    <a:pt x="390" y="62"/>
                    <a:pt x="390" y="62"/>
                  </a:cubicBezTo>
                  <a:cubicBezTo>
                    <a:pt x="388" y="62"/>
                    <a:pt x="386" y="62"/>
                    <a:pt x="385" y="60"/>
                  </a:cubicBezTo>
                  <a:cubicBezTo>
                    <a:pt x="386" y="60"/>
                    <a:pt x="387" y="59"/>
                    <a:pt x="388" y="59"/>
                  </a:cubicBezTo>
                  <a:cubicBezTo>
                    <a:pt x="383" y="57"/>
                    <a:pt x="383" y="57"/>
                    <a:pt x="383" y="57"/>
                  </a:cubicBezTo>
                  <a:cubicBezTo>
                    <a:pt x="388" y="56"/>
                    <a:pt x="388" y="56"/>
                    <a:pt x="388" y="56"/>
                  </a:cubicBezTo>
                  <a:cubicBezTo>
                    <a:pt x="386" y="56"/>
                    <a:pt x="386" y="56"/>
                    <a:pt x="386" y="56"/>
                  </a:cubicBezTo>
                  <a:cubicBezTo>
                    <a:pt x="384" y="55"/>
                    <a:pt x="386" y="54"/>
                    <a:pt x="385" y="54"/>
                  </a:cubicBezTo>
                  <a:cubicBezTo>
                    <a:pt x="383" y="52"/>
                    <a:pt x="379" y="54"/>
                    <a:pt x="377" y="52"/>
                  </a:cubicBezTo>
                  <a:cubicBezTo>
                    <a:pt x="380" y="51"/>
                    <a:pt x="384" y="51"/>
                    <a:pt x="387" y="51"/>
                  </a:cubicBezTo>
                  <a:cubicBezTo>
                    <a:pt x="385" y="51"/>
                    <a:pt x="382" y="51"/>
                    <a:pt x="381" y="49"/>
                  </a:cubicBezTo>
                  <a:cubicBezTo>
                    <a:pt x="389" y="48"/>
                    <a:pt x="389" y="48"/>
                    <a:pt x="389" y="48"/>
                  </a:cubicBezTo>
                  <a:cubicBezTo>
                    <a:pt x="387" y="47"/>
                    <a:pt x="384" y="48"/>
                    <a:pt x="382" y="47"/>
                  </a:cubicBezTo>
                  <a:cubicBezTo>
                    <a:pt x="384" y="46"/>
                    <a:pt x="384" y="46"/>
                    <a:pt x="384" y="46"/>
                  </a:cubicBezTo>
                  <a:cubicBezTo>
                    <a:pt x="381" y="45"/>
                    <a:pt x="378" y="46"/>
                    <a:pt x="376" y="44"/>
                  </a:cubicBezTo>
                  <a:cubicBezTo>
                    <a:pt x="377" y="43"/>
                    <a:pt x="378" y="43"/>
                    <a:pt x="378" y="42"/>
                  </a:cubicBezTo>
                  <a:cubicBezTo>
                    <a:pt x="377" y="42"/>
                    <a:pt x="375" y="42"/>
                    <a:pt x="374" y="41"/>
                  </a:cubicBezTo>
                  <a:cubicBezTo>
                    <a:pt x="377" y="40"/>
                    <a:pt x="382" y="41"/>
                    <a:pt x="385" y="40"/>
                  </a:cubicBezTo>
                  <a:cubicBezTo>
                    <a:pt x="377" y="37"/>
                    <a:pt x="377" y="37"/>
                    <a:pt x="377" y="37"/>
                  </a:cubicBezTo>
                  <a:cubicBezTo>
                    <a:pt x="377" y="37"/>
                    <a:pt x="377" y="37"/>
                    <a:pt x="378" y="37"/>
                  </a:cubicBezTo>
                  <a:cubicBezTo>
                    <a:pt x="373" y="35"/>
                    <a:pt x="373" y="35"/>
                    <a:pt x="373" y="35"/>
                  </a:cubicBezTo>
                  <a:cubicBezTo>
                    <a:pt x="375" y="34"/>
                    <a:pt x="377" y="35"/>
                    <a:pt x="378" y="34"/>
                  </a:cubicBezTo>
                  <a:cubicBezTo>
                    <a:pt x="370" y="32"/>
                    <a:pt x="370" y="32"/>
                    <a:pt x="370" y="32"/>
                  </a:cubicBezTo>
                  <a:cubicBezTo>
                    <a:pt x="371" y="31"/>
                    <a:pt x="372" y="32"/>
                    <a:pt x="373" y="32"/>
                  </a:cubicBezTo>
                  <a:cubicBezTo>
                    <a:pt x="358" y="29"/>
                    <a:pt x="358" y="29"/>
                    <a:pt x="358" y="29"/>
                  </a:cubicBezTo>
                  <a:cubicBezTo>
                    <a:pt x="362" y="28"/>
                    <a:pt x="365" y="30"/>
                    <a:pt x="369" y="28"/>
                  </a:cubicBezTo>
                  <a:cubicBezTo>
                    <a:pt x="362" y="26"/>
                    <a:pt x="351" y="28"/>
                    <a:pt x="345" y="24"/>
                  </a:cubicBezTo>
                  <a:cubicBezTo>
                    <a:pt x="346" y="23"/>
                    <a:pt x="348" y="23"/>
                    <a:pt x="350" y="23"/>
                  </a:cubicBezTo>
                  <a:cubicBezTo>
                    <a:pt x="346" y="22"/>
                    <a:pt x="346" y="22"/>
                    <a:pt x="346" y="22"/>
                  </a:cubicBezTo>
                  <a:cubicBezTo>
                    <a:pt x="349" y="20"/>
                    <a:pt x="356" y="21"/>
                    <a:pt x="358" y="19"/>
                  </a:cubicBezTo>
                  <a:cubicBezTo>
                    <a:pt x="354" y="19"/>
                    <a:pt x="350" y="19"/>
                    <a:pt x="347" y="17"/>
                  </a:cubicBezTo>
                  <a:cubicBezTo>
                    <a:pt x="319" y="14"/>
                    <a:pt x="290" y="11"/>
                    <a:pt x="260" y="11"/>
                  </a:cubicBezTo>
                  <a:cubicBezTo>
                    <a:pt x="259" y="10"/>
                    <a:pt x="259" y="10"/>
                    <a:pt x="259" y="10"/>
                  </a:cubicBezTo>
                  <a:cubicBezTo>
                    <a:pt x="281" y="9"/>
                    <a:pt x="301" y="11"/>
                    <a:pt x="324" y="10"/>
                  </a:cubicBezTo>
                  <a:cubicBezTo>
                    <a:pt x="325" y="9"/>
                    <a:pt x="325" y="9"/>
                    <a:pt x="325" y="9"/>
                  </a:cubicBezTo>
                  <a:cubicBezTo>
                    <a:pt x="319" y="6"/>
                    <a:pt x="311" y="8"/>
                    <a:pt x="304" y="6"/>
                  </a:cubicBezTo>
                  <a:cubicBezTo>
                    <a:pt x="306" y="5"/>
                    <a:pt x="306" y="5"/>
                    <a:pt x="306" y="5"/>
                  </a:cubicBezTo>
                  <a:cubicBezTo>
                    <a:pt x="264" y="1"/>
                    <a:pt x="219" y="0"/>
                    <a:pt x="177" y="1"/>
                  </a:cubicBezTo>
                  <a:cubicBezTo>
                    <a:pt x="35" y="2"/>
                    <a:pt x="35" y="2"/>
                    <a:pt x="35" y="2"/>
                  </a:cubicBezTo>
                  <a:cubicBezTo>
                    <a:pt x="28" y="3"/>
                    <a:pt x="22" y="7"/>
                    <a:pt x="18" y="11"/>
                  </a:cubicBezTo>
                  <a:cubicBezTo>
                    <a:pt x="24" y="13"/>
                    <a:pt x="24" y="13"/>
                    <a:pt x="24" y="13"/>
                  </a:cubicBezTo>
                  <a:cubicBezTo>
                    <a:pt x="16" y="17"/>
                    <a:pt x="16" y="17"/>
                    <a:pt x="16" y="17"/>
                  </a:cubicBezTo>
                  <a:cubicBezTo>
                    <a:pt x="15" y="20"/>
                    <a:pt x="19" y="19"/>
                    <a:pt x="22" y="20"/>
                  </a:cubicBezTo>
                  <a:cubicBezTo>
                    <a:pt x="21" y="20"/>
                    <a:pt x="21" y="20"/>
                    <a:pt x="21" y="20"/>
                  </a:cubicBezTo>
                  <a:cubicBezTo>
                    <a:pt x="20" y="22"/>
                    <a:pt x="16" y="22"/>
                    <a:pt x="19" y="24"/>
                  </a:cubicBezTo>
                  <a:cubicBezTo>
                    <a:pt x="19" y="25"/>
                    <a:pt x="16" y="25"/>
                    <a:pt x="15" y="26"/>
                  </a:cubicBezTo>
                  <a:cubicBezTo>
                    <a:pt x="15" y="29"/>
                    <a:pt x="8" y="33"/>
                    <a:pt x="11" y="37"/>
                  </a:cubicBezTo>
                  <a:cubicBezTo>
                    <a:pt x="8" y="42"/>
                    <a:pt x="13" y="47"/>
                    <a:pt x="12" y="52"/>
                  </a:cubicBezTo>
                  <a:cubicBezTo>
                    <a:pt x="8" y="56"/>
                    <a:pt x="10" y="63"/>
                    <a:pt x="7" y="68"/>
                  </a:cubicBezTo>
                  <a:cubicBezTo>
                    <a:pt x="15" y="73"/>
                    <a:pt x="0" y="77"/>
                    <a:pt x="8" y="82"/>
                  </a:cubicBezTo>
                  <a:cubicBezTo>
                    <a:pt x="9" y="88"/>
                    <a:pt x="16" y="93"/>
                    <a:pt x="24" y="97"/>
                  </a:cubicBezTo>
                  <a:cubicBezTo>
                    <a:pt x="50" y="109"/>
                    <a:pt x="82" y="110"/>
                    <a:pt x="113" y="111"/>
                  </a:cubicBezTo>
                  <a:cubicBezTo>
                    <a:pt x="277" y="109"/>
                    <a:pt x="277" y="109"/>
                    <a:pt x="277" y="109"/>
                  </a:cubicBezTo>
                  <a:cubicBezTo>
                    <a:pt x="295" y="106"/>
                    <a:pt x="314" y="107"/>
                    <a:pt x="331" y="104"/>
                  </a:cubicBezTo>
                  <a:cubicBezTo>
                    <a:pt x="350" y="103"/>
                    <a:pt x="364" y="95"/>
                    <a:pt x="382" y="93"/>
                  </a:cubicBezTo>
                  <a:cubicBezTo>
                    <a:pt x="379" y="91"/>
                    <a:pt x="374" y="92"/>
                    <a:pt x="369" y="91"/>
                  </a:cubicBezTo>
                  <a:cubicBezTo>
                    <a:pt x="375" y="88"/>
                    <a:pt x="382" y="87"/>
                    <a:pt x="388" y="86"/>
                  </a:cubicBezTo>
                  <a:cubicBezTo>
                    <a:pt x="387" y="86"/>
                    <a:pt x="385" y="87"/>
                    <a:pt x="385" y="86"/>
                  </a:cubicBezTo>
                  <a:cubicBezTo>
                    <a:pt x="387" y="84"/>
                    <a:pt x="391" y="86"/>
                    <a:pt x="392" y="84"/>
                  </a:cubicBezTo>
                  <a:cubicBezTo>
                    <a:pt x="389" y="82"/>
                    <a:pt x="389" y="82"/>
                    <a:pt x="389" y="82"/>
                  </a:cubicBezTo>
                  <a:cubicBezTo>
                    <a:pt x="391" y="80"/>
                    <a:pt x="395" y="81"/>
                    <a:pt x="397" y="80"/>
                  </a:cubicBezTo>
                  <a:close/>
                </a:path>
              </a:pathLst>
            </a:custGeom>
            <a:solidFill>
              <a:srgbClr val="C00000"/>
            </a:solidFill>
            <a:ln>
              <a:noFill/>
            </a:ln>
          </p:spPr>
          <p:txBody>
            <a:bodyPr vert="horz" wrap="square" lIns="91412" tIns="45706" rIns="91412" bIns="45706" numCol="1" anchor="t" anchorCtr="0" compatLnSpc="1"/>
            <a:lstStyle/>
            <a:p>
              <a:endParaRPr lang="zh-CN" altLang="en-US" sz="3200">
                <a:latin typeface="Impact" panose="020B0806030902050204" pitchFamily="34" charset="0"/>
              </a:endParaRPr>
            </a:p>
          </p:txBody>
        </p:sp>
        <p:sp>
          <p:nvSpPr>
            <p:cNvPr id="28" name="文本框 8"/>
            <p:cNvSpPr txBox="1"/>
            <p:nvPr/>
          </p:nvSpPr>
          <p:spPr>
            <a:xfrm>
              <a:off x="8415632" y="2667525"/>
              <a:ext cx="761604" cy="377063"/>
            </a:xfrm>
            <a:prstGeom prst="rect">
              <a:avLst/>
            </a:prstGeom>
            <a:noFill/>
            <a:effectLst/>
          </p:spPr>
          <p:txBody>
            <a:bodyPr vert="eaVert" wrap="none" rtlCol="0" anchor="ctr">
              <a:spAutoFit/>
            </a:bodyPr>
            <a:lstStyle>
              <a:defPPr>
                <a:defRPr lang="zh-CN"/>
              </a:defPPr>
              <a:lvl1pPr algn="ctr">
                <a:defRPr sz="4400">
                  <a:solidFill>
                    <a:srgbClr val="004DA1"/>
                  </a:solidFill>
                  <a:latin typeface="李旭科书法" panose="02000603000000000000" pitchFamily="2" charset="-122"/>
                  <a:ea typeface="李旭科书法" panose="02000603000000000000" pitchFamily="2" charset="-122"/>
                </a:defRPr>
              </a:lvl1pPr>
            </a:lstStyle>
            <a:p>
              <a:pPr>
                <a:spcBef>
                  <a:spcPct val="50000"/>
                </a:spcBef>
              </a:pPr>
              <a:r>
                <a:rPr lang="en-US" altLang="zh-CN" sz="2000" dirty="0">
                  <a:solidFill>
                    <a:schemeClr val="bg1"/>
                  </a:solidFill>
                  <a:latin typeface="Impact" panose="020B0806030902050204" pitchFamily="34" charset="0"/>
                  <a:ea typeface="微软雅黑" panose="020B0503020204020204" pitchFamily="34" charset="-122"/>
                </a:rPr>
                <a:t>12</a:t>
              </a:r>
              <a:endParaRPr lang="zh-CN" altLang="en-US" sz="2000" dirty="0">
                <a:solidFill>
                  <a:schemeClr val="bg1"/>
                </a:solidFill>
                <a:latin typeface="Impact" panose="020B0806030902050204" pitchFamily="34" charset="0"/>
                <a:ea typeface="微软雅黑" panose="020B0503020204020204" pitchFamily="34" charset="-122"/>
              </a:endParaRPr>
            </a:p>
          </p:txBody>
        </p:sp>
      </p:grpSp>
      <p:pic>
        <p:nvPicPr>
          <p:cNvPr id="29" name="图片 2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77668" y="1296588"/>
            <a:ext cx="2925066" cy="3022568"/>
          </a:xfrm>
          <a:prstGeom prst="rect">
            <a:avLst/>
          </a:prstGeom>
        </p:spPr>
      </p:pic>
      <p:grpSp>
        <p:nvGrpSpPr>
          <p:cNvPr id="30" name="组合 29"/>
          <p:cNvGrpSpPr/>
          <p:nvPr/>
        </p:nvGrpSpPr>
        <p:grpSpPr>
          <a:xfrm>
            <a:off x="60569" y="1324439"/>
            <a:ext cx="3792416" cy="2870308"/>
            <a:chOff x="891470" y="1447086"/>
            <a:chExt cx="4052867" cy="3067432"/>
          </a:xfrm>
          <a:solidFill>
            <a:srgbClr val="FFFFFF"/>
          </a:solidFill>
        </p:grpSpPr>
        <p:sp>
          <p:nvSpPr>
            <p:cNvPr id="31" name="椭圆 30"/>
            <p:cNvSpPr/>
            <p:nvPr/>
          </p:nvSpPr>
          <p:spPr>
            <a:xfrm>
              <a:off x="1465787" y="1447086"/>
              <a:ext cx="3067432" cy="3067432"/>
            </a:xfrm>
            <a:prstGeom prst="ellipse">
              <a:avLst/>
            </a:prstGeom>
            <a:no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8965"/>
              <a:endParaRPr lang="zh-CN" altLang="en-US" sz="1800">
                <a:solidFill>
                  <a:prstClr val="white">
                    <a:lumMod val="50000"/>
                  </a:prstClr>
                </a:solidFill>
                <a:latin typeface="Calibri" panose="020F0502020204030204"/>
                <a:ea typeface="等线" panose="02010600030101010101" charset="-122"/>
              </a:endParaRPr>
            </a:p>
          </p:txBody>
        </p:sp>
        <p:pic>
          <p:nvPicPr>
            <p:cNvPr id="32" name="图片 3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1470" y="3303969"/>
              <a:ext cx="1486994" cy="569094"/>
            </a:xfrm>
            <a:prstGeom prst="rect">
              <a:avLst/>
            </a:prstGeom>
            <a:noFill/>
          </p:spPr>
        </p:pic>
        <p:pic>
          <p:nvPicPr>
            <p:cNvPr id="33" name="图片 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85780" y="2013410"/>
              <a:ext cx="1658557" cy="550529"/>
            </a:xfrm>
            <a:prstGeom prst="rect">
              <a:avLst/>
            </a:prstGeom>
            <a:noFill/>
          </p:spPr>
        </p:pic>
      </p:grpSp>
      <p:grpSp>
        <p:nvGrpSpPr>
          <p:cNvPr id="34" name="组合 33"/>
          <p:cNvGrpSpPr/>
          <p:nvPr/>
        </p:nvGrpSpPr>
        <p:grpSpPr>
          <a:xfrm>
            <a:off x="3457574" y="301511"/>
            <a:ext cx="2233261" cy="400110"/>
            <a:chOff x="3457574" y="301511"/>
            <a:chExt cx="2233261" cy="400110"/>
          </a:xfrm>
        </p:grpSpPr>
        <p:grpSp>
          <p:nvGrpSpPr>
            <p:cNvPr id="35" name="组合 34"/>
            <p:cNvGrpSpPr/>
            <p:nvPr/>
          </p:nvGrpSpPr>
          <p:grpSpPr>
            <a:xfrm>
              <a:off x="3457574" y="301511"/>
              <a:ext cx="2233261" cy="400110"/>
              <a:chOff x="3662529" y="172663"/>
              <a:chExt cx="2977681" cy="533479"/>
            </a:xfrm>
          </p:grpSpPr>
          <p:sp>
            <p:nvSpPr>
              <p:cNvPr id="37" name="TextBox 15"/>
              <p:cNvSpPr txBox="1"/>
              <p:nvPr/>
            </p:nvSpPr>
            <p:spPr>
              <a:xfrm>
                <a:off x="3662529" y="172663"/>
                <a:ext cx="2977681" cy="533479"/>
              </a:xfrm>
              <a:prstGeom prst="rect">
                <a:avLst/>
              </a:prstGeom>
              <a:noFill/>
            </p:spPr>
            <p:txBody>
              <a:bodyPr wrap="square" rtlCol="0">
                <a:spAutoFit/>
              </a:bodyPr>
              <a:lstStyle/>
              <a:p>
                <a:pPr algn="ctr" fontAlgn="base">
                  <a:spcBef>
                    <a:spcPct val="0"/>
                  </a:spcBef>
                  <a:spcAft>
                    <a:spcPct val="0"/>
                  </a:spcAft>
                </a:pPr>
                <a:r>
                  <a:rPr lang="zh-CN" altLang="en-US" sz="2000" kern="0" dirty="0">
                    <a:solidFill>
                      <a:schemeClr val="tx1">
                        <a:lumMod val="65000"/>
                        <a:lumOff val="35000"/>
                      </a:schemeClr>
                    </a:solidFill>
                    <a:latin typeface="方正大标宋简体" panose="02010601030101010101" pitchFamily="65" charset="-122"/>
                    <a:ea typeface="方正大标宋简体" panose="02010601030101010101" pitchFamily="65" charset="-122"/>
                  </a:rPr>
                  <a:t>家训</a:t>
                </a:r>
                <a:endParaRPr lang="zh-CN" altLang="en-US" sz="2000" kern="0" dirty="0">
                  <a:solidFill>
                    <a:schemeClr val="tx1">
                      <a:lumMod val="65000"/>
                      <a:lumOff val="35000"/>
                    </a:schemeClr>
                  </a:solidFill>
                  <a:latin typeface="方正大标宋简体" panose="02010601030101010101" pitchFamily="65" charset="-122"/>
                  <a:ea typeface="方正大标宋简体" panose="02010601030101010101" pitchFamily="65" charset="-122"/>
                </a:endParaRPr>
              </a:p>
            </p:txBody>
          </p:sp>
          <p:pic>
            <p:nvPicPr>
              <p:cNvPr id="38" name="Picture 4" descr="D:\png\2015008_0006_素材天下网-sucaitianxia.com.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03933" y="236040"/>
                <a:ext cx="570275" cy="398289"/>
              </a:xfrm>
              <a:prstGeom prst="rect">
                <a:avLst/>
              </a:prstGeom>
              <a:noFill/>
              <a:extLst>
                <a:ext uri="{909E8E84-426E-40DD-AFC4-6F175D3DCCD1}">
                  <a14:hiddenFill xmlns:a14="http://schemas.microsoft.com/office/drawing/2010/main">
                    <a:solidFill>
                      <a:srgbClr val="FFFFFF"/>
                    </a:solidFill>
                  </a14:hiddenFill>
                </a:ext>
              </a:extLst>
            </p:spPr>
          </p:pic>
        </p:grpSp>
        <p:pic>
          <p:nvPicPr>
            <p:cNvPr id="36" name="Picture 4" descr="D:\png\2015008_0006_素材天下网-sucaitianxia.com.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39121" y="349044"/>
              <a:ext cx="427706" cy="298716"/>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dissolve">
                                      <p:cBhvr>
                                        <p:cTn id="7" dur="500"/>
                                        <p:tgtEl>
                                          <p:spTgt spid="30"/>
                                        </p:tgtEl>
                                      </p:cBhvr>
                                    </p:animEffect>
                                  </p:childTnLst>
                                </p:cTn>
                              </p:par>
                              <p:par>
                                <p:cTn id="8" presetID="22" presetClass="entr" presetSubtype="1"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up)">
                                      <p:cBhvr>
                                        <p:cTn id="10" dur="500"/>
                                        <p:tgtEl>
                                          <p:spTgt spid="15"/>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750"/>
                                        <p:tgtEl>
                                          <p:spTgt spid="14"/>
                                        </p:tgtEl>
                                      </p:cBhvr>
                                    </p:animEffect>
                                  </p:childTnLst>
                                </p:cTn>
                              </p:par>
                            </p:childTnLst>
                          </p:cTn>
                        </p:par>
                        <p:par>
                          <p:cTn id="15" fill="hold">
                            <p:stCondLst>
                              <p:cond delay="1500"/>
                            </p:stCondLst>
                            <p:childTnLst>
                              <p:par>
                                <p:cTn id="16" presetID="2" presetClass="entr" presetSubtype="4" fill="hold" nodeType="after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500" fill="hold"/>
                                        <p:tgtEl>
                                          <p:spTgt spid="16"/>
                                        </p:tgtEl>
                                        <p:attrNameLst>
                                          <p:attrName>ppt_x</p:attrName>
                                        </p:attrNameLst>
                                      </p:cBhvr>
                                      <p:tavLst>
                                        <p:tav tm="0">
                                          <p:val>
                                            <p:strVal val="#ppt_x"/>
                                          </p:val>
                                        </p:tav>
                                        <p:tav tm="100000">
                                          <p:val>
                                            <p:strVal val="#ppt_x"/>
                                          </p:val>
                                        </p:tav>
                                      </p:tavLst>
                                    </p:anim>
                                    <p:anim calcmode="lin" valueType="num">
                                      <p:cBhvr additive="base">
                                        <p:cTn id="19" dur="500" fill="hold"/>
                                        <p:tgtEl>
                                          <p:spTgt spid="16"/>
                                        </p:tgtEl>
                                        <p:attrNameLst>
                                          <p:attrName>ppt_y</p:attrName>
                                        </p:attrNameLst>
                                      </p:cBhvr>
                                      <p:tavLst>
                                        <p:tav tm="0">
                                          <p:val>
                                            <p:strVal val="1+#ppt_h/2"/>
                                          </p:val>
                                        </p:tav>
                                        <p:tav tm="100000">
                                          <p:val>
                                            <p:strVal val="#ppt_y"/>
                                          </p:val>
                                        </p:tav>
                                      </p:tavLst>
                                    </p:anim>
                                  </p:childTnLst>
                                </p:cTn>
                              </p:par>
                              <p:par>
                                <p:cTn id="20" presetID="22" presetClass="entr" presetSubtype="1" fill="hold"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ipe(up)">
                                      <p:cBhvr>
                                        <p:cTn id="22" dur="500"/>
                                        <p:tgtEl>
                                          <p:spTgt spid="20"/>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750"/>
                                        <p:tgtEl>
                                          <p:spTgt spid="19"/>
                                        </p:tgtEl>
                                      </p:cBhvr>
                                    </p:animEffect>
                                  </p:childTnLst>
                                </p:cTn>
                              </p:par>
                            </p:childTnLst>
                          </p:cTn>
                        </p:par>
                        <p:par>
                          <p:cTn id="27" fill="hold">
                            <p:stCondLst>
                              <p:cond delay="3000"/>
                            </p:stCondLst>
                            <p:childTnLst>
                              <p:par>
                                <p:cTn id="28" presetID="2" presetClass="entr" presetSubtype="4" fill="hold" nodeType="after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additive="base">
                                        <p:cTn id="30" dur="500" fill="hold"/>
                                        <p:tgtEl>
                                          <p:spTgt spid="21"/>
                                        </p:tgtEl>
                                        <p:attrNameLst>
                                          <p:attrName>ppt_x</p:attrName>
                                        </p:attrNameLst>
                                      </p:cBhvr>
                                      <p:tavLst>
                                        <p:tav tm="0">
                                          <p:val>
                                            <p:strVal val="#ppt_x"/>
                                          </p:val>
                                        </p:tav>
                                        <p:tav tm="100000">
                                          <p:val>
                                            <p:strVal val="#ppt_x"/>
                                          </p:val>
                                        </p:tav>
                                      </p:tavLst>
                                    </p:anim>
                                    <p:anim calcmode="lin" valueType="num">
                                      <p:cBhvr additive="base">
                                        <p:cTn id="31" dur="500" fill="hold"/>
                                        <p:tgtEl>
                                          <p:spTgt spid="21"/>
                                        </p:tgtEl>
                                        <p:attrNameLst>
                                          <p:attrName>ppt_y</p:attrName>
                                        </p:attrNameLst>
                                      </p:cBhvr>
                                      <p:tavLst>
                                        <p:tav tm="0">
                                          <p:val>
                                            <p:strVal val="1+#ppt_h/2"/>
                                          </p:val>
                                        </p:tav>
                                        <p:tav tm="100000">
                                          <p:val>
                                            <p:strVal val="#ppt_y"/>
                                          </p:val>
                                        </p:tav>
                                      </p:tavLst>
                                    </p:anim>
                                  </p:childTnLst>
                                </p:cTn>
                              </p:par>
                              <p:par>
                                <p:cTn id="32" presetID="22" presetClass="entr" presetSubtype="1" fill="hold"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wipe(up)">
                                      <p:cBhvr>
                                        <p:cTn id="34" dur="500"/>
                                        <p:tgtEl>
                                          <p:spTgt spid="25"/>
                                        </p:tgtEl>
                                      </p:cBhvr>
                                    </p:animEffect>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fade">
                                      <p:cBhvr>
                                        <p:cTn id="38" dur="750"/>
                                        <p:tgtEl>
                                          <p:spTgt spid="24"/>
                                        </p:tgtEl>
                                      </p:cBhvr>
                                    </p:animEffect>
                                  </p:childTnLst>
                                </p:cTn>
                              </p:par>
                            </p:childTnLst>
                          </p:cTn>
                        </p:par>
                        <p:par>
                          <p:cTn id="39" fill="hold">
                            <p:stCondLst>
                              <p:cond delay="4500"/>
                            </p:stCondLst>
                            <p:childTnLst>
                              <p:par>
                                <p:cTn id="40" presetID="2" presetClass="entr" presetSubtype="4" fill="hold" nodeType="after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additive="base">
                                        <p:cTn id="42" dur="500" fill="hold"/>
                                        <p:tgtEl>
                                          <p:spTgt spid="26"/>
                                        </p:tgtEl>
                                        <p:attrNameLst>
                                          <p:attrName>ppt_x</p:attrName>
                                        </p:attrNameLst>
                                      </p:cBhvr>
                                      <p:tavLst>
                                        <p:tav tm="0">
                                          <p:val>
                                            <p:strVal val="#ppt_x"/>
                                          </p:val>
                                        </p:tav>
                                        <p:tav tm="100000">
                                          <p:val>
                                            <p:strVal val="#ppt_x"/>
                                          </p:val>
                                        </p:tav>
                                      </p:tavLst>
                                    </p:anim>
                                    <p:anim calcmode="lin" valueType="num">
                                      <p:cBhvr additive="base">
                                        <p:cTn id="43"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9" grpId="0"/>
      <p:bldP spid="2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28"/>
          <p:cNvSpPr txBox="1"/>
          <p:nvPr/>
        </p:nvSpPr>
        <p:spPr>
          <a:xfrm>
            <a:off x="4122408" y="1527047"/>
            <a:ext cx="369332" cy="2913147"/>
          </a:xfrm>
          <a:prstGeom prst="rect">
            <a:avLst/>
          </a:prstGeom>
          <a:noFill/>
        </p:spPr>
        <p:txBody>
          <a:bodyPr vert="eaVert" wrap="square" rtlCol="0">
            <a:spAutoFit/>
          </a:bodyPr>
          <a:lstStyle/>
          <a:p>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rPr>
              <a:t>饮酒随量，不可过度，以灭德丧仪。</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4574109" y="1566784"/>
            <a:ext cx="0" cy="2395352"/>
          </a:xfrm>
          <a:prstGeom prst="line">
            <a:avLst/>
          </a:prstGeom>
          <a:ln>
            <a:solidFill>
              <a:schemeClr val="tx1"/>
            </a:solidFill>
            <a:prstDash val="dashDot"/>
          </a:ln>
        </p:spPr>
        <p:style>
          <a:lnRef idx="1">
            <a:schemeClr val="accent1"/>
          </a:lnRef>
          <a:fillRef idx="0">
            <a:schemeClr val="accent1"/>
          </a:fillRef>
          <a:effectRef idx="0">
            <a:schemeClr val="accent1"/>
          </a:effectRef>
          <a:fontRef idx="minor">
            <a:schemeClr val="tx1"/>
          </a:fontRef>
        </p:style>
      </p:cxnSp>
      <p:grpSp>
        <p:nvGrpSpPr>
          <p:cNvPr id="16" name="组合 15"/>
          <p:cNvGrpSpPr/>
          <p:nvPr/>
        </p:nvGrpSpPr>
        <p:grpSpPr>
          <a:xfrm rot="16200000">
            <a:off x="4009739" y="598756"/>
            <a:ext cx="492443" cy="1446268"/>
            <a:chOff x="8415628" y="2095554"/>
            <a:chExt cx="761604" cy="1712963"/>
          </a:xfrm>
        </p:grpSpPr>
        <p:sp>
          <p:nvSpPr>
            <p:cNvPr id="17" name="Freeform 668"/>
            <p:cNvSpPr/>
            <p:nvPr/>
          </p:nvSpPr>
          <p:spPr bwMode="auto">
            <a:xfrm rot="5400000">
              <a:off x="7926215" y="2743467"/>
              <a:ext cx="1712963" cy="417137"/>
            </a:xfrm>
            <a:custGeom>
              <a:avLst/>
              <a:gdLst>
                <a:gd name="T0" fmla="*/ 384 w 398"/>
                <a:gd name="T1" fmla="*/ 77 h 111"/>
                <a:gd name="T2" fmla="*/ 388 w 398"/>
                <a:gd name="T3" fmla="*/ 74 h 111"/>
                <a:gd name="T4" fmla="*/ 388 w 398"/>
                <a:gd name="T5" fmla="*/ 71 h 111"/>
                <a:gd name="T6" fmla="*/ 397 w 398"/>
                <a:gd name="T7" fmla="*/ 67 h 111"/>
                <a:gd name="T8" fmla="*/ 390 w 398"/>
                <a:gd name="T9" fmla="*/ 62 h 111"/>
                <a:gd name="T10" fmla="*/ 388 w 398"/>
                <a:gd name="T11" fmla="*/ 59 h 111"/>
                <a:gd name="T12" fmla="*/ 388 w 398"/>
                <a:gd name="T13" fmla="*/ 56 h 111"/>
                <a:gd name="T14" fmla="*/ 385 w 398"/>
                <a:gd name="T15" fmla="*/ 54 h 111"/>
                <a:gd name="T16" fmla="*/ 387 w 398"/>
                <a:gd name="T17" fmla="*/ 51 h 111"/>
                <a:gd name="T18" fmla="*/ 389 w 398"/>
                <a:gd name="T19" fmla="*/ 48 h 111"/>
                <a:gd name="T20" fmla="*/ 384 w 398"/>
                <a:gd name="T21" fmla="*/ 46 h 111"/>
                <a:gd name="T22" fmla="*/ 378 w 398"/>
                <a:gd name="T23" fmla="*/ 42 h 111"/>
                <a:gd name="T24" fmla="*/ 385 w 398"/>
                <a:gd name="T25" fmla="*/ 40 h 111"/>
                <a:gd name="T26" fmla="*/ 378 w 398"/>
                <a:gd name="T27" fmla="*/ 37 h 111"/>
                <a:gd name="T28" fmla="*/ 378 w 398"/>
                <a:gd name="T29" fmla="*/ 34 h 111"/>
                <a:gd name="T30" fmla="*/ 373 w 398"/>
                <a:gd name="T31" fmla="*/ 32 h 111"/>
                <a:gd name="T32" fmla="*/ 369 w 398"/>
                <a:gd name="T33" fmla="*/ 28 h 111"/>
                <a:gd name="T34" fmla="*/ 350 w 398"/>
                <a:gd name="T35" fmla="*/ 23 h 111"/>
                <a:gd name="T36" fmla="*/ 358 w 398"/>
                <a:gd name="T37" fmla="*/ 19 h 111"/>
                <a:gd name="T38" fmla="*/ 260 w 398"/>
                <a:gd name="T39" fmla="*/ 11 h 111"/>
                <a:gd name="T40" fmla="*/ 324 w 398"/>
                <a:gd name="T41" fmla="*/ 10 h 111"/>
                <a:gd name="T42" fmla="*/ 304 w 398"/>
                <a:gd name="T43" fmla="*/ 6 h 111"/>
                <a:gd name="T44" fmla="*/ 177 w 398"/>
                <a:gd name="T45" fmla="*/ 1 h 111"/>
                <a:gd name="T46" fmla="*/ 18 w 398"/>
                <a:gd name="T47" fmla="*/ 11 h 111"/>
                <a:gd name="T48" fmla="*/ 16 w 398"/>
                <a:gd name="T49" fmla="*/ 17 h 111"/>
                <a:gd name="T50" fmla="*/ 21 w 398"/>
                <a:gd name="T51" fmla="*/ 20 h 111"/>
                <a:gd name="T52" fmla="*/ 15 w 398"/>
                <a:gd name="T53" fmla="*/ 26 h 111"/>
                <a:gd name="T54" fmla="*/ 12 w 398"/>
                <a:gd name="T55" fmla="*/ 52 h 111"/>
                <a:gd name="T56" fmla="*/ 8 w 398"/>
                <a:gd name="T57" fmla="*/ 82 h 111"/>
                <a:gd name="T58" fmla="*/ 113 w 398"/>
                <a:gd name="T59" fmla="*/ 111 h 111"/>
                <a:gd name="T60" fmla="*/ 331 w 398"/>
                <a:gd name="T61" fmla="*/ 104 h 111"/>
                <a:gd name="T62" fmla="*/ 369 w 398"/>
                <a:gd name="T63" fmla="*/ 91 h 111"/>
                <a:gd name="T64" fmla="*/ 385 w 398"/>
                <a:gd name="T65" fmla="*/ 86 h 111"/>
                <a:gd name="T66" fmla="*/ 389 w 398"/>
                <a:gd name="T67" fmla="*/ 8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8" h="111">
                  <a:moveTo>
                    <a:pt x="397" y="80"/>
                  </a:moveTo>
                  <a:cubicBezTo>
                    <a:pt x="394" y="77"/>
                    <a:pt x="387" y="79"/>
                    <a:pt x="384" y="77"/>
                  </a:cubicBezTo>
                  <a:cubicBezTo>
                    <a:pt x="387" y="75"/>
                    <a:pt x="394" y="76"/>
                    <a:pt x="396" y="76"/>
                  </a:cubicBezTo>
                  <a:cubicBezTo>
                    <a:pt x="388" y="74"/>
                    <a:pt x="388" y="74"/>
                    <a:pt x="388" y="74"/>
                  </a:cubicBezTo>
                  <a:cubicBezTo>
                    <a:pt x="397" y="72"/>
                    <a:pt x="397" y="72"/>
                    <a:pt x="397" y="72"/>
                  </a:cubicBezTo>
                  <a:cubicBezTo>
                    <a:pt x="395" y="71"/>
                    <a:pt x="390" y="73"/>
                    <a:pt x="388" y="71"/>
                  </a:cubicBezTo>
                  <a:cubicBezTo>
                    <a:pt x="388" y="69"/>
                    <a:pt x="390" y="70"/>
                    <a:pt x="391" y="70"/>
                  </a:cubicBezTo>
                  <a:cubicBezTo>
                    <a:pt x="394" y="70"/>
                    <a:pt x="398" y="69"/>
                    <a:pt x="397" y="67"/>
                  </a:cubicBezTo>
                  <a:cubicBezTo>
                    <a:pt x="397" y="63"/>
                    <a:pt x="391" y="64"/>
                    <a:pt x="388" y="63"/>
                  </a:cubicBezTo>
                  <a:cubicBezTo>
                    <a:pt x="390" y="62"/>
                    <a:pt x="390" y="62"/>
                    <a:pt x="390" y="62"/>
                  </a:cubicBezTo>
                  <a:cubicBezTo>
                    <a:pt x="388" y="62"/>
                    <a:pt x="386" y="62"/>
                    <a:pt x="385" y="60"/>
                  </a:cubicBezTo>
                  <a:cubicBezTo>
                    <a:pt x="386" y="60"/>
                    <a:pt x="387" y="59"/>
                    <a:pt x="388" y="59"/>
                  </a:cubicBezTo>
                  <a:cubicBezTo>
                    <a:pt x="383" y="57"/>
                    <a:pt x="383" y="57"/>
                    <a:pt x="383" y="57"/>
                  </a:cubicBezTo>
                  <a:cubicBezTo>
                    <a:pt x="388" y="56"/>
                    <a:pt x="388" y="56"/>
                    <a:pt x="388" y="56"/>
                  </a:cubicBezTo>
                  <a:cubicBezTo>
                    <a:pt x="386" y="56"/>
                    <a:pt x="386" y="56"/>
                    <a:pt x="386" y="56"/>
                  </a:cubicBezTo>
                  <a:cubicBezTo>
                    <a:pt x="384" y="55"/>
                    <a:pt x="386" y="54"/>
                    <a:pt x="385" y="54"/>
                  </a:cubicBezTo>
                  <a:cubicBezTo>
                    <a:pt x="383" y="52"/>
                    <a:pt x="379" y="54"/>
                    <a:pt x="377" y="52"/>
                  </a:cubicBezTo>
                  <a:cubicBezTo>
                    <a:pt x="380" y="51"/>
                    <a:pt x="384" y="51"/>
                    <a:pt x="387" y="51"/>
                  </a:cubicBezTo>
                  <a:cubicBezTo>
                    <a:pt x="385" y="51"/>
                    <a:pt x="382" y="51"/>
                    <a:pt x="381" y="49"/>
                  </a:cubicBezTo>
                  <a:cubicBezTo>
                    <a:pt x="389" y="48"/>
                    <a:pt x="389" y="48"/>
                    <a:pt x="389" y="48"/>
                  </a:cubicBezTo>
                  <a:cubicBezTo>
                    <a:pt x="387" y="47"/>
                    <a:pt x="384" y="48"/>
                    <a:pt x="382" y="47"/>
                  </a:cubicBezTo>
                  <a:cubicBezTo>
                    <a:pt x="384" y="46"/>
                    <a:pt x="384" y="46"/>
                    <a:pt x="384" y="46"/>
                  </a:cubicBezTo>
                  <a:cubicBezTo>
                    <a:pt x="381" y="45"/>
                    <a:pt x="378" y="46"/>
                    <a:pt x="376" y="44"/>
                  </a:cubicBezTo>
                  <a:cubicBezTo>
                    <a:pt x="377" y="43"/>
                    <a:pt x="378" y="43"/>
                    <a:pt x="378" y="42"/>
                  </a:cubicBezTo>
                  <a:cubicBezTo>
                    <a:pt x="377" y="42"/>
                    <a:pt x="375" y="42"/>
                    <a:pt x="374" y="41"/>
                  </a:cubicBezTo>
                  <a:cubicBezTo>
                    <a:pt x="377" y="40"/>
                    <a:pt x="382" y="41"/>
                    <a:pt x="385" y="40"/>
                  </a:cubicBezTo>
                  <a:cubicBezTo>
                    <a:pt x="377" y="37"/>
                    <a:pt x="377" y="37"/>
                    <a:pt x="377" y="37"/>
                  </a:cubicBezTo>
                  <a:cubicBezTo>
                    <a:pt x="377" y="37"/>
                    <a:pt x="377" y="37"/>
                    <a:pt x="378" y="37"/>
                  </a:cubicBezTo>
                  <a:cubicBezTo>
                    <a:pt x="373" y="35"/>
                    <a:pt x="373" y="35"/>
                    <a:pt x="373" y="35"/>
                  </a:cubicBezTo>
                  <a:cubicBezTo>
                    <a:pt x="375" y="34"/>
                    <a:pt x="377" y="35"/>
                    <a:pt x="378" y="34"/>
                  </a:cubicBezTo>
                  <a:cubicBezTo>
                    <a:pt x="370" y="32"/>
                    <a:pt x="370" y="32"/>
                    <a:pt x="370" y="32"/>
                  </a:cubicBezTo>
                  <a:cubicBezTo>
                    <a:pt x="371" y="31"/>
                    <a:pt x="372" y="32"/>
                    <a:pt x="373" y="32"/>
                  </a:cubicBezTo>
                  <a:cubicBezTo>
                    <a:pt x="358" y="29"/>
                    <a:pt x="358" y="29"/>
                    <a:pt x="358" y="29"/>
                  </a:cubicBezTo>
                  <a:cubicBezTo>
                    <a:pt x="362" y="28"/>
                    <a:pt x="365" y="30"/>
                    <a:pt x="369" y="28"/>
                  </a:cubicBezTo>
                  <a:cubicBezTo>
                    <a:pt x="362" y="26"/>
                    <a:pt x="351" y="28"/>
                    <a:pt x="345" y="24"/>
                  </a:cubicBezTo>
                  <a:cubicBezTo>
                    <a:pt x="346" y="23"/>
                    <a:pt x="348" y="23"/>
                    <a:pt x="350" y="23"/>
                  </a:cubicBezTo>
                  <a:cubicBezTo>
                    <a:pt x="346" y="22"/>
                    <a:pt x="346" y="22"/>
                    <a:pt x="346" y="22"/>
                  </a:cubicBezTo>
                  <a:cubicBezTo>
                    <a:pt x="349" y="20"/>
                    <a:pt x="356" y="21"/>
                    <a:pt x="358" y="19"/>
                  </a:cubicBezTo>
                  <a:cubicBezTo>
                    <a:pt x="354" y="19"/>
                    <a:pt x="350" y="19"/>
                    <a:pt x="347" y="17"/>
                  </a:cubicBezTo>
                  <a:cubicBezTo>
                    <a:pt x="319" y="14"/>
                    <a:pt x="290" y="11"/>
                    <a:pt x="260" y="11"/>
                  </a:cubicBezTo>
                  <a:cubicBezTo>
                    <a:pt x="259" y="10"/>
                    <a:pt x="259" y="10"/>
                    <a:pt x="259" y="10"/>
                  </a:cubicBezTo>
                  <a:cubicBezTo>
                    <a:pt x="281" y="9"/>
                    <a:pt x="301" y="11"/>
                    <a:pt x="324" y="10"/>
                  </a:cubicBezTo>
                  <a:cubicBezTo>
                    <a:pt x="325" y="9"/>
                    <a:pt x="325" y="9"/>
                    <a:pt x="325" y="9"/>
                  </a:cubicBezTo>
                  <a:cubicBezTo>
                    <a:pt x="319" y="6"/>
                    <a:pt x="311" y="8"/>
                    <a:pt x="304" y="6"/>
                  </a:cubicBezTo>
                  <a:cubicBezTo>
                    <a:pt x="306" y="5"/>
                    <a:pt x="306" y="5"/>
                    <a:pt x="306" y="5"/>
                  </a:cubicBezTo>
                  <a:cubicBezTo>
                    <a:pt x="264" y="1"/>
                    <a:pt x="219" y="0"/>
                    <a:pt x="177" y="1"/>
                  </a:cubicBezTo>
                  <a:cubicBezTo>
                    <a:pt x="35" y="2"/>
                    <a:pt x="35" y="2"/>
                    <a:pt x="35" y="2"/>
                  </a:cubicBezTo>
                  <a:cubicBezTo>
                    <a:pt x="28" y="3"/>
                    <a:pt x="22" y="7"/>
                    <a:pt x="18" y="11"/>
                  </a:cubicBezTo>
                  <a:cubicBezTo>
                    <a:pt x="24" y="13"/>
                    <a:pt x="24" y="13"/>
                    <a:pt x="24" y="13"/>
                  </a:cubicBezTo>
                  <a:cubicBezTo>
                    <a:pt x="16" y="17"/>
                    <a:pt x="16" y="17"/>
                    <a:pt x="16" y="17"/>
                  </a:cubicBezTo>
                  <a:cubicBezTo>
                    <a:pt x="15" y="20"/>
                    <a:pt x="19" y="19"/>
                    <a:pt x="22" y="20"/>
                  </a:cubicBezTo>
                  <a:cubicBezTo>
                    <a:pt x="21" y="20"/>
                    <a:pt x="21" y="20"/>
                    <a:pt x="21" y="20"/>
                  </a:cubicBezTo>
                  <a:cubicBezTo>
                    <a:pt x="20" y="22"/>
                    <a:pt x="16" y="22"/>
                    <a:pt x="19" y="24"/>
                  </a:cubicBezTo>
                  <a:cubicBezTo>
                    <a:pt x="19" y="25"/>
                    <a:pt x="16" y="25"/>
                    <a:pt x="15" y="26"/>
                  </a:cubicBezTo>
                  <a:cubicBezTo>
                    <a:pt x="15" y="29"/>
                    <a:pt x="8" y="33"/>
                    <a:pt x="11" y="37"/>
                  </a:cubicBezTo>
                  <a:cubicBezTo>
                    <a:pt x="8" y="42"/>
                    <a:pt x="13" y="47"/>
                    <a:pt x="12" y="52"/>
                  </a:cubicBezTo>
                  <a:cubicBezTo>
                    <a:pt x="8" y="56"/>
                    <a:pt x="10" y="63"/>
                    <a:pt x="7" y="68"/>
                  </a:cubicBezTo>
                  <a:cubicBezTo>
                    <a:pt x="15" y="73"/>
                    <a:pt x="0" y="77"/>
                    <a:pt x="8" y="82"/>
                  </a:cubicBezTo>
                  <a:cubicBezTo>
                    <a:pt x="9" y="88"/>
                    <a:pt x="16" y="93"/>
                    <a:pt x="24" y="97"/>
                  </a:cubicBezTo>
                  <a:cubicBezTo>
                    <a:pt x="50" y="109"/>
                    <a:pt x="82" y="110"/>
                    <a:pt x="113" y="111"/>
                  </a:cubicBezTo>
                  <a:cubicBezTo>
                    <a:pt x="277" y="109"/>
                    <a:pt x="277" y="109"/>
                    <a:pt x="277" y="109"/>
                  </a:cubicBezTo>
                  <a:cubicBezTo>
                    <a:pt x="295" y="106"/>
                    <a:pt x="314" y="107"/>
                    <a:pt x="331" y="104"/>
                  </a:cubicBezTo>
                  <a:cubicBezTo>
                    <a:pt x="350" y="103"/>
                    <a:pt x="364" y="95"/>
                    <a:pt x="382" y="93"/>
                  </a:cubicBezTo>
                  <a:cubicBezTo>
                    <a:pt x="379" y="91"/>
                    <a:pt x="374" y="92"/>
                    <a:pt x="369" y="91"/>
                  </a:cubicBezTo>
                  <a:cubicBezTo>
                    <a:pt x="375" y="88"/>
                    <a:pt x="382" y="87"/>
                    <a:pt x="388" y="86"/>
                  </a:cubicBezTo>
                  <a:cubicBezTo>
                    <a:pt x="387" y="86"/>
                    <a:pt x="385" y="87"/>
                    <a:pt x="385" y="86"/>
                  </a:cubicBezTo>
                  <a:cubicBezTo>
                    <a:pt x="387" y="84"/>
                    <a:pt x="391" y="86"/>
                    <a:pt x="392" y="84"/>
                  </a:cubicBezTo>
                  <a:cubicBezTo>
                    <a:pt x="389" y="82"/>
                    <a:pt x="389" y="82"/>
                    <a:pt x="389" y="82"/>
                  </a:cubicBezTo>
                  <a:cubicBezTo>
                    <a:pt x="391" y="80"/>
                    <a:pt x="395" y="81"/>
                    <a:pt x="397" y="80"/>
                  </a:cubicBezTo>
                  <a:close/>
                </a:path>
              </a:pathLst>
            </a:custGeom>
            <a:solidFill>
              <a:srgbClr val="C00000"/>
            </a:solidFill>
            <a:ln>
              <a:noFill/>
            </a:ln>
          </p:spPr>
          <p:txBody>
            <a:bodyPr vert="horz" wrap="square" lIns="91412" tIns="45706" rIns="91412" bIns="45706" numCol="1" anchor="t" anchorCtr="0" compatLnSpc="1"/>
            <a:lstStyle/>
            <a:p>
              <a:endParaRPr lang="zh-CN" altLang="en-US" sz="3200">
                <a:latin typeface="Impact" panose="020B0806030902050204" pitchFamily="34" charset="0"/>
              </a:endParaRPr>
            </a:p>
          </p:txBody>
        </p:sp>
        <p:sp>
          <p:nvSpPr>
            <p:cNvPr id="18" name="文本框 8"/>
            <p:cNvSpPr txBox="1"/>
            <p:nvPr/>
          </p:nvSpPr>
          <p:spPr>
            <a:xfrm>
              <a:off x="8415628" y="2662780"/>
              <a:ext cx="761604" cy="386555"/>
            </a:xfrm>
            <a:prstGeom prst="rect">
              <a:avLst/>
            </a:prstGeom>
            <a:noFill/>
            <a:effectLst/>
          </p:spPr>
          <p:txBody>
            <a:bodyPr vert="eaVert" wrap="none" rtlCol="0" anchor="ctr">
              <a:spAutoFit/>
            </a:bodyPr>
            <a:lstStyle>
              <a:defPPr>
                <a:defRPr lang="zh-CN"/>
              </a:defPPr>
              <a:lvl1pPr algn="ctr">
                <a:defRPr sz="4400">
                  <a:solidFill>
                    <a:srgbClr val="004DA1"/>
                  </a:solidFill>
                  <a:latin typeface="李旭科书法" panose="02000603000000000000" pitchFamily="2" charset="-122"/>
                  <a:ea typeface="李旭科书法" panose="02000603000000000000" pitchFamily="2" charset="-122"/>
                </a:defRPr>
              </a:lvl1pPr>
            </a:lstStyle>
            <a:p>
              <a:pPr>
                <a:spcBef>
                  <a:spcPct val="50000"/>
                </a:spcBef>
              </a:pPr>
              <a:r>
                <a:rPr lang="en-US" altLang="zh-CN" sz="2000" dirty="0">
                  <a:solidFill>
                    <a:schemeClr val="bg1"/>
                  </a:solidFill>
                  <a:latin typeface="Impact" panose="020B0806030902050204" pitchFamily="34" charset="0"/>
                  <a:ea typeface="微软雅黑" panose="020B0503020204020204" pitchFamily="34" charset="-122"/>
                </a:rPr>
                <a:t>13</a:t>
              </a:r>
              <a:endParaRPr lang="zh-CN" altLang="en-US" sz="2000" dirty="0">
                <a:solidFill>
                  <a:schemeClr val="bg1"/>
                </a:solidFill>
                <a:latin typeface="Impact" panose="020B0806030902050204" pitchFamily="34" charset="0"/>
                <a:ea typeface="微软雅黑" panose="020B0503020204020204" pitchFamily="34" charset="-122"/>
              </a:endParaRPr>
            </a:p>
          </p:txBody>
        </p:sp>
      </p:grpSp>
      <p:sp>
        <p:nvSpPr>
          <p:cNvPr id="19" name="TextBox 28"/>
          <p:cNvSpPr txBox="1"/>
          <p:nvPr/>
        </p:nvSpPr>
        <p:spPr>
          <a:xfrm>
            <a:off x="5660973" y="1509343"/>
            <a:ext cx="553998" cy="2913147"/>
          </a:xfrm>
          <a:prstGeom prst="rect">
            <a:avLst/>
          </a:prstGeom>
          <a:noFill/>
        </p:spPr>
        <p:txBody>
          <a:bodyPr vert="eaVert" wrap="square" rtlCol="0">
            <a:spAutoFit/>
          </a:bodyPr>
          <a:lstStyle/>
          <a:p>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rPr>
              <a:t>讨租讨债，宜善言催取。彼贫民岂无羞恶？遽出恶言，在我亦有所不忍。</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20" name="直接连接符 19"/>
          <p:cNvCxnSpPr/>
          <p:nvPr/>
        </p:nvCxnSpPr>
        <p:spPr>
          <a:xfrm>
            <a:off x="6297340" y="1549080"/>
            <a:ext cx="0" cy="2395352"/>
          </a:xfrm>
          <a:prstGeom prst="line">
            <a:avLst/>
          </a:prstGeom>
          <a:ln>
            <a:solidFill>
              <a:schemeClr val="tx1"/>
            </a:solidFill>
            <a:prstDash val="dashDot"/>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rot="16200000">
            <a:off x="5732970" y="581051"/>
            <a:ext cx="492443" cy="1446268"/>
            <a:chOff x="8415628" y="2095554"/>
            <a:chExt cx="761604" cy="1712963"/>
          </a:xfrm>
        </p:grpSpPr>
        <p:sp>
          <p:nvSpPr>
            <p:cNvPr id="22" name="Freeform 668"/>
            <p:cNvSpPr/>
            <p:nvPr/>
          </p:nvSpPr>
          <p:spPr bwMode="auto">
            <a:xfrm rot="5400000">
              <a:off x="7926215" y="2743467"/>
              <a:ext cx="1712963" cy="417137"/>
            </a:xfrm>
            <a:custGeom>
              <a:avLst/>
              <a:gdLst>
                <a:gd name="T0" fmla="*/ 384 w 398"/>
                <a:gd name="T1" fmla="*/ 77 h 111"/>
                <a:gd name="T2" fmla="*/ 388 w 398"/>
                <a:gd name="T3" fmla="*/ 74 h 111"/>
                <a:gd name="T4" fmla="*/ 388 w 398"/>
                <a:gd name="T5" fmla="*/ 71 h 111"/>
                <a:gd name="T6" fmla="*/ 397 w 398"/>
                <a:gd name="T7" fmla="*/ 67 h 111"/>
                <a:gd name="T8" fmla="*/ 390 w 398"/>
                <a:gd name="T9" fmla="*/ 62 h 111"/>
                <a:gd name="T10" fmla="*/ 388 w 398"/>
                <a:gd name="T11" fmla="*/ 59 h 111"/>
                <a:gd name="T12" fmla="*/ 388 w 398"/>
                <a:gd name="T13" fmla="*/ 56 h 111"/>
                <a:gd name="T14" fmla="*/ 385 w 398"/>
                <a:gd name="T15" fmla="*/ 54 h 111"/>
                <a:gd name="T16" fmla="*/ 387 w 398"/>
                <a:gd name="T17" fmla="*/ 51 h 111"/>
                <a:gd name="T18" fmla="*/ 389 w 398"/>
                <a:gd name="T19" fmla="*/ 48 h 111"/>
                <a:gd name="T20" fmla="*/ 384 w 398"/>
                <a:gd name="T21" fmla="*/ 46 h 111"/>
                <a:gd name="T22" fmla="*/ 378 w 398"/>
                <a:gd name="T23" fmla="*/ 42 h 111"/>
                <a:gd name="T24" fmla="*/ 385 w 398"/>
                <a:gd name="T25" fmla="*/ 40 h 111"/>
                <a:gd name="T26" fmla="*/ 378 w 398"/>
                <a:gd name="T27" fmla="*/ 37 h 111"/>
                <a:gd name="T28" fmla="*/ 378 w 398"/>
                <a:gd name="T29" fmla="*/ 34 h 111"/>
                <a:gd name="T30" fmla="*/ 373 w 398"/>
                <a:gd name="T31" fmla="*/ 32 h 111"/>
                <a:gd name="T32" fmla="*/ 369 w 398"/>
                <a:gd name="T33" fmla="*/ 28 h 111"/>
                <a:gd name="T34" fmla="*/ 350 w 398"/>
                <a:gd name="T35" fmla="*/ 23 h 111"/>
                <a:gd name="T36" fmla="*/ 358 w 398"/>
                <a:gd name="T37" fmla="*/ 19 h 111"/>
                <a:gd name="T38" fmla="*/ 260 w 398"/>
                <a:gd name="T39" fmla="*/ 11 h 111"/>
                <a:gd name="T40" fmla="*/ 324 w 398"/>
                <a:gd name="T41" fmla="*/ 10 h 111"/>
                <a:gd name="T42" fmla="*/ 304 w 398"/>
                <a:gd name="T43" fmla="*/ 6 h 111"/>
                <a:gd name="T44" fmla="*/ 177 w 398"/>
                <a:gd name="T45" fmla="*/ 1 h 111"/>
                <a:gd name="T46" fmla="*/ 18 w 398"/>
                <a:gd name="T47" fmla="*/ 11 h 111"/>
                <a:gd name="T48" fmla="*/ 16 w 398"/>
                <a:gd name="T49" fmla="*/ 17 h 111"/>
                <a:gd name="T50" fmla="*/ 21 w 398"/>
                <a:gd name="T51" fmla="*/ 20 h 111"/>
                <a:gd name="T52" fmla="*/ 15 w 398"/>
                <a:gd name="T53" fmla="*/ 26 h 111"/>
                <a:gd name="T54" fmla="*/ 12 w 398"/>
                <a:gd name="T55" fmla="*/ 52 h 111"/>
                <a:gd name="T56" fmla="*/ 8 w 398"/>
                <a:gd name="T57" fmla="*/ 82 h 111"/>
                <a:gd name="T58" fmla="*/ 113 w 398"/>
                <a:gd name="T59" fmla="*/ 111 h 111"/>
                <a:gd name="T60" fmla="*/ 331 w 398"/>
                <a:gd name="T61" fmla="*/ 104 h 111"/>
                <a:gd name="T62" fmla="*/ 369 w 398"/>
                <a:gd name="T63" fmla="*/ 91 h 111"/>
                <a:gd name="T64" fmla="*/ 385 w 398"/>
                <a:gd name="T65" fmla="*/ 86 h 111"/>
                <a:gd name="T66" fmla="*/ 389 w 398"/>
                <a:gd name="T67" fmla="*/ 8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8" h="111">
                  <a:moveTo>
                    <a:pt x="397" y="80"/>
                  </a:moveTo>
                  <a:cubicBezTo>
                    <a:pt x="394" y="77"/>
                    <a:pt x="387" y="79"/>
                    <a:pt x="384" y="77"/>
                  </a:cubicBezTo>
                  <a:cubicBezTo>
                    <a:pt x="387" y="75"/>
                    <a:pt x="394" y="76"/>
                    <a:pt x="396" y="76"/>
                  </a:cubicBezTo>
                  <a:cubicBezTo>
                    <a:pt x="388" y="74"/>
                    <a:pt x="388" y="74"/>
                    <a:pt x="388" y="74"/>
                  </a:cubicBezTo>
                  <a:cubicBezTo>
                    <a:pt x="397" y="72"/>
                    <a:pt x="397" y="72"/>
                    <a:pt x="397" y="72"/>
                  </a:cubicBezTo>
                  <a:cubicBezTo>
                    <a:pt x="395" y="71"/>
                    <a:pt x="390" y="73"/>
                    <a:pt x="388" y="71"/>
                  </a:cubicBezTo>
                  <a:cubicBezTo>
                    <a:pt x="388" y="69"/>
                    <a:pt x="390" y="70"/>
                    <a:pt x="391" y="70"/>
                  </a:cubicBezTo>
                  <a:cubicBezTo>
                    <a:pt x="394" y="70"/>
                    <a:pt x="398" y="69"/>
                    <a:pt x="397" y="67"/>
                  </a:cubicBezTo>
                  <a:cubicBezTo>
                    <a:pt x="397" y="63"/>
                    <a:pt x="391" y="64"/>
                    <a:pt x="388" y="63"/>
                  </a:cubicBezTo>
                  <a:cubicBezTo>
                    <a:pt x="390" y="62"/>
                    <a:pt x="390" y="62"/>
                    <a:pt x="390" y="62"/>
                  </a:cubicBezTo>
                  <a:cubicBezTo>
                    <a:pt x="388" y="62"/>
                    <a:pt x="386" y="62"/>
                    <a:pt x="385" y="60"/>
                  </a:cubicBezTo>
                  <a:cubicBezTo>
                    <a:pt x="386" y="60"/>
                    <a:pt x="387" y="59"/>
                    <a:pt x="388" y="59"/>
                  </a:cubicBezTo>
                  <a:cubicBezTo>
                    <a:pt x="383" y="57"/>
                    <a:pt x="383" y="57"/>
                    <a:pt x="383" y="57"/>
                  </a:cubicBezTo>
                  <a:cubicBezTo>
                    <a:pt x="388" y="56"/>
                    <a:pt x="388" y="56"/>
                    <a:pt x="388" y="56"/>
                  </a:cubicBezTo>
                  <a:cubicBezTo>
                    <a:pt x="386" y="56"/>
                    <a:pt x="386" y="56"/>
                    <a:pt x="386" y="56"/>
                  </a:cubicBezTo>
                  <a:cubicBezTo>
                    <a:pt x="384" y="55"/>
                    <a:pt x="386" y="54"/>
                    <a:pt x="385" y="54"/>
                  </a:cubicBezTo>
                  <a:cubicBezTo>
                    <a:pt x="383" y="52"/>
                    <a:pt x="379" y="54"/>
                    <a:pt x="377" y="52"/>
                  </a:cubicBezTo>
                  <a:cubicBezTo>
                    <a:pt x="380" y="51"/>
                    <a:pt x="384" y="51"/>
                    <a:pt x="387" y="51"/>
                  </a:cubicBezTo>
                  <a:cubicBezTo>
                    <a:pt x="385" y="51"/>
                    <a:pt x="382" y="51"/>
                    <a:pt x="381" y="49"/>
                  </a:cubicBezTo>
                  <a:cubicBezTo>
                    <a:pt x="389" y="48"/>
                    <a:pt x="389" y="48"/>
                    <a:pt x="389" y="48"/>
                  </a:cubicBezTo>
                  <a:cubicBezTo>
                    <a:pt x="387" y="47"/>
                    <a:pt x="384" y="48"/>
                    <a:pt x="382" y="47"/>
                  </a:cubicBezTo>
                  <a:cubicBezTo>
                    <a:pt x="384" y="46"/>
                    <a:pt x="384" y="46"/>
                    <a:pt x="384" y="46"/>
                  </a:cubicBezTo>
                  <a:cubicBezTo>
                    <a:pt x="381" y="45"/>
                    <a:pt x="378" y="46"/>
                    <a:pt x="376" y="44"/>
                  </a:cubicBezTo>
                  <a:cubicBezTo>
                    <a:pt x="377" y="43"/>
                    <a:pt x="378" y="43"/>
                    <a:pt x="378" y="42"/>
                  </a:cubicBezTo>
                  <a:cubicBezTo>
                    <a:pt x="377" y="42"/>
                    <a:pt x="375" y="42"/>
                    <a:pt x="374" y="41"/>
                  </a:cubicBezTo>
                  <a:cubicBezTo>
                    <a:pt x="377" y="40"/>
                    <a:pt x="382" y="41"/>
                    <a:pt x="385" y="40"/>
                  </a:cubicBezTo>
                  <a:cubicBezTo>
                    <a:pt x="377" y="37"/>
                    <a:pt x="377" y="37"/>
                    <a:pt x="377" y="37"/>
                  </a:cubicBezTo>
                  <a:cubicBezTo>
                    <a:pt x="377" y="37"/>
                    <a:pt x="377" y="37"/>
                    <a:pt x="378" y="37"/>
                  </a:cubicBezTo>
                  <a:cubicBezTo>
                    <a:pt x="373" y="35"/>
                    <a:pt x="373" y="35"/>
                    <a:pt x="373" y="35"/>
                  </a:cubicBezTo>
                  <a:cubicBezTo>
                    <a:pt x="375" y="34"/>
                    <a:pt x="377" y="35"/>
                    <a:pt x="378" y="34"/>
                  </a:cubicBezTo>
                  <a:cubicBezTo>
                    <a:pt x="370" y="32"/>
                    <a:pt x="370" y="32"/>
                    <a:pt x="370" y="32"/>
                  </a:cubicBezTo>
                  <a:cubicBezTo>
                    <a:pt x="371" y="31"/>
                    <a:pt x="372" y="32"/>
                    <a:pt x="373" y="32"/>
                  </a:cubicBezTo>
                  <a:cubicBezTo>
                    <a:pt x="358" y="29"/>
                    <a:pt x="358" y="29"/>
                    <a:pt x="358" y="29"/>
                  </a:cubicBezTo>
                  <a:cubicBezTo>
                    <a:pt x="362" y="28"/>
                    <a:pt x="365" y="30"/>
                    <a:pt x="369" y="28"/>
                  </a:cubicBezTo>
                  <a:cubicBezTo>
                    <a:pt x="362" y="26"/>
                    <a:pt x="351" y="28"/>
                    <a:pt x="345" y="24"/>
                  </a:cubicBezTo>
                  <a:cubicBezTo>
                    <a:pt x="346" y="23"/>
                    <a:pt x="348" y="23"/>
                    <a:pt x="350" y="23"/>
                  </a:cubicBezTo>
                  <a:cubicBezTo>
                    <a:pt x="346" y="22"/>
                    <a:pt x="346" y="22"/>
                    <a:pt x="346" y="22"/>
                  </a:cubicBezTo>
                  <a:cubicBezTo>
                    <a:pt x="349" y="20"/>
                    <a:pt x="356" y="21"/>
                    <a:pt x="358" y="19"/>
                  </a:cubicBezTo>
                  <a:cubicBezTo>
                    <a:pt x="354" y="19"/>
                    <a:pt x="350" y="19"/>
                    <a:pt x="347" y="17"/>
                  </a:cubicBezTo>
                  <a:cubicBezTo>
                    <a:pt x="319" y="14"/>
                    <a:pt x="290" y="11"/>
                    <a:pt x="260" y="11"/>
                  </a:cubicBezTo>
                  <a:cubicBezTo>
                    <a:pt x="259" y="10"/>
                    <a:pt x="259" y="10"/>
                    <a:pt x="259" y="10"/>
                  </a:cubicBezTo>
                  <a:cubicBezTo>
                    <a:pt x="281" y="9"/>
                    <a:pt x="301" y="11"/>
                    <a:pt x="324" y="10"/>
                  </a:cubicBezTo>
                  <a:cubicBezTo>
                    <a:pt x="325" y="9"/>
                    <a:pt x="325" y="9"/>
                    <a:pt x="325" y="9"/>
                  </a:cubicBezTo>
                  <a:cubicBezTo>
                    <a:pt x="319" y="6"/>
                    <a:pt x="311" y="8"/>
                    <a:pt x="304" y="6"/>
                  </a:cubicBezTo>
                  <a:cubicBezTo>
                    <a:pt x="306" y="5"/>
                    <a:pt x="306" y="5"/>
                    <a:pt x="306" y="5"/>
                  </a:cubicBezTo>
                  <a:cubicBezTo>
                    <a:pt x="264" y="1"/>
                    <a:pt x="219" y="0"/>
                    <a:pt x="177" y="1"/>
                  </a:cubicBezTo>
                  <a:cubicBezTo>
                    <a:pt x="35" y="2"/>
                    <a:pt x="35" y="2"/>
                    <a:pt x="35" y="2"/>
                  </a:cubicBezTo>
                  <a:cubicBezTo>
                    <a:pt x="28" y="3"/>
                    <a:pt x="22" y="7"/>
                    <a:pt x="18" y="11"/>
                  </a:cubicBezTo>
                  <a:cubicBezTo>
                    <a:pt x="24" y="13"/>
                    <a:pt x="24" y="13"/>
                    <a:pt x="24" y="13"/>
                  </a:cubicBezTo>
                  <a:cubicBezTo>
                    <a:pt x="16" y="17"/>
                    <a:pt x="16" y="17"/>
                    <a:pt x="16" y="17"/>
                  </a:cubicBezTo>
                  <a:cubicBezTo>
                    <a:pt x="15" y="20"/>
                    <a:pt x="19" y="19"/>
                    <a:pt x="22" y="20"/>
                  </a:cubicBezTo>
                  <a:cubicBezTo>
                    <a:pt x="21" y="20"/>
                    <a:pt x="21" y="20"/>
                    <a:pt x="21" y="20"/>
                  </a:cubicBezTo>
                  <a:cubicBezTo>
                    <a:pt x="20" y="22"/>
                    <a:pt x="16" y="22"/>
                    <a:pt x="19" y="24"/>
                  </a:cubicBezTo>
                  <a:cubicBezTo>
                    <a:pt x="19" y="25"/>
                    <a:pt x="16" y="25"/>
                    <a:pt x="15" y="26"/>
                  </a:cubicBezTo>
                  <a:cubicBezTo>
                    <a:pt x="15" y="29"/>
                    <a:pt x="8" y="33"/>
                    <a:pt x="11" y="37"/>
                  </a:cubicBezTo>
                  <a:cubicBezTo>
                    <a:pt x="8" y="42"/>
                    <a:pt x="13" y="47"/>
                    <a:pt x="12" y="52"/>
                  </a:cubicBezTo>
                  <a:cubicBezTo>
                    <a:pt x="8" y="56"/>
                    <a:pt x="10" y="63"/>
                    <a:pt x="7" y="68"/>
                  </a:cubicBezTo>
                  <a:cubicBezTo>
                    <a:pt x="15" y="73"/>
                    <a:pt x="0" y="77"/>
                    <a:pt x="8" y="82"/>
                  </a:cubicBezTo>
                  <a:cubicBezTo>
                    <a:pt x="9" y="88"/>
                    <a:pt x="16" y="93"/>
                    <a:pt x="24" y="97"/>
                  </a:cubicBezTo>
                  <a:cubicBezTo>
                    <a:pt x="50" y="109"/>
                    <a:pt x="82" y="110"/>
                    <a:pt x="113" y="111"/>
                  </a:cubicBezTo>
                  <a:cubicBezTo>
                    <a:pt x="277" y="109"/>
                    <a:pt x="277" y="109"/>
                    <a:pt x="277" y="109"/>
                  </a:cubicBezTo>
                  <a:cubicBezTo>
                    <a:pt x="295" y="106"/>
                    <a:pt x="314" y="107"/>
                    <a:pt x="331" y="104"/>
                  </a:cubicBezTo>
                  <a:cubicBezTo>
                    <a:pt x="350" y="103"/>
                    <a:pt x="364" y="95"/>
                    <a:pt x="382" y="93"/>
                  </a:cubicBezTo>
                  <a:cubicBezTo>
                    <a:pt x="379" y="91"/>
                    <a:pt x="374" y="92"/>
                    <a:pt x="369" y="91"/>
                  </a:cubicBezTo>
                  <a:cubicBezTo>
                    <a:pt x="375" y="88"/>
                    <a:pt x="382" y="87"/>
                    <a:pt x="388" y="86"/>
                  </a:cubicBezTo>
                  <a:cubicBezTo>
                    <a:pt x="387" y="86"/>
                    <a:pt x="385" y="87"/>
                    <a:pt x="385" y="86"/>
                  </a:cubicBezTo>
                  <a:cubicBezTo>
                    <a:pt x="387" y="84"/>
                    <a:pt x="391" y="86"/>
                    <a:pt x="392" y="84"/>
                  </a:cubicBezTo>
                  <a:cubicBezTo>
                    <a:pt x="389" y="82"/>
                    <a:pt x="389" y="82"/>
                    <a:pt x="389" y="82"/>
                  </a:cubicBezTo>
                  <a:cubicBezTo>
                    <a:pt x="391" y="80"/>
                    <a:pt x="395" y="81"/>
                    <a:pt x="397" y="80"/>
                  </a:cubicBezTo>
                  <a:close/>
                </a:path>
              </a:pathLst>
            </a:custGeom>
            <a:solidFill>
              <a:srgbClr val="C00000"/>
            </a:solidFill>
            <a:ln>
              <a:noFill/>
            </a:ln>
          </p:spPr>
          <p:txBody>
            <a:bodyPr vert="horz" wrap="square" lIns="91412" tIns="45706" rIns="91412" bIns="45706" numCol="1" anchor="t" anchorCtr="0" compatLnSpc="1"/>
            <a:lstStyle/>
            <a:p>
              <a:endParaRPr lang="zh-CN" altLang="en-US" sz="3200">
                <a:latin typeface="Impact" panose="020B0806030902050204" pitchFamily="34" charset="0"/>
              </a:endParaRPr>
            </a:p>
          </p:txBody>
        </p:sp>
        <p:sp>
          <p:nvSpPr>
            <p:cNvPr id="23" name="文本框 8"/>
            <p:cNvSpPr txBox="1"/>
            <p:nvPr/>
          </p:nvSpPr>
          <p:spPr>
            <a:xfrm>
              <a:off x="8415628" y="2667525"/>
              <a:ext cx="761604" cy="377063"/>
            </a:xfrm>
            <a:prstGeom prst="rect">
              <a:avLst/>
            </a:prstGeom>
            <a:noFill/>
            <a:effectLst/>
          </p:spPr>
          <p:txBody>
            <a:bodyPr vert="eaVert" wrap="none" rtlCol="0" anchor="ctr">
              <a:spAutoFit/>
            </a:bodyPr>
            <a:lstStyle>
              <a:defPPr>
                <a:defRPr lang="zh-CN"/>
              </a:defPPr>
              <a:lvl1pPr algn="ctr">
                <a:defRPr sz="4400">
                  <a:solidFill>
                    <a:srgbClr val="004DA1"/>
                  </a:solidFill>
                  <a:latin typeface="李旭科书法" panose="02000603000000000000" pitchFamily="2" charset="-122"/>
                  <a:ea typeface="李旭科书法" panose="02000603000000000000" pitchFamily="2" charset="-122"/>
                </a:defRPr>
              </a:lvl1pPr>
            </a:lstStyle>
            <a:p>
              <a:pPr>
                <a:spcBef>
                  <a:spcPct val="50000"/>
                </a:spcBef>
              </a:pPr>
              <a:r>
                <a:rPr lang="en-US" altLang="zh-CN" sz="2000" dirty="0">
                  <a:solidFill>
                    <a:schemeClr val="bg1"/>
                  </a:solidFill>
                  <a:latin typeface="Impact" panose="020B0806030902050204" pitchFamily="34" charset="0"/>
                  <a:ea typeface="微软雅黑" panose="020B0503020204020204" pitchFamily="34" charset="-122"/>
                </a:rPr>
                <a:t>14</a:t>
              </a:r>
              <a:endParaRPr lang="zh-CN" altLang="en-US" sz="2000" dirty="0">
                <a:solidFill>
                  <a:schemeClr val="bg1"/>
                </a:solidFill>
                <a:latin typeface="Impact" panose="020B0806030902050204" pitchFamily="34" charset="0"/>
                <a:ea typeface="微软雅黑" panose="020B0503020204020204" pitchFamily="34" charset="-122"/>
              </a:endParaRPr>
            </a:p>
          </p:txBody>
        </p:sp>
      </p:grpSp>
      <p:sp>
        <p:nvSpPr>
          <p:cNvPr id="24" name="TextBox 28"/>
          <p:cNvSpPr txBox="1"/>
          <p:nvPr/>
        </p:nvSpPr>
        <p:spPr>
          <a:xfrm>
            <a:off x="7367174" y="1527047"/>
            <a:ext cx="553998" cy="2913147"/>
          </a:xfrm>
          <a:prstGeom prst="rect">
            <a:avLst/>
          </a:prstGeom>
          <a:noFill/>
        </p:spPr>
        <p:txBody>
          <a:bodyPr vert="eaVert" wrap="square" rtlCol="0">
            <a:spAutoFit/>
          </a:bodyPr>
          <a:lstStyle/>
          <a:p>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rPr>
              <a:t>日逐衣食及冠婚丧祭、亲故往来，量入为出，务从节俭。毋暗举债息，外示有余。</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25" name="直接连接符 24"/>
          <p:cNvCxnSpPr/>
          <p:nvPr/>
        </p:nvCxnSpPr>
        <p:spPr>
          <a:xfrm>
            <a:off x="8003541" y="1566784"/>
            <a:ext cx="0" cy="2395352"/>
          </a:xfrm>
          <a:prstGeom prst="line">
            <a:avLst/>
          </a:prstGeom>
          <a:ln>
            <a:solidFill>
              <a:schemeClr val="tx1"/>
            </a:solidFill>
            <a:prstDash val="dashDot"/>
          </a:ln>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rot="16200000">
            <a:off x="7439171" y="598750"/>
            <a:ext cx="492443" cy="1446268"/>
            <a:chOff x="8415634" y="2095554"/>
            <a:chExt cx="761604" cy="1712963"/>
          </a:xfrm>
        </p:grpSpPr>
        <p:sp>
          <p:nvSpPr>
            <p:cNvPr id="27" name="Freeform 668"/>
            <p:cNvSpPr/>
            <p:nvPr/>
          </p:nvSpPr>
          <p:spPr bwMode="auto">
            <a:xfrm rot="5400000">
              <a:off x="7926215" y="2743467"/>
              <a:ext cx="1712963" cy="417137"/>
            </a:xfrm>
            <a:custGeom>
              <a:avLst/>
              <a:gdLst>
                <a:gd name="T0" fmla="*/ 384 w 398"/>
                <a:gd name="T1" fmla="*/ 77 h 111"/>
                <a:gd name="T2" fmla="*/ 388 w 398"/>
                <a:gd name="T3" fmla="*/ 74 h 111"/>
                <a:gd name="T4" fmla="*/ 388 w 398"/>
                <a:gd name="T5" fmla="*/ 71 h 111"/>
                <a:gd name="T6" fmla="*/ 397 w 398"/>
                <a:gd name="T7" fmla="*/ 67 h 111"/>
                <a:gd name="T8" fmla="*/ 390 w 398"/>
                <a:gd name="T9" fmla="*/ 62 h 111"/>
                <a:gd name="T10" fmla="*/ 388 w 398"/>
                <a:gd name="T11" fmla="*/ 59 h 111"/>
                <a:gd name="T12" fmla="*/ 388 w 398"/>
                <a:gd name="T13" fmla="*/ 56 h 111"/>
                <a:gd name="T14" fmla="*/ 385 w 398"/>
                <a:gd name="T15" fmla="*/ 54 h 111"/>
                <a:gd name="T16" fmla="*/ 387 w 398"/>
                <a:gd name="T17" fmla="*/ 51 h 111"/>
                <a:gd name="T18" fmla="*/ 389 w 398"/>
                <a:gd name="T19" fmla="*/ 48 h 111"/>
                <a:gd name="T20" fmla="*/ 384 w 398"/>
                <a:gd name="T21" fmla="*/ 46 h 111"/>
                <a:gd name="T22" fmla="*/ 378 w 398"/>
                <a:gd name="T23" fmla="*/ 42 h 111"/>
                <a:gd name="T24" fmla="*/ 385 w 398"/>
                <a:gd name="T25" fmla="*/ 40 h 111"/>
                <a:gd name="T26" fmla="*/ 378 w 398"/>
                <a:gd name="T27" fmla="*/ 37 h 111"/>
                <a:gd name="T28" fmla="*/ 378 w 398"/>
                <a:gd name="T29" fmla="*/ 34 h 111"/>
                <a:gd name="T30" fmla="*/ 373 w 398"/>
                <a:gd name="T31" fmla="*/ 32 h 111"/>
                <a:gd name="T32" fmla="*/ 369 w 398"/>
                <a:gd name="T33" fmla="*/ 28 h 111"/>
                <a:gd name="T34" fmla="*/ 350 w 398"/>
                <a:gd name="T35" fmla="*/ 23 h 111"/>
                <a:gd name="T36" fmla="*/ 358 w 398"/>
                <a:gd name="T37" fmla="*/ 19 h 111"/>
                <a:gd name="T38" fmla="*/ 260 w 398"/>
                <a:gd name="T39" fmla="*/ 11 h 111"/>
                <a:gd name="T40" fmla="*/ 324 w 398"/>
                <a:gd name="T41" fmla="*/ 10 h 111"/>
                <a:gd name="T42" fmla="*/ 304 w 398"/>
                <a:gd name="T43" fmla="*/ 6 h 111"/>
                <a:gd name="T44" fmla="*/ 177 w 398"/>
                <a:gd name="T45" fmla="*/ 1 h 111"/>
                <a:gd name="T46" fmla="*/ 18 w 398"/>
                <a:gd name="T47" fmla="*/ 11 h 111"/>
                <a:gd name="T48" fmla="*/ 16 w 398"/>
                <a:gd name="T49" fmla="*/ 17 h 111"/>
                <a:gd name="T50" fmla="*/ 21 w 398"/>
                <a:gd name="T51" fmla="*/ 20 h 111"/>
                <a:gd name="T52" fmla="*/ 15 w 398"/>
                <a:gd name="T53" fmla="*/ 26 h 111"/>
                <a:gd name="T54" fmla="*/ 12 w 398"/>
                <a:gd name="T55" fmla="*/ 52 h 111"/>
                <a:gd name="T56" fmla="*/ 8 w 398"/>
                <a:gd name="T57" fmla="*/ 82 h 111"/>
                <a:gd name="T58" fmla="*/ 113 w 398"/>
                <a:gd name="T59" fmla="*/ 111 h 111"/>
                <a:gd name="T60" fmla="*/ 331 w 398"/>
                <a:gd name="T61" fmla="*/ 104 h 111"/>
                <a:gd name="T62" fmla="*/ 369 w 398"/>
                <a:gd name="T63" fmla="*/ 91 h 111"/>
                <a:gd name="T64" fmla="*/ 385 w 398"/>
                <a:gd name="T65" fmla="*/ 86 h 111"/>
                <a:gd name="T66" fmla="*/ 389 w 398"/>
                <a:gd name="T67" fmla="*/ 8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8" h="111">
                  <a:moveTo>
                    <a:pt x="397" y="80"/>
                  </a:moveTo>
                  <a:cubicBezTo>
                    <a:pt x="394" y="77"/>
                    <a:pt x="387" y="79"/>
                    <a:pt x="384" y="77"/>
                  </a:cubicBezTo>
                  <a:cubicBezTo>
                    <a:pt x="387" y="75"/>
                    <a:pt x="394" y="76"/>
                    <a:pt x="396" y="76"/>
                  </a:cubicBezTo>
                  <a:cubicBezTo>
                    <a:pt x="388" y="74"/>
                    <a:pt x="388" y="74"/>
                    <a:pt x="388" y="74"/>
                  </a:cubicBezTo>
                  <a:cubicBezTo>
                    <a:pt x="397" y="72"/>
                    <a:pt x="397" y="72"/>
                    <a:pt x="397" y="72"/>
                  </a:cubicBezTo>
                  <a:cubicBezTo>
                    <a:pt x="395" y="71"/>
                    <a:pt x="390" y="73"/>
                    <a:pt x="388" y="71"/>
                  </a:cubicBezTo>
                  <a:cubicBezTo>
                    <a:pt x="388" y="69"/>
                    <a:pt x="390" y="70"/>
                    <a:pt x="391" y="70"/>
                  </a:cubicBezTo>
                  <a:cubicBezTo>
                    <a:pt x="394" y="70"/>
                    <a:pt x="398" y="69"/>
                    <a:pt x="397" y="67"/>
                  </a:cubicBezTo>
                  <a:cubicBezTo>
                    <a:pt x="397" y="63"/>
                    <a:pt x="391" y="64"/>
                    <a:pt x="388" y="63"/>
                  </a:cubicBezTo>
                  <a:cubicBezTo>
                    <a:pt x="390" y="62"/>
                    <a:pt x="390" y="62"/>
                    <a:pt x="390" y="62"/>
                  </a:cubicBezTo>
                  <a:cubicBezTo>
                    <a:pt x="388" y="62"/>
                    <a:pt x="386" y="62"/>
                    <a:pt x="385" y="60"/>
                  </a:cubicBezTo>
                  <a:cubicBezTo>
                    <a:pt x="386" y="60"/>
                    <a:pt x="387" y="59"/>
                    <a:pt x="388" y="59"/>
                  </a:cubicBezTo>
                  <a:cubicBezTo>
                    <a:pt x="383" y="57"/>
                    <a:pt x="383" y="57"/>
                    <a:pt x="383" y="57"/>
                  </a:cubicBezTo>
                  <a:cubicBezTo>
                    <a:pt x="388" y="56"/>
                    <a:pt x="388" y="56"/>
                    <a:pt x="388" y="56"/>
                  </a:cubicBezTo>
                  <a:cubicBezTo>
                    <a:pt x="386" y="56"/>
                    <a:pt x="386" y="56"/>
                    <a:pt x="386" y="56"/>
                  </a:cubicBezTo>
                  <a:cubicBezTo>
                    <a:pt x="384" y="55"/>
                    <a:pt x="386" y="54"/>
                    <a:pt x="385" y="54"/>
                  </a:cubicBezTo>
                  <a:cubicBezTo>
                    <a:pt x="383" y="52"/>
                    <a:pt x="379" y="54"/>
                    <a:pt x="377" y="52"/>
                  </a:cubicBezTo>
                  <a:cubicBezTo>
                    <a:pt x="380" y="51"/>
                    <a:pt x="384" y="51"/>
                    <a:pt x="387" y="51"/>
                  </a:cubicBezTo>
                  <a:cubicBezTo>
                    <a:pt x="385" y="51"/>
                    <a:pt x="382" y="51"/>
                    <a:pt x="381" y="49"/>
                  </a:cubicBezTo>
                  <a:cubicBezTo>
                    <a:pt x="389" y="48"/>
                    <a:pt x="389" y="48"/>
                    <a:pt x="389" y="48"/>
                  </a:cubicBezTo>
                  <a:cubicBezTo>
                    <a:pt x="387" y="47"/>
                    <a:pt x="384" y="48"/>
                    <a:pt x="382" y="47"/>
                  </a:cubicBezTo>
                  <a:cubicBezTo>
                    <a:pt x="384" y="46"/>
                    <a:pt x="384" y="46"/>
                    <a:pt x="384" y="46"/>
                  </a:cubicBezTo>
                  <a:cubicBezTo>
                    <a:pt x="381" y="45"/>
                    <a:pt x="378" y="46"/>
                    <a:pt x="376" y="44"/>
                  </a:cubicBezTo>
                  <a:cubicBezTo>
                    <a:pt x="377" y="43"/>
                    <a:pt x="378" y="43"/>
                    <a:pt x="378" y="42"/>
                  </a:cubicBezTo>
                  <a:cubicBezTo>
                    <a:pt x="377" y="42"/>
                    <a:pt x="375" y="42"/>
                    <a:pt x="374" y="41"/>
                  </a:cubicBezTo>
                  <a:cubicBezTo>
                    <a:pt x="377" y="40"/>
                    <a:pt x="382" y="41"/>
                    <a:pt x="385" y="40"/>
                  </a:cubicBezTo>
                  <a:cubicBezTo>
                    <a:pt x="377" y="37"/>
                    <a:pt x="377" y="37"/>
                    <a:pt x="377" y="37"/>
                  </a:cubicBezTo>
                  <a:cubicBezTo>
                    <a:pt x="377" y="37"/>
                    <a:pt x="377" y="37"/>
                    <a:pt x="378" y="37"/>
                  </a:cubicBezTo>
                  <a:cubicBezTo>
                    <a:pt x="373" y="35"/>
                    <a:pt x="373" y="35"/>
                    <a:pt x="373" y="35"/>
                  </a:cubicBezTo>
                  <a:cubicBezTo>
                    <a:pt x="375" y="34"/>
                    <a:pt x="377" y="35"/>
                    <a:pt x="378" y="34"/>
                  </a:cubicBezTo>
                  <a:cubicBezTo>
                    <a:pt x="370" y="32"/>
                    <a:pt x="370" y="32"/>
                    <a:pt x="370" y="32"/>
                  </a:cubicBezTo>
                  <a:cubicBezTo>
                    <a:pt x="371" y="31"/>
                    <a:pt x="372" y="32"/>
                    <a:pt x="373" y="32"/>
                  </a:cubicBezTo>
                  <a:cubicBezTo>
                    <a:pt x="358" y="29"/>
                    <a:pt x="358" y="29"/>
                    <a:pt x="358" y="29"/>
                  </a:cubicBezTo>
                  <a:cubicBezTo>
                    <a:pt x="362" y="28"/>
                    <a:pt x="365" y="30"/>
                    <a:pt x="369" y="28"/>
                  </a:cubicBezTo>
                  <a:cubicBezTo>
                    <a:pt x="362" y="26"/>
                    <a:pt x="351" y="28"/>
                    <a:pt x="345" y="24"/>
                  </a:cubicBezTo>
                  <a:cubicBezTo>
                    <a:pt x="346" y="23"/>
                    <a:pt x="348" y="23"/>
                    <a:pt x="350" y="23"/>
                  </a:cubicBezTo>
                  <a:cubicBezTo>
                    <a:pt x="346" y="22"/>
                    <a:pt x="346" y="22"/>
                    <a:pt x="346" y="22"/>
                  </a:cubicBezTo>
                  <a:cubicBezTo>
                    <a:pt x="349" y="20"/>
                    <a:pt x="356" y="21"/>
                    <a:pt x="358" y="19"/>
                  </a:cubicBezTo>
                  <a:cubicBezTo>
                    <a:pt x="354" y="19"/>
                    <a:pt x="350" y="19"/>
                    <a:pt x="347" y="17"/>
                  </a:cubicBezTo>
                  <a:cubicBezTo>
                    <a:pt x="319" y="14"/>
                    <a:pt x="290" y="11"/>
                    <a:pt x="260" y="11"/>
                  </a:cubicBezTo>
                  <a:cubicBezTo>
                    <a:pt x="259" y="10"/>
                    <a:pt x="259" y="10"/>
                    <a:pt x="259" y="10"/>
                  </a:cubicBezTo>
                  <a:cubicBezTo>
                    <a:pt x="281" y="9"/>
                    <a:pt x="301" y="11"/>
                    <a:pt x="324" y="10"/>
                  </a:cubicBezTo>
                  <a:cubicBezTo>
                    <a:pt x="325" y="9"/>
                    <a:pt x="325" y="9"/>
                    <a:pt x="325" y="9"/>
                  </a:cubicBezTo>
                  <a:cubicBezTo>
                    <a:pt x="319" y="6"/>
                    <a:pt x="311" y="8"/>
                    <a:pt x="304" y="6"/>
                  </a:cubicBezTo>
                  <a:cubicBezTo>
                    <a:pt x="306" y="5"/>
                    <a:pt x="306" y="5"/>
                    <a:pt x="306" y="5"/>
                  </a:cubicBezTo>
                  <a:cubicBezTo>
                    <a:pt x="264" y="1"/>
                    <a:pt x="219" y="0"/>
                    <a:pt x="177" y="1"/>
                  </a:cubicBezTo>
                  <a:cubicBezTo>
                    <a:pt x="35" y="2"/>
                    <a:pt x="35" y="2"/>
                    <a:pt x="35" y="2"/>
                  </a:cubicBezTo>
                  <a:cubicBezTo>
                    <a:pt x="28" y="3"/>
                    <a:pt x="22" y="7"/>
                    <a:pt x="18" y="11"/>
                  </a:cubicBezTo>
                  <a:cubicBezTo>
                    <a:pt x="24" y="13"/>
                    <a:pt x="24" y="13"/>
                    <a:pt x="24" y="13"/>
                  </a:cubicBezTo>
                  <a:cubicBezTo>
                    <a:pt x="16" y="17"/>
                    <a:pt x="16" y="17"/>
                    <a:pt x="16" y="17"/>
                  </a:cubicBezTo>
                  <a:cubicBezTo>
                    <a:pt x="15" y="20"/>
                    <a:pt x="19" y="19"/>
                    <a:pt x="22" y="20"/>
                  </a:cubicBezTo>
                  <a:cubicBezTo>
                    <a:pt x="21" y="20"/>
                    <a:pt x="21" y="20"/>
                    <a:pt x="21" y="20"/>
                  </a:cubicBezTo>
                  <a:cubicBezTo>
                    <a:pt x="20" y="22"/>
                    <a:pt x="16" y="22"/>
                    <a:pt x="19" y="24"/>
                  </a:cubicBezTo>
                  <a:cubicBezTo>
                    <a:pt x="19" y="25"/>
                    <a:pt x="16" y="25"/>
                    <a:pt x="15" y="26"/>
                  </a:cubicBezTo>
                  <a:cubicBezTo>
                    <a:pt x="15" y="29"/>
                    <a:pt x="8" y="33"/>
                    <a:pt x="11" y="37"/>
                  </a:cubicBezTo>
                  <a:cubicBezTo>
                    <a:pt x="8" y="42"/>
                    <a:pt x="13" y="47"/>
                    <a:pt x="12" y="52"/>
                  </a:cubicBezTo>
                  <a:cubicBezTo>
                    <a:pt x="8" y="56"/>
                    <a:pt x="10" y="63"/>
                    <a:pt x="7" y="68"/>
                  </a:cubicBezTo>
                  <a:cubicBezTo>
                    <a:pt x="15" y="73"/>
                    <a:pt x="0" y="77"/>
                    <a:pt x="8" y="82"/>
                  </a:cubicBezTo>
                  <a:cubicBezTo>
                    <a:pt x="9" y="88"/>
                    <a:pt x="16" y="93"/>
                    <a:pt x="24" y="97"/>
                  </a:cubicBezTo>
                  <a:cubicBezTo>
                    <a:pt x="50" y="109"/>
                    <a:pt x="82" y="110"/>
                    <a:pt x="113" y="111"/>
                  </a:cubicBezTo>
                  <a:cubicBezTo>
                    <a:pt x="277" y="109"/>
                    <a:pt x="277" y="109"/>
                    <a:pt x="277" y="109"/>
                  </a:cubicBezTo>
                  <a:cubicBezTo>
                    <a:pt x="295" y="106"/>
                    <a:pt x="314" y="107"/>
                    <a:pt x="331" y="104"/>
                  </a:cubicBezTo>
                  <a:cubicBezTo>
                    <a:pt x="350" y="103"/>
                    <a:pt x="364" y="95"/>
                    <a:pt x="382" y="93"/>
                  </a:cubicBezTo>
                  <a:cubicBezTo>
                    <a:pt x="379" y="91"/>
                    <a:pt x="374" y="92"/>
                    <a:pt x="369" y="91"/>
                  </a:cubicBezTo>
                  <a:cubicBezTo>
                    <a:pt x="375" y="88"/>
                    <a:pt x="382" y="87"/>
                    <a:pt x="388" y="86"/>
                  </a:cubicBezTo>
                  <a:cubicBezTo>
                    <a:pt x="387" y="86"/>
                    <a:pt x="385" y="87"/>
                    <a:pt x="385" y="86"/>
                  </a:cubicBezTo>
                  <a:cubicBezTo>
                    <a:pt x="387" y="84"/>
                    <a:pt x="391" y="86"/>
                    <a:pt x="392" y="84"/>
                  </a:cubicBezTo>
                  <a:cubicBezTo>
                    <a:pt x="389" y="82"/>
                    <a:pt x="389" y="82"/>
                    <a:pt x="389" y="82"/>
                  </a:cubicBezTo>
                  <a:cubicBezTo>
                    <a:pt x="391" y="80"/>
                    <a:pt x="395" y="81"/>
                    <a:pt x="397" y="80"/>
                  </a:cubicBezTo>
                  <a:close/>
                </a:path>
              </a:pathLst>
            </a:custGeom>
            <a:solidFill>
              <a:srgbClr val="C00000"/>
            </a:solidFill>
            <a:ln>
              <a:noFill/>
            </a:ln>
          </p:spPr>
          <p:txBody>
            <a:bodyPr vert="horz" wrap="square" lIns="91412" tIns="45706" rIns="91412" bIns="45706" numCol="1" anchor="t" anchorCtr="0" compatLnSpc="1"/>
            <a:lstStyle/>
            <a:p>
              <a:endParaRPr lang="zh-CN" altLang="en-US" sz="3200">
                <a:latin typeface="Impact" panose="020B0806030902050204" pitchFamily="34" charset="0"/>
              </a:endParaRPr>
            </a:p>
          </p:txBody>
        </p:sp>
        <p:sp>
          <p:nvSpPr>
            <p:cNvPr id="28" name="文本框 8"/>
            <p:cNvSpPr txBox="1"/>
            <p:nvPr/>
          </p:nvSpPr>
          <p:spPr>
            <a:xfrm>
              <a:off x="8415634" y="2661829"/>
              <a:ext cx="761604" cy="388454"/>
            </a:xfrm>
            <a:prstGeom prst="rect">
              <a:avLst/>
            </a:prstGeom>
            <a:noFill/>
            <a:effectLst/>
          </p:spPr>
          <p:txBody>
            <a:bodyPr vert="eaVert" wrap="none" rtlCol="0" anchor="ctr">
              <a:spAutoFit/>
            </a:bodyPr>
            <a:lstStyle>
              <a:defPPr>
                <a:defRPr lang="zh-CN"/>
              </a:defPPr>
              <a:lvl1pPr algn="ctr">
                <a:defRPr sz="4400">
                  <a:solidFill>
                    <a:srgbClr val="004DA1"/>
                  </a:solidFill>
                  <a:latin typeface="李旭科书法" panose="02000603000000000000" pitchFamily="2" charset="-122"/>
                  <a:ea typeface="李旭科书法" panose="02000603000000000000" pitchFamily="2" charset="-122"/>
                </a:defRPr>
              </a:lvl1pPr>
            </a:lstStyle>
            <a:p>
              <a:pPr>
                <a:spcBef>
                  <a:spcPct val="50000"/>
                </a:spcBef>
              </a:pPr>
              <a:r>
                <a:rPr lang="en-US" altLang="zh-CN" sz="2000" dirty="0">
                  <a:solidFill>
                    <a:schemeClr val="bg1"/>
                  </a:solidFill>
                  <a:latin typeface="Impact" panose="020B0806030902050204" pitchFamily="34" charset="0"/>
                  <a:ea typeface="微软雅黑" panose="020B0503020204020204" pitchFamily="34" charset="-122"/>
                </a:rPr>
                <a:t>15</a:t>
              </a:r>
              <a:endParaRPr lang="zh-CN" altLang="en-US" sz="2000" dirty="0">
                <a:solidFill>
                  <a:schemeClr val="bg1"/>
                </a:solidFill>
                <a:latin typeface="Impact" panose="020B0806030902050204" pitchFamily="34" charset="0"/>
                <a:ea typeface="微软雅黑" panose="020B0503020204020204" pitchFamily="34" charset="-122"/>
              </a:endParaRPr>
            </a:p>
          </p:txBody>
        </p:sp>
      </p:grpSp>
      <p:grpSp>
        <p:nvGrpSpPr>
          <p:cNvPr id="34" name="组合 33"/>
          <p:cNvGrpSpPr/>
          <p:nvPr/>
        </p:nvGrpSpPr>
        <p:grpSpPr>
          <a:xfrm>
            <a:off x="667766" y="1178207"/>
            <a:ext cx="2964052" cy="2965213"/>
            <a:chOff x="2840742" y="988368"/>
            <a:chExt cx="3615245" cy="3616660"/>
          </a:xfrm>
        </p:grpSpPr>
        <p:sp>
          <p:nvSpPr>
            <p:cNvPr id="35" name="椭圆 34"/>
            <p:cNvSpPr/>
            <p:nvPr/>
          </p:nvSpPr>
          <p:spPr>
            <a:xfrm>
              <a:off x="3027438" y="1137521"/>
              <a:ext cx="3238864" cy="3276364"/>
            </a:xfrm>
            <a:prstGeom prst="ellipse">
              <a:avLst/>
            </a:prstGeom>
            <a:blipFill>
              <a:blip r:embed="rId1"/>
              <a:stretch>
                <a:fillRect r="-13476"/>
              </a:stretch>
            </a:bli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8965"/>
              <a:endParaRPr lang="zh-CN" altLang="en-US" sz="2400">
                <a:solidFill>
                  <a:prstClr val="white"/>
                </a:solidFill>
                <a:latin typeface="Calibri" panose="020F0502020204030204"/>
                <a:ea typeface="等线" panose="02010600030101010101" charset="-122"/>
              </a:endParaRPr>
            </a:p>
          </p:txBody>
        </p:sp>
        <p:pic>
          <p:nvPicPr>
            <p:cNvPr id="36" name="图片 35"/>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2840742" y="988368"/>
              <a:ext cx="3615245" cy="3616660"/>
            </a:xfrm>
            <a:prstGeom prst="rect">
              <a:avLst/>
            </a:prstGeom>
          </p:spPr>
        </p:pic>
      </p:grpSp>
      <p:grpSp>
        <p:nvGrpSpPr>
          <p:cNvPr id="29" name="组合 28"/>
          <p:cNvGrpSpPr/>
          <p:nvPr/>
        </p:nvGrpSpPr>
        <p:grpSpPr>
          <a:xfrm>
            <a:off x="3457574" y="301511"/>
            <a:ext cx="2233261" cy="400110"/>
            <a:chOff x="3457574" y="301511"/>
            <a:chExt cx="2233261" cy="400110"/>
          </a:xfrm>
        </p:grpSpPr>
        <p:grpSp>
          <p:nvGrpSpPr>
            <p:cNvPr id="30" name="组合 29"/>
            <p:cNvGrpSpPr/>
            <p:nvPr/>
          </p:nvGrpSpPr>
          <p:grpSpPr>
            <a:xfrm>
              <a:off x="3457574" y="301511"/>
              <a:ext cx="2233261" cy="400110"/>
              <a:chOff x="3662529" y="172663"/>
              <a:chExt cx="2977681" cy="533479"/>
            </a:xfrm>
          </p:grpSpPr>
          <p:sp>
            <p:nvSpPr>
              <p:cNvPr id="32" name="TextBox 15"/>
              <p:cNvSpPr txBox="1"/>
              <p:nvPr/>
            </p:nvSpPr>
            <p:spPr>
              <a:xfrm>
                <a:off x="3662529" y="172663"/>
                <a:ext cx="2977681" cy="533479"/>
              </a:xfrm>
              <a:prstGeom prst="rect">
                <a:avLst/>
              </a:prstGeom>
              <a:noFill/>
            </p:spPr>
            <p:txBody>
              <a:bodyPr wrap="square" rtlCol="0">
                <a:spAutoFit/>
              </a:bodyPr>
              <a:lstStyle/>
              <a:p>
                <a:pPr algn="ctr" fontAlgn="base">
                  <a:spcBef>
                    <a:spcPct val="0"/>
                  </a:spcBef>
                  <a:spcAft>
                    <a:spcPct val="0"/>
                  </a:spcAft>
                </a:pPr>
                <a:r>
                  <a:rPr lang="zh-CN" altLang="en-US" sz="2000" kern="0" dirty="0">
                    <a:solidFill>
                      <a:schemeClr val="tx1">
                        <a:lumMod val="65000"/>
                        <a:lumOff val="35000"/>
                      </a:schemeClr>
                    </a:solidFill>
                    <a:latin typeface="方正大标宋简体" panose="02010601030101010101" pitchFamily="65" charset="-122"/>
                    <a:ea typeface="方正大标宋简体" panose="02010601030101010101" pitchFamily="65" charset="-122"/>
                  </a:rPr>
                  <a:t>家训</a:t>
                </a:r>
                <a:endParaRPr lang="zh-CN" altLang="en-US" sz="2000" kern="0" dirty="0">
                  <a:solidFill>
                    <a:schemeClr val="tx1">
                      <a:lumMod val="65000"/>
                      <a:lumOff val="35000"/>
                    </a:schemeClr>
                  </a:solidFill>
                  <a:latin typeface="方正大标宋简体" panose="02010601030101010101" pitchFamily="65" charset="-122"/>
                  <a:ea typeface="方正大标宋简体" panose="02010601030101010101" pitchFamily="65" charset="-122"/>
                </a:endParaRPr>
              </a:p>
            </p:txBody>
          </p:sp>
          <p:pic>
            <p:nvPicPr>
              <p:cNvPr id="33" name="Picture 4" descr="D:\png\2015008_0006_素材天下网-sucaitianxia.com.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03933" y="236040"/>
                <a:ext cx="570275" cy="398289"/>
              </a:xfrm>
              <a:prstGeom prst="rect">
                <a:avLst/>
              </a:prstGeom>
              <a:noFill/>
              <a:extLst>
                <a:ext uri="{909E8E84-426E-40DD-AFC4-6F175D3DCCD1}">
                  <a14:hiddenFill xmlns:a14="http://schemas.microsoft.com/office/drawing/2010/main">
                    <a:solidFill>
                      <a:srgbClr val="FFFFFF"/>
                    </a:solidFill>
                  </a14:hiddenFill>
                </a:ext>
              </a:extLst>
            </p:spPr>
          </p:pic>
        </p:grpSp>
        <p:pic>
          <p:nvPicPr>
            <p:cNvPr id="31" name="Picture 4" descr="D:\png\2015008_0006_素材天下网-sucaitianxia.com.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39121" y="349044"/>
              <a:ext cx="427706" cy="298716"/>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22" presetClass="entr" presetSubtype="1"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up)">
                                      <p:cBhvr>
                                        <p:cTn id="10" dur="500"/>
                                        <p:tgtEl>
                                          <p:spTgt spid="15"/>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750"/>
                                        <p:tgtEl>
                                          <p:spTgt spid="14"/>
                                        </p:tgtEl>
                                      </p:cBhvr>
                                    </p:animEffect>
                                  </p:childTnLst>
                                </p:cTn>
                              </p:par>
                            </p:childTnLst>
                          </p:cTn>
                        </p:par>
                        <p:par>
                          <p:cTn id="15" fill="hold">
                            <p:stCondLst>
                              <p:cond delay="1500"/>
                            </p:stCondLst>
                            <p:childTnLst>
                              <p:par>
                                <p:cTn id="16" presetID="2" presetClass="entr" presetSubtype="4" fill="hold" nodeType="after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500" fill="hold"/>
                                        <p:tgtEl>
                                          <p:spTgt spid="16"/>
                                        </p:tgtEl>
                                        <p:attrNameLst>
                                          <p:attrName>ppt_x</p:attrName>
                                        </p:attrNameLst>
                                      </p:cBhvr>
                                      <p:tavLst>
                                        <p:tav tm="0">
                                          <p:val>
                                            <p:strVal val="#ppt_x"/>
                                          </p:val>
                                        </p:tav>
                                        <p:tav tm="100000">
                                          <p:val>
                                            <p:strVal val="#ppt_x"/>
                                          </p:val>
                                        </p:tav>
                                      </p:tavLst>
                                    </p:anim>
                                    <p:anim calcmode="lin" valueType="num">
                                      <p:cBhvr additive="base">
                                        <p:cTn id="19" dur="500" fill="hold"/>
                                        <p:tgtEl>
                                          <p:spTgt spid="16"/>
                                        </p:tgtEl>
                                        <p:attrNameLst>
                                          <p:attrName>ppt_y</p:attrName>
                                        </p:attrNameLst>
                                      </p:cBhvr>
                                      <p:tavLst>
                                        <p:tav tm="0">
                                          <p:val>
                                            <p:strVal val="1+#ppt_h/2"/>
                                          </p:val>
                                        </p:tav>
                                        <p:tav tm="100000">
                                          <p:val>
                                            <p:strVal val="#ppt_y"/>
                                          </p:val>
                                        </p:tav>
                                      </p:tavLst>
                                    </p:anim>
                                  </p:childTnLst>
                                </p:cTn>
                              </p:par>
                              <p:par>
                                <p:cTn id="20" presetID="22" presetClass="entr" presetSubtype="1" fill="hold"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ipe(up)">
                                      <p:cBhvr>
                                        <p:cTn id="22" dur="500"/>
                                        <p:tgtEl>
                                          <p:spTgt spid="20"/>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750"/>
                                        <p:tgtEl>
                                          <p:spTgt spid="19"/>
                                        </p:tgtEl>
                                      </p:cBhvr>
                                    </p:animEffect>
                                  </p:childTnLst>
                                </p:cTn>
                              </p:par>
                            </p:childTnLst>
                          </p:cTn>
                        </p:par>
                        <p:par>
                          <p:cTn id="27" fill="hold">
                            <p:stCondLst>
                              <p:cond delay="3000"/>
                            </p:stCondLst>
                            <p:childTnLst>
                              <p:par>
                                <p:cTn id="28" presetID="2" presetClass="entr" presetSubtype="4" fill="hold" nodeType="after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additive="base">
                                        <p:cTn id="30" dur="500" fill="hold"/>
                                        <p:tgtEl>
                                          <p:spTgt spid="21"/>
                                        </p:tgtEl>
                                        <p:attrNameLst>
                                          <p:attrName>ppt_x</p:attrName>
                                        </p:attrNameLst>
                                      </p:cBhvr>
                                      <p:tavLst>
                                        <p:tav tm="0">
                                          <p:val>
                                            <p:strVal val="#ppt_x"/>
                                          </p:val>
                                        </p:tav>
                                        <p:tav tm="100000">
                                          <p:val>
                                            <p:strVal val="#ppt_x"/>
                                          </p:val>
                                        </p:tav>
                                      </p:tavLst>
                                    </p:anim>
                                    <p:anim calcmode="lin" valueType="num">
                                      <p:cBhvr additive="base">
                                        <p:cTn id="31" dur="500" fill="hold"/>
                                        <p:tgtEl>
                                          <p:spTgt spid="21"/>
                                        </p:tgtEl>
                                        <p:attrNameLst>
                                          <p:attrName>ppt_y</p:attrName>
                                        </p:attrNameLst>
                                      </p:cBhvr>
                                      <p:tavLst>
                                        <p:tav tm="0">
                                          <p:val>
                                            <p:strVal val="1+#ppt_h/2"/>
                                          </p:val>
                                        </p:tav>
                                        <p:tav tm="100000">
                                          <p:val>
                                            <p:strVal val="#ppt_y"/>
                                          </p:val>
                                        </p:tav>
                                      </p:tavLst>
                                    </p:anim>
                                  </p:childTnLst>
                                </p:cTn>
                              </p:par>
                              <p:par>
                                <p:cTn id="32" presetID="22" presetClass="entr" presetSubtype="1" fill="hold"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wipe(up)">
                                      <p:cBhvr>
                                        <p:cTn id="34" dur="500"/>
                                        <p:tgtEl>
                                          <p:spTgt spid="25"/>
                                        </p:tgtEl>
                                      </p:cBhvr>
                                    </p:animEffect>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fade">
                                      <p:cBhvr>
                                        <p:cTn id="38" dur="750"/>
                                        <p:tgtEl>
                                          <p:spTgt spid="24"/>
                                        </p:tgtEl>
                                      </p:cBhvr>
                                    </p:animEffect>
                                  </p:childTnLst>
                                </p:cTn>
                              </p:par>
                            </p:childTnLst>
                          </p:cTn>
                        </p:par>
                        <p:par>
                          <p:cTn id="39" fill="hold">
                            <p:stCondLst>
                              <p:cond delay="4500"/>
                            </p:stCondLst>
                            <p:childTnLst>
                              <p:par>
                                <p:cTn id="40" presetID="2" presetClass="entr" presetSubtype="4" fill="hold" nodeType="after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additive="base">
                                        <p:cTn id="42" dur="500" fill="hold"/>
                                        <p:tgtEl>
                                          <p:spTgt spid="26"/>
                                        </p:tgtEl>
                                        <p:attrNameLst>
                                          <p:attrName>ppt_x</p:attrName>
                                        </p:attrNameLst>
                                      </p:cBhvr>
                                      <p:tavLst>
                                        <p:tav tm="0">
                                          <p:val>
                                            <p:strVal val="#ppt_x"/>
                                          </p:val>
                                        </p:tav>
                                        <p:tav tm="100000">
                                          <p:val>
                                            <p:strVal val="#ppt_x"/>
                                          </p:val>
                                        </p:tav>
                                      </p:tavLst>
                                    </p:anim>
                                    <p:anim calcmode="lin" valueType="num">
                                      <p:cBhvr additive="base">
                                        <p:cTn id="43"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9" grpId="0"/>
      <p:bldP spid="2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 name="图片 5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583591" y="358466"/>
            <a:ext cx="1636902" cy="3897086"/>
          </a:xfrm>
          <a:prstGeom prst="rect">
            <a:avLst/>
          </a:prstGeom>
        </p:spPr>
      </p:pic>
      <p:grpSp>
        <p:nvGrpSpPr>
          <p:cNvPr id="59" name="组合 58"/>
          <p:cNvGrpSpPr/>
          <p:nvPr/>
        </p:nvGrpSpPr>
        <p:grpSpPr>
          <a:xfrm>
            <a:off x="5108774" y="1418476"/>
            <a:ext cx="2753740" cy="2638557"/>
            <a:chOff x="5108774" y="1418476"/>
            <a:chExt cx="2753740" cy="2638557"/>
          </a:xfrm>
        </p:grpSpPr>
        <p:grpSp>
          <p:nvGrpSpPr>
            <p:cNvPr id="35" name="组合 34"/>
            <p:cNvGrpSpPr/>
            <p:nvPr/>
          </p:nvGrpSpPr>
          <p:grpSpPr>
            <a:xfrm>
              <a:off x="5108774" y="1418476"/>
              <a:ext cx="2753740" cy="1153274"/>
              <a:chOff x="1205146" y="3466100"/>
              <a:chExt cx="3671653" cy="1537699"/>
            </a:xfrm>
          </p:grpSpPr>
          <p:sp>
            <p:nvSpPr>
              <p:cNvPr id="37" name="矩形: 圆角 36"/>
              <p:cNvSpPr/>
              <p:nvPr/>
            </p:nvSpPr>
            <p:spPr>
              <a:xfrm>
                <a:off x="1773382" y="3466100"/>
                <a:ext cx="3103417" cy="1537699"/>
              </a:xfrm>
              <a:prstGeom prst="roundRect">
                <a:avLst>
                  <a:gd name="adj" fmla="val 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solidFill>
                    <a:srgbClr val="FFFCE1"/>
                  </a:solidFill>
                  <a:latin typeface="微软雅黑" panose="020B0503020204020204" pitchFamily="34" charset="-122"/>
                  <a:ea typeface="微软雅黑" panose="020B0503020204020204" pitchFamily="34" charset="-122"/>
                </a:endParaRPr>
              </a:p>
            </p:txBody>
          </p:sp>
          <p:sp>
            <p:nvSpPr>
              <p:cNvPr id="38" name="矩形 37"/>
              <p:cNvSpPr/>
              <p:nvPr/>
            </p:nvSpPr>
            <p:spPr>
              <a:xfrm>
                <a:off x="2334847" y="3871111"/>
                <a:ext cx="2541952" cy="779700"/>
              </a:xfrm>
              <a:prstGeom prst="rect">
                <a:avLst/>
              </a:prstGeom>
            </p:spPr>
            <p:txBody>
              <a:bodyPr wrap="square">
                <a:spAutoFit/>
              </a:bodyPr>
              <a:lstStyle/>
              <a:p>
                <a:r>
                  <a:rPr lang="zh-CN" altLang="en-US" sz="3200" b="1" dirty="0">
                    <a:solidFill>
                      <a:schemeClr val="bg1"/>
                    </a:solidFill>
                    <a:latin typeface="微软雅黑" panose="020B0503020204020204" pitchFamily="34" charset="-122"/>
                    <a:ea typeface="微软雅黑" panose="020B0503020204020204" pitchFamily="34" charset="-122"/>
                  </a:rPr>
                  <a:t>顺利就多</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39" name="椭圆 38"/>
              <p:cNvSpPr/>
              <p:nvPr/>
            </p:nvSpPr>
            <p:spPr>
              <a:xfrm>
                <a:off x="1205146" y="3696111"/>
                <a:ext cx="1129701" cy="1129701"/>
              </a:xfrm>
              <a:prstGeom prst="ellipse">
                <a:avLst/>
              </a:prstGeom>
              <a:solidFill>
                <a:srgbClr val="C00000"/>
              </a:solidFill>
              <a:ln w="38100">
                <a:solidFill>
                  <a:schemeClr val="bg1"/>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zh-CN" altLang="en-US" dirty="0"/>
              </a:p>
            </p:txBody>
          </p:sp>
        </p:grpSp>
        <p:sp>
          <p:nvSpPr>
            <p:cNvPr id="52" name="矩形 51"/>
            <p:cNvSpPr/>
            <p:nvPr/>
          </p:nvSpPr>
          <p:spPr>
            <a:xfrm>
              <a:off x="5108774" y="1811388"/>
              <a:ext cx="2047008" cy="461665"/>
            </a:xfrm>
            <a:prstGeom prst="rect">
              <a:avLst/>
            </a:prstGeom>
          </p:spPr>
          <p:txBody>
            <a:bodyPr wrap="square">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感恩</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nvGrpSpPr>
            <p:cNvPr id="54" name="组合 53"/>
            <p:cNvGrpSpPr/>
            <p:nvPr/>
          </p:nvGrpSpPr>
          <p:grpSpPr>
            <a:xfrm>
              <a:off x="5108774" y="2903759"/>
              <a:ext cx="2753740" cy="1153274"/>
              <a:chOff x="1205146" y="3466100"/>
              <a:chExt cx="3671653" cy="1537699"/>
            </a:xfrm>
          </p:grpSpPr>
          <p:sp>
            <p:nvSpPr>
              <p:cNvPr id="55" name="矩形: 圆角 54"/>
              <p:cNvSpPr/>
              <p:nvPr/>
            </p:nvSpPr>
            <p:spPr>
              <a:xfrm>
                <a:off x="1773382" y="3466100"/>
                <a:ext cx="3103417" cy="1537699"/>
              </a:xfrm>
              <a:prstGeom prst="roundRect">
                <a:avLst>
                  <a:gd name="adj" fmla="val 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solidFill>
                    <a:srgbClr val="FFFCE1"/>
                  </a:solidFill>
                  <a:latin typeface="微软雅黑" panose="020B0503020204020204" pitchFamily="34" charset="-122"/>
                  <a:ea typeface="微软雅黑" panose="020B0503020204020204" pitchFamily="34" charset="-122"/>
                </a:endParaRPr>
              </a:p>
            </p:txBody>
          </p:sp>
          <p:sp>
            <p:nvSpPr>
              <p:cNvPr id="56" name="矩形 55"/>
              <p:cNvSpPr/>
              <p:nvPr/>
            </p:nvSpPr>
            <p:spPr>
              <a:xfrm>
                <a:off x="2334847" y="3871111"/>
                <a:ext cx="2541952" cy="779700"/>
              </a:xfrm>
              <a:prstGeom prst="rect">
                <a:avLst/>
              </a:prstGeom>
            </p:spPr>
            <p:txBody>
              <a:bodyPr wrap="square">
                <a:spAutoFit/>
              </a:bodyPr>
              <a:lstStyle/>
              <a:p>
                <a:r>
                  <a:rPr lang="zh-CN" altLang="en-US" sz="3200" b="1" dirty="0">
                    <a:solidFill>
                      <a:schemeClr val="bg1"/>
                    </a:solidFill>
                    <a:latin typeface="微软雅黑" panose="020B0503020204020204" pitchFamily="34" charset="-122"/>
                    <a:ea typeface="微软雅黑" panose="020B0503020204020204" pitchFamily="34" charset="-122"/>
                  </a:rPr>
                  <a:t>烦恼就多</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57" name="椭圆 56"/>
              <p:cNvSpPr/>
              <p:nvPr/>
            </p:nvSpPr>
            <p:spPr>
              <a:xfrm>
                <a:off x="1205146" y="3696111"/>
                <a:ext cx="1129701" cy="1129701"/>
              </a:xfrm>
              <a:prstGeom prst="ellipse">
                <a:avLst/>
              </a:prstGeom>
              <a:solidFill>
                <a:srgbClr val="C00000"/>
              </a:solidFill>
              <a:ln w="38100">
                <a:solidFill>
                  <a:schemeClr val="bg1"/>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zh-CN" altLang="en-US" dirty="0"/>
              </a:p>
            </p:txBody>
          </p:sp>
        </p:grpSp>
        <p:sp>
          <p:nvSpPr>
            <p:cNvPr id="58" name="矩形 57"/>
            <p:cNvSpPr/>
            <p:nvPr/>
          </p:nvSpPr>
          <p:spPr>
            <a:xfrm>
              <a:off x="5108774" y="3296671"/>
              <a:ext cx="2047008" cy="461665"/>
            </a:xfrm>
            <a:prstGeom prst="rect">
              <a:avLst/>
            </a:prstGeom>
          </p:spPr>
          <p:txBody>
            <a:bodyPr wrap="square">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抱怨</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grpSp>
        <p:nvGrpSpPr>
          <p:cNvPr id="60" name="组合 59"/>
          <p:cNvGrpSpPr/>
          <p:nvPr/>
        </p:nvGrpSpPr>
        <p:grpSpPr>
          <a:xfrm>
            <a:off x="936769" y="1418476"/>
            <a:ext cx="4013169" cy="2638557"/>
            <a:chOff x="5534951" y="1418476"/>
            <a:chExt cx="4013169" cy="2638557"/>
          </a:xfrm>
        </p:grpSpPr>
        <p:grpSp>
          <p:nvGrpSpPr>
            <p:cNvPr id="61" name="组合 60"/>
            <p:cNvGrpSpPr/>
            <p:nvPr/>
          </p:nvGrpSpPr>
          <p:grpSpPr>
            <a:xfrm>
              <a:off x="5534951" y="1418476"/>
              <a:ext cx="2813437" cy="1153274"/>
              <a:chOff x="1773382" y="3466100"/>
              <a:chExt cx="3751249" cy="1537699"/>
            </a:xfrm>
          </p:grpSpPr>
          <p:sp>
            <p:nvSpPr>
              <p:cNvPr id="68" name="矩形: 圆角 67"/>
              <p:cNvSpPr/>
              <p:nvPr/>
            </p:nvSpPr>
            <p:spPr>
              <a:xfrm>
                <a:off x="1773382" y="3466100"/>
                <a:ext cx="3103417" cy="1537699"/>
              </a:xfrm>
              <a:prstGeom prst="roundRect">
                <a:avLst>
                  <a:gd name="adj" fmla="val 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solidFill>
                    <a:srgbClr val="FFFCE1"/>
                  </a:solidFill>
                  <a:latin typeface="微软雅黑" panose="020B0503020204020204" pitchFamily="34" charset="-122"/>
                  <a:ea typeface="微软雅黑" panose="020B0503020204020204" pitchFamily="34" charset="-122"/>
                </a:endParaRPr>
              </a:p>
            </p:txBody>
          </p:sp>
          <p:sp>
            <p:nvSpPr>
              <p:cNvPr id="69" name="矩形 68"/>
              <p:cNvSpPr/>
              <p:nvPr/>
            </p:nvSpPr>
            <p:spPr>
              <a:xfrm>
                <a:off x="1998551" y="3871111"/>
                <a:ext cx="2541952" cy="779700"/>
              </a:xfrm>
              <a:prstGeom prst="rect">
                <a:avLst/>
              </a:prstGeom>
            </p:spPr>
            <p:txBody>
              <a:bodyPr wrap="square">
                <a:spAutoFit/>
              </a:bodyPr>
              <a:lstStyle/>
              <a:p>
                <a:r>
                  <a:rPr lang="zh-CN" altLang="en-US" sz="3200" b="1" dirty="0">
                    <a:solidFill>
                      <a:schemeClr val="bg1"/>
                    </a:solidFill>
                    <a:latin typeface="微软雅黑" panose="020B0503020204020204" pitchFamily="34" charset="-122"/>
                    <a:ea typeface="微软雅黑" panose="020B0503020204020204" pitchFamily="34" charset="-122"/>
                  </a:rPr>
                  <a:t>福报就多</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70" name="椭圆 69"/>
              <p:cNvSpPr/>
              <p:nvPr/>
            </p:nvSpPr>
            <p:spPr>
              <a:xfrm>
                <a:off x="4394930" y="3696111"/>
                <a:ext cx="1129701" cy="1129702"/>
              </a:xfrm>
              <a:prstGeom prst="ellipse">
                <a:avLst/>
              </a:prstGeom>
              <a:solidFill>
                <a:srgbClr val="C00000"/>
              </a:solidFill>
              <a:ln w="38100">
                <a:solidFill>
                  <a:schemeClr val="bg1"/>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zh-CN" altLang="en-US" dirty="0"/>
              </a:p>
            </p:txBody>
          </p:sp>
        </p:grpSp>
        <p:sp>
          <p:nvSpPr>
            <p:cNvPr id="62" name="矩形 61"/>
            <p:cNvSpPr/>
            <p:nvPr/>
          </p:nvSpPr>
          <p:spPr>
            <a:xfrm>
              <a:off x="7501112" y="1811388"/>
              <a:ext cx="2047008" cy="461665"/>
            </a:xfrm>
            <a:prstGeom prst="rect">
              <a:avLst/>
            </a:prstGeom>
          </p:spPr>
          <p:txBody>
            <a:bodyPr wrap="square">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付出</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nvGrpSpPr>
            <p:cNvPr id="63" name="组合 62"/>
            <p:cNvGrpSpPr/>
            <p:nvPr/>
          </p:nvGrpSpPr>
          <p:grpSpPr>
            <a:xfrm>
              <a:off x="5534951" y="2903759"/>
              <a:ext cx="2813437" cy="1153274"/>
              <a:chOff x="1773382" y="3466100"/>
              <a:chExt cx="3751249" cy="1537699"/>
            </a:xfrm>
          </p:grpSpPr>
          <p:sp>
            <p:nvSpPr>
              <p:cNvPr id="65" name="矩形: 圆角 64"/>
              <p:cNvSpPr/>
              <p:nvPr/>
            </p:nvSpPr>
            <p:spPr>
              <a:xfrm>
                <a:off x="1773382" y="3466100"/>
                <a:ext cx="3103417" cy="1537699"/>
              </a:xfrm>
              <a:prstGeom prst="roundRect">
                <a:avLst>
                  <a:gd name="adj" fmla="val 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solidFill>
                    <a:srgbClr val="FFFCE1"/>
                  </a:solidFill>
                  <a:latin typeface="微软雅黑" panose="020B0503020204020204" pitchFamily="34" charset="-122"/>
                  <a:ea typeface="微软雅黑" panose="020B0503020204020204" pitchFamily="34" charset="-122"/>
                </a:endParaRPr>
              </a:p>
            </p:txBody>
          </p:sp>
          <p:sp>
            <p:nvSpPr>
              <p:cNvPr id="66" name="矩形 65"/>
              <p:cNvSpPr/>
              <p:nvPr/>
            </p:nvSpPr>
            <p:spPr>
              <a:xfrm>
                <a:off x="1998551" y="3871111"/>
                <a:ext cx="2541952" cy="779700"/>
              </a:xfrm>
              <a:prstGeom prst="rect">
                <a:avLst/>
              </a:prstGeom>
            </p:spPr>
            <p:txBody>
              <a:bodyPr wrap="square">
                <a:spAutoFit/>
              </a:bodyPr>
              <a:lstStyle/>
              <a:p>
                <a:r>
                  <a:rPr lang="zh-CN" altLang="en-US" sz="3200" b="1" dirty="0">
                    <a:solidFill>
                      <a:schemeClr val="bg1"/>
                    </a:solidFill>
                    <a:latin typeface="微软雅黑" panose="020B0503020204020204" pitchFamily="34" charset="-122"/>
                    <a:ea typeface="微软雅黑" panose="020B0503020204020204" pitchFamily="34" charset="-122"/>
                  </a:rPr>
                  <a:t>贵人就多</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67" name="椭圆 66"/>
              <p:cNvSpPr/>
              <p:nvPr/>
            </p:nvSpPr>
            <p:spPr>
              <a:xfrm>
                <a:off x="4394930" y="3696111"/>
                <a:ext cx="1129701" cy="1129702"/>
              </a:xfrm>
              <a:prstGeom prst="ellipse">
                <a:avLst/>
              </a:prstGeom>
              <a:solidFill>
                <a:srgbClr val="C00000"/>
              </a:solidFill>
              <a:ln w="38100">
                <a:solidFill>
                  <a:schemeClr val="bg1"/>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zh-CN" altLang="en-US" dirty="0"/>
              </a:p>
            </p:txBody>
          </p:sp>
        </p:grpSp>
        <p:sp>
          <p:nvSpPr>
            <p:cNvPr id="64" name="矩形 63"/>
            <p:cNvSpPr/>
            <p:nvPr/>
          </p:nvSpPr>
          <p:spPr>
            <a:xfrm>
              <a:off x="7501112" y="3296671"/>
              <a:ext cx="2047008" cy="461665"/>
            </a:xfrm>
            <a:prstGeom prst="rect">
              <a:avLst/>
            </a:prstGeom>
          </p:spPr>
          <p:txBody>
            <a:bodyPr wrap="square">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助人</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3457574" y="301511"/>
            <a:ext cx="2233261" cy="400110"/>
            <a:chOff x="3457574" y="301511"/>
            <a:chExt cx="2233261" cy="400110"/>
          </a:xfrm>
        </p:grpSpPr>
        <p:grpSp>
          <p:nvGrpSpPr>
            <p:cNvPr id="26" name="组合 25"/>
            <p:cNvGrpSpPr/>
            <p:nvPr/>
          </p:nvGrpSpPr>
          <p:grpSpPr>
            <a:xfrm>
              <a:off x="3457574" y="301511"/>
              <a:ext cx="2233261" cy="400110"/>
              <a:chOff x="3662529" y="172663"/>
              <a:chExt cx="2977681" cy="533479"/>
            </a:xfrm>
          </p:grpSpPr>
          <p:sp>
            <p:nvSpPr>
              <p:cNvPr id="28" name="TextBox 15"/>
              <p:cNvSpPr txBox="1"/>
              <p:nvPr/>
            </p:nvSpPr>
            <p:spPr>
              <a:xfrm>
                <a:off x="3662529" y="172663"/>
                <a:ext cx="2977681" cy="533479"/>
              </a:xfrm>
              <a:prstGeom prst="rect">
                <a:avLst/>
              </a:prstGeom>
              <a:noFill/>
            </p:spPr>
            <p:txBody>
              <a:bodyPr wrap="square" rtlCol="0">
                <a:spAutoFit/>
              </a:bodyPr>
              <a:lstStyle/>
              <a:p>
                <a:pPr algn="ctr" fontAlgn="base">
                  <a:spcBef>
                    <a:spcPct val="0"/>
                  </a:spcBef>
                  <a:spcAft>
                    <a:spcPct val="0"/>
                  </a:spcAft>
                </a:pPr>
                <a:r>
                  <a:rPr lang="zh-CN" altLang="en-US" sz="2000" kern="0" dirty="0">
                    <a:solidFill>
                      <a:schemeClr val="tx1">
                        <a:lumMod val="65000"/>
                        <a:lumOff val="35000"/>
                      </a:schemeClr>
                    </a:solidFill>
                    <a:latin typeface="方正大标宋简体" panose="02010601030101010101" pitchFamily="65" charset="-122"/>
                    <a:ea typeface="方正大标宋简体" panose="02010601030101010101" pitchFamily="65" charset="-122"/>
                  </a:rPr>
                  <a:t>家训</a:t>
                </a:r>
                <a:endParaRPr lang="zh-CN" altLang="en-US" sz="2000" kern="0" dirty="0">
                  <a:solidFill>
                    <a:schemeClr val="tx1">
                      <a:lumMod val="65000"/>
                      <a:lumOff val="35000"/>
                    </a:schemeClr>
                  </a:solidFill>
                  <a:latin typeface="方正大标宋简体" panose="02010601030101010101" pitchFamily="65" charset="-122"/>
                  <a:ea typeface="方正大标宋简体" panose="02010601030101010101" pitchFamily="65" charset="-122"/>
                </a:endParaRPr>
              </a:p>
            </p:txBody>
          </p:sp>
          <p:pic>
            <p:nvPicPr>
              <p:cNvPr id="29" name="Picture 4" descr="D:\png\2015008_0006_素材天下网-sucaitianxia.com.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03933" y="236040"/>
                <a:ext cx="570275" cy="398289"/>
              </a:xfrm>
              <a:prstGeom prst="rect">
                <a:avLst/>
              </a:prstGeom>
              <a:noFill/>
              <a:extLst>
                <a:ext uri="{909E8E84-426E-40DD-AFC4-6F175D3DCCD1}">
                  <a14:hiddenFill xmlns:a14="http://schemas.microsoft.com/office/drawing/2010/main">
                    <a:solidFill>
                      <a:srgbClr val="FFFFFF"/>
                    </a:solidFill>
                  </a14:hiddenFill>
                </a:ext>
              </a:extLst>
            </p:spPr>
          </p:pic>
        </p:grpSp>
        <p:pic>
          <p:nvPicPr>
            <p:cNvPr id="27" name="Picture 4" descr="D:\png\2015008_0006_素材天下网-sucaitianxia.com.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39121" y="349044"/>
              <a:ext cx="427706" cy="298716"/>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1000"/>
                                        <p:tgtEl>
                                          <p:spTgt spid="53"/>
                                        </p:tgtEl>
                                      </p:cBhvr>
                                    </p:animEffect>
                                    <p:anim calcmode="lin" valueType="num">
                                      <p:cBhvr>
                                        <p:cTn id="8" dur="1000" fill="hold"/>
                                        <p:tgtEl>
                                          <p:spTgt spid="53"/>
                                        </p:tgtEl>
                                        <p:attrNameLst>
                                          <p:attrName>ppt_x</p:attrName>
                                        </p:attrNameLst>
                                      </p:cBhvr>
                                      <p:tavLst>
                                        <p:tav tm="0">
                                          <p:val>
                                            <p:strVal val="#ppt_x"/>
                                          </p:val>
                                        </p:tav>
                                        <p:tav tm="100000">
                                          <p:val>
                                            <p:strVal val="#ppt_x"/>
                                          </p:val>
                                        </p:tav>
                                      </p:tavLst>
                                    </p:anim>
                                    <p:anim calcmode="lin" valueType="num">
                                      <p:cBhvr>
                                        <p:cTn id="9" dur="1000" fill="hold"/>
                                        <p:tgtEl>
                                          <p:spTgt spid="5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2" fill="hold" nodeType="afterEffect">
                                  <p:stCondLst>
                                    <p:cond delay="0"/>
                                  </p:stCondLst>
                                  <p:childTnLst>
                                    <p:set>
                                      <p:cBhvr>
                                        <p:cTn id="12" dur="1" fill="hold">
                                          <p:stCondLst>
                                            <p:cond delay="0"/>
                                          </p:stCondLst>
                                        </p:cTn>
                                        <p:tgtEl>
                                          <p:spTgt spid="60"/>
                                        </p:tgtEl>
                                        <p:attrNameLst>
                                          <p:attrName>style.visibility</p:attrName>
                                        </p:attrNameLst>
                                      </p:cBhvr>
                                      <p:to>
                                        <p:strVal val="visible"/>
                                      </p:to>
                                    </p:set>
                                    <p:animEffect transition="in" filter="wipe(right)">
                                      <p:cBhvr>
                                        <p:cTn id="13" dur="500"/>
                                        <p:tgtEl>
                                          <p:spTgt spid="60"/>
                                        </p:tgtEl>
                                      </p:cBhvr>
                                    </p:animEffect>
                                  </p:childTnLst>
                                </p:cTn>
                              </p:par>
                              <p:par>
                                <p:cTn id="14" presetID="22" presetClass="entr" presetSubtype="8" fill="hold" nodeType="withEffect">
                                  <p:stCondLst>
                                    <p:cond delay="0"/>
                                  </p:stCondLst>
                                  <p:childTnLst>
                                    <p:set>
                                      <p:cBhvr>
                                        <p:cTn id="15" dur="1" fill="hold">
                                          <p:stCondLst>
                                            <p:cond delay="0"/>
                                          </p:stCondLst>
                                        </p:cTn>
                                        <p:tgtEl>
                                          <p:spTgt spid="59"/>
                                        </p:tgtEl>
                                        <p:attrNameLst>
                                          <p:attrName>style.visibility</p:attrName>
                                        </p:attrNameLst>
                                      </p:cBhvr>
                                      <p:to>
                                        <p:strVal val="visible"/>
                                      </p:to>
                                    </p:set>
                                    <p:animEffect transition="in" filter="wipe(left)">
                                      <p:cBhvr>
                                        <p:cTn id="16"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组合 58"/>
          <p:cNvGrpSpPr/>
          <p:nvPr/>
        </p:nvGrpSpPr>
        <p:grpSpPr>
          <a:xfrm>
            <a:off x="5108774" y="1418476"/>
            <a:ext cx="2753740" cy="2638557"/>
            <a:chOff x="5108774" y="1418476"/>
            <a:chExt cx="2753740" cy="2638557"/>
          </a:xfrm>
        </p:grpSpPr>
        <p:grpSp>
          <p:nvGrpSpPr>
            <p:cNvPr id="35" name="组合 34"/>
            <p:cNvGrpSpPr/>
            <p:nvPr/>
          </p:nvGrpSpPr>
          <p:grpSpPr>
            <a:xfrm>
              <a:off x="5108774" y="1418476"/>
              <a:ext cx="2753740" cy="1153274"/>
              <a:chOff x="1205146" y="3466100"/>
              <a:chExt cx="3671653" cy="1537699"/>
            </a:xfrm>
          </p:grpSpPr>
          <p:sp>
            <p:nvSpPr>
              <p:cNvPr id="37" name="矩形: 圆角 36"/>
              <p:cNvSpPr/>
              <p:nvPr/>
            </p:nvSpPr>
            <p:spPr>
              <a:xfrm>
                <a:off x="1773382" y="3466100"/>
                <a:ext cx="3103417" cy="1537699"/>
              </a:xfrm>
              <a:prstGeom prst="roundRect">
                <a:avLst>
                  <a:gd name="adj" fmla="val 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solidFill>
                    <a:srgbClr val="FFFCE1"/>
                  </a:solidFill>
                  <a:latin typeface="微软雅黑" panose="020B0503020204020204" pitchFamily="34" charset="-122"/>
                  <a:ea typeface="微软雅黑" panose="020B0503020204020204" pitchFamily="34" charset="-122"/>
                </a:endParaRPr>
              </a:p>
            </p:txBody>
          </p:sp>
          <p:sp>
            <p:nvSpPr>
              <p:cNvPr id="38" name="矩形 37"/>
              <p:cNvSpPr/>
              <p:nvPr/>
            </p:nvSpPr>
            <p:spPr>
              <a:xfrm>
                <a:off x="2334847" y="3871111"/>
                <a:ext cx="2541952" cy="779700"/>
              </a:xfrm>
              <a:prstGeom prst="rect">
                <a:avLst/>
              </a:prstGeom>
            </p:spPr>
            <p:txBody>
              <a:bodyPr wrap="square">
                <a:spAutoFit/>
              </a:bodyPr>
              <a:lstStyle/>
              <a:p>
                <a:r>
                  <a:rPr lang="zh-CN" altLang="en-US" sz="3200" b="1" dirty="0">
                    <a:solidFill>
                      <a:schemeClr val="bg1"/>
                    </a:solidFill>
                    <a:latin typeface="微软雅黑" panose="020B0503020204020204" pitchFamily="34" charset="-122"/>
                    <a:ea typeface="微软雅黑" panose="020B0503020204020204" pitchFamily="34" charset="-122"/>
                  </a:rPr>
                  <a:t>失败就多</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39" name="椭圆 38"/>
              <p:cNvSpPr/>
              <p:nvPr/>
            </p:nvSpPr>
            <p:spPr>
              <a:xfrm>
                <a:off x="1205146" y="3696111"/>
                <a:ext cx="1129701" cy="1129701"/>
              </a:xfrm>
              <a:prstGeom prst="ellipse">
                <a:avLst/>
              </a:prstGeom>
              <a:solidFill>
                <a:srgbClr val="C00000"/>
              </a:solidFill>
              <a:ln w="38100">
                <a:solidFill>
                  <a:schemeClr val="bg1"/>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zh-CN" altLang="en-US" dirty="0"/>
              </a:p>
            </p:txBody>
          </p:sp>
        </p:grpSp>
        <p:sp>
          <p:nvSpPr>
            <p:cNvPr id="52" name="矩形 51"/>
            <p:cNvSpPr/>
            <p:nvPr/>
          </p:nvSpPr>
          <p:spPr>
            <a:xfrm>
              <a:off x="5108774" y="1811388"/>
              <a:ext cx="2047008" cy="461665"/>
            </a:xfrm>
            <a:prstGeom prst="rect">
              <a:avLst/>
            </a:prstGeom>
          </p:spPr>
          <p:txBody>
            <a:bodyPr wrap="square">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逃避</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nvGrpSpPr>
            <p:cNvPr id="54" name="组合 53"/>
            <p:cNvGrpSpPr/>
            <p:nvPr/>
          </p:nvGrpSpPr>
          <p:grpSpPr>
            <a:xfrm>
              <a:off x="5108774" y="2903759"/>
              <a:ext cx="2753740" cy="1153274"/>
              <a:chOff x="1205146" y="3466100"/>
              <a:chExt cx="3671653" cy="1537699"/>
            </a:xfrm>
          </p:grpSpPr>
          <p:sp>
            <p:nvSpPr>
              <p:cNvPr id="55" name="矩形: 圆角 54"/>
              <p:cNvSpPr/>
              <p:nvPr/>
            </p:nvSpPr>
            <p:spPr>
              <a:xfrm>
                <a:off x="1773382" y="3466100"/>
                <a:ext cx="3103417" cy="1537699"/>
              </a:xfrm>
              <a:prstGeom prst="roundRect">
                <a:avLst>
                  <a:gd name="adj" fmla="val 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solidFill>
                    <a:srgbClr val="FFFCE1"/>
                  </a:solidFill>
                  <a:latin typeface="微软雅黑" panose="020B0503020204020204" pitchFamily="34" charset="-122"/>
                  <a:ea typeface="微软雅黑" panose="020B0503020204020204" pitchFamily="34" charset="-122"/>
                </a:endParaRPr>
              </a:p>
            </p:txBody>
          </p:sp>
          <p:sp>
            <p:nvSpPr>
              <p:cNvPr id="56" name="矩形 55"/>
              <p:cNvSpPr/>
              <p:nvPr/>
            </p:nvSpPr>
            <p:spPr>
              <a:xfrm>
                <a:off x="2334847" y="3871111"/>
                <a:ext cx="2541952" cy="779700"/>
              </a:xfrm>
              <a:prstGeom prst="rect">
                <a:avLst/>
              </a:prstGeom>
            </p:spPr>
            <p:txBody>
              <a:bodyPr wrap="square">
                <a:spAutoFit/>
              </a:bodyPr>
              <a:lstStyle/>
              <a:p>
                <a:r>
                  <a:rPr lang="zh-CN" altLang="en-US" sz="3200" b="1" dirty="0">
                    <a:solidFill>
                      <a:schemeClr val="bg1"/>
                    </a:solidFill>
                    <a:latin typeface="微软雅黑" panose="020B0503020204020204" pitchFamily="34" charset="-122"/>
                    <a:ea typeface="微软雅黑" panose="020B0503020204020204" pitchFamily="34" charset="-122"/>
                  </a:rPr>
                  <a:t>疾病就多</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57" name="椭圆 56"/>
              <p:cNvSpPr/>
              <p:nvPr/>
            </p:nvSpPr>
            <p:spPr>
              <a:xfrm>
                <a:off x="1205146" y="3696111"/>
                <a:ext cx="1129701" cy="1129701"/>
              </a:xfrm>
              <a:prstGeom prst="ellipse">
                <a:avLst/>
              </a:prstGeom>
              <a:solidFill>
                <a:srgbClr val="C00000"/>
              </a:solidFill>
              <a:ln w="38100">
                <a:solidFill>
                  <a:schemeClr val="bg1"/>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zh-CN" altLang="en-US" dirty="0"/>
              </a:p>
            </p:txBody>
          </p:sp>
        </p:grpSp>
        <p:sp>
          <p:nvSpPr>
            <p:cNvPr id="58" name="矩形 57"/>
            <p:cNvSpPr/>
            <p:nvPr/>
          </p:nvSpPr>
          <p:spPr>
            <a:xfrm>
              <a:off x="5108774" y="3296671"/>
              <a:ext cx="2047008" cy="461665"/>
            </a:xfrm>
            <a:prstGeom prst="rect">
              <a:avLst/>
            </a:prstGeom>
          </p:spPr>
          <p:txBody>
            <a:bodyPr wrap="square">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生气</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grpSp>
        <p:nvGrpSpPr>
          <p:cNvPr id="60" name="组合 59"/>
          <p:cNvGrpSpPr/>
          <p:nvPr/>
        </p:nvGrpSpPr>
        <p:grpSpPr>
          <a:xfrm>
            <a:off x="936769" y="1418476"/>
            <a:ext cx="4013169" cy="2638557"/>
            <a:chOff x="5534951" y="1418476"/>
            <a:chExt cx="4013169" cy="2638557"/>
          </a:xfrm>
        </p:grpSpPr>
        <p:grpSp>
          <p:nvGrpSpPr>
            <p:cNvPr id="61" name="组合 60"/>
            <p:cNvGrpSpPr/>
            <p:nvPr/>
          </p:nvGrpSpPr>
          <p:grpSpPr>
            <a:xfrm>
              <a:off x="5534951" y="1418476"/>
              <a:ext cx="2813437" cy="1153274"/>
              <a:chOff x="1773382" y="3466100"/>
              <a:chExt cx="3751249" cy="1537699"/>
            </a:xfrm>
          </p:grpSpPr>
          <p:sp>
            <p:nvSpPr>
              <p:cNvPr id="68" name="矩形: 圆角 67"/>
              <p:cNvSpPr/>
              <p:nvPr/>
            </p:nvSpPr>
            <p:spPr>
              <a:xfrm>
                <a:off x="1773382" y="3466100"/>
                <a:ext cx="3103417" cy="1537699"/>
              </a:xfrm>
              <a:prstGeom prst="roundRect">
                <a:avLst>
                  <a:gd name="adj" fmla="val 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solidFill>
                    <a:srgbClr val="FFFCE1"/>
                  </a:solidFill>
                  <a:latin typeface="微软雅黑" panose="020B0503020204020204" pitchFamily="34" charset="-122"/>
                  <a:ea typeface="微软雅黑" panose="020B0503020204020204" pitchFamily="34" charset="-122"/>
                </a:endParaRPr>
              </a:p>
            </p:txBody>
          </p:sp>
          <p:sp>
            <p:nvSpPr>
              <p:cNvPr id="69" name="矩形 68"/>
              <p:cNvSpPr/>
              <p:nvPr/>
            </p:nvSpPr>
            <p:spPr>
              <a:xfrm>
                <a:off x="1998551" y="3871111"/>
                <a:ext cx="2541952" cy="779700"/>
              </a:xfrm>
              <a:prstGeom prst="rect">
                <a:avLst/>
              </a:prstGeom>
            </p:spPr>
            <p:txBody>
              <a:bodyPr wrap="square">
                <a:spAutoFit/>
              </a:bodyPr>
              <a:lstStyle/>
              <a:p>
                <a:r>
                  <a:rPr lang="zh-CN" altLang="en-US" sz="3200" b="1" dirty="0">
                    <a:solidFill>
                      <a:schemeClr val="bg1"/>
                    </a:solidFill>
                    <a:latin typeface="微软雅黑" panose="020B0503020204020204" pitchFamily="34" charset="-122"/>
                    <a:ea typeface="微软雅黑" panose="020B0503020204020204" pitchFamily="34" charset="-122"/>
                  </a:rPr>
                  <a:t>快乐就多</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70" name="椭圆 69"/>
              <p:cNvSpPr/>
              <p:nvPr/>
            </p:nvSpPr>
            <p:spPr>
              <a:xfrm>
                <a:off x="4394930" y="3696111"/>
                <a:ext cx="1129701" cy="1129702"/>
              </a:xfrm>
              <a:prstGeom prst="ellipse">
                <a:avLst/>
              </a:prstGeom>
              <a:solidFill>
                <a:srgbClr val="C00000"/>
              </a:solidFill>
              <a:ln w="38100">
                <a:solidFill>
                  <a:schemeClr val="bg1"/>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zh-CN" altLang="en-US" dirty="0"/>
              </a:p>
            </p:txBody>
          </p:sp>
        </p:grpSp>
        <p:sp>
          <p:nvSpPr>
            <p:cNvPr id="62" name="矩形 61"/>
            <p:cNvSpPr/>
            <p:nvPr/>
          </p:nvSpPr>
          <p:spPr>
            <a:xfrm>
              <a:off x="7501112" y="1811388"/>
              <a:ext cx="2047008" cy="461665"/>
            </a:xfrm>
            <a:prstGeom prst="rect">
              <a:avLst/>
            </a:prstGeom>
          </p:spPr>
          <p:txBody>
            <a:bodyPr wrap="square">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知足</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nvGrpSpPr>
            <p:cNvPr id="63" name="组合 62"/>
            <p:cNvGrpSpPr/>
            <p:nvPr/>
          </p:nvGrpSpPr>
          <p:grpSpPr>
            <a:xfrm>
              <a:off x="5534951" y="2903759"/>
              <a:ext cx="2813437" cy="1153274"/>
              <a:chOff x="1773382" y="3466100"/>
              <a:chExt cx="3751249" cy="1537699"/>
            </a:xfrm>
          </p:grpSpPr>
          <p:sp>
            <p:nvSpPr>
              <p:cNvPr id="65" name="矩形: 圆角 64"/>
              <p:cNvSpPr/>
              <p:nvPr/>
            </p:nvSpPr>
            <p:spPr>
              <a:xfrm>
                <a:off x="1773382" y="3466100"/>
                <a:ext cx="3103417" cy="1537699"/>
              </a:xfrm>
              <a:prstGeom prst="roundRect">
                <a:avLst>
                  <a:gd name="adj" fmla="val 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solidFill>
                    <a:srgbClr val="FFFCE1"/>
                  </a:solidFill>
                  <a:latin typeface="微软雅黑" panose="020B0503020204020204" pitchFamily="34" charset="-122"/>
                  <a:ea typeface="微软雅黑" panose="020B0503020204020204" pitchFamily="34" charset="-122"/>
                </a:endParaRPr>
              </a:p>
            </p:txBody>
          </p:sp>
          <p:sp>
            <p:nvSpPr>
              <p:cNvPr id="66" name="矩形 65"/>
              <p:cNvSpPr/>
              <p:nvPr/>
            </p:nvSpPr>
            <p:spPr>
              <a:xfrm>
                <a:off x="1998551" y="3871111"/>
                <a:ext cx="2541952" cy="779700"/>
              </a:xfrm>
              <a:prstGeom prst="rect">
                <a:avLst/>
              </a:prstGeom>
            </p:spPr>
            <p:txBody>
              <a:bodyPr wrap="square">
                <a:spAutoFit/>
              </a:bodyPr>
              <a:lstStyle/>
              <a:p>
                <a:r>
                  <a:rPr lang="zh-CN" altLang="en-US" sz="3200" b="1" dirty="0">
                    <a:solidFill>
                      <a:schemeClr val="bg1"/>
                    </a:solidFill>
                    <a:latin typeface="微软雅黑" panose="020B0503020204020204" pitchFamily="34" charset="-122"/>
                    <a:ea typeface="微软雅黑" panose="020B0503020204020204" pitchFamily="34" charset="-122"/>
                  </a:rPr>
                  <a:t>朋友就多</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67" name="椭圆 66"/>
              <p:cNvSpPr/>
              <p:nvPr/>
            </p:nvSpPr>
            <p:spPr>
              <a:xfrm>
                <a:off x="4394930" y="3696111"/>
                <a:ext cx="1129701" cy="1129702"/>
              </a:xfrm>
              <a:prstGeom prst="ellipse">
                <a:avLst/>
              </a:prstGeom>
              <a:solidFill>
                <a:srgbClr val="C00000"/>
              </a:solidFill>
              <a:ln w="38100">
                <a:solidFill>
                  <a:schemeClr val="bg1"/>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zh-CN" altLang="en-US" dirty="0"/>
              </a:p>
            </p:txBody>
          </p:sp>
        </p:grpSp>
        <p:sp>
          <p:nvSpPr>
            <p:cNvPr id="64" name="矩形 63"/>
            <p:cNvSpPr/>
            <p:nvPr/>
          </p:nvSpPr>
          <p:spPr>
            <a:xfrm>
              <a:off x="7501112" y="3296671"/>
              <a:ext cx="2047008" cy="461665"/>
            </a:xfrm>
            <a:prstGeom prst="rect">
              <a:avLst/>
            </a:prstGeom>
          </p:spPr>
          <p:txBody>
            <a:bodyPr wrap="square">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分享</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pic>
        <p:nvPicPr>
          <p:cNvPr id="25" name="图片 2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748579" y="1006894"/>
            <a:ext cx="1280777" cy="3556743"/>
          </a:xfrm>
          <a:prstGeom prst="rect">
            <a:avLst/>
          </a:prstGeom>
        </p:spPr>
      </p:pic>
      <p:grpSp>
        <p:nvGrpSpPr>
          <p:cNvPr id="26" name="组合 25"/>
          <p:cNvGrpSpPr/>
          <p:nvPr/>
        </p:nvGrpSpPr>
        <p:grpSpPr>
          <a:xfrm>
            <a:off x="3457574" y="301511"/>
            <a:ext cx="2233261" cy="400110"/>
            <a:chOff x="3457574" y="301511"/>
            <a:chExt cx="2233261" cy="400110"/>
          </a:xfrm>
        </p:grpSpPr>
        <p:grpSp>
          <p:nvGrpSpPr>
            <p:cNvPr id="27" name="组合 26"/>
            <p:cNvGrpSpPr/>
            <p:nvPr/>
          </p:nvGrpSpPr>
          <p:grpSpPr>
            <a:xfrm>
              <a:off x="3457574" y="301511"/>
              <a:ext cx="2233261" cy="400110"/>
              <a:chOff x="3662529" y="172663"/>
              <a:chExt cx="2977681" cy="533479"/>
            </a:xfrm>
          </p:grpSpPr>
          <p:sp>
            <p:nvSpPr>
              <p:cNvPr id="29" name="TextBox 15"/>
              <p:cNvSpPr txBox="1"/>
              <p:nvPr/>
            </p:nvSpPr>
            <p:spPr>
              <a:xfrm>
                <a:off x="3662529" y="172663"/>
                <a:ext cx="2977681" cy="533479"/>
              </a:xfrm>
              <a:prstGeom prst="rect">
                <a:avLst/>
              </a:prstGeom>
              <a:noFill/>
            </p:spPr>
            <p:txBody>
              <a:bodyPr wrap="square" rtlCol="0">
                <a:spAutoFit/>
              </a:bodyPr>
              <a:lstStyle/>
              <a:p>
                <a:pPr algn="ctr" fontAlgn="base">
                  <a:spcBef>
                    <a:spcPct val="0"/>
                  </a:spcBef>
                  <a:spcAft>
                    <a:spcPct val="0"/>
                  </a:spcAft>
                </a:pPr>
                <a:r>
                  <a:rPr lang="zh-CN" altLang="en-US" sz="2000" kern="0" dirty="0">
                    <a:solidFill>
                      <a:schemeClr val="tx1">
                        <a:lumMod val="65000"/>
                        <a:lumOff val="35000"/>
                      </a:schemeClr>
                    </a:solidFill>
                    <a:latin typeface="方正大标宋简体" panose="02010601030101010101" pitchFamily="65" charset="-122"/>
                    <a:ea typeface="方正大标宋简体" panose="02010601030101010101" pitchFamily="65" charset="-122"/>
                  </a:rPr>
                  <a:t>家训</a:t>
                </a:r>
                <a:endParaRPr lang="zh-CN" altLang="en-US" sz="2000" kern="0" dirty="0">
                  <a:solidFill>
                    <a:schemeClr val="tx1">
                      <a:lumMod val="65000"/>
                      <a:lumOff val="35000"/>
                    </a:schemeClr>
                  </a:solidFill>
                  <a:latin typeface="方正大标宋简体" panose="02010601030101010101" pitchFamily="65" charset="-122"/>
                  <a:ea typeface="方正大标宋简体" panose="02010601030101010101" pitchFamily="65" charset="-122"/>
                </a:endParaRPr>
              </a:p>
            </p:txBody>
          </p:sp>
          <p:pic>
            <p:nvPicPr>
              <p:cNvPr id="30" name="Picture 4" descr="D:\png\2015008_0006_素材天下网-sucaitianxia.com.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03933" y="236040"/>
                <a:ext cx="570275" cy="398289"/>
              </a:xfrm>
              <a:prstGeom prst="rect">
                <a:avLst/>
              </a:prstGeom>
              <a:noFill/>
              <a:extLst>
                <a:ext uri="{909E8E84-426E-40DD-AFC4-6F175D3DCCD1}">
                  <a14:hiddenFill xmlns:a14="http://schemas.microsoft.com/office/drawing/2010/main">
                    <a:solidFill>
                      <a:srgbClr val="FFFFFF"/>
                    </a:solidFill>
                  </a14:hiddenFill>
                </a:ext>
              </a:extLst>
            </p:spPr>
          </p:pic>
        </p:grpSp>
        <p:pic>
          <p:nvPicPr>
            <p:cNvPr id="28" name="Picture 4" descr="D:\png\2015008_0006_素材天下网-sucaitianxia.com.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39121" y="349044"/>
              <a:ext cx="427706" cy="298716"/>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2" fill="hold" nodeType="afterEffect">
                                  <p:stCondLst>
                                    <p:cond delay="0"/>
                                  </p:stCondLst>
                                  <p:childTnLst>
                                    <p:set>
                                      <p:cBhvr>
                                        <p:cTn id="12" dur="1" fill="hold">
                                          <p:stCondLst>
                                            <p:cond delay="0"/>
                                          </p:stCondLst>
                                        </p:cTn>
                                        <p:tgtEl>
                                          <p:spTgt spid="60"/>
                                        </p:tgtEl>
                                        <p:attrNameLst>
                                          <p:attrName>style.visibility</p:attrName>
                                        </p:attrNameLst>
                                      </p:cBhvr>
                                      <p:to>
                                        <p:strVal val="visible"/>
                                      </p:to>
                                    </p:set>
                                    <p:animEffect transition="in" filter="wipe(right)">
                                      <p:cBhvr>
                                        <p:cTn id="13" dur="500"/>
                                        <p:tgtEl>
                                          <p:spTgt spid="60"/>
                                        </p:tgtEl>
                                      </p:cBhvr>
                                    </p:animEffect>
                                  </p:childTnLst>
                                </p:cTn>
                              </p:par>
                              <p:par>
                                <p:cTn id="14" presetID="22" presetClass="entr" presetSubtype="8" fill="hold" nodeType="withEffect">
                                  <p:stCondLst>
                                    <p:cond delay="0"/>
                                  </p:stCondLst>
                                  <p:childTnLst>
                                    <p:set>
                                      <p:cBhvr>
                                        <p:cTn id="15" dur="1" fill="hold">
                                          <p:stCondLst>
                                            <p:cond delay="0"/>
                                          </p:stCondLst>
                                        </p:cTn>
                                        <p:tgtEl>
                                          <p:spTgt spid="59"/>
                                        </p:tgtEl>
                                        <p:attrNameLst>
                                          <p:attrName>style.visibility</p:attrName>
                                        </p:attrNameLst>
                                      </p:cBhvr>
                                      <p:to>
                                        <p:strVal val="visible"/>
                                      </p:to>
                                    </p:set>
                                    <p:animEffect transition="in" filter="wipe(left)">
                                      <p:cBhvr>
                                        <p:cTn id="16"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组合 58"/>
          <p:cNvGrpSpPr/>
          <p:nvPr/>
        </p:nvGrpSpPr>
        <p:grpSpPr>
          <a:xfrm>
            <a:off x="5108774" y="1418476"/>
            <a:ext cx="2753740" cy="2638557"/>
            <a:chOff x="5108774" y="1418476"/>
            <a:chExt cx="2753740" cy="2638557"/>
          </a:xfrm>
        </p:grpSpPr>
        <p:grpSp>
          <p:nvGrpSpPr>
            <p:cNvPr id="35" name="组合 34"/>
            <p:cNvGrpSpPr/>
            <p:nvPr/>
          </p:nvGrpSpPr>
          <p:grpSpPr>
            <a:xfrm>
              <a:off x="5108774" y="1418476"/>
              <a:ext cx="2753740" cy="1153274"/>
              <a:chOff x="1205146" y="3466100"/>
              <a:chExt cx="3671653" cy="1537699"/>
            </a:xfrm>
          </p:grpSpPr>
          <p:sp>
            <p:nvSpPr>
              <p:cNvPr id="37" name="矩形: 圆角 36"/>
              <p:cNvSpPr/>
              <p:nvPr/>
            </p:nvSpPr>
            <p:spPr>
              <a:xfrm>
                <a:off x="1773382" y="3466100"/>
                <a:ext cx="3103417" cy="1537699"/>
              </a:xfrm>
              <a:prstGeom prst="roundRect">
                <a:avLst>
                  <a:gd name="adj" fmla="val 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solidFill>
                    <a:srgbClr val="FFFCE1"/>
                  </a:solidFill>
                  <a:latin typeface="微软雅黑" panose="020B0503020204020204" pitchFamily="34" charset="-122"/>
                  <a:ea typeface="微软雅黑" panose="020B0503020204020204" pitchFamily="34" charset="-122"/>
                </a:endParaRPr>
              </a:p>
            </p:txBody>
          </p:sp>
          <p:sp>
            <p:nvSpPr>
              <p:cNvPr id="38" name="矩形 37"/>
              <p:cNvSpPr/>
              <p:nvPr/>
            </p:nvSpPr>
            <p:spPr>
              <a:xfrm>
                <a:off x="2334847" y="3871111"/>
                <a:ext cx="2541952" cy="779700"/>
              </a:xfrm>
              <a:prstGeom prst="rect">
                <a:avLst/>
              </a:prstGeom>
            </p:spPr>
            <p:txBody>
              <a:bodyPr wrap="square">
                <a:spAutoFit/>
              </a:bodyPr>
              <a:lstStyle/>
              <a:p>
                <a:r>
                  <a:rPr lang="zh-CN" altLang="en-US" sz="3200" b="1" dirty="0">
                    <a:solidFill>
                      <a:schemeClr val="bg1"/>
                    </a:solidFill>
                    <a:latin typeface="微软雅黑" panose="020B0503020204020204" pitchFamily="34" charset="-122"/>
                    <a:ea typeface="微软雅黑" panose="020B0503020204020204" pitchFamily="34" charset="-122"/>
                  </a:rPr>
                  <a:t>智慧就多</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39" name="椭圆 38"/>
              <p:cNvSpPr/>
              <p:nvPr/>
            </p:nvSpPr>
            <p:spPr>
              <a:xfrm>
                <a:off x="1205146" y="3696111"/>
                <a:ext cx="1129701" cy="1129701"/>
              </a:xfrm>
              <a:prstGeom prst="ellipse">
                <a:avLst/>
              </a:prstGeom>
              <a:solidFill>
                <a:srgbClr val="C00000"/>
              </a:solidFill>
              <a:ln w="38100">
                <a:solidFill>
                  <a:schemeClr val="bg1"/>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zh-CN" altLang="en-US" dirty="0"/>
              </a:p>
            </p:txBody>
          </p:sp>
        </p:grpSp>
        <p:sp>
          <p:nvSpPr>
            <p:cNvPr id="52" name="矩形 51"/>
            <p:cNvSpPr/>
            <p:nvPr/>
          </p:nvSpPr>
          <p:spPr>
            <a:xfrm>
              <a:off x="5108774" y="1811388"/>
              <a:ext cx="2047008" cy="461665"/>
            </a:xfrm>
            <a:prstGeom prst="rect">
              <a:avLst/>
            </a:prstGeom>
          </p:spPr>
          <p:txBody>
            <a:bodyPr wrap="square">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学习</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nvGrpSpPr>
            <p:cNvPr id="54" name="组合 53"/>
            <p:cNvGrpSpPr/>
            <p:nvPr/>
          </p:nvGrpSpPr>
          <p:grpSpPr>
            <a:xfrm>
              <a:off x="5108774" y="2903759"/>
              <a:ext cx="2753740" cy="1153274"/>
              <a:chOff x="1205146" y="3466100"/>
              <a:chExt cx="3671653" cy="1537699"/>
            </a:xfrm>
          </p:grpSpPr>
          <p:sp>
            <p:nvSpPr>
              <p:cNvPr id="55" name="矩形: 圆角 54"/>
              <p:cNvSpPr/>
              <p:nvPr/>
            </p:nvSpPr>
            <p:spPr>
              <a:xfrm>
                <a:off x="1773382" y="3466100"/>
                <a:ext cx="3103417" cy="1537699"/>
              </a:xfrm>
              <a:prstGeom prst="roundRect">
                <a:avLst>
                  <a:gd name="adj" fmla="val 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solidFill>
                    <a:srgbClr val="FFFCE1"/>
                  </a:solidFill>
                  <a:latin typeface="微软雅黑" panose="020B0503020204020204" pitchFamily="34" charset="-122"/>
                  <a:ea typeface="微软雅黑" panose="020B0503020204020204" pitchFamily="34" charset="-122"/>
                </a:endParaRPr>
              </a:p>
            </p:txBody>
          </p:sp>
          <p:sp>
            <p:nvSpPr>
              <p:cNvPr id="56" name="矩形 55"/>
              <p:cNvSpPr/>
              <p:nvPr/>
            </p:nvSpPr>
            <p:spPr>
              <a:xfrm>
                <a:off x="2334847" y="3871111"/>
                <a:ext cx="2541952" cy="779700"/>
              </a:xfrm>
              <a:prstGeom prst="rect">
                <a:avLst/>
              </a:prstGeom>
            </p:spPr>
            <p:txBody>
              <a:bodyPr wrap="square">
                <a:spAutoFit/>
              </a:bodyPr>
              <a:lstStyle/>
              <a:p>
                <a:r>
                  <a:rPr lang="zh-CN" altLang="en-US" sz="3200" b="1" dirty="0">
                    <a:solidFill>
                      <a:schemeClr val="bg1"/>
                    </a:solidFill>
                    <a:latin typeface="微软雅黑" panose="020B0503020204020204" pitchFamily="34" charset="-122"/>
                    <a:ea typeface="微软雅黑" panose="020B0503020204020204" pitchFamily="34" charset="-122"/>
                  </a:rPr>
                  <a:t>平安就多</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57" name="椭圆 56"/>
              <p:cNvSpPr/>
              <p:nvPr/>
            </p:nvSpPr>
            <p:spPr>
              <a:xfrm>
                <a:off x="1205146" y="3696111"/>
                <a:ext cx="1129701" cy="1129701"/>
              </a:xfrm>
              <a:prstGeom prst="ellipse">
                <a:avLst/>
              </a:prstGeom>
              <a:solidFill>
                <a:srgbClr val="C00000"/>
              </a:solidFill>
              <a:ln w="38100">
                <a:solidFill>
                  <a:schemeClr val="bg1"/>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zh-CN" altLang="en-US" dirty="0"/>
              </a:p>
            </p:txBody>
          </p:sp>
        </p:grpSp>
        <p:sp>
          <p:nvSpPr>
            <p:cNvPr id="58" name="矩形 57"/>
            <p:cNvSpPr/>
            <p:nvPr/>
          </p:nvSpPr>
          <p:spPr>
            <a:xfrm>
              <a:off x="5108774" y="3296671"/>
              <a:ext cx="2047008" cy="461665"/>
            </a:xfrm>
            <a:prstGeom prst="rect">
              <a:avLst/>
            </a:prstGeom>
          </p:spPr>
          <p:txBody>
            <a:bodyPr wrap="square">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忍辱</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grpSp>
        <p:nvGrpSpPr>
          <p:cNvPr id="60" name="组合 59"/>
          <p:cNvGrpSpPr/>
          <p:nvPr/>
        </p:nvGrpSpPr>
        <p:grpSpPr>
          <a:xfrm>
            <a:off x="936769" y="1418476"/>
            <a:ext cx="4013169" cy="2638557"/>
            <a:chOff x="5534951" y="1418476"/>
            <a:chExt cx="4013169" cy="2638557"/>
          </a:xfrm>
        </p:grpSpPr>
        <p:grpSp>
          <p:nvGrpSpPr>
            <p:cNvPr id="61" name="组合 60"/>
            <p:cNvGrpSpPr/>
            <p:nvPr/>
          </p:nvGrpSpPr>
          <p:grpSpPr>
            <a:xfrm>
              <a:off x="5534951" y="1418476"/>
              <a:ext cx="2813437" cy="1153274"/>
              <a:chOff x="1773382" y="3466100"/>
              <a:chExt cx="3751249" cy="1537699"/>
            </a:xfrm>
          </p:grpSpPr>
          <p:sp>
            <p:nvSpPr>
              <p:cNvPr id="68" name="矩形: 圆角 67"/>
              <p:cNvSpPr/>
              <p:nvPr/>
            </p:nvSpPr>
            <p:spPr>
              <a:xfrm>
                <a:off x="1773382" y="3466100"/>
                <a:ext cx="3103417" cy="1537699"/>
              </a:xfrm>
              <a:prstGeom prst="roundRect">
                <a:avLst>
                  <a:gd name="adj" fmla="val 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solidFill>
                    <a:srgbClr val="FFFCE1"/>
                  </a:solidFill>
                  <a:latin typeface="微软雅黑" panose="020B0503020204020204" pitchFamily="34" charset="-122"/>
                  <a:ea typeface="微软雅黑" panose="020B0503020204020204" pitchFamily="34" charset="-122"/>
                </a:endParaRPr>
              </a:p>
            </p:txBody>
          </p:sp>
          <p:sp>
            <p:nvSpPr>
              <p:cNvPr id="69" name="矩形 68"/>
              <p:cNvSpPr/>
              <p:nvPr/>
            </p:nvSpPr>
            <p:spPr>
              <a:xfrm>
                <a:off x="1998551" y="3871111"/>
                <a:ext cx="2541952" cy="779700"/>
              </a:xfrm>
              <a:prstGeom prst="rect">
                <a:avLst/>
              </a:prstGeom>
            </p:spPr>
            <p:txBody>
              <a:bodyPr wrap="square">
                <a:spAutoFit/>
              </a:bodyPr>
              <a:lstStyle/>
              <a:p>
                <a:r>
                  <a:rPr lang="zh-CN" altLang="en-US" sz="3200" b="1" dirty="0">
                    <a:solidFill>
                      <a:schemeClr val="bg1"/>
                    </a:solidFill>
                    <a:latin typeface="微软雅黑" panose="020B0503020204020204" pitchFamily="34" charset="-122"/>
                    <a:ea typeface="微软雅黑" panose="020B0503020204020204" pitchFamily="34" charset="-122"/>
                  </a:rPr>
                  <a:t>富贵就多</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70" name="椭圆 69"/>
              <p:cNvSpPr/>
              <p:nvPr/>
            </p:nvSpPr>
            <p:spPr>
              <a:xfrm>
                <a:off x="4394930" y="3696111"/>
                <a:ext cx="1129701" cy="1129702"/>
              </a:xfrm>
              <a:prstGeom prst="ellipse">
                <a:avLst/>
              </a:prstGeom>
              <a:solidFill>
                <a:srgbClr val="C00000"/>
              </a:solidFill>
              <a:ln w="38100">
                <a:solidFill>
                  <a:schemeClr val="bg1"/>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zh-CN" altLang="en-US" dirty="0"/>
              </a:p>
            </p:txBody>
          </p:sp>
        </p:grpSp>
        <p:sp>
          <p:nvSpPr>
            <p:cNvPr id="62" name="矩形 61"/>
            <p:cNvSpPr/>
            <p:nvPr/>
          </p:nvSpPr>
          <p:spPr>
            <a:xfrm>
              <a:off x="7501112" y="1811388"/>
              <a:ext cx="2047008" cy="461665"/>
            </a:xfrm>
            <a:prstGeom prst="rect">
              <a:avLst/>
            </a:prstGeom>
          </p:spPr>
          <p:txBody>
            <a:bodyPr wrap="square">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施财</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nvGrpSpPr>
            <p:cNvPr id="63" name="组合 62"/>
            <p:cNvGrpSpPr/>
            <p:nvPr/>
          </p:nvGrpSpPr>
          <p:grpSpPr>
            <a:xfrm>
              <a:off x="5534951" y="2903759"/>
              <a:ext cx="2813437" cy="1153274"/>
              <a:chOff x="1773382" y="3466100"/>
              <a:chExt cx="3751249" cy="1537699"/>
            </a:xfrm>
          </p:grpSpPr>
          <p:sp>
            <p:nvSpPr>
              <p:cNvPr id="65" name="矩形: 圆角 64"/>
              <p:cNvSpPr/>
              <p:nvPr/>
            </p:nvSpPr>
            <p:spPr>
              <a:xfrm>
                <a:off x="1773382" y="3466100"/>
                <a:ext cx="3103417" cy="1537699"/>
              </a:xfrm>
              <a:prstGeom prst="roundRect">
                <a:avLst>
                  <a:gd name="adj" fmla="val 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solidFill>
                    <a:srgbClr val="FFFCE1"/>
                  </a:solidFill>
                  <a:latin typeface="微软雅黑" panose="020B0503020204020204" pitchFamily="34" charset="-122"/>
                  <a:ea typeface="微软雅黑" panose="020B0503020204020204" pitchFamily="34" charset="-122"/>
                </a:endParaRPr>
              </a:p>
            </p:txBody>
          </p:sp>
          <p:sp>
            <p:nvSpPr>
              <p:cNvPr id="66" name="矩形 65"/>
              <p:cNvSpPr/>
              <p:nvPr/>
            </p:nvSpPr>
            <p:spPr>
              <a:xfrm>
                <a:off x="1998551" y="3871111"/>
                <a:ext cx="2541952" cy="779700"/>
              </a:xfrm>
              <a:prstGeom prst="rect">
                <a:avLst/>
              </a:prstGeom>
            </p:spPr>
            <p:txBody>
              <a:bodyPr wrap="square">
                <a:spAutoFit/>
              </a:bodyPr>
              <a:lstStyle/>
              <a:p>
                <a:r>
                  <a:rPr lang="zh-CN" altLang="en-US" sz="3200" b="1" dirty="0">
                    <a:solidFill>
                      <a:schemeClr val="bg1"/>
                    </a:solidFill>
                    <a:latin typeface="微软雅黑" panose="020B0503020204020204" pitchFamily="34" charset="-122"/>
                    <a:ea typeface="微软雅黑" panose="020B0503020204020204" pitchFamily="34" charset="-122"/>
                  </a:rPr>
                  <a:t>吉祥就多</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67" name="椭圆 66"/>
              <p:cNvSpPr/>
              <p:nvPr/>
            </p:nvSpPr>
            <p:spPr>
              <a:xfrm>
                <a:off x="4394930" y="3696111"/>
                <a:ext cx="1129701" cy="1129702"/>
              </a:xfrm>
              <a:prstGeom prst="ellipse">
                <a:avLst/>
              </a:prstGeom>
              <a:solidFill>
                <a:srgbClr val="C00000"/>
              </a:solidFill>
              <a:ln w="38100">
                <a:solidFill>
                  <a:schemeClr val="bg1"/>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zh-CN" altLang="en-US" dirty="0"/>
              </a:p>
            </p:txBody>
          </p:sp>
        </p:grpSp>
        <p:sp>
          <p:nvSpPr>
            <p:cNvPr id="64" name="矩形 63"/>
            <p:cNvSpPr/>
            <p:nvPr/>
          </p:nvSpPr>
          <p:spPr>
            <a:xfrm>
              <a:off x="7501112" y="3296671"/>
              <a:ext cx="2047008" cy="461665"/>
            </a:xfrm>
            <a:prstGeom prst="rect">
              <a:avLst/>
            </a:prstGeom>
          </p:spPr>
          <p:txBody>
            <a:bodyPr wrap="square">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慈悲</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pic>
        <p:nvPicPr>
          <p:cNvPr id="25" name="图片 2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399727" y="1418476"/>
            <a:ext cx="1870983" cy="3192708"/>
          </a:xfrm>
          <a:prstGeom prst="rect">
            <a:avLst/>
          </a:prstGeom>
        </p:spPr>
      </p:pic>
      <p:grpSp>
        <p:nvGrpSpPr>
          <p:cNvPr id="26" name="组合 25"/>
          <p:cNvGrpSpPr/>
          <p:nvPr/>
        </p:nvGrpSpPr>
        <p:grpSpPr>
          <a:xfrm>
            <a:off x="3457574" y="301511"/>
            <a:ext cx="2233261" cy="400110"/>
            <a:chOff x="3457574" y="301511"/>
            <a:chExt cx="2233261" cy="400110"/>
          </a:xfrm>
        </p:grpSpPr>
        <p:grpSp>
          <p:nvGrpSpPr>
            <p:cNvPr id="27" name="组合 26"/>
            <p:cNvGrpSpPr/>
            <p:nvPr/>
          </p:nvGrpSpPr>
          <p:grpSpPr>
            <a:xfrm>
              <a:off x="3457574" y="301511"/>
              <a:ext cx="2233261" cy="400110"/>
              <a:chOff x="3662529" y="172663"/>
              <a:chExt cx="2977681" cy="533479"/>
            </a:xfrm>
          </p:grpSpPr>
          <p:sp>
            <p:nvSpPr>
              <p:cNvPr id="29" name="TextBox 15"/>
              <p:cNvSpPr txBox="1"/>
              <p:nvPr/>
            </p:nvSpPr>
            <p:spPr>
              <a:xfrm>
                <a:off x="3662529" y="172663"/>
                <a:ext cx="2977681" cy="533479"/>
              </a:xfrm>
              <a:prstGeom prst="rect">
                <a:avLst/>
              </a:prstGeom>
              <a:noFill/>
            </p:spPr>
            <p:txBody>
              <a:bodyPr wrap="square" rtlCol="0">
                <a:spAutoFit/>
              </a:bodyPr>
              <a:lstStyle/>
              <a:p>
                <a:pPr algn="ctr" fontAlgn="base">
                  <a:spcBef>
                    <a:spcPct val="0"/>
                  </a:spcBef>
                  <a:spcAft>
                    <a:spcPct val="0"/>
                  </a:spcAft>
                </a:pPr>
                <a:r>
                  <a:rPr lang="zh-CN" altLang="en-US" sz="2000" kern="0" dirty="0">
                    <a:solidFill>
                      <a:schemeClr val="tx1">
                        <a:lumMod val="65000"/>
                        <a:lumOff val="35000"/>
                      </a:schemeClr>
                    </a:solidFill>
                    <a:latin typeface="方正大标宋简体" panose="02010601030101010101" pitchFamily="65" charset="-122"/>
                    <a:ea typeface="方正大标宋简体" panose="02010601030101010101" pitchFamily="65" charset="-122"/>
                  </a:rPr>
                  <a:t>家训</a:t>
                </a:r>
                <a:endParaRPr lang="zh-CN" altLang="en-US" sz="2000" kern="0" dirty="0">
                  <a:solidFill>
                    <a:schemeClr val="tx1">
                      <a:lumMod val="65000"/>
                      <a:lumOff val="35000"/>
                    </a:schemeClr>
                  </a:solidFill>
                  <a:latin typeface="方正大标宋简体" panose="02010601030101010101" pitchFamily="65" charset="-122"/>
                  <a:ea typeface="方正大标宋简体" panose="02010601030101010101" pitchFamily="65" charset="-122"/>
                </a:endParaRPr>
              </a:p>
            </p:txBody>
          </p:sp>
          <p:pic>
            <p:nvPicPr>
              <p:cNvPr id="30" name="Picture 4" descr="D:\png\2015008_0006_素材天下网-sucaitianxia.com.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03933" y="236040"/>
                <a:ext cx="570275" cy="398289"/>
              </a:xfrm>
              <a:prstGeom prst="rect">
                <a:avLst/>
              </a:prstGeom>
              <a:noFill/>
              <a:extLst>
                <a:ext uri="{909E8E84-426E-40DD-AFC4-6F175D3DCCD1}">
                  <a14:hiddenFill xmlns:a14="http://schemas.microsoft.com/office/drawing/2010/main">
                    <a:solidFill>
                      <a:srgbClr val="FFFFFF"/>
                    </a:solidFill>
                  </a14:hiddenFill>
                </a:ext>
              </a:extLst>
            </p:spPr>
          </p:pic>
        </p:grpSp>
        <p:pic>
          <p:nvPicPr>
            <p:cNvPr id="28" name="Picture 4" descr="D:\png\2015008_0006_素材天下网-sucaitianxia.com.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39121" y="349044"/>
              <a:ext cx="427706" cy="298716"/>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2" fill="hold" nodeType="afterEffect">
                                  <p:stCondLst>
                                    <p:cond delay="0"/>
                                  </p:stCondLst>
                                  <p:childTnLst>
                                    <p:set>
                                      <p:cBhvr>
                                        <p:cTn id="12" dur="1" fill="hold">
                                          <p:stCondLst>
                                            <p:cond delay="0"/>
                                          </p:stCondLst>
                                        </p:cTn>
                                        <p:tgtEl>
                                          <p:spTgt spid="60"/>
                                        </p:tgtEl>
                                        <p:attrNameLst>
                                          <p:attrName>style.visibility</p:attrName>
                                        </p:attrNameLst>
                                      </p:cBhvr>
                                      <p:to>
                                        <p:strVal val="visible"/>
                                      </p:to>
                                    </p:set>
                                    <p:animEffect transition="in" filter="wipe(right)">
                                      <p:cBhvr>
                                        <p:cTn id="13" dur="500"/>
                                        <p:tgtEl>
                                          <p:spTgt spid="60"/>
                                        </p:tgtEl>
                                      </p:cBhvr>
                                    </p:animEffect>
                                  </p:childTnLst>
                                </p:cTn>
                              </p:par>
                              <p:par>
                                <p:cTn id="14" presetID="22" presetClass="entr" presetSubtype="8" fill="hold" nodeType="withEffect">
                                  <p:stCondLst>
                                    <p:cond delay="0"/>
                                  </p:stCondLst>
                                  <p:childTnLst>
                                    <p:set>
                                      <p:cBhvr>
                                        <p:cTn id="15" dur="1" fill="hold">
                                          <p:stCondLst>
                                            <p:cond delay="0"/>
                                          </p:stCondLst>
                                        </p:cTn>
                                        <p:tgtEl>
                                          <p:spTgt spid="59"/>
                                        </p:tgtEl>
                                        <p:attrNameLst>
                                          <p:attrName>style.visibility</p:attrName>
                                        </p:attrNameLst>
                                      </p:cBhvr>
                                      <p:to>
                                        <p:strVal val="visible"/>
                                      </p:to>
                                    </p:set>
                                    <p:animEffect transition="in" filter="wipe(left)">
                                      <p:cBhvr>
                                        <p:cTn id="16"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椭圆 7"/>
          <p:cNvSpPr>
            <a:spLocks noChangeAspect="1"/>
          </p:cNvSpPr>
          <p:nvPr/>
        </p:nvSpPr>
        <p:spPr>
          <a:xfrm>
            <a:off x="604684" y="1165393"/>
            <a:ext cx="3250130" cy="325113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defTabSz="456565"/>
            <a:endParaRPr lang="zh-CN" altLang="en-US" sz="1800">
              <a:solidFill>
                <a:prstClr val="white"/>
              </a:solidFill>
              <a:latin typeface="Calibri" panose="020F0502020204030204"/>
              <a:ea typeface="等线" panose="02010600030101010101" charset="-122"/>
              <a:cs typeface="+mn-ea"/>
              <a:sym typeface="+mn-lt"/>
            </a:endParaRPr>
          </a:p>
        </p:txBody>
      </p:sp>
      <p:pic>
        <p:nvPicPr>
          <p:cNvPr id="9" name="图片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73976" y="1473298"/>
            <a:ext cx="2193524" cy="2654954"/>
          </a:xfrm>
          <a:prstGeom prst="rect">
            <a:avLst/>
          </a:prstGeom>
        </p:spPr>
      </p:pic>
      <p:sp>
        <p:nvSpPr>
          <p:cNvPr id="10" name="文本框 9"/>
          <p:cNvSpPr txBox="1"/>
          <p:nvPr/>
        </p:nvSpPr>
        <p:spPr>
          <a:xfrm>
            <a:off x="2291589" y="1165393"/>
            <a:ext cx="5678435" cy="3248744"/>
          </a:xfrm>
          <a:prstGeom prst="rect">
            <a:avLst/>
          </a:prstGeom>
          <a:noFill/>
        </p:spPr>
        <p:txBody>
          <a:bodyPr vert="eaVert" wrap="square" lIns="68559" tIns="34280" rIns="68559" bIns="34280" rtlCol="0">
            <a:spAutoFit/>
          </a:bodyPr>
          <a:lstStyle/>
          <a:p>
            <a:pPr>
              <a:lnSpc>
                <a:spcPts val="2700"/>
              </a:lnSpc>
            </a:pPr>
            <a:r>
              <a:rPr lang="zh-CN" altLang="en-US" sz="1200" dirty="0">
                <a:solidFill>
                  <a:schemeClr val="tx1">
                    <a:lumMod val="65000"/>
                    <a:lumOff val="35000"/>
                  </a:schemeClr>
                </a:solidFill>
                <a:latin typeface="文悦古体仿宋 (非商业使用)" pitchFamily="50" charset="-122"/>
                <a:ea typeface="文悦古体仿宋 (非商业使用)" pitchFamily="50" charset="-122"/>
              </a:rPr>
              <a:t>点击添加内容点击添加内容点击添加内容点击添加内容点击添加内容点击添加内容点击添加内容点击添加内容点击添加内容点击添加内容点击添加内容点击添加内容点击添加内容点击添加内容点击添加内容点击添加内容点击添加内容点击添加内容点击添加内容点击添加内容</a:t>
            </a:r>
            <a:endParaRPr lang="zh-CN" altLang="en-US" sz="1200" dirty="0">
              <a:solidFill>
                <a:schemeClr val="tx1">
                  <a:lumMod val="65000"/>
                  <a:lumOff val="35000"/>
                </a:schemeClr>
              </a:solidFill>
              <a:latin typeface="文悦古体仿宋 (非商业使用)" pitchFamily="50" charset="-122"/>
              <a:ea typeface="文悦古体仿宋 (非商业使用)" pitchFamily="50" charset="-122"/>
            </a:endParaRPr>
          </a:p>
          <a:p>
            <a:pPr>
              <a:lnSpc>
                <a:spcPts val="2700"/>
              </a:lnSpc>
            </a:pPr>
            <a:r>
              <a:rPr lang="zh-CN" altLang="en-US" sz="1200" dirty="0">
                <a:solidFill>
                  <a:schemeClr val="tx1">
                    <a:lumMod val="65000"/>
                    <a:lumOff val="35000"/>
                  </a:schemeClr>
                </a:solidFill>
                <a:latin typeface="文悦古体仿宋 (非商业使用)" pitchFamily="50" charset="-122"/>
                <a:ea typeface="文悦古体仿宋 (非商业使用)" pitchFamily="50" charset="-122"/>
              </a:rPr>
              <a:t>点击添加内容点击添加内容点击添加内容点击添加内容点击添加内容点击添加内容点击添加内容点击添加内容点击添加内容点击添加内容点击添加内容点击添加内容</a:t>
            </a:r>
            <a:endParaRPr lang="zh-CN" altLang="en-US" sz="1200" dirty="0">
              <a:solidFill>
                <a:schemeClr val="tx1">
                  <a:lumMod val="65000"/>
                  <a:lumOff val="35000"/>
                </a:schemeClr>
              </a:solidFill>
              <a:latin typeface="文悦古体仿宋 (非商业使用)" pitchFamily="50" charset="-122"/>
              <a:ea typeface="文悦古体仿宋 (非商业使用)" pitchFamily="50" charset="-122"/>
            </a:endParaRPr>
          </a:p>
          <a:p>
            <a:pPr>
              <a:lnSpc>
                <a:spcPts val="2700"/>
              </a:lnSpc>
            </a:pPr>
            <a:endParaRPr lang="zh-CN" altLang="en-US" sz="1200" dirty="0">
              <a:solidFill>
                <a:schemeClr val="tx1">
                  <a:lumMod val="65000"/>
                  <a:lumOff val="35000"/>
                </a:schemeClr>
              </a:solidFill>
              <a:latin typeface="文悦古体仿宋 (非商业使用)" pitchFamily="50" charset="-122"/>
              <a:ea typeface="文悦古体仿宋 (非商业使用)" pitchFamily="50" charset="-122"/>
            </a:endParaRPr>
          </a:p>
          <a:p>
            <a:pPr>
              <a:lnSpc>
                <a:spcPts val="2700"/>
              </a:lnSpc>
            </a:pPr>
            <a:endParaRPr lang="zh-CN" altLang="en-US" sz="1200" dirty="0">
              <a:solidFill>
                <a:schemeClr val="tx1">
                  <a:lumMod val="65000"/>
                  <a:lumOff val="35000"/>
                </a:schemeClr>
              </a:solidFill>
              <a:latin typeface="文悦古体仿宋 (非商业使用)" pitchFamily="50" charset="-122"/>
              <a:ea typeface="文悦古体仿宋 (非商业使用)" pitchFamily="50" charset="-122"/>
            </a:endParaRPr>
          </a:p>
          <a:p>
            <a:pPr>
              <a:lnSpc>
                <a:spcPts val="2700"/>
              </a:lnSpc>
            </a:pPr>
            <a:endParaRPr lang="zh-CN" altLang="en-US" sz="1200" dirty="0">
              <a:solidFill>
                <a:schemeClr val="tx1">
                  <a:lumMod val="65000"/>
                  <a:lumOff val="35000"/>
                </a:schemeClr>
              </a:solidFill>
              <a:latin typeface="文悦古体仿宋 (非商业使用)" pitchFamily="50" charset="-122"/>
              <a:ea typeface="文悦古体仿宋 (非商业使用)" pitchFamily="50" charset="-122"/>
            </a:endParaRPr>
          </a:p>
          <a:p>
            <a:pPr>
              <a:lnSpc>
                <a:spcPts val="2700"/>
              </a:lnSpc>
            </a:pPr>
            <a:endParaRPr lang="zh-CN" altLang="en-US" sz="1200" dirty="0">
              <a:solidFill>
                <a:schemeClr val="tx1">
                  <a:lumMod val="65000"/>
                  <a:lumOff val="35000"/>
                </a:schemeClr>
              </a:solidFill>
              <a:latin typeface="文悦古体仿宋 (非商业使用)" pitchFamily="50" charset="-122"/>
              <a:ea typeface="文悦古体仿宋 (非商业使用)" pitchFamily="50" charset="-122"/>
            </a:endParaRPr>
          </a:p>
          <a:p>
            <a:pPr>
              <a:lnSpc>
                <a:spcPts val="2700"/>
              </a:lnSpc>
            </a:pPr>
            <a:endParaRPr lang="zh-CN" altLang="en-US" sz="1200" dirty="0">
              <a:solidFill>
                <a:schemeClr val="tx1">
                  <a:lumMod val="65000"/>
                  <a:lumOff val="35000"/>
                </a:schemeClr>
              </a:solidFill>
              <a:latin typeface="文悦古体仿宋 (非商业使用)" pitchFamily="50" charset="-122"/>
              <a:ea typeface="文悦古体仿宋 (非商业使用)" pitchFamily="50" charset="-122"/>
            </a:endParaRPr>
          </a:p>
          <a:p>
            <a:pPr>
              <a:lnSpc>
                <a:spcPts val="2700"/>
              </a:lnSpc>
            </a:pPr>
            <a:endParaRPr lang="zh-CN" altLang="en-US" sz="1200" dirty="0">
              <a:solidFill>
                <a:schemeClr val="tx1">
                  <a:lumMod val="65000"/>
                  <a:lumOff val="35000"/>
                </a:schemeClr>
              </a:solidFill>
              <a:latin typeface="文悦古体仿宋 (非商业使用)" pitchFamily="50" charset="-122"/>
              <a:ea typeface="文悦古体仿宋 (非商业使用)" pitchFamily="50" charset="-122"/>
            </a:endParaRPr>
          </a:p>
        </p:txBody>
      </p:sp>
      <p:pic>
        <p:nvPicPr>
          <p:cNvPr id="11" name="图片 10"/>
          <p:cNvPicPr>
            <a:picLocks noChangeAspect="1"/>
          </p:cNvPicPr>
          <p:nvPr/>
        </p:nvPicPr>
        <p:blipFill rotWithShape="1">
          <a:blip r:embed="rId2" cstate="screen"/>
          <a:srcRect r="78994"/>
          <a:stretch>
            <a:fillRect/>
          </a:stretch>
        </p:blipFill>
        <p:spPr>
          <a:xfrm>
            <a:off x="4193579" y="2298641"/>
            <a:ext cx="583067" cy="2375846"/>
          </a:xfrm>
          <a:prstGeom prst="rect">
            <a:avLst/>
          </a:prstGeom>
        </p:spPr>
      </p:pic>
      <p:grpSp>
        <p:nvGrpSpPr>
          <p:cNvPr id="6" name="组合 5"/>
          <p:cNvGrpSpPr/>
          <p:nvPr/>
        </p:nvGrpSpPr>
        <p:grpSpPr>
          <a:xfrm>
            <a:off x="3457574" y="301511"/>
            <a:ext cx="2233261" cy="400110"/>
            <a:chOff x="3457574" y="301511"/>
            <a:chExt cx="2233261" cy="400110"/>
          </a:xfrm>
        </p:grpSpPr>
        <p:grpSp>
          <p:nvGrpSpPr>
            <p:cNvPr id="7" name="组合 6"/>
            <p:cNvGrpSpPr/>
            <p:nvPr/>
          </p:nvGrpSpPr>
          <p:grpSpPr>
            <a:xfrm>
              <a:off x="3457574" y="301511"/>
              <a:ext cx="2233261" cy="400110"/>
              <a:chOff x="3662529" y="172663"/>
              <a:chExt cx="2977681" cy="533479"/>
            </a:xfrm>
          </p:grpSpPr>
          <p:sp>
            <p:nvSpPr>
              <p:cNvPr id="13" name="TextBox 15"/>
              <p:cNvSpPr txBox="1"/>
              <p:nvPr/>
            </p:nvSpPr>
            <p:spPr>
              <a:xfrm>
                <a:off x="3662529" y="172663"/>
                <a:ext cx="2977681" cy="533479"/>
              </a:xfrm>
              <a:prstGeom prst="rect">
                <a:avLst/>
              </a:prstGeom>
              <a:noFill/>
            </p:spPr>
            <p:txBody>
              <a:bodyPr wrap="square" rtlCol="0">
                <a:spAutoFit/>
              </a:bodyPr>
              <a:lstStyle/>
              <a:p>
                <a:pPr algn="ctr" fontAlgn="base">
                  <a:spcBef>
                    <a:spcPct val="0"/>
                  </a:spcBef>
                  <a:spcAft>
                    <a:spcPct val="0"/>
                  </a:spcAft>
                </a:pPr>
                <a:r>
                  <a:rPr lang="zh-CN" altLang="en-US" sz="2000" kern="0" dirty="0">
                    <a:solidFill>
                      <a:schemeClr val="tx1">
                        <a:lumMod val="65000"/>
                        <a:lumOff val="35000"/>
                      </a:schemeClr>
                    </a:solidFill>
                    <a:latin typeface="方正大标宋简体" panose="02010601030101010101" pitchFamily="65" charset="-122"/>
                    <a:ea typeface="方正大标宋简体" panose="02010601030101010101" pitchFamily="65" charset="-122"/>
                  </a:rPr>
                  <a:t>备用页</a:t>
                </a:r>
                <a:endParaRPr lang="zh-CN" altLang="en-US" sz="2000" kern="0" dirty="0">
                  <a:solidFill>
                    <a:schemeClr val="tx1">
                      <a:lumMod val="65000"/>
                      <a:lumOff val="35000"/>
                    </a:schemeClr>
                  </a:solidFill>
                  <a:latin typeface="方正大标宋简体" panose="02010601030101010101" pitchFamily="65" charset="-122"/>
                  <a:ea typeface="方正大标宋简体" panose="02010601030101010101" pitchFamily="65" charset="-122"/>
                </a:endParaRPr>
              </a:p>
            </p:txBody>
          </p:sp>
          <p:pic>
            <p:nvPicPr>
              <p:cNvPr id="14" name="Picture 4" descr="D:\png\2015008_0006_素材天下网-sucaitianxia.com.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03933" y="236040"/>
                <a:ext cx="570275" cy="398289"/>
              </a:xfrm>
              <a:prstGeom prst="rect">
                <a:avLst/>
              </a:prstGeom>
              <a:noFill/>
              <a:extLst>
                <a:ext uri="{909E8E84-426E-40DD-AFC4-6F175D3DCCD1}">
                  <a14:hiddenFill xmlns:a14="http://schemas.microsoft.com/office/drawing/2010/main">
                    <a:solidFill>
                      <a:srgbClr val="FFFFFF"/>
                    </a:solidFill>
                  </a14:hiddenFill>
                </a:ext>
              </a:extLst>
            </p:spPr>
          </p:pic>
        </p:grpSp>
        <p:pic>
          <p:nvPicPr>
            <p:cNvPr id="12" name="Picture 4" descr="D:\png\2015008_0006_素材天下网-sucaitianxia.com.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39121" y="349044"/>
              <a:ext cx="427706" cy="298716"/>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42"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1000"/>
                                        <p:tgtEl>
                                          <p:spTgt spid="9"/>
                                        </p:tgtEl>
                                      </p:cBhvr>
                                    </p:animEffect>
                                    <p:anim calcmode="lin" valueType="num">
                                      <p:cBhvr>
                                        <p:cTn id="11" dur="1000" fill="hold"/>
                                        <p:tgtEl>
                                          <p:spTgt spid="9"/>
                                        </p:tgtEl>
                                        <p:attrNameLst>
                                          <p:attrName>ppt_x</p:attrName>
                                        </p:attrNameLst>
                                      </p:cBhvr>
                                      <p:tavLst>
                                        <p:tav tm="0">
                                          <p:val>
                                            <p:strVal val="#ppt_x"/>
                                          </p:val>
                                        </p:tav>
                                        <p:tav tm="100000">
                                          <p:val>
                                            <p:strVal val="#ppt_x"/>
                                          </p:val>
                                        </p:tav>
                                      </p:tavLst>
                                    </p:anim>
                                    <p:anim calcmode="lin" valueType="num">
                                      <p:cBhvr>
                                        <p:cTn id="12" dur="1000" fill="hold"/>
                                        <p:tgtEl>
                                          <p:spTgt spid="9"/>
                                        </p:tgtEl>
                                        <p:attrNameLst>
                                          <p:attrName>ppt_y</p:attrName>
                                        </p:attrNameLst>
                                      </p:cBhvr>
                                      <p:tavLst>
                                        <p:tav tm="0">
                                          <p:val>
                                            <p:strVal val="#ppt_y+.1"/>
                                          </p:val>
                                        </p:tav>
                                        <p:tav tm="100000">
                                          <p:val>
                                            <p:strVal val="#ppt_y"/>
                                          </p:val>
                                        </p:tav>
                                      </p:tavLst>
                                    </p:anim>
                                  </p:childTnLst>
                                </p:cTn>
                              </p:par>
                              <p:par>
                                <p:cTn id="13" presetID="10"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48"/>
          <p:cNvSpPr txBox="1"/>
          <p:nvPr/>
        </p:nvSpPr>
        <p:spPr>
          <a:xfrm>
            <a:off x="2476489" y="1702648"/>
            <a:ext cx="4484268" cy="1454224"/>
          </a:xfrm>
          <a:prstGeom prst="rect">
            <a:avLst/>
          </a:prstGeom>
          <a:noFill/>
        </p:spPr>
        <p:txBody>
          <a:bodyPr wrap="square" lIns="68559" tIns="34280" rIns="68559" bIns="34280" rtlCol="0">
            <a:spAutoFit/>
          </a:bodyPr>
          <a:lstStyle/>
          <a:p>
            <a:pPr>
              <a:lnSpc>
                <a:spcPts val="27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点击添加内容点击添加内容点击添加内容点击添加内容点击添加内容点击添加内容点击添加内容点击添加内容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ts val="2700"/>
              </a:lnSpc>
            </a:pP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ts val="2700"/>
              </a:lnSpc>
            </a:pP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2476489" y="1392970"/>
            <a:ext cx="2200072" cy="377006"/>
          </a:xfrm>
          <a:prstGeom prst="rect">
            <a:avLst/>
          </a:prstGeom>
          <a:ln w="28575">
            <a:noFill/>
          </a:ln>
        </p:spPr>
        <p:txBody>
          <a:bodyPr vert="horz" wrap="square" lIns="68559" tIns="34280" rIns="68559" bIns="34280">
            <a:spAutoFit/>
          </a:bodyPr>
          <a:lstStyle/>
          <a:p>
            <a:pPr defTabSz="456565"/>
            <a:r>
              <a:rPr lang="zh-CN" altLang="en-US" sz="2000" dirty="0">
                <a:solidFill>
                  <a:srgbClr val="C00000"/>
                </a:solidFill>
                <a:latin typeface="方正剪纸简体" panose="03000509000000000000" pitchFamily="2" charset="-122"/>
                <a:ea typeface="方正剪纸简体" panose="03000509000000000000" pitchFamily="2" charset="-122"/>
              </a:rPr>
              <a:t>请在这里输入标题</a:t>
            </a:r>
            <a:endParaRPr lang="en-US" altLang="zh-CN" sz="2000" dirty="0">
              <a:solidFill>
                <a:srgbClr val="C00000"/>
              </a:solidFill>
              <a:latin typeface="方正剪纸简体" panose="03000509000000000000" pitchFamily="2" charset="-122"/>
              <a:ea typeface="方正剪纸简体" panose="03000509000000000000" pitchFamily="2" charset="-122"/>
            </a:endParaRPr>
          </a:p>
        </p:txBody>
      </p:sp>
      <p:cxnSp>
        <p:nvCxnSpPr>
          <p:cNvPr id="14" name="直接连接符 13"/>
          <p:cNvCxnSpPr/>
          <p:nvPr/>
        </p:nvCxnSpPr>
        <p:spPr>
          <a:xfrm>
            <a:off x="2561947" y="2567803"/>
            <a:ext cx="439881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pic>
        <p:nvPicPr>
          <p:cNvPr id="15" name="图片 1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48021" y="1279496"/>
            <a:ext cx="2074058" cy="1767800"/>
          </a:xfrm>
          <a:prstGeom prst="rect">
            <a:avLst/>
          </a:prstGeom>
        </p:spPr>
      </p:pic>
      <p:pic>
        <p:nvPicPr>
          <p:cNvPr id="16" name="图片 1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590375" y="2749027"/>
            <a:ext cx="2074058" cy="1767800"/>
          </a:xfrm>
          <a:prstGeom prst="rect">
            <a:avLst/>
          </a:prstGeom>
        </p:spPr>
      </p:pic>
      <p:sp>
        <p:nvSpPr>
          <p:cNvPr id="17" name="文本框 48"/>
          <p:cNvSpPr txBox="1"/>
          <p:nvPr/>
        </p:nvSpPr>
        <p:spPr>
          <a:xfrm>
            <a:off x="2476489" y="3432959"/>
            <a:ext cx="4484268" cy="1454224"/>
          </a:xfrm>
          <a:prstGeom prst="rect">
            <a:avLst/>
          </a:prstGeom>
          <a:noFill/>
        </p:spPr>
        <p:txBody>
          <a:bodyPr wrap="square" lIns="68559" tIns="34280" rIns="68559" bIns="34280" rtlCol="0">
            <a:spAutoFit/>
          </a:bodyPr>
          <a:lstStyle/>
          <a:p>
            <a:pPr>
              <a:lnSpc>
                <a:spcPts val="27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点击添加内容点击添加内容点击添加内容点击添加内容点击添加内容点击添加内容点击添加内容点击添加内容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ts val="2700"/>
              </a:lnSpc>
            </a:pP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ts val="2700"/>
              </a:lnSpc>
            </a:pP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4512487" y="3106413"/>
            <a:ext cx="2200072" cy="377006"/>
          </a:xfrm>
          <a:prstGeom prst="rect">
            <a:avLst/>
          </a:prstGeom>
          <a:ln w="28575">
            <a:noFill/>
          </a:ln>
        </p:spPr>
        <p:txBody>
          <a:bodyPr vert="horz" wrap="square" lIns="68559" tIns="34280" rIns="68559" bIns="34280">
            <a:spAutoFit/>
          </a:bodyPr>
          <a:lstStyle/>
          <a:p>
            <a:pPr defTabSz="456565"/>
            <a:r>
              <a:rPr lang="zh-CN" altLang="en-US" sz="2000" dirty="0">
                <a:solidFill>
                  <a:srgbClr val="C00000"/>
                </a:solidFill>
                <a:latin typeface="方正剪纸简体" panose="03000509000000000000" pitchFamily="2" charset="-122"/>
                <a:ea typeface="方正剪纸简体" panose="03000509000000000000" pitchFamily="2" charset="-122"/>
              </a:rPr>
              <a:t>请在这里输入标题</a:t>
            </a:r>
            <a:endParaRPr lang="en-US" altLang="zh-CN" sz="2000" dirty="0">
              <a:solidFill>
                <a:srgbClr val="C00000"/>
              </a:solidFill>
              <a:latin typeface="方正剪纸简体" panose="03000509000000000000" pitchFamily="2" charset="-122"/>
              <a:ea typeface="方正剪纸简体" panose="03000509000000000000" pitchFamily="2" charset="-122"/>
            </a:endParaRPr>
          </a:p>
        </p:txBody>
      </p:sp>
      <p:grpSp>
        <p:nvGrpSpPr>
          <p:cNvPr id="9" name="组合 8"/>
          <p:cNvGrpSpPr/>
          <p:nvPr/>
        </p:nvGrpSpPr>
        <p:grpSpPr>
          <a:xfrm>
            <a:off x="3457574" y="301511"/>
            <a:ext cx="2233261" cy="400110"/>
            <a:chOff x="3457574" y="301511"/>
            <a:chExt cx="2233261" cy="400110"/>
          </a:xfrm>
        </p:grpSpPr>
        <p:grpSp>
          <p:nvGrpSpPr>
            <p:cNvPr id="10" name="组合 9"/>
            <p:cNvGrpSpPr/>
            <p:nvPr/>
          </p:nvGrpSpPr>
          <p:grpSpPr>
            <a:xfrm>
              <a:off x="3457574" y="301511"/>
              <a:ext cx="2233261" cy="400110"/>
              <a:chOff x="3662529" y="172663"/>
              <a:chExt cx="2977681" cy="533479"/>
            </a:xfrm>
          </p:grpSpPr>
          <p:sp>
            <p:nvSpPr>
              <p:cNvPr id="12" name="TextBox 15"/>
              <p:cNvSpPr txBox="1"/>
              <p:nvPr/>
            </p:nvSpPr>
            <p:spPr>
              <a:xfrm>
                <a:off x="3662529" y="172663"/>
                <a:ext cx="2977681" cy="533479"/>
              </a:xfrm>
              <a:prstGeom prst="rect">
                <a:avLst/>
              </a:prstGeom>
              <a:noFill/>
            </p:spPr>
            <p:txBody>
              <a:bodyPr wrap="square" rtlCol="0">
                <a:spAutoFit/>
              </a:bodyPr>
              <a:lstStyle/>
              <a:p>
                <a:pPr algn="ctr" fontAlgn="base">
                  <a:spcBef>
                    <a:spcPct val="0"/>
                  </a:spcBef>
                  <a:spcAft>
                    <a:spcPct val="0"/>
                  </a:spcAft>
                </a:pPr>
                <a:r>
                  <a:rPr lang="zh-CN" altLang="en-US" sz="2000" kern="0" dirty="0">
                    <a:solidFill>
                      <a:schemeClr val="tx1">
                        <a:lumMod val="65000"/>
                        <a:lumOff val="35000"/>
                      </a:schemeClr>
                    </a:solidFill>
                    <a:latin typeface="方正大标宋简体" panose="02010601030101010101" pitchFamily="65" charset="-122"/>
                    <a:ea typeface="方正大标宋简体" panose="02010601030101010101" pitchFamily="65" charset="-122"/>
                  </a:rPr>
                  <a:t>备用页</a:t>
                </a:r>
                <a:endParaRPr lang="zh-CN" altLang="en-US" sz="2000" kern="0" dirty="0">
                  <a:solidFill>
                    <a:schemeClr val="tx1">
                      <a:lumMod val="65000"/>
                      <a:lumOff val="35000"/>
                    </a:schemeClr>
                  </a:solidFill>
                  <a:latin typeface="方正大标宋简体" panose="02010601030101010101" pitchFamily="65" charset="-122"/>
                  <a:ea typeface="方正大标宋简体" panose="02010601030101010101" pitchFamily="65" charset="-122"/>
                </a:endParaRPr>
              </a:p>
            </p:txBody>
          </p:sp>
          <p:pic>
            <p:nvPicPr>
              <p:cNvPr id="13" name="Picture 4" descr="D:\png\2015008_0006_素材天下网-sucaitianxia.com.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03933" y="236040"/>
                <a:ext cx="570275" cy="398289"/>
              </a:xfrm>
              <a:prstGeom prst="rect">
                <a:avLst/>
              </a:prstGeom>
              <a:noFill/>
              <a:extLst>
                <a:ext uri="{909E8E84-426E-40DD-AFC4-6F175D3DCCD1}">
                  <a14:hiddenFill xmlns:a14="http://schemas.microsoft.com/office/drawing/2010/main">
                    <a:solidFill>
                      <a:srgbClr val="FFFFFF"/>
                    </a:solidFill>
                  </a14:hiddenFill>
                </a:ext>
              </a:extLst>
            </p:spPr>
          </p:pic>
        </p:grpSp>
        <p:pic>
          <p:nvPicPr>
            <p:cNvPr id="11" name="Picture 4" descr="D:\png\2015008_0006_素材天下网-sucaitianxia.com.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39121" y="349044"/>
              <a:ext cx="427706" cy="298716"/>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strVal val="(6*min(max(#ppt_w*#ppt_h,.3),1)-7.4)/-.7*#ppt_w"/>
                                          </p:val>
                                        </p:tav>
                                        <p:tav tm="100000">
                                          <p:val>
                                            <p:strVal val="#ppt_w"/>
                                          </p:val>
                                        </p:tav>
                                      </p:tavLst>
                                    </p:anim>
                                    <p:anim calcmode="lin" valueType="num">
                                      <p:cBhvr>
                                        <p:cTn id="8" dur="500" fill="hold"/>
                                        <p:tgtEl>
                                          <p:spTgt spid="15"/>
                                        </p:tgtEl>
                                        <p:attrNameLst>
                                          <p:attrName>ppt_h</p:attrName>
                                        </p:attrNameLst>
                                      </p:cBhvr>
                                      <p:tavLst>
                                        <p:tav tm="0">
                                          <p:val>
                                            <p:strVal val="(6*min(max(#ppt_w*#ppt_h,.3),1)-7.4)/-.7*#ppt_h"/>
                                          </p:val>
                                        </p:tav>
                                        <p:tav tm="100000">
                                          <p:val>
                                            <p:strVal val="#ppt_h"/>
                                          </p:val>
                                        </p:tav>
                                      </p:tavLst>
                                    </p:anim>
                                    <p:anim calcmode="lin" valueType="num">
                                      <p:cBhvr>
                                        <p:cTn id="9" dur="500" fill="hold"/>
                                        <p:tgtEl>
                                          <p:spTgt spid="15"/>
                                        </p:tgtEl>
                                        <p:attrNameLst>
                                          <p:attrName>ppt_x</p:attrName>
                                        </p:attrNameLst>
                                      </p:cBhvr>
                                      <p:tavLst>
                                        <p:tav tm="0">
                                          <p:val>
                                            <p:fltVal val="0.5"/>
                                          </p:val>
                                        </p:tav>
                                        <p:tav tm="100000">
                                          <p:val>
                                            <p:strVal val="#ppt_x"/>
                                          </p:val>
                                        </p:tav>
                                      </p:tavLst>
                                    </p:anim>
                                    <p:anim calcmode="lin" valueType="num">
                                      <p:cBhvr>
                                        <p:cTn id="10" dur="500" fill="hold"/>
                                        <p:tgtEl>
                                          <p:spTgt spid="15"/>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23" presetClass="entr" presetSubtype="36" fill="hold" nodeType="after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p:cTn id="14" dur="500" fill="hold"/>
                                        <p:tgtEl>
                                          <p:spTgt spid="16"/>
                                        </p:tgtEl>
                                        <p:attrNameLst>
                                          <p:attrName>ppt_w</p:attrName>
                                        </p:attrNameLst>
                                      </p:cBhvr>
                                      <p:tavLst>
                                        <p:tav tm="0">
                                          <p:val>
                                            <p:strVal val="(6*min(max(#ppt_w*#ppt_h,.3),1)-7.4)/-.7*#ppt_w"/>
                                          </p:val>
                                        </p:tav>
                                        <p:tav tm="100000">
                                          <p:val>
                                            <p:strVal val="#ppt_w"/>
                                          </p:val>
                                        </p:tav>
                                      </p:tavLst>
                                    </p:anim>
                                    <p:anim calcmode="lin" valueType="num">
                                      <p:cBhvr>
                                        <p:cTn id="15" dur="500" fill="hold"/>
                                        <p:tgtEl>
                                          <p:spTgt spid="16"/>
                                        </p:tgtEl>
                                        <p:attrNameLst>
                                          <p:attrName>ppt_h</p:attrName>
                                        </p:attrNameLst>
                                      </p:cBhvr>
                                      <p:tavLst>
                                        <p:tav tm="0">
                                          <p:val>
                                            <p:strVal val="(6*min(max(#ppt_w*#ppt_h,.3),1)-7.4)/-.7*#ppt_h"/>
                                          </p:val>
                                        </p:tav>
                                        <p:tav tm="100000">
                                          <p:val>
                                            <p:strVal val="#ppt_h"/>
                                          </p:val>
                                        </p:tav>
                                      </p:tavLst>
                                    </p:anim>
                                    <p:anim calcmode="lin" valueType="num">
                                      <p:cBhvr>
                                        <p:cTn id="16" dur="500" fill="hold"/>
                                        <p:tgtEl>
                                          <p:spTgt spid="16"/>
                                        </p:tgtEl>
                                        <p:attrNameLst>
                                          <p:attrName>ppt_x</p:attrName>
                                        </p:attrNameLst>
                                      </p:cBhvr>
                                      <p:tavLst>
                                        <p:tav tm="0">
                                          <p:val>
                                            <p:fltVal val="0.5"/>
                                          </p:val>
                                        </p:tav>
                                        <p:tav tm="100000">
                                          <p:val>
                                            <p:strVal val="#ppt_x"/>
                                          </p:val>
                                        </p:tav>
                                      </p:tavLst>
                                    </p:anim>
                                    <p:anim calcmode="lin" valueType="num">
                                      <p:cBhvr>
                                        <p:cTn id="17" dur="500" fill="hold"/>
                                        <p:tgtEl>
                                          <p:spTgt spid="16"/>
                                        </p:tgtEl>
                                        <p:attrNameLst>
                                          <p:attrName>ppt_y</p:attrName>
                                        </p:attrNameLst>
                                      </p:cBhvr>
                                      <p:tavLst>
                                        <p:tav tm="0">
                                          <p:val>
                                            <p:strVal val="1+(6*min(max(#ppt_w*#ppt_h,.3),1)-7.4)/-.7*#ppt_h/2"/>
                                          </p:val>
                                        </p:tav>
                                        <p:tav tm="100000">
                                          <p:val>
                                            <p:strVal val="#ppt_y"/>
                                          </p:val>
                                        </p:tav>
                                      </p:tavLst>
                                    </p:anim>
                                  </p:childTnLst>
                                </p:cTn>
                              </p:par>
                            </p:childTnLst>
                          </p:cTn>
                        </p:par>
                        <p:par>
                          <p:cTn id="18" fill="hold">
                            <p:stCondLst>
                              <p:cond delay="1000"/>
                            </p:stCondLst>
                            <p:childTnLst>
                              <p:par>
                                <p:cTn id="19" presetID="2" presetClass="entr" presetSubtype="8"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0-#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22" presetClass="entr" presetSubtype="8"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1000"/>
                                        <p:tgtEl>
                                          <p:spTgt spid="6"/>
                                        </p:tgtEl>
                                      </p:cBhvr>
                                    </p:animEffect>
                                  </p:childTnLst>
                                </p:cTn>
                              </p:par>
                            </p:childTnLst>
                          </p:cTn>
                        </p:par>
                        <p:par>
                          <p:cTn id="27" fill="hold">
                            <p:stCondLst>
                              <p:cond delay="2500"/>
                            </p:stCondLst>
                            <p:childTnLst>
                              <p:par>
                                <p:cTn id="28" presetID="2" presetClass="entr" presetSubtype="8"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500" fill="hold"/>
                                        <p:tgtEl>
                                          <p:spTgt spid="14"/>
                                        </p:tgtEl>
                                        <p:attrNameLst>
                                          <p:attrName>ppt_x</p:attrName>
                                        </p:attrNameLst>
                                      </p:cBhvr>
                                      <p:tavLst>
                                        <p:tav tm="0">
                                          <p:val>
                                            <p:strVal val="0-#ppt_w/2"/>
                                          </p:val>
                                        </p:tav>
                                        <p:tav tm="100000">
                                          <p:val>
                                            <p:strVal val="#ppt_x"/>
                                          </p:val>
                                        </p:tav>
                                      </p:tavLst>
                                    </p:anim>
                                    <p:anim calcmode="lin" valueType="num">
                                      <p:cBhvr additive="base">
                                        <p:cTn id="31" dur="500" fill="hold"/>
                                        <p:tgtEl>
                                          <p:spTgt spid="14"/>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 presetClass="entr" presetSubtype="8"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additive="base">
                                        <p:cTn id="35" dur="500" fill="hold"/>
                                        <p:tgtEl>
                                          <p:spTgt spid="18"/>
                                        </p:tgtEl>
                                        <p:attrNameLst>
                                          <p:attrName>ppt_x</p:attrName>
                                        </p:attrNameLst>
                                      </p:cBhvr>
                                      <p:tavLst>
                                        <p:tav tm="0">
                                          <p:val>
                                            <p:strVal val="0-#ppt_w/2"/>
                                          </p:val>
                                        </p:tav>
                                        <p:tav tm="100000">
                                          <p:val>
                                            <p:strVal val="#ppt_x"/>
                                          </p:val>
                                        </p:tav>
                                      </p:tavLst>
                                    </p:anim>
                                    <p:anim calcmode="lin" valueType="num">
                                      <p:cBhvr additive="base">
                                        <p:cTn id="36" dur="500" fill="hold"/>
                                        <p:tgtEl>
                                          <p:spTgt spid="18"/>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2" presetClass="entr" presetSubtype="8" fill="hold" grpId="0" nodeType="after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wipe(left)">
                                      <p:cBhvr>
                                        <p:cTn id="40"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7" grpId="0"/>
      <p:bldP spid="1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6465" y="806824"/>
            <a:ext cx="6484930" cy="3126601"/>
          </a:xfrm>
          <a:prstGeom prst="rect">
            <a:avLst/>
          </a:prstGeom>
        </p:spPr>
      </p:pic>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6987" y="806825"/>
            <a:ext cx="493151" cy="3126600"/>
          </a:xfrm>
          <a:prstGeom prst="rect">
            <a:avLst/>
          </a:prstGeom>
        </p:spPr>
      </p:pic>
      <p:sp>
        <p:nvSpPr>
          <p:cNvPr id="44" name="TextBox 26"/>
          <p:cNvSpPr txBox="1"/>
          <p:nvPr/>
        </p:nvSpPr>
        <p:spPr>
          <a:xfrm>
            <a:off x="2667125" y="1416255"/>
            <a:ext cx="5643387" cy="1200329"/>
          </a:xfrm>
          <a:prstGeom prst="rect">
            <a:avLst/>
          </a:prstGeom>
          <a:noFill/>
        </p:spPr>
        <p:txBody>
          <a:bodyPr wrap="square" rtlCol="0">
            <a:spAutoFit/>
          </a:bodyPr>
          <a:lstStyle/>
          <a:p>
            <a:pPr lvl="0" defTabSz="914400">
              <a:defRPr/>
            </a:pPr>
            <a:r>
              <a:rPr lang="zh-CN" altLang="en-US" sz="7200" kern="0" spc="-150" dirty="0">
                <a:solidFill>
                  <a:schemeClr val="tx1">
                    <a:lumMod val="85000"/>
                    <a:lumOff val="15000"/>
                  </a:schemeClr>
                </a:solidFill>
                <a:latin typeface="禹卫书法行书简体" panose="02000603000000000000" pitchFamily="2" charset="-122"/>
                <a:ea typeface="禹卫书法行书简体" panose="02000603000000000000" pitchFamily="2" charset="-122"/>
                <a:cs typeface="经典繁仿黑" panose="02010609000101010101" pitchFamily="49" charset="-122"/>
              </a:rPr>
              <a:t>谢谢观看</a:t>
            </a:r>
            <a:endParaRPr lang="zh-CN" altLang="en-US" sz="7200" kern="0" spc="-150" dirty="0">
              <a:solidFill>
                <a:schemeClr val="tx1">
                  <a:lumMod val="85000"/>
                  <a:lumOff val="15000"/>
                </a:schemeClr>
              </a:solidFill>
              <a:latin typeface="禹卫书法行书简体" panose="02000603000000000000" pitchFamily="2" charset="-122"/>
              <a:ea typeface="禹卫书法行书简体" panose="02000603000000000000" pitchFamily="2" charset="-122"/>
              <a:cs typeface="经典繁仿黑" panose="02010609000101010101" pitchFamily="49" charset="-122"/>
            </a:endParaRPr>
          </a:p>
        </p:txBody>
      </p:sp>
      <p:pic>
        <p:nvPicPr>
          <p:cNvPr id="45" name="Picture 4" descr="D:\png\2015sd55fs006_0001_flower.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46905" y="0"/>
            <a:ext cx="2697095" cy="1703146"/>
          </a:xfrm>
          <a:prstGeom prst="rect">
            <a:avLst/>
          </a:prstGeom>
          <a:noFill/>
          <a:extLst>
            <a:ext uri="{909E8E84-426E-40DD-AFC4-6F175D3DCCD1}">
              <a14:hiddenFill xmlns:a14="http://schemas.microsoft.com/office/drawing/2010/main">
                <a:solidFill>
                  <a:srgbClr val="FFFFFF"/>
                </a:solidFill>
              </a14:hiddenFill>
            </a:ext>
          </a:extLst>
        </p:spPr>
      </p:pic>
      <p:sp>
        <p:nvSpPr>
          <p:cNvPr id="46" name="TextBox 31"/>
          <p:cNvSpPr txBox="1"/>
          <p:nvPr/>
        </p:nvSpPr>
        <p:spPr>
          <a:xfrm>
            <a:off x="2902885" y="2853920"/>
            <a:ext cx="3072400" cy="338554"/>
          </a:xfrm>
          <a:prstGeom prst="rect">
            <a:avLst/>
          </a:prstGeom>
          <a:noFill/>
        </p:spPr>
        <p:txBody>
          <a:bodyPr wrap="square" rtlCol="0">
            <a:spAutoFit/>
          </a:bodyPr>
          <a:lstStyle/>
          <a:p>
            <a:pPr algn="ctr"/>
            <a:r>
              <a:rPr lang="en-US" altLang="zh-CN" sz="800" dirty="0">
                <a:solidFill>
                  <a:schemeClr val="tx1">
                    <a:lumMod val="75000"/>
                    <a:lumOff val="25000"/>
                  </a:schemeClr>
                </a:solidFill>
                <a:cs typeface="+mn-ea"/>
                <a:sym typeface="+mn-lt"/>
              </a:rPr>
              <a:t>year-end summary work summarizes the boutique PPT</a:t>
            </a:r>
            <a:endParaRPr lang="en-US" altLang="zh-CN" sz="800" dirty="0">
              <a:solidFill>
                <a:schemeClr val="tx1">
                  <a:lumMod val="75000"/>
                  <a:lumOff val="25000"/>
                </a:schemeClr>
              </a:solidFill>
              <a:cs typeface="+mn-ea"/>
              <a:sym typeface="+mn-lt"/>
            </a:endParaRPr>
          </a:p>
          <a:p>
            <a:pPr algn="ctr"/>
            <a:r>
              <a:rPr lang="en-US" altLang="zh-CN" sz="800" dirty="0">
                <a:solidFill>
                  <a:schemeClr val="tx1">
                    <a:lumMod val="75000"/>
                    <a:lumOff val="25000"/>
                  </a:schemeClr>
                </a:solidFill>
                <a:cs typeface="+mn-ea"/>
                <a:sym typeface="+mn-lt"/>
              </a:rPr>
              <a:t>About the summary text input or copy here</a:t>
            </a:r>
            <a:endParaRPr lang="en-US" altLang="zh-CN" sz="800" dirty="0">
              <a:solidFill>
                <a:schemeClr val="tx1">
                  <a:lumMod val="75000"/>
                  <a:lumOff val="25000"/>
                </a:schemeClr>
              </a:solidFill>
              <a:cs typeface="+mn-ea"/>
              <a:sym typeface="+mn-lt"/>
            </a:endParaRPr>
          </a:p>
        </p:txBody>
      </p:sp>
      <p:sp>
        <p:nvSpPr>
          <p:cNvPr id="8" name="矩形 7"/>
          <p:cNvSpPr/>
          <p:nvPr/>
        </p:nvSpPr>
        <p:spPr>
          <a:xfrm>
            <a:off x="3067117" y="2518128"/>
            <a:ext cx="2908168" cy="369332"/>
          </a:xfrm>
          <a:prstGeom prst="rect">
            <a:avLst/>
          </a:prstGeom>
        </p:spPr>
        <p:txBody>
          <a:bodyPr wrap="none">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家风家训框架完整PPT模板</a:t>
            </a:r>
            <a:endParaRPr lang="zh-CN" alt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right)">
                                      <p:cBhvr>
                                        <p:cTn id="7" dur="500"/>
                                        <p:tgtEl>
                                          <p:spTgt spid="45"/>
                                        </p:tgtEl>
                                      </p:cBhvr>
                                    </p:animEffect>
                                  </p:childTnLst>
                                </p:cTn>
                              </p:par>
                            </p:childTnLst>
                          </p:cTn>
                        </p:par>
                        <p:par>
                          <p:cTn id="8" fill="hold">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750" fill="hold"/>
                                        <p:tgtEl>
                                          <p:spTgt spid="5"/>
                                        </p:tgtEl>
                                        <p:attrNameLst>
                                          <p:attrName>ppt_w</p:attrName>
                                        </p:attrNameLst>
                                      </p:cBhvr>
                                      <p:tavLst>
                                        <p:tav tm="0">
                                          <p:val>
                                            <p:fltVal val="0"/>
                                          </p:val>
                                        </p:tav>
                                        <p:tav tm="100000">
                                          <p:val>
                                            <p:strVal val="#ppt_w"/>
                                          </p:val>
                                        </p:tav>
                                      </p:tavLst>
                                    </p:anim>
                                    <p:anim calcmode="lin" valueType="num">
                                      <p:cBhvr>
                                        <p:cTn id="12" dur="750" fill="hold"/>
                                        <p:tgtEl>
                                          <p:spTgt spid="5"/>
                                        </p:tgtEl>
                                        <p:attrNameLst>
                                          <p:attrName>ppt_h</p:attrName>
                                        </p:attrNameLst>
                                      </p:cBhvr>
                                      <p:tavLst>
                                        <p:tav tm="0">
                                          <p:val>
                                            <p:fltVal val="0"/>
                                          </p:val>
                                        </p:tav>
                                        <p:tav tm="100000">
                                          <p:val>
                                            <p:strVal val="#ppt_h"/>
                                          </p:val>
                                        </p:tav>
                                      </p:tavLst>
                                    </p:anim>
                                    <p:anim calcmode="lin" valueType="num">
                                      <p:cBhvr>
                                        <p:cTn id="13" dur="750" fill="hold"/>
                                        <p:tgtEl>
                                          <p:spTgt spid="5"/>
                                        </p:tgtEl>
                                        <p:attrNameLst>
                                          <p:attrName>style.rotation</p:attrName>
                                        </p:attrNameLst>
                                      </p:cBhvr>
                                      <p:tavLst>
                                        <p:tav tm="0">
                                          <p:val>
                                            <p:fltVal val="360"/>
                                          </p:val>
                                        </p:tav>
                                        <p:tav tm="100000">
                                          <p:val>
                                            <p:fltVal val="0"/>
                                          </p:val>
                                        </p:tav>
                                      </p:tavLst>
                                    </p:anim>
                                    <p:animEffect transition="in" filter="fade">
                                      <p:cBhvr>
                                        <p:cTn id="14" dur="750"/>
                                        <p:tgtEl>
                                          <p:spTgt spid="5"/>
                                        </p:tgtEl>
                                      </p:cBhvr>
                                    </p:animEffect>
                                  </p:childTnLst>
                                </p:cTn>
                              </p:par>
                            </p:childTnLst>
                          </p:cTn>
                        </p:par>
                        <p:par>
                          <p:cTn id="15" fill="hold">
                            <p:stCondLst>
                              <p:cond delay="1500"/>
                            </p:stCondLst>
                            <p:childTnLst>
                              <p:par>
                                <p:cTn id="16" presetID="22" presetClass="entr" presetSubtype="8"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1500"/>
                                        <p:tgtEl>
                                          <p:spTgt spid="7"/>
                                        </p:tgtEl>
                                      </p:cBhvr>
                                    </p:animEffect>
                                  </p:childTnLst>
                                </p:cTn>
                              </p:par>
                            </p:childTnLst>
                          </p:cTn>
                        </p:par>
                        <p:par>
                          <p:cTn id="19" fill="hold">
                            <p:stCondLst>
                              <p:cond delay="3000"/>
                            </p:stCondLst>
                            <p:childTnLst>
                              <p:par>
                                <p:cTn id="20" presetID="22" presetClass="entr" presetSubtype="8" fill="hold" grpId="0" nodeType="afterEffect">
                                  <p:stCondLst>
                                    <p:cond delay="0"/>
                                  </p:stCondLst>
                                  <p:childTnLst>
                                    <p:set>
                                      <p:cBhvr>
                                        <p:cTn id="21" dur="1" fill="hold">
                                          <p:stCondLst>
                                            <p:cond delay="0"/>
                                          </p:stCondLst>
                                        </p:cTn>
                                        <p:tgtEl>
                                          <p:spTgt spid="44"/>
                                        </p:tgtEl>
                                        <p:attrNameLst>
                                          <p:attrName>style.visibility</p:attrName>
                                        </p:attrNameLst>
                                      </p:cBhvr>
                                      <p:to>
                                        <p:strVal val="visible"/>
                                      </p:to>
                                    </p:set>
                                    <p:animEffect transition="in" filter="wipe(left)">
                                      <p:cBhvr>
                                        <p:cTn id="22" dur="500"/>
                                        <p:tgtEl>
                                          <p:spTgt spid="44"/>
                                        </p:tgtEl>
                                      </p:cBhvr>
                                    </p:animEffect>
                                  </p:childTnLst>
                                </p:cTn>
                              </p:par>
                            </p:childTnLst>
                          </p:cTn>
                        </p:par>
                        <p:par>
                          <p:cTn id="23" fill="hold">
                            <p:stCondLst>
                              <p:cond delay="3500"/>
                            </p:stCondLst>
                            <p:childTnLst>
                              <p:par>
                                <p:cTn id="24" presetID="42" presetClass="entr" presetSubtype="0"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1000"/>
                                        <p:tgtEl>
                                          <p:spTgt spid="8"/>
                                        </p:tgtEl>
                                      </p:cBhvr>
                                    </p:animEffect>
                                    <p:anim calcmode="lin" valueType="num">
                                      <p:cBhvr>
                                        <p:cTn id="27" dur="1000" fill="hold"/>
                                        <p:tgtEl>
                                          <p:spTgt spid="8"/>
                                        </p:tgtEl>
                                        <p:attrNameLst>
                                          <p:attrName>ppt_x</p:attrName>
                                        </p:attrNameLst>
                                      </p:cBhvr>
                                      <p:tavLst>
                                        <p:tav tm="0">
                                          <p:val>
                                            <p:strVal val="#ppt_x"/>
                                          </p:val>
                                        </p:tav>
                                        <p:tav tm="100000">
                                          <p:val>
                                            <p:strVal val="#ppt_x"/>
                                          </p:val>
                                        </p:tav>
                                      </p:tavLst>
                                    </p:anim>
                                    <p:anim calcmode="lin" valueType="num">
                                      <p:cBhvr>
                                        <p:cTn id="28" dur="1000" fill="hold"/>
                                        <p:tgtEl>
                                          <p:spTgt spid="8"/>
                                        </p:tgtEl>
                                        <p:attrNameLst>
                                          <p:attrName>ppt_y</p:attrName>
                                        </p:attrNameLst>
                                      </p:cBhvr>
                                      <p:tavLst>
                                        <p:tav tm="0">
                                          <p:val>
                                            <p:strVal val="#ppt_y+.1"/>
                                          </p:val>
                                        </p:tav>
                                        <p:tav tm="100000">
                                          <p:val>
                                            <p:strVal val="#ppt_y"/>
                                          </p:val>
                                        </p:tav>
                                      </p:tavLst>
                                    </p:anim>
                                  </p:childTnLst>
                                </p:cTn>
                              </p:par>
                            </p:childTnLst>
                          </p:cTn>
                        </p:par>
                        <p:par>
                          <p:cTn id="29" fill="hold">
                            <p:stCondLst>
                              <p:cond delay="4500"/>
                            </p:stCondLst>
                            <p:childTnLst>
                              <p:par>
                                <p:cTn id="30" presetID="16" presetClass="entr" presetSubtype="21" fill="hold" grpId="0" nodeType="afterEffect">
                                  <p:stCondLst>
                                    <p:cond delay="0"/>
                                  </p:stCondLst>
                                  <p:childTnLst>
                                    <p:set>
                                      <p:cBhvr>
                                        <p:cTn id="31" dur="1" fill="hold">
                                          <p:stCondLst>
                                            <p:cond delay="0"/>
                                          </p:stCondLst>
                                        </p:cTn>
                                        <p:tgtEl>
                                          <p:spTgt spid="46"/>
                                        </p:tgtEl>
                                        <p:attrNameLst>
                                          <p:attrName>style.visibility</p:attrName>
                                        </p:attrNameLst>
                                      </p:cBhvr>
                                      <p:to>
                                        <p:strVal val="visible"/>
                                      </p:to>
                                    </p:set>
                                    <p:animEffect transition="in" filter="barn(inVertical)">
                                      <p:cBhvr>
                                        <p:cTn id="32"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6" grpId="0"/>
      <p:bldP spid="8" grpId="0"/>
    </p:bldLst>
  </p:timing>
</p:sld>
</file>

<file path=ppt/tags/tag1.xml><?xml version="1.0" encoding="utf-8"?>
<p:tagLst xmlns:p="http://schemas.openxmlformats.org/presentationml/2006/main">
  <p:tag name="MH" val="20170111094701"/>
  <p:tag name="MH_LIBRARY" val="GRAPHIC"/>
  <p:tag name="MH_ORDER" val="TextBox 15"/>
</p:tagLst>
</file>

<file path=ppt/tags/tag2.xml><?xml version="1.0" encoding="utf-8"?>
<p:tagLst xmlns:p="http://schemas.openxmlformats.org/presentationml/2006/main">
  <p:tag name="MH" val="20170111094701"/>
  <p:tag name="MH_LIBRARY" val="GRAPHIC"/>
  <p:tag name="MH_ORDER" val="TextBox 16"/>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1997</Words>
  <Application>WPS 演示</Application>
  <PresentationFormat>全屏显示(16:9)</PresentationFormat>
  <Paragraphs>278</Paragraphs>
  <Slides>24</Slides>
  <Notes>0</Notes>
  <HiddenSlides>0</HiddenSlides>
  <MMClips>1</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24</vt:i4>
      </vt:variant>
    </vt:vector>
  </HeadingPairs>
  <TitlesOfParts>
    <vt:vector size="45" baseType="lpstr">
      <vt:lpstr>Arial</vt:lpstr>
      <vt:lpstr>宋体</vt:lpstr>
      <vt:lpstr>Wingdings</vt:lpstr>
      <vt:lpstr>禹卫书法行书简体</vt:lpstr>
      <vt:lpstr>经典繁仿黑</vt:lpstr>
      <vt:lpstr>微软雅黑</vt:lpstr>
      <vt:lpstr>方正大标宋简体</vt:lpstr>
      <vt:lpstr>方正汉真广标简体</vt:lpstr>
      <vt:lpstr>Calibri</vt:lpstr>
      <vt:lpstr>Arial Unicode MS</vt:lpstr>
      <vt:lpstr>等线 Light</vt:lpstr>
      <vt:lpstr>Calibri Light</vt:lpstr>
      <vt:lpstr>等线</vt:lpstr>
      <vt:lpstr>Impact</vt:lpstr>
      <vt:lpstr>李旭科书法</vt:lpstr>
      <vt:lpstr>Calibri</vt:lpstr>
      <vt:lpstr>文悦古体仿宋 (非商业使用)</vt:lpstr>
      <vt:lpstr>方正剪纸简体</vt:lpstr>
      <vt:lpstr>黑体</vt:lpstr>
      <vt:lpstr>仿宋</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我叫MT</cp:lastModifiedBy>
  <cp:revision>24</cp:revision>
  <dcterms:created xsi:type="dcterms:W3CDTF">2017-11-30T11:06:00Z</dcterms:created>
  <dcterms:modified xsi:type="dcterms:W3CDTF">2018-07-29T03:04:43Z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2052-10.1.0.7469</vt:lpwstr>
  </property>
</Properties>
</file>