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6"/>
  </p:notesMasterIdLst>
  <p:sldIdLst>
    <p:sldId id="327" r:id="rId2"/>
    <p:sldId id="256" r:id="rId3"/>
    <p:sldId id="257" r:id="rId4"/>
    <p:sldId id="258" r:id="rId5"/>
    <p:sldId id="333" r:id="rId6"/>
    <p:sldId id="334" r:id="rId7"/>
    <p:sldId id="335" r:id="rId8"/>
    <p:sldId id="332" r:id="rId9"/>
    <p:sldId id="328" r:id="rId10"/>
    <p:sldId id="259" r:id="rId11"/>
    <p:sldId id="260" r:id="rId12"/>
    <p:sldId id="261" r:id="rId13"/>
    <p:sldId id="336" r:id="rId14"/>
    <p:sldId id="330" r:id="rId15"/>
    <p:sldId id="337" r:id="rId16"/>
    <p:sldId id="338" r:id="rId17"/>
    <p:sldId id="339" r:id="rId18"/>
    <p:sldId id="329" r:id="rId19"/>
    <p:sldId id="340" r:id="rId20"/>
    <p:sldId id="341" r:id="rId21"/>
    <p:sldId id="343" r:id="rId22"/>
    <p:sldId id="344" r:id="rId23"/>
    <p:sldId id="342" r:id="rId24"/>
    <p:sldId id="345" r:id="rId25"/>
    <p:sldId id="346" r:id="rId26"/>
    <p:sldId id="347" r:id="rId27"/>
    <p:sldId id="348" r:id="rId28"/>
    <p:sldId id="331" r:id="rId29"/>
    <p:sldId id="349" r:id="rId30"/>
    <p:sldId id="350" r:id="rId31"/>
    <p:sldId id="352" r:id="rId32"/>
    <p:sldId id="351" r:id="rId33"/>
    <p:sldId id="353" r:id="rId34"/>
    <p:sldId id="356" r:id="rId35"/>
  </p:sldIdLst>
  <p:sldSz cx="12192000" cy="6858000"/>
  <p:notesSz cx="6858000" cy="9144000"/>
  <p:custDataLst>
    <p:tags r:id="rId37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795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86270"/>
    <a:srgbClr val="E2231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4660"/>
  </p:normalViewPr>
  <p:slideViewPr>
    <p:cSldViewPr>
      <p:cViewPr varScale="1">
        <p:scale>
          <a:sx n="90" d="100"/>
          <a:sy n="90" d="100"/>
        </p:scale>
        <p:origin x="546" y="78"/>
      </p:cViewPr>
      <p:guideLst>
        <p:guide orient="horz" pos="2160"/>
        <p:guide pos="3795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gs" Target="tags/tag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16DE9C5-21EE-4867-90CB-6522E3146178}" type="datetimeFigureOut">
              <a:rPr lang="zh-CN" altLang="en-US" smtClean="0"/>
              <a:t>2018/11/14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2FCB766-520D-46D1-AF6C-A6AED488DD6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202449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676CE9B-81DC-4E2A-9C67-CE0D35C83AA2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6425049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FCB766-520D-46D1-AF6C-A6AED488DD6E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2154127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FCB766-520D-46D1-AF6C-A6AED488DD6E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6017892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FCB766-520D-46D1-AF6C-A6AED488DD6E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6295238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FCB766-520D-46D1-AF6C-A6AED488DD6E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4810268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FCB766-520D-46D1-AF6C-A6AED488DD6E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4599026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FCB766-520D-46D1-AF6C-A6AED488DD6E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387300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FCB766-520D-46D1-AF6C-A6AED488DD6E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4940598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FCB766-520D-46D1-AF6C-A6AED488DD6E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9870956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FCB766-520D-46D1-AF6C-A6AED488DD6E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2465960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FCB766-520D-46D1-AF6C-A6AED488DD6E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1560463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FCB766-520D-46D1-AF6C-A6AED488DD6E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3593504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FCB766-520D-46D1-AF6C-A6AED488DD6E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5379800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FCB766-520D-46D1-AF6C-A6AED488DD6E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2631950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FCB766-520D-46D1-AF6C-A6AED488DD6E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7574427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FCB766-520D-46D1-AF6C-A6AED488DD6E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1156651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FCB766-520D-46D1-AF6C-A6AED488DD6E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8375698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FCB766-520D-46D1-AF6C-A6AED488DD6E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6216728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FCB766-520D-46D1-AF6C-A6AED488DD6E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7880553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FCB766-520D-46D1-AF6C-A6AED488DD6E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0962516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FCB766-520D-46D1-AF6C-A6AED488DD6E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4890875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FCB766-520D-46D1-AF6C-A6AED488DD6E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3828355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FCB766-520D-46D1-AF6C-A6AED488DD6E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1042188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FCB766-520D-46D1-AF6C-A6AED488DD6E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729787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FCB766-520D-46D1-AF6C-A6AED488DD6E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4503729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FCB766-520D-46D1-AF6C-A6AED488DD6E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92219712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FCB766-520D-46D1-AF6C-A6AED488DD6E}" type="slidenum">
              <a:rPr lang="zh-CN" altLang="en-US" smtClean="0"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95878185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FCB766-520D-46D1-AF6C-A6AED488DD6E}" type="slidenum">
              <a:rPr lang="zh-CN" altLang="en-US" smtClean="0"/>
              <a:t>28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1309523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FCB766-520D-46D1-AF6C-A6AED488DD6E}" type="slidenum">
              <a:rPr lang="zh-CN" altLang="en-US" smtClean="0"/>
              <a:t>29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46108630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FCB766-520D-46D1-AF6C-A6AED488DD6E}" type="slidenum">
              <a:rPr lang="zh-CN" altLang="en-US" smtClean="0"/>
              <a:t>30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02003194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FCB766-520D-46D1-AF6C-A6AED488DD6E}" type="slidenum">
              <a:rPr lang="zh-CN" altLang="en-US" smtClean="0"/>
              <a:t>31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1378370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FCB766-520D-46D1-AF6C-A6AED488DD6E}" type="slidenum">
              <a:rPr lang="zh-CN" altLang="en-US" smtClean="0"/>
              <a:t>32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76578378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FCB766-520D-46D1-AF6C-A6AED488DD6E}" type="slidenum">
              <a:rPr lang="zh-CN" altLang="en-US" smtClean="0"/>
              <a:t>33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58499682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676CE9B-81DC-4E2A-9C67-CE0D35C83AA2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34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219912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609600" y="6356352"/>
            <a:ext cx="2844800" cy="365125"/>
          </a:xfrm>
          <a:prstGeom prst="rect">
            <a:avLst/>
          </a:prstGeom>
        </p:spPr>
        <p:txBody>
          <a:bodyPr/>
          <a:lstStyle/>
          <a:p>
            <a:fld id="{530820CF-B880-4189-942D-D702A7CBA730}" type="datetimeFigureOut">
              <a:rPr lang="zh-CN" altLang="en-US" smtClean="0"/>
              <a:t>2018/11/14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165600" y="6388020"/>
            <a:ext cx="3860800" cy="365125"/>
          </a:xfrm>
          <a:prstGeom prst="rect">
            <a:avLst/>
          </a:prstGeom>
        </p:spPr>
        <p:txBody>
          <a:bodyPr/>
          <a:lstStyle>
            <a:lvl1pPr>
              <a:defRPr sz="14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9936427" y="6383321"/>
            <a:ext cx="1632181" cy="406233"/>
          </a:xfrm>
          <a:prstGeom prst="rect">
            <a:avLst/>
          </a:prstGeom>
        </p:spPr>
        <p:txBody>
          <a:bodyPr/>
          <a:lstStyle>
            <a:lvl1pPr algn="ctr">
              <a:defRPr sz="1867">
                <a:latin typeface="Impact" panose="020B0806030902050204" pitchFamily="34" charset="0"/>
              </a:defRPr>
            </a:lvl1pPr>
          </a:lstStyle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38" name="菱形 37"/>
          <p:cNvSpPr/>
          <p:nvPr userDrawn="1"/>
        </p:nvSpPr>
        <p:spPr>
          <a:xfrm>
            <a:off x="335361" y="644691"/>
            <a:ext cx="235524" cy="231603"/>
          </a:xfrm>
          <a:prstGeom prst="diamond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80000"/>
                </a:schemeClr>
              </a:gs>
            </a:gsLst>
            <a:lin ang="13500000" scaled="1"/>
            <a:tileRect/>
          </a:gradFill>
          <a:ln>
            <a:noFill/>
          </a:ln>
          <a:effectLst>
            <a:outerShdw blurRad="76200" dist="50800" dir="4620000" algn="tl" rotWithShape="0">
              <a:prstClr val="black">
                <a:alpha val="1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latin typeface="微软雅黑"/>
              <a:ea typeface="微软雅黑"/>
              <a:cs typeface="+mn-ea"/>
              <a:sym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17010862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10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1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3" dur="5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/>
          <p:bldP spid="38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10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1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4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8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0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2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4" dur="5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6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8" dur="5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9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1" dur="5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/>
          <p:bldP spid="34" grpId="0" animBg="1"/>
          <p:bldP spid="35" grpId="0" animBg="1"/>
          <p:bldP spid="37" grpId="0" animBg="1"/>
          <p:bldP spid="38" grpId="0" animBg="1"/>
        </p:bldLst>
      </p:timing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609600" y="6363344"/>
            <a:ext cx="2844800" cy="365125"/>
          </a:xfrm>
          <a:prstGeom prst="rect">
            <a:avLst/>
          </a:prstGeom>
        </p:spPr>
        <p:txBody>
          <a:bodyPr/>
          <a:lstStyle/>
          <a:p>
            <a:fld id="{530820CF-B880-4189-942D-D702A7CBA730}" type="datetimeFigureOut">
              <a:rPr lang="zh-CN" altLang="en-US" smtClean="0"/>
              <a:t>2018/11/14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115587" y="6363344"/>
            <a:ext cx="3860800" cy="365125"/>
          </a:xfrm>
          <a:prstGeom prst="rect">
            <a:avLst/>
          </a:prstGeom>
        </p:spPr>
        <p:txBody>
          <a:bodyPr vert="horz" lIns="76618" tIns="38309" rIns="76618" bIns="38309" rtlCol="0" anchor="ctr"/>
          <a:lstStyle>
            <a:lvl1pPr>
              <a:defRPr lang="en-US" altLang="zh-CN" smtClean="0">
                <a:solidFill>
                  <a:prstClr val="white">
                    <a:lumMod val="65000"/>
                  </a:prstClr>
                </a:solidFill>
                <a:latin typeface="Calibri"/>
              </a:defRPr>
            </a:lvl1pPr>
          </a:lstStyle>
          <a:p>
            <a:endParaRPr lang="zh-CN" altLang="en-US"/>
          </a:p>
        </p:txBody>
      </p:sp>
      <p:sp>
        <p:nvSpPr>
          <p:cNvPr id="22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9264764" y="6351789"/>
            <a:ext cx="1850728" cy="376667"/>
          </a:xfrm>
          <a:prstGeom prst="rect">
            <a:avLst/>
          </a:prstGeom>
        </p:spPr>
        <p:txBody>
          <a:bodyPr vert="horz" lIns="102156" tIns="51076" rIns="102156" bIns="51076" rtlCol="0" anchor="ctr"/>
          <a:lstStyle>
            <a:lvl1pPr algn="r">
              <a:defRPr lang="zh-CN" altLang="en-US" smtClean="0"/>
            </a:lvl1pPr>
          </a:lstStyle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510533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87409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947984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28000">
              <a:schemeClr val="bg1"/>
            </a:gs>
            <a:gs pos="100000">
              <a:schemeClr val="bg1">
                <a:lumMod val="92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3305">
            <a:extLst>
              <a:ext uri="{FF2B5EF4-FFF2-40B4-BE49-F238E27FC236}">
                <a16:creationId xmlns:a16="http://schemas.microsoft.com/office/drawing/2014/main" xmlns="" id="{220E51A4-9F51-4DC5-A9A5-8A7F764A770F}"/>
              </a:ext>
            </a:extLst>
          </p:cNvPr>
          <p:cNvSpPr>
            <a:spLocks/>
          </p:cNvSpPr>
          <p:nvPr userDrawn="1"/>
        </p:nvSpPr>
        <p:spPr bwMode="auto">
          <a:xfrm>
            <a:off x="1" y="1"/>
            <a:ext cx="6811433" cy="6862233"/>
          </a:xfrm>
          <a:custGeom>
            <a:avLst/>
            <a:gdLst>
              <a:gd name="T0" fmla="*/ 2365 w 3218"/>
              <a:gd name="T1" fmla="*/ 0 h 3242"/>
              <a:gd name="T2" fmla="*/ 0 w 3218"/>
              <a:gd name="T3" fmla="*/ 0 h 3242"/>
              <a:gd name="T4" fmla="*/ 0 w 3218"/>
              <a:gd name="T5" fmla="*/ 2356 h 3242"/>
              <a:gd name="T6" fmla="*/ 885 w 3218"/>
              <a:gd name="T7" fmla="*/ 3242 h 3242"/>
              <a:gd name="T8" fmla="*/ 3218 w 3218"/>
              <a:gd name="T9" fmla="*/ 907 h 3242"/>
              <a:gd name="T10" fmla="*/ 3218 w 3218"/>
              <a:gd name="T11" fmla="*/ 854 h 3242"/>
              <a:gd name="T12" fmla="*/ 2365 w 3218"/>
              <a:gd name="T13" fmla="*/ 0 h 32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218" h="3242">
                <a:moveTo>
                  <a:pt x="2365" y="0"/>
                </a:moveTo>
                <a:lnTo>
                  <a:pt x="0" y="0"/>
                </a:lnTo>
                <a:lnTo>
                  <a:pt x="0" y="2356"/>
                </a:lnTo>
                <a:lnTo>
                  <a:pt x="885" y="3242"/>
                </a:lnTo>
                <a:lnTo>
                  <a:pt x="3218" y="907"/>
                </a:lnTo>
                <a:lnTo>
                  <a:pt x="3218" y="854"/>
                </a:lnTo>
                <a:lnTo>
                  <a:pt x="2365" y="0"/>
                </a:lnTo>
                <a:close/>
              </a:path>
            </a:pathLst>
          </a:custGeom>
          <a:solidFill>
            <a:srgbClr val="FBF3F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defTabSz="1219170"/>
            <a:endParaRPr lang="zh-CN" altLang="en-US" sz="2400">
              <a:solidFill>
                <a:srgbClr val="000000"/>
              </a:solidFill>
              <a:latin typeface="微软雅黑"/>
              <a:ea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8445883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</p:sldLayoutIdLst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  <p:txStyles>
    <p:titleStyle>
      <a:lvl1pPr algn="ctr" defTabSz="1364302" rtl="0" eaLnBrk="1" latinLnBrk="0" hangingPunct="1">
        <a:spcBef>
          <a:spcPct val="0"/>
        </a:spcBef>
        <a:buNone/>
        <a:defRPr sz="66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11610" indent="-511610" algn="l" defTabSz="1364302" rtl="0" eaLnBrk="1" latinLnBrk="0" hangingPunct="1">
        <a:spcBef>
          <a:spcPct val="20000"/>
        </a:spcBef>
        <a:buFont typeface="Arial" panose="020B0604020202020204" pitchFamily="34" charset="0"/>
        <a:buChar char="•"/>
        <a:defRPr sz="4800" kern="1200">
          <a:solidFill>
            <a:schemeClr val="tx1"/>
          </a:solidFill>
          <a:latin typeface="+mn-lt"/>
          <a:ea typeface="+mn-ea"/>
          <a:cs typeface="+mn-cs"/>
        </a:defRPr>
      </a:lvl1pPr>
      <a:lvl2pPr marL="1108495" indent="-426335" algn="l" defTabSz="1364302" rtl="0" eaLnBrk="1" latinLnBrk="0" hangingPunct="1">
        <a:spcBef>
          <a:spcPct val="20000"/>
        </a:spcBef>
        <a:buFont typeface="Arial" panose="020B0604020202020204" pitchFamily="34" charset="0"/>
        <a:buChar char="–"/>
        <a:defRPr sz="4133" kern="1200">
          <a:solidFill>
            <a:schemeClr val="tx1"/>
          </a:solidFill>
          <a:latin typeface="+mn-lt"/>
          <a:ea typeface="+mn-ea"/>
          <a:cs typeface="+mn-cs"/>
        </a:defRPr>
      </a:lvl2pPr>
      <a:lvl3pPr marL="1705373" indent="-341077" algn="l" defTabSz="1364302" rtl="0" eaLnBrk="1" latinLnBrk="0" hangingPunct="1">
        <a:spcBef>
          <a:spcPct val="20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3pPr>
      <a:lvl4pPr marL="2387523" indent="-341077" algn="l" defTabSz="1364302" rtl="0" eaLnBrk="1" latinLnBrk="0" hangingPunct="1">
        <a:spcBef>
          <a:spcPct val="20000"/>
        </a:spcBef>
        <a:buFont typeface="Arial" panose="020B0604020202020204" pitchFamily="34" charset="0"/>
        <a:buChar char="–"/>
        <a:defRPr sz="3067" kern="1200">
          <a:solidFill>
            <a:schemeClr val="tx1"/>
          </a:solidFill>
          <a:latin typeface="+mn-lt"/>
          <a:ea typeface="+mn-ea"/>
          <a:cs typeface="+mn-cs"/>
        </a:defRPr>
      </a:lvl4pPr>
      <a:lvl5pPr marL="3069679" indent="-341077" algn="l" defTabSz="1364302" rtl="0" eaLnBrk="1" latinLnBrk="0" hangingPunct="1">
        <a:spcBef>
          <a:spcPct val="20000"/>
        </a:spcBef>
        <a:buFont typeface="Arial" panose="020B0604020202020204" pitchFamily="34" charset="0"/>
        <a:buChar char="»"/>
        <a:defRPr sz="3067" kern="1200">
          <a:solidFill>
            <a:schemeClr val="tx1"/>
          </a:solidFill>
          <a:latin typeface="+mn-lt"/>
          <a:ea typeface="+mn-ea"/>
          <a:cs typeface="+mn-cs"/>
        </a:defRPr>
      </a:lvl5pPr>
      <a:lvl6pPr marL="3751826" indent="-341077" algn="l" defTabSz="1364302" rtl="0" eaLnBrk="1" latinLnBrk="0" hangingPunct="1">
        <a:spcBef>
          <a:spcPct val="20000"/>
        </a:spcBef>
        <a:buFont typeface="Arial" panose="020B0604020202020204" pitchFamily="34" charset="0"/>
        <a:buChar char="•"/>
        <a:defRPr sz="3067" kern="1200">
          <a:solidFill>
            <a:schemeClr val="tx1"/>
          </a:solidFill>
          <a:latin typeface="+mn-lt"/>
          <a:ea typeface="+mn-ea"/>
          <a:cs typeface="+mn-cs"/>
        </a:defRPr>
      </a:lvl6pPr>
      <a:lvl7pPr marL="4433974" indent="-341077" algn="l" defTabSz="1364302" rtl="0" eaLnBrk="1" latinLnBrk="0" hangingPunct="1">
        <a:spcBef>
          <a:spcPct val="20000"/>
        </a:spcBef>
        <a:buFont typeface="Arial" panose="020B0604020202020204" pitchFamily="34" charset="0"/>
        <a:buChar char="•"/>
        <a:defRPr sz="3067" kern="1200">
          <a:solidFill>
            <a:schemeClr val="tx1"/>
          </a:solidFill>
          <a:latin typeface="+mn-lt"/>
          <a:ea typeface="+mn-ea"/>
          <a:cs typeface="+mn-cs"/>
        </a:defRPr>
      </a:lvl7pPr>
      <a:lvl8pPr marL="5116123" indent="-341077" algn="l" defTabSz="1364302" rtl="0" eaLnBrk="1" latinLnBrk="0" hangingPunct="1">
        <a:spcBef>
          <a:spcPct val="20000"/>
        </a:spcBef>
        <a:buFont typeface="Arial" panose="020B0604020202020204" pitchFamily="34" charset="0"/>
        <a:buChar char="•"/>
        <a:defRPr sz="3067" kern="1200">
          <a:solidFill>
            <a:schemeClr val="tx1"/>
          </a:solidFill>
          <a:latin typeface="+mn-lt"/>
          <a:ea typeface="+mn-ea"/>
          <a:cs typeface="+mn-cs"/>
        </a:defRPr>
      </a:lvl8pPr>
      <a:lvl9pPr marL="5798280" indent="-341077" algn="l" defTabSz="1364302" rtl="0" eaLnBrk="1" latinLnBrk="0" hangingPunct="1">
        <a:spcBef>
          <a:spcPct val="20000"/>
        </a:spcBef>
        <a:buFont typeface="Arial" panose="020B0604020202020204" pitchFamily="34" charset="0"/>
        <a:buChar char="•"/>
        <a:defRPr sz="30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1364302" rtl="0" eaLnBrk="1" latinLnBrk="0" hangingPunct="1">
        <a:defRPr sz="2667" kern="1200">
          <a:solidFill>
            <a:schemeClr val="tx1"/>
          </a:solidFill>
          <a:latin typeface="+mn-lt"/>
          <a:ea typeface="+mn-ea"/>
          <a:cs typeface="+mn-cs"/>
        </a:defRPr>
      </a:lvl1pPr>
      <a:lvl2pPr marL="682151" algn="l" defTabSz="1364302" rtl="0" eaLnBrk="1" latinLnBrk="0" hangingPunct="1">
        <a:defRPr sz="2667" kern="1200">
          <a:solidFill>
            <a:schemeClr val="tx1"/>
          </a:solidFill>
          <a:latin typeface="+mn-lt"/>
          <a:ea typeface="+mn-ea"/>
          <a:cs typeface="+mn-cs"/>
        </a:defRPr>
      </a:lvl2pPr>
      <a:lvl3pPr marL="1364302" algn="l" defTabSz="1364302" rtl="0" eaLnBrk="1" latinLnBrk="0" hangingPunct="1">
        <a:defRPr sz="2667" kern="1200">
          <a:solidFill>
            <a:schemeClr val="tx1"/>
          </a:solidFill>
          <a:latin typeface="+mn-lt"/>
          <a:ea typeface="+mn-ea"/>
          <a:cs typeface="+mn-cs"/>
        </a:defRPr>
      </a:lvl3pPr>
      <a:lvl4pPr marL="2046454" algn="l" defTabSz="1364302" rtl="0" eaLnBrk="1" latinLnBrk="0" hangingPunct="1">
        <a:defRPr sz="2667" kern="1200">
          <a:solidFill>
            <a:schemeClr val="tx1"/>
          </a:solidFill>
          <a:latin typeface="+mn-lt"/>
          <a:ea typeface="+mn-ea"/>
          <a:cs typeface="+mn-cs"/>
        </a:defRPr>
      </a:lvl4pPr>
      <a:lvl5pPr marL="2728601" algn="l" defTabSz="1364302" rtl="0" eaLnBrk="1" latinLnBrk="0" hangingPunct="1">
        <a:defRPr sz="2667" kern="1200">
          <a:solidFill>
            <a:schemeClr val="tx1"/>
          </a:solidFill>
          <a:latin typeface="+mn-lt"/>
          <a:ea typeface="+mn-ea"/>
          <a:cs typeface="+mn-cs"/>
        </a:defRPr>
      </a:lvl5pPr>
      <a:lvl6pPr marL="3410752" algn="l" defTabSz="1364302" rtl="0" eaLnBrk="1" latinLnBrk="0" hangingPunct="1"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4092900" algn="l" defTabSz="1364302" rtl="0" eaLnBrk="1" latinLnBrk="0" hangingPunct="1"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775049" algn="l" defTabSz="1364302" rtl="0" eaLnBrk="1" latinLnBrk="0" hangingPunct="1"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457201" algn="l" defTabSz="1364302" rtl="0" eaLnBrk="1" latinLnBrk="0" hangingPunct="1"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3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2.png"/><Relationship Id="rId5" Type="http://schemas.openxmlformats.org/officeDocument/2006/relationships/image" Target="../media/image1.jpe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3.jpg"/><Relationship Id="rId5" Type="http://schemas.openxmlformats.org/officeDocument/2006/relationships/image" Target="../media/image12.jpg"/><Relationship Id="rId4" Type="http://schemas.openxmlformats.org/officeDocument/2006/relationships/image" Target="../media/image11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6.png"/><Relationship Id="rId4" Type="http://schemas.openxmlformats.org/officeDocument/2006/relationships/image" Target="../media/image15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0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5.jpe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任意多边形: 形状 55">
            <a:extLst>
              <a:ext uri="{FF2B5EF4-FFF2-40B4-BE49-F238E27FC236}">
                <a16:creationId xmlns:a16="http://schemas.microsoft.com/office/drawing/2014/main" xmlns="" id="{CF55519A-F0F3-4C8F-BA4F-43A457C571A2}"/>
              </a:ext>
            </a:extLst>
          </p:cNvPr>
          <p:cNvSpPr/>
          <p:nvPr/>
        </p:nvSpPr>
        <p:spPr>
          <a:xfrm rot="17471221">
            <a:off x="26339704" y="3200842"/>
            <a:ext cx="3834095" cy="3834095"/>
          </a:xfrm>
          <a:custGeom>
            <a:avLst/>
            <a:gdLst>
              <a:gd name="connsiteX0" fmla="*/ 638672 w 2160240"/>
              <a:gd name="connsiteY0" fmla="*/ 411048 h 2160240"/>
              <a:gd name="connsiteX1" fmla="*/ 417942 w 2160240"/>
              <a:gd name="connsiteY1" fmla="*/ 631778 h 2160240"/>
              <a:gd name="connsiteX2" fmla="*/ 417942 w 2160240"/>
              <a:gd name="connsiteY2" fmla="*/ 1514674 h 2160240"/>
              <a:gd name="connsiteX3" fmla="*/ 638672 w 2160240"/>
              <a:gd name="connsiteY3" fmla="*/ 1735404 h 2160240"/>
              <a:gd name="connsiteX4" fmla="*/ 1521568 w 2160240"/>
              <a:gd name="connsiteY4" fmla="*/ 1735404 h 2160240"/>
              <a:gd name="connsiteX5" fmla="*/ 1742298 w 2160240"/>
              <a:gd name="connsiteY5" fmla="*/ 1514674 h 2160240"/>
              <a:gd name="connsiteX6" fmla="*/ 1742298 w 2160240"/>
              <a:gd name="connsiteY6" fmla="*/ 631778 h 2160240"/>
              <a:gd name="connsiteX7" fmla="*/ 1521568 w 2160240"/>
              <a:gd name="connsiteY7" fmla="*/ 411048 h 2160240"/>
              <a:gd name="connsiteX8" fmla="*/ 360047 w 2160240"/>
              <a:gd name="connsiteY8" fmla="*/ 0 h 2160240"/>
              <a:gd name="connsiteX9" fmla="*/ 1800193 w 2160240"/>
              <a:gd name="connsiteY9" fmla="*/ 0 h 2160240"/>
              <a:gd name="connsiteX10" fmla="*/ 2160240 w 2160240"/>
              <a:gd name="connsiteY10" fmla="*/ 360047 h 2160240"/>
              <a:gd name="connsiteX11" fmla="*/ 2160240 w 2160240"/>
              <a:gd name="connsiteY11" fmla="*/ 1800193 h 2160240"/>
              <a:gd name="connsiteX12" fmla="*/ 1800193 w 2160240"/>
              <a:gd name="connsiteY12" fmla="*/ 2160240 h 2160240"/>
              <a:gd name="connsiteX13" fmla="*/ 360047 w 2160240"/>
              <a:gd name="connsiteY13" fmla="*/ 2160240 h 2160240"/>
              <a:gd name="connsiteX14" fmla="*/ 0 w 2160240"/>
              <a:gd name="connsiteY14" fmla="*/ 1800193 h 2160240"/>
              <a:gd name="connsiteX15" fmla="*/ 0 w 2160240"/>
              <a:gd name="connsiteY15" fmla="*/ 360047 h 2160240"/>
              <a:gd name="connsiteX16" fmla="*/ 360047 w 2160240"/>
              <a:gd name="connsiteY16" fmla="*/ 0 h 2160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160240" h="2160240">
                <a:moveTo>
                  <a:pt x="638672" y="411048"/>
                </a:moveTo>
                <a:cubicBezTo>
                  <a:pt x="516766" y="411048"/>
                  <a:pt x="417942" y="509872"/>
                  <a:pt x="417942" y="631778"/>
                </a:cubicBezTo>
                <a:lnTo>
                  <a:pt x="417942" y="1514674"/>
                </a:lnTo>
                <a:cubicBezTo>
                  <a:pt x="417942" y="1636580"/>
                  <a:pt x="516766" y="1735404"/>
                  <a:pt x="638672" y="1735404"/>
                </a:cubicBezTo>
                <a:lnTo>
                  <a:pt x="1521568" y="1735404"/>
                </a:lnTo>
                <a:cubicBezTo>
                  <a:pt x="1643474" y="1735404"/>
                  <a:pt x="1742298" y="1636580"/>
                  <a:pt x="1742298" y="1514674"/>
                </a:cubicBezTo>
                <a:lnTo>
                  <a:pt x="1742298" y="631778"/>
                </a:lnTo>
                <a:cubicBezTo>
                  <a:pt x="1742298" y="509872"/>
                  <a:pt x="1643474" y="411048"/>
                  <a:pt x="1521568" y="411048"/>
                </a:cubicBezTo>
                <a:close/>
                <a:moveTo>
                  <a:pt x="360047" y="0"/>
                </a:moveTo>
                <a:lnTo>
                  <a:pt x="1800193" y="0"/>
                </a:lnTo>
                <a:cubicBezTo>
                  <a:pt x="1999041" y="0"/>
                  <a:pt x="2160240" y="161199"/>
                  <a:pt x="2160240" y="360047"/>
                </a:cubicBezTo>
                <a:lnTo>
                  <a:pt x="2160240" y="1800193"/>
                </a:lnTo>
                <a:cubicBezTo>
                  <a:pt x="2160240" y="1999041"/>
                  <a:pt x="1999041" y="2160240"/>
                  <a:pt x="1800193" y="2160240"/>
                </a:cubicBezTo>
                <a:lnTo>
                  <a:pt x="360047" y="2160240"/>
                </a:lnTo>
                <a:cubicBezTo>
                  <a:pt x="161199" y="2160240"/>
                  <a:pt x="0" y="1999041"/>
                  <a:pt x="0" y="1800193"/>
                </a:cubicBezTo>
                <a:lnTo>
                  <a:pt x="0" y="360047"/>
                </a:lnTo>
                <a:cubicBezTo>
                  <a:pt x="0" y="161199"/>
                  <a:pt x="161199" y="0"/>
                  <a:pt x="360047" y="0"/>
                </a:cubicBezTo>
                <a:close/>
              </a:path>
            </a:pathLst>
          </a:cu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381000" dist="101600" dir="2700000" algn="ctr" rotWithShape="0">
              <a:srgbClr val="000000">
                <a:alpha val="3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zh-CN" altLang="en-US" sz="2400">
              <a:solidFill>
                <a:srgbClr val="FFFFFF"/>
              </a:solidFill>
              <a:latin typeface="微软雅黑"/>
              <a:ea typeface="微软雅黑"/>
              <a:sym typeface="微软雅黑"/>
            </a:endParaRPr>
          </a:p>
        </p:txBody>
      </p:sp>
      <p:sp>
        <p:nvSpPr>
          <p:cNvPr id="50" name="等腰三角形 49">
            <a:extLst>
              <a:ext uri="{FF2B5EF4-FFF2-40B4-BE49-F238E27FC236}">
                <a16:creationId xmlns:a16="http://schemas.microsoft.com/office/drawing/2014/main" xmlns="" id="{655A0785-83A6-404D-8757-DB440FDAF52D}"/>
              </a:ext>
            </a:extLst>
          </p:cNvPr>
          <p:cNvSpPr/>
          <p:nvPr/>
        </p:nvSpPr>
        <p:spPr>
          <a:xfrm rot="16200000" flipH="1">
            <a:off x="7897600" y="5794945"/>
            <a:ext cx="2099313" cy="1809752"/>
          </a:xfrm>
          <a:prstGeom prst="triangle">
            <a:avLst>
              <a:gd name="adj" fmla="val 39002"/>
            </a:avLst>
          </a:prstGeom>
          <a:solidFill>
            <a:srgbClr val="E2231A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51" name="等腰三角形 50">
            <a:extLst>
              <a:ext uri="{FF2B5EF4-FFF2-40B4-BE49-F238E27FC236}">
                <a16:creationId xmlns:a16="http://schemas.microsoft.com/office/drawing/2014/main" xmlns="" id="{A27FA3CA-DF35-4932-BACE-E7139C6CE46F}"/>
              </a:ext>
            </a:extLst>
          </p:cNvPr>
          <p:cNvSpPr/>
          <p:nvPr/>
        </p:nvSpPr>
        <p:spPr>
          <a:xfrm rot="5400000">
            <a:off x="9688302" y="5794947"/>
            <a:ext cx="2099313" cy="1809752"/>
          </a:xfrm>
          <a:prstGeom prst="triangle">
            <a:avLst>
              <a:gd name="adj" fmla="val 60781"/>
            </a:avLst>
          </a:prstGeom>
          <a:solidFill>
            <a:srgbClr val="E2231A">
              <a:lumMod val="7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52" name="等腰三角形 51">
            <a:extLst>
              <a:ext uri="{FF2B5EF4-FFF2-40B4-BE49-F238E27FC236}">
                <a16:creationId xmlns:a16="http://schemas.microsoft.com/office/drawing/2014/main" xmlns="" id="{2C6F8399-D422-4B41-8F90-43DB881BDBE6}"/>
              </a:ext>
            </a:extLst>
          </p:cNvPr>
          <p:cNvSpPr/>
          <p:nvPr/>
        </p:nvSpPr>
        <p:spPr>
          <a:xfrm rot="16200000" flipH="1">
            <a:off x="9642394" y="4774822"/>
            <a:ext cx="2764974" cy="2383598"/>
          </a:xfrm>
          <a:prstGeom prst="triangle">
            <a:avLst>
              <a:gd name="adj" fmla="val 39002"/>
            </a:avLst>
          </a:prstGeom>
          <a:solidFill>
            <a:srgbClr val="E2231A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53" name="等腰三角形 52">
            <a:extLst>
              <a:ext uri="{FF2B5EF4-FFF2-40B4-BE49-F238E27FC236}">
                <a16:creationId xmlns:a16="http://schemas.microsoft.com/office/drawing/2014/main" xmlns="" id="{68D35AD8-5B66-45B1-88D5-34A9FA6B8D76}"/>
              </a:ext>
            </a:extLst>
          </p:cNvPr>
          <p:cNvSpPr/>
          <p:nvPr/>
        </p:nvSpPr>
        <p:spPr>
          <a:xfrm rot="5400000">
            <a:off x="-168742" y="692742"/>
            <a:ext cx="2088895" cy="1800772"/>
          </a:xfrm>
          <a:prstGeom prst="triangle">
            <a:avLst>
              <a:gd name="adj" fmla="val 60999"/>
            </a:avLst>
          </a:prstGeom>
          <a:solidFill>
            <a:srgbClr val="58627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xmlns="" id="{2DD0ECCA-50C5-44B1-93E3-0704C983D320}"/>
              </a:ext>
            </a:extLst>
          </p:cNvPr>
          <p:cNvSpPr/>
          <p:nvPr/>
        </p:nvSpPr>
        <p:spPr>
          <a:xfrm>
            <a:off x="1280728" y="2799887"/>
            <a:ext cx="10536832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zh-CN" altLang="en-US" sz="6600" b="1" dirty="0">
                <a:solidFill>
                  <a:srgbClr val="2E2E2E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人才项目答辩</a:t>
            </a:r>
            <a:r>
              <a:rPr lang="en-US" altLang="zh-CN" sz="6600" b="1" dirty="0" err="1">
                <a:solidFill>
                  <a:srgbClr val="2E2E2E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ppt</a:t>
            </a:r>
            <a:r>
              <a:rPr lang="zh-CN" altLang="en-US" sz="6600" b="1" dirty="0">
                <a:solidFill>
                  <a:srgbClr val="2E2E2E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模板</a:t>
            </a:r>
            <a:endParaRPr lang="en-US" altLang="zh-CN" sz="6600" b="1" dirty="0">
              <a:solidFill>
                <a:srgbClr val="2E2E2E"/>
              </a:solidFill>
              <a:latin typeface="Microsoft YaHei" panose="020B0503020204020204" pitchFamily="34" charset="-122"/>
              <a:ea typeface="Microsoft YaHei" panose="020B0503020204020204" pitchFamily="34" charset="-122"/>
              <a:sym typeface="Microsoft YaHei" panose="020B0503020204020204" pitchFamily="34" charset="-122"/>
            </a:endParaRPr>
          </a:p>
        </p:txBody>
      </p:sp>
      <p:sp>
        <p:nvSpPr>
          <p:cNvPr id="63" name="Freeform 10">
            <a:extLst>
              <a:ext uri="{FF2B5EF4-FFF2-40B4-BE49-F238E27FC236}">
                <a16:creationId xmlns:a16="http://schemas.microsoft.com/office/drawing/2014/main" xmlns="" id="{E8CF9FE2-1833-435D-B39D-7BC9AF6F3BF4}"/>
              </a:ext>
            </a:extLst>
          </p:cNvPr>
          <p:cNvSpPr>
            <a:spLocks noChangeAspect="1" noEditPoints="1"/>
          </p:cNvSpPr>
          <p:nvPr/>
        </p:nvSpPr>
        <p:spPr>
          <a:xfrm>
            <a:off x="5766145" y="4350640"/>
            <a:ext cx="372916" cy="374504"/>
          </a:xfrm>
          <a:custGeom>
            <a:avLst/>
            <a:gdLst/>
            <a:ahLst/>
            <a:cxnLst>
              <a:cxn ang="0">
                <a:pos x="186418" y="0"/>
              </a:cxn>
              <a:cxn ang="0">
                <a:pos x="372836" y="187200"/>
              </a:cxn>
              <a:cxn ang="0">
                <a:pos x="186418" y="374400"/>
              </a:cxn>
              <a:cxn ang="0">
                <a:pos x="0" y="187200"/>
              </a:cxn>
              <a:cxn ang="0">
                <a:pos x="186418" y="0"/>
              </a:cxn>
              <a:cxn ang="0">
                <a:pos x="331748" y="191020"/>
              </a:cxn>
              <a:cxn ang="0">
                <a:pos x="324900" y="195605"/>
              </a:cxn>
              <a:cxn ang="0">
                <a:pos x="299791" y="195605"/>
              </a:cxn>
              <a:cxn ang="0">
                <a:pos x="293703" y="193313"/>
              </a:cxn>
              <a:cxn ang="0">
                <a:pos x="186418" y="80229"/>
              </a:cxn>
              <a:cxn ang="0">
                <a:pos x="79133" y="193313"/>
              </a:cxn>
              <a:cxn ang="0">
                <a:pos x="73045" y="195605"/>
              </a:cxn>
              <a:cxn ang="0">
                <a:pos x="47936" y="195605"/>
              </a:cxn>
              <a:cxn ang="0">
                <a:pos x="41088" y="191020"/>
              </a:cxn>
              <a:cxn ang="0">
                <a:pos x="42610" y="182616"/>
              </a:cxn>
              <a:cxn ang="0">
                <a:pos x="179570" y="39732"/>
              </a:cxn>
              <a:cxn ang="0">
                <a:pos x="186418" y="36676"/>
              </a:cxn>
              <a:cxn ang="0">
                <a:pos x="193266" y="39732"/>
              </a:cxn>
              <a:cxn ang="0">
                <a:pos x="330226" y="182616"/>
              </a:cxn>
              <a:cxn ang="0">
                <a:pos x="331748" y="191020"/>
              </a:cxn>
              <a:cxn ang="0">
                <a:pos x="85981" y="204010"/>
              </a:cxn>
              <a:cxn ang="0">
                <a:pos x="85981" y="204010"/>
              </a:cxn>
              <a:cxn ang="0">
                <a:pos x="85981" y="289587"/>
              </a:cxn>
              <a:cxn ang="0">
                <a:pos x="98155" y="304104"/>
              </a:cxn>
              <a:cxn ang="0">
                <a:pos x="153700" y="304104"/>
              </a:cxn>
              <a:cxn ang="0">
                <a:pos x="153700" y="210887"/>
              </a:cxn>
              <a:cxn ang="0">
                <a:pos x="168157" y="196369"/>
              </a:cxn>
              <a:cxn ang="0">
                <a:pos x="204679" y="196369"/>
              </a:cxn>
              <a:cxn ang="0">
                <a:pos x="219136" y="210887"/>
              </a:cxn>
              <a:cxn ang="0">
                <a:pos x="219136" y="304104"/>
              </a:cxn>
              <a:cxn ang="0">
                <a:pos x="274681" y="304104"/>
              </a:cxn>
              <a:cxn ang="0">
                <a:pos x="286855" y="289587"/>
              </a:cxn>
              <a:cxn ang="0">
                <a:pos x="286855" y="204774"/>
              </a:cxn>
              <a:cxn ang="0">
                <a:pos x="186418" y="99331"/>
              </a:cxn>
              <a:cxn ang="0">
                <a:pos x="85981" y="204010"/>
              </a:cxn>
            </a:cxnLst>
            <a:rect l="0" t="0" r="0" b="0"/>
            <a:pathLst>
              <a:path w="490" h="490">
                <a:moveTo>
                  <a:pt x="245" y="0"/>
                </a:moveTo>
                <a:cubicBezTo>
                  <a:pt x="380" y="0"/>
                  <a:pt x="490" y="110"/>
                  <a:pt x="490" y="245"/>
                </a:cubicBezTo>
                <a:cubicBezTo>
                  <a:pt x="490" y="381"/>
                  <a:pt x="380" y="490"/>
                  <a:pt x="245" y="490"/>
                </a:cubicBezTo>
                <a:cubicBezTo>
                  <a:pt x="110" y="490"/>
                  <a:pt x="0" y="381"/>
                  <a:pt x="0" y="245"/>
                </a:cubicBezTo>
                <a:cubicBezTo>
                  <a:pt x="0" y="110"/>
                  <a:pt x="110" y="0"/>
                  <a:pt x="245" y="0"/>
                </a:cubicBezTo>
                <a:close/>
                <a:moveTo>
                  <a:pt x="436" y="250"/>
                </a:moveTo>
                <a:cubicBezTo>
                  <a:pt x="435" y="254"/>
                  <a:pt x="431" y="256"/>
                  <a:pt x="427" y="256"/>
                </a:cubicBezTo>
                <a:lnTo>
                  <a:pt x="394" y="256"/>
                </a:lnTo>
                <a:cubicBezTo>
                  <a:pt x="391" y="256"/>
                  <a:pt x="388" y="255"/>
                  <a:pt x="386" y="253"/>
                </a:cubicBezTo>
                <a:lnTo>
                  <a:pt x="245" y="105"/>
                </a:lnTo>
                <a:lnTo>
                  <a:pt x="104" y="253"/>
                </a:lnTo>
                <a:cubicBezTo>
                  <a:pt x="102" y="255"/>
                  <a:pt x="99" y="256"/>
                  <a:pt x="96" y="256"/>
                </a:cubicBezTo>
                <a:lnTo>
                  <a:pt x="63" y="256"/>
                </a:lnTo>
                <a:cubicBezTo>
                  <a:pt x="59" y="256"/>
                  <a:pt x="55" y="254"/>
                  <a:pt x="54" y="250"/>
                </a:cubicBezTo>
                <a:cubicBezTo>
                  <a:pt x="52" y="246"/>
                  <a:pt x="53" y="242"/>
                  <a:pt x="56" y="239"/>
                </a:cubicBezTo>
                <a:lnTo>
                  <a:pt x="236" y="52"/>
                </a:lnTo>
                <a:cubicBezTo>
                  <a:pt x="238" y="49"/>
                  <a:pt x="242" y="48"/>
                  <a:pt x="245" y="48"/>
                </a:cubicBezTo>
                <a:cubicBezTo>
                  <a:pt x="248" y="48"/>
                  <a:pt x="252" y="49"/>
                  <a:pt x="254" y="52"/>
                </a:cubicBezTo>
                <a:lnTo>
                  <a:pt x="434" y="239"/>
                </a:lnTo>
                <a:cubicBezTo>
                  <a:pt x="437" y="242"/>
                  <a:pt x="438" y="246"/>
                  <a:pt x="436" y="250"/>
                </a:cubicBezTo>
                <a:close/>
                <a:moveTo>
                  <a:pt x="113" y="267"/>
                </a:moveTo>
                <a:lnTo>
                  <a:pt x="113" y="267"/>
                </a:lnTo>
                <a:lnTo>
                  <a:pt x="113" y="379"/>
                </a:lnTo>
                <a:cubicBezTo>
                  <a:pt x="113" y="389"/>
                  <a:pt x="120" y="398"/>
                  <a:pt x="129" y="398"/>
                </a:cubicBezTo>
                <a:lnTo>
                  <a:pt x="202" y="398"/>
                </a:lnTo>
                <a:lnTo>
                  <a:pt x="202" y="276"/>
                </a:lnTo>
                <a:cubicBezTo>
                  <a:pt x="202" y="266"/>
                  <a:pt x="211" y="257"/>
                  <a:pt x="221" y="257"/>
                </a:cubicBezTo>
                <a:lnTo>
                  <a:pt x="269" y="257"/>
                </a:lnTo>
                <a:cubicBezTo>
                  <a:pt x="279" y="257"/>
                  <a:pt x="288" y="266"/>
                  <a:pt x="288" y="276"/>
                </a:cubicBezTo>
                <a:lnTo>
                  <a:pt x="288" y="398"/>
                </a:lnTo>
                <a:lnTo>
                  <a:pt x="361" y="398"/>
                </a:lnTo>
                <a:cubicBezTo>
                  <a:pt x="370" y="398"/>
                  <a:pt x="377" y="389"/>
                  <a:pt x="377" y="379"/>
                </a:cubicBezTo>
                <a:lnTo>
                  <a:pt x="377" y="268"/>
                </a:lnTo>
                <a:lnTo>
                  <a:pt x="245" y="130"/>
                </a:lnTo>
                <a:lnTo>
                  <a:pt x="113" y="267"/>
                </a:lnTo>
                <a:close/>
              </a:path>
            </a:pathLst>
          </a:custGeom>
          <a:solidFill>
            <a:srgbClr val="E2231A"/>
          </a:solidFill>
          <a:ln w="9525">
            <a:noFill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 sz="1600">
              <a:solidFill>
                <a:srgbClr val="C00000"/>
              </a:solidFill>
              <a:latin typeface="+mn-ea"/>
            </a:endParaRPr>
          </a:p>
        </p:txBody>
      </p:sp>
      <p:sp>
        <p:nvSpPr>
          <p:cNvPr id="64" name="Rectangle 4">
            <a:extLst>
              <a:ext uri="{FF2B5EF4-FFF2-40B4-BE49-F238E27FC236}">
                <a16:creationId xmlns:a16="http://schemas.microsoft.com/office/drawing/2014/main" xmlns="" id="{9AAD687B-60B8-438E-97FF-115C740C0220}"/>
              </a:ext>
            </a:extLst>
          </p:cNvPr>
          <p:cNvSpPr txBox="1"/>
          <p:nvPr/>
        </p:nvSpPr>
        <p:spPr>
          <a:xfrm>
            <a:off x="6241780" y="4350640"/>
            <a:ext cx="4338530" cy="342766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2400" dirty="0">
                <a:solidFill>
                  <a:srgbClr val="404040"/>
                </a:solidFill>
                <a:latin typeface="+mn-ea"/>
              </a:rPr>
              <a:t>输入公司</a:t>
            </a:r>
            <a:r>
              <a:rPr lang="en-US" altLang="zh-CN" sz="2400" dirty="0">
                <a:solidFill>
                  <a:srgbClr val="404040"/>
                </a:solidFill>
                <a:latin typeface="+mn-ea"/>
              </a:rPr>
              <a:t>/</a:t>
            </a:r>
            <a:r>
              <a:rPr lang="zh-CN" altLang="en-US" sz="2400" dirty="0">
                <a:solidFill>
                  <a:srgbClr val="404040"/>
                </a:solidFill>
                <a:latin typeface="+mn-ea"/>
              </a:rPr>
              <a:t>团队名称</a:t>
            </a:r>
            <a:endParaRPr lang="en-US" altLang="zh-CN" sz="2400" dirty="0">
              <a:solidFill>
                <a:srgbClr val="404040"/>
              </a:solidFill>
              <a:latin typeface="+mn-ea"/>
            </a:endParaRPr>
          </a:p>
        </p:txBody>
      </p:sp>
      <p:sp>
        <p:nvSpPr>
          <p:cNvPr id="65" name="Freeform 9">
            <a:extLst>
              <a:ext uri="{FF2B5EF4-FFF2-40B4-BE49-F238E27FC236}">
                <a16:creationId xmlns:a16="http://schemas.microsoft.com/office/drawing/2014/main" xmlns="" id="{058BA6E6-F079-45C8-B904-287805FC9A70}"/>
              </a:ext>
            </a:extLst>
          </p:cNvPr>
          <p:cNvSpPr>
            <a:spLocks noEditPoints="1"/>
          </p:cNvSpPr>
          <p:nvPr/>
        </p:nvSpPr>
        <p:spPr>
          <a:xfrm>
            <a:off x="2990157" y="4350640"/>
            <a:ext cx="372917" cy="374504"/>
          </a:xfrm>
          <a:custGeom>
            <a:avLst/>
            <a:gdLst/>
            <a:ahLst/>
            <a:cxnLst>
              <a:cxn ang="0">
                <a:pos x="272602" y="191165"/>
              </a:cxn>
              <a:cxn ang="0">
                <a:pos x="272602" y="139933"/>
              </a:cxn>
              <a:cxn ang="0">
                <a:pos x="249759" y="139933"/>
              </a:cxn>
              <a:cxn ang="0">
                <a:pos x="249759" y="191165"/>
              </a:cxn>
              <a:cxn ang="0">
                <a:pos x="188080" y="252338"/>
              </a:cxn>
              <a:cxn ang="0">
                <a:pos x="187319" y="252338"/>
              </a:cxn>
              <a:cxn ang="0">
                <a:pos x="186558" y="252338"/>
              </a:cxn>
              <a:cxn ang="0">
                <a:pos x="186558" y="252338"/>
              </a:cxn>
              <a:cxn ang="0">
                <a:pos x="185035" y="252338"/>
              </a:cxn>
              <a:cxn ang="0">
                <a:pos x="123356" y="191165"/>
              </a:cxn>
              <a:cxn ang="0">
                <a:pos x="123356" y="139933"/>
              </a:cxn>
              <a:cxn ang="0">
                <a:pos x="100513" y="139933"/>
              </a:cxn>
              <a:cxn ang="0">
                <a:pos x="100513" y="191165"/>
              </a:cxn>
              <a:cxn ang="0">
                <a:pos x="172851" y="274513"/>
              </a:cxn>
              <a:cxn ang="0">
                <a:pos x="172851" y="311216"/>
              </a:cxn>
              <a:cxn ang="0">
                <a:pos x="121833" y="325745"/>
              </a:cxn>
              <a:cxn ang="0">
                <a:pos x="252043" y="325745"/>
              </a:cxn>
              <a:cxn ang="0">
                <a:pos x="200264" y="311216"/>
              </a:cxn>
              <a:cxn ang="0">
                <a:pos x="200264" y="275277"/>
              </a:cxn>
              <a:cxn ang="0">
                <a:pos x="272602" y="191165"/>
              </a:cxn>
              <a:cxn ang="0">
                <a:pos x="185796" y="230927"/>
              </a:cxn>
              <a:cxn ang="0">
                <a:pos x="186558" y="230927"/>
              </a:cxn>
              <a:cxn ang="0">
                <a:pos x="187319" y="230927"/>
              </a:cxn>
              <a:cxn ang="0">
                <a:pos x="228438" y="189635"/>
              </a:cxn>
              <a:cxn ang="0">
                <a:pos x="228438" y="90230"/>
              </a:cxn>
              <a:cxn ang="0">
                <a:pos x="187319" y="48938"/>
              </a:cxn>
              <a:cxn ang="0">
                <a:pos x="186558" y="48938"/>
              </a:cxn>
              <a:cxn ang="0">
                <a:pos x="185796" y="48938"/>
              </a:cxn>
              <a:cxn ang="0">
                <a:pos x="144677" y="90230"/>
              </a:cxn>
              <a:cxn ang="0">
                <a:pos x="144677" y="189635"/>
              </a:cxn>
              <a:cxn ang="0">
                <a:pos x="185796" y="230927"/>
              </a:cxn>
              <a:cxn ang="0">
                <a:pos x="186558" y="0"/>
              </a:cxn>
              <a:cxn ang="0">
                <a:pos x="373115" y="187342"/>
              </a:cxn>
              <a:cxn ang="0">
                <a:pos x="186558" y="374683"/>
              </a:cxn>
              <a:cxn ang="0">
                <a:pos x="0" y="187342"/>
              </a:cxn>
              <a:cxn ang="0">
                <a:pos x="186558" y="0"/>
              </a:cxn>
            </a:cxnLst>
            <a:rect l="0" t="0" r="0" b="0"/>
            <a:pathLst>
              <a:path w="490" h="490">
                <a:moveTo>
                  <a:pt x="358" y="250"/>
                </a:moveTo>
                <a:lnTo>
                  <a:pt x="358" y="183"/>
                </a:lnTo>
                <a:cubicBezTo>
                  <a:pt x="358" y="165"/>
                  <a:pt x="328" y="164"/>
                  <a:pt x="328" y="183"/>
                </a:cubicBezTo>
                <a:lnTo>
                  <a:pt x="328" y="250"/>
                </a:lnTo>
                <a:cubicBezTo>
                  <a:pt x="328" y="294"/>
                  <a:pt x="292" y="330"/>
                  <a:pt x="247" y="330"/>
                </a:cubicBezTo>
                <a:cubicBezTo>
                  <a:pt x="247" y="330"/>
                  <a:pt x="246" y="330"/>
                  <a:pt x="246" y="330"/>
                </a:cubicBezTo>
                <a:lnTo>
                  <a:pt x="245" y="330"/>
                </a:lnTo>
                <a:lnTo>
                  <a:pt x="245" y="330"/>
                </a:lnTo>
                <a:cubicBezTo>
                  <a:pt x="244" y="330"/>
                  <a:pt x="244" y="330"/>
                  <a:pt x="243" y="330"/>
                </a:cubicBezTo>
                <a:cubicBezTo>
                  <a:pt x="198" y="330"/>
                  <a:pt x="162" y="294"/>
                  <a:pt x="162" y="250"/>
                </a:cubicBezTo>
                <a:lnTo>
                  <a:pt x="162" y="183"/>
                </a:lnTo>
                <a:cubicBezTo>
                  <a:pt x="162" y="165"/>
                  <a:pt x="132" y="164"/>
                  <a:pt x="132" y="183"/>
                </a:cubicBezTo>
                <a:cubicBezTo>
                  <a:pt x="132" y="192"/>
                  <a:pt x="132" y="250"/>
                  <a:pt x="132" y="250"/>
                </a:cubicBezTo>
                <a:cubicBezTo>
                  <a:pt x="132" y="306"/>
                  <a:pt x="173" y="352"/>
                  <a:pt x="227" y="359"/>
                </a:cubicBezTo>
                <a:lnTo>
                  <a:pt x="227" y="407"/>
                </a:lnTo>
                <a:lnTo>
                  <a:pt x="160" y="426"/>
                </a:lnTo>
                <a:lnTo>
                  <a:pt x="331" y="426"/>
                </a:lnTo>
                <a:lnTo>
                  <a:pt x="263" y="407"/>
                </a:lnTo>
                <a:lnTo>
                  <a:pt x="263" y="360"/>
                </a:lnTo>
                <a:cubicBezTo>
                  <a:pt x="317" y="352"/>
                  <a:pt x="358" y="306"/>
                  <a:pt x="358" y="250"/>
                </a:cubicBezTo>
                <a:close/>
                <a:moveTo>
                  <a:pt x="244" y="302"/>
                </a:moveTo>
                <a:cubicBezTo>
                  <a:pt x="244" y="302"/>
                  <a:pt x="245" y="302"/>
                  <a:pt x="245" y="302"/>
                </a:cubicBezTo>
                <a:cubicBezTo>
                  <a:pt x="245" y="302"/>
                  <a:pt x="246" y="302"/>
                  <a:pt x="246" y="302"/>
                </a:cubicBezTo>
                <a:cubicBezTo>
                  <a:pt x="276" y="302"/>
                  <a:pt x="300" y="278"/>
                  <a:pt x="300" y="248"/>
                </a:cubicBezTo>
                <a:lnTo>
                  <a:pt x="300" y="118"/>
                </a:lnTo>
                <a:cubicBezTo>
                  <a:pt x="300" y="88"/>
                  <a:pt x="276" y="64"/>
                  <a:pt x="246" y="64"/>
                </a:cubicBezTo>
                <a:cubicBezTo>
                  <a:pt x="246" y="64"/>
                  <a:pt x="245" y="64"/>
                  <a:pt x="245" y="64"/>
                </a:cubicBezTo>
                <a:cubicBezTo>
                  <a:pt x="245" y="64"/>
                  <a:pt x="244" y="64"/>
                  <a:pt x="244" y="64"/>
                </a:cubicBezTo>
                <a:cubicBezTo>
                  <a:pt x="214" y="64"/>
                  <a:pt x="190" y="88"/>
                  <a:pt x="190" y="118"/>
                </a:cubicBezTo>
                <a:lnTo>
                  <a:pt x="190" y="248"/>
                </a:lnTo>
                <a:cubicBezTo>
                  <a:pt x="190" y="278"/>
                  <a:pt x="214" y="302"/>
                  <a:pt x="244" y="302"/>
                </a:cubicBezTo>
                <a:close/>
                <a:moveTo>
                  <a:pt x="245" y="0"/>
                </a:moveTo>
                <a:cubicBezTo>
                  <a:pt x="381" y="0"/>
                  <a:pt x="490" y="110"/>
                  <a:pt x="490" y="245"/>
                </a:cubicBezTo>
                <a:cubicBezTo>
                  <a:pt x="490" y="381"/>
                  <a:pt x="381" y="490"/>
                  <a:pt x="245" y="490"/>
                </a:cubicBezTo>
                <a:cubicBezTo>
                  <a:pt x="110" y="490"/>
                  <a:pt x="0" y="381"/>
                  <a:pt x="0" y="245"/>
                </a:cubicBezTo>
                <a:cubicBezTo>
                  <a:pt x="0" y="110"/>
                  <a:pt x="110" y="0"/>
                  <a:pt x="245" y="0"/>
                </a:cubicBezTo>
                <a:close/>
              </a:path>
            </a:pathLst>
          </a:custGeom>
          <a:solidFill>
            <a:srgbClr val="E2231A"/>
          </a:solidFill>
          <a:ln w="9525">
            <a:noFill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 sz="1600">
              <a:solidFill>
                <a:srgbClr val="C00000"/>
              </a:solidFill>
              <a:latin typeface="+mn-ea"/>
            </a:endParaRPr>
          </a:p>
        </p:txBody>
      </p:sp>
      <p:sp>
        <p:nvSpPr>
          <p:cNvPr id="66" name="Rectangle 4">
            <a:extLst>
              <a:ext uri="{FF2B5EF4-FFF2-40B4-BE49-F238E27FC236}">
                <a16:creationId xmlns:a16="http://schemas.microsoft.com/office/drawing/2014/main" xmlns="" id="{6B365768-F8D2-4FA0-9427-745C582FBCFA}"/>
              </a:ext>
            </a:extLst>
          </p:cNvPr>
          <p:cNvSpPr txBox="1"/>
          <p:nvPr/>
        </p:nvSpPr>
        <p:spPr>
          <a:xfrm>
            <a:off x="3426121" y="4350640"/>
            <a:ext cx="2358822" cy="374504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2400" dirty="0">
                <a:solidFill>
                  <a:srgbClr val="404040"/>
                </a:solidFill>
                <a:latin typeface="+mn-ea"/>
              </a:rPr>
              <a:t>汇报人：</a:t>
            </a:r>
            <a:r>
              <a:rPr lang="en-US" altLang="zh-CN" sz="2400" dirty="0">
                <a:solidFill>
                  <a:srgbClr val="404040"/>
                </a:solidFill>
                <a:latin typeface="+mn-ea"/>
              </a:rPr>
              <a:t>XXX</a:t>
            </a:r>
          </a:p>
        </p:txBody>
      </p:sp>
      <p:sp>
        <p:nvSpPr>
          <p:cNvPr id="67" name="等腰三角形 66">
            <a:extLst>
              <a:ext uri="{FF2B5EF4-FFF2-40B4-BE49-F238E27FC236}">
                <a16:creationId xmlns:a16="http://schemas.microsoft.com/office/drawing/2014/main" xmlns="" id="{66159E2A-FCE6-4726-94DE-F34585012265}"/>
              </a:ext>
            </a:extLst>
          </p:cNvPr>
          <p:cNvSpPr/>
          <p:nvPr/>
        </p:nvSpPr>
        <p:spPr>
          <a:xfrm rot="5400000">
            <a:off x="1439191" y="5392825"/>
            <a:ext cx="2505878" cy="2160239"/>
          </a:xfrm>
          <a:prstGeom prst="triangle">
            <a:avLst>
              <a:gd name="adj" fmla="val 39002"/>
            </a:avLst>
          </a:prstGeom>
          <a:solidFill>
            <a:srgbClr val="E2231A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68" name="等腰三角形 67">
            <a:extLst>
              <a:ext uri="{FF2B5EF4-FFF2-40B4-BE49-F238E27FC236}">
                <a16:creationId xmlns:a16="http://schemas.microsoft.com/office/drawing/2014/main" xmlns="" id="{6BF49A26-758C-4389-800E-4A1E762954C7}"/>
              </a:ext>
            </a:extLst>
          </p:cNvPr>
          <p:cNvSpPr/>
          <p:nvPr/>
        </p:nvSpPr>
        <p:spPr>
          <a:xfrm rot="16200000" flipH="1">
            <a:off x="-485531" y="5474028"/>
            <a:ext cx="2505878" cy="2160239"/>
          </a:xfrm>
          <a:prstGeom prst="triangle">
            <a:avLst>
              <a:gd name="adj" fmla="val 60781"/>
            </a:avLst>
          </a:prstGeom>
          <a:solidFill>
            <a:srgbClr val="E2231A">
              <a:lumMod val="7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69" name="等腰三角形 68">
            <a:extLst>
              <a:ext uri="{FF2B5EF4-FFF2-40B4-BE49-F238E27FC236}">
                <a16:creationId xmlns:a16="http://schemas.microsoft.com/office/drawing/2014/main" xmlns="" id="{F5B3FC38-BE69-4CAE-AEC0-0F7848A55D50}"/>
              </a:ext>
            </a:extLst>
          </p:cNvPr>
          <p:cNvSpPr/>
          <p:nvPr/>
        </p:nvSpPr>
        <p:spPr>
          <a:xfrm rot="5400000">
            <a:off x="-1208550" y="4266514"/>
            <a:ext cx="3300454" cy="2845219"/>
          </a:xfrm>
          <a:prstGeom prst="triangle">
            <a:avLst>
              <a:gd name="adj" fmla="val 39002"/>
            </a:avLst>
          </a:prstGeom>
          <a:solidFill>
            <a:srgbClr val="E2231A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73" name="等腰三角形 72">
            <a:extLst>
              <a:ext uri="{FF2B5EF4-FFF2-40B4-BE49-F238E27FC236}">
                <a16:creationId xmlns:a16="http://schemas.microsoft.com/office/drawing/2014/main" xmlns="" id="{094D7D9A-ECFE-4F0D-AC14-43C2919E896E}"/>
              </a:ext>
            </a:extLst>
          </p:cNvPr>
          <p:cNvSpPr/>
          <p:nvPr/>
        </p:nvSpPr>
        <p:spPr>
          <a:xfrm rot="16200000" flipV="1">
            <a:off x="10428375" y="798815"/>
            <a:ext cx="1908931" cy="1645630"/>
          </a:xfrm>
          <a:prstGeom prst="triangle">
            <a:avLst/>
          </a:prstGeom>
          <a:solidFill>
            <a:srgbClr val="E2231A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74" name="等腰三角形 73">
            <a:extLst>
              <a:ext uri="{FF2B5EF4-FFF2-40B4-BE49-F238E27FC236}">
                <a16:creationId xmlns:a16="http://schemas.microsoft.com/office/drawing/2014/main" xmlns="" id="{8A89C133-CF56-46E6-9C51-C51CDBBD25E5}"/>
              </a:ext>
            </a:extLst>
          </p:cNvPr>
          <p:cNvSpPr/>
          <p:nvPr/>
        </p:nvSpPr>
        <p:spPr>
          <a:xfrm rot="5400000" flipH="1" flipV="1">
            <a:off x="10428374" y="-153837"/>
            <a:ext cx="1908934" cy="1645630"/>
          </a:xfrm>
          <a:prstGeom prst="triangle">
            <a:avLst/>
          </a:prstGeom>
          <a:solidFill>
            <a:srgbClr val="58627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75" name="等腰三角形 74">
            <a:extLst>
              <a:ext uri="{FF2B5EF4-FFF2-40B4-BE49-F238E27FC236}">
                <a16:creationId xmlns:a16="http://schemas.microsoft.com/office/drawing/2014/main" xmlns="" id="{C8FE1F2F-2273-4C44-8101-B2D728D8C572}"/>
              </a:ext>
            </a:extLst>
          </p:cNvPr>
          <p:cNvSpPr/>
          <p:nvPr/>
        </p:nvSpPr>
        <p:spPr>
          <a:xfrm rot="5400000" flipH="1" flipV="1">
            <a:off x="10428375" y="1753281"/>
            <a:ext cx="1908931" cy="1645630"/>
          </a:xfrm>
          <a:prstGeom prst="triangle">
            <a:avLst/>
          </a:prstGeom>
          <a:solidFill>
            <a:srgbClr val="E2231A">
              <a:lumMod val="7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pic>
        <p:nvPicPr>
          <p:cNvPr id="76" name="图片 75">
            <a:extLst>
              <a:ext uri="{FF2B5EF4-FFF2-40B4-BE49-F238E27FC236}">
                <a16:creationId xmlns:a16="http://schemas.microsoft.com/office/drawing/2014/main" xmlns="" id="{27BDF9A5-0324-46BB-88F1-6E8F9E683C6F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96249" y="418841"/>
            <a:ext cx="1109184" cy="598958"/>
          </a:xfrm>
          <a:prstGeom prst="rect">
            <a:avLst/>
          </a:prstGeom>
        </p:spPr>
      </p:pic>
      <p:sp>
        <p:nvSpPr>
          <p:cNvPr id="5" name="矩形 4">
            <a:extLst>
              <a:ext uri="{FF2B5EF4-FFF2-40B4-BE49-F238E27FC236}">
                <a16:creationId xmlns:a16="http://schemas.microsoft.com/office/drawing/2014/main" xmlns="" id="{75CBEAFD-17E9-4167-BBEB-59F8B923A3B4}"/>
              </a:ext>
            </a:extLst>
          </p:cNvPr>
          <p:cNvSpPr/>
          <p:nvPr/>
        </p:nvSpPr>
        <p:spPr>
          <a:xfrm>
            <a:off x="3438885" y="3880007"/>
            <a:ext cx="5171356" cy="3745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zh-CN" altLang="en-US" dirty="0">
                <a:latin typeface="Calibri" panose="020F0502020204030204" pitchFamily="34" charset="0"/>
                <a:cs typeface="Calibri" panose="020F0502020204030204" pitchFamily="34" charset="0"/>
              </a:rPr>
              <a:t>Business venture financing project plan</a:t>
            </a:r>
          </a:p>
        </p:txBody>
      </p:sp>
      <p:pic>
        <p:nvPicPr>
          <p:cNvPr id="20" name="赵海洋 - 夜空的寂静">
            <a:hlinkClick r:id="" action="ppaction://media"/>
            <a:extLst>
              <a:ext uri="{FF2B5EF4-FFF2-40B4-BE49-F238E27FC236}">
                <a16:creationId xmlns:a16="http://schemas.microsoft.com/office/drawing/2014/main" xmlns="" id="{99A7D623-36F6-4F42-A0AA-41DA4BCF4D6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980933" y="230957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63307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mediacall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6" dur="1" fill="hold"/>
                                            <p:tgtEl>
                                              <p:spTgt spid="20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8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" dur="500" fill="hold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" dur="500" fill="hold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2" dur="500"/>
                                            <p:tgtEl>
                                              <p:spTgt spid="7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4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6" dur="500"/>
                                            <p:tgtEl>
                                              <p:spTgt spid="5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8" presetID="2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20" dur="500"/>
                                            <p:tgtEl>
                                              <p:spTgt spid="7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2" presetID="2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24" dur="500"/>
                                            <p:tgtEl>
                                              <p:spTgt spid="7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6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8" dur="500"/>
                                            <p:tgtEl>
                                              <p:spTgt spid="7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30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2" dur="500"/>
                                            <p:tgtEl>
                                              <p:spTgt spid="6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3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34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6" dur="500"/>
                                            <p:tgtEl>
                                              <p:spTgt spid="6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7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38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0" dur="500"/>
                                            <p:tgtEl>
                                              <p:spTgt spid="6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1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42" presetID="2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44" dur="500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5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46" presetID="2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48" dur="50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9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50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2" dur="5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3" fill="hold">
                                <p:stCondLst>
                                  <p:cond delay="5500"/>
                                </p:stCondLst>
                                <p:childTnLst>
                                  <p:par>
                                    <p:cTn id="54" presetID="16" presetClass="entr" presetSubtype="2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56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7" fill="hold">
                                <p:stCondLst>
                                  <p:cond delay="6000"/>
                                </p:stCondLst>
                                <p:childTnLst>
                                  <p:par>
                                    <p:cTn id="58" presetID="16" presetClass="entr" presetSubtype="2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60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1" fill="hold">
                                <p:stCondLst>
                                  <p:cond delay="6500"/>
                                </p:stCondLst>
                                <p:childTnLst>
                                  <p:par>
                                    <p:cTn id="62" presetID="2" presetClass="entr" presetSubtype="3" fill="hold" grpId="0" nodeType="afterEffect" p14:presetBounceEnd="3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4000">
                                          <p:cBhvr additive="base">
                                            <p:cTn id="64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4000">
                                          <p:cBhvr additive="base">
                                            <p:cTn id="65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6" fill="hold">
                                <p:stCondLst>
                                  <p:cond delay="7000"/>
                                </p:stCondLst>
                                <p:childTnLst>
                                  <p:par>
                                    <p:cTn id="67" presetID="2" presetClass="entr" presetSubtype="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9" dur="5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0" dur="5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1" fill="hold">
                                <p:stCondLst>
                                  <p:cond delay="7500"/>
                                </p:stCondLst>
                                <p:childTnLst>
                                  <p:par>
                                    <p:cTn id="72" presetID="2" presetClass="entr" presetSubtype="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4" dur="50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5" dur="50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6" fill="hold">
                                <p:stCondLst>
                                  <p:cond delay="8000"/>
                                </p:stCondLst>
                                <p:childTnLst>
                                  <p:par>
                                    <p:cTn id="77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9" dur="500"/>
                                            <p:tgtEl>
                                              <p:spTgt spid="6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0" fill="hold">
                                <p:stCondLst>
                                  <p:cond delay="8500"/>
                                </p:stCondLst>
                                <p:childTnLst>
                                  <p:par>
                                    <p:cTn id="81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83" dur="500"/>
                                            <p:tgtEl>
                                              <p:spTgt spid="6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vol="80000" numSld="999" showWhenStopped="0">
                    <p:cTn id="84" repeatCount="indefinite" fill="remove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20"/>
                    </p:tgtEl>
                  </p:cMediaNode>
                </p:audio>
              </p:childTnLst>
            </p:cTn>
          </p:par>
        </p:tnLst>
        <p:bldLst>
          <p:bldP spid="21" grpId="0" animBg="1"/>
          <p:bldP spid="50" grpId="0" animBg="1"/>
          <p:bldP spid="51" grpId="0" animBg="1"/>
          <p:bldP spid="52" grpId="0" animBg="1"/>
          <p:bldP spid="53" grpId="0" animBg="1"/>
          <p:bldP spid="3" grpId="0"/>
          <p:bldP spid="64" grpId="0"/>
          <p:bldP spid="66" grpId="0"/>
          <p:bldP spid="67" grpId="0" animBg="1"/>
          <p:bldP spid="68" grpId="0" animBg="1"/>
          <p:bldP spid="69" grpId="0" animBg="1"/>
          <p:bldP spid="73" grpId="0" animBg="1"/>
          <p:bldP spid="74" grpId="0" animBg="1"/>
          <p:bldP spid="75" grpId="0" animBg="1"/>
          <p:bldP spid="5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mediacall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6" dur="1" fill="hold"/>
                                            <p:tgtEl>
                                              <p:spTgt spid="20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8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" dur="500" fill="hold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" dur="500" fill="hold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2" dur="500"/>
                                            <p:tgtEl>
                                              <p:spTgt spid="7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4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6" dur="500"/>
                                            <p:tgtEl>
                                              <p:spTgt spid="5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8" presetID="2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20" dur="500"/>
                                            <p:tgtEl>
                                              <p:spTgt spid="7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2" presetID="2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24" dur="500"/>
                                            <p:tgtEl>
                                              <p:spTgt spid="7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6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8" dur="500"/>
                                            <p:tgtEl>
                                              <p:spTgt spid="7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30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2" dur="500"/>
                                            <p:tgtEl>
                                              <p:spTgt spid="6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3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34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6" dur="500"/>
                                            <p:tgtEl>
                                              <p:spTgt spid="6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7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38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0" dur="500"/>
                                            <p:tgtEl>
                                              <p:spTgt spid="6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1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42" presetID="2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44" dur="500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5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46" presetID="2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48" dur="50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9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50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2" dur="5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3" fill="hold">
                                <p:stCondLst>
                                  <p:cond delay="5500"/>
                                </p:stCondLst>
                                <p:childTnLst>
                                  <p:par>
                                    <p:cTn id="54" presetID="16" presetClass="entr" presetSubtype="2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56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7" fill="hold">
                                <p:stCondLst>
                                  <p:cond delay="6000"/>
                                </p:stCondLst>
                                <p:childTnLst>
                                  <p:par>
                                    <p:cTn id="58" presetID="16" presetClass="entr" presetSubtype="2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60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1" fill="hold">
                                <p:stCondLst>
                                  <p:cond delay="6500"/>
                                </p:stCondLst>
                                <p:childTnLst>
                                  <p:par>
                                    <p:cTn id="62" presetID="2" presetClass="entr" presetSubtype="3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4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5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6" fill="hold">
                                <p:stCondLst>
                                  <p:cond delay="7000"/>
                                </p:stCondLst>
                                <p:childTnLst>
                                  <p:par>
                                    <p:cTn id="67" presetID="2" presetClass="entr" presetSubtype="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9" dur="5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0" dur="5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1" fill="hold">
                                <p:stCondLst>
                                  <p:cond delay="7500"/>
                                </p:stCondLst>
                                <p:childTnLst>
                                  <p:par>
                                    <p:cTn id="72" presetID="2" presetClass="entr" presetSubtype="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4" dur="50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5" dur="50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6" fill="hold">
                                <p:stCondLst>
                                  <p:cond delay="8000"/>
                                </p:stCondLst>
                                <p:childTnLst>
                                  <p:par>
                                    <p:cTn id="77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9" dur="500"/>
                                            <p:tgtEl>
                                              <p:spTgt spid="6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0" fill="hold">
                                <p:stCondLst>
                                  <p:cond delay="8500"/>
                                </p:stCondLst>
                                <p:childTnLst>
                                  <p:par>
                                    <p:cTn id="81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83" dur="500"/>
                                            <p:tgtEl>
                                              <p:spTgt spid="6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vol="80000" numSld="999" showWhenStopped="0">
                    <p:cTn id="84" repeatCount="indefinite" fill="remove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20"/>
                    </p:tgtEl>
                  </p:cMediaNode>
                </p:audio>
              </p:childTnLst>
            </p:cTn>
          </p:par>
        </p:tnLst>
        <p:bldLst>
          <p:bldP spid="21" grpId="0" animBg="1"/>
          <p:bldP spid="50" grpId="0" animBg="1"/>
          <p:bldP spid="51" grpId="0" animBg="1"/>
          <p:bldP spid="52" grpId="0" animBg="1"/>
          <p:bldP spid="53" grpId="0" animBg="1"/>
          <p:bldP spid="3" grpId="0"/>
          <p:bldP spid="64" grpId="0"/>
          <p:bldP spid="66" grpId="0"/>
          <p:bldP spid="67" grpId="0" animBg="1"/>
          <p:bldP spid="68" grpId="0" animBg="1"/>
          <p:bldP spid="69" grpId="0" animBg="1"/>
          <p:bldP spid="73" grpId="0" animBg="1"/>
          <p:bldP spid="74" grpId="0" animBg="1"/>
          <p:bldP spid="75" grpId="0" animBg="1"/>
          <p:bldP spid="5" grpId="0"/>
        </p:bldLst>
      </p:timing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301">
            <a:extLst>
              <a:ext uri="{FF2B5EF4-FFF2-40B4-BE49-F238E27FC236}">
                <a16:creationId xmlns:a16="http://schemas.microsoft.com/office/drawing/2014/main" xmlns="" id="{0A2F2772-492A-47B5-8450-A713EC52AFBD}"/>
              </a:ext>
            </a:extLst>
          </p:cNvPr>
          <p:cNvSpPr>
            <a:spLocks/>
          </p:cNvSpPr>
          <p:nvPr/>
        </p:nvSpPr>
        <p:spPr bwMode="auto">
          <a:xfrm>
            <a:off x="4527534" y="-1498420"/>
            <a:ext cx="2994058" cy="2996840"/>
          </a:xfrm>
          <a:custGeom>
            <a:avLst/>
            <a:gdLst>
              <a:gd name="T0" fmla="*/ 1617 w 3233"/>
              <a:gd name="T1" fmla="*/ 3236 h 3236"/>
              <a:gd name="T2" fmla="*/ 0 w 3233"/>
              <a:gd name="T3" fmla="*/ 1619 h 3236"/>
              <a:gd name="T4" fmla="*/ 1617 w 3233"/>
              <a:gd name="T5" fmla="*/ 0 h 3236"/>
              <a:gd name="T6" fmla="*/ 3233 w 3233"/>
              <a:gd name="T7" fmla="*/ 1619 h 3236"/>
              <a:gd name="T8" fmla="*/ 1617 w 3233"/>
              <a:gd name="T9" fmla="*/ 3236 h 32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233" h="3236">
                <a:moveTo>
                  <a:pt x="1617" y="3236"/>
                </a:moveTo>
                <a:lnTo>
                  <a:pt x="0" y="1619"/>
                </a:lnTo>
                <a:lnTo>
                  <a:pt x="1617" y="0"/>
                </a:lnTo>
                <a:lnTo>
                  <a:pt x="3233" y="1619"/>
                </a:lnTo>
                <a:lnTo>
                  <a:pt x="1617" y="3236"/>
                </a:lnTo>
                <a:close/>
              </a:path>
            </a:pathLst>
          </a:custGeom>
          <a:solidFill>
            <a:srgbClr val="E2231A"/>
          </a:solidFill>
          <a:ln>
            <a:noFill/>
          </a:ln>
          <a:effectLst>
            <a:outerShdw blurRad="381000" dist="101600" dir="2700000" algn="ctr" rotWithShape="0">
              <a:srgbClr val="000000">
                <a:alpha val="30000"/>
              </a:srgbClr>
            </a:out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" name="Oval 44">
            <a:extLst>
              <a:ext uri="{FF2B5EF4-FFF2-40B4-BE49-F238E27FC236}">
                <a16:creationId xmlns:a16="http://schemas.microsoft.com/office/drawing/2014/main" xmlns="" id="{228DDAB1-A8B0-42F2-83A9-3B35E9375EE7}"/>
              </a:ext>
            </a:extLst>
          </p:cNvPr>
          <p:cNvSpPr/>
          <p:nvPr/>
        </p:nvSpPr>
        <p:spPr bwMode="auto">
          <a:xfrm>
            <a:off x="5389525" y="-85756"/>
            <a:ext cx="1270077" cy="1270077"/>
          </a:xfrm>
          <a:prstGeom prst="ellipse">
            <a:avLst/>
          </a:prstGeom>
          <a:noFill/>
          <a:ln w="19050">
            <a:noFill/>
            <a:round/>
            <a:headEnd/>
            <a:tailEnd/>
          </a:ln>
        </p:spPr>
        <p:txBody>
          <a:bodyPr rot="0" spcFirstLastPara="0" vert="horz" wrap="none" lIns="91440" tIns="45720" rIns="91440" bIns="45720" anchor="b" anchorCtr="1" forceAA="0" compatLnSpc="1">
            <a:prstTxWarp prst="textNoShape">
              <a:avLst/>
            </a:prstTxWarp>
            <a:normAutofit lnSpcReduction="10000"/>
          </a:bodyPr>
          <a:lstStyle/>
          <a:p>
            <a:pPr algn="ctr"/>
            <a:r>
              <a:rPr lang="zh-CN" altLang="en-US" sz="4000" b="1" spc="300" dirty="0">
                <a:solidFill>
                  <a:schemeClr val="bg1"/>
                </a:solidFill>
                <a:latin typeface="微软雅黑"/>
                <a:ea typeface="微软雅黑"/>
                <a:cs typeface="+mn-ea"/>
                <a:sym typeface="微软雅黑"/>
              </a:rPr>
              <a:t> 目录 </a:t>
            </a:r>
            <a:endParaRPr lang="en-US" altLang="zh-CN" sz="4000" b="1" spc="300" dirty="0">
              <a:solidFill>
                <a:schemeClr val="bg1"/>
              </a:solidFill>
              <a:latin typeface="微软雅黑"/>
              <a:ea typeface="微软雅黑"/>
              <a:cs typeface="+mn-ea"/>
              <a:sym typeface="微软雅黑"/>
            </a:endParaRPr>
          </a:p>
          <a:p>
            <a:pPr algn="ctr"/>
            <a:r>
              <a:rPr lang="en-US" altLang="zh-CN" sz="1100" b="1" dirty="0">
                <a:solidFill>
                  <a:schemeClr val="bg1"/>
                </a:solidFill>
                <a:latin typeface="微软雅黑"/>
                <a:ea typeface="微软雅黑"/>
                <a:cs typeface="+mn-ea"/>
                <a:sym typeface="微软雅黑"/>
              </a:rPr>
              <a:t> </a:t>
            </a:r>
            <a:r>
              <a:rPr lang="en-US" altLang="zh-CN" sz="1600" b="1" dirty="0">
                <a:solidFill>
                  <a:schemeClr val="bg1"/>
                </a:solidFill>
                <a:latin typeface="微软雅黑"/>
                <a:ea typeface="微软雅黑"/>
                <a:cs typeface="+mn-ea"/>
                <a:sym typeface="微软雅黑"/>
              </a:rPr>
              <a:t>CONTENT</a:t>
            </a:r>
          </a:p>
        </p:txBody>
      </p:sp>
      <p:pic>
        <p:nvPicPr>
          <p:cNvPr id="10" name="图片占位符 17">
            <a:extLst>
              <a:ext uri="{FF2B5EF4-FFF2-40B4-BE49-F238E27FC236}">
                <a16:creationId xmlns:a16="http://schemas.microsoft.com/office/drawing/2014/main" xmlns="" id="{1DA2824A-2687-4CF9-A913-D393DF05B5E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502" b="6502"/>
          <a:stretch>
            <a:fillRect/>
          </a:stretch>
        </p:blipFill>
        <p:spPr>
          <a:xfrm>
            <a:off x="5190844" y="2797327"/>
            <a:ext cx="7001158" cy="4060674"/>
          </a:xfrm>
          <a:custGeom>
            <a:avLst/>
            <a:gdLst>
              <a:gd name="connsiteX0" fmla="*/ 7001158 w 7001158"/>
              <a:gd name="connsiteY0" fmla="*/ 0 h 4060674"/>
              <a:gd name="connsiteX1" fmla="*/ 7001158 w 7001158"/>
              <a:gd name="connsiteY1" fmla="*/ 4060674 h 4060674"/>
              <a:gd name="connsiteX2" fmla="*/ 0 w 7001158"/>
              <a:gd name="connsiteY2" fmla="*/ 4060673 h 40606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001158" h="4060674">
                <a:moveTo>
                  <a:pt x="7001158" y="0"/>
                </a:moveTo>
                <a:lnTo>
                  <a:pt x="7001158" y="4060674"/>
                </a:lnTo>
                <a:lnTo>
                  <a:pt x="0" y="4060673"/>
                </a:lnTo>
                <a:close/>
              </a:path>
            </a:pathLst>
          </a:custGeom>
        </p:spPr>
      </p:pic>
      <p:sp>
        <p:nvSpPr>
          <p:cNvPr id="11" name="等腰三角形 10">
            <a:extLst>
              <a:ext uri="{FF2B5EF4-FFF2-40B4-BE49-F238E27FC236}">
                <a16:creationId xmlns:a16="http://schemas.microsoft.com/office/drawing/2014/main" xmlns="" id="{49C58F98-D39F-41EC-9CBC-FB255A29A54A}"/>
              </a:ext>
            </a:extLst>
          </p:cNvPr>
          <p:cNvSpPr/>
          <p:nvPr/>
        </p:nvSpPr>
        <p:spPr>
          <a:xfrm rot="5400000">
            <a:off x="10414721" y="1974512"/>
            <a:ext cx="1908931" cy="1645630"/>
          </a:xfrm>
          <a:prstGeom prst="triangle">
            <a:avLst/>
          </a:prstGeom>
          <a:solidFill>
            <a:srgbClr val="E2231A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12" name="等腰三角形 11">
            <a:extLst>
              <a:ext uri="{FF2B5EF4-FFF2-40B4-BE49-F238E27FC236}">
                <a16:creationId xmlns:a16="http://schemas.microsoft.com/office/drawing/2014/main" xmlns="" id="{E7FCC616-48C0-4E78-9964-F6D28FE8E807}"/>
              </a:ext>
            </a:extLst>
          </p:cNvPr>
          <p:cNvSpPr/>
          <p:nvPr/>
        </p:nvSpPr>
        <p:spPr>
          <a:xfrm rot="16200000" flipH="1">
            <a:off x="10414720" y="1021860"/>
            <a:ext cx="1908934" cy="1645630"/>
          </a:xfrm>
          <a:prstGeom prst="triangle">
            <a:avLst/>
          </a:prstGeom>
          <a:solidFill>
            <a:srgbClr val="58627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13" name="等腰三角形 12">
            <a:extLst>
              <a:ext uri="{FF2B5EF4-FFF2-40B4-BE49-F238E27FC236}">
                <a16:creationId xmlns:a16="http://schemas.microsoft.com/office/drawing/2014/main" xmlns="" id="{564C5946-2DE8-4135-B4B6-70CE5518E2C5}"/>
              </a:ext>
            </a:extLst>
          </p:cNvPr>
          <p:cNvSpPr/>
          <p:nvPr/>
        </p:nvSpPr>
        <p:spPr>
          <a:xfrm rot="16200000" flipH="1">
            <a:off x="10414721" y="2928978"/>
            <a:ext cx="1908931" cy="1645630"/>
          </a:xfrm>
          <a:prstGeom prst="triangle">
            <a:avLst/>
          </a:prstGeom>
          <a:solidFill>
            <a:srgbClr val="E2231A">
              <a:lumMod val="7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58" name="文本框 57">
            <a:extLst>
              <a:ext uri="{FF2B5EF4-FFF2-40B4-BE49-F238E27FC236}">
                <a16:creationId xmlns:a16="http://schemas.microsoft.com/office/drawing/2014/main" xmlns="" id="{FD1073E4-AD7D-4B78-BF12-B97997F2304A}"/>
              </a:ext>
            </a:extLst>
          </p:cNvPr>
          <p:cNvSpPr txBox="1"/>
          <p:nvPr/>
        </p:nvSpPr>
        <p:spPr>
          <a:xfrm>
            <a:off x="912060" y="1587700"/>
            <a:ext cx="192198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000" b="1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PART</a:t>
            </a:r>
            <a:r>
              <a:rPr kumimoji="0" lang="en-US" altLang="zh-CN" sz="20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kumimoji="0" lang="en-US" altLang="zh-CN" sz="4000" b="1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01</a:t>
            </a:r>
          </a:p>
        </p:txBody>
      </p:sp>
      <p:sp>
        <p:nvSpPr>
          <p:cNvPr id="59" name="文本框 58">
            <a:extLst>
              <a:ext uri="{FF2B5EF4-FFF2-40B4-BE49-F238E27FC236}">
                <a16:creationId xmlns:a16="http://schemas.microsoft.com/office/drawing/2014/main" xmlns="" id="{98F90B9B-3FF3-4D8E-A938-BE8E7A2C4DAA}"/>
              </a:ext>
            </a:extLst>
          </p:cNvPr>
          <p:cNvSpPr txBox="1"/>
          <p:nvPr/>
        </p:nvSpPr>
        <p:spPr>
          <a:xfrm>
            <a:off x="912060" y="2411114"/>
            <a:ext cx="192198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000" b="1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PART</a:t>
            </a:r>
            <a:r>
              <a:rPr kumimoji="0" lang="en-US" altLang="zh-CN" sz="20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</a:t>
            </a:r>
            <a:r>
              <a:rPr kumimoji="0" lang="en-US" altLang="zh-CN" sz="4000" b="1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02</a:t>
            </a:r>
          </a:p>
        </p:txBody>
      </p:sp>
      <p:sp>
        <p:nvSpPr>
          <p:cNvPr id="60" name="文本框 59">
            <a:extLst>
              <a:ext uri="{FF2B5EF4-FFF2-40B4-BE49-F238E27FC236}">
                <a16:creationId xmlns:a16="http://schemas.microsoft.com/office/drawing/2014/main" xmlns="" id="{C7CF9587-1CAE-4DF1-9A88-A6E6F6BF1F0D}"/>
              </a:ext>
            </a:extLst>
          </p:cNvPr>
          <p:cNvSpPr txBox="1"/>
          <p:nvPr/>
        </p:nvSpPr>
        <p:spPr>
          <a:xfrm>
            <a:off x="912059" y="3234528"/>
            <a:ext cx="192283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000" b="1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PART</a:t>
            </a:r>
            <a:r>
              <a:rPr kumimoji="0" lang="en-US" altLang="zh-CN" sz="20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</a:t>
            </a:r>
            <a:r>
              <a:rPr kumimoji="0" lang="en-US" altLang="zh-CN" sz="4000" b="1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03</a:t>
            </a:r>
          </a:p>
        </p:txBody>
      </p:sp>
      <p:sp>
        <p:nvSpPr>
          <p:cNvPr id="61" name="文本框 60">
            <a:extLst>
              <a:ext uri="{FF2B5EF4-FFF2-40B4-BE49-F238E27FC236}">
                <a16:creationId xmlns:a16="http://schemas.microsoft.com/office/drawing/2014/main" xmlns="" id="{0464BDA5-03D5-45FB-A2FE-73D2928DCF44}"/>
              </a:ext>
            </a:extLst>
          </p:cNvPr>
          <p:cNvSpPr txBox="1"/>
          <p:nvPr/>
        </p:nvSpPr>
        <p:spPr>
          <a:xfrm>
            <a:off x="911424" y="4057941"/>
            <a:ext cx="192283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000" b="1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PART</a:t>
            </a:r>
            <a:r>
              <a:rPr kumimoji="0" lang="en-US" altLang="zh-CN" sz="20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</a:t>
            </a:r>
            <a:r>
              <a:rPr kumimoji="0" lang="en-US" altLang="zh-CN" sz="4000" b="1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04</a:t>
            </a:r>
          </a:p>
        </p:txBody>
      </p:sp>
      <p:sp>
        <p:nvSpPr>
          <p:cNvPr id="67" name="TextBox 88">
            <a:extLst>
              <a:ext uri="{FF2B5EF4-FFF2-40B4-BE49-F238E27FC236}">
                <a16:creationId xmlns:a16="http://schemas.microsoft.com/office/drawing/2014/main" xmlns="" id="{41778917-797D-4C84-9A02-1FCBED8C5CFD}"/>
              </a:ext>
            </a:extLst>
          </p:cNvPr>
          <p:cNvSpPr txBox="1"/>
          <p:nvPr/>
        </p:nvSpPr>
        <p:spPr>
          <a:xfrm>
            <a:off x="3017710" y="1649256"/>
            <a:ext cx="264687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200" b="0" i="0" u="none" strike="noStrike" kern="0" cap="none" spc="0" normalizeH="0" baseline="0" noProof="0" dirty="0">
                <a:ln>
                  <a:noFill/>
                </a:ln>
                <a:solidFill>
                  <a:srgbClr val="2E2E2E"/>
                </a:solidFill>
                <a:effectLst/>
                <a:uLnTx/>
                <a:uFillTx/>
              </a:rPr>
              <a:t>项目背景分析</a:t>
            </a:r>
          </a:p>
        </p:txBody>
      </p:sp>
      <p:sp>
        <p:nvSpPr>
          <p:cNvPr id="68" name="TextBox 90">
            <a:extLst>
              <a:ext uri="{FF2B5EF4-FFF2-40B4-BE49-F238E27FC236}">
                <a16:creationId xmlns:a16="http://schemas.microsoft.com/office/drawing/2014/main" xmlns="" id="{56CF442B-C677-4B57-8042-A71BCE7AEC1F}"/>
              </a:ext>
            </a:extLst>
          </p:cNvPr>
          <p:cNvSpPr txBox="1"/>
          <p:nvPr/>
        </p:nvSpPr>
        <p:spPr>
          <a:xfrm>
            <a:off x="3017710" y="2472770"/>
            <a:ext cx="2646878" cy="584775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r>
              <a:rPr lang="zh-CN" altLang="en-US" sz="3200" dirty="0">
                <a:solidFill>
                  <a:srgbClr val="2E2E2E"/>
                </a:solidFill>
                <a:latin typeface="Arial"/>
              </a:rPr>
              <a:t>项目运营计划</a:t>
            </a:r>
          </a:p>
        </p:txBody>
      </p:sp>
      <p:sp>
        <p:nvSpPr>
          <p:cNvPr id="69" name="TextBox 92">
            <a:extLst>
              <a:ext uri="{FF2B5EF4-FFF2-40B4-BE49-F238E27FC236}">
                <a16:creationId xmlns:a16="http://schemas.microsoft.com/office/drawing/2014/main" xmlns="" id="{E32E6246-12E6-4655-9A22-D6573E5B37E4}"/>
              </a:ext>
            </a:extLst>
          </p:cNvPr>
          <p:cNvSpPr txBox="1"/>
          <p:nvPr/>
        </p:nvSpPr>
        <p:spPr>
          <a:xfrm>
            <a:off x="3017710" y="3296284"/>
            <a:ext cx="4288353" cy="584775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r>
              <a:rPr lang="zh-CN" altLang="en-US" sz="3200" dirty="0">
                <a:solidFill>
                  <a:srgbClr val="2E2E2E"/>
                </a:solidFill>
                <a:latin typeface="Arial"/>
              </a:rPr>
              <a:t>面临的问题和解决方案</a:t>
            </a:r>
          </a:p>
        </p:txBody>
      </p:sp>
      <p:sp>
        <p:nvSpPr>
          <p:cNvPr id="70" name="TextBox 94">
            <a:extLst>
              <a:ext uri="{FF2B5EF4-FFF2-40B4-BE49-F238E27FC236}">
                <a16:creationId xmlns:a16="http://schemas.microsoft.com/office/drawing/2014/main" xmlns="" id="{70F0575C-BA6B-4104-8A98-B763BDD373EA}"/>
              </a:ext>
            </a:extLst>
          </p:cNvPr>
          <p:cNvSpPr txBox="1"/>
          <p:nvPr/>
        </p:nvSpPr>
        <p:spPr>
          <a:xfrm>
            <a:off x="3017710" y="4119798"/>
            <a:ext cx="2646878" cy="584775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r>
              <a:rPr lang="zh-CN" altLang="en-US" sz="3200" dirty="0">
                <a:solidFill>
                  <a:srgbClr val="2E2E2E"/>
                </a:solidFill>
                <a:latin typeface="Arial"/>
              </a:rPr>
              <a:t>项目发展规划</a:t>
            </a:r>
          </a:p>
        </p:txBody>
      </p:sp>
      <p:sp>
        <p:nvSpPr>
          <p:cNvPr id="71" name="TextBox 96">
            <a:extLst>
              <a:ext uri="{FF2B5EF4-FFF2-40B4-BE49-F238E27FC236}">
                <a16:creationId xmlns:a16="http://schemas.microsoft.com/office/drawing/2014/main" xmlns="" id="{CAAE64FA-624D-458D-A81B-6934449E3781}"/>
              </a:ext>
            </a:extLst>
          </p:cNvPr>
          <p:cNvSpPr txBox="1"/>
          <p:nvPr/>
        </p:nvSpPr>
        <p:spPr>
          <a:xfrm>
            <a:off x="3017710" y="4943311"/>
            <a:ext cx="3876749" cy="583972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r>
              <a:rPr lang="zh-CN" altLang="en-US" sz="3200" dirty="0">
                <a:solidFill>
                  <a:srgbClr val="2E2E2E"/>
                </a:solidFill>
                <a:latin typeface="Arial"/>
              </a:rPr>
              <a:t>财务分析及融资计划</a:t>
            </a:r>
          </a:p>
        </p:txBody>
      </p:sp>
      <p:sp>
        <p:nvSpPr>
          <p:cNvPr id="72" name="文本框 71">
            <a:extLst>
              <a:ext uri="{FF2B5EF4-FFF2-40B4-BE49-F238E27FC236}">
                <a16:creationId xmlns:a16="http://schemas.microsoft.com/office/drawing/2014/main" xmlns="" id="{5B2010AD-415E-416D-9C7E-23A0354DE277}"/>
              </a:ext>
            </a:extLst>
          </p:cNvPr>
          <p:cNvSpPr txBox="1"/>
          <p:nvPr/>
        </p:nvSpPr>
        <p:spPr>
          <a:xfrm>
            <a:off x="930136" y="4881354"/>
            <a:ext cx="192283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000" b="1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PART</a:t>
            </a:r>
            <a:r>
              <a:rPr kumimoji="0" lang="en-US" altLang="zh-CN" sz="20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</a:t>
            </a:r>
            <a:r>
              <a:rPr kumimoji="0" lang="en-US" altLang="zh-CN" sz="4000" b="1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05</a:t>
            </a:r>
          </a:p>
        </p:txBody>
      </p:sp>
    </p:spTree>
    <p:extLst>
      <p:ext uri="{BB962C8B-B14F-4D97-AF65-F5344CB8AC3E}">
        <p14:creationId xmlns:p14="http://schemas.microsoft.com/office/powerpoint/2010/main" val="2762966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2" fill="hold" grpId="0" nodeType="afterEffect" p14:presetBounceEnd="4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4000">
                                          <p:cBhvr additive="base">
                                            <p:cTn id="7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4000">
                                          <p:cBhvr additive="base">
                                            <p:cTn id="8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0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6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8" dur="5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5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0" dur="500"/>
                                            <p:tgtEl>
                                              <p:spTgt spid="5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2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4" dur="5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5" dur="5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6" dur="500"/>
                                            <p:tgtEl>
                                              <p:spTgt spid="5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8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0" dur="5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1" dur="5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2" dur="500"/>
                                            <p:tgtEl>
                                              <p:spTgt spid="6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3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34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6" dur="5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7" dur="5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8" dur="500"/>
                                            <p:tgtEl>
                                              <p:spTgt spid="6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9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40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2" dur="500" fill="hold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3" dur="500" fill="hold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4" dur="500"/>
                                            <p:tgtEl>
                                              <p:spTgt spid="7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5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46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8" dur="500"/>
                                            <p:tgtEl>
                                              <p:spTgt spid="6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9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50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2" dur="500"/>
                                            <p:tgtEl>
                                              <p:spTgt spid="6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3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54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6" dur="500"/>
                                            <p:tgtEl>
                                              <p:spTgt spid="6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7" fill="hold">
                                <p:stCondLst>
                                  <p:cond delay="5500"/>
                                </p:stCondLst>
                                <p:childTnLst>
                                  <p:par>
                                    <p:cTn id="58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0" dur="500"/>
                                            <p:tgtEl>
                                              <p:spTgt spid="7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1" fill="hold">
                                <p:stCondLst>
                                  <p:cond delay="6000"/>
                                </p:stCondLst>
                                <p:childTnLst>
                                  <p:par>
                                    <p:cTn id="62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4" dur="500"/>
                                            <p:tgtEl>
                                              <p:spTgt spid="7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 animBg="1"/>
          <p:bldP spid="5" grpId="0"/>
          <p:bldP spid="58" grpId="0"/>
          <p:bldP spid="59" grpId="0"/>
          <p:bldP spid="60" grpId="0"/>
          <p:bldP spid="61" grpId="0"/>
          <p:bldP spid="67" grpId="0"/>
          <p:bldP spid="68" grpId="0"/>
          <p:bldP spid="69" grpId="0"/>
          <p:bldP spid="70" grpId="0"/>
          <p:bldP spid="71" grpId="0"/>
          <p:bldP spid="72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0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6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8" dur="5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5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0" dur="500"/>
                                            <p:tgtEl>
                                              <p:spTgt spid="5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2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4" dur="5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5" dur="5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6" dur="500"/>
                                            <p:tgtEl>
                                              <p:spTgt spid="5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8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0" dur="5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1" dur="5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2" dur="500"/>
                                            <p:tgtEl>
                                              <p:spTgt spid="6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3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34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6" dur="5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7" dur="5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8" dur="500"/>
                                            <p:tgtEl>
                                              <p:spTgt spid="6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9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40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2" dur="500" fill="hold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3" dur="500" fill="hold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4" dur="500"/>
                                            <p:tgtEl>
                                              <p:spTgt spid="7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5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46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8" dur="500"/>
                                            <p:tgtEl>
                                              <p:spTgt spid="6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9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50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2" dur="500"/>
                                            <p:tgtEl>
                                              <p:spTgt spid="6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3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54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6" dur="500"/>
                                            <p:tgtEl>
                                              <p:spTgt spid="6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7" fill="hold">
                                <p:stCondLst>
                                  <p:cond delay="5500"/>
                                </p:stCondLst>
                                <p:childTnLst>
                                  <p:par>
                                    <p:cTn id="58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0" dur="500"/>
                                            <p:tgtEl>
                                              <p:spTgt spid="7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1" fill="hold">
                                <p:stCondLst>
                                  <p:cond delay="6000"/>
                                </p:stCondLst>
                                <p:childTnLst>
                                  <p:par>
                                    <p:cTn id="62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4" dur="500"/>
                                            <p:tgtEl>
                                              <p:spTgt spid="7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 animBg="1"/>
          <p:bldP spid="5" grpId="0"/>
          <p:bldP spid="58" grpId="0"/>
          <p:bldP spid="59" grpId="0"/>
          <p:bldP spid="60" grpId="0"/>
          <p:bldP spid="61" grpId="0"/>
          <p:bldP spid="67" grpId="0"/>
          <p:bldP spid="68" grpId="0"/>
          <p:bldP spid="69" grpId="0"/>
          <p:bldP spid="70" grpId="0"/>
          <p:bldP spid="71" grpId="0"/>
          <p:bldP spid="72" grpId="0"/>
        </p:bldLst>
      </p:timing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占位符 107">
            <a:extLst>
              <a:ext uri="{FF2B5EF4-FFF2-40B4-BE49-F238E27FC236}">
                <a16:creationId xmlns:a16="http://schemas.microsoft.com/office/drawing/2014/main" xmlns="" id="{EF337D66-4B3C-4718-BB69-1D858BF0544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486" b="18486"/>
          <a:stretch>
            <a:fillRect/>
          </a:stretch>
        </p:blipFill>
        <p:spPr>
          <a:xfrm>
            <a:off x="1" y="1735849"/>
            <a:ext cx="12192001" cy="5122151"/>
          </a:xfrm>
          <a:custGeom>
            <a:avLst/>
            <a:gdLst>
              <a:gd name="connsiteX0" fmla="*/ 1 w 12192001"/>
              <a:gd name="connsiteY0" fmla="*/ 0 h 5122151"/>
              <a:gd name="connsiteX1" fmla="*/ 12192001 w 12192001"/>
              <a:gd name="connsiteY1" fmla="*/ 5106589 h 5122151"/>
              <a:gd name="connsiteX2" fmla="*/ 12186517 w 12192001"/>
              <a:gd name="connsiteY2" fmla="*/ 5122150 h 5122151"/>
              <a:gd name="connsiteX3" fmla="*/ 1 w 12192001"/>
              <a:gd name="connsiteY3" fmla="*/ 5122151 h 5122151"/>
              <a:gd name="connsiteX4" fmla="*/ 0 w 12192001"/>
              <a:gd name="connsiteY4" fmla="*/ 1 h 5122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92001" h="5122151">
                <a:moveTo>
                  <a:pt x="1" y="0"/>
                </a:moveTo>
                <a:lnTo>
                  <a:pt x="12192001" y="5106589"/>
                </a:lnTo>
                <a:lnTo>
                  <a:pt x="12186517" y="5122150"/>
                </a:lnTo>
                <a:lnTo>
                  <a:pt x="1" y="5122151"/>
                </a:lnTo>
                <a:lnTo>
                  <a:pt x="0" y="1"/>
                </a:lnTo>
                <a:close/>
              </a:path>
            </a:pathLst>
          </a:custGeom>
        </p:spPr>
      </p:pic>
      <p:sp>
        <p:nvSpPr>
          <p:cNvPr id="6" name="等腰三角形 5">
            <a:extLst>
              <a:ext uri="{FF2B5EF4-FFF2-40B4-BE49-F238E27FC236}">
                <a16:creationId xmlns:a16="http://schemas.microsoft.com/office/drawing/2014/main" xmlns="" id="{CAD85833-6F23-4EE4-BA91-F778C5D682F7}"/>
              </a:ext>
            </a:extLst>
          </p:cNvPr>
          <p:cNvSpPr/>
          <p:nvPr/>
        </p:nvSpPr>
        <p:spPr>
          <a:xfrm rot="16200000" flipH="1">
            <a:off x="11247312" y="1500334"/>
            <a:ext cx="1014670" cy="874714"/>
          </a:xfrm>
          <a:prstGeom prst="triangle">
            <a:avLst>
              <a:gd name="adj" fmla="val 63472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0" name="组合 9">
            <a:extLst>
              <a:ext uri="{FF2B5EF4-FFF2-40B4-BE49-F238E27FC236}">
                <a16:creationId xmlns:a16="http://schemas.microsoft.com/office/drawing/2014/main" xmlns="" id="{F2742EE9-B4D0-44B5-95D9-8F8A6BD2D63E}"/>
              </a:ext>
            </a:extLst>
          </p:cNvPr>
          <p:cNvGrpSpPr/>
          <p:nvPr/>
        </p:nvGrpSpPr>
        <p:grpSpPr>
          <a:xfrm>
            <a:off x="2616749" y="667209"/>
            <a:ext cx="2488452" cy="2489990"/>
            <a:chOff x="265239" y="1114832"/>
            <a:chExt cx="2796817" cy="2798546"/>
          </a:xfrm>
          <a:effectLst>
            <a:outerShdw blurRad="381000" dist="101600" dir="2700000" algn="ctr" rotWithShape="0">
              <a:srgbClr val="000000">
                <a:alpha val="30000"/>
              </a:srgbClr>
            </a:outerShdw>
          </a:effectLst>
        </p:grpSpPr>
        <p:sp>
          <p:nvSpPr>
            <p:cNvPr id="11" name="Freeform 3297">
              <a:extLst>
                <a:ext uri="{FF2B5EF4-FFF2-40B4-BE49-F238E27FC236}">
                  <a16:creationId xmlns:a16="http://schemas.microsoft.com/office/drawing/2014/main" xmlns="" id="{FCFDFE55-8F93-444F-A9CC-2F63E5497BBC}"/>
                </a:ext>
              </a:extLst>
            </p:cNvPr>
            <p:cNvSpPr>
              <a:spLocks/>
            </p:cNvSpPr>
            <p:nvPr/>
          </p:nvSpPr>
          <p:spPr bwMode="auto">
            <a:xfrm>
              <a:off x="265239" y="1114832"/>
              <a:ext cx="2796817" cy="2798546"/>
            </a:xfrm>
            <a:custGeom>
              <a:avLst/>
              <a:gdLst>
                <a:gd name="T0" fmla="*/ 1619 w 3239"/>
                <a:gd name="T1" fmla="*/ 3241 h 3241"/>
                <a:gd name="T2" fmla="*/ 0 w 3239"/>
                <a:gd name="T3" fmla="*/ 1620 h 3241"/>
                <a:gd name="T4" fmla="*/ 1619 w 3239"/>
                <a:gd name="T5" fmla="*/ 0 h 3241"/>
                <a:gd name="T6" fmla="*/ 3239 w 3239"/>
                <a:gd name="T7" fmla="*/ 1620 h 3241"/>
                <a:gd name="T8" fmla="*/ 1619 w 3239"/>
                <a:gd name="T9" fmla="*/ 3241 h 32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39" h="3241">
                  <a:moveTo>
                    <a:pt x="1619" y="3241"/>
                  </a:moveTo>
                  <a:lnTo>
                    <a:pt x="0" y="1620"/>
                  </a:lnTo>
                  <a:lnTo>
                    <a:pt x="1619" y="0"/>
                  </a:lnTo>
                  <a:lnTo>
                    <a:pt x="3239" y="1620"/>
                  </a:lnTo>
                  <a:lnTo>
                    <a:pt x="1619" y="324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444500" dist="63500" dir="2700000" algn="l" rotWithShape="0">
                <a:prstClr val="black">
                  <a:alpha val="30000"/>
                </a:prst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" name="Freeform 3297">
              <a:extLst>
                <a:ext uri="{FF2B5EF4-FFF2-40B4-BE49-F238E27FC236}">
                  <a16:creationId xmlns:a16="http://schemas.microsoft.com/office/drawing/2014/main" xmlns="" id="{5C12ECBC-C0F2-4487-96B5-33747BC07BB2}"/>
                </a:ext>
              </a:extLst>
            </p:cNvPr>
            <p:cNvSpPr>
              <a:spLocks/>
            </p:cNvSpPr>
            <p:nvPr/>
          </p:nvSpPr>
          <p:spPr bwMode="auto">
            <a:xfrm>
              <a:off x="381083" y="1211088"/>
              <a:ext cx="2580144" cy="2581737"/>
            </a:xfrm>
            <a:custGeom>
              <a:avLst/>
              <a:gdLst>
                <a:gd name="T0" fmla="*/ 1619 w 3239"/>
                <a:gd name="T1" fmla="*/ 3241 h 3241"/>
                <a:gd name="T2" fmla="*/ 0 w 3239"/>
                <a:gd name="T3" fmla="*/ 1620 h 3241"/>
                <a:gd name="T4" fmla="*/ 1619 w 3239"/>
                <a:gd name="T5" fmla="*/ 0 h 3241"/>
                <a:gd name="T6" fmla="*/ 3239 w 3239"/>
                <a:gd name="T7" fmla="*/ 1620 h 3241"/>
                <a:gd name="T8" fmla="*/ 1619 w 3239"/>
                <a:gd name="T9" fmla="*/ 3241 h 32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39" h="3241">
                  <a:moveTo>
                    <a:pt x="1619" y="3241"/>
                  </a:moveTo>
                  <a:lnTo>
                    <a:pt x="0" y="1620"/>
                  </a:lnTo>
                  <a:lnTo>
                    <a:pt x="1619" y="0"/>
                  </a:lnTo>
                  <a:lnTo>
                    <a:pt x="3239" y="1620"/>
                  </a:lnTo>
                  <a:lnTo>
                    <a:pt x="1619" y="3241"/>
                  </a:lnTo>
                  <a:close/>
                </a:path>
              </a:pathLst>
            </a:custGeom>
            <a:solidFill>
              <a:srgbClr val="E2231A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13" name="TextBox 48">
            <a:extLst>
              <a:ext uri="{FF2B5EF4-FFF2-40B4-BE49-F238E27FC236}">
                <a16:creationId xmlns:a16="http://schemas.microsoft.com/office/drawing/2014/main" xmlns="" id="{A7302496-C983-492B-BAD9-CE4AF39023CC}"/>
              </a:ext>
            </a:extLst>
          </p:cNvPr>
          <p:cNvSpPr txBox="1"/>
          <p:nvPr/>
        </p:nvSpPr>
        <p:spPr>
          <a:xfrm>
            <a:off x="3120805" y="1314807"/>
            <a:ext cx="1484586" cy="123110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altLang="zh-CN" sz="8000" b="1" dirty="0">
                <a:solidFill>
                  <a:schemeClr val="bg1"/>
                </a:solidFill>
                <a:latin typeface="微软雅黑"/>
                <a:ea typeface="微软雅黑"/>
                <a:cs typeface="+mn-ea"/>
                <a:sym typeface="微软雅黑"/>
              </a:rPr>
              <a:t>01</a:t>
            </a:r>
            <a:endParaRPr lang="en-GB" altLang="zh-CN" sz="8000" b="1" dirty="0">
              <a:solidFill>
                <a:schemeClr val="bg1"/>
              </a:solidFill>
              <a:latin typeface="微软雅黑"/>
              <a:ea typeface="微软雅黑"/>
              <a:cs typeface="+mn-ea"/>
              <a:sym typeface="微软雅黑"/>
            </a:endParaRP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xmlns="" id="{7DBBEBA5-524E-4E0F-83F9-6ADFE80A843D}"/>
              </a:ext>
            </a:extLst>
          </p:cNvPr>
          <p:cNvSpPr/>
          <p:nvPr/>
        </p:nvSpPr>
        <p:spPr>
          <a:xfrm>
            <a:off x="5815835" y="1543331"/>
            <a:ext cx="5101720" cy="92333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numCol="1" anchor="t" anchorCtr="0" compatLnSpc="1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6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/>
              </a:rPr>
              <a:t>项目背景分析</a:t>
            </a:r>
          </a:p>
        </p:txBody>
      </p:sp>
      <p:sp>
        <p:nvSpPr>
          <p:cNvPr id="15" name="TextBox 25">
            <a:extLst>
              <a:ext uri="{FF2B5EF4-FFF2-40B4-BE49-F238E27FC236}">
                <a16:creationId xmlns:a16="http://schemas.microsoft.com/office/drawing/2014/main" xmlns="" id="{93AA9454-8A26-4FE4-BE56-4997A96811E1}"/>
              </a:ext>
            </a:extLst>
          </p:cNvPr>
          <p:cNvSpPr txBox="1"/>
          <p:nvPr/>
        </p:nvSpPr>
        <p:spPr>
          <a:xfrm>
            <a:off x="5899093" y="2640630"/>
            <a:ext cx="1910574" cy="3999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999" dirty="0">
                <a:solidFill>
                  <a:srgbClr val="302A28"/>
                </a:solidFill>
                <a:latin typeface="微软雅黑"/>
              </a:rPr>
              <a:t>国家政策分析</a:t>
            </a:r>
          </a:p>
        </p:txBody>
      </p:sp>
      <p:sp>
        <p:nvSpPr>
          <p:cNvPr id="16" name="TextBox 26">
            <a:extLst>
              <a:ext uri="{FF2B5EF4-FFF2-40B4-BE49-F238E27FC236}">
                <a16:creationId xmlns:a16="http://schemas.microsoft.com/office/drawing/2014/main" xmlns="" id="{BAB681FB-AC97-48DF-9885-15F9262CE8C4}"/>
              </a:ext>
            </a:extLst>
          </p:cNvPr>
          <p:cNvSpPr txBox="1"/>
          <p:nvPr/>
        </p:nvSpPr>
        <p:spPr>
          <a:xfrm>
            <a:off x="8747978" y="2640630"/>
            <a:ext cx="3219072" cy="3999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000">
                <a:solidFill>
                  <a:srgbClr val="F8F8F8"/>
                </a:solidFill>
                <a:latin typeface="+mn-ea"/>
                <a:ea typeface="+mn-ea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999" dirty="0">
                <a:solidFill>
                  <a:srgbClr val="302A28"/>
                </a:solidFill>
              </a:rPr>
              <a:t>本区域市场分析</a:t>
            </a:r>
          </a:p>
        </p:txBody>
      </p:sp>
      <p:sp>
        <p:nvSpPr>
          <p:cNvPr id="17" name="TextBox 27">
            <a:extLst>
              <a:ext uri="{FF2B5EF4-FFF2-40B4-BE49-F238E27FC236}">
                <a16:creationId xmlns:a16="http://schemas.microsoft.com/office/drawing/2014/main" xmlns="" id="{F548EC4B-3EBE-4A04-9E70-31D66C16D4E1}"/>
              </a:ext>
            </a:extLst>
          </p:cNvPr>
          <p:cNvSpPr txBox="1"/>
          <p:nvPr/>
        </p:nvSpPr>
        <p:spPr>
          <a:xfrm>
            <a:off x="5880271" y="3072994"/>
            <a:ext cx="4664277" cy="3999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000">
                <a:solidFill>
                  <a:srgbClr val="F8F8F8"/>
                </a:solidFill>
                <a:latin typeface="+mn-ea"/>
                <a:ea typeface="+mn-ea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999" dirty="0">
                <a:solidFill>
                  <a:srgbClr val="302A28"/>
                </a:solidFill>
              </a:rPr>
              <a:t>本区域行业调研情况</a:t>
            </a:r>
          </a:p>
        </p:txBody>
      </p:sp>
      <p:sp>
        <p:nvSpPr>
          <p:cNvPr id="18" name="Freeform 18">
            <a:extLst>
              <a:ext uri="{FF2B5EF4-FFF2-40B4-BE49-F238E27FC236}">
                <a16:creationId xmlns:a16="http://schemas.microsoft.com/office/drawing/2014/main" xmlns="" id="{10BEECAD-0FDE-46D9-91F4-C06D8246DCCC}"/>
              </a:ext>
            </a:extLst>
          </p:cNvPr>
          <p:cNvSpPr>
            <a:spLocks noEditPoints="1"/>
          </p:cNvSpPr>
          <p:nvPr/>
        </p:nvSpPr>
        <p:spPr bwMode="auto">
          <a:xfrm>
            <a:off x="5612123" y="3138871"/>
            <a:ext cx="268148" cy="268148"/>
          </a:xfrm>
          <a:custGeom>
            <a:avLst/>
            <a:gdLst>
              <a:gd name="T0" fmla="*/ 117 w 235"/>
              <a:gd name="T1" fmla="*/ 0 h 234"/>
              <a:gd name="T2" fmla="*/ 235 w 235"/>
              <a:gd name="T3" fmla="*/ 117 h 234"/>
              <a:gd name="T4" fmla="*/ 117 w 235"/>
              <a:gd name="T5" fmla="*/ 234 h 234"/>
              <a:gd name="T6" fmla="*/ 0 w 235"/>
              <a:gd name="T7" fmla="*/ 117 h 234"/>
              <a:gd name="T8" fmla="*/ 117 w 235"/>
              <a:gd name="T9" fmla="*/ 0 h 234"/>
              <a:gd name="T10" fmla="*/ 99 w 235"/>
              <a:gd name="T11" fmla="*/ 199 h 234"/>
              <a:gd name="T12" fmla="*/ 135 w 235"/>
              <a:gd name="T13" fmla="*/ 199 h 234"/>
              <a:gd name="T14" fmla="*/ 135 w 235"/>
              <a:gd name="T15" fmla="*/ 136 h 234"/>
              <a:gd name="T16" fmla="*/ 199 w 235"/>
              <a:gd name="T17" fmla="*/ 136 h 234"/>
              <a:gd name="T18" fmla="*/ 199 w 235"/>
              <a:gd name="T19" fmla="*/ 99 h 234"/>
              <a:gd name="T20" fmla="*/ 135 w 235"/>
              <a:gd name="T21" fmla="*/ 99 h 234"/>
              <a:gd name="T22" fmla="*/ 135 w 235"/>
              <a:gd name="T23" fmla="*/ 35 h 234"/>
              <a:gd name="T24" fmla="*/ 99 w 235"/>
              <a:gd name="T25" fmla="*/ 35 h 234"/>
              <a:gd name="T26" fmla="*/ 99 w 235"/>
              <a:gd name="T27" fmla="*/ 99 h 234"/>
              <a:gd name="T28" fmla="*/ 35 w 235"/>
              <a:gd name="T29" fmla="*/ 99 h 234"/>
              <a:gd name="T30" fmla="*/ 35 w 235"/>
              <a:gd name="T31" fmla="*/ 136 h 234"/>
              <a:gd name="T32" fmla="*/ 99 w 235"/>
              <a:gd name="T33" fmla="*/ 136 h 234"/>
              <a:gd name="T34" fmla="*/ 99 w 235"/>
              <a:gd name="T35" fmla="*/ 199 h 2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235" h="234">
                <a:moveTo>
                  <a:pt x="117" y="0"/>
                </a:moveTo>
                <a:cubicBezTo>
                  <a:pt x="182" y="0"/>
                  <a:pt x="235" y="52"/>
                  <a:pt x="235" y="117"/>
                </a:cubicBezTo>
                <a:cubicBezTo>
                  <a:pt x="235" y="182"/>
                  <a:pt x="182" y="234"/>
                  <a:pt x="117" y="234"/>
                </a:cubicBezTo>
                <a:cubicBezTo>
                  <a:pt x="53" y="234"/>
                  <a:pt x="0" y="182"/>
                  <a:pt x="0" y="117"/>
                </a:cubicBezTo>
                <a:cubicBezTo>
                  <a:pt x="0" y="52"/>
                  <a:pt x="53" y="0"/>
                  <a:pt x="117" y="0"/>
                </a:cubicBezTo>
                <a:close/>
                <a:moveTo>
                  <a:pt x="99" y="199"/>
                </a:moveTo>
                <a:lnTo>
                  <a:pt x="135" y="199"/>
                </a:lnTo>
                <a:lnTo>
                  <a:pt x="135" y="136"/>
                </a:lnTo>
                <a:lnTo>
                  <a:pt x="199" y="136"/>
                </a:lnTo>
                <a:lnTo>
                  <a:pt x="199" y="99"/>
                </a:lnTo>
                <a:lnTo>
                  <a:pt x="135" y="99"/>
                </a:lnTo>
                <a:lnTo>
                  <a:pt x="135" y="35"/>
                </a:lnTo>
                <a:lnTo>
                  <a:pt x="99" y="35"/>
                </a:lnTo>
                <a:lnTo>
                  <a:pt x="99" y="99"/>
                </a:lnTo>
                <a:lnTo>
                  <a:pt x="35" y="99"/>
                </a:lnTo>
                <a:lnTo>
                  <a:pt x="35" y="136"/>
                </a:lnTo>
                <a:lnTo>
                  <a:pt x="99" y="136"/>
                </a:lnTo>
                <a:lnTo>
                  <a:pt x="99" y="199"/>
                </a:lnTo>
                <a:close/>
              </a:path>
            </a:pathLst>
          </a:custGeom>
          <a:solidFill>
            <a:srgbClr val="E2231A"/>
          </a:solidFill>
          <a:ln>
            <a:noFill/>
          </a:ln>
        </p:spPr>
        <p:txBody>
          <a:bodyPr vert="horz" wrap="square" lIns="91392" tIns="45696" rIns="91392" bIns="45696" numCol="1" anchor="t" anchorCtr="0" compatLnSpc="1"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 sz="1599">
              <a:solidFill>
                <a:srgbClr val="302A28"/>
              </a:solidFill>
              <a:ea typeface="宋体" panose="02010600030101010101" pitchFamily="2" charset="-122"/>
            </a:endParaRPr>
          </a:p>
        </p:txBody>
      </p:sp>
      <p:sp>
        <p:nvSpPr>
          <p:cNvPr id="19" name="Freeform 21">
            <a:extLst>
              <a:ext uri="{FF2B5EF4-FFF2-40B4-BE49-F238E27FC236}">
                <a16:creationId xmlns:a16="http://schemas.microsoft.com/office/drawing/2014/main" xmlns="" id="{5DAF487A-10F8-4CF5-9672-0C45A22A822C}"/>
              </a:ext>
            </a:extLst>
          </p:cNvPr>
          <p:cNvSpPr>
            <a:spLocks noEditPoints="1"/>
          </p:cNvSpPr>
          <p:nvPr/>
        </p:nvSpPr>
        <p:spPr bwMode="auto">
          <a:xfrm>
            <a:off x="5617157" y="2706507"/>
            <a:ext cx="266561" cy="268148"/>
          </a:xfrm>
          <a:custGeom>
            <a:avLst/>
            <a:gdLst>
              <a:gd name="T0" fmla="*/ 117 w 234"/>
              <a:gd name="T1" fmla="*/ 0 h 234"/>
              <a:gd name="T2" fmla="*/ 234 w 234"/>
              <a:gd name="T3" fmla="*/ 117 h 234"/>
              <a:gd name="T4" fmla="*/ 117 w 234"/>
              <a:gd name="T5" fmla="*/ 234 h 234"/>
              <a:gd name="T6" fmla="*/ 0 w 234"/>
              <a:gd name="T7" fmla="*/ 117 h 234"/>
              <a:gd name="T8" fmla="*/ 117 w 234"/>
              <a:gd name="T9" fmla="*/ 0 h 234"/>
              <a:gd name="T10" fmla="*/ 99 w 234"/>
              <a:gd name="T11" fmla="*/ 199 h 234"/>
              <a:gd name="T12" fmla="*/ 135 w 234"/>
              <a:gd name="T13" fmla="*/ 199 h 234"/>
              <a:gd name="T14" fmla="*/ 135 w 234"/>
              <a:gd name="T15" fmla="*/ 136 h 234"/>
              <a:gd name="T16" fmla="*/ 199 w 234"/>
              <a:gd name="T17" fmla="*/ 136 h 234"/>
              <a:gd name="T18" fmla="*/ 199 w 234"/>
              <a:gd name="T19" fmla="*/ 99 h 234"/>
              <a:gd name="T20" fmla="*/ 135 w 234"/>
              <a:gd name="T21" fmla="*/ 99 h 234"/>
              <a:gd name="T22" fmla="*/ 135 w 234"/>
              <a:gd name="T23" fmla="*/ 35 h 234"/>
              <a:gd name="T24" fmla="*/ 99 w 234"/>
              <a:gd name="T25" fmla="*/ 35 h 234"/>
              <a:gd name="T26" fmla="*/ 99 w 234"/>
              <a:gd name="T27" fmla="*/ 99 h 234"/>
              <a:gd name="T28" fmla="*/ 35 w 234"/>
              <a:gd name="T29" fmla="*/ 99 h 234"/>
              <a:gd name="T30" fmla="*/ 35 w 234"/>
              <a:gd name="T31" fmla="*/ 136 h 234"/>
              <a:gd name="T32" fmla="*/ 99 w 234"/>
              <a:gd name="T33" fmla="*/ 136 h 234"/>
              <a:gd name="T34" fmla="*/ 99 w 234"/>
              <a:gd name="T35" fmla="*/ 199 h 2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234" h="234">
                <a:moveTo>
                  <a:pt x="117" y="0"/>
                </a:moveTo>
                <a:cubicBezTo>
                  <a:pt x="182" y="0"/>
                  <a:pt x="234" y="52"/>
                  <a:pt x="234" y="117"/>
                </a:cubicBezTo>
                <a:cubicBezTo>
                  <a:pt x="234" y="182"/>
                  <a:pt x="182" y="234"/>
                  <a:pt x="117" y="234"/>
                </a:cubicBezTo>
                <a:cubicBezTo>
                  <a:pt x="52" y="234"/>
                  <a:pt x="0" y="182"/>
                  <a:pt x="0" y="117"/>
                </a:cubicBezTo>
                <a:cubicBezTo>
                  <a:pt x="0" y="52"/>
                  <a:pt x="52" y="0"/>
                  <a:pt x="117" y="0"/>
                </a:cubicBezTo>
                <a:close/>
                <a:moveTo>
                  <a:pt x="99" y="199"/>
                </a:moveTo>
                <a:lnTo>
                  <a:pt x="135" y="199"/>
                </a:lnTo>
                <a:lnTo>
                  <a:pt x="135" y="136"/>
                </a:lnTo>
                <a:lnTo>
                  <a:pt x="199" y="136"/>
                </a:lnTo>
                <a:lnTo>
                  <a:pt x="199" y="99"/>
                </a:lnTo>
                <a:lnTo>
                  <a:pt x="135" y="99"/>
                </a:lnTo>
                <a:lnTo>
                  <a:pt x="135" y="35"/>
                </a:lnTo>
                <a:lnTo>
                  <a:pt x="99" y="35"/>
                </a:lnTo>
                <a:lnTo>
                  <a:pt x="99" y="99"/>
                </a:lnTo>
                <a:lnTo>
                  <a:pt x="35" y="99"/>
                </a:lnTo>
                <a:lnTo>
                  <a:pt x="35" y="136"/>
                </a:lnTo>
                <a:lnTo>
                  <a:pt x="99" y="136"/>
                </a:lnTo>
                <a:lnTo>
                  <a:pt x="99" y="199"/>
                </a:lnTo>
                <a:close/>
              </a:path>
            </a:pathLst>
          </a:custGeom>
          <a:solidFill>
            <a:srgbClr val="E2231A"/>
          </a:solidFill>
          <a:ln>
            <a:noFill/>
          </a:ln>
        </p:spPr>
        <p:txBody>
          <a:bodyPr vert="horz" wrap="square" lIns="91392" tIns="45696" rIns="91392" bIns="45696" numCol="1" anchor="t" anchorCtr="0" compatLnSpc="1"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 sz="1599">
              <a:solidFill>
                <a:srgbClr val="302A28"/>
              </a:solidFill>
              <a:ea typeface="宋体" panose="02010600030101010101" pitchFamily="2" charset="-122"/>
            </a:endParaRPr>
          </a:p>
        </p:txBody>
      </p:sp>
      <p:sp>
        <p:nvSpPr>
          <p:cNvPr id="20" name="Freeform 22">
            <a:extLst>
              <a:ext uri="{FF2B5EF4-FFF2-40B4-BE49-F238E27FC236}">
                <a16:creationId xmlns:a16="http://schemas.microsoft.com/office/drawing/2014/main" xmlns="" id="{BA4D70DB-FB05-4911-969E-1175C663AACA}"/>
              </a:ext>
            </a:extLst>
          </p:cNvPr>
          <p:cNvSpPr>
            <a:spLocks noEditPoints="1"/>
          </p:cNvSpPr>
          <p:nvPr/>
        </p:nvSpPr>
        <p:spPr bwMode="auto">
          <a:xfrm>
            <a:off x="8451042" y="2706507"/>
            <a:ext cx="266561" cy="268148"/>
          </a:xfrm>
          <a:custGeom>
            <a:avLst/>
            <a:gdLst>
              <a:gd name="T0" fmla="*/ 117 w 234"/>
              <a:gd name="T1" fmla="*/ 0 h 234"/>
              <a:gd name="T2" fmla="*/ 234 w 234"/>
              <a:gd name="T3" fmla="*/ 117 h 234"/>
              <a:gd name="T4" fmla="*/ 117 w 234"/>
              <a:gd name="T5" fmla="*/ 234 h 234"/>
              <a:gd name="T6" fmla="*/ 0 w 234"/>
              <a:gd name="T7" fmla="*/ 117 h 234"/>
              <a:gd name="T8" fmla="*/ 117 w 234"/>
              <a:gd name="T9" fmla="*/ 0 h 234"/>
              <a:gd name="T10" fmla="*/ 99 w 234"/>
              <a:gd name="T11" fmla="*/ 199 h 234"/>
              <a:gd name="T12" fmla="*/ 135 w 234"/>
              <a:gd name="T13" fmla="*/ 199 h 234"/>
              <a:gd name="T14" fmla="*/ 135 w 234"/>
              <a:gd name="T15" fmla="*/ 136 h 234"/>
              <a:gd name="T16" fmla="*/ 199 w 234"/>
              <a:gd name="T17" fmla="*/ 136 h 234"/>
              <a:gd name="T18" fmla="*/ 199 w 234"/>
              <a:gd name="T19" fmla="*/ 98 h 234"/>
              <a:gd name="T20" fmla="*/ 135 w 234"/>
              <a:gd name="T21" fmla="*/ 98 h 234"/>
              <a:gd name="T22" fmla="*/ 135 w 234"/>
              <a:gd name="T23" fmla="*/ 35 h 234"/>
              <a:gd name="T24" fmla="*/ 99 w 234"/>
              <a:gd name="T25" fmla="*/ 35 h 234"/>
              <a:gd name="T26" fmla="*/ 99 w 234"/>
              <a:gd name="T27" fmla="*/ 98 h 234"/>
              <a:gd name="T28" fmla="*/ 35 w 234"/>
              <a:gd name="T29" fmla="*/ 98 h 234"/>
              <a:gd name="T30" fmla="*/ 35 w 234"/>
              <a:gd name="T31" fmla="*/ 136 h 234"/>
              <a:gd name="T32" fmla="*/ 99 w 234"/>
              <a:gd name="T33" fmla="*/ 136 h 234"/>
              <a:gd name="T34" fmla="*/ 99 w 234"/>
              <a:gd name="T35" fmla="*/ 199 h 2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234" h="234">
                <a:moveTo>
                  <a:pt x="117" y="0"/>
                </a:moveTo>
                <a:cubicBezTo>
                  <a:pt x="182" y="0"/>
                  <a:pt x="234" y="52"/>
                  <a:pt x="234" y="117"/>
                </a:cubicBezTo>
                <a:cubicBezTo>
                  <a:pt x="234" y="182"/>
                  <a:pt x="182" y="234"/>
                  <a:pt x="117" y="234"/>
                </a:cubicBezTo>
                <a:cubicBezTo>
                  <a:pt x="52" y="234"/>
                  <a:pt x="0" y="182"/>
                  <a:pt x="0" y="117"/>
                </a:cubicBezTo>
                <a:cubicBezTo>
                  <a:pt x="0" y="52"/>
                  <a:pt x="52" y="0"/>
                  <a:pt x="117" y="0"/>
                </a:cubicBezTo>
                <a:close/>
                <a:moveTo>
                  <a:pt x="99" y="199"/>
                </a:moveTo>
                <a:lnTo>
                  <a:pt x="135" y="199"/>
                </a:lnTo>
                <a:lnTo>
                  <a:pt x="135" y="136"/>
                </a:lnTo>
                <a:lnTo>
                  <a:pt x="199" y="136"/>
                </a:lnTo>
                <a:lnTo>
                  <a:pt x="199" y="98"/>
                </a:lnTo>
                <a:lnTo>
                  <a:pt x="135" y="98"/>
                </a:lnTo>
                <a:lnTo>
                  <a:pt x="135" y="35"/>
                </a:lnTo>
                <a:lnTo>
                  <a:pt x="99" y="35"/>
                </a:lnTo>
                <a:lnTo>
                  <a:pt x="99" y="98"/>
                </a:lnTo>
                <a:lnTo>
                  <a:pt x="35" y="98"/>
                </a:lnTo>
                <a:lnTo>
                  <a:pt x="35" y="136"/>
                </a:lnTo>
                <a:lnTo>
                  <a:pt x="99" y="136"/>
                </a:lnTo>
                <a:lnTo>
                  <a:pt x="99" y="199"/>
                </a:lnTo>
                <a:close/>
              </a:path>
            </a:pathLst>
          </a:custGeom>
          <a:solidFill>
            <a:srgbClr val="E2231A"/>
          </a:solidFill>
          <a:ln>
            <a:noFill/>
          </a:ln>
        </p:spPr>
        <p:txBody>
          <a:bodyPr vert="horz" wrap="square" lIns="91392" tIns="45696" rIns="91392" bIns="45696" numCol="1" anchor="t" anchorCtr="0" compatLnSpc="1"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 sz="1599">
              <a:solidFill>
                <a:srgbClr val="302A28"/>
              </a:solidFill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49668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2" fill="hold" nodeType="withEffect" p14:presetBounceEnd="4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4000">
                                          <p:cBhvr additive="base">
                                            <p:cTn id="11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4000">
                                          <p:cBhvr additive="base">
                                            <p:cTn id="12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4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8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0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2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5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6" dur="500" tmFilter="0,0; .5, 1; 1, 1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28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0" dur="10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1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2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5" dur="10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6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7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8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0" dur="10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1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2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3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5" dur="10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6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7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8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0" dur="10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1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2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3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5" dur="10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6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7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" grpId="0" animBg="1"/>
          <p:bldP spid="13" grpId="0"/>
          <p:bldP spid="14" grpId="0"/>
          <p:bldP spid="15" grpId="0"/>
          <p:bldP spid="16" grpId="0"/>
          <p:bldP spid="17" grpId="0"/>
          <p:bldP spid="18" grpId="0" animBg="1"/>
          <p:bldP spid="19" grpId="0" animBg="1"/>
          <p:bldP spid="20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4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8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0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2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5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6" dur="500" tmFilter="0,0; .5, 1; 1, 1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28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0" dur="10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1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2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5" dur="10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6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7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8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0" dur="10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1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2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3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5" dur="10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6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7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8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0" dur="10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1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2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3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5" dur="10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6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7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" grpId="0" animBg="1"/>
          <p:bldP spid="13" grpId="0"/>
          <p:bldP spid="14" grpId="0"/>
          <p:bldP spid="15" grpId="0"/>
          <p:bldP spid="16" grpId="0"/>
          <p:bldP spid="17" grpId="0"/>
          <p:bldP spid="18" grpId="0" animBg="1"/>
          <p:bldP spid="19" grpId="0" animBg="1"/>
          <p:bldP spid="20" grpId="0" animBg="1"/>
        </p:bldLst>
      </p:timing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6" name="图片 115">
            <a:extLst>
              <a:ext uri="{FF2B5EF4-FFF2-40B4-BE49-F238E27FC236}">
                <a16:creationId xmlns:a16="http://schemas.microsoft.com/office/drawing/2014/main" xmlns="" id="{4CD3193C-6347-4438-8B96-F52A46F5A46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9559" y="2075543"/>
            <a:ext cx="3018167" cy="2076516"/>
          </a:xfrm>
          <a:prstGeom prst="rect">
            <a:avLst/>
          </a:prstGeom>
        </p:spPr>
      </p:pic>
      <p:pic>
        <p:nvPicPr>
          <p:cNvPr id="114" name="图片 113">
            <a:extLst>
              <a:ext uri="{FF2B5EF4-FFF2-40B4-BE49-F238E27FC236}">
                <a16:creationId xmlns:a16="http://schemas.microsoft.com/office/drawing/2014/main" xmlns="" id="{58CD06FB-5554-4F8B-9834-7677636C7EB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9905" y="2075543"/>
            <a:ext cx="3065335" cy="2088243"/>
          </a:xfrm>
          <a:prstGeom prst="rect">
            <a:avLst/>
          </a:prstGeom>
        </p:spPr>
      </p:pic>
      <p:pic>
        <p:nvPicPr>
          <p:cNvPr id="112" name="图片 111">
            <a:extLst>
              <a:ext uri="{FF2B5EF4-FFF2-40B4-BE49-F238E27FC236}">
                <a16:creationId xmlns:a16="http://schemas.microsoft.com/office/drawing/2014/main" xmlns="" id="{937C0289-531B-4193-B7FE-325269EAA30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687" y="2075544"/>
            <a:ext cx="3044157" cy="2088470"/>
          </a:xfrm>
          <a:prstGeom prst="rect">
            <a:avLst/>
          </a:prstGeom>
        </p:spPr>
      </p:pic>
      <p:sp>
        <p:nvSpPr>
          <p:cNvPr id="3" name="等腰三角形 2">
            <a:extLst>
              <a:ext uri="{FF2B5EF4-FFF2-40B4-BE49-F238E27FC236}">
                <a16:creationId xmlns:a16="http://schemas.microsoft.com/office/drawing/2014/main" xmlns="" id="{CD04C88E-A330-4C9E-8900-1A5F6DFCA391}"/>
              </a:ext>
            </a:extLst>
          </p:cNvPr>
          <p:cNvSpPr/>
          <p:nvPr/>
        </p:nvSpPr>
        <p:spPr>
          <a:xfrm rot="5400000">
            <a:off x="-68579" y="342600"/>
            <a:ext cx="994396" cy="857236"/>
          </a:xfrm>
          <a:prstGeom prst="triangle">
            <a:avLst>
              <a:gd name="adj" fmla="val 63472"/>
            </a:avLst>
          </a:prstGeom>
          <a:solidFill>
            <a:srgbClr val="E2231A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grpSp>
        <p:nvGrpSpPr>
          <p:cNvPr id="9" name="组合 8">
            <a:extLst>
              <a:ext uri="{FF2B5EF4-FFF2-40B4-BE49-F238E27FC236}">
                <a16:creationId xmlns:a16="http://schemas.microsoft.com/office/drawing/2014/main" xmlns="" id="{165DFFA5-F59B-4DC6-93FB-E47E4FF76305}"/>
              </a:ext>
            </a:extLst>
          </p:cNvPr>
          <p:cNvGrpSpPr/>
          <p:nvPr/>
        </p:nvGrpSpPr>
        <p:grpSpPr>
          <a:xfrm>
            <a:off x="929912" y="504834"/>
            <a:ext cx="6120680" cy="763582"/>
            <a:chOff x="874713" y="281210"/>
            <a:chExt cx="6558644" cy="763582"/>
          </a:xfrm>
        </p:grpSpPr>
        <p:sp>
          <p:nvSpPr>
            <p:cNvPr id="10" name="文本框 9">
              <a:extLst>
                <a:ext uri="{FF2B5EF4-FFF2-40B4-BE49-F238E27FC236}">
                  <a16:creationId xmlns:a16="http://schemas.microsoft.com/office/drawing/2014/main" xmlns="" id="{6B4ECA48-97E5-4EE4-B092-52BA2CEFBA46}"/>
                </a:ext>
              </a:extLst>
            </p:cNvPr>
            <p:cNvSpPr txBox="1"/>
            <p:nvPr/>
          </p:nvSpPr>
          <p:spPr>
            <a:xfrm>
              <a:off x="874713" y="281210"/>
              <a:ext cx="2646878" cy="58477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3200" b="1" dirty="0">
                  <a:solidFill>
                    <a:srgbClr val="E2231A"/>
                  </a:solidFill>
                  <a:latin typeface="Arial"/>
                </a:rPr>
                <a:t>国家政策分析</a:t>
              </a:r>
            </a:p>
          </p:txBody>
        </p:sp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xmlns="" id="{0144844E-3744-413A-AA93-28B0BB165402}"/>
                </a:ext>
              </a:extLst>
            </p:cNvPr>
            <p:cNvSpPr txBox="1"/>
            <p:nvPr/>
          </p:nvSpPr>
          <p:spPr>
            <a:xfrm>
              <a:off x="874713" y="775551"/>
              <a:ext cx="6558644" cy="26924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100" dirty="0">
                  <a:solidFill>
                    <a:prstClr val="white">
                      <a:lumMod val="50000"/>
                    </a:prstClr>
                  </a:solidFill>
                  <a:latin typeface="Arial"/>
                </a:rPr>
                <a:t>National policy analysis</a:t>
              </a:r>
            </a:p>
          </p:txBody>
        </p:sp>
      </p:grpSp>
      <p:sp>
        <p:nvSpPr>
          <p:cNvPr id="87" name="等腰三角形 86">
            <a:extLst>
              <a:ext uri="{FF2B5EF4-FFF2-40B4-BE49-F238E27FC236}">
                <a16:creationId xmlns:a16="http://schemas.microsoft.com/office/drawing/2014/main" xmlns="" id="{7CE961B4-1C73-47BD-A5B6-57232C300018}"/>
              </a:ext>
            </a:extLst>
          </p:cNvPr>
          <p:cNvSpPr/>
          <p:nvPr/>
        </p:nvSpPr>
        <p:spPr>
          <a:xfrm rot="5400000">
            <a:off x="1055688" y="2075543"/>
            <a:ext cx="827314" cy="827314"/>
          </a:xfrm>
          <a:prstGeom prst="triangle">
            <a:avLst>
              <a:gd name="adj" fmla="val 0"/>
            </a:avLst>
          </a:prstGeom>
          <a:solidFill>
            <a:srgbClr val="E2231A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88" name="等腰三角形 87">
            <a:extLst>
              <a:ext uri="{FF2B5EF4-FFF2-40B4-BE49-F238E27FC236}">
                <a16:creationId xmlns:a16="http://schemas.microsoft.com/office/drawing/2014/main" xmlns="" id="{14AB9615-D50B-4DD2-934C-A6233B942FBC}"/>
              </a:ext>
            </a:extLst>
          </p:cNvPr>
          <p:cNvSpPr/>
          <p:nvPr/>
        </p:nvSpPr>
        <p:spPr>
          <a:xfrm rot="5400000">
            <a:off x="4512624" y="2075543"/>
            <a:ext cx="827314" cy="827314"/>
          </a:xfrm>
          <a:prstGeom prst="triangle">
            <a:avLst>
              <a:gd name="adj" fmla="val 0"/>
            </a:avLst>
          </a:prstGeom>
          <a:solidFill>
            <a:srgbClr val="E2231A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89" name="等腰三角形 88">
            <a:extLst>
              <a:ext uri="{FF2B5EF4-FFF2-40B4-BE49-F238E27FC236}">
                <a16:creationId xmlns:a16="http://schemas.microsoft.com/office/drawing/2014/main" xmlns="" id="{D08474AC-1D33-439A-A53B-1D3985F33AAF}"/>
              </a:ext>
            </a:extLst>
          </p:cNvPr>
          <p:cNvSpPr/>
          <p:nvPr/>
        </p:nvSpPr>
        <p:spPr>
          <a:xfrm rot="5400000">
            <a:off x="7969560" y="2075543"/>
            <a:ext cx="827314" cy="827314"/>
          </a:xfrm>
          <a:prstGeom prst="triangle">
            <a:avLst>
              <a:gd name="adj" fmla="val 0"/>
            </a:avLst>
          </a:prstGeom>
          <a:solidFill>
            <a:srgbClr val="E2231A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90" name="文本框 89">
            <a:extLst>
              <a:ext uri="{FF2B5EF4-FFF2-40B4-BE49-F238E27FC236}">
                <a16:creationId xmlns:a16="http://schemas.microsoft.com/office/drawing/2014/main" xmlns="" id="{34F27242-F75A-4C4B-BD7F-5579A6DA245B}"/>
              </a:ext>
            </a:extLst>
          </p:cNvPr>
          <p:cNvSpPr txBox="1"/>
          <p:nvPr/>
        </p:nvSpPr>
        <p:spPr>
          <a:xfrm>
            <a:off x="1106460" y="2121263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rgbClr val="FFFFFF"/>
                </a:solidFill>
                <a:latin typeface="Arial"/>
              </a:rPr>
              <a:t>1</a:t>
            </a:r>
            <a:endParaRPr lang="zh-CN" altLang="en-US" dirty="0">
              <a:solidFill>
                <a:srgbClr val="FFFFFF"/>
              </a:solidFill>
              <a:latin typeface="Arial"/>
            </a:endParaRPr>
          </a:p>
        </p:txBody>
      </p:sp>
      <p:sp>
        <p:nvSpPr>
          <p:cNvPr id="91" name="文本框 90">
            <a:extLst>
              <a:ext uri="{FF2B5EF4-FFF2-40B4-BE49-F238E27FC236}">
                <a16:creationId xmlns:a16="http://schemas.microsoft.com/office/drawing/2014/main" xmlns="" id="{8BA69C80-5DEB-45D8-A0AC-FCFBF8DFA891}"/>
              </a:ext>
            </a:extLst>
          </p:cNvPr>
          <p:cNvSpPr txBox="1"/>
          <p:nvPr/>
        </p:nvSpPr>
        <p:spPr>
          <a:xfrm>
            <a:off x="4558344" y="2121263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rgbClr val="FFFFFF"/>
                </a:solidFill>
                <a:latin typeface="Arial"/>
              </a:rPr>
              <a:t>2</a:t>
            </a:r>
            <a:endParaRPr lang="zh-CN" altLang="en-US" dirty="0">
              <a:solidFill>
                <a:srgbClr val="FFFFFF"/>
              </a:solidFill>
              <a:latin typeface="Arial"/>
            </a:endParaRPr>
          </a:p>
        </p:txBody>
      </p:sp>
      <p:sp>
        <p:nvSpPr>
          <p:cNvPr id="92" name="文本框 91">
            <a:extLst>
              <a:ext uri="{FF2B5EF4-FFF2-40B4-BE49-F238E27FC236}">
                <a16:creationId xmlns:a16="http://schemas.microsoft.com/office/drawing/2014/main" xmlns="" id="{2C7A89B2-109F-479D-8E26-845B75B1EBCE}"/>
              </a:ext>
            </a:extLst>
          </p:cNvPr>
          <p:cNvSpPr txBox="1"/>
          <p:nvPr/>
        </p:nvSpPr>
        <p:spPr>
          <a:xfrm>
            <a:off x="8025468" y="2121263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rgbClr val="FFFFFF"/>
                </a:solidFill>
                <a:latin typeface="Arial"/>
              </a:rPr>
              <a:t>3</a:t>
            </a:r>
            <a:endParaRPr lang="zh-CN" altLang="en-US" dirty="0">
              <a:solidFill>
                <a:srgbClr val="FFFFFF"/>
              </a:solidFill>
              <a:latin typeface="Arial"/>
            </a:endParaRPr>
          </a:p>
        </p:txBody>
      </p:sp>
      <p:sp>
        <p:nvSpPr>
          <p:cNvPr id="93" name="矩形 92">
            <a:extLst>
              <a:ext uri="{FF2B5EF4-FFF2-40B4-BE49-F238E27FC236}">
                <a16:creationId xmlns:a16="http://schemas.microsoft.com/office/drawing/2014/main" xmlns="" id="{F6E6AD03-CC17-4FBE-BD1E-83B77A875F40}"/>
              </a:ext>
            </a:extLst>
          </p:cNvPr>
          <p:cNvSpPr/>
          <p:nvPr/>
        </p:nvSpPr>
        <p:spPr>
          <a:xfrm>
            <a:off x="2613664" y="3825649"/>
            <a:ext cx="1479241" cy="338137"/>
          </a:xfrm>
          <a:prstGeom prst="rect">
            <a:avLst/>
          </a:prstGeom>
          <a:solidFill>
            <a:srgbClr val="58627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grpSp>
        <p:nvGrpSpPr>
          <p:cNvPr id="94" name="组合 93">
            <a:extLst>
              <a:ext uri="{FF2B5EF4-FFF2-40B4-BE49-F238E27FC236}">
                <a16:creationId xmlns:a16="http://schemas.microsoft.com/office/drawing/2014/main" xmlns="" id="{3747F799-2A4F-41E0-BD5A-5A3FF1B87152}"/>
              </a:ext>
            </a:extLst>
          </p:cNvPr>
          <p:cNvGrpSpPr/>
          <p:nvPr/>
        </p:nvGrpSpPr>
        <p:grpSpPr>
          <a:xfrm>
            <a:off x="966789" y="4375433"/>
            <a:ext cx="3122868" cy="1514750"/>
            <a:chOff x="1217273" y="3613089"/>
            <a:chExt cx="3122868" cy="1514750"/>
          </a:xfrm>
        </p:grpSpPr>
        <p:sp>
          <p:nvSpPr>
            <p:cNvPr id="95" name="矩形 94">
              <a:extLst>
                <a:ext uri="{FF2B5EF4-FFF2-40B4-BE49-F238E27FC236}">
                  <a16:creationId xmlns:a16="http://schemas.microsoft.com/office/drawing/2014/main" xmlns="" id="{352CA274-8D1B-420F-A1F0-0D8C9023FE9D}"/>
                </a:ext>
              </a:extLst>
            </p:cNvPr>
            <p:cNvSpPr/>
            <p:nvPr/>
          </p:nvSpPr>
          <p:spPr>
            <a:xfrm>
              <a:off x="1217273" y="4050621"/>
              <a:ext cx="3122868" cy="107721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/>
              <a:r>
                <a:rPr lang="zh-CN" altLang="en-US" sz="1600" kern="0" dirty="0">
                  <a:solidFill>
                    <a:srgbClr val="000000">
                      <a:lumMod val="65000"/>
                      <a:lumOff val="35000"/>
                    </a:srgbClr>
                  </a:solidFill>
                  <a:latin typeface="Arial"/>
                </a:rPr>
                <a:t>汽车销售快速增长，汽车保有量大幅提升。汽车维修行业暴露出的信息不公开、消费不透明、不诚信等问题突出。</a:t>
              </a:r>
            </a:p>
          </p:txBody>
        </p:sp>
        <p:sp>
          <p:nvSpPr>
            <p:cNvPr id="96" name="文本框 95">
              <a:extLst>
                <a:ext uri="{FF2B5EF4-FFF2-40B4-BE49-F238E27FC236}">
                  <a16:creationId xmlns:a16="http://schemas.microsoft.com/office/drawing/2014/main" xmlns="" id="{567628DE-2353-4DE0-9FB8-0D1D302BC333}"/>
                </a:ext>
              </a:extLst>
            </p:cNvPr>
            <p:cNvSpPr txBox="1"/>
            <p:nvPr/>
          </p:nvSpPr>
          <p:spPr>
            <a:xfrm>
              <a:off x="1217273" y="3613089"/>
              <a:ext cx="1210588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lvl="0"/>
              <a:r>
                <a:rPr lang="zh-CN" altLang="en-US" sz="2000" b="1" kern="0" dirty="0">
                  <a:solidFill>
                    <a:srgbClr val="000000">
                      <a:lumMod val="65000"/>
                      <a:lumOff val="35000"/>
                    </a:srgbClr>
                  </a:solidFill>
                </a:rPr>
                <a:t>市场混乱</a:t>
              </a:r>
            </a:p>
          </p:txBody>
        </p:sp>
      </p:grpSp>
      <p:grpSp>
        <p:nvGrpSpPr>
          <p:cNvPr id="97" name="组合 96">
            <a:extLst>
              <a:ext uri="{FF2B5EF4-FFF2-40B4-BE49-F238E27FC236}">
                <a16:creationId xmlns:a16="http://schemas.microsoft.com/office/drawing/2014/main" xmlns="" id="{7F2A1AB9-C3CF-4B11-97DD-78ADE98C424A}"/>
              </a:ext>
            </a:extLst>
          </p:cNvPr>
          <p:cNvGrpSpPr/>
          <p:nvPr/>
        </p:nvGrpSpPr>
        <p:grpSpPr>
          <a:xfrm>
            <a:off x="4423725" y="4375433"/>
            <a:ext cx="3151516" cy="1514750"/>
            <a:chOff x="1217273" y="3613089"/>
            <a:chExt cx="3151516" cy="1514750"/>
          </a:xfrm>
        </p:grpSpPr>
        <p:sp>
          <p:nvSpPr>
            <p:cNvPr id="98" name="矩形 97">
              <a:extLst>
                <a:ext uri="{FF2B5EF4-FFF2-40B4-BE49-F238E27FC236}">
                  <a16:creationId xmlns:a16="http://schemas.microsoft.com/office/drawing/2014/main" xmlns="" id="{2E79DF68-3888-4FC8-AF99-ABBBAD80AC9E}"/>
                </a:ext>
              </a:extLst>
            </p:cNvPr>
            <p:cNvSpPr/>
            <p:nvPr/>
          </p:nvSpPr>
          <p:spPr>
            <a:xfrm>
              <a:off x="1217273" y="4050621"/>
              <a:ext cx="3151516" cy="107721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/>
              <a:r>
                <a:rPr lang="en-US" altLang="zh-CN" sz="1600" kern="0" dirty="0">
                  <a:solidFill>
                    <a:srgbClr val="000000">
                      <a:lumMod val="65000"/>
                      <a:lumOff val="35000"/>
                    </a:srgbClr>
                  </a:solidFill>
                  <a:latin typeface="Arial"/>
                </a:rPr>
                <a:t>4S</a:t>
              </a:r>
              <a:r>
                <a:rPr lang="zh-CN" altLang="en-US" sz="1600" kern="0" dirty="0">
                  <a:solidFill>
                    <a:srgbClr val="000000">
                      <a:lumMod val="65000"/>
                      <a:lumOff val="35000"/>
                    </a:srgbClr>
                  </a:solidFill>
                  <a:latin typeface="Arial"/>
                </a:rPr>
                <a:t>店把持了原厂配件资源，获得普遍认可，服务费很高。非</a:t>
              </a:r>
              <a:r>
                <a:rPr lang="en-US" altLang="zh-CN" sz="1600" kern="0" dirty="0">
                  <a:solidFill>
                    <a:srgbClr val="000000">
                      <a:lumMod val="65000"/>
                      <a:lumOff val="35000"/>
                    </a:srgbClr>
                  </a:solidFill>
                  <a:latin typeface="Arial"/>
                </a:rPr>
                <a:t>4S</a:t>
              </a:r>
              <a:r>
                <a:rPr lang="zh-CN" altLang="en-US" sz="1600" kern="0" dirty="0">
                  <a:solidFill>
                    <a:srgbClr val="000000">
                      <a:lumMod val="65000"/>
                      <a:lumOff val="35000"/>
                    </a:srgbClr>
                  </a:solidFill>
                  <a:latin typeface="Arial"/>
                </a:rPr>
                <a:t>店渠道很难获得原厂零部件，得不到消费者信任。</a:t>
              </a:r>
            </a:p>
          </p:txBody>
        </p:sp>
        <p:sp>
          <p:nvSpPr>
            <p:cNvPr id="99" name="文本框 98">
              <a:extLst>
                <a:ext uri="{FF2B5EF4-FFF2-40B4-BE49-F238E27FC236}">
                  <a16:creationId xmlns:a16="http://schemas.microsoft.com/office/drawing/2014/main" xmlns="" id="{94E1E9FF-D61C-4090-8442-558EE1754C86}"/>
                </a:ext>
              </a:extLst>
            </p:cNvPr>
            <p:cNvSpPr txBox="1"/>
            <p:nvPr/>
          </p:nvSpPr>
          <p:spPr>
            <a:xfrm>
              <a:off x="1217273" y="3613089"/>
              <a:ext cx="1210588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lvl="0"/>
              <a:r>
                <a:rPr lang="zh-CN" altLang="en-US" sz="2000" b="1" kern="0" dirty="0">
                  <a:solidFill>
                    <a:srgbClr val="000000">
                      <a:lumMod val="65000"/>
                      <a:lumOff val="35000"/>
                    </a:srgbClr>
                  </a:solidFill>
                </a:rPr>
                <a:t>垄断严重</a:t>
              </a:r>
            </a:p>
          </p:txBody>
        </p:sp>
      </p:grpSp>
      <p:grpSp>
        <p:nvGrpSpPr>
          <p:cNvPr id="100" name="组合 99">
            <a:extLst>
              <a:ext uri="{FF2B5EF4-FFF2-40B4-BE49-F238E27FC236}">
                <a16:creationId xmlns:a16="http://schemas.microsoft.com/office/drawing/2014/main" xmlns="" id="{0FD249B7-5F09-42BE-9834-EEA7A6B2CFB1}"/>
              </a:ext>
            </a:extLst>
          </p:cNvPr>
          <p:cNvGrpSpPr/>
          <p:nvPr/>
        </p:nvGrpSpPr>
        <p:grpSpPr>
          <a:xfrm>
            <a:off x="7880660" y="4375433"/>
            <a:ext cx="3107067" cy="1514750"/>
            <a:chOff x="1217272" y="3613089"/>
            <a:chExt cx="3107067" cy="1514750"/>
          </a:xfrm>
        </p:grpSpPr>
        <p:sp>
          <p:nvSpPr>
            <p:cNvPr id="101" name="矩形 100">
              <a:extLst>
                <a:ext uri="{FF2B5EF4-FFF2-40B4-BE49-F238E27FC236}">
                  <a16:creationId xmlns:a16="http://schemas.microsoft.com/office/drawing/2014/main" xmlns="" id="{9FD56213-09AA-4743-AE2E-A0B25D1839DF}"/>
                </a:ext>
              </a:extLst>
            </p:cNvPr>
            <p:cNvSpPr/>
            <p:nvPr/>
          </p:nvSpPr>
          <p:spPr>
            <a:xfrm>
              <a:off x="1217272" y="4050621"/>
              <a:ext cx="3107067" cy="107721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/>
              <a:r>
                <a:rPr lang="en-US" altLang="zh-CN" sz="1600" kern="0" dirty="0">
                  <a:solidFill>
                    <a:srgbClr val="000000">
                      <a:lumMod val="65000"/>
                      <a:lumOff val="35000"/>
                    </a:srgbClr>
                  </a:solidFill>
                  <a:latin typeface="Arial"/>
                </a:rPr>
                <a:t>《</a:t>
              </a:r>
              <a:r>
                <a:rPr lang="zh-CN" altLang="en-US" sz="1600" kern="0" dirty="0">
                  <a:solidFill>
                    <a:srgbClr val="000000">
                      <a:lumMod val="65000"/>
                      <a:lumOff val="35000"/>
                    </a:srgbClr>
                  </a:solidFill>
                  <a:latin typeface="Arial"/>
                </a:rPr>
                <a:t>某某行业实施管理办法</a:t>
              </a:r>
              <a:r>
                <a:rPr lang="en-US" altLang="zh-CN" sz="1600" kern="0" dirty="0">
                  <a:solidFill>
                    <a:srgbClr val="000000">
                      <a:lumMod val="65000"/>
                      <a:lumOff val="35000"/>
                    </a:srgbClr>
                  </a:solidFill>
                  <a:latin typeface="Arial"/>
                </a:rPr>
                <a:t>》</a:t>
              </a:r>
              <a:r>
                <a:rPr lang="zh-CN" altLang="en-US" sz="1600" kern="0" dirty="0">
                  <a:solidFill>
                    <a:srgbClr val="000000">
                      <a:lumMod val="65000"/>
                      <a:lumOff val="35000"/>
                    </a:srgbClr>
                  </a:solidFill>
                  <a:latin typeface="Arial"/>
                </a:rPr>
                <a:t>的发布，市场公平竞争成为趋势。该行业将实现技术数据的透明；原厂配件自由流通。</a:t>
              </a:r>
            </a:p>
          </p:txBody>
        </p:sp>
        <p:sp>
          <p:nvSpPr>
            <p:cNvPr id="102" name="文本框 101">
              <a:extLst>
                <a:ext uri="{FF2B5EF4-FFF2-40B4-BE49-F238E27FC236}">
                  <a16:creationId xmlns:a16="http://schemas.microsoft.com/office/drawing/2014/main" xmlns="" id="{3246D842-2522-4A61-89C5-218C348F8C1D}"/>
                </a:ext>
              </a:extLst>
            </p:cNvPr>
            <p:cNvSpPr txBox="1"/>
            <p:nvPr/>
          </p:nvSpPr>
          <p:spPr>
            <a:xfrm>
              <a:off x="1217273" y="3613089"/>
              <a:ext cx="1210588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lvl="0"/>
              <a:r>
                <a:rPr lang="zh-CN" altLang="en-US" sz="2000" b="1" kern="0" dirty="0">
                  <a:solidFill>
                    <a:srgbClr val="000000">
                      <a:lumMod val="65000"/>
                      <a:lumOff val="35000"/>
                    </a:srgbClr>
                  </a:solidFill>
                </a:rPr>
                <a:t>政策利好</a:t>
              </a:r>
            </a:p>
          </p:txBody>
        </p:sp>
      </p:grpSp>
      <p:sp>
        <p:nvSpPr>
          <p:cNvPr id="103" name="矩形 102">
            <a:extLst>
              <a:ext uri="{FF2B5EF4-FFF2-40B4-BE49-F238E27FC236}">
                <a16:creationId xmlns:a16="http://schemas.microsoft.com/office/drawing/2014/main" xmlns="" id="{CBEC848D-87E4-4966-9C86-36373CD5CBEF}"/>
              </a:ext>
            </a:extLst>
          </p:cNvPr>
          <p:cNvSpPr/>
          <p:nvPr/>
        </p:nvSpPr>
        <p:spPr>
          <a:xfrm>
            <a:off x="6096000" y="3825649"/>
            <a:ext cx="1479241" cy="338137"/>
          </a:xfrm>
          <a:prstGeom prst="rect">
            <a:avLst/>
          </a:prstGeom>
          <a:solidFill>
            <a:srgbClr val="58627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104" name="矩形 103">
            <a:extLst>
              <a:ext uri="{FF2B5EF4-FFF2-40B4-BE49-F238E27FC236}">
                <a16:creationId xmlns:a16="http://schemas.microsoft.com/office/drawing/2014/main" xmlns="" id="{BD34C171-8098-4898-BC4F-D5B5EB7F24E3}"/>
              </a:ext>
            </a:extLst>
          </p:cNvPr>
          <p:cNvSpPr/>
          <p:nvPr/>
        </p:nvSpPr>
        <p:spPr>
          <a:xfrm>
            <a:off x="9508486" y="3825649"/>
            <a:ext cx="1479241" cy="338137"/>
          </a:xfrm>
          <a:prstGeom prst="rect">
            <a:avLst/>
          </a:prstGeom>
          <a:solidFill>
            <a:srgbClr val="58627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105" name="文本框 104">
            <a:extLst>
              <a:ext uri="{FF2B5EF4-FFF2-40B4-BE49-F238E27FC236}">
                <a16:creationId xmlns:a16="http://schemas.microsoft.com/office/drawing/2014/main" xmlns="" id="{41F18A7D-9423-4D9E-8F59-44373B9736C7}"/>
              </a:ext>
            </a:extLst>
          </p:cNvPr>
          <p:cNvSpPr txBox="1"/>
          <p:nvPr/>
        </p:nvSpPr>
        <p:spPr>
          <a:xfrm>
            <a:off x="2728368" y="3844282"/>
            <a:ext cx="126188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t>标题文字添加</a:t>
            </a:r>
          </a:p>
        </p:txBody>
      </p:sp>
      <p:sp>
        <p:nvSpPr>
          <p:cNvPr id="106" name="文本框 105">
            <a:extLst>
              <a:ext uri="{FF2B5EF4-FFF2-40B4-BE49-F238E27FC236}">
                <a16:creationId xmlns:a16="http://schemas.microsoft.com/office/drawing/2014/main" xmlns="" id="{D2512785-CEAE-4D72-9C4C-AF708E0CE83F}"/>
              </a:ext>
            </a:extLst>
          </p:cNvPr>
          <p:cNvSpPr txBox="1"/>
          <p:nvPr/>
        </p:nvSpPr>
        <p:spPr>
          <a:xfrm>
            <a:off x="6204678" y="3844282"/>
            <a:ext cx="126188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t>标题文字添加</a:t>
            </a:r>
          </a:p>
        </p:txBody>
      </p:sp>
      <p:sp>
        <p:nvSpPr>
          <p:cNvPr id="107" name="文本框 106">
            <a:extLst>
              <a:ext uri="{FF2B5EF4-FFF2-40B4-BE49-F238E27FC236}">
                <a16:creationId xmlns:a16="http://schemas.microsoft.com/office/drawing/2014/main" xmlns="" id="{5133D80B-53E0-466F-808B-B9C4C6EF9354}"/>
              </a:ext>
            </a:extLst>
          </p:cNvPr>
          <p:cNvSpPr txBox="1"/>
          <p:nvPr/>
        </p:nvSpPr>
        <p:spPr>
          <a:xfrm>
            <a:off x="9619259" y="3844282"/>
            <a:ext cx="126188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t>标题文字添加</a:t>
            </a:r>
          </a:p>
        </p:txBody>
      </p:sp>
    </p:spTree>
    <p:extLst>
      <p:ext uri="{BB962C8B-B14F-4D97-AF65-F5344CB8AC3E}">
        <p14:creationId xmlns:p14="http://schemas.microsoft.com/office/powerpoint/2010/main" val="42624682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4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0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500"/>
                            </p:stCondLst>
                            <p:childTnLst>
                              <p:par>
                                <p:cTn id="4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4000"/>
                            </p:stCondLst>
                            <p:childTnLst>
                              <p:par>
                                <p:cTn id="73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50" presetClass="entr" presetSubtype="0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50" presetClass="entr" presetSubtype="0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10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7" grpId="0" animBg="1"/>
      <p:bldP spid="88" grpId="0" animBg="1"/>
      <p:bldP spid="89" grpId="0" animBg="1"/>
      <p:bldP spid="90" grpId="0"/>
      <p:bldP spid="91" grpId="0"/>
      <p:bldP spid="92" grpId="0"/>
      <p:bldP spid="93" grpId="0" animBg="1"/>
      <p:bldP spid="103" grpId="0" animBg="1"/>
      <p:bldP spid="104" grpId="0" animBg="1"/>
      <p:bldP spid="105" grpId="0"/>
      <p:bldP spid="106" grpId="0"/>
      <p:bldP spid="10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等腰三角形 3">
            <a:extLst>
              <a:ext uri="{FF2B5EF4-FFF2-40B4-BE49-F238E27FC236}">
                <a16:creationId xmlns:a16="http://schemas.microsoft.com/office/drawing/2014/main" xmlns="" id="{B16AF595-44E3-4326-B893-D1A7CCB9FC50}"/>
              </a:ext>
            </a:extLst>
          </p:cNvPr>
          <p:cNvSpPr/>
          <p:nvPr/>
        </p:nvSpPr>
        <p:spPr>
          <a:xfrm rot="5400000">
            <a:off x="-68579" y="342600"/>
            <a:ext cx="994396" cy="857236"/>
          </a:xfrm>
          <a:prstGeom prst="triangle">
            <a:avLst>
              <a:gd name="adj" fmla="val 63472"/>
            </a:avLst>
          </a:prstGeom>
          <a:solidFill>
            <a:srgbClr val="E2231A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xmlns="" id="{3520BA57-DECC-43F3-B5AD-6DDA7FF7D663}"/>
              </a:ext>
            </a:extLst>
          </p:cNvPr>
          <p:cNvGrpSpPr/>
          <p:nvPr/>
        </p:nvGrpSpPr>
        <p:grpSpPr>
          <a:xfrm>
            <a:off x="929912" y="504834"/>
            <a:ext cx="6120680" cy="763582"/>
            <a:chOff x="874713" y="281210"/>
            <a:chExt cx="6558644" cy="763582"/>
          </a:xfrm>
        </p:grpSpPr>
        <p:sp>
          <p:nvSpPr>
            <p:cNvPr id="6" name="文本框 5">
              <a:extLst>
                <a:ext uri="{FF2B5EF4-FFF2-40B4-BE49-F238E27FC236}">
                  <a16:creationId xmlns:a16="http://schemas.microsoft.com/office/drawing/2014/main" xmlns="" id="{E29E7F04-CB9A-4CE6-821D-F0B5F312D29D}"/>
                </a:ext>
              </a:extLst>
            </p:cNvPr>
            <p:cNvSpPr txBox="1"/>
            <p:nvPr/>
          </p:nvSpPr>
          <p:spPr>
            <a:xfrm>
              <a:off x="874713" y="281210"/>
              <a:ext cx="4155473" cy="58477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3200" b="1" dirty="0">
                  <a:solidFill>
                    <a:srgbClr val="E2231A"/>
                  </a:solidFill>
                  <a:latin typeface="Arial"/>
                </a:rPr>
                <a:t>本区域市场情况分析</a:t>
              </a:r>
            </a:p>
          </p:txBody>
        </p:sp>
        <p:sp>
          <p:nvSpPr>
            <p:cNvPr id="7" name="文本框 6">
              <a:extLst>
                <a:ext uri="{FF2B5EF4-FFF2-40B4-BE49-F238E27FC236}">
                  <a16:creationId xmlns:a16="http://schemas.microsoft.com/office/drawing/2014/main" xmlns="" id="{0FF95A55-DC30-4373-A3F8-DAD5EB0503E4}"/>
                </a:ext>
              </a:extLst>
            </p:cNvPr>
            <p:cNvSpPr txBox="1"/>
            <p:nvPr/>
          </p:nvSpPr>
          <p:spPr>
            <a:xfrm>
              <a:off x="874713" y="775551"/>
              <a:ext cx="6558644" cy="26924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100" dirty="0">
                  <a:solidFill>
                    <a:prstClr val="white">
                      <a:lumMod val="50000"/>
                    </a:prstClr>
                  </a:solidFill>
                  <a:latin typeface="Arial"/>
                </a:rPr>
                <a:t>Analysis of market conditions in the region</a:t>
              </a:r>
            </a:p>
          </p:txBody>
        </p:sp>
      </p:grpSp>
      <p:grpSp>
        <p:nvGrpSpPr>
          <p:cNvPr id="8" name="组合 7">
            <a:extLst>
              <a:ext uri="{FF2B5EF4-FFF2-40B4-BE49-F238E27FC236}">
                <a16:creationId xmlns:a16="http://schemas.microsoft.com/office/drawing/2014/main" xmlns="" id="{78F676F2-D80E-4064-9A49-AF32D007B4BA}"/>
              </a:ext>
            </a:extLst>
          </p:cNvPr>
          <p:cNvGrpSpPr/>
          <p:nvPr/>
        </p:nvGrpSpPr>
        <p:grpSpPr>
          <a:xfrm>
            <a:off x="873524" y="1980028"/>
            <a:ext cx="3279744" cy="3358745"/>
            <a:chOff x="755576" y="1491630"/>
            <a:chExt cx="2880000" cy="1800000"/>
          </a:xfrm>
          <a:effectLst>
            <a:outerShdw blurRad="381000" dist="101600" dir="2700000" algn="ctr" rotWithShape="0">
              <a:srgbClr val="000000">
                <a:alpha val="30000"/>
              </a:srgbClr>
            </a:outerShdw>
          </a:effectLst>
        </p:grpSpPr>
        <p:sp>
          <p:nvSpPr>
            <p:cNvPr id="9" name="矩形 8">
              <a:extLst>
                <a:ext uri="{FF2B5EF4-FFF2-40B4-BE49-F238E27FC236}">
                  <a16:creationId xmlns:a16="http://schemas.microsoft.com/office/drawing/2014/main" xmlns="" id="{43A253C3-B34D-4A53-81FD-57D0D3FC12FC}"/>
                </a:ext>
              </a:extLst>
            </p:cNvPr>
            <p:cNvSpPr/>
            <p:nvPr/>
          </p:nvSpPr>
          <p:spPr>
            <a:xfrm>
              <a:off x="755576" y="1491630"/>
              <a:ext cx="2880000" cy="1800000"/>
            </a:xfrm>
            <a:prstGeom prst="rect">
              <a:avLst/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  <a:latin typeface="微软雅黑"/>
                <a:ea typeface="微软雅黑"/>
                <a:cs typeface="+mn-ea"/>
                <a:sym typeface="微软雅黑"/>
              </a:endParaRPr>
            </a:p>
          </p:txBody>
        </p:sp>
        <p:sp>
          <p:nvSpPr>
            <p:cNvPr id="10" name="矩形 9">
              <a:extLst>
                <a:ext uri="{FF2B5EF4-FFF2-40B4-BE49-F238E27FC236}">
                  <a16:creationId xmlns:a16="http://schemas.microsoft.com/office/drawing/2014/main" xmlns="" id="{17D7C060-7895-4B51-A27F-1890F7668699}"/>
                </a:ext>
              </a:extLst>
            </p:cNvPr>
            <p:cNvSpPr/>
            <p:nvPr/>
          </p:nvSpPr>
          <p:spPr>
            <a:xfrm>
              <a:off x="813012" y="1524500"/>
              <a:ext cx="2772000" cy="1728000"/>
            </a:xfrm>
            <a:prstGeom prst="rect">
              <a:avLst/>
            </a:prstGeom>
            <a:blipFill dpi="0" rotWithShape="1">
              <a:blip r:embed="rId3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  <a:latin typeface="微软雅黑"/>
                <a:ea typeface="微软雅黑"/>
                <a:cs typeface="+mn-ea"/>
                <a:sym typeface="微软雅黑"/>
              </a:endParaRPr>
            </a:p>
          </p:txBody>
        </p:sp>
      </p:grpSp>
      <p:sp>
        <p:nvSpPr>
          <p:cNvPr id="39" name="TextBox 15">
            <a:extLst>
              <a:ext uri="{FF2B5EF4-FFF2-40B4-BE49-F238E27FC236}">
                <a16:creationId xmlns:a16="http://schemas.microsoft.com/office/drawing/2014/main" xmlns="" id="{2BFAB65C-0661-40D9-9CEE-E33C4F33594F}"/>
              </a:ext>
            </a:extLst>
          </p:cNvPr>
          <p:cNvSpPr txBox="1"/>
          <p:nvPr/>
        </p:nvSpPr>
        <p:spPr>
          <a:xfrm>
            <a:off x="6024563" y="1393617"/>
            <a:ext cx="5447363" cy="369140"/>
          </a:xfrm>
          <a:prstGeom prst="rect">
            <a:avLst/>
          </a:prstGeom>
          <a:solidFill>
            <a:srgbClr val="E2231A"/>
          </a:solidFill>
        </p:spPr>
        <p:txBody>
          <a:bodyPr wrap="square" rtlCol="0">
            <a:spAutoFit/>
          </a:bodyPr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zh-CN" altLang="en-US" sz="1799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rPr>
              <a:t>使用群体的壮大</a:t>
            </a:r>
            <a:endParaRPr kumimoji="0" lang="en-US" altLang="zh-CN" sz="1799" b="1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</a:endParaRPr>
          </a:p>
        </p:txBody>
      </p:sp>
      <p:grpSp>
        <p:nvGrpSpPr>
          <p:cNvPr id="40" name="组合 39">
            <a:extLst>
              <a:ext uri="{FF2B5EF4-FFF2-40B4-BE49-F238E27FC236}">
                <a16:creationId xmlns:a16="http://schemas.microsoft.com/office/drawing/2014/main" xmlns="" id="{7DBE5EAA-5105-44E9-8893-C7BA21D7EDA2}"/>
              </a:ext>
            </a:extLst>
          </p:cNvPr>
          <p:cNvGrpSpPr/>
          <p:nvPr/>
        </p:nvGrpSpPr>
        <p:grpSpPr>
          <a:xfrm>
            <a:off x="6024145" y="1767933"/>
            <a:ext cx="5436406" cy="674592"/>
            <a:chOff x="2140579" y="1558040"/>
            <a:chExt cx="5436406" cy="674592"/>
          </a:xfrm>
        </p:grpSpPr>
        <p:sp>
          <p:nvSpPr>
            <p:cNvPr id="41" name="矩形 40">
              <a:extLst>
                <a:ext uri="{FF2B5EF4-FFF2-40B4-BE49-F238E27FC236}">
                  <a16:creationId xmlns:a16="http://schemas.microsoft.com/office/drawing/2014/main" xmlns="" id="{5B353726-64CF-443D-825B-8456FA3DB51A}"/>
                </a:ext>
              </a:extLst>
            </p:cNvPr>
            <p:cNvSpPr/>
            <p:nvPr/>
          </p:nvSpPr>
          <p:spPr bwMode="auto">
            <a:xfrm>
              <a:off x="2140579" y="1558040"/>
              <a:ext cx="5436406" cy="674592"/>
            </a:xfrm>
            <a:prstGeom prst="rect">
              <a:avLst/>
            </a:prstGeom>
            <a:solidFill>
              <a:srgbClr val="FFFFFF"/>
            </a:solidFill>
            <a:ln w="9525" cap="flat" cmpd="sng" algn="ctr">
              <a:solidFill>
                <a:srgbClr val="F4F4F3">
                  <a:lumMod val="75000"/>
                </a:srgb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392" tIns="45696" rIns="91392" bIns="45696" numCol="1" rtlCol="0" anchor="t" anchorCtr="0" compatLnSpc="1"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endParaRPr kumimoji="0" lang="zh-CN" altLang="en-US" sz="1799" b="0" i="0" u="none" strike="noStrike" kern="0" cap="none" spc="0" normalizeH="0" baseline="0" noProof="0">
                <a:ln>
                  <a:noFill/>
                </a:ln>
                <a:solidFill>
                  <a:srgbClr val="302A28"/>
                </a:solidFill>
                <a:effectLst/>
                <a:uLnTx/>
                <a:uFillTx/>
                <a:latin typeface="Arial"/>
                <a:ea typeface="宋体" panose="02010600030101010101" pitchFamily="2" charset="-122"/>
              </a:endParaRPr>
            </a:p>
          </p:txBody>
        </p:sp>
        <p:sp>
          <p:nvSpPr>
            <p:cNvPr id="42" name="TextBox 16">
              <a:extLst>
                <a:ext uri="{FF2B5EF4-FFF2-40B4-BE49-F238E27FC236}">
                  <a16:creationId xmlns:a16="http://schemas.microsoft.com/office/drawing/2014/main" xmlns="" id="{36B42201-C87E-406D-A3AF-44E5775591B1}"/>
                </a:ext>
              </a:extLst>
            </p:cNvPr>
            <p:cNvSpPr txBox="1"/>
            <p:nvPr/>
          </p:nvSpPr>
          <p:spPr>
            <a:xfrm>
              <a:off x="2290128" y="1565227"/>
              <a:ext cx="5197856" cy="645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>
                  <a:solidFill>
                    <a:schemeClr val="bg1"/>
                  </a:solidFill>
                  <a:latin typeface="+mn-ea"/>
                  <a:ea typeface="+mn-ea"/>
                </a:defRPr>
              </a:lvl1pPr>
            </a:lstStyle>
            <a:p>
              <a:pPr marL="0" marR="0" lvl="0" indent="0" algn="just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zh-CN" altLang="en-US" sz="1799" b="0" i="0" u="none" strike="noStrike" kern="0" cap="none" spc="0" normalizeH="0" baseline="0" noProof="0" dirty="0">
                  <a:ln>
                    <a:noFill/>
                  </a:ln>
                  <a:solidFill>
                    <a:srgbClr val="605958"/>
                  </a:solidFill>
                  <a:effectLst/>
                  <a:uLnTx/>
                  <a:uFillTx/>
                  <a:latin typeface="微软雅黑"/>
                  <a:ea typeface="微软雅黑"/>
                </a:rPr>
                <a:t>根据权威信息，区域内新用户每年</a:t>
              </a:r>
              <a:r>
                <a:rPr kumimoji="0" lang="en-US" altLang="zh-CN" sz="1799" b="0" i="0" u="none" strike="noStrike" kern="0" cap="none" spc="0" normalizeH="0" baseline="0" noProof="0" dirty="0">
                  <a:ln>
                    <a:noFill/>
                  </a:ln>
                  <a:solidFill>
                    <a:srgbClr val="605958"/>
                  </a:solidFill>
                  <a:effectLst/>
                  <a:uLnTx/>
                  <a:uFillTx/>
                  <a:latin typeface="微软雅黑"/>
                  <a:ea typeface="微软雅黑"/>
                </a:rPr>
                <a:t>8%</a:t>
              </a:r>
              <a:r>
                <a:rPr kumimoji="0" lang="zh-CN" altLang="en-US" sz="1799" b="0" i="0" u="none" strike="noStrike" kern="0" cap="none" spc="0" normalizeH="0" baseline="0" noProof="0" dirty="0">
                  <a:ln>
                    <a:noFill/>
                  </a:ln>
                  <a:solidFill>
                    <a:srgbClr val="605958"/>
                  </a:solidFill>
                  <a:effectLst/>
                  <a:uLnTx/>
                  <a:uFillTx/>
                  <a:latin typeface="微软雅黑"/>
                  <a:ea typeface="微软雅黑"/>
                </a:rPr>
                <a:t>数量增长，年登记量</a:t>
              </a:r>
              <a:r>
                <a:rPr kumimoji="0" lang="en-US" altLang="zh-CN" sz="1799" b="0" i="0" u="none" strike="noStrike" kern="0" cap="none" spc="0" normalizeH="0" baseline="0" noProof="0" dirty="0">
                  <a:ln>
                    <a:noFill/>
                  </a:ln>
                  <a:solidFill>
                    <a:srgbClr val="605958"/>
                  </a:solidFill>
                  <a:effectLst/>
                  <a:uLnTx/>
                  <a:uFillTx/>
                  <a:latin typeface="微软雅黑"/>
                  <a:ea typeface="微软雅黑"/>
                </a:rPr>
                <a:t>1.2</a:t>
              </a:r>
              <a:r>
                <a:rPr kumimoji="0" lang="zh-CN" altLang="en-US" sz="1799" b="0" i="0" u="none" strike="noStrike" kern="0" cap="none" spc="0" normalizeH="0" baseline="0" noProof="0" dirty="0">
                  <a:ln>
                    <a:noFill/>
                  </a:ln>
                  <a:solidFill>
                    <a:srgbClr val="605958"/>
                  </a:solidFill>
                  <a:effectLst/>
                  <a:uLnTx/>
                  <a:uFillTx/>
                  <a:latin typeface="微软雅黑"/>
                  <a:ea typeface="微软雅黑"/>
                </a:rPr>
                <a:t>万台以上。</a:t>
              </a:r>
            </a:p>
          </p:txBody>
        </p:sp>
      </p:grpSp>
      <p:sp>
        <p:nvSpPr>
          <p:cNvPr id="43" name="TextBox 15">
            <a:extLst>
              <a:ext uri="{FF2B5EF4-FFF2-40B4-BE49-F238E27FC236}">
                <a16:creationId xmlns:a16="http://schemas.microsoft.com/office/drawing/2014/main" xmlns="" id="{C7B1ACEF-2C70-4277-982C-5A7A116E963B}"/>
              </a:ext>
            </a:extLst>
          </p:cNvPr>
          <p:cNvSpPr txBox="1"/>
          <p:nvPr/>
        </p:nvSpPr>
        <p:spPr>
          <a:xfrm>
            <a:off x="6024563" y="2692351"/>
            <a:ext cx="5447363" cy="369140"/>
          </a:xfrm>
          <a:prstGeom prst="rect">
            <a:avLst/>
          </a:prstGeom>
          <a:solidFill>
            <a:srgbClr val="586270"/>
          </a:solidFill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b="1">
                <a:solidFill>
                  <a:schemeClr val="accent2"/>
                </a:solidFill>
                <a:latin typeface="+mn-ea"/>
                <a:ea typeface="+mn-ea"/>
              </a:defRPr>
            </a:lvl1pPr>
          </a:lstStyle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zh-CN" altLang="en-US" sz="1799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/>
                <a:ea typeface="微软雅黑"/>
              </a:rPr>
              <a:t>细分市场存在空白</a:t>
            </a:r>
            <a:endParaRPr kumimoji="0" lang="en-US" altLang="zh-CN" sz="1799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/>
              <a:ea typeface="微软雅黑"/>
            </a:endParaRPr>
          </a:p>
        </p:txBody>
      </p:sp>
      <p:grpSp>
        <p:nvGrpSpPr>
          <p:cNvPr id="44" name="组合 43">
            <a:extLst>
              <a:ext uri="{FF2B5EF4-FFF2-40B4-BE49-F238E27FC236}">
                <a16:creationId xmlns:a16="http://schemas.microsoft.com/office/drawing/2014/main" xmlns="" id="{A437E161-4846-4E2A-A2DE-631FFA83E9AB}"/>
              </a:ext>
            </a:extLst>
          </p:cNvPr>
          <p:cNvGrpSpPr/>
          <p:nvPr/>
        </p:nvGrpSpPr>
        <p:grpSpPr>
          <a:xfrm>
            <a:off x="6024145" y="3066666"/>
            <a:ext cx="5436406" cy="674592"/>
            <a:chOff x="2140579" y="2856773"/>
            <a:chExt cx="5436406" cy="674592"/>
          </a:xfrm>
        </p:grpSpPr>
        <p:sp>
          <p:nvSpPr>
            <p:cNvPr id="45" name="矩形 44">
              <a:extLst>
                <a:ext uri="{FF2B5EF4-FFF2-40B4-BE49-F238E27FC236}">
                  <a16:creationId xmlns:a16="http://schemas.microsoft.com/office/drawing/2014/main" xmlns="" id="{CD921ABE-E9DD-4448-8426-17D5D20CE0B2}"/>
                </a:ext>
              </a:extLst>
            </p:cNvPr>
            <p:cNvSpPr/>
            <p:nvPr/>
          </p:nvSpPr>
          <p:spPr bwMode="auto">
            <a:xfrm>
              <a:off x="2140579" y="2856773"/>
              <a:ext cx="5436406" cy="674592"/>
            </a:xfrm>
            <a:prstGeom prst="rect">
              <a:avLst/>
            </a:prstGeom>
            <a:solidFill>
              <a:srgbClr val="FFFFFF"/>
            </a:solidFill>
            <a:ln w="9525" cap="flat" cmpd="sng" algn="ctr">
              <a:solidFill>
                <a:srgbClr val="F4F4F3">
                  <a:lumMod val="75000"/>
                </a:srgb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392" tIns="45696" rIns="91392" bIns="45696" numCol="1" rtlCol="0" anchor="t" anchorCtr="0" compatLnSpc="1"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endParaRPr kumimoji="0" lang="zh-CN" altLang="en-US" sz="1799" b="0" i="0" u="none" strike="noStrike" kern="0" cap="none" spc="0" normalizeH="0" baseline="0" noProof="0">
                <a:ln>
                  <a:noFill/>
                </a:ln>
                <a:solidFill>
                  <a:srgbClr val="302A28"/>
                </a:solidFill>
                <a:effectLst/>
                <a:uLnTx/>
                <a:uFillTx/>
                <a:latin typeface="Arial"/>
                <a:ea typeface="宋体" panose="02010600030101010101" pitchFamily="2" charset="-122"/>
              </a:endParaRPr>
            </a:p>
          </p:txBody>
        </p:sp>
        <p:sp>
          <p:nvSpPr>
            <p:cNvPr id="46" name="TextBox 16">
              <a:extLst>
                <a:ext uri="{FF2B5EF4-FFF2-40B4-BE49-F238E27FC236}">
                  <a16:creationId xmlns:a16="http://schemas.microsoft.com/office/drawing/2014/main" xmlns="" id="{D0924F71-F517-4BBE-8552-58A3E4443CAA}"/>
                </a:ext>
              </a:extLst>
            </p:cNvPr>
            <p:cNvSpPr txBox="1"/>
            <p:nvPr/>
          </p:nvSpPr>
          <p:spPr>
            <a:xfrm>
              <a:off x="2290128" y="2863961"/>
              <a:ext cx="5197856" cy="645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>
                  <a:solidFill>
                    <a:schemeClr val="bg1"/>
                  </a:solidFill>
                  <a:latin typeface="+mn-ea"/>
                  <a:ea typeface="+mn-ea"/>
                </a:defRPr>
              </a:lvl1pPr>
            </a:lstStyle>
            <a:p>
              <a:pPr marL="0" marR="0" lvl="0" indent="0" algn="just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zh-CN" altLang="en-US" sz="1799" b="0" i="0" u="none" strike="noStrike" kern="0" cap="none" spc="0" normalizeH="0" baseline="0" noProof="0" dirty="0">
                  <a:ln>
                    <a:noFill/>
                  </a:ln>
                  <a:solidFill>
                    <a:srgbClr val="605958"/>
                  </a:solidFill>
                  <a:effectLst/>
                  <a:uLnTx/>
                  <a:uFillTx/>
                  <a:latin typeface="微软雅黑"/>
                  <a:ea typeface="微软雅黑"/>
                </a:rPr>
                <a:t>虽然同行众多，但是专做某某项目的商家却很少，而客户均需到省城才能享受该服务。</a:t>
              </a:r>
            </a:p>
          </p:txBody>
        </p:sp>
      </p:grpSp>
      <p:sp>
        <p:nvSpPr>
          <p:cNvPr id="47" name="TextBox 15">
            <a:extLst>
              <a:ext uri="{FF2B5EF4-FFF2-40B4-BE49-F238E27FC236}">
                <a16:creationId xmlns:a16="http://schemas.microsoft.com/office/drawing/2014/main" xmlns="" id="{374F0C49-B086-4524-9D0E-D0E4B4F4F2AD}"/>
              </a:ext>
            </a:extLst>
          </p:cNvPr>
          <p:cNvSpPr txBox="1"/>
          <p:nvPr/>
        </p:nvSpPr>
        <p:spPr>
          <a:xfrm>
            <a:off x="6024563" y="3975052"/>
            <a:ext cx="5447363" cy="369140"/>
          </a:xfrm>
          <a:prstGeom prst="rect">
            <a:avLst/>
          </a:prstGeom>
          <a:solidFill>
            <a:srgbClr val="E2231A"/>
          </a:solidFill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b="1">
                <a:solidFill>
                  <a:schemeClr val="accent2"/>
                </a:solidFill>
                <a:latin typeface="+mn-ea"/>
                <a:ea typeface="+mn-ea"/>
              </a:defRPr>
            </a:lvl1pPr>
          </a:lstStyle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zh-CN" altLang="en-US" sz="1799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/>
                <a:ea typeface="微软雅黑"/>
              </a:rPr>
              <a:t>地理位置较好</a:t>
            </a:r>
            <a:endParaRPr kumimoji="0" lang="en-US" altLang="zh-CN" sz="1799" b="1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/>
              <a:ea typeface="微软雅黑"/>
            </a:endParaRPr>
          </a:p>
        </p:txBody>
      </p:sp>
      <p:grpSp>
        <p:nvGrpSpPr>
          <p:cNvPr id="48" name="组合 47">
            <a:extLst>
              <a:ext uri="{FF2B5EF4-FFF2-40B4-BE49-F238E27FC236}">
                <a16:creationId xmlns:a16="http://schemas.microsoft.com/office/drawing/2014/main" xmlns="" id="{931AEF49-CA30-49A6-BD20-8049F2D5A2C5}"/>
              </a:ext>
            </a:extLst>
          </p:cNvPr>
          <p:cNvGrpSpPr/>
          <p:nvPr/>
        </p:nvGrpSpPr>
        <p:grpSpPr>
          <a:xfrm>
            <a:off x="6024145" y="4349367"/>
            <a:ext cx="5436406" cy="674592"/>
            <a:chOff x="2140579" y="4139474"/>
            <a:chExt cx="5436406" cy="674592"/>
          </a:xfrm>
        </p:grpSpPr>
        <p:sp>
          <p:nvSpPr>
            <p:cNvPr id="49" name="矩形 48">
              <a:extLst>
                <a:ext uri="{FF2B5EF4-FFF2-40B4-BE49-F238E27FC236}">
                  <a16:creationId xmlns:a16="http://schemas.microsoft.com/office/drawing/2014/main" xmlns="" id="{B96486BF-4DB0-49F2-A86C-AFF133D6041E}"/>
                </a:ext>
              </a:extLst>
            </p:cNvPr>
            <p:cNvSpPr/>
            <p:nvPr/>
          </p:nvSpPr>
          <p:spPr bwMode="auto">
            <a:xfrm>
              <a:off x="2140579" y="4139474"/>
              <a:ext cx="5436406" cy="674592"/>
            </a:xfrm>
            <a:prstGeom prst="rect">
              <a:avLst/>
            </a:prstGeom>
            <a:solidFill>
              <a:srgbClr val="FFFFFF"/>
            </a:solidFill>
            <a:ln w="9525" cap="flat" cmpd="sng" algn="ctr">
              <a:solidFill>
                <a:srgbClr val="F4F4F3">
                  <a:lumMod val="75000"/>
                </a:srgb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392" tIns="45696" rIns="91392" bIns="45696" numCol="1" rtlCol="0" anchor="t" anchorCtr="0" compatLnSpc="1"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endParaRPr kumimoji="0" lang="zh-CN" altLang="en-US" sz="1799" b="0" i="0" u="none" strike="noStrike" kern="0" cap="none" spc="0" normalizeH="0" baseline="0" noProof="0">
                <a:ln>
                  <a:noFill/>
                </a:ln>
                <a:solidFill>
                  <a:srgbClr val="302A28"/>
                </a:solidFill>
                <a:effectLst/>
                <a:uLnTx/>
                <a:uFillTx/>
                <a:latin typeface="Arial"/>
                <a:ea typeface="宋体" panose="02010600030101010101" pitchFamily="2" charset="-122"/>
              </a:endParaRPr>
            </a:p>
          </p:txBody>
        </p:sp>
        <p:sp>
          <p:nvSpPr>
            <p:cNvPr id="50" name="TextBox 16">
              <a:extLst>
                <a:ext uri="{FF2B5EF4-FFF2-40B4-BE49-F238E27FC236}">
                  <a16:creationId xmlns:a16="http://schemas.microsoft.com/office/drawing/2014/main" xmlns="" id="{9AE8A11C-657A-4775-8749-E5829CE997E5}"/>
                </a:ext>
              </a:extLst>
            </p:cNvPr>
            <p:cNvSpPr txBox="1"/>
            <p:nvPr/>
          </p:nvSpPr>
          <p:spPr>
            <a:xfrm>
              <a:off x="2290128" y="4146661"/>
              <a:ext cx="5197856" cy="645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>
                  <a:solidFill>
                    <a:schemeClr val="bg1"/>
                  </a:solidFill>
                  <a:latin typeface="+mn-ea"/>
                  <a:ea typeface="+mn-ea"/>
                </a:defRPr>
              </a:lvl1pPr>
            </a:lstStyle>
            <a:p>
              <a:pPr marL="0" marR="0" lvl="0" indent="0" algn="just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zh-CN" altLang="en-US" sz="1799" b="0" i="0" u="none" strike="noStrike" kern="0" cap="none" spc="0" normalizeH="0" baseline="0" noProof="0" dirty="0">
                  <a:ln>
                    <a:noFill/>
                  </a:ln>
                  <a:solidFill>
                    <a:srgbClr val="605958"/>
                  </a:solidFill>
                  <a:effectLst/>
                  <a:uLnTx/>
                  <a:uFillTx/>
                  <a:latin typeface="微软雅黑"/>
                  <a:ea typeface="微软雅黑"/>
                </a:rPr>
                <a:t>本市距省城最近的服务店也需要</a:t>
              </a:r>
              <a:r>
                <a:rPr kumimoji="0" lang="en-US" altLang="zh-CN" sz="1799" b="0" i="0" u="none" strike="noStrike" kern="0" cap="none" spc="0" normalizeH="0" baseline="0" noProof="0" dirty="0">
                  <a:ln>
                    <a:noFill/>
                  </a:ln>
                  <a:solidFill>
                    <a:srgbClr val="605958"/>
                  </a:solidFill>
                  <a:effectLst/>
                  <a:uLnTx/>
                  <a:uFillTx/>
                  <a:latin typeface="微软雅黑"/>
                  <a:ea typeface="微软雅黑"/>
                </a:rPr>
                <a:t>120</a:t>
              </a:r>
              <a:r>
                <a:rPr kumimoji="0" lang="zh-CN" altLang="en-US" sz="1799" b="0" i="0" u="none" strike="noStrike" kern="0" cap="none" spc="0" normalizeH="0" baseline="0" noProof="0" dirty="0">
                  <a:ln>
                    <a:noFill/>
                  </a:ln>
                  <a:solidFill>
                    <a:srgbClr val="605958"/>
                  </a:solidFill>
                  <a:effectLst/>
                  <a:uLnTx/>
                  <a:uFillTx/>
                  <a:latin typeface="微软雅黑"/>
                  <a:ea typeface="微软雅黑"/>
                </a:rPr>
                <a:t>公里，本地建一个将享有较好的地理位置条件。</a:t>
              </a:r>
            </a:p>
          </p:txBody>
        </p:sp>
      </p:grpSp>
      <p:sp>
        <p:nvSpPr>
          <p:cNvPr id="51" name="TextBox 15">
            <a:extLst>
              <a:ext uri="{FF2B5EF4-FFF2-40B4-BE49-F238E27FC236}">
                <a16:creationId xmlns:a16="http://schemas.microsoft.com/office/drawing/2014/main" xmlns="" id="{3C769D10-61FA-421B-8411-2DB94E7CFA93}"/>
              </a:ext>
            </a:extLst>
          </p:cNvPr>
          <p:cNvSpPr txBox="1"/>
          <p:nvPr/>
        </p:nvSpPr>
        <p:spPr>
          <a:xfrm>
            <a:off x="6024563" y="5273785"/>
            <a:ext cx="5447363" cy="369140"/>
          </a:xfrm>
          <a:prstGeom prst="rect">
            <a:avLst/>
          </a:prstGeom>
          <a:solidFill>
            <a:srgbClr val="586270"/>
          </a:solidFill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b="1">
                <a:solidFill>
                  <a:schemeClr val="accent2"/>
                </a:solidFill>
                <a:latin typeface="+mn-ea"/>
                <a:ea typeface="+mn-ea"/>
              </a:defRPr>
            </a:lvl1pPr>
          </a:lstStyle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zh-CN" altLang="en-US" sz="1799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/>
                <a:ea typeface="微软雅黑"/>
              </a:rPr>
              <a:t>消费者</a:t>
            </a:r>
            <a:r>
              <a:rPr kumimoji="0" lang="zh-CN" altLang="en-US" sz="1799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/>
                <a:ea typeface="微软雅黑"/>
              </a:rPr>
              <a:t>日趋理性</a:t>
            </a:r>
            <a:endParaRPr kumimoji="0" lang="en-US" altLang="zh-CN" sz="1799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/>
              <a:ea typeface="微软雅黑"/>
            </a:endParaRPr>
          </a:p>
        </p:txBody>
      </p:sp>
      <p:grpSp>
        <p:nvGrpSpPr>
          <p:cNvPr id="52" name="组合 51">
            <a:extLst>
              <a:ext uri="{FF2B5EF4-FFF2-40B4-BE49-F238E27FC236}">
                <a16:creationId xmlns:a16="http://schemas.microsoft.com/office/drawing/2014/main" xmlns="" id="{462062B1-294C-4F46-9115-2A1214693046}"/>
              </a:ext>
            </a:extLst>
          </p:cNvPr>
          <p:cNvGrpSpPr/>
          <p:nvPr/>
        </p:nvGrpSpPr>
        <p:grpSpPr>
          <a:xfrm>
            <a:off x="6024145" y="5648101"/>
            <a:ext cx="5436406" cy="674592"/>
            <a:chOff x="2140579" y="5438208"/>
            <a:chExt cx="5436406" cy="674592"/>
          </a:xfrm>
        </p:grpSpPr>
        <p:sp>
          <p:nvSpPr>
            <p:cNvPr id="53" name="矩形 52">
              <a:extLst>
                <a:ext uri="{FF2B5EF4-FFF2-40B4-BE49-F238E27FC236}">
                  <a16:creationId xmlns:a16="http://schemas.microsoft.com/office/drawing/2014/main" xmlns="" id="{2B94EA85-BEF6-48DE-BA26-0A3C29BC32F9}"/>
                </a:ext>
              </a:extLst>
            </p:cNvPr>
            <p:cNvSpPr/>
            <p:nvPr/>
          </p:nvSpPr>
          <p:spPr bwMode="auto">
            <a:xfrm>
              <a:off x="2140579" y="5438208"/>
              <a:ext cx="5436406" cy="674592"/>
            </a:xfrm>
            <a:prstGeom prst="rect">
              <a:avLst/>
            </a:prstGeom>
            <a:solidFill>
              <a:srgbClr val="FFFFFF"/>
            </a:solidFill>
            <a:ln w="9525" cap="flat" cmpd="sng" algn="ctr">
              <a:solidFill>
                <a:srgbClr val="F4F4F3">
                  <a:lumMod val="75000"/>
                </a:srgb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392" tIns="45696" rIns="91392" bIns="45696" numCol="1" rtlCol="0" anchor="t" anchorCtr="0" compatLnSpc="1"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endParaRPr kumimoji="0" lang="zh-CN" altLang="en-US" sz="1799" b="0" i="0" u="none" strike="noStrike" kern="0" cap="none" spc="0" normalizeH="0" baseline="0" noProof="0">
                <a:ln>
                  <a:noFill/>
                </a:ln>
                <a:solidFill>
                  <a:srgbClr val="302A28"/>
                </a:solidFill>
                <a:effectLst/>
                <a:uLnTx/>
                <a:uFillTx/>
                <a:latin typeface="Arial"/>
                <a:ea typeface="宋体" panose="02010600030101010101" pitchFamily="2" charset="-122"/>
              </a:endParaRPr>
            </a:p>
          </p:txBody>
        </p:sp>
        <p:sp>
          <p:nvSpPr>
            <p:cNvPr id="54" name="TextBox 16">
              <a:extLst>
                <a:ext uri="{FF2B5EF4-FFF2-40B4-BE49-F238E27FC236}">
                  <a16:creationId xmlns:a16="http://schemas.microsoft.com/office/drawing/2014/main" xmlns="" id="{506F6320-8D57-4181-AD74-065E94C457B0}"/>
                </a:ext>
              </a:extLst>
            </p:cNvPr>
            <p:cNvSpPr txBox="1"/>
            <p:nvPr/>
          </p:nvSpPr>
          <p:spPr>
            <a:xfrm>
              <a:off x="2290128" y="5445395"/>
              <a:ext cx="5197856" cy="645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>
                  <a:solidFill>
                    <a:schemeClr val="bg1"/>
                  </a:solidFill>
                  <a:latin typeface="+mn-ea"/>
                  <a:ea typeface="+mn-ea"/>
                </a:defRPr>
              </a:lvl1pPr>
            </a:lstStyle>
            <a:p>
              <a:pPr marL="0" marR="0" lvl="0" indent="0" algn="just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zh-CN" altLang="en-US" sz="1799" b="0" i="0" u="none" strike="noStrike" kern="0" cap="none" spc="0" normalizeH="0" baseline="0" noProof="0" dirty="0">
                  <a:ln>
                    <a:noFill/>
                  </a:ln>
                  <a:solidFill>
                    <a:srgbClr val="605958"/>
                  </a:solidFill>
                  <a:effectLst/>
                  <a:uLnTx/>
                  <a:uFillTx/>
                  <a:latin typeface="微软雅黑"/>
                  <a:ea typeface="微软雅黑"/>
                </a:rPr>
                <a:t>近两年由于媒体的宣传，消费者日趋理性，选择做某项目的人越来越多。</a:t>
              </a:r>
            </a:p>
          </p:txBody>
        </p:sp>
      </p:grpSp>
      <p:grpSp>
        <p:nvGrpSpPr>
          <p:cNvPr id="55" name="组合 54">
            <a:extLst>
              <a:ext uri="{FF2B5EF4-FFF2-40B4-BE49-F238E27FC236}">
                <a16:creationId xmlns:a16="http://schemas.microsoft.com/office/drawing/2014/main" xmlns="" id="{02D9B96E-30AC-41BE-B87B-8AA65FDD3405}"/>
              </a:ext>
            </a:extLst>
          </p:cNvPr>
          <p:cNvGrpSpPr/>
          <p:nvPr/>
        </p:nvGrpSpPr>
        <p:grpSpPr>
          <a:xfrm>
            <a:off x="4968212" y="1474876"/>
            <a:ext cx="934171" cy="911509"/>
            <a:chOff x="1027646" y="1207688"/>
            <a:chExt cx="1049788" cy="1024320"/>
          </a:xfrm>
          <a:solidFill>
            <a:srgbClr val="E2231A"/>
          </a:solidFill>
        </p:grpSpPr>
        <p:sp>
          <p:nvSpPr>
            <p:cNvPr id="56" name="Freeform 17">
              <a:extLst>
                <a:ext uri="{FF2B5EF4-FFF2-40B4-BE49-F238E27FC236}">
                  <a16:creationId xmlns:a16="http://schemas.microsoft.com/office/drawing/2014/main" xmlns="" id="{F9778670-E4B3-4254-98D1-5B37DC2867A7}"/>
                </a:ext>
              </a:extLst>
            </p:cNvPr>
            <p:cNvSpPr/>
            <p:nvPr/>
          </p:nvSpPr>
          <p:spPr bwMode="auto">
            <a:xfrm>
              <a:off x="1027646" y="1207688"/>
              <a:ext cx="1049788" cy="1024320"/>
            </a:xfrm>
            <a:custGeom>
              <a:avLst/>
              <a:gdLst>
                <a:gd name="T0" fmla="*/ 128 w 1610"/>
                <a:gd name="T1" fmla="*/ 0 h 1610"/>
                <a:gd name="T2" fmla="*/ 1481 w 1610"/>
                <a:gd name="T3" fmla="*/ 0 h 1610"/>
                <a:gd name="T4" fmla="*/ 1610 w 1610"/>
                <a:gd name="T5" fmla="*/ 128 h 1610"/>
                <a:gd name="T6" fmla="*/ 1610 w 1610"/>
                <a:gd name="T7" fmla="*/ 1481 h 1610"/>
                <a:gd name="T8" fmla="*/ 1481 w 1610"/>
                <a:gd name="T9" fmla="*/ 1610 h 1610"/>
                <a:gd name="T10" fmla="*/ 128 w 1610"/>
                <a:gd name="T11" fmla="*/ 1610 h 1610"/>
                <a:gd name="T12" fmla="*/ 0 w 1610"/>
                <a:gd name="T13" fmla="*/ 1481 h 1610"/>
                <a:gd name="T14" fmla="*/ 0 w 1610"/>
                <a:gd name="T15" fmla="*/ 128 h 1610"/>
                <a:gd name="T16" fmla="*/ 128 w 1610"/>
                <a:gd name="T17" fmla="*/ 0 h 16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10" h="1610">
                  <a:moveTo>
                    <a:pt x="128" y="0"/>
                  </a:moveTo>
                  <a:lnTo>
                    <a:pt x="1481" y="0"/>
                  </a:lnTo>
                  <a:cubicBezTo>
                    <a:pt x="1552" y="0"/>
                    <a:pt x="1610" y="58"/>
                    <a:pt x="1610" y="128"/>
                  </a:cubicBezTo>
                  <a:lnTo>
                    <a:pt x="1610" y="1481"/>
                  </a:lnTo>
                  <a:cubicBezTo>
                    <a:pt x="1610" y="1552"/>
                    <a:pt x="1552" y="1610"/>
                    <a:pt x="1481" y="1610"/>
                  </a:cubicBezTo>
                  <a:lnTo>
                    <a:pt x="128" y="1610"/>
                  </a:lnTo>
                  <a:cubicBezTo>
                    <a:pt x="58" y="1610"/>
                    <a:pt x="0" y="1552"/>
                    <a:pt x="0" y="1481"/>
                  </a:cubicBezTo>
                  <a:lnTo>
                    <a:pt x="0" y="128"/>
                  </a:lnTo>
                  <a:cubicBezTo>
                    <a:pt x="0" y="58"/>
                    <a:pt x="58" y="0"/>
                    <a:pt x="12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392" tIns="45696" rIns="91392" bIns="45696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 sz="1799">
                <a:solidFill>
                  <a:srgbClr val="302A28"/>
                </a:solidFill>
                <a:latin typeface="Arial"/>
                <a:ea typeface="宋体" panose="02010600030101010101" pitchFamily="2" charset="-122"/>
              </a:endParaRPr>
            </a:p>
          </p:txBody>
        </p:sp>
        <p:sp>
          <p:nvSpPr>
            <p:cNvPr id="57" name="文本框 56">
              <a:extLst>
                <a:ext uri="{FF2B5EF4-FFF2-40B4-BE49-F238E27FC236}">
                  <a16:creationId xmlns:a16="http://schemas.microsoft.com/office/drawing/2014/main" xmlns="" id="{6DB2EC7C-313C-4384-BC73-23258A300CA2}"/>
                </a:ext>
              </a:extLst>
            </p:cNvPr>
            <p:cNvSpPr txBox="1"/>
            <p:nvPr/>
          </p:nvSpPr>
          <p:spPr>
            <a:xfrm>
              <a:off x="1253636" y="1224466"/>
              <a:ext cx="558793" cy="933484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r>
                <a:rPr lang="en-US" altLang="zh-CN" sz="4798" dirty="0">
                  <a:solidFill>
                    <a:schemeClr val="bg1"/>
                  </a:solidFill>
                  <a:latin typeface="Lifeline JL" panose="00000400000000000000" pitchFamily="2" charset="0"/>
                  <a:ea typeface="宋体" panose="02010600030101010101" pitchFamily="2" charset="-122"/>
                </a:rPr>
                <a:t>1</a:t>
              </a:r>
              <a:endParaRPr lang="zh-CN" altLang="en-US" sz="4798" dirty="0">
                <a:solidFill>
                  <a:schemeClr val="bg1"/>
                </a:solidFill>
                <a:latin typeface="Lifeline JL" panose="00000400000000000000" pitchFamily="2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58" name="组合 57">
            <a:extLst>
              <a:ext uri="{FF2B5EF4-FFF2-40B4-BE49-F238E27FC236}">
                <a16:creationId xmlns:a16="http://schemas.microsoft.com/office/drawing/2014/main" xmlns="" id="{50035CAB-2628-45B0-88FD-745F98FA8E6F}"/>
              </a:ext>
            </a:extLst>
          </p:cNvPr>
          <p:cNvGrpSpPr/>
          <p:nvPr/>
        </p:nvGrpSpPr>
        <p:grpSpPr>
          <a:xfrm>
            <a:off x="4968212" y="2729817"/>
            <a:ext cx="934171" cy="911509"/>
            <a:chOff x="1027646" y="1207688"/>
            <a:chExt cx="1049788" cy="1024320"/>
          </a:xfrm>
          <a:solidFill>
            <a:srgbClr val="586270"/>
          </a:solidFill>
        </p:grpSpPr>
        <p:sp>
          <p:nvSpPr>
            <p:cNvPr id="59" name="Freeform 17">
              <a:extLst>
                <a:ext uri="{FF2B5EF4-FFF2-40B4-BE49-F238E27FC236}">
                  <a16:creationId xmlns:a16="http://schemas.microsoft.com/office/drawing/2014/main" xmlns="" id="{EDDD0E65-80D8-4FFE-AB3A-FBCA01BF13BB}"/>
                </a:ext>
              </a:extLst>
            </p:cNvPr>
            <p:cNvSpPr/>
            <p:nvPr/>
          </p:nvSpPr>
          <p:spPr bwMode="auto">
            <a:xfrm>
              <a:off x="1027646" y="1207688"/>
              <a:ext cx="1049788" cy="1024320"/>
            </a:xfrm>
            <a:custGeom>
              <a:avLst/>
              <a:gdLst>
                <a:gd name="T0" fmla="*/ 128 w 1610"/>
                <a:gd name="T1" fmla="*/ 0 h 1610"/>
                <a:gd name="T2" fmla="*/ 1481 w 1610"/>
                <a:gd name="T3" fmla="*/ 0 h 1610"/>
                <a:gd name="T4" fmla="*/ 1610 w 1610"/>
                <a:gd name="T5" fmla="*/ 128 h 1610"/>
                <a:gd name="T6" fmla="*/ 1610 w 1610"/>
                <a:gd name="T7" fmla="*/ 1481 h 1610"/>
                <a:gd name="T8" fmla="*/ 1481 w 1610"/>
                <a:gd name="T9" fmla="*/ 1610 h 1610"/>
                <a:gd name="T10" fmla="*/ 128 w 1610"/>
                <a:gd name="T11" fmla="*/ 1610 h 1610"/>
                <a:gd name="T12" fmla="*/ 0 w 1610"/>
                <a:gd name="T13" fmla="*/ 1481 h 1610"/>
                <a:gd name="T14" fmla="*/ 0 w 1610"/>
                <a:gd name="T15" fmla="*/ 128 h 1610"/>
                <a:gd name="T16" fmla="*/ 128 w 1610"/>
                <a:gd name="T17" fmla="*/ 0 h 16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10" h="1610">
                  <a:moveTo>
                    <a:pt x="128" y="0"/>
                  </a:moveTo>
                  <a:lnTo>
                    <a:pt x="1481" y="0"/>
                  </a:lnTo>
                  <a:cubicBezTo>
                    <a:pt x="1552" y="0"/>
                    <a:pt x="1610" y="58"/>
                    <a:pt x="1610" y="128"/>
                  </a:cubicBezTo>
                  <a:lnTo>
                    <a:pt x="1610" y="1481"/>
                  </a:lnTo>
                  <a:cubicBezTo>
                    <a:pt x="1610" y="1552"/>
                    <a:pt x="1552" y="1610"/>
                    <a:pt x="1481" y="1610"/>
                  </a:cubicBezTo>
                  <a:lnTo>
                    <a:pt x="128" y="1610"/>
                  </a:lnTo>
                  <a:cubicBezTo>
                    <a:pt x="58" y="1610"/>
                    <a:pt x="0" y="1552"/>
                    <a:pt x="0" y="1481"/>
                  </a:cubicBezTo>
                  <a:lnTo>
                    <a:pt x="0" y="128"/>
                  </a:lnTo>
                  <a:cubicBezTo>
                    <a:pt x="0" y="58"/>
                    <a:pt x="58" y="0"/>
                    <a:pt x="12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392" tIns="45696" rIns="91392" bIns="45696" numCol="1" anchor="t" anchorCtr="0" compatLnSpc="1"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endParaRPr kumimoji="0" lang="zh-CN" altLang="en-US" sz="1799" b="0" i="0" u="none" strike="noStrike" kern="0" cap="none" spc="0" normalizeH="0" baseline="0" noProof="0">
                <a:ln>
                  <a:noFill/>
                </a:ln>
                <a:solidFill>
                  <a:srgbClr val="302A28"/>
                </a:solidFill>
                <a:effectLst/>
                <a:uLnTx/>
                <a:uFillTx/>
                <a:latin typeface="Arial"/>
                <a:ea typeface="宋体" panose="02010600030101010101" pitchFamily="2" charset="-122"/>
              </a:endParaRPr>
            </a:p>
          </p:txBody>
        </p:sp>
        <p:sp>
          <p:nvSpPr>
            <p:cNvPr id="60" name="文本框 59">
              <a:extLst>
                <a:ext uri="{FF2B5EF4-FFF2-40B4-BE49-F238E27FC236}">
                  <a16:creationId xmlns:a16="http://schemas.microsoft.com/office/drawing/2014/main" xmlns="" id="{501D7ECB-A39F-43B3-9F4F-E84382A5BC8F}"/>
                </a:ext>
              </a:extLst>
            </p:cNvPr>
            <p:cNvSpPr txBox="1"/>
            <p:nvPr/>
          </p:nvSpPr>
          <p:spPr>
            <a:xfrm>
              <a:off x="1222272" y="1238345"/>
              <a:ext cx="621520" cy="932998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altLang="zh-CN" sz="4798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Lifeline JL" panose="00000400000000000000" pitchFamily="2" charset="0"/>
                  <a:ea typeface="宋体" panose="02010600030101010101" pitchFamily="2" charset="-122"/>
                </a:rPr>
                <a:t>2</a:t>
              </a:r>
              <a:endParaRPr kumimoji="0" lang="zh-CN" altLang="en-US" sz="4798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Lifeline JL" panose="00000400000000000000" pitchFamily="2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61" name="组合 60">
            <a:extLst>
              <a:ext uri="{FF2B5EF4-FFF2-40B4-BE49-F238E27FC236}">
                <a16:creationId xmlns:a16="http://schemas.microsoft.com/office/drawing/2014/main" xmlns="" id="{F96ED174-B772-4C7E-B412-35B466E0D8D7}"/>
              </a:ext>
            </a:extLst>
          </p:cNvPr>
          <p:cNvGrpSpPr/>
          <p:nvPr/>
        </p:nvGrpSpPr>
        <p:grpSpPr>
          <a:xfrm>
            <a:off x="4968212" y="4012038"/>
            <a:ext cx="934171" cy="911509"/>
            <a:chOff x="1027646" y="1207688"/>
            <a:chExt cx="1049788" cy="1024320"/>
          </a:xfrm>
          <a:solidFill>
            <a:srgbClr val="E2231A"/>
          </a:solidFill>
        </p:grpSpPr>
        <p:sp>
          <p:nvSpPr>
            <p:cNvPr id="62" name="Freeform 17">
              <a:extLst>
                <a:ext uri="{FF2B5EF4-FFF2-40B4-BE49-F238E27FC236}">
                  <a16:creationId xmlns:a16="http://schemas.microsoft.com/office/drawing/2014/main" xmlns="" id="{1AE1D483-DC41-40A4-9D23-FBE847D5CDFD}"/>
                </a:ext>
              </a:extLst>
            </p:cNvPr>
            <p:cNvSpPr/>
            <p:nvPr/>
          </p:nvSpPr>
          <p:spPr bwMode="auto">
            <a:xfrm>
              <a:off x="1027646" y="1207688"/>
              <a:ext cx="1049788" cy="1024320"/>
            </a:xfrm>
            <a:custGeom>
              <a:avLst/>
              <a:gdLst>
                <a:gd name="T0" fmla="*/ 128 w 1610"/>
                <a:gd name="T1" fmla="*/ 0 h 1610"/>
                <a:gd name="T2" fmla="*/ 1481 w 1610"/>
                <a:gd name="T3" fmla="*/ 0 h 1610"/>
                <a:gd name="T4" fmla="*/ 1610 w 1610"/>
                <a:gd name="T5" fmla="*/ 128 h 1610"/>
                <a:gd name="T6" fmla="*/ 1610 w 1610"/>
                <a:gd name="T7" fmla="*/ 1481 h 1610"/>
                <a:gd name="T8" fmla="*/ 1481 w 1610"/>
                <a:gd name="T9" fmla="*/ 1610 h 1610"/>
                <a:gd name="T10" fmla="*/ 128 w 1610"/>
                <a:gd name="T11" fmla="*/ 1610 h 1610"/>
                <a:gd name="T12" fmla="*/ 0 w 1610"/>
                <a:gd name="T13" fmla="*/ 1481 h 1610"/>
                <a:gd name="T14" fmla="*/ 0 w 1610"/>
                <a:gd name="T15" fmla="*/ 128 h 1610"/>
                <a:gd name="T16" fmla="*/ 128 w 1610"/>
                <a:gd name="T17" fmla="*/ 0 h 16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10" h="1610">
                  <a:moveTo>
                    <a:pt x="128" y="0"/>
                  </a:moveTo>
                  <a:lnTo>
                    <a:pt x="1481" y="0"/>
                  </a:lnTo>
                  <a:cubicBezTo>
                    <a:pt x="1552" y="0"/>
                    <a:pt x="1610" y="58"/>
                    <a:pt x="1610" y="128"/>
                  </a:cubicBezTo>
                  <a:lnTo>
                    <a:pt x="1610" y="1481"/>
                  </a:lnTo>
                  <a:cubicBezTo>
                    <a:pt x="1610" y="1552"/>
                    <a:pt x="1552" y="1610"/>
                    <a:pt x="1481" y="1610"/>
                  </a:cubicBezTo>
                  <a:lnTo>
                    <a:pt x="128" y="1610"/>
                  </a:lnTo>
                  <a:cubicBezTo>
                    <a:pt x="58" y="1610"/>
                    <a:pt x="0" y="1552"/>
                    <a:pt x="0" y="1481"/>
                  </a:cubicBezTo>
                  <a:lnTo>
                    <a:pt x="0" y="128"/>
                  </a:lnTo>
                  <a:cubicBezTo>
                    <a:pt x="0" y="58"/>
                    <a:pt x="58" y="0"/>
                    <a:pt x="12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392" tIns="45696" rIns="91392" bIns="45696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 sz="1799">
                <a:solidFill>
                  <a:schemeClr val="bg1"/>
                </a:solidFill>
                <a:latin typeface="Arial"/>
                <a:ea typeface="宋体" panose="02010600030101010101" pitchFamily="2" charset="-122"/>
              </a:endParaRPr>
            </a:p>
          </p:txBody>
        </p:sp>
        <p:sp>
          <p:nvSpPr>
            <p:cNvPr id="63" name="文本框 62">
              <a:extLst>
                <a:ext uri="{FF2B5EF4-FFF2-40B4-BE49-F238E27FC236}">
                  <a16:creationId xmlns:a16="http://schemas.microsoft.com/office/drawing/2014/main" xmlns="" id="{33DF897F-5518-4497-84F0-D992426C2C84}"/>
                </a:ext>
              </a:extLst>
            </p:cNvPr>
            <p:cNvSpPr txBox="1"/>
            <p:nvPr/>
          </p:nvSpPr>
          <p:spPr>
            <a:xfrm>
              <a:off x="1253635" y="1224466"/>
              <a:ext cx="558793" cy="933484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r>
                <a:rPr lang="en-US" altLang="zh-CN" sz="4798" dirty="0">
                  <a:solidFill>
                    <a:schemeClr val="bg1"/>
                  </a:solidFill>
                  <a:latin typeface="Lifeline JL" panose="00000400000000000000" pitchFamily="2" charset="0"/>
                  <a:ea typeface="宋体" panose="02010600030101010101" pitchFamily="2" charset="-122"/>
                </a:rPr>
                <a:t>3</a:t>
              </a:r>
              <a:endParaRPr lang="zh-CN" altLang="en-US" sz="4798" dirty="0">
                <a:solidFill>
                  <a:schemeClr val="bg1"/>
                </a:solidFill>
                <a:latin typeface="Lifeline JL" panose="00000400000000000000" pitchFamily="2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64" name="组合 63">
            <a:extLst>
              <a:ext uri="{FF2B5EF4-FFF2-40B4-BE49-F238E27FC236}">
                <a16:creationId xmlns:a16="http://schemas.microsoft.com/office/drawing/2014/main" xmlns="" id="{DAFF4790-F525-4673-AEFC-6DAF75F405E3}"/>
              </a:ext>
            </a:extLst>
          </p:cNvPr>
          <p:cNvGrpSpPr/>
          <p:nvPr/>
        </p:nvGrpSpPr>
        <p:grpSpPr>
          <a:xfrm>
            <a:off x="4968212" y="5348822"/>
            <a:ext cx="934171" cy="911509"/>
            <a:chOff x="1027646" y="1207688"/>
            <a:chExt cx="1049788" cy="1024320"/>
          </a:xfrm>
          <a:solidFill>
            <a:srgbClr val="586270"/>
          </a:solidFill>
        </p:grpSpPr>
        <p:sp>
          <p:nvSpPr>
            <p:cNvPr id="65" name="Freeform 17">
              <a:extLst>
                <a:ext uri="{FF2B5EF4-FFF2-40B4-BE49-F238E27FC236}">
                  <a16:creationId xmlns:a16="http://schemas.microsoft.com/office/drawing/2014/main" xmlns="" id="{42B76291-3ED8-4919-8B1B-88605CB978F6}"/>
                </a:ext>
              </a:extLst>
            </p:cNvPr>
            <p:cNvSpPr/>
            <p:nvPr/>
          </p:nvSpPr>
          <p:spPr bwMode="auto">
            <a:xfrm>
              <a:off x="1027646" y="1207688"/>
              <a:ext cx="1049788" cy="1024320"/>
            </a:xfrm>
            <a:custGeom>
              <a:avLst/>
              <a:gdLst>
                <a:gd name="T0" fmla="*/ 128 w 1610"/>
                <a:gd name="T1" fmla="*/ 0 h 1610"/>
                <a:gd name="T2" fmla="*/ 1481 w 1610"/>
                <a:gd name="T3" fmla="*/ 0 h 1610"/>
                <a:gd name="T4" fmla="*/ 1610 w 1610"/>
                <a:gd name="T5" fmla="*/ 128 h 1610"/>
                <a:gd name="T6" fmla="*/ 1610 w 1610"/>
                <a:gd name="T7" fmla="*/ 1481 h 1610"/>
                <a:gd name="T8" fmla="*/ 1481 w 1610"/>
                <a:gd name="T9" fmla="*/ 1610 h 1610"/>
                <a:gd name="T10" fmla="*/ 128 w 1610"/>
                <a:gd name="T11" fmla="*/ 1610 h 1610"/>
                <a:gd name="T12" fmla="*/ 0 w 1610"/>
                <a:gd name="T13" fmla="*/ 1481 h 1610"/>
                <a:gd name="T14" fmla="*/ 0 w 1610"/>
                <a:gd name="T15" fmla="*/ 128 h 1610"/>
                <a:gd name="T16" fmla="*/ 128 w 1610"/>
                <a:gd name="T17" fmla="*/ 0 h 16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10" h="1610">
                  <a:moveTo>
                    <a:pt x="128" y="0"/>
                  </a:moveTo>
                  <a:lnTo>
                    <a:pt x="1481" y="0"/>
                  </a:lnTo>
                  <a:cubicBezTo>
                    <a:pt x="1552" y="0"/>
                    <a:pt x="1610" y="58"/>
                    <a:pt x="1610" y="128"/>
                  </a:cubicBezTo>
                  <a:lnTo>
                    <a:pt x="1610" y="1481"/>
                  </a:lnTo>
                  <a:cubicBezTo>
                    <a:pt x="1610" y="1552"/>
                    <a:pt x="1552" y="1610"/>
                    <a:pt x="1481" y="1610"/>
                  </a:cubicBezTo>
                  <a:lnTo>
                    <a:pt x="128" y="1610"/>
                  </a:lnTo>
                  <a:cubicBezTo>
                    <a:pt x="58" y="1610"/>
                    <a:pt x="0" y="1552"/>
                    <a:pt x="0" y="1481"/>
                  </a:cubicBezTo>
                  <a:lnTo>
                    <a:pt x="0" y="128"/>
                  </a:lnTo>
                  <a:cubicBezTo>
                    <a:pt x="0" y="58"/>
                    <a:pt x="58" y="0"/>
                    <a:pt x="12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392" tIns="45696" rIns="91392" bIns="45696" numCol="1" anchor="t" anchorCtr="0" compatLnSpc="1"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endParaRPr kumimoji="0" lang="zh-CN" altLang="en-US" sz="1799" b="0" i="0" u="none" strike="noStrike" kern="0" cap="none" spc="0" normalizeH="0" baseline="0" noProof="0">
                <a:ln>
                  <a:noFill/>
                </a:ln>
                <a:solidFill>
                  <a:srgbClr val="302A28"/>
                </a:solidFill>
                <a:effectLst/>
                <a:uLnTx/>
                <a:uFillTx/>
                <a:latin typeface="Arial"/>
                <a:ea typeface="宋体" panose="02010600030101010101" pitchFamily="2" charset="-122"/>
              </a:endParaRPr>
            </a:p>
          </p:txBody>
        </p:sp>
        <p:sp>
          <p:nvSpPr>
            <p:cNvPr id="66" name="文本框 65">
              <a:extLst>
                <a:ext uri="{FF2B5EF4-FFF2-40B4-BE49-F238E27FC236}">
                  <a16:creationId xmlns:a16="http://schemas.microsoft.com/office/drawing/2014/main" xmlns="" id="{E81B54BD-BE3C-4C74-AF5F-E694D7F60BC6}"/>
                </a:ext>
              </a:extLst>
            </p:cNvPr>
            <p:cNvSpPr txBox="1"/>
            <p:nvPr/>
          </p:nvSpPr>
          <p:spPr>
            <a:xfrm>
              <a:off x="1222272" y="1217426"/>
              <a:ext cx="621520" cy="932998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altLang="zh-CN" sz="4798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Lifeline JL" panose="00000400000000000000" pitchFamily="2" charset="0"/>
                  <a:ea typeface="宋体" panose="02010600030101010101" pitchFamily="2" charset="-122"/>
                </a:rPr>
                <a:t>4</a:t>
              </a:r>
              <a:endParaRPr kumimoji="0" lang="zh-CN" altLang="en-US" sz="4798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Lifeline JL" panose="00000400000000000000" pitchFamily="2" charset="0"/>
                <a:ea typeface="宋体" panose="02010600030101010101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361974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2" fill="hold" nodeType="afterEffect" p14:presetBounceEnd="4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4000">
                                          <p:cBhvr additive="base">
                                            <p:cTn id="7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4000">
                                          <p:cBhvr additive="base">
                                            <p:cTn id="8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" dur="500"/>
                                            <p:tgtEl>
                                              <p:spTgt spid="5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4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6" dur="500"/>
                                            <p:tgtEl>
                                              <p:spTgt spid="5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8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0" dur="500"/>
                                            <p:tgtEl>
                                              <p:spTgt spid="6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2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4" dur="500"/>
                                            <p:tgtEl>
                                              <p:spTgt spid="6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6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8" dur="5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30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2" dur="5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3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34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6" dur="500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7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38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0" dur="50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1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42" presetID="14" presetClass="entr" presetSubtype="1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44" dur="5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5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46" presetID="14" presetClass="entr" presetSubtype="1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48" dur="5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9" fill="hold">
                                <p:stCondLst>
                                  <p:cond delay="5500"/>
                                </p:stCondLst>
                                <p:childTnLst>
                                  <p:par>
                                    <p:cTn id="50" presetID="14" presetClass="entr" presetSubtype="1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52" dur="5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3" fill="hold">
                                <p:stCondLst>
                                  <p:cond delay="6000"/>
                                </p:stCondLst>
                                <p:childTnLst>
                                  <p:par>
                                    <p:cTn id="54" presetID="14" presetClass="entr" presetSubtype="1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56" dur="500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9" grpId="0" animBg="1"/>
          <p:bldP spid="43" grpId="0" animBg="1"/>
          <p:bldP spid="47" grpId="0" animBg="1"/>
          <p:bldP spid="51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" dur="500"/>
                                            <p:tgtEl>
                                              <p:spTgt spid="5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4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6" dur="500"/>
                                            <p:tgtEl>
                                              <p:spTgt spid="5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8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0" dur="500"/>
                                            <p:tgtEl>
                                              <p:spTgt spid="6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2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4" dur="500"/>
                                            <p:tgtEl>
                                              <p:spTgt spid="6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6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8" dur="5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30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2" dur="5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3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34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6" dur="500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7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38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0" dur="50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1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42" presetID="14" presetClass="entr" presetSubtype="1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44" dur="5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5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46" presetID="14" presetClass="entr" presetSubtype="1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48" dur="5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9" fill="hold">
                                <p:stCondLst>
                                  <p:cond delay="5500"/>
                                </p:stCondLst>
                                <p:childTnLst>
                                  <p:par>
                                    <p:cTn id="50" presetID="14" presetClass="entr" presetSubtype="1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52" dur="5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3" fill="hold">
                                <p:stCondLst>
                                  <p:cond delay="6000"/>
                                </p:stCondLst>
                                <p:childTnLst>
                                  <p:par>
                                    <p:cTn id="54" presetID="14" presetClass="entr" presetSubtype="1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56" dur="500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9" grpId="0" animBg="1"/>
          <p:bldP spid="43" grpId="0" animBg="1"/>
          <p:bldP spid="47" grpId="0" animBg="1"/>
          <p:bldP spid="51" grpId="0" animBg="1"/>
        </p:bldLst>
      </p:timing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等腰三角形 2">
            <a:extLst>
              <a:ext uri="{FF2B5EF4-FFF2-40B4-BE49-F238E27FC236}">
                <a16:creationId xmlns:a16="http://schemas.microsoft.com/office/drawing/2014/main" xmlns="" id="{CD04C88E-A330-4C9E-8900-1A5F6DFCA391}"/>
              </a:ext>
            </a:extLst>
          </p:cNvPr>
          <p:cNvSpPr/>
          <p:nvPr/>
        </p:nvSpPr>
        <p:spPr>
          <a:xfrm rot="5400000">
            <a:off x="-68579" y="342600"/>
            <a:ext cx="994396" cy="857236"/>
          </a:xfrm>
          <a:prstGeom prst="triangle">
            <a:avLst>
              <a:gd name="adj" fmla="val 63472"/>
            </a:avLst>
          </a:prstGeom>
          <a:solidFill>
            <a:srgbClr val="E2231A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grpSp>
        <p:nvGrpSpPr>
          <p:cNvPr id="9" name="组合 8">
            <a:extLst>
              <a:ext uri="{FF2B5EF4-FFF2-40B4-BE49-F238E27FC236}">
                <a16:creationId xmlns:a16="http://schemas.microsoft.com/office/drawing/2014/main" xmlns="" id="{165DFFA5-F59B-4DC6-93FB-E47E4FF76305}"/>
              </a:ext>
            </a:extLst>
          </p:cNvPr>
          <p:cNvGrpSpPr/>
          <p:nvPr/>
        </p:nvGrpSpPr>
        <p:grpSpPr>
          <a:xfrm>
            <a:off x="929912" y="504834"/>
            <a:ext cx="6340197" cy="763582"/>
            <a:chOff x="874713" y="281210"/>
            <a:chExt cx="6793868" cy="763582"/>
          </a:xfrm>
        </p:grpSpPr>
        <p:sp>
          <p:nvSpPr>
            <p:cNvPr id="10" name="文本框 9">
              <a:extLst>
                <a:ext uri="{FF2B5EF4-FFF2-40B4-BE49-F238E27FC236}">
                  <a16:creationId xmlns:a16="http://schemas.microsoft.com/office/drawing/2014/main" xmlns="" id="{6B4ECA48-97E5-4EE4-B092-52BA2CEFBA46}"/>
                </a:ext>
              </a:extLst>
            </p:cNvPr>
            <p:cNvSpPr txBox="1"/>
            <p:nvPr/>
          </p:nvSpPr>
          <p:spPr>
            <a:xfrm>
              <a:off x="874713" y="281210"/>
              <a:ext cx="6793868" cy="58477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3200" b="1" dirty="0">
                  <a:solidFill>
                    <a:srgbClr val="E2231A"/>
                  </a:solidFill>
                  <a:latin typeface="Arial"/>
                </a:rPr>
                <a:t>本区域行业调研情况（行业概况）</a:t>
              </a:r>
            </a:p>
          </p:txBody>
        </p:sp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xmlns="" id="{0144844E-3744-413A-AA93-28B0BB165402}"/>
                </a:ext>
              </a:extLst>
            </p:cNvPr>
            <p:cNvSpPr txBox="1"/>
            <p:nvPr/>
          </p:nvSpPr>
          <p:spPr>
            <a:xfrm>
              <a:off x="874713" y="775551"/>
              <a:ext cx="6558644" cy="26924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100" dirty="0">
                  <a:solidFill>
                    <a:prstClr val="white">
                      <a:lumMod val="50000"/>
                    </a:prstClr>
                  </a:solidFill>
                  <a:latin typeface="Arial"/>
                </a:rPr>
                <a:t>Industry survey in the region (industry profile)</a:t>
              </a:r>
            </a:p>
          </p:txBody>
        </p:sp>
      </p:grpSp>
      <p:grpSp>
        <p:nvGrpSpPr>
          <p:cNvPr id="61" name="组合 60">
            <a:extLst>
              <a:ext uri="{FF2B5EF4-FFF2-40B4-BE49-F238E27FC236}">
                <a16:creationId xmlns:a16="http://schemas.microsoft.com/office/drawing/2014/main" xmlns="" id="{53D5C90B-4B7B-41DC-B5A6-182A2BB364CC}"/>
              </a:ext>
            </a:extLst>
          </p:cNvPr>
          <p:cNvGrpSpPr/>
          <p:nvPr/>
        </p:nvGrpSpPr>
        <p:grpSpPr>
          <a:xfrm>
            <a:off x="3399246" y="3027686"/>
            <a:ext cx="4717277" cy="1196486"/>
            <a:chOff x="3707235" y="2841077"/>
            <a:chExt cx="4717277" cy="1196486"/>
          </a:xfrm>
        </p:grpSpPr>
        <p:cxnSp>
          <p:nvCxnSpPr>
            <p:cNvPr id="62" name="直接连接符 61">
              <a:extLst>
                <a:ext uri="{FF2B5EF4-FFF2-40B4-BE49-F238E27FC236}">
                  <a16:creationId xmlns:a16="http://schemas.microsoft.com/office/drawing/2014/main" xmlns="" id="{743D81A4-564B-43EE-8196-BFE11AE0460B}"/>
                </a:ext>
              </a:extLst>
            </p:cNvPr>
            <p:cNvCxnSpPr/>
            <p:nvPr/>
          </p:nvCxnSpPr>
          <p:spPr>
            <a:xfrm>
              <a:off x="3707235" y="3740717"/>
              <a:ext cx="847725" cy="276209"/>
            </a:xfrm>
            <a:prstGeom prst="line">
              <a:avLst/>
            </a:prstGeom>
            <a:noFill/>
            <a:ln w="6350" cap="flat" cmpd="sng" algn="ctr">
              <a:solidFill>
                <a:srgbClr val="E2231A"/>
              </a:solidFill>
              <a:prstDash val="dash"/>
              <a:miter lim="800000"/>
            </a:ln>
            <a:effectLst/>
          </p:spPr>
        </p:cxnSp>
        <p:cxnSp>
          <p:nvCxnSpPr>
            <p:cNvPr id="63" name="直接连接符 62">
              <a:extLst>
                <a:ext uri="{FF2B5EF4-FFF2-40B4-BE49-F238E27FC236}">
                  <a16:creationId xmlns:a16="http://schemas.microsoft.com/office/drawing/2014/main" xmlns="" id="{8603D637-BAD3-47F5-8D69-FA387690C11D}"/>
                </a:ext>
              </a:extLst>
            </p:cNvPr>
            <p:cNvCxnSpPr/>
            <p:nvPr/>
          </p:nvCxnSpPr>
          <p:spPr>
            <a:xfrm flipH="1">
              <a:off x="5723511" y="3720080"/>
              <a:ext cx="744978" cy="317483"/>
            </a:xfrm>
            <a:prstGeom prst="line">
              <a:avLst/>
            </a:prstGeom>
            <a:noFill/>
            <a:ln w="6350" cap="flat" cmpd="sng" algn="ctr">
              <a:solidFill>
                <a:srgbClr val="E2231A"/>
              </a:solidFill>
              <a:prstDash val="dash"/>
              <a:miter lim="800000"/>
            </a:ln>
            <a:effectLst/>
          </p:spPr>
        </p:cxnSp>
        <p:cxnSp>
          <p:nvCxnSpPr>
            <p:cNvPr id="64" name="直接连接符 63">
              <a:extLst>
                <a:ext uri="{FF2B5EF4-FFF2-40B4-BE49-F238E27FC236}">
                  <a16:creationId xmlns:a16="http://schemas.microsoft.com/office/drawing/2014/main" xmlns="" id="{A9AEF2D7-B2FA-44CB-8B47-6EB3F7BA11EF}"/>
                </a:ext>
              </a:extLst>
            </p:cNvPr>
            <p:cNvCxnSpPr/>
            <p:nvPr/>
          </p:nvCxnSpPr>
          <p:spPr>
            <a:xfrm flipH="1">
              <a:off x="7679534" y="2841077"/>
              <a:ext cx="744978" cy="317483"/>
            </a:xfrm>
            <a:prstGeom prst="line">
              <a:avLst/>
            </a:prstGeom>
            <a:noFill/>
            <a:ln w="6350" cap="flat" cmpd="sng" algn="ctr">
              <a:solidFill>
                <a:srgbClr val="E2231A"/>
              </a:solidFill>
              <a:prstDash val="dash"/>
              <a:miter lim="800000"/>
            </a:ln>
            <a:effectLst/>
          </p:spPr>
        </p:cxnSp>
      </p:grpSp>
      <p:sp>
        <p:nvSpPr>
          <p:cNvPr id="65" name="燕尾形 17">
            <a:extLst>
              <a:ext uri="{FF2B5EF4-FFF2-40B4-BE49-F238E27FC236}">
                <a16:creationId xmlns:a16="http://schemas.microsoft.com/office/drawing/2014/main" xmlns="" id="{1CF56213-BAEC-4BAB-A0DC-A06C6FBB72CB}"/>
              </a:ext>
            </a:extLst>
          </p:cNvPr>
          <p:cNvSpPr/>
          <p:nvPr/>
        </p:nvSpPr>
        <p:spPr>
          <a:xfrm rot="1234549">
            <a:off x="3926212" y="3558936"/>
            <a:ext cx="182880" cy="175260"/>
          </a:xfrm>
          <a:prstGeom prst="chevron">
            <a:avLst/>
          </a:prstGeom>
          <a:solidFill>
            <a:srgbClr val="F0F0F0">
              <a:lumMod val="9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66" name="燕尾形 18">
            <a:extLst>
              <a:ext uri="{FF2B5EF4-FFF2-40B4-BE49-F238E27FC236}">
                <a16:creationId xmlns:a16="http://schemas.microsoft.com/office/drawing/2014/main" xmlns="" id="{4119D8A4-2284-4893-A13A-BBB8D6D3265B}"/>
              </a:ext>
            </a:extLst>
          </p:cNvPr>
          <p:cNvSpPr/>
          <p:nvPr/>
        </p:nvSpPr>
        <p:spPr>
          <a:xfrm rot="20150452">
            <a:off x="5545026" y="3673113"/>
            <a:ext cx="182880" cy="175260"/>
          </a:xfrm>
          <a:prstGeom prst="chevron">
            <a:avLst/>
          </a:prstGeom>
          <a:solidFill>
            <a:srgbClr val="F0F0F0">
              <a:lumMod val="9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67" name="燕尾形 19">
            <a:extLst>
              <a:ext uri="{FF2B5EF4-FFF2-40B4-BE49-F238E27FC236}">
                <a16:creationId xmlns:a16="http://schemas.microsoft.com/office/drawing/2014/main" xmlns="" id="{7BCA8C3F-1E04-4468-A60C-D11739BE8F79}"/>
              </a:ext>
            </a:extLst>
          </p:cNvPr>
          <p:cNvSpPr/>
          <p:nvPr/>
        </p:nvSpPr>
        <p:spPr>
          <a:xfrm rot="20150452">
            <a:off x="7545275" y="2832204"/>
            <a:ext cx="182880" cy="175260"/>
          </a:xfrm>
          <a:prstGeom prst="chevron">
            <a:avLst/>
          </a:prstGeom>
          <a:solidFill>
            <a:srgbClr val="F0F0F0">
              <a:lumMod val="9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grpSp>
        <p:nvGrpSpPr>
          <p:cNvPr id="68" name="组合 67">
            <a:extLst>
              <a:ext uri="{FF2B5EF4-FFF2-40B4-BE49-F238E27FC236}">
                <a16:creationId xmlns:a16="http://schemas.microsoft.com/office/drawing/2014/main" xmlns="" id="{E47070AD-FB6B-453C-BE6C-151A9422DCF6}"/>
              </a:ext>
            </a:extLst>
          </p:cNvPr>
          <p:cNvGrpSpPr/>
          <p:nvPr/>
        </p:nvGrpSpPr>
        <p:grpSpPr>
          <a:xfrm>
            <a:off x="954399" y="1793988"/>
            <a:ext cx="2444847" cy="1428838"/>
            <a:chOff x="1332696" y="1896493"/>
            <a:chExt cx="2095901" cy="1428838"/>
          </a:xfrm>
        </p:grpSpPr>
        <p:sp>
          <p:nvSpPr>
            <p:cNvPr id="69" name="矩形 68">
              <a:extLst>
                <a:ext uri="{FF2B5EF4-FFF2-40B4-BE49-F238E27FC236}">
                  <a16:creationId xmlns:a16="http://schemas.microsoft.com/office/drawing/2014/main" xmlns="" id="{5B9523C8-0223-49B3-A59E-D268FCBB825A}"/>
                </a:ext>
              </a:extLst>
            </p:cNvPr>
            <p:cNvSpPr/>
            <p:nvPr/>
          </p:nvSpPr>
          <p:spPr>
            <a:xfrm>
              <a:off x="1332697" y="2220798"/>
              <a:ext cx="2095900" cy="1104533"/>
            </a:xfrm>
            <a:prstGeom prst="rect">
              <a:avLst/>
            </a:prstGeom>
            <a:ln>
              <a:noFill/>
            </a:ln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lvl="0" algn="just">
                <a:lnSpc>
                  <a:spcPct val="120000"/>
                </a:lnSpc>
              </a:pPr>
              <a:r>
                <a:rPr lang="zh-CN" altLang="en-US" sz="1400" kern="0" dirty="0">
                  <a:solidFill>
                    <a:srgbClr val="000000">
                      <a:lumMod val="65000"/>
                      <a:lumOff val="35000"/>
                    </a:srgbClr>
                  </a:solidFill>
                </a:rPr>
                <a:t>小商铺过多，预计未来几年将会有</a:t>
              </a:r>
              <a:r>
                <a:rPr lang="en-US" altLang="zh-CN" sz="1400" kern="0" dirty="0">
                  <a:solidFill>
                    <a:srgbClr val="000000">
                      <a:lumMod val="65000"/>
                      <a:lumOff val="35000"/>
                    </a:srgbClr>
                  </a:solidFill>
                </a:rPr>
                <a:t>50%</a:t>
              </a:r>
              <a:r>
                <a:rPr lang="zh-CN" altLang="en-US" sz="1400" kern="0" dirty="0">
                  <a:solidFill>
                    <a:srgbClr val="000000">
                      <a:lumMod val="65000"/>
                      <a:lumOff val="35000"/>
                    </a:srgbClr>
                  </a:solidFill>
                </a:rPr>
                <a:t>以上的小商铺退出，行业整合无可避免。</a:t>
              </a:r>
            </a:p>
          </p:txBody>
        </p:sp>
        <p:sp>
          <p:nvSpPr>
            <p:cNvPr id="70" name="矩形 69">
              <a:extLst>
                <a:ext uri="{FF2B5EF4-FFF2-40B4-BE49-F238E27FC236}">
                  <a16:creationId xmlns:a16="http://schemas.microsoft.com/office/drawing/2014/main" xmlns="" id="{433C7C59-F2B3-458F-9FB4-0E1B48953C72}"/>
                </a:ext>
              </a:extLst>
            </p:cNvPr>
            <p:cNvSpPr/>
            <p:nvPr/>
          </p:nvSpPr>
          <p:spPr>
            <a:xfrm>
              <a:off x="1332696" y="1896493"/>
              <a:ext cx="1474003" cy="396583"/>
            </a:xfrm>
            <a:prstGeom prst="rect">
              <a:avLst/>
            </a:prstGeom>
            <a:ln>
              <a:noFill/>
            </a:ln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lvl="0" algn="just">
                <a:lnSpc>
                  <a:spcPct val="120000"/>
                </a:lnSpc>
              </a:pPr>
              <a:r>
                <a:rPr lang="zh-CN" altLang="en-US" b="1" kern="0" dirty="0">
                  <a:solidFill>
                    <a:srgbClr val="000000">
                      <a:lumMod val="65000"/>
                      <a:lumOff val="35000"/>
                    </a:srgbClr>
                  </a:solidFill>
                </a:rPr>
                <a:t>生存困难</a:t>
              </a:r>
            </a:p>
          </p:txBody>
        </p:sp>
      </p:grpSp>
      <p:grpSp>
        <p:nvGrpSpPr>
          <p:cNvPr id="71" name="组合 70">
            <a:extLst>
              <a:ext uri="{FF2B5EF4-FFF2-40B4-BE49-F238E27FC236}">
                <a16:creationId xmlns:a16="http://schemas.microsoft.com/office/drawing/2014/main" xmlns="" id="{B2157DC1-FDA7-4B1B-81E1-C03C09FD9E45}"/>
              </a:ext>
            </a:extLst>
          </p:cNvPr>
          <p:cNvGrpSpPr/>
          <p:nvPr/>
        </p:nvGrpSpPr>
        <p:grpSpPr>
          <a:xfrm>
            <a:off x="3074443" y="5144449"/>
            <a:ext cx="2681319" cy="1428838"/>
            <a:chOff x="1332696" y="1896493"/>
            <a:chExt cx="2229469" cy="1428838"/>
          </a:xfrm>
        </p:grpSpPr>
        <p:sp>
          <p:nvSpPr>
            <p:cNvPr id="72" name="矩形 71">
              <a:extLst>
                <a:ext uri="{FF2B5EF4-FFF2-40B4-BE49-F238E27FC236}">
                  <a16:creationId xmlns:a16="http://schemas.microsoft.com/office/drawing/2014/main" xmlns="" id="{37831EFC-11AE-402F-B289-3431E3504C35}"/>
                </a:ext>
              </a:extLst>
            </p:cNvPr>
            <p:cNvSpPr/>
            <p:nvPr/>
          </p:nvSpPr>
          <p:spPr>
            <a:xfrm>
              <a:off x="1332696" y="2220798"/>
              <a:ext cx="2229469" cy="1104533"/>
            </a:xfrm>
            <a:prstGeom prst="rect">
              <a:avLst/>
            </a:prstGeom>
            <a:ln>
              <a:noFill/>
            </a:ln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lvl="0" algn="just">
                <a:lnSpc>
                  <a:spcPct val="120000"/>
                </a:lnSpc>
              </a:pPr>
              <a:r>
                <a:rPr lang="zh-CN" altLang="en-US" sz="1400" kern="0" dirty="0">
                  <a:solidFill>
                    <a:srgbClr val="000000">
                      <a:lumMod val="65000"/>
                      <a:lumOff val="35000"/>
                    </a:srgbClr>
                  </a:solidFill>
                </a:rPr>
                <a:t>用户可以本市目前有本行业商家近百家，绝大部分是小规模的街边小商铺，规模较小。</a:t>
              </a:r>
            </a:p>
          </p:txBody>
        </p:sp>
        <p:sp>
          <p:nvSpPr>
            <p:cNvPr id="73" name="矩形 72">
              <a:extLst>
                <a:ext uri="{FF2B5EF4-FFF2-40B4-BE49-F238E27FC236}">
                  <a16:creationId xmlns:a16="http://schemas.microsoft.com/office/drawing/2014/main" xmlns="" id="{C5AEEA8A-8D7B-4144-9C13-27856EACDD10}"/>
                </a:ext>
              </a:extLst>
            </p:cNvPr>
            <p:cNvSpPr/>
            <p:nvPr/>
          </p:nvSpPr>
          <p:spPr>
            <a:xfrm>
              <a:off x="1332696" y="1896493"/>
              <a:ext cx="1474003" cy="396583"/>
            </a:xfrm>
            <a:prstGeom prst="rect">
              <a:avLst/>
            </a:prstGeom>
            <a:ln>
              <a:noFill/>
            </a:ln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lvl="0" algn="just">
                <a:lnSpc>
                  <a:spcPct val="120000"/>
                </a:lnSpc>
              </a:pPr>
              <a:r>
                <a:rPr lang="zh-CN" altLang="en-US" b="1" kern="0" dirty="0">
                  <a:solidFill>
                    <a:srgbClr val="000000">
                      <a:lumMod val="65000"/>
                      <a:lumOff val="35000"/>
                    </a:srgbClr>
                  </a:solidFill>
                </a:rPr>
                <a:t>商家过多</a:t>
              </a:r>
            </a:p>
          </p:txBody>
        </p:sp>
      </p:grpSp>
      <p:grpSp>
        <p:nvGrpSpPr>
          <p:cNvPr id="74" name="组合 73">
            <a:extLst>
              <a:ext uri="{FF2B5EF4-FFF2-40B4-BE49-F238E27FC236}">
                <a16:creationId xmlns:a16="http://schemas.microsoft.com/office/drawing/2014/main" xmlns="" id="{C487EAB5-28CD-4834-B9F0-B0BA9E0A98B7}"/>
              </a:ext>
            </a:extLst>
          </p:cNvPr>
          <p:cNvGrpSpPr/>
          <p:nvPr/>
        </p:nvGrpSpPr>
        <p:grpSpPr>
          <a:xfrm>
            <a:off x="6888088" y="4464938"/>
            <a:ext cx="2229469" cy="1170306"/>
            <a:chOff x="1332696" y="1896493"/>
            <a:chExt cx="2229469" cy="1170306"/>
          </a:xfrm>
        </p:grpSpPr>
        <p:sp>
          <p:nvSpPr>
            <p:cNvPr id="75" name="矩形 74">
              <a:extLst>
                <a:ext uri="{FF2B5EF4-FFF2-40B4-BE49-F238E27FC236}">
                  <a16:creationId xmlns:a16="http://schemas.microsoft.com/office/drawing/2014/main" xmlns="" id="{92008229-D89A-4303-9978-40BD4CB46EA7}"/>
                </a:ext>
              </a:extLst>
            </p:cNvPr>
            <p:cNvSpPr/>
            <p:nvPr/>
          </p:nvSpPr>
          <p:spPr>
            <a:xfrm>
              <a:off x="1332697" y="2220798"/>
              <a:ext cx="2229468" cy="846001"/>
            </a:xfrm>
            <a:prstGeom prst="rect">
              <a:avLst/>
            </a:prstGeom>
            <a:ln>
              <a:noFill/>
            </a:ln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lvl="0" algn="just">
                <a:lnSpc>
                  <a:spcPct val="120000"/>
                </a:lnSpc>
              </a:pPr>
              <a:r>
                <a:rPr lang="zh-CN" altLang="en-US" sz="1400" kern="0" dirty="0">
                  <a:solidFill>
                    <a:srgbClr val="000000">
                      <a:lumMod val="65000"/>
                      <a:lumOff val="35000"/>
                    </a:srgbClr>
                  </a:solidFill>
                </a:rPr>
                <a:t>小商铺老板也是技术人员，通常技术单一，设备投入小，技术投入少。</a:t>
              </a:r>
            </a:p>
          </p:txBody>
        </p:sp>
        <p:sp>
          <p:nvSpPr>
            <p:cNvPr id="76" name="矩形 75">
              <a:extLst>
                <a:ext uri="{FF2B5EF4-FFF2-40B4-BE49-F238E27FC236}">
                  <a16:creationId xmlns:a16="http://schemas.microsoft.com/office/drawing/2014/main" xmlns="" id="{1D5AF1D9-0B6C-4591-9CD2-FE35AAD64084}"/>
                </a:ext>
              </a:extLst>
            </p:cNvPr>
            <p:cNvSpPr/>
            <p:nvPr/>
          </p:nvSpPr>
          <p:spPr>
            <a:xfrm>
              <a:off x="1332696" y="1896493"/>
              <a:ext cx="1474003" cy="396583"/>
            </a:xfrm>
            <a:prstGeom prst="rect">
              <a:avLst/>
            </a:prstGeom>
            <a:ln>
              <a:noFill/>
            </a:ln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lvl="0" algn="just">
                <a:lnSpc>
                  <a:spcPct val="120000"/>
                </a:lnSpc>
              </a:pPr>
              <a:r>
                <a:rPr lang="zh-CN" altLang="en-US" b="1" kern="0" dirty="0">
                  <a:solidFill>
                    <a:srgbClr val="000000">
                      <a:lumMod val="65000"/>
                      <a:lumOff val="35000"/>
                    </a:srgbClr>
                  </a:solidFill>
                </a:rPr>
                <a:t>技术短缺</a:t>
              </a:r>
            </a:p>
          </p:txBody>
        </p:sp>
      </p:grpSp>
      <p:grpSp>
        <p:nvGrpSpPr>
          <p:cNvPr id="77" name="组合 76">
            <a:extLst>
              <a:ext uri="{FF2B5EF4-FFF2-40B4-BE49-F238E27FC236}">
                <a16:creationId xmlns:a16="http://schemas.microsoft.com/office/drawing/2014/main" xmlns="" id="{27DEE362-7F25-4F00-AE83-D66A42B25FF3}"/>
              </a:ext>
            </a:extLst>
          </p:cNvPr>
          <p:cNvGrpSpPr/>
          <p:nvPr/>
        </p:nvGrpSpPr>
        <p:grpSpPr>
          <a:xfrm>
            <a:off x="9174215" y="3310430"/>
            <a:ext cx="2106361" cy="1170306"/>
            <a:chOff x="1332696" y="1896493"/>
            <a:chExt cx="1741209" cy="1170306"/>
          </a:xfrm>
        </p:grpSpPr>
        <p:sp>
          <p:nvSpPr>
            <p:cNvPr id="78" name="矩形 77">
              <a:extLst>
                <a:ext uri="{FF2B5EF4-FFF2-40B4-BE49-F238E27FC236}">
                  <a16:creationId xmlns:a16="http://schemas.microsoft.com/office/drawing/2014/main" xmlns="" id="{9997FC56-0D6B-42DD-A66C-5C93D3A6BEEA}"/>
                </a:ext>
              </a:extLst>
            </p:cNvPr>
            <p:cNvSpPr/>
            <p:nvPr/>
          </p:nvSpPr>
          <p:spPr>
            <a:xfrm>
              <a:off x="1332697" y="2220798"/>
              <a:ext cx="1741208" cy="846001"/>
            </a:xfrm>
            <a:prstGeom prst="rect">
              <a:avLst/>
            </a:prstGeom>
            <a:ln>
              <a:noFill/>
            </a:ln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lvl="0" algn="just">
                <a:lnSpc>
                  <a:spcPct val="120000"/>
                </a:lnSpc>
              </a:pPr>
              <a:r>
                <a:rPr lang="en-US" altLang="zh-CN" sz="1400" kern="0" dirty="0">
                  <a:solidFill>
                    <a:srgbClr val="000000">
                      <a:lumMod val="65000"/>
                      <a:lumOff val="35000"/>
                    </a:srgbClr>
                  </a:solidFill>
                </a:rPr>
                <a:t>90%</a:t>
              </a:r>
              <a:r>
                <a:rPr lang="zh-CN" altLang="en-US" sz="1400" kern="0" dirty="0">
                  <a:solidFill>
                    <a:srgbClr val="000000">
                      <a:lumMod val="65000"/>
                      <a:lumOff val="35000"/>
                    </a:srgbClr>
                  </a:solidFill>
                </a:rPr>
                <a:t>以上模式都很传统，盈利方式单一，运作模式很落后。</a:t>
              </a:r>
            </a:p>
          </p:txBody>
        </p:sp>
        <p:sp>
          <p:nvSpPr>
            <p:cNvPr id="79" name="矩形 78">
              <a:extLst>
                <a:ext uri="{FF2B5EF4-FFF2-40B4-BE49-F238E27FC236}">
                  <a16:creationId xmlns:a16="http://schemas.microsoft.com/office/drawing/2014/main" xmlns="" id="{328A445C-578C-4743-BDD6-C23325DC229D}"/>
                </a:ext>
              </a:extLst>
            </p:cNvPr>
            <p:cNvSpPr/>
            <p:nvPr/>
          </p:nvSpPr>
          <p:spPr>
            <a:xfrm>
              <a:off x="1332696" y="1896493"/>
              <a:ext cx="1474003" cy="396583"/>
            </a:xfrm>
            <a:prstGeom prst="rect">
              <a:avLst/>
            </a:prstGeom>
            <a:ln>
              <a:noFill/>
            </a:ln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lvl="0" algn="just">
                <a:lnSpc>
                  <a:spcPct val="120000"/>
                </a:lnSpc>
              </a:pPr>
              <a:r>
                <a:rPr lang="zh-CN" altLang="en-US" b="1" kern="0" dirty="0">
                  <a:solidFill>
                    <a:srgbClr val="000000">
                      <a:lumMod val="65000"/>
                      <a:lumOff val="35000"/>
                    </a:srgbClr>
                  </a:solidFill>
                </a:rPr>
                <a:t>模式落后</a:t>
              </a:r>
            </a:p>
          </p:txBody>
        </p:sp>
      </p:grpSp>
      <p:grpSp>
        <p:nvGrpSpPr>
          <p:cNvPr id="80" name="组合 79">
            <a:extLst>
              <a:ext uri="{FF2B5EF4-FFF2-40B4-BE49-F238E27FC236}">
                <a16:creationId xmlns:a16="http://schemas.microsoft.com/office/drawing/2014/main" xmlns="" id="{7635A796-8373-4FE3-8D23-863C4CAC9A21}"/>
              </a:ext>
            </a:extLst>
          </p:cNvPr>
          <p:cNvGrpSpPr/>
          <p:nvPr/>
        </p:nvGrpSpPr>
        <p:grpSpPr>
          <a:xfrm>
            <a:off x="2178035" y="3068960"/>
            <a:ext cx="1340045" cy="1155212"/>
            <a:chOff x="2486024" y="2882351"/>
            <a:chExt cx="1340045" cy="1155212"/>
          </a:xfrm>
        </p:grpSpPr>
        <p:sp>
          <p:nvSpPr>
            <p:cNvPr id="81" name="六边形 80">
              <a:extLst>
                <a:ext uri="{FF2B5EF4-FFF2-40B4-BE49-F238E27FC236}">
                  <a16:creationId xmlns:a16="http://schemas.microsoft.com/office/drawing/2014/main" xmlns="" id="{45B44C39-AFAC-499E-92D5-5C59CEBDBE18}"/>
                </a:ext>
              </a:extLst>
            </p:cNvPr>
            <p:cNvSpPr/>
            <p:nvPr/>
          </p:nvSpPr>
          <p:spPr>
            <a:xfrm>
              <a:off x="2486024" y="2882351"/>
              <a:ext cx="1340045" cy="1155212"/>
            </a:xfrm>
            <a:prstGeom prst="hexagon">
              <a:avLst/>
            </a:prstGeom>
            <a:solidFill>
              <a:srgbClr val="E2231A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  <p:sp>
          <p:nvSpPr>
            <p:cNvPr id="82" name="六边形 33">
              <a:extLst>
                <a:ext uri="{FF2B5EF4-FFF2-40B4-BE49-F238E27FC236}">
                  <a16:creationId xmlns:a16="http://schemas.microsoft.com/office/drawing/2014/main" xmlns="" id="{99B2ACD9-40A0-4C21-B509-9476636D8807}"/>
                </a:ext>
              </a:extLst>
            </p:cNvPr>
            <p:cNvSpPr/>
            <p:nvPr/>
          </p:nvSpPr>
          <p:spPr>
            <a:xfrm>
              <a:off x="2806426" y="3125462"/>
              <a:ext cx="699242" cy="695960"/>
            </a:xfrm>
            <a:custGeom>
              <a:avLst/>
              <a:gdLst>
                <a:gd name="connsiteX0" fmla="*/ 315609 w 338137"/>
                <a:gd name="connsiteY0" fmla="*/ 185737 h 336550"/>
                <a:gd name="connsiteX1" fmla="*/ 338137 w 338137"/>
                <a:gd name="connsiteY1" fmla="*/ 185737 h 336550"/>
                <a:gd name="connsiteX2" fmla="*/ 185737 w 338137"/>
                <a:gd name="connsiteY2" fmla="*/ 336550 h 336550"/>
                <a:gd name="connsiteX3" fmla="*/ 185737 w 338137"/>
                <a:gd name="connsiteY3" fmla="*/ 314256 h 336550"/>
                <a:gd name="connsiteX4" fmla="*/ 315609 w 338137"/>
                <a:gd name="connsiteY4" fmla="*/ 185737 h 336550"/>
                <a:gd name="connsiteX5" fmla="*/ 249042 w 338137"/>
                <a:gd name="connsiteY5" fmla="*/ 185737 h 336550"/>
                <a:gd name="connsiteX6" fmla="*/ 271462 w 338137"/>
                <a:gd name="connsiteY6" fmla="*/ 185737 h 336550"/>
                <a:gd name="connsiteX7" fmla="*/ 185737 w 338137"/>
                <a:gd name="connsiteY7" fmla="*/ 269875 h 336550"/>
                <a:gd name="connsiteX8" fmla="*/ 185737 w 338137"/>
                <a:gd name="connsiteY8" fmla="*/ 247870 h 336550"/>
                <a:gd name="connsiteX9" fmla="*/ 249042 w 338137"/>
                <a:gd name="connsiteY9" fmla="*/ 185737 h 336550"/>
                <a:gd name="connsiteX10" fmla="*/ 66675 w 338137"/>
                <a:gd name="connsiteY10" fmla="*/ 185737 h 336550"/>
                <a:gd name="connsiteX11" fmla="*/ 89095 w 338137"/>
                <a:gd name="connsiteY11" fmla="*/ 185737 h 336550"/>
                <a:gd name="connsiteX12" fmla="*/ 152400 w 338137"/>
                <a:gd name="connsiteY12" fmla="*/ 247870 h 336550"/>
                <a:gd name="connsiteX13" fmla="*/ 152400 w 338137"/>
                <a:gd name="connsiteY13" fmla="*/ 269875 h 336550"/>
                <a:gd name="connsiteX14" fmla="*/ 66675 w 338137"/>
                <a:gd name="connsiteY14" fmla="*/ 185737 h 336550"/>
                <a:gd name="connsiteX15" fmla="*/ 0 w 338137"/>
                <a:gd name="connsiteY15" fmla="*/ 185737 h 336550"/>
                <a:gd name="connsiteX16" fmla="*/ 22528 w 338137"/>
                <a:gd name="connsiteY16" fmla="*/ 185737 h 336550"/>
                <a:gd name="connsiteX17" fmla="*/ 152400 w 338137"/>
                <a:gd name="connsiteY17" fmla="*/ 314256 h 336550"/>
                <a:gd name="connsiteX18" fmla="*/ 152400 w 338137"/>
                <a:gd name="connsiteY18" fmla="*/ 336550 h 336550"/>
                <a:gd name="connsiteX19" fmla="*/ 0 w 338137"/>
                <a:gd name="connsiteY19" fmla="*/ 185737 h 336550"/>
                <a:gd name="connsiteX20" fmla="*/ 169069 w 338137"/>
                <a:gd name="connsiteY20" fmla="*/ 127000 h 336550"/>
                <a:gd name="connsiteX21" fmla="*/ 186045 w 338137"/>
                <a:gd name="connsiteY21" fmla="*/ 130918 h 336550"/>
                <a:gd name="connsiteX22" fmla="*/ 205633 w 338137"/>
                <a:gd name="connsiteY22" fmla="*/ 150506 h 336550"/>
                <a:gd name="connsiteX23" fmla="*/ 209550 w 338137"/>
                <a:gd name="connsiteY23" fmla="*/ 167482 h 336550"/>
                <a:gd name="connsiteX24" fmla="*/ 205633 w 338137"/>
                <a:gd name="connsiteY24" fmla="*/ 184458 h 336550"/>
                <a:gd name="connsiteX25" fmla="*/ 186045 w 338137"/>
                <a:gd name="connsiteY25" fmla="*/ 204046 h 336550"/>
                <a:gd name="connsiteX26" fmla="*/ 169069 w 338137"/>
                <a:gd name="connsiteY26" fmla="*/ 207963 h 336550"/>
                <a:gd name="connsiteX27" fmla="*/ 152093 w 338137"/>
                <a:gd name="connsiteY27" fmla="*/ 204046 h 336550"/>
                <a:gd name="connsiteX28" fmla="*/ 132505 w 338137"/>
                <a:gd name="connsiteY28" fmla="*/ 184458 h 336550"/>
                <a:gd name="connsiteX29" fmla="*/ 128587 w 338137"/>
                <a:gd name="connsiteY29" fmla="*/ 167482 h 336550"/>
                <a:gd name="connsiteX30" fmla="*/ 132505 w 338137"/>
                <a:gd name="connsiteY30" fmla="*/ 150506 h 336550"/>
                <a:gd name="connsiteX31" fmla="*/ 152093 w 338137"/>
                <a:gd name="connsiteY31" fmla="*/ 130918 h 336550"/>
                <a:gd name="connsiteX32" fmla="*/ 169069 w 338137"/>
                <a:gd name="connsiteY32" fmla="*/ 127000 h 336550"/>
                <a:gd name="connsiteX33" fmla="*/ 185737 w 338137"/>
                <a:gd name="connsiteY33" fmla="*/ 65087 h 336550"/>
                <a:gd name="connsiteX34" fmla="*/ 271462 w 338137"/>
                <a:gd name="connsiteY34" fmla="*/ 150812 h 336550"/>
                <a:gd name="connsiteX35" fmla="*/ 249042 w 338137"/>
                <a:gd name="connsiteY35" fmla="*/ 150812 h 336550"/>
                <a:gd name="connsiteX36" fmla="*/ 185737 w 338137"/>
                <a:gd name="connsiteY36" fmla="*/ 87507 h 336550"/>
                <a:gd name="connsiteX37" fmla="*/ 185737 w 338137"/>
                <a:gd name="connsiteY37" fmla="*/ 65087 h 336550"/>
                <a:gd name="connsiteX38" fmla="*/ 152400 w 338137"/>
                <a:gd name="connsiteY38" fmla="*/ 65087 h 336550"/>
                <a:gd name="connsiteX39" fmla="*/ 152400 w 338137"/>
                <a:gd name="connsiteY39" fmla="*/ 87507 h 336550"/>
                <a:gd name="connsiteX40" fmla="*/ 89095 w 338137"/>
                <a:gd name="connsiteY40" fmla="*/ 150812 h 336550"/>
                <a:gd name="connsiteX41" fmla="*/ 66675 w 338137"/>
                <a:gd name="connsiteY41" fmla="*/ 150812 h 336550"/>
                <a:gd name="connsiteX42" fmla="*/ 152400 w 338137"/>
                <a:gd name="connsiteY42" fmla="*/ 65087 h 336550"/>
                <a:gd name="connsiteX43" fmla="*/ 185737 w 338137"/>
                <a:gd name="connsiteY43" fmla="*/ 0 h 336550"/>
                <a:gd name="connsiteX44" fmla="*/ 338137 w 338137"/>
                <a:gd name="connsiteY44" fmla="*/ 150813 h 336550"/>
                <a:gd name="connsiteX45" fmla="*/ 315609 w 338137"/>
                <a:gd name="connsiteY45" fmla="*/ 150813 h 336550"/>
                <a:gd name="connsiteX46" fmla="*/ 185737 w 338137"/>
                <a:gd name="connsiteY46" fmla="*/ 22294 h 336550"/>
                <a:gd name="connsiteX47" fmla="*/ 185737 w 338137"/>
                <a:gd name="connsiteY47" fmla="*/ 0 h 336550"/>
                <a:gd name="connsiteX48" fmla="*/ 152400 w 338137"/>
                <a:gd name="connsiteY48" fmla="*/ 0 h 336550"/>
                <a:gd name="connsiteX49" fmla="*/ 152400 w 338137"/>
                <a:gd name="connsiteY49" fmla="*/ 22294 h 336550"/>
                <a:gd name="connsiteX50" fmla="*/ 22528 w 338137"/>
                <a:gd name="connsiteY50" fmla="*/ 150813 h 336550"/>
                <a:gd name="connsiteX51" fmla="*/ 0 w 338137"/>
                <a:gd name="connsiteY51" fmla="*/ 150813 h 336550"/>
                <a:gd name="connsiteX52" fmla="*/ 152400 w 338137"/>
                <a:gd name="connsiteY52" fmla="*/ 0 h 336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</a:cxnLst>
              <a:rect l="l" t="t" r="r" b="b"/>
              <a:pathLst>
                <a:path w="338137" h="336550">
                  <a:moveTo>
                    <a:pt x="315609" y="185737"/>
                  </a:moveTo>
                  <a:cubicBezTo>
                    <a:pt x="315609" y="185737"/>
                    <a:pt x="315609" y="185737"/>
                    <a:pt x="338137" y="185737"/>
                  </a:cubicBezTo>
                  <a:cubicBezTo>
                    <a:pt x="330186" y="265734"/>
                    <a:pt x="266576" y="328682"/>
                    <a:pt x="185737" y="336550"/>
                  </a:cubicBezTo>
                  <a:cubicBezTo>
                    <a:pt x="185737" y="336550"/>
                    <a:pt x="185737" y="336550"/>
                    <a:pt x="185737" y="314256"/>
                  </a:cubicBezTo>
                  <a:cubicBezTo>
                    <a:pt x="253323" y="306388"/>
                    <a:pt x="307657" y="252620"/>
                    <a:pt x="315609" y="185737"/>
                  </a:cubicBezTo>
                  <a:close/>
                  <a:moveTo>
                    <a:pt x="249042" y="185737"/>
                  </a:moveTo>
                  <a:cubicBezTo>
                    <a:pt x="249042" y="185737"/>
                    <a:pt x="249042" y="185737"/>
                    <a:pt x="271462" y="185737"/>
                  </a:cubicBezTo>
                  <a:cubicBezTo>
                    <a:pt x="264868" y="228453"/>
                    <a:pt x="229259" y="263403"/>
                    <a:pt x="185737" y="269875"/>
                  </a:cubicBezTo>
                  <a:cubicBezTo>
                    <a:pt x="185737" y="269875"/>
                    <a:pt x="185737" y="269875"/>
                    <a:pt x="185737" y="247870"/>
                  </a:cubicBezTo>
                  <a:cubicBezTo>
                    <a:pt x="217390" y="241398"/>
                    <a:pt x="242448" y="216804"/>
                    <a:pt x="249042" y="185737"/>
                  </a:cubicBezTo>
                  <a:close/>
                  <a:moveTo>
                    <a:pt x="66675" y="185737"/>
                  </a:moveTo>
                  <a:cubicBezTo>
                    <a:pt x="66675" y="185737"/>
                    <a:pt x="66675" y="185737"/>
                    <a:pt x="89095" y="185737"/>
                  </a:cubicBezTo>
                  <a:cubicBezTo>
                    <a:pt x="95689" y="216804"/>
                    <a:pt x="120747" y="241398"/>
                    <a:pt x="152400" y="247870"/>
                  </a:cubicBezTo>
                  <a:cubicBezTo>
                    <a:pt x="152400" y="247870"/>
                    <a:pt x="152400" y="247870"/>
                    <a:pt x="152400" y="269875"/>
                  </a:cubicBezTo>
                  <a:cubicBezTo>
                    <a:pt x="108878" y="263403"/>
                    <a:pt x="73269" y="228453"/>
                    <a:pt x="66675" y="185737"/>
                  </a:cubicBezTo>
                  <a:close/>
                  <a:moveTo>
                    <a:pt x="0" y="185737"/>
                  </a:moveTo>
                  <a:cubicBezTo>
                    <a:pt x="0" y="185737"/>
                    <a:pt x="0" y="185737"/>
                    <a:pt x="22528" y="185737"/>
                  </a:cubicBezTo>
                  <a:cubicBezTo>
                    <a:pt x="30480" y="252620"/>
                    <a:pt x="84814" y="306388"/>
                    <a:pt x="152400" y="314256"/>
                  </a:cubicBezTo>
                  <a:cubicBezTo>
                    <a:pt x="152400" y="314256"/>
                    <a:pt x="152400" y="314256"/>
                    <a:pt x="152400" y="336550"/>
                  </a:cubicBezTo>
                  <a:cubicBezTo>
                    <a:pt x="71561" y="328682"/>
                    <a:pt x="7951" y="265734"/>
                    <a:pt x="0" y="185737"/>
                  </a:cubicBezTo>
                  <a:close/>
                  <a:moveTo>
                    <a:pt x="169069" y="127000"/>
                  </a:moveTo>
                  <a:cubicBezTo>
                    <a:pt x="175598" y="127000"/>
                    <a:pt x="180821" y="128306"/>
                    <a:pt x="186045" y="130918"/>
                  </a:cubicBezTo>
                  <a:cubicBezTo>
                    <a:pt x="195186" y="134835"/>
                    <a:pt x="201715" y="141365"/>
                    <a:pt x="205633" y="150506"/>
                  </a:cubicBezTo>
                  <a:cubicBezTo>
                    <a:pt x="208244" y="155729"/>
                    <a:pt x="209550" y="160952"/>
                    <a:pt x="209550" y="167482"/>
                  </a:cubicBezTo>
                  <a:cubicBezTo>
                    <a:pt x="209550" y="174011"/>
                    <a:pt x="208244" y="179234"/>
                    <a:pt x="205633" y="184458"/>
                  </a:cubicBezTo>
                  <a:cubicBezTo>
                    <a:pt x="201715" y="193599"/>
                    <a:pt x="195186" y="200128"/>
                    <a:pt x="186045" y="204046"/>
                  </a:cubicBezTo>
                  <a:cubicBezTo>
                    <a:pt x="180821" y="206657"/>
                    <a:pt x="175598" y="207963"/>
                    <a:pt x="169069" y="207963"/>
                  </a:cubicBezTo>
                  <a:cubicBezTo>
                    <a:pt x="162539" y="207963"/>
                    <a:pt x="157316" y="206657"/>
                    <a:pt x="152093" y="204046"/>
                  </a:cubicBezTo>
                  <a:cubicBezTo>
                    <a:pt x="142952" y="200128"/>
                    <a:pt x="136422" y="193599"/>
                    <a:pt x="132505" y="184458"/>
                  </a:cubicBezTo>
                  <a:cubicBezTo>
                    <a:pt x="129893" y="179234"/>
                    <a:pt x="128587" y="174011"/>
                    <a:pt x="128587" y="167482"/>
                  </a:cubicBezTo>
                  <a:cubicBezTo>
                    <a:pt x="128587" y="160952"/>
                    <a:pt x="129893" y="155729"/>
                    <a:pt x="132505" y="150506"/>
                  </a:cubicBezTo>
                  <a:cubicBezTo>
                    <a:pt x="136422" y="141365"/>
                    <a:pt x="142952" y="134835"/>
                    <a:pt x="152093" y="130918"/>
                  </a:cubicBezTo>
                  <a:cubicBezTo>
                    <a:pt x="157316" y="128306"/>
                    <a:pt x="162539" y="127000"/>
                    <a:pt x="169069" y="127000"/>
                  </a:cubicBezTo>
                  <a:close/>
                  <a:moveTo>
                    <a:pt x="185737" y="65087"/>
                  </a:moveTo>
                  <a:cubicBezTo>
                    <a:pt x="229259" y="71681"/>
                    <a:pt x="264868" y="107290"/>
                    <a:pt x="271462" y="150812"/>
                  </a:cubicBezTo>
                  <a:cubicBezTo>
                    <a:pt x="271462" y="150812"/>
                    <a:pt x="271462" y="150812"/>
                    <a:pt x="249042" y="150812"/>
                  </a:cubicBezTo>
                  <a:cubicBezTo>
                    <a:pt x="242448" y="119159"/>
                    <a:pt x="217390" y="94101"/>
                    <a:pt x="185737" y="87507"/>
                  </a:cubicBezTo>
                  <a:cubicBezTo>
                    <a:pt x="185737" y="87507"/>
                    <a:pt x="185737" y="87507"/>
                    <a:pt x="185737" y="65087"/>
                  </a:cubicBezTo>
                  <a:close/>
                  <a:moveTo>
                    <a:pt x="152400" y="65087"/>
                  </a:moveTo>
                  <a:cubicBezTo>
                    <a:pt x="152400" y="65087"/>
                    <a:pt x="152400" y="65087"/>
                    <a:pt x="152400" y="87507"/>
                  </a:cubicBezTo>
                  <a:cubicBezTo>
                    <a:pt x="120747" y="94101"/>
                    <a:pt x="95689" y="119159"/>
                    <a:pt x="89095" y="150812"/>
                  </a:cubicBezTo>
                  <a:lnTo>
                    <a:pt x="66675" y="150812"/>
                  </a:lnTo>
                  <a:cubicBezTo>
                    <a:pt x="73269" y="107290"/>
                    <a:pt x="108878" y="71681"/>
                    <a:pt x="152400" y="65087"/>
                  </a:cubicBezTo>
                  <a:close/>
                  <a:moveTo>
                    <a:pt x="185737" y="0"/>
                  </a:moveTo>
                  <a:cubicBezTo>
                    <a:pt x="266576" y="7868"/>
                    <a:pt x="330186" y="70816"/>
                    <a:pt x="338137" y="150813"/>
                  </a:cubicBezTo>
                  <a:cubicBezTo>
                    <a:pt x="338137" y="150813"/>
                    <a:pt x="338137" y="150813"/>
                    <a:pt x="315609" y="150813"/>
                  </a:cubicBezTo>
                  <a:cubicBezTo>
                    <a:pt x="307657" y="83930"/>
                    <a:pt x="253323" y="30162"/>
                    <a:pt x="185737" y="22294"/>
                  </a:cubicBezTo>
                  <a:cubicBezTo>
                    <a:pt x="185737" y="22294"/>
                    <a:pt x="185737" y="22294"/>
                    <a:pt x="185737" y="0"/>
                  </a:cubicBezTo>
                  <a:close/>
                  <a:moveTo>
                    <a:pt x="152400" y="0"/>
                  </a:moveTo>
                  <a:cubicBezTo>
                    <a:pt x="152400" y="0"/>
                    <a:pt x="152400" y="0"/>
                    <a:pt x="152400" y="22294"/>
                  </a:cubicBezTo>
                  <a:cubicBezTo>
                    <a:pt x="84814" y="30162"/>
                    <a:pt x="30480" y="83930"/>
                    <a:pt x="22528" y="150813"/>
                  </a:cubicBezTo>
                  <a:cubicBezTo>
                    <a:pt x="22528" y="150813"/>
                    <a:pt x="22528" y="150813"/>
                    <a:pt x="0" y="150813"/>
                  </a:cubicBezTo>
                  <a:cubicBezTo>
                    <a:pt x="7951" y="70816"/>
                    <a:pt x="71561" y="7868"/>
                    <a:pt x="152400" y="0"/>
                  </a:cubicBezTo>
                  <a:close/>
                </a:path>
              </a:pathLst>
            </a:custGeom>
            <a:solidFill>
              <a:srgbClr val="FFFFF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</p:grpSp>
      <p:grpSp>
        <p:nvGrpSpPr>
          <p:cNvPr id="83" name="组合 82">
            <a:extLst>
              <a:ext uri="{FF2B5EF4-FFF2-40B4-BE49-F238E27FC236}">
                <a16:creationId xmlns:a16="http://schemas.microsoft.com/office/drawing/2014/main" xmlns="" id="{78CB4749-7763-4351-8BEB-BE5CA603E61F}"/>
              </a:ext>
            </a:extLst>
          </p:cNvPr>
          <p:cNvGrpSpPr/>
          <p:nvPr/>
        </p:nvGrpSpPr>
        <p:grpSpPr>
          <a:xfrm>
            <a:off x="4134057" y="3947963"/>
            <a:ext cx="1340045" cy="1155212"/>
            <a:chOff x="4442046" y="3761354"/>
            <a:chExt cx="1340045" cy="1155212"/>
          </a:xfrm>
        </p:grpSpPr>
        <p:sp>
          <p:nvSpPr>
            <p:cNvPr id="84" name="六边形 83">
              <a:extLst>
                <a:ext uri="{FF2B5EF4-FFF2-40B4-BE49-F238E27FC236}">
                  <a16:creationId xmlns:a16="http://schemas.microsoft.com/office/drawing/2014/main" xmlns="" id="{3247DC77-1DA0-4709-BBB4-2E427E4A62CC}"/>
                </a:ext>
              </a:extLst>
            </p:cNvPr>
            <p:cNvSpPr/>
            <p:nvPr/>
          </p:nvSpPr>
          <p:spPr>
            <a:xfrm>
              <a:off x="4442046" y="3761354"/>
              <a:ext cx="1340045" cy="1155212"/>
            </a:xfrm>
            <a:prstGeom prst="hexagon">
              <a:avLst/>
            </a:prstGeom>
            <a:solidFill>
              <a:srgbClr val="586270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  <p:sp>
          <p:nvSpPr>
            <p:cNvPr id="85" name="六边形 34">
              <a:extLst>
                <a:ext uri="{FF2B5EF4-FFF2-40B4-BE49-F238E27FC236}">
                  <a16:creationId xmlns:a16="http://schemas.microsoft.com/office/drawing/2014/main" xmlns="" id="{025E876A-D97F-412E-8949-48F747C2406E}"/>
                </a:ext>
              </a:extLst>
            </p:cNvPr>
            <p:cNvSpPr/>
            <p:nvPr/>
          </p:nvSpPr>
          <p:spPr>
            <a:xfrm>
              <a:off x="4762447" y="4009426"/>
              <a:ext cx="699242" cy="659068"/>
            </a:xfrm>
            <a:custGeom>
              <a:avLst/>
              <a:gdLst>
                <a:gd name="connsiteX0" fmla="*/ 256155 w 336853"/>
                <a:gd name="connsiteY0" fmla="*/ 263525 h 317500"/>
                <a:gd name="connsiteX1" fmla="*/ 268061 w 336853"/>
                <a:gd name="connsiteY1" fmla="*/ 299070 h 317500"/>
                <a:gd name="connsiteX2" fmla="*/ 269384 w 336853"/>
                <a:gd name="connsiteY2" fmla="*/ 303019 h 317500"/>
                <a:gd name="connsiteX3" fmla="*/ 274676 w 336853"/>
                <a:gd name="connsiteY3" fmla="*/ 289855 h 317500"/>
                <a:gd name="connsiteX4" fmla="*/ 277322 w 336853"/>
                <a:gd name="connsiteY4" fmla="*/ 272740 h 317500"/>
                <a:gd name="connsiteX5" fmla="*/ 279968 w 336853"/>
                <a:gd name="connsiteY5" fmla="*/ 289855 h 317500"/>
                <a:gd name="connsiteX6" fmla="*/ 285259 w 336853"/>
                <a:gd name="connsiteY6" fmla="*/ 303019 h 317500"/>
                <a:gd name="connsiteX7" fmla="*/ 286582 w 336853"/>
                <a:gd name="connsiteY7" fmla="*/ 299070 h 317500"/>
                <a:gd name="connsiteX8" fmla="*/ 298489 w 336853"/>
                <a:gd name="connsiteY8" fmla="*/ 263525 h 317500"/>
                <a:gd name="connsiteX9" fmla="*/ 320978 w 336853"/>
                <a:gd name="connsiteY9" fmla="*/ 275373 h 317500"/>
                <a:gd name="connsiteX10" fmla="*/ 336853 w 336853"/>
                <a:gd name="connsiteY10" fmla="*/ 317500 h 317500"/>
                <a:gd name="connsiteX11" fmla="*/ 217790 w 336853"/>
                <a:gd name="connsiteY11" fmla="*/ 317500 h 317500"/>
                <a:gd name="connsiteX12" fmla="*/ 233665 w 336853"/>
                <a:gd name="connsiteY12" fmla="*/ 275373 h 317500"/>
                <a:gd name="connsiteX13" fmla="*/ 256155 w 336853"/>
                <a:gd name="connsiteY13" fmla="*/ 263525 h 317500"/>
                <a:gd name="connsiteX14" fmla="*/ 37966 w 336853"/>
                <a:gd name="connsiteY14" fmla="*/ 263525 h 317500"/>
                <a:gd name="connsiteX15" fmla="*/ 48433 w 336853"/>
                <a:gd name="connsiteY15" fmla="*/ 299070 h 317500"/>
                <a:gd name="connsiteX16" fmla="*/ 51050 w 336853"/>
                <a:gd name="connsiteY16" fmla="*/ 303019 h 317500"/>
                <a:gd name="connsiteX17" fmla="*/ 54975 w 336853"/>
                <a:gd name="connsiteY17" fmla="*/ 289855 h 317500"/>
                <a:gd name="connsiteX18" fmla="*/ 58900 w 336853"/>
                <a:gd name="connsiteY18" fmla="*/ 272740 h 317500"/>
                <a:gd name="connsiteX19" fmla="*/ 61517 w 336853"/>
                <a:gd name="connsiteY19" fmla="*/ 289855 h 317500"/>
                <a:gd name="connsiteX20" fmla="*/ 66751 w 336853"/>
                <a:gd name="connsiteY20" fmla="*/ 303019 h 317500"/>
                <a:gd name="connsiteX21" fmla="*/ 68059 w 336853"/>
                <a:gd name="connsiteY21" fmla="*/ 299070 h 317500"/>
                <a:gd name="connsiteX22" fmla="*/ 78526 w 336853"/>
                <a:gd name="connsiteY22" fmla="*/ 263525 h 317500"/>
                <a:gd name="connsiteX23" fmla="*/ 102077 w 336853"/>
                <a:gd name="connsiteY23" fmla="*/ 275373 h 317500"/>
                <a:gd name="connsiteX24" fmla="*/ 116469 w 336853"/>
                <a:gd name="connsiteY24" fmla="*/ 317500 h 317500"/>
                <a:gd name="connsiteX25" fmla="*/ 23 w 336853"/>
                <a:gd name="connsiteY25" fmla="*/ 317500 h 317500"/>
                <a:gd name="connsiteX26" fmla="*/ 15724 w 336853"/>
                <a:gd name="connsiteY26" fmla="*/ 275373 h 317500"/>
                <a:gd name="connsiteX27" fmla="*/ 37966 w 336853"/>
                <a:gd name="connsiteY27" fmla="*/ 263525 h 317500"/>
                <a:gd name="connsiteX28" fmla="*/ 212235 w 336853"/>
                <a:gd name="connsiteY28" fmla="*/ 236538 h 317500"/>
                <a:gd name="connsiteX29" fmla="*/ 217792 w 336853"/>
                <a:gd name="connsiteY29" fmla="*/ 242888 h 317500"/>
                <a:gd name="connsiteX30" fmla="*/ 212235 w 336853"/>
                <a:gd name="connsiteY30" fmla="*/ 249238 h 317500"/>
                <a:gd name="connsiteX31" fmla="*/ 206678 w 336853"/>
                <a:gd name="connsiteY31" fmla="*/ 242888 h 317500"/>
                <a:gd name="connsiteX32" fmla="*/ 212235 w 336853"/>
                <a:gd name="connsiteY32" fmla="*/ 236538 h 317500"/>
                <a:gd name="connsiteX33" fmla="*/ 124128 w 336853"/>
                <a:gd name="connsiteY33" fmla="*/ 236538 h 317500"/>
                <a:gd name="connsiteX34" fmla="*/ 130478 w 336853"/>
                <a:gd name="connsiteY34" fmla="*/ 242888 h 317500"/>
                <a:gd name="connsiteX35" fmla="*/ 124128 w 336853"/>
                <a:gd name="connsiteY35" fmla="*/ 249238 h 317500"/>
                <a:gd name="connsiteX36" fmla="*/ 117778 w 336853"/>
                <a:gd name="connsiteY36" fmla="*/ 242888 h 317500"/>
                <a:gd name="connsiteX37" fmla="*/ 124128 w 336853"/>
                <a:gd name="connsiteY37" fmla="*/ 236538 h 317500"/>
                <a:gd name="connsiteX38" fmla="*/ 196360 w 336853"/>
                <a:gd name="connsiteY38" fmla="*/ 227013 h 317500"/>
                <a:gd name="connsiteX39" fmla="*/ 201917 w 336853"/>
                <a:gd name="connsiteY39" fmla="*/ 233363 h 317500"/>
                <a:gd name="connsiteX40" fmla="*/ 196360 w 336853"/>
                <a:gd name="connsiteY40" fmla="*/ 239713 h 317500"/>
                <a:gd name="connsiteX41" fmla="*/ 190803 w 336853"/>
                <a:gd name="connsiteY41" fmla="*/ 233363 h 317500"/>
                <a:gd name="connsiteX42" fmla="*/ 196360 w 336853"/>
                <a:gd name="connsiteY42" fmla="*/ 227013 h 317500"/>
                <a:gd name="connsiteX43" fmla="*/ 138415 w 336853"/>
                <a:gd name="connsiteY43" fmla="*/ 227013 h 317500"/>
                <a:gd name="connsiteX44" fmla="*/ 144765 w 336853"/>
                <a:gd name="connsiteY44" fmla="*/ 233363 h 317500"/>
                <a:gd name="connsiteX45" fmla="*/ 138415 w 336853"/>
                <a:gd name="connsiteY45" fmla="*/ 239713 h 317500"/>
                <a:gd name="connsiteX46" fmla="*/ 132065 w 336853"/>
                <a:gd name="connsiteY46" fmla="*/ 233363 h 317500"/>
                <a:gd name="connsiteX47" fmla="*/ 138415 w 336853"/>
                <a:gd name="connsiteY47" fmla="*/ 227013 h 317500"/>
                <a:gd name="connsiteX48" fmla="*/ 185405 w 336853"/>
                <a:gd name="connsiteY48" fmla="*/ 218758 h 317500"/>
                <a:gd name="connsiteX49" fmla="*/ 187945 w 336853"/>
                <a:gd name="connsiteY49" fmla="*/ 226378 h 317500"/>
                <a:gd name="connsiteX50" fmla="*/ 179055 w 336853"/>
                <a:gd name="connsiteY50" fmla="*/ 228918 h 317500"/>
                <a:gd name="connsiteX51" fmla="*/ 177785 w 336853"/>
                <a:gd name="connsiteY51" fmla="*/ 221298 h 317500"/>
                <a:gd name="connsiteX52" fmla="*/ 185405 w 336853"/>
                <a:gd name="connsiteY52" fmla="*/ 218758 h 317500"/>
                <a:gd name="connsiteX53" fmla="*/ 149210 w 336853"/>
                <a:gd name="connsiteY53" fmla="*/ 218758 h 317500"/>
                <a:gd name="connsiteX54" fmla="*/ 159212 w 336853"/>
                <a:gd name="connsiteY54" fmla="*/ 221298 h 317500"/>
                <a:gd name="connsiteX55" fmla="*/ 156354 w 336853"/>
                <a:gd name="connsiteY55" fmla="*/ 228918 h 317500"/>
                <a:gd name="connsiteX56" fmla="*/ 147782 w 336853"/>
                <a:gd name="connsiteY56" fmla="*/ 226378 h 317500"/>
                <a:gd name="connsiteX57" fmla="*/ 149210 w 336853"/>
                <a:gd name="connsiteY57" fmla="*/ 218758 h 317500"/>
                <a:gd name="connsiteX58" fmla="*/ 167785 w 336853"/>
                <a:gd name="connsiteY58" fmla="*/ 207963 h 317500"/>
                <a:gd name="connsiteX59" fmla="*/ 173342 w 336853"/>
                <a:gd name="connsiteY59" fmla="*/ 213520 h 317500"/>
                <a:gd name="connsiteX60" fmla="*/ 167785 w 336853"/>
                <a:gd name="connsiteY60" fmla="*/ 219077 h 317500"/>
                <a:gd name="connsiteX61" fmla="*/ 162228 w 336853"/>
                <a:gd name="connsiteY61" fmla="*/ 213520 h 317500"/>
                <a:gd name="connsiteX62" fmla="*/ 167785 w 336853"/>
                <a:gd name="connsiteY62" fmla="*/ 207963 h 317500"/>
                <a:gd name="connsiteX63" fmla="*/ 167785 w 336853"/>
                <a:gd name="connsiteY63" fmla="*/ 190500 h 317500"/>
                <a:gd name="connsiteX64" fmla="*/ 173342 w 336853"/>
                <a:gd name="connsiteY64" fmla="*/ 196850 h 317500"/>
                <a:gd name="connsiteX65" fmla="*/ 167785 w 336853"/>
                <a:gd name="connsiteY65" fmla="*/ 203200 h 317500"/>
                <a:gd name="connsiteX66" fmla="*/ 162228 w 336853"/>
                <a:gd name="connsiteY66" fmla="*/ 196850 h 317500"/>
                <a:gd name="connsiteX67" fmla="*/ 167785 w 336853"/>
                <a:gd name="connsiteY67" fmla="*/ 190500 h 317500"/>
                <a:gd name="connsiteX68" fmla="*/ 269512 w 336853"/>
                <a:gd name="connsiteY68" fmla="*/ 182286 h 317500"/>
                <a:gd name="connsiteX69" fmla="*/ 276020 w 336853"/>
                <a:gd name="connsiteY69" fmla="*/ 182286 h 317500"/>
                <a:gd name="connsiteX70" fmla="*/ 290340 w 336853"/>
                <a:gd name="connsiteY70" fmla="*/ 184906 h 317500"/>
                <a:gd name="connsiteX71" fmla="*/ 296849 w 336853"/>
                <a:gd name="connsiteY71" fmla="*/ 191458 h 317500"/>
                <a:gd name="connsiteX72" fmla="*/ 304659 w 336853"/>
                <a:gd name="connsiteY72" fmla="*/ 216354 h 317500"/>
                <a:gd name="connsiteX73" fmla="*/ 304659 w 336853"/>
                <a:gd name="connsiteY73" fmla="*/ 220285 h 317500"/>
                <a:gd name="connsiteX74" fmla="*/ 307263 w 336853"/>
                <a:gd name="connsiteY74" fmla="*/ 230767 h 317500"/>
                <a:gd name="connsiteX75" fmla="*/ 302056 w 336853"/>
                <a:gd name="connsiteY75" fmla="*/ 239940 h 317500"/>
                <a:gd name="connsiteX76" fmla="*/ 283831 w 336853"/>
                <a:gd name="connsiteY76" fmla="*/ 262215 h 317500"/>
                <a:gd name="connsiteX77" fmla="*/ 270813 w 336853"/>
                <a:gd name="connsiteY77" fmla="*/ 262215 h 317500"/>
                <a:gd name="connsiteX78" fmla="*/ 252589 w 336853"/>
                <a:gd name="connsiteY78" fmla="*/ 239940 h 317500"/>
                <a:gd name="connsiteX79" fmla="*/ 247382 w 336853"/>
                <a:gd name="connsiteY79" fmla="*/ 232078 h 317500"/>
                <a:gd name="connsiteX80" fmla="*/ 249985 w 336853"/>
                <a:gd name="connsiteY80" fmla="*/ 220285 h 317500"/>
                <a:gd name="connsiteX81" fmla="*/ 248684 w 336853"/>
                <a:gd name="connsiteY81" fmla="*/ 216354 h 317500"/>
                <a:gd name="connsiteX82" fmla="*/ 248684 w 336853"/>
                <a:gd name="connsiteY82" fmla="*/ 204561 h 317500"/>
                <a:gd name="connsiteX83" fmla="*/ 256494 w 336853"/>
                <a:gd name="connsiteY83" fmla="*/ 191458 h 317500"/>
                <a:gd name="connsiteX84" fmla="*/ 263003 w 336853"/>
                <a:gd name="connsiteY84" fmla="*/ 186217 h 317500"/>
                <a:gd name="connsiteX85" fmla="*/ 269512 w 336853"/>
                <a:gd name="connsiteY85" fmla="*/ 182286 h 317500"/>
                <a:gd name="connsiteX86" fmla="*/ 50941 w 336853"/>
                <a:gd name="connsiteY86" fmla="*/ 182286 h 317500"/>
                <a:gd name="connsiteX87" fmla="*/ 56254 w 336853"/>
                <a:gd name="connsiteY87" fmla="*/ 182286 h 317500"/>
                <a:gd name="connsiteX88" fmla="*/ 72194 w 336853"/>
                <a:gd name="connsiteY88" fmla="*/ 184906 h 317500"/>
                <a:gd name="connsiteX89" fmla="*/ 78836 w 336853"/>
                <a:gd name="connsiteY89" fmla="*/ 191458 h 317500"/>
                <a:gd name="connsiteX90" fmla="*/ 86806 w 336853"/>
                <a:gd name="connsiteY90" fmla="*/ 216354 h 317500"/>
                <a:gd name="connsiteX91" fmla="*/ 85477 w 336853"/>
                <a:gd name="connsiteY91" fmla="*/ 220285 h 317500"/>
                <a:gd name="connsiteX92" fmla="*/ 88134 w 336853"/>
                <a:gd name="connsiteY92" fmla="*/ 230767 h 317500"/>
                <a:gd name="connsiteX93" fmla="*/ 82821 w 336853"/>
                <a:gd name="connsiteY93" fmla="*/ 239940 h 317500"/>
                <a:gd name="connsiteX94" fmla="*/ 65553 w 336853"/>
                <a:gd name="connsiteY94" fmla="*/ 262215 h 317500"/>
                <a:gd name="connsiteX95" fmla="*/ 52269 w 336853"/>
                <a:gd name="connsiteY95" fmla="*/ 262215 h 317500"/>
                <a:gd name="connsiteX96" fmla="*/ 33673 w 336853"/>
                <a:gd name="connsiteY96" fmla="*/ 239940 h 317500"/>
                <a:gd name="connsiteX97" fmla="*/ 28359 w 336853"/>
                <a:gd name="connsiteY97" fmla="*/ 232078 h 317500"/>
                <a:gd name="connsiteX98" fmla="*/ 31016 w 336853"/>
                <a:gd name="connsiteY98" fmla="*/ 220285 h 317500"/>
                <a:gd name="connsiteX99" fmla="*/ 29688 w 336853"/>
                <a:gd name="connsiteY99" fmla="*/ 216354 h 317500"/>
                <a:gd name="connsiteX100" fmla="*/ 29688 w 336853"/>
                <a:gd name="connsiteY100" fmla="*/ 204561 h 317500"/>
                <a:gd name="connsiteX101" fmla="*/ 37658 w 336853"/>
                <a:gd name="connsiteY101" fmla="*/ 191458 h 317500"/>
                <a:gd name="connsiteX102" fmla="*/ 44299 w 336853"/>
                <a:gd name="connsiteY102" fmla="*/ 186217 h 317500"/>
                <a:gd name="connsiteX103" fmla="*/ 50941 w 336853"/>
                <a:gd name="connsiteY103" fmla="*/ 182286 h 317500"/>
                <a:gd name="connsiteX104" fmla="*/ 167785 w 336853"/>
                <a:gd name="connsiteY104" fmla="*/ 173038 h 317500"/>
                <a:gd name="connsiteX105" fmla="*/ 173342 w 336853"/>
                <a:gd name="connsiteY105" fmla="*/ 179388 h 317500"/>
                <a:gd name="connsiteX106" fmla="*/ 167785 w 336853"/>
                <a:gd name="connsiteY106" fmla="*/ 185738 h 317500"/>
                <a:gd name="connsiteX107" fmla="*/ 162228 w 336853"/>
                <a:gd name="connsiteY107" fmla="*/ 179388 h 317500"/>
                <a:gd name="connsiteX108" fmla="*/ 167785 w 336853"/>
                <a:gd name="connsiteY108" fmla="*/ 173038 h 317500"/>
                <a:gd name="connsiteX109" fmla="*/ 168402 w 336853"/>
                <a:gd name="connsiteY109" fmla="*/ 155575 h 317500"/>
                <a:gd name="connsiteX110" fmla="*/ 172106 w 336853"/>
                <a:gd name="connsiteY110" fmla="*/ 156986 h 317500"/>
                <a:gd name="connsiteX111" fmla="*/ 173341 w 336853"/>
                <a:gd name="connsiteY111" fmla="*/ 161219 h 317500"/>
                <a:gd name="connsiteX112" fmla="*/ 172106 w 336853"/>
                <a:gd name="connsiteY112" fmla="*/ 166864 h 317500"/>
                <a:gd name="connsiteX113" fmla="*/ 168402 w 336853"/>
                <a:gd name="connsiteY113" fmla="*/ 168275 h 317500"/>
                <a:gd name="connsiteX114" fmla="*/ 164697 w 336853"/>
                <a:gd name="connsiteY114" fmla="*/ 166864 h 317500"/>
                <a:gd name="connsiteX115" fmla="*/ 162228 w 336853"/>
                <a:gd name="connsiteY115" fmla="*/ 161219 h 317500"/>
                <a:gd name="connsiteX116" fmla="*/ 164697 w 336853"/>
                <a:gd name="connsiteY116" fmla="*/ 156986 h 317500"/>
                <a:gd name="connsiteX117" fmla="*/ 168402 w 336853"/>
                <a:gd name="connsiteY117" fmla="*/ 155575 h 317500"/>
                <a:gd name="connsiteX118" fmla="*/ 146617 w 336853"/>
                <a:gd name="connsiteY118" fmla="*/ 80963 h 317500"/>
                <a:gd name="connsiteX119" fmla="*/ 158524 w 336853"/>
                <a:gd name="connsiteY119" fmla="*/ 115191 h 317500"/>
                <a:gd name="connsiteX120" fmla="*/ 159847 w 336853"/>
                <a:gd name="connsiteY120" fmla="*/ 120457 h 317500"/>
                <a:gd name="connsiteX121" fmla="*/ 165138 w 336853"/>
                <a:gd name="connsiteY121" fmla="*/ 105976 h 317500"/>
                <a:gd name="connsiteX122" fmla="*/ 167784 w 336853"/>
                <a:gd name="connsiteY122" fmla="*/ 90178 h 317500"/>
                <a:gd name="connsiteX123" fmla="*/ 170430 w 336853"/>
                <a:gd name="connsiteY123" fmla="*/ 105976 h 317500"/>
                <a:gd name="connsiteX124" fmla="*/ 175722 w 336853"/>
                <a:gd name="connsiteY124" fmla="*/ 120457 h 317500"/>
                <a:gd name="connsiteX125" fmla="*/ 177045 w 336853"/>
                <a:gd name="connsiteY125" fmla="*/ 115191 h 317500"/>
                <a:gd name="connsiteX126" fmla="*/ 188951 w 336853"/>
                <a:gd name="connsiteY126" fmla="*/ 80963 h 317500"/>
                <a:gd name="connsiteX127" fmla="*/ 211441 w 336853"/>
                <a:gd name="connsiteY127" fmla="*/ 91494 h 317500"/>
                <a:gd name="connsiteX128" fmla="*/ 227316 w 336853"/>
                <a:gd name="connsiteY128" fmla="*/ 134938 h 317500"/>
                <a:gd name="connsiteX129" fmla="*/ 167784 w 336853"/>
                <a:gd name="connsiteY129" fmla="*/ 134938 h 317500"/>
                <a:gd name="connsiteX130" fmla="*/ 108253 w 336853"/>
                <a:gd name="connsiteY130" fmla="*/ 134938 h 317500"/>
                <a:gd name="connsiteX131" fmla="*/ 124128 w 336853"/>
                <a:gd name="connsiteY131" fmla="*/ 91494 h 317500"/>
                <a:gd name="connsiteX132" fmla="*/ 146617 w 336853"/>
                <a:gd name="connsiteY132" fmla="*/ 80963 h 317500"/>
                <a:gd name="connsiteX133" fmla="*/ 165180 w 336853"/>
                <a:gd name="connsiteY133" fmla="*/ 0 h 317500"/>
                <a:gd name="connsiteX134" fmla="*/ 180801 w 336853"/>
                <a:gd name="connsiteY134" fmla="*/ 3931 h 317500"/>
                <a:gd name="connsiteX135" fmla="*/ 187310 w 336853"/>
                <a:gd name="connsiteY135" fmla="*/ 10482 h 317500"/>
                <a:gd name="connsiteX136" fmla="*/ 195121 w 336853"/>
                <a:gd name="connsiteY136" fmla="*/ 35378 h 317500"/>
                <a:gd name="connsiteX137" fmla="*/ 195121 w 336853"/>
                <a:gd name="connsiteY137" fmla="*/ 39309 h 317500"/>
                <a:gd name="connsiteX138" fmla="*/ 196422 w 336853"/>
                <a:gd name="connsiteY138" fmla="*/ 49792 h 317500"/>
                <a:gd name="connsiteX139" fmla="*/ 192517 w 336853"/>
                <a:gd name="connsiteY139" fmla="*/ 58964 h 317500"/>
                <a:gd name="connsiteX140" fmla="*/ 174293 w 336853"/>
                <a:gd name="connsiteY140" fmla="*/ 81239 h 317500"/>
                <a:gd name="connsiteX141" fmla="*/ 161275 w 336853"/>
                <a:gd name="connsiteY141" fmla="*/ 81239 h 317500"/>
                <a:gd name="connsiteX142" fmla="*/ 143050 w 336853"/>
                <a:gd name="connsiteY142" fmla="*/ 58964 h 317500"/>
                <a:gd name="connsiteX143" fmla="*/ 137843 w 336853"/>
                <a:gd name="connsiteY143" fmla="*/ 49792 h 317500"/>
                <a:gd name="connsiteX144" fmla="*/ 140447 w 336853"/>
                <a:gd name="connsiteY144" fmla="*/ 39309 h 317500"/>
                <a:gd name="connsiteX145" fmla="*/ 139145 w 336853"/>
                <a:gd name="connsiteY145" fmla="*/ 35378 h 317500"/>
                <a:gd name="connsiteX146" fmla="*/ 139145 w 336853"/>
                <a:gd name="connsiteY146" fmla="*/ 23585 h 317500"/>
                <a:gd name="connsiteX147" fmla="*/ 146956 w 336853"/>
                <a:gd name="connsiteY147" fmla="*/ 10482 h 317500"/>
                <a:gd name="connsiteX148" fmla="*/ 153464 w 336853"/>
                <a:gd name="connsiteY148" fmla="*/ 5241 h 317500"/>
                <a:gd name="connsiteX149" fmla="*/ 159973 w 336853"/>
                <a:gd name="connsiteY149" fmla="*/ 1310 h 317500"/>
                <a:gd name="connsiteX150" fmla="*/ 165180 w 336853"/>
                <a:gd name="connsiteY150" fmla="*/ 0 h 317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</a:cxnLst>
              <a:rect l="l" t="t" r="r" b="b"/>
              <a:pathLst>
                <a:path w="336853" h="317500">
                  <a:moveTo>
                    <a:pt x="256155" y="263525"/>
                  </a:moveTo>
                  <a:cubicBezTo>
                    <a:pt x="256155" y="263525"/>
                    <a:pt x="256155" y="263525"/>
                    <a:pt x="268061" y="299070"/>
                  </a:cubicBezTo>
                  <a:cubicBezTo>
                    <a:pt x="268061" y="299070"/>
                    <a:pt x="268061" y="299070"/>
                    <a:pt x="269384" y="303019"/>
                  </a:cubicBezTo>
                  <a:cubicBezTo>
                    <a:pt x="269384" y="303019"/>
                    <a:pt x="269384" y="303019"/>
                    <a:pt x="274676" y="289855"/>
                  </a:cubicBezTo>
                  <a:cubicBezTo>
                    <a:pt x="262770" y="274057"/>
                    <a:pt x="274676" y="272740"/>
                    <a:pt x="277322" y="272740"/>
                  </a:cubicBezTo>
                  <a:cubicBezTo>
                    <a:pt x="279968" y="272740"/>
                    <a:pt x="291874" y="274057"/>
                    <a:pt x="279968" y="289855"/>
                  </a:cubicBezTo>
                  <a:cubicBezTo>
                    <a:pt x="279968" y="289855"/>
                    <a:pt x="279968" y="289855"/>
                    <a:pt x="285259" y="303019"/>
                  </a:cubicBezTo>
                  <a:cubicBezTo>
                    <a:pt x="285259" y="303019"/>
                    <a:pt x="285259" y="303019"/>
                    <a:pt x="286582" y="299070"/>
                  </a:cubicBezTo>
                  <a:cubicBezTo>
                    <a:pt x="286582" y="299070"/>
                    <a:pt x="286582" y="299070"/>
                    <a:pt x="298489" y="263525"/>
                  </a:cubicBezTo>
                  <a:cubicBezTo>
                    <a:pt x="298489" y="263525"/>
                    <a:pt x="306426" y="268791"/>
                    <a:pt x="320978" y="275373"/>
                  </a:cubicBezTo>
                  <a:cubicBezTo>
                    <a:pt x="336853" y="280639"/>
                    <a:pt x="336853" y="293804"/>
                    <a:pt x="336853" y="317500"/>
                  </a:cubicBezTo>
                  <a:cubicBezTo>
                    <a:pt x="336853" y="317500"/>
                    <a:pt x="336853" y="317500"/>
                    <a:pt x="217790" y="317500"/>
                  </a:cubicBezTo>
                  <a:cubicBezTo>
                    <a:pt x="219113" y="293804"/>
                    <a:pt x="217790" y="280639"/>
                    <a:pt x="233665" y="275373"/>
                  </a:cubicBezTo>
                  <a:cubicBezTo>
                    <a:pt x="248217" y="268791"/>
                    <a:pt x="256155" y="263525"/>
                    <a:pt x="256155" y="263525"/>
                  </a:cubicBezTo>
                  <a:close/>
                  <a:moveTo>
                    <a:pt x="37966" y="263525"/>
                  </a:moveTo>
                  <a:cubicBezTo>
                    <a:pt x="37966" y="263525"/>
                    <a:pt x="37966" y="263525"/>
                    <a:pt x="48433" y="299070"/>
                  </a:cubicBezTo>
                  <a:cubicBezTo>
                    <a:pt x="48433" y="299070"/>
                    <a:pt x="48433" y="299070"/>
                    <a:pt x="51050" y="303019"/>
                  </a:cubicBezTo>
                  <a:cubicBezTo>
                    <a:pt x="51050" y="303019"/>
                    <a:pt x="51050" y="303019"/>
                    <a:pt x="54975" y="289855"/>
                  </a:cubicBezTo>
                  <a:cubicBezTo>
                    <a:pt x="44508" y="274057"/>
                    <a:pt x="56284" y="272740"/>
                    <a:pt x="58900" y="272740"/>
                  </a:cubicBezTo>
                  <a:cubicBezTo>
                    <a:pt x="60209" y="272740"/>
                    <a:pt x="73293" y="274057"/>
                    <a:pt x="61517" y="289855"/>
                  </a:cubicBezTo>
                  <a:cubicBezTo>
                    <a:pt x="61517" y="289855"/>
                    <a:pt x="61517" y="289855"/>
                    <a:pt x="66751" y="303019"/>
                  </a:cubicBezTo>
                  <a:cubicBezTo>
                    <a:pt x="66751" y="303019"/>
                    <a:pt x="66751" y="303019"/>
                    <a:pt x="68059" y="299070"/>
                  </a:cubicBezTo>
                  <a:cubicBezTo>
                    <a:pt x="68059" y="299070"/>
                    <a:pt x="68059" y="299070"/>
                    <a:pt x="78526" y="263525"/>
                  </a:cubicBezTo>
                  <a:cubicBezTo>
                    <a:pt x="78526" y="263525"/>
                    <a:pt x="87685" y="268791"/>
                    <a:pt x="102077" y="275373"/>
                  </a:cubicBezTo>
                  <a:cubicBezTo>
                    <a:pt x="117778" y="280639"/>
                    <a:pt x="116469" y="293804"/>
                    <a:pt x="116469" y="317500"/>
                  </a:cubicBezTo>
                  <a:cubicBezTo>
                    <a:pt x="116469" y="317500"/>
                    <a:pt x="116469" y="317500"/>
                    <a:pt x="23" y="317500"/>
                  </a:cubicBezTo>
                  <a:cubicBezTo>
                    <a:pt x="23" y="293804"/>
                    <a:pt x="-1285" y="280639"/>
                    <a:pt x="15724" y="275373"/>
                  </a:cubicBezTo>
                  <a:cubicBezTo>
                    <a:pt x="30116" y="268791"/>
                    <a:pt x="37966" y="263525"/>
                    <a:pt x="37966" y="263525"/>
                  </a:cubicBezTo>
                  <a:close/>
                  <a:moveTo>
                    <a:pt x="212235" y="236538"/>
                  </a:moveTo>
                  <a:cubicBezTo>
                    <a:pt x="215304" y="236538"/>
                    <a:pt x="217792" y="239381"/>
                    <a:pt x="217792" y="242888"/>
                  </a:cubicBezTo>
                  <a:cubicBezTo>
                    <a:pt x="217792" y="246395"/>
                    <a:pt x="215304" y="249238"/>
                    <a:pt x="212235" y="249238"/>
                  </a:cubicBezTo>
                  <a:cubicBezTo>
                    <a:pt x="209166" y="249238"/>
                    <a:pt x="206678" y="246395"/>
                    <a:pt x="206678" y="242888"/>
                  </a:cubicBezTo>
                  <a:cubicBezTo>
                    <a:pt x="206678" y="239381"/>
                    <a:pt x="209166" y="236538"/>
                    <a:pt x="212235" y="236538"/>
                  </a:cubicBezTo>
                  <a:close/>
                  <a:moveTo>
                    <a:pt x="124128" y="236538"/>
                  </a:moveTo>
                  <a:cubicBezTo>
                    <a:pt x="127635" y="236538"/>
                    <a:pt x="130478" y="239381"/>
                    <a:pt x="130478" y="242888"/>
                  </a:cubicBezTo>
                  <a:cubicBezTo>
                    <a:pt x="130478" y="246395"/>
                    <a:pt x="127635" y="249238"/>
                    <a:pt x="124128" y="249238"/>
                  </a:cubicBezTo>
                  <a:cubicBezTo>
                    <a:pt x="120621" y="249238"/>
                    <a:pt x="117778" y="246395"/>
                    <a:pt x="117778" y="242888"/>
                  </a:cubicBezTo>
                  <a:cubicBezTo>
                    <a:pt x="117778" y="239381"/>
                    <a:pt x="120621" y="236538"/>
                    <a:pt x="124128" y="236538"/>
                  </a:cubicBezTo>
                  <a:close/>
                  <a:moveTo>
                    <a:pt x="196360" y="227013"/>
                  </a:moveTo>
                  <a:cubicBezTo>
                    <a:pt x="199429" y="227013"/>
                    <a:pt x="201917" y="229856"/>
                    <a:pt x="201917" y="233363"/>
                  </a:cubicBezTo>
                  <a:cubicBezTo>
                    <a:pt x="201917" y="236870"/>
                    <a:pt x="199429" y="239713"/>
                    <a:pt x="196360" y="239713"/>
                  </a:cubicBezTo>
                  <a:cubicBezTo>
                    <a:pt x="193291" y="239713"/>
                    <a:pt x="190803" y="236870"/>
                    <a:pt x="190803" y="233363"/>
                  </a:cubicBezTo>
                  <a:cubicBezTo>
                    <a:pt x="190803" y="229856"/>
                    <a:pt x="193291" y="227013"/>
                    <a:pt x="196360" y="227013"/>
                  </a:cubicBezTo>
                  <a:close/>
                  <a:moveTo>
                    <a:pt x="138415" y="227013"/>
                  </a:moveTo>
                  <a:cubicBezTo>
                    <a:pt x="141922" y="227013"/>
                    <a:pt x="144765" y="229856"/>
                    <a:pt x="144765" y="233363"/>
                  </a:cubicBezTo>
                  <a:cubicBezTo>
                    <a:pt x="144765" y="236870"/>
                    <a:pt x="141922" y="239713"/>
                    <a:pt x="138415" y="239713"/>
                  </a:cubicBezTo>
                  <a:cubicBezTo>
                    <a:pt x="134908" y="239713"/>
                    <a:pt x="132065" y="236870"/>
                    <a:pt x="132065" y="233363"/>
                  </a:cubicBezTo>
                  <a:cubicBezTo>
                    <a:pt x="132065" y="229856"/>
                    <a:pt x="134908" y="227013"/>
                    <a:pt x="138415" y="227013"/>
                  </a:cubicBezTo>
                  <a:close/>
                  <a:moveTo>
                    <a:pt x="185405" y="218758"/>
                  </a:moveTo>
                  <a:cubicBezTo>
                    <a:pt x="187945" y="221298"/>
                    <a:pt x="189215" y="223838"/>
                    <a:pt x="187945" y="226378"/>
                  </a:cubicBezTo>
                  <a:cubicBezTo>
                    <a:pt x="185405" y="230188"/>
                    <a:pt x="182865" y="230188"/>
                    <a:pt x="179055" y="228918"/>
                  </a:cubicBezTo>
                  <a:cubicBezTo>
                    <a:pt x="176515" y="226378"/>
                    <a:pt x="176515" y="223838"/>
                    <a:pt x="177785" y="221298"/>
                  </a:cubicBezTo>
                  <a:cubicBezTo>
                    <a:pt x="179055" y="217488"/>
                    <a:pt x="182865" y="217488"/>
                    <a:pt x="185405" y="218758"/>
                  </a:cubicBezTo>
                  <a:close/>
                  <a:moveTo>
                    <a:pt x="149210" y="218758"/>
                  </a:moveTo>
                  <a:cubicBezTo>
                    <a:pt x="152068" y="217488"/>
                    <a:pt x="156354" y="217488"/>
                    <a:pt x="159212" y="221298"/>
                  </a:cubicBezTo>
                  <a:cubicBezTo>
                    <a:pt x="160641" y="223838"/>
                    <a:pt x="159212" y="226378"/>
                    <a:pt x="156354" y="228918"/>
                  </a:cubicBezTo>
                  <a:cubicBezTo>
                    <a:pt x="153497" y="230188"/>
                    <a:pt x="149210" y="230188"/>
                    <a:pt x="147782" y="226378"/>
                  </a:cubicBezTo>
                  <a:cubicBezTo>
                    <a:pt x="146353" y="223838"/>
                    <a:pt x="146353" y="221298"/>
                    <a:pt x="149210" y="218758"/>
                  </a:cubicBezTo>
                  <a:close/>
                  <a:moveTo>
                    <a:pt x="167785" y="207963"/>
                  </a:moveTo>
                  <a:cubicBezTo>
                    <a:pt x="170854" y="207963"/>
                    <a:pt x="173342" y="210451"/>
                    <a:pt x="173342" y="213520"/>
                  </a:cubicBezTo>
                  <a:cubicBezTo>
                    <a:pt x="173342" y="216589"/>
                    <a:pt x="170854" y="219077"/>
                    <a:pt x="167785" y="219077"/>
                  </a:cubicBezTo>
                  <a:cubicBezTo>
                    <a:pt x="164716" y="219077"/>
                    <a:pt x="162228" y="216589"/>
                    <a:pt x="162228" y="213520"/>
                  </a:cubicBezTo>
                  <a:cubicBezTo>
                    <a:pt x="162228" y="210451"/>
                    <a:pt x="164716" y="207963"/>
                    <a:pt x="167785" y="207963"/>
                  </a:cubicBezTo>
                  <a:close/>
                  <a:moveTo>
                    <a:pt x="167785" y="190500"/>
                  </a:moveTo>
                  <a:cubicBezTo>
                    <a:pt x="170854" y="190500"/>
                    <a:pt x="173342" y="193343"/>
                    <a:pt x="173342" y="196850"/>
                  </a:cubicBezTo>
                  <a:cubicBezTo>
                    <a:pt x="173342" y="200357"/>
                    <a:pt x="170854" y="203200"/>
                    <a:pt x="167785" y="203200"/>
                  </a:cubicBezTo>
                  <a:cubicBezTo>
                    <a:pt x="164716" y="203200"/>
                    <a:pt x="162228" y="200357"/>
                    <a:pt x="162228" y="196850"/>
                  </a:cubicBezTo>
                  <a:cubicBezTo>
                    <a:pt x="162228" y="193343"/>
                    <a:pt x="164716" y="190500"/>
                    <a:pt x="167785" y="190500"/>
                  </a:cubicBezTo>
                  <a:close/>
                  <a:moveTo>
                    <a:pt x="269512" y="182286"/>
                  </a:moveTo>
                  <a:cubicBezTo>
                    <a:pt x="270813" y="182286"/>
                    <a:pt x="273417" y="182286"/>
                    <a:pt x="276020" y="182286"/>
                  </a:cubicBezTo>
                  <a:cubicBezTo>
                    <a:pt x="281228" y="180975"/>
                    <a:pt x="286435" y="182286"/>
                    <a:pt x="290340" y="184906"/>
                  </a:cubicBezTo>
                  <a:cubicBezTo>
                    <a:pt x="295547" y="187527"/>
                    <a:pt x="296849" y="191458"/>
                    <a:pt x="296849" y="191458"/>
                  </a:cubicBezTo>
                  <a:cubicBezTo>
                    <a:pt x="296849" y="191458"/>
                    <a:pt x="309866" y="192768"/>
                    <a:pt x="304659" y="216354"/>
                  </a:cubicBezTo>
                  <a:cubicBezTo>
                    <a:pt x="304659" y="217664"/>
                    <a:pt x="304659" y="218974"/>
                    <a:pt x="304659" y="220285"/>
                  </a:cubicBezTo>
                  <a:cubicBezTo>
                    <a:pt x="307263" y="220285"/>
                    <a:pt x="309866" y="221595"/>
                    <a:pt x="307263" y="230767"/>
                  </a:cubicBezTo>
                  <a:cubicBezTo>
                    <a:pt x="304659" y="238629"/>
                    <a:pt x="303357" y="239940"/>
                    <a:pt x="302056" y="239940"/>
                  </a:cubicBezTo>
                  <a:cubicBezTo>
                    <a:pt x="300754" y="249112"/>
                    <a:pt x="294245" y="258284"/>
                    <a:pt x="283831" y="262215"/>
                  </a:cubicBezTo>
                  <a:cubicBezTo>
                    <a:pt x="279926" y="263525"/>
                    <a:pt x="274719" y="263525"/>
                    <a:pt x="270813" y="262215"/>
                  </a:cubicBezTo>
                  <a:cubicBezTo>
                    <a:pt x="260399" y="258284"/>
                    <a:pt x="253891" y="249112"/>
                    <a:pt x="252589" y="239940"/>
                  </a:cubicBezTo>
                  <a:cubicBezTo>
                    <a:pt x="251287" y="239940"/>
                    <a:pt x="249985" y="238629"/>
                    <a:pt x="247382" y="232078"/>
                  </a:cubicBezTo>
                  <a:cubicBezTo>
                    <a:pt x="244778" y="221595"/>
                    <a:pt x="247382" y="220285"/>
                    <a:pt x="249985" y="220285"/>
                  </a:cubicBezTo>
                  <a:cubicBezTo>
                    <a:pt x="249985" y="218974"/>
                    <a:pt x="249985" y="217664"/>
                    <a:pt x="248684" y="216354"/>
                  </a:cubicBezTo>
                  <a:cubicBezTo>
                    <a:pt x="248684" y="212423"/>
                    <a:pt x="248684" y="208492"/>
                    <a:pt x="248684" y="204561"/>
                  </a:cubicBezTo>
                  <a:cubicBezTo>
                    <a:pt x="249985" y="199320"/>
                    <a:pt x="252589" y="195389"/>
                    <a:pt x="256494" y="191458"/>
                  </a:cubicBezTo>
                  <a:cubicBezTo>
                    <a:pt x="257796" y="190147"/>
                    <a:pt x="260399" y="187527"/>
                    <a:pt x="263003" y="186217"/>
                  </a:cubicBezTo>
                  <a:cubicBezTo>
                    <a:pt x="264305" y="184906"/>
                    <a:pt x="266908" y="183596"/>
                    <a:pt x="269512" y="182286"/>
                  </a:cubicBezTo>
                  <a:close/>
                  <a:moveTo>
                    <a:pt x="50941" y="182286"/>
                  </a:moveTo>
                  <a:cubicBezTo>
                    <a:pt x="52269" y="182286"/>
                    <a:pt x="54926" y="182286"/>
                    <a:pt x="56254" y="182286"/>
                  </a:cubicBezTo>
                  <a:cubicBezTo>
                    <a:pt x="62896" y="180975"/>
                    <a:pt x="68209" y="182286"/>
                    <a:pt x="72194" y="184906"/>
                  </a:cubicBezTo>
                  <a:cubicBezTo>
                    <a:pt x="77507" y="187527"/>
                    <a:pt x="78836" y="191458"/>
                    <a:pt x="78836" y="191458"/>
                  </a:cubicBezTo>
                  <a:cubicBezTo>
                    <a:pt x="78836" y="191458"/>
                    <a:pt x="90791" y="192768"/>
                    <a:pt x="86806" y="216354"/>
                  </a:cubicBezTo>
                  <a:cubicBezTo>
                    <a:pt x="86806" y="217664"/>
                    <a:pt x="86806" y="218974"/>
                    <a:pt x="85477" y="220285"/>
                  </a:cubicBezTo>
                  <a:cubicBezTo>
                    <a:pt x="88134" y="220285"/>
                    <a:pt x="90791" y="221595"/>
                    <a:pt x="88134" y="230767"/>
                  </a:cubicBezTo>
                  <a:cubicBezTo>
                    <a:pt x="86806" y="238629"/>
                    <a:pt x="84149" y="239940"/>
                    <a:pt x="82821" y="239940"/>
                  </a:cubicBezTo>
                  <a:cubicBezTo>
                    <a:pt x="81492" y="249112"/>
                    <a:pt x="74851" y="258284"/>
                    <a:pt x="65553" y="262215"/>
                  </a:cubicBezTo>
                  <a:cubicBezTo>
                    <a:pt x="60239" y="263525"/>
                    <a:pt x="56254" y="263525"/>
                    <a:pt x="52269" y="262215"/>
                  </a:cubicBezTo>
                  <a:cubicBezTo>
                    <a:pt x="41643" y="258284"/>
                    <a:pt x="35001" y="249112"/>
                    <a:pt x="33673" y="239940"/>
                  </a:cubicBezTo>
                  <a:cubicBezTo>
                    <a:pt x="32344" y="239940"/>
                    <a:pt x="29688" y="238629"/>
                    <a:pt x="28359" y="232078"/>
                  </a:cubicBezTo>
                  <a:cubicBezTo>
                    <a:pt x="25703" y="221595"/>
                    <a:pt x="28359" y="220285"/>
                    <a:pt x="31016" y="220285"/>
                  </a:cubicBezTo>
                  <a:cubicBezTo>
                    <a:pt x="31016" y="218974"/>
                    <a:pt x="29688" y="217664"/>
                    <a:pt x="29688" y="216354"/>
                  </a:cubicBezTo>
                  <a:cubicBezTo>
                    <a:pt x="28359" y="212423"/>
                    <a:pt x="28359" y="208492"/>
                    <a:pt x="29688" y="204561"/>
                  </a:cubicBezTo>
                  <a:cubicBezTo>
                    <a:pt x="31016" y="199320"/>
                    <a:pt x="33673" y="195389"/>
                    <a:pt x="37658" y="191458"/>
                  </a:cubicBezTo>
                  <a:cubicBezTo>
                    <a:pt x="38986" y="190147"/>
                    <a:pt x="41643" y="187527"/>
                    <a:pt x="44299" y="186217"/>
                  </a:cubicBezTo>
                  <a:cubicBezTo>
                    <a:pt x="45628" y="184906"/>
                    <a:pt x="48284" y="183596"/>
                    <a:pt x="50941" y="182286"/>
                  </a:cubicBezTo>
                  <a:close/>
                  <a:moveTo>
                    <a:pt x="167785" y="173038"/>
                  </a:moveTo>
                  <a:cubicBezTo>
                    <a:pt x="170854" y="173038"/>
                    <a:pt x="173342" y="175881"/>
                    <a:pt x="173342" y="179388"/>
                  </a:cubicBezTo>
                  <a:cubicBezTo>
                    <a:pt x="173342" y="182895"/>
                    <a:pt x="170854" y="185738"/>
                    <a:pt x="167785" y="185738"/>
                  </a:cubicBezTo>
                  <a:cubicBezTo>
                    <a:pt x="164716" y="185738"/>
                    <a:pt x="162228" y="182895"/>
                    <a:pt x="162228" y="179388"/>
                  </a:cubicBezTo>
                  <a:cubicBezTo>
                    <a:pt x="162228" y="175881"/>
                    <a:pt x="164716" y="173038"/>
                    <a:pt x="167785" y="173038"/>
                  </a:cubicBezTo>
                  <a:close/>
                  <a:moveTo>
                    <a:pt x="168402" y="155575"/>
                  </a:moveTo>
                  <a:cubicBezTo>
                    <a:pt x="169636" y="155575"/>
                    <a:pt x="170871" y="155575"/>
                    <a:pt x="172106" y="156986"/>
                  </a:cubicBezTo>
                  <a:cubicBezTo>
                    <a:pt x="173341" y="158397"/>
                    <a:pt x="173341" y="159808"/>
                    <a:pt x="173341" y="161219"/>
                  </a:cubicBezTo>
                  <a:cubicBezTo>
                    <a:pt x="173341" y="164041"/>
                    <a:pt x="173341" y="165453"/>
                    <a:pt x="172106" y="166864"/>
                  </a:cubicBezTo>
                  <a:cubicBezTo>
                    <a:pt x="170871" y="166864"/>
                    <a:pt x="169636" y="168275"/>
                    <a:pt x="168402" y="168275"/>
                  </a:cubicBezTo>
                  <a:cubicBezTo>
                    <a:pt x="167167" y="168275"/>
                    <a:pt x="165932" y="166864"/>
                    <a:pt x="164697" y="166864"/>
                  </a:cubicBezTo>
                  <a:cubicBezTo>
                    <a:pt x="163463" y="165453"/>
                    <a:pt x="162228" y="164041"/>
                    <a:pt x="162228" y="161219"/>
                  </a:cubicBezTo>
                  <a:cubicBezTo>
                    <a:pt x="162228" y="159808"/>
                    <a:pt x="163463" y="158397"/>
                    <a:pt x="164697" y="156986"/>
                  </a:cubicBezTo>
                  <a:cubicBezTo>
                    <a:pt x="165932" y="155575"/>
                    <a:pt x="167167" y="155575"/>
                    <a:pt x="168402" y="155575"/>
                  </a:cubicBezTo>
                  <a:close/>
                  <a:moveTo>
                    <a:pt x="146617" y="80963"/>
                  </a:moveTo>
                  <a:cubicBezTo>
                    <a:pt x="146617" y="80963"/>
                    <a:pt x="146617" y="80963"/>
                    <a:pt x="158524" y="115191"/>
                  </a:cubicBezTo>
                  <a:cubicBezTo>
                    <a:pt x="158524" y="115191"/>
                    <a:pt x="158524" y="115191"/>
                    <a:pt x="159847" y="120457"/>
                  </a:cubicBezTo>
                  <a:cubicBezTo>
                    <a:pt x="159847" y="120457"/>
                    <a:pt x="159847" y="120457"/>
                    <a:pt x="165138" y="105976"/>
                  </a:cubicBezTo>
                  <a:cubicBezTo>
                    <a:pt x="153232" y="90178"/>
                    <a:pt x="165138" y="90178"/>
                    <a:pt x="167784" y="90178"/>
                  </a:cubicBezTo>
                  <a:cubicBezTo>
                    <a:pt x="170430" y="90178"/>
                    <a:pt x="182336" y="90178"/>
                    <a:pt x="170430" y="105976"/>
                  </a:cubicBezTo>
                  <a:cubicBezTo>
                    <a:pt x="170430" y="105976"/>
                    <a:pt x="170430" y="105976"/>
                    <a:pt x="175722" y="120457"/>
                  </a:cubicBezTo>
                  <a:cubicBezTo>
                    <a:pt x="175722" y="120457"/>
                    <a:pt x="175722" y="120457"/>
                    <a:pt x="177045" y="115191"/>
                  </a:cubicBezTo>
                  <a:cubicBezTo>
                    <a:pt x="177045" y="115191"/>
                    <a:pt x="177045" y="115191"/>
                    <a:pt x="188951" y="80963"/>
                  </a:cubicBezTo>
                  <a:cubicBezTo>
                    <a:pt x="188951" y="80963"/>
                    <a:pt x="196889" y="86229"/>
                    <a:pt x="211441" y="91494"/>
                  </a:cubicBezTo>
                  <a:cubicBezTo>
                    <a:pt x="227316" y="98077"/>
                    <a:pt x="225993" y="111241"/>
                    <a:pt x="227316" y="134938"/>
                  </a:cubicBezTo>
                  <a:cubicBezTo>
                    <a:pt x="227316" y="134938"/>
                    <a:pt x="227316" y="134938"/>
                    <a:pt x="167784" y="134938"/>
                  </a:cubicBezTo>
                  <a:lnTo>
                    <a:pt x="108253" y="134938"/>
                  </a:lnTo>
                  <a:cubicBezTo>
                    <a:pt x="108253" y="111241"/>
                    <a:pt x="108253" y="98077"/>
                    <a:pt x="124128" y="91494"/>
                  </a:cubicBezTo>
                  <a:cubicBezTo>
                    <a:pt x="138680" y="86229"/>
                    <a:pt x="146617" y="80963"/>
                    <a:pt x="146617" y="80963"/>
                  </a:cubicBezTo>
                  <a:close/>
                  <a:moveTo>
                    <a:pt x="165180" y="0"/>
                  </a:moveTo>
                  <a:cubicBezTo>
                    <a:pt x="171689" y="0"/>
                    <a:pt x="176896" y="1310"/>
                    <a:pt x="180801" y="3931"/>
                  </a:cubicBezTo>
                  <a:cubicBezTo>
                    <a:pt x="186008" y="6551"/>
                    <a:pt x="187310" y="10482"/>
                    <a:pt x="187310" y="10482"/>
                  </a:cubicBezTo>
                  <a:cubicBezTo>
                    <a:pt x="187310" y="10482"/>
                    <a:pt x="199026" y="10482"/>
                    <a:pt x="195121" y="35378"/>
                  </a:cubicBezTo>
                  <a:cubicBezTo>
                    <a:pt x="195121" y="36689"/>
                    <a:pt x="195121" y="37999"/>
                    <a:pt x="195121" y="39309"/>
                  </a:cubicBezTo>
                  <a:cubicBezTo>
                    <a:pt x="196422" y="39309"/>
                    <a:pt x="200328" y="40620"/>
                    <a:pt x="196422" y="49792"/>
                  </a:cubicBezTo>
                  <a:cubicBezTo>
                    <a:pt x="195121" y="56343"/>
                    <a:pt x="193819" y="58964"/>
                    <a:pt x="192517" y="58964"/>
                  </a:cubicBezTo>
                  <a:cubicBezTo>
                    <a:pt x="191215" y="66826"/>
                    <a:pt x="184707" y="77308"/>
                    <a:pt x="174293" y="81239"/>
                  </a:cubicBezTo>
                  <a:cubicBezTo>
                    <a:pt x="170387" y="82550"/>
                    <a:pt x="165180" y="82550"/>
                    <a:pt x="161275" y="81239"/>
                  </a:cubicBezTo>
                  <a:cubicBezTo>
                    <a:pt x="150861" y="77308"/>
                    <a:pt x="144352" y="66826"/>
                    <a:pt x="143050" y="58964"/>
                  </a:cubicBezTo>
                  <a:cubicBezTo>
                    <a:pt x="141749" y="58964"/>
                    <a:pt x="139145" y="56343"/>
                    <a:pt x="137843" y="49792"/>
                  </a:cubicBezTo>
                  <a:cubicBezTo>
                    <a:pt x="135240" y="40620"/>
                    <a:pt x="137843" y="39309"/>
                    <a:pt x="140447" y="39309"/>
                  </a:cubicBezTo>
                  <a:cubicBezTo>
                    <a:pt x="140447" y="37999"/>
                    <a:pt x="139145" y="36689"/>
                    <a:pt x="139145" y="35378"/>
                  </a:cubicBezTo>
                  <a:cubicBezTo>
                    <a:pt x="139145" y="31447"/>
                    <a:pt x="137843" y="27516"/>
                    <a:pt x="139145" y="23585"/>
                  </a:cubicBezTo>
                  <a:cubicBezTo>
                    <a:pt x="140447" y="18344"/>
                    <a:pt x="143050" y="13103"/>
                    <a:pt x="146956" y="10482"/>
                  </a:cubicBezTo>
                  <a:cubicBezTo>
                    <a:pt x="148257" y="7862"/>
                    <a:pt x="150861" y="6551"/>
                    <a:pt x="153464" y="5241"/>
                  </a:cubicBezTo>
                  <a:cubicBezTo>
                    <a:pt x="154766" y="3931"/>
                    <a:pt x="157370" y="2620"/>
                    <a:pt x="159973" y="1310"/>
                  </a:cubicBezTo>
                  <a:cubicBezTo>
                    <a:pt x="161275" y="1310"/>
                    <a:pt x="163878" y="0"/>
                    <a:pt x="165180" y="0"/>
                  </a:cubicBezTo>
                  <a:close/>
                </a:path>
              </a:pathLst>
            </a:custGeom>
            <a:solidFill>
              <a:srgbClr val="FFFFF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</p:grpSp>
      <p:grpSp>
        <p:nvGrpSpPr>
          <p:cNvPr id="86" name="组合 85">
            <a:extLst>
              <a:ext uri="{FF2B5EF4-FFF2-40B4-BE49-F238E27FC236}">
                <a16:creationId xmlns:a16="http://schemas.microsoft.com/office/drawing/2014/main" xmlns="" id="{C5ADCF1F-599D-43A7-AB0E-B3010E256FDB}"/>
              </a:ext>
            </a:extLst>
          </p:cNvPr>
          <p:cNvGrpSpPr/>
          <p:nvPr/>
        </p:nvGrpSpPr>
        <p:grpSpPr>
          <a:xfrm>
            <a:off x="6096000" y="3068960"/>
            <a:ext cx="1340045" cy="1155212"/>
            <a:chOff x="6403989" y="2882351"/>
            <a:chExt cx="1340045" cy="1155212"/>
          </a:xfrm>
        </p:grpSpPr>
        <p:sp>
          <p:nvSpPr>
            <p:cNvPr id="108" name="六边形 107">
              <a:extLst>
                <a:ext uri="{FF2B5EF4-FFF2-40B4-BE49-F238E27FC236}">
                  <a16:creationId xmlns:a16="http://schemas.microsoft.com/office/drawing/2014/main" xmlns="" id="{BAB24D75-0F95-4487-8B4B-17CF0CFB9A49}"/>
                </a:ext>
              </a:extLst>
            </p:cNvPr>
            <p:cNvSpPr/>
            <p:nvPr/>
          </p:nvSpPr>
          <p:spPr>
            <a:xfrm>
              <a:off x="6403989" y="2882351"/>
              <a:ext cx="1340045" cy="1155212"/>
            </a:xfrm>
            <a:prstGeom prst="hexagon">
              <a:avLst/>
            </a:prstGeom>
            <a:solidFill>
              <a:srgbClr val="E2231A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  <p:sp>
          <p:nvSpPr>
            <p:cNvPr id="109" name="六边形 35">
              <a:extLst>
                <a:ext uri="{FF2B5EF4-FFF2-40B4-BE49-F238E27FC236}">
                  <a16:creationId xmlns:a16="http://schemas.microsoft.com/office/drawing/2014/main" xmlns="" id="{C96B342E-FA39-4907-99CB-84C6706E1304}"/>
                </a:ext>
              </a:extLst>
            </p:cNvPr>
            <p:cNvSpPr/>
            <p:nvPr/>
          </p:nvSpPr>
          <p:spPr>
            <a:xfrm>
              <a:off x="6765620" y="3123821"/>
              <a:ext cx="616785" cy="699242"/>
            </a:xfrm>
            <a:custGeom>
              <a:avLst/>
              <a:gdLst>
                <a:gd name="connsiteX0" fmla="*/ 85348 w 296863"/>
                <a:gd name="connsiteY0" fmla="*/ 236537 h 336550"/>
                <a:gd name="connsiteX1" fmla="*/ 211516 w 296863"/>
                <a:gd name="connsiteY1" fmla="*/ 236537 h 336550"/>
                <a:gd name="connsiteX2" fmla="*/ 228601 w 296863"/>
                <a:gd name="connsiteY2" fmla="*/ 253206 h 336550"/>
                <a:gd name="connsiteX3" fmla="*/ 211516 w 296863"/>
                <a:gd name="connsiteY3" fmla="*/ 269875 h 336550"/>
                <a:gd name="connsiteX4" fmla="*/ 85348 w 296863"/>
                <a:gd name="connsiteY4" fmla="*/ 269875 h 336550"/>
                <a:gd name="connsiteX5" fmla="*/ 68263 w 296863"/>
                <a:gd name="connsiteY5" fmla="*/ 253206 h 336550"/>
                <a:gd name="connsiteX6" fmla="*/ 85348 w 296863"/>
                <a:gd name="connsiteY6" fmla="*/ 236537 h 336550"/>
                <a:gd name="connsiteX7" fmla="*/ 85348 w 296863"/>
                <a:gd name="connsiteY7" fmla="*/ 173037 h 336550"/>
                <a:gd name="connsiteX8" fmla="*/ 211516 w 296863"/>
                <a:gd name="connsiteY8" fmla="*/ 173037 h 336550"/>
                <a:gd name="connsiteX9" fmla="*/ 228601 w 296863"/>
                <a:gd name="connsiteY9" fmla="*/ 190373 h 336550"/>
                <a:gd name="connsiteX10" fmla="*/ 211516 w 296863"/>
                <a:gd name="connsiteY10" fmla="*/ 206375 h 336550"/>
                <a:gd name="connsiteX11" fmla="*/ 85348 w 296863"/>
                <a:gd name="connsiteY11" fmla="*/ 206375 h 336550"/>
                <a:gd name="connsiteX12" fmla="*/ 68263 w 296863"/>
                <a:gd name="connsiteY12" fmla="*/ 190373 h 336550"/>
                <a:gd name="connsiteX13" fmla="*/ 85348 w 296863"/>
                <a:gd name="connsiteY13" fmla="*/ 173037 h 336550"/>
                <a:gd name="connsiteX14" fmla="*/ 164614 w 296863"/>
                <a:gd name="connsiteY14" fmla="*/ 115887 h 336550"/>
                <a:gd name="connsiteX15" fmla="*/ 211625 w 296863"/>
                <a:gd name="connsiteY15" fmla="*/ 115887 h 336550"/>
                <a:gd name="connsiteX16" fmla="*/ 228601 w 296863"/>
                <a:gd name="connsiteY16" fmla="*/ 133349 h 336550"/>
                <a:gd name="connsiteX17" fmla="*/ 211625 w 296863"/>
                <a:gd name="connsiteY17" fmla="*/ 150812 h 336550"/>
                <a:gd name="connsiteX18" fmla="*/ 164614 w 296863"/>
                <a:gd name="connsiteY18" fmla="*/ 150812 h 336550"/>
                <a:gd name="connsiteX19" fmla="*/ 147638 w 296863"/>
                <a:gd name="connsiteY19" fmla="*/ 133349 h 336550"/>
                <a:gd name="connsiteX20" fmla="*/ 164614 w 296863"/>
                <a:gd name="connsiteY20" fmla="*/ 115887 h 336550"/>
                <a:gd name="connsiteX21" fmla="*/ 164614 w 296863"/>
                <a:gd name="connsiteY21" fmla="*/ 61912 h 336550"/>
                <a:gd name="connsiteX22" fmla="*/ 211625 w 296863"/>
                <a:gd name="connsiteY22" fmla="*/ 61912 h 336550"/>
                <a:gd name="connsiteX23" fmla="*/ 228601 w 296863"/>
                <a:gd name="connsiteY23" fmla="*/ 77152 h 336550"/>
                <a:gd name="connsiteX24" fmla="*/ 211625 w 296863"/>
                <a:gd name="connsiteY24" fmla="*/ 93662 h 336550"/>
                <a:gd name="connsiteX25" fmla="*/ 164614 w 296863"/>
                <a:gd name="connsiteY25" fmla="*/ 93662 h 336550"/>
                <a:gd name="connsiteX26" fmla="*/ 147638 w 296863"/>
                <a:gd name="connsiteY26" fmla="*/ 77152 h 336550"/>
                <a:gd name="connsiteX27" fmla="*/ 164614 w 296863"/>
                <a:gd name="connsiteY27" fmla="*/ 61912 h 336550"/>
                <a:gd name="connsiteX28" fmla="*/ 127397 w 296863"/>
                <a:gd name="connsiteY28" fmla="*/ 22225 h 336550"/>
                <a:gd name="connsiteX29" fmla="*/ 127397 w 296863"/>
                <a:gd name="connsiteY29" fmla="*/ 110381 h 336550"/>
                <a:gd name="connsiteX30" fmla="*/ 111621 w 296863"/>
                <a:gd name="connsiteY30" fmla="*/ 124854 h 336550"/>
                <a:gd name="connsiteX31" fmla="*/ 22225 w 296863"/>
                <a:gd name="connsiteY31" fmla="*/ 124854 h 336550"/>
                <a:gd name="connsiteX32" fmla="*/ 22225 w 296863"/>
                <a:gd name="connsiteY32" fmla="*/ 305115 h 336550"/>
                <a:gd name="connsiteX33" fmla="*/ 31427 w 296863"/>
                <a:gd name="connsiteY33" fmla="*/ 314325 h 336550"/>
                <a:gd name="connsiteX34" fmla="*/ 265436 w 296863"/>
                <a:gd name="connsiteY34" fmla="*/ 314325 h 336550"/>
                <a:gd name="connsiteX35" fmla="*/ 274638 w 296863"/>
                <a:gd name="connsiteY35" fmla="*/ 305115 h 336550"/>
                <a:gd name="connsiteX36" fmla="*/ 274638 w 296863"/>
                <a:gd name="connsiteY36" fmla="*/ 31435 h 336550"/>
                <a:gd name="connsiteX37" fmla="*/ 265436 w 296863"/>
                <a:gd name="connsiteY37" fmla="*/ 22225 h 336550"/>
                <a:gd name="connsiteX38" fmla="*/ 127397 w 296863"/>
                <a:gd name="connsiteY38" fmla="*/ 22225 h 336550"/>
                <a:gd name="connsiteX39" fmla="*/ 118220 w 296863"/>
                <a:gd name="connsiteY39" fmla="*/ 0 h 336550"/>
                <a:gd name="connsiteX40" fmla="*/ 265338 w 296863"/>
                <a:gd name="connsiteY40" fmla="*/ 0 h 336550"/>
                <a:gd name="connsiteX41" fmla="*/ 296863 w 296863"/>
                <a:gd name="connsiteY41" fmla="*/ 31551 h 336550"/>
                <a:gd name="connsiteX42" fmla="*/ 296863 w 296863"/>
                <a:gd name="connsiteY42" fmla="*/ 304999 h 336550"/>
                <a:gd name="connsiteX43" fmla="*/ 265338 w 296863"/>
                <a:gd name="connsiteY43" fmla="*/ 336550 h 336550"/>
                <a:gd name="connsiteX44" fmla="*/ 31525 w 296863"/>
                <a:gd name="connsiteY44" fmla="*/ 336550 h 336550"/>
                <a:gd name="connsiteX45" fmla="*/ 0 w 296863"/>
                <a:gd name="connsiteY45" fmla="*/ 304999 h 336550"/>
                <a:gd name="connsiteX46" fmla="*/ 0 w 296863"/>
                <a:gd name="connsiteY46" fmla="*/ 119633 h 336550"/>
                <a:gd name="connsiteX47" fmla="*/ 9195 w 296863"/>
                <a:gd name="connsiteY47" fmla="*/ 97284 h 336550"/>
                <a:gd name="connsiteX48" fmla="*/ 95889 w 296863"/>
                <a:gd name="connsiteY48" fmla="*/ 9202 h 336550"/>
                <a:gd name="connsiteX49" fmla="*/ 118220 w 296863"/>
                <a:gd name="connsiteY49" fmla="*/ 0 h 336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</a:cxnLst>
              <a:rect l="l" t="t" r="r" b="b"/>
              <a:pathLst>
                <a:path w="296863" h="336550">
                  <a:moveTo>
                    <a:pt x="85348" y="236537"/>
                  </a:moveTo>
                  <a:cubicBezTo>
                    <a:pt x="85348" y="236537"/>
                    <a:pt x="85348" y="236537"/>
                    <a:pt x="211516" y="236537"/>
                  </a:cubicBezTo>
                  <a:cubicBezTo>
                    <a:pt x="220716" y="236537"/>
                    <a:pt x="228601" y="244231"/>
                    <a:pt x="228601" y="253206"/>
                  </a:cubicBezTo>
                  <a:cubicBezTo>
                    <a:pt x="228601" y="262182"/>
                    <a:pt x="220716" y="269875"/>
                    <a:pt x="211516" y="269875"/>
                  </a:cubicBezTo>
                  <a:cubicBezTo>
                    <a:pt x="211516" y="269875"/>
                    <a:pt x="211516" y="269875"/>
                    <a:pt x="85348" y="269875"/>
                  </a:cubicBezTo>
                  <a:cubicBezTo>
                    <a:pt x="76149" y="269875"/>
                    <a:pt x="68263" y="262182"/>
                    <a:pt x="68263" y="253206"/>
                  </a:cubicBezTo>
                  <a:cubicBezTo>
                    <a:pt x="68263" y="244231"/>
                    <a:pt x="76149" y="236537"/>
                    <a:pt x="85348" y="236537"/>
                  </a:cubicBezTo>
                  <a:close/>
                  <a:moveTo>
                    <a:pt x="85348" y="173037"/>
                  </a:moveTo>
                  <a:cubicBezTo>
                    <a:pt x="85348" y="173037"/>
                    <a:pt x="85348" y="173037"/>
                    <a:pt x="211516" y="173037"/>
                  </a:cubicBezTo>
                  <a:cubicBezTo>
                    <a:pt x="220716" y="173037"/>
                    <a:pt x="228601" y="181038"/>
                    <a:pt x="228601" y="190373"/>
                  </a:cubicBezTo>
                  <a:cubicBezTo>
                    <a:pt x="228601" y="199707"/>
                    <a:pt x="220716" y="206375"/>
                    <a:pt x="211516" y="206375"/>
                  </a:cubicBezTo>
                  <a:cubicBezTo>
                    <a:pt x="211516" y="206375"/>
                    <a:pt x="211516" y="206375"/>
                    <a:pt x="85348" y="206375"/>
                  </a:cubicBezTo>
                  <a:cubicBezTo>
                    <a:pt x="76149" y="206375"/>
                    <a:pt x="68263" y="199707"/>
                    <a:pt x="68263" y="190373"/>
                  </a:cubicBezTo>
                  <a:cubicBezTo>
                    <a:pt x="68263" y="181038"/>
                    <a:pt x="76149" y="173037"/>
                    <a:pt x="85348" y="173037"/>
                  </a:cubicBezTo>
                  <a:close/>
                  <a:moveTo>
                    <a:pt x="164614" y="115887"/>
                  </a:moveTo>
                  <a:cubicBezTo>
                    <a:pt x="164614" y="115887"/>
                    <a:pt x="164614" y="115887"/>
                    <a:pt x="211625" y="115887"/>
                  </a:cubicBezTo>
                  <a:cubicBezTo>
                    <a:pt x="220766" y="115887"/>
                    <a:pt x="228601" y="123946"/>
                    <a:pt x="228601" y="133349"/>
                  </a:cubicBezTo>
                  <a:cubicBezTo>
                    <a:pt x="228601" y="142752"/>
                    <a:pt x="220766" y="150812"/>
                    <a:pt x="211625" y="150812"/>
                  </a:cubicBezTo>
                  <a:cubicBezTo>
                    <a:pt x="211625" y="150812"/>
                    <a:pt x="211625" y="150812"/>
                    <a:pt x="164614" y="150812"/>
                  </a:cubicBezTo>
                  <a:cubicBezTo>
                    <a:pt x="155473" y="150812"/>
                    <a:pt x="147638" y="142752"/>
                    <a:pt x="147638" y="133349"/>
                  </a:cubicBezTo>
                  <a:cubicBezTo>
                    <a:pt x="147638" y="123946"/>
                    <a:pt x="155473" y="115887"/>
                    <a:pt x="164614" y="115887"/>
                  </a:cubicBezTo>
                  <a:close/>
                  <a:moveTo>
                    <a:pt x="164614" y="61912"/>
                  </a:moveTo>
                  <a:cubicBezTo>
                    <a:pt x="164614" y="61912"/>
                    <a:pt x="164614" y="61912"/>
                    <a:pt x="211625" y="61912"/>
                  </a:cubicBezTo>
                  <a:cubicBezTo>
                    <a:pt x="220766" y="61912"/>
                    <a:pt x="228601" y="68262"/>
                    <a:pt x="228601" y="77152"/>
                  </a:cubicBezTo>
                  <a:cubicBezTo>
                    <a:pt x="228601" y="86042"/>
                    <a:pt x="220766" y="93662"/>
                    <a:pt x="211625" y="93662"/>
                  </a:cubicBezTo>
                  <a:cubicBezTo>
                    <a:pt x="211625" y="93662"/>
                    <a:pt x="211625" y="93662"/>
                    <a:pt x="164614" y="93662"/>
                  </a:cubicBezTo>
                  <a:cubicBezTo>
                    <a:pt x="155473" y="93662"/>
                    <a:pt x="147638" y="86042"/>
                    <a:pt x="147638" y="77152"/>
                  </a:cubicBezTo>
                  <a:cubicBezTo>
                    <a:pt x="147638" y="68262"/>
                    <a:pt x="155473" y="61912"/>
                    <a:pt x="164614" y="61912"/>
                  </a:cubicBezTo>
                  <a:close/>
                  <a:moveTo>
                    <a:pt x="127397" y="22225"/>
                  </a:moveTo>
                  <a:cubicBezTo>
                    <a:pt x="127397" y="22225"/>
                    <a:pt x="127397" y="22225"/>
                    <a:pt x="127397" y="110381"/>
                  </a:cubicBezTo>
                  <a:cubicBezTo>
                    <a:pt x="127397" y="118276"/>
                    <a:pt x="119509" y="124854"/>
                    <a:pt x="111621" y="124854"/>
                  </a:cubicBezTo>
                  <a:cubicBezTo>
                    <a:pt x="111621" y="124854"/>
                    <a:pt x="111621" y="124854"/>
                    <a:pt x="22225" y="124854"/>
                  </a:cubicBezTo>
                  <a:cubicBezTo>
                    <a:pt x="22225" y="124854"/>
                    <a:pt x="22225" y="124854"/>
                    <a:pt x="22225" y="305115"/>
                  </a:cubicBezTo>
                  <a:cubicBezTo>
                    <a:pt x="22225" y="310378"/>
                    <a:pt x="26169" y="314325"/>
                    <a:pt x="31427" y="314325"/>
                  </a:cubicBezTo>
                  <a:cubicBezTo>
                    <a:pt x="31427" y="314325"/>
                    <a:pt x="31427" y="314325"/>
                    <a:pt x="265436" y="314325"/>
                  </a:cubicBezTo>
                  <a:cubicBezTo>
                    <a:pt x="270694" y="314325"/>
                    <a:pt x="274638" y="310378"/>
                    <a:pt x="274638" y="305115"/>
                  </a:cubicBezTo>
                  <a:lnTo>
                    <a:pt x="274638" y="31435"/>
                  </a:lnTo>
                  <a:cubicBezTo>
                    <a:pt x="274638" y="26172"/>
                    <a:pt x="270694" y="22225"/>
                    <a:pt x="265436" y="22225"/>
                  </a:cubicBezTo>
                  <a:cubicBezTo>
                    <a:pt x="265436" y="22225"/>
                    <a:pt x="265436" y="22225"/>
                    <a:pt x="127397" y="22225"/>
                  </a:cubicBezTo>
                  <a:close/>
                  <a:moveTo>
                    <a:pt x="118220" y="0"/>
                  </a:moveTo>
                  <a:cubicBezTo>
                    <a:pt x="118220" y="0"/>
                    <a:pt x="118220" y="0"/>
                    <a:pt x="265338" y="0"/>
                  </a:cubicBezTo>
                  <a:cubicBezTo>
                    <a:pt x="282414" y="0"/>
                    <a:pt x="296863" y="14461"/>
                    <a:pt x="296863" y="31551"/>
                  </a:cubicBezTo>
                  <a:cubicBezTo>
                    <a:pt x="296863" y="31551"/>
                    <a:pt x="296863" y="31551"/>
                    <a:pt x="296863" y="304999"/>
                  </a:cubicBezTo>
                  <a:cubicBezTo>
                    <a:pt x="296863" y="322089"/>
                    <a:pt x="282414" y="336550"/>
                    <a:pt x="265338" y="336550"/>
                  </a:cubicBezTo>
                  <a:cubicBezTo>
                    <a:pt x="265338" y="336550"/>
                    <a:pt x="265338" y="336550"/>
                    <a:pt x="31525" y="336550"/>
                  </a:cubicBezTo>
                  <a:cubicBezTo>
                    <a:pt x="14449" y="336550"/>
                    <a:pt x="0" y="322089"/>
                    <a:pt x="0" y="304999"/>
                  </a:cubicBezTo>
                  <a:cubicBezTo>
                    <a:pt x="0" y="304999"/>
                    <a:pt x="0" y="304999"/>
                    <a:pt x="0" y="119633"/>
                  </a:cubicBezTo>
                  <a:cubicBezTo>
                    <a:pt x="0" y="110430"/>
                    <a:pt x="3941" y="102542"/>
                    <a:pt x="9195" y="97284"/>
                  </a:cubicBezTo>
                  <a:cubicBezTo>
                    <a:pt x="9195" y="97284"/>
                    <a:pt x="9195" y="97284"/>
                    <a:pt x="95889" y="9202"/>
                  </a:cubicBezTo>
                  <a:cubicBezTo>
                    <a:pt x="102457" y="3944"/>
                    <a:pt x="110339" y="0"/>
                    <a:pt x="118220" y="0"/>
                  </a:cubicBezTo>
                  <a:close/>
                </a:path>
              </a:pathLst>
            </a:custGeom>
            <a:solidFill>
              <a:srgbClr val="FFFFF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</p:grpSp>
      <p:grpSp>
        <p:nvGrpSpPr>
          <p:cNvPr id="110" name="组合 109">
            <a:extLst>
              <a:ext uri="{FF2B5EF4-FFF2-40B4-BE49-F238E27FC236}">
                <a16:creationId xmlns:a16="http://schemas.microsoft.com/office/drawing/2014/main" xmlns="" id="{0A11C5E5-E020-415A-B524-758A721715FC}"/>
              </a:ext>
            </a:extLst>
          </p:cNvPr>
          <p:cNvGrpSpPr/>
          <p:nvPr/>
        </p:nvGrpSpPr>
        <p:grpSpPr>
          <a:xfrm>
            <a:off x="8057942" y="2189957"/>
            <a:ext cx="1340045" cy="1155212"/>
            <a:chOff x="8365931" y="2003348"/>
            <a:chExt cx="1340045" cy="1155212"/>
          </a:xfrm>
        </p:grpSpPr>
        <p:sp>
          <p:nvSpPr>
            <p:cNvPr id="111" name="六边形 110">
              <a:extLst>
                <a:ext uri="{FF2B5EF4-FFF2-40B4-BE49-F238E27FC236}">
                  <a16:creationId xmlns:a16="http://schemas.microsoft.com/office/drawing/2014/main" xmlns="" id="{CA3C26C2-9E3F-4B70-81E6-114D44B4DDCA}"/>
                </a:ext>
              </a:extLst>
            </p:cNvPr>
            <p:cNvSpPr/>
            <p:nvPr/>
          </p:nvSpPr>
          <p:spPr>
            <a:xfrm>
              <a:off x="8365931" y="2003348"/>
              <a:ext cx="1340045" cy="1155212"/>
            </a:xfrm>
            <a:prstGeom prst="hexagon">
              <a:avLst/>
            </a:prstGeom>
            <a:solidFill>
              <a:srgbClr val="586270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  <p:sp>
          <p:nvSpPr>
            <p:cNvPr id="113" name="六边形 36">
              <a:extLst>
                <a:ext uri="{FF2B5EF4-FFF2-40B4-BE49-F238E27FC236}">
                  <a16:creationId xmlns:a16="http://schemas.microsoft.com/office/drawing/2014/main" xmlns="" id="{08927F30-B500-431C-AE03-C91CF1F43B6D}"/>
                </a:ext>
              </a:extLst>
            </p:cNvPr>
            <p:cNvSpPr/>
            <p:nvPr/>
          </p:nvSpPr>
          <p:spPr>
            <a:xfrm>
              <a:off x="8717668" y="2244818"/>
              <a:ext cx="636574" cy="699242"/>
            </a:xfrm>
            <a:custGeom>
              <a:avLst/>
              <a:gdLst>
                <a:gd name="connsiteX0" fmla="*/ 265967 w 306388"/>
                <a:gd name="connsiteY0" fmla="*/ 243697 h 336550"/>
                <a:gd name="connsiteX1" fmla="*/ 232996 w 306388"/>
                <a:gd name="connsiteY1" fmla="*/ 278234 h 336550"/>
                <a:gd name="connsiteX2" fmla="*/ 219808 w 306388"/>
                <a:gd name="connsiteY2" fmla="*/ 264950 h 336550"/>
                <a:gd name="connsiteX3" fmla="*/ 203982 w 306388"/>
                <a:gd name="connsiteY3" fmla="*/ 264950 h 336550"/>
                <a:gd name="connsiteX4" fmla="*/ 203982 w 306388"/>
                <a:gd name="connsiteY4" fmla="*/ 280890 h 336550"/>
                <a:gd name="connsiteX5" fmla="*/ 225083 w 306388"/>
                <a:gd name="connsiteY5" fmla="*/ 300815 h 336550"/>
                <a:gd name="connsiteX6" fmla="*/ 232996 w 306388"/>
                <a:gd name="connsiteY6" fmla="*/ 304800 h 336550"/>
                <a:gd name="connsiteX7" fmla="*/ 239591 w 306388"/>
                <a:gd name="connsiteY7" fmla="*/ 300815 h 336550"/>
                <a:gd name="connsiteX8" fmla="*/ 281794 w 306388"/>
                <a:gd name="connsiteY8" fmla="*/ 259637 h 336550"/>
                <a:gd name="connsiteX9" fmla="*/ 281794 w 306388"/>
                <a:gd name="connsiteY9" fmla="*/ 243697 h 336550"/>
                <a:gd name="connsiteX10" fmla="*/ 265967 w 306388"/>
                <a:gd name="connsiteY10" fmla="*/ 243697 h 336550"/>
                <a:gd name="connsiteX11" fmla="*/ 242094 w 306388"/>
                <a:gd name="connsiteY11" fmla="*/ 209550 h 336550"/>
                <a:gd name="connsiteX12" fmla="*/ 306388 w 306388"/>
                <a:gd name="connsiteY12" fmla="*/ 273050 h 336550"/>
                <a:gd name="connsiteX13" fmla="*/ 242094 w 306388"/>
                <a:gd name="connsiteY13" fmla="*/ 336550 h 336550"/>
                <a:gd name="connsiteX14" fmla="*/ 177800 w 306388"/>
                <a:gd name="connsiteY14" fmla="*/ 273050 h 336550"/>
                <a:gd name="connsiteX15" fmla="*/ 242094 w 306388"/>
                <a:gd name="connsiteY15" fmla="*/ 209550 h 336550"/>
                <a:gd name="connsiteX16" fmla="*/ 65986 w 306388"/>
                <a:gd name="connsiteY16" fmla="*/ 133087 h 336550"/>
                <a:gd name="connsiteX17" fmla="*/ 69946 w 306388"/>
                <a:gd name="connsiteY17" fmla="*/ 135738 h 336550"/>
                <a:gd name="connsiteX18" fmla="*/ 104259 w 306388"/>
                <a:gd name="connsiteY18" fmla="*/ 228503 h 336550"/>
                <a:gd name="connsiteX19" fmla="*/ 116136 w 306388"/>
                <a:gd name="connsiteY19" fmla="*/ 228503 h 336550"/>
                <a:gd name="connsiteX20" fmla="*/ 149130 w 306388"/>
                <a:gd name="connsiteY20" fmla="*/ 135738 h 336550"/>
                <a:gd name="connsiteX21" fmla="*/ 155728 w 306388"/>
                <a:gd name="connsiteY21" fmla="*/ 133087 h 336550"/>
                <a:gd name="connsiteX22" fmla="*/ 184762 w 306388"/>
                <a:gd name="connsiteY22" fmla="*/ 138388 h 336550"/>
                <a:gd name="connsiteX23" fmla="*/ 219075 w 306388"/>
                <a:gd name="connsiteY23" fmla="*/ 184771 h 336550"/>
                <a:gd name="connsiteX24" fmla="*/ 219075 w 306388"/>
                <a:gd name="connsiteY24" fmla="*/ 195373 h 336550"/>
                <a:gd name="connsiteX25" fmla="*/ 161007 w 306388"/>
                <a:gd name="connsiteY25" fmla="*/ 273561 h 336550"/>
                <a:gd name="connsiteX26" fmla="*/ 162327 w 306388"/>
                <a:gd name="connsiteY26" fmla="*/ 284162 h 336550"/>
                <a:gd name="connsiteX27" fmla="*/ 21116 w 306388"/>
                <a:gd name="connsiteY27" fmla="*/ 284162 h 336550"/>
                <a:gd name="connsiteX28" fmla="*/ 0 w 306388"/>
                <a:gd name="connsiteY28" fmla="*/ 262959 h 336550"/>
                <a:gd name="connsiteX29" fmla="*/ 0 w 306388"/>
                <a:gd name="connsiteY29" fmla="*/ 186096 h 336550"/>
                <a:gd name="connsiteX30" fmla="*/ 34313 w 306388"/>
                <a:gd name="connsiteY30" fmla="*/ 138388 h 336550"/>
                <a:gd name="connsiteX31" fmla="*/ 65986 w 306388"/>
                <a:gd name="connsiteY31" fmla="*/ 133087 h 336550"/>
                <a:gd name="connsiteX32" fmla="*/ 103043 w 306388"/>
                <a:gd name="connsiteY32" fmla="*/ 125412 h 336550"/>
                <a:gd name="connsiteX33" fmla="*/ 117331 w 306388"/>
                <a:gd name="connsiteY33" fmla="*/ 125412 h 336550"/>
                <a:gd name="connsiteX34" fmla="*/ 122526 w 306388"/>
                <a:gd name="connsiteY34" fmla="*/ 128077 h 336550"/>
                <a:gd name="connsiteX35" fmla="*/ 122526 w 306388"/>
                <a:gd name="connsiteY35" fmla="*/ 136071 h 336550"/>
                <a:gd name="connsiteX36" fmla="*/ 116032 w 306388"/>
                <a:gd name="connsiteY36" fmla="*/ 148063 h 336550"/>
                <a:gd name="connsiteX37" fmla="*/ 118630 w 306388"/>
                <a:gd name="connsiteY37" fmla="*/ 178707 h 336550"/>
                <a:gd name="connsiteX38" fmla="*/ 112135 w 306388"/>
                <a:gd name="connsiteY38" fmla="*/ 197360 h 336550"/>
                <a:gd name="connsiteX39" fmla="*/ 108239 w 306388"/>
                <a:gd name="connsiteY39" fmla="*/ 197360 h 336550"/>
                <a:gd name="connsiteX40" fmla="*/ 100446 w 306388"/>
                <a:gd name="connsiteY40" fmla="*/ 178707 h 336550"/>
                <a:gd name="connsiteX41" fmla="*/ 104342 w 306388"/>
                <a:gd name="connsiteY41" fmla="*/ 148063 h 336550"/>
                <a:gd name="connsiteX42" fmla="*/ 96549 w 306388"/>
                <a:gd name="connsiteY42" fmla="*/ 136071 h 336550"/>
                <a:gd name="connsiteX43" fmla="*/ 97848 w 306388"/>
                <a:gd name="connsiteY43" fmla="*/ 128077 h 336550"/>
                <a:gd name="connsiteX44" fmla="*/ 103043 w 306388"/>
                <a:gd name="connsiteY44" fmla="*/ 125412 h 336550"/>
                <a:gd name="connsiteX45" fmla="*/ 110332 w 306388"/>
                <a:gd name="connsiteY45" fmla="*/ 0 h 336550"/>
                <a:gd name="connsiteX46" fmla="*/ 166689 w 306388"/>
                <a:gd name="connsiteY46" fmla="*/ 55563 h 336550"/>
                <a:gd name="connsiteX47" fmla="*/ 110332 w 306388"/>
                <a:gd name="connsiteY47" fmla="*/ 111126 h 336550"/>
                <a:gd name="connsiteX48" fmla="*/ 53975 w 306388"/>
                <a:gd name="connsiteY48" fmla="*/ 55563 h 336550"/>
                <a:gd name="connsiteX49" fmla="*/ 110332 w 306388"/>
                <a:gd name="connsiteY49" fmla="*/ 0 h 336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</a:cxnLst>
              <a:rect l="l" t="t" r="r" b="b"/>
              <a:pathLst>
                <a:path w="306388" h="336550">
                  <a:moveTo>
                    <a:pt x="265967" y="243697"/>
                  </a:moveTo>
                  <a:cubicBezTo>
                    <a:pt x="265967" y="243697"/>
                    <a:pt x="265967" y="243697"/>
                    <a:pt x="232996" y="278234"/>
                  </a:cubicBezTo>
                  <a:cubicBezTo>
                    <a:pt x="232996" y="278234"/>
                    <a:pt x="232996" y="278234"/>
                    <a:pt x="219808" y="264950"/>
                  </a:cubicBezTo>
                  <a:cubicBezTo>
                    <a:pt x="214532" y="260965"/>
                    <a:pt x="207938" y="260965"/>
                    <a:pt x="203982" y="264950"/>
                  </a:cubicBezTo>
                  <a:cubicBezTo>
                    <a:pt x="200025" y="268935"/>
                    <a:pt x="200025" y="275577"/>
                    <a:pt x="203982" y="280890"/>
                  </a:cubicBezTo>
                  <a:cubicBezTo>
                    <a:pt x="203982" y="280890"/>
                    <a:pt x="203982" y="280890"/>
                    <a:pt x="225083" y="300815"/>
                  </a:cubicBezTo>
                  <a:cubicBezTo>
                    <a:pt x="227721" y="303472"/>
                    <a:pt x="230359" y="304800"/>
                    <a:pt x="232996" y="304800"/>
                  </a:cubicBezTo>
                  <a:cubicBezTo>
                    <a:pt x="235634" y="304800"/>
                    <a:pt x="238272" y="303472"/>
                    <a:pt x="239591" y="300815"/>
                  </a:cubicBezTo>
                  <a:cubicBezTo>
                    <a:pt x="239591" y="300815"/>
                    <a:pt x="239591" y="300815"/>
                    <a:pt x="281794" y="259637"/>
                  </a:cubicBezTo>
                  <a:cubicBezTo>
                    <a:pt x="285750" y="255652"/>
                    <a:pt x="285750" y="249011"/>
                    <a:pt x="281794" y="243697"/>
                  </a:cubicBezTo>
                  <a:cubicBezTo>
                    <a:pt x="277837" y="239712"/>
                    <a:pt x="271243" y="239712"/>
                    <a:pt x="265967" y="243697"/>
                  </a:cubicBezTo>
                  <a:close/>
                  <a:moveTo>
                    <a:pt x="242094" y="209550"/>
                  </a:moveTo>
                  <a:cubicBezTo>
                    <a:pt x="277603" y="209550"/>
                    <a:pt x="306388" y="237980"/>
                    <a:pt x="306388" y="273050"/>
                  </a:cubicBezTo>
                  <a:cubicBezTo>
                    <a:pt x="306388" y="308120"/>
                    <a:pt x="277603" y="336550"/>
                    <a:pt x="242094" y="336550"/>
                  </a:cubicBezTo>
                  <a:cubicBezTo>
                    <a:pt x="206585" y="336550"/>
                    <a:pt x="177800" y="308120"/>
                    <a:pt x="177800" y="273050"/>
                  </a:cubicBezTo>
                  <a:cubicBezTo>
                    <a:pt x="177800" y="237980"/>
                    <a:pt x="206585" y="209550"/>
                    <a:pt x="242094" y="209550"/>
                  </a:cubicBezTo>
                  <a:close/>
                  <a:moveTo>
                    <a:pt x="65986" y="133087"/>
                  </a:moveTo>
                  <a:cubicBezTo>
                    <a:pt x="67306" y="133087"/>
                    <a:pt x="69946" y="134413"/>
                    <a:pt x="69946" y="135738"/>
                  </a:cubicBezTo>
                  <a:cubicBezTo>
                    <a:pt x="69946" y="135738"/>
                    <a:pt x="69946" y="135738"/>
                    <a:pt x="104259" y="228503"/>
                  </a:cubicBezTo>
                  <a:cubicBezTo>
                    <a:pt x="105578" y="233804"/>
                    <a:pt x="113497" y="233804"/>
                    <a:pt x="116136" y="228503"/>
                  </a:cubicBezTo>
                  <a:cubicBezTo>
                    <a:pt x="116136" y="228503"/>
                    <a:pt x="116136" y="228503"/>
                    <a:pt x="149130" y="135738"/>
                  </a:cubicBezTo>
                  <a:cubicBezTo>
                    <a:pt x="150449" y="133087"/>
                    <a:pt x="153089" y="131762"/>
                    <a:pt x="155728" y="133087"/>
                  </a:cubicBezTo>
                  <a:cubicBezTo>
                    <a:pt x="155728" y="133087"/>
                    <a:pt x="155728" y="133087"/>
                    <a:pt x="184762" y="138388"/>
                  </a:cubicBezTo>
                  <a:cubicBezTo>
                    <a:pt x="205878" y="145014"/>
                    <a:pt x="219075" y="163567"/>
                    <a:pt x="219075" y="184771"/>
                  </a:cubicBezTo>
                  <a:cubicBezTo>
                    <a:pt x="219075" y="184771"/>
                    <a:pt x="219075" y="184771"/>
                    <a:pt x="219075" y="195373"/>
                  </a:cubicBezTo>
                  <a:cubicBezTo>
                    <a:pt x="186082" y="204649"/>
                    <a:pt x="161007" y="236454"/>
                    <a:pt x="161007" y="273561"/>
                  </a:cubicBezTo>
                  <a:cubicBezTo>
                    <a:pt x="161007" y="277536"/>
                    <a:pt x="161007" y="280187"/>
                    <a:pt x="162327" y="284162"/>
                  </a:cubicBezTo>
                  <a:cubicBezTo>
                    <a:pt x="162327" y="284162"/>
                    <a:pt x="162327" y="284162"/>
                    <a:pt x="21116" y="284162"/>
                  </a:cubicBezTo>
                  <a:cubicBezTo>
                    <a:pt x="9238" y="284162"/>
                    <a:pt x="0" y="274886"/>
                    <a:pt x="0" y="262959"/>
                  </a:cubicBezTo>
                  <a:cubicBezTo>
                    <a:pt x="0" y="262959"/>
                    <a:pt x="0" y="262959"/>
                    <a:pt x="0" y="186096"/>
                  </a:cubicBezTo>
                  <a:cubicBezTo>
                    <a:pt x="0" y="163567"/>
                    <a:pt x="14517" y="145014"/>
                    <a:pt x="34313" y="138388"/>
                  </a:cubicBezTo>
                  <a:cubicBezTo>
                    <a:pt x="34313" y="138388"/>
                    <a:pt x="65986" y="133087"/>
                    <a:pt x="65986" y="133087"/>
                  </a:cubicBezTo>
                  <a:close/>
                  <a:moveTo>
                    <a:pt x="103043" y="125412"/>
                  </a:moveTo>
                  <a:cubicBezTo>
                    <a:pt x="103043" y="125412"/>
                    <a:pt x="103043" y="125412"/>
                    <a:pt x="117331" y="125412"/>
                  </a:cubicBezTo>
                  <a:cubicBezTo>
                    <a:pt x="118630" y="125412"/>
                    <a:pt x="121227" y="126745"/>
                    <a:pt x="122526" y="128077"/>
                  </a:cubicBezTo>
                  <a:cubicBezTo>
                    <a:pt x="123825" y="129409"/>
                    <a:pt x="123825" y="133406"/>
                    <a:pt x="122526" y="136071"/>
                  </a:cubicBezTo>
                  <a:cubicBezTo>
                    <a:pt x="122526" y="136071"/>
                    <a:pt x="122526" y="136071"/>
                    <a:pt x="116032" y="148063"/>
                  </a:cubicBezTo>
                  <a:cubicBezTo>
                    <a:pt x="116032" y="148063"/>
                    <a:pt x="116032" y="148063"/>
                    <a:pt x="118630" y="178707"/>
                  </a:cubicBezTo>
                  <a:cubicBezTo>
                    <a:pt x="118630" y="178707"/>
                    <a:pt x="118630" y="178707"/>
                    <a:pt x="112135" y="197360"/>
                  </a:cubicBezTo>
                  <a:cubicBezTo>
                    <a:pt x="110836" y="200025"/>
                    <a:pt x="108239" y="200025"/>
                    <a:pt x="108239" y="197360"/>
                  </a:cubicBezTo>
                  <a:cubicBezTo>
                    <a:pt x="108239" y="197360"/>
                    <a:pt x="108239" y="197360"/>
                    <a:pt x="100446" y="178707"/>
                  </a:cubicBezTo>
                  <a:cubicBezTo>
                    <a:pt x="100446" y="178707"/>
                    <a:pt x="100446" y="178707"/>
                    <a:pt x="104342" y="148063"/>
                  </a:cubicBezTo>
                  <a:cubicBezTo>
                    <a:pt x="104342" y="148063"/>
                    <a:pt x="104342" y="148063"/>
                    <a:pt x="96549" y="136071"/>
                  </a:cubicBezTo>
                  <a:cubicBezTo>
                    <a:pt x="95250" y="133406"/>
                    <a:pt x="95250" y="129409"/>
                    <a:pt x="97848" y="128077"/>
                  </a:cubicBezTo>
                  <a:cubicBezTo>
                    <a:pt x="99147" y="126745"/>
                    <a:pt x="100446" y="125412"/>
                    <a:pt x="103043" y="125412"/>
                  </a:cubicBezTo>
                  <a:close/>
                  <a:moveTo>
                    <a:pt x="110332" y="0"/>
                  </a:moveTo>
                  <a:cubicBezTo>
                    <a:pt x="141457" y="0"/>
                    <a:pt x="166689" y="24876"/>
                    <a:pt x="166689" y="55563"/>
                  </a:cubicBezTo>
                  <a:cubicBezTo>
                    <a:pt x="166689" y="86250"/>
                    <a:pt x="141457" y="111126"/>
                    <a:pt x="110332" y="111126"/>
                  </a:cubicBezTo>
                  <a:cubicBezTo>
                    <a:pt x="79207" y="111126"/>
                    <a:pt x="53975" y="86250"/>
                    <a:pt x="53975" y="55563"/>
                  </a:cubicBezTo>
                  <a:cubicBezTo>
                    <a:pt x="53975" y="24876"/>
                    <a:pt x="79207" y="0"/>
                    <a:pt x="110332" y="0"/>
                  </a:cubicBezTo>
                  <a:close/>
                </a:path>
              </a:pathLst>
            </a:custGeom>
            <a:solidFill>
              <a:srgbClr val="FFFFF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232576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5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500"/>
                            </p:stCondLst>
                            <p:childTnLst>
                              <p:par>
                                <p:cTn id="5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0"/>
                            </p:stCondLst>
                            <p:childTnLst>
                              <p:par>
                                <p:cTn id="5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500"/>
                            </p:stCondLst>
                            <p:childTnLst>
                              <p:par>
                                <p:cTn id="6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" grpId="0" animBg="1"/>
      <p:bldP spid="66" grpId="0" animBg="1"/>
      <p:bldP spid="6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等腰三角形 3">
            <a:extLst>
              <a:ext uri="{FF2B5EF4-FFF2-40B4-BE49-F238E27FC236}">
                <a16:creationId xmlns:a16="http://schemas.microsoft.com/office/drawing/2014/main" xmlns="" id="{100274EB-E4AA-4CBC-B070-5F736124691D}"/>
              </a:ext>
            </a:extLst>
          </p:cNvPr>
          <p:cNvSpPr/>
          <p:nvPr/>
        </p:nvSpPr>
        <p:spPr>
          <a:xfrm rot="5400000">
            <a:off x="-68579" y="342600"/>
            <a:ext cx="994396" cy="857236"/>
          </a:xfrm>
          <a:prstGeom prst="triangle">
            <a:avLst>
              <a:gd name="adj" fmla="val 63472"/>
            </a:avLst>
          </a:prstGeom>
          <a:solidFill>
            <a:srgbClr val="E2231A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xmlns="" id="{02752D18-D815-41C3-BAE4-7D118AD160A4}"/>
              </a:ext>
            </a:extLst>
          </p:cNvPr>
          <p:cNvGrpSpPr/>
          <p:nvPr/>
        </p:nvGrpSpPr>
        <p:grpSpPr>
          <a:xfrm>
            <a:off x="929912" y="504834"/>
            <a:ext cx="6340197" cy="763582"/>
            <a:chOff x="874713" y="281210"/>
            <a:chExt cx="6793868" cy="763582"/>
          </a:xfrm>
        </p:grpSpPr>
        <p:sp>
          <p:nvSpPr>
            <p:cNvPr id="6" name="文本框 5">
              <a:extLst>
                <a:ext uri="{FF2B5EF4-FFF2-40B4-BE49-F238E27FC236}">
                  <a16:creationId xmlns:a16="http://schemas.microsoft.com/office/drawing/2014/main" xmlns="" id="{9EDDB991-20B9-4438-AE4A-95FC64304D6A}"/>
                </a:ext>
              </a:extLst>
            </p:cNvPr>
            <p:cNvSpPr txBox="1"/>
            <p:nvPr/>
          </p:nvSpPr>
          <p:spPr>
            <a:xfrm>
              <a:off x="874713" y="281210"/>
              <a:ext cx="6793868" cy="58477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3200" b="1" dirty="0">
                  <a:solidFill>
                    <a:srgbClr val="E2231A"/>
                  </a:solidFill>
                  <a:latin typeface="Arial"/>
                </a:rPr>
                <a:t>本区域行业调研情况（典型分析）</a:t>
              </a:r>
            </a:p>
          </p:txBody>
        </p:sp>
        <p:sp>
          <p:nvSpPr>
            <p:cNvPr id="7" name="文本框 6">
              <a:extLst>
                <a:ext uri="{FF2B5EF4-FFF2-40B4-BE49-F238E27FC236}">
                  <a16:creationId xmlns:a16="http://schemas.microsoft.com/office/drawing/2014/main" xmlns="" id="{8BA2D879-94F0-41B1-9B7B-67D4A5FF7F1A}"/>
                </a:ext>
              </a:extLst>
            </p:cNvPr>
            <p:cNvSpPr txBox="1"/>
            <p:nvPr/>
          </p:nvSpPr>
          <p:spPr>
            <a:xfrm>
              <a:off x="874713" y="775551"/>
              <a:ext cx="6558644" cy="26924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100" dirty="0">
                  <a:solidFill>
                    <a:prstClr val="white">
                      <a:lumMod val="50000"/>
                    </a:prstClr>
                  </a:solidFill>
                  <a:latin typeface="Arial"/>
                </a:rPr>
                <a:t>Industry survey in the region (typical analysis)</a:t>
              </a:r>
            </a:p>
          </p:txBody>
        </p:sp>
      </p:grpSp>
      <p:sp>
        <p:nvSpPr>
          <p:cNvPr id="23" name="椭圆 22">
            <a:extLst>
              <a:ext uri="{FF2B5EF4-FFF2-40B4-BE49-F238E27FC236}">
                <a16:creationId xmlns:a16="http://schemas.microsoft.com/office/drawing/2014/main" xmlns="" id="{F222D926-14E4-4A05-B8CA-0DAE9EAB194A}"/>
              </a:ext>
            </a:extLst>
          </p:cNvPr>
          <p:cNvSpPr/>
          <p:nvPr/>
        </p:nvSpPr>
        <p:spPr>
          <a:xfrm>
            <a:off x="2077938" y="2237241"/>
            <a:ext cx="3455471" cy="3455471"/>
          </a:xfrm>
          <a:prstGeom prst="ellipse">
            <a:avLst/>
          </a:prstGeom>
          <a:solidFill>
            <a:srgbClr val="E2231A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24" name="椭圆 23">
            <a:extLst>
              <a:ext uri="{FF2B5EF4-FFF2-40B4-BE49-F238E27FC236}">
                <a16:creationId xmlns:a16="http://schemas.microsoft.com/office/drawing/2014/main" xmlns="" id="{7E6833CF-131A-4AD8-B81A-D9720EFAA7D0}"/>
              </a:ext>
            </a:extLst>
          </p:cNvPr>
          <p:cNvSpPr/>
          <p:nvPr/>
        </p:nvSpPr>
        <p:spPr>
          <a:xfrm>
            <a:off x="6611838" y="2237240"/>
            <a:ext cx="3455471" cy="3455471"/>
          </a:xfrm>
          <a:prstGeom prst="ellipse">
            <a:avLst/>
          </a:prstGeom>
          <a:solidFill>
            <a:srgbClr val="58627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grpSp>
        <p:nvGrpSpPr>
          <p:cNvPr id="25" name="组合 24">
            <a:extLst>
              <a:ext uri="{FF2B5EF4-FFF2-40B4-BE49-F238E27FC236}">
                <a16:creationId xmlns:a16="http://schemas.microsoft.com/office/drawing/2014/main" xmlns="" id="{195E4FE4-3803-4659-8B9A-73910E86CD93}"/>
              </a:ext>
            </a:extLst>
          </p:cNvPr>
          <p:cNvGrpSpPr/>
          <p:nvPr/>
        </p:nvGrpSpPr>
        <p:grpSpPr>
          <a:xfrm>
            <a:off x="5146577" y="3038930"/>
            <a:ext cx="1852094" cy="1852092"/>
            <a:chOff x="5146577" y="2705101"/>
            <a:chExt cx="1852094" cy="1852092"/>
          </a:xfrm>
          <a:effectLst/>
        </p:grpSpPr>
        <p:sp>
          <p:nvSpPr>
            <p:cNvPr id="26" name="椭圆 25">
              <a:extLst>
                <a:ext uri="{FF2B5EF4-FFF2-40B4-BE49-F238E27FC236}">
                  <a16:creationId xmlns:a16="http://schemas.microsoft.com/office/drawing/2014/main" xmlns="" id="{FE2D4F6E-B68B-4884-A6CA-D214CEABC12D}"/>
                </a:ext>
              </a:extLst>
            </p:cNvPr>
            <p:cNvSpPr/>
            <p:nvPr/>
          </p:nvSpPr>
          <p:spPr>
            <a:xfrm>
              <a:off x="5146577" y="2705101"/>
              <a:ext cx="1852094" cy="1852092"/>
            </a:xfrm>
            <a:prstGeom prst="ellipse">
              <a:avLst/>
            </a:prstGeom>
            <a:solidFill>
              <a:srgbClr val="FFFFF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  <p:cxnSp>
          <p:nvCxnSpPr>
            <p:cNvPr id="27" name="直接连接符 26">
              <a:extLst>
                <a:ext uri="{FF2B5EF4-FFF2-40B4-BE49-F238E27FC236}">
                  <a16:creationId xmlns:a16="http://schemas.microsoft.com/office/drawing/2014/main" xmlns="" id="{9EBF86C7-722E-46A2-BB67-2B977F87DA8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585379" y="3102653"/>
              <a:ext cx="974488" cy="1056985"/>
            </a:xfrm>
            <a:prstGeom prst="line">
              <a:avLst/>
            </a:prstGeom>
            <a:noFill/>
            <a:ln w="19050" cap="flat" cmpd="sng" algn="ctr">
              <a:solidFill>
                <a:srgbClr val="000000">
                  <a:lumMod val="65000"/>
                  <a:lumOff val="35000"/>
                </a:srgbClr>
              </a:solidFill>
              <a:prstDash val="solid"/>
              <a:miter lim="800000"/>
            </a:ln>
            <a:effectLst/>
          </p:spPr>
        </p:cxnSp>
        <p:sp>
          <p:nvSpPr>
            <p:cNvPr id="28" name="椭圆 12">
              <a:extLst>
                <a:ext uri="{FF2B5EF4-FFF2-40B4-BE49-F238E27FC236}">
                  <a16:creationId xmlns:a16="http://schemas.microsoft.com/office/drawing/2014/main" xmlns="" id="{4BA1E5B0-66FE-4862-A355-14E1B6C79ECF}"/>
                </a:ext>
              </a:extLst>
            </p:cNvPr>
            <p:cNvSpPr/>
            <p:nvPr/>
          </p:nvSpPr>
          <p:spPr>
            <a:xfrm rot="16200000">
              <a:off x="5585379" y="3139623"/>
              <a:ext cx="396240" cy="322299"/>
            </a:xfrm>
            <a:custGeom>
              <a:avLst/>
              <a:gdLst>
                <a:gd name="T0" fmla="*/ 130 w 256"/>
                <a:gd name="T1" fmla="*/ 8 h 208"/>
                <a:gd name="T2" fmla="*/ 130 w 256"/>
                <a:gd name="T3" fmla="*/ 37 h 208"/>
                <a:gd name="T4" fmla="*/ 177 w 256"/>
                <a:gd name="T5" fmla="*/ 84 h 208"/>
                <a:gd name="T6" fmla="*/ 21 w 256"/>
                <a:gd name="T7" fmla="*/ 84 h 208"/>
                <a:gd name="T8" fmla="*/ 0 w 256"/>
                <a:gd name="T9" fmla="*/ 105 h 208"/>
                <a:gd name="T10" fmla="*/ 21 w 256"/>
                <a:gd name="T11" fmla="*/ 126 h 208"/>
                <a:gd name="T12" fmla="*/ 177 w 256"/>
                <a:gd name="T13" fmla="*/ 126 h 208"/>
                <a:gd name="T14" fmla="*/ 130 w 256"/>
                <a:gd name="T15" fmla="*/ 173 h 208"/>
                <a:gd name="T16" fmla="*/ 130 w 256"/>
                <a:gd name="T17" fmla="*/ 202 h 208"/>
                <a:gd name="T18" fmla="*/ 144 w 256"/>
                <a:gd name="T19" fmla="*/ 208 h 208"/>
                <a:gd name="T20" fmla="*/ 159 w 256"/>
                <a:gd name="T21" fmla="*/ 202 h 208"/>
                <a:gd name="T22" fmla="*/ 256 w 256"/>
                <a:gd name="T23" fmla="*/ 105 h 208"/>
                <a:gd name="T24" fmla="*/ 159 w 256"/>
                <a:gd name="T25" fmla="*/ 8 h 208"/>
                <a:gd name="T26" fmla="*/ 130 w 256"/>
                <a:gd name="T27" fmla="*/ 8 h 2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56" h="208">
                  <a:moveTo>
                    <a:pt x="130" y="8"/>
                  </a:moveTo>
                  <a:cubicBezTo>
                    <a:pt x="122" y="16"/>
                    <a:pt x="122" y="29"/>
                    <a:pt x="130" y="37"/>
                  </a:cubicBezTo>
                  <a:cubicBezTo>
                    <a:pt x="177" y="84"/>
                    <a:pt x="177" y="84"/>
                    <a:pt x="177" y="84"/>
                  </a:cubicBezTo>
                  <a:cubicBezTo>
                    <a:pt x="21" y="84"/>
                    <a:pt x="21" y="84"/>
                    <a:pt x="21" y="84"/>
                  </a:cubicBezTo>
                  <a:cubicBezTo>
                    <a:pt x="9" y="84"/>
                    <a:pt x="0" y="94"/>
                    <a:pt x="0" y="105"/>
                  </a:cubicBezTo>
                  <a:cubicBezTo>
                    <a:pt x="0" y="116"/>
                    <a:pt x="9" y="126"/>
                    <a:pt x="21" y="126"/>
                  </a:cubicBezTo>
                  <a:cubicBezTo>
                    <a:pt x="177" y="126"/>
                    <a:pt x="177" y="126"/>
                    <a:pt x="177" y="126"/>
                  </a:cubicBezTo>
                  <a:cubicBezTo>
                    <a:pt x="130" y="173"/>
                    <a:pt x="130" y="173"/>
                    <a:pt x="130" y="173"/>
                  </a:cubicBezTo>
                  <a:cubicBezTo>
                    <a:pt x="122" y="181"/>
                    <a:pt x="122" y="194"/>
                    <a:pt x="130" y="202"/>
                  </a:cubicBezTo>
                  <a:cubicBezTo>
                    <a:pt x="134" y="206"/>
                    <a:pt x="139" y="208"/>
                    <a:pt x="144" y="208"/>
                  </a:cubicBezTo>
                  <a:cubicBezTo>
                    <a:pt x="150" y="208"/>
                    <a:pt x="155" y="206"/>
                    <a:pt x="159" y="202"/>
                  </a:cubicBezTo>
                  <a:cubicBezTo>
                    <a:pt x="256" y="105"/>
                    <a:pt x="256" y="105"/>
                    <a:pt x="256" y="105"/>
                  </a:cubicBezTo>
                  <a:cubicBezTo>
                    <a:pt x="159" y="8"/>
                    <a:pt x="159" y="8"/>
                    <a:pt x="159" y="8"/>
                  </a:cubicBezTo>
                  <a:cubicBezTo>
                    <a:pt x="151" y="0"/>
                    <a:pt x="138" y="0"/>
                    <a:pt x="130" y="8"/>
                  </a:cubicBezTo>
                  <a:close/>
                </a:path>
              </a:pathLst>
            </a:custGeom>
            <a:solidFill>
              <a:srgbClr val="E2231A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  <p:sp>
          <p:nvSpPr>
            <p:cNvPr id="29" name="椭圆 13">
              <a:extLst>
                <a:ext uri="{FF2B5EF4-FFF2-40B4-BE49-F238E27FC236}">
                  <a16:creationId xmlns:a16="http://schemas.microsoft.com/office/drawing/2014/main" xmlns="" id="{5BD870DA-ABCE-44A5-9114-F09722084D11}"/>
                </a:ext>
              </a:extLst>
            </p:cNvPr>
            <p:cNvSpPr/>
            <p:nvPr/>
          </p:nvSpPr>
          <p:spPr>
            <a:xfrm rot="5400000">
              <a:off x="6215597" y="3800369"/>
              <a:ext cx="396240" cy="322299"/>
            </a:xfrm>
            <a:custGeom>
              <a:avLst/>
              <a:gdLst>
                <a:gd name="T0" fmla="*/ 130 w 256"/>
                <a:gd name="T1" fmla="*/ 8 h 208"/>
                <a:gd name="T2" fmla="*/ 130 w 256"/>
                <a:gd name="T3" fmla="*/ 37 h 208"/>
                <a:gd name="T4" fmla="*/ 177 w 256"/>
                <a:gd name="T5" fmla="*/ 84 h 208"/>
                <a:gd name="T6" fmla="*/ 21 w 256"/>
                <a:gd name="T7" fmla="*/ 84 h 208"/>
                <a:gd name="T8" fmla="*/ 0 w 256"/>
                <a:gd name="T9" fmla="*/ 105 h 208"/>
                <a:gd name="T10" fmla="*/ 21 w 256"/>
                <a:gd name="T11" fmla="*/ 126 h 208"/>
                <a:gd name="T12" fmla="*/ 177 w 256"/>
                <a:gd name="T13" fmla="*/ 126 h 208"/>
                <a:gd name="T14" fmla="*/ 130 w 256"/>
                <a:gd name="T15" fmla="*/ 173 h 208"/>
                <a:gd name="T16" fmla="*/ 130 w 256"/>
                <a:gd name="T17" fmla="*/ 202 h 208"/>
                <a:gd name="T18" fmla="*/ 144 w 256"/>
                <a:gd name="T19" fmla="*/ 208 h 208"/>
                <a:gd name="T20" fmla="*/ 159 w 256"/>
                <a:gd name="T21" fmla="*/ 202 h 208"/>
                <a:gd name="T22" fmla="*/ 256 w 256"/>
                <a:gd name="T23" fmla="*/ 105 h 208"/>
                <a:gd name="T24" fmla="*/ 159 w 256"/>
                <a:gd name="T25" fmla="*/ 8 h 208"/>
                <a:gd name="T26" fmla="*/ 130 w 256"/>
                <a:gd name="T27" fmla="*/ 8 h 2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56" h="208">
                  <a:moveTo>
                    <a:pt x="130" y="8"/>
                  </a:moveTo>
                  <a:cubicBezTo>
                    <a:pt x="122" y="16"/>
                    <a:pt x="122" y="29"/>
                    <a:pt x="130" y="37"/>
                  </a:cubicBezTo>
                  <a:cubicBezTo>
                    <a:pt x="177" y="84"/>
                    <a:pt x="177" y="84"/>
                    <a:pt x="177" y="84"/>
                  </a:cubicBezTo>
                  <a:cubicBezTo>
                    <a:pt x="21" y="84"/>
                    <a:pt x="21" y="84"/>
                    <a:pt x="21" y="84"/>
                  </a:cubicBezTo>
                  <a:cubicBezTo>
                    <a:pt x="9" y="84"/>
                    <a:pt x="0" y="94"/>
                    <a:pt x="0" y="105"/>
                  </a:cubicBezTo>
                  <a:cubicBezTo>
                    <a:pt x="0" y="116"/>
                    <a:pt x="9" y="126"/>
                    <a:pt x="21" y="126"/>
                  </a:cubicBezTo>
                  <a:cubicBezTo>
                    <a:pt x="177" y="126"/>
                    <a:pt x="177" y="126"/>
                    <a:pt x="177" y="126"/>
                  </a:cubicBezTo>
                  <a:cubicBezTo>
                    <a:pt x="130" y="173"/>
                    <a:pt x="130" y="173"/>
                    <a:pt x="130" y="173"/>
                  </a:cubicBezTo>
                  <a:cubicBezTo>
                    <a:pt x="122" y="181"/>
                    <a:pt x="122" y="194"/>
                    <a:pt x="130" y="202"/>
                  </a:cubicBezTo>
                  <a:cubicBezTo>
                    <a:pt x="134" y="206"/>
                    <a:pt x="139" y="208"/>
                    <a:pt x="144" y="208"/>
                  </a:cubicBezTo>
                  <a:cubicBezTo>
                    <a:pt x="150" y="208"/>
                    <a:pt x="155" y="206"/>
                    <a:pt x="159" y="202"/>
                  </a:cubicBezTo>
                  <a:cubicBezTo>
                    <a:pt x="256" y="105"/>
                    <a:pt x="256" y="105"/>
                    <a:pt x="256" y="105"/>
                  </a:cubicBezTo>
                  <a:cubicBezTo>
                    <a:pt x="159" y="8"/>
                    <a:pt x="159" y="8"/>
                    <a:pt x="159" y="8"/>
                  </a:cubicBezTo>
                  <a:cubicBezTo>
                    <a:pt x="151" y="0"/>
                    <a:pt x="138" y="0"/>
                    <a:pt x="130" y="8"/>
                  </a:cubicBezTo>
                  <a:close/>
                </a:path>
              </a:pathLst>
            </a:custGeom>
            <a:solidFill>
              <a:srgbClr val="586270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</p:grpSp>
      <p:cxnSp>
        <p:nvCxnSpPr>
          <p:cNvPr id="30" name="直接连接符 29">
            <a:extLst>
              <a:ext uri="{FF2B5EF4-FFF2-40B4-BE49-F238E27FC236}">
                <a16:creationId xmlns:a16="http://schemas.microsoft.com/office/drawing/2014/main" xmlns="" id="{3FA94289-F11F-41CB-A985-104EDF822E3F}"/>
              </a:ext>
            </a:extLst>
          </p:cNvPr>
          <p:cNvCxnSpPr/>
          <p:nvPr/>
        </p:nvCxnSpPr>
        <p:spPr>
          <a:xfrm>
            <a:off x="3056643" y="2961309"/>
            <a:ext cx="1498060" cy="0"/>
          </a:xfrm>
          <a:prstGeom prst="line">
            <a:avLst/>
          </a:prstGeom>
          <a:noFill/>
          <a:ln w="6350" cap="flat" cmpd="sng" algn="ctr">
            <a:solidFill>
              <a:srgbClr val="FFFFFF"/>
            </a:solidFill>
            <a:prstDash val="solid"/>
            <a:miter lim="800000"/>
          </a:ln>
          <a:effectLst/>
        </p:spPr>
      </p:cxnSp>
      <p:sp>
        <p:nvSpPr>
          <p:cNvPr id="34" name="矩形 33">
            <a:extLst>
              <a:ext uri="{FF2B5EF4-FFF2-40B4-BE49-F238E27FC236}">
                <a16:creationId xmlns:a16="http://schemas.microsoft.com/office/drawing/2014/main" xmlns="" id="{38E2CE88-B346-4B16-BA4A-0E5A587B05E1}"/>
              </a:ext>
            </a:extLst>
          </p:cNvPr>
          <p:cNvSpPr/>
          <p:nvPr/>
        </p:nvSpPr>
        <p:spPr>
          <a:xfrm>
            <a:off x="2738179" y="2427628"/>
            <a:ext cx="2241974" cy="497316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20000"/>
              </a:lnSpc>
            </a:pPr>
            <a:r>
              <a:rPr lang="zh-CN" altLang="en-US" sz="2400" b="1" dirty="0">
                <a:solidFill>
                  <a:srgbClr val="FFFFFF"/>
                </a:solidFill>
                <a:latin typeface="Arial"/>
              </a:rPr>
              <a:t>甲公司</a:t>
            </a:r>
          </a:p>
        </p:txBody>
      </p:sp>
      <p:sp>
        <p:nvSpPr>
          <p:cNvPr id="53" name="TextBox 11">
            <a:extLst>
              <a:ext uri="{FF2B5EF4-FFF2-40B4-BE49-F238E27FC236}">
                <a16:creationId xmlns:a16="http://schemas.microsoft.com/office/drawing/2014/main" xmlns="" id="{8FDFBB67-7DF6-4C89-AAA8-007E366C03CC}"/>
              </a:ext>
            </a:extLst>
          </p:cNvPr>
          <p:cNvSpPr txBox="1"/>
          <p:nvPr/>
        </p:nvSpPr>
        <p:spPr>
          <a:xfrm>
            <a:off x="3021180" y="3045439"/>
            <a:ext cx="2001055" cy="39990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defRPr sz="2400" b="1">
                <a:solidFill>
                  <a:schemeClr val="accent3"/>
                </a:solidFill>
                <a:latin typeface="+mj-ea"/>
                <a:ea typeface="+mj-ea"/>
              </a:defRPr>
            </a:lvl1pPr>
          </a:lstStyle>
          <a:p>
            <a:pPr marL="0" marR="0" lvl="0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zh-CN" sz="1999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/>
                <a:ea typeface="微软雅黑"/>
              </a:rPr>
              <a:t>●</a:t>
            </a:r>
            <a:r>
              <a:rPr kumimoji="0" lang="zh-CN" altLang="en-US" sz="1999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/>
                <a:ea typeface="微软雅黑"/>
              </a:rPr>
              <a:t>规模较大</a:t>
            </a:r>
          </a:p>
        </p:txBody>
      </p:sp>
      <p:sp>
        <p:nvSpPr>
          <p:cNvPr id="54" name="TextBox 23">
            <a:extLst>
              <a:ext uri="{FF2B5EF4-FFF2-40B4-BE49-F238E27FC236}">
                <a16:creationId xmlns:a16="http://schemas.microsoft.com/office/drawing/2014/main" xmlns="" id="{376E9267-70DE-4E30-8CCE-069F652A2A01}"/>
              </a:ext>
            </a:extLst>
          </p:cNvPr>
          <p:cNvSpPr txBox="1"/>
          <p:nvPr/>
        </p:nvSpPr>
        <p:spPr>
          <a:xfrm>
            <a:off x="3021180" y="3568179"/>
            <a:ext cx="2001055" cy="39990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defRPr sz="2400" b="1">
                <a:solidFill>
                  <a:schemeClr val="accent3"/>
                </a:solidFill>
                <a:latin typeface="+mj-ea"/>
                <a:ea typeface="+mj-ea"/>
              </a:defRPr>
            </a:lvl1pPr>
          </a:lstStyle>
          <a:p>
            <a:pPr marL="0" marR="0" lvl="0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zh-CN" sz="1999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/>
                <a:ea typeface="微软雅黑"/>
              </a:rPr>
              <a:t>●</a:t>
            </a:r>
            <a:r>
              <a:rPr kumimoji="0" lang="zh-CN" altLang="en-US" sz="1999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/>
                <a:ea typeface="微软雅黑"/>
              </a:rPr>
              <a:t>成立</a:t>
            </a:r>
            <a:r>
              <a:rPr kumimoji="0" lang="en-US" altLang="zh-CN" sz="1999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/>
                <a:ea typeface="微软雅黑"/>
              </a:rPr>
              <a:t>12</a:t>
            </a:r>
            <a:r>
              <a:rPr kumimoji="0" lang="zh-CN" altLang="en-US" sz="1999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/>
                <a:ea typeface="微软雅黑"/>
              </a:rPr>
              <a:t>年</a:t>
            </a:r>
          </a:p>
        </p:txBody>
      </p:sp>
      <p:sp>
        <p:nvSpPr>
          <p:cNvPr id="55" name="TextBox 24">
            <a:extLst>
              <a:ext uri="{FF2B5EF4-FFF2-40B4-BE49-F238E27FC236}">
                <a16:creationId xmlns:a16="http://schemas.microsoft.com/office/drawing/2014/main" xmlns="" id="{359D2CE3-657B-4E61-9423-1D913B1B2581}"/>
              </a:ext>
            </a:extLst>
          </p:cNvPr>
          <p:cNvSpPr txBox="1"/>
          <p:nvPr/>
        </p:nvSpPr>
        <p:spPr>
          <a:xfrm>
            <a:off x="3021180" y="4090920"/>
            <a:ext cx="2001055" cy="39990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defRPr sz="2400" b="1">
                <a:solidFill>
                  <a:schemeClr val="accent3"/>
                </a:solidFill>
                <a:latin typeface="+mj-ea"/>
                <a:ea typeface="+mj-ea"/>
              </a:defRPr>
            </a:lvl1pPr>
          </a:lstStyle>
          <a:p>
            <a:pPr marL="0" marR="0" lvl="0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zh-CN" sz="1999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/>
                <a:ea typeface="微软雅黑"/>
              </a:rPr>
              <a:t>●</a:t>
            </a:r>
            <a:r>
              <a:rPr kumimoji="0" lang="zh-CN" altLang="en-US" sz="1999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/>
                <a:ea typeface="微软雅黑"/>
              </a:rPr>
              <a:t>设备齐全</a:t>
            </a:r>
          </a:p>
        </p:txBody>
      </p:sp>
      <p:sp>
        <p:nvSpPr>
          <p:cNvPr id="56" name="TextBox 25">
            <a:extLst>
              <a:ext uri="{FF2B5EF4-FFF2-40B4-BE49-F238E27FC236}">
                <a16:creationId xmlns:a16="http://schemas.microsoft.com/office/drawing/2014/main" xmlns="" id="{204D2FF1-44E7-481E-A7C0-9A1826719AF0}"/>
              </a:ext>
            </a:extLst>
          </p:cNvPr>
          <p:cNvSpPr txBox="1"/>
          <p:nvPr/>
        </p:nvSpPr>
        <p:spPr>
          <a:xfrm>
            <a:off x="3021180" y="4613661"/>
            <a:ext cx="2001055" cy="39990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defRPr sz="2400" b="1">
                <a:solidFill>
                  <a:schemeClr val="accent3"/>
                </a:solidFill>
                <a:latin typeface="+mj-ea"/>
                <a:ea typeface="+mj-ea"/>
              </a:defRPr>
            </a:lvl1pPr>
          </a:lstStyle>
          <a:p>
            <a:pPr marL="0" marR="0" lvl="0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zh-CN" sz="1999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/>
                <a:ea typeface="微软雅黑"/>
              </a:rPr>
              <a:t>●</a:t>
            </a:r>
            <a:r>
              <a:rPr kumimoji="0" lang="zh-CN" altLang="en-US" sz="1999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/>
                <a:ea typeface="微软雅黑"/>
              </a:rPr>
              <a:t>技术较全面</a:t>
            </a:r>
          </a:p>
        </p:txBody>
      </p:sp>
      <p:sp>
        <p:nvSpPr>
          <p:cNvPr id="57" name="TextBox 26">
            <a:extLst>
              <a:ext uri="{FF2B5EF4-FFF2-40B4-BE49-F238E27FC236}">
                <a16:creationId xmlns:a16="http://schemas.microsoft.com/office/drawing/2014/main" xmlns="" id="{65B55ED7-7B25-4365-8143-0A24DB935211}"/>
              </a:ext>
            </a:extLst>
          </p:cNvPr>
          <p:cNvSpPr txBox="1"/>
          <p:nvPr/>
        </p:nvSpPr>
        <p:spPr>
          <a:xfrm>
            <a:off x="3021180" y="5136400"/>
            <a:ext cx="2001055" cy="39990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defRPr sz="2400" b="1">
                <a:solidFill>
                  <a:schemeClr val="accent3"/>
                </a:solidFill>
                <a:latin typeface="+mj-ea"/>
                <a:ea typeface="+mj-ea"/>
              </a:defRPr>
            </a:lvl1pPr>
          </a:lstStyle>
          <a:p>
            <a:pPr marL="0" marR="0" lvl="0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zh-CN" sz="1999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/>
                <a:ea typeface="微软雅黑"/>
              </a:rPr>
              <a:t>●</a:t>
            </a:r>
            <a:r>
              <a:rPr kumimoji="0" lang="zh-CN" altLang="en-US" sz="1999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/>
                <a:ea typeface="微软雅黑"/>
              </a:rPr>
              <a:t>知名度较高</a:t>
            </a:r>
          </a:p>
        </p:txBody>
      </p:sp>
      <p:cxnSp>
        <p:nvCxnSpPr>
          <p:cNvPr id="58" name="直接连接符 57">
            <a:extLst>
              <a:ext uri="{FF2B5EF4-FFF2-40B4-BE49-F238E27FC236}">
                <a16:creationId xmlns:a16="http://schemas.microsoft.com/office/drawing/2014/main" xmlns="" id="{96F7EEDD-42CF-4E7B-A64C-315DE2FD3DE1}"/>
              </a:ext>
            </a:extLst>
          </p:cNvPr>
          <p:cNvCxnSpPr/>
          <p:nvPr/>
        </p:nvCxnSpPr>
        <p:spPr>
          <a:xfrm>
            <a:off x="7588573" y="2997674"/>
            <a:ext cx="1498060" cy="0"/>
          </a:xfrm>
          <a:prstGeom prst="line">
            <a:avLst/>
          </a:prstGeom>
          <a:noFill/>
          <a:ln w="6350" cap="flat" cmpd="sng" algn="ctr">
            <a:solidFill>
              <a:srgbClr val="FFFFFF"/>
            </a:solidFill>
            <a:prstDash val="solid"/>
            <a:miter lim="800000"/>
          </a:ln>
          <a:effectLst/>
        </p:spPr>
      </p:cxnSp>
      <p:sp>
        <p:nvSpPr>
          <p:cNvPr id="59" name="矩形 58">
            <a:extLst>
              <a:ext uri="{FF2B5EF4-FFF2-40B4-BE49-F238E27FC236}">
                <a16:creationId xmlns:a16="http://schemas.microsoft.com/office/drawing/2014/main" xmlns="" id="{97F3C2B6-D6E7-4FAC-AB06-29B4DC959179}"/>
              </a:ext>
            </a:extLst>
          </p:cNvPr>
          <p:cNvSpPr/>
          <p:nvPr/>
        </p:nvSpPr>
        <p:spPr>
          <a:xfrm>
            <a:off x="7270109" y="2463993"/>
            <a:ext cx="2241974" cy="497316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20000"/>
              </a:lnSpc>
            </a:pPr>
            <a:r>
              <a:rPr lang="zh-CN" altLang="en-US" sz="2400" b="1" dirty="0">
                <a:solidFill>
                  <a:srgbClr val="FFFFFF"/>
                </a:solidFill>
                <a:latin typeface="Arial"/>
              </a:rPr>
              <a:t>乙公司</a:t>
            </a:r>
          </a:p>
        </p:txBody>
      </p:sp>
      <p:sp>
        <p:nvSpPr>
          <p:cNvPr id="64" name="TextBox 47">
            <a:extLst>
              <a:ext uri="{FF2B5EF4-FFF2-40B4-BE49-F238E27FC236}">
                <a16:creationId xmlns:a16="http://schemas.microsoft.com/office/drawing/2014/main" xmlns="" id="{7C68A618-AD17-418B-AC1F-44BBA17C665F}"/>
              </a:ext>
            </a:extLst>
          </p:cNvPr>
          <p:cNvSpPr txBox="1"/>
          <p:nvPr/>
        </p:nvSpPr>
        <p:spPr>
          <a:xfrm>
            <a:off x="7480625" y="3190021"/>
            <a:ext cx="2001055" cy="39990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defRPr sz="2400" b="1">
                <a:solidFill>
                  <a:schemeClr val="accent3"/>
                </a:solidFill>
                <a:latin typeface="+mj-ea"/>
                <a:ea typeface="+mj-ea"/>
              </a:defRPr>
            </a:lvl1pPr>
          </a:lstStyle>
          <a:p>
            <a:pPr marL="0" marR="0" lvl="0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zh-CN" sz="1999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/>
                <a:ea typeface="微软雅黑"/>
              </a:rPr>
              <a:t>●</a:t>
            </a:r>
            <a:r>
              <a:rPr kumimoji="0" lang="zh-CN" altLang="en-US" sz="1999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/>
                <a:ea typeface="微软雅黑"/>
              </a:rPr>
              <a:t>选址偏辟</a:t>
            </a:r>
          </a:p>
        </p:txBody>
      </p:sp>
      <p:sp>
        <p:nvSpPr>
          <p:cNvPr id="65" name="TextBox 48">
            <a:extLst>
              <a:ext uri="{FF2B5EF4-FFF2-40B4-BE49-F238E27FC236}">
                <a16:creationId xmlns:a16="http://schemas.microsoft.com/office/drawing/2014/main" xmlns="" id="{E1C773B0-3A68-4221-B9BA-C2B94B21DE6A}"/>
              </a:ext>
            </a:extLst>
          </p:cNvPr>
          <p:cNvSpPr txBox="1"/>
          <p:nvPr/>
        </p:nvSpPr>
        <p:spPr>
          <a:xfrm>
            <a:off x="7480626" y="3712761"/>
            <a:ext cx="2532617" cy="39990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defRPr sz="2400" b="1">
                <a:solidFill>
                  <a:schemeClr val="accent3"/>
                </a:solidFill>
                <a:latin typeface="+mj-ea"/>
                <a:ea typeface="+mj-ea"/>
              </a:defRPr>
            </a:lvl1pPr>
          </a:lstStyle>
          <a:p>
            <a:pPr marL="0" marR="0" lvl="0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zh-CN" sz="1999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/>
                <a:ea typeface="微软雅黑"/>
              </a:rPr>
              <a:t>●</a:t>
            </a:r>
            <a:r>
              <a:rPr kumimoji="0" lang="zh-CN" altLang="en-US" sz="1999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/>
                <a:ea typeface="微软雅黑"/>
              </a:rPr>
              <a:t>档次和定位不匹配</a:t>
            </a:r>
          </a:p>
        </p:txBody>
      </p:sp>
      <p:sp>
        <p:nvSpPr>
          <p:cNvPr id="66" name="TextBox 49">
            <a:extLst>
              <a:ext uri="{FF2B5EF4-FFF2-40B4-BE49-F238E27FC236}">
                <a16:creationId xmlns:a16="http://schemas.microsoft.com/office/drawing/2014/main" xmlns="" id="{9E2BEB65-8A8C-4347-9499-09B08EE64AB8}"/>
              </a:ext>
            </a:extLst>
          </p:cNvPr>
          <p:cNvSpPr txBox="1"/>
          <p:nvPr/>
        </p:nvSpPr>
        <p:spPr>
          <a:xfrm>
            <a:off x="7480625" y="4235502"/>
            <a:ext cx="2001055" cy="39990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defRPr sz="2400" b="1">
                <a:solidFill>
                  <a:schemeClr val="accent3"/>
                </a:solidFill>
                <a:latin typeface="+mj-ea"/>
                <a:ea typeface="+mj-ea"/>
              </a:defRPr>
            </a:lvl1pPr>
          </a:lstStyle>
          <a:p>
            <a:pPr marL="0" marR="0" lvl="0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zh-CN" sz="1999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/>
                <a:ea typeface="微软雅黑"/>
              </a:rPr>
              <a:t>●</a:t>
            </a:r>
            <a:r>
              <a:rPr kumimoji="0" lang="zh-CN" altLang="en-US" sz="1999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/>
                <a:ea typeface="微软雅黑"/>
              </a:rPr>
              <a:t>服务细节不好</a:t>
            </a:r>
          </a:p>
        </p:txBody>
      </p:sp>
      <p:sp>
        <p:nvSpPr>
          <p:cNvPr id="67" name="TextBox 50">
            <a:extLst>
              <a:ext uri="{FF2B5EF4-FFF2-40B4-BE49-F238E27FC236}">
                <a16:creationId xmlns:a16="http://schemas.microsoft.com/office/drawing/2014/main" xmlns="" id="{EB76B724-EC8B-4BDE-B766-180A1528A678}"/>
              </a:ext>
            </a:extLst>
          </p:cNvPr>
          <p:cNvSpPr txBox="1"/>
          <p:nvPr/>
        </p:nvSpPr>
        <p:spPr>
          <a:xfrm>
            <a:off x="7480625" y="4758243"/>
            <a:ext cx="2001055" cy="39990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defRPr sz="2400" b="1">
                <a:solidFill>
                  <a:schemeClr val="accent3"/>
                </a:solidFill>
                <a:latin typeface="+mj-ea"/>
                <a:ea typeface="+mj-ea"/>
              </a:defRPr>
            </a:lvl1pPr>
          </a:lstStyle>
          <a:p>
            <a:pPr marL="0" marR="0" lvl="0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zh-CN" sz="1999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/>
                <a:ea typeface="微软雅黑"/>
              </a:rPr>
              <a:t>●</a:t>
            </a:r>
            <a:r>
              <a:rPr kumimoji="0" lang="zh-CN" altLang="en-US" sz="1999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/>
                <a:ea typeface="微软雅黑"/>
              </a:rPr>
              <a:t>消费体验不好</a:t>
            </a:r>
          </a:p>
        </p:txBody>
      </p:sp>
    </p:spTree>
    <p:extLst>
      <p:ext uri="{BB962C8B-B14F-4D97-AF65-F5344CB8AC3E}">
        <p14:creationId xmlns:p14="http://schemas.microsoft.com/office/powerpoint/2010/main" val="13939861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000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4" grpId="0" animBg="1"/>
      <p:bldP spid="53" grpId="0"/>
      <p:bldP spid="54" grpId="0"/>
      <p:bldP spid="55" grpId="0"/>
      <p:bldP spid="56" grpId="0"/>
      <p:bldP spid="57" grpId="0"/>
      <p:bldP spid="64" grpId="0"/>
      <p:bldP spid="65" grpId="0"/>
      <p:bldP spid="66" grpId="0"/>
      <p:bldP spid="6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矩形 62">
            <a:extLst>
              <a:ext uri="{FF2B5EF4-FFF2-40B4-BE49-F238E27FC236}">
                <a16:creationId xmlns:a16="http://schemas.microsoft.com/office/drawing/2014/main" xmlns="" id="{9FBA8A2F-A916-4903-891C-981B4E54453C}"/>
              </a:ext>
            </a:extLst>
          </p:cNvPr>
          <p:cNvSpPr/>
          <p:nvPr/>
        </p:nvSpPr>
        <p:spPr>
          <a:xfrm>
            <a:off x="6804566" y="4384980"/>
            <a:ext cx="95410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 kern="0" dirty="0">
                <a:solidFill>
                  <a:srgbClr val="FF0000"/>
                </a:solidFill>
              </a:rPr>
              <a:t>张子蓝</a:t>
            </a:r>
          </a:p>
        </p:txBody>
      </p:sp>
      <p:sp>
        <p:nvSpPr>
          <p:cNvPr id="3" name="等腰三角形 2">
            <a:extLst>
              <a:ext uri="{FF2B5EF4-FFF2-40B4-BE49-F238E27FC236}">
                <a16:creationId xmlns:a16="http://schemas.microsoft.com/office/drawing/2014/main" xmlns="" id="{CD04C88E-A330-4C9E-8900-1A5F6DFCA391}"/>
              </a:ext>
            </a:extLst>
          </p:cNvPr>
          <p:cNvSpPr/>
          <p:nvPr/>
        </p:nvSpPr>
        <p:spPr>
          <a:xfrm rot="5400000">
            <a:off x="-68579" y="342600"/>
            <a:ext cx="994396" cy="857236"/>
          </a:xfrm>
          <a:prstGeom prst="triangle">
            <a:avLst>
              <a:gd name="adj" fmla="val 63472"/>
            </a:avLst>
          </a:prstGeom>
          <a:solidFill>
            <a:srgbClr val="E2231A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grpSp>
        <p:nvGrpSpPr>
          <p:cNvPr id="9" name="组合 8">
            <a:extLst>
              <a:ext uri="{FF2B5EF4-FFF2-40B4-BE49-F238E27FC236}">
                <a16:creationId xmlns:a16="http://schemas.microsoft.com/office/drawing/2014/main" xmlns="" id="{165DFFA5-F59B-4DC6-93FB-E47E4FF76305}"/>
              </a:ext>
            </a:extLst>
          </p:cNvPr>
          <p:cNvGrpSpPr/>
          <p:nvPr/>
        </p:nvGrpSpPr>
        <p:grpSpPr>
          <a:xfrm>
            <a:off x="1055440" y="550092"/>
            <a:ext cx="6558644" cy="763582"/>
            <a:chOff x="874713" y="281210"/>
            <a:chExt cx="6558644" cy="763582"/>
          </a:xfrm>
        </p:grpSpPr>
        <p:sp>
          <p:nvSpPr>
            <p:cNvPr id="10" name="文本框 9">
              <a:extLst>
                <a:ext uri="{FF2B5EF4-FFF2-40B4-BE49-F238E27FC236}">
                  <a16:creationId xmlns:a16="http://schemas.microsoft.com/office/drawing/2014/main" xmlns="" id="{6B4ECA48-97E5-4EE4-B092-52BA2CEFBA46}"/>
                </a:ext>
              </a:extLst>
            </p:cNvPr>
            <p:cNvSpPr txBox="1"/>
            <p:nvPr/>
          </p:nvSpPr>
          <p:spPr>
            <a:xfrm>
              <a:off x="874713" y="281210"/>
              <a:ext cx="2646878" cy="58477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3200" b="1" dirty="0">
                  <a:solidFill>
                    <a:srgbClr val="E2231A"/>
                  </a:solidFill>
                  <a:latin typeface="Arial"/>
                </a:rPr>
                <a:t>运营团队介绍</a:t>
              </a:r>
            </a:p>
          </p:txBody>
        </p:sp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xmlns="" id="{0144844E-3744-413A-AA93-28B0BB165402}"/>
                </a:ext>
              </a:extLst>
            </p:cNvPr>
            <p:cNvSpPr txBox="1"/>
            <p:nvPr/>
          </p:nvSpPr>
          <p:spPr>
            <a:xfrm>
              <a:off x="874713" y="775551"/>
              <a:ext cx="6558644" cy="26924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100" dirty="0">
                  <a:solidFill>
                    <a:prstClr val="white">
                      <a:lumMod val="50000"/>
                    </a:prstClr>
                  </a:solidFill>
                  <a:latin typeface="Arial"/>
                </a:rPr>
                <a:t>Operation team introduction</a:t>
              </a:r>
            </a:p>
          </p:txBody>
        </p:sp>
      </p:grpSp>
      <p:pic>
        <p:nvPicPr>
          <p:cNvPr id="43" name="图片占位符 29">
            <a:extLst>
              <a:ext uri="{FF2B5EF4-FFF2-40B4-BE49-F238E27FC236}">
                <a16:creationId xmlns:a16="http://schemas.microsoft.com/office/drawing/2014/main" xmlns="" id="{00EF2FFE-0C80-4C47-8268-9CE902BAB7A8}"/>
              </a:ext>
            </a:extLst>
          </p:cNvPr>
          <p:cNvPicPr>
            <a:picLocks noChangeAspect="1"/>
          </p:cNvPicPr>
          <p:nvPr/>
        </p:nvPicPr>
        <p:blipFill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286" r="14286"/>
          <a:stretch>
            <a:fillRect/>
          </a:stretch>
        </p:blipFill>
        <p:spPr>
          <a:xfrm>
            <a:off x="1783211" y="2259939"/>
            <a:ext cx="1687613" cy="1687612"/>
          </a:xfrm>
          <a:custGeom>
            <a:avLst/>
            <a:gdLst>
              <a:gd name="connsiteX0" fmla="*/ 281274 w 1687613"/>
              <a:gd name="connsiteY0" fmla="*/ 0 h 1687612"/>
              <a:gd name="connsiteX1" fmla="*/ 1406339 w 1687613"/>
              <a:gd name="connsiteY1" fmla="*/ 0 h 1687612"/>
              <a:gd name="connsiteX2" fmla="*/ 1687613 w 1687613"/>
              <a:gd name="connsiteY2" fmla="*/ 281274 h 1687612"/>
              <a:gd name="connsiteX3" fmla="*/ 1687613 w 1687613"/>
              <a:gd name="connsiteY3" fmla="*/ 1406338 h 1687612"/>
              <a:gd name="connsiteX4" fmla="*/ 1406339 w 1687613"/>
              <a:gd name="connsiteY4" fmla="*/ 1687612 h 1687612"/>
              <a:gd name="connsiteX5" fmla="*/ 281274 w 1687613"/>
              <a:gd name="connsiteY5" fmla="*/ 1687612 h 1687612"/>
              <a:gd name="connsiteX6" fmla="*/ 0 w 1687613"/>
              <a:gd name="connsiteY6" fmla="*/ 1406338 h 1687612"/>
              <a:gd name="connsiteX7" fmla="*/ 0 w 1687613"/>
              <a:gd name="connsiteY7" fmla="*/ 281274 h 1687612"/>
              <a:gd name="connsiteX8" fmla="*/ 281274 w 1687613"/>
              <a:gd name="connsiteY8" fmla="*/ 0 h 16876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687613" h="1687612">
                <a:moveTo>
                  <a:pt x="281274" y="0"/>
                </a:moveTo>
                <a:lnTo>
                  <a:pt x="1406339" y="0"/>
                </a:lnTo>
                <a:cubicBezTo>
                  <a:pt x="1561682" y="0"/>
                  <a:pt x="1687613" y="125931"/>
                  <a:pt x="1687613" y="281274"/>
                </a:cubicBezTo>
                <a:lnTo>
                  <a:pt x="1687613" y="1406338"/>
                </a:lnTo>
                <a:cubicBezTo>
                  <a:pt x="1687613" y="1561681"/>
                  <a:pt x="1561682" y="1687612"/>
                  <a:pt x="1406339" y="1687612"/>
                </a:cubicBezTo>
                <a:lnTo>
                  <a:pt x="281274" y="1687612"/>
                </a:lnTo>
                <a:cubicBezTo>
                  <a:pt x="125931" y="1687612"/>
                  <a:pt x="0" y="1561681"/>
                  <a:pt x="0" y="1406338"/>
                </a:cubicBezTo>
                <a:lnTo>
                  <a:pt x="0" y="281274"/>
                </a:lnTo>
                <a:cubicBezTo>
                  <a:pt x="0" y="125931"/>
                  <a:pt x="125931" y="0"/>
                  <a:pt x="281274" y="0"/>
                </a:cubicBezTo>
                <a:close/>
              </a:path>
            </a:pathLst>
          </a:custGeom>
          <a:solidFill>
            <a:srgbClr val="778495">
              <a:lumMod val="50000"/>
            </a:srgbClr>
          </a:solidFill>
          <a:ln w="25400" cap="flat" cmpd="sng" algn="ctr">
            <a:noFill/>
            <a:prstDash val="solid"/>
          </a:ln>
          <a:effectLst/>
        </p:spPr>
      </p:pic>
      <p:pic>
        <p:nvPicPr>
          <p:cNvPr id="44" name="图片占位符 31">
            <a:extLst>
              <a:ext uri="{FF2B5EF4-FFF2-40B4-BE49-F238E27FC236}">
                <a16:creationId xmlns:a16="http://schemas.microsoft.com/office/drawing/2014/main" xmlns="" id="{4915C91C-E224-4B8C-89C3-7F487BC81EA8}"/>
              </a:ext>
            </a:extLst>
          </p:cNvPr>
          <p:cNvPicPr>
            <a:picLocks noChangeAspect="1"/>
          </p:cNvPicPr>
          <p:nvPr/>
        </p:nvPicPr>
        <p:blipFill>
          <a:blip r:embed="rId4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750" r="18750"/>
          <a:stretch>
            <a:fillRect/>
          </a:stretch>
        </p:blipFill>
        <p:spPr>
          <a:xfrm>
            <a:off x="4081085" y="4291408"/>
            <a:ext cx="1687613" cy="1687612"/>
          </a:xfrm>
          <a:custGeom>
            <a:avLst/>
            <a:gdLst>
              <a:gd name="connsiteX0" fmla="*/ 281274 w 1687613"/>
              <a:gd name="connsiteY0" fmla="*/ 0 h 1687612"/>
              <a:gd name="connsiteX1" fmla="*/ 1406339 w 1687613"/>
              <a:gd name="connsiteY1" fmla="*/ 0 h 1687612"/>
              <a:gd name="connsiteX2" fmla="*/ 1687613 w 1687613"/>
              <a:gd name="connsiteY2" fmla="*/ 281274 h 1687612"/>
              <a:gd name="connsiteX3" fmla="*/ 1687613 w 1687613"/>
              <a:gd name="connsiteY3" fmla="*/ 1406338 h 1687612"/>
              <a:gd name="connsiteX4" fmla="*/ 1406339 w 1687613"/>
              <a:gd name="connsiteY4" fmla="*/ 1687612 h 1687612"/>
              <a:gd name="connsiteX5" fmla="*/ 281274 w 1687613"/>
              <a:gd name="connsiteY5" fmla="*/ 1687612 h 1687612"/>
              <a:gd name="connsiteX6" fmla="*/ 0 w 1687613"/>
              <a:gd name="connsiteY6" fmla="*/ 1406338 h 1687612"/>
              <a:gd name="connsiteX7" fmla="*/ 0 w 1687613"/>
              <a:gd name="connsiteY7" fmla="*/ 281274 h 1687612"/>
              <a:gd name="connsiteX8" fmla="*/ 281274 w 1687613"/>
              <a:gd name="connsiteY8" fmla="*/ 0 h 16876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687613" h="1687612">
                <a:moveTo>
                  <a:pt x="281274" y="0"/>
                </a:moveTo>
                <a:lnTo>
                  <a:pt x="1406339" y="0"/>
                </a:lnTo>
                <a:cubicBezTo>
                  <a:pt x="1561682" y="0"/>
                  <a:pt x="1687613" y="125931"/>
                  <a:pt x="1687613" y="281274"/>
                </a:cubicBezTo>
                <a:lnTo>
                  <a:pt x="1687613" y="1406338"/>
                </a:lnTo>
                <a:cubicBezTo>
                  <a:pt x="1687613" y="1561681"/>
                  <a:pt x="1561682" y="1687612"/>
                  <a:pt x="1406339" y="1687612"/>
                </a:cubicBezTo>
                <a:lnTo>
                  <a:pt x="281274" y="1687612"/>
                </a:lnTo>
                <a:cubicBezTo>
                  <a:pt x="125931" y="1687612"/>
                  <a:pt x="0" y="1561681"/>
                  <a:pt x="0" y="1406338"/>
                </a:cubicBezTo>
                <a:lnTo>
                  <a:pt x="0" y="281274"/>
                </a:lnTo>
                <a:cubicBezTo>
                  <a:pt x="0" y="125931"/>
                  <a:pt x="125931" y="0"/>
                  <a:pt x="281274" y="0"/>
                </a:cubicBezTo>
                <a:close/>
              </a:path>
            </a:pathLst>
          </a:custGeom>
          <a:solidFill>
            <a:srgbClr val="778495">
              <a:lumMod val="50000"/>
            </a:srgbClr>
          </a:solidFill>
          <a:ln w="25400" cap="flat" cmpd="sng" algn="ctr">
            <a:noFill/>
            <a:prstDash val="solid"/>
          </a:ln>
          <a:effectLst/>
        </p:spPr>
      </p:pic>
      <p:pic>
        <p:nvPicPr>
          <p:cNvPr id="45" name="图片占位符 33">
            <a:extLst>
              <a:ext uri="{FF2B5EF4-FFF2-40B4-BE49-F238E27FC236}">
                <a16:creationId xmlns:a16="http://schemas.microsoft.com/office/drawing/2014/main" xmlns="" id="{9384EDC7-E7D5-4C0E-AA83-2DFACEF55B78}"/>
              </a:ext>
            </a:extLst>
          </p:cNvPr>
          <p:cNvPicPr>
            <a:picLocks noChangeAspect="1"/>
          </p:cNvPicPr>
          <p:nvPr/>
        </p:nvPicPr>
        <p:blipFill>
          <a:blip r:embed="rId5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721" r="18721"/>
          <a:stretch>
            <a:fillRect/>
          </a:stretch>
        </p:blipFill>
        <p:spPr>
          <a:xfrm>
            <a:off x="6379669" y="2259939"/>
            <a:ext cx="1687613" cy="1687612"/>
          </a:xfrm>
          <a:custGeom>
            <a:avLst/>
            <a:gdLst>
              <a:gd name="connsiteX0" fmla="*/ 281274 w 1687613"/>
              <a:gd name="connsiteY0" fmla="*/ 0 h 1687612"/>
              <a:gd name="connsiteX1" fmla="*/ 1406339 w 1687613"/>
              <a:gd name="connsiteY1" fmla="*/ 0 h 1687612"/>
              <a:gd name="connsiteX2" fmla="*/ 1687613 w 1687613"/>
              <a:gd name="connsiteY2" fmla="*/ 281274 h 1687612"/>
              <a:gd name="connsiteX3" fmla="*/ 1687613 w 1687613"/>
              <a:gd name="connsiteY3" fmla="*/ 1406338 h 1687612"/>
              <a:gd name="connsiteX4" fmla="*/ 1406339 w 1687613"/>
              <a:gd name="connsiteY4" fmla="*/ 1687612 h 1687612"/>
              <a:gd name="connsiteX5" fmla="*/ 281274 w 1687613"/>
              <a:gd name="connsiteY5" fmla="*/ 1687612 h 1687612"/>
              <a:gd name="connsiteX6" fmla="*/ 0 w 1687613"/>
              <a:gd name="connsiteY6" fmla="*/ 1406338 h 1687612"/>
              <a:gd name="connsiteX7" fmla="*/ 0 w 1687613"/>
              <a:gd name="connsiteY7" fmla="*/ 281274 h 1687612"/>
              <a:gd name="connsiteX8" fmla="*/ 281274 w 1687613"/>
              <a:gd name="connsiteY8" fmla="*/ 0 h 16876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687613" h="1687612">
                <a:moveTo>
                  <a:pt x="281274" y="0"/>
                </a:moveTo>
                <a:lnTo>
                  <a:pt x="1406339" y="0"/>
                </a:lnTo>
                <a:cubicBezTo>
                  <a:pt x="1561682" y="0"/>
                  <a:pt x="1687613" y="125931"/>
                  <a:pt x="1687613" y="281274"/>
                </a:cubicBezTo>
                <a:lnTo>
                  <a:pt x="1687613" y="1406338"/>
                </a:lnTo>
                <a:cubicBezTo>
                  <a:pt x="1687613" y="1561681"/>
                  <a:pt x="1561682" y="1687612"/>
                  <a:pt x="1406339" y="1687612"/>
                </a:cubicBezTo>
                <a:lnTo>
                  <a:pt x="281274" y="1687612"/>
                </a:lnTo>
                <a:cubicBezTo>
                  <a:pt x="125931" y="1687612"/>
                  <a:pt x="0" y="1561681"/>
                  <a:pt x="0" y="1406338"/>
                </a:cubicBezTo>
                <a:lnTo>
                  <a:pt x="0" y="281274"/>
                </a:lnTo>
                <a:cubicBezTo>
                  <a:pt x="0" y="125931"/>
                  <a:pt x="125931" y="0"/>
                  <a:pt x="281274" y="0"/>
                </a:cubicBezTo>
                <a:close/>
              </a:path>
            </a:pathLst>
          </a:custGeom>
          <a:solidFill>
            <a:srgbClr val="778495">
              <a:lumMod val="50000"/>
            </a:srgbClr>
          </a:solidFill>
          <a:ln w="25400" cap="flat" cmpd="sng" algn="ctr">
            <a:noFill/>
            <a:prstDash val="solid"/>
          </a:ln>
          <a:effectLst/>
        </p:spPr>
      </p:pic>
      <p:pic>
        <p:nvPicPr>
          <p:cNvPr id="46" name="图片占位符 37">
            <a:extLst>
              <a:ext uri="{FF2B5EF4-FFF2-40B4-BE49-F238E27FC236}">
                <a16:creationId xmlns:a16="http://schemas.microsoft.com/office/drawing/2014/main" xmlns="" id="{7352005E-3E45-4899-9B61-157F05638B9A}"/>
              </a:ext>
            </a:extLst>
          </p:cNvPr>
          <p:cNvPicPr>
            <a:picLocks noChangeAspect="1"/>
          </p:cNvPicPr>
          <p:nvPr/>
        </p:nvPicPr>
        <p:blipFill>
          <a:blip r:embed="rId6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72" r="11572"/>
          <a:stretch>
            <a:fillRect/>
          </a:stretch>
        </p:blipFill>
        <p:spPr>
          <a:xfrm>
            <a:off x="8631952" y="4291408"/>
            <a:ext cx="1687613" cy="1687612"/>
          </a:xfrm>
          <a:custGeom>
            <a:avLst/>
            <a:gdLst>
              <a:gd name="connsiteX0" fmla="*/ 281274 w 1687613"/>
              <a:gd name="connsiteY0" fmla="*/ 0 h 1687612"/>
              <a:gd name="connsiteX1" fmla="*/ 1406339 w 1687613"/>
              <a:gd name="connsiteY1" fmla="*/ 0 h 1687612"/>
              <a:gd name="connsiteX2" fmla="*/ 1687613 w 1687613"/>
              <a:gd name="connsiteY2" fmla="*/ 281274 h 1687612"/>
              <a:gd name="connsiteX3" fmla="*/ 1687613 w 1687613"/>
              <a:gd name="connsiteY3" fmla="*/ 1406338 h 1687612"/>
              <a:gd name="connsiteX4" fmla="*/ 1406339 w 1687613"/>
              <a:gd name="connsiteY4" fmla="*/ 1687612 h 1687612"/>
              <a:gd name="connsiteX5" fmla="*/ 281274 w 1687613"/>
              <a:gd name="connsiteY5" fmla="*/ 1687612 h 1687612"/>
              <a:gd name="connsiteX6" fmla="*/ 0 w 1687613"/>
              <a:gd name="connsiteY6" fmla="*/ 1406338 h 1687612"/>
              <a:gd name="connsiteX7" fmla="*/ 0 w 1687613"/>
              <a:gd name="connsiteY7" fmla="*/ 281274 h 1687612"/>
              <a:gd name="connsiteX8" fmla="*/ 281274 w 1687613"/>
              <a:gd name="connsiteY8" fmla="*/ 0 h 16876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687613" h="1687612">
                <a:moveTo>
                  <a:pt x="281274" y="0"/>
                </a:moveTo>
                <a:lnTo>
                  <a:pt x="1406339" y="0"/>
                </a:lnTo>
                <a:cubicBezTo>
                  <a:pt x="1561682" y="0"/>
                  <a:pt x="1687613" y="125931"/>
                  <a:pt x="1687613" y="281274"/>
                </a:cubicBezTo>
                <a:lnTo>
                  <a:pt x="1687613" y="1406338"/>
                </a:lnTo>
                <a:cubicBezTo>
                  <a:pt x="1687613" y="1561681"/>
                  <a:pt x="1561682" y="1687612"/>
                  <a:pt x="1406339" y="1687612"/>
                </a:cubicBezTo>
                <a:lnTo>
                  <a:pt x="281274" y="1687612"/>
                </a:lnTo>
                <a:cubicBezTo>
                  <a:pt x="125931" y="1687612"/>
                  <a:pt x="0" y="1561681"/>
                  <a:pt x="0" y="1406338"/>
                </a:cubicBezTo>
                <a:lnTo>
                  <a:pt x="0" y="281274"/>
                </a:lnTo>
                <a:cubicBezTo>
                  <a:pt x="0" y="125931"/>
                  <a:pt x="125931" y="0"/>
                  <a:pt x="281274" y="0"/>
                </a:cubicBezTo>
                <a:close/>
              </a:path>
            </a:pathLst>
          </a:custGeom>
          <a:solidFill>
            <a:srgbClr val="778495">
              <a:lumMod val="50000"/>
            </a:srgbClr>
          </a:solidFill>
          <a:ln w="25400" cap="flat" cmpd="sng" algn="ctr">
            <a:noFill/>
            <a:prstDash val="solid"/>
          </a:ln>
          <a:effectLst/>
        </p:spPr>
      </p:pic>
      <p:sp>
        <p:nvSpPr>
          <p:cNvPr id="47" name="椭圆 18">
            <a:extLst>
              <a:ext uri="{FF2B5EF4-FFF2-40B4-BE49-F238E27FC236}">
                <a16:creationId xmlns:a16="http://schemas.microsoft.com/office/drawing/2014/main" xmlns="" id="{C949535D-0A6E-4CB3-B6F1-F9AE137782C2}"/>
              </a:ext>
            </a:extLst>
          </p:cNvPr>
          <p:cNvSpPr/>
          <p:nvPr/>
        </p:nvSpPr>
        <p:spPr>
          <a:xfrm rot="5400000">
            <a:off x="7099892" y="4072527"/>
            <a:ext cx="247162" cy="236518"/>
          </a:xfrm>
          <a:custGeom>
            <a:avLst/>
            <a:gdLst>
              <a:gd name="T0" fmla="*/ 209 w 209"/>
              <a:gd name="T1" fmla="*/ 0 h 200"/>
              <a:gd name="T2" fmla="*/ 145 w 209"/>
              <a:gd name="T3" fmla="*/ 100 h 200"/>
              <a:gd name="T4" fmla="*/ 209 w 209"/>
              <a:gd name="T5" fmla="*/ 200 h 200"/>
              <a:gd name="T6" fmla="*/ 0 w 209"/>
              <a:gd name="T7" fmla="*/ 100 h 200"/>
              <a:gd name="T8" fmla="*/ 209 w 209"/>
              <a:gd name="T9" fmla="*/ 0 h 2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9" h="200">
                <a:moveTo>
                  <a:pt x="209" y="0"/>
                </a:moveTo>
                <a:lnTo>
                  <a:pt x="145" y="100"/>
                </a:lnTo>
                <a:lnTo>
                  <a:pt x="209" y="200"/>
                </a:lnTo>
                <a:lnTo>
                  <a:pt x="0" y="100"/>
                </a:lnTo>
                <a:lnTo>
                  <a:pt x="209" y="0"/>
                </a:lnTo>
                <a:close/>
              </a:path>
            </a:pathLst>
          </a:custGeom>
          <a:solidFill>
            <a:srgbClr val="778495">
              <a:lumMod val="5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48" name="椭圆 18">
            <a:extLst>
              <a:ext uri="{FF2B5EF4-FFF2-40B4-BE49-F238E27FC236}">
                <a16:creationId xmlns:a16="http://schemas.microsoft.com/office/drawing/2014/main" xmlns="" id="{FAF0F404-02FC-41A0-8CB4-E6FF8B7430AF}"/>
              </a:ext>
            </a:extLst>
          </p:cNvPr>
          <p:cNvSpPr/>
          <p:nvPr/>
        </p:nvSpPr>
        <p:spPr>
          <a:xfrm rot="5400000">
            <a:off x="2503436" y="4072527"/>
            <a:ext cx="247162" cy="236518"/>
          </a:xfrm>
          <a:custGeom>
            <a:avLst/>
            <a:gdLst>
              <a:gd name="T0" fmla="*/ 209 w 209"/>
              <a:gd name="T1" fmla="*/ 0 h 200"/>
              <a:gd name="T2" fmla="*/ 145 w 209"/>
              <a:gd name="T3" fmla="*/ 100 h 200"/>
              <a:gd name="T4" fmla="*/ 209 w 209"/>
              <a:gd name="T5" fmla="*/ 200 h 200"/>
              <a:gd name="T6" fmla="*/ 0 w 209"/>
              <a:gd name="T7" fmla="*/ 100 h 200"/>
              <a:gd name="T8" fmla="*/ 209 w 209"/>
              <a:gd name="T9" fmla="*/ 0 h 2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9" h="200">
                <a:moveTo>
                  <a:pt x="209" y="0"/>
                </a:moveTo>
                <a:lnTo>
                  <a:pt x="145" y="100"/>
                </a:lnTo>
                <a:lnTo>
                  <a:pt x="209" y="200"/>
                </a:lnTo>
                <a:lnTo>
                  <a:pt x="0" y="100"/>
                </a:lnTo>
                <a:lnTo>
                  <a:pt x="209" y="0"/>
                </a:lnTo>
                <a:close/>
              </a:path>
            </a:pathLst>
          </a:custGeom>
          <a:solidFill>
            <a:srgbClr val="778495">
              <a:lumMod val="5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49" name="椭圆 18">
            <a:extLst>
              <a:ext uri="{FF2B5EF4-FFF2-40B4-BE49-F238E27FC236}">
                <a16:creationId xmlns:a16="http://schemas.microsoft.com/office/drawing/2014/main" xmlns="" id="{6C4A7ABB-EFFD-457C-8D71-1CBCCD8AB0FD}"/>
              </a:ext>
            </a:extLst>
          </p:cNvPr>
          <p:cNvSpPr/>
          <p:nvPr/>
        </p:nvSpPr>
        <p:spPr>
          <a:xfrm rot="16200000" flipV="1">
            <a:off x="4801310" y="3783100"/>
            <a:ext cx="247162" cy="236518"/>
          </a:xfrm>
          <a:custGeom>
            <a:avLst/>
            <a:gdLst>
              <a:gd name="T0" fmla="*/ 209 w 209"/>
              <a:gd name="T1" fmla="*/ 0 h 200"/>
              <a:gd name="T2" fmla="*/ 145 w 209"/>
              <a:gd name="T3" fmla="*/ 100 h 200"/>
              <a:gd name="T4" fmla="*/ 209 w 209"/>
              <a:gd name="T5" fmla="*/ 200 h 200"/>
              <a:gd name="T6" fmla="*/ 0 w 209"/>
              <a:gd name="T7" fmla="*/ 100 h 200"/>
              <a:gd name="T8" fmla="*/ 209 w 209"/>
              <a:gd name="T9" fmla="*/ 0 h 2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9" h="200">
                <a:moveTo>
                  <a:pt x="209" y="0"/>
                </a:moveTo>
                <a:lnTo>
                  <a:pt x="145" y="100"/>
                </a:lnTo>
                <a:lnTo>
                  <a:pt x="209" y="200"/>
                </a:lnTo>
                <a:lnTo>
                  <a:pt x="0" y="100"/>
                </a:lnTo>
                <a:lnTo>
                  <a:pt x="209" y="0"/>
                </a:lnTo>
                <a:close/>
              </a:path>
            </a:pathLst>
          </a:custGeom>
          <a:solidFill>
            <a:srgbClr val="FF00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50" name="椭圆 18">
            <a:extLst>
              <a:ext uri="{FF2B5EF4-FFF2-40B4-BE49-F238E27FC236}">
                <a16:creationId xmlns:a16="http://schemas.microsoft.com/office/drawing/2014/main" xmlns="" id="{559ECACB-4E06-4AF3-90F4-96D2720E2474}"/>
              </a:ext>
            </a:extLst>
          </p:cNvPr>
          <p:cNvSpPr/>
          <p:nvPr/>
        </p:nvSpPr>
        <p:spPr>
          <a:xfrm rot="16200000" flipV="1">
            <a:off x="9351509" y="3783100"/>
            <a:ext cx="247162" cy="236518"/>
          </a:xfrm>
          <a:custGeom>
            <a:avLst/>
            <a:gdLst>
              <a:gd name="T0" fmla="*/ 209 w 209"/>
              <a:gd name="T1" fmla="*/ 0 h 200"/>
              <a:gd name="T2" fmla="*/ 145 w 209"/>
              <a:gd name="T3" fmla="*/ 100 h 200"/>
              <a:gd name="T4" fmla="*/ 209 w 209"/>
              <a:gd name="T5" fmla="*/ 200 h 200"/>
              <a:gd name="T6" fmla="*/ 0 w 209"/>
              <a:gd name="T7" fmla="*/ 100 h 200"/>
              <a:gd name="T8" fmla="*/ 209 w 209"/>
              <a:gd name="T9" fmla="*/ 0 h 2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9" h="200">
                <a:moveTo>
                  <a:pt x="209" y="0"/>
                </a:moveTo>
                <a:lnTo>
                  <a:pt x="145" y="100"/>
                </a:lnTo>
                <a:lnTo>
                  <a:pt x="209" y="200"/>
                </a:lnTo>
                <a:lnTo>
                  <a:pt x="0" y="100"/>
                </a:lnTo>
                <a:lnTo>
                  <a:pt x="209" y="0"/>
                </a:lnTo>
                <a:close/>
              </a:path>
            </a:pathLst>
          </a:custGeom>
          <a:solidFill>
            <a:srgbClr val="FF00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55" name="矩形 9">
            <a:extLst>
              <a:ext uri="{FF2B5EF4-FFF2-40B4-BE49-F238E27FC236}">
                <a16:creationId xmlns:a16="http://schemas.microsoft.com/office/drawing/2014/main" xmlns="" id="{734B07F4-7311-4E24-A7DA-E309D1B94FB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01754" y="4384980"/>
            <a:ext cx="1050526" cy="4037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zh-CN" alt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</a:rPr>
              <a:t>李斯特</a:t>
            </a:r>
          </a:p>
        </p:txBody>
      </p:sp>
      <p:sp>
        <p:nvSpPr>
          <p:cNvPr id="56" name="TextBox 17">
            <a:extLst>
              <a:ext uri="{FF2B5EF4-FFF2-40B4-BE49-F238E27FC236}">
                <a16:creationId xmlns:a16="http://schemas.microsoft.com/office/drawing/2014/main" xmlns="" id="{745F8702-0D05-41DA-BF25-EA3B6368524F}"/>
              </a:ext>
            </a:extLst>
          </p:cNvPr>
          <p:cNvSpPr txBox="1"/>
          <p:nvPr/>
        </p:nvSpPr>
        <p:spPr>
          <a:xfrm>
            <a:off x="1411117" y="4817028"/>
            <a:ext cx="2431801" cy="1322798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buFont typeface="Arial" panose="020B0604020202020204" pitchFamily="34" charset="0"/>
              <a:buNone/>
              <a:defRPr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599" kern="0" dirty="0">
                <a:solidFill>
                  <a:srgbClr val="302A28"/>
                </a:solidFill>
              </a:rPr>
              <a:t>总经理，项目负责人，</a:t>
            </a:r>
            <a:r>
              <a:rPr kumimoji="0" lang="zh-CN" altLang="en-US" sz="1599" b="0" i="0" u="none" strike="noStrike" kern="0" cap="none" spc="0" normalizeH="0" baseline="0" noProof="0" dirty="0">
                <a:ln>
                  <a:noFill/>
                </a:ln>
                <a:solidFill>
                  <a:srgbClr val="302A28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全盘负责本项目的筹备、运营工作。协调各方面关系，调动各种所需资源，直接向公司董事会汇报工作。</a:t>
            </a:r>
            <a:endParaRPr kumimoji="0" lang="zh-CN" altLang="en-US" sz="1599" b="0" i="0" u="none" strike="noStrike" kern="0" cap="none" spc="0" normalizeH="0" baseline="0" noProof="0" dirty="0">
              <a:ln>
                <a:noFill/>
              </a:ln>
              <a:solidFill>
                <a:srgbClr val="302A28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xmlns="" id="{48FCBD54-BDD1-483A-ACB4-978CD44F5BE5}"/>
              </a:ext>
            </a:extLst>
          </p:cNvPr>
          <p:cNvSpPr/>
          <p:nvPr/>
        </p:nvSpPr>
        <p:spPr>
          <a:xfrm>
            <a:off x="4602081" y="3291761"/>
            <a:ext cx="69762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 kern="0" dirty="0">
                <a:solidFill>
                  <a:srgbClr val="FF0000"/>
                </a:solidFill>
              </a:rPr>
              <a:t>安妮</a:t>
            </a:r>
          </a:p>
        </p:txBody>
      </p:sp>
      <p:sp>
        <p:nvSpPr>
          <p:cNvPr id="57" name="矩形 56">
            <a:extLst>
              <a:ext uri="{FF2B5EF4-FFF2-40B4-BE49-F238E27FC236}">
                <a16:creationId xmlns:a16="http://schemas.microsoft.com/office/drawing/2014/main" xmlns="" id="{26964D76-3DA3-44A7-8FBF-96C297832ABA}"/>
              </a:ext>
            </a:extLst>
          </p:cNvPr>
          <p:cNvSpPr/>
          <p:nvPr/>
        </p:nvSpPr>
        <p:spPr>
          <a:xfrm>
            <a:off x="3793199" y="2132343"/>
            <a:ext cx="2299009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599" kern="0" dirty="0">
                <a:solidFill>
                  <a:srgbClr val="302A2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副总经理，本科学历，拥有行业十年运营经验，成绩斐然，负责财务、仓库和日常运营事务。</a:t>
            </a:r>
          </a:p>
        </p:txBody>
      </p:sp>
      <p:sp>
        <p:nvSpPr>
          <p:cNvPr id="59" name="矩形 58">
            <a:extLst>
              <a:ext uri="{FF2B5EF4-FFF2-40B4-BE49-F238E27FC236}">
                <a16:creationId xmlns:a16="http://schemas.microsoft.com/office/drawing/2014/main" xmlns="" id="{7A264F99-7BBD-4D1E-A201-480E8A78B49A}"/>
              </a:ext>
            </a:extLst>
          </p:cNvPr>
          <p:cNvSpPr/>
          <p:nvPr/>
        </p:nvSpPr>
        <p:spPr>
          <a:xfrm>
            <a:off x="9036508" y="3293615"/>
            <a:ext cx="95410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000" b="1" kern="0" dirty="0">
                <a:solidFill>
                  <a:srgbClr val="FF0000"/>
                </a:solidFill>
              </a:rPr>
              <a:t>李维佳</a:t>
            </a:r>
          </a:p>
        </p:txBody>
      </p:sp>
      <p:sp>
        <p:nvSpPr>
          <p:cNvPr id="61" name="矩形 60">
            <a:extLst>
              <a:ext uri="{FF2B5EF4-FFF2-40B4-BE49-F238E27FC236}">
                <a16:creationId xmlns:a16="http://schemas.microsoft.com/office/drawing/2014/main" xmlns="" id="{E4B4220C-FF08-42D3-9D6F-DB7A28781061}"/>
              </a:ext>
            </a:extLst>
          </p:cNvPr>
          <p:cNvSpPr/>
          <p:nvPr/>
        </p:nvSpPr>
        <p:spPr>
          <a:xfrm>
            <a:off x="8616281" y="2132856"/>
            <a:ext cx="2088232" cy="10767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599" kern="0" dirty="0">
                <a:solidFill>
                  <a:srgbClr val="302A2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技术总监，本科学历，在多家高端旗舰店工作</a:t>
            </a:r>
            <a:r>
              <a:rPr lang="en-US" altLang="zh-CN" sz="1599" kern="0" dirty="0">
                <a:solidFill>
                  <a:srgbClr val="302A2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8</a:t>
            </a:r>
            <a:r>
              <a:rPr lang="zh-CN" altLang="en-US" sz="1599" kern="0" dirty="0">
                <a:solidFill>
                  <a:srgbClr val="302A2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年并担任总监职务，技术沉淀丰厚。</a:t>
            </a:r>
          </a:p>
        </p:txBody>
      </p:sp>
      <p:sp>
        <p:nvSpPr>
          <p:cNvPr id="65" name="矩形 64">
            <a:extLst>
              <a:ext uri="{FF2B5EF4-FFF2-40B4-BE49-F238E27FC236}">
                <a16:creationId xmlns:a16="http://schemas.microsoft.com/office/drawing/2014/main" xmlns="" id="{AE0474A8-D137-4777-B6B9-7A0D30B93431}"/>
              </a:ext>
            </a:extLst>
          </p:cNvPr>
          <p:cNvSpPr/>
          <p:nvPr/>
        </p:nvSpPr>
        <p:spPr>
          <a:xfrm>
            <a:off x="6163645" y="4817028"/>
            <a:ext cx="2092595" cy="10767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599" kern="0" dirty="0">
                <a:solidFill>
                  <a:srgbClr val="302A2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客服经理，研究生学历，拥</a:t>
            </a:r>
            <a:r>
              <a:rPr lang="en-US" altLang="zh-CN" sz="1599" kern="0" dirty="0">
                <a:solidFill>
                  <a:srgbClr val="302A2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</a:t>
            </a:r>
            <a:r>
              <a:rPr lang="zh-CN" altLang="en-US" sz="1599" kern="0" dirty="0">
                <a:solidFill>
                  <a:srgbClr val="302A2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年业内经验，负责客服，网络，官微运营等工作。</a:t>
            </a:r>
          </a:p>
        </p:txBody>
      </p:sp>
    </p:spTree>
    <p:extLst>
      <p:ext uri="{BB962C8B-B14F-4D97-AF65-F5344CB8AC3E}">
        <p14:creationId xmlns:p14="http://schemas.microsoft.com/office/powerpoint/2010/main" val="41515280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500"/>
                            </p:stCondLst>
                            <p:childTnLst>
                              <p:par>
                                <p:cTn id="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000"/>
                            </p:stCondLst>
                            <p:childTnLst>
                              <p:par>
                                <p:cTn id="3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500"/>
                            </p:stCondLst>
                            <p:childTnLst>
                              <p:par>
                                <p:cTn id="4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000"/>
                            </p:stCondLst>
                            <p:childTnLst>
                              <p:par>
                                <p:cTn id="4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375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4250"/>
                            </p:stCondLst>
                            <p:childTnLst>
                              <p:par>
                                <p:cTn id="6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4750"/>
                            </p:stCondLst>
                            <p:childTnLst>
                              <p:par>
                                <p:cTn id="6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" grpId="0"/>
      <p:bldP spid="47" grpId="0" animBg="1"/>
      <p:bldP spid="48" grpId="0" animBg="1"/>
      <p:bldP spid="49" grpId="0" animBg="1"/>
      <p:bldP spid="50" grpId="0" animBg="1"/>
      <p:bldP spid="55" grpId="0"/>
      <p:bldP spid="56" grpId="0"/>
      <p:bldP spid="4" grpId="0"/>
      <p:bldP spid="57" grpId="0"/>
      <p:bldP spid="59" grpId="0"/>
      <p:bldP spid="61" grpId="0"/>
      <p:bldP spid="6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占位符 107">
            <a:extLst>
              <a:ext uri="{FF2B5EF4-FFF2-40B4-BE49-F238E27FC236}">
                <a16:creationId xmlns:a16="http://schemas.microsoft.com/office/drawing/2014/main" xmlns="" id="{EF337D66-4B3C-4718-BB69-1D858BF0544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486" b="18486"/>
          <a:stretch>
            <a:fillRect/>
          </a:stretch>
        </p:blipFill>
        <p:spPr>
          <a:xfrm>
            <a:off x="1" y="1735849"/>
            <a:ext cx="12192001" cy="5122151"/>
          </a:xfrm>
          <a:custGeom>
            <a:avLst/>
            <a:gdLst>
              <a:gd name="connsiteX0" fmla="*/ 1 w 12192001"/>
              <a:gd name="connsiteY0" fmla="*/ 0 h 5122151"/>
              <a:gd name="connsiteX1" fmla="*/ 12192001 w 12192001"/>
              <a:gd name="connsiteY1" fmla="*/ 5106589 h 5122151"/>
              <a:gd name="connsiteX2" fmla="*/ 12186517 w 12192001"/>
              <a:gd name="connsiteY2" fmla="*/ 5122150 h 5122151"/>
              <a:gd name="connsiteX3" fmla="*/ 1 w 12192001"/>
              <a:gd name="connsiteY3" fmla="*/ 5122151 h 5122151"/>
              <a:gd name="connsiteX4" fmla="*/ 0 w 12192001"/>
              <a:gd name="connsiteY4" fmla="*/ 1 h 5122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92001" h="5122151">
                <a:moveTo>
                  <a:pt x="1" y="0"/>
                </a:moveTo>
                <a:lnTo>
                  <a:pt x="12192001" y="5106589"/>
                </a:lnTo>
                <a:lnTo>
                  <a:pt x="12186517" y="5122150"/>
                </a:lnTo>
                <a:lnTo>
                  <a:pt x="1" y="5122151"/>
                </a:lnTo>
                <a:lnTo>
                  <a:pt x="0" y="1"/>
                </a:lnTo>
                <a:close/>
              </a:path>
            </a:pathLst>
          </a:custGeom>
        </p:spPr>
      </p:pic>
      <p:sp>
        <p:nvSpPr>
          <p:cNvPr id="6" name="等腰三角形 5">
            <a:extLst>
              <a:ext uri="{FF2B5EF4-FFF2-40B4-BE49-F238E27FC236}">
                <a16:creationId xmlns:a16="http://schemas.microsoft.com/office/drawing/2014/main" xmlns="" id="{CAD85833-6F23-4EE4-BA91-F778C5D682F7}"/>
              </a:ext>
            </a:extLst>
          </p:cNvPr>
          <p:cNvSpPr/>
          <p:nvPr/>
        </p:nvSpPr>
        <p:spPr>
          <a:xfrm rot="16200000" flipH="1">
            <a:off x="11247312" y="1500334"/>
            <a:ext cx="1014670" cy="874714"/>
          </a:xfrm>
          <a:prstGeom prst="triangle">
            <a:avLst>
              <a:gd name="adj" fmla="val 63472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0" name="组合 9">
            <a:extLst>
              <a:ext uri="{FF2B5EF4-FFF2-40B4-BE49-F238E27FC236}">
                <a16:creationId xmlns:a16="http://schemas.microsoft.com/office/drawing/2014/main" xmlns="" id="{F2742EE9-B4D0-44B5-95D9-8F8A6BD2D63E}"/>
              </a:ext>
            </a:extLst>
          </p:cNvPr>
          <p:cNvGrpSpPr/>
          <p:nvPr/>
        </p:nvGrpSpPr>
        <p:grpSpPr>
          <a:xfrm>
            <a:off x="2616749" y="667209"/>
            <a:ext cx="2488452" cy="2489990"/>
            <a:chOff x="265239" y="1114832"/>
            <a:chExt cx="2796817" cy="2798546"/>
          </a:xfrm>
          <a:effectLst>
            <a:outerShdw blurRad="381000" dist="101600" dir="2700000" algn="ctr" rotWithShape="0">
              <a:srgbClr val="000000">
                <a:alpha val="30000"/>
              </a:srgbClr>
            </a:outerShdw>
          </a:effectLst>
        </p:grpSpPr>
        <p:sp>
          <p:nvSpPr>
            <p:cNvPr id="11" name="Freeform 3297">
              <a:extLst>
                <a:ext uri="{FF2B5EF4-FFF2-40B4-BE49-F238E27FC236}">
                  <a16:creationId xmlns:a16="http://schemas.microsoft.com/office/drawing/2014/main" xmlns="" id="{FCFDFE55-8F93-444F-A9CC-2F63E5497BBC}"/>
                </a:ext>
              </a:extLst>
            </p:cNvPr>
            <p:cNvSpPr>
              <a:spLocks/>
            </p:cNvSpPr>
            <p:nvPr/>
          </p:nvSpPr>
          <p:spPr bwMode="auto">
            <a:xfrm>
              <a:off x="265239" y="1114832"/>
              <a:ext cx="2796817" cy="2798546"/>
            </a:xfrm>
            <a:custGeom>
              <a:avLst/>
              <a:gdLst>
                <a:gd name="T0" fmla="*/ 1619 w 3239"/>
                <a:gd name="T1" fmla="*/ 3241 h 3241"/>
                <a:gd name="T2" fmla="*/ 0 w 3239"/>
                <a:gd name="T3" fmla="*/ 1620 h 3241"/>
                <a:gd name="T4" fmla="*/ 1619 w 3239"/>
                <a:gd name="T5" fmla="*/ 0 h 3241"/>
                <a:gd name="T6" fmla="*/ 3239 w 3239"/>
                <a:gd name="T7" fmla="*/ 1620 h 3241"/>
                <a:gd name="T8" fmla="*/ 1619 w 3239"/>
                <a:gd name="T9" fmla="*/ 3241 h 32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39" h="3241">
                  <a:moveTo>
                    <a:pt x="1619" y="3241"/>
                  </a:moveTo>
                  <a:lnTo>
                    <a:pt x="0" y="1620"/>
                  </a:lnTo>
                  <a:lnTo>
                    <a:pt x="1619" y="0"/>
                  </a:lnTo>
                  <a:lnTo>
                    <a:pt x="3239" y="1620"/>
                  </a:lnTo>
                  <a:lnTo>
                    <a:pt x="1619" y="324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444500" dist="63500" dir="2700000" algn="l" rotWithShape="0">
                <a:prstClr val="black">
                  <a:alpha val="30000"/>
                </a:prst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" name="Freeform 3297">
              <a:extLst>
                <a:ext uri="{FF2B5EF4-FFF2-40B4-BE49-F238E27FC236}">
                  <a16:creationId xmlns:a16="http://schemas.microsoft.com/office/drawing/2014/main" xmlns="" id="{5C12ECBC-C0F2-4487-96B5-33747BC07BB2}"/>
                </a:ext>
              </a:extLst>
            </p:cNvPr>
            <p:cNvSpPr>
              <a:spLocks/>
            </p:cNvSpPr>
            <p:nvPr/>
          </p:nvSpPr>
          <p:spPr bwMode="auto">
            <a:xfrm>
              <a:off x="381083" y="1211088"/>
              <a:ext cx="2580144" cy="2581737"/>
            </a:xfrm>
            <a:custGeom>
              <a:avLst/>
              <a:gdLst>
                <a:gd name="T0" fmla="*/ 1619 w 3239"/>
                <a:gd name="T1" fmla="*/ 3241 h 3241"/>
                <a:gd name="T2" fmla="*/ 0 w 3239"/>
                <a:gd name="T3" fmla="*/ 1620 h 3241"/>
                <a:gd name="T4" fmla="*/ 1619 w 3239"/>
                <a:gd name="T5" fmla="*/ 0 h 3241"/>
                <a:gd name="T6" fmla="*/ 3239 w 3239"/>
                <a:gd name="T7" fmla="*/ 1620 h 3241"/>
                <a:gd name="T8" fmla="*/ 1619 w 3239"/>
                <a:gd name="T9" fmla="*/ 3241 h 32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39" h="3241">
                  <a:moveTo>
                    <a:pt x="1619" y="3241"/>
                  </a:moveTo>
                  <a:lnTo>
                    <a:pt x="0" y="1620"/>
                  </a:lnTo>
                  <a:lnTo>
                    <a:pt x="1619" y="0"/>
                  </a:lnTo>
                  <a:lnTo>
                    <a:pt x="3239" y="1620"/>
                  </a:lnTo>
                  <a:lnTo>
                    <a:pt x="1619" y="3241"/>
                  </a:lnTo>
                  <a:close/>
                </a:path>
              </a:pathLst>
            </a:custGeom>
            <a:solidFill>
              <a:srgbClr val="E2231A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13" name="TextBox 48">
            <a:extLst>
              <a:ext uri="{FF2B5EF4-FFF2-40B4-BE49-F238E27FC236}">
                <a16:creationId xmlns:a16="http://schemas.microsoft.com/office/drawing/2014/main" xmlns="" id="{A7302496-C983-492B-BAD9-CE4AF39023CC}"/>
              </a:ext>
            </a:extLst>
          </p:cNvPr>
          <p:cNvSpPr txBox="1"/>
          <p:nvPr/>
        </p:nvSpPr>
        <p:spPr>
          <a:xfrm>
            <a:off x="3120805" y="1314807"/>
            <a:ext cx="1484586" cy="123110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altLang="zh-CN" sz="8000" b="1" dirty="0">
                <a:solidFill>
                  <a:schemeClr val="bg1"/>
                </a:solidFill>
                <a:latin typeface="微软雅黑"/>
                <a:ea typeface="微软雅黑"/>
                <a:cs typeface="+mn-ea"/>
                <a:sym typeface="微软雅黑"/>
              </a:rPr>
              <a:t>02</a:t>
            </a:r>
            <a:endParaRPr lang="en-GB" altLang="zh-CN" sz="8000" b="1" dirty="0">
              <a:solidFill>
                <a:schemeClr val="bg1"/>
              </a:solidFill>
              <a:latin typeface="微软雅黑"/>
              <a:ea typeface="微软雅黑"/>
              <a:cs typeface="+mn-ea"/>
              <a:sym typeface="微软雅黑"/>
            </a:endParaRP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xmlns="" id="{7DBBEBA5-524E-4E0F-83F9-6ADFE80A843D}"/>
              </a:ext>
            </a:extLst>
          </p:cNvPr>
          <p:cNvSpPr/>
          <p:nvPr/>
        </p:nvSpPr>
        <p:spPr>
          <a:xfrm>
            <a:off x="5815835" y="1543331"/>
            <a:ext cx="5101720" cy="92333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numCol="1" anchor="t" anchorCtr="0" compatLnSpc="1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6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项目运营计划</a:t>
            </a:r>
          </a:p>
        </p:txBody>
      </p:sp>
      <p:sp>
        <p:nvSpPr>
          <p:cNvPr id="33" name="TextBox 12">
            <a:extLst>
              <a:ext uri="{FF2B5EF4-FFF2-40B4-BE49-F238E27FC236}">
                <a16:creationId xmlns:a16="http://schemas.microsoft.com/office/drawing/2014/main" xmlns="" id="{07F85D22-1986-4F1A-BADF-2EF964284172}"/>
              </a:ext>
            </a:extLst>
          </p:cNvPr>
          <p:cNvSpPr txBox="1"/>
          <p:nvPr/>
        </p:nvSpPr>
        <p:spPr>
          <a:xfrm>
            <a:off x="6392531" y="2572203"/>
            <a:ext cx="1532366" cy="3999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zh-CN" altLang="en-US" sz="1999" b="0" i="0" u="none" strike="noStrike" kern="0" cap="none" spc="0" normalizeH="0" baseline="0" noProof="0" dirty="0">
                <a:ln>
                  <a:noFill/>
                </a:ln>
                <a:solidFill>
                  <a:srgbClr val="302A28"/>
                </a:solidFill>
                <a:effectLst/>
                <a:uLnTx/>
                <a:uFillTx/>
              </a:rPr>
              <a:t>市场定位</a:t>
            </a:r>
          </a:p>
        </p:txBody>
      </p:sp>
      <p:sp>
        <p:nvSpPr>
          <p:cNvPr id="34" name="TextBox 13">
            <a:extLst>
              <a:ext uri="{FF2B5EF4-FFF2-40B4-BE49-F238E27FC236}">
                <a16:creationId xmlns:a16="http://schemas.microsoft.com/office/drawing/2014/main" xmlns="" id="{958D92EF-C492-4ED8-B0EB-2656A4BC3EF8}"/>
              </a:ext>
            </a:extLst>
          </p:cNvPr>
          <p:cNvSpPr txBox="1"/>
          <p:nvPr/>
        </p:nvSpPr>
        <p:spPr>
          <a:xfrm>
            <a:off x="8195436" y="2572203"/>
            <a:ext cx="1751636" cy="3999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000">
                <a:solidFill>
                  <a:srgbClr val="F8F8F8"/>
                </a:solidFill>
                <a:latin typeface="+mn-ea"/>
                <a:ea typeface="+mn-ea"/>
              </a:defRPr>
            </a:lvl1pPr>
          </a:lstStyle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zh-CN" altLang="en-US" sz="1999" b="0" i="0" u="none" strike="noStrike" kern="0" cap="none" spc="0" normalizeH="0" baseline="0" noProof="0" dirty="0">
                <a:ln>
                  <a:noFill/>
                </a:ln>
                <a:solidFill>
                  <a:srgbClr val="302A28"/>
                </a:solidFill>
                <a:effectLst/>
                <a:uLnTx/>
                <a:uFillTx/>
                <a:latin typeface="微软雅黑"/>
                <a:ea typeface="微软雅黑"/>
              </a:rPr>
              <a:t>建厂定位规划</a:t>
            </a:r>
          </a:p>
        </p:txBody>
      </p:sp>
      <p:sp>
        <p:nvSpPr>
          <p:cNvPr id="35" name="TextBox 14">
            <a:extLst>
              <a:ext uri="{FF2B5EF4-FFF2-40B4-BE49-F238E27FC236}">
                <a16:creationId xmlns:a16="http://schemas.microsoft.com/office/drawing/2014/main" xmlns="" id="{C7C292DD-66FF-4920-BF6A-91D463EC1B93}"/>
              </a:ext>
            </a:extLst>
          </p:cNvPr>
          <p:cNvSpPr txBox="1"/>
          <p:nvPr/>
        </p:nvSpPr>
        <p:spPr>
          <a:xfrm>
            <a:off x="6373708" y="3004566"/>
            <a:ext cx="1551189" cy="3999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000">
                <a:solidFill>
                  <a:srgbClr val="F8F8F8"/>
                </a:solidFill>
                <a:latin typeface="+mn-ea"/>
                <a:ea typeface="+mn-ea"/>
              </a:defRPr>
            </a:lvl1pPr>
          </a:lstStyle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zh-CN" altLang="en-US" sz="1999" b="0" i="0" u="none" strike="noStrike" kern="0" cap="none" spc="0" normalizeH="0" baseline="0" noProof="0" dirty="0">
                <a:ln>
                  <a:noFill/>
                </a:ln>
                <a:solidFill>
                  <a:srgbClr val="302A28"/>
                </a:solidFill>
                <a:effectLst/>
                <a:uLnTx/>
                <a:uFillTx/>
                <a:latin typeface="微软雅黑"/>
                <a:ea typeface="微软雅黑"/>
              </a:rPr>
              <a:t>经营思路</a:t>
            </a:r>
          </a:p>
        </p:txBody>
      </p:sp>
      <p:sp>
        <p:nvSpPr>
          <p:cNvPr id="36" name="Freeform 18">
            <a:extLst>
              <a:ext uri="{FF2B5EF4-FFF2-40B4-BE49-F238E27FC236}">
                <a16:creationId xmlns:a16="http://schemas.microsoft.com/office/drawing/2014/main" xmlns="" id="{1F6825BD-32F6-4980-B082-43850A428CB9}"/>
              </a:ext>
            </a:extLst>
          </p:cNvPr>
          <p:cNvSpPr>
            <a:spLocks noEditPoints="1"/>
          </p:cNvSpPr>
          <p:nvPr/>
        </p:nvSpPr>
        <p:spPr bwMode="auto">
          <a:xfrm>
            <a:off x="6105560" y="3070443"/>
            <a:ext cx="268148" cy="268148"/>
          </a:xfrm>
          <a:custGeom>
            <a:avLst/>
            <a:gdLst>
              <a:gd name="T0" fmla="*/ 117 w 235"/>
              <a:gd name="T1" fmla="*/ 0 h 234"/>
              <a:gd name="T2" fmla="*/ 235 w 235"/>
              <a:gd name="T3" fmla="*/ 117 h 234"/>
              <a:gd name="T4" fmla="*/ 117 w 235"/>
              <a:gd name="T5" fmla="*/ 234 h 234"/>
              <a:gd name="T6" fmla="*/ 0 w 235"/>
              <a:gd name="T7" fmla="*/ 117 h 234"/>
              <a:gd name="T8" fmla="*/ 117 w 235"/>
              <a:gd name="T9" fmla="*/ 0 h 234"/>
              <a:gd name="T10" fmla="*/ 99 w 235"/>
              <a:gd name="T11" fmla="*/ 199 h 234"/>
              <a:gd name="T12" fmla="*/ 135 w 235"/>
              <a:gd name="T13" fmla="*/ 199 h 234"/>
              <a:gd name="T14" fmla="*/ 135 w 235"/>
              <a:gd name="T15" fmla="*/ 136 h 234"/>
              <a:gd name="T16" fmla="*/ 199 w 235"/>
              <a:gd name="T17" fmla="*/ 136 h 234"/>
              <a:gd name="T18" fmla="*/ 199 w 235"/>
              <a:gd name="T19" fmla="*/ 99 h 234"/>
              <a:gd name="T20" fmla="*/ 135 w 235"/>
              <a:gd name="T21" fmla="*/ 99 h 234"/>
              <a:gd name="T22" fmla="*/ 135 w 235"/>
              <a:gd name="T23" fmla="*/ 35 h 234"/>
              <a:gd name="T24" fmla="*/ 99 w 235"/>
              <a:gd name="T25" fmla="*/ 35 h 234"/>
              <a:gd name="T26" fmla="*/ 99 w 235"/>
              <a:gd name="T27" fmla="*/ 99 h 234"/>
              <a:gd name="T28" fmla="*/ 35 w 235"/>
              <a:gd name="T29" fmla="*/ 99 h 234"/>
              <a:gd name="T30" fmla="*/ 35 w 235"/>
              <a:gd name="T31" fmla="*/ 136 h 234"/>
              <a:gd name="T32" fmla="*/ 99 w 235"/>
              <a:gd name="T33" fmla="*/ 136 h 234"/>
              <a:gd name="T34" fmla="*/ 99 w 235"/>
              <a:gd name="T35" fmla="*/ 199 h 2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235" h="234">
                <a:moveTo>
                  <a:pt x="117" y="0"/>
                </a:moveTo>
                <a:cubicBezTo>
                  <a:pt x="182" y="0"/>
                  <a:pt x="235" y="52"/>
                  <a:pt x="235" y="117"/>
                </a:cubicBezTo>
                <a:cubicBezTo>
                  <a:pt x="235" y="182"/>
                  <a:pt x="182" y="234"/>
                  <a:pt x="117" y="234"/>
                </a:cubicBezTo>
                <a:cubicBezTo>
                  <a:pt x="53" y="234"/>
                  <a:pt x="0" y="182"/>
                  <a:pt x="0" y="117"/>
                </a:cubicBezTo>
                <a:cubicBezTo>
                  <a:pt x="0" y="52"/>
                  <a:pt x="53" y="0"/>
                  <a:pt x="117" y="0"/>
                </a:cubicBezTo>
                <a:close/>
                <a:moveTo>
                  <a:pt x="99" y="199"/>
                </a:moveTo>
                <a:lnTo>
                  <a:pt x="135" y="199"/>
                </a:lnTo>
                <a:lnTo>
                  <a:pt x="135" y="136"/>
                </a:lnTo>
                <a:lnTo>
                  <a:pt x="199" y="136"/>
                </a:lnTo>
                <a:lnTo>
                  <a:pt x="199" y="99"/>
                </a:lnTo>
                <a:lnTo>
                  <a:pt x="135" y="99"/>
                </a:lnTo>
                <a:lnTo>
                  <a:pt x="135" y="35"/>
                </a:lnTo>
                <a:lnTo>
                  <a:pt x="99" y="35"/>
                </a:lnTo>
                <a:lnTo>
                  <a:pt x="99" y="99"/>
                </a:lnTo>
                <a:lnTo>
                  <a:pt x="35" y="99"/>
                </a:lnTo>
                <a:lnTo>
                  <a:pt x="35" y="136"/>
                </a:lnTo>
                <a:lnTo>
                  <a:pt x="99" y="136"/>
                </a:lnTo>
                <a:lnTo>
                  <a:pt x="99" y="199"/>
                </a:lnTo>
                <a:close/>
              </a:path>
            </a:pathLst>
          </a:custGeom>
          <a:solidFill>
            <a:srgbClr val="E2231A"/>
          </a:solidFill>
          <a:ln>
            <a:noFill/>
          </a:ln>
        </p:spPr>
        <p:txBody>
          <a:bodyPr vert="horz" wrap="square" lIns="91392" tIns="45696" rIns="91392" bIns="45696" numCol="1" anchor="t" anchorCtr="0" compatLnSpc="1"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 sz="1599">
              <a:solidFill>
                <a:srgbClr val="302A28"/>
              </a:solidFill>
              <a:latin typeface="Arial"/>
              <a:ea typeface="宋体" panose="02010600030101010101" pitchFamily="2" charset="-122"/>
            </a:endParaRPr>
          </a:p>
        </p:txBody>
      </p:sp>
      <p:sp>
        <p:nvSpPr>
          <p:cNvPr id="37" name="Freeform 21">
            <a:extLst>
              <a:ext uri="{FF2B5EF4-FFF2-40B4-BE49-F238E27FC236}">
                <a16:creationId xmlns:a16="http://schemas.microsoft.com/office/drawing/2014/main" xmlns="" id="{A9E3D930-AF7E-462C-ADE9-A2F5926F26FF}"/>
              </a:ext>
            </a:extLst>
          </p:cNvPr>
          <p:cNvSpPr>
            <a:spLocks noEditPoints="1"/>
          </p:cNvSpPr>
          <p:nvPr/>
        </p:nvSpPr>
        <p:spPr bwMode="auto">
          <a:xfrm>
            <a:off x="6110594" y="2638080"/>
            <a:ext cx="266561" cy="268148"/>
          </a:xfrm>
          <a:custGeom>
            <a:avLst/>
            <a:gdLst>
              <a:gd name="T0" fmla="*/ 117 w 234"/>
              <a:gd name="T1" fmla="*/ 0 h 234"/>
              <a:gd name="T2" fmla="*/ 234 w 234"/>
              <a:gd name="T3" fmla="*/ 117 h 234"/>
              <a:gd name="T4" fmla="*/ 117 w 234"/>
              <a:gd name="T5" fmla="*/ 234 h 234"/>
              <a:gd name="T6" fmla="*/ 0 w 234"/>
              <a:gd name="T7" fmla="*/ 117 h 234"/>
              <a:gd name="T8" fmla="*/ 117 w 234"/>
              <a:gd name="T9" fmla="*/ 0 h 234"/>
              <a:gd name="T10" fmla="*/ 99 w 234"/>
              <a:gd name="T11" fmla="*/ 199 h 234"/>
              <a:gd name="T12" fmla="*/ 135 w 234"/>
              <a:gd name="T13" fmla="*/ 199 h 234"/>
              <a:gd name="T14" fmla="*/ 135 w 234"/>
              <a:gd name="T15" fmla="*/ 136 h 234"/>
              <a:gd name="T16" fmla="*/ 199 w 234"/>
              <a:gd name="T17" fmla="*/ 136 h 234"/>
              <a:gd name="T18" fmla="*/ 199 w 234"/>
              <a:gd name="T19" fmla="*/ 99 h 234"/>
              <a:gd name="T20" fmla="*/ 135 w 234"/>
              <a:gd name="T21" fmla="*/ 99 h 234"/>
              <a:gd name="T22" fmla="*/ 135 w 234"/>
              <a:gd name="T23" fmla="*/ 35 h 234"/>
              <a:gd name="T24" fmla="*/ 99 w 234"/>
              <a:gd name="T25" fmla="*/ 35 h 234"/>
              <a:gd name="T26" fmla="*/ 99 w 234"/>
              <a:gd name="T27" fmla="*/ 99 h 234"/>
              <a:gd name="T28" fmla="*/ 35 w 234"/>
              <a:gd name="T29" fmla="*/ 99 h 234"/>
              <a:gd name="T30" fmla="*/ 35 w 234"/>
              <a:gd name="T31" fmla="*/ 136 h 234"/>
              <a:gd name="T32" fmla="*/ 99 w 234"/>
              <a:gd name="T33" fmla="*/ 136 h 234"/>
              <a:gd name="T34" fmla="*/ 99 w 234"/>
              <a:gd name="T35" fmla="*/ 199 h 2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234" h="234">
                <a:moveTo>
                  <a:pt x="117" y="0"/>
                </a:moveTo>
                <a:cubicBezTo>
                  <a:pt x="182" y="0"/>
                  <a:pt x="234" y="52"/>
                  <a:pt x="234" y="117"/>
                </a:cubicBezTo>
                <a:cubicBezTo>
                  <a:pt x="234" y="182"/>
                  <a:pt x="182" y="234"/>
                  <a:pt x="117" y="234"/>
                </a:cubicBezTo>
                <a:cubicBezTo>
                  <a:pt x="52" y="234"/>
                  <a:pt x="0" y="182"/>
                  <a:pt x="0" y="117"/>
                </a:cubicBezTo>
                <a:cubicBezTo>
                  <a:pt x="0" y="52"/>
                  <a:pt x="52" y="0"/>
                  <a:pt x="117" y="0"/>
                </a:cubicBezTo>
                <a:close/>
                <a:moveTo>
                  <a:pt x="99" y="199"/>
                </a:moveTo>
                <a:lnTo>
                  <a:pt x="135" y="199"/>
                </a:lnTo>
                <a:lnTo>
                  <a:pt x="135" y="136"/>
                </a:lnTo>
                <a:lnTo>
                  <a:pt x="199" y="136"/>
                </a:lnTo>
                <a:lnTo>
                  <a:pt x="199" y="99"/>
                </a:lnTo>
                <a:lnTo>
                  <a:pt x="135" y="99"/>
                </a:lnTo>
                <a:lnTo>
                  <a:pt x="135" y="35"/>
                </a:lnTo>
                <a:lnTo>
                  <a:pt x="99" y="35"/>
                </a:lnTo>
                <a:lnTo>
                  <a:pt x="99" y="99"/>
                </a:lnTo>
                <a:lnTo>
                  <a:pt x="35" y="99"/>
                </a:lnTo>
                <a:lnTo>
                  <a:pt x="35" y="136"/>
                </a:lnTo>
                <a:lnTo>
                  <a:pt x="99" y="136"/>
                </a:lnTo>
                <a:lnTo>
                  <a:pt x="99" y="199"/>
                </a:lnTo>
                <a:close/>
              </a:path>
            </a:pathLst>
          </a:custGeom>
          <a:solidFill>
            <a:srgbClr val="E2231A"/>
          </a:solidFill>
          <a:ln>
            <a:noFill/>
          </a:ln>
        </p:spPr>
        <p:txBody>
          <a:bodyPr vert="horz" wrap="square" lIns="91392" tIns="45696" rIns="91392" bIns="45696" numCol="1" anchor="t" anchorCtr="0" compatLnSpc="1"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 sz="1599">
              <a:solidFill>
                <a:srgbClr val="302A28"/>
              </a:solidFill>
              <a:latin typeface="Arial"/>
              <a:ea typeface="宋体" panose="02010600030101010101" pitchFamily="2" charset="-122"/>
            </a:endParaRPr>
          </a:p>
        </p:txBody>
      </p:sp>
      <p:sp>
        <p:nvSpPr>
          <p:cNvPr id="38" name="Freeform 22">
            <a:extLst>
              <a:ext uri="{FF2B5EF4-FFF2-40B4-BE49-F238E27FC236}">
                <a16:creationId xmlns:a16="http://schemas.microsoft.com/office/drawing/2014/main" xmlns="" id="{C31965F2-E2CC-4260-B90E-A994BE6A2CF9}"/>
              </a:ext>
            </a:extLst>
          </p:cNvPr>
          <p:cNvSpPr>
            <a:spLocks noEditPoints="1"/>
          </p:cNvSpPr>
          <p:nvPr/>
        </p:nvSpPr>
        <p:spPr bwMode="auto">
          <a:xfrm>
            <a:off x="7898500" y="2638080"/>
            <a:ext cx="266561" cy="268148"/>
          </a:xfrm>
          <a:custGeom>
            <a:avLst/>
            <a:gdLst>
              <a:gd name="T0" fmla="*/ 117 w 234"/>
              <a:gd name="T1" fmla="*/ 0 h 234"/>
              <a:gd name="T2" fmla="*/ 234 w 234"/>
              <a:gd name="T3" fmla="*/ 117 h 234"/>
              <a:gd name="T4" fmla="*/ 117 w 234"/>
              <a:gd name="T5" fmla="*/ 234 h 234"/>
              <a:gd name="T6" fmla="*/ 0 w 234"/>
              <a:gd name="T7" fmla="*/ 117 h 234"/>
              <a:gd name="T8" fmla="*/ 117 w 234"/>
              <a:gd name="T9" fmla="*/ 0 h 234"/>
              <a:gd name="T10" fmla="*/ 99 w 234"/>
              <a:gd name="T11" fmla="*/ 199 h 234"/>
              <a:gd name="T12" fmla="*/ 135 w 234"/>
              <a:gd name="T13" fmla="*/ 199 h 234"/>
              <a:gd name="T14" fmla="*/ 135 w 234"/>
              <a:gd name="T15" fmla="*/ 136 h 234"/>
              <a:gd name="T16" fmla="*/ 199 w 234"/>
              <a:gd name="T17" fmla="*/ 136 h 234"/>
              <a:gd name="T18" fmla="*/ 199 w 234"/>
              <a:gd name="T19" fmla="*/ 98 h 234"/>
              <a:gd name="T20" fmla="*/ 135 w 234"/>
              <a:gd name="T21" fmla="*/ 98 h 234"/>
              <a:gd name="T22" fmla="*/ 135 w 234"/>
              <a:gd name="T23" fmla="*/ 35 h 234"/>
              <a:gd name="T24" fmla="*/ 99 w 234"/>
              <a:gd name="T25" fmla="*/ 35 h 234"/>
              <a:gd name="T26" fmla="*/ 99 w 234"/>
              <a:gd name="T27" fmla="*/ 98 h 234"/>
              <a:gd name="T28" fmla="*/ 35 w 234"/>
              <a:gd name="T29" fmla="*/ 98 h 234"/>
              <a:gd name="T30" fmla="*/ 35 w 234"/>
              <a:gd name="T31" fmla="*/ 136 h 234"/>
              <a:gd name="T32" fmla="*/ 99 w 234"/>
              <a:gd name="T33" fmla="*/ 136 h 234"/>
              <a:gd name="T34" fmla="*/ 99 w 234"/>
              <a:gd name="T35" fmla="*/ 199 h 2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234" h="234">
                <a:moveTo>
                  <a:pt x="117" y="0"/>
                </a:moveTo>
                <a:cubicBezTo>
                  <a:pt x="182" y="0"/>
                  <a:pt x="234" y="52"/>
                  <a:pt x="234" y="117"/>
                </a:cubicBezTo>
                <a:cubicBezTo>
                  <a:pt x="234" y="182"/>
                  <a:pt x="182" y="234"/>
                  <a:pt x="117" y="234"/>
                </a:cubicBezTo>
                <a:cubicBezTo>
                  <a:pt x="52" y="234"/>
                  <a:pt x="0" y="182"/>
                  <a:pt x="0" y="117"/>
                </a:cubicBezTo>
                <a:cubicBezTo>
                  <a:pt x="0" y="52"/>
                  <a:pt x="52" y="0"/>
                  <a:pt x="117" y="0"/>
                </a:cubicBezTo>
                <a:close/>
                <a:moveTo>
                  <a:pt x="99" y="199"/>
                </a:moveTo>
                <a:lnTo>
                  <a:pt x="135" y="199"/>
                </a:lnTo>
                <a:lnTo>
                  <a:pt x="135" y="136"/>
                </a:lnTo>
                <a:lnTo>
                  <a:pt x="199" y="136"/>
                </a:lnTo>
                <a:lnTo>
                  <a:pt x="199" y="98"/>
                </a:lnTo>
                <a:lnTo>
                  <a:pt x="135" y="98"/>
                </a:lnTo>
                <a:lnTo>
                  <a:pt x="135" y="35"/>
                </a:lnTo>
                <a:lnTo>
                  <a:pt x="99" y="35"/>
                </a:lnTo>
                <a:lnTo>
                  <a:pt x="99" y="98"/>
                </a:lnTo>
                <a:lnTo>
                  <a:pt x="35" y="98"/>
                </a:lnTo>
                <a:lnTo>
                  <a:pt x="35" y="136"/>
                </a:lnTo>
                <a:lnTo>
                  <a:pt x="99" y="136"/>
                </a:lnTo>
                <a:lnTo>
                  <a:pt x="99" y="199"/>
                </a:lnTo>
                <a:close/>
              </a:path>
            </a:pathLst>
          </a:custGeom>
          <a:solidFill>
            <a:srgbClr val="E2231A"/>
          </a:solidFill>
          <a:ln>
            <a:noFill/>
          </a:ln>
        </p:spPr>
        <p:txBody>
          <a:bodyPr vert="horz" wrap="square" lIns="91392" tIns="45696" rIns="91392" bIns="45696" numCol="1" anchor="t" anchorCtr="0" compatLnSpc="1"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 sz="1599">
              <a:solidFill>
                <a:srgbClr val="302A28"/>
              </a:solidFill>
              <a:latin typeface="Arial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6878423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2" fill="hold" nodeType="withEffect" p14:presetBounceEnd="4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4000">
                                          <p:cBhvr additive="base">
                                            <p:cTn id="11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4000">
                                          <p:cBhvr additive="base">
                                            <p:cTn id="12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4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8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0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2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5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6" dur="500" tmFilter="0,0; .5, 1; 1, 1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28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0" dur="10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1" dur="10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2" dur="10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5" dur="10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6" dur="1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7" dur="1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8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0" dur="10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1" dur="10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2" dur="10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3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5" dur="10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6" dur="10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7" dur="10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8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0" dur="10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1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2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3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5" dur="10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6" dur="10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7" dur="10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" grpId="0" animBg="1"/>
          <p:bldP spid="13" grpId="0"/>
          <p:bldP spid="14" grpId="0"/>
          <p:bldP spid="33" grpId="0"/>
          <p:bldP spid="34" grpId="0"/>
          <p:bldP spid="35" grpId="0"/>
          <p:bldP spid="36" grpId="0" animBg="1"/>
          <p:bldP spid="37" grpId="0" animBg="1"/>
          <p:bldP spid="38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4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8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0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2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5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6" dur="500" tmFilter="0,0; .5, 1; 1, 1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28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0" dur="10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1" dur="10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2" dur="10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5" dur="10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6" dur="1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7" dur="1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8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0" dur="10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1" dur="10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2" dur="10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3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5" dur="10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6" dur="10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7" dur="10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8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0" dur="10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1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2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3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5" dur="10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6" dur="10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7" dur="10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" grpId="0" animBg="1"/>
          <p:bldP spid="13" grpId="0"/>
          <p:bldP spid="14" grpId="0"/>
          <p:bldP spid="33" grpId="0"/>
          <p:bldP spid="34" grpId="0"/>
          <p:bldP spid="35" grpId="0"/>
          <p:bldP spid="36" grpId="0" animBg="1"/>
          <p:bldP spid="37" grpId="0" animBg="1"/>
          <p:bldP spid="38" grpId="0" animBg="1"/>
        </p:bldLst>
      </p:timing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等腰三角形 1">
            <a:extLst>
              <a:ext uri="{FF2B5EF4-FFF2-40B4-BE49-F238E27FC236}">
                <a16:creationId xmlns:a16="http://schemas.microsoft.com/office/drawing/2014/main" xmlns="" id="{446FCE53-3765-482A-BE32-C256228CF2CB}"/>
              </a:ext>
            </a:extLst>
          </p:cNvPr>
          <p:cNvSpPr/>
          <p:nvPr/>
        </p:nvSpPr>
        <p:spPr>
          <a:xfrm rot="5400000">
            <a:off x="-68579" y="342600"/>
            <a:ext cx="994396" cy="857236"/>
          </a:xfrm>
          <a:prstGeom prst="triangle">
            <a:avLst>
              <a:gd name="adj" fmla="val 63472"/>
            </a:avLst>
          </a:prstGeom>
          <a:solidFill>
            <a:srgbClr val="E2231A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grpSp>
        <p:nvGrpSpPr>
          <p:cNvPr id="3" name="组合 2">
            <a:extLst>
              <a:ext uri="{FF2B5EF4-FFF2-40B4-BE49-F238E27FC236}">
                <a16:creationId xmlns:a16="http://schemas.microsoft.com/office/drawing/2014/main" xmlns="" id="{B0ACA012-8513-4BA4-922E-A9C51D6B8D11}"/>
              </a:ext>
            </a:extLst>
          </p:cNvPr>
          <p:cNvGrpSpPr/>
          <p:nvPr/>
        </p:nvGrpSpPr>
        <p:grpSpPr>
          <a:xfrm>
            <a:off x="1055440" y="550092"/>
            <a:ext cx="6558644" cy="763582"/>
            <a:chOff x="874713" y="281210"/>
            <a:chExt cx="6558644" cy="763582"/>
          </a:xfrm>
        </p:grpSpPr>
        <p:sp>
          <p:nvSpPr>
            <p:cNvPr id="4" name="文本框 3">
              <a:extLst>
                <a:ext uri="{FF2B5EF4-FFF2-40B4-BE49-F238E27FC236}">
                  <a16:creationId xmlns:a16="http://schemas.microsoft.com/office/drawing/2014/main" xmlns="" id="{5B9895FA-5D9E-4B55-BCF2-C9FAA468727A}"/>
                </a:ext>
              </a:extLst>
            </p:cNvPr>
            <p:cNvSpPr txBox="1"/>
            <p:nvPr/>
          </p:nvSpPr>
          <p:spPr>
            <a:xfrm>
              <a:off x="874713" y="281210"/>
              <a:ext cx="1826141" cy="58477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3200" b="1" dirty="0">
                  <a:solidFill>
                    <a:srgbClr val="E2231A"/>
                  </a:solidFill>
                  <a:latin typeface="Arial"/>
                </a:rPr>
                <a:t>市场定位</a:t>
              </a:r>
            </a:p>
          </p:txBody>
        </p:sp>
        <p:sp>
          <p:nvSpPr>
            <p:cNvPr id="5" name="文本框 4">
              <a:extLst>
                <a:ext uri="{FF2B5EF4-FFF2-40B4-BE49-F238E27FC236}">
                  <a16:creationId xmlns:a16="http://schemas.microsoft.com/office/drawing/2014/main" xmlns="" id="{B6B880D9-AA10-4486-BBA0-8E2D3F5DA6A6}"/>
                </a:ext>
              </a:extLst>
            </p:cNvPr>
            <p:cNvSpPr txBox="1"/>
            <p:nvPr/>
          </p:nvSpPr>
          <p:spPr>
            <a:xfrm>
              <a:off x="874713" y="775551"/>
              <a:ext cx="6558644" cy="26924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100" dirty="0">
                  <a:solidFill>
                    <a:prstClr val="white">
                      <a:lumMod val="50000"/>
                    </a:prstClr>
                  </a:solidFill>
                  <a:latin typeface="Arial"/>
                </a:rPr>
                <a:t>market positioning</a:t>
              </a:r>
            </a:p>
          </p:txBody>
        </p:sp>
      </p:grpSp>
      <p:pic>
        <p:nvPicPr>
          <p:cNvPr id="18" name="图片占位符 24">
            <a:extLst>
              <a:ext uri="{FF2B5EF4-FFF2-40B4-BE49-F238E27FC236}">
                <a16:creationId xmlns:a16="http://schemas.microsoft.com/office/drawing/2014/main" xmlns="" id="{DFF81809-5B85-48F6-A8A1-6F6AF9559C5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40" r="16640"/>
          <a:stretch>
            <a:fillRect/>
          </a:stretch>
        </p:blipFill>
        <p:spPr>
          <a:xfrm>
            <a:off x="1821543" y="2060848"/>
            <a:ext cx="2002972" cy="2002972"/>
          </a:xfrm>
          <a:custGeom>
            <a:avLst/>
            <a:gdLst>
              <a:gd name="connsiteX0" fmla="*/ 1001486 w 2002972"/>
              <a:gd name="connsiteY0" fmla="*/ 0 h 2002972"/>
              <a:gd name="connsiteX1" fmla="*/ 2002972 w 2002972"/>
              <a:gd name="connsiteY1" fmla="*/ 1001486 h 2002972"/>
              <a:gd name="connsiteX2" fmla="*/ 1001486 w 2002972"/>
              <a:gd name="connsiteY2" fmla="*/ 2002972 h 2002972"/>
              <a:gd name="connsiteX3" fmla="*/ 0 w 2002972"/>
              <a:gd name="connsiteY3" fmla="*/ 1001486 h 2002972"/>
              <a:gd name="connsiteX4" fmla="*/ 1001486 w 2002972"/>
              <a:gd name="connsiteY4" fmla="*/ 0 h 20029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02972" h="2002972">
                <a:moveTo>
                  <a:pt x="1001486" y="0"/>
                </a:moveTo>
                <a:cubicBezTo>
                  <a:pt x="1554591" y="0"/>
                  <a:pt x="2002972" y="448381"/>
                  <a:pt x="2002972" y="1001486"/>
                </a:cubicBezTo>
                <a:cubicBezTo>
                  <a:pt x="2002972" y="1554591"/>
                  <a:pt x="1554591" y="2002972"/>
                  <a:pt x="1001486" y="2002972"/>
                </a:cubicBezTo>
                <a:cubicBezTo>
                  <a:pt x="448381" y="2002972"/>
                  <a:pt x="0" y="1554591"/>
                  <a:pt x="0" y="1001486"/>
                </a:cubicBezTo>
                <a:cubicBezTo>
                  <a:pt x="0" y="448381"/>
                  <a:pt x="448381" y="0"/>
                  <a:pt x="1001486" y="0"/>
                </a:cubicBezTo>
                <a:close/>
              </a:path>
            </a:pathLst>
          </a:custGeom>
        </p:spPr>
      </p:pic>
      <p:pic>
        <p:nvPicPr>
          <p:cNvPr id="19" name="图片占位符 26">
            <a:extLst>
              <a:ext uri="{FF2B5EF4-FFF2-40B4-BE49-F238E27FC236}">
                <a16:creationId xmlns:a16="http://schemas.microsoft.com/office/drawing/2014/main" xmlns="" id="{97694D9E-8C95-4763-8822-4C8EC0EE686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40" r="16640"/>
          <a:stretch>
            <a:fillRect/>
          </a:stretch>
        </p:blipFill>
        <p:spPr>
          <a:xfrm>
            <a:off x="5094514" y="2060848"/>
            <a:ext cx="2002972" cy="2002972"/>
          </a:xfrm>
          <a:custGeom>
            <a:avLst/>
            <a:gdLst>
              <a:gd name="connsiteX0" fmla="*/ 1001486 w 2002972"/>
              <a:gd name="connsiteY0" fmla="*/ 0 h 2002972"/>
              <a:gd name="connsiteX1" fmla="*/ 2002972 w 2002972"/>
              <a:gd name="connsiteY1" fmla="*/ 1001486 h 2002972"/>
              <a:gd name="connsiteX2" fmla="*/ 1001486 w 2002972"/>
              <a:gd name="connsiteY2" fmla="*/ 2002972 h 2002972"/>
              <a:gd name="connsiteX3" fmla="*/ 0 w 2002972"/>
              <a:gd name="connsiteY3" fmla="*/ 1001486 h 2002972"/>
              <a:gd name="connsiteX4" fmla="*/ 1001486 w 2002972"/>
              <a:gd name="connsiteY4" fmla="*/ 0 h 20029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02972" h="2002972">
                <a:moveTo>
                  <a:pt x="1001486" y="0"/>
                </a:moveTo>
                <a:cubicBezTo>
                  <a:pt x="1554591" y="0"/>
                  <a:pt x="2002972" y="448381"/>
                  <a:pt x="2002972" y="1001486"/>
                </a:cubicBezTo>
                <a:cubicBezTo>
                  <a:pt x="2002972" y="1554591"/>
                  <a:pt x="1554591" y="2002972"/>
                  <a:pt x="1001486" y="2002972"/>
                </a:cubicBezTo>
                <a:cubicBezTo>
                  <a:pt x="448381" y="2002972"/>
                  <a:pt x="0" y="1554591"/>
                  <a:pt x="0" y="1001486"/>
                </a:cubicBezTo>
                <a:cubicBezTo>
                  <a:pt x="0" y="448381"/>
                  <a:pt x="448381" y="0"/>
                  <a:pt x="1001486" y="0"/>
                </a:cubicBezTo>
                <a:close/>
              </a:path>
            </a:pathLst>
          </a:custGeom>
        </p:spPr>
      </p:pic>
      <p:pic>
        <p:nvPicPr>
          <p:cNvPr id="20" name="图片占位符 32">
            <a:extLst>
              <a:ext uri="{FF2B5EF4-FFF2-40B4-BE49-F238E27FC236}">
                <a16:creationId xmlns:a16="http://schemas.microsoft.com/office/drawing/2014/main" xmlns="" id="{84FB7C73-6759-429D-8BCE-AFB8A06188D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880" r="13880"/>
          <a:stretch>
            <a:fillRect/>
          </a:stretch>
        </p:blipFill>
        <p:spPr>
          <a:xfrm>
            <a:off x="8367486" y="2060848"/>
            <a:ext cx="2002972" cy="2002972"/>
          </a:xfrm>
          <a:custGeom>
            <a:avLst/>
            <a:gdLst>
              <a:gd name="connsiteX0" fmla="*/ 1001486 w 2002972"/>
              <a:gd name="connsiteY0" fmla="*/ 0 h 2002972"/>
              <a:gd name="connsiteX1" fmla="*/ 2002972 w 2002972"/>
              <a:gd name="connsiteY1" fmla="*/ 1001486 h 2002972"/>
              <a:gd name="connsiteX2" fmla="*/ 1001486 w 2002972"/>
              <a:gd name="connsiteY2" fmla="*/ 2002972 h 2002972"/>
              <a:gd name="connsiteX3" fmla="*/ 0 w 2002972"/>
              <a:gd name="connsiteY3" fmla="*/ 1001486 h 2002972"/>
              <a:gd name="connsiteX4" fmla="*/ 1001486 w 2002972"/>
              <a:gd name="connsiteY4" fmla="*/ 0 h 20029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02972" h="2002972">
                <a:moveTo>
                  <a:pt x="1001486" y="0"/>
                </a:moveTo>
                <a:cubicBezTo>
                  <a:pt x="1554591" y="0"/>
                  <a:pt x="2002972" y="448381"/>
                  <a:pt x="2002972" y="1001486"/>
                </a:cubicBezTo>
                <a:cubicBezTo>
                  <a:pt x="2002972" y="1554591"/>
                  <a:pt x="1554591" y="2002972"/>
                  <a:pt x="1001486" y="2002972"/>
                </a:cubicBezTo>
                <a:cubicBezTo>
                  <a:pt x="448381" y="2002972"/>
                  <a:pt x="0" y="1554591"/>
                  <a:pt x="0" y="1001486"/>
                </a:cubicBezTo>
                <a:cubicBezTo>
                  <a:pt x="0" y="448381"/>
                  <a:pt x="448381" y="0"/>
                  <a:pt x="1001486" y="0"/>
                </a:cubicBezTo>
                <a:close/>
              </a:path>
            </a:pathLst>
          </a:custGeom>
        </p:spPr>
      </p:pic>
      <p:grpSp>
        <p:nvGrpSpPr>
          <p:cNvPr id="21" name="组合 20">
            <a:extLst>
              <a:ext uri="{FF2B5EF4-FFF2-40B4-BE49-F238E27FC236}">
                <a16:creationId xmlns:a16="http://schemas.microsoft.com/office/drawing/2014/main" xmlns="" id="{1793CC0C-44F4-488E-AFC2-6A7669142B7C}"/>
              </a:ext>
            </a:extLst>
          </p:cNvPr>
          <p:cNvGrpSpPr/>
          <p:nvPr/>
        </p:nvGrpSpPr>
        <p:grpSpPr>
          <a:xfrm>
            <a:off x="1386460" y="4385245"/>
            <a:ext cx="2771358" cy="822997"/>
            <a:chOff x="2024889" y="3689289"/>
            <a:chExt cx="2771358" cy="822997"/>
          </a:xfrm>
        </p:grpSpPr>
        <p:sp>
          <p:nvSpPr>
            <p:cNvPr id="22" name="矩形 21">
              <a:extLst>
                <a:ext uri="{FF2B5EF4-FFF2-40B4-BE49-F238E27FC236}">
                  <a16:creationId xmlns:a16="http://schemas.microsoft.com/office/drawing/2014/main" xmlns="" id="{17E92205-BA07-437C-A78F-9EE99CDA15F9}"/>
                </a:ext>
              </a:extLst>
            </p:cNvPr>
            <p:cNvSpPr/>
            <p:nvPr/>
          </p:nvSpPr>
          <p:spPr>
            <a:xfrm>
              <a:off x="2024889" y="4050621"/>
              <a:ext cx="2771358" cy="461665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lvl="0" algn="ctr"/>
              <a:r>
                <a:rPr lang="zh-CN" altLang="en-US" sz="1200" kern="0" dirty="0">
                  <a:solidFill>
                    <a:srgbClr val="000000">
                      <a:lumMod val="65000"/>
                      <a:lumOff val="35000"/>
                    </a:srgbClr>
                  </a:solidFill>
                  <a:latin typeface="Arial"/>
                </a:rPr>
                <a:t>在中低端领域竞争异常激烈，而高端方向则要好得多。</a:t>
              </a:r>
            </a:p>
          </p:txBody>
        </p:sp>
        <p:sp>
          <p:nvSpPr>
            <p:cNvPr id="23" name="文本框 22">
              <a:extLst>
                <a:ext uri="{FF2B5EF4-FFF2-40B4-BE49-F238E27FC236}">
                  <a16:creationId xmlns:a16="http://schemas.microsoft.com/office/drawing/2014/main" xmlns="" id="{9116E018-0CA6-4FC9-8432-256916FC808C}"/>
                </a:ext>
              </a:extLst>
            </p:cNvPr>
            <p:cNvSpPr txBox="1"/>
            <p:nvPr/>
          </p:nvSpPr>
          <p:spPr>
            <a:xfrm>
              <a:off x="2933513" y="3689289"/>
              <a:ext cx="954107" cy="400110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lvl="0" algn="ctr"/>
              <a:r>
                <a:rPr lang="zh-CN" altLang="en-US" sz="2000" b="1" kern="0" dirty="0">
                  <a:solidFill>
                    <a:srgbClr val="000000">
                      <a:lumMod val="65000"/>
                      <a:lumOff val="35000"/>
                    </a:srgbClr>
                  </a:solidFill>
                </a:rPr>
                <a:t>理由一</a:t>
              </a:r>
            </a:p>
          </p:txBody>
        </p:sp>
      </p:grpSp>
      <p:grpSp>
        <p:nvGrpSpPr>
          <p:cNvPr id="24" name="组合 23">
            <a:extLst>
              <a:ext uri="{FF2B5EF4-FFF2-40B4-BE49-F238E27FC236}">
                <a16:creationId xmlns:a16="http://schemas.microsoft.com/office/drawing/2014/main" xmlns="" id="{312C3053-FA6D-4176-8BB3-42D1DC9134F1}"/>
              </a:ext>
            </a:extLst>
          </p:cNvPr>
          <p:cNvGrpSpPr/>
          <p:nvPr/>
        </p:nvGrpSpPr>
        <p:grpSpPr>
          <a:xfrm>
            <a:off x="4710321" y="4385245"/>
            <a:ext cx="2771358" cy="822997"/>
            <a:chOff x="2024889" y="3689289"/>
            <a:chExt cx="2771358" cy="822997"/>
          </a:xfrm>
        </p:grpSpPr>
        <p:sp>
          <p:nvSpPr>
            <p:cNvPr id="25" name="矩形 24">
              <a:extLst>
                <a:ext uri="{FF2B5EF4-FFF2-40B4-BE49-F238E27FC236}">
                  <a16:creationId xmlns:a16="http://schemas.microsoft.com/office/drawing/2014/main" xmlns="" id="{EDD561EC-D7F3-4DA9-BB24-B52A1EFFC0A6}"/>
                </a:ext>
              </a:extLst>
            </p:cNvPr>
            <p:cNvSpPr/>
            <p:nvPr/>
          </p:nvSpPr>
          <p:spPr>
            <a:xfrm>
              <a:off x="2024889" y="4050621"/>
              <a:ext cx="2771358" cy="461665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lvl="0" algn="ctr"/>
              <a:r>
                <a:rPr lang="zh-CN" altLang="en-US" sz="1200" kern="0" dirty="0">
                  <a:solidFill>
                    <a:srgbClr val="000000">
                      <a:lumMod val="65000"/>
                      <a:lumOff val="35000"/>
                    </a:srgbClr>
                  </a:solidFill>
                  <a:latin typeface="Arial"/>
                </a:rPr>
                <a:t>本市目前没有出现定位与服务相符的高端服务的商家。</a:t>
              </a:r>
            </a:p>
          </p:txBody>
        </p:sp>
        <p:sp>
          <p:nvSpPr>
            <p:cNvPr id="26" name="文本框 25">
              <a:extLst>
                <a:ext uri="{FF2B5EF4-FFF2-40B4-BE49-F238E27FC236}">
                  <a16:creationId xmlns:a16="http://schemas.microsoft.com/office/drawing/2014/main" xmlns="" id="{771DC598-B21D-4301-88BC-E79C6A2CBB77}"/>
                </a:ext>
              </a:extLst>
            </p:cNvPr>
            <p:cNvSpPr txBox="1"/>
            <p:nvPr/>
          </p:nvSpPr>
          <p:spPr>
            <a:xfrm>
              <a:off x="2933512" y="3689289"/>
              <a:ext cx="954107" cy="400110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lvl="0" algn="ctr"/>
              <a:r>
                <a:rPr lang="zh-CN" altLang="en-US" sz="2000" b="1" kern="0" dirty="0">
                  <a:solidFill>
                    <a:srgbClr val="000000">
                      <a:lumMod val="65000"/>
                      <a:lumOff val="35000"/>
                    </a:srgbClr>
                  </a:solidFill>
                </a:rPr>
                <a:t>理由二</a:t>
              </a:r>
            </a:p>
          </p:txBody>
        </p:sp>
      </p:grpSp>
      <p:grpSp>
        <p:nvGrpSpPr>
          <p:cNvPr id="27" name="组合 26">
            <a:extLst>
              <a:ext uri="{FF2B5EF4-FFF2-40B4-BE49-F238E27FC236}">
                <a16:creationId xmlns:a16="http://schemas.microsoft.com/office/drawing/2014/main" xmlns="" id="{B2B67F16-4373-445D-AD82-5ABF35A3429D}"/>
              </a:ext>
            </a:extLst>
          </p:cNvPr>
          <p:cNvGrpSpPr/>
          <p:nvPr/>
        </p:nvGrpSpPr>
        <p:grpSpPr>
          <a:xfrm>
            <a:off x="7983293" y="4385245"/>
            <a:ext cx="2771358" cy="638331"/>
            <a:chOff x="2024889" y="3689289"/>
            <a:chExt cx="2771358" cy="638331"/>
          </a:xfrm>
        </p:grpSpPr>
        <p:sp>
          <p:nvSpPr>
            <p:cNvPr id="28" name="矩形 27">
              <a:extLst>
                <a:ext uri="{FF2B5EF4-FFF2-40B4-BE49-F238E27FC236}">
                  <a16:creationId xmlns:a16="http://schemas.microsoft.com/office/drawing/2014/main" xmlns="" id="{2A524C1E-505B-4F58-B638-D6F287321D32}"/>
                </a:ext>
              </a:extLst>
            </p:cNvPr>
            <p:cNvSpPr/>
            <p:nvPr/>
          </p:nvSpPr>
          <p:spPr>
            <a:xfrm>
              <a:off x="2024889" y="4050621"/>
              <a:ext cx="2771358" cy="276999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lvl="0" algn="ctr"/>
              <a:r>
                <a:rPr lang="zh-CN" altLang="en-US" sz="1200" kern="0" dirty="0">
                  <a:solidFill>
                    <a:srgbClr val="000000">
                      <a:lumMod val="65000"/>
                      <a:lumOff val="35000"/>
                    </a:srgbClr>
                  </a:solidFill>
                  <a:latin typeface="Arial"/>
                </a:rPr>
                <a:t>高端客户大部分流向了省会城市。</a:t>
              </a:r>
            </a:p>
          </p:txBody>
        </p:sp>
        <p:sp>
          <p:nvSpPr>
            <p:cNvPr id="29" name="文本框 28">
              <a:extLst>
                <a:ext uri="{FF2B5EF4-FFF2-40B4-BE49-F238E27FC236}">
                  <a16:creationId xmlns:a16="http://schemas.microsoft.com/office/drawing/2014/main" xmlns="" id="{4407230C-D8C7-4768-AB0B-B6C84B1E4F91}"/>
                </a:ext>
              </a:extLst>
            </p:cNvPr>
            <p:cNvSpPr txBox="1"/>
            <p:nvPr/>
          </p:nvSpPr>
          <p:spPr>
            <a:xfrm>
              <a:off x="2933513" y="3689289"/>
              <a:ext cx="954107" cy="400110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lvl="0" algn="ctr"/>
              <a:r>
                <a:rPr lang="zh-CN" altLang="en-US" sz="2000" b="1" kern="0" dirty="0">
                  <a:solidFill>
                    <a:srgbClr val="000000">
                      <a:lumMod val="65000"/>
                      <a:lumOff val="35000"/>
                    </a:srgbClr>
                  </a:solidFill>
                </a:rPr>
                <a:t>理由三</a:t>
              </a:r>
            </a:p>
          </p:txBody>
        </p:sp>
      </p:grpSp>
      <p:sp>
        <p:nvSpPr>
          <p:cNvPr id="31" name="矩形 30">
            <a:extLst>
              <a:ext uri="{FF2B5EF4-FFF2-40B4-BE49-F238E27FC236}">
                <a16:creationId xmlns:a16="http://schemas.microsoft.com/office/drawing/2014/main" xmlns="" id="{3EB007A5-B3AC-485E-8A15-F7C4A3B44CEA}"/>
              </a:ext>
            </a:extLst>
          </p:cNvPr>
          <p:cNvSpPr/>
          <p:nvPr/>
        </p:nvSpPr>
        <p:spPr>
          <a:xfrm>
            <a:off x="4223792" y="5589240"/>
            <a:ext cx="3570208" cy="7691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4398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</a:rPr>
              <a:t>高端服务方向</a:t>
            </a:r>
          </a:p>
        </p:txBody>
      </p:sp>
    </p:spTree>
    <p:extLst>
      <p:ext uri="{BB962C8B-B14F-4D97-AF65-F5344CB8AC3E}">
        <p14:creationId xmlns:p14="http://schemas.microsoft.com/office/powerpoint/2010/main" val="9153169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"/>
                            </p:stCondLst>
                            <p:childTnLst>
                              <p:par>
                                <p:cTn id="2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等腰三角形 1">
            <a:extLst>
              <a:ext uri="{FF2B5EF4-FFF2-40B4-BE49-F238E27FC236}">
                <a16:creationId xmlns:a16="http://schemas.microsoft.com/office/drawing/2014/main" xmlns="" id="{15011F3A-6A45-410E-9568-46107266710D}"/>
              </a:ext>
            </a:extLst>
          </p:cNvPr>
          <p:cNvSpPr/>
          <p:nvPr/>
        </p:nvSpPr>
        <p:spPr>
          <a:xfrm rot="5400000">
            <a:off x="-68579" y="342600"/>
            <a:ext cx="994396" cy="857236"/>
          </a:xfrm>
          <a:prstGeom prst="triangle">
            <a:avLst>
              <a:gd name="adj" fmla="val 63472"/>
            </a:avLst>
          </a:prstGeom>
          <a:solidFill>
            <a:srgbClr val="E2231A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grpSp>
        <p:nvGrpSpPr>
          <p:cNvPr id="3" name="组合 2">
            <a:extLst>
              <a:ext uri="{FF2B5EF4-FFF2-40B4-BE49-F238E27FC236}">
                <a16:creationId xmlns:a16="http://schemas.microsoft.com/office/drawing/2014/main" xmlns="" id="{6D402BFE-B42B-4E4E-8E85-ED328DC69926}"/>
              </a:ext>
            </a:extLst>
          </p:cNvPr>
          <p:cNvGrpSpPr/>
          <p:nvPr/>
        </p:nvGrpSpPr>
        <p:grpSpPr>
          <a:xfrm>
            <a:off x="1055440" y="550092"/>
            <a:ext cx="6558644" cy="763582"/>
            <a:chOff x="874713" y="281210"/>
            <a:chExt cx="6558644" cy="763582"/>
          </a:xfrm>
        </p:grpSpPr>
        <p:sp>
          <p:nvSpPr>
            <p:cNvPr id="4" name="文本框 3">
              <a:extLst>
                <a:ext uri="{FF2B5EF4-FFF2-40B4-BE49-F238E27FC236}">
                  <a16:creationId xmlns:a16="http://schemas.microsoft.com/office/drawing/2014/main" xmlns="" id="{94371287-BDD2-41A5-B94C-F15DE381BC68}"/>
                </a:ext>
              </a:extLst>
            </p:cNvPr>
            <p:cNvSpPr txBox="1"/>
            <p:nvPr/>
          </p:nvSpPr>
          <p:spPr>
            <a:xfrm>
              <a:off x="874713" y="281210"/>
              <a:ext cx="2646878" cy="58477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3200" b="1" dirty="0">
                  <a:solidFill>
                    <a:srgbClr val="E2231A"/>
                  </a:solidFill>
                  <a:latin typeface="Arial"/>
                </a:rPr>
                <a:t>项目定位规划</a:t>
              </a:r>
            </a:p>
          </p:txBody>
        </p:sp>
        <p:sp>
          <p:nvSpPr>
            <p:cNvPr id="5" name="文本框 4">
              <a:extLst>
                <a:ext uri="{FF2B5EF4-FFF2-40B4-BE49-F238E27FC236}">
                  <a16:creationId xmlns:a16="http://schemas.microsoft.com/office/drawing/2014/main" xmlns="" id="{5D9F18AB-2C86-418D-BE3C-DC4D5063DA27}"/>
                </a:ext>
              </a:extLst>
            </p:cNvPr>
            <p:cNvSpPr txBox="1"/>
            <p:nvPr/>
          </p:nvSpPr>
          <p:spPr>
            <a:xfrm>
              <a:off x="874713" y="775551"/>
              <a:ext cx="6558644" cy="26924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100" dirty="0">
                  <a:solidFill>
                    <a:prstClr val="white">
                      <a:lumMod val="50000"/>
                    </a:prstClr>
                  </a:solidFill>
                  <a:latin typeface="Arial"/>
                </a:rPr>
                <a:t>Project location planning</a:t>
              </a:r>
            </a:p>
          </p:txBody>
        </p:sp>
      </p:grpSp>
      <p:cxnSp>
        <p:nvCxnSpPr>
          <p:cNvPr id="90" name="直接连接符 89">
            <a:extLst>
              <a:ext uri="{FF2B5EF4-FFF2-40B4-BE49-F238E27FC236}">
                <a16:creationId xmlns:a16="http://schemas.microsoft.com/office/drawing/2014/main" xmlns="" id="{FD67CE1F-FA67-40DB-BA49-B08EB6A4782A}"/>
              </a:ext>
            </a:extLst>
          </p:cNvPr>
          <p:cNvCxnSpPr/>
          <p:nvPr/>
        </p:nvCxnSpPr>
        <p:spPr bwMode="auto">
          <a:xfrm>
            <a:off x="1373146" y="3044168"/>
            <a:ext cx="0" cy="4122244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bg2"/>
            </a:solidFill>
            <a:prstDash val="dash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91" name="组合 90">
            <a:extLst>
              <a:ext uri="{FF2B5EF4-FFF2-40B4-BE49-F238E27FC236}">
                <a16:creationId xmlns:a16="http://schemas.microsoft.com/office/drawing/2014/main" xmlns="" id="{BE67F2BE-93CA-4D32-AA22-2F937EABB68A}"/>
              </a:ext>
            </a:extLst>
          </p:cNvPr>
          <p:cNvGrpSpPr/>
          <p:nvPr/>
        </p:nvGrpSpPr>
        <p:grpSpPr>
          <a:xfrm>
            <a:off x="1090124" y="2599140"/>
            <a:ext cx="567390" cy="567390"/>
            <a:chOff x="1055164" y="2288943"/>
            <a:chExt cx="567390" cy="567390"/>
          </a:xfrm>
        </p:grpSpPr>
        <p:sp>
          <p:nvSpPr>
            <p:cNvPr id="92" name="椭圆 91">
              <a:extLst>
                <a:ext uri="{FF2B5EF4-FFF2-40B4-BE49-F238E27FC236}">
                  <a16:creationId xmlns:a16="http://schemas.microsoft.com/office/drawing/2014/main" xmlns="" id="{B43E7A9E-5076-4D1C-BA4A-A5464405AA61}"/>
                </a:ext>
              </a:extLst>
            </p:cNvPr>
            <p:cNvSpPr/>
            <p:nvPr/>
          </p:nvSpPr>
          <p:spPr bwMode="auto">
            <a:xfrm>
              <a:off x="1055164" y="2288943"/>
              <a:ext cx="567390" cy="567390"/>
            </a:xfrm>
            <a:prstGeom prst="ellipse">
              <a:avLst/>
            </a:prstGeom>
            <a:solidFill>
              <a:srgbClr val="E2231A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392" tIns="45696" rIns="91392" bIns="45696" numCol="1" rtlCol="0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 sz="1599">
                <a:solidFill>
                  <a:schemeClr val="bg1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93" name="TextBox 5">
              <a:extLst>
                <a:ext uri="{FF2B5EF4-FFF2-40B4-BE49-F238E27FC236}">
                  <a16:creationId xmlns:a16="http://schemas.microsoft.com/office/drawing/2014/main" xmlns="" id="{AB349E57-CC0C-42AB-8960-2B3240C23024}"/>
                </a:ext>
              </a:extLst>
            </p:cNvPr>
            <p:cNvSpPr txBox="1"/>
            <p:nvPr/>
          </p:nvSpPr>
          <p:spPr>
            <a:xfrm>
              <a:off x="1100895" y="2326715"/>
              <a:ext cx="495649" cy="46153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r>
                <a:rPr lang="en-US" altLang="zh-CN" sz="2399" dirty="0">
                  <a:solidFill>
                    <a:schemeClr val="bg1"/>
                  </a:solidFill>
                  <a:latin typeface="Lifeline JL" panose="00000400000000000000" pitchFamily="2" charset="0"/>
                </a:rPr>
                <a:t>01</a:t>
              </a:r>
              <a:endParaRPr lang="zh-CN" altLang="en-US" sz="2399" dirty="0">
                <a:solidFill>
                  <a:schemeClr val="bg1"/>
                </a:solidFill>
                <a:latin typeface="Lifeline JL" panose="00000400000000000000" pitchFamily="2" charset="0"/>
              </a:endParaRPr>
            </a:p>
          </p:txBody>
        </p:sp>
      </p:grpSp>
      <p:grpSp>
        <p:nvGrpSpPr>
          <p:cNvPr id="94" name="组合 93">
            <a:extLst>
              <a:ext uri="{FF2B5EF4-FFF2-40B4-BE49-F238E27FC236}">
                <a16:creationId xmlns:a16="http://schemas.microsoft.com/office/drawing/2014/main" xmlns="" id="{0B1F1BC9-D486-4F26-AF4C-E96C0BB531B0}"/>
              </a:ext>
            </a:extLst>
          </p:cNvPr>
          <p:cNvGrpSpPr/>
          <p:nvPr/>
        </p:nvGrpSpPr>
        <p:grpSpPr>
          <a:xfrm>
            <a:off x="1090124" y="4340196"/>
            <a:ext cx="567390" cy="567390"/>
            <a:chOff x="1055164" y="4029999"/>
            <a:chExt cx="567390" cy="567390"/>
          </a:xfrm>
        </p:grpSpPr>
        <p:sp>
          <p:nvSpPr>
            <p:cNvPr id="95" name="椭圆 94">
              <a:extLst>
                <a:ext uri="{FF2B5EF4-FFF2-40B4-BE49-F238E27FC236}">
                  <a16:creationId xmlns:a16="http://schemas.microsoft.com/office/drawing/2014/main" xmlns="" id="{4E8495B0-4CA7-4A6A-9D15-F45EDBDFB670}"/>
                </a:ext>
              </a:extLst>
            </p:cNvPr>
            <p:cNvSpPr/>
            <p:nvPr/>
          </p:nvSpPr>
          <p:spPr bwMode="auto">
            <a:xfrm>
              <a:off x="1055164" y="4029999"/>
              <a:ext cx="567390" cy="567390"/>
            </a:xfrm>
            <a:prstGeom prst="ellipse">
              <a:avLst/>
            </a:prstGeom>
            <a:solidFill>
              <a:srgbClr val="E2231A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392" tIns="45696" rIns="91392" bIns="45696" numCol="1" rtlCol="0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 sz="1599">
                <a:solidFill>
                  <a:schemeClr val="bg1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96" name="TextBox 7">
              <a:extLst>
                <a:ext uri="{FF2B5EF4-FFF2-40B4-BE49-F238E27FC236}">
                  <a16:creationId xmlns:a16="http://schemas.microsoft.com/office/drawing/2014/main" xmlns="" id="{5DF8E129-8486-456C-B73C-C8FD48D0539B}"/>
                </a:ext>
              </a:extLst>
            </p:cNvPr>
            <p:cNvSpPr txBox="1"/>
            <p:nvPr/>
          </p:nvSpPr>
          <p:spPr>
            <a:xfrm>
              <a:off x="1090361" y="4082925"/>
              <a:ext cx="495649" cy="46153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r>
                <a:rPr lang="en-US" altLang="zh-CN" sz="2399" dirty="0">
                  <a:solidFill>
                    <a:schemeClr val="bg1"/>
                  </a:solidFill>
                  <a:latin typeface="Lifeline JL" panose="00000400000000000000" pitchFamily="2" charset="0"/>
                </a:rPr>
                <a:t>02</a:t>
              </a:r>
              <a:endParaRPr lang="zh-CN" altLang="en-US" sz="2399" dirty="0">
                <a:solidFill>
                  <a:schemeClr val="bg1"/>
                </a:solidFill>
                <a:latin typeface="Lifeline JL" panose="00000400000000000000" pitchFamily="2" charset="0"/>
              </a:endParaRPr>
            </a:p>
          </p:txBody>
        </p:sp>
      </p:grpSp>
      <p:sp>
        <p:nvSpPr>
          <p:cNvPr id="97" name="矩形 96">
            <a:extLst>
              <a:ext uri="{FF2B5EF4-FFF2-40B4-BE49-F238E27FC236}">
                <a16:creationId xmlns:a16="http://schemas.microsoft.com/office/drawing/2014/main" xmlns="" id="{FD285EFB-5441-47E6-BD2E-D077CCABF139}"/>
              </a:ext>
            </a:extLst>
          </p:cNvPr>
          <p:cNvSpPr/>
          <p:nvPr/>
        </p:nvSpPr>
        <p:spPr>
          <a:xfrm>
            <a:off x="857237" y="1485017"/>
            <a:ext cx="6946052" cy="645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799" dirty="0">
                <a:solidFill>
                  <a:srgbClr val="605958"/>
                </a:solidFill>
                <a:latin typeface="微软雅黑"/>
              </a:rPr>
              <a:t>在确定高端服务方向后，在前期的建厂规划上就要必须符合服务高端客户的气质，硬件设施和软件设施都要满足高端客户的要求。</a:t>
            </a:r>
          </a:p>
        </p:txBody>
      </p:sp>
      <p:sp>
        <p:nvSpPr>
          <p:cNvPr id="98" name="矩形 97">
            <a:extLst>
              <a:ext uri="{FF2B5EF4-FFF2-40B4-BE49-F238E27FC236}">
                <a16:creationId xmlns:a16="http://schemas.microsoft.com/office/drawing/2014/main" xmlns="" id="{E0EFFCAE-1EF2-44ED-92A1-160E6DF8D332}"/>
              </a:ext>
            </a:extLst>
          </p:cNvPr>
          <p:cNvSpPr/>
          <p:nvPr/>
        </p:nvSpPr>
        <p:spPr>
          <a:xfrm>
            <a:off x="1657514" y="2644266"/>
            <a:ext cx="1737773" cy="3999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999" b="1" dirty="0">
                <a:solidFill>
                  <a:srgbClr val="2E2E2E"/>
                </a:solidFill>
                <a:latin typeface="微软雅黑"/>
              </a:rPr>
              <a:t>经营范围</a:t>
            </a:r>
          </a:p>
        </p:txBody>
      </p:sp>
      <p:sp>
        <p:nvSpPr>
          <p:cNvPr id="114" name="矩形 113">
            <a:extLst>
              <a:ext uri="{FF2B5EF4-FFF2-40B4-BE49-F238E27FC236}">
                <a16:creationId xmlns:a16="http://schemas.microsoft.com/office/drawing/2014/main" xmlns="" id="{8FEC2811-3025-442D-B5EA-F266D5ABC287}"/>
              </a:ext>
            </a:extLst>
          </p:cNvPr>
          <p:cNvSpPr/>
          <p:nvPr/>
        </p:nvSpPr>
        <p:spPr>
          <a:xfrm>
            <a:off x="1657514" y="4409346"/>
            <a:ext cx="1737773" cy="3999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999" b="1" dirty="0">
                <a:solidFill>
                  <a:srgbClr val="2E2E2E"/>
                </a:solidFill>
                <a:latin typeface="微软雅黑"/>
              </a:rPr>
              <a:t>面积要求</a:t>
            </a:r>
          </a:p>
        </p:txBody>
      </p:sp>
      <p:grpSp>
        <p:nvGrpSpPr>
          <p:cNvPr id="115" name="组合 114">
            <a:extLst>
              <a:ext uri="{FF2B5EF4-FFF2-40B4-BE49-F238E27FC236}">
                <a16:creationId xmlns:a16="http://schemas.microsoft.com/office/drawing/2014/main" xmlns="" id="{B5E60201-C8E1-4FCF-8B13-A87AD7D6ADB2}"/>
              </a:ext>
            </a:extLst>
          </p:cNvPr>
          <p:cNvGrpSpPr/>
          <p:nvPr/>
        </p:nvGrpSpPr>
        <p:grpSpPr>
          <a:xfrm>
            <a:off x="1811936" y="5009494"/>
            <a:ext cx="2724441" cy="414420"/>
            <a:chOff x="1777901" y="4699959"/>
            <a:chExt cx="2725860" cy="414636"/>
          </a:xfrm>
        </p:grpSpPr>
        <p:sp>
          <p:nvSpPr>
            <p:cNvPr id="116" name="对角圆角矩形 27">
              <a:extLst>
                <a:ext uri="{FF2B5EF4-FFF2-40B4-BE49-F238E27FC236}">
                  <a16:creationId xmlns:a16="http://schemas.microsoft.com/office/drawing/2014/main" xmlns="" id="{10C6713F-927A-4BDE-8043-7AC38391B1C2}"/>
                </a:ext>
              </a:extLst>
            </p:cNvPr>
            <p:cNvSpPr/>
            <p:nvPr/>
          </p:nvSpPr>
          <p:spPr bwMode="auto">
            <a:xfrm>
              <a:off x="1777901" y="4699959"/>
              <a:ext cx="2725860" cy="414636"/>
            </a:xfrm>
            <a:prstGeom prst="round2Diag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392" tIns="45696" rIns="91392" bIns="45696" numCol="1" rtlCol="0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 sz="1799">
                <a:solidFill>
                  <a:srgbClr val="302A28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17" name="矩形 116">
              <a:extLst>
                <a:ext uri="{FF2B5EF4-FFF2-40B4-BE49-F238E27FC236}">
                  <a16:creationId xmlns:a16="http://schemas.microsoft.com/office/drawing/2014/main" xmlns="" id="{39B1E186-91CD-497B-992D-67D3492A7E26}"/>
                </a:ext>
              </a:extLst>
            </p:cNvPr>
            <p:cNvSpPr/>
            <p:nvPr/>
          </p:nvSpPr>
          <p:spPr>
            <a:xfrm>
              <a:off x="1871160" y="4741100"/>
              <a:ext cx="2109367" cy="36939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r>
                <a:rPr lang="zh-CN" altLang="en-US" sz="1799" dirty="0">
                  <a:solidFill>
                    <a:srgbClr val="302A28"/>
                  </a:solidFill>
                  <a:latin typeface="微软雅黑"/>
                </a:rPr>
                <a:t>总面积：</a:t>
              </a:r>
              <a:r>
                <a:rPr lang="en-US" altLang="zh-CN" sz="1799" dirty="0">
                  <a:solidFill>
                    <a:srgbClr val="302A28"/>
                  </a:solidFill>
                  <a:latin typeface="微软雅黑"/>
                </a:rPr>
                <a:t>3000</a:t>
              </a:r>
              <a:r>
                <a:rPr lang="zh-CN" altLang="en-US" sz="1799" dirty="0">
                  <a:solidFill>
                    <a:srgbClr val="302A28"/>
                  </a:solidFill>
                  <a:latin typeface="微软雅黑"/>
                </a:rPr>
                <a:t>以上</a:t>
              </a:r>
            </a:p>
          </p:txBody>
        </p:sp>
      </p:grpSp>
      <p:grpSp>
        <p:nvGrpSpPr>
          <p:cNvPr id="118" name="组合 117">
            <a:extLst>
              <a:ext uri="{FF2B5EF4-FFF2-40B4-BE49-F238E27FC236}">
                <a16:creationId xmlns:a16="http://schemas.microsoft.com/office/drawing/2014/main" xmlns="" id="{448FD441-B203-4D66-BD07-C7E0ADBC96DD}"/>
              </a:ext>
            </a:extLst>
          </p:cNvPr>
          <p:cNvGrpSpPr/>
          <p:nvPr/>
        </p:nvGrpSpPr>
        <p:grpSpPr>
          <a:xfrm>
            <a:off x="5050609" y="5009494"/>
            <a:ext cx="2752680" cy="414420"/>
            <a:chOff x="5018261" y="4699959"/>
            <a:chExt cx="2754114" cy="414636"/>
          </a:xfrm>
        </p:grpSpPr>
        <p:sp>
          <p:nvSpPr>
            <p:cNvPr id="119" name="对角圆角矩形 30">
              <a:extLst>
                <a:ext uri="{FF2B5EF4-FFF2-40B4-BE49-F238E27FC236}">
                  <a16:creationId xmlns:a16="http://schemas.microsoft.com/office/drawing/2014/main" xmlns="" id="{F21A1500-8BB1-4586-ACF9-112C7527E947}"/>
                </a:ext>
              </a:extLst>
            </p:cNvPr>
            <p:cNvSpPr/>
            <p:nvPr/>
          </p:nvSpPr>
          <p:spPr bwMode="auto">
            <a:xfrm>
              <a:off x="5018261" y="4699959"/>
              <a:ext cx="2754114" cy="414636"/>
            </a:xfrm>
            <a:prstGeom prst="round2Diag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392" tIns="45696" rIns="91392" bIns="45696" numCol="1" rtlCol="0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 sz="1799">
                <a:solidFill>
                  <a:srgbClr val="302A28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20" name="矩形 119">
              <a:extLst>
                <a:ext uri="{FF2B5EF4-FFF2-40B4-BE49-F238E27FC236}">
                  <a16:creationId xmlns:a16="http://schemas.microsoft.com/office/drawing/2014/main" xmlns="" id="{34CF61E4-3D40-4B1B-8F50-41099B6CE971}"/>
                </a:ext>
              </a:extLst>
            </p:cNvPr>
            <p:cNvSpPr/>
            <p:nvPr/>
          </p:nvSpPr>
          <p:spPr>
            <a:xfrm>
              <a:off x="5111520" y="4741100"/>
              <a:ext cx="2569934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r>
                <a:rPr lang="zh-CN" altLang="en-US" sz="1799" dirty="0">
                  <a:solidFill>
                    <a:srgbClr val="302A28"/>
                  </a:solidFill>
                  <a:latin typeface="微软雅黑"/>
                </a:rPr>
                <a:t>车间面积：</a:t>
              </a:r>
              <a:r>
                <a:rPr lang="en-US" altLang="zh-CN" sz="1799" dirty="0">
                  <a:solidFill>
                    <a:srgbClr val="302A28"/>
                  </a:solidFill>
                  <a:latin typeface="微软雅黑"/>
                </a:rPr>
                <a:t>2000</a:t>
              </a:r>
              <a:r>
                <a:rPr lang="zh-CN" altLang="en-US" sz="1799" dirty="0">
                  <a:solidFill>
                    <a:srgbClr val="302A28"/>
                  </a:solidFill>
                  <a:latin typeface="微软雅黑"/>
                </a:rPr>
                <a:t>以上</a:t>
              </a:r>
            </a:p>
          </p:txBody>
        </p:sp>
      </p:grpSp>
      <p:grpSp>
        <p:nvGrpSpPr>
          <p:cNvPr id="121" name="组合 120">
            <a:extLst>
              <a:ext uri="{FF2B5EF4-FFF2-40B4-BE49-F238E27FC236}">
                <a16:creationId xmlns:a16="http://schemas.microsoft.com/office/drawing/2014/main" xmlns="" id="{0BE4E32A-E65B-4016-A197-E52434E814DA}"/>
              </a:ext>
            </a:extLst>
          </p:cNvPr>
          <p:cNvGrpSpPr/>
          <p:nvPr/>
        </p:nvGrpSpPr>
        <p:grpSpPr>
          <a:xfrm>
            <a:off x="1811936" y="5616790"/>
            <a:ext cx="2724441" cy="414420"/>
            <a:chOff x="1777901" y="5307571"/>
            <a:chExt cx="2725860" cy="414636"/>
          </a:xfrm>
        </p:grpSpPr>
        <p:sp>
          <p:nvSpPr>
            <p:cNvPr id="122" name="对角圆角矩形 35">
              <a:extLst>
                <a:ext uri="{FF2B5EF4-FFF2-40B4-BE49-F238E27FC236}">
                  <a16:creationId xmlns:a16="http://schemas.microsoft.com/office/drawing/2014/main" xmlns="" id="{39D87E5F-4C48-41A2-9533-BF57FF7EE13D}"/>
                </a:ext>
              </a:extLst>
            </p:cNvPr>
            <p:cNvSpPr/>
            <p:nvPr/>
          </p:nvSpPr>
          <p:spPr bwMode="auto">
            <a:xfrm>
              <a:off x="1777901" y="5307571"/>
              <a:ext cx="2725860" cy="414636"/>
            </a:xfrm>
            <a:prstGeom prst="round2Diag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392" tIns="45696" rIns="91392" bIns="45696" numCol="1" rtlCol="0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 sz="1799">
                <a:solidFill>
                  <a:srgbClr val="302A28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23" name="矩形 122">
              <a:extLst>
                <a:ext uri="{FF2B5EF4-FFF2-40B4-BE49-F238E27FC236}">
                  <a16:creationId xmlns:a16="http://schemas.microsoft.com/office/drawing/2014/main" xmlns="" id="{CE69DA4E-EF3B-4E3B-986B-88114983F7C9}"/>
                </a:ext>
              </a:extLst>
            </p:cNvPr>
            <p:cNvSpPr/>
            <p:nvPr/>
          </p:nvSpPr>
          <p:spPr>
            <a:xfrm>
              <a:off x="1871160" y="5348712"/>
              <a:ext cx="2569934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r>
                <a:rPr lang="zh-CN" altLang="en-US" sz="1799" dirty="0">
                  <a:solidFill>
                    <a:srgbClr val="302A28"/>
                  </a:solidFill>
                  <a:latin typeface="微软雅黑"/>
                </a:rPr>
                <a:t>汽车展厅面积： </a:t>
              </a:r>
              <a:r>
                <a:rPr lang="en-US" altLang="zh-CN" sz="1799" dirty="0">
                  <a:solidFill>
                    <a:srgbClr val="302A28"/>
                  </a:solidFill>
                  <a:latin typeface="微软雅黑"/>
                </a:rPr>
                <a:t>300</a:t>
              </a:r>
              <a:endParaRPr lang="zh-CN" altLang="en-US" sz="1799" dirty="0">
                <a:solidFill>
                  <a:srgbClr val="302A28"/>
                </a:solidFill>
                <a:latin typeface="微软雅黑"/>
              </a:endParaRPr>
            </a:p>
          </p:txBody>
        </p:sp>
      </p:grpSp>
      <p:grpSp>
        <p:nvGrpSpPr>
          <p:cNvPr id="124" name="组合 123">
            <a:extLst>
              <a:ext uri="{FF2B5EF4-FFF2-40B4-BE49-F238E27FC236}">
                <a16:creationId xmlns:a16="http://schemas.microsoft.com/office/drawing/2014/main" xmlns="" id="{E46827EB-0C7E-4DAB-904E-C7890D498F4E}"/>
              </a:ext>
            </a:extLst>
          </p:cNvPr>
          <p:cNvGrpSpPr/>
          <p:nvPr/>
        </p:nvGrpSpPr>
        <p:grpSpPr>
          <a:xfrm>
            <a:off x="5050609" y="5615648"/>
            <a:ext cx="2752680" cy="414420"/>
            <a:chOff x="5018261" y="5306428"/>
            <a:chExt cx="2754114" cy="414636"/>
          </a:xfrm>
        </p:grpSpPr>
        <p:sp>
          <p:nvSpPr>
            <p:cNvPr id="125" name="对角圆角矩形 38">
              <a:extLst>
                <a:ext uri="{FF2B5EF4-FFF2-40B4-BE49-F238E27FC236}">
                  <a16:creationId xmlns:a16="http://schemas.microsoft.com/office/drawing/2014/main" xmlns="" id="{365E5ED6-DACD-4685-960D-90412D2DB8A4}"/>
                </a:ext>
              </a:extLst>
            </p:cNvPr>
            <p:cNvSpPr/>
            <p:nvPr/>
          </p:nvSpPr>
          <p:spPr bwMode="auto">
            <a:xfrm>
              <a:off x="5018261" y="5306428"/>
              <a:ext cx="2754114" cy="414636"/>
            </a:xfrm>
            <a:prstGeom prst="round2Diag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392" tIns="45696" rIns="91392" bIns="45696" numCol="1" rtlCol="0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 sz="1799">
                <a:solidFill>
                  <a:srgbClr val="302A28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26" name="矩形 125">
              <a:extLst>
                <a:ext uri="{FF2B5EF4-FFF2-40B4-BE49-F238E27FC236}">
                  <a16:creationId xmlns:a16="http://schemas.microsoft.com/office/drawing/2014/main" xmlns="" id="{4C66EF75-723F-41D0-BEA3-685FD3B4C8B0}"/>
                </a:ext>
              </a:extLst>
            </p:cNvPr>
            <p:cNvSpPr/>
            <p:nvPr/>
          </p:nvSpPr>
          <p:spPr>
            <a:xfrm>
              <a:off x="5111520" y="5347569"/>
              <a:ext cx="2204450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r>
                <a:rPr lang="zh-CN" altLang="en-US" sz="1799" dirty="0">
                  <a:solidFill>
                    <a:srgbClr val="302A28"/>
                  </a:solidFill>
                  <a:latin typeface="微软雅黑"/>
                </a:rPr>
                <a:t>客休区面积：</a:t>
              </a:r>
              <a:r>
                <a:rPr lang="en-US" altLang="zh-CN" sz="1799" dirty="0">
                  <a:solidFill>
                    <a:srgbClr val="302A28"/>
                  </a:solidFill>
                  <a:latin typeface="微软雅黑"/>
                </a:rPr>
                <a:t>200</a:t>
              </a:r>
            </a:p>
          </p:txBody>
        </p:sp>
      </p:grpSp>
      <p:grpSp>
        <p:nvGrpSpPr>
          <p:cNvPr id="127" name="组合 126">
            <a:extLst>
              <a:ext uri="{FF2B5EF4-FFF2-40B4-BE49-F238E27FC236}">
                <a16:creationId xmlns:a16="http://schemas.microsoft.com/office/drawing/2014/main" xmlns="" id="{E4E037A4-F1B1-46E8-832D-2CD366136DBF}"/>
              </a:ext>
            </a:extLst>
          </p:cNvPr>
          <p:cNvGrpSpPr/>
          <p:nvPr/>
        </p:nvGrpSpPr>
        <p:grpSpPr>
          <a:xfrm>
            <a:off x="1811936" y="6228832"/>
            <a:ext cx="2724441" cy="414420"/>
            <a:chOff x="1777901" y="5919932"/>
            <a:chExt cx="2725860" cy="414636"/>
          </a:xfrm>
        </p:grpSpPr>
        <p:sp>
          <p:nvSpPr>
            <p:cNvPr id="128" name="对角圆角矩形 41">
              <a:extLst>
                <a:ext uri="{FF2B5EF4-FFF2-40B4-BE49-F238E27FC236}">
                  <a16:creationId xmlns:a16="http://schemas.microsoft.com/office/drawing/2014/main" xmlns="" id="{BD50C79B-F19E-490C-BA74-A4BDDE263567}"/>
                </a:ext>
              </a:extLst>
            </p:cNvPr>
            <p:cNvSpPr/>
            <p:nvPr/>
          </p:nvSpPr>
          <p:spPr bwMode="auto">
            <a:xfrm>
              <a:off x="1777901" y="5919932"/>
              <a:ext cx="2725860" cy="414636"/>
            </a:xfrm>
            <a:prstGeom prst="round2Diag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392" tIns="45696" rIns="91392" bIns="45696" numCol="1" rtlCol="0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 sz="1799">
                <a:solidFill>
                  <a:srgbClr val="302A28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29" name="矩形 128">
              <a:extLst>
                <a:ext uri="{FF2B5EF4-FFF2-40B4-BE49-F238E27FC236}">
                  <a16:creationId xmlns:a16="http://schemas.microsoft.com/office/drawing/2014/main" xmlns="" id="{EF939E0C-20D6-4730-A72C-135A1F4C958E}"/>
                </a:ext>
              </a:extLst>
            </p:cNvPr>
            <p:cNvSpPr/>
            <p:nvPr/>
          </p:nvSpPr>
          <p:spPr>
            <a:xfrm>
              <a:off x="1871160" y="5961073"/>
              <a:ext cx="2569934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r>
                <a:rPr lang="zh-CN" altLang="en-US" sz="1799" dirty="0">
                  <a:solidFill>
                    <a:srgbClr val="302A28"/>
                  </a:solidFill>
                  <a:latin typeface="微软雅黑"/>
                </a:rPr>
                <a:t>车间工位数： </a:t>
              </a:r>
              <a:r>
                <a:rPr lang="en-US" altLang="zh-CN" sz="1799" dirty="0">
                  <a:solidFill>
                    <a:srgbClr val="302A28"/>
                  </a:solidFill>
                  <a:latin typeface="微软雅黑"/>
                </a:rPr>
                <a:t>20</a:t>
              </a:r>
              <a:r>
                <a:rPr lang="zh-CN" altLang="en-US" sz="1799" dirty="0">
                  <a:solidFill>
                    <a:srgbClr val="302A28"/>
                  </a:solidFill>
                  <a:latin typeface="微软雅黑"/>
                </a:rPr>
                <a:t>以上</a:t>
              </a:r>
            </a:p>
          </p:txBody>
        </p:sp>
      </p:grpSp>
      <p:pic>
        <p:nvPicPr>
          <p:cNvPr id="130" name="Picture 2">
            <a:extLst>
              <a:ext uri="{FF2B5EF4-FFF2-40B4-BE49-F238E27FC236}">
                <a16:creationId xmlns:a16="http://schemas.microsoft.com/office/drawing/2014/main" xmlns="" id="{FDD7BBA9-A8F3-4570-A856-6F88DEF319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45343" y="1455648"/>
            <a:ext cx="3378003" cy="229270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1" name="Picture 3">
            <a:extLst>
              <a:ext uri="{FF2B5EF4-FFF2-40B4-BE49-F238E27FC236}">
                <a16:creationId xmlns:a16="http://schemas.microsoft.com/office/drawing/2014/main" xmlns="" id="{F82280BF-0FCE-41F6-8DC3-0AFF768B6E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47594" y="4268547"/>
            <a:ext cx="3375752" cy="224104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47" name="组合 146">
            <a:extLst>
              <a:ext uri="{FF2B5EF4-FFF2-40B4-BE49-F238E27FC236}">
                <a16:creationId xmlns:a16="http://schemas.microsoft.com/office/drawing/2014/main" xmlns="" id="{38041296-6610-4A14-B214-F9BD2B810FD3}"/>
              </a:ext>
            </a:extLst>
          </p:cNvPr>
          <p:cNvGrpSpPr/>
          <p:nvPr/>
        </p:nvGrpSpPr>
        <p:grpSpPr>
          <a:xfrm>
            <a:off x="1850639" y="3187384"/>
            <a:ext cx="1824158" cy="414420"/>
            <a:chOff x="1777901" y="2768086"/>
            <a:chExt cx="1825108" cy="414636"/>
          </a:xfrm>
          <a:noFill/>
        </p:grpSpPr>
        <p:sp>
          <p:nvSpPr>
            <p:cNvPr id="148" name="对角圆角矩形 11">
              <a:extLst>
                <a:ext uri="{FF2B5EF4-FFF2-40B4-BE49-F238E27FC236}">
                  <a16:creationId xmlns:a16="http://schemas.microsoft.com/office/drawing/2014/main" xmlns="" id="{B5A12CC5-2DFB-4FD4-AAA1-23E43D283F1B}"/>
                </a:ext>
              </a:extLst>
            </p:cNvPr>
            <p:cNvSpPr/>
            <p:nvPr/>
          </p:nvSpPr>
          <p:spPr bwMode="auto">
            <a:xfrm>
              <a:off x="1777901" y="2768086"/>
              <a:ext cx="1825108" cy="414636"/>
            </a:xfrm>
            <a:prstGeom prst="round2DiagRect">
              <a:avLst/>
            </a:prstGeom>
            <a:grpFill/>
            <a:ln w="9525" cap="flat" cmpd="sng" algn="ctr">
              <a:solidFill>
                <a:srgbClr val="605958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392" tIns="45696" rIns="91392" bIns="45696" numCol="1" rtlCol="0" anchor="t" anchorCtr="0" compatLnSpc="1"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endParaRPr kumimoji="0" lang="zh-CN" altLang="en-US" sz="1799" b="0" i="0" u="none" strike="noStrike" kern="0" cap="none" spc="0" normalizeH="0" baseline="0" noProof="0">
                <a:ln>
                  <a:noFill/>
                </a:ln>
                <a:solidFill>
                  <a:srgbClr val="302A28"/>
                </a:solidFill>
                <a:effectLst/>
                <a:uLnTx/>
                <a:uFillTx/>
                <a:latin typeface="Arial"/>
                <a:ea typeface="宋体" panose="02010600030101010101" pitchFamily="2" charset="-122"/>
              </a:endParaRPr>
            </a:p>
          </p:txBody>
        </p:sp>
        <p:sp>
          <p:nvSpPr>
            <p:cNvPr id="149" name="矩形 148">
              <a:extLst>
                <a:ext uri="{FF2B5EF4-FFF2-40B4-BE49-F238E27FC236}">
                  <a16:creationId xmlns:a16="http://schemas.microsoft.com/office/drawing/2014/main" xmlns="" id="{1A01D5CD-A38B-4BC0-911F-958399DBB117}"/>
                </a:ext>
              </a:extLst>
            </p:cNvPr>
            <p:cNvSpPr/>
            <p:nvPr/>
          </p:nvSpPr>
          <p:spPr>
            <a:xfrm>
              <a:off x="2101992" y="2790738"/>
              <a:ext cx="1176925" cy="369332"/>
            </a:xfrm>
            <a:prstGeom prst="rect">
              <a:avLst/>
            </a:prstGeom>
            <a:grpFill/>
            <a:ln>
              <a:noFill/>
            </a:ln>
          </p:spPr>
          <p:txBody>
            <a:bodyPr wrap="none">
              <a:spAutoFit/>
            </a:bodyPr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zh-CN" altLang="en-US" sz="1799" b="0" i="0" u="none" strike="noStrike" kern="0" cap="none" spc="0" normalizeH="0" baseline="0" noProof="0" dirty="0">
                  <a:ln>
                    <a:noFill/>
                  </a:ln>
                  <a:solidFill>
                    <a:srgbClr val="302A28"/>
                  </a:solidFill>
                  <a:effectLst/>
                  <a:uLnTx/>
                  <a:uFillTx/>
                </a:rPr>
                <a:t>专业维修 </a:t>
              </a:r>
            </a:p>
          </p:txBody>
        </p:sp>
      </p:grpSp>
      <p:grpSp>
        <p:nvGrpSpPr>
          <p:cNvPr id="150" name="组合 149">
            <a:extLst>
              <a:ext uri="{FF2B5EF4-FFF2-40B4-BE49-F238E27FC236}">
                <a16:creationId xmlns:a16="http://schemas.microsoft.com/office/drawing/2014/main" xmlns="" id="{839FE72B-C101-4E6A-A7A5-ADEF54C1DF0C}"/>
              </a:ext>
            </a:extLst>
          </p:cNvPr>
          <p:cNvGrpSpPr/>
          <p:nvPr/>
        </p:nvGrpSpPr>
        <p:grpSpPr>
          <a:xfrm>
            <a:off x="3903167" y="3187384"/>
            <a:ext cx="1824158" cy="414420"/>
            <a:chOff x="3831498" y="2768086"/>
            <a:chExt cx="1825108" cy="414636"/>
          </a:xfrm>
          <a:noFill/>
        </p:grpSpPr>
        <p:sp>
          <p:nvSpPr>
            <p:cNvPr id="151" name="对角圆角矩形 14">
              <a:extLst>
                <a:ext uri="{FF2B5EF4-FFF2-40B4-BE49-F238E27FC236}">
                  <a16:creationId xmlns:a16="http://schemas.microsoft.com/office/drawing/2014/main" xmlns="" id="{A3311C40-37CD-4E0C-B94D-2959B2435896}"/>
                </a:ext>
              </a:extLst>
            </p:cNvPr>
            <p:cNvSpPr/>
            <p:nvPr/>
          </p:nvSpPr>
          <p:spPr bwMode="auto">
            <a:xfrm>
              <a:off x="3831498" y="2768086"/>
              <a:ext cx="1825108" cy="414636"/>
            </a:xfrm>
            <a:prstGeom prst="round2DiagRect">
              <a:avLst/>
            </a:prstGeom>
            <a:grpFill/>
            <a:ln w="9525" cap="flat" cmpd="sng" algn="ctr">
              <a:solidFill>
                <a:srgbClr val="605958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392" tIns="45696" rIns="91392" bIns="45696" numCol="1" rtlCol="0" anchor="t" anchorCtr="0" compatLnSpc="1"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endParaRPr kumimoji="0" lang="zh-CN" altLang="en-US" sz="1799" b="0" i="0" u="none" strike="noStrike" kern="0" cap="none" spc="0" normalizeH="0" baseline="0" noProof="0">
                <a:ln>
                  <a:noFill/>
                </a:ln>
                <a:solidFill>
                  <a:srgbClr val="302A28"/>
                </a:solidFill>
                <a:effectLst/>
                <a:uLnTx/>
                <a:uFillTx/>
                <a:latin typeface="Arial"/>
                <a:ea typeface="宋体" panose="02010600030101010101" pitchFamily="2" charset="-122"/>
              </a:endParaRPr>
            </a:p>
          </p:txBody>
        </p:sp>
        <p:sp>
          <p:nvSpPr>
            <p:cNvPr id="152" name="矩形 151">
              <a:extLst>
                <a:ext uri="{FF2B5EF4-FFF2-40B4-BE49-F238E27FC236}">
                  <a16:creationId xmlns:a16="http://schemas.microsoft.com/office/drawing/2014/main" xmlns="" id="{EF677FC3-9723-429E-90DF-33660A620363}"/>
                </a:ext>
              </a:extLst>
            </p:cNvPr>
            <p:cNvSpPr/>
            <p:nvPr/>
          </p:nvSpPr>
          <p:spPr>
            <a:xfrm>
              <a:off x="4155589" y="2790738"/>
              <a:ext cx="1176925" cy="369332"/>
            </a:xfrm>
            <a:prstGeom prst="rect">
              <a:avLst/>
            </a:prstGeom>
            <a:grpFill/>
            <a:ln>
              <a:noFill/>
            </a:ln>
          </p:spPr>
          <p:txBody>
            <a:bodyPr wrap="none">
              <a:spAutoFit/>
            </a:bodyPr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zh-CN" altLang="en-US" sz="1799" b="0" i="0" u="none" strike="noStrike" kern="0" cap="none" spc="0" normalizeH="0" baseline="0" noProof="0" dirty="0">
                  <a:ln>
                    <a:noFill/>
                  </a:ln>
                  <a:solidFill>
                    <a:srgbClr val="302A28"/>
                  </a:solidFill>
                  <a:effectLst/>
                  <a:uLnTx/>
                  <a:uFillTx/>
                </a:rPr>
                <a:t>专业养护 </a:t>
              </a:r>
            </a:p>
          </p:txBody>
        </p:sp>
      </p:grpSp>
      <p:grpSp>
        <p:nvGrpSpPr>
          <p:cNvPr id="153" name="组合 152">
            <a:extLst>
              <a:ext uri="{FF2B5EF4-FFF2-40B4-BE49-F238E27FC236}">
                <a16:creationId xmlns:a16="http://schemas.microsoft.com/office/drawing/2014/main" xmlns="" id="{3EA0B597-0AD4-4D3F-A2CC-2E85BC0FC797}"/>
              </a:ext>
            </a:extLst>
          </p:cNvPr>
          <p:cNvGrpSpPr/>
          <p:nvPr/>
        </p:nvGrpSpPr>
        <p:grpSpPr>
          <a:xfrm>
            <a:off x="6000034" y="3187384"/>
            <a:ext cx="1824158" cy="414420"/>
            <a:chOff x="5929457" y="2768086"/>
            <a:chExt cx="1825108" cy="414636"/>
          </a:xfrm>
          <a:noFill/>
        </p:grpSpPr>
        <p:sp>
          <p:nvSpPr>
            <p:cNvPr id="154" name="对角圆角矩形 17">
              <a:extLst>
                <a:ext uri="{FF2B5EF4-FFF2-40B4-BE49-F238E27FC236}">
                  <a16:creationId xmlns:a16="http://schemas.microsoft.com/office/drawing/2014/main" xmlns="" id="{1A065B8F-4499-41EF-A641-ED90E18037AA}"/>
                </a:ext>
              </a:extLst>
            </p:cNvPr>
            <p:cNvSpPr/>
            <p:nvPr/>
          </p:nvSpPr>
          <p:spPr bwMode="auto">
            <a:xfrm>
              <a:off x="5929457" y="2768086"/>
              <a:ext cx="1825108" cy="414636"/>
            </a:xfrm>
            <a:prstGeom prst="round2DiagRect">
              <a:avLst/>
            </a:prstGeom>
            <a:grpFill/>
            <a:ln w="9525" cap="flat" cmpd="sng" algn="ctr">
              <a:solidFill>
                <a:srgbClr val="605958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392" tIns="45696" rIns="91392" bIns="45696" numCol="1" rtlCol="0" anchor="t" anchorCtr="0" compatLnSpc="1"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endParaRPr kumimoji="0" lang="zh-CN" altLang="en-US" sz="1799" b="0" i="0" u="none" strike="noStrike" kern="0" cap="none" spc="0" normalizeH="0" baseline="0" noProof="0">
                <a:ln>
                  <a:noFill/>
                </a:ln>
                <a:solidFill>
                  <a:srgbClr val="302A28"/>
                </a:solidFill>
                <a:effectLst/>
                <a:uLnTx/>
                <a:uFillTx/>
                <a:latin typeface="Arial"/>
                <a:ea typeface="宋体" panose="02010600030101010101" pitchFamily="2" charset="-122"/>
              </a:endParaRPr>
            </a:p>
          </p:txBody>
        </p:sp>
        <p:sp>
          <p:nvSpPr>
            <p:cNvPr id="155" name="矩形 154">
              <a:extLst>
                <a:ext uri="{FF2B5EF4-FFF2-40B4-BE49-F238E27FC236}">
                  <a16:creationId xmlns:a16="http://schemas.microsoft.com/office/drawing/2014/main" xmlns="" id="{BE9F4720-16B5-4DDF-825B-E8A8F33CA2E7}"/>
                </a:ext>
              </a:extLst>
            </p:cNvPr>
            <p:cNvSpPr/>
            <p:nvPr/>
          </p:nvSpPr>
          <p:spPr>
            <a:xfrm>
              <a:off x="6288013" y="2790738"/>
              <a:ext cx="1107996" cy="369332"/>
            </a:xfrm>
            <a:prstGeom prst="rect">
              <a:avLst/>
            </a:prstGeom>
            <a:grpFill/>
            <a:ln>
              <a:noFill/>
            </a:ln>
          </p:spPr>
          <p:txBody>
            <a:bodyPr wrap="none">
              <a:spAutoFit/>
            </a:bodyPr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zh-CN" altLang="en-US" sz="1799" b="0" i="0" u="none" strike="noStrike" kern="0" cap="none" spc="0" normalizeH="0" baseline="0" noProof="0" dirty="0">
                  <a:ln>
                    <a:noFill/>
                  </a:ln>
                  <a:solidFill>
                    <a:srgbClr val="302A28"/>
                  </a:solidFill>
                  <a:effectLst/>
                  <a:uLnTx/>
                  <a:uFillTx/>
                </a:rPr>
                <a:t>商品销售</a:t>
              </a:r>
            </a:p>
          </p:txBody>
        </p:sp>
      </p:grpSp>
      <p:grpSp>
        <p:nvGrpSpPr>
          <p:cNvPr id="156" name="组合 155">
            <a:extLst>
              <a:ext uri="{FF2B5EF4-FFF2-40B4-BE49-F238E27FC236}">
                <a16:creationId xmlns:a16="http://schemas.microsoft.com/office/drawing/2014/main" xmlns="" id="{AF2C68C1-1A05-4766-9528-872CFBFB8120}"/>
              </a:ext>
            </a:extLst>
          </p:cNvPr>
          <p:cNvGrpSpPr/>
          <p:nvPr/>
        </p:nvGrpSpPr>
        <p:grpSpPr>
          <a:xfrm>
            <a:off x="1850639" y="3746651"/>
            <a:ext cx="1824158" cy="414420"/>
            <a:chOff x="1777901" y="3327644"/>
            <a:chExt cx="1825108" cy="414636"/>
          </a:xfrm>
          <a:noFill/>
        </p:grpSpPr>
        <p:sp>
          <p:nvSpPr>
            <p:cNvPr id="157" name="对角圆角矩形 20">
              <a:extLst>
                <a:ext uri="{FF2B5EF4-FFF2-40B4-BE49-F238E27FC236}">
                  <a16:creationId xmlns:a16="http://schemas.microsoft.com/office/drawing/2014/main" xmlns="" id="{CCDBC451-8E75-44EE-92CA-CE6B74F064DE}"/>
                </a:ext>
              </a:extLst>
            </p:cNvPr>
            <p:cNvSpPr/>
            <p:nvPr/>
          </p:nvSpPr>
          <p:spPr bwMode="auto">
            <a:xfrm>
              <a:off x="1777901" y="3327644"/>
              <a:ext cx="1825108" cy="414636"/>
            </a:xfrm>
            <a:prstGeom prst="round2DiagRect">
              <a:avLst/>
            </a:prstGeom>
            <a:grpFill/>
            <a:ln w="9525" cap="flat" cmpd="sng" algn="ctr">
              <a:solidFill>
                <a:srgbClr val="605958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392" tIns="45696" rIns="91392" bIns="45696" numCol="1" rtlCol="0" anchor="t" anchorCtr="0" compatLnSpc="1"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endParaRPr kumimoji="0" lang="zh-CN" altLang="en-US" sz="1799" b="0" i="0" u="none" strike="noStrike" kern="0" cap="none" spc="0" normalizeH="0" baseline="0" noProof="0">
                <a:ln>
                  <a:noFill/>
                </a:ln>
                <a:solidFill>
                  <a:srgbClr val="302A28"/>
                </a:solidFill>
                <a:effectLst/>
                <a:uLnTx/>
                <a:uFillTx/>
                <a:latin typeface="Arial"/>
                <a:ea typeface="宋体" panose="02010600030101010101" pitchFamily="2" charset="-122"/>
              </a:endParaRPr>
            </a:p>
          </p:txBody>
        </p:sp>
        <p:sp>
          <p:nvSpPr>
            <p:cNvPr id="158" name="矩形 157">
              <a:extLst>
                <a:ext uri="{FF2B5EF4-FFF2-40B4-BE49-F238E27FC236}">
                  <a16:creationId xmlns:a16="http://schemas.microsoft.com/office/drawing/2014/main" xmlns="" id="{A46A41F2-A999-4C32-8E23-8C3387DA5DC0}"/>
                </a:ext>
              </a:extLst>
            </p:cNvPr>
            <p:cNvSpPr/>
            <p:nvPr/>
          </p:nvSpPr>
          <p:spPr>
            <a:xfrm>
              <a:off x="2007608" y="3350296"/>
              <a:ext cx="1338828" cy="369332"/>
            </a:xfrm>
            <a:prstGeom prst="rect">
              <a:avLst/>
            </a:prstGeom>
            <a:grpFill/>
            <a:ln>
              <a:noFill/>
            </a:ln>
          </p:spPr>
          <p:txBody>
            <a:bodyPr wrap="none">
              <a:spAutoFit/>
            </a:bodyPr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zh-CN" altLang="en-US" sz="1799" b="0" i="0" u="none" strike="noStrike" kern="0" cap="none" spc="0" normalizeH="0" baseline="0" noProof="0" dirty="0">
                  <a:ln>
                    <a:noFill/>
                  </a:ln>
                  <a:solidFill>
                    <a:srgbClr val="302A28"/>
                  </a:solidFill>
                  <a:effectLst/>
                  <a:uLnTx/>
                  <a:uFillTx/>
                </a:rPr>
                <a:t>美容与护理</a:t>
              </a:r>
            </a:p>
          </p:txBody>
        </p:sp>
      </p:grpSp>
      <p:grpSp>
        <p:nvGrpSpPr>
          <p:cNvPr id="159" name="组合 158">
            <a:extLst>
              <a:ext uri="{FF2B5EF4-FFF2-40B4-BE49-F238E27FC236}">
                <a16:creationId xmlns:a16="http://schemas.microsoft.com/office/drawing/2014/main" xmlns="" id="{AA6C8B66-E965-4034-AFCF-1764FE431968}"/>
              </a:ext>
            </a:extLst>
          </p:cNvPr>
          <p:cNvGrpSpPr/>
          <p:nvPr/>
        </p:nvGrpSpPr>
        <p:grpSpPr>
          <a:xfrm>
            <a:off x="3903167" y="3746651"/>
            <a:ext cx="1824158" cy="414420"/>
            <a:chOff x="3831498" y="3327644"/>
            <a:chExt cx="1825108" cy="414636"/>
          </a:xfrm>
          <a:noFill/>
        </p:grpSpPr>
        <p:sp>
          <p:nvSpPr>
            <p:cNvPr id="160" name="对角圆角矩形 23">
              <a:extLst>
                <a:ext uri="{FF2B5EF4-FFF2-40B4-BE49-F238E27FC236}">
                  <a16:creationId xmlns:a16="http://schemas.microsoft.com/office/drawing/2014/main" xmlns="" id="{6CF9BCA2-45AD-4D50-9D46-5BE415B3E07D}"/>
                </a:ext>
              </a:extLst>
            </p:cNvPr>
            <p:cNvSpPr/>
            <p:nvPr/>
          </p:nvSpPr>
          <p:spPr bwMode="auto">
            <a:xfrm>
              <a:off x="3831498" y="3327644"/>
              <a:ext cx="1825108" cy="414636"/>
            </a:xfrm>
            <a:prstGeom prst="round2DiagRect">
              <a:avLst/>
            </a:prstGeom>
            <a:grpFill/>
            <a:ln w="9525" cap="flat" cmpd="sng" algn="ctr">
              <a:solidFill>
                <a:srgbClr val="605958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392" tIns="45696" rIns="91392" bIns="45696" numCol="1" rtlCol="0" anchor="t" anchorCtr="0" compatLnSpc="1"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endParaRPr kumimoji="0" lang="zh-CN" altLang="en-US" sz="1799" b="0" i="0" u="none" strike="noStrike" kern="0" cap="none" spc="0" normalizeH="0" baseline="0" noProof="0">
                <a:ln>
                  <a:noFill/>
                </a:ln>
                <a:solidFill>
                  <a:srgbClr val="302A28"/>
                </a:solidFill>
                <a:effectLst/>
                <a:uLnTx/>
                <a:uFillTx/>
                <a:latin typeface="Arial"/>
                <a:ea typeface="宋体" panose="02010600030101010101" pitchFamily="2" charset="-122"/>
              </a:endParaRPr>
            </a:p>
          </p:txBody>
        </p:sp>
        <p:sp>
          <p:nvSpPr>
            <p:cNvPr id="161" name="矩形 160">
              <a:extLst>
                <a:ext uri="{FF2B5EF4-FFF2-40B4-BE49-F238E27FC236}">
                  <a16:creationId xmlns:a16="http://schemas.microsoft.com/office/drawing/2014/main" xmlns="" id="{480522E3-C074-4069-84E5-0A076ECFE011}"/>
                </a:ext>
              </a:extLst>
            </p:cNvPr>
            <p:cNvSpPr/>
            <p:nvPr/>
          </p:nvSpPr>
          <p:spPr>
            <a:xfrm>
              <a:off x="4074638" y="3350296"/>
              <a:ext cx="1338828" cy="369332"/>
            </a:xfrm>
            <a:prstGeom prst="rect">
              <a:avLst/>
            </a:prstGeom>
            <a:grpFill/>
            <a:ln>
              <a:noFill/>
            </a:ln>
          </p:spPr>
          <p:txBody>
            <a:bodyPr wrap="none">
              <a:spAutoFit/>
            </a:bodyPr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zh-CN" altLang="en-US" sz="1799" b="0" i="0" u="none" strike="noStrike" kern="0" cap="none" spc="0" normalizeH="0" baseline="0" noProof="0" dirty="0">
                  <a:ln>
                    <a:noFill/>
                  </a:ln>
                  <a:solidFill>
                    <a:srgbClr val="302A28"/>
                  </a:solidFill>
                  <a:effectLst/>
                  <a:uLnTx/>
                  <a:uFillTx/>
                </a:rPr>
                <a:t>装饰和改装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916398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500"/>
                            </p:stCondLst>
                            <p:childTnLst>
                              <p:par>
                                <p:cTn id="4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1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4" presetClass="entr" presetSubtype="1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4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250"/>
                            </p:stCondLst>
                            <p:childTnLst>
                              <p:par>
                                <p:cTn id="5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7" grpId="0"/>
      <p:bldP spid="98" grpId="0"/>
      <p:bldP spid="11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等腰三角形 1">
            <a:extLst>
              <a:ext uri="{FF2B5EF4-FFF2-40B4-BE49-F238E27FC236}">
                <a16:creationId xmlns:a16="http://schemas.microsoft.com/office/drawing/2014/main" xmlns="" id="{0EB4ECF1-83BE-4E78-8289-2AE890860232}"/>
              </a:ext>
            </a:extLst>
          </p:cNvPr>
          <p:cNvSpPr/>
          <p:nvPr/>
        </p:nvSpPr>
        <p:spPr>
          <a:xfrm rot="5400000">
            <a:off x="-68579" y="342600"/>
            <a:ext cx="994396" cy="857236"/>
          </a:xfrm>
          <a:prstGeom prst="triangle">
            <a:avLst>
              <a:gd name="adj" fmla="val 63472"/>
            </a:avLst>
          </a:prstGeom>
          <a:solidFill>
            <a:srgbClr val="E2231A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grpSp>
        <p:nvGrpSpPr>
          <p:cNvPr id="3" name="组合 2">
            <a:extLst>
              <a:ext uri="{FF2B5EF4-FFF2-40B4-BE49-F238E27FC236}">
                <a16:creationId xmlns:a16="http://schemas.microsoft.com/office/drawing/2014/main" xmlns="" id="{2F9A7618-4631-476F-A490-F55439CD7E2B}"/>
              </a:ext>
            </a:extLst>
          </p:cNvPr>
          <p:cNvGrpSpPr/>
          <p:nvPr/>
        </p:nvGrpSpPr>
        <p:grpSpPr>
          <a:xfrm>
            <a:off x="1055440" y="550092"/>
            <a:ext cx="6558644" cy="763582"/>
            <a:chOff x="874713" y="281210"/>
            <a:chExt cx="6558644" cy="763582"/>
          </a:xfrm>
        </p:grpSpPr>
        <p:sp>
          <p:nvSpPr>
            <p:cNvPr id="4" name="文本框 3">
              <a:extLst>
                <a:ext uri="{FF2B5EF4-FFF2-40B4-BE49-F238E27FC236}">
                  <a16:creationId xmlns:a16="http://schemas.microsoft.com/office/drawing/2014/main" xmlns="" id="{EA6CD0D5-C61E-48A2-9AD6-8E5F5FA294EC}"/>
                </a:ext>
              </a:extLst>
            </p:cNvPr>
            <p:cNvSpPr txBox="1"/>
            <p:nvPr/>
          </p:nvSpPr>
          <p:spPr>
            <a:xfrm>
              <a:off x="874713" y="281210"/>
              <a:ext cx="2646878" cy="58477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3200" b="1" dirty="0">
                  <a:solidFill>
                    <a:srgbClr val="E2231A"/>
                  </a:solidFill>
                  <a:latin typeface="Arial"/>
                </a:rPr>
                <a:t>项目定位规划</a:t>
              </a:r>
            </a:p>
          </p:txBody>
        </p:sp>
        <p:sp>
          <p:nvSpPr>
            <p:cNvPr id="5" name="文本框 4">
              <a:extLst>
                <a:ext uri="{FF2B5EF4-FFF2-40B4-BE49-F238E27FC236}">
                  <a16:creationId xmlns:a16="http://schemas.microsoft.com/office/drawing/2014/main" xmlns="" id="{04BC1682-002D-491C-AC79-96FF9BB3540F}"/>
                </a:ext>
              </a:extLst>
            </p:cNvPr>
            <p:cNvSpPr txBox="1"/>
            <p:nvPr/>
          </p:nvSpPr>
          <p:spPr>
            <a:xfrm>
              <a:off x="874713" y="775551"/>
              <a:ext cx="6558644" cy="26924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100" dirty="0">
                  <a:solidFill>
                    <a:prstClr val="white">
                      <a:lumMod val="50000"/>
                    </a:prstClr>
                  </a:solidFill>
                  <a:latin typeface="Arial"/>
                </a:rPr>
                <a:t>Project location planning</a:t>
              </a:r>
            </a:p>
          </p:txBody>
        </p:sp>
      </p:grpSp>
      <p:sp>
        <p:nvSpPr>
          <p:cNvPr id="6" name="矩形 5">
            <a:extLst>
              <a:ext uri="{FF2B5EF4-FFF2-40B4-BE49-F238E27FC236}">
                <a16:creationId xmlns:a16="http://schemas.microsoft.com/office/drawing/2014/main" xmlns="" id="{FC8DF4E2-1A66-4646-92C0-F49F12E6269A}"/>
              </a:ext>
            </a:extLst>
          </p:cNvPr>
          <p:cNvSpPr/>
          <p:nvPr/>
        </p:nvSpPr>
        <p:spPr>
          <a:xfrm>
            <a:off x="1118774" y="1808015"/>
            <a:ext cx="6128768" cy="5844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599" dirty="0">
                <a:solidFill>
                  <a:srgbClr val="302A28"/>
                </a:solidFill>
                <a:latin typeface="微软雅黑"/>
              </a:rPr>
              <a:t>从环保、装修、布局等完全以高端</a:t>
            </a:r>
            <a:r>
              <a:rPr lang="en-US" altLang="zh-CN" sz="1599" dirty="0">
                <a:solidFill>
                  <a:srgbClr val="302A28"/>
                </a:solidFill>
                <a:latin typeface="微软雅黑"/>
              </a:rPr>
              <a:t>4s</a:t>
            </a:r>
            <a:r>
              <a:rPr lang="zh-CN" altLang="en-US" sz="1599" dirty="0">
                <a:solidFill>
                  <a:srgbClr val="302A28"/>
                </a:solidFill>
                <a:latin typeface="微软雅黑"/>
              </a:rPr>
              <a:t>店车间为标准而建，给客户一种科学、合理、信任的心里感受。</a:t>
            </a:r>
          </a:p>
        </p:txBody>
      </p:sp>
      <p:cxnSp>
        <p:nvCxnSpPr>
          <p:cNvPr id="7" name="直接连接符 6">
            <a:extLst>
              <a:ext uri="{FF2B5EF4-FFF2-40B4-BE49-F238E27FC236}">
                <a16:creationId xmlns:a16="http://schemas.microsoft.com/office/drawing/2014/main" xmlns="" id="{6BB3AB47-A87F-4437-AA42-C3901A618797}"/>
              </a:ext>
            </a:extLst>
          </p:cNvPr>
          <p:cNvCxnSpPr>
            <a:cxnSpLocks/>
          </p:cNvCxnSpPr>
          <p:nvPr/>
        </p:nvCxnSpPr>
        <p:spPr bwMode="auto">
          <a:xfrm>
            <a:off x="837432" y="1268416"/>
            <a:ext cx="0" cy="5676903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bg2"/>
            </a:solidFill>
            <a:prstDash val="dash"/>
            <a:round/>
            <a:headEnd type="none" w="med" len="med"/>
            <a:tailEnd type="oval" w="lg" len="lg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8" name="组合 7">
            <a:extLst>
              <a:ext uri="{FF2B5EF4-FFF2-40B4-BE49-F238E27FC236}">
                <a16:creationId xmlns:a16="http://schemas.microsoft.com/office/drawing/2014/main" xmlns="" id="{FEEB2150-E53D-41D9-B8C8-C77EAD5AB968}"/>
              </a:ext>
            </a:extLst>
          </p:cNvPr>
          <p:cNvGrpSpPr/>
          <p:nvPr/>
        </p:nvGrpSpPr>
        <p:grpSpPr>
          <a:xfrm>
            <a:off x="551384" y="1425626"/>
            <a:ext cx="567390" cy="567390"/>
            <a:chOff x="1055164" y="500246"/>
            <a:chExt cx="567390" cy="567390"/>
          </a:xfrm>
        </p:grpSpPr>
        <p:sp>
          <p:nvSpPr>
            <p:cNvPr id="9" name="椭圆 8">
              <a:extLst>
                <a:ext uri="{FF2B5EF4-FFF2-40B4-BE49-F238E27FC236}">
                  <a16:creationId xmlns:a16="http://schemas.microsoft.com/office/drawing/2014/main" xmlns="" id="{5BB8C747-F931-4431-B7D3-AAB43002B360}"/>
                </a:ext>
              </a:extLst>
            </p:cNvPr>
            <p:cNvSpPr/>
            <p:nvPr/>
          </p:nvSpPr>
          <p:spPr bwMode="auto">
            <a:xfrm>
              <a:off x="1055164" y="500246"/>
              <a:ext cx="567390" cy="567390"/>
            </a:xfrm>
            <a:prstGeom prst="ellipse">
              <a:avLst/>
            </a:prstGeom>
            <a:solidFill>
              <a:srgbClr val="FF0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392" tIns="45696" rIns="91392" bIns="45696" numCol="1" rtlCol="0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 sz="1599">
                <a:solidFill>
                  <a:srgbClr val="FFFFFF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0" name="TextBox 6">
              <a:extLst>
                <a:ext uri="{FF2B5EF4-FFF2-40B4-BE49-F238E27FC236}">
                  <a16:creationId xmlns:a16="http://schemas.microsoft.com/office/drawing/2014/main" xmlns="" id="{D9F9DE1D-06B6-4F1F-B718-AFC982CE6DFD}"/>
                </a:ext>
              </a:extLst>
            </p:cNvPr>
            <p:cNvSpPr txBox="1"/>
            <p:nvPr/>
          </p:nvSpPr>
          <p:spPr>
            <a:xfrm>
              <a:off x="1093388" y="559404"/>
              <a:ext cx="495649" cy="46153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ctr">
                <a:defRPr sz="2400">
                  <a:solidFill>
                    <a:schemeClr val="accent2"/>
                  </a:solidFill>
                  <a:latin typeface="Lifeline JL" panose="00000400000000000000" pitchFamily="2" charset="0"/>
                  <a:ea typeface="+mj-ea"/>
                </a:defRPr>
              </a:lvl1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r>
                <a:rPr lang="en-US" altLang="zh-CN" sz="2399" dirty="0">
                  <a:solidFill>
                    <a:schemeClr val="bg1"/>
                  </a:solidFill>
                </a:rPr>
                <a:t>03</a:t>
              </a:r>
              <a:endParaRPr lang="zh-CN" altLang="en-US" sz="2399" dirty="0">
                <a:solidFill>
                  <a:schemeClr val="bg1"/>
                </a:solidFill>
              </a:endParaRPr>
            </a:p>
          </p:txBody>
        </p:sp>
      </p:grpSp>
      <p:sp>
        <p:nvSpPr>
          <p:cNvPr id="11" name="矩形 10">
            <a:extLst>
              <a:ext uri="{FF2B5EF4-FFF2-40B4-BE49-F238E27FC236}">
                <a16:creationId xmlns:a16="http://schemas.microsoft.com/office/drawing/2014/main" xmlns="" id="{739066D6-941F-489F-8332-DAF324313DD9}"/>
              </a:ext>
            </a:extLst>
          </p:cNvPr>
          <p:cNvSpPr/>
          <p:nvPr/>
        </p:nvSpPr>
        <p:spPr>
          <a:xfrm>
            <a:off x="1118774" y="1476815"/>
            <a:ext cx="1737773" cy="3999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999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/>
              </a:rPr>
              <a:t>维修车间定位</a:t>
            </a:r>
          </a:p>
        </p:txBody>
      </p:sp>
      <p:grpSp>
        <p:nvGrpSpPr>
          <p:cNvPr id="12" name="组合 11">
            <a:extLst>
              <a:ext uri="{FF2B5EF4-FFF2-40B4-BE49-F238E27FC236}">
                <a16:creationId xmlns:a16="http://schemas.microsoft.com/office/drawing/2014/main" xmlns="" id="{F4EE96EB-57BB-4004-9ADE-732CEA491F26}"/>
              </a:ext>
            </a:extLst>
          </p:cNvPr>
          <p:cNvGrpSpPr/>
          <p:nvPr/>
        </p:nvGrpSpPr>
        <p:grpSpPr>
          <a:xfrm>
            <a:off x="551384" y="2801335"/>
            <a:ext cx="567390" cy="567390"/>
            <a:chOff x="1055164" y="1875955"/>
            <a:chExt cx="567390" cy="567390"/>
          </a:xfrm>
        </p:grpSpPr>
        <p:sp>
          <p:nvSpPr>
            <p:cNvPr id="13" name="椭圆 12">
              <a:extLst>
                <a:ext uri="{FF2B5EF4-FFF2-40B4-BE49-F238E27FC236}">
                  <a16:creationId xmlns:a16="http://schemas.microsoft.com/office/drawing/2014/main" xmlns="" id="{F1D57BC8-6DE9-49A7-A00B-565D4A67C363}"/>
                </a:ext>
              </a:extLst>
            </p:cNvPr>
            <p:cNvSpPr/>
            <p:nvPr/>
          </p:nvSpPr>
          <p:spPr bwMode="auto">
            <a:xfrm>
              <a:off x="1055164" y="1875955"/>
              <a:ext cx="567390" cy="567390"/>
            </a:xfrm>
            <a:prstGeom prst="ellipse">
              <a:avLst/>
            </a:prstGeom>
            <a:solidFill>
              <a:srgbClr val="FF0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392" tIns="45696" rIns="91392" bIns="45696" numCol="1" rtlCol="0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 sz="1599">
                <a:solidFill>
                  <a:srgbClr val="FFFFFF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4" name="TextBox 12">
              <a:extLst>
                <a:ext uri="{FF2B5EF4-FFF2-40B4-BE49-F238E27FC236}">
                  <a16:creationId xmlns:a16="http://schemas.microsoft.com/office/drawing/2014/main" xmlns="" id="{7B21AA96-C344-4B3F-82A9-EE6B0F889FA7}"/>
                </a:ext>
              </a:extLst>
            </p:cNvPr>
            <p:cNvSpPr txBox="1"/>
            <p:nvPr/>
          </p:nvSpPr>
          <p:spPr>
            <a:xfrm>
              <a:off x="1093388" y="1927556"/>
              <a:ext cx="495649" cy="46153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ctr">
                <a:defRPr sz="2400">
                  <a:solidFill>
                    <a:schemeClr val="accent2"/>
                  </a:solidFill>
                  <a:latin typeface="Lifeline JL" panose="00000400000000000000" pitchFamily="2" charset="0"/>
                  <a:ea typeface="+mj-ea"/>
                </a:defRPr>
              </a:lvl1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r>
                <a:rPr lang="en-US" altLang="zh-CN" sz="2399" dirty="0">
                  <a:solidFill>
                    <a:schemeClr val="bg1"/>
                  </a:solidFill>
                </a:rPr>
                <a:t>04</a:t>
              </a:r>
              <a:endParaRPr lang="zh-CN" altLang="en-US" sz="2399" dirty="0">
                <a:solidFill>
                  <a:schemeClr val="bg1"/>
                </a:solidFill>
              </a:endParaRPr>
            </a:p>
          </p:txBody>
        </p:sp>
      </p:grpSp>
      <p:sp>
        <p:nvSpPr>
          <p:cNvPr id="15" name="矩形 14">
            <a:extLst>
              <a:ext uri="{FF2B5EF4-FFF2-40B4-BE49-F238E27FC236}">
                <a16:creationId xmlns:a16="http://schemas.microsoft.com/office/drawing/2014/main" xmlns="" id="{7E7A05B0-CB82-488D-A2F8-C02C1A1BD617}"/>
              </a:ext>
            </a:extLst>
          </p:cNvPr>
          <p:cNvSpPr/>
          <p:nvPr/>
        </p:nvSpPr>
        <p:spPr>
          <a:xfrm>
            <a:off x="1118774" y="2852524"/>
            <a:ext cx="1737773" cy="3999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999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/>
              </a:rPr>
              <a:t>客户接待区</a:t>
            </a: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xmlns="" id="{923BE118-0AB2-431B-A5C0-4829685B30DD}"/>
              </a:ext>
            </a:extLst>
          </p:cNvPr>
          <p:cNvSpPr/>
          <p:nvPr/>
        </p:nvSpPr>
        <p:spPr>
          <a:xfrm>
            <a:off x="1118774" y="3185881"/>
            <a:ext cx="6128768" cy="5844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599" dirty="0">
                <a:solidFill>
                  <a:srgbClr val="302A28"/>
                </a:solidFill>
                <a:latin typeface="微软雅黑"/>
              </a:rPr>
              <a:t>接待区布置宽敞明亮，通风条件好，服务柜台样式新颖大方、色调温和、高低适当。</a:t>
            </a:r>
          </a:p>
        </p:txBody>
      </p:sp>
      <p:grpSp>
        <p:nvGrpSpPr>
          <p:cNvPr id="17" name="组合 16">
            <a:extLst>
              <a:ext uri="{FF2B5EF4-FFF2-40B4-BE49-F238E27FC236}">
                <a16:creationId xmlns:a16="http://schemas.microsoft.com/office/drawing/2014/main" xmlns="" id="{4058A749-8BC3-4FF9-BA6A-58F42FFFDC1C}"/>
              </a:ext>
            </a:extLst>
          </p:cNvPr>
          <p:cNvGrpSpPr/>
          <p:nvPr/>
        </p:nvGrpSpPr>
        <p:grpSpPr>
          <a:xfrm>
            <a:off x="551384" y="4083620"/>
            <a:ext cx="567390" cy="567390"/>
            <a:chOff x="1055164" y="3158240"/>
            <a:chExt cx="567390" cy="567390"/>
          </a:xfrm>
        </p:grpSpPr>
        <p:sp>
          <p:nvSpPr>
            <p:cNvPr id="18" name="椭圆 17">
              <a:extLst>
                <a:ext uri="{FF2B5EF4-FFF2-40B4-BE49-F238E27FC236}">
                  <a16:creationId xmlns:a16="http://schemas.microsoft.com/office/drawing/2014/main" xmlns="" id="{26D2E6A6-101F-428F-AD72-A7648E567E42}"/>
                </a:ext>
              </a:extLst>
            </p:cNvPr>
            <p:cNvSpPr/>
            <p:nvPr/>
          </p:nvSpPr>
          <p:spPr bwMode="auto">
            <a:xfrm>
              <a:off x="1055164" y="3158240"/>
              <a:ext cx="567390" cy="567390"/>
            </a:xfrm>
            <a:prstGeom prst="ellipse">
              <a:avLst/>
            </a:prstGeom>
            <a:solidFill>
              <a:srgbClr val="FF0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392" tIns="45696" rIns="91392" bIns="45696" numCol="1" rtlCol="0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 sz="1599">
                <a:solidFill>
                  <a:srgbClr val="FFFFFF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19" name="TextBox 17">
              <a:extLst>
                <a:ext uri="{FF2B5EF4-FFF2-40B4-BE49-F238E27FC236}">
                  <a16:creationId xmlns:a16="http://schemas.microsoft.com/office/drawing/2014/main" xmlns="" id="{82CBE435-FAAB-4500-B1E6-D3270F2255FD}"/>
                </a:ext>
              </a:extLst>
            </p:cNvPr>
            <p:cNvSpPr txBox="1"/>
            <p:nvPr/>
          </p:nvSpPr>
          <p:spPr>
            <a:xfrm>
              <a:off x="1093388" y="3223700"/>
              <a:ext cx="495649" cy="46153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ctr">
                <a:defRPr sz="2400">
                  <a:solidFill>
                    <a:schemeClr val="accent2"/>
                  </a:solidFill>
                  <a:latin typeface="Lifeline JL" panose="00000400000000000000" pitchFamily="2" charset="0"/>
                  <a:ea typeface="+mj-ea"/>
                </a:defRPr>
              </a:lvl1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r>
                <a:rPr lang="en-US" altLang="zh-CN" sz="2399" dirty="0">
                  <a:solidFill>
                    <a:schemeClr val="bg1"/>
                  </a:solidFill>
                </a:rPr>
                <a:t>06</a:t>
              </a:r>
              <a:endParaRPr lang="zh-CN" altLang="en-US" sz="2399" dirty="0">
                <a:solidFill>
                  <a:schemeClr val="bg1"/>
                </a:solidFill>
              </a:endParaRPr>
            </a:p>
          </p:txBody>
        </p:sp>
      </p:grpSp>
      <p:sp>
        <p:nvSpPr>
          <p:cNvPr id="20" name="矩形 19">
            <a:extLst>
              <a:ext uri="{FF2B5EF4-FFF2-40B4-BE49-F238E27FC236}">
                <a16:creationId xmlns:a16="http://schemas.microsoft.com/office/drawing/2014/main" xmlns="" id="{A9CAA446-2550-4CC3-B460-8114F3C93573}"/>
              </a:ext>
            </a:extLst>
          </p:cNvPr>
          <p:cNvSpPr/>
          <p:nvPr/>
        </p:nvSpPr>
        <p:spPr>
          <a:xfrm>
            <a:off x="1118774" y="4134810"/>
            <a:ext cx="1737773" cy="3999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999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/>
              </a:rPr>
              <a:t>车间设备定位</a:t>
            </a:r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xmlns="" id="{D6F7C53C-48F5-451C-8F8F-6AB5590B82DE}"/>
              </a:ext>
            </a:extLst>
          </p:cNvPr>
          <p:cNvSpPr/>
          <p:nvPr/>
        </p:nvSpPr>
        <p:spPr>
          <a:xfrm>
            <a:off x="1118774" y="4463435"/>
            <a:ext cx="6128768" cy="8305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599" dirty="0">
                <a:solidFill>
                  <a:srgbClr val="302A28"/>
                </a:solidFill>
                <a:latin typeface="微软雅黑"/>
              </a:rPr>
              <a:t>所有客户能看到的设备采用著名品牌，从感官上减少客户对综合修理厂的疑虑。设备采购上以“生产上适用，技术上先进，经济上合理”为原则。</a:t>
            </a:r>
          </a:p>
        </p:txBody>
      </p:sp>
      <p:grpSp>
        <p:nvGrpSpPr>
          <p:cNvPr id="22" name="组合 21">
            <a:extLst>
              <a:ext uri="{FF2B5EF4-FFF2-40B4-BE49-F238E27FC236}">
                <a16:creationId xmlns:a16="http://schemas.microsoft.com/office/drawing/2014/main" xmlns="" id="{9F7C22F0-7FFB-4066-8D1D-646E2B915CDB}"/>
              </a:ext>
            </a:extLst>
          </p:cNvPr>
          <p:cNvGrpSpPr/>
          <p:nvPr/>
        </p:nvGrpSpPr>
        <p:grpSpPr>
          <a:xfrm>
            <a:off x="551384" y="5541898"/>
            <a:ext cx="567390" cy="567390"/>
            <a:chOff x="1055164" y="4616518"/>
            <a:chExt cx="567390" cy="567390"/>
          </a:xfrm>
        </p:grpSpPr>
        <p:sp>
          <p:nvSpPr>
            <p:cNvPr id="23" name="椭圆 22">
              <a:extLst>
                <a:ext uri="{FF2B5EF4-FFF2-40B4-BE49-F238E27FC236}">
                  <a16:creationId xmlns:a16="http://schemas.microsoft.com/office/drawing/2014/main" xmlns="" id="{5E906816-C693-4842-86D0-86BAF6A880DB}"/>
                </a:ext>
              </a:extLst>
            </p:cNvPr>
            <p:cNvSpPr/>
            <p:nvPr/>
          </p:nvSpPr>
          <p:spPr bwMode="auto">
            <a:xfrm>
              <a:off x="1055164" y="4616518"/>
              <a:ext cx="567390" cy="567390"/>
            </a:xfrm>
            <a:prstGeom prst="ellipse">
              <a:avLst/>
            </a:prstGeom>
            <a:solidFill>
              <a:srgbClr val="FF0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392" tIns="45696" rIns="91392" bIns="45696" numCol="1" rtlCol="0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 sz="1599">
                <a:solidFill>
                  <a:srgbClr val="FFFFFF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24" name="TextBox 21">
              <a:extLst>
                <a:ext uri="{FF2B5EF4-FFF2-40B4-BE49-F238E27FC236}">
                  <a16:creationId xmlns:a16="http://schemas.microsoft.com/office/drawing/2014/main" xmlns="" id="{D1209F31-C60D-4C83-B73F-227737E83593}"/>
                </a:ext>
              </a:extLst>
            </p:cNvPr>
            <p:cNvSpPr txBox="1"/>
            <p:nvPr/>
          </p:nvSpPr>
          <p:spPr>
            <a:xfrm>
              <a:off x="1093388" y="4663860"/>
              <a:ext cx="495649" cy="46153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ctr">
                <a:defRPr sz="2400">
                  <a:solidFill>
                    <a:schemeClr val="accent2"/>
                  </a:solidFill>
                  <a:latin typeface="Lifeline JL" panose="00000400000000000000" pitchFamily="2" charset="0"/>
                  <a:ea typeface="+mj-ea"/>
                </a:defRPr>
              </a:lvl1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r>
                <a:rPr lang="en-US" altLang="zh-CN" sz="2399" dirty="0">
                  <a:solidFill>
                    <a:schemeClr val="bg1"/>
                  </a:solidFill>
                </a:rPr>
                <a:t>07</a:t>
              </a:r>
              <a:endParaRPr lang="zh-CN" altLang="en-US" sz="2399" dirty="0">
                <a:solidFill>
                  <a:schemeClr val="bg1"/>
                </a:solidFill>
              </a:endParaRPr>
            </a:p>
          </p:txBody>
        </p:sp>
      </p:grpSp>
      <p:sp>
        <p:nvSpPr>
          <p:cNvPr id="25" name="矩形 24">
            <a:extLst>
              <a:ext uri="{FF2B5EF4-FFF2-40B4-BE49-F238E27FC236}">
                <a16:creationId xmlns:a16="http://schemas.microsoft.com/office/drawing/2014/main" xmlns="" id="{A61FD42B-2AD3-4426-A4A8-6806F169F002}"/>
              </a:ext>
            </a:extLst>
          </p:cNvPr>
          <p:cNvSpPr/>
          <p:nvPr/>
        </p:nvSpPr>
        <p:spPr>
          <a:xfrm>
            <a:off x="1118774" y="5596162"/>
            <a:ext cx="1737773" cy="3999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999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/>
              </a:rPr>
              <a:t>聘用人员定位</a:t>
            </a:r>
          </a:p>
        </p:txBody>
      </p:sp>
      <p:sp>
        <p:nvSpPr>
          <p:cNvPr id="26" name="矩形 25">
            <a:extLst>
              <a:ext uri="{FF2B5EF4-FFF2-40B4-BE49-F238E27FC236}">
                <a16:creationId xmlns:a16="http://schemas.microsoft.com/office/drawing/2014/main" xmlns="" id="{364DC631-2CA2-4C05-963F-07BCF638B6D2}"/>
              </a:ext>
            </a:extLst>
          </p:cNvPr>
          <p:cNvSpPr/>
          <p:nvPr/>
        </p:nvSpPr>
        <p:spPr>
          <a:xfrm>
            <a:off x="1118774" y="5949280"/>
            <a:ext cx="6128768" cy="5844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599" dirty="0">
                <a:solidFill>
                  <a:srgbClr val="302A28"/>
                </a:solidFill>
                <a:latin typeface="微软雅黑"/>
              </a:rPr>
              <a:t>技术人员必须具备高端修理技术和优良的工作习惯。服务接待人员必须具有过服务行业的工作经验，拥有良好的形象服务意识。</a:t>
            </a:r>
          </a:p>
        </p:txBody>
      </p:sp>
      <p:pic>
        <p:nvPicPr>
          <p:cNvPr id="27" name="Picture 2">
            <a:extLst>
              <a:ext uri="{FF2B5EF4-FFF2-40B4-BE49-F238E27FC236}">
                <a16:creationId xmlns:a16="http://schemas.microsoft.com/office/drawing/2014/main" xmlns="" id="{EF14EB21-DC99-497B-8058-8A41655407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24192" y="727193"/>
            <a:ext cx="3378003" cy="257114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" name="Picture 3">
            <a:extLst>
              <a:ext uri="{FF2B5EF4-FFF2-40B4-BE49-F238E27FC236}">
                <a16:creationId xmlns:a16="http://schemas.microsoft.com/office/drawing/2014/main" xmlns="" id="{9ED2CD6A-C6AB-4BD3-9B1C-BD2F26F0FF3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7537"/>
          <a:stretch>
            <a:fillRect/>
          </a:stretch>
        </p:blipFill>
        <p:spPr bwMode="auto">
          <a:xfrm>
            <a:off x="7836335" y="3505262"/>
            <a:ext cx="3365860" cy="27320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005852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75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250"/>
                            </p:stCondLst>
                            <p:childTnLst>
                              <p:par>
                                <p:cTn id="3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750"/>
                            </p:stCondLst>
                            <p:childTnLst>
                              <p:par>
                                <p:cTn id="3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250"/>
                            </p:stCondLst>
                            <p:childTnLst>
                              <p:par>
                                <p:cTn id="4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750"/>
                            </p:stCondLst>
                            <p:childTnLst>
                              <p:par>
                                <p:cTn id="4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250"/>
                            </p:stCondLst>
                            <p:childTnLst>
                              <p:par>
                                <p:cTn id="5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4750"/>
                            </p:stCondLst>
                            <p:childTnLst>
                              <p:par>
                                <p:cTn id="5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250"/>
                            </p:stCondLst>
                            <p:childTnLst>
                              <p:par>
                                <p:cTn id="5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750"/>
                            </p:stCondLst>
                            <p:childTnLst>
                              <p:par>
                                <p:cTn id="62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4" presetClass="entr" presetSubtype="1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1" grpId="0"/>
      <p:bldP spid="15" grpId="0"/>
      <p:bldP spid="16" grpId="0"/>
      <p:bldP spid="20" grpId="0"/>
      <p:bldP spid="21" grpId="0"/>
      <p:bldP spid="25" grpId="0"/>
      <p:bldP spid="2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等腰三角形 1">
            <a:extLst>
              <a:ext uri="{FF2B5EF4-FFF2-40B4-BE49-F238E27FC236}">
                <a16:creationId xmlns:a16="http://schemas.microsoft.com/office/drawing/2014/main" xmlns="" id="{2C6049A8-F128-42D9-BB1F-BC3F99C60995}"/>
              </a:ext>
            </a:extLst>
          </p:cNvPr>
          <p:cNvSpPr/>
          <p:nvPr/>
        </p:nvSpPr>
        <p:spPr>
          <a:xfrm rot="5400000">
            <a:off x="-68579" y="342600"/>
            <a:ext cx="994396" cy="857236"/>
          </a:xfrm>
          <a:prstGeom prst="triangle">
            <a:avLst>
              <a:gd name="adj" fmla="val 63472"/>
            </a:avLst>
          </a:prstGeom>
          <a:solidFill>
            <a:srgbClr val="E2231A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grpSp>
        <p:nvGrpSpPr>
          <p:cNvPr id="3" name="组合 2">
            <a:extLst>
              <a:ext uri="{FF2B5EF4-FFF2-40B4-BE49-F238E27FC236}">
                <a16:creationId xmlns:a16="http://schemas.microsoft.com/office/drawing/2014/main" xmlns="" id="{B734B75F-103D-4D0F-B587-95BFF9751BAE}"/>
              </a:ext>
            </a:extLst>
          </p:cNvPr>
          <p:cNvGrpSpPr/>
          <p:nvPr/>
        </p:nvGrpSpPr>
        <p:grpSpPr>
          <a:xfrm>
            <a:off x="1055440" y="550092"/>
            <a:ext cx="6558644" cy="763582"/>
            <a:chOff x="874713" y="281210"/>
            <a:chExt cx="6558644" cy="763582"/>
          </a:xfrm>
        </p:grpSpPr>
        <p:sp>
          <p:nvSpPr>
            <p:cNvPr id="4" name="文本框 3">
              <a:extLst>
                <a:ext uri="{FF2B5EF4-FFF2-40B4-BE49-F238E27FC236}">
                  <a16:creationId xmlns:a16="http://schemas.microsoft.com/office/drawing/2014/main" xmlns="" id="{C526AFB5-A739-461C-91FB-7F7F738F3852}"/>
                </a:ext>
              </a:extLst>
            </p:cNvPr>
            <p:cNvSpPr txBox="1"/>
            <p:nvPr/>
          </p:nvSpPr>
          <p:spPr>
            <a:xfrm>
              <a:off x="874713" y="281210"/>
              <a:ext cx="1826141" cy="58477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3200" b="1" dirty="0">
                  <a:solidFill>
                    <a:srgbClr val="E2231A"/>
                  </a:solidFill>
                  <a:latin typeface="Arial"/>
                </a:rPr>
                <a:t>市场定位</a:t>
              </a:r>
            </a:p>
          </p:txBody>
        </p:sp>
        <p:sp>
          <p:nvSpPr>
            <p:cNvPr id="5" name="文本框 4">
              <a:extLst>
                <a:ext uri="{FF2B5EF4-FFF2-40B4-BE49-F238E27FC236}">
                  <a16:creationId xmlns:a16="http://schemas.microsoft.com/office/drawing/2014/main" xmlns="" id="{D107D8A5-B8B7-4856-B715-D722E7054D5F}"/>
                </a:ext>
              </a:extLst>
            </p:cNvPr>
            <p:cNvSpPr txBox="1"/>
            <p:nvPr/>
          </p:nvSpPr>
          <p:spPr>
            <a:xfrm>
              <a:off x="874713" y="775551"/>
              <a:ext cx="6558644" cy="26924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100" dirty="0">
                  <a:solidFill>
                    <a:prstClr val="white">
                      <a:lumMod val="50000"/>
                    </a:prstClr>
                  </a:solidFill>
                  <a:latin typeface="Arial"/>
                </a:rPr>
                <a:t>market positioning</a:t>
              </a:r>
            </a:p>
          </p:txBody>
        </p:sp>
      </p:grpSp>
      <p:sp>
        <p:nvSpPr>
          <p:cNvPr id="26" name="文本框 4">
            <a:extLst>
              <a:ext uri="{FF2B5EF4-FFF2-40B4-BE49-F238E27FC236}">
                <a16:creationId xmlns:a16="http://schemas.microsoft.com/office/drawing/2014/main" xmlns="" id="{E0D0DA57-B967-4C3D-9EAA-825B0746264A}"/>
              </a:ext>
            </a:extLst>
          </p:cNvPr>
          <p:cNvSpPr txBox="1"/>
          <p:nvPr/>
        </p:nvSpPr>
        <p:spPr>
          <a:xfrm>
            <a:off x="1096651" y="1675791"/>
            <a:ext cx="493618" cy="410561"/>
          </a:xfrm>
          <a:prstGeom prst="rect">
            <a:avLst/>
          </a:prstGeom>
          <a:noFill/>
        </p:spPr>
        <p:txBody>
          <a:bodyPr wrap="none" lIns="117208" tIns="58604" rIns="117208" bIns="58604">
            <a:prstTxWarp prst="textPlain">
              <a:avLst/>
            </a:prstTxWarp>
            <a:normAutofit fontScale="47500" lnSpcReduction="20000"/>
          </a:bodyPr>
          <a:lstStyle/>
          <a:p>
            <a:r>
              <a:rPr lang="en-US" sz="4800" dirty="0">
                <a:solidFill>
                  <a:srgbClr val="FFFFFF">
                    <a:lumMod val="65000"/>
                  </a:srgbClr>
                </a:solidFill>
                <a:latin typeface="Arial"/>
              </a:rPr>
              <a:t>“</a:t>
            </a:r>
          </a:p>
        </p:txBody>
      </p:sp>
      <p:sp>
        <p:nvSpPr>
          <p:cNvPr id="29" name="矩形 28">
            <a:extLst>
              <a:ext uri="{FF2B5EF4-FFF2-40B4-BE49-F238E27FC236}">
                <a16:creationId xmlns:a16="http://schemas.microsoft.com/office/drawing/2014/main" xmlns="" id="{CF576E8E-464C-43CF-8AEA-87EE4BCF0D99}"/>
              </a:ext>
            </a:extLst>
          </p:cNvPr>
          <p:cNvSpPr/>
          <p:nvPr/>
        </p:nvSpPr>
        <p:spPr>
          <a:xfrm>
            <a:off x="1733003" y="1811020"/>
            <a:ext cx="4281704" cy="396134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just">
              <a:lnSpc>
                <a:spcPct val="120000"/>
              </a:lnSpc>
            </a:pPr>
            <a:r>
              <a:rPr lang="zh-CN" altLang="en-US" b="1" dirty="0">
                <a:solidFill>
                  <a:srgbClr val="000000">
                    <a:lumMod val="65000"/>
                    <a:lumOff val="35000"/>
                  </a:srgbClr>
                </a:solidFill>
                <a:latin typeface="Arial"/>
              </a:rPr>
              <a:t>售后带动销售销售服务于售后</a:t>
            </a:r>
          </a:p>
        </p:txBody>
      </p:sp>
      <p:grpSp>
        <p:nvGrpSpPr>
          <p:cNvPr id="30" name="组合 29">
            <a:extLst>
              <a:ext uri="{FF2B5EF4-FFF2-40B4-BE49-F238E27FC236}">
                <a16:creationId xmlns:a16="http://schemas.microsoft.com/office/drawing/2014/main" xmlns="" id="{D993A227-FBEF-4860-990E-AE685C2080F3}"/>
              </a:ext>
            </a:extLst>
          </p:cNvPr>
          <p:cNvGrpSpPr/>
          <p:nvPr/>
        </p:nvGrpSpPr>
        <p:grpSpPr>
          <a:xfrm>
            <a:off x="878205" y="3967202"/>
            <a:ext cx="10279237" cy="2160240"/>
            <a:chOff x="1012651" y="3338997"/>
            <a:chExt cx="10279237" cy="2160240"/>
          </a:xfrm>
        </p:grpSpPr>
        <p:sp>
          <p:nvSpPr>
            <p:cNvPr id="31" name="任意多边形: 形状 9">
              <a:extLst>
                <a:ext uri="{FF2B5EF4-FFF2-40B4-BE49-F238E27FC236}">
                  <a16:creationId xmlns:a16="http://schemas.microsoft.com/office/drawing/2014/main" xmlns="" id="{19995374-090D-4F12-9C91-6798798A1D33}"/>
                </a:ext>
              </a:extLst>
            </p:cNvPr>
            <p:cNvSpPr/>
            <p:nvPr/>
          </p:nvSpPr>
          <p:spPr>
            <a:xfrm>
              <a:off x="5859506" y="3726141"/>
              <a:ext cx="504056" cy="1385955"/>
            </a:xfrm>
            <a:custGeom>
              <a:avLst/>
              <a:gdLst>
                <a:gd name="connsiteX0" fmla="*/ 252028 w 504056"/>
                <a:gd name="connsiteY0" fmla="*/ 0 h 1385955"/>
                <a:gd name="connsiteX1" fmla="*/ 257409 w 504056"/>
                <a:gd name="connsiteY1" fmla="*/ 5920 h 1385955"/>
                <a:gd name="connsiteX2" fmla="*/ 504056 w 504056"/>
                <a:gd name="connsiteY2" fmla="*/ 692977 h 1385955"/>
                <a:gd name="connsiteX3" fmla="*/ 257409 w 504056"/>
                <a:gd name="connsiteY3" fmla="*/ 1380034 h 1385955"/>
                <a:gd name="connsiteX4" fmla="*/ 252028 w 504056"/>
                <a:gd name="connsiteY4" fmla="*/ 1385955 h 1385955"/>
                <a:gd name="connsiteX5" fmla="*/ 246647 w 504056"/>
                <a:gd name="connsiteY5" fmla="*/ 1380034 h 1385955"/>
                <a:gd name="connsiteX6" fmla="*/ 0 w 504056"/>
                <a:gd name="connsiteY6" fmla="*/ 692977 h 1385955"/>
                <a:gd name="connsiteX7" fmla="*/ 246647 w 504056"/>
                <a:gd name="connsiteY7" fmla="*/ 5920 h 1385955"/>
                <a:gd name="connsiteX8" fmla="*/ 252028 w 504056"/>
                <a:gd name="connsiteY8" fmla="*/ 0 h 13859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04056" h="1385955">
                  <a:moveTo>
                    <a:pt x="252028" y="0"/>
                  </a:moveTo>
                  <a:lnTo>
                    <a:pt x="257409" y="5920"/>
                  </a:lnTo>
                  <a:cubicBezTo>
                    <a:pt x="411495" y="192629"/>
                    <a:pt x="504056" y="431994"/>
                    <a:pt x="504056" y="692977"/>
                  </a:cubicBezTo>
                  <a:cubicBezTo>
                    <a:pt x="504056" y="953961"/>
                    <a:pt x="411495" y="1193326"/>
                    <a:pt x="257409" y="1380034"/>
                  </a:cubicBezTo>
                  <a:lnTo>
                    <a:pt x="252028" y="1385955"/>
                  </a:lnTo>
                  <a:lnTo>
                    <a:pt x="246647" y="1380034"/>
                  </a:lnTo>
                  <a:cubicBezTo>
                    <a:pt x="92562" y="1193326"/>
                    <a:pt x="0" y="953961"/>
                    <a:pt x="0" y="692977"/>
                  </a:cubicBezTo>
                  <a:cubicBezTo>
                    <a:pt x="0" y="431994"/>
                    <a:pt x="92562" y="192629"/>
                    <a:pt x="246647" y="5920"/>
                  </a:cubicBezTo>
                  <a:lnTo>
                    <a:pt x="252028" y="0"/>
                  </a:lnTo>
                  <a:close/>
                </a:path>
              </a:pathLst>
            </a:custGeom>
            <a:solidFill>
              <a:srgbClr val="E2231A">
                <a:lumMod val="20000"/>
                <a:lumOff val="80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  <p:sp>
          <p:nvSpPr>
            <p:cNvPr id="32" name="任意多边形: 形状 8">
              <a:extLst>
                <a:ext uri="{FF2B5EF4-FFF2-40B4-BE49-F238E27FC236}">
                  <a16:creationId xmlns:a16="http://schemas.microsoft.com/office/drawing/2014/main" xmlns="" id="{073CC54B-64A9-4F4C-9E42-99829E194FB1}"/>
                </a:ext>
              </a:extLst>
            </p:cNvPr>
            <p:cNvSpPr/>
            <p:nvPr/>
          </p:nvSpPr>
          <p:spPr>
            <a:xfrm>
              <a:off x="4059306" y="3338997"/>
              <a:ext cx="1908212" cy="2160240"/>
            </a:xfrm>
            <a:custGeom>
              <a:avLst/>
              <a:gdLst>
                <a:gd name="connsiteX0" fmla="*/ 1080120 w 1908212"/>
                <a:gd name="connsiteY0" fmla="*/ 0 h 2160240"/>
                <a:gd name="connsiteX1" fmla="*/ 1843880 w 1908212"/>
                <a:gd name="connsiteY1" fmla="*/ 316360 h 2160240"/>
                <a:gd name="connsiteX2" fmla="*/ 1908212 w 1908212"/>
                <a:gd name="connsiteY2" fmla="*/ 387143 h 2160240"/>
                <a:gd name="connsiteX3" fmla="*/ 1902831 w 1908212"/>
                <a:gd name="connsiteY3" fmla="*/ 393063 h 2160240"/>
                <a:gd name="connsiteX4" fmla="*/ 1656184 w 1908212"/>
                <a:gd name="connsiteY4" fmla="*/ 1080120 h 2160240"/>
                <a:gd name="connsiteX5" fmla="*/ 1902831 w 1908212"/>
                <a:gd name="connsiteY5" fmla="*/ 1767177 h 2160240"/>
                <a:gd name="connsiteX6" fmla="*/ 1908212 w 1908212"/>
                <a:gd name="connsiteY6" fmla="*/ 1773098 h 2160240"/>
                <a:gd name="connsiteX7" fmla="*/ 1843880 w 1908212"/>
                <a:gd name="connsiteY7" fmla="*/ 1843880 h 2160240"/>
                <a:gd name="connsiteX8" fmla="*/ 1080120 w 1908212"/>
                <a:gd name="connsiteY8" fmla="*/ 2160240 h 2160240"/>
                <a:gd name="connsiteX9" fmla="*/ 0 w 1908212"/>
                <a:gd name="connsiteY9" fmla="*/ 1080120 h 2160240"/>
                <a:gd name="connsiteX10" fmla="*/ 1080120 w 1908212"/>
                <a:gd name="connsiteY10" fmla="*/ 0 h 2160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908212" h="2160240">
                  <a:moveTo>
                    <a:pt x="1080120" y="0"/>
                  </a:moveTo>
                  <a:cubicBezTo>
                    <a:pt x="1378387" y="0"/>
                    <a:pt x="1648417" y="120897"/>
                    <a:pt x="1843880" y="316360"/>
                  </a:cubicBezTo>
                  <a:lnTo>
                    <a:pt x="1908212" y="387143"/>
                  </a:lnTo>
                  <a:lnTo>
                    <a:pt x="1902831" y="393063"/>
                  </a:lnTo>
                  <a:cubicBezTo>
                    <a:pt x="1748746" y="579772"/>
                    <a:pt x="1656184" y="819137"/>
                    <a:pt x="1656184" y="1080120"/>
                  </a:cubicBezTo>
                  <a:cubicBezTo>
                    <a:pt x="1656184" y="1341104"/>
                    <a:pt x="1748746" y="1580469"/>
                    <a:pt x="1902831" y="1767177"/>
                  </a:cubicBezTo>
                  <a:lnTo>
                    <a:pt x="1908212" y="1773098"/>
                  </a:lnTo>
                  <a:lnTo>
                    <a:pt x="1843880" y="1843880"/>
                  </a:lnTo>
                  <a:cubicBezTo>
                    <a:pt x="1648417" y="2039344"/>
                    <a:pt x="1378387" y="2160240"/>
                    <a:pt x="1080120" y="2160240"/>
                  </a:cubicBezTo>
                  <a:cubicBezTo>
                    <a:pt x="483586" y="2160240"/>
                    <a:pt x="0" y="1676654"/>
                    <a:pt x="0" y="1080120"/>
                  </a:cubicBezTo>
                  <a:cubicBezTo>
                    <a:pt x="0" y="483586"/>
                    <a:pt x="483586" y="0"/>
                    <a:pt x="1080120" y="0"/>
                  </a:cubicBezTo>
                  <a:close/>
                </a:path>
              </a:pathLst>
            </a:custGeom>
            <a:solidFill>
              <a:srgbClr val="E2231A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wrap="none" anchor="ctr">
              <a:norm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  <p:sp>
          <p:nvSpPr>
            <p:cNvPr id="33" name="任意多边形: 形状 7">
              <a:extLst>
                <a:ext uri="{FF2B5EF4-FFF2-40B4-BE49-F238E27FC236}">
                  <a16:creationId xmlns:a16="http://schemas.microsoft.com/office/drawing/2014/main" xmlns="" id="{BF9D1452-FEB1-4A05-BDE0-1AF339B3C4F5}"/>
                </a:ext>
              </a:extLst>
            </p:cNvPr>
            <p:cNvSpPr/>
            <p:nvPr/>
          </p:nvSpPr>
          <p:spPr>
            <a:xfrm>
              <a:off x="6255550" y="3338997"/>
              <a:ext cx="1908212" cy="2160240"/>
            </a:xfrm>
            <a:custGeom>
              <a:avLst/>
              <a:gdLst>
                <a:gd name="connsiteX0" fmla="*/ 828092 w 1908212"/>
                <a:gd name="connsiteY0" fmla="*/ 0 h 2160240"/>
                <a:gd name="connsiteX1" fmla="*/ 1908212 w 1908212"/>
                <a:gd name="connsiteY1" fmla="*/ 1080120 h 2160240"/>
                <a:gd name="connsiteX2" fmla="*/ 828092 w 1908212"/>
                <a:gd name="connsiteY2" fmla="*/ 2160240 h 2160240"/>
                <a:gd name="connsiteX3" fmla="*/ 64332 w 1908212"/>
                <a:gd name="connsiteY3" fmla="*/ 1843880 h 2160240"/>
                <a:gd name="connsiteX4" fmla="*/ 0 w 1908212"/>
                <a:gd name="connsiteY4" fmla="*/ 1773098 h 2160240"/>
                <a:gd name="connsiteX5" fmla="*/ 5381 w 1908212"/>
                <a:gd name="connsiteY5" fmla="*/ 1767177 h 2160240"/>
                <a:gd name="connsiteX6" fmla="*/ 252028 w 1908212"/>
                <a:gd name="connsiteY6" fmla="*/ 1080120 h 2160240"/>
                <a:gd name="connsiteX7" fmla="*/ 5381 w 1908212"/>
                <a:gd name="connsiteY7" fmla="*/ 393063 h 2160240"/>
                <a:gd name="connsiteX8" fmla="*/ 0 w 1908212"/>
                <a:gd name="connsiteY8" fmla="*/ 387143 h 2160240"/>
                <a:gd name="connsiteX9" fmla="*/ 64332 w 1908212"/>
                <a:gd name="connsiteY9" fmla="*/ 316360 h 2160240"/>
                <a:gd name="connsiteX10" fmla="*/ 828092 w 1908212"/>
                <a:gd name="connsiteY10" fmla="*/ 0 h 2160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908212" h="2160240">
                  <a:moveTo>
                    <a:pt x="828092" y="0"/>
                  </a:moveTo>
                  <a:cubicBezTo>
                    <a:pt x="1424626" y="0"/>
                    <a:pt x="1908212" y="483586"/>
                    <a:pt x="1908212" y="1080120"/>
                  </a:cubicBezTo>
                  <a:cubicBezTo>
                    <a:pt x="1908212" y="1676654"/>
                    <a:pt x="1424626" y="2160240"/>
                    <a:pt x="828092" y="2160240"/>
                  </a:cubicBezTo>
                  <a:cubicBezTo>
                    <a:pt x="529825" y="2160240"/>
                    <a:pt x="259795" y="2039344"/>
                    <a:pt x="64332" y="1843880"/>
                  </a:cubicBezTo>
                  <a:lnTo>
                    <a:pt x="0" y="1773098"/>
                  </a:lnTo>
                  <a:lnTo>
                    <a:pt x="5381" y="1767177"/>
                  </a:lnTo>
                  <a:cubicBezTo>
                    <a:pt x="159467" y="1580469"/>
                    <a:pt x="252028" y="1341104"/>
                    <a:pt x="252028" y="1080120"/>
                  </a:cubicBezTo>
                  <a:cubicBezTo>
                    <a:pt x="252028" y="819137"/>
                    <a:pt x="159467" y="579772"/>
                    <a:pt x="5381" y="393063"/>
                  </a:cubicBezTo>
                  <a:lnTo>
                    <a:pt x="0" y="387143"/>
                  </a:lnTo>
                  <a:lnTo>
                    <a:pt x="64332" y="316360"/>
                  </a:lnTo>
                  <a:cubicBezTo>
                    <a:pt x="259795" y="120897"/>
                    <a:pt x="529825" y="0"/>
                    <a:pt x="828092" y="0"/>
                  </a:cubicBezTo>
                  <a:close/>
                </a:path>
              </a:pathLst>
            </a:custGeom>
            <a:solidFill>
              <a:srgbClr val="586270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wrap="none" anchor="ctr">
              <a:norm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  <p:cxnSp>
          <p:nvCxnSpPr>
            <p:cNvPr id="34" name="直接连接符 33">
              <a:extLst>
                <a:ext uri="{FF2B5EF4-FFF2-40B4-BE49-F238E27FC236}">
                  <a16:creationId xmlns:a16="http://schemas.microsoft.com/office/drawing/2014/main" xmlns="" id="{A79BDD25-3C54-4EB5-99B7-75295975CED2}"/>
                </a:ext>
              </a:extLst>
            </p:cNvPr>
            <p:cNvCxnSpPr/>
            <p:nvPr/>
          </p:nvCxnSpPr>
          <p:spPr>
            <a:xfrm flipH="1">
              <a:off x="1247010" y="4086239"/>
              <a:ext cx="2380248" cy="0"/>
            </a:xfrm>
            <a:prstGeom prst="line">
              <a:avLst/>
            </a:prstGeom>
            <a:noFill/>
            <a:ln w="6350" cap="rnd" cmpd="sng" algn="ctr">
              <a:solidFill>
                <a:srgbClr val="FFFFFF">
                  <a:lumMod val="75000"/>
                </a:srgbClr>
              </a:solidFill>
              <a:prstDash val="dash"/>
              <a:round/>
            </a:ln>
            <a:effectLst/>
          </p:spPr>
        </p:cxnSp>
        <p:sp>
          <p:nvSpPr>
            <p:cNvPr id="35" name="椭圆 34">
              <a:extLst>
                <a:ext uri="{FF2B5EF4-FFF2-40B4-BE49-F238E27FC236}">
                  <a16:creationId xmlns:a16="http://schemas.microsoft.com/office/drawing/2014/main" xmlns="" id="{4A442519-4818-4EFE-8E46-8E4D9137D4CF}"/>
                </a:ext>
              </a:extLst>
            </p:cNvPr>
            <p:cNvSpPr/>
            <p:nvPr/>
          </p:nvSpPr>
          <p:spPr>
            <a:xfrm>
              <a:off x="3698967" y="4090300"/>
              <a:ext cx="657634" cy="657634"/>
            </a:xfrm>
            <a:prstGeom prst="ellipse">
              <a:avLst/>
            </a:prstGeom>
            <a:solidFill>
              <a:srgbClr val="FFFFFF"/>
            </a:solidFill>
            <a:ln w="9525" cap="flat" cmpd="sng" algn="ctr">
              <a:solidFill>
                <a:srgbClr val="E2231A"/>
              </a:solidFill>
              <a:prstDash val="solid"/>
              <a:miter lim="800000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>
                      <a:lumMod val="65000"/>
                      <a:lumOff val="35000"/>
                    </a:srgbClr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rPr>
                <a:t>01</a:t>
              </a: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  <p:sp>
          <p:nvSpPr>
            <p:cNvPr id="36" name="椭圆 35">
              <a:extLst>
                <a:ext uri="{FF2B5EF4-FFF2-40B4-BE49-F238E27FC236}">
                  <a16:creationId xmlns:a16="http://schemas.microsoft.com/office/drawing/2014/main" xmlns="" id="{29E56ED4-8A1A-4130-9975-C8E93E19D328}"/>
                </a:ext>
              </a:extLst>
            </p:cNvPr>
            <p:cNvSpPr/>
            <p:nvPr/>
          </p:nvSpPr>
          <p:spPr>
            <a:xfrm>
              <a:off x="7819690" y="4090300"/>
              <a:ext cx="657634" cy="657634"/>
            </a:xfrm>
            <a:prstGeom prst="ellipse">
              <a:avLst/>
            </a:prstGeom>
            <a:solidFill>
              <a:srgbClr val="FFFFFF"/>
            </a:solidFill>
            <a:ln w="9525" cap="flat" cmpd="sng" algn="ctr">
              <a:solidFill>
                <a:srgbClr val="586270"/>
              </a:solidFill>
              <a:prstDash val="solid"/>
              <a:miter lim="800000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>
                      <a:lumMod val="65000"/>
                      <a:lumOff val="35000"/>
                    </a:srgbClr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rPr>
                <a:t>02</a:t>
              </a: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  <p:cxnSp>
          <p:nvCxnSpPr>
            <p:cNvPr id="37" name="直接连接符 36">
              <a:extLst>
                <a:ext uri="{FF2B5EF4-FFF2-40B4-BE49-F238E27FC236}">
                  <a16:creationId xmlns:a16="http://schemas.microsoft.com/office/drawing/2014/main" xmlns="" id="{B8A5D867-5627-4113-8E64-B1837EA78120}"/>
                </a:ext>
              </a:extLst>
            </p:cNvPr>
            <p:cNvCxnSpPr/>
            <p:nvPr/>
          </p:nvCxnSpPr>
          <p:spPr>
            <a:xfrm flipH="1">
              <a:off x="8562210" y="4086239"/>
              <a:ext cx="2380248" cy="0"/>
            </a:xfrm>
            <a:prstGeom prst="line">
              <a:avLst/>
            </a:prstGeom>
            <a:noFill/>
            <a:ln w="6350" cap="rnd" cmpd="sng" algn="ctr">
              <a:solidFill>
                <a:srgbClr val="FFFFFF">
                  <a:lumMod val="75000"/>
                </a:srgbClr>
              </a:solidFill>
              <a:prstDash val="dash"/>
              <a:round/>
            </a:ln>
            <a:effectLst/>
          </p:spPr>
        </p:cxnSp>
        <p:sp>
          <p:nvSpPr>
            <p:cNvPr id="44" name="矩形 43">
              <a:extLst>
                <a:ext uri="{FF2B5EF4-FFF2-40B4-BE49-F238E27FC236}">
                  <a16:creationId xmlns:a16="http://schemas.microsoft.com/office/drawing/2014/main" xmlns="" id="{9C4FE2EF-CE30-4543-B0E4-7AED859FC4BB}"/>
                </a:ext>
              </a:extLst>
            </p:cNvPr>
            <p:cNvSpPr/>
            <p:nvPr/>
          </p:nvSpPr>
          <p:spPr>
            <a:xfrm>
              <a:off x="8642125" y="4111515"/>
              <a:ext cx="2649763" cy="328551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lvl="0">
                <a:lnSpc>
                  <a:spcPct val="120000"/>
                </a:lnSpc>
              </a:pPr>
              <a:r>
                <a:rPr lang="zh-CN" altLang="en-US" sz="1400" kern="0" dirty="0">
                  <a:solidFill>
                    <a:srgbClr val="000000">
                      <a:lumMod val="65000"/>
                      <a:lumOff val="35000"/>
                    </a:srgbClr>
                  </a:solidFill>
                  <a:latin typeface="Arial"/>
                </a:rPr>
                <a:t>以遵循市场规律为原则</a:t>
              </a:r>
            </a:p>
          </p:txBody>
        </p:sp>
        <p:sp>
          <p:nvSpPr>
            <p:cNvPr id="42" name="矩形 41">
              <a:extLst>
                <a:ext uri="{FF2B5EF4-FFF2-40B4-BE49-F238E27FC236}">
                  <a16:creationId xmlns:a16="http://schemas.microsoft.com/office/drawing/2014/main" xmlns="" id="{A1FB06DC-80F5-4B3E-B8EE-6F3D15C12567}"/>
                </a:ext>
              </a:extLst>
            </p:cNvPr>
            <p:cNvSpPr/>
            <p:nvPr/>
          </p:nvSpPr>
          <p:spPr>
            <a:xfrm>
              <a:off x="1012651" y="4111515"/>
              <a:ext cx="2649763" cy="328551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lvl="0" algn="r">
                <a:lnSpc>
                  <a:spcPct val="120000"/>
                </a:lnSpc>
              </a:pPr>
              <a:r>
                <a:rPr lang="zh-CN" altLang="en-US" sz="1400" kern="0" dirty="0">
                  <a:solidFill>
                    <a:srgbClr val="000000">
                      <a:lumMod val="65000"/>
                      <a:lumOff val="35000"/>
                    </a:srgbClr>
                  </a:solidFill>
                  <a:latin typeface="Arial"/>
                </a:rPr>
                <a:t>以提升市场占有率为目标</a:t>
              </a:r>
            </a:p>
          </p:txBody>
        </p:sp>
      </p:grpSp>
      <p:sp>
        <p:nvSpPr>
          <p:cNvPr id="47" name="矩形 46">
            <a:extLst>
              <a:ext uri="{FF2B5EF4-FFF2-40B4-BE49-F238E27FC236}">
                <a16:creationId xmlns:a16="http://schemas.microsoft.com/office/drawing/2014/main" xmlns="" id="{49A427B1-4A35-48B8-A3CD-F5A5D3C7E3B0}"/>
              </a:ext>
            </a:extLst>
          </p:cNvPr>
          <p:cNvSpPr/>
          <p:nvPr/>
        </p:nvSpPr>
        <p:spPr>
          <a:xfrm>
            <a:off x="4386956" y="4520701"/>
            <a:ext cx="1104403" cy="9538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zh-CN" altLang="en-US" sz="2799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rPr>
              <a:t>售后</a:t>
            </a:r>
            <a:endParaRPr kumimoji="0" lang="en-US" altLang="zh-CN" sz="2799" b="1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</a:endParaRP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zh-CN" altLang="en-US" sz="2799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rPr>
              <a:t>为主</a:t>
            </a:r>
          </a:p>
        </p:txBody>
      </p:sp>
      <p:sp>
        <p:nvSpPr>
          <p:cNvPr id="49" name="矩形 48">
            <a:extLst>
              <a:ext uri="{FF2B5EF4-FFF2-40B4-BE49-F238E27FC236}">
                <a16:creationId xmlns:a16="http://schemas.microsoft.com/office/drawing/2014/main" xmlns="" id="{28ED9A28-ECD6-4C81-AE94-F18C077E67DF}"/>
              </a:ext>
            </a:extLst>
          </p:cNvPr>
          <p:cNvSpPr/>
          <p:nvPr/>
        </p:nvSpPr>
        <p:spPr>
          <a:xfrm>
            <a:off x="6638417" y="4520701"/>
            <a:ext cx="902811" cy="95385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2799" b="1" dirty="0">
                <a:solidFill>
                  <a:schemeClr val="bg1"/>
                </a:solidFill>
                <a:latin typeface="微软雅黑"/>
              </a:rPr>
              <a:t>销售</a:t>
            </a:r>
            <a:endParaRPr lang="en-US" altLang="zh-CN" sz="2799" b="1" dirty="0">
              <a:solidFill>
                <a:schemeClr val="bg1"/>
              </a:solidFill>
              <a:latin typeface="微软雅黑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2799" b="1" dirty="0">
                <a:solidFill>
                  <a:schemeClr val="bg1"/>
                </a:solidFill>
                <a:latin typeface="微软雅黑"/>
              </a:rPr>
              <a:t>为辅</a:t>
            </a:r>
          </a:p>
        </p:txBody>
      </p:sp>
      <p:sp>
        <p:nvSpPr>
          <p:cNvPr id="66" name="文本占位符 2">
            <a:extLst>
              <a:ext uri="{FF2B5EF4-FFF2-40B4-BE49-F238E27FC236}">
                <a16:creationId xmlns:a16="http://schemas.microsoft.com/office/drawing/2014/main" xmlns="" id="{EF51FB43-0157-4857-A8A2-0D02E29AD24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21558" y="2326052"/>
            <a:ext cx="3249279" cy="3691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92" tIns="45696" rIns="91392" bIns="45696" numCol="1" rtlCol="0" anchor="t" anchorCtr="0" compatLnSpc="1">
            <a:spAutoFit/>
          </a:bodyPr>
          <a:lstStyle>
            <a:defPPr>
              <a:defRPr lang="zh-CN"/>
            </a:defPPr>
            <a:lvl1pPr marL="0" indent="0" algn="just">
              <a:lnSpc>
                <a:spcPct val="100000"/>
              </a:lnSpc>
              <a:buNone/>
              <a:defRPr sz="2400">
                <a:solidFill>
                  <a:schemeClr val="accent3"/>
                </a:solidFill>
                <a:latin typeface="+mn-ea"/>
                <a:ea typeface="+mn-ea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solidFill>
                  <a:schemeClr val="accent3"/>
                </a:solidFill>
                <a:latin typeface="+mn-lt"/>
                <a:ea typeface="仿宋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pPr marL="0" marR="0" lvl="0" indent="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zh-CN" altLang="en-US" sz="1799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单一销售已经难已生存。</a:t>
            </a:r>
          </a:p>
        </p:txBody>
      </p:sp>
      <p:grpSp>
        <p:nvGrpSpPr>
          <p:cNvPr id="67" name="组合 66">
            <a:extLst>
              <a:ext uri="{FF2B5EF4-FFF2-40B4-BE49-F238E27FC236}">
                <a16:creationId xmlns:a16="http://schemas.microsoft.com/office/drawing/2014/main" xmlns="" id="{C1F2868E-7981-44C6-A634-90F9E36BD4F0}"/>
              </a:ext>
            </a:extLst>
          </p:cNvPr>
          <p:cNvGrpSpPr/>
          <p:nvPr/>
        </p:nvGrpSpPr>
        <p:grpSpPr>
          <a:xfrm>
            <a:off x="1656896" y="2296461"/>
            <a:ext cx="459089" cy="476389"/>
            <a:chOff x="890988" y="1767939"/>
            <a:chExt cx="551018" cy="571781"/>
          </a:xfrm>
        </p:grpSpPr>
        <p:sp>
          <p:nvSpPr>
            <p:cNvPr id="68" name="椭圆 67">
              <a:extLst>
                <a:ext uri="{FF2B5EF4-FFF2-40B4-BE49-F238E27FC236}">
                  <a16:creationId xmlns:a16="http://schemas.microsoft.com/office/drawing/2014/main" xmlns="" id="{DBD9F186-BFD3-4173-9A18-90865430BD74}"/>
                </a:ext>
              </a:extLst>
            </p:cNvPr>
            <p:cNvSpPr/>
            <p:nvPr/>
          </p:nvSpPr>
          <p:spPr bwMode="auto">
            <a:xfrm>
              <a:off x="890988" y="1767939"/>
              <a:ext cx="551018" cy="551018"/>
            </a:xfrm>
            <a:prstGeom prst="ellipse">
              <a:avLst/>
            </a:prstGeom>
            <a:solidFill>
              <a:srgbClr val="C00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392" tIns="45696" rIns="91392" bIns="45696" numCol="1" rtlCol="0" anchor="t" anchorCtr="0" compatLnSpc="1"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endParaRPr kumimoji="0" lang="zh-CN" altLang="en-US" sz="1599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Lifeline JL" panose="00000400000000000000" pitchFamily="2" charset="0"/>
                <a:ea typeface="宋体" panose="02010600030101010101" pitchFamily="2" charset="-122"/>
              </a:endParaRPr>
            </a:p>
          </p:txBody>
        </p:sp>
        <p:sp>
          <p:nvSpPr>
            <p:cNvPr id="69" name="TextBox 44">
              <a:extLst>
                <a:ext uri="{FF2B5EF4-FFF2-40B4-BE49-F238E27FC236}">
                  <a16:creationId xmlns:a16="http://schemas.microsoft.com/office/drawing/2014/main" xmlns="" id="{6034C3FE-487A-45CB-A948-1045D1E2FDEA}"/>
                </a:ext>
              </a:extLst>
            </p:cNvPr>
            <p:cNvSpPr txBox="1"/>
            <p:nvPr/>
          </p:nvSpPr>
          <p:spPr>
            <a:xfrm>
              <a:off x="962363" y="1785765"/>
              <a:ext cx="408272" cy="5539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altLang="zh-CN" sz="2399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Lifeline JL" panose="00000400000000000000" pitchFamily="2" charset="0"/>
                </a:rPr>
                <a:t>1</a:t>
              </a:r>
              <a:endParaRPr kumimoji="0" lang="zh-CN" altLang="en-US" sz="2399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Lifeline JL" panose="00000400000000000000" pitchFamily="2" charset="0"/>
              </a:endParaRPr>
            </a:p>
          </p:txBody>
        </p:sp>
      </p:grpSp>
      <p:sp>
        <p:nvSpPr>
          <p:cNvPr id="70" name="文本占位符 2">
            <a:extLst>
              <a:ext uri="{FF2B5EF4-FFF2-40B4-BE49-F238E27FC236}">
                <a16:creationId xmlns:a16="http://schemas.microsoft.com/office/drawing/2014/main" xmlns="" id="{67A399EE-8C5C-4844-858C-D4D7E62817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45395" y="3038224"/>
            <a:ext cx="3249279" cy="645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92" tIns="45696" rIns="91392" bIns="45696" numCol="1" rtlCol="0" anchor="t" anchorCtr="0" compatLnSpc="1">
            <a:spAutoFit/>
          </a:bodyPr>
          <a:lstStyle>
            <a:defPPr>
              <a:defRPr lang="zh-CN"/>
            </a:defPPr>
            <a:lvl1pPr marL="0" indent="0" algn="just">
              <a:lnSpc>
                <a:spcPct val="100000"/>
              </a:lnSpc>
              <a:buNone/>
              <a:defRPr sz="2400">
                <a:solidFill>
                  <a:schemeClr val="accent3"/>
                </a:solidFill>
                <a:latin typeface="+mn-ea"/>
                <a:ea typeface="+mn-ea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solidFill>
                  <a:schemeClr val="accent3"/>
                </a:solidFill>
                <a:latin typeface="+mn-lt"/>
                <a:ea typeface="仿宋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pPr marL="0" marR="0" lvl="0" indent="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zh-CN" altLang="en-US" sz="1799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以往规划中，售后服务于销售，规划档次满足后续发展。</a:t>
            </a:r>
          </a:p>
        </p:txBody>
      </p:sp>
      <p:sp>
        <p:nvSpPr>
          <p:cNvPr id="71" name="文本占位符 2">
            <a:extLst>
              <a:ext uri="{FF2B5EF4-FFF2-40B4-BE49-F238E27FC236}">
                <a16:creationId xmlns:a16="http://schemas.microsoft.com/office/drawing/2014/main" xmlns="" id="{CE5645DE-6A7A-4246-A97D-F15B283838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18238" y="2326052"/>
            <a:ext cx="3249279" cy="645995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algn="just">
              <a:defRPr>
                <a:solidFill>
                  <a:schemeClr val="bg1"/>
                </a:solidFill>
                <a:latin typeface="+mj-ea"/>
                <a:ea typeface="+mj-ea"/>
              </a:defRPr>
            </a:lvl1pPr>
          </a:lstStyle>
          <a:p>
            <a:pPr marL="0" marR="0" lvl="0" indent="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zh-CN" altLang="en-US" sz="1799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应当颠倒以往模式，以售后为主带动销售。</a:t>
            </a:r>
          </a:p>
        </p:txBody>
      </p:sp>
      <p:sp>
        <p:nvSpPr>
          <p:cNvPr id="72" name="文本占位符 2">
            <a:extLst>
              <a:ext uri="{FF2B5EF4-FFF2-40B4-BE49-F238E27FC236}">
                <a16:creationId xmlns:a16="http://schemas.microsoft.com/office/drawing/2014/main" xmlns="" id="{246776BE-2976-4BB3-A93F-2D658CB923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18238" y="3153083"/>
            <a:ext cx="4169595" cy="646074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algn="just">
              <a:defRPr>
                <a:solidFill>
                  <a:schemeClr val="bg1"/>
                </a:solidFill>
                <a:latin typeface="+mj-ea"/>
                <a:ea typeface="+mj-ea"/>
              </a:defRPr>
            </a:lvl1pPr>
          </a:lstStyle>
          <a:p>
            <a:pPr marL="0" marR="0" lvl="0" indent="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zh-CN" altLang="en-US" sz="1799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将售后修理定位为高端豪华，依靠售后的口碑进行汽车营销，拉动销售。</a:t>
            </a:r>
          </a:p>
        </p:txBody>
      </p:sp>
      <p:grpSp>
        <p:nvGrpSpPr>
          <p:cNvPr id="73" name="组合 72">
            <a:extLst>
              <a:ext uri="{FF2B5EF4-FFF2-40B4-BE49-F238E27FC236}">
                <a16:creationId xmlns:a16="http://schemas.microsoft.com/office/drawing/2014/main" xmlns="" id="{ECF929E7-0F90-4252-8DD9-43E4D8140DBD}"/>
              </a:ext>
            </a:extLst>
          </p:cNvPr>
          <p:cNvGrpSpPr/>
          <p:nvPr/>
        </p:nvGrpSpPr>
        <p:grpSpPr>
          <a:xfrm>
            <a:off x="1656896" y="3103401"/>
            <a:ext cx="459089" cy="462006"/>
            <a:chOff x="890988" y="1764438"/>
            <a:chExt cx="551018" cy="554519"/>
          </a:xfrm>
        </p:grpSpPr>
        <p:sp>
          <p:nvSpPr>
            <p:cNvPr id="74" name="椭圆 73">
              <a:extLst>
                <a:ext uri="{FF2B5EF4-FFF2-40B4-BE49-F238E27FC236}">
                  <a16:creationId xmlns:a16="http://schemas.microsoft.com/office/drawing/2014/main" xmlns="" id="{8CDB0868-530C-4DE3-A213-AA4AAF9152A4}"/>
                </a:ext>
              </a:extLst>
            </p:cNvPr>
            <p:cNvSpPr/>
            <p:nvPr/>
          </p:nvSpPr>
          <p:spPr bwMode="auto">
            <a:xfrm>
              <a:off x="890988" y="1767939"/>
              <a:ext cx="551018" cy="551018"/>
            </a:xfrm>
            <a:prstGeom prst="ellipse">
              <a:avLst/>
            </a:prstGeom>
            <a:solidFill>
              <a:srgbClr val="C00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392" tIns="45696" rIns="91392" bIns="45696" numCol="1" rtlCol="0" anchor="t" anchorCtr="0" compatLnSpc="1"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endParaRPr kumimoji="0" lang="zh-CN" altLang="en-US" sz="1599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Lifeline JL" panose="00000400000000000000" pitchFamily="2" charset="0"/>
                <a:ea typeface="宋体" panose="02010600030101010101" pitchFamily="2" charset="-122"/>
              </a:endParaRPr>
            </a:p>
          </p:txBody>
        </p:sp>
        <p:sp>
          <p:nvSpPr>
            <p:cNvPr id="75" name="TextBox 44">
              <a:extLst>
                <a:ext uri="{FF2B5EF4-FFF2-40B4-BE49-F238E27FC236}">
                  <a16:creationId xmlns:a16="http://schemas.microsoft.com/office/drawing/2014/main" xmlns="" id="{17F59A8F-19CB-4E88-9F3E-92E6FB6D6DF1}"/>
                </a:ext>
              </a:extLst>
            </p:cNvPr>
            <p:cNvSpPr txBox="1"/>
            <p:nvPr/>
          </p:nvSpPr>
          <p:spPr>
            <a:xfrm>
              <a:off x="945163" y="1764438"/>
              <a:ext cx="442673" cy="553668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altLang="zh-CN" sz="2399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Lifeline JL" panose="00000400000000000000" pitchFamily="2" charset="0"/>
                </a:rPr>
                <a:t>2</a:t>
              </a:r>
              <a:endParaRPr kumimoji="0" lang="zh-CN" altLang="en-US" sz="2399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Lifeline JL" panose="00000400000000000000" pitchFamily="2" charset="0"/>
              </a:endParaRPr>
            </a:p>
          </p:txBody>
        </p:sp>
      </p:grpSp>
      <p:grpSp>
        <p:nvGrpSpPr>
          <p:cNvPr id="76" name="组合 75">
            <a:extLst>
              <a:ext uri="{FF2B5EF4-FFF2-40B4-BE49-F238E27FC236}">
                <a16:creationId xmlns:a16="http://schemas.microsoft.com/office/drawing/2014/main" xmlns="" id="{08F114B2-C749-4AE7-BBEA-AB00E2499A2C}"/>
              </a:ext>
            </a:extLst>
          </p:cNvPr>
          <p:cNvGrpSpPr/>
          <p:nvPr/>
        </p:nvGrpSpPr>
        <p:grpSpPr>
          <a:xfrm>
            <a:off x="6253576" y="2306890"/>
            <a:ext cx="459089" cy="465960"/>
            <a:chOff x="890988" y="1767939"/>
            <a:chExt cx="551018" cy="559265"/>
          </a:xfrm>
        </p:grpSpPr>
        <p:sp>
          <p:nvSpPr>
            <p:cNvPr id="77" name="椭圆 76">
              <a:extLst>
                <a:ext uri="{FF2B5EF4-FFF2-40B4-BE49-F238E27FC236}">
                  <a16:creationId xmlns:a16="http://schemas.microsoft.com/office/drawing/2014/main" xmlns="" id="{D8D1E664-015C-4BD9-8D9E-B4EA1170CCBC}"/>
                </a:ext>
              </a:extLst>
            </p:cNvPr>
            <p:cNvSpPr/>
            <p:nvPr/>
          </p:nvSpPr>
          <p:spPr bwMode="auto">
            <a:xfrm>
              <a:off x="890988" y="1767939"/>
              <a:ext cx="551018" cy="551018"/>
            </a:xfrm>
            <a:prstGeom prst="ellipse">
              <a:avLst/>
            </a:prstGeom>
            <a:solidFill>
              <a:srgbClr val="C00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392" tIns="45696" rIns="91392" bIns="45696" numCol="1" rtlCol="0" anchor="t" anchorCtr="0" compatLnSpc="1"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endParaRPr kumimoji="0" lang="zh-CN" altLang="en-US" sz="1599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Lifeline JL" panose="00000400000000000000" pitchFamily="2" charset="0"/>
                <a:ea typeface="宋体" panose="02010600030101010101" pitchFamily="2" charset="-122"/>
              </a:endParaRPr>
            </a:p>
          </p:txBody>
        </p:sp>
        <p:sp>
          <p:nvSpPr>
            <p:cNvPr id="78" name="TextBox 44">
              <a:extLst>
                <a:ext uri="{FF2B5EF4-FFF2-40B4-BE49-F238E27FC236}">
                  <a16:creationId xmlns:a16="http://schemas.microsoft.com/office/drawing/2014/main" xmlns="" id="{CC862D5E-D654-400D-AFAB-877A7FCAF1B0}"/>
                </a:ext>
              </a:extLst>
            </p:cNvPr>
            <p:cNvSpPr txBox="1"/>
            <p:nvPr/>
          </p:nvSpPr>
          <p:spPr>
            <a:xfrm>
              <a:off x="962363" y="1773248"/>
              <a:ext cx="408272" cy="55395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altLang="zh-CN" sz="2399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Lifeline JL" panose="00000400000000000000" pitchFamily="2" charset="0"/>
                </a:rPr>
                <a:t>3</a:t>
              </a:r>
              <a:endParaRPr kumimoji="0" lang="zh-CN" altLang="en-US" sz="2399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Lifeline JL" panose="00000400000000000000" pitchFamily="2" charset="0"/>
              </a:endParaRPr>
            </a:p>
          </p:txBody>
        </p:sp>
      </p:grpSp>
      <p:grpSp>
        <p:nvGrpSpPr>
          <p:cNvPr id="79" name="组合 78">
            <a:extLst>
              <a:ext uri="{FF2B5EF4-FFF2-40B4-BE49-F238E27FC236}">
                <a16:creationId xmlns:a16="http://schemas.microsoft.com/office/drawing/2014/main" xmlns="" id="{E56CA46B-E42D-471E-AE65-E77C065EC61C}"/>
              </a:ext>
            </a:extLst>
          </p:cNvPr>
          <p:cNvGrpSpPr/>
          <p:nvPr/>
        </p:nvGrpSpPr>
        <p:grpSpPr>
          <a:xfrm>
            <a:off x="6253576" y="3225808"/>
            <a:ext cx="459089" cy="482906"/>
            <a:chOff x="890988" y="1767939"/>
            <a:chExt cx="551018" cy="579604"/>
          </a:xfrm>
        </p:grpSpPr>
        <p:sp>
          <p:nvSpPr>
            <p:cNvPr id="80" name="椭圆 79">
              <a:extLst>
                <a:ext uri="{FF2B5EF4-FFF2-40B4-BE49-F238E27FC236}">
                  <a16:creationId xmlns:a16="http://schemas.microsoft.com/office/drawing/2014/main" xmlns="" id="{6F0E5399-2E7A-4AAC-9C0B-CBC49A61712A}"/>
                </a:ext>
              </a:extLst>
            </p:cNvPr>
            <p:cNvSpPr/>
            <p:nvPr/>
          </p:nvSpPr>
          <p:spPr bwMode="auto">
            <a:xfrm>
              <a:off x="890988" y="1767939"/>
              <a:ext cx="551018" cy="551018"/>
            </a:xfrm>
            <a:prstGeom prst="ellipse">
              <a:avLst/>
            </a:prstGeom>
            <a:solidFill>
              <a:srgbClr val="C00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392" tIns="45696" rIns="91392" bIns="45696" numCol="1" rtlCol="0" anchor="t" anchorCtr="0" compatLnSpc="1"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endParaRPr kumimoji="0" lang="zh-CN" altLang="en-US" sz="1599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Lifeline JL" panose="00000400000000000000" pitchFamily="2" charset="0"/>
                <a:ea typeface="宋体" panose="02010600030101010101" pitchFamily="2" charset="-122"/>
              </a:endParaRPr>
            </a:p>
          </p:txBody>
        </p:sp>
        <p:sp>
          <p:nvSpPr>
            <p:cNvPr id="81" name="TextBox 44">
              <a:extLst>
                <a:ext uri="{FF2B5EF4-FFF2-40B4-BE49-F238E27FC236}">
                  <a16:creationId xmlns:a16="http://schemas.microsoft.com/office/drawing/2014/main" xmlns="" id="{2EAA394A-1396-40DF-8200-2A441775AA81}"/>
                </a:ext>
              </a:extLst>
            </p:cNvPr>
            <p:cNvSpPr txBox="1"/>
            <p:nvPr/>
          </p:nvSpPr>
          <p:spPr>
            <a:xfrm>
              <a:off x="945162" y="1793875"/>
              <a:ext cx="442673" cy="55366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altLang="zh-CN" sz="2399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Lifeline JL" panose="00000400000000000000" pitchFamily="2" charset="0"/>
                </a:rPr>
                <a:t>4</a:t>
              </a:r>
              <a:endParaRPr kumimoji="0" lang="zh-CN" altLang="en-US" sz="2399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Lifeline JL" panose="00000400000000000000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385531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250"/>
                            </p:stCondLst>
                            <p:childTnLst>
                              <p:par>
                                <p:cTn id="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29" grpId="0"/>
      <p:bldP spid="66" grpId="0"/>
      <p:bldP spid="70" grpId="0"/>
      <p:bldP spid="71" grpId="0"/>
      <p:bldP spid="7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占位符 107">
            <a:extLst>
              <a:ext uri="{FF2B5EF4-FFF2-40B4-BE49-F238E27FC236}">
                <a16:creationId xmlns:a16="http://schemas.microsoft.com/office/drawing/2014/main" xmlns="" id="{EF337D66-4B3C-4718-BB69-1D858BF0544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486" b="18486"/>
          <a:stretch>
            <a:fillRect/>
          </a:stretch>
        </p:blipFill>
        <p:spPr>
          <a:xfrm>
            <a:off x="1" y="1735849"/>
            <a:ext cx="12192001" cy="5122151"/>
          </a:xfrm>
          <a:custGeom>
            <a:avLst/>
            <a:gdLst>
              <a:gd name="connsiteX0" fmla="*/ 1 w 12192001"/>
              <a:gd name="connsiteY0" fmla="*/ 0 h 5122151"/>
              <a:gd name="connsiteX1" fmla="*/ 12192001 w 12192001"/>
              <a:gd name="connsiteY1" fmla="*/ 5106589 h 5122151"/>
              <a:gd name="connsiteX2" fmla="*/ 12186517 w 12192001"/>
              <a:gd name="connsiteY2" fmla="*/ 5122150 h 5122151"/>
              <a:gd name="connsiteX3" fmla="*/ 1 w 12192001"/>
              <a:gd name="connsiteY3" fmla="*/ 5122151 h 5122151"/>
              <a:gd name="connsiteX4" fmla="*/ 0 w 12192001"/>
              <a:gd name="connsiteY4" fmla="*/ 1 h 5122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92001" h="5122151">
                <a:moveTo>
                  <a:pt x="1" y="0"/>
                </a:moveTo>
                <a:lnTo>
                  <a:pt x="12192001" y="5106589"/>
                </a:lnTo>
                <a:lnTo>
                  <a:pt x="12186517" y="5122150"/>
                </a:lnTo>
                <a:lnTo>
                  <a:pt x="1" y="5122151"/>
                </a:lnTo>
                <a:lnTo>
                  <a:pt x="0" y="1"/>
                </a:lnTo>
                <a:close/>
              </a:path>
            </a:pathLst>
          </a:custGeom>
        </p:spPr>
      </p:pic>
      <p:sp>
        <p:nvSpPr>
          <p:cNvPr id="6" name="等腰三角形 5">
            <a:extLst>
              <a:ext uri="{FF2B5EF4-FFF2-40B4-BE49-F238E27FC236}">
                <a16:creationId xmlns:a16="http://schemas.microsoft.com/office/drawing/2014/main" xmlns="" id="{CAD85833-6F23-4EE4-BA91-F778C5D682F7}"/>
              </a:ext>
            </a:extLst>
          </p:cNvPr>
          <p:cNvSpPr/>
          <p:nvPr/>
        </p:nvSpPr>
        <p:spPr>
          <a:xfrm rot="16200000" flipH="1">
            <a:off x="11247312" y="1500334"/>
            <a:ext cx="1014670" cy="874714"/>
          </a:xfrm>
          <a:prstGeom prst="triangle">
            <a:avLst>
              <a:gd name="adj" fmla="val 63472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0" name="组合 9">
            <a:extLst>
              <a:ext uri="{FF2B5EF4-FFF2-40B4-BE49-F238E27FC236}">
                <a16:creationId xmlns:a16="http://schemas.microsoft.com/office/drawing/2014/main" xmlns="" id="{F2742EE9-B4D0-44B5-95D9-8F8A6BD2D63E}"/>
              </a:ext>
            </a:extLst>
          </p:cNvPr>
          <p:cNvGrpSpPr/>
          <p:nvPr/>
        </p:nvGrpSpPr>
        <p:grpSpPr>
          <a:xfrm>
            <a:off x="2616749" y="667209"/>
            <a:ext cx="2488452" cy="2489990"/>
            <a:chOff x="265239" y="1114832"/>
            <a:chExt cx="2796817" cy="2798546"/>
          </a:xfrm>
          <a:effectLst>
            <a:outerShdw blurRad="381000" dist="101600" dir="2700000" algn="ctr" rotWithShape="0">
              <a:srgbClr val="000000">
                <a:alpha val="30000"/>
              </a:srgbClr>
            </a:outerShdw>
          </a:effectLst>
        </p:grpSpPr>
        <p:sp>
          <p:nvSpPr>
            <p:cNvPr id="11" name="Freeform 3297">
              <a:extLst>
                <a:ext uri="{FF2B5EF4-FFF2-40B4-BE49-F238E27FC236}">
                  <a16:creationId xmlns:a16="http://schemas.microsoft.com/office/drawing/2014/main" xmlns="" id="{FCFDFE55-8F93-444F-A9CC-2F63E5497BBC}"/>
                </a:ext>
              </a:extLst>
            </p:cNvPr>
            <p:cNvSpPr>
              <a:spLocks/>
            </p:cNvSpPr>
            <p:nvPr/>
          </p:nvSpPr>
          <p:spPr bwMode="auto">
            <a:xfrm>
              <a:off x="265239" y="1114832"/>
              <a:ext cx="2796817" cy="2798546"/>
            </a:xfrm>
            <a:custGeom>
              <a:avLst/>
              <a:gdLst>
                <a:gd name="T0" fmla="*/ 1619 w 3239"/>
                <a:gd name="T1" fmla="*/ 3241 h 3241"/>
                <a:gd name="T2" fmla="*/ 0 w 3239"/>
                <a:gd name="T3" fmla="*/ 1620 h 3241"/>
                <a:gd name="T4" fmla="*/ 1619 w 3239"/>
                <a:gd name="T5" fmla="*/ 0 h 3241"/>
                <a:gd name="T6" fmla="*/ 3239 w 3239"/>
                <a:gd name="T7" fmla="*/ 1620 h 3241"/>
                <a:gd name="T8" fmla="*/ 1619 w 3239"/>
                <a:gd name="T9" fmla="*/ 3241 h 32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39" h="3241">
                  <a:moveTo>
                    <a:pt x="1619" y="3241"/>
                  </a:moveTo>
                  <a:lnTo>
                    <a:pt x="0" y="1620"/>
                  </a:lnTo>
                  <a:lnTo>
                    <a:pt x="1619" y="0"/>
                  </a:lnTo>
                  <a:lnTo>
                    <a:pt x="3239" y="1620"/>
                  </a:lnTo>
                  <a:lnTo>
                    <a:pt x="1619" y="324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444500" dist="63500" dir="2700000" algn="l" rotWithShape="0">
                <a:prstClr val="black">
                  <a:alpha val="30000"/>
                </a:prst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" name="Freeform 3297">
              <a:extLst>
                <a:ext uri="{FF2B5EF4-FFF2-40B4-BE49-F238E27FC236}">
                  <a16:creationId xmlns:a16="http://schemas.microsoft.com/office/drawing/2014/main" xmlns="" id="{5C12ECBC-C0F2-4487-96B5-33747BC07BB2}"/>
                </a:ext>
              </a:extLst>
            </p:cNvPr>
            <p:cNvSpPr>
              <a:spLocks/>
            </p:cNvSpPr>
            <p:nvPr/>
          </p:nvSpPr>
          <p:spPr bwMode="auto">
            <a:xfrm>
              <a:off x="381083" y="1211088"/>
              <a:ext cx="2580144" cy="2581737"/>
            </a:xfrm>
            <a:custGeom>
              <a:avLst/>
              <a:gdLst>
                <a:gd name="T0" fmla="*/ 1619 w 3239"/>
                <a:gd name="T1" fmla="*/ 3241 h 3241"/>
                <a:gd name="T2" fmla="*/ 0 w 3239"/>
                <a:gd name="T3" fmla="*/ 1620 h 3241"/>
                <a:gd name="T4" fmla="*/ 1619 w 3239"/>
                <a:gd name="T5" fmla="*/ 0 h 3241"/>
                <a:gd name="T6" fmla="*/ 3239 w 3239"/>
                <a:gd name="T7" fmla="*/ 1620 h 3241"/>
                <a:gd name="T8" fmla="*/ 1619 w 3239"/>
                <a:gd name="T9" fmla="*/ 3241 h 32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39" h="3241">
                  <a:moveTo>
                    <a:pt x="1619" y="3241"/>
                  </a:moveTo>
                  <a:lnTo>
                    <a:pt x="0" y="1620"/>
                  </a:lnTo>
                  <a:lnTo>
                    <a:pt x="1619" y="0"/>
                  </a:lnTo>
                  <a:lnTo>
                    <a:pt x="3239" y="1620"/>
                  </a:lnTo>
                  <a:lnTo>
                    <a:pt x="1619" y="3241"/>
                  </a:lnTo>
                  <a:close/>
                </a:path>
              </a:pathLst>
            </a:custGeom>
            <a:solidFill>
              <a:srgbClr val="E2231A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13" name="TextBox 48">
            <a:extLst>
              <a:ext uri="{FF2B5EF4-FFF2-40B4-BE49-F238E27FC236}">
                <a16:creationId xmlns:a16="http://schemas.microsoft.com/office/drawing/2014/main" xmlns="" id="{A7302496-C983-492B-BAD9-CE4AF39023CC}"/>
              </a:ext>
            </a:extLst>
          </p:cNvPr>
          <p:cNvSpPr txBox="1"/>
          <p:nvPr/>
        </p:nvSpPr>
        <p:spPr>
          <a:xfrm>
            <a:off x="3120805" y="1314807"/>
            <a:ext cx="1484586" cy="123110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altLang="zh-CN" sz="8000" b="1" dirty="0">
                <a:solidFill>
                  <a:schemeClr val="bg1"/>
                </a:solidFill>
                <a:latin typeface="微软雅黑"/>
                <a:ea typeface="微软雅黑"/>
                <a:cs typeface="+mn-ea"/>
                <a:sym typeface="微软雅黑"/>
              </a:rPr>
              <a:t>03</a:t>
            </a:r>
            <a:endParaRPr lang="en-GB" altLang="zh-CN" sz="8000" b="1" dirty="0">
              <a:solidFill>
                <a:schemeClr val="bg1"/>
              </a:solidFill>
              <a:latin typeface="微软雅黑"/>
              <a:ea typeface="微软雅黑"/>
              <a:cs typeface="+mn-ea"/>
              <a:sym typeface="微软雅黑"/>
            </a:endParaRP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xmlns="" id="{7DBBEBA5-524E-4E0F-83F9-6ADFE80A843D}"/>
              </a:ext>
            </a:extLst>
          </p:cNvPr>
          <p:cNvSpPr/>
          <p:nvPr/>
        </p:nvSpPr>
        <p:spPr>
          <a:xfrm>
            <a:off x="5377805" y="1203278"/>
            <a:ext cx="7874949" cy="1846659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numCol="1" anchor="t" anchorCtr="0" compatLnSpc="1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6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面临的问题和</a:t>
            </a:r>
            <a:endParaRPr lang="en-US" altLang="zh-CN" sz="60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6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解决方案</a:t>
            </a:r>
          </a:p>
        </p:txBody>
      </p:sp>
      <p:sp>
        <p:nvSpPr>
          <p:cNvPr id="27" name="TextBox 19">
            <a:extLst>
              <a:ext uri="{FF2B5EF4-FFF2-40B4-BE49-F238E27FC236}">
                <a16:creationId xmlns:a16="http://schemas.microsoft.com/office/drawing/2014/main" xmlns="" id="{437AB6FD-CB92-47CA-BF9F-DE62DC8F4EF9}"/>
              </a:ext>
            </a:extLst>
          </p:cNvPr>
          <p:cNvSpPr txBox="1"/>
          <p:nvPr/>
        </p:nvSpPr>
        <p:spPr>
          <a:xfrm>
            <a:off x="5463802" y="3245122"/>
            <a:ext cx="1532366" cy="3999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999" b="0" i="0" u="none" strike="noStrike" kern="0" cap="none" spc="0" normalizeH="0" baseline="0" noProof="0" dirty="0">
                <a:ln>
                  <a:noFill/>
                </a:ln>
                <a:solidFill>
                  <a:srgbClr val="2E2E2E"/>
                </a:solidFill>
                <a:effectLst/>
                <a:uLnTx/>
                <a:uFillTx/>
              </a:rPr>
              <a:t>自创品牌</a:t>
            </a:r>
          </a:p>
        </p:txBody>
      </p:sp>
      <p:sp>
        <p:nvSpPr>
          <p:cNvPr id="28" name="TextBox 21">
            <a:extLst>
              <a:ext uri="{FF2B5EF4-FFF2-40B4-BE49-F238E27FC236}">
                <a16:creationId xmlns:a16="http://schemas.microsoft.com/office/drawing/2014/main" xmlns="" id="{5B272C4C-BFB1-4C36-BFDE-BA1CCBEF5115}"/>
              </a:ext>
            </a:extLst>
          </p:cNvPr>
          <p:cNvSpPr txBox="1"/>
          <p:nvPr/>
        </p:nvSpPr>
        <p:spPr>
          <a:xfrm>
            <a:off x="7266707" y="3245122"/>
            <a:ext cx="1751636" cy="3999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000">
                <a:solidFill>
                  <a:srgbClr val="F8F8F8"/>
                </a:solidFill>
                <a:latin typeface="+mn-ea"/>
                <a:ea typeface="+mn-ea"/>
              </a:defRPr>
            </a:lvl1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999" b="0" i="0" u="none" strike="noStrike" kern="0" cap="none" spc="0" normalizeH="0" baseline="0" noProof="0" dirty="0">
                <a:ln>
                  <a:noFill/>
                </a:ln>
                <a:solidFill>
                  <a:srgbClr val="2E2E2E"/>
                </a:solidFill>
                <a:effectLst/>
                <a:uLnTx/>
                <a:uFillTx/>
                <a:latin typeface="微软雅黑"/>
                <a:ea typeface="微软雅黑"/>
              </a:rPr>
              <a:t>面临的问题</a:t>
            </a:r>
          </a:p>
        </p:txBody>
      </p:sp>
      <p:sp>
        <p:nvSpPr>
          <p:cNvPr id="29" name="Freeform 21">
            <a:extLst>
              <a:ext uri="{FF2B5EF4-FFF2-40B4-BE49-F238E27FC236}">
                <a16:creationId xmlns:a16="http://schemas.microsoft.com/office/drawing/2014/main" xmlns="" id="{B29B78DB-C6B3-499E-9749-397A90FBBACC}"/>
              </a:ext>
            </a:extLst>
          </p:cNvPr>
          <p:cNvSpPr>
            <a:spLocks noEditPoints="1"/>
          </p:cNvSpPr>
          <p:nvPr/>
        </p:nvSpPr>
        <p:spPr bwMode="auto">
          <a:xfrm>
            <a:off x="5181865" y="3310999"/>
            <a:ext cx="266561" cy="268148"/>
          </a:xfrm>
          <a:custGeom>
            <a:avLst/>
            <a:gdLst>
              <a:gd name="T0" fmla="*/ 117 w 234"/>
              <a:gd name="T1" fmla="*/ 0 h 234"/>
              <a:gd name="T2" fmla="*/ 234 w 234"/>
              <a:gd name="T3" fmla="*/ 117 h 234"/>
              <a:gd name="T4" fmla="*/ 117 w 234"/>
              <a:gd name="T5" fmla="*/ 234 h 234"/>
              <a:gd name="T6" fmla="*/ 0 w 234"/>
              <a:gd name="T7" fmla="*/ 117 h 234"/>
              <a:gd name="T8" fmla="*/ 117 w 234"/>
              <a:gd name="T9" fmla="*/ 0 h 234"/>
              <a:gd name="T10" fmla="*/ 99 w 234"/>
              <a:gd name="T11" fmla="*/ 199 h 234"/>
              <a:gd name="T12" fmla="*/ 135 w 234"/>
              <a:gd name="T13" fmla="*/ 199 h 234"/>
              <a:gd name="T14" fmla="*/ 135 w 234"/>
              <a:gd name="T15" fmla="*/ 136 h 234"/>
              <a:gd name="T16" fmla="*/ 199 w 234"/>
              <a:gd name="T17" fmla="*/ 136 h 234"/>
              <a:gd name="T18" fmla="*/ 199 w 234"/>
              <a:gd name="T19" fmla="*/ 99 h 234"/>
              <a:gd name="T20" fmla="*/ 135 w 234"/>
              <a:gd name="T21" fmla="*/ 99 h 234"/>
              <a:gd name="T22" fmla="*/ 135 w 234"/>
              <a:gd name="T23" fmla="*/ 35 h 234"/>
              <a:gd name="T24" fmla="*/ 99 w 234"/>
              <a:gd name="T25" fmla="*/ 35 h 234"/>
              <a:gd name="T26" fmla="*/ 99 w 234"/>
              <a:gd name="T27" fmla="*/ 99 h 234"/>
              <a:gd name="T28" fmla="*/ 35 w 234"/>
              <a:gd name="T29" fmla="*/ 99 h 234"/>
              <a:gd name="T30" fmla="*/ 35 w 234"/>
              <a:gd name="T31" fmla="*/ 136 h 234"/>
              <a:gd name="T32" fmla="*/ 99 w 234"/>
              <a:gd name="T33" fmla="*/ 136 h 234"/>
              <a:gd name="T34" fmla="*/ 99 w 234"/>
              <a:gd name="T35" fmla="*/ 199 h 2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234" h="234">
                <a:moveTo>
                  <a:pt x="117" y="0"/>
                </a:moveTo>
                <a:cubicBezTo>
                  <a:pt x="182" y="0"/>
                  <a:pt x="234" y="52"/>
                  <a:pt x="234" y="117"/>
                </a:cubicBezTo>
                <a:cubicBezTo>
                  <a:pt x="234" y="182"/>
                  <a:pt x="182" y="234"/>
                  <a:pt x="117" y="234"/>
                </a:cubicBezTo>
                <a:cubicBezTo>
                  <a:pt x="52" y="234"/>
                  <a:pt x="0" y="182"/>
                  <a:pt x="0" y="117"/>
                </a:cubicBezTo>
                <a:cubicBezTo>
                  <a:pt x="0" y="52"/>
                  <a:pt x="52" y="0"/>
                  <a:pt x="117" y="0"/>
                </a:cubicBezTo>
                <a:close/>
                <a:moveTo>
                  <a:pt x="99" y="199"/>
                </a:moveTo>
                <a:lnTo>
                  <a:pt x="135" y="199"/>
                </a:lnTo>
                <a:lnTo>
                  <a:pt x="135" y="136"/>
                </a:lnTo>
                <a:lnTo>
                  <a:pt x="199" y="136"/>
                </a:lnTo>
                <a:lnTo>
                  <a:pt x="199" y="99"/>
                </a:lnTo>
                <a:lnTo>
                  <a:pt x="135" y="99"/>
                </a:lnTo>
                <a:lnTo>
                  <a:pt x="135" y="35"/>
                </a:lnTo>
                <a:lnTo>
                  <a:pt x="99" y="35"/>
                </a:lnTo>
                <a:lnTo>
                  <a:pt x="99" y="99"/>
                </a:lnTo>
                <a:lnTo>
                  <a:pt x="35" y="99"/>
                </a:lnTo>
                <a:lnTo>
                  <a:pt x="35" y="136"/>
                </a:lnTo>
                <a:lnTo>
                  <a:pt x="99" y="136"/>
                </a:lnTo>
                <a:lnTo>
                  <a:pt x="99" y="199"/>
                </a:lnTo>
                <a:close/>
              </a:path>
            </a:pathLst>
          </a:custGeom>
          <a:solidFill>
            <a:srgbClr val="E2231A"/>
          </a:solidFill>
          <a:ln>
            <a:noFill/>
          </a:ln>
        </p:spPr>
        <p:txBody>
          <a:bodyPr vert="horz" wrap="square" lIns="91392" tIns="45696" rIns="91392" bIns="45696" numCol="1" anchor="t" anchorCtr="0" compatLnSpc="1"/>
          <a:lstStyle/>
          <a:p>
            <a:endParaRPr lang="zh-CN" altLang="en-US" sz="1599">
              <a:solidFill>
                <a:srgbClr val="C00000"/>
              </a:solidFill>
              <a:latin typeface="Arial"/>
            </a:endParaRPr>
          </a:p>
        </p:txBody>
      </p:sp>
      <p:sp>
        <p:nvSpPr>
          <p:cNvPr id="30" name="Freeform 22">
            <a:extLst>
              <a:ext uri="{FF2B5EF4-FFF2-40B4-BE49-F238E27FC236}">
                <a16:creationId xmlns:a16="http://schemas.microsoft.com/office/drawing/2014/main" xmlns="" id="{AC8A31BF-3358-4BC7-AE93-2F240A1DA7C2}"/>
              </a:ext>
            </a:extLst>
          </p:cNvPr>
          <p:cNvSpPr>
            <a:spLocks noEditPoints="1"/>
          </p:cNvSpPr>
          <p:nvPr/>
        </p:nvSpPr>
        <p:spPr bwMode="auto">
          <a:xfrm>
            <a:off x="6969770" y="3310999"/>
            <a:ext cx="266561" cy="268148"/>
          </a:xfrm>
          <a:custGeom>
            <a:avLst/>
            <a:gdLst>
              <a:gd name="T0" fmla="*/ 117 w 234"/>
              <a:gd name="T1" fmla="*/ 0 h 234"/>
              <a:gd name="T2" fmla="*/ 234 w 234"/>
              <a:gd name="T3" fmla="*/ 117 h 234"/>
              <a:gd name="T4" fmla="*/ 117 w 234"/>
              <a:gd name="T5" fmla="*/ 234 h 234"/>
              <a:gd name="T6" fmla="*/ 0 w 234"/>
              <a:gd name="T7" fmla="*/ 117 h 234"/>
              <a:gd name="T8" fmla="*/ 117 w 234"/>
              <a:gd name="T9" fmla="*/ 0 h 234"/>
              <a:gd name="T10" fmla="*/ 99 w 234"/>
              <a:gd name="T11" fmla="*/ 199 h 234"/>
              <a:gd name="T12" fmla="*/ 135 w 234"/>
              <a:gd name="T13" fmla="*/ 199 h 234"/>
              <a:gd name="T14" fmla="*/ 135 w 234"/>
              <a:gd name="T15" fmla="*/ 136 h 234"/>
              <a:gd name="T16" fmla="*/ 199 w 234"/>
              <a:gd name="T17" fmla="*/ 136 h 234"/>
              <a:gd name="T18" fmla="*/ 199 w 234"/>
              <a:gd name="T19" fmla="*/ 98 h 234"/>
              <a:gd name="T20" fmla="*/ 135 w 234"/>
              <a:gd name="T21" fmla="*/ 98 h 234"/>
              <a:gd name="T22" fmla="*/ 135 w 234"/>
              <a:gd name="T23" fmla="*/ 35 h 234"/>
              <a:gd name="T24" fmla="*/ 99 w 234"/>
              <a:gd name="T25" fmla="*/ 35 h 234"/>
              <a:gd name="T26" fmla="*/ 99 w 234"/>
              <a:gd name="T27" fmla="*/ 98 h 234"/>
              <a:gd name="T28" fmla="*/ 35 w 234"/>
              <a:gd name="T29" fmla="*/ 98 h 234"/>
              <a:gd name="T30" fmla="*/ 35 w 234"/>
              <a:gd name="T31" fmla="*/ 136 h 234"/>
              <a:gd name="T32" fmla="*/ 99 w 234"/>
              <a:gd name="T33" fmla="*/ 136 h 234"/>
              <a:gd name="T34" fmla="*/ 99 w 234"/>
              <a:gd name="T35" fmla="*/ 199 h 2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234" h="234">
                <a:moveTo>
                  <a:pt x="117" y="0"/>
                </a:moveTo>
                <a:cubicBezTo>
                  <a:pt x="182" y="0"/>
                  <a:pt x="234" y="52"/>
                  <a:pt x="234" y="117"/>
                </a:cubicBezTo>
                <a:cubicBezTo>
                  <a:pt x="234" y="182"/>
                  <a:pt x="182" y="234"/>
                  <a:pt x="117" y="234"/>
                </a:cubicBezTo>
                <a:cubicBezTo>
                  <a:pt x="52" y="234"/>
                  <a:pt x="0" y="182"/>
                  <a:pt x="0" y="117"/>
                </a:cubicBezTo>
                <a:cubicBezTo>
                  <a:pt x="0" y="52"/>
                  <a:pt x="52" y="0"/>
                  <a:pt x="117" y="0"/>
                </a:cubicBezTo>
                <a:close/>
                <a:moveTo>
                  <a:pt x="99" y="199"/>
                </a:moveTo>
                <a:lnTo>
                  <a:pt x="135" y="199"/>
                </a:lnTo>
                <a:lnTo>
                  <a:pt x="135" y="136"/>
                </a:lnTo>
                <a:lnTo>
                  <a:pt x="199" y="136"/>
                </a:lnTo>
                <a:lnTo>
                  <a:pt x="199" y="98"/>
                </a:lnTo>
                <a:lnTo>
                  <a:pt x="135" y="98"/>
                </a:lnTo>
                <a:lnTo>
                  <a:pt x="135" y="35"/>
                </a:lnTo>
                <a:lnTo>
                  <a:pt x="99" y="35"/>
                </a:lnTo>
                <a:lnTo>
                  <a:pt x="99" y="98"/>
                </a:lnTo>
                <a:lnTo>
                  <a:pt x="35" y="98"/>
                </a:lnTo>
                <a:lnTo>
                  <a:pt x="35" y="136"/>
                </a:lnTo>
                <a:lnTo>
                  <a:pt x="99" y="136"/>
                </a:lnTo>
                <a:lnTo>
                  <a:pt x="99" y="199"/>
                </a:lnTo>
                <a:close/>
              </a:path>
            </a:pathLst>
          </a:custGeom>
          <a:solidFill>
            <a:srgbClr val="E2231A"/>
          </a:solidFill>
          <a:ln>
            <a:noFill/>
          </a:ln>
        </p:spPr>
        <p:txBody>
          <a:bodyPr vert="horz" wrap="square" lIns="91392" tIns="45696" rIns="91392" bIns="45696" numCol="1" anchor="t" anchorCtr="0" compatLnSpc="1"/>
          <a:lstStyle/>
          <a:p>
            <a:endParaRPr lang="zh-CN" altLang="en-US" sz="1599">
              <a:solidFill>
                <a:srgbClr val="C00000"/>
              </a:solidFill>
              <a:latin typeface="Arial"/>
            </a:endParaRPr>
          </a:p>
        </p:txBody>
      </p:sp>
      <p:sp>
        <p:nvSpPr>
          <p:cNvPr id="31" name="TextBox 25">
            <a:extLst>
              <a:ext uri="{FF2B5EF4-FFF2-40B4-BE49-F238E27FC236}">
                <a16:creationId xmlns:a16="http://schemas.microsoft.com/office/drawing/2014/main" xmlns="" id="{6551AA58-1D42-4B76-913A-FF1D0309BE64}"/>
              </a:ext>
            </a:extLst>
          </p:cNvPr>
          <p:cNvSpPr txBox="1"/>
          <p:nvPr/>
        </p:nvSpPr>
        <p:spPr>
          <a:xfrm>
            <a:off x="9345656" y="3245122"/>
            <a:ext cx="2273240" cy="3999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000">
                <a:solidFill>
                  <a:srgbClr val="F8F8F8"/>
                </a:solidFill>
                <a:latin typeface="+mn-ea"/>
                <a:ea typeface="+mn-ea"/>
              </a:defRPr>
            </a:lvl1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999" b="0" i="0" u="none" strike="noStrike" kern="0" cap="none" spc="0" normalizeH="0" baseline="0" noProof="0" dirty="0">
                <a:ln>
                  <a:noFill/>
                </a:ln>
                <a:solidFill>
                  <a:srgbClr val="2E2E2E"/>
                </a:solidFill>
                <a:effectLst/>
                <a:uLnTx/>
                <a:uFillTx/>
                <a:latin typeface="微软雅黑"/>
                <a:ea typeface="微软雅黑"/>
              </a:rPr>
              <a:t>解决问题的方案</a:t>
            </a:r>
          </a:p>
        </p:txBody>
      </p:sp>
      <p:sp>
        <p:nvSpPr>
          <p:cNvPr id="32" name="Freeform 22">
            <a:extLst>
              <a:ext uri="{FF2B5EF4-FFF2-40B4-BE49-F238E27FC236}">
                <a16:creationId xmlns:a16="http://schemas.microsoft.com/office/drawing/2014/main" xmlns="" id="{C6DEB141-B92C-4BFE-9F9A-2E0631171852}"/>
              </a:ext>
            </a:extLst>
          </p:cNvPr>
          <p:cNvSpPr>
            <a:spLocks noEditPoints="1"/>
          </p:cNvSpPr>
          <p:nvPr/>
        </p:nvSpPr>
        <p:spPr bwMode="auto">
          <a:xfrm>
            <a:off x="9048719" y="3310999"/>
            <a:ext cx="266561" cy="268148"/>
          </a:xfrm>
          <a:custGeom>
            <a:avLst/>
            <a:gdLst>
              <a:gd name="T0" fmla="*/ 117 w 234"/>
              <a:gd name="T1" fmla="*/ 0 h 234"/>
              <a:gd name="T2" fmla="*/ 234 w 234"/>
              <a:gd name="T3" fmla="*/ 117 h 234"/>
              <a:gd name="T4" fmla="*/ 117 w 234"/>
              <a:gd name="T5" fmla="*/ 234 h 234"/>
              <a:gd name="T6" fmla="*/ 0 w 234"/>
              <a:gd name="T7" fmla="*/ 117 h 234"/>
              <a:gd name="T8" fmla="*/ 117 w 234"/>
              <a:gd name="T9" fmla="*/ 0 h 234"/>
              <a:gd name="T10" fmla="*/ 99 w 234"/>
              <a:gd name="T11" fmla="*/ 199 h 234"/>
              <a:gd name="T12" fmla="*/ 135 w 234"/>
              <a:gd name="T13" fmla="*/ 199 h 234"/>
              <a:gd name="T14" fmla="*/ 135 w 234"/>
              <a:gd name="T15" fmla="*/ 136 h 234"/>
              <a:gd name="T16" fmla="*/ 199 w 234"/>
              <a:gd name="T17" fmla="*/ 136 h 234"/>
              <a:gd name="T18" fmla="*/ 199 w 234"/>
              <a:gd name="T19" fmla="*/ 98 h 234"/>
              <a:gd name="T20" fmla="*/ 135 w 234"/>
              <a:gd name="T21" fmla="*/ 98 h 234"/>
              <a:gd name="T22" fmla="*/ 135 w 234"/>
              <a:gd name="T23" fmla="*/ 35 h 234"/>
              <a:gd name="T24" fmla="*/ 99 w 234"/>
              <a:gd name="T25" fmla="*/ 35 h 234"/>
              <a:gd name="T26" fmla="*/ 99 w 234"/>
              <a:gd name="T27" fmla="*/ 98 h 234"/>
              <a:gd name="T28" fmla="*/ 35 w 234"/>
              <a:gd name="T29" fmla="*/ 98 h 234"/>
              <a:gd name="T30" fmla="*/ 35 w 234"/>
              <a:gd name="T31" fmla="*/ 136 h 234"/>
              <a:gd name="T32" fmla="*/ 99 w 234"/>
              <a:gd name="T33" fmla="*/ 136 h 234"/>
              <a:gd name="T34" fmla="*/ 99 w 234"/>
              <a:gd name="T35" fmla="*/ 199 h 2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234" h="234">
                <a:moveTo>
                  <a:pt x="117" y="0"/>
                </a:moveTo>
                <a:cubicBezTo>
                  <a:pt x="182" y="0"/>
                  <a:pt x="234" y="52"/>
                  <a:pt x="234" y="117"/>
                </a:cubicBezTo>
                <a:cubicBezTo>
                  <a:pt x="234" y="182"/>
                  <a:pt x="182" y="234"/>
                  <a:pt x="117" y="234"/>
                </a:cubicBezTo>
                <a:cubicBezTo>
                  <a:pt x="52" y="234"/>
                  <a:pt x="0" y="182"/>
                  <a:pt x="0" y="117"/>
                </a:cubicBezTo>
                <a:cubicBezTo>
                  <a:pt x="0" y="52"/>
                  <a:pt x="52" y="0"/>
                  <a:pt x="117" y="0"/>
                </a:cubicBezTo>
                <a:close/>
                <a:moveTo>
                  <a:pt x="99" y="199"/>
                </a:moveTo>
                <a:lnTo>
                  <a:pt x="135" y="199"/>
                </a:lnTo>
                <a:lnTo>
                  <a:pt x="135" y="136"/>
                </a:lnTo>
                <a:lnTo>
                  <a:pt x="199" y="136"/>
                </a:lnTo>
                <a:lnTo>
                  <a:pt x="199" y="98"/>
                </a:lnTo>
                <a:lnTo>
                  <a:pt x="135" y="98"/>
                </a:lnTo>
                <a:lnTo>
                  <a:pt x="135" y="35"/>
                </a:lnTo>
                <a:lnTo>
                  <a:pt x="99" y="35"/>
                </a:lnTo>
                <a:lnTo>
                  <a:pt x="99" y="98"/>
                </a:lnTo>
                <a:lnTo>
                  <a:pt x="35" y="98"/>
                </a:lnTo>
                <a:lnTo>
                  <a:pt x="35" y="136"/>
                </a:lnTo>
                <a:lnTo>
                  <a:pt x="99" y="136"/>
                </a:lnTo>
                <a:lnTo>
                  <a:pt x="99" y="199"/>
                </a:lnTo>
                <a:close/>
              </a:path>
            </a:pathLst>
          </a:custGeom>
          <a:solidFill>
            <a:srgbClr val="E2231A"/>
          </a:solidFill>
          <a:ln>
            <a:noFill/>
          </a:ln>
        </p:spPr>
        <p:txBody>
          <a:bodyPr vert="horz" wrap="square" lIns="91392" tIns="45696" rIns="91392" bIns="45696" numCol="1" anchor="t" anchorCtr="0" compatLnSpc="1"/>
          <a:lstStyle/>
          <a:p>
            <a:endParaRPr lang="zh-CN" altLang="en-US" sz="1599">
              <a:solidFill>
                <a:srgbClr val="C00000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9429040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2" fill="hold" nodeType="withEffect" p14:presetBounceEnd="4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4000">
                                          <p:cBhvr additive="base">
                                            <p:cTn id="11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4000">
                                          <p:cBhvr additive="base">
                                            <p:cTn id="12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4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8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0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2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5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6" dur="500" tmFilter="0,0; .5, 1; 1, 1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2450"/>
                                </p:stCondLst>
                                <p:childTnLst>
                                  <p:par>
                                    <p:cTn id="28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0" dur="10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1" dur="1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2" dur="1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5" dur="10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6" dur="10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7" dur="10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8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0" dur="10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1" dur="1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2" dur="1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3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5" dur="10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6" dur="1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7" dur="1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8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0" dur="10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1" dur="10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2" dur="10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3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5" dur="10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6" dur="10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7" dur="10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" grpId="0" animBg="1"/>
          <p:bldP spid="13" grpId="0"/>
          <p:bldP spid="14" grpId="0"/>
          <p:bldP spid="27" grpId="0"/>
          <p:bldP spid="28" grpId="0"/>
          <p:bldP spid="29" grpId="0" animBg="1"/>
          <p:bldP spid="30" grpId="0" animBg="1"/>
          <p:bldP spid="31" grpId="0"/>
          <p:bldP spid="32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4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8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0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2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5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6" dur="500" tmFilter="0,0; .5, 1; 1, 1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2450"/>
                                </p:stCondLst>
                                <p:childTnLst>
                                  <p:par>
                                    <p:cTn id="28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0" dur="10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1" dur="1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2" dur="1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5" dur="10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6" dur="10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7" dur="10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8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0" dur="10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1" dur="1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2" dur="1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3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5" dur="10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6" dur="1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7" dur="1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8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0" dur="10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1" dur="10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2" dur="10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3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5" dur="10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6" dur="10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7" dur="10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" grpId="0" animBg="1"/>
          <p:bldP spid="13" grpId="0"/>
          <p:bldP spid="14" grpId="0"/>
          <p:bldP spid="27" grpId="0"/>
          <p:bldP spid="28" grpId="0"/>
          <p:bldP spid="29" grpId="0" animBg="1"/>
          <p:bldP spid="30" grpId="0" animBg="1"/>
          <p:bldP spid="31" grpId="0"/>
          <p:bldP spid="32" grpId="0" animBg="1"/>
        </p:bldLst>
      </p:timing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等腰三角形 1">
            <a:extLst>
              <a:ext uri="{FF2B5EF4-FFF2-40B4-BE49-F238E27FC236}">
                <a16:creationId xmlns:a16="http://schemas.microsoft.com/office/drawing/2014/main" xmlns="" id="{D0EBBF64-4276-4999-9961-AAA90E4FFC5F}"/>
              </a:ext>
            </a:extLst>
          </p:cNvPr>
          <p:cNvSpPr/>
          <p:nvPr/>
        </p:nvSpPr>
        <p:spPr>
          <a:xfrm rot="5400000">
            <a:off x="-68579" y="342600"/>
            <a:ext cx="994396" cy="857236"/>
          </a:xfrm>
          <a:prstGeom prst="triangle">
            <a:avLst>
              <a:gd name="adj" fmla="val 63472"/>
            </a:avLst>
          </a:prstGeom>
          <a:solidFill>
            <a:srgbClr val="E2231A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grpSp>
        <p:nvGrpSpPr>
          <p:cNvPr id="3" name="组合 2">
            <a:extLst>
              <a:ext uri="{FF2B5EF4-FFF2-40B4-BE49-F238E27FC236}">
                <a16:creationId xmlns:a16="http://schemas.microsoft.com/office/drawing/2014/main" xmlns="" id="{4A5C82E0-343A-4D59-9790-6F7F6FEB41D5}"/>
              </a:ext>
            </a:extLst>
          </p:cNvPr>
          <p:cNvGrpSpPr/>
          <p:nvPr/>
        </p:nvGrpSpPr>
        <p:grpSpPr>
          <a:xfrm>
            <a:off x="1055440" y="550092"/>
            <a:ext cx="6558644" cy="763582"/>
            <a:chOff x="874713" y="281210"/>
            <a:chExt cx="6558644" cy="763582"/>
          </a:xfrm>
        </p:grpSpPr>
        <p:sp>
          <p:nvSpPr>
            <p:cNvPr id="4" name="文本框 3">
              <a:extLst>
                <a:ext uri="{FF2B5EF4-FFF2-40B4-BE49-F238E27FC236}">
                  <a16:creationId xmlns:a16="http://schemas.microsoft.com/office/drawing/2014/main" xmlns="" id="{E9800EF2-2C8D-475C-A119-C9B63ED5911E}"/>
                </a:ext>
              </a:extLst>
            </p:cNvPr>
            <p:cNvSpPr txBox="1"/>
            <p:nvPr/>
          </p:nvSpPr>
          <p:spPr>
            <a:xfrm>
              <a:off x="874713" y="281210"/>
              <a:ext cx="1826141" cy="58477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3200" b="1" dirty="0">
                  <a:solidFill>
                    <a:srgbClr val="E2231A"/>
                  </a:solidFill>
                  <a:latin typeface="Arial"/>
                </a:rPr>
                <a:t>自创品牌</a:t>
              </a:r>
            </a:p>
          </p:txBody>
        </p:sp>
        <p:sp>
          <p:nvSpPr>
            <p:cNvPr id="5" name="文本框 4">
              <a:extLst>
                <a:ext uri="{FF2B5EF4-FFF2-40B4-BE49-F238E27FC236}">
                  <a16:creationId xmlns:a16="http://schemas.microsoft.com/office/drawing/2014/main" xmlns="" id="{1EAAC521-E478-470E-8839-CA9893CE058A}"/>
                </a:ext>
              </a:extLst>
            </p:cNvPr>
            <p:cNvSpPr txBox="1"/>
            <p:nvPr/>
          </p:nvSpPr>
          <p:spPr>
            <a:xfrm>
              <a:off x="874713" y="775551"/>
              <a:ext cx="6558644" cy="26924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100" dirty="0" err="1">
                  <a:solidFill>
                    <a:prstClr val="white">
                      <a:lumMod val="50000"/>
                    </a:prstClr>
                  </a:solidFill>
                  <a:latin typeface="Arial"/>
                </a:rPr>
                <a:t>obm</a:t>
              </a:r>
              <a:endParaRPr lang="en-US" altLang="zh-CN" sz="1100" dirty="0">
                <a:solidFill>
                  <a:prstClr val="white">
                    <a:lumMod val="50000"/>
                  </a:prstClr>
                </a:solidFill>
                <a:latin typeface="Arial"/>
              </a:endParaRPr>
            </a:p>
          </p:txBody>
        </p:sp>
      </p:grpSp>
      <p:grpSp>
        <p:nvGrpSpPr>
          <p:cNvPr id="9" name="组合 8">
            <a:extLst>
              <a:ext uri="{FF2B5EF4-FFF2-40B4-BE49-F238E27FC236}">
                <a16:creationId xmlns:a16="http://schemas.microsoft.com/office/drawing/2014/main" xmlns="" id="{54B255ED-4878-460D-9713-8E1575A9A1C6}"/>
              </a:ext>
            </a:extLst>
          </p:cNvPr>
          <p:cNvGrpSpPr/>
          <p:nvPr/>
        </p:nvGrpSpPr>
        <p:grpSpPr>
          <a:xfrm>
            <a:off x="1246244" y="1974907"/>
            <a:ext cx="1326873" cy="1326873"/>
            <a:chOff x="1270840" y="3443029"/>
            <a:chExt cx="1326873" cy="1326873"/>
          </a:xfrm>
        </p:grpSpPr>
        <p:sp>
          <p:nvSpPr>
            <p:cNvPr id="10" name="矩形 9">
              <a:extLst>
                <a:ext uri="{FF2B5EF4-FFF2-40B4-BE49-F238E27FC236}">
                  <a16:creationId xmlns:a16="http://schemas.microsoft.com/office/drawing/2014/main" xmlns="" id="{337CDF88-DA2D-4DF5-BAA8-0C6E4E3A6A89}"/>
                </a:ext>
              </a:extLst>
            </p:cNvPr>
            <p:cNvSpPr/>
            <p:nvPr/>
          </p:nvSpPr>
          <p:spPr>
            <a:xfrm>
              <a:off x="1270840" y="3443029"/>
              <a:ext cx="1326873" cy="1326873"/>
            </a:xfrm>
            <a:prstGeom prst="rect">
              <a:avLst/>
            </a:prstGeom>
            <a:solidFill>
              <a:srgbClr val="E2231A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  <p:sp>
          <p:nvSpPr>
            <p:cNvPr id="11" name="矩形 5">
              <a:extLst>
                <a:ext uri="{FF2B5EF4-FFF2-40B4-BE49-F238E27FC236}">
                  <a16:creationId xmlns:a16="http://schemas.microsoft.com/office/drawing/2014/main" xmlns="" id="{4D22E1F8-F941-45D3-B8A5-DE451808EBAD}"/>
                </a:ext>
              </a:extLst>
            </p:cNvPr>
            <p:cNvSpPr/>
            <p:nvPr/>
          </p:nvSpPr>
          <p:spPr>
            <a:xfrm>
              <a:off x="1617173" y="3800709"/>
              <a:ext cx="634208" cy="611513"/>
            </a:xfrm>
            <a:custGeom>
              <a:avLst/>
              <a:gdLst>
                <a:gd name="connsiteX0" fmla="*/ 174005 w 338138"/>
                <a:gd name="connsiteY0" fmla="*/ 18121 h 326038"/>
                <a:gd name="connsiteX1" fmla="*/ 160013 w 338138"/>
                <a:gd name="connsiteY1" fmla="*/ 19109 h 326038"/>
                <a:gd name="connsiteX2" fmla="*/ 160013 w 338138"/>
                <a:gd name="connsiteY2" fmla="*/ 70472 h 326038"/>
                <a:gd name="connsiteX3" fmla="*/ 92851 w 338138"/>
                <a:gd name="connsiteY3" fmla="*/ 149491 h 326038"/>
                <a:gd name="connsiteX4" fmla="*/ 88900 w 338138"/>
                <a:gd name="connsiteY4" fmla="*/ 149491 h 326038"/>
                <a:gd name="connsiteX5" fmla="*/ 88900 w 338138"/>
                <a:gd name="connsiteY5" fmla="*/ 279872 h 326038"/>
                <a:gd name="connsiteX6" fmla="*/ 119189 w 338138"/>
                <a:gd name="connsiteY6" fmla="*/ 310163 h 326038"/>
                <a:gd name="connsiteX7" fmla="*/ 262731 w 338138"/>
                <a:gd name="connsiteY7" fmla="*/ 310163 h 326038"/>
                <a:gd name="connsiteX8" fmla="*/ 300922 w 338138"/>
                <a:gd name="connsiteY8" fmla="*/ 278555 h 326038"/>
                <a:gd name="connsiteX9" fmla="*/ 320675 w 338138"/>
                <a:gd name="connsiteY9" fmla="*/ 157393 h 326038"/>
                <a:gd name="connsiteX10" fmla="*/ 320675 w 338138"/>
                <a:gd name="connsiteY10" fmla="*/ 156076 h 326038"/>
                <a:gd name="connsiteX11" fmla="*/ 290386 w 338138"/>
                <a:gd name="connsiteY11" fmla="*/ 127102 h 326038"/>
                <a:gd name="connsiteX12" fmla="*/ 210055 w 338138"/>
                <a:gd name="connsiteY12" fmla="*/ 127102 h 326038"/>
                <a:gd name="connsiteX13" fmla="*/ 200837 w 338138"/>
                <a:gd name="connsiteY13" fmla="*/ 117883 h 326038"/>
                <a:gd name="connsiteX14" fmla="*/ 200837 w 338138"/>
                <a:gd name="connsiteY14" fmla="*/ 57302 h 326038"/>
                <a:gd name="connsiteX15" fmla="*/ 188985 w 338138"/>
                <a:gd name="connsiteY15" fmla="*/ 23060 h 326038"/>
                <a:gd name="connsiteX16" fmla="*/ 174005 w 338138"/>
                <a:gd name="connsiteY16" fmla="*/ 18121 h 326038"/>
                <a:gd name="connsiteX17" fmla="*/ 166923 w 338138"/>
                <a:gd name="connsiteY17" fmla="*/ 10 h 326038"/>
                <a:gd name="connsiteX18" fmla="*/ 199449 w 338138"/>
                <a:gd name="connsiteY18" fmla="*/ 8733 h 326038"/>
                <a:gd name="connsiteX19" fmla="*/ 217941 w 338138"/>
                <a:gd name="connsiteY19" fmla="*/ 56131 h 326038"/>
                <a:gd name="connsiteX20" fmla="*/ 217941 w 338138"/>
                <a:gd name="connsiteY20" fmla="*/ 108796 h 326038"/>
                <a:gd name="connsiteX21" fmla="*/ 290588 w 338138"/>
                <a:gd name="connsiteY21" fmla="*/ 108796 h 326038"/>
                <a:gd name="connsiteX22" fmla="*/ 338138 w 338138"/>
                <a:gd name="connsiteY22" fmla="*/ 154878 h 326038"/>
                <a:gd name="connsiteX23" fmla="*/ 338138 w 338138"/>
                <a:gd name="connsiteY23" fmla="*/ 157511 h 326038"/>
                <a:gd name="connsiteX24" fmla="*/ 338138 w 338138"/>
                <a:gd name="connsiteY24" fmla="*/ 158828 h 326038"/>
                <a:gd name="connsiteX25" fmla="*/ 318325 w 338138"/>
                <a:gd name="connsiteY25" fmla="*/ 279956 h 326038"/>
                <a:gd name="connsiteX26" fmla="*/ 262850 w 338138"/>
                <a:gd name="connsiteY26" fmla="*/ 326038 h 326038"/>
                <a:gd name="connsiteX27" fmla="*/ 118877 w 338138"/>
                <a:gd name="connsiteY27" fmla="*/ 326038 h 326038"/>
                <a:gd name="connsiteX28" fmla="*/ 71326 w 338138"/>
                <a:gd name="connsiteY28" fmla="*/ 278640 h 326038"/>
                <a:gd name="connsiteX29" fmla="*/ 71326 w 338138"/>
                <a:gd name="connsiteY29" fmla="*/ 144345 h 326038"/>
                <a:gd name="connsiteX30" fmla="*/ 63401 w 338138"/>
                <a:gd name="connsiteY30" fmla="*/ 136445 h 326038"/>
                <a:gd name="connsiteX31" fmla="*/ 23775 w 338138"/>
                <a:gd name="connsiteY31" fmla="*/ 136445 h 326038"/>
                <a:gd name="connsiteX32" fmla="*/ 17171 w 338138"/>
                <a:gd name="connsiteY32" fmla="*/ 144345 h 326038"/>
                <a:gd name="connsiteX33" fmla="*/ 17171 w 338138"/>
                <a:gd name="connsiteY33" fmla="*/ 286540 h 326038"/>
                <a:gd name="connsiteX34" fmla="*/ 23775 w 338138"/>
                <a:gd name="connsiteY34" fmla="*/ 294439 h 326038"/>
                <a:gd name="connsiteX35" fmla="*/ 47550 w 338138"/>
                <a:gd name="connsiteY35" fmla="*/ 294439 h 326038"/>
                <a:gd name="connsiteX36" fmla="*/ 55476 w 338138"/>
                <a:gd name="connsiteY36" fmla="*/ 302339 h 326038"/>
                <a:gd name="connsiteX37" fmla="*/ 47550 w 338138"/>
                <a:gd name="connsiteY37" fmla="*/ 311555 h 326038"/>
                <a:gd name="connsiteX38" fmla="*/ 23775 w 338138"/>
                <a:gd name="connsiteY38" fmla="*/ 311555 h 326038"/>
                <a:gd name="connsiteX39" fmla="*/ 0 w 338138"/>
                <a:gd name="connsiteY39" fmla="*/ 286540 h 326038"/>
                <a:gd name="connsiteX40" fmla="*/ 0 w 338138"/>
                <a:gd name="connsiteY40" fmla="*/ 144345 h 326038"/>
                <a:gd name="connsiteX41" fmla="*/ 23775 w 338138"/>
                <a:gd name="connsiteY41" fmla="*/ 119329 h 326038"/>
                <a:gd name="connsiteX42" fmla="*/ 63401 w 338138"/>
                <a:gd name="connsiteY42" fmla="*/ 119329 h 326038"/>
                <a:gd name="connsiteX43" fmla="*/ 85855 w 338138"/>
                <a:gd name="connsiteY43" fmla="*/ 132495 h 326038"/>
                <a:gd name="connsiteX44" fmla="*/ 87176 w 338138"/>
                <a:gd name="connsiteY44" fmla="*/ 132495 h 326038"/>
                <a:gd name="connsiteX45" fmla="*/ 143973 w 338138"/>
                <a:gd name="connsiteY45" fmla="*/ 69297 h 326038"/>
                <a:gd name="connsiteX46" fmla="*/ 143973 w 338138"/>
                <a:gd name="connsiteY46" fmla="*/ 11366 h 326038"/>
                <a:gd name="connsiteX47" fmla="*/ 149256 w 338138"/>
                <a:gd name="connsiteY47" fmla="*/ 2150 h 326038"/>
                <a:gd name="connsiteX48" fmla="*/ 166923 w 338138"/>
                <a:gd name="connsiteY48" fmla="*/ 10 h 326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</a:cxnLst>
              <a:rect l="l" t="t" r="r" b="b"/>
              <a:pathLst>
                <a:path w="338138" h="326038">
                  <a:moveTo>
                    <a:pt x="174005" y="18121"/>
                  </a:moveTo>
                  <a:cubicBezTo>
                    <a:pt x="168902" y="17792"/>
                    <a:pt x="163964" y="18451"/>
                    <a:pt x="160013" y="19109"/>
                  </a:cubicBezTo>
                  <a:cubicBezTo>
                    <a:pt x="160013" y="19109"/>
                    <a:pt x="160013" y="19109"/>
                    <a:pt x="160013" y="70472"/>
                  </a:cubicBezTo>
                  <a:cubicBezTo>
                    <a:pt x="160013" y="129736"/>
                    <a:pt x="95485" y="149491"/>
                    <a:pt x="92851" y="149491"/>
                  </a:cubicBezTo>
                  <a:cubicBezTo>
                    <a:pt x="91534" y="149491"/>
                    <a:pt x="90217" y="149491"/>
                    <a:pt x="88900" y="149491"/>
                  </a:cubicBezTo>
                  <a:cubicBezTo>
                    <a:pt x="88900" y="149491"/>
                    <a:pt x="88900" y="149491"/>
                    <a:pt x="88900" y="279872"/>
                  </a:cubicBezTo>
                  <a:cubicBezTo>
                    <a:pt x="88900" y="296993"/>
                    <a:pt x="102069" y="310163"/>
                    <a:pt x="119189" y="310163"/>
                  </a:cubicBezTo>
                  <a:cubicBezTo>
                    <a:pt x="119189" y="310163"/>
                    <a:pt x="119189" y="310163"/>
                    <a:pt x="262731" y="310163"/>
                  </a:cubicBezTo>
                  <a:cubicBezTo>
                    <a:pt x="286436" y="310163"/>
                    <a:pt x="299605" y="299627"/>
                    <a:pt x="300922" y="278555"/>
                  </a:cubicBezTo>
                  <a:cubicBezTo>
                    <a:pt x="300922" y="278555"/>
                    <a:pt x="300922" y="278555"/>
                    <a:pt x="320675" y="157393"/>
                  </a:cubicBezTo>
                  <a:cubicBezTo>
                    <a:pt x="320675" y="157393"/>
                    <a:pt x="320675" y="157393"/>
                    <a:pt x="320675" y="156076"/>
                  </a:cubicBezTo>
                  <a:cubicBezTo>
                    <a:pt x="320675" y="140272"/>
                    <a:pt x="307506" y="127102"/>
                    <a:pt x="290386" y="127102"/>
                  </a:cubicBezTo>
                  <a:cubicBezTo>
                    <a:pt x="290386" y="127102"/>
                    <a:pt x="290386" y="127102"/>
                    <a:pt x="210055" y="127102"/>
                  </a:cubicBezTo>
                  <a:cubicBezTo>
                    <a:pt x="204788" y="127102"/>
                    <a:pt x="200837" y="123151"/>
                    <a:pt x="200837" y="117883"/>
                  </a:cubicBezTo>
                  <a:cubicBezTo>
                    <a:pt x="200837" y="117883"/>
                    <a:pt x="200837" y="117883"/>
                    <a:pt x="200837" y="57302"/>
                  </a:cubicBezTo>
                  <a:cubicBezTo>
                    <a:pt x="200837" y="40181"/>
                    <a:pt x="196886" y="29645"/>
                    <a:pt x="188985" y="23060"/>
                  </a:cubicBezTo>
                  <a:cubicBezTo>
                    <a:pt x="184376" y="19768"/>
                    <a:pt x="179108" y="18451"/>
                    <a:pt x="174005" y="18121"/>
                  </a:cubicBezTo>
                  <a:close/>
                  <a:moveTo>
                    <a:pt x="166923" y="10"/>
                  </a:moveTo>
                  <a:cubicBezTo>
                    <a:pt x="176664" y="-154"/>
                    <a:pt x="188882" y="1491"/>
                    <a:pt x="199449" y="8733"/>
                  </a:cubicBezTo>
                  <a:cubicBezTo>
                    <a:pt x="211336" y="17949"/>
                    <a:pt x="217941" y="33749"/>
                    <a:pt x="217941" y="56131"/>
                  </a:cubicBezTo>
                  <a:cubicBezTo>
                    <a:pt x="217941" y="56131"/>
                    <a:pt x="217941" y="56131"/>
                    <a:pt x="217941" y="108796"/>
                  </a:cubicBezTo>
                  <a:cubicBezTo>
                    <a:pt x="217941" y="108796"/>
                    <a:pt x="217941" y="108796"/>
                    <a:pt x="290588" y="108796"/>
                  </a:cubicBezTo>
                  <a:cubicBezTo>
                    <a:pt x="317005" y="108796"/>
                    <a:pt x="338138" y="129862"/>
                    <a:pt x="338138" y="154878"/>
                  </a:cubicBezTo>
                  <a:cubicBezTo>
                    <a:pt x="338138" y="154878"/>
                    <a:pt x="338138" y="154878"/>
                    <a:pt x="338138" y="157511"/>
                  </a:cubicBezTo>
                  <a:cubicBezTo>
                    <a:pt x="338138" y="157511"/>
                    <a:pt x="338138" y="157511"/>
                    <a:pt x="338138" y="158828"/>
                  </a:cubicBezTo>
                  <a:cubicBezTo>
                    <a:pt x="338138" y="158828"/>
                    <a:pt x="338138" y="158828"/>
                    <a:pt x="318325" y="279956"/>
                  </a:cubicBezTo>
                  <a:cubicBezTo>
                    <a:pt x="314363" y="308922"/>
                    <a:pt x="294550" y="326038"/>
                    <a:pt x="262850" y="326038"/>
                  </a:cubicBezTo>
                  <a:cubicBezTo>
                    <a:pt x="262850" y="326038"/>
                    <a:pt x="262850" y="326038"/>
                    <a:pt x="118877" y="326038"/>
                  </a:cubicBezTo>
                  <a:cubicBezTo>
                    <a:pt x="92460" y="326038"/>
                    <a:pt x="71326" y="304972"/>
                    <a:pt x="71326" y="278640"/>
                  </a:cubicBezTo>
                  <a:cubicBezTo>
                    <a:pt x="71326" y="278640"/>
                    <a:pt x="71326" y="278640"/>
                    <a:pt x="71326" y="144345"/>
                  </a:cubicBezTo>
                  <a:cubicBezTo>
                    <a:pt x="71326" y="139078"/>
                    <a:pt x="67363" y="136445"/>
                    <a:pt x="63401" y="136445"/>
                  </a:cubicBezTo>
                  <a:cubicBezTo>
                    <a:pt x="63401" y="136445"/>
                    <a:pt x="63401" y="136445"/>
                    <a:pt x="23775" y="136445"/>
                  </a:cubicBezTo>
                  <a:cubicBezTo>
                    <a:pt x="19813" y="136445"/>
                    <a:pt x="17171" y="139078"/>
                    <a:pt x="17171" y="144345"/>
                  </a:cubicBezTo>
                  <a:cubicBezTo>
                    <a:pt x="17171" y="144345"/>
                    <a:pt x="17171" y="144345"/>
                    <a:pt x="17171" y="286540"/>
                  </a:cubicBezTo>
                  <a:cubicBezTo>
                    <a:pt x="17171" y="290489"/>
                    <a:pt x="19813" y="294439"/>
                    <a:pt x="23775" y="294439"/>
                  </a:cubicBezTo>
                  <a:cubicBezTo>
                    <a:pt x="23775" y="294439"/>
                    <a:pt x="23775" y="294439"/>
                    <a:pt x="47550" y="294439"/>
                  </a:cubicBezTo>
                  <a:cubicBezTo>
                    <a:pt x="51513" y="294439"/>
                    <a:pt x="55476" y="298389"/>
                    <a:pt x="55476" y="302339"/>
                  </a:cubicBezTo>
                  <a:cubicBezTo>
                    <a:pt x="55476" y="307605"/>
                    <a:pt x="51513" y="311555"/>
                    <a:pt x="47550" y="311555"/>
                  </a:cubicBezTo>
                  <a:cubicBezTo>
                    <a:pt x="47550" y="311555"/>
                    <a:pt x="47550" y="311555"/>
                    <a:pt x="23775" y="311555"/>
                  </a:cubicBezTo>
                  <a:cubicBezTo>
                    <a:pt x="10567" y="311555"/>
                    <a:pt x="0" y="299706"/>
                    <a:pt x="0" y="286540"/>
                  </a:cubicBezTo>
                  <a:cubicBezTo>
                    <a:pt x="0" y="286540"/>
                    <a:pt x="0" y="286540"/>
                    <a:pt x="0" y="144345"/>
                  </a:cubicBezTo>
                  <a:cubicBezTo>
                    <a:pt x="0" y="129862"/>
                    <a:pt x="10567" y="119329"/>
                    <a:pt x="23775" y="119329"/>
                  </a:cubicBezTo>
                  <a:cubicBezTo>
                    <a:pt x="23775" y="119329"/>
                    <a:pt x="23775" y="119329"/>
                    <a:pt x="63401" y="119329"/>
                  </a:cubicBezTo>
                  <a:cubicBezTo>
                    <a:pt x="72647" y="119329"/>
                    <a:pt x="81893" y="124595"/>
                    <a:pt x="85855" y="132495"/>
                  </a:cubicBezTo>
                  <a:cubicBezTo>
                    <a:pt x="85855" y="132495"/>
                    <a:pt x="87176" y="132495"/>
                    <a:pt x="87176" y="132495"/>
                  </a:cubicBezTo>
                  <a:cubicBezTo>
                    <a:pt x="89818" y="131179"/>
                    <a:pt x="143973" y="115379"/>
                    <a:pt x="143973" y="69297"/>
                  </a:cubicBezTo>
                  <a:cubicBezTo>
                    <a:pt x="143973" y="69297"/>
                    <a:pt x="143973" y="69297"/>
                    <a:pt x="143973" y="11366"/>
                  </a:cubicBezTo>
                  <a:cubicBezTo>
                    <a:pt x="143973" y="7416"/>
                    <a:pt x="146615" y="3466"/>
                    <a:pt x="149256" y="2150"/>
                  </a:cubicBezTo>
                  <a:cubicBezTo>
                    <a:pt x="149917" y="2150"/>
                    <a:pt x="157182" y="175"/>
                    <a:pt x="166923" y="10"/>
                  </a:cubicBezTo>
                  <a:close/>
                </a:path>
              </a:pathLst>
            </a:custGeom>
            <a:solidFill>
              <a:srgbClr val="FFFFF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</p:grpSp>
      <p:sp>
        <p:nvSpPr>
          <p:cNvPr id="15" name="矩形 14">
            <a:extLst>
              <a:ext uri="{FF2B5EF4-FFF2-40B4-BE49-F238E27FC236}">
                <a16:creationId xmlns:a16="http://schemas.microsoft.com/office/drawing/2014/main" xmlns="" id="{44E3551F-2C00-423E-8FAD-18B6E0180E05}"/>
              </a:ext>
            </a:extLst>
          </p:cNvPr>
          <p:cNvSpPr/>
          <p:nvPr/>
        </p:nvSpPr>
        <p:spPr>
          <a:xfrm>
            <a:off x="3046444" y="1995896"/>
            <a:ext cx="5253848" cy="3999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607" marR="0" lvl="0" indent="-285607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0" lang="zh-CN" altLang="en-US" sz="1999" b="0" i="0" u="none" strike="noStrike" kern="0" cap="none" spc="0" normalizeH="0" baseline="0" noProof="0" dirty="0">
                <a:ln>
                  <a:noFill/>
                </a:ln>
                <a:solidFill>
                  <a:srgbClr val="302A28"/>
                </a:solidFill>
                <a:effectLst/>
                <a:uLnTx/>
                <a:uFillTx/>
              </a:rPr>
              <a:t>可以节省一笔加盟费；</a:t>
            </a: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xmlns="" id="{45A86432-9BC4-4FAC-9EDE-1161F51D107C}"/>
              </a:ext>
            </a:extLst>
          </p:cNvPr>
          <p:cNvSpPr/>
          <p:nvPr/>
        </p:nvSpPr>
        <p:spPr>
          <a:xfrm>
            <a:off x="3046444" y="2519058"/>
            <a:ext cx="5253848" cy="3999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607" marR="0" lvl="0" indent="-285607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0" lang="zh-CN" altLang="en-US" sz="1999" b="0" i="0" u="none" strike="noStrike" kern="0" cap="none" spc="0" normalizeH="0" baseline="0" noProof="0" dirty="0">
                <a:ln>
                  <a:noFill/>
                </a:ln>
                <a:solidFill>
                  <a:srgbClr val="302A28"/>
                </a:solidFill>
                <a:effectLst/>
                <a:uLnTx/>
                <a:uFillTx/>
              </a:rPr>
              <a:t>经营更灵活，不受加盟政策的拘束；</a:t>
            </a:r>
            <a:endParaRPr kumimoji="0" lang="en-US" altLang="zh-CN" sz="1999" b="0" i="0" u="none" strike="noStrike" kern="0" cap="none" spc="0" normalizeH="0" baseline="0" noProof="0" dirty="0">
              <a:ln>
                <a:noFill/>
              </a:ln>
              <a:solidFill>
                <a:srgbClr val="302A28"/>
              </a:solidFill>
              <a:effectLst/>
              <a:uLnTx/>
              <a:uFillTx/>
            </a:endParaRPr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xmlns="" id="{3620593E-DA54-4741-88EC-612032D79DCA}"/>
              </a:ext>
            </a:extLst>
          </p:cNvPr>
          <p:cNvSpPr/>
          <p:nvPr/>
        </p:nvSpPr>
        <p:spPr>
          <a:xfrm>
            <a:off x="3046444" y="3058598"/>
            <a:ext cx="8136904" cy="399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607" marR="0" lvl="0" indent="-285607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0" lang="zh-CN" altLang="en-US" sz="1999" b="0" i="0" u="none" strike="noStrike" kern="0" cap="none" spc="0" normalizeH="0" baseline="0" noProof="0" dirty="0">
                <a:ln>
                  <a:noFill/>
                </a:ln>
                <a:solidFill>
                  <a:srgbClr val="302A28"/>
                </a:solidFill>
                <a:effectLst/>
                <a:uLnTx/>
                <a:uFillTx/>
              </a:rPr>
              <a:t>自主品牌的发展空间更大，后期不排除开分店甚至连锁店的可能。</a:t>
            </a:r>
          </a:p>
        </p:txBody>
      </p:sp>
      <p:sp>
        <p:nvSpPr>
          <p:cNvPr id="19" name="TextBox 10">
            <a:extLst>
              <a:ext uri="{FF2B5EF4-FFF2-40B4-BE49-F238E27FC236}">
                <a16:creationId xmlns:a16="http://schemas.microsoft.com/office/drawing/2014/main" xmlns="" id="{830CCE09-0294-4054-B604-FBF056294735}"/>
              </a:ext>
            </a:extLst>
          </p:cNvPr>
          <p:cNvSpPr txBox="1"/>
          <p:nvPr/>
        </p:nvSpPr>
        <p:spPr>
          <a:xfrm>
            <a:off x="1377669" y="3395653"/>
            <a:ext cx="106402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zh-CN" altLang="en-US" sz="2200" b="1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</a:rPr>
              <a:t>优 势</a:t>
            </a:r>
          </a:p>
        </p:txBody>
      </p:sp>
      <p:grpSp>
        <p:nvGrpSpPr>
          <p:cNvPr id="20" name="组合 19">
            <a:extLst>
              <a:ext uri="{FF2B5EF4-FFF2-40B4-BE49-F238E27FC236}">
                <a16:creationId xmlns:a16="http://schemas.microsoft.com/office/drawing/2014/main" xmlns="" id="{6C4EBC59-8180-462F-BD33-DA368B313614}"/>
              </a:ext>
            </a:extLst>
          </p:cNvPr>
          <p:cNvGrpSpPr/>
          <p:nvPr/>
        </p:nvGrpSpPr>
        <p:grpSpPr>
          <a:xfrm>
            <a:off x="9408368" y="4169655"/>
            <a:ext cx="1326873" cy="1326873"/>
            <a:chOff x="1270840" y="3443029"/>
            <a:chExt cx="1326873" cy="1326873"/>
          </a:xfrm>
        </p:grpSpPr>
        <p:sp>
          <p:nvSpPr>
            <p:cNvPr id="21" name="矩形 20">
              <a:extLst>
                <a:ext uri="{FF2B5EF4-FFF2-40B4-BE49-F238E27FC236}">
                  <a16:creationId xmlns:a16="http://schemas.microsoft.com/office/drawing/2014/main" xmlns="" id="{1A1FEF26-A330-4A1A-ADA2-77F63525E068}"/>
                </a:ext>
              </a:extLst>
            </p:cNvPr>
            <p:cNvSpPr/>
            <p:nvPr/>
          </p:nvSpPr>
          <p:spPr>
            <a:xfrm>
              <a:off x="1270840" y="3443029"/>
              <a:ext cx="1326873" cy="1326873"/>
            </a:xfrm>
            <a:prstGeom prst="rect">
              <a:avLst/>
            </a:prstGeom>
            <a:solidFill>
              <a:srgbClr val="586270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  <p:sp>
          <p:nvSpPr>
            <p:cNvPr id="22" name="矩形 5">
              <a:extLst>
                <a:ext uri="{FF2B5EF4-FFF2-40B4-BE49-F238E27FC236}">
                  <a16:creationId xmlns:a16="http://schemas.microsoft.com/office/drawing/2014/main" xmlns="" id="{08750B4B-6BDD-4EC9-8F91-78CC3ECEBCA8}"/>
                </a:ext>
              </a:extLst>
            </p:cNvPr>
            <p:cNvSpPr/>
            <p:nvPr/>
          </p:nvSpPr>
          <p:spPr>
            <a:xfrm flipV="1">
              <a:off x="1617173" y="3800709"/>
              <a:ext cx="634208" cy="611513"/>
            </a:xfrm>
            <a:custGeom>
              <a:avLst/>
              <a:gdLst>
                <a:gd name="connsiteX0" fmla="*/ 174005 w 338138"/>
                <a:gd name="connsiteY0" fmla="*/ 18121 h 326038"/>
                <a:gd name="connsiteX1" fmla="*/ 160013 w 338138"/>
                <a:gd name="connsiteY1" fmla="*/ 19109 h 326038"/>
                <a:gd name="connsiteX2" fmla="*/ 160013 w 338138"/>
                <a:gd name="connsiteY2" fmla="*/ 70472 h 326038"/>
                <a:gd name="connsiteX3" fmla="*/ 92851 w 338138"/>
                <a:gd name="connsiteY3" fmla="*/ 149491 h 326038"/>
                <a:gd name="connsiteX4" fmla="*/ 88900 w 338138"/>
                <a:gd name="connsiteY4" fmla="*/ 149491 h 326038"/>
                <a:gd name="connsiteX5" fmla="*/ 88900 w 338138"/>
                <a:gd name="connsiteY5" fmla="*/ 279872 h 326038"/>
                <a:gd name="connsiteX6" fmla="*/ 119189 w 338138"/>
                <a:gd name="connsiteY6" fmla="*/ 310163 h 326038"/>
                <a:gd name="connsiteX7" fmla="*/ 262731 w 338138"/>
                <a:gd name="connsiteY7" fmla="*/ 310163 h 326038"/>
                <a:gd name="connsiteX8" fmla="*/ 300922 w 338138"/>
                <a:gd name="connsiteY8" fmla="*/ 278555 h 326038"/>
                <a:gd name="connsiteX9" fmla="*/ 320675 w 338138"/>
                <a:gd name="connsiteY9" fmla="*/ 157393 h 326038"/>
                <a:gd name="connsiteX10" fmla="*/ 320675 w 338138"/>
                <a:gd name="connsiteY10" fmla="*/ 156076 h 326038"/>
                <a:gd name="connsiteX11" fmla="*/ 290386 w 338138"/>
                <a:gd name="connsiteY11" fmla="*/ 127102 h 326038"/>
                <a:gd name="connsiteX12" fmla="*/ 210055 w 338138"/>
                <a:gd name="connsiteY12" fmla="*/ 127102 h 326038"/>
                <a:gd name="connsiteX13" fmla="*/ 200837 w 338138"/>
                <a:gd name="connsiteY13" fmla="*/ 117883 h 326038"/>
                <a:gd name="connsiteX14" fmla="*/ 200837 w 338138"/>
                <a:gd name="connsiteY14" fmla="*/ 57302 h 326038"/>
                <a:gd name="connsiteX15" fmla="*/ 188985 w 338138"/>
                <a:gd name="connsiteY15" fmla="*/ 23060 h 326038"/>
                <a:gd name="connsiteX16" fmla="*/ 174005 w 338138"/>
                <a:gd name="connsiteY16" fmla="*/ 18121 h 326038"/>
                <a:gd name="connsiteX17" fmla="*/ 166923 w 338138"/>
                <a:gd name="connsiteY17" fmla="*/ 10 h 326038"/>
                <a:gd name="connsiteX18" fmla="*/ 199449 w 338138"/>
                <a:gd name="connsiteY18" fmla="*/ 8733 h 326038"/>
                <a:gd name="connsiteX19" fmla="*/ 217941 w 338138"/>
                <a:gd name="connsiteY19" fmla="*/ 56131 h 326038"/>
                <a:gd name="connsiteX20" fmla="*/ 217941 w 338138"/>
                <a:gd name="connsiteY20" fmla="*/ 108796 h 326038"/>
                <a:gd name="connsiteX21" fmla="*/ 290588 w 338138"/>
                <a:gd name="connsiteY21" fmla="*/ 108796 h 326038"/>
                <a:gd name="connsiteX22" fmla="*/ 338138 w 338138"/>
                <a:gd name="connsiteY22" fmla="*/ 154878 h 326038"/>
                <a:gd name="connsiteX23" fmla="*/ 338138 w 338138"/>
                <a:gd name="connsiteY23" fmla="*/ 157511 h 326038"/>
                <a:gd name="connsiteX24" fmla="*/ 338138 w 338138"/>
                <a:gd name="connsiteY24" fmla="*/ 158828 h 326038"/>
                <a:gd name="connsiteX25" fmla="*/ 318325 w 338138"/>
                <a:gd name="connsiteY25" fmla="*/ 279956 h 326038"/>
                <a:gd name="connsiteX26" fmla="*/ 262850 w 338138"/>
                <a:gd name="connsiteY26" fmla="*/ 326038 h 326038"/>
                <a:gd name="connsiteX27" fmla="*/ 118877 w 338138"/>
                <a:gd name="connsiteY27" fmla="*/ 326038 h 326038"/>
                <a:gd name="connsiteX28" fmla="*/ 71326 w 338138"/>
                <a:gd name="connsiteY28" fmla="*/ 278640 h 326038"/>
                <a:gd name="connsiteX29" fmla="*/ 71326 w 338138"/>
                <a:gd name="connsiteY29" fmla="*/ 144345 h 326038"/>
                <a:gd name="connsiteX30" fmla="*/ 63401 w 338138"/>
                <a:gd name="connsiteY30" fmla="*/ 136445 h 326038"/>
                <a:gd name="connsiteX31" fmla="*/ 23775 w 338138"/>
                <a:gd name="connsiteY31" fmla="*/ 136445 h 326038"/>
                <a:gd name="connsiteX32" fmla="*/ 17171 w 338138"/>
                <a:gd name="connsiteY32" fmla="*/ 144345 h 326038"/>
                <a:gd name="connsiteX33" fmla="*/ 17171 w 338138"/>
                <a:gd name="connsiteY33" fmla="*/ 286540 h 326038"/>
                <a:gd name="connsiteX34" fmla="*/ 23775 w 338138"/>
                <a:gd name="connsiteY34" fmla="*/ 294439 h 326038"/>
                <a:gd name="connsiteX35" fmla="*/ 47550 w 338138"/>
                <a:gd name="connsiteY35" fmla="*/ 294439 h 326038"/>
                <a:gd name="connsiteX36" fmla="*/ 55476 w 338138"/>
                <a:gd name="connsiteY36" fmla="*/ 302339 h 326038"/>
                <a:gd name="connsiteX37" fmla="*/ 47550 w 338138"/>
                <a:gd name="connsiteY37" fmla="*/ 311555 h 326038"/>
                <a:gd name="connsiteX38" fmla="*/ 23775 w 338138"/>
                <a:gd name="connsiteY38" fmla="*/ 311555 h 326038"/>
                <a:gd name="connsiteX39" fmla="*/ 0 w 338138"/>
                <a:gd name="connsiteY39" fmla="*/ 286540 h 326038"/>
                <a:gd name="connsiteX40" fmla="*/ 0 w 338138"/>
                <a:gd name="connsiteY40" fmla="*/ 144345 h 326038"/>
                <a:gd name="connsiteX41" fmla="*/ 23775 w 338138"/>
                <a:gd name="connsiteY41" fmla="*/ 119329 h 326038"/>
                <a:gd name="connsiteX42" fmla="*/ 63401 w 338138"/>
                <a:gd name="connsiteY42" fmla="*/ 119329 h 326038"/>
                <a:gd name="connsiteX43" fmla="*/ 85855 w 338138"/>
                <a:gd name="connsiteY43" fmla="*/ 132495 h 326038"/>
                <a:gd name="connsiteX44" fmla="*/ 87176 w 338138"/>
                <a:gd name="connsiteY44" fmla="*/ 132495 h 326038"/>
                <a:gd name="connsiteX45" fmla="*/ 143973 w 338138"/>
                <a:gd name="connsiteY45" fmla="*/ 69297 h 326038"/>
                <a:gd name="connsiteX46" fmla="*/ 143973 w 338138"/>
                <a:gd name="connsiteY46" fmla="*/ 11366 h 326038"/>
                <a:gd name="connsiteX47" fmla="*/ 149256 w 338138"/>
                <a:gd name="connsiteY47" fmla="*/ 2150 h 326038"/>
                <a:gd name="connsiteX48" fmla="*/ 166923 w 338138"/>
                <a:gd name="connsiteY48" fmla="*/ 10 h 326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</a:cxnLst>
              <a:rect l="l" t="t" r="r" b="b"/>
              <a:pathLst>
                <a:path w="338138" h="326038">
                  <a:moveTo>
                    <a:pt x="174005" y="18121"/>
                  </a:moveTo>
                  <a:cubicBezTo>
                    <a:pt x="168902" y="17792"/>
                    <a:pt x="163964" y="18451"/>
                    <a:pt x="160013" y="19109"/>
                  </a:cubicBezTo>
                  <a:cubicBezTo>
                    <a:pt x="160013" y="19109"/>
                    <a:pt x="160013" y="19109"/>
                    <a:pt x="160013" y="70472"/>
                  </a:cubicBezTo>
                  <a:cubicBezTo>
                    <a:pt x="160013" y="129736"/>
                    <a:pt x="95485" y="149491"/>
                    <a:pt x="92851" y="149491"/>
                  </a:cubicBezTo>
                  <a:cubicBezTo>
                    <a:pt x="91534" y="149491"/>
                    <a:pt x="90217" y="149491"/>
                    <a:pt x="88900" y="149491"/>
                  </a:cubicBezTo>
                  <a:cubicBezTo>
                    <a:pt x="88900" y="149491"/>
                    <a:pt x="88900" y="149491"/>
                    <a:pt x="88900" y="279872"/>
                  </a:cubicBezTo>
                  <a:cubicBezTo>
                    <a:pt x="88900" y="296993"/>
                    <a:pt x="102069" y="310163"/>
                    <a:pt x="119189" y="310163"/>
                  </a:cubicBezTo>
                  <a:cubicBezTo>
                    <a:pt x="119189" y="310163"/>
                    <a:pt x="119189" y="310163"/>
                    <a:pt x="262731" y="310163"/>
                  </a:cubicBezTo>
                  <a:cubicBezTo>
                    <a:pt x="286436" y="310163"/>
                    <a:pt x="299605" y="299627"/>
                    <a:pt x="300922" y="278555"/>
                  </a:cubicBezTo>
                  <a:cubicBezTo>
                    <a:pt x="300922" y="278555"/>
                    <a:pt x="300922" y="278555"/>
                    <a:pt x="320675" y="157393"/>
                  </a:cubicBezTo>
                  <a:cubicBezTo>
                    <a:pt x="320675" y="157393"/>
                    <a:pt x="320675" y="157393"/>
                    <a:pt x="320675" y="156076"/>
                  </a:cubicBezTo>
                  <a:cubicBezTo>
                    <a:pt x="320675" y="140272"/>
                    <a:pt x="307506" y="127102"/>
                    <a:pt x="290386" y="127102"/>
                  </a:cubicBezTo>
                  <a:cubicBezTo>
                    <a:pt x="290386" y="127102"/>
                    <a:pt x="290386" y="127102"/>
                    <a:pt x="210055" y="127102"/>
                  </a:cubicBezTo>
                  <a:cubicBezTo>
                    <a:pt x="204788" y="127102"/>
                    <a:pt x="200837" y="123151"/>
                    <a:pt x="200837" y="117883"/>
                  </a:cubicBezTo>
                  <a:cubicBezTo>
                    <a:pt x="200837" y="117883"/>
                    <a:pt x="200837" y="117883"/>
                    <a:pt x="200837" y="57302"/>
                  </a:cubicBezTo>
                  <a:cubicBezTo>
                    <a:pt x="200837" y="40181"/>
                    <a:pt x="196886" y="29645"/>
                    <a:pt x="188985" y="23060"/>
                  </a:cubicBezTo>
                  <a:cubicBezTo>
                    <a:pt x="184376" y="19768"/>
                    <a:pt x="179108" y="18451"/>
                    <a:pt x="174005" y="18121"/>
                  </a:cubicBezTo>
                  <a:close/>
                  <a:moveTo>
                    <a:pt x="166923" y="10"/>
                  </a:moveTo>
                  <a:cubicBezTo>
                    <a:pt x="176664" y="-154"/>
                    <a:pt x="188882" y="1491"/>
                    <a:pt x="199449" y="8733"/>
                  </a:cubicBezTo>
                  <a:cubicBezTo>
                    <a:pt x="211336" y="17949"/>
                    <a:pt x="217941" y="33749"/>
                    <a:pt x="217941" y="56131"/>
                  </a:cubicBezTo>
                  <a:cubicBezTo>
                    <a:pt x="217941" y="56131"/>
                    <a:pt x="217941" y="56131"/>
                    <a:pt x="217941" y="108796"/>
                  </a:cubicBezTo>
                  <a:cubicBezTo>
                    <a:pt x="217941" y="108796"/>
                    <a:pt x="217941" y="108796"/>
                    <a:pt x="290588" y="108796"/>
                  </a:cubicBezTo>
                  <a:cubicBezTo>
                    <a:pt x="317005" y="108796"/>
                    <a:pt x="338138" y="129862"/>
                    <a:pt x="338138" y="154878"/>
                  </a:cubicBezTo>
                  <a:cubicBezTo>
                    <a:pt x="338138" y="154878"/>
                    <a:pt x="338138" y="154878"/>
                    <a:pt x="338138" y="157511"/>
                  </a:cubicBezTo>
                  <a:cubicBezTo>
                    <a:pt x="338138" y="157511"/>
                    <a:pt x="338138" y="157511"/>
                    <a:pt x="338138" y="158828"/>
                  </a:cubicBezTo>
                  <a:cubicBezTo>
                    <a:pt x="338138" y="158828"/>
                    <a:pt x="338138" y="158828"/>
                    <a:pt x="318325" y="279956"/>
                  </a:cubicBezTo>
                  <a:cubicBezTo>
                    <a:pt x="314363" y="308922"/>
                    <a:pt x="294550" y="326038"/>
                    <a:pt x="262850" y="326038"/>
                  </a:cubicBezTo>
                  <a:cubicBezTo>
                    <a:pt x="262850" y="326038"/>
                    <a:pt x="262850" y="326038"/>
                    <a:pt x="118877" y="326038"/>
                  </a:cubicBezTo>
                  <a:cubicBezTo>
                    <a:pt x="92460" y="326038"/>
                    <a:pt x="71326" y="304972"/>
                    <a:pt x="71326" y="278640"/>
                  </a:cubicBezTo>
                  <a:cubicBezTo>
                    <a:pt x="71326" y="278640"/>
                    <a:pt x="71326" y="278640"/>
                    <a:pt x="71326" y="144345"/>
                  </a:cubicBezTo>
                  <a:cubicBezTo>
                    <a:pt x="71326" y="139078"/>
                    <a:pt x="67363" y="136445"/>
                    <a:pt x="63401" y="136445"/>
                  </a:cubicBezTo>
                  <a:cubicBezTo>
                    <a:pt x="63401" y="136445"/>
                    <a:pt x="63401" y="136445"/>
                    <a:pt x="23775" y="136445"/>
                  </a:cubicBezTo>
                  <a:cubicBezTo>
                    <a:pt x="19813" y="136445"/>
                    <a:pt x="17171" y="139078"/>
                    <a:pt x="17171" y="144345"/>
                  </a:cubicBezTo>
                  <a:cubicBezTo>
                    <a:pt x="17171" y="144345"/>
                    <a:pt x="17171" y="144345"/>
                    <a:pt x="17171" y="286540"/>
                  </a:cubicBezTo>
                  <a:cubicBezTo>
                    <a:pt x="17171" y="290489"/>
                    <a:pt x="19813" y="294439"/>
                    <a:pt x="23775" y="294439"/>
                  </a:cubicBezTo>
                  <a:cubicBezTo>
                    <a:pt x="23775" y="294439"/>
                    <a:pt x="23775" y="294439"/>
                    <a:pt x="47550" y="294439"/>
                  </a:cubicBezTo>
                  <a:cubicBezTo>
                    <a:pt x="51513" y="294439"/>
                    <a:pt x="55476" y="298389"/>
                    <a:pt x="55476" y="302339"/>
                  </a:cubicBezTo>
                  <a:cubicBezTo>
                    <a:pt x="55476" y="307605"/>
                    <a:pt x="51513" y="311555"/>
                    <a:pt x="47550" y="311555"/>
                  </a:cubicBezTo>
                  <a:cubicBezTo>
                    <a:pt x="47550" y="311555"/>
                    <a:pt x="47550" y="311555"/>
                    <a:pt x="23775" y="311555"/>
                  </a:cubicBezTo>
                  <a:cubicBezTo>
                    <a:pt x="10567" y="311555"/>
                    <a:pt x="0" y="299706"/>
                    <a:pt x="0" y="286540"/>
                  </a:cubicBezTo>
                  <a:cubicBezTo>
                    <a:pt x="0" y="286540"/>
                    <a:pt x="0" y="286540"/>
                    <a:pt x="0" y="144345"/>
                  </a:cubicBezTo>
                  <a:cubicBezTo>
                    <a:pt x="0" y="129862"/>
                    <a:pt x="10567" y="119329"/>
                    <a:pt x="23775" y="119329"/>
                  </a:cubicBezTo>
                  <a:cubicBezTo>
                    <a:pt x="23775" y="119329"/>
                    <a:pt x="23775" y="119329"/>
                    <a:pt x="63401" y="119329"/>
                  </a:cubicBezTo>
                  <a:cubicBezTo>
                    <a:pt x="72647" y="119329"/>
                    <a:pt x="81893" y="124595"/>
                    <a:pt x="85855" y="132495"/>
                  </a:cubicBezTo>
                  <a:cubicBezTo>
                    <a:pt x="85855" y="132495"/>
                    <a:pt x="87176" y="132495"/>
                    <a:pt x="87176" y="132495"/>
                  </a:cubicBezTo>
                  <a:cubicBezTo>
                    <a:pt x="89818" y="131179"/>
                    <a:pt x="143973" y="115379"/>
                    <a:pt x="143973" y="69297"/>
                  </a:cubicBezTo>
                  <a:cubicBezTo>
                    <a:pt x="143973" y="69297"/>
                    <a:pt x="143973" y="69297"/>
                    <a:pt x="143973" y="11366"/>
                  </a:cubicBezTo>
                  <a:cubicBezTo>
                    <a:pt x="143973" y="7416"/>
                    <a:pt x="146615" y="3466"/>
                    <a:pt x="149256" y="2150"/>
                  </a:cubicBezTo>
                  <a:cubicBezTo>
                    <a:pt x="149917" y="2150"/>
                    <a:pt x="157182" y="175"/>
                    <a:pt x="166923" y="10"/>
                  </a:cubicBezTo>
                  <a:close/>
                </a:path>
              </a:pathLst>
            </a:custGeom>
            <a:solidFill>
              <a:srgbClr val="FFFFF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</p:grpSp>
      <p:sp>
        <p:nvSpPr>
          <p:cNvPr id="23" name="TextBox 10">
            <a:extLst>
              <a:ext uri="{FF2B5EF4-FFF2-40B4-BE49-F238E27FC236}">
                <a16:creationId xmlns:a16="http://schemas.microsoft.com/office/drawing/2014/main" xmlns="" id="{386664C4-9B16-42C4-96D8-EB919CC6719B}"/>
              </a:ext>
            </a:extLst>
          </p:cNvPr>
          <p:cNvSpPr txBox="1"/>
          <p:nvPr/>
        </p:nvSpPr>
        <p:spPr>
          <a:xfrm>
            <a:off x="9539793" y="5590401"/>
            <a:ext cx="106402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zh-CN" altLang="en-US" sz="2200" b="1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</a:rPr>
              <a:t>劣 势</a:t>
            </a:r>
          </a:p>
        </p:txBody>
      </p:sp>
      <p:sp>
        <p:nvSpPr>
          <p:cNvPr id="26" name="矩形 25">
            <a:extLst>
              <a:ext uri="{FF2B5EF4-FFF2-40B4-BE49-F238E27FC236}">
                <a16:creationId xmlns:a16="http://schemas.microsoft.com/office/drawing/2014/main" xmlns="" id="{A5F4C451-D089-4BDB-8443-1D653F77FFFB}"/>
              </a:ext>
            </a:extLst>
          </p:cNvPr>
          <p:cNvSpPr/>
          <p:nvPr/>
        </p:nvSpPr>
        <p:spPr>
          <a:xfrm>
            <a:off x="3375061" y="4397171"/>
            <a:ext cx="5904656" cy="399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607" marR="0" lvl="0" indent="-285607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0" lang="zh-CN" altLang="en-US" sz="1999" b="0" i="0" u="none" strike="noStrike" kern="0" cap="none" spc="0" normalizeH="0" baseline="0" noProof="0" dirty="0">
                <a:ln>
                  <a:noFill/>
                </a:ln>
                <a:solidFill>
                  <a:srgbClr val="302A28"/>
                </a:solidFill>
                <a:effectLst/>
                <a:uLnTx/>
                <a:uFillTx/>
              </a:rPr>
              <a:t>需要一定时间从服务和技术上消除客户的顾虑。</a:t>
            </a:r>
          </a:p>
        </p:txBody>
      </p:sp>
      <p:sp>
        <p:nvSpPr>
          <p:cNvPr id="27" name="矩形 26">
            <a:extLst>
              <a:ext uri="{FF2B5EF4-FFF2-40B4-BE49-F238E27FC236}">
                <a16:creationId xmlns:a16="http://schemas.microsoft.com/office/drawing/2014/main" xmlns="" id="{8FBB466F-84C4-4E85-94CA-7F31DF025702}"/>
              </a:ext>
            </a:extLst>
          </p:cNvPr>
          <p:cNvSpPr/>
          <p:nvPr/>
        </p:nvSpPr>
        <p:spPr>
          <a:xfrm>
            <a:off x="3375061" y="4869160"/>
            <a:ext cx="5904656" cy="3999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607" marR="0" lvl="0" indent="-285607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0" lang="zh-CN" altLang="en-US" sz="1999" b="0" i="0" u="none" strike="noStrike" kern="0" cap="none" spc="0" normalizeH="0" baseline="0" noProof="0" dirty="0">
                <a:ln>
                  <a:noFill/>
                </a:ln>
                <a:solidFill>
                  <a:srgbClr val="302A28"/>
                </a:solidFill>
                <a:effectLst/>
                <a:uLnTx/>
                <a:uFillTx/>
              </a:rPr>
              <a:t>开业初期的发展速度上会受到一定影响。</a:t>
            </a:r>
          </a:p>
        </p:txBody>
      </p:sp>
    </p:spTree>
    <p:extLst>
      <p:ext uri="{BB962C8B-B14F-4D97-AF65-F5344CB8AC3E}">
        <p14:creationId xmlns:p14="http://schemas.microsoft.com/office/powerpoint/2010/main" val="17069379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00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17" grpId="0"/>
      <p:bldP spid="19" grpId="0"/>
      <p:bldP spid="23" grpId="0"/>
      <p:bldP spid="26" grpId="0"/>
      <p:bldP spid="2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组合 16">
            <a:extLst>
              <a:ext uri="{FF2B5EF4-FFF2-40B4-BE49-F238E27FC236}">
                <a16:creationId xmlns:a16="http://schemas.microsoft.com/office/drawing/2014/main" xmlns="" id="{E0162AF6-C950-434D-968B-49CF046FDCB9}"/>
              </a:ext>
            </a:extLst>
          </p:cNvPr>
          <p:cNvGrpSpPr/>
          <p:nvPr/>
        </p:nvGrpSpPr>
        <p:grpSpPr>
          <a:xfrm>
            <a:off x="1596938" y="1989590"/>
            <a:ext cx="2354476" cy="3358441"/>
            <a:chOff x="1596938" y="1989590"/>
            <a:chExt cx="2354476" cy="3358441"/>
          </a:xfrm>
        </p:grpSpPr>
        <p:sp>
          <p:nvSpPr>
            <p:cNvPr id="18" name="椭圆 17">
              <a:extLst>
                <a:ext uri="{FF2B5EF4-FFF2-40B4-BE49-F238E27FC236}">
                  <a16:creationId xmlns:a16="http://schemas.microsoft.com/office/drawing/2014/main" xmlns="" id="{30F2E1F1-E245-4A6E-8566-8A96FD453C8F}"/>
                </a:ext>
              </a:extLst>
            </p:cNvPr>
            <p:cNvSpPr/>
            <p:nvPr/>
          </p:nvSpPr>
          <p:spPr bwMode="auto">
            <a:xfrm>
              <a:off x="1624706" y="1989590"/>
              <a:ext cx="2326708" cy="2326708"/>
            </a:xfrm>
            <a:prstGeom prst="ellipse">
              <a:avLst/>
            </a:prstGeom>
            <a:solidFill>
              <a:srgbClr val="E2231A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392" tIns="45696" rIns="91392" bIns="45696" numCol="1" rtlCol="0" anchor="t" anchorCtr="0" compatLnSpc="1"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endParaRPr kumimoji="0" lang="zh-CN" altLang="en-US" sz="1799" b="0" i="0" u="none" strike="noStrike" kern="0" cap="none" spc="0" normalizeH="0" baseline="0" noProof="0" dirty="0">
                <a:ln>
                  <a:noFill/>
                </a:ln>
                <a:solidFill>
                  <a:srgbClr val="302A28"/>
                </a:solidFill>
                <a:effectLst/>
                <a:uLnTx/>
                <a:uFillTx/>
                <a:latin typeface="Arial"/>
                <a:ea typeface="宋体" panose="02010600030101010101" pitchFamily="2" charset="-122"/>
              </a:endParaRPr>
            </a:p>
          </p:txBody>
        </p:sp>
        <p:sp>
          <p:nvSpPr>
            <p:cNvPr id="19" name="Freeform 6">
              <a:extLst>
                <a:ext uri="{FF2B5EF4-FFF2-40B4-BE49-F238E27FC236}">
                  <a16:creationId xmlns:a16="http://schemas.microsoft.com/office/drawing/2014/main" xmlns="" id="{A269B2E7-F15F-42B6-8B4C-2B493C2E1BD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369971" y="2546041"/>
              <a:ext cx="836177" cy="1213805"/>
            </a:xfrm>
            <a:custGeom>
              <a:avLst/>
              <a:gdLst>
                <a:gd name="T0" fmla="*/ 522 w 650"/>
                <a:gd name="T1" fmla="*/ 199 h 911"/>
                <a:gd name="T2" fmla="*/ 70 w 650"/>
                <a:gd name="T3" fmla="*/ 199 h 911"/>
                <a:gd name="T4" fmla="*/ 216 w 650"/>
                <a:gd name="T5" fmla="*/ 68 h 911"/>
                <a:gd name="T6" fmla="*/ 562 w 650"/>
                <a:gd name="T7" fmla="*/ 197 h 911"/>
                <a:gd name="T8" fmla="*/ 433 w 650"/>
                <a:gd name="T9" fmla="*/ 605 h 911"/>
                <a:gd name="T10" fmla="*/ 36 w 650"/>
                <a:gd name="T11" fmla="*/ 771 h 911"/>
                <a:gd name="T12" fmla="*/ 433 w 650"/>
                <a:gd name="T13" fmla="*/ 605 h 911"/>
                <a:gd name="T14" fmla="*/ 615 w 650"/>
                <a:gd name="T15" fmla="*/ 291 h 911"/>
                <a:gd name="T16" fmla="*/ 547 w 650"/>
                <a:gd name="T17" fmla="*/ 244 h 911"/>
                <a:gd name="T18" fmla="*/ 509 w 650"/>
                <a:gd name="T19" fmla="*/ 263 h 911"/>
                <a:gd name="T20" fmla="*/ 535 w 650"/>
                <a:gd name="T21" fmla="*/ 342 h 911"/>
                <a:gd name="T22" fmla="*/ 536 w 650"/>
                <a:gd name="T23" fmla="*/ 355 h 911"/>
                <a:gd name="T24" fmla="*/ 536 w 650"/>
                <a:gd name="T25" fmla="*/ 370 h 911"/>
                <a:gd name="T26" fmla="*/ 536 w 650"/>
                <a:gd name="T27" fmla="*/ 387 h 911"/>
                <a:gd name="T28" fmla="*/ 534 w 650"/>
                <a:gd name="T29" fmla="*/ 400 h 911"/>
                <a:gd name="T30" fmla="*/ 512 w 650"/>
                <a:gd name="T31" fmla="*/ 444 h 911"/>
                <a:gd name="T32" fmla="*/ 460 w 650"/>
                <a:gd name="T33" fmla="*/ 452 h 911"/>
                <a:gd name="T34" fmla="*/ 421 w 650"/>
                <a:gd name="T35" fmla="*/ 435 h 911"/>
                <a:gd name="T36" fmla="*/ 354 w 650"/>
                <a:gd name="T37" fmla="*/ 467 h 911"/>
                <a:gd name="T38" fmla="*/ 421 w 650"/>
                <a:gd name="T39" fmla="*/ 499 h 911"/>
                <a:gd name="T40" fmla="*/ 460 w 650"/>
                <a:gd name="T41" fmla="*/ 480 h 911"/>
                <a:gd name="T42" fmla="*/ 463 w 650"/>
                <a:gd name="T43" fmla="*/ 480 h 911"/>
                <a:gd name="T44" fmla="*/ 464 w 650"/>
                <a:gd name="T45" fmla="*/ 480 h 911"/>
                <a:gd name="T46" fmla="*/ 474 w 650"/>
                <a:gd name="T47" fmla="*/ 483 h 911"/>
                <a:gd name="T48" fmla="*/ 504 w 650"/>
                <a:gd name="T49" fmla="*/ 479 h 911"/>
                <a:gd name="T50" fmla="*/ 517 w 650"/>
                <a:gd name="T51" fmla="*/ 475 h 911"/>
                <a:gd name="T52" fmla="*/ 528 w 650"/>
                <a:gd name="T53" fmla="*/ 472 h 911"/>
                <a:gd name="T54" fmla="*/ 549 w 650"/>
                <a:gd name="T55" fmla="*/ 464 h 911"/>
                <a:gd name="T56" fmla="*/ 558 w 650"/>
                <a:gd name="T57" fmla="*/ 461 h 911"/>
                <a:gd name="T58" fmla="*/ 566 w 650"/>
                <a:gd name="T59" fmla="*/ 456 h 911"/>
                <a:gd name="T60" fmla="*/ 574 w 650"/>
                <a:gd name="T61" fmla="*/ 451 h 911"/>
                <a:gd name="T62" fmla="*/ 615 w 650"/>
                <a:gd name="T63" fmla="*/ 402 h 911"/>
                <a:gd name="T64" fmla="*/ 650 w 650"/>
                <a:gd name="T65" fmla="*/ 373 h 911"/>
                <a:gd name="T66" fmla="*/ 615 w 650"/>
                <a:gd name="T67" fmla="*/ 291 h 911"/>
                <a:gd name="T68" fmla="*/ 101 w 650"/>
                <a:gd name="T69" fmla="*/ 244 h 911"/>
                <a:gd name="T70" fmla="*/ 34 w 650"/>
                <a:gd name="T71" fmla="*/ 290 h 911"/>
                <a:gd name="T72" fmla="*/ 0 w 650"/>
                <a:gd name="T73" fmla="*/ 318 h 911"/>
                <a:gd name="T74" fmla="*/ 34 w 650"/>
                <a:gd name="T75" fmla="*/ 399 h 911"/>
                <a:gd name="T76" fmla="*/ 80 w 650"/>
                <a:gd name="T77" fmla="*/ 445 h 911"/>
                <a:gd name="T78" fmla="*/ 107 w 650"/>
                <a:gd name="T79" fmla="*/ 444 h 911"/>
                <a:gd name="T80" fmla="*/ 128 w 650"/>
                <a:gd name="T81" fmla="*/ 252 h 911"/>
                <a:gd name="T82" fmla="*/ 473 w 650"/>
                <a:gd name="T83" fmla="*/ 261 h 911"/>
                <a:gd name="T84" fmla="*/ 319 w 650"/>
                <a:gd name="T85" fmla="*/ 178 h 911"/>
                <a:gd name="T86" fmla="*/ 123 w 650"/>
                <a:gd name="T87" fmla="*/ 380 h 911"/>
                <a:gd name="T88" fmla="*/ 360 w 650"/>
                <a:gd name="T89" fmla="*/ 557 h 911"/>
                <a:gd name="T90" fmla="*/ 417 w 650"/>
                <a:gd name="T91" fmla="*/ 523 h 911"/>
                <a:gd name="T92" fmla="*/ 362 w 650"/>
                <a:gd name="T93" fmla="*/ 519 h 911"/>
                <a:gd name="T94" fmla="*/ 161 w 650"/>
                <a:gd name="T95" fmla="*/ 339 h 911"/>
                <a:gd name="T96" fmla="*/ 408 w 650"/>
                <a:gd name="T97" fmla="*/ 244 h 911"/>
                <a:gd name="T98" fmla="*/ 472 w 650"/>
                <a:gd name="T99" fmla="*/ 365 h 911"/>
                <a:gd name="T100" fmla="*/ 464 w 650"/>
                <a:gd name="T101" fmla="*/ 418 h 911"/>
                <a:gd name="T102" fmla="*/ 502 w 650"/>
                <a:gd name="T103" fmla="*/ 412 h 911"/>
                <a:gd name="T104" fmla="*/ 473 w 650"/>
                <a:gd name="T105" fmla="*/ 261 h 9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650" h="911">
                  <a:moveTo>
                    <a:pt x="541" y="207"/>
                  </a:moveTo>
                  <a:cubicBezTo>
                    <a:pt x="534" y="207"/>
                    <a:pt x="527" y="204"/>
                    <a:pt x="522" y="199"/>
                  </a:cubicBezTo>
                  <a:cubicBezTo>
                    <a:pt x="305" y="0"/>
                    <a:pt x="118" y="190"/>
                    <a:pt x="110" y="198"/>
                  </a:cubicBezTo>
                  <a:cubicBezTo>
                    <a:pt x="99" y="209"/>
                    <a:pt x="81" y="210"/>
                    <a:pt x="70" y="199"/>
                  </a:cubicBezTo>
                  <a:cubicBezTo>
                    <a:pt x="58" y="188"/>
                    <a:pt x="58" y="170"/>
                    <a:pt x="69" y="158"/>
                  </a:cubicBezTo>
                  <a:cubicBezTo>
                    <a:pt x="71" y="156"/>
                    <a:pt x="127" y="97"/>
                    <a:pt x="216" y="68"/>
                  </a:cubicBezTo>
                  <a:cubicBezTo>
                    <a:pt x="299" y="40"/>
                    <a:pt x="426" y="33"/>
                    <a:pt x="560" y="157"/>
                  </a:cubicBezTo>
                  <a:cubicBezTo>
                    <a:pt x="572" y="167"/>
                    <a:pt x="573" y="186"/>
                    <a:pt x="562" y="197"/>
                  </a:cubicBezTo>
                  <a:cubicBezTo>
                    <a:pt x="556" y="203"/>
                    <a:pt x="549" y="207"/>
                    <a:pt x="541" y="207"/>
                  </a:cubicBezTo>
                  <a:close/>
                  <a:moveTo>
                    <a:pt x="433" y="605"/>
                  </a:moveTo>
                  <a:lnTo>
                    <a:pt x="197" y="605"/>
                  </a:lnTo>
                  <a:cubicBezTo>
                    <a:pt x="108" y="605"/>
                    <a:pt x="36" y="679"/>
                    <a:pt x="36" y="771"/>
                  </a:cubicBezTo>
                  <a:cubicBezTo>
                    <a:pt x="36" y="771"/>
                    <a:pt x="283" y="911"/>
                    <a:pt x="594" y="771"/>
                  </a:cubicBezTo>
                  <a:cubicBezTo>
                    <a:pt x="594" y="679"/>
                    <a:pt x="522" y="605"/>
                    <a:pt x="433" y="605"/>
                  </a:cubicBezTo>
                  <a:close/>
                  <a:moveTo>
                    <a:pt x="615" y="291"/>
                  </a:moveTo>
                  <a:lnTo>
                    <a:pt x="615" y="291"/>
                  </a:lnTo>
                  <a:cubicBezTo>
                    <a:pt x="615" y="265"/>
                    <a:pt x="594" y="244"/>
                    <a:pt x="568" y="244"/>
                  </a:cubicBezTo>
                  <a:lnTo>
                    <a:pt x="547" y="244"/>
                  </a:lnTo>
                  <a:cubicBezTo>
                    <a:pt x="531" y="244"/>
                    <a:pt x="518" y="252"/>
                    <a:pt x="509" y="263"/>
                  </a:cubicBezTo>
                  <a:cubicBezTo>
                    <a:pt x="509" y="263"/>
                    <a:pt x="509" y="263"/>
                    <a:pt x="509" y="263"/>
                  </a:cubicBezTo>
                  <a:cubicBezTo>
                    <a:pt x="510" y="264"/>
                    <a:pt x="510" y="265"/>
                    <a:pt x="510" y="265"/>
                  </a:cubicBezTo>
                  <a:cubicBezTo>
                    <a:pt x="523" y="289"/>
                    <a:pt x="531" y="315"/>
                    <a:pt x="535" y="342"/>
                  </a:cubicBezTo>
                  <a:lnTo>
                    <a:pt x="535" y="343"/>
                  </a:lnTo>
                  <a:cubicBezTo>
                    <a:pt x="535" y="347"/>
                    <a:pt x="536" y="351"/>
                    <a:pt x="536" y="355"/>
                  </a:cubicBezTo>
                  <a:lnTo>
                    <a:pt x="536" y="357"/>
                  </a:lnTo>
                  <a:cubicBezTo>
                    <a:pt x="536" y="362"/>
                    <a:pt x="536" y="366"/>
                    <a:pt x="536" y="370"/>
                  </a:cubicBezTo>
                  <a:cubicBezTo>
                    <a:pt x="536" y="375"/>
                    <a:pt x="536" y="379"/>
                    <a:pt x="536" y="383"/>
                  </a:cubicBezTo>
                  <a:cubicBezTo>
                    <a:pt x="536" y="384"/>
                    <a:pt x="536" y="385"/>
                    <a:pt x="536" y="387"/>
                  </a:cubicBezTo>
                  <a:cubicBezTo>
                    <a:pt x="536" y="390"/>
                    <a:pt x="535" y="394"/>
                    <a:pt x="535" y="398"/>
                  </a:cubicBezTo>
                  <a:cubicBezTo>
                    <a:pt x="535" y="398"/>
                    <a:pt x="534" y="400"/>
                    <a:pt x="534" y="400"/>
                  </a:cubicBezTo>
                  <a:cubicBezTo>
                    <a:pt x="533" y="411"/>
                    <a:pt x="531" y="421"/>
                    <a:pt x="528" y="429"/>
                  </a:cubicBezTo>
                  <a:cubicBezTo>
                    <a:pt x="526" y="436"/>
                    <a:pt x="519" y="442"/>
                    <a:pt x="512" y="444"/>
                  </a:cubicBezTo>
                  <a:cubicBezTo>
                    <a:pt x="495" y="447"/>
                    <a:pt x="477" y="450"/>
                    <a:pt x="462" y="451"/>
                  </a:cubicBezTo>
                  <a:cubicBezTo>
                    <a:pt x="461" y="452"/>
                    <a:pt x="461" y="452"/>
                    <a:pt x="460" y="452"/>
                  </a:cubicBezTo>
                  <a:cubicBezTo>
                    <a:pt x="454" y="452"/>
                    <a:pt x="448" y="449"/>
                    <a:pt x="444" y="445"/>
                  </a:cubicBezTo>
                  <a:cubicBezTo>
                    <a:pt x="438" y="438"/>
                    <a:pt x="430" y="435"/>
                    <a:pt x="421" y="435"/>
                  </a:cubicBezTo>
                  <a:lnTo>
                    <a:pt x="386" y="435"/>
                  </a:lnTo>
                  <a:cubicBezTo>
                    <a:pt x="368" y="435"/>
                    <a:pt x="354" y="449"/>
                    <a:pt x="354" y="467"/>
                  </a:cubicBezTo>
                  <a:cubicBezTo>
                    <a:pt x="354" y="484"/>
                    <a:pt x="368" y="499"/>
                    <a:pt x="386" y="499"/>
                  </a:cubicBezTo>
                  <a:lnTo>
                    <a:pt x="421" y="499"/>
                  </a:lnTo>
                  <a:cubicBezTo>
                    <a:pt x="430" y="499"/>
                    <a:pt x="439" y="495"/>
                    <a:pt x="445" y="488"/>
                  </a:cubicBezTo>
                  <a:cubicBezTo>
                    <a:pt x="449" y="483"/>
                    <a:pt x="454" y="480"/>
                    <a:pt x="460" y="480"/>
                  </a:cubicBezTo>
                  <a:lnTo>
                    <a:pt x="462" y="480"/>
                  </a:lnTo>
                  <a:cubicBezTo>
                    <a:pt x="462" y="480"/>
                    <a:pt x="462" y="480"/>
                    <a:pt x="463" y="480"/>
                  </a:cubicBezTo>
                  <a:cubicBezTo>
                    <a:pt x="463" y="480"/>
                    <a:pt x="464" y="480"/>
                    <a:pt x="464" y="480"/>
                  </a:cubicBezTo>
                  <a:cubicBezTo>
                    <a:pt x="464" y="480"/>
                    <a:pt x="464" y="480"/>
                    <a:pt x="464" y="480"/>
                  </a:cubicBezTo>
                  <a:lnTo>
                    <a:pt x="465" y="480"/>
                  </a:lnTo>
                  <a:cubicBezTo>
                    <a:pt x="468" y="480"/>
                    <a:pt x="471" y="481"/>
                    <a:pt x="474" y="483"/>
                  </a:cubicBezTo>
                  <a:cubicBezTo>
                    <a:pt x="485" y="482"/>
                    <a:pt x="495" y="480"/>
                    <a:pt x="504" y="479"/>
                  </a:cubicBezTo>
                  <a:lnTo>
                    <a:pt x="504" y="479"/>
                  </a:lnTo>
                  <a:cubicBezTo>
                    <a:pt x="508" y="478"/>
                    <a:pt x="512" y="477"/>
                    <a:pt x="516" y="476"/>
                  </a:cubicBezTo>
                  <a:cubicBezTo>
                    <a:pt x="516" y="475"/>
                    <a:pt x="517" y="475"/>
                    <a:pt x="517" y="475"/>
                  </a:cubicBezTo>
                  <a:cubicBezTo>
                    <a:pt x="521" y="475"/>
                    <a:pt x="524" y="474"/>
                    <a:pt x="527" y="473"/>
                  </a:cubicBezTo>
                  <a:cubicBezTo>
                    <a:pt x="528" y="472"/>
                    <a:pt x="528" y="472"/>
                    <a:pt x="528" y="472"/>
                  </a:cubicBezTo>
                  <a:cubicBezTo>
                    <a:pt x="536" y="470"/>
                    <a:pt x="542" y="468"/>
                    <a:pt x="548" y="465"/>
                  </a:cubicBezTo>
                  <a:cubicBezTo>
                    <a:pt x="548" y="465"/>
                    <a:pt x="549" y="465"/>
                    <a:pt x="549" y="464"/>
                  </a:cubicBezTo>
                  <a:cubicBezTo>
                    <a:pt x="552" y="463"/>
                    <a:pt x="554" y="462"/>
                    <a:pt x="557" y="461"/>
                  </a:cubicBezTo>
                  <a:cubicBezTo>
                    <a:pt x="557" y="461"/>
                    <a:pt x="557" y="461"/>
                    <a:pt x="558" y="461"/>
                  </a:cubicBezTo>
                  <a:cubicBezTo>
                    <a:pt x="560" y="459"/>
                    <a:pt x="563" y="458"/>
                    <a:pt x="565" y="457"/>
                  </a:cubicBezTo>
                  <a:cubicBezTo>
                    <a:pt x="566" y="457"/>
                    <a:pt x="566" y="456"/>
                    <a:pt x="566" y="456"/>
                  </a:cubicBezTo>
                  <a:cubicBezTo>
                    <a:pt x="568" y="455"/>
                    <a:pt x="570" y="454"/>
                    <a:pt x="572" y="452"/>
                  </a:cubicBezTo>
                  <a:cubicBezTo>
                    <a:pt x="573" y="452"/>
                    <a:pt x="573" y="452"/>
                    <a:pt x="574" y="451"/>
                  </a:cubicBezTo>
                  <a:cubicBezTo>
                    <a:pt x="576" y="450"/>
                    <a:pt x="577" y="449"/>
                    <a:pt x="579" y="447"/>
                  </a:cubicBezTo>
                  <a:cubicBezTo>
                    <a:pt x="600" y="442"/>
                    <a:pt x="615" y="424"/>
                    <a:pt x="615" y="402"/>
                  </a:cubicBezTo>
                  <a:lnTo>
                    <a:pt x="615" y="401"/>
                  </a:lnTo>
                  <a:cubicBezTo>
                    <a:pt x="631" y="401"/>
                    <a:pt x="650" y="389"/>
                    <a:pt x="650" y="373"/>
                  </a:cubicBezTo>
                  <a:lnTo>
                    <a:pt x="650" y="319"/>
                  </a:lnTo>
                  <a:cubicBezTo>
                    <a:pt x="650" y="304"/>
                    <a:pt x="631" y="292"/>
                    <a:pt x="615" y="291"/>
                  </a:cubicBezTo>
                  <a:close/>
                  <a:moveTo>
                    <a:pt x="128" y="252"/>
                  </a:moveTo>
                  <a:cubicBezTo>
                    <a:pt x="120" y="247"/>
                    <a:pt x="111" y="244"/>
                    <a:pt x="101" y="244"/>
                  </a:cubicBezTo>
                  <a:lnTo>
                    <a:pt x="80" y="244"/>
                  </a:lnTo>
                  <a:cubicBezTo>
                    <a:pt x="55" y="244"/>
                    <a:pt x="34" y="264"/>
                    <a:pt x="34" y="290"/>
                  </a:cubicBezTo>
                  <a:lnTo>
                    <a:pt x="34" y="290"/>
                  </a:lnTo>
                  <a:cubicBezTo>
                    <a:pt x="19" y="291"/>
                    <a:pt x="0" y="303"/>
                    <a:pt x="0" y="318"/>
                  </a:cubicBezTo>
                  <a:lnTo>
                    <a:pt x="0" y="370"/>
                  </a:lnTo>
                  <a:cubicBezTo>
                    <a:pt x="0" y="386"/>
                    <a:pt x="19" y="398"/>
                    <a:pt x="34" y="399"/>
                  </a:cubicBezTo>
                  <a:lnTo>
                    <a:pt x="34" y="399"/>
                  </a:lnTo>
                  <a:cubicBezTo>
                    <a:pt x="34" y="424"/>
                    <a:pt x="55" y="445"/>
                    <a:pt x="80" y="445"/>
                  </a:cubicBezTo>
                  <a:lnTo>
                    <a:pt x="101" y="445"/>
                  </a:lnTo>
                  <a:cubicBezTo>
                    <a:pt x="103" y="445"/>
                    <a:pt x="105" y="444"/>
                    <a:pt x="107" y="444"/>
                  </a:cubicBezTo>
                  <a:cubicBezTo>
                    <a:pt x="98" y="421"/>
                    <a:pt x="93" y="396"/>
                    <a:pt x="93" y="370"/>
                  </a:cubicBezTo>
                  <a:cubicBezTo>
                    <a:pt x="93" y="327"/>
                    <a:pt x="106" y="286"/>
                    <a:pt x="128" y="252"/>
                  </a:cubicBezTo>
                  <a:close/>
                  <a:moveTo>
                    <a:pt x="473" y="261"/>
                  </a:moveTo>
                  <a:lnTo>
                    <a:pt x="473" y="261"/>
                  </a:lnTo>
                  <a:cubicBezTo>
                    <a:pt x="469" y="255"/>
                    <a:pt x="464" y="248"/>
                    <a:pt x="459" y="243"/>
                  </a:cubicBezTo>
                  <a:cubicBezTo>
                    <a:pt x="424" y="203"/>
                    <a:pt x="373" y="179"/>
                    <a:pt x="319" y="178"/>
                  </a:cubicBezTo>
                  <a:cubicBezTo>
                    <a:pt x="266" y="176"/>
                    <a:pt x="214" y="198"/>
                    <a:pt x="177" y="236"/>
                  </a:cubicBezTo>
                  <a:cubicBezTo>
                    <a:pt x="140" y="274"/>
                    <a:pt x="120" y="327"/>
                    <a:pt x="123" y="380"/>
                  </a:cubicBezTo>
                  <a:cubicBezTo>
                    <a:pt x="126" y="432"/>
                    <a:pt x="150" y="482"/>
                    <a:pt x="190" y="516"/>
                  </a:cubicBezTo>
                  <a:cubicBezTo>
                    <a:pt x="237" y="556"/>
                    <a:pt x="300" y="570"/>
                    <a:pt x="360" y="557"/>
                  </a:cubicBezTo>
                  <a:cubicBezTo>
                    <a:pt x="386" y="550"/>
                    <a:pt x="412" y="538"/>
                    <a:pt x="433" y="521"/>
                  </a:cubicBezTo>
                  <a:cubicBezTo>
                    <a:pt x="428" y="522"/>
                    <a:pt x="423" y="523"/>
                    <a:pt x="417" y="523"/>
                  </a:cubicBezTo>
                  <a:lnTo>
                    <a:pt x="383" y="523"/>
                  </a:lnTo>
                  <a:cubicBezTo>
                    <a:pt x="376" y="523"/>
                    <a:pt x="369" y="522"/>
                    <a:pt x="362" y="519"/>
                  </a:cubicBezTo>
                  <a:cubicBezTo>
                    <a:pt x="308" y="535"/>
                    <a:pt x="249" y="523"/>
                    <a:pt x="207" y="484"/>
                  </a:cubicBezTo>
                  <a:cubicBezTo>
                    <a:pt x="168" y="447"/>
                    <a:pt x="151" y="392"/>
                    <a:pt x="161" y="339"/>
                  </a:cubicBezTo>
                  <a:cubicBezTo>
                    <a:pt x="171" y="287"/>
                    <a:pt x="208" y="244"/>
                    <a:pt x="257" y="224"/>
                  </a:cubicBezTo>
                  <a:cubicBezTo>
                    <a:pt x="307" y="204"/>
                    <a:pt x="365" y="212"/>
                    <a:pt x="408" y="244"/>
                  </a:cubicBezTo>
                  <a:cubicBezTo>
                    <a:pt x="433" y="262"/>
                    <a:pt x="452" y="288"/>
                    <a:pt x="463" y="318"/>
                  </a:cubicBezTo>
                  <a:cubicBezTo>
                    <a:pt x="468" y="333"/>
                    <a:pt x="471" y="349"/>
                    <a:pt x="472" y="365"/>
                  </a:cubicBezTo>
                  <a:cubicBezTo>
                    <a:pt x="472" y="375"/>
                    <a:pt x="471" y="385"/>
                    <a:pt x="470" y="395"/>
                  </a:cubicBezTo>
                  <a:cubicBezTo>
                    <a:pt x="468" y="402"/>
                    <a:pt x="468" y="411"/>
                    <a:pt x="464" y="418"/>
                  </a:cubicBezTo>
                  <a:cubicBezTo>
                    <a:pt x="471" y="417"/>
                    <a:pt x="477" y="416"/>
                    <a:pt x="484" y="415"/>
                  </a:cubicBezTo>
                  <a:cubicBezTo>
                    <a:pt x="490" y="415"/>
                    <a:pt x="497" y="414"/>
                    <a:pt x="502" y="412"/>
                  </a:cubicBezTo>
                  <a:cubicBezTo>
                    <a:pt x="516" y="362"/>
                    <a:pt x="503" y="303"/>
                    <a:pt x="473" y="261"/>
                  </a:cubicBezTo>
                  <a:cubicBezTo>
                    <a:pt x="473" y="261"/>
                    <a:pt x="494" y="292"/>
                    <a:pt x="473" y="26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392" tIns="45696" rIns="91392" bIns="45696" numCol="1" anchor="t" anchorCtr="0" compatLnSpc="1"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endParaRPr kumimoji="0" lang="zh-CN" altLang="en-US" sz="1799" b="0" i="0" u="none" strike="noStrike" kern="0" cap="none" spc="0" normalizeH="0" baseline="0" noProof="0" dirty="0">
                <a:ln>
                  <a:noFill/>
                </a:ln>
                <a:solidFill>
                  <a:srgbClr val="302A28"/>
                </a:solidFill>
                <a:effectLst/>
                <a:uLnTx/>
                <a:uFillTx/>
                <a:latin typeface="Arial"/>
                <a:ea typeface="宋体" panose="02010600030101010101" pitchFamily="2" charset="-122"/>
              </a:endParaRPr>
            </a:p>
          </p:txBody>
        </p:sp>
        <p:sp>
          <p:nvSpPr>
            <p:cNvPr id="20" name="矩形 19">
              <a:extLst>
                <a:ext uri="{FF2B5EF4-FFF2-40B4-BE49-F238E27FC236}">
                  <a16:creationId xmlns:a16="http://schemas.microsoft.com/office/drawing/2014/main" xmlns="" id="{331B1F2B-A4EC-4B8A-AE47-EFDCAA727496}"/>
                </a:ext>
              </a:extLst>
            </p:cNvPr>
            <p:cNvSpPr/>
            <p:nvPr/>
          </p:nvSpPr>
          <p:spPr>
            <a:xfrm>
              <a:off x="1723957" y="4517467"/>
              <a:ext cx="2015174" cy="83056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zh-CN" altLang="en-US" sz="2399" b="0" i="0" u="none" strike="noStrike" kern="0" cap="none" spc="0" normalizeH="0" baseline="0" noProof="0" dirty="0">
                  <a:ln>
                    <a:noFill/>
                  </a:ln>
                  <a:solidFill>
                    <a:srgbClr val="302A28"/>
                  </a:solidFill>
                  <a:effectLst/>
                  <a:uLnTx/>
                  <a:uFillTx/>
                </a:rPr>
                <a:t>前台接待人员招聘</a:t>
              </a:r>
            </a:p>
          </p:txBody>
        </p:sp>
        <p:sp>
          <p:nvSpPr>
            <p:cNvPr id="21" name="Oval 7">
              <a:extLst>
                <a:ext uri="{FF2B5EF4-FFF2-40B4-BE49-F238E27FC236}">
                  <a16:creationId xmlns:a16="http://schemas.microsoft.com/office/drawing/2014/main" xmlns="" id="{E961C188-B6E4-45E3-8167-D12BDA5EF4B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96938" y="2004903"/>
              <a:ext cx="698306" cy="695814"/>
            </a:xfrm>
            <a:prstGeom prst="ellipse">
              <a:avLst/>
            </a:prstGeom>
            <a:solidFill>
              <a:srgbClr val="586270"/>
            </a:solidFill>
            <a:ln w="38100" cap="flat">
              <a:solidFill>
                <a:srgbClr val="FFFFFF"/>
              </a:solidFill>
              <a:prstDash val="solid"/>
              <a:miter lim="800000"/>
            </a:ln>
          </p:spPr>
          <p:txBody>
            <a:bodyPr vert="horz" wrap="square" lIns="91392" tIns="45696" rIns="91392" bIns="45696" numCol="1" anchor="t" anchorCtr="0" compatLnSpc="1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altLang="zh-CN" sz="2799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</a:rPr>
                <a:t>A</a:t>
              </a:r>
              <a:endParaRPr kumimoji="0" lang="zh-CN" altLang="en-US" sz="2799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22" name="组合 21">
            <a:extLst>
              <a:ext uri="{FF2B5EF4-FFF2-40B4-BE49-F238E27FC236}">
                <a16:creationId xmlns:a16="http://schemas.microsoft.com/office/drawing/2014/main" xmlns="" id="{F320FBC2-D235-45B7-AD4D-4C80FCA579FC}"/>
              </a:ext>
            </a:extLst>
          </p:cNvPr>
          <p:cNvGrpSpPr/>
          <p:nvPr/>
        </p:nvGrpSpPr>
        <p:grpSpPr>
          <a:xfrm>
            <a:off x="5033023" y="1989590"/>
            <a:ext cx="2345606" cy="3173870"/>
            <a:chOff x="5033023" y="1989590"/>
            <a:chExt cx="2345606" cy="3173870"/>
          </a:xfrm>
        </p:grpSpPr>
        <p:sp>
          <p:nvSpPr>
            <p:cNvPr id="23" name="椭圆 22">
              <a:extLst>
                <a:ext uri="{FF2B5EF4-FFF2-40B4-BE49-F238E27FC236}">
                  <a16:creationId xmlns:a16="http://schemas.microsoft.com/office/drawing/2014/main" xmlns="" id="{95B2D5E0-08E1-4527-AD7D-448CD28BA2DD}"/>
                </a:ext>
              </a:extLst>
            </p:cNvPr>
            <p:cNvSpPr/>
            <p:nvPr/>
          </p:nvSpPr>
          <p:spPr bwMode="auto">
            <a:xfrm>
              <a:off x="5051921" y="1989590"/>
              <a:ext cx="2326708" cy="2326708"/>
            </a:xfrm>
            <a:prstGeom prst="ellipse">
              <a:avLst/>
            </a:prstGeom>
            <a:solidFill>
              <a:srgbClr val="E2231A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392" tIns="45696" rIns="91392" bIns="45696" numCol="1" rtlCol="0" anchor="t" anchorCtr="0" compatLnSpc="1"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endParaRPr kumimoji="0" lang="zh-CN" altLang="en-US" sz="1799" b="0" i="0" u="none" strike="noStrike" kern="0" cap="none" spc="0" normalizeH="0" baseline="0" noProof="0" dirty="0">
                <a:ln>
                  <a:noFill/>
                </a:ln>
                <a:solidFill>
                  <a:srgbClr val="302A28"/>
                </a:solidFill>
                <a:effectLst/>
                <a:uLnTx/>
                <a:uFillTx/>
                <a:latin typeface="Arial"/>
                <a:ea typeface="宋体" panose="02010600030101010101" pitchFamily="2" charset="-122"/>
              </a:endParaRPr>
            </a:p>
          </p:txBody>
        </p:sp>
        <p:sp>
          <p:nvSpPr>
            <p:cNvPr id="24" name="Freeform 5">
              <a:extLst>
                <a:ext uri="{FF2B5EF4-FFF2-40B4-BE49-F238E27FC236}">
                  <a16:creationId xmlns:a16="http://schemas.microsoft.com/office/drawing/2014/main" xmlns="" id="{BAC2F9D2-54BC-46AE-BB7D-752EE5D2F47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712299" y="2632515"/>
              <a:ext cx="1005951" cy="1040858"/>
            </a:xfrm>
            <a:custGeom>
              <a:avLst/>
              <a:gdLst>
                <a:gd name="T0" fmla="*/ 554 w 782"/>
                <a:gd name="T1" fmla="*/ 391 h 782"/>
                <a:gd name="T2" fmla="*/ 417 w 782"/>
                <a:gd name="T3" fmla="*/ 303 h 782"/>
                <a:gd name="T4" fmla="*/ 234 w 782"/>
                <a:gd name="T5" fmla="*/ 347 h 782"/>
                <a:gd name="T6" fmla="*/ 461 w 782"/>
                <a:gd name="T7" fmla="*/ 538 h 782"/>
                <a:gd name="T8" fmla="*/ 695 w 782"/>
                <a:gd name="T9" fmla="*/ 616 h 782"/>
                <a:gd name="T10" fmla="*/ 625 w 782"/>
                <a:gd name="T11" fmla="*/ 652 h 782"/>
                <a:gd name="T12" fmla="*/ 653 w 782"/>
                <a:gd name="T13" fmla="*/ 679 h 782"/>
                <a:gd name="T14" fmla="*/ 680 w 782"/>
                <a:gd name="T15" fmla="*/ 318 h 782"/>
                <a:gd name="T16" fmla="*/ 636 w 782"/>
                <a:gd name="T17" fmla="*/ 269 h 782"/>
                <a:gd name="T18" fmla="*/ 655 w 782"/>
                <a:gd name="T19" fmla="*/ 231 h 782"/>
                <a:gd name="T20" fmla="*/ 684 w 782"/>
                <a:gd name="T21" fmla="*/ 131 h 782"/>
                <a:gd name="T22" fmla="*/ 570 w 782"/>
                <a:gd name="T23" fmla="*/ 109 h 782"/>
                <a:gd name="T24" fmla="*/ 494 w 782"/>
                <a:gd name="T25" fmla="*/ 142 h 782"/>
                <a:gd name="T26" fmla="*/ 465 w 782"/>
                <a:gd name="T27" fmla="*/ 91 h 782"/>
                <a:gd name="T28" fmla="*/ 415 w 782"/>
                <a:gd name="T29" fmla="*/ 0 h 782"/>
                <a:gd name="T30" fmla="*/ 318 w 782"/>
                <a:gd name="T31" fmla="*/ 65 h 782"/>
                <a:gd name="T32" fmla="*/ 318 w 782"/>
                <a:gd name="T33" fmla="*/ 102 h 782"/>
                <a:gd name="T34" fmla="*/ 317 w 782"/>
                <a:gd name="T35" fmla="*/ 106 h 782"/>
                <a:gd name="T36" fmla="*/ 315 w 782"/>
                <a:gd name="T37" fmla="*/ 115 h 782"/>
                <a:gd name="T38" fmla="*/ 313 w 782"/>
                <a:gd name="T39" fmla="*/ 119 h 782"/>
                <a:gd name="T40" fmla="*/ 239 w 782"/>
                <a:gd name="T41" fmla="*/ 135 h 782"/>
                <a:gd name="T42" fmla="*/ 202 w 782"/>
                <a:gd name="T43" fmla="*/ 97 h 782"/>
                <a:gd name="T44" fmla="*/ 98 w 782"/>
                <a:gd name="T45" fmla="*/ 200 h 782"/>
                <a:gd name="T46" fmla="*/ 136 w 782"/>
                <a:gd name="T47" fmla="*/ 240 h 782"/>
                <a:gd name="T48" fmla="*/ 140 w 782"/>
                <a:gd name="T49" fmla="*/ 245 h 782"/>
                <a:gd name="T50" fmla="*/ 143 w 782"/>
                <a:gd name="T51" fmla="*/ 252 h 782"/>
                <a:gd name="T52" fmla="*/ 145 w 782"/>
                <a:gd name="T53" fmla="*/ 258 h 782"/>
                <a:gd name="T54" fmla="*/ 131 w 782"/>
                <a:gd name="T55" fmla="*/ 303 h 782"/>
                <a:gd name="T56" fmla="*/ 65 w 782"/>
                <a:gd name="T57" fmla="*/ 317 h 782"/>
                <a:gd name="T58" fmla="*/ 0 w 782"/>
                <a:gd name="T59" fmla="*/ 413 h 782"/>
                <a:gd name="T60" fmla="*/ 102 w 782"/>
                <a:gd name="T61" fmla="*/ 463 h 782"/>
                <a:gd name="T62" fmla="*/ 111 w 782"/>
                <a:gd name="T63" fmla="*/ 465 h 782"/>
                <a:gd name="T64" fmla="*/ 135 w 782"/>
                <a:gd name="T65" fmla="*/ 542 h 782"/>
                <a:gd name="T66" fmla="*/ 108 w 782"/>
                <a:gd name="T67" fmla="*/ 569 h 782"/>
                <a:gd name="T68" fmla="*/ 130 w 782"/>
                <a:gd name="T69" fmla="*/ 683 h 782"/>
                <a:gd name="T70" fmla="*/ 238 w 782"/>
                <a:gd name="T71" fmla="*/ 646 h 782"/>
                <a:gd name="T72" fmla="*/ 241 w 782"/>
                <a:gd name="T73" fmla="*/ 644 h 782"/>
                <a:gd name="T74" fmla="*/ 248 w 782"/>
                <a:gd name="T75" fmla="*/ 640 h 782"/>
                <a:gd name="T76" fmla="*/ 253 w 782"/>
                <a:gd name="T77" fmla="*/ 638 h 782"/>
                <a:gd name="T78" fmla="*/ 258 w 782"/>
                <a:gd name="T79" fmla="*/ 637 h 782"/>
                <a:gd name="T80" fmla="*/ 266 w 782"/>
                <a:gd name="T81" fmla="*/ 636 h 782"/>
                <a:gd name="T82" fmla="*/ 316 w 782"/>
                <a:gd name="T83" fmla="*/ 690 h 782"/>
                <a:gd name="T84" fmla="*/ 367 w 782"/>
                <a:gd name="T85" fmla="*/ 782 h 782"/>
                <a:gd name="T86" fmla="*/ 463 w 782"/>
                <a:gd name="T87" fmla="*/ 717 h 782"/>
                <a:gd name="T88" fmla="*/ 463 w 782"/>
                <a:gd name="T89" fmla="*/ 680 h 782"/>
                <a:gd name="T90" fmla="*/ 476 w 782"/>
                <a:gd name="T91" fmla="*/ 652 h 782"/>
                <a:gd name="T92" fmla="*/ 489 w 782"/>
                <a:gd name="T93" fmla="*/ 642 h 782"/>
                <a:gd name="T94" fmla="*/ 494 w 782"/>
                <a:gd name="T95" fmla="*/ 640 h 782"/>
                <a:gd name="T96" fmla="*/ 176 w 782"/>
                <a:gd name="T97" fmla="*/ 390 h 782"/>
                <a:gd name="T98" fmla="*/ 597 w 782"/>
                <a:gd name="T99" fmla="*/ 449 h 782"/>
                <a:gd name="T100" fmla="*/ 666 w 782"/>
                <a:gd name="T101" fmla="*/ 468 h 782"/>
                <a:gd name="T102" fmla="*/ 716 w 782"/>
                <a:gd name="T103" fmla="*/ 465 h 782"/>
                <a:gd name="T104" fmla="*/ 782 w 782"/>
                <a:gd name="T105" fmla="*/ 369 h 7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782" h="782">
                  <a:moveTo>
                    <a:pt x="695" y="616"/>
                  </a:moveTo>
                  <a:lnTo>
                    <a:pt x="538" y="461"/>
                  </a:lnTo>
                  <a:cubicBezTo>
                    <a:pt x="548" y="439"/>
                    <a:pt x="554" y="416"/>
                    <a:pt x="554" y="391"/>
                  </a:cubicBezTo>
                  <a:cubicBezTo>
                    <a:pt x="554" y="301"/>
                    <a:pt x="481" y="228"/>
                    <a:pt x="391" y="228"/>
                  </a:cubicBezTo>
                  <a:cubicBezTo>
                    <a:pt x="376" y="228"/>
                    <a:pt x="361" y="230"/>
                    <a:pt x="347" y="234"/>
                  </a:cubicBezTo>
                  <a:lnTo>
                    <a:pt x="417" y="303"/>
                  </a:lnTo>
                  <a:cubicBezTo>
                    <a:pt x="446" y="332"/>
                    <a:pt x="444" y="381"/>
                    <a:pt x="412" y="412"/>
                  </a:cubicBezTo>
                  <a:cubicBezTo>
                    <a:pt x="381" y="444"/>
                    <a:pt x="332" y="446"/>
                    <a:pt x="303" y="417"/>
                  </a:cubicBezTo>
                  <a:lnTo>
                    <a:pt x="234" y="347"/>
                  </a:lnTo>
                  <a:cubicBezTo>
                    <a:pt x="230" y="361"/>
                    <a:pt x="228" y="376"/>
                    <a:pt x="228" y="391"/>
                  </a:cubicBezTo>
                  <a:cubicBezTo>
                    <a:pt x="228" y="481"/>
                    <a:pt x="301" y="554"/>
                    <a:pt x="391" y="554"/>
                  </a:cubicBezTo>
                  <a:cubicBezTo>
                    <a:pt x="416" y="554"/>
                    <a:pt x="439" y="548"/>
                    <a:pt x="461" y="538"/>
                  </a:cubicBezTo>
                  <a:lnTo>
                    <a:pt x="617" y="694"/>
                  </a:lnTo>
                  <a:cubicBezTo>
                    <a:pt x="637" y="713"/>
                    <a:pt x="670" y="712"/>
                    <a:pt x="692" y="690"/>
                  </a:cubicBezTo>
                  <a:cubicBezTo>
                    <a:pt x="713" y="669"/>
                    <a:pt x="715" y="636"/>
                    <a:pt x="695" y="616"/>
                  </a:cubicBezTo>
                  <a:close/>
                  <a:moveTo>
                    <a:pt x="653" y="679"/>
                  </a:moveTo>
                  <a:lnTo>
                    <a:pt x="653" y="679"/>
                  </a:lnTo>
                  <a:cubicBezTo>
                    <a:pt x="638" y="679"/>
                    <a:pt x="625" y="667"/>
                    <a:pt x="625" y="652"/>
                  </a:cubicBezTo>
                  <a:cubicBezTo>
                    <a:pt x="625" y="636"/>
                    <a:pt x="638" y="624"/>
                    <a:pt x="653" y="624"/>
                  </a:cubicBezTo>
                  <a:cubicBezTo>
                    <a:pt x="668" y="624"/>
                    <a:pt x="680" y="636"/>
                    <a:pt x="680" y="652"/>
                  </a:cubicBezTo>
                  <a:cubicBezTo>
                    <a:pt x="680" y="667"/>
                    <a:pt x="668" y="679"/>
                    <a:pt x="653" y="679"/>
                  </a:cubicBezTo>
                  <a:close/>
                  <a:moveTo>
                    <a:pt x="733" y="318"/>
                  </a:moveTo>
                  <a:lnTo>
                    <a:pt x="717" y="318"/>
                  </a:lnTo>
                  <a:lnTo>
                    <a:pt x="680" y="318"/>
                  </a:lnTo>
                  <a:cubicBezTo>
                    <a:pt x="672" y="317"/>
                    <a:pt x="665" y="315"/>
                    <a:pt x="659" y="311"/>
                  </a:cubicBezTo>
                  <a:cubicBezTo>
                    <a:pt x="658" y="311"/>
                    <a:pt x="658" y="310"/>
                    <a:pt x="658" y="310"/>
                  </a:cubicBezTo>
                  <a:cubicBezTo>
                    <a:pt x="645" y="301"/>
                    <a:pt x="636" y="286"/>
                    <a:pt x="636" y="269"/>
                  </a:cubicBezTo>
                  <a:cubicBezTo>
                    <a:pt x="636" y="264"/>
                    <a:pt x="637" y="259"/>
                    <a:pt x="639" y="254"/>
                  </a:cubicBezTo>
                  <a:cubicBezTo>
                    <a:pt x="640" y="249"/>
                    <a:pt x="643" y="244"/>
                    <a:pt x="647" y="239"/>
                  </a:cubicBezTo>
                  <a:lnTo>
                    <a:pt x="655" y="231"/>
                  </a:lnTo>
                  <a:lnTo>
                    <a:pt x="673" y="213"/>
                  </a:lnTo>
                  <a:lnTo>
                    <a:pt x="685" y="202"/>
                  </a:lnTo>
                  <a:cubicBezTo>
                    <a:pt x="700" y="181"/>
                    <a:pt x="700" y="152"/>
                    <a:pt x="684" y="131"/>
                  </a:cubicBezTo>
                  <a:lnTo>
                    <a:pt x="652" y="99"/>
                  </a:lnTo>
                  <a:cubicBezTo>
                    <a:pt x="631" y="82"/>
                    <a:pt x="602" y="82"/>
                    <a:pt x="581" y="98"/>
                  </a:cubicBezTo>
                  <a:lnTo>
                    <a:pt x="570" y="109"/>
                  </a:lnTo>
                  <a:lnTo>
                    <a:pt x="544" y="135"/>
                  </a:lnTo>
                  <a:lnTo>
                    <a:pt x="544" y="135"/>
                  </a:lnTo>
                  <a:cubicBezTo>
                    <a:pt x="529" y="147"/>
                    <a:pt x="510" y="149"/>
                    <a:pt x="494" y="142"/>
                  </a:cubicBezTo>
                  <a:cubicBezTo>
                    <a:pt x="488" y="139"/>
                    <a:pt x="483" y="136"/>
                    <a:pt x="479" y="131"/>
                  </a:cubicBezTo>
                  <a:cubicBezTo>
                    <a:pt x="470" y="123"/>
                    <a:pt x="466" y="113"/>
                    <a:pt x="465" y="103"/>
                  </a:cubicBezTo>
                  <a:lnTo>
                    <a:pt x="465" y="91"/>
                  </a:lnTo>
                  <a:lnTo>
                    <a:pt x="465" y="65"/>
                  </a:lnTo>
                  <a:lnTo>
                    <a:pt x="465" y="49"/>
                  </a:lnTo>
                  <a:cubicBezTo>
                    <a:pt x="461" y="23"/>
                    <a:pt x="441" y="3"/>
                    <a:pt x="415" y="0"/>
                  </a:cubicBezTo>
                  <a:lnTo>
                    <a:pt x="369" y="0"/>
                  </a:lnTo>
                  <a:cubicBezTo>
                    <a:pt x="343" y="3"/>
                    <a:pt x="322" y="23"/>
                    <a:pt x="318" y="49"/>
                  </a:cubicBezTo>
                  <a:lnTo>
                    <a:pt x="318" y="65"/>
                  </a:lnTo>
                  <a:lnTo>
                    <a:pt x="318" y="91"/>
                  </a:lnTo>
                  <a:lnTo>
                    <a:pt x="318" y="102"/>
                  </a:lnTo>
                  <a:lnTo>
                    <a:pt x="318" y="102"/>
                  </a:lnTo>
                  <a:lnTo>
                    <a:pt x="318" y="102"/>
                  </a:lnTo>
                  <a:cubicBezTo>
                    <a:pt x="318" y="103"/>
                    <a:pt x="318" y="105"/>
                    <a:pt x="317" y="106"/>
                  </a:cubicBezTo>
                  <a:cubicBezTo>
                    <a:pt x="317" y="106"/>
                    <a:pt x="317" y="106"/>
                    <a:pt x="317" y="106"/>
                  </a:cubicBezTo>
                  <a:cubicBezTo>
                    <a:pt x="317" y="108"/>
                    <a:pt x="317" y="109"/>
                    <a:pt x="316" y="110"/>
                  </a:cubicBezTo>
                  <a:cubicBezTo>
                    <a:pt x="316" y="110"/>
                    <a:pt x="316" y="111"/>
                    <a:pt x="316" y="111"/>
                  </a:cubicBezTo>
                  <a:cubicBezTo>
                    <a:pt x="316" y="112"/>
                    <a:pt x="315" y="113"/>
                    <a:pt x="315" y="115"/>
                  </a:cubicBezTo>
                  <a:cubicBezTo>
                    <a:pt x="315" y="115"/>
                    <a:pt x="315" y="115"/>
                    <a:pt x="315" y="115"/>
                  </a:cubicBezTo>
                  <a:cubicBezTo>
                    <a:pt x="314" y="116"/>
                    <a:pt x="314" y="118"/>
                    <a:pt x="313" y="119"/>
                  </a:cubicBezTo>
                  <a:cubicBezTo>
                    <a:pt x="313" y="119"/>
                    <a:pt x="313" y="119"/>
                    <a:pt x="313" y="119"/>
                  </a:cubicBezTo>
                  <a:cubicBezTo>
                    <a:pt x="310" y="125"/>
                    <a:pt x="306" y="129"/>
                    <a:pt x="301" y="134"/>
                  </a:cubicBezTo>
                  <a:cubicBezTo>
                    <a:pt x="293" y="141"/>
                    <a:pt x="282" y="145"/>
                    <a:pt x="269" y="145"/>
                  </a:cubicBezTo>
                  <a:cubicBezTo>
                    <a:pt x="258" y="145"/>
                    <a:pt x="248" y="141"/>
                    <a:pt x="239" y="135"/>
                  </a:cubicBezTo>
                  <a:lnTo>
                    <a:pt x="231" y="126"/>
                  </a:lnTo>
                  <a:lnTo>
                    <a:pt x="213" y="108"/>
                  </a:lnTo>
                  <a:lnTo>
                    <a:pt x="202" y="97"/>
                  </a:lnTo>
                  <a:cubicBezTo>
                    <a:pt x="181" y="81"/>
                    <a:pt x="152" y="81"/>
                    <a:pt x="131" y="97"/>
                  </a:cubicBezTo>
                  <a:lnTo>
                    <a:pt x="99" y="130"/>
                  </a:lnTo>
                  <a:cubicBezTo>
                    <a:pt x="82" y="150"/>
                    <a:pt x="82" y="179"/>
                    <a:pt x="98" y="200"/>
                  </a:cubicBezTo>
                  <a:lnTo>
                    <a:pt x="109" y="211"/>
                  </a:lnTo>
                  <a:lnTo>
                    <a:pt x="135" y="238"/>
                  </a:lnTo>
                  <a:cubicBezTo>
                    <a:pt x="136" y="238"/>
                    <a:pt x="136" y="239"/>
                    <a:pt x="136" y="240"/>
                  </a:cubicBezTo>
                  <a:cubicBezTo>
                    <a:pt x="137" y="240"/>
                    <a:pt x="137" y="241"/>
                    <a:pt x="138" y="241"/>
                  </a:cubicBezTo>
                  <a:cubicBezTo>
                    <a:pt x="138" y="242"/>
                    <a:pt x="139" y="243"/>
                    <a:pt x="139" y="244"/>
                  </a:cubicBezTo>
                  <a:cubicBezTo>
                    <a:pt x="139" y="244"/>
                    <a:pt x="140" y="245"/>
                    <a:pt x="140" y="245"/>
                  </a:cubicBezTo>
                  <a:cubicBezTo>
                    <a:pt x="141" y="246"/>
                    <a:pt x="141" y="247"/>
                    <a:pt x="141" y="248"/>
                  </a:cubicBezTo>
                  <a:cubicBezTo>
                    <a:pt x="141" y="248"/>
                    <a:pt x="142" y="249"/>
                    <a:pt x="142" y="249"/>
                  </a:cubicBezTo>
                  <a:cubicBezTo>
                    <a:pt x="142" y="250"/>
                    <a:pt x="143" y="251"/>
                    <a:pt x="143" y="252"/>
                  </a:cubicBezTo>
                  <a:cubicBezTo>
                    <a:pt x="143" y="253"/>
                    <a:pt x="143" y="253"/>
                    <a:pt x="144" y="254"/>
                  </a:cubicBezTo>
                  <a:cubicBezTo>
                    <a:pt x="144" y="255"/>
                    <a:pt x="144" y="256"/>
                    <a:pt x="145" y="258"/>
                  </a:cubicBezTo>
                  <a:cubicBezTo>
                    <a:pt x="145" y="258"/>
                    <a:pt x="145" y="258"/>
                    <a:pt x="145" y="258"/>
                  </a:cubicBezTo>
                  <a:cubicBezTo>
                    <a:pt x="145" y="259"/>
                    <a:pt x="145" y="261"/>
                    <a:pt x="145" y="262"/>
                  </a:cubicBezTo>
                  <a:cubicBezTo>
                    <a:pt x="145" y="262"/>
                    <a:pt x="145" y="262"/>
                    <a:pt x="145" y="262"/>
                  </a:cubicBezTo>
                  <a:cubicBezTo>
                    <a:pt x="147" y="277"/>
                    <a:pt x="143" y="292"/>
                    <a:pt x="131" y="303"/>
                  </a:cubicBezTo>
                  <a:cubicBezTo>
                    <a:pt x="123" y="311"/>
                    <a:pt x="113" y="315"/>
                    <a:pt x="102" y="317"/>
                  </a:cubicBezTo>
                  <a:lnTo>
                    <a:pt x="91" y="317"/>
                  </a:lnTo>
                  <a:lnTo>
                    <a:pt x="65" y="317"/>
                  </a:lnTo>
                  <a:lnTo>
                    <a:pt x="49" y="316"/>
                  </a:lnTo>
                  <a:cubicBezTo>
                    <a:pt x="23" y="320"/>
                    <a:pt x="3" y="341"/>
                    <a:pt x="0" y="367"/>
                  </a:cubicBezTo>
                  <a:lnTo>
                    <a:pt x="0" y="413"/>
                  </a:lnTo>
                  <a:cubicBezTo>
                    <a:pt x="3" y="439"/>
                    <a:pt x="23" y="459"/>
                    <a:pt x="49" y="463"/>
                  </a:cubicBezTo>
                  <a:lnTo>
                    <a:pt x="65" y="463"/>
                  </a:lnTo>
                  <a:lnTo>
                    <a:pt x="102" y="463"/>
                  </a:lnTo>
                  <a:cubicBezTo>
                    <a:pt x="103" y="463"/>
                    <a:pt x="105" y="464"/>
                    <a:pt x="106" y="464"/>
                  </a:cubicBezTo>
                  <a:cubicBezTo>
                    <a:pt x="107" y="464"/>
                    <a:pt x="107" y="464"/>
                    <a:pt x="107" y="464"/>
                  </a:cubicBezTo>
                  <a:cubicBezTo>
                    <a:pt x="108" y="465"/>
                    <a:pt x="110" y="465"/>
                    <a:pt x="111" y="465"/>
                  </a:cubicBezTo>
                  <a:cubicBezTo>
                    <a:pt x="131" y="471"/>
                    <a:pt x="145" y="490"/>
                    <a:pt x="145" y="512"/>
                  </a:cubicBezTo>
                  <a:lnTo>
                    <a:pt x="145" y="512"/>
                  </a:lnTo>
                  <a:cubicBezTo>
                    <a:pt x="145" y="523"/>
                    <a:pt x="141" y="534"/>
                    <a:pt x="135" y="542"/>
                  </a:cubicBezTo>
                  <a:lnTo>
                    <a:pt x="126" y="550"/>
                  </a:lnTo>
                  <a:lnTo>
                    <a:pt x="126" y="550"/>
                  </a:lnTo>
                  <a:lnTo>
                    <a:pt x="108" y="569"/>
                  </a:lnTo>
                  <a:lnTo>
                    <a:pt x="97" y="580"/>
                  </a:lnTo>
                  <a:cubicBezTo>
                    <a:pt x="81" y="600"/>
                    <a:pt x="81" y="630"/>
                    <a:pt x="97" y="650"/>
                  </a:cubicBezTo>
                  <a:lnTo>
                    <a:pt x="130" y="683"/>
                  </a:lnTo>
                  <a:cubicBezTo>
                    <a:pt x="150" y="699"/>
                    <a:pt x="179" y="699"/>
                    <a:pt x="200" y="684"/>
                  </a:cubicBezTo>
                  <a:lnTo>
                    <a:pt x="211" y="672"/>
                  </a:lnTo>
                  <a:lnTo>
                    <a:pt x="238" y="646"/>
                  </a:lnTo>
                  <a:lnTo>
                    <a:pt x="238" y="646"/>
                  </a:lnTo>
                  <a:cubicBezTo>
                    <a:pt x="238" y="646"/>
                    <a:pt x="238" y="646"/>
                    <a:pt x="238" y="646"/>
                  </a:cubicBezTo>
                  <a:cubicBezTo>
                    <a:pt x="239" y="645"/>
                    <a:pt x="240" y="644"/>
                    <a:pt x="241" y="644"/>
                  </a:cubicBezTo>
                  <a:cubicBezTo>
                    <a:pt x="242" y="643"/>
                    <a:pt x="242" y="643"/>
                    <a:pt x="243" y="643"/>
                  </a:cubicBezTo>
                  <a:cubicBezTo>
                    <a:pt x="244" y="642"/>
                    <a:pt x="244" y="642"/>
                    <a:pt x="245" y="641"/>
                  </a:cubicBezTo>
                  <a:cubicBezTo>
                    <a:pt x="246" y="641"/>
                    <a:pt x="247" y="640"/>
                    <a:pt x="248" y="640"/>
                  </a:cubicBezTo>
                  <a:cubicBezTo>
                    <a:pt x="248" y="640"/>
                    <a:pt x="249" y="640"/>
                    <a:pt x="249" y="639"/>
                  </a:cubicBezTo>
                  <a:cubicBezTo>
                    <a:pt x="251" y="639"/>
                    <a:pt x="252" y="639"/>
                    <a:pt x="253" y="638"/>
                  </a:cubicBezTo>
                  <a:cubicBezTo>
                    <a:pt x="253" y="638"/>
                    <a:pt x="253" y="638"/>
                    <a:pt x="253" y="638"/>
                  </a:cubicBezTo>
                  <a:cubicBezTo>
                    <a:pt x="253" y="638"/>
                    <a:pt x="253" y="638"/>
                    <a:pt x="253" y="638"/>
                  </a:cubicBezTo>
                  <a:cubicBezTo>
                    <a:pt x="255" y="638"/>
                    <a:pt x="256" y="637"/>
                    <a:pt x="257" y="637"/>
                  </a:cubicBezTo>
                  <a:cubicBezTo>
                    <a:pt x="258" y="637"/>
                    <a:pt x="258" y="637"/>
                    <a:pt x="258" y="637"/>
                  </a:cubicBezTo>
                  <a:cubicBezTo>
                    <a:pt x="259" y="636"/>
                    <a:pt x="260" y="636"/>
                    <a:pt x="262" y="636"/>
                  </a:cubicBezTo>
                  <a:cubicBezTo>
                    <a:pt x="262" y="636"/>
                    <a:pt x="262" y="636"/>
                    <a:pt x="262" y="636"/>
                  </a:cubicBezTo>
                  <a:cubicBezTo>
                    <a:pt x="263" y="636"/>
                    <a:pt x="264" y="636"/>
                    <a:pt x="266" y="636"/>
                  </a:cubicBezTo>
                  <a:cubicBezTo>
                    <a:pt x="279" y="635"/>
                    <a:pt x="292" y="640"/>
                    <a:pt x="303" y="650"/>
                  </a:cubicBezTo>
                  <a:cubicBezTo>
                    <a:pt x="311" y="658"/>
                    <a:pt x="315" y="668"/>
                    <a:pt x="317" y="679"/>
                  </a:cubicBezTo>
                  <a:lnTo>
                    <a:pt x="316" y="690"/>
                  </a:lnTo>
                  <a:lnTo>
                    <a:pt x="316" y="716"/>
                  </a:lnTo>
                  <a:lnTo>
                    <a:pt x="316" y="732"/>
                  </a:lnTo>
                  <a:cubicBezTo>
                    <a:pt x="320" y="758"/>
                    <a:pt x="341" y="779"/>
                    <a:pt x="367" y="782"/>
                  </a:cubicBezTo>
                  <a:lnTo>
                    <a:pt x="412" y="782"/>
                  </a:lnTo>
                  <a:cubicBezTo>
                    <a:pt x="439" y="779"/>
                    <a:pt x="459" y="758"/>
                    <a:pt x="463" y="733"/>
                  </a:cubicBezTo>
                  <a:lnTo>
                    <a:pt x="463" y="717"/>
                  </a:lnTo>
                  <a:lnTo>
                    <a:pt x="463" y="690"/>
                  </a:lnTo>
                  <a:lnTo>
                    <a:pt x="463" y="680"/>
                  </a:lnTo>
                  <a:lnTo>
                    <a:pt x="463" y="680"/>
                  </a:lnTo>
                  <a:cubicBezTo>
                    <a:pt x="464" y="670"/>
                    <a:pt x="468" y="662"/>
                    <a:pt x="473" y="655"/>
                  </a:cubicBezTo>
                  <a:cubicBezTo>
                    <a:pt x="474" y="655"/>
                    <a:pt x="474" y="654"/>
                    <a:pt x="475" y="654"/>
                  </a:cubicBezTo>
                  <a:cubicBezTo>
                    <a:pt x="475" y="653"/>
                    <a:pt x="476" y="652"/>
                    <a:pt x="476" y="652"/>
                  </a:cubicBezTo>
                  <a:cubicBezTo>
                    <a:pt x="479" y="649"/>
                    <a:pt x="482" y="646"/>
                    <a:pt x="486" y="644"/>
                  </a:cubicBezTo>
                  <a:lnTo>
                    <a:pt x="486" y="644"/>
                  </a:lnTo>
                  <a:cubicBezTo>
                    <a:pt x="487" y="643"/>
                    <a:pt x="488" y="642"/>
                    <a:pt x="489" y="642"/>
                  </a:cubicBezTo>
                  <a:cubicBezTo>
                    <a:pt x="489" y="642"/>
                    <a:pt x="490" y="642"/>
                    <a:pt x="490" y="641"/>
                  </a:cubicBezTo>
                  <a:cubicBezTo>
                    <a:pt x="490" y="641"/>
                    <a:pt x="491" y="641"/>
                    <a:pt x="491" y="641"/>
                  </a:cubicBezTo>
                  <a:cubicBezTo>
                    <a:pt x="492" y="641"/>
                    <a:pt x="493" y="640"/>
                    <a:pt x="494" y="640"/>
                  </a:cubicBezTo>
                  <a:lnTo>
                    <a:pt x="450" y="597"/>
                  </a:lnTo>
                  <a:cubicBezTo>
                    <a:pt x="431" y="602"/>
                    <a:pt x="411" y="605"/>
                    <a:pt x="390" y="605"/>
                  </a:cubicBezTo>
                  <a:cubicBezTo>
                    <a:pt x="272" y="604"/>
                    <a:pt x="176" y="508"/>
                    <a:pt x="176" y="390"/>
                  </a:cubicBezTo>
                  <a:cubicBezTo>
                    <a:pt x="177" y="272"/>
                    <a:pt x="273" y="176"/>
                    <a:pt x="391" y="177"/>
                  </a:cubicBezTo>
                  <a:cubicBezTo>
                    <a:pt x="510" y="177"/>
                    <a:pt x="605" y="273"/>
                    <a:pt x="605" y="391"/>
                  </a:cubicBezTo>
                  <a:cubicBezTo>
                    <a:pt x="605" y="411"/>
                    <a:pt x="602" y="431"/>
                    <a:pt x="597" y="449"/>
                  </a:cubicBezTo>
                  <a:lnTo>
                    <a:pt x="640" y="493"/>
                  </a:lnTo>
                  <a:cubicBezTo>
                    <a:pt x="642" y="488"/>
                    <a:pt x="646" y="483"/>
                    <a:pt x="650" y="479"/>
                  </a:cubicBezTo>
                  <a:cubicBezTo>
                    <a:pt x="655" y="474"/>
                    <a:pt x="660" y="471"/>
                    <a:pt x="666" y="468"/>
                  </a:cubicBezTo>
                  <a:cubicBezTo>
                    <a:pt x="670" y="467"/>
                    <a:pt x="674" y="465"/>
                    <a:pt x="679" y="465"/>
                  </a:cubicBezTo>
                  <a:lnTo>
                    <a:pt x="690" y="465"/>
                  </a:lnTo>
                  <a:lnTo>
                    <a:pt x="716" y="465"/>
                  </a:lnTo>
                  <a:lnTo>
                    <a:pt x="732" y="465"/>
                  </a:lnTo>
                  <a:cubicBezTo>
                    <a:pt x="758" y="461"/>
                    <a:pt x="778" y="441"/>
                    <a:pt x="782" y="415"/>
                  </a:cubicBezTo>
                  <a:lnTo>
                    <a:pt x="782" y="369"/>
                  </a:lnTo>
                  <a:cubicBezTo>
                    <a:pt x="779" y="343"/>
                    <a:pt x="758" y="322"/>
                    <a:pt x="733" y="31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392" tIns="45696" rIns="91392" bIns="45696" numCol="1" anchor="t" anchorCtr="0" compatLnSpc="1"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endParaRPr kumimoji="0" lang="zh-CN" altLang="en-US" sz="1799" b="0" i="0" u="none" strike="noStrike" kern="0" cap="none" spc="0" normalizeH="0" baseline="0" noProof="0">
                <a:ln>
                  <a:noFill/>
                </a:ln>
                <a:solidFill>
                  <a:srgbClr val="302A28"/>
                </a:solidFill>
                <a:effectLst/>
                <a:uLnTx/>
                <a:uFillTx/>
                <a:latin typeface="Arial"/>
                <a:ea typeface="宋体" panose="02010600030101010101" pitchFamily="2" charset="-122"/>
              </a:endParaRPr>
            </a:p>
          </p:txBody>
        </p:sp>
        <p:sp>
          <p:nvSpPr>
            <p:cNvPr id="25" name="矩形 24">
              <a:extLst>
                <a:ext uri="{FF2B5EF4-FFF2-40B4-BE49-F238E27FC236}">
                  <a16:creationId xmlns:a16="http://schemas.microsoft.com/office/drawing/2014/main" xmlns="" id="{1D197A88-126A-4460-80C2-B50FCCBBDC18}"/>
                </a:ext>
              </a:extLst>
            </p:cNvPr>
            <p:cNvSpPr/>
            <p:nvPr/>
          </p:nvSpPr>
          <p:spPr>
            <a:xfrm>
              <a:off x="5255210" y="4702035"/>
              <a:ext cx="2030268" cy="46142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marL="0" marR="0" lvl="0" indent="0" algn="just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zh-CN" altLang="en-US" sz="2399" b="0" i="0" u="none" strike="noStrike" kern="0" cap="none" spc="0" normalizeH="0" baseline="0" noProof="0" dirty="0">
                  <a:ln>
                    <a:noFill/>
                  </a:ln>
                  <a:solidFill>
                    <a:srgbClr val="302A28"/>
                  </a:solidFill>
                  <a:effectLst/>
                  <a:uLnTx/>
                  <a:uFillTx/>
                </a:rPr>
                <a:t>优秀技师招聘</a:t>
              </a:r>
            </a:p>
          </p:txBody>
        </p:sp>
        <p:sp>
          <p:nvSpPr>
            <p:cNvPr id="26" name="Oval 9">
              <a:extLst>
                <a:ext uri="{FF2B5EF4-FFF2-40B4-BE49-F238E27FC236}">
                  <a16:creationId xmlns:a16="http://schemas.microsoft.com/office/drawing/2014/main" xmlns="" id="{3F0E4AC9-C41D-46FC-84AF-711DE96FC24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33023" y="2004903"/>
              <a:ext cx="695814" cy="695814"/>
            </a:xfrm>
            <a:prstGeom prst="ellipse">
              <a:avLst/>
            </a:prstGeom>
            <a:solidFill>
              <a:srgbClr val="586270"/>
            </a:solidFill>
            <a:ln w="38100" cap="flat">
              <a:solidFill>
                <a:srgbClr val="FFFFFF"/>
              </a:solidFill>
              <a:prstDash val="solid"/>
              <a:miter lim="800000"/>
            </a:ln>
          </p:spPr>
          <p:txBody>
            <a:bodyPr vert="horz" wrap="square" lIns="91392" tIns="45696" rIns="91392" bIns="45696" numCol="1" anchor="t" anchorCtr="0" compatLnSpc="1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altLang="zh-CN" sz="2799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</a:rPr>
                <a:t>B</a:t>
              </a:r>
              <a:endParaRPr kumimoji="0" lang="zh-CN" altLang="en-US" sz="2799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27" name="组合 26">
            <a:extLst>
              <a:ext uri="{FF2B5EF4-FFF2-40B4-BE49-F238E27FC236}">
                <a16:creationId xmlns:a16="http://schemas.microsoft.com/office/drawing/2014/main" xmlns="" id="{B3D9FCCD-850D-4990-842B-FF754C72B850}"/>
              </a:ext>
            </a:extLst>
          </p:cNvPr>
          <p:cNvGrpSpPr/>
          <p:nvPr/>
        </p:nvGrpSpPr>
        <p:grpSpPr>
          <a:xfrm>
            <a:off x="8475493" y="1989590"/>
            <a:ext cx="2330351" cy="3358441"/>
            <a:chOff x="8475493" y="1989590"/>
            <a:chExt cx="2330351" cy="3358441"/>
          </a:xfrm>
        </p:grpSpPr>
        <p:sp>
          <p:nvSpPr>
            <p:cNvPr id="28" name="椭圆 27">
              <a:extLst>
                <a:ext uri="{FF2B5EF4-FFF2-40B4-BE49-F238E27FC236}">
                  <a16:creationId xmlns:a16="http://schemas.microsoft.com/office/drawing/2014/main" xmlns="" id="{ABF40771-B839-497E-A470-7B249DBCC470}"/>
                </a:ext>
              </a:extLst>
            </p:cNvPr>
            <p:cNvSpPr/>
            <p:nvPr/>
          </p:nvSpPr>
          <p:spPr bwMode="auto">
            <a:xfrm>
              <a:off x="8479136" y="1989590"/>
              <a:ext cx="2326708" cy="2326708"/>
            </a:xfrm>
            <a:prstGeom prst="ellipse">
              <a:avLst/>
            </a:prstGeom>
            <a:solidFill>
              <a:srgbClr val="E2231A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392" tIns="45696" rIns="91392" bIns="45696" numCol="1" rtlCol="0" anchor="t" anchorCtr="0" compatLnSpc="1"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endParaRPr kumimoji="0" lang="zh-CN" altLang="en-US" sz="1799" b="0" i="0" u="none" strike="noStrike" kern="0" cap="none" spc="0" normalizeH="0" baseline="0" noProof="0" dirty="0">
                <a:ln>
                  <a:noFill/>
                </a:ln>
                <a:solidFill>
                  <a:srgbClr val="302A28"/>
                </a:solidFill>
                <a:effectLst/>
                <a:uLnTx/>
                <a:uFillTx/>
                <a:latin typeface="Arial"/>
                <a:ea typeface="宋体" panose="02010600030101010101" pitchFamily="2" charset="-122"/>
              </a:endParaRPr>
            </a:p>
          </p:txBody>
        </p:sp>
        <p:sp>
          <p:nvSpPr>
            <p:cNvPr id="29" name="Freeform 7">
              <a:extLst>
                <a:ext uri="{FF2B5EF4-FFF2-40B4-BE49-F238E27FC236}">
                  <a16:creationId xmlns:a16="http://schemas.microsoft.com/office/drawing/2014/main" xmlns="" id="{9765EA5B-1A69-4E23-A9E5-743AE607FD5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227829" y="2652347"/>
              <a:ext cx="907577" cy="1001191"/>
            </a:xfrm>
            <a:custGeom>
              <a:avLst/>
              <a:gdLst>
                <a:gd name="T0" fmla="*/ 212 w 705"/>
                <a:gd name="T1" fmla="*/ 115 h 752"/>
                <a:gd name="T2" fmla="*/ 462 w 705"/>
                <a:gd name="T3" fmla="*/ 84 h 752"/>
                <a:gd name="T4" fmla="*/ 373 w 705"/>
                <a:gd name="T5" fmla="*/ 52 h 752"/>
                <a:gd name="T6" fmla="*/ 270 w 705"/>
                <a:gd name="T7" fmla="*/ 52 h 752"/>
                <a:gd name="T8" fmla="*/ 181 w 705"/>
                <a:gd name="T9" fmla="*/ 84 h 752"/>
                <a:gd name="T10" fmla="*/ 236 w 705"/>
                <a:gd name="T11" fmla="*/ 613 h 752"/>
                <a:gd name="T12" fmla="*/ 403 w 705"/>
                <a:gd name="T13" fmla="*/ 447 h 752"/>
                <a:gd name="T14" fmla="*/ 438 w 705"/>
                <a:gd name="T15" fmla="*/ 421 h 752"/>
                <a:gd name="T16" fmla="*/ 609 w 705"/>
                <a:gd name="T17" fmla="*/ 255 h 752"/>
                <a:gd name="T18" fmla="*/ 616 w 705"/>
                <a:gd name="T19" fmla="*/ 412 h 752"/>
                <a:gd name="T20" fmla="*/ 642 w 705"/>
                <a:gd name="T21" fmla="*/ 421 h 752"/>
                <a:gd name="T22" fmla="*/ 642 w 705"/>
                <a:gd name="T23" fmla="*/ 173 h 752"/>
                <a:gd name="T24" fmla="*/ 34 w 705"/>
                <a:gd name="T25" fmla="*/ 140 h 752"/>
                <a:gd name="T26" fmla="*/ 0 w 705"/>
                <a:gd name="T27" fmla="*/ 262 h 752"/>
                <a:gd name="T28" fmla="*/ 0 w 705"/>
                <a:gd name="T29" fmla="*/ 447 h 752"/>
                <a:gd name="T30" fmla="*/ 0 w 705"/>
                <a:gd name="T31" fmla="*/ 626 h 752"/>
                <a:gd name="T32" fmla="*/ 355 w 705"/>
                <a:gd name="T33" fmla="*/ 659 h 752"/>
                <a:gd name="T34" fmla="*/ 27 w 705"/>
                <a:gd name="T35" fmla="*/ 262 h 752"/>
                <a:gd name="T36" fmla="*/ 34 w 705"/>
                <a:gd name="T37" fmla="*/ 255 h 752"/>
                <a:gd name="T38" fmla="*/ 210 w 705"/>
                <a:gd name="T39" fmla="*/ 421 h 752"/>
                <a:gd name="T40" fmla="*/ 27 w 705"/>
                <a:gd name="T41" fmla="*/ 262 h 752"/>
                <a:gd name="T42" fmla="*/ 210 w 705"/>
                <a:gd name="T43" fmla="*/ 447 h 752"/>
                <a:gd name="T44" fmla="*/ 34 w 705"/>
                <a:gd name="T45" fmla="*/ 613 h 752"/>
                <a:gd name="T46" fmla="*/ 27 w 705"/>
                <a:gd name="T47" fmla="*/ 447 h 752"/>
                <a:gd name="T48" fmla="*/ 236 w 705"/>
                <a:gd name="T49" fmla="*/ 421 h 752"/>
                <a:gd name="T50" fmla="*/ 236 w 705"/>
                <a:gd name="T51" fmla="*/ 255 h 752"/>
                <a:gd name="T52" fmla="*/ 412 w 705"/>
                <a:gd name="T53" fmla="*/ 421 h 752"/>
                <a:gd name="T54" fmla="*/ 425 w 705"/>
                <a:gd name="T55" fmla="*/ 173 h 752"/>
                <a:gd name="T56" fmla="*/ 448 w 705"/>
                <a:gd name="T57" fmla="*/ 196 h 752"/>
                <a:gd name="T58" fmla="*/ 402 w 705"/>
                <a:gd name="T59" fmla="*/ 196 h 752"/>
                <a:gd name="T60" fmla="*/ 223 w 705"/>
                <a:gd name="T61" fmla="*/ 173 h 752"/>
                <a:gd name="T62" fmla="*/ 246 w 705"/>
                <a:gd name="T63" fmla="*/ 196 h 752"/>
                <a:gd name="T64" fmla="*/ 201 w 705"/>
                <a:gd name="T65" fmla="*/ 196 h 752"/>
                <a:gd name="T66" fmla="*/ 672 w 705"/>
                <a:gd name="T67" fmla="*/ 497 h 752"/>
                <a:gd name="T68" fmla="*/ 536 w 705"/>
                <a:gd name="T69" fmla="*/ 425 h 752"/>
                <a:gd name="T70" fmla="*/ 506 w 705"/>
                <a:gd name="T71" fmla="*/ 749 h 752"/>
                <a:gd name="T72" fmla="*/ 697 w 705"/>
                <a:gd name="T73" fmla="*/ 619 h 752"/>
                <a:gd name="T74" fmla="*/ 672 w 705"/>
                <a:gd name="T75" fmla="*/ 615 h 752"/>
                <a:gd name="T76" fmla="*/ 537 w 705"/>
                <a:gd name="T77" fmla="*/ 727 h 752"/>
                <a:gd name="T78" fmla="*/ 401 w 705"/>
                <a:gd name="T79" fmla="*/ 563 h 752"/>
                <a:gd name="T80" fmla="*/ 562 w 705"/>
                <a:gd name="T81" fmla="*/ 453 h 752"/>
                <a:gd name="T82" fmla="*/ 672 w 705"/>
                <a:gd name="T83" fmla="*/ 615 h 752"/>
                <a:gd name="T84" fmla="*/ 581 w 705"/>
                <a:gd name="T85" fmla="*/ 652 h 752"/>
                <a:gd name="T86" fmla="*/ 590 w 705"/>
                <a:gd name="T87" fmla="*/ 629 h 752"/>
                <a:gd name="T88" fmla="*/ 550 w 705"/>
                <a:gd name="T89" fmla="*/ 488 h 752"/>
                <a:gd name="T90" fmla="*/ 523 w 705"/>
                <a:gd name="T91" fmla="*/ 488 h 752"/>
                <a:gd name="T92" fmla="*/ 524 w 705"/>
                <a:gd name="T93" fmla="*/ 597 h 752"/>
                <a:gd name="T94" fmla="*/ 524 w 705"/>
                <a:gd name="T95" fmla="*/ 599 h 752"/>
                <a:gd name="T96" fmla="*/ 526 w 705"/>
                <a:gd name="T97" fmla="*/ 601 h 752"/>
                <a:gd name="T98" fmla="*/ 527 w 705"/>
                <a:gd name="T99" fmla="*/ 603 h 7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705" h="752">
                  <a:moveTo>
                    <a:pt x="181" y="84"/>
                  </a:moveTo>
                  <a:cubicBezTo>
                    <a:pt x="181" y="101"/>
                    <a:pt x="195" y="115"/>
                    <a:pt x="212" y="115"/>
                  </a:cubicBezTo>
                  <a:lnTo>
                    <a:pt x="430" y="115"/>
                  </a:lnTo>
                  <a:cubicBezTo>
                    <a:pt x="448" y="115"/>
                    <a:pt x="462" y="101"/>
                    <a:pt x="462" y="84"/>
                  </a:cubicBezTo>
                  <a:cubicBezTo>
                    <a:pt x="462" y="66"/>
                    <a:pt x="448" y="52"/>
                    <a:pt x="430" y="52"/>
                  </a:cubicBezTo>
                  <a:lnTo>
                    <a:pt x="373" y="52"/>
                  </a:lnTo>
                  <a:cubicBezTo>
                    <a:pt x="373" y="23"/>
                    <a:pt x="350" y="0"/>
                    <a:pt x="321" y="0"/>
                  </a:cubicBezTo>
                  <a:cubicBezTo>
                    <a:pt x="293" y="0"/>
                    <a:pt x="270" y="23"/>
                    <a:pt x="270" y="52"/>
                  </a:cubicBezTo>
                  <a:lnTo>
                    <a:pt x="212" y="52"/>
                  </a:lnTo>
                  <a:cubicBezTo>
                    <a:pt x="195" y="52"/>
                    <a:pt x="181" y="66"/>
                    <a:pt x="181" y="84"/>
                  </a:cubicBezTo>
                  <a:close/>
                  <a:moveTo>
                    <a:pt x="344" y="613"/>
                  </a:moveTo>
                  <a:lnTo>
                    <a:pt x="236" y="613"/>
                  </a:lnTo>
                  <a:lnTo>
                    <a:pt x="236" y="447"/>
                  </a:lnTo>
                  <a:lnTo>
                    <a:pt x="403" y="447"/>
                  </a:lnTo>
                  <a:cubicBezTo>
                    <a:pt x="414" y="437"/>
                    <a:pt x="426" y="428"/>
                    <a:pt x="439" y="421"/>
                  </a:cubicBezTo>
                  <a:lnTo>
                    <a:pt x="438" y="421"/>
                  </a:lnTo>
                  <a:lnTo>
                    <a:pt x="438" y="255"/>
                  </a:lnTo>
                  <a:lnTo>
                    <a:pt x="609" y="255"/>
                  </a:lnTo>
                  <a:cubicBezTo>
                    <a:pt x="613" y="255"/>
                    <a:pt x="616" y="258"/>
                    <a:pt x="616" y="262"/>
                  </a:cubicBezTo>
                  <a:lnTo>
                    <a:pt x="616" y="412"/>
                  </a:lnTo>
                  <a:cubicBezTo>
                    <a:pt x="625" y="416"/>
                    <a:pt x="634" y="421"/>
                    <a:pt x="642" y="426"/>
                  </a:cubicBezTo>
                  <a:lnTo>
                    <a:pt x="642" y="421"/>
                  </a:lnTo>
                  <a:lnTo>
                    <a:pt x="642" y="262"/>
                  </a:lnTo>
                  <a:lnTo>
                    <a:pt x="642" y="173"/>
                  </a:lnTo>
                  <a:cubicBezTo>
                    <a:pt x="642" y="155"/>
                    <a:pt x="627" y="140"/>
                    <a:pt x="609" y="140"/>
                  </a:cubicBezTo>
                  <a:lnTo>
                    <a:pt x="34" y="140"/>
                  </a:lnTo>
                  <a:cubicBezTo>
                    <a:pt x="15" y="140"/>
                    <a:pt x="0" y="155"/>
                    <a:pt x="0" y="173"/>
                  </a:cubicBezTo>
                  <a:lnTo>
                    <a:pt x="0" y="262"/>
                  </a:lnTo>
                  <a:lnTo>
                    <a:pt x="0" y="421"/>
                  </a:lnTo>
                  <a:lnTo>
                    <a:pt x="0" y="447"/>
                  </a:lnTo>
                  <a:lnTo>
                    <a:pt x="0" y="606"/>
                  </a:lnTo>
                  <a:lnTo>
                    <a:pt x="0" y="626"/>
                  </a:lnTo>
                  <a:cubicBezTo>
                    <a:pt x="0" y="644"/>
                    <a:pt x="15" y="659"/>
                    <a:pt x="34" y="659"/>
                  </a:cubicBezTo>
                  <a:lnTo>
                    <a:pt x="355" y="659"/>
                  </a:lnTo>
                  <a:cubicBezTo>
                    <a:pt x="350" y="644"/>
                    <a:pt x="346" y="629"/>
                    <a:pt x="344" y="613"/>
                  </a:cubicBezTo>
                  <a:close/>
                  <a:moveTo>
                    <a:pt x="27" y="262"/>
                  </a:moveTo>
                  <a:lnTo>
                    <a:pt x="27" y="262"/>
                  </a:lnTo>
                  <a:cubicBezTo>
                    <a:pt x="27" y="258"/>
                    <a:pt x="30" y="255"/>
                    <a:pt x="34" y="255"/>
                  </a:cubicBezTo>
                  <a:lnTo>
                    <a:pt x="210" y="255"/>
                  </a:lnTo>
                  <a:lnTo>
                    <a:pt x="210" y="421"/>
                  </a:lnTo>
                  <a:lnTo>
                    <a:pt x="27" y="421"/>
                  </a:lnTo>
                  <a:lnTo>
                    <a:pt x="27" y="262"/>
                  </a:lnTo>
                  <a:close/>
                  <a:moveTo>
                    <a:pt x="210" y="447"/>
                  </a:moveTo>
                  <a:lnTo>
                    <a:pt x="210" y="447"/>
                  </a:lnTo>
                  <a:lnTo>
                    <a:pt x="210" y="613"/>
                  </a:lnTo>
                  <a:lnTo>
                    <a:pt x="34" y="613"/>
                  </a:lnTo>
                  <a:cubicBezTo>
                    <a:pt x="30" y="613"/>
                    <a:pt x="27" y="610"/>
                    <a:pt x="27" y="606"/>
                  </a:cubicBezTo>
                  <a:lnTo>
                    <a:pt x="27" y="447"/>
                  </a:lnTo>
                  <a:lnTo>
                    <a:pt x="210" y="447"/>
                  </a:lnTo>
                  <a:close/>
                  <a:moveTo>
                    <a:pt x="236" y="421"/>
                  </a:moveTo>
                  <a:lnTo>
                    <a:pt x="236" y="421"/>
                  </a:lnTo>
                  <a:lnTo>
                    <a:pt x="236" y="255"/>
                  </a:lnTo>
                  <a:lnTo>
                    <a:pt x="412" y="255"/>
                  </a:lnTo>
                  <a:lnTo>
                    <a:pt x="412" y="421"/>
                  </a:lnTo>
                  <a:lnTo>
                    <a:pt x="236" y="421"/>
                  </a:lnTo>
                  <a:close/>
                  <a:moveTo>
                    <a:pt x="425" y="173"/>
                  </a:moveTo>
                  <a:lnTo>
                    <a:pt x="425" y="173"/>
                  </a:lnTo>
                  <a:cubicBezTo>
                    <a:pt x="438" y="173"/>
                    <a:pt x="448" y="183"/>
                    <a:pt x="448" y="196"/>
                  </a:cubicBezTo>
                  <a:cubicBezTo>
                    <a:pt x="448" y="208"/>
                    <a:pt x="438" y="219"/>
                    <a:pt x="425" y="219"/>
                  </a:cubicBezTo>
                  <a:cubicBezTo>
                    <a:pt x="413" y="219"/>
                    <a:pt x="402" y="208"/>
                    <a:pt x="402" y="196"/>
                  </a:cubicBezTo>
                  <a:cubicBezTo>
                    <a:pt x="402" y="183"/>
                    <a:pt x="413" y="173"/>
                    <a:pt x="425" y="173"/>
                  </a:cubicBezTo>
                  <a:close/>
                  <a:moveTo>
                    <a:pt x="223" y="173"/>
                  </a:moveTo>
                  <a:lnTo>
                    <a:pt x="223" y="173"/>
                  </a:lnTo>
                  <a:cubicBezTo>
                    <a:pt x="236" y="173"/>
                    <a:pt x="246" y="183"/>
                    <a:pt x="246" y="196"/>
                  </a:cubicBezTo>
                  <a:cubicBezTo>
                    <a:pt x="246" y="208"/>
                    <a:pt x="236" y="219"/>
                    <a:pt x="223" y="219"/>
                  </a:cubicBezTo>
                  <a:cubicBezTo>
                    <a:pt x="211" y="219"/>
                    <a:pt x="201" y="208"/>
                    <a:pt x="201" y="196"/>
                  </a:cubicBezTo>
                  <a:cubicBezTo>
                    <a:pt x="201" y="183"/>
                    <a:pt x="211" y="173"/>
                    <a:pt x="223" y="173"/>
                  </a:cubicBezTo>
                  <a:close/>
                  <a:moveTo>
                    <a:pt x="672" y="497"/>
                  </a:moveTo>
                  <a:cubicBezTo>
                    <a:pt x="647" y="461"/>
                    <a:pt x="610" y="436"/>
                    <a:pt x="567" y="428"/>
                  </a:cubicBezTo>
                  <a:cubicBezTo>
                    <a:pt x="557" y="426"/>
                    <a:pt x="547" y="425"/>
                    <a:pt x="536" y="425"/>
                  </a:cubicBezTo>
                  <a:cubicBezTo>
                    <a:pt x="458" y="425"/>
                    <a:pt x="390" y="481"/>
                    <a:pt x="376" y="558"/>
                  </a:cubicBezTo>
                  <a:cubicBezTo>
                    <a:pt x="359" y="646"/>
                    <a:pt x="417" y="732"/>
                    <a:pt x="506" y="749"/>
                  </a:cubicBezTo>
                  <a:cubicBezTo>
                    <a:pt x="516" y="751"/>
                    <a:pt x="526" y="752"/>
                    <a:pt x="537" y="752"/>
                  </a:cubicBezTo>
                  <a:cubicBezTo>
                    <a:pt x="615" y="752"/>
                    <a:pt x="682" y="696"/>
                    <a:pt x="697" y="619"/>
                  </a:cubicBezTo>
                  <a:cubicBezTo>
                    <a:pt x="705" y="576"/>
                    <a:pt x="696" y="533"/>
                    <a:pt x="672" y="497"/>
                  </a:cubicBezTo>
                  <a:close/>
                  <a:moveTo>
                    <a:pt x="672" y="615"/>
                  </a:moveTo>
                  <a:lnTo>
                    <a:pt x="672" y="615"/>
                  </a:lnTo>
                  <a:cubicBezTo>
                    <a:pt x="660" y="680"/>
                    <a:pt x="603" y="727"/>
                    <a:pt x="537" y="727"/>
                  </a:cubicBezTo>
                  <a:cubicBezTo>
                    <a:pt x="528" y="727"/>
                    <a:pt x="519" y="726"/>
                    <a:pt x="511" y="724"/>
                  </a:cubicBezTo>
                  <a:cubicBezTo>
                    <a:pt x="436" y="710"/>
                    <a:pt x="386" y="638"/>
                    <a:pt x="401" y="563"/>
                  </a:cubicBezTo>
                  <a:cubicBezTo>
                    <a:pt x="413" y="498"/>
                    <a:pt x="470" y="450"/>
                    <a:pt x="536" y="450"/>
                  </a:cubicBezTo>
                  <a:cubicBezTo>
                    <a:pt x="545" y="450"/>
                    <a:pt x="554" y="451"/>
                    <a:pt x="562" y="453"/>
                  </a:cubicBezTo>
                  <a:cubicBezTo>
                    <a:pt x="599" y="460"/>
                    <a:pt x="630" y="480"/>
                    <a:pt x="651" y="511"/>
                  </a:cubicBezTo>
                  <a:cubicBezTo>
                    <a:pt x="672" y="541"/>
                    <a:pt x="679" y="578"/>
                    <a:pt x="672" y="615"/>
                  </a:cubicBezTo>
                  <a:close/>
                  <a:moveTo>
                    <a:pt x="571" y="648"/>
                  </a:moveTo>
                  <a:cubicBezTo>
                    <a:pt x="574" y="650"/>
                    <a:pt x="577" y="652"/>
                    <a:pt x="581" y="652"/>
                  </a:cubicBezTo>
                  <a:cubicBezTo>
                    <a:pt x="584" y="652"/>
                    <a:pt x="587" y="650"/>
                    <a:pt x="590" y="648"/>
                  </a:cubicBezTo>
                  <a:cubicBezTo>
                    <a:pt x="595" y="643"/>
                    <a:pt x="595" y="634"/>
                    <a:pt x="590" y="629"/>
                  </a:cubicBezTo>
                  <a:lnTo>
                    <a:pt x="550" y="589"/>
                  </a:lnTo>
                  <a:lnTo>
                    <a:pt x="550" y="488"/>
                  </a:lnTo>
                  <a:cubicBezTo>
                    <a:pt x="550" y="481"/>
                    <a:pt x="544" y="475"/>
                    <a:pt x="537" y="475"/>
                  </a:cubicBezTo>
                  <a:cubicBezTo>
                    <a:pt x="529" y="475"/>
                    <a:pt x="523" y="481"/>
                    <a:pt x="523" y="488"/>
                  </a:cubicBezTo>
                  <a:lnTo>
                    <a:pt x="523" y="594"/>
                  </a:lnTo>
                  <a:cubicBezTo>
                    <a:pt x="523" y="595"/>
                    <a:pt x="523" y="596"/>
                    <a:pt x="524" y="597"/>
                  </a:cubicBezTo>
                  <a:cubicBezTo>
                    <a:pt x="524" y="597"/>
                    <a:pt x="524" y="597"/>
                    <a:pt x="524" y="598"/>
                  </a:cubicBezTo>
                  <a:cubicBezTo>
                    <a:pt x="524" y="598"/>
                    <a:pt x="524" y="599"/>
                    <a:pt x="524" y="599"/>
                  </a:cubicBezTo>
                  <a:cubicBezTo>
                    <a:pt x="525" y="600"/>
                    <a:pt x="525" y="600"/>
                    <a:pt x="525" y="600"/>
                  </a:cubicBezTo>
                  <a:cubicBezTo>
                    <a:pt x="525" y="601"/>
                    <a:pt x="525" y="601"/>
                    <a:pt x="526" y="601"/>
                  </a:cubicBezTo>
                  <a:cubicBezTo>
                    <a:pt x="526" y="602"/>
                    <a:pt x="526" y="603"/>
                    <a:pt x="527" y="603"/>
                  </a:cubicBezTo>
                  <a:cubicBezTo>
                    <a:pt x="527" y="603"/>
                    <a:pt x="527" y="603"/>
                    <a:pt x="527" y="603"/>
                  </a:cubicBezTo>
                  <a:lnTo>
                    <a:pt x="571" y="64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392" tIns="45696" rIns="91392" bIns="45696" numCol="1" anchor="t" anchorCtr="0" compatLnSpc="1"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endParaRPr kumimoji="0" lang="zh-CN" altLang="en-US" sz="1799" b="0" i="0" u="none" strike="noStrike" kern="0" cap="none" spc="0" normalizeH="0" baseline="0" noProof="0">
                <a:ln>
                  <a:noFill/>
                </a:ln>
                <a:solidFill>
                  <a:srgbClr val="302A28"/>
                </a:solidFill>
                <a:effectLst/>
                <a:uLnTx/>
                <a:uFillTx/>
                <a:latin typeface="Arial"/>
                <a:ea typeface="宋体" panose="02010600030101010101" pitchFamily="2" charset="-122"/>
              </a:endParaRPr>
            </a:p>
          </p:txBody>
        </p:sp>
        <p:sp>
          <p:nvSpPr>
            <p:cNvPr id="30" name="矩形 29">
              <a:extLst>
                <a:ext uri="{FF2B5EF4-FFF2-40B4-BE49-F238E27FC236}">
                  <a16:creationId xmlns:a16="http://schemas.microsoft.com/office/drawing/2014/main" xmlns="" id="{F03C2D4D-C103-4652-AD74-A3CAC8ACB884}"/>
                </a:ext>
              </a:extLst>
            </p:cNvPr>
            <p:cNvSpPr/>
            <p:nvPr/>
          </p:nvSpPr>
          <p:spPr>
            <a:xfrm>
              <a:off x="8602060" y="4517467"/>
              <a:ext cx="2159115" cy="83056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zh-CN" altLang="en-US" sz="2399" b="0" i="0" u="none" strike="noStrike" kern="0" cap="none" spc="0" normalizeH="0" baseline="0" noProof="0" dirty="0">
                  <a:ln>
                    <a:noFill/>
                  </a:ln>
                  <a:solidFill>
                    <a:srgbClr val="302A28"/>
                  </a:solidFill>
                  <a:effectLst/>
                  <a:uLnTx/>
                  <a:uFillTx/>
                </a:rPr>
                <a:t>零配件供应渠道和供应时间</a:t>
              </a:r>
            </a:p>
          </p:txBody>
        </p:sp>
        <p:sp>
          <p:nvSpPr>
            <p:cNvPr id="31" name="Oval 11">
              <a:extLst>
                <a:ext uri="{FF2B5EF4-FFF2-40B4-BE49-F238E27FC236}">
                  <a16:creationId xmlns:a16="http://schemas.microsoft.com/office/drawing/2014/main" xmlns="" id="{038F43BA-2A19-43F9-B2B2-805630A6461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475493" y="2004903"/>
              <a:ext cx="695814" cy="695814"/>
            </a:xfrm>
            <a:prstGeom prst="ellipse">
              <a:avLst/>
            </a:prstGeom>
            <a:solidFill>
              <a:srgbClr val="586270"/>
            </a:solidFill>
            <a:ln w="38100" cap="flat">
              <a:solidFill>
                <a:srgbClr val="FFFFFF"/>
              </a:solidFill>
              <a:prstDash val="solid"/>
              <a:miter lim="800000"/>
            </a:ln>
          </p:spPr>
          <p:txBody>
            <a:bodyPr vert="horz" wrap="square" lIns="91392" tIns="45696" rIns="91392" bIns="45696" numCol="1" anchor="t" anchorCtr="0" compatLnSpc="1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altLang="zh-CN" sz="2799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</a:rPr>
                <a:t>C</a:t>
              </a:r>
              <a:endParaRPr kumimoji="0" lang="zh-CN" altLang="en-US" sz="2799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32" name="等腰三角形 31">
            <a:extLst>
              <a:ext uri="{FF2B5EF4-FFF2-40B4-BE49-F238E27FC236}">
                <a16:creationId xmlns:a16="http://schemas.microsoft.com/office/drawing/2014/main" xmlns="" id="{0804EFA3-FC38-4393-A281-E3C64077FA33}"/>
              </a:ext>
            </a:extLst>
          </p:cNvPr>
          <p:cNvSpPr/>
          <p:nvPr/>
        </p:nvSpPr>
        <p:spPr>
          <a:xfrm rot="5400000">
            <a:off x="-68579" y="342600"/>
            <a:ext cx="994396" cy="857236"/>
          </a:xfrm>
          <a:prstGeom prst="triangle">
            <a:avLst>
              <a:gd name="adj" fmla="val 63472"/>
            </a:avLst>
          </a:prstGeom>
          <a:solidFill>
            <a:srgbClr val="E2231A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grpSp>
        <p:nvGrpSpPr>
          <p:cNvPr id="33" name="组合 32">
            <a:extLst>
              <a:ext uri="{FF2B5EF4-FFF2-40B4-BE49-F238E27FC236}">
                <a16:creationId xmlns:a16="http://schemas.microsoft.com/office/drawing/2014/main" xmlns="" id="{9B3C7E35-987A-421B-9886-4FDFE0C216F8}"/>
              </a:ext>
            </a:extLst>
          </p:cNvPr>
          <p:cNvGrpSpPr/>
          <p:nvPr/>
        </p:nvGrpSpPr>
        <p:grpSpPr>
          <a:xfrm>
            <a:off x="1055440" y="550092"/>
            <a:ext cx="6558644" cy="763582"/>
            <a:chOff x="874713" y="281210"/>
            <a:chExt cx="6558644" cy="763582"/>
          </a:xfrm>
        </p:grpSpPr>
        <p:sp>
          <p:nvSpPr>
            <p:cNvPr id="34" name="文本框 33">
              <a:extLst>
                <a:ext uri="{FF2B5EF4-FFF2-40B4-BE49-F238E27FC236}">
                  <a16:creationId xmlns:a16="http://schemas.microsoft.com/office/drawing/2014/main" xmlns="" id="{6CE05B31-9992-487A-A6CE-D668298D6975}"/>
                </a:ext>
              </a:extLst>
            </p:cNvPr>
            <p:cNvSpPr txBox="1"/>
            <p:nvPr/>
          </p:nvSpPr>
          <p:spPr>
            <a:xfrm>
              <a:off x="874713" y="281210"/>
              <a:ext cx="3467616" cy="58477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3200" b="1" dirty="0">
                  <a:solidFill>
                    <a:srgbClr val="E2231A"/>
                  </a:solidFill>
                  <a:latin typeface="Arial"/>
                </a:rPr>
                <a:t>经营面临主要问题</a:t>
              </a:r>
            </a:p>
          </p:txBody>
        </p:sp>
        <p:sp>
          <p:nvSpPr>
            <p:cNvPr id="35" name="文本框 34">
              <a:extLst>
                <a:ext uri="{FF2B5EF4-FFF2-40B4-BE49-F238E27FC236}">
                  <a16:creationId xmlns:a16="http://schemas.microsoft.com/office/drawing/2014/main" xmlns="" id="{55BDC49A-920C-4C38-894C-0C020B4127F8}"/>
                </a:ext>
              </a:extLst>
            </p:cNvPr>
            <p:cNvSpPr txBox="1"/>
            <p:nvPr/>
          </p:nvSpPr>
          <p:spPr>
            <a:xfrm>
              <a:off x="874713" y="775551"/>
              <a:ext cx="6558644" cy="26924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100" dirty="0">
                  <a:solidFill>
                    <a:prstClr val="white">
                      <a:lumMod val="50000"/>
                    </a:prstClr>
                  </a:solidFill>
                  <a:latin typeface="Arial"/>
                </a:rPr>
                <a:t>Business faces major problems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31225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等腰三角形 1">
            <a:extLst>
              <a:ext uri="{FF2B5EF4-FFF2-40B4-BE49-F238E27FC236}">
                <a16:creationId xmlns:a16="http://schemas.microsoft.com/office/drawing/2014/main" xmlns="" id="{529C62B7-9585-40B3-BCBD-A09DB27E03E4}"/>
              </a:ext>
            </a:extLst>
          </p:cNvPr>
          <p:cNvSpPr/>
          <p:nvPr/>
        </p:nvSpPr>
        <p:spPr>
          <a:xfrm rot="5400000">
            <a:off x="-68579" y="342600"/>
            <a:ext cx="994396" cy="857236"/>
          </a:xfrm>
          <a:prstGeom prst="triangle">
            <a:avLst>
              <a:gd name="adj" fmla="val 63472"/>
            </a:avLst>
          </a:prstGeom>
          <a:solidFill>
            <a:srgbClr val="E2231A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grpSp>
        <p:nvGrpSpPr>
          <p:cNvPr id="3" name="组合 2">
            <a:extLst>
              <a:ext uri="{FF2B5EF4-FFF2-40B4-BE49-F238E27FC236}">
                <a16:creationId xmlns:a16="http://schemas.microsoft.com/office/drawing/2014/main" xmlns="" id="{6A742404-74FE-4BAA-AC76-42A2674424FB}"/>
              </a:ext>
            </a:extLst>
          </p:cNvPr>
          <p:cNvGrpSpPr/>
          <p:nvPr/>
        </p:nvGrpSpPr>
        <p:grpSpPr>
          <a:xfrm>
            <a:off x="1055440" y="550092"/>
            <a:ext cx="6558644" cy="763582"/>
            <a:chOff x="874713" y="281210"/>
            <a:chExt cx="6558644" cy="763582"/>
          </a:xfrm>
        </p:grpSpPr>
        <p:sp>
          <p:nvSpPr>
            <p:cNvPr id="4" name="文本框 3">
              <a:extLst>
                <a:ext uri="{FF2B5EF4-FFF2-40B4-BE49-F238E27FC236}">
                  <a16:creationId xmlns:a16="http://schemas.microsoft.com/office/drawing/2014/main" xmlns="" id="{8C8E2725-221A-4057-A8B7-EC8515029431}"/>
                </a:ext>
              </a:extLst>
            </p:cNvPr>
            <p:cNvSpPr txBox="1"/>
            <p:nvPr/>
          </p:nvSpPr>
          <p:spPr>
            <a:xfrm>
              <a:off x="874713" y="281210"/>
              <a:ext cx="2646878" cy="58477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3200" b="1" dirty="0">
                  <a:solidFill>
                    <a:srgbClr val="E2231A"/>
                  </a:solidFill>
                  <a:latin typeface="Arial"/>
                </a:rPr>
                <a:t>解决问题方案</a:t>
              </a:r>
            </a:p>
          </p:txBody>
        </p:sp>
        <p:sp>
          <p:nvSpPr>
            <p:cNvPr id="5" name="文本框 4">
              <a:extLst>
                <a:ext uri="{FF2B5EF4-FFF2-40B4-BE49-F238E27FC236}">
                  <a16:creationId xmlns:a16="http://schemas.microsoft.com/office/drawing/2014/main" xmlns="" id="{7362005B-7B3A-44C0-A5E1-AFD9698B8A4A}"/>
                </a:ext>
              </a:extLst>
            </p:cNvPr>
            <p:cNvSpPr txBox="1"/>
            <p:nvPr/>
          </p:nvSpPr>
          <p:spPr>
            <a:xfrm>
              <a:off x="874713" y="775551"/>
              <a:ext cx="6558644" cy="26924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100" dirty="0">
                  <a:solidFill>
                    <a:prstClr val="white">
                      <a:lumMod val="50000"/>
                    </a:prstClr>
                  </a:solidFill>
                  <a:latin typeface="Arial"/>
                </a:rPr>
                <a:t>Solutions to problems</a:t>
              </a:r>
            </a:p>
          </p:txBody>
        </p:sp>
      </p:grpSp>
      <p:sp>
        <p:nvSpPr>
          <p:cNvPr id="18" name="五边形 6">
            <a:extLst>
              <a:ext uri="{FF2B5EF4-FFF2-40B4-BE49-F238E27FC236}">
                <a16:creationId xmlns:a16="http://schemas.microsoft.com/office/drawing/2014/main" xmlns="" id="{3643A95D-EDD6-41A2-AC25-F49B5CF1B25C}"/>
              </a:ext>
            </a:extLst>
          </p:cNvPr>
          <p:cNvSpPr/>
          <p:nvPr/>
        </p:nvSpPr>
        <p:spPr>
          <a:xfrm>
            <a:off x="4041140" y="2834640"/>
            <a:ext cx="1812925" cy="420370"/>
          </a:xfrm>
          <a:prstGeom prst="homePlate">
            <a:avLst/>
          </a:prstGeom>
          <a:solidFill>
            <a:srgbClr val="C33736"/>
          </a:solidFill>
          <a:ln w="635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lvl="0" algn="ctr">
              <a:defRPr/>
            </a:pPr>
            <a:r>
              <a:rPr lang="zh-CN" altLang="en-US" sz="1400" b="1" kern="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技术人员招聘渠道</a:t>
            </a:r>
          </a:p>
        </p:txBody>
      </p:sp>
      <p:cxnSp>
        <p:nvCxnSpPr>
          <p:cNvPr id="19" name="直接连接符 18">
            <a:extLst>
              <a:ext uri="{FF2B5EF4-FFF2-40B4-BE49-F238E27FC236}">
                <a16:creationId xmlns:a16="http://schemas.microsoft.com/office/drawing/2014/main" xmlns="" id="{B2FD6476-E686-48EE-98A0-EB279D33FBAE}"/>
              </a:ext>
            </a:extLst>
          </p:cNvPr>
          <p:cNvCxnSpPr/>
          <p:nvPr/>
        </p:nvCxnSpPr>
        <p:spPr>
          <a:xfrm>
            <a:off x="4041140" y="2652395"/>
            <a:ext cx="0" cy="2842260"/>
          </a:xfrm>
          <a:prstGeom prst="line">
            <a:avLst/>
          </a:prstGeom>
          <a:solidFill>
            <a:srgbClr val="0070C0"/>
          </a:solidFill>
          <a:ln w="19050" cap="flat" cmpd="sng" algn="ctr">
            <a:solidFill>
              <a:srgbClr val="C33736"/>
            </a:solidFill>
            <a:prstDash val="solid"/>
            <a:miter lim="800000"/>
            <a:headEnd type="diamond" w="med" len="med"/>
            <a:tailEnd type="none" w="med" len="med"/>
          </a:ln>
          <a:effectLst/>
        </p:spPr>
      </p:cxnSp>
      <p:sp>
        <p:nvSpPr>
          <p:cNvPr id="20" name="TextBox 3">
            <a:extLst>
              <a:ext uri="{FF2B5EF4-FFF2-40B4-BE49-F238E27FC236}">
                <a16:creationId xmlns:a16="http://schemas.microsoft.com/office/drawing/2014/main" xmlns="" id="{FFA16E6F-280B-418A-962F-03D59C89449B}"/>
              </a:ext>
            </a:extLst>
          </p:cNvPr>
          <p:cNvSpPr txBox="1"/>
          <p:nvPr/>
        </p:nvSpPr>
        <p:spPr>
          <a:xfrm>
            <a:off x="4041140" y="3453130"/>
            <a:ext cx="1979930" cy="11676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defTabSz="457200">
              <a:lnSpc>
                <a:spcPct val="150000"/>
              </a:lnSpc>
              <a:spcBef>
                <a:spcPct val="20000"/>
              </a:spcBef>
              <a:spcAft>
                <a:spcPts val="600"/>
              </a:spcAft>
              <a:buClr>
                <a:srgbClr val="5B9BD5">
                  <a:lumMod val="75000"/>
                </a:srgbClr>
              </a:buClr>
              <a:buSzPct val="145000"/>
            </a:pPr>
            <a:r>
              <a:rPr lang="zh-CN" altLang="en-US" sz="1200" kern="0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在开业前一个月将人员招聘到位。管理人员和技术人员来自高端品牌店技术人员。</a:t>
            </a:r>
          </a:p>
        </p:txBody>
      </p:sp>
      <p:sp>
        <p:nvSpPr>
          <p:cNvPr id="21" name="五边形 12">
            <a:extLst>
              <a:ext uri="{FF2B5EF4-FFF2-40B4-BE49-F238E27FC236}">
                <a16:creationId xmlns:a16="http://schemas.microsoft.com/office/drawing/2014/main" xmlns="" id="{8593EA00-1E97-4C8E-B4CE-89369E790637}"/>
              </a:ext>
            </a:extLst>
          </p:cNvPr>
          <p:cNvSpPr/>
          <p:nvPr/>
        </p:nvSpPr>
        <p:spPr>
          <a:xfrm>
            <a:off x="6277610" y="2219960"/>
            <a:ext cx="1812925" cy="420370"/>
          </a:xfrm>
          <a:prstGeom prst="homePlate">
            <a:avLst/>
          </a:prstGeom>
          <a:solidFill>
            <a:srgbClr val="C33736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lvl="0" algn="ctr">
              <a:defRPr/>
            </a:pPr>
            <a:r>
              <a:rPr lang="zh-CN" altLang="en-US" sz="1400" b="1" kern="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零配件供应渠道</a:t>
            </a:r>
          </a:p>
        </p:txBody>
      </p:sp>
      <p:cxnSp>
        <p:nvCxnSpPr>
          <p:cNvPr id="22" name="直接连接符 21">
            <a:extLst>
              <a:ext uri="{FF2B5EF4-FFF2-40B4-BE49-F238E27FC236}">
                <a16:creationId xmlns:a16="http://schemas.microsoft.com/office/drawing/2014/main" xmlns="" id="{FDA9235D-FA84-4367-AA4C-7F001CD1162E}"/>
              </a:ext>
            </a:extLst>
          </p:cNvPr>
          <p:cNvCxnSpPr/>
          <p:nvPr/>
        </p:nvCxnSpPr>
        <p:spPr>
          <a:xfrm>
            <a:off x="6277610" y="2037715"/>
            <a:ext cx="0" cy="2842260"/>
          </a:xfrm>
          <a:prstGeom prst="line">
            <a:avLst/>
          </a:prstGeom>
          <a:solidFill>
            <a:srgbClr val="0070C0"/>
          </a:solidFill>
          <a:ln w="19050" cap="flat" cmpd="sng" algn="ctr">
            <a:solidFill>
              <a:srgbClr val="C33736"/>
            </a:solidFill>
            <a:prstDash val="solid"/>
            <a:miter lim="800000"/>
            <a:headEnd type="diamond" w="med" len="med"/>
            <a:tailEnd type="none" w="med" len="med"/>
          </a:ln>
          <a:effectLst/>
        </p:spPr>
      </p:cxnSp>
      <p:sp>
        <p:nvSpPr>
          <p:cNvPr id="23" name="五边形 21">
            <a:extLst>
              <a:ext uri="{FF2B5EF4-FFF2-40B4-BE49-F238E27FC236}">
                <a16:creationId xmlns:a16="http://schemas.microsoft.com/office/drawing/2014/main" xmlns="" id="{503F9FED-AE6C-4A20-8CFA-199648748C41}"/>
              </a:ext>
            </a:extLst>
          </p:cNvPr>
          <p:cNvSpPr/>
          <p:nvPr/>
        </p:nvSpPr>
        <p:spPr>
          <a:xfrm>
            <a:off x="8560435" y="1693545"/>
            <a:ext cx="1812925" cy="420370"/>
          </a:xfrm>
          <a:prstGeom prst="homePlate">
            <a:avLst/>
          </a:prstGeom>
          <a:solidFill>
            <a:srgbClr val="C33736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lvl="0" algn="ctr">
              <a:defRPr/>
            </a:pPr>
            <a:r>
              <a:rPr lang="zh-CN" altLang="en-US" sz="1400" b="1" kern="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零配件供应时间</a:t>
            </a:r>
          </a:p>
        </p:txBody>
      </p:sp>
      <p:cxnSp>
        <p:nvCxnSpPr>
          <p:cNvPr id="24" name="直接连接符 23">
            <a:extLst>
              <a:ext uri="{FF2B5EF4-FFF2-40B4-BE49-F238E27FC236}">
                <a16:creationId xmlns:a16="http://schemas.microsoft.com/office/drawing/2014/main" xmlns="" id="{F19EFBDB-9C00-407E-9486-602B4A512CF6}"/>
              </a:ext>
            </a:extLst>
          </p:cNvPr>
          <p:cNvCxnSpPr/>
          <p:nvPr/>
        </p:nvCxnSpPr>
        <p:spPr>
          <a:xfrm>
            <a:off x="8560435" y="1511300"/>
            <a:ext cx="0" cy="2842260"/>
          </a:xfrm>
          <a:prstGeom prst="line">
            <a:avLst/>
          </a:prstGeom>
          <a:solidFill>
            <a:srgbClr val="0070C0"/>
          </a:solidFill>
          <a:ln w="19050" cap="flat" cmpd="sng" algn="ctr">
            <a:solidFill>
              <a:srgbClr val="C33736"/>
            </a:solidFill>
            <a:prstDash val="solid"/>
            <a:miter lim="800000"/>
            <a:headEnd type="diamond" w="med" len="med"/>
            <a:tailEnd type="none" w="med" len="med"/>
          </a:ln>
          <a:effectLst/>
        </p:spPr>
      </p:cxnSp>
      <p:sp>
        <p:nvSpPr>
          <p:cNvPr id="25" name="TextBox 9">
            <a:extLst>
              <a:ext uri="{FF2B5EF4-FFF2-40B4-BE49-F238E27FC236}">
                <a16:creationId xmlns:a16="http://schemas.microsoft.com/office/drawing/2014/main" xmlns="" id="{286822B9-F5BF-4C42-A70A-0FCACAA21B09}"/>
              </a:ext>
            </a:extLst>
          </p:cNvPr>
          <p:cNvSpPr txBox="1"/>
          <p:nvPr/>
        </p:nvSpPr>
        <p:spPr>
          <a:xfrm>
            <a:off x="6277610" y="2876550"/>
            <a:ext cx="2026285" cy="11676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defTabSz="457200">
              <a:lnSpc>
                <a:spcPct val="150000"/>
              </a:lnSpc>
              <a:spcBef>
                <a:spcPct val="20000"/>
              </a:spcBef>
              <a:spcAft>
                <a:spcPts val="600"/>
              </a:spcAft>
              <a:buClr>
                <a:srgbClr val="5B9BD5">
                  <a:lumMod val="75000"/>
                </a:srgbClr>
              </a:buClr>
              <a:buSzPct val="145000"/>
            </a:pPr>
            <a:r>
              <a:rPr lang="zh-CN" altLang="en-US" sz="1200" kern="0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一部分从成都大经销商处购买，另一部分则根据以前积累的供应商，从全国范围采购，然后以空运的方式托运。</a:t>
            </a:r>
          </a:p>
        </p:txBody>
      </p:sp>
      <p:sp>
        <p:nvSpPr>
          <p:cNvPr id="26" name="TextBox 9">
            <a:extLst>
              <a:ext uri="{FF2B5EF4-FFF2-40B4-BE49-F238E27FC236}">
                <a16:creationId xmlns:a16="http://schemas.microsoft.com/office/drawing/2014/main" xmlns="" id="{FBEBBB2F-4B4D-47BD-A228-D3836F8A771A}"/>
              </a:ext>
            </a:extLst>
          </p:cNvPr>
          <p:cNvSpPr txBox="1"/>
          <p:nvPr/>
        </p:nvSpPr>
        <p:spPr>
          <a:xfrm>
            <a:off x="8560435" y="2366010"/>
            <a:ext cx="1937385" cy="8906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defTabSz="457200">
              <a:lnSpc>
                <a:spcPct val="150000"/>
              </a:lnSpc>
              <a:spcBef>
                <a:spcPct val="20000"/>
              </a:spcBef>
              <a:spcAft>
                <a:spcPts val="600"/>
              </a:spcAft>
              <a:buClr>
                <a:srgbClr val="5B9BD5">
                  <a:lumMod val="75000"/>
                </a:srgbClr>
              </a:buClr>
              <a:buSzPct val="145000"/>
            </a:pPr>
            <a:r>
              <a:rPr lang="zh-CN" altLang="en-US" sz="1200" kern="0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在前期做口碑期间，物流无法当天送达的公司自行到成都取货。</a:t>
            </a:r>
          </a:p>
        </p:txBody>
      </p:sp>
      <p:sp>
        <p:nvSpPr>
          <p:cNvPr id="27" name="五边形 29">
            <a:extLst>
              <a:ext uri="{FF2B5EF4-FFF2-40B4-BE49-F238E27FC236}">
                <a16:creationId xmlns:a16="http://schemas.microsoft.com/office/drawing/2014/main" xmlns="" id="{3B478B8E-465F-4D6E-A6FF-0AD5EB1A384C}"/>
              </a:ext>
            </a:extLst>
          </p:cNvPr>
          <p:cNvSpPr/>
          <p:nvPr/>
        </p:nvSpPr>
        <p:spPr>
          <a:xfrm>
            <a:off x="1804035" y="3470910"/>
            <a:ext cx="1814830" cy="420370"/>
          </a:xfrm>
          <a:prstGeom prst="homePlate">
            <a:avLst/>
          </a:prstGeom>
          <a:solidFill>
            <a:srgbClr val="C33736"/>
          </a:solidFill>
          <a:ln w="635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lvl="0" algn="ctr">
              <a:defRPr/>
            </a:pPr>
            <a:r>
              <a:rPr lang="zh-CN" altLang="en-US" sz="1400" b="1" kern="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前台接待人员招聘</a:t>
            </a:r>
          </a:p>
        </p:txBody>
      </p:sp>
      <p:cxnSp>
        <p:nvCxnSpPr>
          <p:cNvPr id="28" name="直接连接符 27">
            <a:extLst>
              <a:ext uri="{FF2B5EF4-FFF2-40B4-BE49-F238E27FC236}">
                <a16:creationId xmlns:a16="http://schemas.microsoft.com/office/drawing/2014/main" xmlns="" id="{2A2E1AA0-1C7E-476E-860C-1DDA4EA532EF}"/>
              </a:ext>
            </a:extLst>
          </p:cNvPr>
          <p:cNvCxnSpPr/>
          <p:nvPr/>
        </p:nvCxnSpPr>
        <p:spPr>
          <a:xfrm>
            <a:off x="1804035" y="3288665"/>
            <a:ext cx="0" cy="2842260"/>
          </a:xfrm>
          <a:prstGeom prst="line">
            <a:avLst/>
          </a:prstGeom>
          <a:solidFill>
            <a:srgbClr val="0070C0"/>
          </a:solidFill>
          <a:ln w="19050" cap="flat" cmpd="sng" algn="ctr">
            <a:solidFill>
              <a:srgbClr val="C33736"/>
            </a:solidFill>
            <a:prstDash val="solid"/>
            <a:miter lim="800000"/>
            <a:headEnd type="diamond" w="med" len="med"/>
            <a:tailEnd type="none" w="med" len="med"/>
          </a:ln>
          <a:effectLst/>
        </p:spPr>
      </p:cxnSp>
      <p:sp>
        <p:nvSpPr>
          <p:cNvPr id="29" name="TextBox 9">
            <a:extLst>
              <a:ext uri="{FF2B5EF4-FFF2-40B4-BE49-F238E27FC236}">
                <a16:creationId xmlns:a16="http://schemas.microsoft.com/office/drawing/2014/main" xmlns="" id="{1B1B271D-955C-4A4B-B056-5C5D4FBB4610}"/>
              </a:ext>
            </a:extLst>
          </p:cNvPr>
          <p:cNvSpPr txBox="1"/>
          <p:nvPr/>
        </p:nvSpPr>
        <p:spPr>
          <a:xfrm>
            <a:off x="1804035" y="4089400"/>
            <a:ext cx="1979930" cy="11676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prstClr val="black">
                    <a:lumMod val="85000"/>
                    <a:lumOff val="1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在开业前两个月招聘形象气质佳的人员，送往其他店进行标准化学习，再进行考核筛选。</a:t>
            </a:r>
          </a:p>
        </p:txBody>
      </p:sp>
    </p:spTree>
    <p:extLst>
      <p:ext uri="{BB962C8B-B14F-4D97-AF65-F5344CB8AC3E}">
        <p14:creationId xmlns:p14="http://schemas.microsoft.com/office/powerpoint/2010/main" val="27422548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0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10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bldLvl="0" animBg="1"/>
      <p:bldP spid="20" grpId="0"/>
      <p:bldP spid="20" grpId="1"/>
      <p:bldP spid="21" grpId="0" bldLvl="0" animBg="1"/>
      <p:bldP spid="23" grpId="0" bldLvl="0" animBg="1"/>
      <p:bldP spid="25" grpId="0"/>
      <p:bldP spid="25" grpId="1"/>
      <p:bldP spid="26" grpId="0"/>
      <p:bldP spid="26" grpId="1"/>
      <p:bldP spid="27" grpId="0" bldLvl="0" animBg="1"/>
      <p:bldP spid="29" grpId="0"/>
      <p:bldP spid="29" grpId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占位符 107">
            <a:extLst>
              <a:ext uri="{FF2B5EF4-FFF2-40B4-BE49-F238E27FC236}">
                <a16:creationId xmlns:a16="http://schemas.microsoft.com/office/drawing/2014/main" xmlns="" id="{EF337D66-4B3C-4718-BB69-1D858BF0544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486" b="18486"/>
          <a:stretch>
            <a:fillRect/>
          </a:stretch>
        </p:blipFill>
        <p:spPr>
          <a:xfrm>
            <a:off x="1" y="1735849"/>
            <a:ext cx="12192001" cy="5122151"/>
          </a:xfrm>
          <a:custGeom>
            <a:avLst/>
            <a:gdLst>
              <a:gd name="connsiteX0" fmla="*/ 1 w 12192001"/>
              <a:gd name="connsiteY0" fmla="*/ 0 h 5122151"/>
              <a:gd name="connsiteX1" fmla="*/ 12192001 w 12192001"/>
              <a:gd name="connsiteY1" fmla="*/ 5106589 h 5122151"/>
              <a:gd name="connsiteX2" fmla="*/ 12186517 w 12192001"/>
              <a:gd name="connsiteY2" fmla="*/ 5122150 h 5122151"/>
              <a:gd name="connsiteX3" fmla="*/ 1 w 12192001"/>
              <a:gd name="connsiteY3" fmla="*/ 5122151 h 5122151"/>
              <a:gd name="connsiteX4" fmla="*/ 0 w 12192001"/>
              <a:gd name="connsiteY4" fmla="*/ 1 h 5122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92001" h="5122151">
                <a:moveTo>
                  <a:pt x="1" y="0"/>
                </a:moveTo>
                <a:lnTo>
                  <a:pt x="12192001" y="5106589"/>
                </a:lnTo>
                <a:lnTo>
                  <a:pt x="12186517" y="5122150"/>
                </a:lnTo>
                <a:lnTo>
                  <a:pt x="1" y="5122151"/>
                </a:lnTo>
                <a:lnTo>
                  <a:pt x="0" y="1"/>
                </a:lnTo>
                <a:close/>
              </a:path>
            </a:pathLst>
          </a:custGeom>
        </p:spPr>
      </p:pic>
      <p:sp>
        <p:nvSpPr>
          <p:cNvPr id="6" name="等腰三角形 5">
            <a:extLst>
              <a:ext uri="{FF2B5EF4-FFF2-40B4-BE49-F238E27FC236}">
                <a16:creationId xmlns:a16="http://schemas.microsoft.com/office/drawing/2014/main" xmlns="" id="{CAD85833-6F23-4EE4-BA91-F778C5D682F7}"/>
              </a:ext>
            </a:extLst>
          </p:cNvPr>
          <p:cNvSpPr/>
          <p:nvPr/>
        </p:nvSpPr>
        <p:spPr>
          <a:xfrm rot="16200000" flipH="1">
            <a:off x="11247312" y="1500334"/>
            <a:ext cx="1014670" cy="874714"/>
          </a:xfrm>
          <a:prstGeom prst="triangle">
            <a:avLst>
              <a:gd name="adj" fmla="val 63472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0" name="组合 9">
            <a:extLst>
              <a:ext uri="{FF2B5EF4-FFF2-40B4-BE49-F238E27FC236}">
                <a16:creationId xmlns:a16="http://schemas.microsoft.com/office/drawing/2014/main" xmlns="" id="{F2742EE9-B4D0-44B5-95D9-8F8A6BD2D63E}"/>
              </a:ext>
            </a:extLst>
          </p:cNvPr>
          <p:cNvGrpSpPr/>
          <p:nvPr/>
        </p:nvGrpSpPr>
        <p:grpSpPr>
          <a:xfrm>
            <a:off x="2616749" y="667209"/>
            <a:ext cx="2488452" cy="2489990"/>
            <a:chOff x="265239" y="1114832"/>
            <a:chExt cx="2796817" cy="2798546"/>
          </a:xfrm>
          <a:effectLst>
            <a:outerShdw blurRad="381000" dist="101600" dir="2700000" algn="ctr" rotWithShape="0">
              <a:srgbClr val="000000">
                <a:alpha val="30000"/>
              </a:srgbClr>
            </a:outerShdw>
          </a:effectLst>
        </p:grpSpPr>
        <p:sp>
          <p:nvSpPr>
            <p:cNvPr id="11" name="Freeform 3297">
              <a:extLst>
                <a:ext uri="{FF2B5EF4-FFF2-40B4-BE49-F238E27FC236}">
                  <a16:creationId xmlns:a16="http://schemas.microsoft.com/office/drawing/2014/main" xmlns="" id="{FCFDFE55-8F93-444F-A9CC-2F63E5497BBC}"/>
                </a:ext>
              </a:extLst>
            </p:cNvPr>
            <p:cNvSpPr>
              <a:spLocks/>
            </p:cNvSpPr>
            <p:nvPr/>
          </p:nvSpPr>
          <p:spPr bwMode="auto">
            <a:xfrm>
              <a:off x="265239" y="1114832"/>
              <a:ext cx="2796817" cy="2798546"/>
            </a:xfrm>
            <a:custGeom>
              <a:avLst/>
              <a:gdLst>
                <a:gd name="T0" fmla="*/ 1619 w 3239"/>
                <a:gd name="T1" fmla="*/ 3241 h 3241"/>
                <a:gd name="T2" fmla="*/ 0 w 3239"/>
                <a:gd name="T3" fmla="*/ 1620 h 3241"/>
                <a:gd name="T4" fmla="*/ 1619 w 3239"/>
                <a:gd name="T5" fmla="*/ 0 h 3241"/>
                <a:gd name="T6" fmla="*/ 3239 w 3239"/>
                <a:gd name="T7" fmla="*/ 1620 h 3241"/>
                <a:gd name="T8" fmla="*/ 1619 w 3239"/>
                <a:gd name="T9" fmla="*/ 3241 h 32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39" h="3241">
                  <a:moveTo>
                    <a:pt x="1619" y="3241"/>
                  </a:moveTo>
                  <a:lnTo>
                    <a:pt x="0" y="1620"/>
                  </a:lnTo>
                  <a:lnTo>
                    <a:pt x="1619" y="0"/>
                  </a:lnTo>
                  <a:lnTo>
                    <a:pt x="3239" y="1620"/>
                  </a:lnTo>
                  <a:lnTo>
                    <a:pt x="1619" y="324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444500" dist="63500" dir="2700000" algn="l" rotWithShape="0">
                <a:prstClr val="black">
                  <a:alpha val="30000"/>
                </a:prst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" name="Freeform 3297">
              <a:extLst>
                <a:ext uri="{FF2B5EF4-FFF2-40B4-BE49-F238E27FC236}">
                  <a16:creationId xmlns:a16="http://schemas.microsoft.com/office/drawing/2014/main" xmlns="" id="{5C12ECBC-C0F2-4487-96B5-33747BC07BB2}"/>
                </a:ext>
              </a:extLst>
            </p:cNvPr>
            <p:cNvSpPr>
              <a:spLocks/>
            </p:cNvSpPr>
            <p:nvPr/>
          </p:nvSpPr>
          <p:spPr bwMode="auto">
            <a:xfrm>
              <a:off x="381083" y="1211088"/>
              <a:ext cx="2580144" cy="2581737"/>
            </a:xfrm>
            <a:custGeom>
              <a:avLst/>
              <a:gdLst>
                <a:gd name="T0" fmla="*/ 1619 w 3239"/>
                <a:gd name="T1" fmla="*/ 3241 h 3241"/>
                <a:gd name="T2" fmla="*/ 0 w 3239"/>
                <a:gd name="T3" fmla="*/ 1620 h 3241"/>
                <a:gd name="T4" fmla="*/ 1619 w 3239"/>
                <a:gd name="T5" fmla="*/ 0 h 3241"/>
                <a:gd name="T6" fmla="*/ 3239 w 3239"/>
                <a:gd name="T7" fmla="*/ 1620 h 3241"/>
                <a:gd name="T8" fmla="*/ 1619 w 3239"/>
                <a:gd name="T9" fmla="*/ 3241 h 32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39" h="3241">
                  <a:moveTo>
                    <a:pt x="1619" y="3241"/>
                  </a:moveTo>
                  <a:lnTo>
                    <a:pt x="0" y="1620"/>
                  </a:lnTo>
                  <a:lnTo>
                    <a:pt x="1619" y="0"/>
                  </a:lnTo>
                  <a:lnTo>
                    <a:pt x="3239" y="1620"/>
                  </a:lnTo>
                  <a:lnTo>
                    <a:pt x="1619" y="3241"/>
                  </a:lnTo>
                  <a:close/>
                </a:path>
              </a:pathLst>
            </a:custGeom>
            <a:solidFill>
              <a:srgbClr val="E2231A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13" name="TextBox 48">
            <a:extLst>
              <a:ext uri="{FF2B5EF4-FFF2-40B4-BE49-F238E27FC236}">
                <a16:creationId xmlns:a16="http://schemas.microsoft.com/office/drawing/2014/main" xmlns="" id="{A7302496-C983-492B-BAD9-CE4AF39023CC}"/>
              </a:ext>
            </a:extLst>
          </p:cNvPr>
          <p:cNvSpPr txBox="1"/>
          <p:nvPr/>
        </p:nvSpPr>
        <p:spPr>
          <a:xfrm>
            <a:off x="3120805" y="1314807"/>
            <a:ext cx="1484586" cy="123110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altLang="zh-CN" sz="8000" b="1" dirty="0">
                <a:solidFill>
                  <a:schemeClr val="bg1"/>
                </a:solidFill>
                <a:latin typeface="微软雅黑"/>
                <a:ea typeface="微软雅黑"/>
                <a:cs typeface="+mn-ea"/>
                <a:sym typeface="微软雅黑"/>
              </a:rPr>
              <a:t>04</a:t>
            </a:r>
            <a:endParaRPr lang="en-GB" altLang="zh-CN" sz="8000" b="1" dirty="0">
              <a:solidFill>
                <a:schemeClr val="bg1"/>
              </a:solidFill>
              <a:latin typeface="微软雅黑"/>
              <a:ea typeface="微软雅黑"/>
              <a:cs typeface="+mn-ea"/>
              <a:sym typeface="微软雅黑"/>
            </a:endParaRP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xmlns="" id="{7DBBEBA5-524E-4E0F-83F9-6ADFE80A843D}"/>
              </a:ext>
            </a:extLst>
          </p:cNvPr>
          <p:cNvSpPr/>
          <p:nvPr/>
        </p:nvSpPr>
        <p:spPr>
          <a:xfrm>
            <a:off x="5815835" y="1543331"/>
            <a:ext cx="5101720" cy="92333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numCol="1" anchor="t" anchorCtr="0" compatLnSpc="1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6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项目发展规划</a:t>
            </a:r>
          </a:p>
        </p:txBody>
      </p:sp>
      <p:sp>
        <p:nvSpPr>
          <p:cNvPr id="31" name="TextBox 19">
            <a:extLst>
              <a:ext uri="{FF2B5EF4-FFF2-40B4-BE49-F238E27FC236}">
                <a16:creationId xmlns:a16="http://schemas.microsoft.com/office/drawing/2014/main" xmlns="" id="{21ADF343-6E8E-483B-BBD3-4985D856D371}"/>
              </a:ext>
            </a:extLst>
          </p:cNvPr>
          <p:cNvSpPr txBox="1"/>
          <p:nvPr/>
        </p:nvSpPr>
        <p:spPr>
          <a:xfrm>
            <a:off x="5585281" y="2550568"/>
            <a:ext cx="3073738" cy="3999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zh-CN" altLang="en-US" sz="1999" b="0" i="0" u="none" strike="noStrike" kern="0" cap="none" spc="0" normalizeH="0" baseline="0" noProof="0" dirty="0">
                <a:ln>
                  <a:noFill/>
                </a:ln>
                <a:solidFill>
                  <a:srgbClr val="302A28"/>
                </a:solidFill>
                <a:effectLst/>
                <a:uLnTx/>
                <a:uFillTx/>
              </a:rPr>
              <a:t>销售部经营计划</a:t>
            </a:r>
          </a:p>
        </p:txBody>
      </p:sp>
      <p:sp>
        <p:nvSpPr>
          <p:cNvPr id="32" name="TextBox 21">
            <a:extLst>
              <a:ext uri="{FF2B5EF4-FFF2-40B4-BE49-F238E27FC236}">
                <a16:creationId xmlns:a16="http://schemas.microsoft.com/office/drawing/2014/main" xmlns="" id="{380112FD-CBB7-48A4-B60D-94F25D932D17}"/>
              </a:ext>
            </a:extLst>
          </p:cNvPr>
          <p:cNvSpPr txBox="1"/>
          <p:nvPr/>
        </p:nvSpPr>
        <p:spPr>
          <a:xfrm>
            <a:off x="9067370" y="2550568"/>
            <a:ext cx="3356245" cy="3999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000">
                <a:solidFill>
                  <a:srgbClr val="F8F8F8"/>
                </a:solidFill>
                <a:latin typeface="+mn-ea"/>
                <a:ea typeface="+mn-ea"/>
              </a:defRPr>
            </a:lvl1pPr>
          </a:lstStyle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zh-CN" altLang="en-US" sz="1999" b="0" i="0" u="none" strike="noStrike" kern="0" cap="none" spc="0" normalizeH="0" baseline="0" noProof="0" dirty="0">
                <a:ln>
                  <a:noFill/>
                </a:ln>
                <a:solidFill>
                  <a:srgbClr val="302A28"/>
                </a:solidFill>
                <a:effectLst/>
                <a:uLnTx/>
                <a:uFillTx/>
                <a:latin typeface="微软雅黑"/>
                <a:ea typeface="微软雅黑"/>
              </a:rPr>
              <a:t>售后部经营计划</a:t>
            </a:r>
          </a:p>
        </p:txBody>
      </p:sp>
      <p:sp>
        <p:nvSpPr>
          <p:cNvPr id="33" name="TextBox 22">
            <a:extLst>
              <a:ext uri="{FF2B5EF4-FFF2-40B4-BE49-F238E27FC236}">
                <a16:creationId xmlns:a16="http://schemas.microsoft.com/office/drawing/2014/main" xmlns="" id="{66190BE5-CA62-4E85-8340-B8497B3FE2F4}"/>
              </a:ext>
            </a:extLst>
          </p:cNvPr>
          <p:cNvSpPr txBox="1"/>
          <p:nvPr/>
        </p:nvSpPr>
        <p:spPr>
          <a:xfrm>
            <a:off x="5566460" y="2964539"/>
            <a:ext cx="3092559" cy="3999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000">
                <a:solidFill>
                  <a:srgbClr val="F8F8F8"/>
                </a:solidFill>
                <a:latin typeface="+mn-ea"/>
                <a:ea typeface="+mn-ea"/>
              </a:defRPr>
            </a:lvl1pPr>
          </a:lstStyle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zh-CN" altLang="en-US" sz="1999" b="0" i="0" u="none" strike="noStrike" kern="0" cap="none" spc="0" normalizeH="0" baseline="0" noProof="0" dirty="0">
                <a:ln>
                  <a:noFill/>
                </a:ln>
                <a:solidFill>
                  <a:srgbClr val="302A28"/>
                </a:solidFill>
                <a:effectLst/>
                <a:uLnTx/>
                <a:uFillTx/>
                <a:latin typeface="微软雅黑"/>
                <a:ea typeface="微软雅黑"/>
              </a:rPr>
              <a:t>美容改装部经营计划</a:t>
            </a:r>
          </a:p>
        </p:txBody>
      </p:sp>
      <p:sp>
        <p:nvSpPr>
          <p:cNvPr id="34" name="TextBox 24">
            <a:extLst>
              <a:ext uri="{FF2B5EF4-FFF2-40B4-BE49-F238E27FC236}">
                <a16:creationId xmlns:a16="http://schemas.microsoft.com/office/drawing/2014/main" xmlns="" id="{19F43C22-226A-41D7-904A-71362A0E8A6F}"/>
              </a:ext>
            </a:extLst>
          </p:cNvPr>
          <p:cNvSpPr txBox="1"/>
          <p:nvPr/>
        </p:nvSpPr>
        <p:spPr>
          <a:xfrm>
            <a:off x="9067370" y="2982932"/>
            <a:ext cx="2386866" cy="3999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000">
                <a:solidFill>
                  <a:srgbClr val="F8F8F8"/>
                </a:solidFill>
                <a:latin typeface="+mn-ea"/>
                <a:ea typeface="+mn-ea"/>
              </a:defRPr>
            </a:lvl1pPr>
          </a:lstStyle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zh-CN" altLang="en-US" sz="1999" b="0" i="0" u="none" strike="noStrike" kern="0" cap="none" spc="0" normalizeH="0" baseline="0" noProof="0" dirty="0">
                <a:ln>
                  <a:noFill/>
                </a:ln>
                <a:solidFill>
                  <a:srgbClr val="302A28"/>
                </a:solidFill>
                <a:effectLst/>
                <a:uLnTx/>
                <a:uFillTx/>
                <a:latin typeface="微软雅黑"/>
                <a:ea typeface="微软雅黑"/>
              </a:rPr>
              <a:t>第一年推广计划</a:t>
            </a:r>
          </a:p>
        </p:txBody>
      </p:sp>
      <p:sp>
        <p:nvSpPr>
          <p:cNvPr id="35" name="Freeform 18">
            <a:extLst>
              <a:ext uri="{FF2B5EF4-FFF2-40B4-BE49-F238E27FC236}">
                <a16:creationId xmlns:a16="http://schemas.microsoft.com/office/drawing/2014/main" xmlns="" id="{0F655E42-8D46-48C5-A2AB-28CF908ED73A}"/>
              </a:ext>
            </a:extLst>
          </p:cNvPr>
          <p:cNvSpPr>
            <a:spLocks noEditPoints="1"/>
          </p:cNvSpPr>
          <p:nvPr/>
        </p:nvSpPr>
        <p:spPr bwMode="auto">
          <a:xfrm>
            <a:off x="5298311" y="3048809"/>
            <a:ext cx="268148" cy="268148"/>
          </a:xfrm>
          <a:custGeom>
            <a:avLst/>
            <a:gdLst>
              <a:gd name="T0" fmla="*/ 117 w 235"/>
              <a:gd name="T1" fmla="*/ 0 h 234"/>
              <a:gd name="T2" fmla="*/ 235 w 235"/>
              <a:gd name="T3" fmla="*/ 117 h 234"/>
              <a:gd name="T4" fmla="*/ 117 w 235"/>
              <a:gd name="T5" fmla="*/ 234 h 234"/>
              <a:gd name="T6" fmla="*/ 0 w 235"/>
              <a:gd name="T7" fmla="*/ 117 h 234"/>
              <a:gd name="T8" fmla="*/ 117 w 235"/>
              <a:gd name="T9" fmla="*/ 0 h 234"/>
              <a:gd name="T10" fmla="*/ 99 w 235"/>
              <a:gd name="T11" fmla="*/ 199 h 234"/>
              <a:gd name="T12" fmla="*/ 135 w 235"/>
              <a:gd name="T13" fmla="*/ 199 h 234"/>
              <a:gd name="T14" fmla="*/ 135 w 235"/>
              <a:gd name="T15" fmla="*/ 136 h 234"/>
              <a:gd name="T16" fmla="*/ 199 w 235"/>
              <a:gd name="T17" fmla="*/ 136 h 234"/>
              <a:gd name="T18" fmla="*/ 199 w 235"/>
              <a:gd name="T19" fmla="*/ 99 h 234"/>
              <a:gd name="T20" fmla="*/ 135 w 235"/>
              <a:gd name="T21" fmla="*/ 99 h 234"/>
              <a:gd name="T22" fmla="*/ 135 w 235"/>
              <a:gd name="T23" fmla="*/ 35 h 234"/>
              <a:gd name="T24" fmla="*/ 99 w 235"/>
              <a:gd name="T25" fmla="*/ 35 h 234"/>
              <a:gd name="T26" fmla="*/ 99 w 235"/>
              <a:gd name="T27" fmla="*/ 99 h 234"/>
              <a:gd name="T28" fmla="*/ 35 w 235"/>
              <a:gd name="T29" fmla="*/ 99 h 234"/>
              <a:gd name="T30" fmla="*/ 35 w 235"/>
              <a:gd name="T31" fmla="*/ 136 h 234"/>
              <a:gd name="T32" fmla="*/ 99 w 235"/>
              <a:gd name="T33" fmla="*/ 136 h 234"/>
              <a:gd name="T34" fmla="*/ 99 w 235"/>
              <a:gd name="T35" fmla="*/ 199 h 2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235" h="234">
                <a:moveTo>
                  <a:pt x="117" y="0"/>
                </a:moveTo>
                <a:cubicBezTo>
                  <a:pt x="182" y="0"/>
                  <a:pt x="235" y="52"/>
                  <a:pt x="235" y="117"/>
                </a:cubicBezTo>
                <a:cubicBezTo>
                  <a:pt x="235" y="182"/>
                  <a:pt x="182" y="234"/>
                  <a:pt x="117" y="234"/>
                </a:cubicBezTo>
                <a:cubicBezTo>
                  <a:pt x="53" y="234"/>
                  <a:pt x="0" y="182"/>
                  <a:pt x="0" y="117"/>
                </a:cubicBezTo>
                <a:cubicBezTo>
                  <a:pt x="0" y="52"/>
                  <a:pt x="53" y="0"/>
                  <a:pt x="117" y="0"/>
                </a:cubicBezTo>
                <a:close/>
                <a:moveTo>
                  <a:pt x="99" y="199"/>
                </a:moveTo>
                <a:lnTo>
                  <a:pt x="135" y="199"/>
                </a:lnTo>
                <a:lnTo>
                  <a:pt x="135" y="136"/>
                </a:lnTo>
                <a:lnTo>
                  <a:pt x="199" y="136"/>
                </a:lnTo>
                <a:lnTo>
                  <a:pt x="199" y="99"/>
                </a:lnTo>
                <a:lnTo>
                  <a:pt x="135" y="99"/>
                </a:lnTo>
                <a:lnTo>
                  <a:pt x="135" y="35"/>
                </a:lnTo>
                <a:lnTo>
                  <a:pt x="99" y="35"/>
                </a:lnTo>
                <a:lnTo>
                  <a:pt x="99" y="99"/>
                </a:lnTo>
                <a:lnTo>
                  <a:pt x="35" y="99"/>
                </a:lnTo>
                <a:lnTo>
                  <a:pt x="35" y="136"/>
                </a:lnTo>
                <a:lnTo>
                  <a:pt x="99" y="136"/>
                </a:lnTo>
                <a:lnTo>
                  <a:pt x="99" y="199"/>
                </a:lnTo>
                <a:close/>
              </a:path>
            </a:pathLst>
          </a:custGeom>
          <a:solidFill>
            <a:srgbClr val="E2231A"/>
          </a:solidFill>
          <a:ln>
            <a:noFill/>
          </a:ln>
        </p:spPr>
        <p:txBody>
          <a:bodyPr vert="horz" wrap="square" lIns="91392" tIns="45696" rIns="91392" bIns="45696" numCol="1" anchor="t" anchorCtr="0" compatLnSpc="1"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 sz="1599">
              <a:solidFill>
                <a:srgbClr val="302A28"/>
              </a:solidFill>
              <a:latin typeface="Arial"/>
              <a:ea typeface="宋体" panose="02010600030101010101" pitchFamily="2" charset="-122"/>
            </a:endParaRPr>
          </a:p>
        </p:txBody>
      </p:sp>
      <p:sp>
        <p:nvSpPr>
          <p:cNvPr id="36" name="Freeform 19">
            <a:extLst>
              <a:ext uri="{FF2B5EF4-FFF2-40B4-BE49-F238E27FC236}">
                <a16:creationId xmlns:a16="http://schemas.microsoft.com/office/drawing/2014/main" xmlns="" id="{E88C3A21-1CA2-4B9B-98E3-D32824E9E899}"/>
              </a:ext>
            </a:extLst>
          </p:cNvPr>
          <p:cNvSpPr>
            <a:spLocks noEditPoints="1"/>
          </p:cNvSpPr>
          <p:nvPr/>
        </p:nvSpPr>
        <p:spPr bwMode="auto">
          <a:xfrm>
            <a:off x="8799221" y="3048809"/>
            <a:ext cx="268148" cy="268148"/>
          </a:xfrm>
          <a:custGeom>
            <a:avLst/>
            <a:gdLst>
              <a:gd name="T0" fmla="*/ 117 w 235"/>
              <a:gd name="T1" fmla="*/ 0 h 234"/>
              <a:gd name="T2" fmla="*/ 235 w 235"/>
              <a:gd name="T3" fmla="*/ 117 h 234"/>
              <a:gd name="T4" fmla="*/ 117 w 235"/>
              <a:gd name="T5" fmla="*/ 234 h 234"/>
              <a:gd name="T6" fmla="*/ 0 w 235"/>
              <a:gd name="T7" fmla="*/ 117 h 234"/>
              <a:gd name="T8" fmla="*/ 117 w 235"/>
              <a:gd name="T9" fmla="*/ 0 h 234"/>
              <a:gd name="T10" fmla="*/ 99 w 235"/>
              <a:gd name="T11" fmla="*/ 199 h 234"/>
              <a:gd name="T12" fmla="*/ 135 w 235"/>
              <a:gd name="T13" fmla="*/ 199 h 234"/>
              <a:gd name="T14" fmla="*/ 135 w 235"/>
              <a:gd name="T15" fmla="*/ 136 h 234"/>
              <a:gd name="T16" fmla="*/ 199 w 235"/>
              <a:gd name="T17" fmla="*/ 136 h 234"/>
              <a:gd name="T18" fmla="*/ 199 w 235"/>
              <a:gd name="T19" fmla="*/ 98 h 234"/>
              <a:gd name="T20" fmla="*/ 135 w 235"/>
              <a:gd name="T21" fmla="*/ 98 h 234"/>
              <a:gd name="T22" fmla="*/ 135 w 235"/>
              <a:gd name="T23" fmla="*/ 35 h 234"/>
              <a:gd name="T24" fmla="*/ 99 w 235"/>
              <a:gd name="T25" fmla="*/ 35 h 234"/>
              <a:gd name="T26" fmla="*/ 99 w 235"/>
              <a:gd name="T27" fmla="*/ 98 h 234"/>
              <a:gd name="T28" fmla="*/ 35 w 235"/>
              <a:gd name="T29" fmla="*/ 98 h 234"/>
              <a:gd name="T30" fmla="*/ 35 w 235"/>
              <a:gd name="T31" fmla="*/ 136 h 234"/>
              <a:gd name="T32" fmla="*/ 99 w 235"/>
              <a:gd name="T33" fmla="*/ 136 h 234"/>
              <a:gd name="T34" fmla="*/ 99 w 235"/>
              <a:gd name="T35" fmla="*/ 199 h 2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235" h="234">
                <a:moveTo>
                  <a:pt x="117" y="0"/>
                </a:moveTo>
                <a:cubicBezTo>
                  <a:pt x="182" y="0"/>
                  <a:pt x="235" y="52"/>
                  <a:pt x="235" y="117"/>
                </a:cubicBezTo>
                <a:cubicBezTo>
                  <a:pt x="235" y="182"/>
                  <a:pt x="182" y="234"/>
                  <a:pt x="117" y="234"/>
                </a:cubicBezTo>
                <a:cubicBezTo>
                  <a:pt x="53" y="234"/>
                  <a:pt x="0" y="182"/>
                  <a:pt x="0" y="117"/>
                </a:cubicBezTo>
                <a:cubicBezTo>
                  <a:pt x="0" y="52"/>
                  <a:pt x="53" y="0"/>
                  <a:pt x="117" y="0"/>
                </a:cubicBezTo>
                <a:close/>
                <a:moveTo>
                  <a:pt x="99" y="199"/>
                </a:moveTo>
                <a:lnTo>
                  <a:pt x="135" y="199"/>
                </a:lnTo>
                <a:lnTo>
                  <a:pt x="135" y="136"/>
                </a:lnTo>
                <a:lnTo>
                  <a:pt x="199" y="136"/>
                </a:lnTo>
                <a:lnTo>
                  <a:pt x="199" y="98"/>
                </a:lnTo>
                <a:lnTo>
                  <a:pt x="135" y="98"/>
                </a:lnTo>
                <a:lnTo>
                  <a:pt x="135" y="35"/>
                </a:lnTo>
                <a:lnTo>
                  <a:pt x="99" y="35"/>
                </a:lnTo>
                <a:lnTo>
                  <a:pt x="99" y="98"/>
                </a:lnTo>
                <a:lnTo>
                  <a:pt x="35" y="98"/>
                </a:lnTo>
                <a:lnTo>
                  <a:pt x="35" y="136"/>
                </a:lnTo>
                <a:lnTo>
                  <a:pt x="99" y="136"/>
                </a:lnTo>
                <a:lnTo>
                  <a:pt x="99" y="199"/>
                </a:lnTo>
                <a:close/>
              </a:path>
            </a:pathLst>
          </a:custGeom>
          <a:solidFill>
            <a:srgbClr val="E2231A"/>
          </a:solidFill>
          <a:ln>
            <a:noFill/>
          </a:ln>
        </p:spPr>
        <p:txBody>
          <a:bodyPr vert="horz" wrap="square" lIns="91392" tIns="45696" rIns="91392" bIns="45696" numCol="1" anchor="t" anchorCtr="0" compatLnSpc="1"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 sz="1599">
              <a:solidFill>
                <a:srgbClr val="302A28"/>
              </a:solidFill>
              <a:latin typeface="Arial"/>
              <a:ea typeface="宋体" panose="02010600030101010101" pitchFamily="2" charset="-122"/>
            </a:endParaRPr>
          </a:p>
        </p:txBody>
      </p:sp>
      <p:sp>
        <p:nvSpPr>
          <p:cNvPr id="37" name="Freeform 21">
            <a:extLst>
              <a:ext uri="{FF2B5EF4-FFF2-40B4-BE49-F238E27FC236}">
                <a16:creationId xmlns:a16="http://schemas.microsoft.com/office/drawing/2014/main" xmlns="" id="{D8BFF6BF-D13E-47EC-9FE4-E407A6586095}"/>
              </a:ext>
            </a:extLst>
          </p:cNvPr>
          <p:cNvSpPr>
            <a:spLocks noEditPoints="1"/>
          </p:cNvSpPr>
          <p:nvPr/>
        </p:nvSpPr>
        <p:spPr bwMode="auto">
          <a:xfrm>
            <a:off x="5303346" y="2616445"/>
            <a:ext cx="266561" cy="268148"/>
          </a:xfrm>
          <a:custGeom>
            <a:avLst/>
            <a:gdLst>
              <a:gd name="T0" fmla="*/ 117 w 234"/>
              <a:gd name="T1" fmla="*/ 0 h 234"/>
              <a:gd name="T2" fmla="*/ 234 w 234"/>
              <a:gd name="T3" fmla="*/ 117 h 234"/>
              <a:gd name="T4" fmla="*/ 117 w 234"/>
              <a:gd name="T5" fmla="*/ 234 h 234"/>
              <a:gd name="T6" fmla="*/ 0 w 234"/>
              <a:gd name="T7" fmla="*/ 117 h 234"/>
              <a:gd name="T8" fmla="*/ 117 w 234"/>
              <a:gd name="T9" fmla="*/ 0 h 234"/>
              <a:gd name="T10" fmla="*/ 99 w 234"/>
              <a:gd name="T11" fmla="*/ 199 h 234"/>
              <a:gd name="T12" fmla="*/ 135 w 234"/>
              <a:gd name="T13" fmla="*/ 199 h 234"/>
              <a:gd name="T14" fmla="*/ 135 w 234"/>
              <a:gd name="T15" fmla="*/ 136 h 234"/>
              <a:gd name="T16" fmla="*/ 199 w 234"/>
              <a:gd name="T17" fmla="*/ 136 h 234"/>
              <a:gd name="T18" fmla="*/ 199 w 234"/>
              <a:gd name="T19" fmla="*/ 99 h 234"/>
              <a:gd name="T20" fmla="*/ 135 w 234"/>
              <a:gd name="T21" fmla="*/ 99 h 234"/>
              <a:gd name="T22" fmla="*/ 135 w 234"/>
              <a:gd name="T23" fmla="*/ 35 h 234"/>
              <a:gd name="T24" fmla="*/ 99 w 234"/>
              <a:gd name="T25" fmla="*/ 35 h 234"/>
              <a:gd name="T26" fmla="*/ 99 w 234"/>
              <a:gd name="T27" fmla="*/ 99 h 234"/>
              <a:gd name="T28" fmla="*/ 35 w 234"/>
              <a:gd name="T29" fmla="*/ 99 h 234"/>
              <a:gd name="T30" fmla="*/ 35 w 234"/>
              <a:gd name="T31" fmla="*/ 136 h 234"/>
              <a:gd name="T32" fmla="*/ 99 w 234"/>
              <a:gd name="T33" fmla="*/ 136 h 234"/>
              <a:gd name="T34" fmla="*/ 99 w 234"/>
              <a:gd name="T35" fmla="*/ 199 h 2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234" h="234">
                <a:moveTo>
                  <a:pt x="117" y="0"/>
                </a:moveTo>
                <a:cubicBezTo>
                  <a:pt x="182" y="0"/>
                  <a:pt x="234" y="52"/>
                  <a:pt x="234" y="117"/>
                </a:cubicBezTo>
                <a:cubicBezTo>
                  <a:pt x="234" y="182"/>
                  <a:pt x="182" y="234"/>
                  <a:pt x="117" y="234"/>
                </a:cubicBezTo>
                <a:cubicBezTo>
                  <a:pt x="52" y="234"/>
                  <a:pt x="0" y="182"/>
                  <a:pt x="0" y="117"/>
                </a:cubicBezTo>
                <a:cubicBezTo>
                  <a:pt x="0" y="52"/>
                  <a:pt x="52" y="0"/>
                  <a:pt x="117" y="0"/>
                </a:cubicBezTo>
                <a:close/>
                <a:moveTo>
                  <a:pt x="99" y="199"/>
                </a:moveTo>
                <a:lnTo>
                  <a:pt x="135" y="199"/>
                </a:lnTo>
                <a:lnTo>
                  <a:pt x="135" y="136"/>
                </a:lnTo>
                <a:lnTo>
                  <a:pt x="199" y="136"/>
                </a:lnTo>
                <a:lnTo>
                  <a:pt x="199" y="99"/>
                </a:lnTo>
                <a:lnTo>
                  <a:pt x="135" y="99"/>
                </a:lnTo>
                <a:lnTo>
                  <a:pt x="135" y="35"/>
                </a:lnTo>
                <a:lnTo>
                  <a:pt x="99" y="35"/>
                </a:lnTo>
                <a:lnTo>
                  <a:pt x="99" y="99"/>
                </a:lnTo>
                <a:lnTo>
                  <a:pt x="35" y="99"/>
                </a:lnTo>
                <a:lnTo>
                  <a:pt x="35" y="136"/>
                </a:lnTo>
                <a:lnTo>
                  <a:pt x="99" y="136"/>
                </a:lnTo>
                <a:lnTo>
                  <a:pt x="99" y="199"/>
                </a:lnTo>
                <a:close/>
              </a:path>
            </a:pathLst>
          </a:custGeom>
          <a:solidFill>
            <a:srgbClr val="E2231A"/>
          </a:solidFill>
          <a:ln>
            <a:noFill/>
          </a:ln>
        </p:spPr>
        <p:txBody>
          <a:bodyPr vert="horz" wrap="square" lIns="91392" tIns="45696" rIns="91392" bIns="45696" numCol="1" anchor="t" anchorCtr="0" compatLnSpc="1"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 sz="1599">
              <a:solidFill>
                <a:srgbClr val="302A28"/>
              </a:solidFill>
              <a:latin typeface="Arial"/>
              <a:ea typeface="宋体" panose="02010600030101010101" pitchFamily="2" charset="-122"/>
            </a:endParaRPr>
          </a:p>
        </p:txBody>
      </p:sp>
      <p:sp>
        <p:nvSpPr>
          <p:cNvPr id="38" name="Freeform 22">
            <a:extLst>
              <a:ext uri="{FF2B5EF4-FFF2-40B4-BE49-F238E27FC236}">
                <a16:creationId xmlns:a16="http://schemas.microsoft.com/office/drawing/2014/main" xmlns="" id="{4D7DD86D-924A-46D8-822A-C2EF3690FFF6}"/>
              </a:ext>
            </a:extLst>
          </p:cNvPr>
          <p:cNvSpPr>
            <a:spLocks noEditPoints="1"/>
          </p:cNvSpPr>
          <p:nvPr/>
        </p:nvSpPr>
        <p:spPr bwMode="auto">
          <a:xfrm>
            <a:off x="8800808" y="2616445"/>
            <a:ext cx="266561" cy="268148"/>
          </a:xfrm>
          <a:custGeom>
            <a:avLst/>
            <a:gdLst>
              <a:gd name="T0" fmla="*/ 117 w 234"/>
              <a:gd name="T1" fmla="*/ 0 h 234"/>
              <a:gd name="T2" fmla="*/ 234 w 234"/>
              <a:gd name="T3" fmla="*/ 117 h 234"/>
              <a:gd name="T4" fmla="*/ 117 w 234"/>
              <a:gd name="T5" fmla="*/ 234 h 234"/>
              <a:gd name="T6" fmla="*/ 0 w 234"/>
              <a:gd name="T7" fmla="*/ 117 h 234"/>
              <a:gd name="T8" fmla="*/ 117 w 234"/>
              <a:gd name="T9" fmla="*/ 0 h 234"/>
              <a:gd name="T10" fmla="*/ 99 w 234"/>
              <a:gd name="T11" fmla="*/ 199 h 234"/>
              <a:gd name="T12" fmla="*/ 135 w 234"/>
              <a:gd name="T13" fmla="*/ 199 h 234"/>
              <a:gd name="T14" fmla="*/ 135 w 234"/>
              <a:gd name="T15" fmla="*/ 136 h 234"/>
              <a:gd name="T16" fmla="*/ 199 w 234"/>
              <a:gd name="T17" fmla="*/ 136 h 234"/>
              <a:gd name="T18" fmla="*/ 199 w 234"/>
              <a:gd name="T19" fmla="*/ 98 h 234"/>
              <a:gd name="T20" fmla="*/ 135 w 234"/>
              <a:gd name="T21" fmla="*/ 98 h 234"/>
              <a:gd name="T22" fmla="*/ 135 w 234"/>
              <a:gd name="T23" fmla="*/ 35 h 234"/>
              <a:gd name="T24" fmla="*/ 99 w 234"/>
              <a:gd name="T25" fmla="*/ 35 h 234"/>
              <a:gd name="T26" fmla="*/ 99 w 234"/>
              <a:gd name="T27" fmla="*/ 98 h 234"/>
              <a:gd name="T28" fmla="*/ 35 w 234"/>
              <a:gd name="T29" fmla="*/ 98 h 234"/>
              <a:gd name="T30" fmla="*/ 35 w 234"/>
              <a:gd name="T31" fmla="*/ 136 h 234"/>
              <a:gd name="T32" fmla="*/ 99 w 234"/>
              <a:gd name="T33" fmla="*/ 136 h 234"/>
              <a:gd name="T34" fmla="*/ 99 w 234"/>
              <a:gd name="T35" fmla="*/ 199 h 2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234" h="234">
                <a:moveTo>
                  <a:pt x="117" y="0"/>
                </a:moveTo>
                <a:cubicBezTo>
                  <a:pt x="182" y="0"/>
                  <a:pt x="234" y="52"/>
                  <a:pt x="234" y="117"/>
                </a:cubicBezTo>
                <a:cubicBezTo>
                  <a:pt x="234" y="182"/>
                  <a:pt x="182" y="234"/>
                  <a:pt x="117" y="234"/>
                </a:cubicBezTo>
                <a:cubicBezTo>
                  <a:pt x="52" y="234"/>
                  <a:pt x="0" y="182"/>
                  <a:pt x="0" y="117"/>
                </a:cubicBezTo>
                <a:cubicBezTo>
                  <a:pt x="0" y="52"/>
                  <a:pt x="52" y="0"/>
                  <a:pt x="117" y="0"/>
                </a:cubicBezTo>
                <a:close/>
                <a:moveTo>
                  <a:pt x="99" y="199"/>
                </a:moveTo>
                <a:lnTo>
                  <a:pt x="135" y="199"/>
                </a:lnTo>
                <a:lnTo>
                  <a:pt x="135" y="136"/>
                </a:lnTo>
                <a:lnTo>
                  <a:pt x="199" y="136"/>
                </a:lnTo>
                <a:lnTo>
                  <a:pt x="199" y="98"/>
                </a:lnTo>
                <a:lnTo>
                  <a:pt x="135" y="98"/>
                </a:lnTo>
                <a:lnTo>
                  <a:pt x="135" y="35"/>
                </a:lnTo>
                <a:lnTo>
                  <a:pt x="99" y="35"/>
                </a:lnTo>
                <a:lnTo>
                  <a:pt x="99" y="98"/>
                </a:lnTo>
                <a:lnTo>
                  <a:pt x="35" y="98"/>
                </a:lnTo>
                <a:lnTo>
                  <a:pt x="35" y="136"/>
                </a:lnTo>
                <a:lnTo>
                  <a:pt x="99" y="136"/>
                </a:lnTo>
                <a:lnTo>
                  <a:pt x="99" y="199"/>
                </a:lnTo>
                <a:close/>
              </a:path>
            </a:pathLst>
          </a:custGeom>
          <a:solidFill>
            <a:srgbClr val="E2231A"/>
          </a:solidFill>
          <a:ln>
            <a:noFill/>
          </a:ln>
        </p:spPr>
        <p:txBody>
          <a:bodyPr vert="horz" wrap="square" lIns="91392" tIns="45696" rIns="91392" bIns="45696" numCol="1" anchor="t" anchorCtr="0" compatLnSpc="1"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 sz="1599">
              <a:solidFill>
                <a:srgbClr val="302A28"/>
              </a:solidFill>
              <a:latin typeface="Arial"/>
              <a:ea typeface="宋体" panose="02010600030101010101" pitchFamily="2" charset="-122"/>
            </a:endParaRPr>
          </a:p>
        </p:txBody>
      </p:sp>
      <p:sp>
        <p:nvSpPr>
          <p:cNvPr id="39" name="TextBox 30">
            <a:extLst>
              <a:ext uri="{FF2B5EF4-FFF2-40B4-BE49-F238E27FC236}">
                <a16:creationId xmlns:a16="http://schemas.microsoft.com/office/drawing/2014/main" xmlns="" id="{85C2BE6A-2831-4CE0-9B82-F8457586AEE2}"/>
              </a:ext>
            </a:extLst>
          </p:cNvPr>
          <p:cNvSpPr txBox="1"/>
          <p:nvPr/>
        </p:nvSpPr>
        <p:spPr>
          <a:xfrm>
            <a:off x="5566460" y="3378511"/>
            <a:ext cx="3092559" cy="3999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000">
                <a:solidFill>
                  <a:srgbClr val="F8F8F8"/>
                </a:solidFill>
                <a:latin typeface="+mn-ea"/>
                <a:ea typeface="+mn-ea"/>
              </a:defRPr>
            </a:lvl1pPr>
          </a:lstStyle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zh-CN" altLang="en-US" sz="1999" b="0" i="0" u="none" strike="noStrike" kern="0" cap="none" spc="0" normalizeH="0" baseline="0" noProof="0" dirty="0">
                <a:ln>
                  <a:noFill/>
                </a:ln>
                <a:solidFill>
                  <a:srgbClr val="302A28"/>
                </a:solidFill>
                <a:effectLst/>
                <a:uLnTx/>
                <a:uFillTx/>
                <a:latin typeface="微软雅黑"/>
                <a:ea typeface="微软雅黑"/>
              </a:rPr>
              <a:t>经营特色</a:t>
            </a:r>
          </a:p>
        </p:txBody>
      </p:sp>
      <p:sp>
        <p:nvSpPr>
          <p:cNvPr id="40" name="Freeform 18">
            <a:extLst>
              <a:ext uri="{FF2B5EF4-FFF2-40B4-BE49-F238E27FC236}">
                <a16:creationId xmlns:a16="http://schemas.microsoft.com/office/drawing/2014/main" xmlns="" id="{7B96CBDA-DFA7-438F-89A7-50001119D4DF}"/>
              </a:ext>
            </a:extLst>
          </p:cNvPr>
          <p:cNvSpPr>
            <a:spLocks noEditPoints="1"/>
          </p:cNvSpPr>
          <p:nvPr/>
        </p:nvSpPr>
        <p:spPr bwMode="auto">
          <a:xfrm>
            <a:off x="5298311" y="3444388"/>
            <a:ext cx="268148" cy="268148"/>
          </a:xfrm>
          <a:custGeom>
            <a:avLst/>
            <a:gdLst>
              <a:gd name="T0" fmla="*/ 117 w 235"/>
              <a:gd name="T1" fmla="*/ 0 h 234"/>
              <a:gd name="T2" fmla="*/ 235 w 235"/>
              <a:gd name="T3" fmla="*/ 117 h 234"/>
              <a:gd name="T4" fmla="*/ 117 w 235"/>
              <a:gd name="T5" fmla="*/ 234 h 234"/>
              <a:gd name="T6" fmla="*/ 0 w 235"/>
              <a:gd name="T7" fmla="*/ 117 h 234"/>
              <a:gd name="T8" fmla="*/ 117 w 235"/>
              <a:gd name="T9" fmla="*/ 0 h 234"/>
              <a:gd name="T10" fmla="*/ 99 w 235"/>
              <a:gd name="T11" fmla="*/ 199 h 234"/>
              <a:gd name="T12" fmla="*/ 135 w 235"/>
              <a:gd name="T13" fmla="*/ 199 h 234"/>
              <a:gd name="T14" fmla="*/ 135 w 235"/>
              <a:gd name="T15" fmla="*/ 136 h 234"/>
              <a:gd name="T16" fmla="*/ 199 w 235"/>
              <a:gd name="T17" fmla="*/ 136 h 234"/>
              <a:gd name="T18" fmla="*/ 199 w 235"/>
              <a:gd name="T19" fmla="*/ 99 h 234"/>
              <a:gd name="T20" fmla="*/ 135 w 235"/>
              <a:gd name="T21" fmla="*/ 99 h 234"/>
              <a:gd name="T22" fmla="*/ 135 w 235"/>
              <a:gd name="T23" fmla="*/ 35 h 234"/>
              <a:gd name="T24" fmla="*/ 99 w 235"/>
              <a:gd name="T25" fmla="*/ 35 h 234"/>
              <a:gd name="T26" fmla="*/ 99 w 235"/>
              <a:gd name="T27" fmla="*/ 99 h 234"/>
              <a:gd name="T28" fmla="*/ 35 w 235"/>
              <a:gd name="T29" fmla="*/ 99 h 234"/>
              <a:gd name="T30" fmla="*/ 35 w 235"/>
              <a:gd name="T31" fmla="*/ 136 h 234"/>
              <a:gd name="T32" fmla="*/ 99 w 235"/>
              <a:gd name="T33" fmla="*/ 136 h 234"/>
              <a:gd name="T34" fmla="*/ 99 w 235"/>
              <a:gd name="T35" fmla="*/ 199 h 2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235" h="234">
                <a:moveTo>
                  <a:pt x="117" y="0"/>
                </a:moveTo>
                <a:cubicBezTo>
                  <a:pt x="182" y="0"/>
                  <a:pt x="235" y="52"/>
                  <a:pt x="235" y="117"/>
                </a:cubicBezTo>
                <a:cubicBezTo>
                  <a:pt x="235" y="182"/>
                  <a:pt x="182" y="234"/>
                  <a:pt x="117" y="234"/>
                </a:cubicBezTo>
                <a:cubicBezTo>
                  <a:pt x="53" y="234"/>
                  <a:pt x="0" y="182"/>
                  <a:pt x="0" y="117"/>
                </a:cubicBezTo>
                <a:cubicBezTo>
                  <a:pt x="0" y="52"/>
                  <a:pt x="53" y="0"/>
                  <a:pt x="117" y="0"/>
                </a:cubicBezTo>
                <a:close/>
                <a:moveTo>
                  <a:pt x="99" y="199"/>
                </a:moveTo>
                <a:lnTo>
                  <a:pt x="135" y="199"/>
                </a:lnTo>
                <a:lnTo>
                  <a:pt x="135" y="136"/>
                </a:lnTo>
                <a:lnTo>
                  <a:pt x="199" y="136"/>
                </a:lnTo>
                <a:lnTo>
                  <a:pt x="199" y="99"/>
                </a:lnTo>
                <a:lnTo>
                  <a:pt x="135" y="99"/>
                </a:lnTo>
                <a:lnTo>
                  <a:pt x="135" y="35"/>
                </a:lnTo>
                <a:lnTo>
                  <a:pt x="99" y="35"/>
                </a:lnTo>
                <a:lnTo>
                  <a:pt x="99" y="99"/>
                </a:lnTo>
                <a:lnTo>
                  <a:pt x="35" y="99"/>
                </a:lnTo>
                <a:lnTo>
                  <a:pt x="35" y="136"/>
                </a:lnTo>
                <a:lnTo>
                  <a:pt x="99" y="136"/>
                </a:lnTo>
                <a:lnTo>
                  <a:pt x="99" y="199"/>
                </a:lnTo>
                <a:close/>
              </a:path>
            </a:pathLst>
          </a:custGeom>
          <a:solidFill>
            <a:srgbClr val="E2231A"/>
          </a:solidFill>
          <a:ln>
            <a:noFill/>
          </a:ln>
        </p:spPr>
        <p:txBody>
          <a:bodyPr vert="horz" wrap="square" lIns="91392" tIns="45696" rIns="91392" bIns="45696" numCol="1" anchor="t" anchorCtr="0" compatLnSpc="1"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 sz="1599">
              <a:solidFill>
                <a:srgbClr val="302A28"/>
              </a:solidFill>
              <a:latin typeface="Arial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5100943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2" fill="hold" nodeType="withEffect" p14:presetBounceEnd="4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4000">
                                          <p:cBhvr additive="base">
                                            <p:cTn id="11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4000">
                                          <p:cBhvr additive="base">
                                            <p:cTn id="12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4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8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0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2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5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6" dur="500" tmFilter="0,0; .5, 1; 1, 1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28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0" dur="10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1" dur="10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2" dur="10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5" dur="10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6" dur="10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7" dur="10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8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0" dur="10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1" dur="10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2" dur="10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3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5" dur="10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6" dur="1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7" dur="1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8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0" dur="10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1" dur="10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2" dur="10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3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5" dur="10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6" dur="10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7" dur="10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8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0" dur="10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1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2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3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5" dur="10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6" dur="10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7" dur="10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8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0" dur="10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71" dur="10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2" dur="10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3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5" dur="10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76" dur="10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7" dur="10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" grpId="0" animBg="1"/>
          <p:bldP spid="13" grpId="0"/>
          <p:bldP spid="14" grpId="0"/>
          <p:bldP spid="31" grpId="0"/>
          <p:bldP spid="32" grpId="0"/>
          <p:bldP spid="33" grpId="0"/>
          <p:bldP spid="34" grpId="0"/>
          <p:bldP spid="35" grpId="0" animBg="1"/>
          <p:bldP spid="36" grpId="0" animBg="1"/>
          <p:bldP spid="37" grpId="0" animBg="1"/>
          <p:bldP spid="38" grpId="0" animBg="1"/>
          <p:bldP spid="39" grpId="0"/>
          <p:bldP spid="40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4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8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0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2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5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6" dur="500" tmFilter="0,0; .5, 1; 1, 1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28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0" dur="10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1" dur="10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2" dur="10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5" dur="10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6" dur="10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7" dur="10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8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0" dur="10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1" dur="10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2" dur="10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3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5" dur="10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6" dur="1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7" dur="1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8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0" dur="10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1" dur="10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2" dur="10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3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5" dur="10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6" dur="10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7" dur="10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8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0" dur="10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1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2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3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5" dur="10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6" dur="10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7" dur="10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8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0" dur="10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71" dur="10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2" dur="10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3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5" dur="10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76" dur="10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7" dur="10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" grpId="0" animBg="1"/>
          <p:bldP spid="13" grpId="0"/>
          <p:bldP spid="14" grpId="0"/>
          <p:bldP spid="31" grpId="0"/>
          <p:bldP spid="32" grpId="0"/>
          <p:bldP spid="33" grpId="0"/>
          <p:bldP spid="34" grpId="0"/>
          <p:bldP spid="35" grpId="0" animBg="1"/>
          <p:bldP spid="36" grpId="0" animBg="1"/>
          <p:bldP spid="37" grpId="0" animBg="1"/>
          <p:bldP spid="38" grpId="0" animBg="1"/>
          <p:bldP spid="39" grpId="0"/>
          <p:bldP spid="40" grpId="0" animBg="1"/>
        </p:bldLst>
      </p:timing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等腰三角形 1">
            <a:extLst>
              <a:ext uri="{FF2B5EF4-FFF2-40B4-BE49-F238E27FC236}">
                <a16:creationId xmlns:a16="http://schemas.microsoft.com/office/drawing/2014/main" xmlns="" id="{80FECDB0-15DA-4C2F-9E6D-91B49687F92C}"/>
              </a:ext>
            </a:extLst>
          </p:cNvPr>
          <p:cNvSpPr/>
          <p:nvPr/>
        </p:nvSpPr>
        <p:spPr>
          <a:xfrm rot="5400000">
            <a:off x="-68579" y="342600"/>
            <a:ext cx="994396" cy="857236"/>
          </a:xfrm>
          <a:prstGeom prst="triangle">
            <a:avLst>
              <a:gd name="adj" fmla="val 63472"/>
            </a:avLst>
          </a:prstGeom>
          <a:solidFill>
            <a:srgbClr val="E2231A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grpSp>
        <p:nvGrpSpPr>
          <p:cNvPr id="3" name="组合 2">
            <a:extLst>
              <a:ext uri="{FF2B5EF4-FFF2-40B4-BE49-F238E27FC236}">
                <a16:creationId xmlns:a16="http://schemas.microsoft.com/office/drawing/2014/main" xmlns="" id="{D68BFC0B-3981-4152-9F4B-3367CB57BB73}"/>
              </a:ext>
            </a:extLst>
          </p:cNvPr>
          <p:cNvGrpSpPr/>
          <p:nvPr/>
        </p:nvGrpSpPr>
        <p:grpSpPr>
          <a:xfrm>
            <a:off x="1055440" y="550092"/>
            <a:ext cx="6558644" cy="763582"/>
            <a:chOff x="874713" y="281210"/>
            <a:chExt cx="6558644" cy="763582"/>
          </a:xfrm>
        </p:grpSpPr>
        <p:sp>
          <p:nvSpPr>
            <p:cNvPr id="4" name="文本框 3">
              <a:extLst>
                <a:ext uri="{FF2B5EF4-FFF2-40B4-BE49-F238E27FC236}">
                  <a16:creationId xmlns:a16="http://schemas.microsoft.com/office/drawing/2014/main" xmlns="" id="{86E4ED11-5F14-4F2D-B74F-454087B247DD}"/>
                </a:ext>
              </a:extLst>
            </p:cNvPr>
            <p:cNvSpPr txBox="1"/>
            <p:nvPr/>
          </p:nvSpPr>
          <p:spPr>
            <a:xfrm>
              <a:off x="874713" y="281210"/>
              <a:ext cx="5109091" cy="58477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3200" b="1" dirty="0">
                  <a:solidFill>
                    <a:srgbClr val="E2231A"/>
                  </a:solidFill>
                  <a:latin typeface="Arial"/>
                </a:rPr>
                <a:t>销售部经营计划（第一年）</a:t>
              </a:r>
            </a:p>
          </p:txBody>
        </p:sp>
        <p:sp>
          <p:nvSpPr>
            <p:cNvPr id="5" name="文本框 4">
              <a:extLst>
                <a:ext uri="{FF2B5EF4-FFF2-40B4-BE49-F238E27FC236}">
                  <a16:creationId xmlns:a16="http://schemas.microsoft.com/office/drawing/2014/main" xmlns="" id="{B03C1C6D-4747-49D6-8163-A6D5BFCCAD1D}"/>
                </a:ext>
              </a:extLst>
            </p:cNvPr>
            <p:cNvSpPr txBox="1"/>
            <p:nvPr/>
          </p:nvSpPr>
          <p:spPr>
            <a:xfrm>
              <a:off x="874713" y="775551"/>
              <a:ext cx="6558644" cy="26924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100" dirty="0">
                  <a:solidFill>
                    <a:prstClr val="white">
                      <a:lumMod val="50000"/>
                    </a:prstClr>
                  </a:solidFill>
                  <a:latin typeface="Arial"/>
                </a:rPr>
                <a:t>Sales department business plan (first year)</a:t>
              </a:r>
            </a:p>
          </p:txBody>
        </p:sp>
      </p:grpSp>
      <p:sp>
        <p:nvSpPr>
          <p:cNvPr id="18" name="TextBox 4">
            <a:extLst>
              <a:ext uri="{FF2B5EF4-FFF2-40B4-BE49-F238E27FC236}">
                <a16:creationId xmlns:a16="http://schemas.microsoft.com/office/drawing/2014/main" xmlns="" id="{6725BA5D-332B-43C7-BF30-44B855560800}"/>
              </a:ext>
            </a:extLst>
          </p:cNvPr>
          <p:cNvSpPr txBox="1"/>
          <p:nvPr/>
        </p:nvSpPr>
        <p:spPr>
          <a:xfrm>
            <a:off x="2242099" y="1608195"/>
            <a:ext cx="4921727" cy="522948"/>
          </a:xfrm>
          <a:prstGeom prst="rect">
            <a:avLst/>
          </a:prstGeom>
          <a:solidFill>
            <a:srgbClr val="586270"/>
          </a:solidFill>
        </p:spPr>
        <p:txBody>
          <a:bodyPr wrap="square" rtlCol="0">
            <a:spAutoFit/>
          </a:bodyPr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zh-CN" altLang="en-US" sz="2799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t>展厅布置</a:t>
            </a:r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xmlns="" id="{9E652F9E-2259-445E-A815-2D80FE7705AA}"/>
              </a:ext>
            </a:extLst>
          </p:cNvPr>
          <p:cNvSpPr/>
          <p:nvPr/>
        </p:nvSpPr>
        <p:spPr>
          <a:xfrm>
            <a:off x="1267315" y="2289014"/>
            <a:ext cx="591580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zh-CN" altLang="zh-CN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</a:rPr>
              <a:t>按预期摆</a:t>
            </a:r>
            <a:r>
              <a:rPr kumimoji="0" lang="en-US" altLang="zh-CN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</a:rPr>
              <a:t>10</a:t>
            </a:r>
            <a:r>
              <a:rPr kumimoji="0" lang="zh-CN" altLang="zh-CN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</a:rPr>
              <a:t>台展</a:t>
            </a:r>
            <a:r>
              <a:rPr kumimoji="0" lang="zh-CN" altLang="en-US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</a:rPr>
              <a:t>品</a:t>
            </a:r>
            <a:r>
              <a:rPr kumimoji="0" lang="zh-CN" altLang="zh-CN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</a:rPr>
              <a:t>，</a:t>
            </a:r>
            <a:r>
              <a:rPr kumimoji="0" lang="zh-CN" altLang="en-US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</a:rPr>
              <a:t>以高端产品为主</a:t>
            </a:r>
            <a:r>
              <a:rPr kumimoji="0" lang="zh-CN" altLang="zh-CN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</a:rPr>
              <a:t>，</a:t>
            </a:r>
            <a:r>
              <a:rPr kumimoji="0" lang="zh-CN" altLang="en-US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</a:rPr>
              <a:t>每个品种各</a:t>
            </a:r>
            <a:r>
              <a:rPr kumimoji="0" lang="en-US" altLang="zh-CN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</a:rPr>
              <a:t>1</a:t>
            </a:r>
            <a:r>
              <a:rPr kumimoji="0" lang="zh-CN" altLang="en-US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</a:rPr>
              <a:t>台</a:t>
            </a:r>
            <a:r>
              <a:rPr kumimoji="0" lang="zh-CN" altLang="zh-CN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</a:rPr>
              <a:t>。销售客户洽谈区、加上销售人员办公室的话，整个销售部展厅预计会在300</a:t>
            </a:r>
            <a:r>
              <a:rPr kumimoji="0" lang="en-US" altLang="zh-CN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</a:rPr>
              <a:t>——</a:t>
            </a:r>
            <a:r>
              <a:rPr kumimoji="0" lang="zh-CN" altLang="zh-CN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</a:rPr>
              <a:t>400平方之间。</a:t>
            </a:r>
          </a:p>
        </p:txBody>
      </p:sp>
      <p:grpSp>
        <p:nvGrpSpPr>
          <p:cNvPr id="20" name="组合 19">
            <a:extLst>
              <a:ext uri="{FF2B5EF4-FFF2-40B4-BE49-F238E27FC236}">
                <a16:creationId xmlns:a16="http://schemas.microsoft.com/office/drawing/2014/main" xmlns="" id="{53979F57-4077-421A-BAEE-E870A90DDBC0}"/>
              </a:ext>
            </a:extLst>
          </p:cNvPr>
          <p:cNvGrpSpPr/>
          <p:nvPr/>
        </p:nvGrpSpPr>
        <p:grpSpPr>
          <a:xfrm>
            <a:off x="1395658" y="1538825"/>
            <a:ext cx="678141" cy="661689"/>
            <a:chOff x="1027646" y="1207688"/>
            <a:chExt cx="1049788" cy="1024320"/>
          </a:xfrm>
        </p:grpSpPr>
        <p:sp>
          <p:nvSpPr>
            <p:cNvPr id="21" name="Freeform 17">
              <a:extLst>
                <a:ext uri="{FF2B5EF4-FFF2-40B4-BE49-F238E27FC236}">
                  <a16:creationId xmlns:a16="http://schemas.microsoft.com/office/drawing/2014/main" xmlns="" id="{9BD0EFD7-D14E-4830-9C38-15FF61227E0A}"/>
                </a:ext>
              </a:extLst>
            </p:cNvPr>
            <p:cNvSpPr/>
            <p:nvPr/>
          </p:nvSpPr>
          <p:spPr bwMode="auto">
            <a:xfrm>
              <a:off x="1027646" y="1207688"/>
              <a:ext cx="1049788" cy="1024320"/>
            </a:xfrm>
            <a:custGeom>
              <a:avLst/>
              <a:gdLst>
                <a:gd name="T0" fmla="*/ 128 w 1610"/>
                <a:gd name="T1" fmla="*/ 0 h 1610"/>
                <a:gd name="T2" fmla="*/ 1481 w 1610"/>
                <a:gd name="T3" fmla="*/ 0 h 1610"/>
                <a:gd name="T4" fmla="*/ 1610 w 1610"/>
                <a:gd name="T5" fmla="*/ 128 h 1610"/>
                <a:gd name="T6" fmla="*/ 1610 w 1610"/>
                <a:gd name="T7" fmla="*/ 1481 h 1610"/>
                <a:gd name="T8" fmla="*/ 1481 w 1610"/>
                <a:gd name="T9" fmla="*/ 1610 h 1610"/>
                <a:gd name="T10" fmla="*/ 128 w 1610"/>
                <a:gd name="T11" fmla="*/ 1610 h 1610"/>
                <a:gd name="T12" fmla="*/ 0 w 1610"/>
                <a:gd name="T13" fmla="*/ 1481 h 1610"/>
                <a:gd name="T14" fmla="*/ 0 w 1610"/>
                <a:gd name="T15" fmla="*/ 128 h 1610"/>
                <a:gd name="T16" fmla="*/ 128 w 1610"/>
                <a:gd name="T17" fmla="*/ 0 h 16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10" h="1610">
                  <a:moveTo>
                    <a:pt x="128" y="0"/>
                  </a:moveTo>
                  <a:lnTo>
                    <a:pt x="1481" y="0"/>
                  </a:lnTo>
                  <a:cubicBezTo>
                    <a:pt x="1552" y="0"/>
                    <a:pt x="1610" y="58"/>
                    <a:pt x="1610" y="128"/>
                  </a:cubicBezTo>
                  <a:lnTo>
                    <a:pt x="1610" y="1481"/>
                  </a:lnTo>
                  <a:cubicBezTo>
                    <a:pt x="1610" y="1552"/>
                    <a:pt x="1552" y="1610"/>
                    <a:pt x="1481" y="1610"/>
                  </a:cubicBezTo>
                  <a:lnTo>
                    <a:pt x="128" y="1610"/>
                  </a:lnTo>
                  <a:cubicBezTo>
                    <a:pt x="58" y="1610"/>
                    <a:pt x="0" y="1552"/>
                    <a:pt x="0" y="1481"/>
                  </a:cubicBezTo>
                  <a:lnTo>
                    <a:pt x="0" y="128"/>
                  </a:lnTo>
                  <a:cubicBezTo>
                    <a:pt x="0" y="58"/>
                    <a:pt x="58" y="0"/>
                    <a:pt x="128" y="0"/>
                  </a:cubicBezTo>
                  <a:close/>
                </a:path>
              </a:pathLst>
            </a:custGeom>
            <a:solidFill>
              <a:srgbClr val="E223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392" tIns="45696" rIns="91392" bIns="45696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 sz="1199">
                <a:solidFill>
                  <a:schemeClr val="bg1"/>
                </a:solidFill>
                <a:latin typeface="Arial"/>
                <a:ea typeface="宋体" panose="02010600030101010101" pitchFamily="2" charset="-122"/>
              </a:endParaRPr>
            </a:p>
          </p:txBody>
        </p:sp>
        <p:sp>
          <p:nvSpPr>
            <p:cNvPr id="22" name="文本框 21">
              <a:extLst>
                <a:ext uri="{FF2B5EF4-FFF2-40B4-BE49-F238E27FC236}">
                  <a16:creationId xmlns:a16="http://schemas.microsoft.com/office/drawing/2014/main" xmlns="" id="{5B58ED19-89FE-4B56-951F-FCF686872D2B}"/>
                </a:ext>
              </a:extLst>
            </p:cNvPr>
            <p:cNvSpPr txBox="1"/>
            <p:nvPr/>
          </p:nvSpPr>
          <p:spPr>
            <a:xfrm>
              <a:off x="1208946" y="1224466"/>
              <a:ext cx="648170" cy="10000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r>
                <a:rPr lang="en-US" altLang="zh-CN" sz="3598" dirty="0">
                  <a:solidFill>
                    <a:schemeClr val="bg1"/>
                  </a:solidFill>
                  <a:latin typeface="Lifeline JL" panose="00000400000000000000" pitchFamily="2" charset="0"/>
                  <a:ea typeface="宋体" panose="02010600030101010101" pitchFamily="2" charset="-122"/>
                </a:rPr>
                <a:t>1</a:t>
              </a:r>
              <a:endParaRPr lang="zh-CN" altLang="en-US" sz="3598" dirty="0">
                <a:solidFill>
                  <a:schemeClr val="bg1"/>
                </a:solidFill>
                <a:latin typeface="Lifeline JL" panose="00000400000000000000" pitchFamily="2" charset="0"/>
                <a:ea typeface="宋体" panose="02010600030101010101" pitchFamily="2" charset="-122"/>
              </a:endParaRPr>
            </a:p>
          </p:txBody>
        </p:sp>
      </p:grpSp>
      <p:sp>
        <p:nvSpPr>
          <p:cNvPr id="23" name="TextBox 4">
            <a:extLst>
              <a:ext uri="{FF2B5EF4-FFF2-40B4-BE49-F238E27FC236}">
                <a16:creationId xmlns:a16="http://schemas.microsoft.com/office/drawing/2014/main" xmlns="" id="{431F4692-641E-499E-A0C5-6454F9D0E25C}"/>
              </a:ext>
            </a:extLst>
          </p:cNvPr>
          <p:cNvSpPr txBox="1"/>
          <p:nvPr/>
        </p:nvSpPr>
        <p:spPr>
          <a:xfrm>
            <a:off x="2242099" y="4109461"/>
            <a:ext cx="4921727" cy="522948"/>
          </a:xfrm>
          <a:prstGeom prst="rect">
            <a:avLst/>
          </a:prstGeom>
          <a:solidFill>
            <a:srgbClr val="586270"/>
          </a:solidFill>
        </p:spPr>
        <p:txBody>
          <a:bodyPr wrap="square" rtlCol="0">
            <a:spAutoFit/>
          </a:bodyPr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zh-CN" altLang="en-US" sz="2799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t>展品来源</a:t>
            </a:r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xmlns="" id="{367E5AFA-27C5-41AD-BE63-0871E11DEAD5}"/>
              </a:ext>
            </a:extLst>
          </p:cNvPr>
          <p:cNvSpPr/>
          <p:nvPr/>
        </p:nvSpPr>
        <p:spPr>
          <a:xfrm>
            <a:off x="1267315" y="4790281"/>
            <a:ext cx="591580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zh-CN" altLang="zh-CN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</a:rPr>
              <a:t>①</a:t>
            </a:r>
            <a:r>
              <a:rPr kumimoji="0" lang="zh-CN" altLang="en-US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</a:rPr>
              <a:t>由相关厂商给我们免费提供</a:t>
            </a:r>
            <a:r>
              <a:rPr kumimoji="0" lang="zh-CN" altLang="zh-CN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</a:rPr>
              <a:t>。</a:t>
            </a:r>
            <a:endParaRPr kumimoji="0" lang="en-US" altLang="zh-CN" b="0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</a:endParaRPr>
          </a:p>
          <a:p>
            <a:pPr marL="0" marR="0" lvl="0" indent="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zh-CN" altLang="zh-CN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</a:rPr>
              <a:t>②</a:t>
            </a:r>
            <a:r>
              <a:rPr kumimoji="0" lang="zh-CN" altLang="en-US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</a:rPr>
              <a:t>找大经销商，以保证金的形式由经销商提供</a:t>
            </a:r>
            <a:r>
              <a:rPr kumimoji="0" lang="zh-CN" altLang="zh-CN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</a:rPr>
              <a:t>。</a:t>
            </a:r>
            <a:endParaRPr kumimoji="0" lang="en-US" altLang="zh-CN" b="0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</a:endParaRPr>
          </a:p>
          <a:p>
            <a:pPr marL="0" marR="0" lvl="0" indent="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zh-CN" altLang="zh-CN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</a:rPr>
              <a:t>③全款买断</a:t>
            </a:r>
            <a:r>
              <a:rPr kumimoji="0" lang="zh-CN" altLang="en-US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</a:rPr>
              <a:t>展品</a:t>
            </a:r>
            <a:r>
              <a:rPr kumimoji="0" lang="zh-CN" altLang="zh-CN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</a:rPr>
              <a:t>。</a:t>
            </a:r>
          </a:p>
        </p:txBody>
      </p:sp>
      <p:grpSp>
        <p:nvGrpSpPr>
          <p:cNvPr id="25" name="组合 24">
            <a:extLst>
              <a:ext uri="{FF2B5EF4-FFF2-40B4-BE49-F238E27FC236}">
                <a16:creationId xmlns:a16="http://schemas.microsoft.com/office/drawing/2014/main" xmlns="" id="{6514839A-5C41-4A16-9690-CEBDB3310DB1}"/>
              </a:ext>
            </a:extLst>
          </p:cNvPr>
          <p:cNvGrpSpPr/>
          <p:nvPr/>
        </p:nvGrpSpPr>
        <p:grpSpPr>
          <a:xfrm>
            <a:off x="1395658" y="4040091"/>
            <a:ext cx="678141" cy="661689"/>
            <a:chOff x="1027646" y="1207688"/>
            <a:chExt cx="1049788" cy="1024320"/>
          </a:xfrm>
        </p:grpSpPr>
        <p:sp>
          <p:nvSpPr>
            <p:cNvPr id="26" name="Freeform 17">
              <a:extLst>
                <a:ext uri="{FF2B5EF4-FFF2-40B4-BE49-F238E27FC236}">
                  <a16:creationId xmlns:a16="http://schemas.microsoft.com/office/drawing/2014/main" xmlns="" id="{F43C7277-382F-45B2-AD02-AF1F74EE3B78}"/>
                </a:ext>
              </a:extLst>
            </p:cNvPr>
            <p:cNvSpPr/>
            <p:nvPr/>
          </p:nvSpPr>
          <p:spPr bwMode="auto">
            <a:xfrm>
              <a:off x="1027646" y="1207688"/>
              <a:ext cx="1049788" cy="1024320"/>
            </a:xfrm>
            <a:custGeom>
              <a:avLst/>
              <a:gdLst>
                <a:gd name="T0" fmla="*/ 128 w 1610"/>
                <a:gd name="T1" fmla="*/ 0 h 1610"/>
                <a:gd name="T2" fmla="*/ 1481 w 1610"/>
                <a:gd name="T3" fmla="*/ 0 h 1610"/>
                <a:gd name="T4" fmla="*/ 1610 w 1610"/>
                <a:gd name="T5" fmla="*/ 128 h 1610"/>
                <a:gd name="T6" fmla="*/ 1610 w 1610"/>
                <a:gd name="T7" fmla="*/ 1481 h 1610"/>
                <a:gd name="T8" fmla="*/ 1481 w 1610"/>
                <a:gd name="T9" fmla="*/ 1610 h 1610"/>
                <a:gd name="T10" fmla="*/ 128 w 1610"/>
                <a:gd name="T11" fmla="*/ 1610 h 1610"/>
                <a:gd name="T12" fmla="*/ 0 w 1610"/>
                <a:gd name="T13" fmla="*/ 1481 h 1610"/>
                <a:gd name="T14" fmla="*/ 0 w 1610"/>
                <a:gd name="T15" fmla="*/ 128 h 1610"/>
                <a:gd name="T16" fmla="*/ 128 w 1610"/>
                <a:gd name="T17" fmla="*/ 0 h 16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10" h="1610">
                  <a:moveTo>
                    <a:pt x="128" y="0"/>
                  </a:moveTo>
                  <a:lnTo>
                    <a:pt x="1481" y="0"/>
                  </a:lnTo>
                  <a:cubicBezTo>
                    <a:pt x="1552" y="0"/>
                    <a:pt x="1610" y="58"/>
                    <a:pt x="1610" y="128"/>
                  </a:cubicBezTo>
                  <a:lnTo>
                    <a:pt x="1610" y="1481"/>
                  </a:lnTo>
                  <a:cubicBezTo>
                    <a:pt x="1610" y="1552"/>
                    <a:pt x="1552" y="1610"/>
                    <a:pt x="1481" y="1610"/>
                  </a:cubicBezTo>
                  <a:lnTo>
                    <a:pt x="128" y="1610"/>
                  </a:lnTo>
                  <a:cubicBezTo>
                    <a:pt x="58" y="1610"/>
                    <a:pt x="0" y="1552"/>
                    <a:pt x="0" y="1481"/>
                  </a:cubicBezTo>
                  <a:lnTo>
                    <a:pt x="0" y="128"/>
                  </a:lnTo>
                  <a:cubicBezTo>
                    <a:pt x="0" y="58"/>
                    <a:pt x="58" y="0"/>
                    <a:pt x="128" y="0"/>
                  </a:cubicBezTo>
                  <a:close/>
                </a:path>
              </a:pathLst>
            </a:custGeom>
            <a:solidFill>
              <a:srgbClr val="E223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392" tIns="45696" rIns="91392" bIns="45696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 sz="1199">
                <a:solidFill>
                  <a:schemeClr val="bg1"/>
                </a:solidFill>
                <a:latin typeface="Arial"/>
                <a:ea typeface="宋体" panose="02010600030101010101" pitchFamily="2" charset="-122"/>
              </a:endParaRPr>
            </a:p>
          </p:txBody>
        </p:sp>
        <p:sp>
          <p:nvSpPr>
            <p:cNvPr id="27" name="文本框 26">
              <a:extLst>
                <a:ext uri="{FF2B5EF4-FFF2-40B4-BE49-F238E27FC236}">
                  <a16:creationId xmlns:a16="http://schemas.microsoft.com/office/drawing/2014/main" xmlns="" id="{4C3E844E-8AF7-4305-9D04-4597AC553B9D}"/>
                </a:ext>
              </a:extLst>
            </p:cNvPr>
            <p:cNvSpPr txBox="1"/>
            <p:nvPr/>
          </p:nvSpPr>
          <p:spPr>
            <a:xfrm>
              <a:off x="1208948" y="1224466"/>
              <a:ext cx="648170" cy="10000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r>
                <a:rPr lang="en-US" altLang="zh-CN" sz="3598" dirty="0">
                  <a:solidFill>
                    <a:schemeClr val="bg1"/>
                  </a:solidFill>
                  <a:latin typeface="Lifeline JL" panose="00000400000000000000" pitchFamily="2" charset="0"/>
                  <a:ea typeface="宋体" panose="02010600030101010101" pitchFamily="2" charset="-122"/>
                </a:rPr>
                <a:t>2</a:t>
              </a:r>
              <a:endParaRPr lang="zh-CN" altLang="en-US" sz="3598" dirty="0">
                <a:solidFill>
                  <a:schemeClr val="bg1"/>
                </a:solidFill>
                <a:latin typeface="Lifeline JL" panose="00000400000000000000" pitchFamily="2" charset="0"/>
                <a:ea typeface="宋体" panose="02010600030101010101" pitchFamily="2" charset="-122"/>
              </a:endParaRPr>
            </a:p>
          </p:txBody>
        </p:sp>
      </p:grpSp>
      <p:pic>
        <p:nvPicPr>
          <p:cNvPr id="28" name="图片 27">
            <a:extLst>
              <a:ext uri="{FF2B5EF4-FFF2-40B4-BE49-F238E27FC236}">
                <a16:creationId xmlns:a16="http://schemas.microsoft.com/office/drawing/2014/main" xmlns="" id="{B264DD48-80F8-415D-AACE-2FFD44DCAFF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4986"/>
          <a:stretch>
            <a:fillRect/>
          </a:stretch>
        </p:blipFill>
        <p:spPr>
          <a:xfrm>
            <a:off x="7776752" y="1120449"/>
            <a:ext cx="3647840" cy="229878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9" name="图片 28">
            <a:extLst>
              <a:ext uri="{FF2B5EF4-FFF2-40B4-BE49-F238E27FC236}">
                <a16:creationId xmlns:a16="http://schemas.microsoft.com/office/drawing/2014/main" xmlns="" id="{E1AF74A0-EAD4-437F-8BD7-7715E105DBA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76751" y="3793545"/>
            <a:ext cx="3647841" cy="22987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606571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750"/>
                            </p:stCondLst>
                            <p:childTnLst>
                              <p:par>
                                <p:cTn id="1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25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75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250"/>
                            </p:stCondLst>
                            <p:childTnLst>
                              <p:par>
                                <p:cTn id="2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75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250"/>
                            </p:stCondLst>
                            <p:childTnLst>
                              <p:par>
                                <p:cTn id="3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9" grpId="0"/>
      <p:bldP spid="23" grpId="0" animBg="1"/>
      <p:bldP spid="2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等腰三角形 1">
            <a:extLst>
              <a:ext uri="{FF2B5EF4-FFF2-40B4-BE49-F238E27FC236}">
                <a16:creationId xmlns:a16="http://schemas.microsoft.com/office/drawing/2014/main" xmlns="" id="{E03FF942-5B72-4117-AEBA-D825C16190E6}"/>
              </a:ext>
            </a:extLst>
          </p:cNvPr>
          <p:cNvSpPr/>
          <p:nvPr/>
        </p:nvSpPr>
        <p:spPr>
          <a:xfrm rot="5400000">
            <a:off x="-68579" y="342600"/>
            <a:ext cx="994396" cy="857236"/>
          </a:xfrm>
          <a:prstGeom prst="triangle">
            <a:avLst>
              <a:gd name="adj" fmla="val 63472"/>
            </a:avLst>
          </a:prstGeom>
          <a:solidFill>
            <a:srgbClr val="E2231A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grpSp>
        <p:nvGrpSpPr>
          <p:cNvPr id="3" name="组合 2">
            <a:extLst>
              <a:ext uri="{FF2B5EF4-FFF2-40B4-BE49-F238E27FC236}">
                <a16:creationId xmlns:a16="http://schemas.microsoft.com/office/drawing/2014/main" xmlns="" id="{37C7F446-3027-4E73-845F-A37221734D59}"/>
              </a:ext>
            </a:extLst>
          </p:cNvPr>
          <p:cNvGrpSpPr/>
          <p:nvPr/>
        </p:nvGrpSpPr>
        <p:grpSpPr>
          <a:xfrm>
            <a:off x="1055440" y="550092"/>
            <a:ext cx="6558644" cy="763582"/>
            <a:chOff x="874713" y="281210"/>
            <a:chExt cx="6558644" cy="763582"/>
          </a:xfrm>
        </p:grpSpPr>
        <p:sp>
          <p:nvSpPr>
            <p:cNvPr id="4" name="文本框 3">
              <a:extLst>
                <a:ext uri="{FF2B5EF4-FFF2-40B4-BE49-F238E27FC236}">
                  <a16:creationId xmlns:a16="http://schemas.microsoft.com/office/drawing/2014/main" xmlns="" id="{46588791-5A77-4B65-86CE-CB3568DE1BC4}"/>
                </a:ext>
              </a:extLst>
            </p:cNvPr>
            <p:cNvSpPr txBox="1"/>
            <p:nvPr/>
          </p:nvSpPr>
          <p:spPr>
            <a:xfrm>
              <a:off x="874713" y="281210"/>
              <a:ext cx="5109091" cy="58477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3200" b="1" dirty="0">
                  <a:solidFill>
                    <a:srgbClr val="E2231A"/>
                  </a:solidFill>
                  <a:latin typeface="Arial"/>
                </a:rPr>
                <a:t>销售部经营计划（第一年）</a:t>
              </a:r>
            </a:p>
          </p:txBody>
        </p:sp>
        <p:sp>
          <p:nvSpPr>
            <p:cNvPr id="5" name="文本框 4">
              <a:extLst>
                <a:ext uri="{FF2B5EF4-FFF2-40B4-BE49-F238E27FC236}">
                  <a16:creationId xmlns:a16="http://schemas.microsoft.com/office/drawing/2014/main" xmlns="" id="{CA0DCDAA-0243-4F72-8081-B233C5CFAECA}"/>
                </a:ext>
              </a:extLst>
            </p:cNvPr>
            <p:cNvSpPr txBox="1"/>
            <p:nvPr/>
          </p:nvSpPr>
          <p:spPr>
            <a:xfrm>
              <a:off x="874713" y="775551"/>
              <a:ext cx="6558644" cy="26924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100" dirty="0">
                  <a:solidFill>
                    <a:prstClr val="white">
                      <a:lumMod val="50000"/>
                    </a:prstClr>
                  </a:solidFill>
                  <a:latin typeface="Arial"/>
                </a:rPr>
                <a:t>Sales department business plan (first year)</a:t>
              </a:r>
            </a:p>
          </p:txBody>
        </p:sp>
      </p:grpSp>
      <p:sp>
        <p:nvSpPr>
          <p:cNvPr id="17" name="TextBox 4">
            <a:extLst>
              <a:ext uri="{FF2B5EF4-FFF2-40B4-BE49-F238E27FC236}">
                <a16:creationId xmlns:a16="http://schemas.microsoft.com/office/drawing/2014/main" xmlns="" id="{39D5E21B-1F72-4C81-BA70-E853CEE3F9FC}"/>
              </a:ext>
            </a:extLst>
          </p:cNvPr>
          <p:cNvSpPr txBox="1"/>
          <p:nvPr/>
        </p:nvSpPr>
        <p:spPr>
          <a:xfrm>
            <a:off x="2242099" y="1570187"/>
            <a:ext cx="4921727" cy="522948"/>
          </a:xfrm>
          <a:prstGeom prst="rect">
            <a:avLst/>
          </a:prstGeom>
          <a:solidFill>
            <a:srgbClr val="586270"/>
          </a:solidFill>
        </p:spPr>
        <p:txBody>
          <a:bodyPr wrap="square" rtlCol="0">
            <a:spAutoFit/>
          </a:bodyPr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zh-CN" altLang="en-US" sz="2799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t>费用分配</a:t>
            </a:r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xmlns="" id="{60BE14BC-D7B4-4648-A3C8-E3A4F2F2E84E}"/>
              </a:ext>
            </a:extLst>
          </p:cNvPr>
          <p:cNvSpPr/>
          <p:nvPr/>
        </p:nvSpPr>
        <p:spPr>
          <a:xfrm>
            <a:off x="1267315" y="2251006"/>
            <a:ext cx="5915806" cy="13227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zh-CN" altLang="zh-CN" sz="1999" b="0" i="0" u="none" strike="noStrike" kern="0" cap="none" spc="0" normalizeH="0" baseline="0" noProof="0" dirty="0">
                <a:ln>
                  <a:noFill/>
                </a:ln>
                <a:solidFill>
                  <a:srgbClr val="605958"/>
                </a:solidFill>
                <a:effectLst/>
                <a:uLnTx/>
                <a:uFillTx/>
              </a:rPr>
              <a:t>前期销售经理7000元/月</a:t>
            </a:r>
            <a:r>
              <a:rPr kumimoji="0" lang="zh-CN" altLang="en-US" sz="1999" b="0" i="0" u="none" strike="noStrike" kern="0" cap="none" spc="0" normalizeH="0" baseline="0" noProof="0" dirty="0">
                <a:ln>
                  <a:noFill/>
                </a:ln>
                <a:solidFill>
                  <a:srgbClr val="605958"/>
                </a:solidFill>
                <a:effectLst/>
                <a:uLnTx/>
                <a:uFillTx/>
              </a:rPr>
              <a:t>，</a:t>
            </a:r>
            <a:r>
              <a:rPr kumimoji="0" lang="zh-CN" altLang="zh-CN" sz="1999" b="0" i="0" u="none" strike="noStrike" kern="0" cap="none" spc="0" normalizeH="0" baseline="0" noProof="0" dirty="0">
                <a:ln>
                  <a:noFill/>
                </a:ln>
                <a:solidFill>
                  <a:srgbClr val="605958"/>
                </a:solidFill>
                <a:effectLst/>
                <a:uLnTx/>
                <a:uFillTx/>
              </a:rPr>
              <a:t>销售顾问1600元/月</a:t>
            </a:r>
            <a:r>
              <a:rPr kumimoji="0" lang="zh-CN" altLang="en-US" sz="1999" b="0" i="0" u="none" strike="noStrike" kern="0" cap="none" spc="0" normalizeH="0" baseline="0" noProof="0" dirty="0">
                <a:ln>
                  <a:noFill/>
                </a:ln>
                <a:solidFill>
                  <a:srgbClr val="605958"/>
                </a:solidFill>
                <a:effectLst/>
                <a:uLnTx/>
                <a:uFillTx/>
              </a:rPr>
              <a:t>，</a:t>
            </a:r>
            <a:r>
              <a:rPr kumimoji="0" lang="zh-CN" altLang="zh-CN" sz="1999" b="0" i="0" u="none" strike="noStrike" kern="0" cap="none" spc="0" normalizeH="0" baseline="0" noProof="0" dirty="0">
                <a:ln>
                  <a:noFill/>
                </a:ln>
                <a:solidFill>
                  <a:srgbClr val="605958"/>
                </a:solidFill>
                <a:effectLst/>
                <a:uLnTx/>
                <a:uFillTx/>
              </a:rPr>
              <a:t>内勤2200/月</a:t>
            </a:r>
            <a:r>
              <a:rPr kumimoji="0" lang="zh-CN" altLang="en-US" sz="1999" b="0" i="0" u="none" strike="noStrike" kern="0" cap="none" spc="0" normalizeH="0" baseline="0" noProof="0" dirty="0">
                <a:ln>
                  <a:noFill/>
                </a:ln>
                <a:solidFill>
                  <a:srgbClr val="605958"/>
                </a:solidFill>
                <a:effectLst/>
                <a:uLnTx/>
                <a:uFillTx/>
              </a:rPr>
              <a:t>，</a:t>
            </a:r>
            <a:r>
              <a:rPr kumimoji="0" lang="zh-CN" altLang="zh-CN" sz="1999" b="0" i="0" u="none" strike="noStrike" kern="0" cap="none" spc="0" normalizeH="0" baseline="0" noProof="0" dirty="0">
                <a:ln>
                  <a:noFill/>
                </a:ln>
                <a:solidFill>
                  <a:srgbClr val="605958"/>
                </a:solidFill>
                <a:effectLst/>
                <a:uLnTx/>
                <a:uFillTx/>
              </a:rPr>
              <a:t>加上社保</a:t>
            </a:r>
            <a:r>
              <a:rPr kumimoji="0" lang="zh-CN" altLang="en-US" sz="1999" b="0" i="0" u="none" strike="noStrike" kern="0" cap="none" spc="0" normalizeH="0" baseline="0" noProof="0" dirty="0">
                <a:ln>
                  <a:noFill/>
                </a:ln>
                <a:solidFill>
                  <a:srgbClr val="605958"/>
                </a:solidFill>
                <a:effectLst/>
                <a:uLnTx/>
                <a:uFillTx/>
              </a:rPr>
              <a:t>，</a:t>
            </a:r>
            <a:r>
              <a:rPr kumimoji="0" lang="zh-CN" altLang="zh-CN" sz="1999" b="0" i="0" u="none" strike="noStrike" kern="0" cap="none" spc="0" normalizeH="0" baseline="0" noProof="0" dirty="0">
                <a:ln>
                  <a:noFill/>
                </a:ln>
                <a:solidFill>
                  <a:srgbClr val="605958"/>
                </a:solidFill>
                <a:effectLst/>
                <a:uLnTx/>
                <a:uFillTx/>
              </a:rPr>
              <a:t>销售部人员开销在17300元。加上平时的办公用品费用，销售部总费用在</a:t>
            </a:r>
            <a:r>
              <a:rPr kumimoji="0" lang="zh-CN" altLang="zh-CN" sz="1999" b="1" i="0" u="none" strike="noStrike" kern="0" cap="none" spc="0" normalizeH="0" baseline="0" noProof="0" dirty="0">
                <a:ln>
                  <a:noFill/>
                </a:ln>
                <a:solidFill>
                  <a:srgbClr val="E2231A"/>
                </a:solidFill>
                <a:effectLst/>
                <a:uLnTx/>
                <a:uFillTx/>
              </a:rPr>
              <a:t>20000元</a:t>
            </a:r>
            <a:r>
              <a:rPr kumimoji="0" lang="en-US" altLang="zh-CN" sz="1999" b="1" i="0" u="none" strike="noStrike" kern="0" cap="none" spc="0" normalizeH="0" baseline="0" noProof="0" dirty="0">
                <a:ln>
                  <a:noFill/>
                </a:ln>
                <a:solidFill>
                  <a:srgbClr val="E2231A"/>
                </a:solidFill>
                <a:effectLst/>
                <a:uLnTx/>
                <a:uFillTx/>
              </a:rPr>
              <a:t>/</a:t>
            </a:r>
            <a:r>
              <a:rPr kumimoji="0" lang="zh-CN" altLang="en-US" sz="1999" b="1" i="0" u="none" strike="noStrike" kern="0" cap="none" spc="0" normalizeH="0" baseline="0" noProof="0" dirty="0">
                <a:ln>
                  <a:noFill/>
                </a:ln>
                <a:solidFill>
                  <a:srgbClr val="E2231A"/>
                </a:solidFill>
                <a:effectLst/>
                <a:uLnTx/>
                <a:uFillTx/>
              </a:rPr>
              <a:t>月</a:t>
            </a:r>
            <a:r>
              <a:rPr kumimoji="0" lang="zh-CN" altLang="zh-CN" sz="1999" b="0" i="0" u="none" strike="noStrike" kern="0" cap="none" spc="0" normalizeH="0" baseline="0" noProof="0" dirty="0">
                <a:ln>
                  <a:noFill/>
                </a:ln>
                <a:solidFill>
                  <a:srgbClr val="605958"/>
                </a:solidFill>
                <a:effectLst/>
                <a:uLnTx/>
                <a:uFillTx/>
              </a:rPr>
              <a:t>左右。</a:t>
            </a:r>
          </a:p>
        </p:txBody>
      </p:sp>
      <p:grpSp>
        <p:nvGrpSpPr>
          <p:cNvPr id="19" name="组合 18">
            <a:extLst>
              <a:ext uri="{FF2B5EF4-FFF2-40B4-BE49-F238E27FC236}">
                <a16:creationId xmlns:a16="http://schemas.microsoft.com/office/drawing/2014/main" xmlns="" id="{6B228E4B-0EF4-42F4-8C48-9555DFCD1609}"/>
              </a:ext>
            </a:extLst>
          </p:cNvPr>
          <p:cNvGrpSpPr/>
          <p:nvPr/>
        </p:nvGrpSpPr>
        <p:grpSpPr>
          <a:xfrm>
            <a:off x="1395658" y="1500816"/>
            <a:ext cx="678141" cy="661689"/>
            <a:chOff x="1027646" y="1207688"/>
            <a:chExt cx="1049788" cy="1024320"/>
          </a:xfrm>
        </p:grpSpPr>
        <p:sp>
          <p:nvSpPr>
            <p:cNvPr id="20" name="Freeform 17">
              <a:extLst>
                <a:ext uri="{FF2B5EF4-FFF2-40B4-BE49-F238E27FC236}">
                  <a16:creationId xmlns:a16="http://schemas.microsoft.com/office/drawing/2014/main" xmlns="" id="{ECE3EC9C-7E9F-4AA3-A199-C5E59AA713C2}"/>
                </a:ext>
              </a:extLst>
            </p:cNvPr>
            <p:cNvSpPr/>
            <p:nvPr/>
          </p:nvSpPr>
          <p:spPr bwMode="auto">
            <a:xfrm>
              <a:off x="1027646" y="1207688"/>
              <a:ext cx="1049788" cy="1024320"/>
            </a:xfrm>
            <a:custGeom>
              <a:avLst/>
              <a:gdLst>
                <a:gd name="T0" fmla="*/ 128 w 1610"/>
                <a:gd name="T1" fmla="*/ 0 h 1610"/>
                <a:gd name="T2" fmla="*/ 1481 w 1610"/>
                <a:gd name="T3" fmla="*/ 0 h 1610"/>
                <a:gd name="T4" fmla="*/ 1610 w 1610"/>
                <a:gd name="T5" fmla="*/ 128 h 1610"/>
                <a:gd name="T6" fmla="*/ 1610 w 1610"/>
                <a:gd name="T7" fmla="*/ 1481 h 1610"/>
                <a:gd name="T8" fmla="*/ 1481 w 1610"/>
                <a:gd name="T9" fmla="*/ 1610 h 1610"/>
                <a:gd name="T10" fmla="*/ 128 w 1610"/>
                <a:gd name="T11" fmla="*/ 1610 h 1610"/>
                <a:gd name="T12" fmla="*/ 0 w 1610"/>
                <a:gd name="T13" fmla="*/ 1481 h 1610"/>
                <a:gd name="T14" fmla="*/ 0 w 1610"/>
                <a:gd name="T15" fmla="*/ 128 h 1610"/>
                <a:gd name="T16" fmla="*/ 128 w 1610"/>
                <a:gd name="T17" fmla="*/ 0 h 16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10" h="1610">
                  <a:moveTo>
                    <a:pt x="128" y="0"/>
                  </a:moveTo>
                  <a:lnTo>
                    <a:pt x="1481" y="0"/>
                  </a:lnTo>
                  <a:cubicBezTo>
                    <a:pt x="1552" y="0"/>
                    <a:pt x="1610" y="58"/>
                    <a:pt x="1610" y="128"/>
                  </a:cubicBezTo>
                  <a:lnTo>
                    <a:pt x="1610" y="1481"/>
                  </a:lnTo>
                  <a:cubicBezTo>
                    <a:pt x="1610" y="1552"/>
                    <a:pt x="1552" y="1610"/>
                    <a:pt x="1481" y="1610"/>
                  </a:cubicBezTo>
                  <a:lnTo>
                    <a:pt x="128" y="1610"/>
                  </a:lnTo>
                  <a:cubicBezTo>
                    <a:pt x="58" y="1610"/>
                    <a:pt x="0" y="1552"/>
                    <a:pt x="0" y="1481"/>
                  </a:cubicBezTo>
                  <a:lnTo>
                    <a:pt x="0" y="128"/>
                  </a:lnTo>
                  <a:cubicBezTo>
                    <a:pt x="0" y="58"/>
                    <a:pt x="58" y="0"/>
                    <a:pt x="128" y="0"/>
                  </a:cubicBezTo>
                  <a:close/>
                </a:path>
              </a:pathLst>
            </a:custGeom>
            <a:solidFill>
              <a:srgbClr val="E223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392" tIns="45696" rIns="91392" bIns="45696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 sz="1199" dirty="0">
                <a:solidFill>
                  <a:schemeClr val="bg1"/>
                </a:solidFill>
                <a:latin typeface="Arial"/>
                <a:ea typeface="宋体" panose="02010600030101010101" pitchFamily="2" charset="-122"/>
              </a:endParaRPr>
            </a:p>
          </p:txBody>
        </p:sp>
        <p:sp>
          <p:nvSpPr>
            <p:cNvPr id="21" name="文本框 20">
              <a:extLst>
                <a:ext uri="{FF2B5EF4-FFF2-40B4-BE49-F238E27FC236}">
                  <a16:creationId xmlns:a16="http://schemas.microsoft.com/office/drawing/2014/main" xmlns="" id="{4E58ACF8-FD42-4A76-BCF3-F3C204AC956E}"/>
                </a:ext>
              </a:extLst>
            </p:cNvPr>
            <p:cNvSpPr txBox="1"/>
            <p:nvPr/>
          </p:nvSpPr>
          <p:spPr>
            <a:xfrm>
              <a:off x="1208946" y="1224466"/>
              <a:ext cx="648170" cy="10000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r>
                <a:rPr lang="en-US" altLang="zh-CN" sz="3598" dirty="0">
                  <a:solidFill>
                    <a:schemeClr val="bg1"/>
                  </a:solidFill>
                  <a:latin typeface="Lifeline JL" panose="00000400000000000000" pitchFamily="2" charset="0"/>
                  <a:ea typeface="宋体" panose="02010600030101010101" pitchFamily="2" charset="-122"/>
                </a:rPr>
                <a:t>3</a:t>
              </a:r>
              <a:endParaRPr lang="zh-CN" altLang="en-US" sz="3598" dirty="0">
                <a:solidFill>
                  <a:schemeClr val="bg1"/>
                </a:solidFill>
                <a:latin typeface="Lifeline JL" panose="00000400000000000000" pitchFamily="2" charset="0"/>
                <a:ea typeface="宋体" panose="02010600030101010101" pitchFamily="2" charset="-122"/>
              </a:endParaRPr>
            </a:p>
          </p:txBody>
        </p:sp>
      </p:grpSp>
      <p:sp>
        <p:nvSpPr>
          <p:cNvPr id="22" name="TextBox 4">
            <a:extLst>
              <a:ext uri="{FF2B5EF4-FFF2-40B4-BE49-F238E27FC236}">
                <a16:creationId xmlns:a16="http://schemas.microsoft.com/office/drawing/2014/main" xmlns="" id="{98EB0E45-AE2E-4E2E-850D-AA6CC1ED0633}"/>
              </a:ext>
            </a:extLst>
          </p:cNvPr>
          <p:cNvSpPr txBox="1"/>
          <p:nvPr/>
        </p:nvSpPr>
        <p:spPr>
          <a:xfrm>
            <a:off x="2242099" y="4229324"/>
            <a:ext cx="4921727" cy="522948"/>
          </a:xfrm>
          <a:prstGeom prst="rect">
            <a:avLst/>
          </a:prstGeom>
          <a:solidFill>
            <a:srgbClr val="586270"/>
          </a:solidFill>
        </p:spPr>
        <p:txBody>
          <a:bodyPr wrap="square" rtlCol="0">
            <a:spAutoFit/>
          </a:bodyPr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zh-CN" altLang="en-US" sz="2799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t>销售目标</a:t>
            </a:r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xmlns="" id="{215CC8F9-C89F-40C0-AD59-5335DA18385F}"/>
              </a:ext>
            </a:extLst>
          </p:cNvPr>
          <p:cNvSpPr/>
          <p:nvPr/>
        </p:nvSpPr>
        <p:spPr>
          <a:xfrm>
            <a:off x="1267315" y="4910143"/>
            <a:ext cx="5915806" cy="10151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zh-CN" altLang="zh-CN" sz="1999" b="0" i="0" u="none" strike="noStrike" kern="0" cap="none" spc="0" normalizeH="0" baseline="0" noProof="0" dirty="0">
                <a:ln>
                  <a:noFill/>
                </a:ln>
                <a:solidFill>
                  <a:srgbClr val="605958"/>
                </a:solidFill>
                <a:effectLst/>
                <a:uLnTx/>
                <a:uFillTx/>
              </a:rPr>
              <a:t>根据</a:t>
            </a:r>
            <a:r>
              <a:rPr kumimoji="0" lang="zh-CN" altLang="en-US" sz="1999" b="0" i="0" u="none" strike="noStrike" kern="0" cap="none" spc="0" normalizeH="0" baseline="0" noProof="0" dirty="0">
                <a:ln>
                  <a:noFill/>
                </a:ln>
                <a:solidFill>
                  <a:srgbClr val="605958"/>
                </a:solidFill>
                <a:effectLst/>
                <a:uLnTx/>
                <a:uFillTx/>
              </a:rPr>
              <a:t>海东市</a:t>
            </a:r>
            <a:r>
              <a:rPr kumimoji="0" lang="zh-CN" altLang="zh-CN" sz="1999" b="0" i="0" u="none" strike="noStrike" kern="0" cap="none" spc="0" normalizeH="0" baseline="0" noProof="0" dirty="0">
                <a:ln>
                  <a:noFill/>
                </a:ln>
                <a:solidFill>
                  <a:srgbClr val="605958"/>
                </a:solidFill>
                <a:effectLst/>
                <a:uLnTx/>
                <a:uFillTx/>
              </a:rPr>
              <a:t>的实际情况，预估第一年销量在</a:t>
            </a:r>
            <a:r>
              <a:rPr kumimoji="0" lang="en-US" altLang="zh-CN" sz="1999" b="1" i="0" u="none" strike="noStrike" kern="0" cap="none" spc="0" normalizeH="0" baseline="0" noProof="0" dirty="0">
                <a:ln>
                  <a:noFill/>
                </a:ln>
                <a:solidFill>
                  <a:srgbClr val="E2231A"/>
                </a:solidFill>
                <a:effectLst/>
                <a:uLnTx/>
                <a:uFillTx/>
              </a:rPr>
              <a:t>1000</a:t>
            </a:r>
            <a:r>
              <a:rPr kumimoji="0" lang="zh-CN" altLang="zh-CN" sz="1999" b="1" i="0" u="none" strike="noStrike" kern="0" cap="none" spc="0" normalizeH="0" baseline="0" noProof="0" dirty="0">
                <a:ln>
                  <a:noFill/>
                </a:ln>
                <a:solidFill>
                  <a:srgbClr val="E2231A"/>
                </a:solidFill>
                <a:effectLst/>
                <a:uLnTx/>
                <a:uFillTx/>
              </a:rPr>
              <a:t>台</a:t>
            </a:r>
            <a:r>
              <a:rPr kumimoji="0" lang="zh-CN" altLang="en-US" sz="1999" b="0" i="0" u="none" strike="noStrike" kern="0" cap="none" spc="0" normalizeH="0" baseline="0" noProof="0" dirty="0">
                <a:ln>
                  <a:noFill/>
                </a:ln>
                <a:solidFill>
                  <a:srgbClr val="605958"/>
                </a:solidFill>
                <a:effectLst/>
                <a:uLnTx/>
                <a:uFillTx/>
              </a:rPr>
              <a:t>设备</a:t>
            </a:r>
            <a:r>
              <a:rPr kumimoji="0" lang="zh-CN" altLang="zh-CN" sz="1999" b="0" i="0" u="none" strike="noStrike" kern="0" cap="none" spc="0" normalizeH="0" baseline="0" noProof="0" dirty="0">
                <a:ln>
                  <a:noFill/>
                </a:ln>
                <a:solidFill>
                  <a:srgbClr val="605958"/>
                </a:solidFill>
                <a:effectLst/>
                <a:uLnTx/>
                <a:uFillTx/>
              </a:rPr>
              <a:t>，销售毛利约</a:t>
            </a:r>
            <a:r>
              <a:rPr kumimoji="0" lang="zh-CN" altLang="zh-CN" sz="1999" b="1" i="0" u="none" strike="noStrike" kern="0" cap="none" spc="0" normalizeH="0" baseline="0" noProof="0" dirty="0">
                <a:ln>
                  <a:noFill/>
                </a:ln>
                <a:solidFill>
                  <a:srgbClr val="E2231A"/>
                </a:solidFill>
                <a:effectLst/>
                <a:uLnTx/>
                <a:uFillTx/>
              </a:rPr>
              <a:t>86万</a:t>
            </a:r>
            <a:r>
              <a:rPr kumimoji="0" lang="zh-CN" altLang="zh-CN" sz="1999" b="0" i="0" u="none" strike="noStrike" kern="0" cap="none" spc="0" normalizeH="0" baseline="0" noProof="0" dirty="0">
                <a:ln>
                  <a:noFill/>
                </a:ln>
                <a:solidFill>
                  <a:srgbClr val="605958"/>
                </a:solidFill>
                <a:effectLst/>
                <a:uLnTx/>
                <a:uFillTx/>
              </a:rPr>
              <a:t>。制定以下任务</a:t>
            </a:r>
            <a:r>
              <a:rPr kumimoji="0" lang="zh-CN" altLang="en-US" sz="1999" b="0" i="0" u="none" strike="noStrike" kern="0" cap="none" spc="0" normalizeH="0" baseline="0" noProof="0" dirty="0">
                <a:ln>
                  <a:noFill/>
                </a:ln>
                <a:solidFill>
                  <a:srgbClr val="605958"/>
                </a:solidFill>
                <a:effectLst/>
                <a:uLnTx/>
                <a:uFillTx/>
              </a:rPr>
              <a:t>。具体每月销售计划请见销售表。</a:t>
            </a:r>
            <a:endParaRPr kumimoji="0" lang="zh-CN" altLang="zh-CN" sz="1999" b="0" i="0" u="none" strike="noStrike" kern="0" cap="none" spc="0" normalizeH="0" baseline="0" noProof="0" dirty="0">
              <a:ln>
                <a:noFill/>
              </a:ln>
              <a:solidFill>
                <a:srgbClr val="605958"/>
              </a:solidFill>
              <a:effectLst/>
              <a:uLnTx/>
              <a:uFillTx/>
            </a:endParaRPr>
          </a:p>
        </p:txBody>
      </p:sp>
      <p:grpSp>
        <p:nvGrpSpPr>
          <p:cNvPr id="24" name="组合 23">
            <a:extLst>
              <a:ext uri="{FF2B5EF4-FFF2-40B4-BE49-F238E27FC236}">
                <a16:creationId xmlns:a16="http://schemas.microsoft.com/office/drawing/2014/main" xmlns="" id="{4F93C84A-B1DE-4790-BA7B-3D908478E308}"/>
              </a:ext>
            </a:extLst>
          </p:cNvPr>
          <p:cNvGrpSpPr/>
          <p:nvPr/>
        </p:nvGrpSpPr>
        <p:grpSpPr>
          <a:xfrm>
            <a:off x="1395658" y="4159953"/>
            <a:ext cx="678141" cy="661689"/>
            <a:chOff x="1027646" y="1207688"/>
            <a:chExt cx="1049788" cy="1024320"/>
          </a:xfrm>
        </p:grpSpPr>
        <p:sp>
          <p:nvSpPr>
            <p:cNvPr id="25" name="Freeform 17">
              <a:extLst>
                <a:ext uri="{FF2B5EF4-FFF2-40B4-BE49-F238E27FC236}">
                  <a16:creationId xmlns:a16="http://schemas.microsoft.com/office/drawing/2014/main" xmlns="" id="{764CED3A-F6A0-4B5B-B995-5326BF59DFE5}"/>
                </a:ext>
              </a:extLst>
            </p:cNvPr>
            <p:cNvSpPr/>
            <p:nvPr/>
          </p:nvSpPr>
          <p:spPr bwMode="auto">
            <a:xfrm>
              <a:off x="1027646" y="1207688"/>
              <a:ext cx="1049788" cy="1024320"/>
            </a:xfrm>
            <a:custGeom>
              <a:avLst/>
              <a:gdLst>
                <a:gd name="T0" fmla="*/ 128 w 1610"/>
                <a:gd name="T1" fmla="*/ 0 h 1610"/>
                <a:gd name="T2" fmla="*/ 1481 w 1610"/>
                <a:gd name="T3" fmla="*/ 0 h 1610"/>
                <a:gd name="T4" fmla="*/ 1610 w 1610"/>
                <a:gd name="T5" fmla="*/ 128 h 1610"/>
                <a:gd name="T6" fmla="*/ 1610 w 1610"/>
                <a:gd name="T7" fmla="*/ 1481 h 1610"/>
                <a:gd name="T8" fmla="*/ 1481 w 1610"/>
                <a:gd name="T9" fmla="*/ 1610 h 1610"/>
                <a:gd name="T10" fmla="*/ 128 w 1610"/>
                <a:gd name="T11" fmla="*/ 1610 h 1610"/>
                <a:gd name="T12" fmla="*/ 0 w 1610"/>
                <a:gd name="T13" fmla="*/ 1481 h 1610"/>
                <a:gd name="T14" fmla="*/ 0 w 1610"/>
                <a:gd name="T15" fmla="*/ 128 h 1610"/>
                <a:gd name="T16" fmla="*/ 128 w 1610"/>
                <a:gd name="T17" fmla="*/ 0 h 16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10" h="1610">
                  <a:moveTo>
                    <a:pt x="128" y="0"/>
                  </a:moveTo>
                  <a:lnTo>
                    <a:pt x="1481" y="0"/>
                  </a:lnTo>
                  <a:cubicBezTo>
                    <a:pt x="1552" y="0"/>
                    <a:pt x="1610" y="58"/>
                    <a:pt x="1610" y="128"/>
                  </a:cubicBezTo>
                  <a:lnTo>
                    <a:pt x="1610" y="1481"/>
                  </a:lnTo>
                  <a:cubicBezTo>
                    <a:pt x="1610" y="1552"/>
                    <a:pt x="1552" y="1610"/>
                    <a:pt x="1481" y="1610"/>
                  </a:cubicBezTo>
                  <a:lnTo>
                    <a:pt x="128" y="1610"/>
                  </a:lnTo>
                  <a:cubicBezTo>
                    <a:pt x="58" y="1610"/>
                    <a:pt x="0" y="1552"/>
                    <a:pt x="0" y="1481"/>
                  </a:cubicBezTo>
                  <a:lnTo>
                    <a:pt x="0" y="128"/>
                  </a:lnTo>
                  <a:cubicBezTo>
                    <a:pt x="0" y="58"/>
                    <a:pt x="58" y="0"/>
                    <a:pt x="128" y="0"/>
                  </a:cubicBezTo>
                  <a:close/>
                </a:path>
              </a:pathLst>
            </a:custGeom>
            <a:solidFill>
              <a:srgbClr val="E223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392" tIns="45696" rIns="91392" bIns="45696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 sz="1199">
                <a:solidFill>
                  <a:schemeClr val="bg1"/>
                </a:solidFill>
                <a:latin typeface="Arial"/>
                <a:ea typeface="宋体" panose="02010600030101010101" pitchFamily="2" charset="-122"/>
              </a:endParaRPr>
            </a:p>
          </p:txBody>
        </p:sp>
        <p:sp>
          <p:nvSpPr>
            <p:cNvPr id="26" name="文本框 25">
              <a:extLst>
                <a:ext uri="{FF2B5EF4-FFF2-40B4-BE49-F238E27FC236}">
                  <a16:creationId xmlns:a16="http://schemas.microsoft.com/office/drawing/2014/main" xmlns="" id="{64D8A786-8FC6-43C9-9050-9F3A2174BF5E}"/>
                </a:ext>
              </a:extLst>
            </p:cNvPr>
            <p:cNvSpPr txBox="1"/>
            <p:nvPr/>
          </p:nvSpPr>
          <p:spPr>
            <a:xfrm>
              <a:off x="1208948" y="1224466"/>
              <a:ext cx="648170" cy="10000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r>
                <a:rPr lang="en-US" altLang="zh-CN" sz="3598" dirty="0">
                  <a:solidFill>
                    <a:schemeClr val="bg1"/>
                  </a:solidFill>
                  <a:latin typeface="Lifeline JL" panose="00000400000000000000" pitchFamily="2" charset="0"/>
                  <a:ea typeface="宋体" panose="02010600030101010101" pitchFamily="2" charset="-122"/>
                </a:rPr>
                <a:t>4</a:t>
              </a:r>
              <a:endParaRPr lang="zh-CN" altLang="en-US" sz="3598" dirty="0">
                <a:solidFill>
                  <a:schemeClr val="bg1"/>
                </a:solidFill>
                <a:latin typeface="Lifeline JL" panose="00000400000000000000" pitchFamily="2" charset="0"/>
                <a:ea typeface="宋体" panose="02010600030101010101" pitchFamily="2" charset="-122"/>
              </a:endParaRPr>
            </a:p>
          </p:txBody>
        </p:sp>
      </p:grpSp>
      <p:pic>
        <p:nvPicPr>
          <p:cNvPr id="27" name="图片 26">
            <a:extLst>
              <a:ext uri="{FF2B5EF4-FFF2-40B4-BE49-F238E27FC236}">
                <a16:creationId xmlns:a16="http://schemas.microsoft.com/office/drawing/2014/main" xmlns="" id="{F965BB32-92A3-40E5-91C5-4E23A77E9AE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3799" r="30240"/>
          <a:stretch>
            <a:fillRect/>
          </a:stretch>
        </p:blipFill>
        <p:spPr>
          <a:xfrm>
            <a:off x="7752184" y="1647928"/>
            <a:ext cx="3362918" cy="386758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5186700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/>
      <p:bldP spid="22" grpId="0" animBg="1"/>
      <p:bldP spid="23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等腰三角形 1">
            <a:extLst>
              <a:ext uri="{FF2B5EF4-FFF2-40B4-BE49-F238E27FC236}">
                <a16:creationId xmlns:a16="http://schemas.microsoft.com/office/drawing/2014/main" xmlns="" id="{E03FF942-5B72-4117-AEBA-D825C16190E6}"/>
              </a:ext>
            </a:extLst>
          </p:cNvPr>
          <p:cNvSpPr/>
          <p:nvPr/>
        </p:nvSpPr>
        <p:spPr>
          <a:xfrm rot="5400000">
            <a:off x="-68579" y="342600"/>
            <a:ext cx="994396" cy="857236"/>
          </a:xfrm>
          <a:prstGeom prst="triangle">
            <a:avLst>
              <a:gd name="adj" fmla="val 63472"/>
            </a:avLst>
          </a:prstGeom>
          <a:solidFill>
            <a:srgbClr val="E2231A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grpSp>
        <p:nvGrpSpPr>
          <p:cNvPr id="3" name="组合 2">
            <a:extLst>
              <a:ext uri="{FF2B5EF4-FFF2-40B4-BE49-F238E27FC236}">
                <a16:creationId xmlns:a16="http://schemas.microsoft.com/office/drawing/2014/main" xmlns="" id="{37C7F446-3027-4E73-845F-A37221734D59}"/>
              </a:ext>
            </a:extLst>
          </p:cNvPr>
          <p:cNvGrpSpPr/>
          <p:nvPr/>
        </p:nvGrpSpPr>
        <p:grpSpPr>
          <a:xfrm>
            <a:off x="1055440" y="550092"/>
            <a:ext cx="6558644" cy="763582"/>
            <a:chOff x="874713" y="281210"/>
            <a:chExt cx="6558644" cy="763582"/>
          </a:xfrm>
        </p:grpSpPr>
        <p:sp>
          <p:nvSpPr>
            <p:cNvPr id="4" name="文本框 3">
              <a:extLst>
                <a:ext uri="{FF2B5EF4-FFF2-40B4-BE49-F238E27FC236}">
                  <a16:creationId xmlns:a16="http://schemas.microsoft.com/office/drawing/2014/main" xmlns="" id="{46588791-5A77-4B65-86CE-CB3568DE1BC4}"/>
                </a:ext>
              </a:extLst>
            </p:cNvPr>
            <p:cNvSpPr txBox="1"/>
            <p:nvPr/>
          </p:nvSpPr>
          <p:spPr>
            <a:xfrm>
              <a:off x="874713" y="281210"/>
              <a:ext cx="5109091" cy="58477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3200" b="1" dirty="0">
                  <a:solidFill>
                    <a:srgbClr val="E2231A"/>
                  </a:solidFill>
                  <a:latin typeface="Arial"/>
                </a:rPr>
                <a:t>销售部经营计划（第一年）</a:t>
              </a:r>
            </a:p>
          </p:txBody>
        </p:sp>
        <p:sp>
          <p:nvSpPr>
            <p:cNvPr id="5" name="文本框 4">
              <a:extLst>
                <a:ext uri="{FF2B5EF4-FFF2-40B4-BE49-F238E27FC236}">
                  <a16:creationId xmlns:a16="http://schemas.microsoft.com/office/drawing/2014/main" xmlns="" id="{CA0DCDAA-0243-4F72-8081-B233C5CFAECA}"/>
                </a:ext>
              </a:extLst>
            </p:cNvPr>
            <p:cNvSpPr txBox="1"/>
            <p:nvPr/>
          </p:nvSpPr>
          <p:spPr>
            <a:xfrm>
              <a:off x="874713" y="775551"/>
              <a:ext cx="6558644" cy="26924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100" dirty="0">
                  <a:solidFill>
                    <a:prstClr val="white">
                      <a:lumMod val="50000"/>
                    </a:prstClr>
                  </a:solidFill>
                  <a:latin typeface="Arial"/>
                </a:rPr>
                <a:t>Sales department business plan (first year)</a:t>
              </a:r>
            </a:p>
          </p:txBody>
        </p:sp>
      </p:grpSp>
      <p:sp>
        <p:nvSpPr>
          <p:cNvPr id="58" name="椭圆 54">
            <a:extLst>
              <a:ext uri="{FF2B5EF4-FFF2-40B4-BE49-F238E27FC236}">
                <a16:creationId xmlns:a16="http://schemas.microsoft.com/office/drawing/2014/main" xmlns="" id="{09195D81-62CD-4B92-9AD5-BD321FA0E516}"/>
              </a:ext>
            </a:extLst>
          </p:cNvPr>
          <p:cNvSpPr/>
          <p:nvPr/>
        </p:nvSpPr>
        <p:spPr>
          <a:xfrm>
            <a:off x="3875326" y="2603206"/>
            <a:ext cx="4636869" cy="2402897"/>
          </a:xfrm>
          <a:custGeom>
            <a:avLst/>
            <a:gdLst>
              <a:gd name="connsiteX0" fmla="*/ 0 w 3439659"/>
              <a:gd name="connsiteY0" fmla="*/ 1719830 h 3439659"/>
              <a:gd name="connsiteX1" fmla="*/ 1719830 w 3439659"/>
              <a:gd name="connsiteY1" fmla="*/ 0 h 3439659"/>
              <a:gd name="connsiteX2" fmla="*/ 3439660 w 3439659"/>
              <a:gd name="connsiteY2" fmla="*/ 1719830 h 3439659"/>
              <a:gd name="connsiteX3" fmla="*/ 1719830 w 3439659"/>
              <a:gd name="connsiteY3" fmla="*/ 3439660 h 3439659"/>
              <a:gd name="connsiteX4" fmla="*/ 0 w 3439659"/>
              <a:gd name="connsiteY4" fmla="*/ 1719830 h 3439659"/>
              <a:gd name="connsiteX0" fmla="*/ 0 w 3487467"/>
              <a:gd name="connsiteY0" fmla="*/ 0 h 1719830"/>
              <a:gd name="connsiteX1" fmla="*/ 3439660 w 3487467"/>
              <a:gd name="connsiteY1" fmla="*/ 0 h 1719830"/>
              <a:gd name="connsiteX2" fmla="*/ 1719830 w 3487467"/>
              <a:gd name="connsiteY2" fmla="*/ 1719830 h 1719830"/>
              <a:gd name="connsiteX3" fmla="*/ 0 w 3487467"/>
              <a:gd name="connsiteY3" fmla="*/ 0 h 1719830"/>
              <a:gd name="connsiteX0" fmla="*/ 6132 w 3493599"/>
              <a:gd name="connsiteY0" fmla="*/ 130018 h 1849848"/>
              <a:gd name="connsiteX1" fmla="*/ 3445792 w 3493599"/>
              <a:gd name="connsiteY1" fmla="*/ 130018 h 1849848"/>
              <a:gd name="connsiteX2" fmla="*/ 1725962 w 3493599"/>
              <a:gd name="connsiteY2" fmla="*/ 1849848 h 1849848"/>
              <a:gd name="connsiteX3" fmla="*/ 6132 w 3493599"/>
              <a:gd name="connsiteY3" fmla="*/ 130018 h 1849848"/>
              <a:gd name="connsiteX0" fmla="*/ 6132 w 3493599"/>
              <a:gd name="connsiteY0" fmla="*/ 35412 h 1755242"/>
              <a:gd name="connsiteX1" fmla="*/ 3445792 w 3493599"/>
              <a:gd name="connsiteY1" fmla="*/ 35412 h 1755242"/>
              <a:gd name="connsiteX2" fmla="*/ 1725962 w 3493599"/>
              <a:gd name="connsiteY2" fmla="*/ 1755242 h 1755242"/>
              <a:gd name="connsiteX3" fmla="*/ 6132 w 3493599"/>
              <a:gd name="connsiteY3" fmla="*/ 35412 h 1755242"/>
              <a:gd name="connsiteX0" fmla="*/ 4377 w 3488420"/>
              <a:gd name="connsiteY0" fmla="*/ 11795 h 1772900"/>
              <a:gd name="connsiteX1" fmla="*/ 3450912 w 3488420"/>
              <a:gd name="connsiteY1" fmla="*/ 53046 h 1772900"/>
              <a:gd name="connsiteX2" fmla="*/ 1731082 w 3488420"/>
              <a:gd name="connsiteY2" fmla="*/ 1772876 h 1772900"/>
              <a:gd name="connsiteX3" fmla="*/ 4377 w 3488420"/>
              <a:gd name="connsiteY3" fmla="*/ 11795 h 1772900"/>
              <a:gd name="connsiteX0" fmla="*/ 39013 w 3522446"/>
              <a:gd name="connsiteY0" fmla="*/ 134148 h 1909003"/>
              <a:gd name="connsiteX1" fmla="*/ 3485548 w 3522446"/>
              <a:gd name="connsiteY1" fmla="*/ 175399 h 1909003"/>
              <a:gd name="connsiteX2" fmla="*/ 1738217 w 3522446"/>
              <a:gd name="connsiteY2" fmla="*/ 1908979 h 1909003"/>
              <a:gd name="connsiteX3" fmla="*/ 39013 w 3522446"/>
              <a:gd name="connsiteY3" fmla="*/ 134148 h 1909003"/>
              <a:gd name="connsiteX0" fmla="*/ 55067 w 3553265"/>
              <a:gd name="connsiteY0" fmla="*/ 134148 h 1909002"/>
              <a:gd name="connsiteX1" fmla="*/ 3501602 w 3553265"/>
              <a:gd name="connsiteY1" fmla="*/ 175399 h 1909002"/>
              <a:gd name="connsiteX2" fmla="*/ 1754271 w 3553265"/>
              <a:gd name="connsiteY2" fmla="*/ 1908979 h 1909002"/>
              <a:gd name="connsiteX3" fmla="*/ 55067 w 3553265"/>
              <a:gd name="connsiteY3" fmla="*/ 134148 h 1909002"/>
              <a:gd name="connsiteX0" fmla="*/ 39426 w 3502160"/>
              <a:gd name="connsiteY0" fmla="*/ 134148 h 1909003"/>
              <a:gd name="connsiteX1" fmla="*/ 3465335 w 3502160"/>
              <a:gd name="connsiteY1" fmla="*/ 175399 h 1909003"/>
              <a:gd name="connsiteX2" fmla="*/ 1718004 w 3502160"/>
              <a:gd name="connsiteY2" fmla="*/ 1908979 h 1909003"/>
              <a:gd name="connsiteX3" fmla="*/ 39426 w 3502160"/>
              <a:gd name="connsiteY3" fmla="*/ 134148 h 1909003"/>
              <a:gd name="connsiteX0" fmla="*/ 8999 w 3471733"/>
              <a:gd name="connsiteY0" fmla="*/ 21578 h 1796433"/>
              <a:gd name="connsiteX1" fmla="*/ 3434908 w 3471733"/>
              <a:gd name="connsiteY1" fmla="*/ 62829 h 1796433"/>
              <a:gd name="connsiteX2" fmla="*/ 1687577 w 3471733"/>
              <a:gd name="connsiteY2" fmla="*/ 1796409 h 1796433"/>
              <a:gd name="connsiteX3" fmla="*/ 8999 w 3471733"/>
              <a:gd name="connsiteY3" fmla="*/ 21578 h 1796433"/>
              <a:gd name="connsiteX0" fmla="*/ 39425 w 3502159"/>
              <a:gd name="connsiteY0" fmla="*/ 135675 h 1931154"/>
              <a:gd name="connsiteX1" fmla="*/ 3465334 w 3502159"/>
              <a:gd name="connsiteY1" fmla="*/ 176926 h 1931154"/>
              <a:gd name="connsiteX2" fmla="*/ 1718003 w 3502159"/>
              <a:gd name="connsiteY2" fmla="*/ 1931131 h 1931154"/>
              <a:gd name="connsiteX3" fmla="*/ 39425 w 3502159"/>
              <a:gd name="connsiteY3" fmla="*/ 135675 h 1931154"/>
              <a:gd name="connsiteX0" fmla="*/ 7276 w 3470010"/>
              <a:gd name="connsiteY0" fmla="*/ 26065 h 1821544"/>
              <a:gd name="connsiteX1" fmla="*/ 3433185 w 3470010"/>
              <a:gd name="connsiteY1" fmla="*/ 67316 h 1821544"/>
              <a:gd name="connsiteX2" fmla="*/ 1685854 w 3470010"/>
              <a:gd name="connsiteY2" fmla="*/ 1821521 h 1821544"/>
              <a:gd name="connsiteX3" fmla="*/ 7276 w 3470010"/>
              <a:gd name="connsiteY3" fmla="*/ 26065 h 1821544"/>
              <a:gd name="connsiteX0" fmla="*/ 12669 w 3492943"/>
              <a:gd name="connsiteY0" fmla="*/ 26065 h 1822469"/>
              <a:gd name="connsiteX1" fmla="*/ 3438578 w 3492943"/>
              <a:gd name="connsiteY1" fmla="*/ 67316 h 1822469"/>
              <a:gd name="connsiteX2" fmla="*/ 1691247 w 3492943"/>
              <a:gd name="connsiteY2" fmla="*/ 1821521 h 1822469"/>
              <a:gd name="connsiteX3" fmla="*/ 12669 w 3492943"/>
              <a:gd name="connsiteY3" fmla="*/ 26065 h 1822469"/>
              <a:gd name="connsiteX0" fmla="*/ 48756 w 3529030"/>
              <a:gd name="connsiteY0" fmla="*/ 3139 h 1799516"/>
              <a:gd name="connsiteX1" fmla="*/ 3474665 w 3529030"/>
              <a:gd name="connsiteY1" fmla="*/ 44390 h 1799516"/>
              <a:gd name="connsiteX2" fmla="*/ 1727334 w 3529030"/>
              <a:gd name="connsiteY2" fmla="*/ 1798595 h 1799516"/>
              <a:gd name="connsiteX3" fmla="*/ 48756 w 3529030"/>
              <a:gd name="connsiteY3" fmla="*/ 3139 h 1799516"/>
              <a:gd name="connsiteX0" fmla="*/ 48756 w 3529030"/>
              <a:gd name="connsiteY0" fmla="*/ 5796 h 1802173"/>
              <a:gd name="connsiteX1" fmla="*/ 3474665 w 3529030"/>
              <a:gd name="connsiteY1" fmla="*/ 47047 h 1802173"/>
              <a:gd name="connsiteX2" fmla="*/ 1727334 w 3529030"/>
              <a:gd name="connsiteY2" fmla="*/ 1801252 h 1802173"/>
              <a:gd name="connsiteX3" fmla="*/ 48756 w 3529030"/>
              <a:gd name="connsiteY3" fmla="*/ 5796 h 1802173"/>
              <a:gd name="connsiteX0" fmla="*/ 48756 w 3477652"/>
              <a:gd name="connsiteY0" fmla="*/ 5796 h 1802173"/>
              <a:gd name="connsiteX1" fmla="*/ 3474665 w 3477652"/>
              <a:gd name="connsiteY1" fmla="*/ 47047 h 1802173"/>
              <a:gd name="connsiteX2" fmla="*/ 1727334 w 3477652"/>
              <a:gd name="connsiteY2" fmla="*/ 1801252 h 1802173"/>
              <a:gd name="connsiteX3" fmla="*/ 48756 w 3477652"/>
              <a:gd name="connsiteY3" fmla="*/ 5796 h 18021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77652" h="1802173">
                <a:moveTo>
                  <a:pt x="48756" y="5796"/>
                </a:moveTo>
                <a:cubicBezTo>
                  <a:pt x="305602" y="15937"/>
                  <a:pt x="3181151" y="-33335"/>
                  <a:pt x="3474665" y="47047"/>
                </a:cubicBezTo>
                <a:cubicBezTo>
                  <a:pt x="3527547" y="271809"/>
                  <a:pt x="2875835" y="1753126"/>
                  <a:pt x="1727334" y="1801252"/>
                </a:cubicBezTo>
                <a:cubicBezTo>
                  <a:pt x="578833" y="1849378"/>
                  <a:pt x="-208090" y="-4345"/>
                  <a:pt x="48756" y="5796"/>
                </a:cubicBezTo>
                <a:close/>
              </a:path>
            </a:pathLst>
          </a:custGeom>
          <a:noFill/>
          <a:ln w="12700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  <a:latin typeface="微软雅黑"/>
              <a:ea typeface="微软雅黑"/>
              <a:cs typeface="+mn-ea"/>
              <a:sym typeface="微软雅黑"/>
            </a:endParaRPr>
          </a:p>
        </p:txBody>
      </p:sp>
      <p:sp>
        <p:nvSpPr>
          <p:cNvPr id="59" name="TextBox 1">
            <a:extLst>
              <a:ext uri="{FF2B5EF4-FFF2-40B4-BE49-F238E27FC236}">
                <a16:creationId xmlns:a16="http://schemas.microsoft.com/office/drawing/2014/main" xmlns="" id="{E14FDC9D-5D89-48BB-A46C-3A467F7A1F8F}"/>
              </a:ext>
            </a:extLst>
          </p:cNvPr>
          <p:cNvSpPr txBox="1"/>
          <p:nvPr/>
        </p:nvSpPr>
        <p:spPr>
          <a:xfrm>
            <a:off x="1149610" y="2362840"/>
            <a:ext cx="2160000" cy="384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59985" tIns="0" rIns="159985" bIns="0" rtlCol="0" anchor="t">
            <a:noAutofit/>
          </a:bodyPr>
          <a:lstStyle>
            <a:defPPr>
              <a:defRPr lang="zh-CN"/>
            </a:defPPr>
            <a:lvl1pPr marL="285750" indent="-285750">
              <a:lnSpc>
                <a:spcPct val="120000"/>
              </a:lnSpc>
              <a:buClr>
                <a:schemeClr val="accent1"/>
              </a:buClr>
              <a:buFont typeface="Wingdings" panose="05000000000000000000" pitchFamily="2" charset="2"/>
              <a:buChar char="n"/>
              <a:defRPr sz="1200" b="1">
                <a:solidFill>
                  <a:schemeClr val="bg1">
                    <a:lumMod val="50000"/>
                  </a:schemeClr>
                </a:solidFill>
                <a:cs typeface="+mn-ea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marL="0" indent="0" algn="r">
              <a:buClr>
                <a:srgbClr val="0070C0"/>
              </a:buClr>
              <a:buNone/>
            </a:pPr>
            <a:r>
              <a:rPr lang="zh-CN" altLang="en-US" sz="1867" dirty="0">
                <a:solidFill>
                  <a:srgbClr val="CC0000"/>
                </a:solidFill>
                <a:sym typeface="微软雅黑"/>
              </a:rPr>
              <a:t>场地面积</a:t>
            </a:r>
          </a:p>
        </p:txBody>
      </p:sp>
      <p:cxnSp>
        <p:nvCxnSpPr>
          <p:cNvPr id="60" name="直接连接符 59">
            <a:extLst>
              <a:ext uri="{FF2B5EF4-FFF2-40B4-BE49-F238E27FC236}">
                <a16:creationId xmlns:a16="http://schemas.microsoft.com/office/drawing/2014/main" xmlns="" id="{D4984BF2-84B7-42AD-9F28-6C705458C070}"/>
              </a:ext>
            </a:extLst>
          </p:cNvPr>
          <p:cNvCxnSpPr/>
          <p:nvPr/>
        </p:nvCxnSpPr>
        <p:spPr>
          <a:xfrm flipV="1">
            <a:off x="4165666" y="2597895"/>
            <a:ext cx="1998864" cy="1405789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直接连接符 60">
            <a:extLst>
              <a:ext uri="{FF2B5EF4-FFF2-40B4-BE49-F238E27FC236}">
                <a16:creationId xmlns:a16="http://schemas.microsoft.com/office/drawing/2014/main" xmlns="" id="{69523EE3-13DC-47B6-B493-08A0907CCA02}"/>
              </a:ext>
            </a:extLst>
          </p:cNvPr>
          <p:cNvCxnSpPr/>
          <p:nvPr/>
        </p:nvCxnSpPr>
        <p:spPr>
          <a:xfrm flipV="1">
            <a:off x="5329447" y="2597896"/>
            <a:ext cx="835083" cy="2372619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直接连接符 61">
            <a:extLst>
              <a:ext uri="{FF2B5EF4-FFF2-40B4-BE49-F238E27FC236}">
                <a16:creationId xmlns:a16="http://schemas.microsoft.com/office/drawing/2014/main" xmlns="" id="{D3973A3A-876E-43FC-9D65-7CA3799D011B}"/>
              </a:ext>
            </a:extLst>
          </p:cNvPr>
          <p:cNvCxnSpPr/>
          <p:nvPr/>
        </p:nvCxnSpPr>
        <p:spPr>
          <a:xfrm flipH="1" flipV="1">
            <a:off x="6164534" y="2597930"/>
            <a:ext cx="894095" cy="228953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直接连接符 62">
            <a:extLst>
              <a:ext uri="{FF2B5EF4-FFF2-40B4-BE49-F238E27FC236}">
                <a16:creationId xmlns:a16="http://schemas.microsoft.com/office/drawing/2014/main" xmlns="" id="{CEE2F712-00D8-470E-8682-8CD53BB28346}"/>
              </a:ext>
            </a:extLst>
          </p:cNvPr>
          <p:cNvCxnSpPr/>
          <p:nvPr/>
        </p:nvCxnSpPr>
        <p:spPr>
          <a:xfrm flipH="1" flipV="1">
            <a:off x="6164530" y="2597895"/>
            <a:ext cx="1953653" cy="1405789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椭圆 63">
            <a:extLst>
              <a:ext uri="{FF2B5EF4-FFF2-40B4-BE49-F238E27FC236}">
                <a16:creationId xmlns:a16="http://schemas.microsoft.com/office/drawing/2014/main" xmlns="" id="{A2CD3F99-D986-4005-A23E-96A05ABBF89C}"/>
              </a:ext>
            </a:extLst>
          </p:cNvPr>
          <p:cNvSpPr/>
          <p:nvPr/>
        </p:nvSpPr>
        <p:spPr>
          <a:xfrm>
            <a:off x="3899806" y="3473257"/>
            <a:ext cx="880176" cy="880176"/>
          </a:xfrm>
          <a:prstGeom prst="ellipse">
            <a:avLst/>
          </a:prstGeom>
          <a:solidFill>
            <a:srgbClr val="CC0000"/>
          </a:solidFill>
          <a:ln>
            <a:noFill/>
          </a:ln>
          <a:effectLst>
            <a:outerShdw blurRad="381000" dist="101600" dir="2700000" algn="ctr" rotWithShape="0">
              <a:srgbClr val="000000">
                <a:alpha val="3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>
                <a:solidFill>
                  <a:prstClr val="white"/>
                </a:solidFill>
                <a:latin typeface="微软雅黑"/>
                <a:ea typeface="微软雅黑"/>
                <a:cs typeface="+mn-ea"/>
                <a:sym typeface="微软雅黑"/>
              </a:rPr>
              <a:t>02</a:t>
            </a:r>
            <a:endParaRPr lang="zh-CN" altLang="en-US" sz="2400" b="1" dirty="0">
              <a:solidFill>
                <a:prstClr val="white"/>
              </a:solidFill>
              <a:latin typeface="微软雅黑"/>
              <a:ea typeface="微软雅黑"/>
              <a:cs typeface="+mn-ea"/>
              <a:sym typeface="微软雅黑"/>
            </a:endParaRPr>
          </a:p>
        </p:txBody>
      </p:sp>
      <p:sp>
        <p:nvSpPr>
          <p:cNvPr id="65" name="椭圆 64">
            <a:extLst>
              <a:ext uri="{FF2B5EF4-FFF2-40B4-BE49-F238E27FC236}">
                <a16:creationId xmlns:a16="http://schemas.microsoft.com/office/drawing/2014/main" xmlns="" id="{3CEAD595-C413-4A38-B7FB-38DB8E7002B6}"/>
              </a:ext>
            </a:extLst>
          </p:cNvPr>
          <p:cNvSpPr/>
          <p:nvPr/>
        </p:nvSpPr>
        <p:spPr>
          <a:xfrm>
            <a:off x="4941791" y="4447337"/>
            <a:ext cx="880176" cy="880176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ffectLst>
            <a:outerShdw blurRad="381000" dist="101600" dir="2700000" algn="ctr" rotWithShape="0">
              <a:srgbClr val="000000">
                <a:alpha val="3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>
                <a:solidFill>
                  <a:prstClr val="white"/>
                </a:solidFill>
                <a:latin typeface="微软雅黑"/>
                <a:ea typeface="微软雅黑"/>
                <a:cs typeface="+mn-ea"/>
                <a:sym typeface="微软雅黑"/>
              </a:rPr>
              <a:t>03</a:t>
            </a:r>
            <a:endParaRPr lang="zh-CN" altLang="en-US" sz="2400" b="1" dirty="0">
              <a:solidFill>
                <a:prstClr val="white"/>
              </a:solidFill>
              <a:latin typeface="微软雅黑"/>
              <a:ea typeface="微软雅黑"/>
              <a:cs typeface="+mn-ea"/>
              <a:sym typeface="微软雅黑"/>
            </a:endParaRPr>
          </a:p>
        </p:txBody>
      </p:sp>
      <p:sp>
        <p:nvSpPr>
          <p:cNvPr id="66" name="椭圆 65">
            <a:extLst>
              <a:ext uri="{FF2B5EF4-FFF2-40B4-BE49-F238E27FC236}">
                <a16:creationId xmlns:a16="http://schemas.microsoft.com/office/drawing/2014/main" xmlns="" id="{194843AD-A69A-425B-AFF5-E9ED5BCE2C28}"/>
              </a:ext>
            </a:extLst>
          </p:cNvPr>
          <p:cNvSpPr/>
          <p:nvPr/>
        </p:nvSpPr>
        <p:spPr>
          <a:xfrm>
            <a:off x="6611578" y="4402352"/>
            <a:ext cx="880176" cy="880176"/>
          </a:xfrm>
          <a:prstGeom prst="ellipse">
            <a:avLst/>
          </a:prstGeom>
          <a:solidFill>
            <a:srgbClr val="CC0000"/>
          </a:solidFill>
          <a:ln>
            <a:noFill/>
          </a:ln>
          <a:effectLst>
            <a:outerShdw blurRad="381000" dist="101600" dir="2700000" algn="ctr" rotWithShape="0">
              <a:srgbClr val="000000">
                <a:alpha val="3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>
                <a:solidFill>
                  <a:prstClr val="white"/>
                </a:solidFill>
                <a:latin typeface="微软雅黑"/>
                <a:ea typeface="微软雅黑"/>
                <a:cs typeface="+mn-ea"/>
                <a:sym typeface="微软雅黑"/>
              </a:rPr>
              <a:t>04</a:t>
            </a:r>
            <a:endParaRPr lang="zh-CN" altLang="en-US" sz="2400" b="1" dirty="0">
              <a:solidFill>
                <a:prstClr val="white"/>
              </a:solidFill>
              <a:latin typeface="微软雅黑"/>
              <a:ea typeface="微软雅黑"/>
              <a:cs typeface="+mn-ea"/>
              <a:sym typeface="微软雅黑"/>
            </a:endParaRPr>
          </a:p>
        </p:txBody>
      </p:sp>
      <p:sp>
        <p:nvSpPr>
          <p:cNvPr id="67" name="椭圆 66">
            <a:extLst>
              <a:ext uri="{FF2B5EF4-FFF2-40B4-BE49-F238E27FC236}">
                <a16:creationId xmlns:a16="http://schemas.microsoft.com/office/drawing/2014/main" xmlns="" id="{C3F1107A-1451-4473-99EE-4430C7B7CD98}"/>
              </a:ext>
            </a:extLst>
          </p:cNvPr>
          <p:cNvSpPr/>
          <p:nvPr/>
        </p:nvSpPr>
        <p:spPr>
          <a:xfrm>
            <a:off x="7616167" y="3344112"/>
            <a:ext cx="880176" cy="880176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ffectLst>
            <a:outerShdw blurRad="381000" dist="101600" dir="2700000" algn="ctr" rotWithShape="0">
              <a:srgbClr val="000000">
                <a:alpha val="3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>
                <a:solidFill>
                  <a:prstClr val="white"/>
                </a:solidFill>
                <a:latin typeface="微软雅黑"/>
                <a:ea typeface="微软雅黑"/>
                <a:cs typeface="+mn-ea"/>
                <a:sym typeface="微软雅黑"/>
              </a:rPr>
              <a:t>05</a:t>
            </a:r>
            <a:endParaRPr lang="zh-CN" altLang="en-US" sz="2400" b="1" dirty="0">
              <a:solidFill>
                <a:prstClr val="white"/>
              </a:solidFill>
              <a:latin typeface="微软雅黑"/>
              <a:ea typeface="微软雅黑"/>
              <a:cs typeface="+mn-ea"/>
              <a:sym typeface="微软雅黑"/>
            </a:endParaRPr>
          </a:p>
        </p:txBody>
      </p:sp>
      <p:sp>
        <p:nvSpPr>
          <p:cNvPr id="68" name="椭圆 67">
            <a:extLst>
              <a:ext uri="{FF2B5EF4-FFF2-40B4-BE49-F238E27FC236}">
                <a16:creationId xmlns:a16="http://schemas.microsoft.com/office/drawing/2014/main" xmlns="" id="{7D26F7D2-D19E-4B3C-BEBE-E59774FB06CA}"/>
              </a:ext>
            </a:extLst>
          </p:cNvPr>
          <p:cNvSpPr/>
          <p:nvPr/>
        </p:nvSpPr>
        <p:spPr>
          <a:xfrm>
            <a:off x="8014132" y="2187158"/>
            <a:ext cx="880176" cy="880176"/>
          </a:xfrm>
          <a:prstGeom prst="ellipse">
            <a:avLst/>
          </a:prstGeom>
          <a:solidFill>
            <a:srgbClr val="CC0000"/>
          </a:solidFill>
          <a:ln>
            <a:noFill/>
          </a:ln>
          <a:effectLst>
            <a:outerShdw blurRad="381000" dist="101600" dir="2700000" algn="ctr" rotWithShape="0">
              <a:srgbClr val="000000">
                <a:alpha val="3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>
                <a:solidFill>
                  <a:prstClr val="white"/>
                </a:solidFill>
                <a:latin typeface="微软雅黑"/>
                <a:ea typeface="微软雅黑"/>
                <a:cs typeface="+mn-ea"/>
                <a:sym typeface="微软雅黑"/>
              </a:rPr>
              <a:t>06</a:t>
            </a:r>
            <a:endParaRPr lang="zh-CN" altLang="en-US" sz="2400" b="1" dirty="0">
              <a:solidFill>
                <a:prstClr val="white"/>
              </a:solidFill>
              <a:latin typeface="微软雅黑"/>
              <a:ea typeface="微软雅黑"/>
              <a:cs typeface="+mn-ea"/>
              <a:sym typeface="微软雅黑"/>
            </a:endParaRPr>
          </a:p>
        </p:txBody>
      </p:sp>
      <p:sp>
        <p:nvSpPr>
          <p:cNvPr id="69" name="椭圆 68">
            <a:extLst>
              <a:ext uri="{FF2B5EF4-FFF2-40B4-BE49-F238E27FC236}">
                <a16:creationId xmlns:a16="http://schemas.microsoft.com/office/drawing/2014/main" xmlns="" id="{E26BA822-2FE8-4DF7-A0CD-DB62076D8AD9}"/>
              </a:ext>
            </a:extLst>
          </p:cNvPr>
          <p:cNvSpPr/>
          <p:nvPr/>
        </p:nvSpPr>
        <p:spPr>
          <a:xfrm>
            <a:off x="3525516" y="2171954"/>
            <a:ext cx="880176" cy="880176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ffectLst>
            <a:outerShdw blurRad="381000" dist="101600" dir="2700000" algn="ctr" rotWithShape="0">
              <a:srgbClr val="000000">
                <a:alpha val="3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>
                <a:solidFill>
                  <a:prstClr val="white"/>
                </a:solidFill>
                <a:latin typeface="微软雅黑"/>
                <a:ea typeface="微软雅黑"/>
                <a:cs typeface="+mn-ea"/>
                <a:sym typeface="微软雅黑"/>
              </a:rPr>
              <a:t>01</a:t>
            </a:r>
            <a:endParaRPr lang="zh-CN" altLang="en-US" sz="2400" b="1" dirty="0">
              <a:solidFill>
                <a:prstClr val="white"/>
              </a:solidFill>
              <a:latin typeface="微软雅黑"/>
              <a:ea typeface="微软雅黑"/>
              <a:cs typeface="+mn-ea"/>
              <a:sym typeface="微软雅黑"/>
            </a:endParaRPr>
          </a:p>
        </p:txBody>
      </p:sp>
      <p:sp>
        <p:nvSpPr>
          <p:cNvPr id="70" name="TextBox 34">
            <a:extLst>
              <a:ext uri="{FF2B5EF4-FFF2-40B4-BE49-F238E27FC236}">
                <a16:creationId xmlns:a16="http://schemas.microsoft.com/office/drawing/2014/main" xmlns="" id="{C3FCB99E-944E-47E4-8EC9-0E61ABAF43D6}"/>
              </a:ext>
            </a:extLst>
          </p:cNvPr>
          <p:cNvSpPr txBox="1"/>
          <p:nvPr/>
        </p:nvSpPr>
        <p:spPr>
          <a:xfrm>
            <a:off x="765327" y="2675462"/>
            <a:ext cx="2544283" cy="5614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ts val="1867"/>
              </a:lnSpc>
              <a:defRPr/>
            </a:pP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微软雅黑"/>
              </a:rPr>
              <a:t>2000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微软雅黑"/>
              </a:rPr>
              <a:t>平米，维修工位</a:t>
            </a: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微软雅黑"/>
              </a:rPr>
              <a:t>20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微软雅黑"/>
              </a:rPr>
              <a:t>个，人员配置</a:t>
            </a: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微软雅黑"/>
              </a:rPr>
              <a:t>16-18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微软雅黑"/>
              </a:rPr>
              <a:t>人</a:t>
            </a:r>
          </a:p>
        </p:txBody>
      </p:sp>
      <p:sp>
        <p:nvSpPr>
          <p:cNvPr id="71" name="TextBox 35">
            <a:extLst>
              <a:ext uri="{FF2B5EF4-FFF2-40B4-BE49-F238E27FC236}">
                <a16:creationId xmlns:a16="http://schemas.microsoft.com/office/drawing/2014/main" xmlns="" id="{026B22AF-DEA5-4D29-90CC-5D6DC6E67065}"/>
              </a:ext>
            </a:extLst>
          </p:cNvPr>
          <p:cNvSpPr txBox="1"/>
          <p:nvPr/>
        </p:nvSpPr>
        <p:spPr>
          <a:xfrm>
            <a:off x="1725674" y="3899010"/>
            <a:ext cx="2160000" cy="384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59985" tIns="0" rIns="159985" bIns="0" rtlCol="0" anchor="t">
            <a:noAutofit/>
          </a:bodyPr>
          <a:lstStyle>
            <a:defPPr>
              <a:defRPr lang="zh-CN"/>
            </a:defPPr>
            <a:lvl1pPr marL="285750" indent="-285750">
              <a:lnSpc>
                <a:spcPct val="120000"/>
              </a:lnSpc>
              <a:buClr>
                <a:schemeClr val="accent1"/>
              </a:buClr>
              <a:buFont typeface="Wingdings" panose="05000000000000000000" pitchFamily="2" charset="2"/>
              <a:buChar char="n"/>
              <a:defRPr sz="1400" b="1">
                <a:solidFill>
                  <a:schemeClr val="bg1">
                    <a:lumMod val="50000"/>
                  </a:schemeClr>
                </a:solidFill>
                <a:cs typeface="+mn-ea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marL="0" indent="0" algn="r">
              <a:buClr>
                <a:srgbClr val="FFB601"/>
              </a:buClr>
              <a:buNone/>
            </a:pPr>
            <a:r>
              <a:rPr lang="zh-CN" altLang="en-US" sz="1867" dirty="0">
                <a:solidFill>
                  <a:srgbClr val="CC0000"/>
                </a:solidFill>
                <a:sym typeface="微软雅黑"/>
              </a:rPr>
              <a:t>经营目标</a:t>
            </a:r>
          </a:p>
        </p:txBody>
      </p:sp>
      <p:sp>
        <p:nvSpPr>
          <p:cNvPr id="72" name="TextBox 36">
            <a:extLst>
              <a:ext uri="{FF2B5EF4-FFF2-40B4-BE49-F238E27FC236}">
                <a16:creationId xmlns:a16="http://schemas.microsoft.com/office/drawing/2014/main" xmlns="" id="{FE08C428-D0DF-4910-9C21-87AF1AF1D45C}"/>
              </a:ext>
            </a:extLst>
          </p:cNvPr>
          <p:cNvSpPr txBox="1"/>
          <p:nvPr/>
        </p:nvSpPr>
        <p:spPr>
          <a:xfrm>
            <a:off x="1311111" y="4211632"/>
            <a:ext cx="2622568" cy="805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ts val="1867"/>
              </a:lnSpc>
              <a:defRPr/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微软雅黑"/>
              </a:rPr>
              <a:t>预计前半年为亏损期，半年以后售后开始盈利，在两年时间内收回成本。</a:t>
            </a:r>
          </a:p>
        </p:txBody>
      </p:sp>
      <p:sp>
        <p:nvSpPr>
          <p:cNvPr id="73" name="TextBox 37">
            <a:extLst>
              <a:ext uri="{FF2B5EF4-FFF2-40B4-BE49-F238E27FC236}">
                <a16:creationId xmlns:a16="http://schemas.microsoft.com/office/drawing/2014/main" xmlns="" id="{59074C9A-E0F3-465C-BEA3-1514617EBC44}"/>
              </a:ext>
            </a:extLst>
          </p:cNvPr>
          <p:cNvSpPr txBox="1"/>
          <p:nvPr/>
        </p:nvSpPr>
        <p:spPr>
          <a:xfrm>
            <a:off x="2781791" y="5173354"/>
            <a:ext cx="2160000" cy="384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59985" tIns="0" rIns="159985" bIns="0" rtlCol="0" anchor="t">
            <a:noAutofit/>
          </a:bodyPr>
          <a:lstStyle>
            <a:defPPr>
              <a:defRPr lang="zh-CN"/>
            </a:defPPr>
            <a:lvl1pPr marL="285750" indent="-285750">
              <a:lnSpc>
                <a:spcPct val="120000"/>
              </a:lnSpc>
              <a:buClr>
                <a:schemeClr val="accent1"/>
              </a:buClr>
              <a:buFont typeface="Wingdings" panose="05000000000000000000" pitchFamily="2" charset="2"/>
              <a:buChar char="n"/>
              <a:defRPr sz="1400" b="1">
                <a:solidFill>
                  <a:schemeClr val="bg1">
                    <a:lumMod val="50000"/>
                  </a:schemeClr>
                </a:solidFill>
                <a:cs typeface="+mn-ea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marL="0" indent="0" algn="r">
              <a:buClr>
                <a:srgbClr val="0070C0"/>
              </a:buClr>
              <a:buNone/>
            </a:pPr>
            <a:r>
              <a:rPr lang="zh-CN" altLang="en-US" sz="1867" dirty="0">
                <a:solidFill>
                  <a:srgbClr val="CC0000"/>
                </a:solidFill>
                <a:sym typeface="微软雅黑"/>
              </a:rPr>
              <a:t>流动资金</a:t>
            </a:r>
          </a:p>
        </p:txBody>
      </p:sp>
      <p:sp>
        <p:nvSpPr>
          <p:cNvPr id="74" name="TextBox 38">
            <a:extLst>
              <a:ext uri="{FF2B5EF4-FFF2-40B4-BE49-F238E27FC236}">
                <a16:creationId xmlns:a16="http://schemas.microsoft.com/office/drawing/2014/main" xmlns="" id="{A879B372-BAC7-46D1-A556-8DDE03E90F39}"/>
              </a:ext>
            </a:extLst>
          </p:cNvPr>
          <p:cNvSpPr txBox="1"/>
          <p:nvPr/>
        </p:nvSpPr>
        <p:spPr>
          <a:xfrm>
            <a:off x="2422892" y="5459770"/>
            <a:ext cx="2518899" cy="5614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ts val="1867"/>
              </a:lnSpc>
              <a:defRPr/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微软雅黑"/>
              </a:rPr>
              <a:t>考虑前期亏损需准备半年的流动资金约</a:t>
            </a: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微软雅黑"/>
              </a:rPr>
              <a:t>60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微软雅黑"/>
              </a:rPr>
              <a:t>万左右。</a:t>
            </a:r>
          </a:p>
        </p:txBody>
      </p:sp>
      <p:sp>
        <p:nvSpPr>
          <p:cNvPr id="75" name="TextBox 39">
            <a:extLst>
              <a:ext uri="{FF2B5EF4-FFF2-40B4-BE49-F238E27FC236}">
                <a16:creationId xmlns:a16="http://schemas.microsoft.com/office/drawing/2014/main" xmlns="" id="{6BD89750-86B8-4271-8B7A-D6785D11A5A9}"/>
              </a:ext>
            </a:extLst>
          </p:cNvPr>
          <p:cNvSpPr txBox="1"/>
          <p:nvPr/>
        </p:nvSpPr>
        <p:spPr>
          <a:xfrm>
            <a:off x="7150036" y="5173354"/>
            <a:ext cx="2160000" cy="384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59985" tIns="0" rIns="159985" bIns="0" rtlCol="0" anchor="t">
            <a:noAutofit/>
          </a:bodyPr>
          <a:lstStyle>
            <a:defPPr>
              <a:defRPr lang="zh-CN"/>
            </a:defPPr>
            <a:lvl1pPr marL="285750" indent="-285750">
              <a:lnSpc>
                <a:spcPct val="120000"/>
              </a:lnSpc>
              <a:buClr>
                <a:schemeClr val="accent1"/>
              </a:buClr>
              <a:buFont typeface="Wingdings" panose="05000000000000000000" pitchFamily="2" charset="2"/>
              <a:buChar char="n"/>
              <a:defRPr sz="1400" b="1">
                <a:solidFill>
                  <a:schemeClr val="bg1">
                    <a:lumMod val="50000"/>
                  </a:schemeClr>
                </a:solidFill>
                <a:cs typeface="+mn-ea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marL="0" indent="0">
              <a:buClr>
                <a:srgbClr val="FFB601"/>
              </a:buClr>
              <a:buNone/>
            </a:pPr>
            <a:r>
              <a:rPr lang="zh-CN" altLang="en-US" sz="1867" dirty="0">
                <a:solidFill>
                  <a:srgbClr val="CC0000"/>
                </a:solidFill>
                <a:sym typeface="微软雅黑"/>
              </a:rPr>
              <a:t>人员渠道</a:t>
            </a:r>
          </a:p>
        </p:txBody>
      </p:sp>
      <p:sp>
        <p:nvSpPr>
          <p:cNvPr id="76" name="TextBox 40">
            <a:extLst>
              <a:ext uri="{FF2B5EF4-FFF2-40B4-BE49-F238E27FC236}">
                <a16:creationId xmlns:a16="http://schemas.microsoft.com/office/drawing/2014/main" xmlns="" id="{C2366BFD-AA44-4012-9EC8-A2EED1A487A6}"/>
              </a:ext>
            </a:extLst>
          </p:cNvPr>
          <p:cNvSpPr txBox="1"/>
          <p:nvPr/>
        </p:nvSpPr>
        <p:spPr>
          <a:xfrm>
            <a:off x="7198042" y="5486810"/>
            <a:ext cx="2544283" cy="805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867"/>
              </a:lnSpc>
              <a:defRPr/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微软雅黑"/>
              </a:rPr>
              <a:t>管理人员和技术人员来自高端品牌</a:t>
            </a: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微软雅黑"/>
              </a:rPr>
              <a:t>4S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微软雅黑"/>
              </a:rPr>
              <a:t>店，技术人员</a:t>
            </a: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微软雅黑"/>
              </a:rPr>
              <a:t>5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微软雅黑"/>
              </a:rPr>
              <a:t>年以上的</a:t>
            </a: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微软雅黑"/>
              </a:rPr>
              <a:t>4S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微软雅黑"/>
              </a:rPr>
              <a:t>维修经验。</a:t>
            </a:r>
          </a:p>
        </p:txBody>
      </p:sp>
      <p:sp>
        <p:nvSpPr>
          <p:cNvPr id="77" name="TextBox 41">
            <a:extLst>
              <a:ext uri="{FF2B5EF4-FFF2-40B4-BE49-F238E27FC236}">
                <a16:creationId xmlns:a16="http://schemas.microsoft.com/office/drawing/2014/main" xmlns="" id="{C2612BF2-7751-47B0-AC12-F6E72442D8EC}"/>
              </a:ext>
            </a:extLst>
          </p:cNvPr>
          <p:cNvSpPr txBox="1"/>
          <p:nvPr/>
        </p:nvSpPr>
        <p:spPr>
          <a:xfrm>
            <a:off x="8350170" y="3899010"/>
            <a:ext cx="2160000" cy="384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59985" tIns="0" rIns="159985" bIns="0" rtlCol="0" anchor="t">
            <a:noAutofit/>
          </a:bodyPr>
          <a:lstStyle>
            <a:defPPr>
              <a:defRPr lang="zh-CN"/>
            </a:defPPr>
            <a:lvl1pPr marL="285750" indent="-285750">
              <a:lnSpc>
                <a:spcPct val="120000"/>
              </a:lnSpc>
              <a:buClr>
                <a:schemeClr val="accent1"/>
              </a:buClr>
              <a:buFont typeface="Wingdings" panose="05000000000000000000" pitchFamily="2" charset="2"/>
              <a:buChar char="n"/>
              <a:defRPr sz="1400" b="1">
                <a:solidFill>
                  <a:schemeClr val="bg1">
                    <a:lumMod val="50000"/>
                  </a:schemeClr>
                </a:solidFill>
                <a:cs typeface="+mn-ea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marL="0" indent="0">
              <a:buClr>
                <a:srgbClr val="0070C0"/>
              </a:buClr>
              <a:buNone/>
            </a:pPr>
            <a:r>
              <a:rPr lang="zh-CN" altLang="en-US" sz="1867" dirty="0">
                <a:solidFill>
                  <a:srgbClr val="CC0000"/>
                </a:solidFill>
                <a:sym typeface="微软雅黑"/>
              </a:rPr>
              <a:t>人员配置</a:t>
            </a:r>
          </a:p>
        </p:txBody>
      </p:sp>
      <p:sp>
        <p:nvSpPr>
          <p:cNvPr id="78" name="TextBox 42">
            <a:extLst>
              <a:ext uri="{FF2B5EF4-FFF2-40B4-BE49-F238E27FC236}">
                <a16:creationId xmlns:a16="http://schemas.microsoft.com/office/drawing/2014/main" xmlns="" id="{38B475E0-3C5C-4030-AA37-4658492A6AE9}"/>
              </a:ext>
            </a:extLst>
          </p:cNvPr>
          <p:cNvSpPr txBox="1"/>
          <p:nvPr/>
        </p:nvSpPr>
        <p:spPr>
          <a:xfrm>
            <a:off x="8302164" y="4240186"/>
            <a:ext cx="2544283" cy="805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867"/>
              </a:lnSpc>
              <a:defRPr/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微软雅黑"/>
              </a:rPr>
              <a:t>服务总监，技术主管各</a:t>
            </a: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微软雅黑"/>
              </a:rPr>
              <a:t>1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微软雅黑"/>
              </a:rPr>
              <a:t>人，顾问</a:t>
            </a: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微软雅黑"/>
              </a:rPr>
              <a:t>2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微软雅黑"/>
              </a:rPr>
              <a:t>人，各类技师</a:t>
            </a: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微软雅黑"/>
              </a:rPr>
              <a:t>8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微软雅黑"/>
              </a:rPr>
              <a:t>人，学徒若干。</a:t>
            </a:r>
          </a:p>
        </p:txBody>
      </p:sp>
      <p:sp>
        <p:nvSpPr>
          <p:cNvPr id="79" name="TextBox 43">
            <a:extLst>
              <a:ext uri="{FF2B5EF4-FFF2-40B4-BE49-F238E27FC236}">
                <a16:creationId xmlns:a16="http://schemas.microsoft.com/office/drawing/2014/main" xmlns="" id="{085325DC-AA6B-4B45-B8C3-8A06B68FF5DB}"/>
              </a:ext>
            </a:extLst>
          </p:cNvPr>
          <p:cNvSpPr txBox="1"/>
          <p:nvPr/>
        </p:nvSpPr>
        <p:spPr>
          <a:xfrm>
            <a:off x="8878228" y="2362840"/>
            <a:ext cx="2160000" cy="384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59985" tIns="0" rIns="159985" bIns="0" rtlCol="0" anchor="t">
            <a:noAutofit/>
          </a:bodyPr>
          <a:lstStyle>
            <a:defPPr>
              <a:defRPr lang="zh-CN"/>
            </a:defPPr>
            <a:lvl1pPr marL="285750" indent="-285750">
              <a:lnSpc>
                <a:spcPct val="120000"/>
              </a:lnSpc>
              <a:buClr>
                <a:schemeClr val="accent1"/>
              </a:buClr>
              <a:buFont typeface="Wingdings" panose="05000000000000000000" pitchFamily="2" charset="2"/>
              <a:buChar char="n"/>
              <a:defRPr sz="1400" b="1">
                <a:solidFill>
                  <a:schemeClr val="bg1">
                    <a:lumMod val="50000"/>
                  </a:schemeClr>
                </a:solidFill>
                <a:cs typeface="+mn-ea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marL="0" indent="0">
              <a:buClr>
                <a:srgbClr val="FFB601"/>
              </a:buClr>
              <a:buNone/>
            </a:pPr>
            <a:r>
              <a:rPr lang="zh-CN" altLang="en-US" sz="1867" dirty="0">
                <a:solidFill>
                  <a:srgbClr val="CC0000"/>
                </a:solidFill>
                <a:sym typeface="微软雅黑"/>
              </a:rPr>
              <a:t>基础设备</a:t>
            </a:r>
          </a:p>
        </p:txBody>
      </p:sp>
      <p:sp>
        <p:nvSpPr>
          <p:cNvPr id="80" name="TextBox 44">
            <a:extLst>
              <a:ext uri="{FF2B5EF4-FFF2-40B4-BE49-F238E27FC236}">
                <a16:creationId xmlns:a16="http://schemas.microsoft.com/office/drawing/2014/main" xmlns="" id="{2978B48B-4EB9-4C08-8424-9571D4E66157}"/>
              </a:ext>
            </a:extLst>
          </p:cNvPr>
          <p:cNvSpPr txBox="1"/>
          <p:nvPr/>
        </p:nvSpPr>
        <p:spPr>
          <a:xfrm>
            <a:off x="8926234" y="2675462"/>
            <a:ext cx="2544283" cy="5614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867"/>
              </a:lnSpc>
              <a:defRPr/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微软雅黑"/>
              </a:rPr>
              <a:t>举升机、送救急车辆等。设备投入配备齐全在</a:t>
            </a: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微软雅黑"/>
              </a:rPr>
              <a:t>80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微软雅黑"/>
              </a:rPr>
              <a:t>万以内。</a:t>
            </a:r>
          </a:p>
        </p:txBody>
      </p:sp>
      <p:grpSp>
        <p:nvGrpSpPr>
          <p:cNvPr id="81" name="组合 80">
            <a:extLst>
              <a:ext uri="{FF2B5EF4-FFF2-40B4-BE49-F238E27FC236}">
                <a16:creationId xmlns:a16="http://schemas.microsoft.com/office/drawing/2014/main" xmlns="" id="{4F5E8E64-2B22-4B6B-A9FE-CEDE5AAF0C21}"/>
              </a:ext>
            </a:extLst>
          </p:cNvPr>
          <p:cNvGrpSpPr/>
          <p:nvPr/>
        </p:nvGrpSpPr>
        <p:grpSpPr>
          <a:xfrm>
            <a:off x="5204531" y="1612937"/>
            <a:ext cx="1920000" cy="1920000"/>
            <a:chOff x="3832951" y="1054702"/>
            <a:chExt cx="1440000" cy="1440000"/>
          </a:xfrm>
          <a:effectLst>
            <a:outerShdw blurRad="381000" dist="101600" dir="2700000" algn="ctr" rotWithShape="0">
              <a:srgbClr val="000000">
                <a:alpha val="30000"/>
              </a:srgbClr>
            </a:outerShdw>
          </a:effectLst>
        </p:grpSpPr>
        <p:sp>
          <p:nvSpPr>
            <p:cNvPr id="82" name="椭圆 81">
              <a:extLst>
                <a:ext uri="{FF2B5EF4-FFF2-40B4-BE49-F238E27FC236}">
                  <a16:creationId xmlns:a16="http://schemas.microsoft.com/office/drawing/2014/main" xmlns="" id="{114B1200-2B3E-4958-9E1C-E1CC0C91C7A0}"/>
                </a:ext>
              </a:extLst>
            </p:cNvPr>
            <p:cNvSpPr/>
            <p:nvPr/>
          </p:nvSpPr>
          <p:spPr>
            <a:xfrm>
              <a:off x="3832951" y="1054702"/>
              <a:ext cx="1440000" cy="1440000"/>
            </a:xfrm>
            <a:prstGeom prst="ellipse">
              <a:avLst/>
            </a:prstGeom>
            <a:solidFill>
              <a:srgbClr val="CC0000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/>
              <a:endParaRPr lang="zh-CN" altLang="en-US" sz="1867">
                <a:latin typeface="微软雅黑"/>
                <a:ea typeface="微软雅黑"/>
                <a:cs typeface="+mn-ea"/>
                <a:sym typeface="微软雅黑"/>
              </a:endParaRPr>
            </a:p>
          </p:txBody>
        </p:sp>
        <p:sp>
          <p:nvSpPr>
            <p:cNvPr id="83" name="TextBox 21">
              <a:extLst>
                <a:ext uri="{FF2B5EF4-FFF2-40B4-BE49-F238E27FC236}">
                  <a16:creationId xmlns:a16="http://schemas.microsoft.com/office/drawing/2014/main" xmlns="" id="{57B37165-8E0D-46DC-BB44-B8D50CFCE40F}"/>
                </a:ext>
              </a:extLst>
            </p:cNvPr>
            <p:cNvSpPr txBox="1"/>
            <p:nvPr/>
          </p:nvSpPr>
          <p:spPr>
            <a:xfrm>
              <a:off x="4025754" y="1473965"/>
              <a:ext cx="1068812" cy="707886"/>
            </a:xfrm>
            <a:prstGeom prst="rect">
              <a:avLst/>
            </a:prstGeom>
            <a:no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>
              <a:defPPr>
                <a:defRPr lang="zh-CN"/>
              </a:defPPr>
              <a:lvl1pPr algn="ctr">
                <a:defRPr sz="1400">
                  <a:solidFill>
                    <a:schemeClr val="lt1"/>
                  </a:solidFill>
                  <a:latin typeface="Impact" panose="020B0806030902050204" pitchFamily="34" charset="0"/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zh-CN" altLang="en-US" sz="2667" b="1" dirty="0">
                  <a:latin typeface="微软雅黑"/>
                  <a:cs typeface="+mn-ea"/>
                  <a:sym typeface="微软雅黑"/>
                </a:rPr>
                <a:t>售后部经营计划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473954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" dur="1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8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1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4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3" presetClass="entr" presetSubtype="16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3" presetClass="entr" presetSubtype="16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53" presetClass="entr" presetSubtype="16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53" presetClass="entr" presetSubtype="16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2800"/>
                            </p:stCondLst>
                            <p:childTnLst>
                              <p:par>
                                <p:cTn id="59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8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65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3300"/>
                            </p:stCondLst>
                            <p:childTnLst>
                              <p:par>
                                <p:cTn id="67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8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73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3800"/>
                            </p:stCondLst>
                            <p:childTnLst>
                              <p:par>
                                <p:cTn id="75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78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8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81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4300"/>
                            </p:stCondLst>
                            <p:childTnLst>
                              <p:par>
                                <p:cTn id="83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86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8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89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4800"/>
                            </p:stCondLst>
                            <p:childTnLst>
                              <p:par>
                                <p:cTn id="91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500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94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8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97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5300"/>
                            </p:stCondLst>
                            <p:childTnLst>
                              <p:par>
                                <p:cTn id="99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1" dur="500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02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18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05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" grpId="0" animBg="1"/>
      <p:bldP spid="59" grpId="0"/>
      <p:bldP spid="64" grpId="0" animBg="1"/>
      <p:bldP spid="65" grpId="0" animBg="1"/>
      <p:bldP spid="66" grpId="0" animBg="1"/>
      <p:bldP spid="67" grpId="0" animBg="1"/>
      <p:bldP spid="68" grpId="0" animBg="1"/>
      <p:bldP spid="69" grpId="0" animBg="1"/>
      <p:bldP spid="70" grpId="0"/>
      <p:bldP spid="71" grpId="0"/>
      <p:bldP spid="72" grpId="0"/>
      <p:bldP spid="73" grpId="0"/>
      <p:bldP spid="74" grpId="0"/>
      <p:bldP spid="75" grpId="0"/>
      <p:bldP spid="76" grpId="0"/>
      <p:bldP spid="77" grpId="0"/>
      <p:bldP spid="78" grpId="0"/>
      <p:bldP spid="79" grpId="0"/>
      <p:bldP spid="80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等腰三角形 1">
            <a:extLst>
              <a:ext uri="{FF2B5EF4-FFF2-40B4-BE49-F238E27FC236}">
                <a16:creationId xmlns:a16="http://schemas.microsoft.com/office/drawing/2014/main" xmlns="" id="{E03FF942-5B72-4117-AEBA-D825C16190E6}"/>
              </a:ext>
            </a:extLst>
          </p:cNvPr>
          <p:cNvSpPr/>
          <p:nvPr/>
        </p:nvSpPr>
        <p:spPr>
          <a:xfrm rot="5400000">
            <a:off x="-68579" y="342600"/>
            <a:ext cx="994396" cy="857236"/>
          </a:xfrm>
          <a:prstGeom prst="triangle">
            <a:avLst>
              <a:gd name="adj" fmla="val 63472"/>
            </a:avLst>
          </a:prstGeom>
          <a:solidFill>
            <a:srgbClr val="E2231A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grpSp>
        <p:nvGrpSpPr>
          <p:cNvPr id="3" name="组合 2">
            <a:extLst>
              <a:ext uri="{FF2B5EF4-FFF2-40B4-BE49-F238E27FC236}">
                <a16:creationId xmlns:a16="http://schemas.microsoft.com/office/drawing/2014/main" xmlns="" id="{37C7F446-3027-4E73-845F-A37221734D59}"/>
              </a:ext>
            </a:extLst>
          </p:cNvPr>
          <p:cNvGrpSpPr/>
          <p:nvPr/>
        </p:nvGrpSpPr>
        <p:grpSpPr>
          <a:xfrm>
            <a:off x="1055440" y="550092"/>
            <a:ext cx="6558644" cy="763582"/>
            <a:chOff x="874713" y="281210"/>
            <a:chExt cx="6558644" cy="763582"/>
          </a:xfrm>
        </p:grpSpPr>
        <p:sp>
          <p:nvSpPr>
            <p:cNvPr id="4" name="文本框 3">
              <a:extLst>
                <a:ext uri="{FF2B5EF4-FFF2-40B4-BE49-F238E27FC236}">
                  <a16:creationId xmlns:a16="http://schemas.microsoft.com/office/drawing/2014/main" xmlns="" id="{46588791-5A77-4B65-86CE-CB3568DE1BC4}"/>
                </a:ext>
              </a:extLst>
            </p:cNvPr>
            <p:cNvSpPr txBox="1"/>
            <p:nvPr/>
          </p:nvSpPr>
          <p:spPr>
            <a:xfrm>
              <a:off x="874713" y="281210"/>
              <a:ext cx="1826141" cy="58477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3200" b="1" dirty="0">
                  <a:solidFill>
                    <a:srgbClr val="E2231A"/>
                  </a:solidFill>
                  <a:latin typeface="Arial"/>
                </a:rPr>
                <a:t>附带项目</a:t>
              </a:r>
            </a:p>
          </p:txBody>
        </p:sp>
        <p:sp>
          <p:nvSpPr>
            <p:cNvPr id="5" name="文本框 4">
              <a:extLst>
                <a:ext uri="{FF2B5EF4-FFF2-40B4-BE49-F238E27FC236}">
                  <a16:creationId xmlns:a16="http://schemas.microsoft.com/office/drawing/2014/main" xmlns="" id="{CA0DCDAA-0243-4F72-8081-B233C5CFAECA}"/>
                </a:ext>
              </a:extLst>
            </p:cNvPr>
            <p:cNvSpPr txBox="1"/>
            <p:nvPr/>
          </p:nvSpPr>
          <p:spPr>
            <a:xfrm>
              <a:off x="874713" y="775551"/>
              <a:ext cx="6558644" cy="26924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100" dirty="0">
                  <a:solidFill>
                    <a:prstClr val="white">
                      <a:lumMod val="50000"/>
                    </a:prstClr>
                  </a:solidFill>
                  <a:latin typeface="Arial"/>
                </a:rPr>
                <a:t>Incidental project</a:t>
              </a:r>
            </a:p>
          </p:txBody>
        </p:sp>
      </p:grpSp>
      <p:grpSp>
        <p:nvGrpSpPr>
          <p:cNvPr id="45" name="Group 16">
            <a:extLst>
              <a:ext uri="{FF2B5EF4-FFF2-40B4-BE49-F238E27FC236}">
                <a16:creationId xmlns:a16="http://schemas.microsoft.com/office/drawing/2014/main" xmlns="" id="{D5979185-98FE-4D36-96F1-17CD69549D98}"/>
              </a:ext>
            </a:extLst>
          </p:cNvPr>
          <p:cNvGrpSpPr/>
          <p:nvPr/>
        </p:nvGrpSpPr>
        <p:grpSpPr>
          <a:xfrm>
            <a:off x="1471040" y="1772816"/>
            <a:ext cx="3869447" cy="3562856"/>
            <a:chOff x="1631504" y="1499745"/>
            <a:chExt cx="4190544" cy="3858510"/>
          </a:xfrm>
        </p:grpSpPr>
        <p:sp>
          <p:nvSpPr>
            <p:cNvPr id="46" name="Freeform: Shape 1">
              <a:extLst>
                <a:ext uri="{FF2B5EF4-FFF2-40B4-BE49-F238E27FC236}">
                  <a16:creationId xmlns:a16="http://schemas.microsoft.com/office/drawing/2014/main" xmlns="" id="{CA28F7B6-356D-40C6-9D8E-0C0EFD11669D}"/>
                </a:ext>
              </a:extLst>
            </p:cNvPr>
            <p:cNvSpPr/>
            <p:nvPr/>
          </p:nvSpPr>
          <p:spPr>
            <a:xfrm>
              <a:off x="3703135" y="2210879"/>
              <a:ext cx="1542819" cy="125707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cubicBezTo>
                    <a:pt x="10656" y="0"/>
                    <a:pt x="19519" y="9282"/>
                    <a:pt x="21600" y="21600"/>
                  </a:cubicBezTo>
                </a:path>
              </a:pathLst>
            </a:custGeom>
            <a:ln w="38100">
              <a:solidFill>
                <a:srgbClr val="FFFFFF">
                  <a:lumMod val="85000"/>
                </a:srgbClr>
              </a:solidFill>
              <a:miter/>
            </a:ln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endParaRPr>
            </a:p>
          </p:txBody>
        </p:sp>
        <p:sp>
          <p:nvSpPr>
            <p:cNvPr id="47" name="Freeform: Shape 2">
              <a:extLst>
                <a:ext uri="{FF2B5EF4-FFF2-40B4-BE49-F238E27FC236}">
                  <a16:creationId xmlns:a16="http://schemas.microsoft.com/office/drawing/2014/main" xmlns="" id="{F4C18373-A394-47DD-BB1E-FF39A4145EA3}"/>
                </a:ext>
              </a:extLst>
            </p:cNvPr>
            <p:cNvSpPr/>
            <p:nvPr/>
          </p:nvSpPr>
          <p:spPr>
            <a:xfrm>
              <a:off x="5151071" y="3386678"/>
              <a:ext cx="167085" cy="16038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4378"/>
                  </a:moveTo>
                  <a:lnTo>
                    <a:pt x="14306" y="21600"/>
                  </a:lnTo>
                  <a:lnTo>
                    <a:pt x="21600" y="0"/>
                  </a:lnTo>
                  <a:lnTo>
                    <a:pt x="0" y="4378"/>
                  </a:lnTo>
                  <a:close/>
                </a:path>
              </a:pathLst>
            </a:custGeom>
            <a:solidFill>
              <a:srgbClr val="FFFFFF">
                <a:lumMod val="85000"/>
              </a:srgbClr>
            </a:solidFill>
            <a:ln w="12700">
              <a:noFill/>
              <a:miter lim="400000"/>
            </a:ln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endParaRPr>
            </a:p>
          </p:txBody>
        </p:sp>
        <p:sp>
          <p:nvSpPr>
            <p:cNvPr id="48" name="Freeform: Shape 3">
              <a:extLst>
                <a:ext uri="{FF2B5EF4-FFF2-40B4-BE49-F238E27FC236}">
                  <a16:creationId xmlns:a16="http://schemas.microsoft.com/office/drawing/2014/main" xmlns="" id="{E7273E81-FD33-46D2-8C2A-DB86FE1B4656}"/>
                </a:ext>
              </a:extLst>
            </p:cNvPr>
            <p:cNvSpPr/>
            <p:nvPr/>
          </p:nvSpPr>
          <p:spPr>
            <a:xfrm>
              <a:off x="2569135" y="2601849"/>
              <a:ext cx="1157443" cy="87785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83" extrusionOk="0">
                  <a:moveTo>
                    <a:pt x="21600" y="9"/>
                  </a:moveTo>
                  <a:cubicBezTo>
                    <a:pt x="17681" y="-117"/>
                    <a:pt x="13715" y="1202"/>
                    <a:pt x="10083" y="3964"/>
                  </a:cubicBezTo>
                  <a:cubicBezTo>
                    <a:pt x="4874" y="8046"/>
                    <a:pt x="1434" y="14388"/>
                    <a:pt x="0" y="21483"/>
                  </a:cubicBezTo>
                </a:path>
              </a:pathLst>
            </a:custGeom>
            <a:ln w="38100">
              <a:solidFill>
                <a:srgbClr val="FFFFFF">
                  <a:lumMod val="85000"/>
                </a:srgbClr>
              </a:solidFill>
              <a:miter/>
            </a:ln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endParaRPr>
            </a:p>
          </p:txBody>
        </p:sp>
        <p:sp>
          <p:nvSpPr>
            <p:cNvPr id="49" name="Freeform: Shape 4">
              <a:extLst>
                <a:ext uri="{FF2B5EF4-FFF2-40B4-BE49-F238E27FC236}">
                  <a16:creationId xmlns:a16="http://schemas.microsoft.com/office/drawing/2014/main" xmlns="" id="{5876C514-96A8-42C1-A1D1-9283C1DDB2D3}"/>
                </a:ext>
              </a:extLst>
            </p:cNvPr>
            <p:cNvSpPr/>
            <p:nvPr/>
          </p:nvSpPr>
          <p:spPr>
            <a:xfrm>
              <a:off x="2505134" y="3395021"/>
              <a:ext cx="169224" cy="1606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4086"/>
                  </a:moveTo>
                  <a:lnTo>
                    <a:pt x="7200" y="21600"/>
                  </a:lnTo>
                  <a:lnTo>
                    <a:pt x="0" y="0"/>
                  </a:lnTo>
                  <a:lnTo>
                    <a:pt x="21600" y="4086"/>
                  </a:lnTo>
                  <a:close/>
                </a:path>
              </a:pathLst>
            </a:custGeom>
            <a:solidFill>
              <a:srgbClr val="FFFFFF">
                <a:lumMod val="85000"/>
              </a:srgbClr>
            </a:solidFill>
            <a:ln w="12700">
              <a:miter lim="400000"/>
            </a:ln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endParaRPr>
            </a:p>
          </p:txBody>
        </p:sp>
        <p:sp>
          <p:nvSpPr>
            <p:cNvPr id="50" name="Freeform: Shape 5">
              <a:extLst>
                <a:ext uri="{FF2B5EF4-FFF2-40B4-BE49-F238E27FC236}">
                  <a16:creationId xmlns:a16="http://schemas.microsoft.com/office/drawing/2014/main" xmlns="" id="{F7A49889-9EA0-4A16-AE6A-9F6A6232747F}"/>
                </a:ext>
              </a:extLst>
            </p:cNvPr>
            <p:cNvSpPr/>
            <p:nvPr/>
          </p:nvSpPr>
          <p:spPr>
            <a:xfrm>
              <a:off x="2999767" y="1499745"/>
              <a:ext cx="1462654" cy="146265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E2231A"/>
            </a:solidFill>
            <a:ln w="12700">
              <a:miter lim="400000"/>
            </a:ln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endParaRPr>
            </a:p>
          </p:txBody>
        </p:sp>
        <p:sp>
          <p:nvSpPr>
            <p:cNvPr id="51" name="Freeform: Shape 6">
              <a:extLst>
                <a:ext uri="{FF2B5EF4-FFF2-40B4-BE49-F238E27FC236}">
                  <a16:creationId xmlns:a16="http://schemas.microsoft.com/office/drawing/2014/main" xmlns="" id="{D5DD955C-657A-446B-AC34-D4AD897EF092}"/>
                </a:ext>
              </a:extLst>
            </p:cNvPr>
            <p:cNvSpPr/>
            <p:nvPr/>
          </p:nvSpPr>
          <p:spPr>
            <a:xfrm>
              <a:off x="3010984" y="5168828"/>
              <a:ext cx="188675" cy="18134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4261"/>
                  </a:moveTo>
                  <a:lnTo>
                    <a:pt x="14259" y="21600"/>
                  </a:lnTo>
                  <a:lnTo>
                    <a:pt x="21600" y="0"/>
                  </a:lnTo>
                  <a:lnTo>
                    <a:pt x="0" y="4261"/>
                  </a:lnTo>
                  <a:close/>
                </a:path>
              </a:pathLst>
            </a:custGeom>
            <a:solidFill>
              <a:srgbClr val="FFFFFF">
                <a:lumMod val="85000"/>
              </a:srgbClr>
            </a:solidFill>
            <a:ln w="12700">
              <a:miter lim="400000"/>
            </a:ln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endParaRPr>
            </a:p>
          </p:txBody>
        </p:sp>
        <p:sp>
          <p:nvSpPr>
            <p:cNvPr id="52" name="Freeform: Shape 7">
              <a:extLst>
                <a:ext uri="{FF2B5EF4-FFF2-40B4-BE49-F238E27FC236}">
                  <a16:creationId xmlns:a16="http://schemas.microsoft.com/office/drawing/2014/main" xmlns="" id="{2CC81E8D-43FA-4386-9D9D-FBC4C06FB1BE}"/>
                </a:ext>
              </a:extLst>
            </p:cNvPr>
            <p:cNvSpPr/>
            <p:nvPr/>
          </p:nvSpPr>
          <p:spPr>
            <a:xfrm>
              <a:off x="3153340" y="4634025"/>
              <a:ext cx="1874877" cy="7242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cubicBezTo>
                    <a:pt x="18384" y="12975"/>
                    <a:pt x="12748" y="21600"/>
                    <a:pt x="6344" y="21600"/>
                  </a:cubicBezTo>
                  <a:cubicBezTo>
                    <a:pt x="4102" y="21600"/>
                    <a:pt x="1977" y="20531"/>
                    <a:pt x="0" y="18623"/>
                  </a:cubicBezTo>
                </a:path>
              </a:pathLst>
            </a:custGeom>
            <a:ln w="38100">
              <a:solidFill>
                <a:srgbClr val="FFFFFF">
                  <a:lumMod val="85000"/>
                </a:srgbClr>
              </a:solidFill>
              <a:miter/>
            </a:ln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endParaRPr>
            </a:p>
          </p:txBody>
        </p:sp>
        <p:sp>
          <p:nvSpPr>
            <p:cNvPr id="53" name="Freeform: Shape 8">
              <a:extLst>
                <a:ext uri="{FF2B5EF4-FFF2-40B4-BE49-F238E27FC236}">
                  <a16:creationId xmlns:a16="http://schemas.microsoft.com/office/drawing/2014/main" xmlns="" id="{3B27ADA7-0825-439B-8D7E-B33894645247}"/>
                </a:ext>
              </a:extLst>
            </p:cNvPr>
            <p:cNvSpPr/>
            <p:nvPr/>
          </p:nvSpPr>
          <p:spPr>
            <a:xfrm>
              <a:off x="4454077" y="2863954"/>
              <a:ext cx="435721" cy="145052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442" h="21600" extrusionOk="0">
                  <a:moveTo>
                    <a:pt x="13714" y="21600"/>
                  </a:moveTo>
                  <a:cubicBezTo>
                    <a:pt x="21600" y="16448"/>
                    <a:pt x="21600" y="10113"/>
                    <a:pt x="12114" y="4732"/>
                  </a:cubicBezTo>
                  <a:cubicBezTo>
                    <a:pt x="8800" y="2900"/>
                    <a:pt x="4686" y="1298"/>
                    <a:pt x="0" y="0"/>
                  </a:cubicBezTo>
                </a:path>
              </a:pathLst>
            </a:custGeom>
            <a:ln w="38100">
              <a:solidFill>
                <a:srgbClr val="FFFFFF">
                  <a:lumMod val="85000"/>
                </a:srgbClr>
              </a:solidFill>
              <a:miter/>
            </a:ln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endParaRPr>
            </a:p>
          </p:txBody>
        </p:sp>
        <p:sp>
          <p:nvSpPr>
            <p:cNvPr id="54" name="Freeform: Shape 9">
              <a:extLst>
                <a:ext uri="{FF2B5EF4-FFF2-40B4-BE49-F238E27FC236}">
                  <a16:creationId xmlns:a16="http://schemas.microsoft.com/office/drawing/2014/main" xmlns="" id="{E2AED746-BC78-411F-B1E7-E1DEBCD28591}"/>
                </a:ext>
              </a:extLst>
            </p:cNvPr>
            <p:cNvSpPr/>
            <p:nvPr/>
          </p:nvSpPr>
          <p:spPr>
            <a:xfrm>
              <a:off x="4396521" y="2812964"/>
              <a:ext cx="166774" cy="16056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21600" y="4816"/>
                  </a:lnTo>
                  <a:lnTo>
                    <a:pt x="7013" y="216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>
                <a:lumMod val="85000"/>
              </a:srgbClr>
            </a:solidFill>
            <a:ln>
              <a:noFill/>
              <a:round/>
            </a:ln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endParaRPr>
            </a:p>
          </p:txBody>
        </p:sp>
        <p:sp>
          <p:nvSpPr>
            <p:cNvPr id="55" name="Freeform: Shape 10">
              <a:extLst>
                <a:ext uri="{FF2B5EF4-FFF2-40B4-BE49-F238E27FC236}">
                  <a16:creationId xmlns:a16="http://schemas.microsoft.com/office/drawing/2014/main" xmlns="" id="{2A6B7840-CCB2-4511-9360-48BC5B30BDD9}"/>
                </a:ext>
              </a:extLst>
            </p:cNvPr>
            <p:cNvSpPr/>
            <p:nvPr/>
          </p:nvSpPr>
          <p:spPr>
            <a:xfrm>
              <a:off x="4359394" y="3853799"/>
              <a:ext cx="1462654" cy="146035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778495"/>
            </a:solidFill>
            <a:ln w="12700">
              <a:miter lim="400000"/>
            </a:ln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endParaRPr>
            </a:p>
          </p:txBody>
        </p:sp>
        <p:sp>
          <p:nvSpPr>
            <p:cNvPr id="56" name="Freeform: Shape 11">
              <a:extLst>
                <a:ext uri="{FF2B5EF4-FFF2-40B4-BE49-F238E27FC236}">
                  <a16:creationId xmlns:a16="http://schemas.microsoft.com/office/drawing/2014/main" xmlns="" id="{2354E741-72E2-4B26-B0CF-AEEF54C35BB5}"/>
                </a:ext>
              </a:extLst>
            </p:cNvPr>
            <p:cNvSpPr/>
            <p:nvPr/>
          </p:nvSpPr>
          <p:spPr>
            <a:xfrm>
              <a:off x="2128831" y="2679744"/>
              <a:ext cx="455998" cy="192590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1043" y="21600"/>
                  </a:moveTo>
                  <a:cubicBezTo>
                    <a:pt x="4004" y="18929"/>
                    <a:pt x="0" y="15769"/>
                    <a:pt x="0" y="12380"/>
                  </a:cubicBezTo>
                  <a:cubicBezTo>
                    <a:pt x="0" y="7554"/>
                    <a:pt x="8252" y="3188"/>
                    <a:pt x="21600" y="0"/>
                  </a:cubicBezTo>
                </a:path>
              </a:pathLst>
            </a:custGeom>
            <a:ln w="38100">
              <a:solidFill>
                <a:srgbClr val="FFFFFF">
                  <a:lumMod val="85000"/>
                </a:srgbClr>
              </a:solidFill>
              <a:miter/>
            </a:ln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endParaRPr>
            </a:p>
          </p:txBody>
        </p:sp>
        <p:sp>
          <p:nvSpPr>
            <p:cNvPr id="57" name="Freeform: Shape 12">
              <a:extLst>
                <a:ext uri="{FF2B5EF4-FFF2-40B4-BE49-F238E27FC236}">
                  <a16:creationId xmlns:a16="http://schemas.microsoft.com/office/drawing/2014/main" xmlns="" id="{9ABD0AD2-4029-4AFD-B7BD-BB4570060109}"/>
                </a:ext>
              </a:extLst>
            </p:cNvPr>
            <p:cNvSpPr/>
            <p:nvPr/>
          </p:nvSpPr>
          <p:spPr>
            <a:xfrm>
              <a:off x="2477599" y="2631598"/>
              <a:ext cx="165719" cy="16157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0" y="4929"/>
                  </a:lnTo>
                  <a:lnTo>
                    <a:pt x="14965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FFFFFF">
                <a:lumMod val="85000"/>
              </a:srgbClr>
            </a:solidFill>
            <a:ln w="12700">
              <a:miter lim="400000"/>
            </a:ln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endParaRPr>
            </a:p>
          </p:txBody>
        </p:sp>
        <p:sp>
          <p:nvSpPr>
            <p:cNvPr id="58" name="Freeform: Shape 13">
              <a:extLst>
                <a:ext uri="{FF2B5EF4-FFF2-40B4-BE49-F238E27FC236}">
                  <a16:creationId xmlns:a16="http://schemas.microsoft.com/office/drawing/2014/main" xmlns="" id="{37B0EA2B-6ED1-45D4-AF71-1738FB3087B9}"/>
                </a:ext>
              </a:extLst>
            </p:cNvPr>
            <p:cNvSpPr/>
            <p:nvPr/>
          </p:nvSpPr>
          <p:spPr>
            <a:xfrm>
              <a:off x="2692669" y="4379866"/>
              <a:ext cx="1397931" cy="58177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8027" extrusionOk="0">
                  <a:moveTo>
                    <a:pt x="0" y="0"/>
                  </a:moveTo>
                  <a:cubicBezTo>
                    <a:pt x="4470" y="15247"/>
                    <a:pt x="13609" y="21600"/>
                    <a:pt x="21600" y="16041"/>
                  </a:cubicBezTo>
                </a:path>
              </a:pathLst>
            </a:custGeom>
            <a:ln w="38100">
              <a:solidFill>
                <a:srgbClr val="FFFFFF">
                  <a:lumMod val="85000"/>
                </a:srgbClr>
              </a:solidFill>
              <a:miter/>
            </a:ln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endParaRPr>
            </a:p>
          </p:txBody>
        </p:sp>
        <p:sp>
          <p:nvSpPr>
            <p:cNvPr id="59" name="Freeform: Shape 14">
              <a:extLst>
                <a:ext uri="{FF2B5EF4-FFF2-40B4-BE49-F238E27FC236}">
                  <a16:creationId xmlns:a16="http://schemas.microsoft.com/office/drawing/2014/main" xmlns="" id="{816145E2-922F-4B1F-943B-BB8E39818A2C}"/>
                </a:ext>
              </a:extLst>
            </p:cNvPr>
            <p:cNvSpPr/>
            <p:nvPr/>
          </p:nvSpPr>
          <p:spPr>
            <a:xfrm>
              <a:off x="4032081" y="4827386"/>
              <a:ext cx="165801" cy="16153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4204"/>
                  </a:moveTo>
                  <a:lnTo>
                    <a:pt x="7341" y="21600"/>
                  </a:lnTo>
                  <a:lnTo>
                    <a:pt x="0" y="0"/>
                  </a:lnTo>
                  <a:lnTo>
                    <a:pt x="21600" y="4204"/>
                  </a:lnTo>
                  <a:close/>
                </a:path>
              </a:pathLst>
            </a:custGeom>
            <a:solidFill>
              <a:srgbClr val="FFFFFF">
                <a:lumMod val="85000"/>
              </a:srgbClr>
            </a:solidFill>
            <a:ln w="12700">
              <a:miter lim="400000"/>
            </a:ln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endParaRPr>
            </a:p>
          </p:txBody>
        </p:sp>
        <p:sp>
          <p:nvSpPr>
            <p:cNvPr id="60" name="Freeform: Shape 15">
              <a:extLst>
                <a:ext uri="{FF2B5EF4-FFF2-40B4-BE49-F238E27FC236}">
                  <a16:creationId xmlns:a16="http://schemas.microsoft.com/office/drawing/2014/main" xmlns="" id="{6B5E8540-11A5-4DF2-8E03-9ECA38679D7C}"/>
                </a:ext>
              </a:extLst>
            </p:cNvPr>
            <p:cNvSpPr/>
            <p:nvPr/>
          </p:nvSpPr>
          <p:spPr>
            <a:xfrm>
              <a:off x="1631504" y="3853799"/>
              <a:ext cx="1462654" cy="146035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586270"/>
            </a:solidFill>
            <a:ln w="12700">
              <a:miter lim="400000"/>
            </a:ln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endParaRPr>
            </a:p>
          </p:txBody>
        </p:sp>
      </p:grpSp>
      <p:grpSp>
        <p:nvGrpSpPr>
          <p:cNvPr id="64" name="组合 63">
            <a:extLst>
              <a:ext uri="{FF2B5EF4-FFF2-40B4-BE49-F238E27FC236}">
                <a16:creationId xmlns:a16="http://schemas.microsoft.com/office/drawing/2014/main" xmlns="" id="{5DF2E21A-122C-455E-A6FC-603B120FD8E3}"/>
              </a:ext>
            </a:extLst>
          </p:cNvPr>
          <p:cNvGrpSpPr/>
          <p:nvPr/>
        </p:nvGrpSpPr>
        <p:grpSpPr>
          <a:xfrm>
            <a:off x="6360062" y="1775959"/>
            <a:ext cx="4481433" cy="1192329"/>
            <a:chOff x="6360062" y="2010638"/>
            <a:chExt cx="4481433" cy="1192329"/>
          </a:xfrm>
        </p:grpSpPr>
        <p:sp>
          <p:nvSpPr>
            <p:cNvPr id="65" name="Freeform: Shape 49">
              <a:extLst>
                <a:ext uri="{FF2B5EF4-FFF2-40B4-BE49-F238E27FC236}">
                  <a16:creationId xmlns:a16="http://schemas.microsoft.com/office/drawing/2014/main" xmlns="" id="{49BB46FE-2CC3-4108-8C05-4D731EBE271E}"/>
                </a:ext>
              </a:extLst>
            </p:cNvPr>
            <p:cNvSpPr/>
            <p:nvPr/>
          </p:nvSpPr>
          <p:spPr>
            <a:xfrm>
              <a:off x="6360062" y="2221370"/>
              <a:ext cx="586202" cy="58620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E2231A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Arial"/>
              </a:endParaRPr>
            </a:p>
          </p:txBody>
        </p:sp>
        <p:sp>
          <p:nvSpPr>
            <p:cNvPr id="66" name="Freeform: Shape 50">
              <a:extLst>
                <a:ext uri="{FF2B5EF4-FFF2-40B4-BE49-F238E27FC236}">
                  <a16:creationId xmlns:a16="http://schemas.microsoft.com/office/drawing/2014/main" xmlns="" id="{767A85E3-5B3E-4172-B7B9-D7D8A9C2255B}"/>
                </a:ext>
              </a:extLst>
            </p:cNvPr>
            <p:cNvSpPr/>
            <p:nvPr/>
          </p:nvSpPr>
          <p:spPr>
            <a:xfrm>
              <a:off x="6539174" y="2394906"/>
              <a:ext cx="227978" cy="2391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04" h="21302" extrusionOk="0">
                  <a:moveTo>
                    <a:pt x="7816" y="21302"/>
                  </a:moveTo>
                  <a:cubicBezTo>
                    <a:pt x="7132" y="21302"/>
                    <a:pt x="6483" y="20993"/>
                    <a:pt x="6068" y="20461"/>
                  </a:cubicBezTo>
                  <a:lnTo>
                    <a:pt x="445" y="13277"/>
                  </a:lnTo>
                  <a:cubicBezTo>
                    <a:pt x="-287" y="12344"/>
                    <a:pt x="-97" y="11016"/>
                    <a:pt x="870" y="10308"/>
                  </a:cubicBezTo>
                  <a:cubicBezTo>
                    <a:pt x="1838" y="9597"/>
                    <a:pt x="3211" y="9785"/>
                    <a:pt x="3943" y="10719"/>
                  </a:cubicBezTo>
                  <a:lnTo>
                    <a:pt x="7643" y="15442"/>
                  </a:lnTo>
                  <a:lnTo>
                    <a:pt x="16946" y="999"/>
                  </a:lnTo>
                  <a:cubicBezTo>
                    <a:pt x="17586" y="6"/>
                    <a:pt x="18940" y="-298"/>
                    <a:pt x="19969" y="321"/>
                  </a:cubicBezTo>
                  <a:cubicBezTo>
                    <a:pt x="20997" y="939"/>
                    <a:pt x="21313" y="2248"/>
                    <a:pt x="20671" y="3243"/>
                  </a:cubicBezTo>
                  <a:lnTo>
                    <a:pt x="9680" y="20301"/>
                  </a:lnTo>
                  <a:cubicBezTo>
                    <a:pt x="9299" y="20896"/>
                    <a:pt x="8639" y="21267"/>
                    <a:pt x="7917" y="21299"/>
                  </a:cubicBezTo>
                  <a:cubicBezTo>
                    <a:pt x="7882" y="21302"/>
                    <a:pt x="7851" y="21302"/>
                    <a:pt x="7816" y="21302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Arial"/>
              </a:endParaRPr>
            </a:p>
          </p:txBody>
        </p:sp>
        <p:grpSp>
          <p:nvGrpSpPr>
            <p:cNvPr id="67" name="组合 66">
              <a:extLst>
                <a:ext uri="{FF2B5EF4-FFF2-40B4-BE49-F238E27FC236}">
                  <a16:creationId xmlns:a16="http://schemas.microsoft.com/office/drawing/2014/main" xmlns="" id="{942465AF-AC40-46C6-9E7F-DAC646633802}"/>
                </a:ext>
              </a:extLst>
            </p:cNvPr>
            <p:cNvGrpSpPr/>
            <p:nvPr/>
          </p:nvGrpSpPr>
          <p:grpSpPr>
            <a:xfrm>
              <a:off x="7083556" y="2010638"/>
              <a:ext cx="3757939" cy="1192329"/>
              <a:chOff x="1531598" y="3689289"/>
              <a:chExt cx="3757939" cy="1192329"/>
            </a:xfrm>
          </p:grpSpPr>
          <p:sp>
            <p:nvSpPr>
              <p:cNvPr id="68" name="矩形 67">
                <a:extLst>
                  <a:ext uri="{FF2B5EF4-FFF2-40B4-BE49-F238E27FC236}">
                    <a16:creationId xmlns:a16="http://schemas.microsoft.com/office/drawing/2014/main" xmlns="" id="{8A8D9EE8-2983-4408-8B18-3999DF033C85}"/>
                  </a:ext>
                </a:extLst>
              </p:cNvPr>
              <p:cNvSpPr/>
              <p:nvPr/>
            </p:nvSpPr>
            <p:spPr>
              <a:xfrm>
                <a:off x="1531598" y="4050621"/>
                <a:ext cx="3757939" cy="830997"/>
              </a:xfrm>
              <a:prstGeom prst="rect">
                <a:avLst/>
              </a:prstGeom>
            </p:spPr>
            <p:txBody>
              <a:bodyPr wrap="square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lvl="0"/>
                <a:r>
                  <a:rPr lang="zh-CN" altLang="en-US" sz="1200" kern="0" dirty="0">
                    <a:solidFill>
                      <a:srgbClr val="000000">
                        <a:lumMod val="65000"/>
                        <a:lumOff val="35000"/>
                      </a:srgbClr>
                    </a:solidFill>
                    <a:latin typeface="Arial"/>
                  </a:rPr>
                  <a:t>汽车美容和改装已经从简单的洗车</a:t>
                </a:r>
                <a:r>
                  <a:rPr lang="en-US" altLang="zh-CN" sz="1200" kern="0" dirty="0">
                    <a:solidFill>
                      <a:srgbClr val="000000">
                        <a:lumMod val="65000"/>
                        <a:lumOff val="35000"/>
                      </a:srgbClr>
                    </a:solidFill>
                    <a:latin typeface="Arial"/>
                  </a:rPr>
                  <a:t>——</a:t>
                </a:r>
                <a:r>
                  <a:rPr lang="zh-CN" altLang="en-US" sz="1200" kern="0" dirty="0">
                    <a:solidFill>
                      <a:srgbClr val="000000">
                        <a:lumMod val="65000"/>
                        <a:lumOff val="35000"/>
                      </a:srgbClr>
                    </a:solidFill>
                    <a:latin typeface="Arial"/>
                  </a:rPr>
                  <a:t>车蜡</a:t>
                </a:r>
                <a:r>
                  <a:rPr lang="en-US" altLang="zh-CN" sz="1200" kern="0" dirty="0">
                    <a:solidFill>
                      <a:srgbClr val="000000">
                        <a:lumMod val="65000"/>
                        <a:lumOff val="35000"/>
                      </a:srgbClr>
                    </a:solidFill>
                    <a:latin typeface="Arial"/>
                  </a:rPr>
                  <a:t>——</a:t>
                </a:r>
                <a:r>
                  <a:rPr lang="zh-CN" altLang="en-US" sz="1200" kern="0" dirty="0">
                    <a:solidFill>
                      <a:srgbClr val="000000">
                        <a:lumMod val="65000"/>
                        <a:lumOff val="35000"/>
                      </a:srgbClr>
                    </a:solidFill>
                    <a:latin typeface="Arial"/>
                  </a:rPr>
                  <a:t>封釉</a:t>
                </a:r>
                <a:r>
                  <a:rPr lang="en-US" altLang="zh-CN" sz="1200" kern="0" dirty="0">
                    <a:solidFill>
                      <a:srgbClr val="000000">
                        <a:lumMod val="65000"/>
                        <a:lumOff val="35000"/>
                      </a:srgbClr>
                    </a:solidFill>
                    <a:latin typeface="Arial"/>
                  </a:rPr>
                  <a:t>——</a:t>
                </a:r>
                <a:r>
                  <a:rPr lang="zh-CN" altLang="en-US" sz="1200" kern="0" dirty="0">
                    <a:solidFill>
                      <a:srgbClr val="000000">
                        <a:lumMod val="65000"/>
                        <a:lumOff val="35000"/>
                      </a:srgbClr>
                    </a:solidFill>
                    <a:latin typeface="Arial"/>
                  </a:rPr>
                  <a:t>镀膜，汽车美容行业进入一个不断升级的阶段。目前汽车美容行业已经走过了起步阶段，项目呈现多样化，高端化的趋势。</a:t>
                </a:r>
              </a:p>
            </p:txBody>
          </p:sp>
          <p:sp>
            <p:nvSpPr>
              <p:cNvPr id="69" name="文本框 68">
                <a:extLst>
                  <a:ext uri="{FF2B5EF4-FFF2-40B4-BE49-F238E27FC236}">
                    <a16:creationId xmlns:a16="http://schemas.microsoft.com/office/drawing/2014/main" xmlns="" id="{73C760D5-CCC0-4E50-A02D-CF38FCE747C2}"/>
                  </a:ext>
                </a:extLst>
              </p:cNvPr>
              <p:cNvSpPr txBox="1"/>
              <p:nvPr/>
            </p:nvSpPr>
            <p:spPr>
              <a:xfrm>
                <a:off x="1531599" y="3689289"/>
                <a:ext cx="1210588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lvl="0"/>
                <a:r>
                  <a:rPr lang="zh-CN" altLang="en-US" sz="2000" b="1" kern="0" dirty="0">
                    <a:solidFill>
                      <a:srgbClr val="000000">
                        <a:lumMod val="65000"/>
                        <a:lumOff val="35000"/>
                      </a:srgbClr>
                    </a:solidFill>
                  </a:rPr>
                  <a:t>行业成熟</a:t>
                </a:r>
              </a:p>
            </p:txBody>
          </p:sp>
        </p:grpSp>
      </p:grpSp>
      <p:grpSp>
        <p:nvGrpSpPr>
          <p:cNvPr id="70" name="组合 69">
            <a:extLst>
              <a:ext uri="{FF2B5EF4-FFF2-40B4-BE49-F238E27FC236}">
                <a16:creationId xmlns:a16="http://schemas.microsoft.com/office/drawing/2014/main" xmlns="" id="{BA485776-CF1C-4922-8277-71D09D778FBB}"/>
              </a:ext>
            </a:extLst>
          </p:cNvPr>
          <p:cNvGrpSpPr/>
          <p:nvPr/>
        </p:nvGrpSpPr>
        <p:grpSpPr>
          <a:xfrm>
            <a:off x="6360062" y="3050852"/>
            <a:ext cx="4481433" cy="822997"/>
            <a:chOff x="6360062" y="3285531"/>
            <a:chExt cx="4481433" cy="822997"/>
          </a:xfrm>
        </p:grpSpPr>
        <p:grpSp>
          <p:nvGrpSpPr>
            <p:cNvPr id="71" name="组合 70">
              <a:extLst>
                <a:ext uri="{FF2B5EF4-FFF2-40B4-BE49-F238E27FC236}">
                  <a16:creationId xmlns:a16="http://schemas.microsoft.com/office/drawing/2014/main" xmlns="" id="{52FFDAC8-81B9-4ABE-A479-958F0B0E2982}"/>
                </a:ext>
              </a:extLst>
            </p:cNvPr>
            <p:cNvGrpSpPr/>
            <p:nvPr/>
          </p:nvGrpSpPr>
          <p:grpSpPr>
            <a:xfrm>
              <a:off x="6360062" y="3503269"/>
              <a:ext cx="586202" cy="586201"/>
              <a:chOff x="6360062" y="3503269"/>
              <a:chExt cx="586202" cy="586201"/>
            </a:xfrm>
          </p:grpSpPr>
          <p:sp>
            <p:nvSpPr>
              <p:cNvPr id="75" name="Freeform: Shape 43">
                <a:extLst>
                  <a:ext uri="{FF2B5EF4-FFF2-40B4-BE49-F238E27FC236}">
                    <a16:creationId xmlns:a16="http://schemas.microsoft.com/office/drawing/2014/main" xmlns="" id="{532D7D26-3E74-435D-B72B-95D1EF14A1AE}"/>
                  </a:ext>
                </a:extLst>
              </p:cNvPr>
              <p:cNvSpPr/>
              <p:nvPr/>
            </p:nvSpPr>
            <p:spPr>
              <a:xfrm>
                <a:off x="6360062" y="3503269"/>
                <a:ext cx="586202" cy="58620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  <a:close/>
                  </a:path>
                </a:pathLst>
              </a:custGeom>
              <a:solidFill>
                <a:srgbClr val="586270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>
                      <a:lumMod val="65000"/>
                      <a:lumOff val="35000"/>
                    </a:srgbClr>
                  </a:solidFill>
                  <a:effectLst/>
                  <a:uLnTx/>
                  <a:uFillTx/>
                  <a:latin typeface="Arial"/>
                </a:endParaRPr>
              </a:p>
            </p:txBody>
          </p:sp>
          <p:sp>
            <p:nvSpPr>
              <p:cNvPr id="76" name="Freeform: Shape 50">
                <a:extLst>
                  <a:ext uri="{FF2B5EF4-FFF2-40B4-BE49-F238E27FC236}">
                    <a16:creationId xmlns:a16="http://schemas.microsoft.com/office/drawing/2014/main" xmlns="" id="{CB444BF2-7954-4E7E-B33A-6883EAC898E4}"/>
                  </a:ext>
                </a:extLst>
              </p:cNvPr>
              <p:cNvSpPr/>
              <p:nvPr/>
            </p:nvSpPr>
            <p:spPr>
              <a:xfrm>
                <a:off x="6539174" y="3676806"/>
                <a:ext cx="227978" cy="2391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004" h="21302" extrusionOk="0">
                    <a:moveTo>
                      <a:pt x="7816" y="21302"/>
                    </a:moveTo>
                    <a:cubicBezTo>
                      <a:pt x="7132" y="21302"/>
                      <a:pt x="6483" y="20993"/>
                      <a:pt x="6068" y="20461"/>
                    </a:cubicBezTo>
                    <a:lnTo>
                      <a:pt x="445" y="13277"/>
                    </a:lnTo>
                    <a:cubicBezTo>
                      <a:pt x="-287" y="12344"/>
                      <a:pt x="-97" y="11016"/>
                      <a:pt x="870" y="10308"/>
                    </a:cubicBezTo>
                    <a:cubicBezTo>
                      <a:pt x="1838" y="9597"/>
                      <a:pt x="3211" y="9785"/>
                      <a:pt x="3943" y="10719"/>
                    </a:cubicBezTo>
                    <a:lnTo>
                      <a:pt x="7643" y="15442"/>
                    </a:lnTo>
                    <a:lnTo>
                      <a:pt x="16946" y="999"/>
                    </a:lnTo>
                    <a:cubicBezTo>
                      <a:pt x="17586" y="6"/>
                      <a:pt x="18940" y="-298"/>
                      <a:pt x="19969" y="321"/>
                    </a:cubicBezTo>
                    <a:cubicBezTo>
                      <a:pt x="20997" y="939"/>
                      <a:pt x="21313" y="2248"/>
                      <a:pt x="20671" y="3243"/>
                    </a:cubicBezTo>
                    <a:lnTo>
                      <a:pt x="9680" y="20301"/>
                    </a:lnTo>
                    <a:cubicBezTo>
                      <a:pt x="9299" y="20896"/>
                      <a:pt x="8639" y="21267"/>
                      <a:pt x="7917" y="21299"/>
                    </a:cubicBezTo>
                    <a:cubicBezTo>
                      <a:pt x="7882" y="21302"/>
                      <a:pt x="7851" y="21302"/>
                      <a:pt x="7816" y="21302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>
                      <a:lumMod val="65000"/>
                      <a:lumOff val="35000"/>
                    </a:srgbClr>
                  </a:solidFill>
                  <a:effectLst/>
                  <a:uLnTx/>
                  <a:uFillTx/>
                  <a:latin typeface="Arial"/>
                </a:endParaRPr>
              </a:p>
            </p:txBody>
          </p:sp>
        </p:grpSp>
        <p:grpSp>
          <p:nvGrpSpPr>
            <p:cNvPr id="72" name="组合 71">
              <a:extLst>
                <a:ext uri="{FF2B5EF4-FFF2-40B4-BE49-F238E27FC236}">
                  <a16:creationId xmlns:a16="http://schemas.microsoft.com/office/drawing/2014/main" xmlns="" id="{9406CC0E-4F7A-4209-A7C7-92CB1D3376D0}"/>
                </a:ext>
              </a:extLst>
            </p:cNvPr>
            <p:cNvGrpSpPr/>
            <p:nvPr/>
          </p:nvGrpSpPr>
          <p:grpSpPr>
            <a:xfrm>
              <a:off x="7083556" y="3285531"/>
              <a:ext cx="3757939" cy="822997"/>
              <a:chOff x="1531598" y="3689289"/>
              <a:chExt cx="3757939" cy="822997"/>
            </a:xfrm>
          </p:grpSpPr>
          <p:sp>
            <p:nvSpPr>
              <p:cNvPr id="73" name="矩形 72">
                <a:extLst>
                  <a:ext uri="{FF2B5EF4-FFF2-40B4-BE49-F238E27FC236}">
                    <a16:creationId xmlns:a16="http://schemas.microsoft.com/office/drawing/2014/main" xmlns="" id="{EBB3E21B-FE9D-425D-9C3E-40401E30DF09}"/>
                  </a:ext>
                </a:extLst>
              </p:cNvPr>
              <p:cNvSpPr/>
              <p:nvPr/>
            </p:nvSpPr>
            <p:spPr>
              <a:xfrm>
                <a:off x="1531598" y="4050621"/>
                <a:ext cx="3757939" cy="461665"/>
              </a:xfrm>
              <a:prstGeom prst="rect">
                <a:avLst/>
              </a:prstGeom>
            </p:spPr>
            <p:txBody>
              <a:bodyPr wrap="square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lvl="0"/>
                <a:r>
                  <a:rPr lang="zh-CN" altLang="en-US" sz="1200" kern="0" dirty="0">
                    <a:solidFill>
                      <a:srgbClr val="000000">
                        <a:lumMod val="65000"/>
                        <a:lumOff val="35000"/>
                      </a:srgbClr>
                    </a:solidFill>
                    <a:latin typeface="Arial"/>
                  </a:rPr>
                  <a:t>区域所需面积：</a:t>
                </a:r>
                <a:r>
                  <a:rPr lang="en-US" altLang="zh-CN" sz="1200" kern="0" dirty="0">
                    <a:solidFill>
                      <a:srgbClr val="000000">
                        <a:lumMod val="65000"/>
                        <a:lumOff val="35000"/>
                      </a:srgbClr>
                    </a:solidFill>
                    <a:latin typeface="Arial"/>
                  </a:rPr>
                  <a:t>200㎡      </a:t>
                </a:r>
                <a:r>
                  <a:rPr lang="zh-CN" altLang="en-US" sz="1200" kern="0" dirty="0">
                    <a:solidFill>
                      <a:srgbClr val="000000">
                        <a:lumMod val="65000"/>
                        <a:lumOff val="35000"/>
                      </a:srgbClr>
                    </a:solidFill>
                    <a:latin typeface="Arial"/>
                  </a:rPr>
                  <a:t>洗车人员：</a:t>
                </a:r>
                <a:r>
                  <a:rPr lang="en-US" altLang="zh-CN" sz="1200" kern="0" dirty="0">
                    <a:solidFill>
                      <a:srgbClr val="000000">
                        <a:lumMod val="65000"/>
                        <a:lumOff val="35000"/>
                      </a:srgbClr>
                    </a:solidFill>
                    <a:latin typeface="Arial"/>
                  </a:rPr>
                  <a:t>3</a:t>
                </a:r>
                <a:r>
                  <a:rPr lang="zh-CN" altLang="en-US" sz="1200" kern="0" dirty="0">
                    <a:solidFill>
                      <a:srgbClr val="000000">
                        <a:lumMod val="65000"/>
                        <a:lumOff val="35000"/>
                      </a:srgbClr>
                    </a:solidFill>
                    <a:latin typeface="Arial"/>
                  </a:rPr>
                  <a:t>人</a:t>
                </a:r>
              </a:p>
              <a:p>
                <a:pPr lvl="0"/>
                <a:r>
                  <a:rPr lang="zh-CN" altLang="en-US" sz="1200" kern="0" dirty="0">
                    <a:solidFill>
                      <a:srgbClr val="000000">
                        <a:lumMod val="65000"/>
                        <a:lumOff val="35000"/>
                      </a:srgbClr>
                    </a:solidFill>
                    <a:latin typeface="Arial"/>
                  </a:rPr>
                  <a:t>预计投资：</a:t>
                </a:r>
                <a:r>
                  <a:rPr lang="en-US" altLang="zh-CN" sz="1200" kern="0" dirty="0">
                    <a:solidFill>
                      <a:srgbClr val="000000">
                        <a:lumMod val="65000"/>
                        <a:lumOff val="35000"/>
                      </a:srgbClr>
                    </a:solidFill>
                    <a:latin typeface="Arial"/>
                  </a:rPr>
                  <a:t>15</a:t>
                </a:r>
                <a:r>
                  <a:rPr lang="zh-CN" altLang="en-US" sz="1200" kern="0" dirty="0">
                    <a:solidFill>
                      <a:srgbClr val="000000">
                        <a:lumMod val="65000"/>
                        <a:lumOff val="35000"/>
                      </a:srgbClr>
                    </a:solidFill>
                    <a:latin typeface="Arial"/>
                  </a:rPr>
                  <a:t>万元</a:t>
                </a:r>
              </a:p>
            </p:txBody>
          </p:sp>
          <p:sp>
            <p:nvSpPr>
              <p:cNvPr id="74" name="文本框 73">
                <a:extLst>
                  <a:ext uri="{FF2B5EF4-FFF2-40B4-BE49-F238E27FC236}">
                    <a16:creationId xmlns:a16="http://schemas.microsoft.com/office/drawing/2014/main" xmlns="" id="{142E99A1-0E87-4170-A548-5EBC5B96F20F}"/>
                  </a:ext>
                </a:extLst>
              </p:cNvPr>
              <p:cNvSpPr txBox="1"/>
              <p:nvPr/>
            </p:nvSpPr>
            <p:spPr>
              <a:xfrm>
                <a:off x="1531599" y="3689289"/>
                <a:ext cx="1210588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lvl="0"/>
                <a:r>
                  <a:rPr lang="zh-CN" altLang="en-US" sz="2000" b="1" kern="0" dirty="0">
                    <a:solidFill>
                      <a:srgbClr val="000000">
                        <a:lumMod val="65000"/>
                        <a:lumOff val="35000"/>
                      </a:srgbClr>
                    </a:solidFill>
                  </a:rPr>
                  <a:t>经营预算</a:t>
                </a:r>
              </a:p>
            </p:txBody>
          </p:sp>
        </p:grpSp>
      </p:grpSp>
      <p:grpSp>
        <p:nvGrpSpPr>
          <p:cNvPr id="77" name="组合 76">
            <a:extLst>
              <a:ext uri="{FF2B5EF4-FFF2-40B4-BE49-F238E27FC236}">
                <a16:creationId xmlns:a16="http://schemas.microsoft.com/office/drawing/2014/main" xmlns="" id="{E5F7326A-2E57-4A8E-8BF8-274A83492A8B}"/>
              </a:ext>
            </a:extLst>
          </p:cNvPr>
          <p:cNvGrpSpPr/>
          <p:nvPr/>
        </p:nvGrpSpPr>
        <p:grpSpPr>
          <a:xfrm>
            <a:off x="6360062" y="4321169"/>
            <a:ext cx="4481433" cy="1376995"/>
            <a:chOff x="6360062" y="4555848"/>
            <a:chExt cx="4481433" cy="1376995"/>
          </a:xfrm>
        </p:grpSpPr>
        <p:grpSp>
          <p:nvGrpSpPr>
            <p:cNvPr id="78" name="Group 33">
              <a:extLst>
                <a:ext uri="{FF2B5EF4-FFF2-40B4-BE49-F238E27FC236}">
                  <a16:creationId xmlns:a16="http://schemas.microsoft.com/office/drawing/2014/main" xmlns="" id="{AA2F62EB-5D76-4239-BC6A-8C69311AD5FF}"/>
                </a:ext>
              </a:extLst>
            </p:cNvPr>
            <p:cNvGrpSpPr/>
            <p:nvPr/>
          </p:nvGrpSpPr>
          <p:grpSpPr>
            <a:xfrm>
              <a:off x="6360062" y="4785172"/>
              <a:ext cx="586202" cy="586201"/>
              <a:chOff x="0" y="0"/>
              <a:chExt cx="767929" cy="767929"/>
            </a:xfrm>
          </p:grpSpPr>
          <p:sp>
            <p:nvSpPr>
              <p:cNvPr id="82" name="Freeform: Shape 37">
                <a:extLst>
                  <a:ext uri="{FF2B5EF4-FFF2-40B4-BE49-F238E27FC236}">
                    <a16:creationId xmlns:a16="http://schemas.microsoft.com/office/drawing/2014/main" xmlns="" id="{A9ABEA37-3A84-4658-B61F-7FA8DC234554}"/>
                  </a:ext>
                </a:extLst>
              </p:cNvPr>
              <p:cNvSpPr/>
              <p:nvPr/>
            </p:nvSpPr>
            <p:spPr>
              <a:xfrm>
                <a:off x="0" y="0"/>
                <a:ext cx="767929" cy="7679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  <a:close/>
                  </a:path>
                </a:pathLst>
              </a:custGeom>
              <a:solidFill>
                <a:srgbClr val="778495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>
                      <a:lumMod val="65000"/>
                      <a:lumOff val="35000"/>
                    </a:srgbClr>
                  </a:solidFill>
                  <a:effectLst/>
                  <a:uLnTx/>
                  <a:uFillTx/>
                  <a:latin typeface="Arial"/>
                </a:endParaRPr>
              </a:p>
            </p:txBody>
          </p:sp>
          <p:sp>
            <p:nvSpPr>
              <p:cNvPr id="83" name="Freeform: Shape 38">
                <a:extLst>
                  <a:ext uri="{FF2B5EF4-FFF2-40B4-BE49-F238E27FC236}">
                    <a16:creationId xmlns:a16="http://schemas.microsoft.com/office/drawing/2014/main" xmlns="" id="{9417DB31-C8F9-4FC1-988B-450F177EA882}"/>
                  </a:ext>
                </a:extLst>
              </p:cNvPr>
              <p:cNvSpPr/>
              <p:nvPr/>
            </p:nvSpPr>
            <p:spPr>
              <a:xfrm>
                <a:off x="234638" y="227334"/>
                <a:ext cx="298653" cy="31326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004" h="21302" extrusionOk="0">
                    <a:moveTo>
                      <a:pt x="7816" y="21302"/>
                    </a:moveTo>
                    <a:cubicBezTo>
                      <a:pt x="7132" y="21302"/>
                      <a:pt x="6483" y="20993"/>
                      <a:pt x="6068" y="20461"/>
                    </a:cubicBezTo>
                    <a:lnTo>
                      <a:pt x="445" y="13277"/>
                    </a:lnTo>
                    <a:cubicBezTo>
                      <a:pt x="-287" y="12344"/>
                      <a:pt x="-97" y="11016"/>
                      <a:pt x="870" y="10308"/>
                    </a:cubicBezTo>
                    <a:cubicBezTo>
                      <a:pt x="1838" y="9597"/>
                      <a:pt x="3211" y="9785"/>
                      <a:pt x="3943" y="10719"/>
                    </a:cubicBezTo>
                    <a:lnTo>
                      <a:pt x="7643" y="15442"/>
                    </a:lnTo>
                    <a:lnTo>
                      <a:pt x="16946" y="999"/>
                    </a:lnTo>
                    <a:cubicBezTo>
                      <a:pt x="17586" y="6"/>
                      <a:pt x="18940" y="-298"/>
                      <a:pt x="19969" y="321"/>
                    </a:cubicBezTo>
                    <a:cubicBezTo>
                      <a:pt x="20997" y="939"/>
                      <a:pt x="21313" y="2248"/>
                      <a:pt x="20671" y="3243"/>
                    </a:cubicBezTo>
                    <a:lnTo>
                      <a:pt x="9680" y="20301"/>
                    </a:lnTo>
                    <a:cubicBezTo>
                      <a:pt x="9299" y="20896"/>
                      <a:pt x="8639" y="21267"/>
                      <a:pt x="7917" y="21299"/>
                    </a:cubicBezTo>
                    <a:cubicBezTo>
                      <a:pt x="7882" y="21302"/>
                      <a:pt x="7851" y="21302"/>
                      <a:pt x="7816" y="21302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>
                      <a:lumMod val="65000"/>
                      <a:lumOff val="35000"/>
                    </a:srgbClr>
                  </a:solidFill>
                  <a:effectLst/>
                  <a:uLnTx/>
                  <a:uFillTx/>
                  <a:latin typeface="Arial"/>
                </a:endParaRPr>
              </a:p>
            </p:txBody>
          </p:sp>
        </p:grpSp>
        <p:grpSp>
          <p:nvGrpSpPr>
            <p:cNvPr id="79" name="组合 78">
              <a:extLst>
                <a:ext uri="{FF2B5EF4-FFF2-40B4-BE49-F238E27FC236}">
                  <a16:creationId xmlns:a16="http://schemas.microsoft.com/office/drawing/2014/main" xmlns="" id="{7ED3700A-A8C7-4D3F-8951-0359D6FE39EA}"/>
                </a:ext>
              </a:extLst>
            </p:cNvPr>
            <p:cNvGrpSpPr/>
            <p:nvPr/>
          </p:nvGrpSpPr>
          <p:grpSpPr>
            <a:xfrm>
              <a:off x="7083556" y="4555848"/>
              <a:ext cx="3757939" cy="1376995"/>
              <a:chOff x="1531598" y="3689289"/>
              <a:chExt cx="3757939" cy="1376995"/>
            </a:xfrm>
          </p:grpSpPr>
          <p:sp>
            <p:nvSpPr>
              <p:cNvPr id="80" name="矩形 79">
                <a:extLst>
                  <a:ext uri="{FF2B5EF4-FFF2-40B4-BE49-F238E27FC236}">
                    <a16:creationId xmlns:a16="http://schemas.microsoft.com/office/drawing/2014/main" xmlns="" id="{EEBC8C8B-752A-4D42-891B-3D5357F71B96}"/>
                  </a:ext>
                </a:extLst>
              </p:cNvPr>
              <p:cNvSpPr/>
              <p:nvPr/>
            </p:nvSpPr>
            <p:spPr>
              <a:xfrm>
                <a:off x="1531598" y="4050621"/>
                <a:ext cx="3757939" cy="1015663"/>
              </a:xfrm>
              <a:prstGeom prst="rect">
                <a:avLst/>
              </a:prstGeom>
            </p:spPr>
            <p:txBody>
              <a:bodyPr wrap="square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lvl="0"/>
                <a:r>
                  <a:rPr lang="zh-CN" altLang="en-US" sz="1200" kern="0" dirty="0">
                    <a:solidFill>
                      <a:srgbClr val="000000">
                        <a:lumMod val="65000"/>
                        <a:lumOff val="35000"/>
                      </a:srgbClr>
                    </a:solidFill>
                    <a:latin typeface="Arial"/>
                  </a:rPr>
                  <a:t>①自建洗车改装区：前期会占用较大财力和人力资源。长远看会降低自身的洗车美容成本。</a:t>
                </a:r>
              </a:p>
              <a:p>
                <a:pPr lvl="0"/>
                <a:endParaRPr lang="zh-CN" altLang="en-US" sz="1200" kern="0" dirty="0">
                  <a:solidFill>
                    <a:srgbClr val="000000">
                      <a:lumMod val="65000"/>
                      <a:lumOff val="35000"/>
                    </a:srgbClr>
                  </a:solidFill>
                  <a:latin typeface="Arial"/>
                </a:endParaRPr>
              </a:p>
              <a:p>
                <a:pPr lvl="0"/>
                <a:r>
                  <a:rPr lang="zh-CN" altLang="en-US" sz="1200" kern="0" dirty="0">
                    <a:solidFill>
                      <a:srgbClr val="000000">
                        <a:lumMod val="65000"/>
                        <a:lumOff val="35000"/>
                      </a:srgbClr>
                    </a:solidFill>
                    <a:latin typeface="Arial"/>
                  </a:rPr>
                  <a:t>②寻找商家合作：将美容改装承包给其他商家，可以减少前期的投入但会增加后期成本。</a:t>
                </a:r>
              </a:p>
            </p:txBody>
          </p:sp>
          <p:sp>
            <p:nvSpPr>
              <p:cNvPr id="81" name="文本框 80">
                <a:extLst>
                  <a:ext uri="{FF2B5EF4-FFF2-40B4-BE49-F238E27FC236}">
                    <a16:creationId xmlns:a16="http://schemas.microsoft.com/office/drawing/2014/main" xmlns="" id="{048BFAF9-8EDC-486D-BDC5-1BC8D92A7440}"/>
                  </a:ext>
                </a:extLst>
              </p:cNvPr>
              <p:cNvSpPr txBox="1"/>
              <p:nvPr/>
            </p:nvSpPr>
            <p:spPr>
              <a:xfrm>
                <a:off x="1531599" y="3689289"/>
                <a:ext cx="1210588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lvl="0"/>
                <a:r>
                  <a:rPr lang="zh-CN" altLang="en-US" sz="2000" b="1" kern="0" dirty="0">
                    <a:solidFill>
                      <a:srgbClr val="000000">
                        <a:lumMod val="65000"/>
                        <a:lumOff val="35000"/>
                      </a:srgbClr>
                    </a:solidFill>
                  </a:rPr>
                  <a:t>运营模式</a:t>
                </a:r>
              </a:p>
            </p:txBody>
          </p:sp>
        </p:grpSp>
      </p:grpSp>
      <p:sp>
        <p:nvSpPr>
          <p:cNvPr id="85" name="矩形 84">
            <a:extLst>
              <a:ext uri="{FF2B5EF4-FFF2-40B4-BE49-F238E27FC236}">
                <a16:creationId xmlns:a16="http://schemas.microsoft.com/office/drawing/2014/main" xmlns="" id="{D8BE73CE-C69C-4D25-ADCF-A4BA6ED0FE77}"/>
              </a:ext>
            </a:extLst>
          </p:cNvPr>
          <p:cNvSpPr/>
          <p:nvPr/>
        </p:nvSpPr>
        <p:spPr>
          <a:xfrm>
            <a:off x="2992807" y="2017003"/>
            <a:ext cx="845589" cy="8305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zh-CN" altLang="en-US" sz="2399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t>行业成熟</a:t>
            </a:r>
          </a:p>
        </p:txBody>
      </p:sp>
      <p:sp>
        <p:nvSpPr>
          <p:cNvPr id="87" name="矩形 86">
            <a:extLst>
              <a:ext uri="{FF2B5EF4-FFF2-40B4-BE49-F238E27FC236}">
                <a16:creationId xmlns:a16="http://schemas.microsoft.com/office/drawing/2014/main" xmlns="" id="{353EA39E-38B9-4803-8638-501D07911A73}"/>
              </a:ext>
            </a:extLst>
          </p:cNvPr>
          <p:cNvSpPr/>
          <p:nvPr/>
        </p:nvSpPr>
        <p:spPr>
          <a:xfrm>
            <a:off x="1632617" y="4178052"/>
            <a:ext cx="845589" cy="8305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zh-CN" altLang="en-US" sz="2399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rPr>
              <a:t>经营预算</a:t>
            </a:r>
          </a:p>
        </p:txBody>
      </p:sp>
      <p:sp>
        <p:nvSpPr>
          <p:cNvPr id="88" name="矩形 87">
            <a:extLst>
              <a:ext uri="{FF2B5EF4-FFF2-40B4-BE49-F238E27FC236}">
                <a16:creationId xmlns:a16="http://schemas.microsoft.com/office/drawing/2014/main" xmlns="" id="{6254A920-FA22-4526-A1FA-665E0D685FB5}"/>
              </a:ext>
            </a:extLst>
          </p:cNvPr>
          <p:cNvSpPr/>
          <p:nvPr/>
        </p:nvSpPr>
        <p:spPr>
          <a:xfrm>
            <a:off x="4271681" y="4178052"/>
            <a:ext cx="845589" cy="8305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2399" b="1" dirty="0">
                <a:solidFill>
                  <a:srgbClr val="FFFFFF"/>
                </a:solidFill>
                <a:latin typeface="微软雅黑"/>
              </a:rPr>
              <a:t>运营模式</a:t>
            </a:r>
          </a:p>
        </p:txBody>
      </p:sp>
    </p:spTree>
    <p:extLst>
      <p:ext uri="{BB962C8B-B14F-4D97-AF65-F5344CB8AC3E}">
        <p14:creationId xmlns:p14="http://schemas.microsoft.com/office/powerpoint/2010/main" val="22980063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150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500"/>
                            </p:stCondLst>
                            <p:childTnLst>
                              <p:par>
                                <p:cTn id="12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000"/>
                            </p:stCondLst>
                            <p:childTnLst>
                              <p:par>
                                <p:cTn id="16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500"/>
                            </p:stCondLst>
                            <p:childTnLst>
                              <p:par>
                                <p:cTn id="20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4000"/>
                            </p:stCondLst>
                            <p:childTnLst>
                              <p:par>
                                <p:cTn id="24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900" decel="100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37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900" decel="100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37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900" decel="100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5" grpId="0"/>
      <p:bldP spid="87" grpId="0"/>
      <p:bldP spid="88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等腰三角形 1">
            <a:extLst>
              <a:ext uri="{FF2B5EF4-FFF2-40B4-BE49-F238E27FC236}">
                <a16:creationId xmlns:a16="http://schemas.microsoft.com/office/drawing/2014/main" xmlns="" id="{32F65D1F-F7ED-4A83-938E-29F89EB75EE8}"/>
              </a:ext>
            </a:extLst>
          </p:cNvPr>
          <p:cNvSpPr/>
          <p:nvPr/>
        </p:nvSpPr>
        <p:spPr>
          <a:xfrm rot="5400000">
            <a:off x="-68579" y="342600"/>
            <a:ext cx="994396" cy="857236"/>
          </a:xfrm>
          <a:prstGeom prst="triangle">
            <a:avLst>
              <a:gd name="adj" fmla="val 63472"/>
            </a:avLst>
          </a:prstGeom>
          <a:solidFill>
            <a:srgbClr val="E2231A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grpSp>
        <p:nvGrpSpPr>
          <p:cNvPr id="3" name="组合 2">
            <a:extLst>
              <a:ext uri="{FF2B5EF4-FFF2-40B4-BE49-F238E27FC236}">
                <a16:creationId xmlns:a16="http://schemas.microsoft.com/office/drawing/2014/main" xmlns="" id="{C92282A9-EF09-4602-912A-5277C16ACE30}"/>
              </a:ext>
            </a:extLst>
          </p:cNvPr>
          <p:cNvGrpSpPr/>
          <p:nvPr/>
        </p:nvGrpSpPr>
        <p:grpSpPr>
          <a:xfrm>
            <a:off x="1055440" y="550092"/>
            <a:ext cx="6558644" cy="763582"/>
            <a:chOff x="874713" y="281210"/>
            <a:chExt cx="6558644" cy="763582"/>
          </a:xfrm>
        </p:grpSpPr>
        <p:sp>
          <p:nvSpPr>
            <p:cNvPr id="4" name="文本框 3">
              <a:extLst>
                <a:ext uri="{FF2B5EF4-FFF2-40B4-BE49-F238E27FC236}">
                  <a16:creationId xmlns:a16="http://schemas.microsoft.com/office/drawing/2014/main" xmlns="" id="{0EC98834-CFF1-4CAD-9B9C-E3C833E52C0F}"/>
                </a:ext>
              </a:extLst>
            </p:cNvPr>
            <p:cNvSpPr txBox="1"/>
            <p:nvPr/>
          </p:nvSpPr>
          <p:spPr>
            <a:xfrm>
              <a:off x="874713" y="281210"/>
              <a:ext cx="3057247" cy="58477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3200" b="1" dirty="0">
                  <a:solidFill>
                    <a:srgbClr val="E2231A"/>
                  </a:solidFill>
                  <a:latin typeface="Arial"/>
                </a:rPr>
                <a:t>第一年推广计划</a:t>
              </a:r>
            </a:p>
          </p:txBody>
        </p:sp>
        <p:sp>
          <p:nvSpPr>
            <p:cNvPr id="5" name="文本框 4">
              <a:extLst>
                <a:ext uri="{FF2B5EF4-FFF2-40B4-BE49-F238E27FC236}">
                  <a16:creationId xmlns:a16="http://schemas.microsoft.com/office/drawing/2014/main" xmlns="" id="{A76CB13F-081E-4F6D-A737-E2966868AA4A}"/>
                </a:ext>
              </a:extLst>
            </p:cNvPr>
            <p:cNvSpPr txBox="1"/>
            <p:nvPr/>
          </p:nvSpPr>
          <p:spPr>
            <a:xfrm>
              <a:off x="874713" y="775551"/>
              <a:ext cx="6558644" cy="26924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100" dirty="0">
                  <a:solidFill>
                    <a:prstClr val="white">
                      <a:lumMod val="50000"/>
                    </a:prstClr>
                  </a:solidFill>
                  <a:latin typeface="Arial"/>
                </a:rPr>
                <a:t>First year promotion plan</a:t>
              </a:r>
            </a:p>
          </p:txBody>
        </p:sp>
      </p:grpSp>
      <p:sp>
        <p:nvSpPr>
          <p:cNvPr id="42" name="Oval 6">
            <a:extLst>
              <a:ext uri="{FF2B5EF4-FFF2-40B4-BE49-F238E27FC236}">
                <a16:creationId xmlns:a16="http://schemas.microsoft.com/office/drawing/2014/main" xmlns="" id="{69E5A8AD-DB85-4AC8-A679-FF921ECEC8C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39642" y="2023809"/>
            <a:ext cx="3791173" cy="3789758"/>
          </a:xfrm>
          <a:prstGeom prst="ellipse">
            <a:avLst/>
          </a:prstGeom>
          <a:noFill/>
          <a:ln w="11" cap="flat">
            <a:solidFill>
              <a:srgbClr val="605958"/>
            </a:solidFill>
            <a:prstDash val="dash"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392" tIns="45696" rIns="91392" bIns="45696" numCol="1" anchor="t" anchorCtr="0" compatLnSpc="1"/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zh-CN" altLang="en-US" sz="1799" b="0" i="0" u="none" strike="noStrike" kern="0" cap="none" spc="0" normalizeH="0" baseline="0" noProof="0">
              <a:ln>
                <a:noFill/>
              </a:ln>
              <a:solidFill>
                <a:srgbClr val="302A28"/>
              </a:solidFill>
              <a:effectLst/>
              <a:uLnTx/>
              <a:uFillTx/>
              <a:latin typeface="Arial"/>
              <a:ea typeface="宋体" panose="02010600030101010101" pitchFamily="2" charset="-122"/>
            </a:endParaRPr>
          </a:p>
        </p:txBody>
      </p:sp>
      <p:sp>
        <p:nvSpPr>
          <p:cNvPr id="43" name="Oval 7">
            <a:extLst>
              <a:ext uri="{FF2B5EF4-FFF2-40B4-BE49-F238E27FC236}">
                <a16:creationId xmlns:a16="http://schemas.microsoft.com/office/drawing/2014/main" xmlns="" id="{B7CFA636-41C6-42F3-8BFE-7D38B379CA3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63499" y="2023809"/>
            <a:ext cx="3791173" cy="3789758"/>
          </a:xfrm>
          <a:prstGeom prst="ellipse">
            <a:avLst/>
          </a:prstGeom>
          <a:noFill/>
          <a:ln w="11" cap="flat">
            <a:solidFill>
              <a:srgbClr val="605958"/>
            </a:solidFill>
            <a:prstDash val="dash"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392" tIns="45696" rIns="91392" bIns="45696" numCol="1" anchor="t" anchorCtr="0" compatLnSpc="1"/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zh-CN" altLang="en-US" sz="1799" b="0" i="0" u="none" strike="noStrike" kern="0" cap="none" spc="0" normalizeH="0" baseline="0" noProof="0">
              <a:ln>
                <a:noFill/>
              </a:ln>
              <a:solidFill>
                <a:srgbClr val="302A28"/>
              </a:solidFill>
              <a:effectLst/>
              <a:uLnTx/>
              <a:uFillTx/>
              <a:latin typeface="Arial"/>
              <a:ea typeface="宋体" panose="02010600030101010101" pitchFamily="2" charset="-122"/>
            </a:endParaRPr>
          </a:p>
        </p:txBody>
      </p:sp>
      <p:sp>
        <p:nvSpPr>
          <p:cNvPr id="44" name="Line 16">
            <a:extLst>
              <a:ext uri="{FF2B5EF4-FFF2-40B4-BE49-F238E27FC236}">
                <a16:creationId xmlns:a16="http://schemas.microsoft.com/office/drawing/2014/main" xmlns="" id="{F698D1E3-A05A-4531-8518-02606DF7EDFB}"/>
              </a:ext>
            </a:extLst>
          </p:cNvPr>
          <p:cNvSpPr>
            <a:spLocks noChangeShapeType="1"/>
          </p:cNvSpPr>
          <p:nvPr/>
        </p:nvSpPr>
        <p:spPr bwMode="auto">
          <a:xfrm>
            <a:off x="4424530" y="2946864"/>
            <a:ext cx="668616" cy="384489"/>
          </a:xfrm>
          <a:prstGeom prst="line">
            <a:avLst/>
          </a:prstGeom>
          <a:noFill/>
          <a:ln w="19050" cap="flat">
            <a:solidFill>
              <a:srgbClr val="2E2C2C"/>
            </a:solidFill>
            <a:prstDash val="solid"/>
            <a:miter lim="800000"/>
            <a:headEnd type="non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392" tIns="45696" rIns="91392" bIns="45696" numCol="1" anchor="t" anchorCtr="0" compatLnSpc="1"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 sz="1799">
              <a:solidFill>
                <a:srgbClr val="302A28"/>
              </a:solidFill>
              <a:latin typeface="Arial"/>
              <a:ea typeface="宋体" panose="02010600030101010101" pitchFamily="2" charset="-122"/>
            </a:endParaRPr>
          </a:p>
        </p:txBody>
      </p:sp>
      <p:sp>
        <p:nvSpPr>
          <p:cNvPr id="45" name="Line 17">
            <a:extLst>
              <a:ext uri="{FF2B5EF4-FFF2-40B4-BE49-F238E27FC236}">
                <a16:creationId xmlns:a16="http://schemas.microsoft.com/office/drawing/2014/main" xmlns="" id="{438C717C-DCEE-4483-9363-D52E3A3B01D4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464112" y="4528641"/>
            <a:ext cx="667201" cy="383074"/>
          </a:xfrm>
          <a:prstGeom prst="line">
            <a:avLst/>
          </a:prstGeom>
          <a:noFill/>
          <a:ln w="19050" cap="flat">
            <a:solidFill>
              <a:srgbClr val="2E2C2C"/>
            </a:solidFill>
            <a:prstDash val="solid"/>
            <a:miter lim="800000"/>
            <a:headEnd type="non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392" tIns="45696" rIns="91392" bIns="45696" numCol="1" anchor="t" anchorCtr="0" compatLnSpc="1"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 sz="1799">
              <a:solidFill>
                <a:srgbClr val="302A28"/>
              </a:solidFill>
              <a:latin typeface="Arial"/>
              <a:ea typeface="宋体" panose="02010600030101010101" pitchFamily="2" charset="-122"/>
            </a:endParaRPr>
          </a:p>
        </p:txBody>
      </p:sp>
      <p:sp>
        <p:nvSpPr>
          <p:cNvPr id="46" name="Line 18">
            <a:extLst>
              <a:ext uri="{FF2B5EF4-FFF2-40B4-BE49-F238E27FC236}">
                <a16:creationId xmlns:a16="http://schemas.microsoft.com/office/drawing/2014/main" xmlns="" id="{284B3581-7461-46FA-97EB-A699F305358C}"/>
              </a:ext>
            </a:extLst>
          </p:cNvPr>
          <p:cNvSpPr>
            <a:spLocks noChangeShapeType="1"/>
          </p:cNvSpPr>
          <p:nvPr/>
        </p:nvSpPr>
        <p:spPr bwMode="auto">
          <a:xfrm>
            <a:off x="3928370" y="3947666"/>
            <a:ext cx="887717" cy="0"/>
          </a:xfrm>
          <a:prstGeom prst="line">
            <a:avLst/>
          </a:prstGeom>
          <a:noFill/>
          <a:ln w="19050" cap="flat">
            <a:solidFill>
              <a:srgbClr val="2E2C2C"/>
            </a:solidFill>
            <a:prstDash val="solid"/>
            <a:miter lim="800000"/>
            <a:headEnd type="non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392" tIns="45696" rIns="91392" bIns="45696" numCol="1" anchor="t" anchorCtr="0" compatLnSpc="1"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 sz="1799">
              <a:solidFill>
                <a:srgbClr val="302A28"/>
              </a:solidFill>
              <a:latin typeface="Arial"/>
              <a:ea typeface="宋体" panose="02010600030101010101" pitchFamily="2" charset="-122"/>
            </a:endParaRPr>
          </a:p>
        </p:txBody>
      </p:sp>
      <p:sp>
        <p:nvSpPr>
          <p:cNvPr id="47" name="Line 19">
            <a:extLst>
              <a:ext uri="{FF2B5EF4-FFF2-40B4-BE49-F238E27FC236}">
                <a16:creationId xmlns:a16="http://schemas.microsoft.com/office/drawing/2014/main" xmlns="" id="{622DA62B-722E-4181-9A48-95A58839A107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7706822" y="2946864"/>
            <a:ext cx="668616" cy="384489"/>
          </a:xfrm>
          <a:prstGeom prst="line">
            <a:avLst/>
          </a:prstGeom>
          <a:noFill/>
          <a:ln w="19050" cap="flat">
            <a:solidFill>
              <a:srgbClr val="2E2C2C"/>
            </a:solidFill>
            <a:prstDash val="solid"/>
            <a:miter lim="800000"/>
            <a:headEnd type="non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392" tIns="45696" rIns="91392" bIns="45696" numCol="1" anchor="t" anchorCtr="0" compatLnSpc="1"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 sz="1799">
              <a:solidFill>
                <a:srgbClr val="302A28"/>
              </a:solidFill>
              <a:latin typeface="Arial"/>
              <a:ea typeface="宋体" panose="02010600030101010101" pitchFamily="2" charset="-122"/>
            </a:endParaRPr>
          </a:p>
        </p:txBody>
      </p:sp>
      <p:sp>
        <p:nvSpPr>
          <p:cNvPr id="48" name="Line 20">
            <a:extLst>
              <a:ext uri="{FF2B5EF4-FFF2-40B4-BE49-F238E27FC236}">
                <a16:creationId xmlns:a16="http://schemas.microsoft.com/office/drawing/2014/main" xmlns="" id="{0FCB2EBD-658D-48AC-964A-966BB9C2DDBE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7668656" y="4528641"/>
            <a:ext cx="668616" cy="383074"/>
          </a:xfrm>
          <a:prstGeom prst="line">
            <a:avLst/>
          </a:prstGeom>
          <a:noFill/>
          <a:ln w="19050" cap="flat">
            <a:solidFill>
              <a:srgbClr val="2E2C2C"/>
            </a:solidFill>
            <a:prstDash val="solid"/>
            <a:miter lim="800000"/>
            <a:headEnd type="non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392" tIns="45696" rIns="91392" bIns="45696" numCol="1" anchor="t" anchorCtr="0" compatLnSpc="1"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 sz="1799">
              <a:solidFill>
                <a:srgbClr val="302A28"/>
              </a:solidFill>
              <a:latin typeface="Arial"/>
              <a:ea typeface="宋体" panose="02010600030101010101" pitchFamily="2" charset="-122"/>
            </a:endParaRPr>
          </a:p>
        </p:txBody>
      </p:sp>
      <p:sp>
        <p:nvSpPr>
          <p:cNvPr id="49" name="Line 21">
            <a:extLst>
              <a:ext uri="{FF2B5EF4-FFF2-40B4-BE49-F238E27FC236}">
                <a16:creationId xmlns:a16="http://schemas.microsoft.com/office/drawing/2014/main" xmlns="" id="{6013EE54-D613-493F-9B0A-1F36DD91B3BA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7983881" y="3947666"/>
            <a:ext cx="889131" cy="0"/>
          </a:xfrm>
          <a:prstGeom prst="line">
            <a:avLst/>
          </a:prstGeom>
          <a:noFill/>
          <a:ln w="19050" cap="flat">
            <a:solidFill>
              <a:srgbClr val="2E2C2C"/>
            </a:solidFill>
            <a:prstDash val="solid"/>
            <a:miter lim="800000"/>
            <a:headEnd type="non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392" tIns="45696" rIns="91392" bIns="45696" numCol="1" anchor="t" anchorCtr="0" compatLnSpc="1"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 sz="1799">
              <a:solidFill>
                <a:srgbClr val="302A28"/>
              </a:solidFill>
              <a:latin typeface="Arial"/>
              <a:ea typeface="宋体" panose="02010600030101010101" pitchFamily="2" charset="-122"/>
            </a:endParaRPr>
          </a:p>
        </p:txBody>
      </p:sp>
      <p:sp>
        <p:nvSpPr>
          <p:cNvPr id="50" name="TextBox 34">
            <a:extLst>
              <a:ext uri="{FF2B5EF4-FFF2-40B4-BE49-F238E27FC236}">
                <a16:creationId xmlns:a16="http://schemas.microsoft.com/office/drawing/2014/main" xmlns="" id="{3C58B905-35BA-4BB3-92AF-05CE64DB65B8}"/>
              </a:ext>
            </a:extLst>
          </p:cNvPr>
          <p:cNvSpPr txBox="1"/>
          <p:nvPr/>
        </p:nvSpPr>
        <p:spPr>
          <a:xfrm>
            <a:off x="1035240" y="2325524"/>
            <a:ext cx="2380006" cy="7075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zh-CN" altLang="en-US" sz="1999" b="0" i="0" u="none" strike="noStrike" kern="0" cap="none" spc="0" normalizeH="0" baseline="0" noProof="0" dirty="0">
                <a:ln>
                  <a:noFill/>
                </a:ln>
                <a:solidFill>
                  <a:srgbClr val="586270"/>
                </a:solidFill>
                <a:effectLst/>
                <a:uLnTx/>
                <a:uFillTx/>
              </a:rPr>
              <a:t>利用股东人脉做好圈层营销</a:t>
            </a:r>
          </a:p>
        </p:txBody>
      </p:sp>
      <p:sp>
        <p:nvSpPr>
          <p:cNvPr id="51" name="TextBox 35">
            <a:extLst>
              <a:ext uri="{FF2B5EF4-FFF2-40B4-BE49-F238E27FC236}">
                <a16:creationId xmlns:a16="http://schemas.microsoft.com/office/drawing/2014/main" xmlns="" id="{06EB9F44-16A8-46C4-8797-85FCA6B11578}"/>
              </a:ext>
            </a:extLst>
          </p:cNvPr>
          <p:cNvSpPr txBox="1"/>
          <p:nvPr/>
        </p:nvSpPr>
        <p:spPr>
          <a:xfrm>
            <a:off x="1035240" y="3637986"/>
            <a:ext cx="1917772" cy="645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zh-CN" altLang="en-US" sz="1799" b="0" i="0" u="none" strike="noStrike" kern="0" cap="none" spc="0" normalizeH="0" baseline="0" noProof="0" dirty="0">
                <a:ln>
                  <a:noFill/>
                </a:ln>
                <a:solidFill>
                  <a:srgbClr val="586270"/>
                </a:solidFill>
                <a:effectLst/>
                <a:uLnTx/>
                <a:uFillTx/>
              </a:rPr>
              <a:t>中高端楼盘的电梯广告</a:t>
            </a:r>
          </a:p>
        </p:txBody>
      </p:sp>
      <p:sp>
        <p:nvSpPr>
          <p:cNvPr id="52" name="TextBox 36">
            <a:extLst>
              <a:ext uri="{FF2B5EF4-FFF2-40B4-BE49-F238E27FC236}">
                <a16:creationId xmlns:a16="http://schemas.microsoft.com/office/drawing/2014/main" xmlns="" id="{698328F7-F40B-489F-9BB6-10632972B960}"/>
              </a:ext>
            </a:extLst>
          </p:cNvPr>
          <p:cNvSpPr txBox="1"/>
          <p:nvPr/>
        </p:nvSpPr>
        <p:spPr>
          <a:xfrm>
            <a:off x="1035239" y="5023360"/>
            <a:ext cx="2290218" cy="645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zh-CN" altLang="en-US" sz="1799" b="0" i="0" u="none" strike="noStrike" kern="0" cap="none" spc="0" normalizeH="0" baseline="0" noProof="0" dirty="0">
                <a:ln>
                  <a:noFill/>
                </a:ln>
                <a:solidFill>
                  <a:srgbClr val="586270"/>
                </a:solidFill>
                <a:effectLst/>
                <a:uLnTx/>
                <a:uFillTx/>
              </a:rPr>
              <a:t>租用繁华路口巨幅广告牌</a:t>
            </a:r>
          </a:p>
        </p:txBody>
      </p:sp>
      <p:sp>
        <p:nvSpPr>
          <p:cNvPr id="53" name="TextBox 37">
            <a:extLst>
              <a:ext uri="{FF2B5EF4-FFF2-40B4-BE49-F238E27FC236}">
                <a16:creationId xmlns:a16="http://schemas.microsoft.com/office/drawing/2014/main" xmlns="" id="{5FD8B132-9BFA-449E-8BDE-90C9D49964D8}"/>
              </a:ext>
            </a:extLst>
          </p:cNvPr>
          <p:cNvSpPr txBox="1"/>
          <p:nvPr/>
        </p:nvSpPr>
        <p:spPr>
          <a:xfrm>
            <a:off x="9468857" y="2325525"/>
            <a:ext cx="2051607" cy="645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zh-CN" altLang="en-US" sz="1799" b="0" i="0" u="none" strike="noStrike" kern="0" cap="none" spc="0" normalizeH="0" baseline="0" noProof="0" dirty="0">
                <a:ln>
                  <a:noFill/>
                </a:ln>
                <a:solidFill>
                  <a:srgbClr val="586270"/>
                </a:solidFill>
                <a:effectLst/>
                <a:uLnTx/>
                <a:uFillTx/>
              </a:rPr>
              <a:t>有计划的进行加油站宣传</a:t>
            </a:r>
          </a:p>
        </p:txBody>
      </p:sp>
      <p:sp>
        <p:nvSpPr>
          <p:cNvPr id="54" name="TextBox 38">
            <a:extLst>
              <a:ext uri="{FF2B5EF4-FFF2-40B4-BE49-F238E27FC236}">
                <a16:creationId xmlns:a16="http://schemas.microsoft.com/office/drawing/2014/main" xmlns="" id="{F97C9EC1-F812-4A6C-8F2D-6573DE2285EE}"/>
              </a:ext>
            </a:extLst>
          </p:cNvPr>
          <p:cNvSpPr txBox="1"/>
          <p:nvPr/>
        </p:nvSpPr>
        <p:spPr>
          <a:xfrm>
            <a:off x="9931092" y="3637986"/>
            <a:ext cx="1589373" cy="645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zh-CN" altLang="en-US" sz="1799" b="0" i="0" u="none" strike="noStrike" kern="0" cap="none" spc="0" normalizeH="0" baseline="0" noProof="0" dirty="0">
                <a:ln>
                  <a:noFill/>
                </a:ln>
                <a:solidFill>
                  <a:srgbClr val="586270"/>
                </a:solidFill>
                <a:effectLst/>
                <a:uLnTx/>
                <a:uFillTx/>
              </a:rPr>
              <a:t>和高端消费场所相互合作</a:t>
            </a:r>
          </a:p>
        </p:txBody>
      </p:sp>
      <p:sp>
        <p:nvSpPr>
          <p:cNvPr id="55" name="TextBox 39">
            <a:extLst>
              <a:ext uri="{FF2B5EF4-FFF2-40B4-BE49-F238E27FC236}">
                <a16:creationId xmlns:a16="http://schemas.microsoft.com/office/drawing/2014/main" xmlns="" id="{348374CC-902F-42B1-80A1-DAAF53D232FE}"/>
              </a:ext>
            </a:extLst>
          </p:cNvPr>
          <p:cNvSpPr txBox="1"/>
          <p:nvPr/>
        </p:nvSpPr>
        <p:spPr>
          <a:xfrm>
            <a:off x="9468857" y="5023360"/>
            <a:ext cx="2051607" cy="645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zh-CN" altLang="en-US" sz="1799" b="0" i="0" u="none" strike="noStrike" kern="0" cap="none" spc="0" normalizeH="0" baseline="0" noProof="0" dirty="0">
                <a:ln>
                  <a:noFill/>
                </a:ln>
                <a:solidFill>
                  <a:srgbClr val="586270"/>
                </a:solidFill>
                <a:effectLst/>
                <a:uLnTx/>
                <a:uFillTx/>
              </a:rPr>
              <a:t>定期举办豪车展览扩大知名度。</a:t>
            </a:r>
          </a:p>
        </p:txBody>
      </p:sp>
      <p:grpSp>
        <p:nvGrpSpPr>
          <p:cNvPr id="56" name="组合 55">
            <a:extLst>
              <a:ext uri="{FF2B5EF4-FFF2-40B4-BE49-F238E27FC236}">
                <a16:creationId xmlns:a16="http://schemas.microsoft.com/office/drawing/2014/main" xmlns="" id="{888BCDFD-D6FE-480D-A9EA-64240B476BE5}"/>
              </a:ext>
            </a:extLst>
          </p:cNvPr>
          <p:cNvGrpSpPr/>
          <p:nvPr/>
        </p:nvGrpSpPr>
        <p:grpSpPr>
          <a:xfrm>
            <a:off x="3519851" y="2196263"/>
            <a:ext cx="924470" cy="924470"/>
            <a:chOff x="2701926" y="1544638"/>
            <a:chExt cx="1038225" cy="1038225"/>
          </a:xfrm>
        </p:grpSpPr>
        <p:sp>
          <p:nvSpPr>
            <p:cNvPr id="57" name="Oval 10">
              <a:extLst>
                <a:ext uri="{FF2B5EF4-FFF2-40B4-BE49-F238E27FC236}">
                  <a16:creationId xmlns:a16="http://schemas.microsoft.com/office/drawing/2014/main" xmlns="" id="{06D69BDC-D6CF-446B-895D-70A3608E7A0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01926" y="1544638"/>
              <a:ext cx="1038225" cy="1038225"/>
            </a:xfrm>
            <a:prstGeom prst="ellipse">
              <a:avLst/>
            </a:prstGeom>
            <a:solidFill>
              <a:srgbClr val="586270"/>
            </a:solidFill>
            <a:ln>
              <a:noFill/>
            </a:ln>
          </p:spPr>
          <p:txBody>
            <a:bodyPr vert="horz" wrap="square" lIns="91392" tIns="45696" rIns="91392" bIns="45696" numCol="1" anchor="t" anchorCtr="0" compatLnSpc="1"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endParaRPr kumimoji="0" lang="zh-CN" altLang="en-US" sz="1799" b="0" i="0" u="none" strike="noStrike" kern="0" cap="none" spc="0" normalizeH="0" baseline="0" noProof="0">
                <a:ln>
                  <a:noFill/>
                </a:ln>
                <a:solidFill>
                  <a:srgbClr val="302A28"/>
                </a:solidFill>
                <a:effectLst/>
                <a:uLnTx/>
                <a:uFillTx/>
                <a:latin typeface="Lifeline JL" panose="00000400000000000000" pitchFamily="2" charset="0"/>
                <a:ea typeface="宋体" panose="02010600030101010101" pitchFamily="2" charset="-122"/>
              </a:endParaRPr>
            </a:p>
          </p:txBody>
        </p:sp>
        <p:sp>
          <p:nvSpPr>
            <p:cNvPr id="58" name="TextBox 42">
              <a:extLst>
                <a:ext uri="{FF2B5EF4-FFF2-40B4-BE49-F238E27FC236}">
                  <a16:creationId xmlns:a16="http://schemas.microsoft.com/office/drawing/2014/main" xmlns="" id="{BAB1928B-53F6-4175-A882-D7FC3F4BC849}"/>
                </a:ext>
              </a:extLst>
            </p:cNvPr>
            <p:cNvSpPr txBox="1"/>
            <p:nvPr/>
          </p:nvSpPr>
          <p:spPr>
            <a:xfrm>
              <a:off x="2814879" y="1756454"/>
              <a:ext cx="812317" cy="5872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altLang="zh-CN" sz="2799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Lifeline JL" panose="00000400000000000000" pitchFamily="2" charset="0"/>
                </a:rPr>
                <a:t>01</a:t>
              </a:r>
            </a:p>
          </p:txBody>
        </p:sp>
      </p:grpSp>
      <p:grpSp>
        <p:nvGrpSpPr>
          <p:cNvPr id="59" name="组合 58">
            <a:extLst>
              <a:ext uri="{FF2B5EF4-FFF2-40B4-BE49-F238E27FC236}">
                <a16:creationId xmlns:a16="http://schemas.microsoft.com/office/drawing/2014/main" xmlns="" id="{A2BB0E8D-DB53-4F07-9FF1-377016399434}"/>
              </a:ext>
            </a:extLst>
          </p:cNvPr>
          <p:cNvGrpSpPr/>
          <p:nvPr/>
        </p:nvGrpSpPr>
        <p:grpSpPr>
          <a:xfrm>
            <a:off x="2953012" y="3465642"/>
            <a:ext cx="924470" cy="924470"/>
            <a:chOff x="2065338" y="2970213"/>
            <a:chExt cx="1038225" cy="1038225"/>
          </a:xfrm>
        </p:grpSpPr>
        <p:sp>
          <p:nvSpPr>
            <p:cNvPr id="60" name="Oval 12">
              <a:extLst>
                <a:ext uri="{FF2B5EF4-FFF2-40B4-BE49-F238E27FC236}">
                  <a16:creationId xmlns:a16="http://schemas.microsoft.com/office/drawing/2014/main" xmlns="" id="{3D23B77A-8FB2-419B-AD96-91EA3ABC812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65338" y="2970213"/>
              <a:ext cx="1038225" cy="1038225"/>
            </a:xfrm>
            <a:prstGeom prst="ellipse">
              <a:avLst/>
            </a:prstGeom>
            <a:solidFill>
              <a:srgbClr val="586270"/>
            </a:solidFill>
            <a:ln>
              <a:noFill/>
            </a:ln>
          </p:spPr>
          <p:txBody>
            <a:bodyPr vert="horz" wrap="square" lIns="91392" tIns="45696" rIns="91392" bIns="45696" numCol="1" anchor="t" anchorCtr="0" compatLnSpc="1"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endParaRPr kumimoji="0" lang="zh-CN" altLang="en-US" sz="1799" b="0" i="0" u="none" strike="noStrike" kern="0" cap="none" spc="0" normalizeH="0" baseline="0" noProof="0">
                <a:ln>
                  <a:noFill/>
                </a:ln>
                <a:solidFill>
                  <a:srgbClr val="302A28"/>
                </a:solidFill>
                <a:effectLst/>
                <a:uLnTx/>
                <a:uFillTx/>
                <a:latin typeface="Lifeline JL" panose="00000400000000000000" pitchFamily="2" charset="0"/>
                <a:ea typeface="宋体" panose="02010600030101010101" pitchFamily="2" charset="-122"/>
              </a:endParaRPr>
            </a:p>
          </p:txBody>
        </p:sp>
        <p:sp>
          <p:nvSpPr>
            <p:cNvPr id="61" name="TextBox 45">
              <a:extLst>
                <a:ext uri="{FF2B5EF4-FFF2-40B4-BE49-F238E27FC236}">
                  <a16:creationId xmlns:a16="http://schemas.microsoft.com/office/drawing/2014/main" xmlns="" id="{2F60A1C6-5CDB-4F5B-B60C-420E68ABE304}"/>
                </a:ext>
              </a:extLst>
            </p:cNvPr>
            <p:cNvSpPr txBox="1"/>
            <p:nvPr/>
          </p:nvSpPr>
          <p:spPr>
            <a:xfrm>
              <a:off x="2146139" y="3195677"/>
              <a:ext cx="812317" cy="5872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altLang="zh-CN" sz="2799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Lifeline JL" panose="00000400000000000000" pitchFamily="2" charset="0"/>
                </a:rPr>
                <a:t>02</a:t>
              </a:r>
            </a:p>
          </p:txBody>
        </p:sp>
      </p:grpSp>
      <p:grpSp>
        <p:nvGrpSpPr>
          <p:cNvPr id="62" name="组合 61">
            <a:extLst>
              <a:ext uri="{FF2B5EF4-FFF2-40B4-BE49-F238E27FC236}">
                <a16:creationId xmlns:a16="http://schemas.microsoft.com/office/drawing/2014/main" xmlns="" id="{0B8D1DC7-C51F-4C55-83C4-C6AB76A1681D}"/>
              </a:ext>
            </a:extLst>
          </p:cNvPr>
          <p:cNvGrpSpPr/>
          <p:nvPr/>
        </p:nvGrpSpPr>
        <p:grpSpPr>
          <a:xfrm>
            <a:off x="3519851" y="4705336"/>
            <a:ext cx="924470" cy="925883"/>
            <a:chOff x="2701926" y="4362450"/>
            <a:chExt cx="1038225" cy="1039812"/>
          </a:xfrm>
        </p:grpSpPr>
        <p:sp>
          <p:nvSpPr>
            <p:cNvPr id="63" name="Oval 11">
              <a:extLst>
                <a:ext uri="{FF2B5EF4-FFF2-40B4-BE49-F238E27FC236}">
                  <a16:creationId xmlns:a16="http://schemas.microsoft.com/office/drawing/2014/main" xmlns="" id="{5EE53C3D-9195-4EC4-9C39-7DB280CAA26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01926" y="4362450"/>
              <a:ext cx="1038225" cy="1039812"/>
            </a:xfrm>
            <a:prstGeom prst="ellipse">
              <a:avLst/>
            </a:prstGeom>
            <a:solidFill>
              <a:srgbClr val="586270"/>
            </a:solidFill>
            <a:ln>
              <a:noFill/>
            </a:ln>
          </p:spPr>
          <p:txBody>
            <a:bodyPr vert="horz" wrap="square" lIns="91392" tIns="45696" rIns="91392" bIns="45696" numCol="1" anchor="t" anchorCtr="0" compatLnSpc="1"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endParaRPr kumimoji="0" lang="zh-CN" altLang="en-US" sz="1799" b="0" i="0" u="none" strike="noStrike" kern="0" cap="none" spc="0" normalizeH="0" baseline="0" noProof="0">
                <a:ln>
                  <a:noFill/>
                </a:ln>
                <a:solidFill>
                  <a:srgbClr val="302A28"/>
                </a:solidFill>
                <a:effectLst/>
                <a:uLnTx/>
                <a:uFillTx/>
                <a:latin typeface="Lifeline JL" panose="00000400000000000000" pitchFamily="2" charset="0"/>
                <a:ea typeface="宋体" panose="02010600030101010101" pitchFamily="2" charset="-122"/>
              </a:endParaRPr>
            </a:p>
          </p:txBody>
        </p:sp>
        <p:sp>
          <p:nvSpPr>
            <p:cNvPr id="64" name="TextBox 48">
              <a:extLst>
                <a:ext uri="{FF2B5EF4-FFF2-40B4-BE49-F238E27FC236}">
                  <a16:creationId xmlns:a16="http://schemas.microsoft.com/office/drawing/2014/main" xmlns="" id="{538071FC-4D64-4F53-9BD1-426F037FBF56}"/>
                </a:ext>
              </a:extLst>
            </p:cNvPr>
            <p:cNvSpPr txBox="1"/>
            <p:nvPr/>
          </p:nvSpPr>
          <p:spPr>
            <a:xfrm>
              <a:off x="2799778" y="4588707"/>
              <a:ext cx="812317" cy="5872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altLang="zh-CN" sz="2799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Lifeline JL" panose="00000400000000000000" pitchFamily="2" charset="0"/>
                </a:rPr>
                <a:t>03</a:t>
              </a:r>
            </a:p>
          </p:txBody>
        </p:sp>
      </p:grpSp>
      <p:grpSp>
        <p:nvGrpSpPr>
          <p:cNvPr id="65" name="组合 64">
            <a:extLst>
              <a:ext uri="{FF2B5EF4-FFF2-40B4-BE49-F238E27FC236}">
                <a16:creationId xmlns:a16="http://schemas.microsoft.com/office/drawing/2014/main" xmlns="" id="{C66A37F9-1B75-4A94-A9AA-8806F28C29A8}"/>
              </a:ext>
            </a:extLst>
          </p:cNvPr>
          <p:cNvGrpSpPr/>
          <p:nvPr/>
        </p:nvGrpSpPr>
        <p:grpSpPr>
          <a:xfrm>
            <a:off x="8369783" y="4705336"/>
            <a:ext cx="924470" cy="925883"/>
            <a:chOff x="8148638" y="4362450"/>
            <a:chExt cx="1038225" cy="1039812"/>
          </a:xfrm>
          <a:solidFill>
            <a:srgbClr val="302A28"/>
          </a:solidFill>
        </p:grpSpPr>
        <p:sp>
          <p:nvSpPr>
            <p:cNvPr id="66" name="Oval 14">
              <a:extLst>
                <a:ext uri="{FF2B5EF4-FFF2-40B4-BE49-F238E27FC236}">
                  <a16:creationId xmlns:a16="http://schemas.microsoft.com/office/drawing/2014/main" xmlns="" id="{82111F89-672B-46E8-B9EF-A7CCE1E1AAF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148638" y="4362450"/>
              <a:ext cx="1038225" cy="1039812"/>
            </a:xfrm>
            <a:prstGeom prst="ellipse">
              <a:avLst/>
            </a:prstGeom>
            <a:solidFill>
              <a:srgbClr val="586270"/>
            </a:solidFill>
            <a:ln>
              <a:noFill/>
            </a:ln>
          </p:spPr>
          <p:txBody>
            <a:bodyPr vert="horz" wrap="square" lIns="91392" tIns="45696" rIns="91392" bIns="45696" numCol="1" anchor="t" anchorCtr="0" compatLnSpc="1"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endParaRPr kumimoji="0" lang="zh-CN" altLang="en-US" sz="1799" b="0" i="0" u="none" strike="noStrike" kern="0" cap="none" spc="0" normalizeH="0" baseline="0" noProof="0">
                <a:ln>
                  <a:noFill/>
                </a:ln>
                <a:solidFill>
                  <a:srgbClr val="302A28"/>
                </a:solidFill>
                <a:effectLst/>
                <a:uLnTx/>
                <a:uFillTx/>
                <a:latin typeface="Lifeline JL" panose="00000400000000000000" pitchFamily="2" charset="0"/>
                <a:ea typeface="宋体" panose="02010600030101010101" pitchFamily="2" charset="-122"/>
              </a:endParaRPr>
            </a:p>
          </p:txBody>
        </p:sp>
        <p:sp>
          <p:nvSpPr>
            <p:cNvPr id="67" name="TextBox 51">
              <a:extLst>
                <a:ext uri="{FF2B5EF4-FFF2-40B4-BE49-F238E27FC236}">
                  <a16:creationId xmlns:a16="http://schemas.microsoft.com/office/drawing/2014/main" xmlns="" id="{7E24E492-70D2-4A52-9D9C-A129F62BD603}"/>
                </a:ext>
              </a:extLst>
            </p:cNvPr>
            <p:cNvSpPr txBox="1"/>
            <p:nvPr/>
          </p:nvSpPr>
          <p:spPr>
            <a:xfrm>
              <a:off x="8261592" y="4605458"/>
              <a:ext cx="812317" cy="5872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altLang="zh-CN" sz="2799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Lifeline JL" panose="00000400000000000000" pitchFamily="2" charset="0"/>
                </a:rPr>
                <a:t>06</a:t>
              </a:r>
            </a:p>
          </p:txBody>
        </p:sp>
      </p:grpSp>
      <p:grpSp>
        <p:nvGrpSpPr>
          <p:cNvPr id="68" name="组合 67">
            <a:extLst>
              <a:ext uri="{FF2B5EF4-FFF2-40B4-BE49-F238E27FC236}">
                <a16:creationId xmlns:a16="http://schemas.microsoft.com/office/drawing/2014/main" xmlns="" id="{53F3882F-4B93-4D80-8ABF-1E06C91D90E0}"/>
              </a:ext>
            </a:extLst>
          </p:cNvPr>
          <p:cNvGrpSpPr/>
          <p:nvPr/>
        </p:nvGrpSpPr>
        <p:grpSpPr>
          <a:xfrm>
            <a:off x="8936622" y="3465642"/>
            <a:ext cx="924470" cy="924470"/>
            <a:chOff x="8785226" y="2970213"/>
            <a:chExt cx="1038225" cy="1038225"/>
          </a:xfrm>
          <a:solidFill>
            <a:srgbClr val="302A28"/>
          </a:solidFill>
        </p:grpSpPr>
        <p:sp>
          <p:nvSpPr>
            <p:cNvPr id="69" name="Oval 15">
              <a:extLst>
                <a:ext uri="{FF2B5EF4-FFF2-40B4-BE49-F238E27FC236}">
                  <a16:creationId xmlns:a16="http://schemas.microsoft.com/office/drawing/2014/main" xmlns="" id="{86D32F8B-961D-43A8-B1F4-703394B0A86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785226" y="2970213"/>
              <a:ext cx="1038225" cy="1038225"/>
            </a:xfrm>
            <a:prstGeom prst="ellipse">
              <a:avLst/>
            </a:prstGeom>
            <a:solidFill>
              <a:srgbClr val="586270"/>
            </a:solidFill>
            <a:ln>
              <a:noFill/>
            </a:ln>
          </p:spPr>
          <p:txBody>
            <a:bodyPr vert="horz" wrap="square" lIns="91392" tIns="45696" rIns="91392" bIns="45696" numCol="1" anchor="t" anchorCtr="0" compatLnSpc="1"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endParaRPr kumimoji="0" lang="zh-CN" altLang="en-US" sz="1799" b="0" i="0" u="none" strike="noStrike" kern="0" cap="none" spc="0" normalizeH="0" baseline="0" noProof="0">
                <a:ln>
                  <a:noFill/>
                </a:ln>
                <a:solidFill>
                  <a:srgbClr val="302A28"/>
                </a:solidFill>
                <a:effectLst/>
                <a:uLnTx/>
                <a:uFillTx/>
                <a:latin typeface="Lifeline JL" panose="00000400000000000000" pitchFamily="2" charset="0"/>
                <a:ea typeface="宋体" panose="02010600030101010101" pitchFamily="2" charset="-122"/>
              </a:endParaRPr>
            </a:p>
          </p:txBody>
        </p:sp>
        <p:sp>
          <p:nvSpPr>
            <p:cNvPr id="70" name="TextBox 54">
              <a:extLst>
                <a:ext uri="{FF2B5EF4-FFF2-40B4-BE49-F238E27FC236}">
                  <a16:creationId xmlns:a16="http://schemas.microsoft.com/office/drawing/2014/main" xmlns="" id="{1BF413CC-557D-49F3-A31F-D3ED1962236E}"/>
                </a:ext>
              </a:extLst>
            </p:cNvPr>
            <p:cNvSpPr txBox="1"/>
            <p:nvPr/>
          </p:nvSpPr>
          <p:spPr>
            <a:xfrm>
              <a:off x="8898180" y="3195677"/>
              <a:ext cx="812317" cy="5872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altLang="zh-CN" sz="2799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Lifeline JL" panose="00000400000000000000" pitchFamily="2" charset="0"/>
                </a:rPr>
                <a:t>05</a:t>
              </a:r>
            </a:p>
          </p:txBody>
        </p:sp>
      </p:grpSp>
      <p:grpSp>
        <p:nvGrpSpPr>
          <p:cNvPr id="71" name="组合 70">
            <a:extLst>
              <a:ext uri="{FF2B5EF4-FFF2-40B4-BE49-F238E27FC236}">
                <a16:creationId xmlns:a16="http://schemas.microsoft.com/office/drawing/2014/main" xmlns="" id="{1444E330-3424-4068-9719-E5F9F61B5974}"/>
              </a:ext>
            </a:extLst>
          </p:cNvPr>
          <p:cNvGrpSpPr/>
          <p:nvPr/>
        </p:nvGrpSpPr>
        <p:grpSpPr>
          <a:xfrm>
            <a:off x="8369783" y="2196263"/>
            <a:ext cx="924470" cy="924470"/>
            <a:chOff x="8148638" y="1544638"/>
            <a:chExt cx="1038225" cy="1038225"/>
          </a:xfrm>
          <a:solidFill>
            <a:srgbClr val="302A28"/>
          </a:solidFill>
        </p:grpSpPr>
        <p:sp>
          <p:nvSpPr>
            <p:cNvPr id="72" name="Oval 13">
              <a:extLst>
                <a:ext uri="{FF2B5EF4-FFF2-40B4-BE49-F238E27FC236}">
                  <a16:creationId xmlns:a16="http://schemas.microsoft.com/office/drawing/2014/main" xmlns="" id="{9C22EFCC-6F8C-445C-82A3-F9464281BDD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148638" y="1544638"/>
              <a:ext cx="1038225" cy="1038225"/>
            </a:xfrm>
            <a:prstGeom prst="ellipse">
              <a:avLst/>
            </a:prstGeom>
            <a:solidFill>
              <a:srgbClr val="586270"/>
            </a:solidFill>
            <a:ln>
              <a:noFill/>
            </a:ln>
          </p:spPr>
          <p:txBody>
            <a:bodyPr vert="horz" wrap="square" lIns="91392" tIns="45696" rIns="91392" bIns="45696" numCol="1" anchor="t" anchorCtr="0" compatLnSpc="1"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endParaRPr kumimoji="0" lang="zh-CN" altLang="en-US" sz="1799" b="0" i="0" u="none" strike="noStrike" kern="0" cap="none" spc="0" normalizeH="0" baseline="0" noProof="0" dirty="0">
                <a:ln>
                  <a:noFill/>
                </a:ln>
                <a:solidFill>
                  <a:srgbClr val="302A28"/>
                </a:solidFill>
                <a:effectLst/>
                <a:uLnTx/>
                <a:uFillTx/>
                <a:latin typeface="Lifeline JL" panose="00000400000000000000" pitchFamily="2" charset="0"/>
                <a:ea typeface="宋体" panose="02010600030101010101" pitchFamily="2" charset="-122"/>
              </a:endParaRPr>
            </a:p>
          </p:txBody>
        </p:sp>
        <p:sp>
          <p:nvSpPr>
            <p:cNvPr id="73" name="TextBox 57">
              <a:extLst>
                <a:ext uri="{FF2B5EF4-FFF2-40B4-BE49-F238E27FC236}">
                  <a16:creationId xmlns:a16="http://schemas.microsoft.com/office/drawing/2014/main" xmlns="" id="{F0A829F5-6620-48BC-AD5E-4971A85FF33B}"/>
                </a:ext>
              </a:extLst>
            </p:cNvPr>
            <p:cNvSpPr txBox="1"/>
            <p:nvPr/>
          </p:nvSpPr>
          <p:spPr>
            <a:xfrm>
              <a:off x="8214520" y="1756454"/>
              <a:ext cx="812317" cy="5872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altLang="zh-CN" sz="2799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Lifeline JL" panose="00000400000000000000" pitchFamily="2" charset="0"/>
                </a:rPr>
                <a:t>04</a:t>
              </a:r>
            </a:p>
          </p:txBody>
        </p:sp>
      </p:grpSp>
      <p:grpSp>
        <p:nvGrpSpPr>
          <p:cNvPr id="74" name="组合 73">
            <a:extLst>
              <a:ext uri="{FF2B5EF4-FFF2-40B4-BE49-F238E27FC236}">
                <a16:creationId xmlns:a16="http://schemas.microsoft.com/office/drawing/2014/main" xmlns="" id="{BE3D96BE-C268-4B50-A1BF-550D3A9C6B42}"/>
              </a:ext>
            </a:extLst>
          </p:cNvPr>
          <p:cNvGrpSpPr/>
          <p:nvPr/>
        </p:nvGrpSpPr>
        <p:grpSpPr>
          <a:xfrm>
            <a:off x="5185028" y="2638708"/>
            <a:ext cx="2424259" cy="2424257"/>
            <a:chOff x="4847206" y="2199001"/>
            <a:chExt cx="2424259" cy="2424257"/>
          </a:xfrm>
        </p:grpSpPr>
        <p:sp>
          <p:nvSpPr>
            <p:cNvPr id="75" name="Oval 8">
              <a:extLst>
                <a:ext uri="{FF2B5EF4-FFF2-40B4-BE49-F238E27FC236}">
                  <a16:creationId xmlns:a16="http://schemas.microsoft.com/office/drawing/2014/main" xmlns="" id="{C5087CB4-0C04-4650-A8E4-2287C40B0BD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47206" y="2199001"/>
              <a:ext cx="2424259" cy="2424257"/>
            </a:xfrm>
            <a:prstGeom prst="ellipse">
              <a:avLst/>
            </a:prstGeom>
            <a:solidFill>
              <a:srgbClr val="DFDF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392" tIns="45696" rIns="91392" bIns="45696" numCol="1" anchor="t" anchorCtr="0" compatLnSpc="1"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endParaRPr kumimoji="0" lang="zh-CN" altLang="en-US" sz="1799" b="0" i="0" u="none" strike="noStrike" kern="0" cap="none" spc="0" normalizeH="0" baseline="0" noProof="0">
                <a:ln>
                  <a:noFill/>
                </a:ln>
                <a:solidFill>
                  <a:srgbClr val="302A28"/>
                </a:solidFill>
                <a:effectLst/>
                <a:uLnTx/>
                <a:uFillTx/>
                <a:latin typeface="Arial"/>
                <a:ea typeface="宋体" panose="02010600030101010101" pitchFamily="2" charset="-122"/>
              </a:endParaRPr>
            </a:p>
          </p:txBody>
        </p:sp>
        <p:sp>
          <p:nvSpPr>
            <p:cNvPr id="76" name="Oval 9">
              <a:extLst>
                <a:ext uri="{FF2B5EF4-FFF2-40B4-BE49-F238E27FC236}">
                  <a16:creationId xmlns:a16="http://schemas.microsoft.com/office/drawing/2014/main" xmlns="" id="{A9854DE2-E697-4F3E-9C7F-C52253E5EA1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87174" y="2438916"/>
              <a:ext cx="1944323" cy="1945841"/>
            </a:xfrm>
            <a:prstGeom prst="ellipse">
              <a:avLst/>
            </a:prstGeom>
            <a:solidFill>
              <a:srgbClr val="E2231A"/>
            </a:solidFill>
            <a:ln>
              <a:noFill/>
            </a:ln>
          </p:spPr>
          <p:txBody>
            <a:bodyPr vert="horz" wrap="square" lIns="91392" tIns="45696" rIns="91392" bIns="45696" numCol="1" anchor="t" anchorCtr="0" compatLnSpc="1"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endParaRPr kumimoji="0" lang="zh-CN" altLang="en-US" sz="1799" b="0" i="0" u="none" strike="noStrike" kern="0" cap="none" spc="0" normalizeH="0" baseline="0" noProof="0">
                <a:ln>
                  <a:noFill/>
                </a:ln>
                <a:solidFill>
                  <a:srgbClr val="302A28"/>
                </a:solidFill>
                <a:effectLst/>
                <a:uLnTx/>
                <a:uFillTx/>
                <a:latin typeface="Arial"/>
                <a:ea typeface="宋体" panose="02010600030101010101" pitchFamily="2" charset="-122"/>
              </a:endParaRPr>
            </a:p>
          </p:txBody>
        </p:sp>
        <p:sp>
          <p:nvSpPr>
            <p:cNvPr id="77" name="TextBox 60">
              <a:extLst>
                <a:ext uri="{FF2B5EF4-FFF2-40B4-BE49-F238E27FC236}">
                  <a16:creationId xmlns:a16="http://schemas.microsoft.com/office/drawing/2014/main" xmlns="" id="{77A00A42-DE59-44AC-9818-81234F10FFA5}"/>
                </a:ext>
              </a:extLst>
            </p:cNvPr>
            <p:cNvSpPr txBox="1"/>
            <p:nvPr/>
          </p:nvSpPr>
          <p:spPr>
            <a:xfrm>
              <a:off x="5391952" y="3025935"/>
              <a:ext cx="1334765" cy="8920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zh-CN" altLang="en-US" sz="2599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</a:rPr>
                <a:t>营销推广计划</a:t>
              </a:r>
              <a:endParaRPr kumimoji="0" lang="en-US" altLang="zh-CN" sz="2599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668685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25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250"/>
                            </p:stCondLst>
                            <p:childTnLst>
                              <p:par>
                                <p:cTn id="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5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8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1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4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3000"/>
                            </p:stCondLst>
                            <p:childTnLst>
                              <p:par>
                                <p:cTn id="5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 animBg="1"/>
      <p:bldP spid="43" grpId="0" animBg="1"/>
      <p:bldP spid="44" grpId="0" animBg="1"/>
      <p:bldP spid="45" grpId="0" animBg="1"/>
      <p:bldP spid="46" grpId="0" animBg="1"/>
      <p:bldP spid="47" grpId="0" animBg="1"/>
      <p:bldP spid="48" grpId="0" animBg="1"/>
      <p:bldP spid="49" grpId="0" animBg="1"/>
      <p:bldP spid="50" grpId="0"/>
      <p:bldP spid="51" grpId="0"/>
      <p:bldP spid="52" grpId="0"/>
      <p:bldP spid="53" grpId="0"/>
      <p:bldP spid="54" grpId="0"/>
      <p:bldP spid="55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等腰三角形 1">
            <a:extLst>
              <a:ext uri="{FF2B5EF4-FFF2-40B4-BE49-F238E27FC236}">
                <a16:creationId xmlns:a16="http://schemas.microsoft.com/office/drawing/2014/main" xmlns="" id="{B29C803F-A5BD-4925-81EA-E493DEA2DE00}"/>
              </a:ext>
            </a:extLst>
          </p:cNvPr>
          <p:cNvSpPr/>
          <p:nvPr/>
        </p:nvSpPr>
        <p:spPr>
          <a:xfrm rot="5400000">
            <a:off x="-68579" y="342600"/>
            <a:ext cx="994396" cy="857236"/>
          </a:xfrm>
          <a:prstGeom prst="triangle">
            <a:avLst>
              <a:gd name="adj" fmla="val 63472"/>
            </a:avLst>
          </a:prstGeom>
          <a:solidFill>
            <a:srgbClr val="E2231A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grpSp>
        <p:nvGrpSpPr>
          <p:cNvPr id="3" name="组合 2">
            <a:extLst>
              <a:ext uri="{FF2B5EF4-FFF2-40B4-BE49-F238E27FC236}">
                <a16:creationId xmlns:a16="http://schemas.microsoft.com/office/drawing/2014/main" xmlns="" id="{C04CB7DC-4674-4F24-A815-9C0733D654BA}"/>
              </a:ext>
            </a:extLst>
          </p:cNvPr>
          <p:cNvGrpSpPr/>
          <p:nvPr/>
        </p:nvGrpSpPr>
        <p:grpSpPr>
          <a:xfrm>
            <a:off x="1055440" y="550092"/>
            <a:ext cx="6558644" cy="763582"/>
            <a:chOff x="874713" y="281210"/>
            <a:chExt cx="6558644" cy="763582"/>
          </a:xfrm>
        </p:grpSpPr>
        <p:sp>
          <p:nvSpPr>
            <p:cNvPr id="4" name="文本框 3">
              <a:extLst>
                <a:ext uri="{FF2B5EF4-FFF2-40B4-BE49-F238E27FC236}">
                  <a16:creationId xmlns:a16="http://schemas.microsoft.com/office/drawing/2014/main" xmlns="" id="{1CB4212C-AF63-469D-A491-28F8E34340C7}"/>
                </a:ext>
              </a:extLst>
            </p:cNvPr>
            <p:cNvSpPr txBox="1"/>
            <p:nvPr/>
          </p:nvSpPr>
          <p:spPr>
            <a:xfrm>
              <a:off x="874713" y="281210"/>
              <a:ext cx="4288353" cy="58477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3200" b="1" dirty="0">
                  <a:solidFill>
                    <a:srgbClr val="E2231A"/>
                  </a:solidFill>
                  <a:latin typeface="Arial"/>
                </a:rPr>
                <a:t>经营特色（服务至上）</a:t>
              </a:r>
            </a:p>
          </p:txBody>
        </p:sp>
        <p:sp>
          <p:nvSpPr>
            <p:cNvPr id="5" name="文本框 4">
              <a:extLst>
                <a:ext uri="{FF2B5EF4-FFF2-40B4-BE49-F238E27FC236}">
                  <a16:creationId xmlns:a16="http://schemas.microsoft.com/office/drawing/2014/main" xmlns="" id="{D62C3FB8-C402-4E6F-A092-A2B9AD3468FF}"/>
                </a:ext>
              </a:extLst>
            </p:cNvPr>
            <p:cNvSpPr txBox="1"/>
            <p:nvPr/>
          </p:nvSpPr>
          <p:spPr>
            <a:xfrm>
              <a:off x="874713" y="775551"/>
              <a:ext cx="6558644" cy="26924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100" dirty="0">
                  <a:solidFill>
                    <a:prstClr val="white">
                      <a:lumMod val="50000"/>
                    </a:prstClr>
                  </a:solidFill>
                  <a:latin typeface="Arial"/>
                </a:rPr>
                <a:t>Business characteristics (service first)</a:t>
              </a:r>
            </a:p>
          </p:txBody>
        </p:sp>
      </p:grpSp>
      <p:grpSp>
        <p:nvGrpSpPr>
          <p:cNvPr id="27" name="组合 26">
            <a:extLst>
              <a:ext uri="{FF2B5EF4-FFF2-40B4-BE49-F238E27FC236}">
                <a16:creationId xmlns:a16="http://schemas.microsoft.com/office/drawing/2014/main" xmlns="" id="{3015AEF7-EFA3-4ACD-BECA-1F758D24A328}"/>
              </a:ext>
            </a:extLst>
          </p:cNvPr>
          <p:cNvGrpSpPr/>
          <p:nvPr/>
        </p:nvGrpSpPr>
        <p:grpSpPr>
          <a:xfrm>
            <a:off x="8878828" y="1603156"/>
            <a:ext cx="2427872" cy="2130627"/>
            <a:chOff x="9266662" y="787400"/>
            <a:chExt cx="2912637" cy="2556042"/>
          </a:xfrm>
        </p:grpSpPr>
        <p:sp>
          <p:nvSpPr>
            <p:cNvPr id="28" name="矩形 27">
              <a:extLst>
                <a:ext uri="{FF2B5EF4-FFF2-40B4-BE49-F238E27FC236}">
                  <a16:creationId xmlns:a16="http://schemas.microsoft.com/office/drawing/2014/main" xmlns="" id="{57282E79-AA4E-46B4-A745-5468D83FA2CA}"/>
                </a:ext>
              </a:extLst>
            </p:cNvPr>
            <p:cNvSpPr/>
            <p:nvPr/>
          </p:nvSpPr>
          <p:spPr>
            <a:xfrm>
              <a:off x="9266662" y="787400"/>
              <a:ext cx="2912637" cy="2556042"/>
            </a:xfrm>
            <a:prstGeom prst="rect">
              <a:avLst/>
            </a:prstGeom>
            <a:solidFill>
              <a:srgbClr val="586270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gradFill>
                  <a:gsLst>
                    <a:gs pos="0">
                      <a:srgbClr val="C00000"/>
                    </a:gs>
                    <a:gs pos="100000">
                      <a:srgbClr val="F42400"/>
                    </a:gs>
                  </a:gsLst>
                  <a:lin ang="3000000" scaled="0"/>
                </a:gra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  <p:sp>
          <p:nvSpPr>
            <p:cNvPr id="29" name="Freeform 109">
              <a:extLst>
                <a:ext uri="{FF2B5EF4-FFF2-40B4-BE49-F238E27FC236}">
                  <a16:creationId xmlns:a16="http://schemas.microsoft.com/office/drawing/2014/main" xmlns="" id="{1DCEBB36-5DD0-44E8-BDEB-243F5DE0011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135022" y="1477467"/>
              <a:ext cx="1175916" cy="1175908"/>
            </a:xfrm>
            <a:custGeom>
              <a:avLst/>
              <a:gdLst>
                <a:gd name="T0" fmla="*/ 116822 w 634"/>
                <a:gd name="T1" fmla="*/ 0 h 634"/>
                <a:gd name="T2" fmla="*/ 116822 w 634"/>
                <a:gd name="T3" fmla="*/ 228190 h 634"/>
                <a:gd name="T4" fmla="*/ 116822 w 634"/>
                <a:gd name="T5" fmla="*/ 0 h 634"/>
                <a:gd name="T6" fmla="*/ 196507 w 634"/>
                <a:gd name="T7" fmla="*/ 58399 h 634"/>
                <a:gd name="T8" fmla="*/ 159369 w 634"/>
                <a:gd name="T9" fmla="*/ 105984 h 634"/>
                <a:gd name="T10" fmla="*/ 196507 w 634"/>
                <a:gd name="T11" fmla="*/ 58399 h 634"/>
                <a:gd name="T12" fmla="*/ 186051 w 634"/>
                <a:gd name="T13" fmla="*/ 47945 h 634"/>
                <a:gd name="T14" fmla="*/ 138096 w 634"/>
                <a:gd name="T15" fmla="*/ 21269 h 634"/>
                <a:gd name="T16" fmla="*/ 85093 w 634"/>
                <a:gd name="T17" fmla="*/ 105984 h 634"/>
                <a:gd name="T18" fmla="*/ 90501 w 634"/>
                <a:gd name="T19" fmla="*/ 69214 h 634"/>
                <a:gd name="T20" fmla="*/ 138096 w 634"/>
                <a:gd name="T21" fmla="*/ 69214 h 634"/>
                <a:gd name="T22" fmla="*/ 85093 w 634"/>
                <a:gd name="T23" fmla="*/ 105984 h 634"/>
                <a:gd name="T24" fmla="*/ 143504 w 634"/>
                <a:gd name="T25" fmla="*/ 122206 h 634"/>
                <a:gd name="T26" fmla="*/ 116822 w 634"/>
                <a:gd name="T27" fmla="*/ 159336 h 634"/>
                <a:gd name="T28" fmla="*/ 85093 w 634"/>
                <a:gd name="T29" fmla="*/ 122206 h 634"/>
                <a:gd name="T30" fmla="*/ 106366 w 634"/>
                <a:gd name="T31" fmla="*/ 15862 h 634"/>
                <a:gd name="T32" fmla="*/ 116822 w 634"/>
                <a:gd name="T33" fmla="*/ 15862 h 634"/>
                <a:gd name="T34" fmla="*/ 138096 w 634"/>
                <a:gd name="T35" fmla="*/ 58399 h 634"/>
                <a:gd name="T36" fmla="*/ 95549 w 634"/>
                <a:gd name="T37" fmla="*/ 58399 h 634"/>
                <a:gd name="T38" fmla="*/ 90501 w 634"/>
                <a:gd name="T39" fmla="*/ 21269 h 634"/>
                <a:gd name="T40" fmla="*/ 79684 w 634"/>
                <a:gd name="T41" fmla="*/ 52992 h 634"/>
                <a:gd name="T42" fmla="*/ 90501 w 634"/>
                <a:gd name="T43" fmla="*/ 21269 h 634"/>
                <a:gd name="T44" fmla="*/ 32090 w 634"/>
                <a:gd name="T45" fmla="*/ 58399 h 634"/>
                <a:gd name="T46" fmla="*/ 74637 w 634"/>
                <a:gd name="T47" fmla="*/ 105984 h 634"/>
                <a:gd name="T48" fmla="*/ 32090 w 634"/>
                <a:gd name="T49" fmla="*/ 58399 h 634"/>
                <a:gd name="T50" fmla="*/ 32090 w 634"/>
                <a:gd name="T51" fmla="*/ 169790 h 634"/>
                <a:gd name="T52" fmla="*/ 74637 w 634"/>
                <a:gd name="T53" fmla="*/ 122206 h 634"/>
                <a:gd name="T54" fmla="*/ 32090 w 634"/>
                <a:gd name="T55" fmla="*/ 169790 h 634"/>
                <a:gd name="T56" fmla="*/ 42546 w 634"/>
                <a:gd name="T57" fmla="*/ 180605 h 634"/>
                <a:gd name="T58" fmla="*/ 90501 w 634"/>
                <a:gd name="T59" fmla="*/ 212328 h 634"/>
                <a:gd name="T60" fmla="*/ 122231 w 634"/>
                <a:gd name="T61" fmla="*/ 212328 h 634"/>
                <a:gd name="T62" fmla="*/ 116822 w 634"/>
                <a:gd name="T63" fmla="*/ 212328 h 634"/>
                <a:gd name="T64" fmla="*/ 95549 w 634"/>
                <a:gd name="T65" fmla="*/ 169790 h 634"/>
                <a:gd name="T66" fmla="*/ 138096 w 634"/>
                <a:gd name="T67" fmla="*/ 169790 h 634"/>
                <a:gd name="T68" fmla="*/ 138096 w 634"/>
                <a:gd name="T69" fmla="*/ 212328 h 634"/>
                <a:gd name="T70" fmla="*/ 148552 w 634"/>
                <a:gd name="T71" fmla="*/ 175198 h 634"/>
                <a:gd name="T72" fmla="*/ 138096 w 634"/>
                <a:gd name="T73" fmla="*/ 212328 h 634"/>
                <a:gd name="T74" fmla="*/ 196507 w 634"/>
                <a:gd name="T75" fmla="*/ 169790 h 634"/>
                <a:gd name="T76" fmla="*/ 159369 w 634"/>
                <a:gd name="T77" fmla="*/ 122206 h 634"/>
                <a:gd name="T78" fmla="*/ 196507 w 634"/>
                <a:gd name="T79" fmla="*/ 169790 h 634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0" t="0" r="r" b="b"/>
              <a:pathLst>
                <a:path w="634" h="634">
                  <a:moveTo>
                    <a:pt x="324" y="0"/>
                  </a:moveTo>
                  <a:lnTo>
                    <a:pt x="324" y="0"/>
                  </a:lnTo>
                  <a:cubicBezTo>
                    <a:pt x="148" y="0"/>
                    <a:pt x="0" y="147"/>
                    <a:pt x="0" y="324"/>
                  </a:cubicBezTo>
                  <a:cubicBezTo>
                    <a:pt x="0" y="486"/>
                    <a:pt x="148" y="633"/>
                    <a:pt x="324" y="633"/>
                  </a:cubicBezTo>
                  <a:cubicBezTo>
                    <a:pt x="486" y="633"/>
                    <a:pt x="633" y="486"/>
                    <a:pt x="633" y="324"/>
                  </a:cubicBezTo>
                  <a:cubicBezTo>
                    <a:pt x="633" y="147"/>
                    <a:pt x="486" y="0"/>
                    <a:pt x="324" y="0"/>
                  </a:cubicBezTo>
                  <a:close/>
                  <a:moveTo>
                    <a:pt x="545" y="162"/>
                  </a:moveTo>
                  <a:lnTo>
                    <a:pt x="545" y="162"/>
                  </a:lnTo>
                  <a:cubicBezTo>
                    <a:pt x="574" y="206"/>
                    <a:pt x="589" y="251"/>
                    <a:pt x="589" y="294"/>
                  </a:cubicBezTo>
                  <a:cubicBezTo>
                    <a:pt x="442" y="294"/>
                    <a:pt x="442" y="294"/>
                    <a:pt x="442" y="294"/>
                  </a:cubicBezTo>
                  <a:cubicBezTo>
                    <a:pt x="442" y="265"/>
                    <a:pt x="427" y="221"/>
                    <a:pt x="427" y="192"/>
                  </a:cubicBezTo>
                  <a:cubicBezTo>
                    <a:pt x="471" y="192"/>
                    <a:pt x="516" y="177"/>
                    <a:pt x="545" y="162"/>
                  </a:cubicBezTo>
                  <a:close/>
                  <a:moveTo>
                    <a:pt x="516" y="133"/>
                  </a:moveTo>
                  <a:lnTo>
                    <a:pt x="516" y="133"/>
                  </a:lnTo>
                  <a:cubicBezTo>
                    <a:pt x="486" y="147"/>
                    <a:pt x="457" y="147"/>
                    <a:pt x="412" y="147"/>
                  </a:cubicBezTo>
                  <a:cubicBezTo>
                    <a:pt x="412" y="118"/>
                    <a:pt x="398" y="89"/>
                    <a:pt x="383" y="59"/>
                  </a:cubicBezTo>
                  <a:cubicBezTo>
                    <a:pt x="442" y="59"/>
                    <a:pt x="486" y="89"/>
                    <a:pt x="516" y="133"/>
                  </a:cubicBezTo>
                  <a:close/>
                  <a:moveTo>
                    <a:pt x="236" y="294"/>
                  </a:moveTo>
                  <a:lnTo>
                    <a:pt x="236" y="294"/>
                  </a:lnTo>
                  <a:cubicBezTo>
                    <a:pt x="236" y="265"/>
                    <a:pt x="251" y="236"/>
                    <a:pt x="251" y="192"/>
                  </a:cubicBezTo>
                  <a:cubicBezTo>
                    <a:pt x="280" y="206"/>
                    <a:pt x="295" y="206"/>
                    <a:pt x="324" y="206"/>
                  </a:cubicBezTo>
                  <a:cubicBezTo>
                    <a:pt x="339" y="206"/>
                    <a:pt x="369" y="206"/>
                    <a:pt x="383" y="192"/>
                  </a:cubicBezTo>
                  <a:cubicBezTo>
                    <a:pt x="398" y="236"/>
                    <a:pt x="398" y="265"/>
                    <a:pt x="398" y="294"/>
                  </a:cubicBezTo>
                  <a:lnTo>
                    <a:pt x="236" y="294"/>
                  </a:lnTo>
                  <a:close/>
                  <a:moveTo>
                    <a:pt x="398" y="339"/>
                  </a:moveTo>
                  <a:lnTo>
                    <a:pt x="398" y="339"/>
                  </a:lnTo>
                  <a:cubicBezTo>
                    <a:pt x="398" y="368"/>
                    <a:pt x="398" y="412"/>
                    <a:pt x="383" y="442"/>
                  </a:cubicBezTo>
                  <a:cubicBezTo>
                    <a:pt x="369" y="442"/>
                    <a:pt x="339" y="442"/>
                    <a:pt x="324" y="442"/>
                  </a:cubicBezTo>
                  <a:cubicBezTo>
                    <a:pt x="295" y="442"/>
                    <a:pt x="280" y="442"/>
                    <a:pt x="251" y="442"/>
                  </a:cubicBezTo>
                  <a:cubicBezTo>
                    <a:pt x="251" y="412"/>
                    <a:pt x="236" y="368"/>
                    <a:pt x="236" y="339"/>
                  </a:cubicBezTo>
                  <a:lnTo>
                    <a:pt x="398" y="339"/>
                  </a:lnTo>
                  <a:close/>
                  <a:moveTo>
                    <a:pt x="295" y="44"/>
                  </a:moveTo>
                  <a:lnTo>
                    <a:pt x="295" y="44"/>
                  </a:lnTo>
                  <a:cubicBezTo>
                    <a:pt x="310" y="44"/>
                    <a:pt x="310" y="44"/>
                    <a:pt x="324" y="44"/>
                  </a:cubicBezTo>
                  <a:lnTo>
                    <a:pt x="339" y="44"/>
                  </a:lnTo>
                  <a:cubicBezTo>
                    <a:pt x="354" y="74"/>
                    <a:pt x="369" y="118"/>
                    <a:pt x="383" y="162"/>
                  </a:cubicBezTo>
                  <a:cubicBezTo>
                    <a:pt x="354" y="162"/>
                    <a:pt x="339" y="162"/>
                    <a:pt x="324" y="162"/>
                  </a:cubicBezTo>
                  <a:cubicBezTo>
                    <a:pt x="295" y="162"/>
                    <a:pt x="280" y="162"/>
                    <a:pt x="265" y="162"/>
                  </a:cubicBezTo>
                  <a:cubicBezTo>
                    <a:pt x="265" y="118"/>
                    <a:pt x="280" y="74"/>
                    <a:pt x="295" y="44"/>
                  </a:cubicBezTo>
                  <a:close/>
                  <a:moveTo>
                    <a:pt x="251" y="59"/>
                  </a:moveTo>
                  <a:lnTo>
                    <a:pt x="251" y="59"/>
                  </a:lnTo>
                  <a:cubicBezTo>
                    <a:pt x="236" y="89"/>
                    <a:pt x="221" y="118"/>
                    <a:pt x="221" y="147"/>
                  </a:cubicBezTo>
                  <a:cubicBezTo>
                    <a:pt x="192" y="147"/>
                    <a:pt x="148" y="147"/>
                    <a:pt x="118" y="133"/>
                  </a:cubicBezTo>
                  <a:cubicBezTo>
                    <a:pt x="148" y="89"/>
                    <a:pt x="207" y="59"/>
                    <a:pt x="251" y="59"/>
                  </a:cubicBezTo>
                  <a:close/>
                  <a:moveTo>
                    <a:pt x="89" y="162"/>
                  </a:moveTo>
                  <a:lnTo>
                    <a:pt x="89" y="162"/>
                  </a:lnTo>
                  <a:cubicBezTo>
                    <a:pt x="133" y="177"/>
                    <a:pt x="177" y="192"/>
                    <a:pt x="207" y="192"/>
                  </a:cubicBezTo>
                  <a:cubicBezTo>
                    <a:pt x="207" y="221"/>
                    <a:pt x="207" y="265"/>
                    <a:pt x="207" y="294"/>
                  </a:cubicBezTo>
                  <a:cubicBezTo>
                    <a:pt x="44" y="294"/>
                    <a:pt x="44" y="294"/>
                    <a:pt x="44" y="294"/>
                  </a:cubicBezTo>
                  <a:cubicBezTo>
                    <a:pt x="44" y="251"/>
                    <a:pt x="59" y="206"/>
                    <a:pt x="89" y="162"/>
                  </a:cubicBezTo>
                  <a:close/>
                  <a:moveTo>
                    <a:pt x="89" y="471"/>
                  </a:moveTo>
                  <a:lnTo>
                    <a:pt x="89" y="471"/>
                  </a:lnTo>
                  <a:cubicBezTo>
                    <a:pt x="59" y="427"/>
                    <a:pt x="44" y="383"/>
                    <a:pt x="44" y="339"/>
                  </a:cubicBezTo>
                  <a:cubicBezTo>
                    <a:pt x="207" y="339"/>
                    <a:pt x="207" y="339"/>
                    <a:pt x="207" y="339"/>
                  </a:cubicBezTo>
                  <a:cubicBezTo>
                    <a:pt x="207" y="368"/>
                    <a:pt x="207" y="412"/>
                    <a:pt x="207" y="442"/>
                  </a:cubicBezTo>
                  <a:cubicBezTo>
                    <a:pt x="177" y="457"/>
                    <a:pt x="133" y="457"/>
                    <a:pt x="89" y="471"/>
                  </a:cubicBezTo>
                  <a:close/>
                  <a:moveTo>
                    <a:pt x="118" y="501"/>
                  </a:moveTo>
                  <a:lnTo>
                    <a:pt x="118" y="501"/>
                  </a:lnTo>
                  <a:cubicBezTo>
                    <a:pt x="148" y="501"/>
                    <a:pt x="192" y="486"/>
                    <a:pt x="221" y="486"/>
                  </a:cubicBezTo>
                  <a:cubicBezTo>
                    <a:pt x="221" y="515"/>
                    <a:pt x="236" y="560"/>
                    <a:pt x="251" y="589"/>
                  </a:cubicBezTo>
                  <a:cubicBezTo>
                    <a:pt x="207" y="574"/>
                    <a:pt x="148" y="545"/>
                    <a:pt x="118" y="501"/>
                  </a:cubicBezTo>
                  <a:close/>
                  <a:moveTo>
                    <a:pt x="339" y="589"/>
                  </a:moveTo>
                  <a:lnTo>
                    <a:pt x="339" y="589"/>
                  </a:lnTo>
                  <a:lnTo>
                    <a:pt x="324" y="589"/>
                  </a:lnTo>
                  <a:cubicBezTo>
                    <a:pt x="310" y="589"/>
                    <a:pt x="310" y="589"/>
                    <a:pt x="295" y="589"/>
                  </a:cubicBezTo>
                  <a:cubicBezTo>
                    <a:pt x="280" y="560"/>
                    <a:pt x="265" y="515"/>
                    <a:pt x="265" y="471"/>
                  </a:cubicBezTo>
                  <a:cubicBezTo>
                    <a:pt x="280" y="471"/>
                    <a:pt x="295" y="471"/>
                    <a:pt x="324" y="471"/>
                  </a:cubicBezTo>
                  <a:cubicBezTo>
                    <a:pt x="339" y="471"/>
                    <a:pt x="354" y="471"/>
                    <a:pt x="383" y="471"/>
                  </a:cubicBezTo>
                  <a:cubicBezTo>
                    <a:pt x="369" y="515"/>
                    <a:pt x="354" y="560"/>
                    <a:pt x="339" y="589"/>
                  </a:cubicBezTo>
                  <a:close/>
                  <a:moveTo>
                    <a:pt x="383" y="589"/>
                  </a:moveTo>
                  <a:lnTo>
                    <a:pt x="383" y="589"/>
                  </a:lnTo>
                  <a:cubicBezTo>
                    <a:pt x="398" y="560"/>
                    <a:pt x="412" y="515"/>
                    <a:pt x="412" y="486"/>
                  </a:cubicBezTo>
                  <a:cubicBezTo>
                    <a:pt x="457" y="486"/>
                    <a:pt x="486" y="501"/>
                    <a:pt x="516" y="501"/>
                  </a:cubicBezTo>
                  <a:cubicBezTo>
                    <a:pt x="486" y="545"/>
                    <a:pt x="442" y="574"/>
                    <a:pt x="383" y="589"/>
                  </a:cubicBezTo>
                  <a:close/>
                  <a:moveTo>
                    <a:pt x="545" y="471"/>
                  </a:moveTo>
                  <a:lnTo>
                    <a:pt x="545" y="471"/>
                  </a:lnTo>
                  <a:cubicBezTo>
                    <a:pt x="516" y="457"/>
                    <a:pt x="471" y="457"/>
                    <a:pt x="427" y="442"/>
                  </a:cubicBezTo>
                  <a:cubicBezTo>
                    <a:pt x="427" y="412"/>
                    <a:pt x="442" y="368"/>
                    <a:pt x="442" y="339"/>
                  </a:cubicBezTo>
                  <a:cubicBezTo>
                    <a:pt x="589" y="339"/>
                    <a:pt x="589" y="339"/>
                    <a:pt x="589" y="339"/>
                  </a:cubicBezTo>
                  <a:cubicBezTo>
                    <a:pt x="589" y="383"/>
                    <a:pt x="574" y="427"/>
                    <a:pt x="545" y="47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/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</a:endParaRPr>
            </a:p>
          </p:txBody>
        </p:sp>
      </p:grpSp>
      <p:grpSp>
        <p:nvGrpSpPr>
          <p:cNvPr id="30" name="组合 29">
            <a:extLst>
              <a:ext uri="{FF2B5EF4-FFF2-40B4-BE49-F238E27FC236}">
                <a16:creationId xmlns:a16="http://schemas.microsoft.com/office/drawing/2014/main" xmlns="" id="{E74BA177-C72A-43E2-ADA1-0D834545407B}"/>
              </a:ext>
            </a:extLst>
          </p:cNvPr>
          <p:cNvGrpSpPr/>
          <p:nvPr/>
        </p:nvGrpSpPr>
        <p:grpSpPr>
          <a:xfrm>
            <a:off x="1360388" y="4879975"/>
            <a:ext cx="4038926" cy="996648"/>
            <a:chOff x="1157188" y="5013498"/>
            <a:chExt cx="3458574" cy="853440"/>
          </a:xfrm>
        </p:grpSpPr>
        <p:grpSp>
          <p:nvGrpSpPr>
            <p:cNvPr id="31" name="组合 30">
              <a:extLst>
                <a:ext uri="{FF2B5EF4-FFF2-40B4-BE49-F238E27FC236}">
                  <a16:creationId xmlns:a16="http://schemas.microsoft.com/office/drawing/2014/main" xmlns="" id="{8A6A17F4-5444-42B2-BBC9-AED98AD8B0DE}"/>
                </a:ext>
              </a:extLst>
            </p:cNvPr>
            <p:cNvGrpSpPr/>
            <p:nvPr/>
          </p:nvGrpSpPr>
          <p:grpSpPr>
            <a:xfrm>
              <a:off x="3762322" y="5013498"/>
              <a:ext cx="853440" cy="853440"/>
              <a:chOff x="3413979" y="5100583"/>
              <a:chExt cx="853440" cy="853440"/>
            </a:xfrm>
          </p:grpSpPr>
          <p:sp>
            <p:nvSpPr>
              <p:cNvPr id="38" name="椭圆 37">
                <a:extLst>
                  <a:ext uri="{FF2B5EF4-FFF2-40B4-BE49-F238E27FC236}">
                    <a16:creationId xmlns:a16="http://schemas.microsoft.com/office/drawing/2014/main" xmlns="" id="{680F7F1D-60CF-479E-807F-37427341217B}"/>
                  </a:ext>
                </a:extLst>
              </p:cNvPr>
              <p:cNvSpPr/>
              <p:nvPr/>
            </p:nvSpPr>
            <p:spPr>
              <a:xfrm>
                <a:off x="3413979" y="5100583"/>
                <a:ext cx="853440" cy="853440"/>
              </a:xfrm>
              <a:prstGeom prst="ellipse">
                <a:avLst/>
              </a:prstGeom>
              <a:solidFill>
                <a:srgbClr val="E2231A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gradFill>
                    <a:gsLst>
                      <a:gs pos="0">
                        <a:srgbClr val="C00000"/>
                      </a:gs>
                      <a:gs pos="100000">
                        <a:srgbClr val="F42400"/>
                      </a:gs>
                    </a:gsLst>
                    <a:lin ang="3000000" scaled="0"/>
                  </a:gra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39" name="Freeform 81">
                <a:extLst>
                  <a:ext uri="{FF2B5EF4-FFF2-40B4-BE49-F238E27FC236}">
                    <a16:creationId xmlns:a16="http://schemas.microsoft.com/office/drawing/2014/main" xmlns="" id="{325FECAB-B61C-42D4-9445-FB98D472FE5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622424" y="5333118"/>
                <a:ext cx="436550" cy="335206"/>
              </a:xfrm>
              <a:custGeom>
                <a:avLst/>
                <a:gdLst>
                  <a:gd name="T0" fmla="*/ 131975 w 619"/>
                  <a:gd name="T1" fmla="*/ 79795 h 472"/>
                  <a:gd name="T2" fmla="*/ 131975 w 619"/>
                  <a:gd name="T3" fmla="*/ 79795 h 472"/>
                  <a:gd name="T4" fmla="*/ 105437 w 619"/>
                  <a:gd name="T5" fmla="*/ 79795 h 472"/>
                  <a:gd name="T6" fmla="*/ 116196 w 619"/>
                  <a:gd name="T7" fmla="*/ 48021 h 472"/>
                  <a:gd name="T8" fmla="*/ 110816 w 619"/>
                  <a:gd name="T9" fmla="*/ 42605 h 472"/>
                  <a:gd name="T10" fmla="*/ 100416 w 619"/>
                  <a:gd name="T11" fmla="*/ 42605 h 472"/>
                  <a:gd name="T12" fmla="*/ 84278 w 619"/>
                  <a:gd name="T13" fmla="*/ 85211 h 472"/>
                  <a:gd name="T14" fmla="*/ 84278 w 619"/>
                  <a:gd name="T15" fmla="*/ 90626 h 472"/>
                  <a:gd name="T16" fmla="*/ 89657 w 619"/>
                  <a:gd name="T17" fmla="*/ 95681 h 472"/>
                  <a:gd name="T18" fmla="*/ 121575 w 619"/>
                  <a:gd name="T19" fmla="*/ 95681 h 472"/>
                  <a:gd name="T20" fmla="*/ 105437 w 619"/>
                  <a:gd name="T21" fmla="*/ 127455 h 472"/>
                  <a:gd name="T22" fmla="*/ 105437 w 619"/>
                  <a:gd name="T23" fmla="*/ 138287 h 472"/>
                  <a:gd name="T24" fmla="*/ 116196 w 619"/>
                  <a:gd name="T25" fmla="*/ 133232 h 472"/>
                  <a:gd name="T26" fmla="*/ 136996 w 619"/>
                  <a:gd name="T27" fmla="*/ 85211 h 472"/>
                  <a:gd name="T28" fmla="*/ 131975 w 619"/>
                  <a:gd name="T29" fmla="*/ 79795 h 472"/>
                  <a:gd name="T30" fmla="*/ 158155 w 619"/>
                  <a:gd name="T31" fmla="*/ 37189 h 472"/>
                  <a:gd name="T32" fmla="*/ 158155 w 619"/>
                  <a:gd name="T33" fmla="*/ 37189 h 472"/>
                  <a:gd name="T34" fmla="*/ 105437 w 619"/>
                  <a:gd name="T35" fmla="*/ 0 h 472"/>
                  <a:gd name="T36" fmla="*/ 42318 w 619"/>
                  <a:gd name="T37" fmla="*/ 58492 h 472"/>
                  <a:gd name="T38" fmla="*/ 0 w 619"/>
                  <a:gd name="T39" fmla="*/ 116984 h 472"/>
                  <a:gd name="T40" fmla="*/ 52718 w 619"/>
                  <a:gd name="T41" fmla="*/ 170060 h 472"/>
                  <a:gd name="T42" fmla="*/ 153134 w 619"/>
                  <a:gd name="T43" fmla="*/ 170060 h 472"/>
                  <a:gd name="T44" fmla="*/ 221632 w 619"/>
                  <a:gd name="T45" fmla="*/ 106513 h 472"/>
                  <a:gd name="T46" fmla="*/ 158155 w 619"/>
                  <a:gd name="T47" fmla="*/ 37189 h 472"/>
                  <a:gd name="T48" fmla="*/ 153134 w 619"/>
                  <a:gd name="T49" fmla="*/ 159589 h 472"/>
                  <a:gd name="T50" fmla="*/ 153134 w 619"/>
                  <a:gd name="T51" fmla="*/ 159589 h 472"/>
                  <a:gd name="T52" fmla="*/ 52718 w 619"/>
                  <a:gd name="T53" fmla="*/ 159589 h 472"/>
                  <a:gd name="T54" fmla="*/ 10400 w 619"/>
                  <a:gd name="T55" fmla="*/ 116984 h 472"/>
                  <a:gd name="T56" fmla="*/ 52718 w 619"/>
                  <a:gd name="T57" fmla="*/ 74379 h 472"/>
                  <a:gd name="T58" fmla="*/ 105437 w 619"/>
                  <a:gd name="T59" fmla="*/ 15887 h 472"/>
                  <a:gd name="T60" fmla="*/ 147755 w 619"/>
                  <a:gd name="T61" fmla="*/ 53437 h 472"/>
                  <a:gd name="T62" fmla="*/ 211232 w 619"/>
                  <a:gd name="T63" fmla="*/ 101097 h 472"/>
                  <a:gd name="T64" fmla="*/ 153134 w 619"/>
                  <a:gd name="T65" fmla="*/ 159589 h 472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0" t="0" r="r" b="b"/>
                <a:pathLst>
                  <a:path w="619" h="472">
                    <a:moveTo>
                      <a:pt x="368" y="221"/>
                    </a:moveTo>
                    <a:lnTo>
                      <a:pt x="368" y="221"/>
                    </a:lnTo>
                    <a:cubicBezTo>
                      <a:pt x="294" y="221"/>
                      <a:pt x="294" y="221"/>
                      <a:pt x="294" y="221"/>
                    </a:cubicBezTo>
                    <a:cubicBezTo>
                      <a:pt x="324" y="133"/>
                      <a:pt x="324" y="133"/>
                      <a:pt x="324" y="133"/>
                    </a:cubicBezTo>
                    <a:cubicBezTo>
                      <a:pt x="324" y="133"/>
                      <a:pt x="324" y="118"/>
                      <a:pt x="309" y="118"/>
                    </a:cubicBezTo>
                    <a:cubicBezTo>
                      <a:pt x="294" y="103"/>
                      <a:pt x="294" y="118"/>
                      <a:pt x="280" y="118"/>
                    </a:cubicBezTo>
                    <a:cubicBezTo>
                      <a:pt x="235" y="236"/>
                      <a:pt x="235" y="236"/>
                      <a:pt x="235" y="236"/>
                    </a:cubicBezTo>
                    <a:lnTo>
                      <a:pt x="235" y="251"/>
                    </a:lnTo>
                    <a:lnTo>
                      <a:pt x="250" y="265"/>
                    </a:lnTo>
                    <a:cubicBezTo>
                      <a:pt x="339" y="265"/>
                      <a:pt x="339" y="265"/>
                      <a:pt x="339" y="265"/>
                    </a:cubicBezTo>
                    <a:cubicBezTo>
                      <a:pt x="294" y="353"/>
                      <a:pt x="294" y="353"/>
                      <a:pt x="294" y="353"/>
                    </a:cubicBezTo>
                    <a:cubicBezTo>
                      <a:pt x="280" y="353"/>
                      <a:pt x="294" y="369"/>
                      <a:pt x="294" y="383"/>
                    </a:cubicBezTo>
                    <a:cubicBezTo>
                      <a:pt x="309" y="383"/>
                      <a:pt x="324" y="383"/>
                      <a:pt x="324" y="369"/>
                    </a:cubicBezTo>
                    <a:cubicBezTo>
                      <a:pt x="324" y="369"/>
                      <a:pt x="382" y="251"/>
                      <a:pt x="382" y="236"/>
                    </a:cubicBezTo>
                    <a:cubicBezTo>
                      <a:pt x="382" y="236"/>
                      <a:pt x="382" y="221"/>
                      <a:pt x="368" y="221"/>
                    </a:cubicBezTo>
                    <a:close/>
                    <a:moveTo>
                      <a:pt x="441" y="103"/>
                    </a:moveTo>
                    <a:lnTo>
                      <a:pt x="441" y="103"/>
                    </a:lnTo>
                    <a:cubicBezTo>
                      <a:pt x="412" y="44"/>
                      <a:pt x="353" y="0"/>
                      <a:pt x="294" y="0"/>
                    </a:cubicBezTo>
                    <a:cubicBezTo>
                      <a:pt x="191" y="0"/>
                      <a:pt x="118" y="74"/>
                      <a:pt x="118" y="162"/>
                    </a:cubicBezTo>
                    <a:cubicBezTo>
                      <a:pt x="44" y="192"/>
                      <a:pt x="0" y="251"/>
                      <a:pt x="0" y="324"/>
                    </a:cubicBezTo>
                    <a:cubicBezTo>
                      <a:pt x="0" y="398"/>
                      <a:pt x="59" y="471"/>
                      <a:pt x="147" y="471"/>
                    </a:cubicBezTo>
                    <a:lnTo>
                      <a:pt x="427" y="471"/>
                    </a:lnTo>
                    <a:cubicBezTo>
                      <a:pt x="530" y="471"/>
                      <a:pt x="618" y="398"/>
                      <a:pt x="618" y="295"/>
                    </a:cubicBezTo>
                    <a:cubicBezTo>
                      <a:pt x="618" y="192"/>
                      <a:pt x="544" y="103"/>
                      <a:pt x="441" y="103"/>
                    </a:cubicBezTo>
                    <a:close/>
                    <a:moveTo>
                      <a:pt x="427" y="442"/>
                    </a:moveTo>
                    <a:lnTo>
                      <a:pt x="427" y="442"/>
                    </a:lnTo>
                    <a:lnTo>
                      <a:pt x="147" y="442"/>
                    </a:lnTo>
                    <a:cubicBezTo>
                      <a:pt x="147" y="442"/>
                      <a:pt x="29" y="427"/>
                      <a:pt x="29" y="324"/>
                    </a:cubicBezTo>
                    <a:cubicBezTo>
                      <a:pt x="29" y="265"/>
                      <a:pt x="88" y="206"/>
                      <a:pt x="147" y="206"/>
                    </a:cubicBezTo>
                    <a:cubicBezTo>
                      <a:pt x="147" y="118"/>
                      <a:pt x="206" y="44"/>
                      <a:pt x="294" y="44"/>
                    </a:cubicBezTo>
                    <a:cubicBezTo>
                      <a:pt x="353" y="44"/>
                      <a:pt x="397" y="89"/>
                      <a:pt x="412" y="148"/>
                    </a:cubicBezTo>
                    <a:cubicBezTo>
                      <a:pt x="515" y="133"/>
                      <a:pt x="574" y="221"/>
                      <a:pt x="589" y="280"/>
                    </a:cubicBezTo>
                    <a:cubicBezTo>
                      <a:pt x="589" y="369"/>
                      <a:pt x="500" y="442"/>
                      <a:pt x="427" y="44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ffectLst/>
              <a:extLst/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</a:endParaRPr>
              </a:p>
            </p:txBody>
          </p:sp>
        </p:grpSp>
        <p:grpSp>
          <p:nvGrpSpPr>
            <p:cNvPr id="32" name="组合 31">
              <a:extLst>
                <a:ext uri="{FF2B5EF4-FFF2-40B4-BE49-F238E27FC236}">
                  <a16:creationId xmlns:a16="http://schemas.microsoft.com/office/drawing/2014/main" xmlns="" id="{507E697B-78E8-4AC0-9DFA-2ACF845808D2}"/>
                </a:ext>
              </a:extLst>
            </p:cNvPr>
            <p:cNvGrpSpPr/>
            <p:nvPr/>
          </p:nvGrpSpPr>
          <p:grpSpPr>
            <a:xfrm>
              <a:off x="2459755" y="5013498"/>
              <a:ext cx="853440" cy="853440"/>
              <a:chOff x="2111412" y="5100583"/>
              <a:chExt cx="853440" cy="853440"/>
            </a:xfrm>
          </p:grpSpPr>
          <p:sp>
            <p:nvSpPr>
              <p:cNvPr id="36" name="椭圆 35">
                <a:extLst>
                  <a:ext uri="{FF2B5EF4-FFF2-40B4-BE49-F238E27FC236}">
                    <a16:creationId xmlns:a16="http://schemas.microsoft.com/office/drawing/2014/main" xmlns="" id="{7A7CB407-AFCB-4B87-926F-B877322EB542}"/>
                  </a:ext>
                </a:extLst>
              </p:cNvPr>
              <p:cNvSpPr/>
              <p:nvPr/>
            </p:nvSpPr>
            <p:spPr>
              <a:xfrm>
                <a:off x="2111412" y="5100583"/>
                <a:ext cx="853440" cy="853440"/>
              </a:xfrm>
              <a:prstGeom prst="ellipse">
                <a:avLst/>
              </a:prstGeom>
              <a:solidFill>
                <a:srgbClr val="E2231A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gradFill>
                    <a:gsLst>
                      <a:gs pos="0">
                        <a:srgbClr val="C00000"/>
                      </a:gs>
                      <a:gs pos="100000">
                        <a:srgbClr val="F42400"/>
                      </a:gs>
                    </a:gsLst>
                    <a:lin ang="3000000" scaled="0"/>
                  </a:gra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37" name="Freeform 158">
                <a:extLst>
                  <a:ext uri="{FF2B5EF4-FFF2-40B4-BE49-F238E27FC236}">
                    <a16:creationId xmlns:a16="http://schemas.microsoft.com/office/drawing/2014/main" xmlns="" id="{010AF50D-BBA8-4E1B-8008-2873BCCE503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09464" y="5329515"/>
                <a:ext cx="457336" cy="418360"/>
              </a:xfrm>
              <a:custGeom>
                <a:avLst/>
                <a:gdLst>
                  <a:gd name="T0" fmla="*/ 184545 w 649"/>
                  <a:gd name="T1" fmla="*/ 26677 h 590"/>
                  <a:gd name="T2" fmla="*/ 184545 w 649"/>
                  <a:gd name="T3" fmla="*/ 26677 h 590"/>
                  <a:gd name="T4" fmla="*/ 158386 w 649"/>
                  <a:gd name="T5" fmla="*/ 0 h 590"/>
                  <a:gd name="T6" fmla="*/ 73818 w 649"/>
                  <a:gd name="T7" fmla="*/ 0 h 590"/>
                  <a:gd name="T8" fmla="*/ 47659 w 649"/>
                  <a:gd name="T9" fmla="*/ 26677 h 590"/>
                  <a:gd name="T10" fmla="*/ 5375 w 649"/>
                  <a:gd name="T11" fmla="*/ 58402 h 590"/>
                  <a:gd name="T12" fmla="*/ 47659 w 649"/>
                  <a:gd name="T13" fmla="*/ 100941 h 590"/>
                  <a:gd name="T14" fmla="*/ 52676 w 649"/>
                  <a:gd name="T15" fmla="*/ 100941 h 590"/>
                  <a:gd name="T16" fmla="*/ 110727 w 649"/>
                  <a:gd name="T17" fmla="*/ 153935 h 590"/>
                  <a:gd name="T18" fmla="*/ 110727 w 649"/>
                  <a:gd name="T19" fmla="*/ 196474 h 590"/>
                  <a:gd name="T20" fmla="*/ 89585 w 649"/>
                  <a:gd name="T21" fmla="*/ 196474 h 590"/>
                  <a:gd name="T22" fmla="*/ 79193 w 649"/>
                  <a:gd name="T23" fmla="*/ 206929 h 590"/>
                  <a:gd name="T24" fmla="*/ 89585 w 649"/>
                  <a:gd name="T25" fmla="*/ 212336 h 590"/>
                  <a:gd name="T26" fmla="*/ 142261 w 649"/>
                  <a:gd name="T27" fmla="*/ 212336 h 590"/>
                  <a:gd name="T28" fmla="*/ 153011 w 649"/>
                  <a:gd name="T29" fmla="*/ 206929 h 590"/>
                  <a:gd name="T30" fmla="*/ 142261 w 649"/>
                  <a:gd name="T31" fmla="*/ 196474 h 590"/>
                  <a:gd name="T32" fmla="*/ 121477 w 649"/>
                  <a:gd name="T33" fmla="*/ 196474 h 590"/>
                  <a:gd name="T34" fmla="*/ 121477 w 649"/>
                  <a:gd name="T35" fmla="*/ 153935 h 590"/>
                  <a:gd name="T36" fmla="*/ 179528 w 649"/>
                  <a:gd name="T37" fmla="*/ 100941 h 590"/>
                  <a:gd name="T38" fmla="*/ 184545 w 649"/>
                  <a:gd name="T39" fmla="*/ 100941 h 590"/>
                  <a:gd name="T40" fmla="*/ 226829 w 649"/>
                  <a:gd name="T41" fmla="*/ 58402 h 590"/>
                  <a:gd name="T42" fmla="*/ 184545 w 649"/>
                  <a:gd name="T43" fmla="*/ 26677 h 590"/>
                  <a:gd name="T44" fmla="*/ 47659 w 649"/>
                  <a:gd name="T45" fmla="*/ 85079 h 590"/>
                  <a:gd name="T46" fmla="*/ 47659 w 649"/>
                  <a:gd name="T47" fmla="*/ 85079 h 590"/>
                  <a:gd name="T48" fmla="*/ 15767 w 649"/>
                  <a:gd name="T49" fmla="*/ 58402 h 590"/>
                  <a:gd name="T50" fmla="*/ 47659 w 649"/>
                  <a:gd name="T51" fmla="*/ 42539 h 590"/>
                  <a:gd name="T52" fmla="*/ 47659 w 649"/>
                  <a:gd name="T53" fmla="*/ 85079 h 590"/>
                  <a:gd name="T54" fmla="*/ 174153 w 649"/>
                  <a:gd name="T55" fmla="*/ 68856 h 590"/>
                  <a:gd name="T56" fmla="*/ 174153 w 649"/>
                  <a:gd name="T57" fmla="*/ 68856 h 590"/>
                  <a:gd name="T58" fmla="*/ 116102 w 649"/>
                  <a:gd name="T59" fmla="*/ 143480 h 590"/>
                  <a:gd name="T60" fmla="*/ 58051 w 649"/>
                  <a:gd name="T61" fmla="*/ 68856 h 590"/>
                  <a:gd name="T62" fmla="*/ 58051 w 649"/>
                  <a:gd name="T63" fmla="*/ 26677 h 590"/>
                  <a:gd name="T64" fmla="*/ 73818 w 649"/>
                  <a:gd name="T65" fmla="*/ 15862 h 590"/>
                  <a:gd name="T66" fmla="*/ 158386 w 649"/>
                  <a:gd name="T67" fmla="*/ 15862 h 590"/>
                  <a:gd name="T68" fmla="*/ 174153 w 649"/>
                  <a:gd name="T69" fmla="*/ 26677 h 590"/>
                  <a:gd name="T70" fmla="*/ 174153 w 649"/>
                  <a:gd name="T71" fmla="*/ 68856 h 590"/>
                  <a:gd name="T72" fmla="*/ 184545 w 649"/>
                  <a:gd name="T73" fmla="*/ 85079 h 590"/>
                  <a:gd name="T74" fmla="*/ 184545 w 649"/>
                  <a:gd name="T75" fmla="*/ 85079 h 590"/>
                  <a:gd name="T76" fmla="*/ 184545 w 649"/>
                  <a:gd name="T77" fmla="*/ 42539 h 590"/>
                  <a:gd name="T78" fmla="*/ 216437 w 649"/>
                  <a:gd name="T79" fmla="*/ 58402 h 590"/>
                  <a:gd name="T80" fmla="*/ 184545 w 649"/>
                  <a:gd name="T81" fmla="*/ 85079 h 590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</a:gdLst>
                <a:ahLst/>
                <a:cxnLst>
                  <a:cxn ang="T82">
                    <a:pos x="T0" y="T1"/>
                  </a:cxn>
                  <a:cxn ang="T83">
                    <a:pos x="T2" y="T3"/>
                  </a:cxn>
                  <a:cxn ang="T84">
                    <a:pos x="T4" y="T5"/>
                  </a:cxn>
                  <a:cxn ang="T85">
                    <a:pos x="T6" y="T7"/>
                  </a:cxn>
                  <a:cxn ang="T86">
                    <a:pos x="T8" y="T9"/>
                  </a:cxn>
                  <a:cxn ang="T87">
                    <a:pos x="T10" y="T11"/>
                  </a:cxn>
                  <a:cxn ang="T88">
                    <a:pos x="T12" y="T13"/>
                  </a:cxn>
                  <a:cxn ang="T89">
                    <a:pos x="T14" y="T15"/>
                  </a:cxn>
                  <a:cxn ang="T90">
                    <a:pos x="T16" y="T17"/>
                  </a:cxn>
                  <a:cxn ang="T91">
                    <a:pos x="T18" y="T19"/>
                  </a:cxn>
                  <a:cxn ang="T92">
                    <a:pos x="T20" y="T21"/>
                  </a:cxn>
                  <a:cxn ang="T93">
                    <a:pos x="T22" y="T23"/>
                  </a:cxn>
                  <a:cxn ang="T94">
                    <a:pos x="T24" y="T25"/>
                  </a:cxn>
                  <a:cxn ang="T95">
                    <a:pos x="T26" y="T27"/>
                  </a:cxn>
                  <a:cxn ang="T96">
                    <a:pos x="T28" y="T29"/>
                  </a:cxn>
                  <a:cxn ang="T97">
                    <a:pos x="T30" y="T31"/>
                  </a:cxn>
                  <a:cxn ang="T98">
                    <a:pos x="T32" y="T33"/>
                  </a:cxn>
                  <a:cxn ang="T99">
                    <a:pos x="T34" y="T35"/>
                  </a:cxn>
                  <a:cxn ang="T100">
                    <a:pos x="T36" y="T37"/>
                  </a:cxn>
                  <a:cxn ang="T101">
                    <a:pos x="T38" y="T39"/>
                  </a:cxn>
                  <a:cxn ang="T102">
                    <a:pos x="T40" y="T41"/>
                  </a:cxn>
                  <a:cxn ang="T103">
                    <a:pos x="T42" y="T43"/>
                  </a:cxn>
                  <a:cxn ang="T104">
                    <a:pos x="T44" y="T45"/>
                  </a:cxn>
                  <a:cxn ang="T105">
                    <a:pos x="T46" y="T47"/>
                  </a:cxn>
                  <a:cxn ang="T106">
                    <a:pos x="T48" y="T49"/>
                  </a:cxn>
                  <a:cxn ang="T107">
                    <a:pos x="T50" y="T51"/>
                  </a:cxn>
                  <a:cxn ang="T108">
                    <a:pos x="T52" y="T53"/>
                  </a:cxn>
                  <a:cxn ang="T109">
                    <a:pos x="T54" y="T55"/>
                  </a:cxn>
                  <a:cxn ang="T110">
                    <a:pos x="T56" y="T57"/>
                  </a:cxn>
                  <a:cxn ang="T111">
                    <a:pos x="T58" y="T59"/>
                  </a:cxn>
                  <a:cxn ang="T112">
                    <a:pos x="T60" y="T61"/>
                  </a:cxn>
                  <a:cxn ang="T113">
                    <a:pos x="T62" y="T63"/>
                  </a:cxn>
                  <a:cxn ang="T114">
                    <a:pos x="T64" y="T65"/>
                  </a:cxn>
                  <a:cxn ang="T115">
                    <a:pos x="T66" y="T67"/>
                  </a:cxn>
                  <a:cxn ang="T116">
                    <a:pos x="T68" y="T69"/>
                  </a:cxn>
                  <a:cxn ang="T117">
                    <a:pos x="T70" y="T71"/>
                  </a:cxn>
                  <a:cxn ang="T118">
                    <a:pos x="T72" y="T73"/>
                  </a:cxn>
                  <a:cxn ang="T119">
                    <a:pos x="T74" y="T75"/>
                  </a:cxn>
                  <a:cxn ang="T120">
                    <a:pos x="T76" y="T77"/>
                  </a:cxn>
                  <a:cxn ang="T121">
                    <a:pos x="T78" y="T79"/>
                  </a:cxn>
                  <a:cxn ang="T122">
                    <a:pos x="T80" y="T81"/>
                  </a:cxn>
                </a:cxnLst>
                <a:rect l="0" t="0" r="r" b="b"/>
                <a:pathLst>
                  <a:path w="649" h="590">
                    <a:moveTo>
                      <a:pt x="515" y="74"/>
                    </a:moveTo>
                    <a:lnTo>
                      <a:pt x="515" y="74"/>
                    </a:lnTo>
                    <a:cubicBezTo>
                      <a:pt x="515" y="30"/>
                      <a:pt x="486" y="0"/>
                      <a:pt x="442" y="0"/>
                    </a:cubicBezTo>
                    <a:cubicBezTo>
                      <a:pt x="206" y="0"/>
                      <a:pt x="206" y="0"/>
                      <a:pt x="206" y="0"/>
                    </a:cubicBezTo>
                    <a:cubicBezTo>
                      <a:pt x="162" y="0"/>
                      <a:pt x="133" y="30"/>
                      <a:pt x="133" y="74"/>
                    </a:cubicBezTo>
                    <a:cubicBezTo>
                      <a:pt x="0" y="74"/>
                      <a:pt x="15" y="74"/>
                      <a:pt x="15" y="162"/>
                    </a:cubicBezTo>
                    <a:cubicBezTo>
                      <a:pt x="15" y="221"/>
                      <a:pt x="59" y="280"/>
                      <a:pt x="133" y="280"/>
                    </a:cubicBezTo>
                    <a:cubicBezTo>
                      <a:pt x="133" y="280"/>
                      <a:pt x="133" y="280"/>
                      <a:pt x="147" y="280"/>
                    </a:cubicBezTo>
                    <a:cubicBezTo>
                      <a:pt x="162" y="353"/>
                      <a:pt x="236" y="427"/>
                      <a:pt x="309" y="427"/>
                    </a:cubicBezTo>
                    <a:cubicBezTo>
                      <a:pt x="309" y="545"/>
                      <a:pt x="309" y="545"/>
                      <a:pt x="309" y="545"/>
                    </a:cubicBezTo>
                    <a:cubicBezTo>
                      <a:pt x="250" y="545"/>
                      <a:pt x="250" y="545"/>
                      <a:pt x="250" y="545"/>
                    </a:cubicBezTo>
                    <a:cubicBezTo>
                      <a:pt x="236" y="545"/>
                      <a:pt x="221" y="560"/>
                      <a:pt x="221" y="574"/>
                    </a:cubicBezTo>
                    <a:cubicBezTo>
                      <a:pt x="221" y="574"/>
                      <a:pt x="236" y="589"/>
                      <a:pt x="250" y="589"/>
                    </a:cubicBezTo>
                    <a:cubicBezTo>
                      <a:pt x="397" y="589"/>
                      <a:pt x="397" y="589"/>
                      <a:pt x="397" y="589"/>
                    </a:cubicBezTo>
                    <a:cubicBezTo>
                      <a:pt x="413" y="589"/>
                      <a:pt x="427" y="574"/>
                      <a:pt x="427" y="574"/>
                    </a:cubicBezTo>
                    <a:cubicBezTo>
                      <a:pt x="427" y="560"/>
                      <a:pt x="413" y="545"/>
                      <a:pt x="397" y="545"/>
                    </a:cubicBezTo>
                    <a:cubicBezTo>
                      <a:pt x="339" y="545"/>
                      <a:pt x="339" y="545"/>
                      <a:pt x="339" y="545"/>
                    </a:cubicBezTo>
                    <a:cubicBezTo>
                      <a:pt x="339" y="427"/>
                      <a:pt x="339" y="427"/>
                      <a:pt x="339" y="427"/>
                    </a:cubicBezTo>
                    <a:cubicBezTo>
                      <a:pt x="413" y="427"/>
                      <a:pt x="486" y="353"/>
                      <a:pt x="501" y="280"/>
                    </a:cubicBezTo>
                    <a:cubicBezTo>
                      <a:pt x="515" y="280"/>
                      <a:pt x="515" y="280"/>
                      <a:pt x="515" y="280"/>
                    </a:cubicBezTo>
                    <a:cubicBezTo>
                      <a:pt x="589" y="280"/>
                      <a:pt x="633" y="221"/>
                      <a:pt x="633" y="162"/>
                    </a:cubicBezTo>
                    <a:cubicBezTo>
                      <a:pt x="633" y="74"/>
                      <a:pt x="648" y="74"/>
                      <a:pt x="515" y="74"/>
                    </a:cubicBezTo>
                    <a:close/>
                    <a:moveTo>
                      <a:pt x="133" y="236"/>
                    </a:moveTo>
                    <a:lnTo>
                      <a:pt x="133" y="236"/>
                    </a:lnTo>
                    <a:cubicBezTo>
                      <a:pt x="88" y="236"/>
                      <a:pt x="44" y="206"/>
                      <a:pt x="44" y="162"/>
                    </a:cubicBezTo>
                    <a:cubicBezTo>
                      <a:pt x="44" y="118"/>
                      <a:pt x="44" y="118"/>
                      <a:pt x="133" y="118"/>
                    </a:cubicBezTo>
                    <a:lnTo>
                      <a:pt x="133" y="236"/>
                    </a:lnTo>
                    <a:close/>
                    <a:moveTo>
                      <a:pt x="486" y="191"/>
                    </a:moveTo>
                    <a:lnTo>
                      <a:pt x="486" y="191"/>
                    </a:lnTo>
                    <a:cubicBezTo>
                      <a:pt x="486" y="280"/>
                      <a:pt x="413" y="398"/>
                      <a:pt x="324" y="398"/>
                    </a:cubicBezTo>
                    <a:cubicBezTo>
                      <a:pt x="236" y="398"/>
                      <a:pt x="162" y="280"/>
                      <a:pt x="162" y="191"/>
                    </a:cubicBezTo>
                    <a:cubicBezTo>
                      <a:pt x="162" y="74"/>
                      <a:pt x="162" y="74"/>
                      <a:pt x="162" y="74"/>
                    </a:cubicBezTo>
                    <a:cubicBezTo>
                      <a:pt x="162" y="59"/>
                      <a:pt x="192" y="44"/>
                      <a:pt x="206" y="44"/>
                    </a:cubicBezTo>
                    <a:cubicBezTo>
                      <a:pt x="442" y="44"/>
                      <a:pt x="442" y="44"/>
                      <a:pt x="442" y="44"/>
                    </a:cubicBezTo>
                    <a:cubicBezTo>
                      <a:pt x="456" y="44"/>
                      <a:pt x="486" y="59"/>
                      <a:pt x="486" y="74"/>
                    </a:cubicBezTo>
                    <a:lnTo>
                      <a:pt x="486" y="191"/>
                    </a:lnTo>
                    <a:close/>
                    <a:moveTo>
                      <a:pt x="515" y="236"/>
                    </a:moveTo>
                    <a:lnTo>
                      <a:pt x="515" y="236"/>
                    </a:lnTo>
                    <a:cubicBezTo>
                      <a:pt x="515" y="118"/>
                      <a:pt x="515" y="118"/>
                      <a:pt x="515" y="118"/>
                    </a:cubicBezTo>
                    <a:cubicBezTo>
                      <a:pt x="604" y="118"/>
                      <a:pt x="604" y="118"/>
                      <a:pt x="604" y="162"/>
                    </a:cubicBezTo>
                    <a:cubicBezTo>
                      <a:pt x="604" y="206"/>
                      <a:pt x="560" y="236"/>
                      <a:pt x="515" y="236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ffectLst/>
              <a:extLst/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</a:endParaRPr>
              </a:p>
            </p:txBody>
          </p:sp>
        </p:grpSp>
        <p:grpSp>
          <p:nvGrpSpPr>
            <p:cNvPr id="33" name="组合 32">
              <a:extLst>
                <a:ext uri="{FF2B5EF4-FFF2-40B4-BE49-F238E27FC236}">
                  <a16:creationId xmlns:a16="http://schemas.microsoft.com/office/drawing/2014/main" xmlns="" id="{04945ABD-CCA5-4526-A333-1122118E361C}"/>
                </a:ext>
              </a:extLst>
            </p:cNvPr>
            <p:cNvGrpSpPr/>
            <p:nvPr/>
          </p:nvGrpSpPr>
          <p:grpSpPr>
            <a:xfrm>
              <a:off x="1157188" y="5013498"/>
              <a:ext cx="853440" cy="853440"/>
              <a:chOff x="808845" y="5100583"/>
              <a:chExt cx="853440" cy="853440"/>
            </a:xfrm>
          </p:grpSpPr>
          <p:sp>
            <p:nvSpPr>
              <p:cNvPr id="34" name="椭圆 33">
                <a:extLst>
                  <a:ext uri="{FF2B5EF4-FFF2-40B4-BE49-F238E27FC236}">
                    <a16:creationId xmlns:a16="http://schemas.microsoft.com/office/drawing/2014/main" xmlns="" id="{FD972415-1336-4AE4-85DF-18C97E3152CD}"/>
                  </a:ext>
                </a:extLst>
              </p:cNvPr>
              <p:cNvSpPr/>
              <p:nvPr/>
            </p:nvSpPr>
            <p:spPr>
              <a:xfrm>
                <a:off x="808845" y="5100583"/>
                <a:ext cx="853440" cy="853440"/>
              </a:xfrm>
              <a:prstGeom prst="ellipse">
                <a:avLst/>
              </a:prstGeom>
              <a:solidFill>
                <a:srgbClr val="E2231A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gradFill>
                    <a:gsLst>
                      <a:gs pos="0">
                        <a:srgbClr val="C00000"/>
                      </a:gs>
                      <a:gs pos="100000">
                        <a:srgbClr val="F42400"/>
                      </a:gs>
                    </a:gsLst>
                    <a:lin ang="3000000" scaled="0"/>
                  </a:gra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35" name="Freeform 159">
                <a:extLst>
                  <a:ext uri="{FF2B5EF4-FFF2-40B4-BE49-F238E27FC236}">
                    <a16:creationId xmlns:a16="http://schemas.microsoft.com/office/drawing/2014/main" xmlns="" id="{2D085A54-4D0F-4BE2-9642-316D367FAB3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10795" y="5309030"/>
                <a:ext cx="449540" cy="436546"/>
              </a:xfrm>
              <a:custGeom>
                <a:avLst/>
                <a:gdLst>
                  <a:gd name="T0" fmla="*/ 63820 w 634"/>
                  <a:gd name="T1" fmla="*/ 68484 h 619"/>
                  <a:gd name="T2" fmla="*/ 63820 w 634"/>
                  <a:gd name="T3" fmla="*/ 68484 h 619"/>
                  <a:gd name="T4" fmla="*/ 58411 w 634"/>
                  <a:gd name="T5" fmla="*/ 73504 h 619"/>
                  <a:gd name="T6" fmla="*/ 58411 w 634"/>
                  <a:gd name="T7" fmla="*/ 147724 h 619"/>
                  <a:gd name="T8" fmla="*/ 63820 w 634"/>
                  <a:gd name="T9" fmla="*/ 152744 h 619"/>
                  <a:gd name="T10" fmla="*/ 74637 w 634"/>
                  <a:gd name="T11" fmla="*/ 147724 h 619"/>
                  <a:gd name="T12" fmla="*/ 74637 w 634"/>
                  <a:gd name="T13" fmla="*/ 73504 h 619"/>
                  <a:gd name="T14" fmla="*/ 63820 w 634"/>
                  <a:gd name="T15" fmla="*/ 68484 h 619"/>
                  <a:gd name="T16" fmla="*/ 122231 w 634"/>
                  <a:gd name="T17" fmla="*/ 89639 h 619"/>
                  <a:gd name="T18" fmla="*/ 122231 w 634"/>
                  <a:gd name="T19" fmla="*/ 89639 h 619"/>
                  <a:gd name="T20" fmla="*/ 116822 w 634"/>
                  <a:gd name="T21" fmla="*/ 94658 h 619"/>
                  <a:gd name="T22" fmla="*/ 116822 w 634"/>
                  <a:gd name="T23" fmla="*/ 136968 h 619"/>
                  <a:gd name="T24" fmla="*/ 122231 w 634"/>
                  <a:gd name="T25" fmla="*/ 147724 h 619"/>
                  <a:gd name="T26" fmla="*/ 127639 w 634"/>
                  <a:gd name="T27" fmla="*/ 136968 h 619"/>
                  <a:gd name="T28" fmla="*/ 127639 w 634"/>
                  <a:gd name="T29" fmla="*/ 94658 h 619"/>
                  <a:gd name="T30" fmla="*/ 122231 w 634"/>
                  <a:gd name="T31" fmla="*/ 89639 h 619"/>
                  <a:gd name="T32" fmla="*/ 169825 w 634"/>
                  <a:gd name="T33" fmla="*/ 0 h 619"/>
                  <a:gd name="T34" fmla="*/ 169825 w 634"/>
                  <a:gd name="T35" fmla="*/ 0 h 619"/>
                  <a:gd name="T36" fmla="*/ 116822 w 634"/>
                  <a:gd name="T37" fmla="*/ 41951 h 619"/>
                  <a:gd name="T38" fmla="*/ 58411 w 634"/>
                  <a:gd name="T39" fmla="*/ 20796 h 619"/>
                  <a:gd name="T40" fmla="*/ 0 w 634"/>
                  <a:gd name="T41" fmla="*/ 52707 h 619"/>
                  <a:gd name="T42" fmla="*/ 0 w 634"/>
                  <a:gd name="T43" fmla="*/ 221586 h 619"/>
                  <a:gd name="T44" fmla="*/ 58411 w 634"/>
                  <a:gd name="T45" fmla="*/ 190034 h 619"/>
                  <a:gd name="T46" fmla="*/ 116822 w 634"/>
                  <a:gd name="T47" fmla="*/ 210830 h 619"/>
                  <a:gd name="T48" fmla="*/ 169825 w 634"/>
                  <a:gd name="T49" fmla="*/ 168879 h 619"/>
                  <a:gd name="T50" fmla="*/ 228236 w 634"/>
                  <a:gd name="T51" fmla="*/ 210830 h 619"/>
                  <a:gd name="T52" fmla="*/ 228236 w 634"/>
                  <a:gd name="T53" fmla="*/ 41951 h 619"/>
                  <a:gd name="T54" fmla="*/ 169825 w 634"/>
                  <a:gd name="T55" fmla="*/ 0 h 619"/>
                  <a:gd name="T56" fmla="*/ 212372 w 634"/>
                  <a:gd name="T57" fmla="*/ 184655 h 619"/>
                  <a:gd name="T58" fmla="*/ 212372 w 634"/>
                  <a:gd name="T59" fmla="*/ 184655 h 619"/>
                  <a:gd name="T60" fmla="*/ 169825 w 634"/>
                  <a:gd name="T61" fmla="*/ 152744 h 619"/>
                  <a:gd name="T62" fmla="*/ 116822 w 634"/>
                  <a:gd name="T63" fmla="*/ 195053 h 619"/>
                  <a:gd name="T64" fmla="*/ 58411 w 634"/>
                  <a:gd name="T65" fmla="*/ 173899 h 619"/>
                  <a:gd name="T66" fmla="*/ 15865 w 634"/>
                  <a:gd name="T67" fmla="*/ 200432 h 619"/>
                  <a:gd name="T68" fmla="*/ 15865 w 634"/>
                  <a:gd name="T69" fmla="*/ 58086 h 619"/>
                  <a:gd name="T70" fmla="*/ 58411 w 634"/>
                  <a:gd name="T71" fmla="*/ 31553 h 619"/>
                  <a:gd name="T72" fmla="*/ 116822 w 634"/>
                  <a:gd name="T73" fmla="*/ 52707 h 619"/>
                  <a:gd name="T74" fmla="*/ 169825 w 634"/>
                  <a:gd name="T75" fmla="*/ 10398 h 619"/>
                  <a:gd name="T76" fmla="*/ 212372 w 634"/>
                  <a:gd name="T77" fmla="*/ 41951 h 619"/>
                  <a:gd name="T78" fmla="*/ 212372 w 634"/>
                  <a:gd name="T79" fmla="*/ 184655 h 619"/>
                  <a:gd name="T80" fmla="*/ 169825 w 634"/>
                  <a:gd name="T81" fmla="*/ 115813 h 619"/>
                  <a:gd name="T82" fmla="*/ 169825 w 634"/>
                  <a:gd name="T83" fmla="*/ 115813 h 619"/>
                  <a:gd name="T84" fmla="*/ 180642 w 634"/>
                  <a:gd name="T85" fmla="*/ 126570 h 619"/>
                  <a:gd name="T86" fmla="*/ 186051 w 634"/>
                  <a:gd name="T87" fmla="*/ 115813 h 619"/>
                  <a:gd name="T88" fmla="*/ 186051 w 634"/>
                  <a:gd name="T89" fmla="*/ 63106 h 619"/>
                  <a:gd name="T90" fmla="*/ 180642 w 634"/>
                  <a:gd name="T91" fmla="*/ 52707 h 619"/>
                  <a:gd name="T92" fmla="*/ 169825 w 634"/>
                  <a:gd name="T93" fmla="*/ 63106 h 619"/>
                  <a:gd name="T94" fmla="*/ 169825 w 634"/>
                  <a:gd name="T95" fmla="*/ 115813 h 619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</a:gdLst>
                <a:ahLst/>
                <a:cxnLst>
                  <a:cxn ang="T96">
                    <a:pos x="T0" y="T1"/>
                  </a:cxn>
                  <a:cxn ang="T97">
                    <a:pos x="T2" y="T3"/>
                  </a:cxn>
                  <a:cxn ang="T98">
                    <a:pos x="T4" y="T5"/>
                  </a:cxn>
                  <a:cxn ang="T99">
                    <a:pos x="T6" y="T7"/>
                  </a:cxn>
                  <a:cxn ang="T100">
                    <a:pos x="T8" y="T9"/>
                  </a:cxn>
                  <a:cxn ang="T101">
                    <a:pos x="T10" y="T11"/>
                  </a:cxn>
                  <a:cxn ang="T102">
                    <a:pos x="T12" y="T13"/>
                  </a:cxn>
                  <a:cxn ang="T103">
                    <a:pos x="T14" y="T15"/>
                  </a:cxn>
                  <a:cxn ang="T104">
                    <a:pos x="T16" y="T17"/>
                  </a:cxn>
                  <a:cxn ang="T105">
                    <a:pos x="T18" y="T19"/>
                  </a:cxn>
                  <a:cxn ang="T106">
                    <a:pos x="T20" y="T21"/>
                  </a:cxn>
                  <a:cxn ang="T107">
                    <a:pos x="T22" y="T23"/>
                  </a:cxn>
                  <a:cxn ang="T108">
                    <a:pos x="T24" y="T25"/>
                  </a:cxn>
                  <a:cxn ang="T109">
                    <a:pos x="T26" y="T27"/>
                  </a:cxn>
                  <a:cxn ang="T110">
                    <a:pos x="T28" y="T29"/>
                  </a:cxn>
                  <a:cxn ang="T111">
                    <a:pos x="T30" y="T31"/>
                  </a:cxn>
                  <a:cxn ang="T112">
                    <a:pos x="T32" y="T33"/>
                  </a:cxn>
                  <a:cxn ang="T113">
                    <a:pos x="T34" y="T35"/>
                  </a:cxn>
                  <a:cxn ang="T114">
                    <a:pos x="T36" y="T37"/>
                  </a:cxn>
                  <a:cxn ang="T115">
                    <a:pos x="T38" y="T39"/>
                  </a:cxn>
                  <a:cxn ang="T116">
                    <a:pos x="T40" y="T41"/>
                  </a:cxn>
                  <a:cxn ang="T117">
                    <a:pos x="T42" y="T43"/>
                  </a:cxn>
                  <a:cxn ang="T118">
                    <a:pos x="T44" y="T45"/>
                  </a:cxn>
                  <a:cxn ang="T119">
                    <a:pos x="T46" y="T47"/>
                  </a:cxn>
                  <a:cxn ang="T120">
                    <a:pos x="T48" y="T49"/>
                  </a:cxn>
                  <a:cxn ang="T121">
                    <a:pos x="T50" y="T51"/>
                  </a:cxn>
                  <a:cxn ang="T122">
                    <a:pos x="T52" y="T53"/>
                  </a:cxn>
                  <a:cxn ang="T123">
                    <a:pos x="T54" y="T55"/>
                  </a:cxn>
                  <a:cxn ang="T124">
                    <a:pos x="T56" y="T57"/>
                  </a:cxn>
                  <a:cxn ang="T125">
                    <a:pos x="T58" y="T59"/>
                  </a:cxn>
                  <a:cxn ang="T126">
                    <a:pos x="T60" y="T61"/>
                  </a:cxn>
                  <a:cxn ang="T127">
                    <a:pos x="T62" y="T63"/>
                  </a:cxn>
                  <a:cxn ang="T128">
                    <a:pos x="T64" y="T65"/>
                  </a:cxn>
                  <a:cxn ang="T129">
                    <a:pos x="T66" y="T67"/>
                  </a:cxn>
                  <a:cxn ang="T130">
                    <a:pos x="T68" y="T69"/>
                  </a:cxn>
                  <a:cxn ang="T131">
                    <a:pos x="T70" y="T71"/>
                  </a:cxn>
                  <a:cxn ang="T132">
                    <a:pos x="T72" y="T73"/>
                  </a:cxn>
                  <a:cxn ang="T133">
                    <a:pos x="T74" y="T75"/>
                  </a:cxn>
                  <a:cxn ang="T134">
                    <a:pos x="T76" y="T77"/>
                  </a:cxn>
                  <a:cxn ang="T135">
                    <a:pos x="T78" y="T79"/>
                  </a:cxn>
                  <a:cxn ang="T136">
                    <a:pos x="T80" y="T81"/>
                  </a:cxn>
                  <a:cxn ang="T137">
                    <a:pos x="T82" y="T83"/>
                  </a:cxn>
                  <a:cxn ang="T138">
                    <a:pos x="T84" y="T85"/>
                  </a:cxn>
                  <a:cxn ang="T139">
                    <a:pos x="T86" y="T87"/>
                  </a:cxn>
                  <a:cxn ang="T140">
                    <a:pos x="T88" y="T89"/>
                  </a:cxn>
                  <a:cxn ang="T141">
                    <a:pos x="T90" y="T91"/>
                  </a:cxn>
                  <a:cxn ang="T142">
                    <a:pos x="T92" y="T93"/>
                  </a:cxn>
                  <a:cxn ang="T143">
                    <a:pos x="T94" y="T95"/>
                  </a:cxn>
                </a:cxnLst>
                <a:rect l="0" t="0" r="r" b="b"/>
                <a:pathLst>
                  <a:path w="634" h="619">
                    <a:moveTo>
                      <a:pt x="177" y="191"/>
                    </a:moveTo>
                    <a:lnTo>
                      <a:pt x="177" y="191"/>
                    </a:lnTo>
                    <a:lnTo>
                      <a:pt x="162" y="205"/>
                    </a:lnTo>
                    <a:cubicBezTo>
                      <a:pt x="162" y="412"/>
                      <a:pt x="162" y="412"/>
                      <a:pt x="162" y="412"/>
                    </a:cubicBezTo>
                    <a:lnTo>
                      <a:pt x="177" y="426"/>
                    </a:lnTo>
                    <a:cubicBezTo>
                      <a:pt x="192" y="426"/>
                      <a:pt x="207" y="412"/>
                      <a:pt x="207" y="412"/>
                    </a:cubicBezTo>
                    <a:cubicBezTo>
                      <a:pt x="207" y="205"/>
                      <a:pt x="207" y="205"/>
                      <a:pt x="207" y="205"/>
                    </a:cubicBezTo>
                    <a:cubicBezTo>
                      <a:pt x="207" y="205"/>
                      <a:pt x="192" y="191"/>
                      <a:pt x="177" y="191"/>
                    </a:cubicBezTo>
                    <a:close/>
                    <a:moveTo>
                      <a:pt x="339" y="250"/>
                    </a:moveTo>
                    <a:lnTo>
                      <a:pt x="339" y="250"/>
                    </a:lnTo>
                    <a:cubicBezTo>
                      <a:pt x="324" y="250"/>
                      <a:pt x="324" y="264"/>
                      <a:pt x="324" y="264"/>
                    </a:cubicBezTo>
                    <a:cubicBezTo>
                      <a:pt x="324" y="382"/>
                      <a:pt x="324" y="382"/>
                      <a:pt x="324" y="382"/>
                    </a:cubicBezTo>
                    <a:cubicBezTo>
                      <a:pt x="324" y="397"/>
                      <a:pt x="324" y="412"/>
                      <a:pt x="339" y="412"/>
                    </a:cubicBezTo>
                    <a:cubicBezTo>
                      <a:pt x="354" y="412"/>
                      <a:pt x="354" y="397"/>
                      <a:pt x="354" y="382"/>
                    </a:cubicBezTo>
                    <a:cubicBezTo>
                      <a:pt x="354" y="264"/>
                      <a:pt x="354" y="264"/>
                      <a:pt x="354" y="264"/>
                    </a:cubicBezTo>
                    <a:cubicBezTo>
                      <a:pt x="354" y="264"/>
                      <a:pt x="354" y="250"/>
                      <a:pt x="339" y="250"/>
                    </a:cubicBezTo>
                    <a:close/>
                    <a:moveTo>
                      <a:pt x="471" y="0"/>
                    </a:moveTo>
                    <a:lnTo>
                      <a:pt x="471" y="0"/>
                    </a:lnTo>
                    <a:cubicBezTo>
                      <a:pt x="324" y="117"/>
                      <a:pt x="324" y="117"/>
                      <a:pt x="324" y="117"/>
                    </a:cubicBezTo>
                    <a:cubicBezTo>
                      <a:pt x="162" y="58"/>
                      <a:pt x="162" y="58"/>
                      <a:pt x="162" y="58"/>
                    </a:cubicBezTo>
                    <a:cubicBezTo>
                      <a:pt x="0" y="147"/>
                      <a:pt x="0" y="147"/>
                      <a:pt x="0" y="147"/>
                    </a:cubicBezTo>
                    <a:cubicBezTo>
                      <a:pt x="0" y="618"/>
                      <a:pt x="0" y="618"/>
                      <a:pt x="0" y="618"/>
                    </a:cubicBezTo>
                    <a:cubicBezTo>
                      <a:pt x="162" y="530"/>
                      <a:pt x="162" y="530"/>
                      <a:pt x="162" y="530"/>
                    </a:cubicBezTo>
                    <a:cubicBezTo>
                      <a:pt x="324" y="588"/>
                      <a:pt x="324" y="588"/>
                      <a:pt x="324" y="588"/>
                    </a:cubicBezTo>
                    <a:cubicBezTo>
                      <a:pt x="471" y="471"/>
                      <a:pt x="471" y="471"/>
                      <a:pt x="471" y="471"/>
                    </a:cubicBezTo>
                    <a:cubicBezTo>
                      <a:pt x="633" y="588"/>
                      <a:pt x="633" y="588"/>
                      <a:pt x="633" y="588"/>
                    </a:cubicBezTo>
                    <a:cubicBezTo>
                      <a:pt x="633" y="117"/>
                      <a:pt x="633" y="117"/>
                      <a:pt x="633" y="117"/>
                    </a:cubicBezTo>
                    <a:lnTo>
                      <a:pt x="471" y="0"/>
                    </a:lnTo>
                    <a:close/>
                    <a:moveTo>
                      <a:pt x="589" y="515"/>
                    </a:moveTo>
                    <a:lnTo>
                      <a:pt x="589" y="515"/>
                    </a:lnTo>
                    <a:cubicBezTo>
                      <a:pt x="471" y="426"/>
                      <a:pt x="471" y="426"/>
                      <a:pt x="471" y="426"/>
                    </a:cubicBezTo>
                    <a:cubicBezTo>
                      <a:pt x="324" y="544"/>
                      <a:pt x="324" y="544"/>
                      <a:pt x="324" y="544"/>
                    </a:cubicBezTo>
                    <a:cubicBezTo>
                      <a:pt x="162" y="485"/>
                      <a:pt x="162" y="485"/>
                      <a:pt x="162" y="485"/>
                    </a:cubicBezTo>
                    <a:cubicBezTo>
                      <a:pt x="44" y="559"/>
                      <a:pt x="44" y="559"/>
                      <a:pt x="44" y="559"/>
                    </a:cubicBezTo>
                    <a:cubicBezTo>
                      <a:pt x="44" y="162"/>
                      <a:pt x="44" y="162"/>
                      <a:pt x="44" y="162"/>
                    </a:cubicBezTo>
                    <a:cubicBezTo>
                      <a:pt x="162" y="88"/>
                      <a:pt x="162" y="88"/>
                      <a:pt x="162" y="88"/>
                    </a:cubicBezTo>
                    <a:cubicBezTo>
                      <a:pt x="324" y="147"/>
                      <a:pt x="324" y="147"/>
                      <a:pt x="324" y="147"/>
                    </a:cubicBezTo>
                    <a:cubicBezTo>
                      <a:pt x="471" y="29"/>
                      <a:pt x="471" y="29"/>
                      <a:pt x="471" y="29"/>
                    </a:cubicBezTo>
                    <a:cubicBezTo>
                      <a:pt x="589" y="117"/>
                      <a:pt x="589" y="117"/>
                      <a:pt x="589" y="117"/>
                    </a:cubicBezTo>
                    <a:lnTo>
                      <a:pt x="589" y="515"/>
                    </a:lnTo>
                    <a:close/>
                    <a:moveTo>
                      <a:pt x="471" y="323"/>
                    </a:moveTo>
                    <a:lnTo>
                      <a:pt x="471" y="323"/>
                    </a:lnTo>
                    <a:cubicBezTo>
                      <a:pt x="471" y="338"/>
                      <a:pt x="486" y="353"/>
                      <a:pt x="501" y="353"/>
                    </a:cubicBezTo>
                    <a:cubicBezTo>
                      <a:pt x="501" y="353"/>
                      <a:pt x="516" y="338"/>
                      <a:pt x="516" y="323"/>
                    </a:cubicBezTo>
                    <a:cubicBezTo>
                      <a:pt x="516" y="176"/>
                      <a:pt x="516" y="176"/>
                      <a:pt x="516" y="176"/>
                    </a:cubicBezTo>
                    <a:cubicBezTo>
                      <a:pt x="516" y="162"/>
                      <a:pt x="501" y="147"/>
                      <a:pt x="501" y="147"/>
                    </a:cubicBezTo>
                    <a:cubicBezTo>
                      <a:pt x="486" y="147"/>
                      <a:pt x="471" y="162"/>
                      <a:pt x="471" y="176"/>
                    </a:cubicBezTo>
                    <a:lnTo>
                      <a:pt x="471" y="32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ffectLst/>
              <a:extLst/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</a:endParaRPr>
              </a:p>
            </p:txBody>
          </p:sp>
        </p:grpSp>
      </p:grpSp>
      <p:pic>
        <p:nvPicPr>
          <p:cNvPr id="40" name="图片占位符 14">
            <a:extLst>
              <a:ext uri="{FF2B5EF4-FFF2-40B4-BE49-F238E27FC236}">
                <a16:creationId xmlns:a16="http://schemas.microsoft.com/office/drawing/2014/main" xmlns="" id="{21FD5507-2E5A-4786-8AB7-B9E007AC6A0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91" r="10191"/>
          <a:stretch>
            <a:fillRect/>
          </a:stretch>
        </p:blipFill>
        <p:spPr>
          <a:xfrm>
            <a:off x="6257050" y="1603156"/>
            <a:ext cx="2538589" cy="2119372"/>
          </a:xfrm>
          <a:custGeom>
            <a:avLst/>
            <a:gdLst>
              <a:gd name="connsiteX0" fmla="*/ 0 w 2538589"/>
              <a:gd name="connsiteY0" fmla="*/ 0 h 2119372"/>
              <a:gd name="connsiteX1" fmla="*/ 2538589 w 2538589"/>
              <a:gd name="connsiteY1" fmla="*/ 0 h 2119372"/>
              <a:gd name="connsiteX2" fmla="*/ 2538589 w 2538589"/>
              <a:gd name="connsiteY2" fmla="*/ 2119372 h 2119372"/>
              <a:gd name="connsiteX3" fmla="*/ 0 w 2538589"/>
              <a:gd name="connsiteY3" fmla="*/ 2119372 h 21193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38589" h="2119372">
                <a:moveTo>
                  <a:pt x="0" y="0"/>
                </a:moveTo>
                <a:lnTo>
                  <a:pt x="2538589" y="0"/>
                </a:lnTo>
                <a:lnTo>
                  <a:pt x="2538589" y="2119372"/>
                </a:lnTo>
                <a:lnTo>
                  <a:pt x="0" y="2119372"/>
                </a:lnTo>
                <a:close/>
              </a:path>
            </a:pathLst>
          </a:custGeom>
        </p:spPr>
      </p:pic>
      <p:pic>
        <p:nvPicPr>
          <p:cNvPr id="41" name="图片占位符 15">
            <a:extLst>
              <a:ext uri="{FF2B5EF4-FFF2-40B4-BE49-F238E27FC236}">
                <a16:creationId xmlns:a16="http://schemas.microsoft.com/office/drawing/2014/main" xmlns="" id="{D3DDD1E7-BFC9-458C-8612-60D2EE56A0D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421" b="18421"/>
          <a:stretch>
            <a:fillRect/>
          </a:stretch>
        </p:blipFill>
        <p:spPr>
          <a:xfrm>
            <a:off x="6249640" y="3813408"/>
            <a:ext cx="5067649" cy="2133134"/>
          </a:xfrm>
          <a:custGeom>
            <a:avLst/>
            <a:gdLst>
              <a:gd name="connsiteX0" fmla="*/ 0 w 5067649"/>
              <a:gd name="connsiteY0" fmla="*/ 0 h 2133134"/>
              <a:gd name="connsiteX1" fmla="*/ 5067649 w 5067649"/>
              <a:gd name="connsiteY1" fmla="*/ 0 h 2133134"/>
              <a:gd name="connsiteX2" fmla="*/ 5067649 w 5067649"/>
              <a:gd name="connsiteY2" fmla="*/ 2133134 h 2133134"/>
              <a:gd name="connsiteX3" fmla="*/ 0 w 5067649"/>
              <a:gd name="connsiteY3" fmla="*/ 2133134 h 21331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67649" h="2133134">
                <a:moveTo>
                  <a:pt x="0" y="0"/>
                </a:moveTo>
                <a:lnTo>
                  <a:pt x="5067649" y="0"/>
                </a:lnTo>
                <a:lnTo>
                  <a:pt x="5067649" y="2133134"/>
                </a:lnTo>
                <a:lnTo>
                  <a:pt x="0" y="2133134"/>
                </a:lnTo>
                <a:close/>
              </a:path>
            </a:pathLst>
          </a:custGeom>
        </p:spPr>
      </p:pic>
      <p:sp>
        <p:nvSpPr>
          <p:cNvPr id="43" name="矩形 42">
            <a:extLst>
              <a:ext uri="{FF2B5EF4-FFF2-40B4-BE49-F238E27FC236}">
                <a16:creationId xmlns:a16="http://schemas.microsoft.com/office/drawing/2014/main" xmlns="" id="{B4C0F09F-5F6E-4A2E-8A56-E2F874601664}"/>
              </a:ext>
            </a:extLst>
          </p:cNvPr>
          <p:cNvSpPr/>
          <p:nvPr/>
        </p:nvSpPr>
        <p:spPr>
          <a:xfrm>
            <a:off x="1096808" y="1946160"/>
            <a:ext cx="4405412" cy="396583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lvl="0" algn="just">
              <a:lnSpc>
                <a:spcPct val="120000"/>
              </a:lnSpc>
            </a:pPr>
            <a:r>
              <a:rPr lang="en-US" altLang="zh-CN" b="1" kern="0" dirty="0">
                <a:solidFill>
                  <a:srgbClr val="586270"/>
                </a:solidFill>
                <a:latin typeface="+mn-ea"/>
              </a:rPr>
              <a:t>01 </a:t>
            </a:r>
            <a:r>
              <a:rPr lang="zh-CN" altLang="en-US" sz="1400" kern="0" dirty="0">
                <a:solidFill>
                  <a:srgbClr val="586270"/>
                </a:solidFill>
                <a:latin typeface="+mn-ea"/>
              </a:rPr>
              <a:t>注重客户体验， “为做服务而修车”。</a:t>
            </a:r>
          </a:p>
        </p:txBody>
      </p:sp>
      <p:sp>
        <p:nvSpPr>
          <p:cNvPr id="46" name="矩形 45">
            <a:extLst>
              <a:ext uri="{FF2B5EF4-FFF2-40B4-BE49-F238E27FC236}">
                <a16:creationId xmlns:a16="http://schemas.microsoft.com/office/drawing/2014/main" xmlns="" id="{0306F7EE-4936-4F67-A032-26C7CEC88DA8}"/>
              </a:ext>
            </a:extLst>
          </p:cNvPr>
          <p:cNvSpPr/>
          <p:nvPr/>
        </p:nvSpPr>
        <p:spPr>
          <a:xfrm>
            <a:off x="1096808" y="2595117"/>
            <a:ext cx="4405412" cy="66133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lvl="0" algn="just">
              <a:lnSpc>
                <a:spcPct val="120000"/>
              </a:lnSpc>
            </a:pPr>
            <a:r>
              <a:rPr lang="en-US" altLang="zh-CN" b="1" kern="0" dirty="0">
                <a:solidFill>
                  <a:srgbClr val="586270"/>
                </a:solidFill>
                <a:latin typeface="+mn-ea"/>
              </a:rPr>
              <a:t>02 </a:t>
            </a:r>
            <a:r>
              <a:rPr lang="zh-CN" altLang="en-US" sz="1400" kern="0" dirty="0">
                <a:solidFill>
                  <a:srgbClr val="586270"/>
                </a:solidFill>
                <a:latin typeface="+mn-ea"/>
              </a:rPr>
              <a:t>由于企业定位是服务中高端人士，只有完善的产品和真诚细致的服务才能培养出客户对企业的忠诚度。</a:t>
            </a:r>
          </a:p>
        </p:txBody>
      </p:sp>
      <p:sp>
        <p:nvSpPr>
          <p:cNvPr id="49" name="矩形 48">
            <a:extLst>
              <a:ext uri="{FF2B5EF4-FFF2-40B4-BE49-F238E27FC236}">
                <a16:creationId xmlns:a16="http://schemas.microsoft.com/office/drawing/2014/main" xmlns="" id="{F694CF77-D389-4B66-963A-477C52065528}"/>
              </a:ext>
            </a:extLst>
          </p:cNvPr>
          <p:cNvSpPr/>
          <p:nvPr/>
        </p:nvSpPr>
        <p:spPr>
          <a:xfrm>
            <a:off x="1096808" y="3508825"/>
            <a:ext cx="4566084" cy="8002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b="1" kern="0" dirty="0">
                <a:solidFill>
                  <a:srgbClr val="586270"/>
                </a:solidFill>
                <a:latin typeface="+mn-ea"/>
              </a:rPr>
              <a:t>03 </a:t>
            </a:r>
            <a:r>
              <a:rPr kumimoji="0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586270"/>
                </a:solidFill>
                <a:effectLst/>
                <a:uLnTx/>
                <a:uFillTx/>
                <a:latin typeface="+mn-ea"/>
              </a:rPr>
              <a:t>将“服务至上” 作为企业的经营特色来建立，注重客户售前、售中、售后的体验。从服务上赢得客户的信任，从而产生好的口碑传播效应。</a:t>
            </a:r>
          </a:p>
        </p:txBody>
      </p:sp>
    </p:spTree>
    <p:extLst>
      <p:ext uri="{BB962C8B-B14F-4D97-AF65-F5344CB8AC3E}">
        <p14:creationId xmlns:p14="http://schemas.microsoft.com/office/powerpoint/2010/main" val="42281500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500"/>
                            </p:stCondLst>
                            <p:childTnLst>
                              <p:par>
                                <p:cTn id="2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500"/>
                            </p:stCondLst>
                            <p:childTnLst>
                              <p:par>
                                <p:cTn id="3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/>
      <p:bldP spid="46" grpId="0"/>
      <p:bldP spid="49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右箭头 83">
            <a:extLst>
              <a:ext uri="{FF2B5EF4-FFF2-40B4-BE49-F238E27FC236}">
                <a16:creationId xmlns:a16="http://schemas.microsoft.com/office/drawing/2014/main" xmlns="" id="{562E5A98-E152-47FB-B224-2F592520C606}"/>
              </a:ext>
            </a:extLst>
          </p:cNvPr>
          <p:cNvSpPr/>
          <p:nvPr/>
        </p:nvSpPr>
        <p:spPr>
          <a:xfrm>
            <a:off x="1589" y="3559481"/>
            <a:ext cx="10054851" cy="369140"/>
          </a:xfrm>
          <a:prstGeom prst="rightArrow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ffectLst>
            <a:outerShdw blurRad="381000" dist="101600" dir="2700000" algn="ctr" rotWithShape="0">
              <a:srgbClr val="000000">
                <a:alpha val="3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2400">
              <a:latin typeface="微软雅黑"/>
              <a:ea typeface="微软雅黑"/>
              <a:cs typeface="+mn-ea"/>
              <a:sym typeface="微软雅黑"/>
            </a:endParaRPr>
          </a:p>
        </p:txBody>
      </p:sp>
      <p:sp>
        <p:nvSpPr>
          <p:cNvPr id="24" name="圆角右箭头 84">
            <a:extLst>
              <a:ext uri="{FF2B5EF4-FFF2-40B4-BE49-F238E27FC236}">
                <a16:creationId xmlns:a16="http://schemas.microsoft.com/office/drawing/2014/main" xmlns="" id="{B7C6038F-2D38-4A06-B9CD-33DC372E4204}"/>
              </a:ext>
            </a:extLst>
          </p:cNvPr>
          <p:cNvSpPr/>
          <p:nvPr/>
        </p:nvSpPr>
        <p:spPr>
          <a:xfrm rot="5400000" flipH="1">
            <a:off x="3860556" y="-1010688"/>
            <a:ext cx="711200" cy="8429135"/>
          </a:xfrm>
          <a:prstGeom prst="bentArrow">
            <a:avLst/>
          </a:prstGeom>
          <a:solidFill>
            <a:srgbClr val="CC0000"/>
          </a:solidFill>
          <a:ln>
            <a:noFill/>
          </a:ln>
          <a:effectLst>
            <a:outerShdw blurRad="381000" dist="101600" dir="2700000" algn="ctr" rotWithShape="0">
              <a:srgbClr val="000000">
                <a:alpha val="3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2400">
              <a:latin typeface="微软雅黑"/>
              <a:ea typeface="微软雅黑"/>
              <a:cs typeface="+mn-ea"/>
              <a:sym typeface="微软雅黑"/>
            </a:endParaRPr>
          </a:p>
        </p:txBody>
      </p:sp>
      <p:sp>
        <p:nvSpPr>
          <p:cNvPr id="25" name="圆角右箭头 85">
            <a:extLst>
              <a:ext uri="{FF2B5EF4-FFF2-40B4-BE49-F238E27FC236}">
                <a16:creationId xmlns:a16="http://schemas.microsoft.com/office/drawing/2014/main" xmlns="" id="{1CFF2676-37E8-43F3-BCC2-D417406B1BB0}"/>
              </a:ext>
            </a:extLst>
          </p:cNvPr>
          <p:cNvSpPr/>
          <p:nvPr/>
        </p:nvSpPr>
        <p:spPr>
          <a:xfrm rot="16200000" flipH="1" flipV="1">
            <a:off x="3382657" y="572113"/>
            <a:ext cx="709612" cy="7471748"/>
          </a:xfrm>
          <a:prstGeom prst="bentArrow">
            <a:avLst/>
          </a:prstGeom>
          <a:solidFill>
            <a:srgbClr val="CC0000"/>
          </a:solidFill>
          <a:ln>
            <a:noFill/>
          </a:ln>
          <a:effectLst>
            <a:outerShdw blurRad="381000" dist="101600" dir="2700000" algn="ctr" rotWithShape="0">
              <a:srgbClr val="000000">
                <a:alpha val="3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2400">
              <a:latin typeface="微软雅黑"/>
              <a:ea typeface="微软雅黑"/>
              <a:cs typeface="+mn-ea"/>
              <a:sym typeface="微软雅黑"/>
            </a:endParaRPr>
          </a:p>
        </p:txBody>
      </p:sp>
      <p:sp>
        <p:nvSpPr>
          <p:cNvPr id="26" name="圆角右箭头 86">
            <a:extLst>
              <a:ext uri="{FF2B5EF4-FFF2-40B4-BE49-F238E27FC236}">
                <a16:creationId xmlns:a16="http://schemas.microsoft.com/office/drawing/2014/main" xmlns="" id="{BC133436-D06A-43F5-BA71-DE4DC1604E58}"/>
              </a:ext>
            </a:extLst>
          </p:cNvPr>
          <p:cNvSpPr/>
          <p:nvPr/>
        </p:nvSpPr>
        <p:spPr>
          <a:xfrm rot="5400000" flipH="1">
            <a:off x="2525293" y="322986"/>
            <a:ext cx="711200" cy="5761788"/>
          </a:xfrm>
          <a:prstGeom prst="bentArrow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ffectLst>
            <a:outerShdw blurRad="381000" dist="101600" dir="2700000" algn="ctr" rotWithShape="0">
              <a:srgbClr val="000000">
                <a:alpha val="3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2400">
              <a:latin typeface="微软雅黑"/>
              <a:ea typeface="微软雅黑"/>
              <a:cs typeface="+mn-ea"/>
              <a:sym typeface="微软雅黑"/>
            </a:endParaRPr>
          </a:p>
        </p:txBody>
      </p:sp>
      <p:sp>
        <p:nvSpPr>
          <p:cNvPr id="27" name="圆角右箭头 87">
            <a:extLst>
              <a:ext uri="{FF2B5EF4-FFF2-40B4-BE49-F238E27FC236}">
                <a16:creationId xmlns:a16="http://schemas.microsoft.com/office/drawing/2014/main" xmlns="" id="{66D6DD20-0159-4457-822C-672303C0F50A}"/>
              </a:ext>
            </a:extLst>
          </p:cNvPr>
          <p:cNvSpPr/>
          <p:nvPr/>
        </p:nvSpPr>
        <p:spPr>
          <a:xfrm rot="5400000" flipH="1">
            <a:off x="1128907" y="1632970"/>
            <a:ext cx="711200" cy="3007116"/>
          </a:xfrm>
          <a:prstGeom prst="bentArrow">
            <a:avLst/>
          </a:prstGeom>
          <a:solidFill>
            <a:srgbClr val="CC0000"/>
          </a:solidFill>
          <a:ln>
            <a:noFill/>
          </a:ln>
          <a:effectLst>
            <a:outerShdw blurRad="381000" dist="101600" dir="2700000" algn="ctr" rotWithShape="0">
              <a:srgbClr val="000000">
                <a:alpha val="3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2400">
              <a:solidFill>
                <a:schemeClr val="tx1">
                  <a:lumMod val="65000"/>
                  <a:lumOff val="35000"/>
                </a:schemeClr>
              </a:solidFill>
              <a:latin typeface="微软雅黑"/>
              <a:ea typeface="微软雅黑"/>
              <a:cs typeface="+mn-ea"/>
              <a:sym typeface="微软雅黑"/>
            </a:endParaRPr>
          </a:p>
        </p:txBody>
      </p:sp>
      <p:sp>
        <p:nvSpPr>
          <p:cNvPr id="28" name="圆角右箭头 88">
            <a:extLst>
              <a:ext uri="{FF2B5EF4-FFF2-40B4-BE49-F238E27FC236}">
                <a16:creationId xmlns:a16="http://schemas.microsoft.com/office/drawing/2014/main" xmlns="" id="{0236CDAE-4601-4A60-9ECD-704E574BAD3A}"/>
              </a:ext>
            </a:extLst>
          </p:cNvPr>
          <p:cNvSpPr/>
          <p:nvPr/>
        </p:nvSpPr>
        <p:spPr>
          <a:xfrm rot="16200000" flipH="1" flipV="1">
            <a:off x="2057715" y="1895466"/>
            <a:ext cx="709612" cy="4825041"/>
          </a:xfrm>
          <a:prstGeom prst="bentArrow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ffectLst>
            <a:outerShdw blurRad="381000" dist="101600" dir="2700000" algn="ctr" rotWithShape="0">
              <a:srgbClr val="000000">
                <a:alpha val="3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2400">
              <a:latin typeface="微软雅黑"/>
              <a:ea typeface="微软雅黑"/>
              <a:cs typeface="+mn-ea"/>
              <a:sym typeface="微软雅黑"/>
            </a:endParaRPr>
          </a:p>
        </p:txBody>
      </p:sp>
      <p:sp>
        <p:nvSpPr>
          <p:cNvPr id="42" name="圆角右箭头 103">
            <a:extLst>
              <a:ext uri="{FF2B5EF4-FFF2-40B4-BE49-F238E27FC236}">
                <a16:creationId xmlns:a16="http://schemas.microsoft.com/office/drawing/2014/main" xmlns="" id="{89D94071-AF4E-4804-BD10-49575FF64E59}"/>
              </a:ext>
            </a:extLst>
          </p:cNvPr>
          <p:cNvSpPr/>
          <p:nvPr/>
        </p:nvSpPr>
        <p:spPr>
          <a:xfrm rot="16200000" flipH="1" flipV="1">
            <a:off x="726423" y="3283908"/>
            <a:ext cx="709612" cy="2162456"/>
          </a:xfrm>
          <a:prstGeom prst="bentArrow">
            <a:avLst/>
          </a:prstGeom>
          <a:solidFill>
            <a:srgbClr val="CC0000"/>
          </a:solidFill>
          <a:ln>
            <a:noFill/>
          </a:ln>
          <a:effectLst>
            <a:outerShdw blurRad="381000" dist="101600" dir="2700000" algn="ctr" rotWithShape="0">
              <a:srgbClr val="000000">
                <a:alpha val="3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2400">
              <a:solidFill>
                <a:schemeClr val="tx1">
                  <a:lumMod val="65000"/>
                  <a:lumOff val="35000"/>
                </a:schemeClr>
              </a:solidFill>
              <a:latin typeface="微软雅黑"/>
              <a:ea typeface="微软雅黑"/>
              <a:cs typeface="+mn-ea"/>
              <a:sym typeface="微软雅黑"/>
            </a:endParaRPr>
          </a:p>
        </p:txBody>
      </p:sp>
      <p:sp>
        <p:nvSpPr>
          <p:cNvPr id="43" name="等腰三角形 42">
            <a:extLst>
              <a:ext uri="{FF2B5EF4-FFF2-40B4-BE49-F238E27FC236}">
                <a16:creationId xmlns:a16="http://schemas.microsoft.com/office/drawing/2014/main" xmlns="" id="{EB6DD389-47D6-4F5D-B565-55501DAAAA4A}"/>
              </a:ext>
            </a:extLst>
          </p:cNvPr>
          <p:cNvSpPr/>
          <p:nvPr/>
        </p:nvSpPr>
        <p:spPr>
          <a:xfrm rot="5400000">
            <a:off x="-68579" y="342600"/>
            <a:ext cx="994396" cy="857236"/>
          </a:xfrm>
          <a:prstGeom prst="triangle">
            <a:avLst>
              <a:gd name="adj" fmla="val 63472"/>
            </a:avLst>
          </a:prstGeom>
          <a:solidFill>
            <a:srgbClr val="E2231A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grpSp>
        <p:nvGrpSpPr>
          <p:cNvPr id="44" name="组合 43">
            <a:extLst>
              <a:ext uri="{FF2B5EF4-FFF2-40B4-BE49-F238E27FC236}">
                <a16:creationId xmlns:a16="http://schemas.microsoft.com/office/drawing/2014/main" xmlns="" id="{F2FB0E19-CC26-43B6-8B4A-FC34C82B7225}"/>
              </a:ext>
            </a:extLst>
          </p:cNvPr>
          <p:cNvGrpSpPr/>
          <p:nvPr/>
        </p:nvGrpSpPr>
        <p:grpSpPr>
          <a:xfrm>
            <a:off x="1055440" y="550092"/>
            <a:ext cx="6558644" cy="763582"/>
            <a:chOff x="874713" y="281210"/>
            <a:chExt cx="6558644" cy="763582"/>
          </a:xfrm>
        </p:grpSpPr>
        <p:sp>
          <p:nvSpPr>
            <p:cNvPr id="45" name="文本框 44">
              <a:extLst>
                <a:ext uri="{FF2B5EF4-FFF2-40B4-BE49-F238E27FC236}">
                  <a16:creationId xmlns:a16="http://schemas.microsoft.com/office/drawing/2014/main" xmlns="" id="{242DB712-2EFE-4F8F-B081-3A352581F571}"/>
                </a:ext>
              </a:extLst>
            </p:cNvPr>
            <p:cNvSpPr txBox="1"/>
            <p:nvPr/>
          </p:nvSpPr>
          <p:spPr>
            <a:xfrm>
              <a:off x="874713" y="281210"/>
              <a:ext cx="1826141" cy="58477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3200" b="1" dirty="0">
                  <a:solidFill>
                    <a:srgbClr val="E2231A"/>
                  </a:solidFill>
                  <a:latin typeface="Arial"/>
                </a:rPr>
                <a:t>发展规划</a:t>
              </a:r>
            </a:p>
          </p:txBody>
        </p:sp>
        <p:sp>
          <p:nvSpPr>
            <p:cNvPr id="46" name="文本框 45">
              <a:extLst>
                <a:ext uri="{FF2B5EF4-FFF2-40B4-BE49-F238E27FC236}">
                  <a16:creationId xmlns:a16="http://schemas.microsoft.com/office/drawing/2014/main" xmlns="" id="{AB59E40E-442A-4E0B-A3CB-3B8D86D2F1AD}"/>
                </a:ext>
              </a:extLst>
            </p:cNvPr>
            <p:cNvSpPr txBox="1"/>
            <p:nvPr/>
          </p:nvSpPr>
          <p:spPr>
            <a:xfrm>
              <a:off x="874713" y="775551"/>
              <a:ext cx="6558644" cy="26924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100" dirty="0">
                  <a:solidFill>
                    <a:prstClr val="white">
                      <a:lumMod val="50000"/>
                    </a:prstClr>
                  </a:solidFill>
                  <a:latin typeface="Arial"/>
                </a:rPr>
                <a:t>development planning</a:t>
              </a:r>
            </a:p>
          </p:txBody>
        </p:sp>
      </p:grpSp>
      <p:grpSp>
        <p:nvGrpSpPr>
          <p:cNvPr id="47" name="组合 46">
            <a:extLst>
              <a:ext uri="{FF2B5EF4-FFF2-40B4-BE49-F238E27FC236}">
                <a16:creationId xmlns:a16="http://schemas.microsoft.com/office/drawing/2014/main" xmlns="" id="{965FCC91-B9A7-4131-9DFC-808E83C362B6}"/>
              </a:ext>
            </a:extLst>
          </p:cNvPr>
          <p:cNvGrpSpPr/>
          <p:nvPr/>
        </p:nvGrpSpPr>
        <p:grpSpPr>
          <a:xfrm>
            <a:off x="2064537" y="1735099"/>
            <a:ext cx="1680996" cy="973821"/>
            <a:chOff x="859391" y="1622319"/>
            <a:chExt cx="1680996" cy="973821"/>
          </a:xfrm>
        </p:grpSpPr>
        <p:sp>
          <p:nvSpPr>
            <p:cNvPr id="48" name="Text Box 28">
              <a:extLst>
                <a:ext uri="{FF2B5EF4-FFF2-40B4-BE49-F238E27FC236}">
                  <a16:creationId xmlns:a16="http://schemas.microsoft.com/office/drawing/2014/main" xmlns="" id="{D4198674-1E1D-4B0E-A527-8928A1FF43B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59392" y="1622319"/>
              <a:ext cx="1680995" cy="39990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r>
                <a:rPr lang="zh-CN" altLang="en-US" sz="1799" b="1" dirty="0">
                  <a:solidFill>
                    <a:srgbClr val="E2231A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注册用户</a:t>
              </a:r>
              <a:r>
                <a:rPr lang="en-US" altLang="zh-CN" sz="1999" b="1" dirty="0">
                  <a:solidFill>
                    <a:srgbClr val="E2231A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10</a:t>
              </a:r>
              <a:r>
                <a:rPr lang="zh-CN" altLang="en-US" sz="1999" b="1" dirty="0">
                  <a:solidFill>
                    <a:srgbClr val="E2231A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万</a:t>
              </a:r>
            </a:p>
          </p:txBody>
        </p:sp>
        <p:sp>
          <p:nvSpPr>
            <p:cNvPr id="49" name="Text Box 29">
              <a:extLst>
                <a:ext uri="{FF2B5EF4-FFF2-40B4-BE49-F238E27FC236}">
                  <a16:creationId xmlns:a16="http://schemas.microsoft.com/office/drawing/2014/main" xmlns="" id="{91610EE8-4CD2-426F-897A-C40A9352EBA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59391" y="1980907"/>
              <a:ext cx="1415035" cy="615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r>
                <a:rPr lang="zh-CN" altLang="en-US" sz="1599" dirty="0">
                  <a:solidFill>
                    <a:srgbClr val="302A28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日活跃</a:t>
              </a:r>
              <a:r>
                <a:rPr lang="en-US" altLang="zh-CN" sz="1599" dirty="0">
                  <a:solidFill>
                    <a:srgbClr val="302A28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2</a:t>
              </a:r>
              <a:r>
                <a:rPr lang="zh-CN" altLang="en-US" sz="1599" dirty="0">
                  <a:solidFill>
                    <a:srgbClr val="302A28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万</a:t>
              </a:r>
              <a:endParaRPr lang="en-US" altLang="zh-CN" sz="1599" dirty="0">
                <a:solidFill>
                  <a:srgbClr val="302A28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endParaRPr>
            </a:p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r>
                <a:rPr lang="en-US" altLang="zh-CN" sz="1799" dirty="0">
                  <a:solidFill>
                    <a:srgbClr val="302A28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Release</a:t>
              </a:r>
              <a:r>
                <a:rPr lang="zh-CN" altLang="en-US" sz="1799" dirty="0">
                  <a:solidFill>
                    <a:srgbClr val="302A28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 </a:t>
              </a:r>
              <a:r>
                <a:rPr lang="en-US" altLang="zh-CN" sz="1799" dirty="0">
                  <a:solidFill>
                    <a:srgbClr val="302A28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1.2</a:t>
              </a:r>
              <a:endParaRPr lang="zh-CN" altLang="en-US" sz="1599" dirty="0">
                <a:solidFill>
                  <a:srgbClr val="302A28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endParaRPr>
            </a:p>
          </p:txBody>
        </p:sp>
      </p:grpSp>
      <p:grpSp>
        <p:nvGrpSpPr>
          <p:cNvPr id="50" name="组合 49">
            <a:extLst>
              <a:ext uri="{FF2B5EF4-FFF2-40B4-BE49-F238E27FC236}">
                <a16:creationId xmlns:a16="http://schemas.microsoft.com/office/drawing/2014/main" xmlns="" id="{F3ECD7A7-800B-43D0-A9C3-DB11663C19EF}"/>
              </a:ext>
            </a:extLst>
          </p:cNvPr>
          <p:cNvGrpSpPr/>
          <p:nvPr/>
        </p:nvGrpSpPr>
        <p:grpSpPr>
          <a:xfrm>
            <a:off x="4871864" y="1684680"/>
            <a:ext cx="1623318" cy="943060"/>
            <a:chOff x="4198326" y="1571900"/>
            <a:chExt cx="1623318" cy="943060"/>
          </a:xfrm>
        </p:grpSpPr>
        <p:sp>
          <p:nvSpPr>
            <p:cNvPr id="51" name="Text Box 31">
              <a:extLst>
                <a:ext uri="{FF2B5EF4-FFF2-40B4-BE49-F238E27FC236}">
                  <a16:creationId xmlns:a16="http://schemas.microsoft.com/office/drawing/2014/main" xmlns="" id="{8C4A6790-4A2D-4A3B-8611-410CD5E1E86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198326" y="1571900"/>
              <a:ext cx="1623318" cy="36914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defPPr>
                <a:defRPr lang="zh-CN"/>
              </a:defPPr>
              <a:lvl1pPr>
                <a:defRPr sz="1800" b="1">
                  <a:solidFill>
                    <a:schemeClr val="accent1"/>
                  </a:solidFill>
                  <a:latin typeface="+mj-ea"/>
                  <a:ea typeface="+mj-ea"/>
                  <a:cs typeface="微软雅黑" panose="020B0503020204020204" pitchFamily="34" charset="-122"/>
                </a:defRPr>
              </a:lvl1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r>
                <a:rPr lang="zh-CN" altLang="en-US" sz="1799" dirty="0">
                  <a:solidFill>
                    <a:srgbClr val="E2231A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注册用户</a:t>
              </a:r>
              <a:r>
                <a:rPr lang="en-US" altLang="zh-CN" sz="1799" dirty="0">
                  <a:solidFill>
                    <a:srgbClr val="E2231A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75</a:t>
              </a:r>
              <a:r>
                <a:rPr lang="zh-CN" altLang="en-US" sz="1799" dirty="0">
                  <a:solidFill>
                    <a:srgbClr val="E2231A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万</a:t>
              </a:r>
            </a:p>
          </p:txBody>
        </p:sp>
        <p:sp>
          <p:nvSpPr>
            <p:cNvPr id="52" name="Text Box 32">
              <a:extLst>
                <a:ext uri="{FF2B5EF4-FFF2-40B4-BE49-F238E27FC236}">
                  <a16:creationId xmlns:a16="http://schemas.microsoft.com/office/drawing/2014/main" xmlns="" id="{FE439524-F328-4356-90EC-FAC25D8B643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198326" y="1930489"/>
              <a:ext cx="1277442" cy="58447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defPPr>
                <a:defRPr lang="zh-CN"/>
              </a:defPPr>
              <a:lvl1pPr>
                <a:defRPr sz="1600">
                  <a:solidFill>
                    <a:schemeClr val="accent1"/>
                  </a:solidFill>
                  <a:latin typeface="+mj-ea"/>
                  <a:ea typeface="+mj-ea"/>
                  <a:cs typeface="微软雅黑" panose="020B0503020204020204" pitchFamily="34" charset="-122"/>
                </a:defRPr>
              </a:lvl1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r>
                <a:rPr lang="zh-CN" altLang="en-US" sz="1599" dirty="0">
                  <a:solidFill>
                    <a:srgbClr val="302A28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日活跃</a:t>
              </a:r>
              <a:r>
                <a:rPr lang="zh-CN" altLang="zh-CN" sz="1599" dirty="0">
                  <a:solidFill>
                    <a:srgbClr val="302A28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8</a:t>
              </a:r>
              <a:r>
                <a:rPr lang="zh-CN" altLang="en-US" sz="1599" dirty="0">
                  <a:solidFill>
                    <a:srgbClr val="302A28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万</a:t>
              </a:r>
              <a:endParaRPr lang="en-US" altLang="zh-CN" sz="1599" dirty="0">
                <a:solidFill>
                  <a:srgbClr val="302A28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r>
                <a:rPr lang="en-US" altLang="zh-CN" sz="1599" dirty="0">
                  <a:solidFill>
                    <a:srgbClr val="302A28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Release</a:t>
              </a:r>
              <a:r>
                <a:rPr lang="zh-CN" altLang="en-US" sz="1599" dirty="0">
                  <a:solidFill>
                    <a:srgbClr val="302A28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</a:t>
              </a:r>
              <a:r>
                <a:rPr lang="en-US" altLang="zh-CN" sz="1599" dirty="0">
                  <a:solidFill>
                    <a:srgbClr val="302A28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</a:t>
              </a:r>
              <a:r>
                <a:rPr lang="zh-CN" altLang="en-US" sz="1599" dirty="0">
                  <a:solidFill>
                    <a:srgbClr val="302A28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.</a:t>
              </a:r>
              <a:r>
                <a:rPr lang="en-US" altLang="zh-CN" sz="1599" dirty="0">
                  <a:solidFill>
                    <a:srgbClr val="302A28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6</a:t>
              </a:r>
              <a:endParaRPr lang="zh-CN" altLang="en-US" sz="1599" dirty="0">
                <a:solidFill>
                  <a:srgbClr val="302A28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53" name="组合 52">
            <a:extLst>
              <a:ext uri="{FF2B5EF4-FFF2-40B4-BE49-F238E27FC236}">
                <a16:creationId xmlns:a16="http://schemas.microsoft.com/office/drawing/2014/main" xmlns="" id="{2F4AF120-1213-40E6-B404-6A29E87D708B}"/>
              </a:ext>
            </a:extLst>
          </p:cNvPr>
          <p:cNvGrpSpPr/>
          <p:nvPr/>
        </p:nvGrpSpPr>
        <p:grpSpPr>
          <a:xfrm>
            <a:off x="7498442" y="1684680"/>
            <a:ext cx="1765910" cy="943060"/>
            <a:chOff x="7661448" y="1571900"/>
            <a:chExt cx="1765910" cy="943060"/>
          </a:xfrm>
        </p:grpSpPr>
        <p:sp>
          <p:nvSpPr>
            <p:cNvPr id="54" name="Text Box 34">
              <a:extLst>
                <a:ext uri="{FF2B5EF4-FFF2-40B4-BE49-F238E27FC236}">
                  <a16:creationId xmlns:a16="http://schemas.microsoft.com/office/drawing/2014/main" xmlns="" id="{6CC576FB-F153-4432-A4B3-0A721DACA82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661448" y="1571900"/>
              <a:ext cx="1765910" cy="36914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defPPr>
                <a:defRPr lang="zh-CN"/>
              </a:defPPr>
              <a:lvl1pPr>
                <a:defRPr sz="1800" b="1">
                  <a:solidFill>
                    <a:schemeClr val="accent1"/>
                  </a:solidFill>
                  <a:latin typeface="+mj-ea"/>
                  <a:ea typeface="+mj-ea"/>
                  <a:cs typeface="微软雅黑" panose="020B0503020204020204" pitchFamily="34" charset="-122"/>
                </a:defRPr>
              </a:lvl1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r>
                <a:rPr lang="zh-CN" altLang="en-US" sz="1799" dirty="0">
                  <a:solidFill>
                    <a:srgbClr val="E2231A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注册用户</a:t>
              </a:r>
              <a:r>
                <a:rPr lang="en-US" altLang="zh-CN" sz="1799" dirty="0">
                  <a:solidFill>
                    <a:srgbClr val="E2231A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150</a:t>
              </a:r>
              <a:r>
                <a:rPr lang="zh-CN" altLang="en-US" sz="1799" dirty="0">
                  <a:solidFill>
                    <a:srgbClr val="E2231A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万</a:t>
              </a:r>
            </a:p>
          </p:txBody>
        </p:sp>
        <p:sp>
          <p:nvSpPr>
            <p:cNvPr id="55" name="Text Box 35">
              <a:extLst>
                <a:ext uri="{FF2B5EF4-FFF2-40B4-BE49-F238E27FC236}">
                  <a16:creationId xmlns:a16="http://schemas.microsoft.com/office/drawing/2014/main" xmlns="" id="{9637EC83-9C14-44ED-A33D-3D392298D65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661448" y="1930489"/>
              <a:ext cx="1290259" cy="58447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defPPr>
                <a:defRPr lang="zh-CN"/>
              </a:defPPr>
              <a:lvl1pPr>
                <a:defRPr sz="1600">
                  <a:solidFill>
                    <a:schemeClr val="accent1"/>
                  </a:solidFill>
                  <a:latin typeface="+mj-ea"/>
                  <a:ea typeface="+mj-ea"/>
                  <a:cs typeface="微软雅黑" panose="020B0503020204020204" pitchFamily="34" charset="-122"/>
                </a:defRPr>
              </a:lvl1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r>
                <a:rPr lang="zh-CN" altLang="en-US" sz="1599" dirty="0">
                  <a:solidFill>
                    <a:srgbClr val="302A28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日活跃</a:t>
              </a:r>
              <a:r>
                <a:rPr lang="en-US" altLang="zh-CN" sz="1599" dirty="0">
                  <a:solidFill>
                    <a:srgbClr val="302A28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15</a:t>
              </a:r>
              <a:r>
                <a:rPr lang="zh-CN" altLang="en-US" sz="1599" dirty="0">
                  <a:solidFill>
                    <a:srgbClr val="302A28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万</a:t>
              </a:r>
              <a:endParaRPr lang="en-US" altLang="zh-CN" sz="1599" dirty="0">
                <a:solidFill>
                  <a:srgbClr val="302A28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r>
                <a:rPr lang="en-US" altLang="zh-CN" sz="1599" dirty="0">
                  <a:solidFill>
                    <a:srgbClr val="302A28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Release</a:t>
              </a:r>
              <a:r>
                <a:rPr lang="zh-CN" altLang="en-US" sz="1599" dirty="0">
                  <a:solidFill>
                    <a:srgbClr val="302A28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</a:t>
              </a:r>
              <a:r>
                <a:rPr lang="en-US" altLang="zh-CN" sz="1599" dirty="0">
                  <a:solidFill>
                    <a:srgbClr val="302A28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2.X</a:t>
              </a:r>
              <a:endParaRPr lang="zh-CN" altLang="en-US" sz="1599" dirty="0">
                <a:solidFill>
                  <a:srgbClr val="302A28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56" name="组合 55">
            <a:extLst>
              <a:ext uri="{FF2B5EF4-FFF2-40B4-BE49-F238E27FC236}">
                <a16:creationId xmlns:a16="http://schemas.microsoft.com/office/drawing/2014/main" xmlns="" id="{8433167F-4E2C-4878-A4C8-12E1AE9E41D7}"/>
              </a:ext>
            </a:extLst>
          </p:cNvPr>
          <p:cNvGrpSpPr/>
          <p:nvPr/>
        </p:nvGrpSpPr>
        <p:grpSpPr>
          <a:xfrm>
            <a:off x="1167514" y="5006220"/>
            <a:ext cx="1765910" cy="943060"/>
            <a:chOff x="2239457" y="4925795"/>
            <a:chExt cx="1765910" cy="943060"/>
          </a:xfrm>
        </p:grpSpPr>
        <p:sp>
          <p:nvSpPr>
            <p:cNvPr id="57" name="Text Box 43">
              <a:extLst>
                <a:ext uri="{FF2B5EF4-FFF2-40B4-BE49-F238E27FC236}">
                  <a16:creationId xmlns:a16="http://schemas.microsoft.com/office/drawing/2014/main" xmlns="" id="{2CCA0340-6566-4FCB-816D-BC2764773AA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239457" y="4925795"/>
              <a:ext cx="1765910" cy="36914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defPPr>
                <a:defRPr lang="zh-CN"/>
              </a:defPPr>
              <a:lvl1pPr>
                <a:defRPr sz="1800" b="1">
                  <a:solidFill>
                    <a:schemeClr val="accent1"/>
                  </a:solidFill>
                  <a:latin typeface="+mj-ea"/>
                  <a:ea typeface="+mj-ea"/>
                  <a:cs typeface="微软雅黑" panose="020B0503020204020204" pitchFamily="34" charset="-122"/>
                </a:defRPr>
              </a:lvl1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r>
                <a:rPr lang="zh-CN" altLang="en-US" sz="1799" dirty="0">
                  <a:solidFill>
                    <a:srgbClr val="E2231A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注册用户</a:t>
              </a:r>
              <a:r>
                <a:rPr lang="en-US" altLang="zh-CN" sz="1799" dirty="0">
                  <a:solidFill>
                    <a:srgbClr val="E2231A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110</a:t>
              </a:r>
              <a:r>
                <a:rPr lang="zh-CN" altLang="en-US" sz="1799" dirty="0">
                  <a:solidFill>
                    <a:srgbClr val="E2231A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万</a:t>
              </a:r>
            </a:p>
          </p:txBody>
        </p:sp>
        <p:sp>
          <p:nvSpPr>
            <p:cNvPr id="58" name="Text Box 44">
              <a:extLst>
                <a:ext uri="{FF2B5EF4-FFF2-40B4-BE49-F238E27FC236}">
                  <a16:creationId xmlns:a16="http://schemas.microsoft.com/office/drawing/2014/main" xmlns="" id="{B54DBDB5-78EA-4CB2-A964-2C8D803B0FE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239457" y="5284384"/>
              <a:ext cx="1277442" cy="58447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defPPr>
                <a:defRPr lang="zh-CN"/>
              </a:defPPr>
              <a:lvl1pPr>
                <a:defRPr sz="1600">
                  <a:solidFill>
                    <a:schemeClr val="accent1"/>
                  </a:solidFill>
                  <a:latin typeface="+mj-ea"/>
                  <a:ea typeface="+mj-ea"/>
                  <a:cs typeface="微软雅黑" panose="020B0503020204020204" pitchFamily="34" charset="-122"/>
                </a:defRPr>
              </a:lvl1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r>
                <a:rPr lang="zh-CN" altLang="en-US" sz="1599" dirty="0">
                  <a:solidFill>
                    <a:srgbClr val="302A28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日活跃</a:t>
              </a:r>
              <a:r>
                <a:rPr lang="en-US" altLang="zh-CN" sz="1599" dirty="0">
                  <a:solidFill>
                    <a:srgbClr val="302A28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10</a:t>
              </a:r>
              <a:r>
                <a:rPr lang="zh-CN" altLang="en-US" sz="1599" dirty="0">
                  <a:solidFill>
                    <a:srgbClr val="302A28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万</a:t>
              </a:r>
              <a:endParaRPr lang="en-US" altLang="zh-CN" sz="1599" dirty="0">
                <a:solidFill>
                  <a:srgbClr val="302A28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r>
                <a:rPr lang="en-US" altLang="zh-CN" sz="1599" dirty="0">
                  <a:solidFill>
                    <a:srgbClr val="302A28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Release</a:t>
              </a:r>
              <a:r>
                <a:rPr lang="zh-CN" altLang="en-US" sz="1599" dirty="0">
                  <a:solidFill>
                    <a:srgbClr val="302A28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</a:t>
              </a:r>
              <a:r>
                <a:rPr lang="en-US" altLang="zh-CN" sz="1599" dirty="0">
                  <a:solidFill>
                    <a:srgbClr val="302A28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2.0</a:t>
              </a:r>
              <a:endParaRPr lang="zh-CN" altLang="en-US" sz="1599" dirty="0">
                <a:solidFill>
                  <a:srgbClr val="302A28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59" name="组合 58">
            <a:extLst>
              <a:ext uri="{FF2B5EF4-FFF2-40B4-BE49-F238E27FC236}">
                <a16:creationId xmlns:a16="http://schemas.microsoft.com/office/drawing/2014/main" xmlns="" id="{B50B15D3-F3C2-4513-8449-D9BF196715B5}"/>
              </a:ext>
            </a:extLst>
          </p:cNvPr>
          <p:cNvGrpSpPr/>
          <p:nvPr/>
        </p:nvGrpSpPr>
        <p:grpSpPr>
          <a:xfrm>
            <a:off x="3863752" y="5006220"/>
            <a:ext cx="1765910" cy="696967"/>
            <a:chOff x="5691332" y="4925795"/>
            <a:chExt cx="1765910" cy="696967"/>
          </a:xfrm>
        </p:grpSpPr>
        <p:sp>
          <p:nvSpPr>
            <p:cNvPr id="60" name="Text Box 46">
              <a:extLst>
                <a:ext uri="{FF2B5EF4-FFF2-40B4-BE49-F238E27FC236}">
                  <a16:creationId xmlns:a16="http://schemas.microsoft.com/office/drawing/2014/main" xmlns="" id="{386CDA24-5639-40A9-8068-64AEB602359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691332" y="4925795"/>
              <a:ext cx="1765910" cy="36914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defPPr>
                <a:defRPr lang="zh-CN"/>
              </a:defPPr>
              <a:lvl1pPr>
                <a:defRPr sz="1800" b="1">
                  <a:solidFill>
                    <a:schemeClr val="accent1"/>
                  </a:solidFill>
                  <a:latin typeface="+mj-ea"/>
                  <a:ea typeface="+mj-ea"/>
                  <a:cs typeface="微软雅黑" panose="020B0503020204020204" pitchFamily="34" charset="-122"/>
                </a:defRPr>
              </a:lvl1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r>
                <a:rPr lang="zh-CN" altLang="en-US" sz="1799" dirty="0">
                  <a:solidFill>
                    <a:srgbClr val="E2231A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注册用户</a:t>
              </a:r>
              <a:r>
                <a:rPr lang="en-US" altLang="zh-CN" sz="1799" dirty="0">
                  <a:solidFill>
                    <a:srgbClr val="E2231A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200</a:t>
              </a:r>
              <a:r>
                <a:rPr lang="zh-CN" altLang="en-US" sz="1799" dirty="0">
                  <a:solidFill>
                    <a:srgbClr val="E2231A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万</a:t>
              </a:r>
            </a:p>
          </p:txBody>
        </p:sp>
        <p:sp>
          <p:nvSpPr>
            <p:cNvPr id="61" name="Text Box 47">
              <a:extLst>
                <a:ext uri="{FF2B5EF4-FFF2-40B4-BE49-F238E27FC236}">
                  <a16:creationId xmlns:a16="http://schemas.microsoft.com/office/drawing/2014/main" xmlns="" id="{AA3645D1-66F0-49A2-B2E4-5FFBF88E907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691332" y="5284384"/>
              <a:ext cx="1245205" cy="33837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defPPr>
                <a:defRPr lang="zh-CN"/>
              </a:defPPr>
              <a:lvl1pPr>
                <a:defRPr sz="1600">
                  <a:solidFill>
                    <a:schemeClr val="accent1"/>
                  </a:solidFill>
                  <a:latin typeface="+mj-ea"/>
                  <a:ea typeface="+mj-ea"/>
                  <a:cs typeface="微软雅黑" panose="020B0503020204020204" pitchFamily="34" charset="-122"/>
                </a:defRPr>
              </a:lvl1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r>
                <a:rPr lang="zh-CN" altLang="en-US" sz="1599" dirty="0">
                  <a:solidFill>
                    <a:srgbClr val="302A28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日活跃</a:t>
              </a:r>
              <a:r>
                <a:rPr lang="en-US" altLang="zh-CN" sz="1599" dirty="0">
                  <a:solidFill>
                    <a:srgbClr val="302A28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18</a:t>
              </a:r>
              <a:r>
                <a:rPr lang="zh-CN" altLang="en-US" sz="1599" dirty="0">
                  <a:solidFill>
                    <a:srgbClr val="302A28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万</a:t>
              </a:r>
            </a:p>
          </p:txBody>
        </p:sp>
      </p:grpSp>
      <p:grpSp>
        <p:nvGrpSpPr>
          <p:cNvPr id="62" name="组合 61">
            <a:extLst>
              <a:ext uri="{FF2B5EF4-FFF2-40B4-BE49-F238E27FC236}">
                <a16:creationId xmlns:a16="http://schemas.microsoft.com/office/drawing/2014/main" xmlns="" id="{853F099C-740A-42AC-9794-7002AF1E8937}"/>
              </a:ext>
            </a:extLst>
          </p:cNvPr>
          <p:cNvGrpSpPr/>
          <p:nvPr/>
        </p:nvGrpSpPr>
        <p:grpSpPr>
          <a:xfrm>
            <a:off x="6456040" y="5006220"/>
            <a:ext cx="1765910" cy="696967"/>
            <a:chOff x="9218457" y="4925795"/>
            <a:chExt cx="1765910" cy="696967"/>
          </a:xfrm>
        </p:grpSpPr>
        <p:sp>
          <p:nvSpPr>
            <p:cNvPr id="63" name="Text Box 49">
              <a:extLst>
                <a:ext uri="{FF2B5EF4-FFF2-40B4-BE49-F238E27FC236}">
                  <a16:creationId xmlns:a16="http://schemas.microsoft.com/office/drawing/2014/main" xmlns="" id="{89C5D16F-5AE1-480C-8F95-DA6FE431DD1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218457" y="4925795"/>
              <a:ext cx="1765910" cy="36914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defPPr>
                <a:defRPr lang="zh-CN"/>
              </a:defPPr>
              <a:lvl1pPr>
                <a:defRPr sz="1800" b="1">
                  <a:solidFill>
                    <a:schemeClr val="accent1"/>
                  </a:solidFill>
                  <a:latin typeface="+mj-ea"/>
                  <a:ea typeface="+mj-ea"/>
                  <a:cs typeface="微软雅黑" panose="020B0503020204020204" pitchFamily="34" charset="-122"/>
                </a:defRPr>
              </a:lvl1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r>
                <a:rPr lang="zh-CN" altLang="en-US" sz="1799" dirty="0">
                  <a:solidFill>
                    <a:srgbClr val="E2231A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注册用户</a:t>
              </a:r>
              <a:r>
                <a:rPr lang="en-US" altLang="zh-CN" sz="1799" dirty="0">
                  <a:solidFill>
                    <a:srgbClr val="E2231A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350</a:t>
              </a:r>
              <a:r>
                <a:rPr lang="zh-CN" altLang="en-US" sz="1799" dirty="0">
                  <a:solidFill>
                    <a:srgbClr val="E2231A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万</a:t>
              </a:r>
            </a:p>
          </p:txBody>
        </p:sp>
        <p:sp>
          <p:nvSpPr>
            <p:cNvPr id="64" name="Text Box 50">
              <a:extLst>
                <a:ext uri="{FF2B5EF4-FFF2-40B4-BE49-F238E27FC236}">
                  <a16:creationId xmlns:a16="http://schemas.microsoft.com/office/drawing/2014/main" xmlns="" id="{22B56CB6-2B96-4C1B-91C3-94C434E11ED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218457" y="5284384"/>
              <a:ext cx="1245205" cy="33837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defPPr>
                <a:defRPr lang="zh-CN"/>
              </a:defPPr>
              <a:lvl1pPr>
                <a:defRPr sz="1600">
                  <a:solidFill>
                    <a:schemeClr val="accent1"/>
                  </a:solidFill>
                  <a:latin typeface="+mj-ea"/>
                  <a:ea typeface="+mj-ea"/>
                  <a:cs typeface="微软雅黑" panose="020B0503020204020204" pitchFamily="34" charset="-122"/>
                </a:defRPr>
              </a:lvl1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r>
                <a:rPr lang="zh-CN" altLang="en-US" sz="1599" dirty="0">
                  <a:solidFill>
                    <a:srgbClr val="302A28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日活跃</a:t>
              </a:r>
              <a:r>
                <a:rPr lang="en-US" altLang="zh-CN" sz="1599" dirty="0">
                  <a:solidFill>
                    <a:srgbClr val="302A28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30</a:t>
              </a:r>
              <a:r>
                <a:rPr lang="zh-CN" altLang="en-US" sz="1599" dirty="0">
                  <a:solidFill>
                    <a:srgbClr val="302A28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万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67052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42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等腰三角形 1">
            <a:extLst>
              <a:ext uri="{FF2B5EF4-FFF2-40B4-BE49-F238E27FC236}">
                <a16:creationId xmlns:a16="http://schemas.microsoft.com/office/drawing/2014/main" xmlns="" id="{CF926823-8A4A-4C6C-9ABA-A4AFC5727C1F}"/>
              </a:ext>
            </a:extLst>
          </p:cNvPr>
          <p:cNvSpPr/>
          <p:nvPr/>
        </p:nvSpPr>
        <p:spPr>
          <a:xfrm rot="5400000">
            <a:off x="-68579" y="342600"/>
            <a:ext cx="994396" cy="857236"/>
          </a:xfrm>
          <a:prstGeom prst="triangle">
            <a:avLst>
              <a:gd name="adj" fmla="val 63472"/>
            </a:avLst>
          </a:prstGeom>
          <a:solidFill>
            <a:srgbClr val="E2231A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grpSp>
        <p:nvGrpSpPr>
          <p:cNvPr id="3" name="组合 2">
            <a:extLst>
              <a:ext uri="{FF2B5EF4-FFF2-40B4-BE49-F238E27FC236}">
                <a16:creationId xmlns:a16="http://schemas.microsoft.com/office/drawing/2014/main" xmlns="" id="{295871B0-7F44-412A-919E-A529FB3A3BEC}"/>
              </a:ext>
            </a:extLst>
          </p:cNvPr>
          <p:cNvGrpSpPr/>
          <p:nvPr/>
        </p:nvGrpSpPr>
        <p:grpSpPr>
          <a:xfrm>
            <a:off x="1055440" y="550092"/>
            <a:ext cx="6558644" cy="763582"/>
            <a:chOff x="874713" y="281210"/>
            <a:chExt cx="6558644" cy="763582"/>
          </a:xfrm>
        </p:grpSpPr>
        <p:sp>
          <p:nvSpPr>
            <p:cNvPr id="4" name="文本框 3">
              <a:extLst>
                <a:ext uri="{FF2B5EF4-FFF2-40B4-BE49-F238E27FC236}">
                  <a16:creationId xmlns:a16="http://schemas.microsoft.com/office/drawing/2014/main" xmlns="" id="{CDA80D84-8D7B-47B2-80EE-A2178F438C11}"/>
                </a:ext>
              </a:extLst>
            </p:cNvPr>
            <p:cNvSpPr txBox="1"/>
            <p:nvPr/>
          </p:nvSpPr>
          <p:spPr>
            <a:xfrm>
              <a:off x="874713" y="281210"/>
              <a:ext cx="3740126" cy="58477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3200" b="1" dirty="0">
                  <a:solidFill>
                    <a:srgbClr val="E2231A"/>
                  </a:solidFill>
                  <a:latin typeface="Arial"/>
                </a:rPr>
                <a:t>企业目标</a:t>
              </a:r>
              <a:r>
                <a:rPr lang="en-US" altLang="zh-CN" sz="3200" b="1" dirty="0">
                  <a:solidFill>
                    <a:srgbClr val="E2231A"/>
                  </a:solidFill>
                  <a:latin typeface="Arial"/>
                </a:rPr>
                <a:t>(</a:t>
              </a:r>
              <a:r>
                <a:rPr lang="zh-CN" altLang="en-US" sz="3200" b="1" dirty="0">
                  <a:solidFill>
                    <a:srgbClr val="E2231A"/>
                  </a:solidFill>
                  <a:latin typeface="Arial"/>
                </a:rPr>
                <a:t>长远规划</a:t>
              </a:r>
              <a:r>
                <a:rPr lang="en-US" altLang="zh-CN" sz="3200" b="1" dirty="0">
                  <a:solidFill>
                    <a:srgbClr val="E2231A"/>
                  </a:solidFill>
                  <a:latin typeface="Arial"/>
                </a:rPr>
                <a:t>)</a:t>
              </a:r>
            </a:p>
          </p:txBody>
        </p:sp>
        <p:sp>
          <p:nvSpPr>
            <p:cNvPr id="5" name="文本框 4">
              <a:extLst>
                <a:ext uri="{FF2B5EF4-FFF2-40B4-BE49-F238E27FC236}">
                  <a16:creationId xmlns:a16="http://schemas.microsoft.com/office/drawing/2014/main" xmlns="" id="{0C9145B1-9B62-4CAC-BBC7-30CB1A457683}"/>
                </a:ext>
              </a:extLst>
            </p:cNvPr>
            <p:cNvSpPr txBox="1"/>
            <p:nvPr/>
          </p:nvSpPr>
          <p:spPr>
            <a:xfrm>
              <a:off x="874713" y="775551"/>
              <a:ext cx="6558644" cy="26924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100" dirty="0">
                  <a:solidFill>
                    <a:prstClr val="white">
                      <a:lumMod val="50000"/>
                    </a:prstClr>
                  </a:solidFill>
                  <a:latin typeface="Arial"/>
                </a:rPr>
                <a:t>development </a:t>
              </a:r>
              <a:r>
                <a:rPr lang="en-US" altLang="zh-CN" sz="1100" dirty="0" err="1">
                  <a:solidFill>
                    <a:prstClr val="white">
                      <a:lumMod val="50000"/>
                    </a:prstClr>
                  </a:solidFill>
                  <a:latin typeface="Arial"/>
                </a:rPr>
                <a:t>pBusiness</a:t>
              </a:r>
              <a:r>
                <a:rPr lang="en-US" altLang="zh-CN" sz="1100" dirty="0">
                  <a:solidFill>
                    <a:prstClr val="white">
                      <a:lumMod val="50000"/>
                    </a:prstClr>
                  </a:solidFill>
                  <a:latin typeface="Arial"/>
                </a:rPr>
                <a:t> objectives (long term planning)</a:t>
              </a:r>
              <a:r>
                <a:rPr lang="en-US" altLang="zh-CN" sz="1100" dirty="0" err="1">
                  <a:solidFill>
                    <a:prstClr val="white">
                      <a:lumMod val="50000"/>
                    </a:prstClr>
                  </a:solidFill>
                  <a:latin typeface="Arial"/>
                </a:rPr>
                <a:t>lanning</a:t>
              </a:r>
              <a:endParaRPr lang="en-US" altLang="zh-CN" sz="1100" dirty="0">
                <a:solidFill>
                  <a:prstClr val="white">
                    <a:lumMod val="50000"/>
                  </a:prstClr>
                </a:solidFill>
                <a:latin typeface="Arial"/>
              </a:endParaRPr>
            </a:p>
          </p:txBody>
        </p:sp>
      </p:grpSp>
      <p:sp>
        <p:nvSpPr>
          <p:cNvPr id="9" name="椭圆 8">
            <a:extLst>
              <a:ext uri="{FF2B5EF4-FFF2-40B4-BE49-F238E27FC236}">
                <a16:creationId xmlns:a16="http://schemas.microsoft.com/office/drawing/2014/main" xmlns="" id="{36FBC2C0-4481-4ED7-A203-CE0A76E138FF}"/>
              </a:ext>
            </a:extLst>
          </p:cNvPr>
          <p:cNvSpPr/>
          <p:nvPr/>
        </p:nvSpPr>
        <p:spPr>
          <a:xfrm>
            <a:off x="983432" y="1700808"/>
            <a:ext cx="1391808" cy="1391808"/>
          </a:xfrm>
          <a:prstGeom prst="ellipse">
            <a:avLst/>
          </a:prstGeom>
          <a:noFill/>
          <a:ln w="31750" cap="flat" cmpd="sng" algn="ctr">
            <a:solidFill>
              <a:srgbClr val="C33736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" name="等腰三角形 9">
            <a:extLst>
              <a:ext uri="{FF2B5EF4-FFF2-40B4-BE49-F238E27FC236}">
                <a16:creationId xmlns:a16="http://schemas.microsoft.com/office/drawing/2014/main" xmlns="" id="{A0DB7AB3-71BC-42C4-9C1D-1E2729BBAFF6}"/>
              </a:ext>
            </a:extLst>
          </p:cNvPr>
          <p:cNvSpPr/>
          <p:nvPr/>
        </p:nvSpPr>
        <p:spPr>
          <a:xfrm rot="5400000">
            <a:off x="2544976" y="2112967"/>
            <a:ext cx="452518" cy="390016"/>
          </a:xfrm>
          <a:prstGeom prst="triangle">
            <a:avLst/>
          </a:prstGeom>
          <a:solidFill>
            <a:srgbClr val="C33736"/>
          </a:solidFill>
          <a:ln w="381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xmlns="" id="{6075A9B0-1759-4760-93C4-D7FF84EB732D}"/>
              </a:ext>
            </a:extLst>
          </p:cNvPr>
          <p:cNvSpPr/>
          <p:nvPr/>
        </p:nvSpPr>
        <p:spPr>
          <a:xfrm>
            <a:off x="1081149" y="2038585"/>
            <a:ext cx="122413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zh-CN" alt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</a:rPr>
              <a:t>标准化运作</a:t>
            </a:r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xmlns="" id="{26F5C599-DD04-407B-B000-95D603472D3B}"/>
              </a:ext>
            </a:extLst>
          </p:cNvPr>
          <p:cNvSpPr/>
          <p:nvPr/>
        </p:nvSpPr>
        <p:spPr>
          <a:xfrm>
            <a:off x="3197491" y="1833092"/>
            <a:ext cx="7913359" cy="12899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just" defTabSz="91440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zh-CN" altLang="en-US" b="0" i="0" u="none" strike="noStrike" kern="0" cap="none" spc="0" normalizeH="0" baseline="0" noProof="0" dirty="0">
                <a:ln>
                  <a:noFill/>
                </a:ln>
                <a:solidFill>
                  <a:srgbClr val="605958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目标是立足海东市，把服务和流程作为核心竞争力进行打造，形成特有的企业文件和管理模式，最终形成一套选址，建店，装修，标识，服务，维修流程，配件采购流程，客户车辆信息全程跟踪记录都高度标准化统一化的机制。</a:t>
            </a:r>
          </a:p>
        </p:txBody>
      </p:sp>
      <p:sp>
        <p:nvSpPr>
          <p:cNvPr id="16" name="椭圆 15">
            <a:extLst>
              <a:ext uri="{FF2B5EF4-FFF2-40B4-BE49-F238E27FC236}">
                <a16:creationId xmlns:a16="http://schemas.microsoft.com/office/drawing/2014/main" xmlns="" id="{0EA3BCF6-1E62-4E5A-A824-4523D97F88C9}"/>
              </a:ext>
            </a:extLst>
          </p:cNvPr>
          <p:cNvSpPr/>
          <p:nvPr/>
        </p:nvSpPr>
        <p:spPr>
          <a:xfrm>
            <a:off x="983432" y="3356992"/>
            <a:ext cx="1391808" cy="1391808"/>
          </a:xfrm>
          <a:prstGeom prst="ellipse">
            <a:avLst/>
          </a:prstGeom>
          <a:noFill/>
          <a:ln w="31750" cap="flat" cmpd="sng" algn="ctr">
            <a:solidFill>
              <a:srgbClr val="C33736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7" name="等腰三角形 16">
            <a:extLst>
              <a:ext uri="{FF2B5EF4-FFF2-40B4-BE49-F238E27FC236}">
                <a16:creationId xmlns:a16="http://schemas.microsoft.com/office/drawing/2014/main" xmlns="" id="{24205F92-75A6-46E4-96BE-A4B54A9BB65B}"/>
              </a:ext>
            </a:extLst>
          </p:cNvPr>
          <p:cNvSpPr/>
          <p:nvPr/>
        </p:nvSpPr>
        <p:spPr>
          <a:xfrm rot="5400000">
            <a:off x="2544976" y="3779012"/>
            <a:ext cx="452518" cy="390016"/>
          </a:xfrm>
          <a:prstGeom prst="triangle">
            <a:avLst/>
          </a:prstGeom>
          <a:solidFill>
            <a:srgbClr val="C33736"/>
          </a:solidFill>
          <a:ln w="381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xmlns="" id="{2D06A13D-3946-4848-A979-256AEA38BD98}"/>
              </a:ext>
            </a:extLst>
          </p:cNvPr>
          <p:cNvSpPr/>
          <p:nvPr/>
        </p:nvSpPr>
        <p:spPr>
          <a:xfrm>
            <a:off x="1127448" y="3698732"/>
            <a:ext cx="122413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zh-CN" alt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</a:rPr>
              <a:t>标准化运作</a:t>
            </a:r>
          </a:p>
        </p:txBody>
      </p:sp>
      <p:sp>
        <p:nvSpPr>
          <p:cNvPr id="19" name="椭圆 18">
            <a:extLst>
              <a:ext uri="{FF2B5EF4-FFF2-40B4-BE49-F238E27FC236}">
                <a16:creationId xmlns:a16="http://schemas.microsoft.com/office/drawing/2014/main" xmlns="" id="{61249B91-AE90-42DB-A178-B470575615C0}"/>
              </a:ext>
            </a:extLst>
          </p:cNvPr>
          <p:cNvSpPr/>
          <p:nvPr/>
        </p:nvSpPr>
        <p:spPr>
          <a:xfrm>
            <a:off x="983432" y="5031264"/>
            <a:ext cx="1391808" cy="1391808"/>
          </a:xfrm>
          <a:prstGeom prst="ellipse">
            <a:avLst/>
          </a:prstGeom>
          <a:noFill/>
          <a:ln w="31750" cap="flat" cmpd="sng" algn="ctr">
            <a:solidFill>
              <a:srgbClr val="C33736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0" name="等腰三角形 19">
            <a:extLst>
              <a:ext uri="{FF2B5EF4-FFF2-40B4-BE49-F238E27FC236}">
                <a16:creationId xmlns:a16="http://schemas.microsoft.com/office/drawing/2014/main" xmlns="" id="{923732E2-8AAD-462C-9A2D-4CFC2A60ADD5}"/>
              </a:ext>
            </a:extLst>
          </p:cNvPr>
          <p:cNvSpPr/>
          <p:nvPr/>
        </p:nvSpPr>
        <p:spPr>
          <a:xfrm rot="5400000">
            <a:off x="2544976" y="5384053"/>
            <a:ext cx="452518" cy="390016"/>
          </a:xfrm>
          <a:prstGeom prst="triangle">
            <a:avLst/>
          </a:prstGeom>
          <a:solidFill>
            <a:srgbClr val="C33736"/>
          </a:solidFill>
          <a:ln w="381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xmlns="" id="{7283A419-B385-4336-BE37-ECA777E6FF02}"/>
              </a:ext>
            </a:extLst>
          </p:cNvPr>
          <p:cNvSpPr/>
          <p:nvPr/>
        </p:nvSpPr>
        <p:spPr>
          <a:xfrm>
            <a:off x="1127448" y="5352802"/>
            <a:ext cx="122413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zh-CN" alt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</a:rPr>
              <a:t>标准化运作</a:t>
            </a:r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xmlns="" id="{20F0F2AA-5A05-4D6E-B8B6-2714A3B65C3A}"/>
              </a:ext>
            </a:extLst>
          </p:cNvPr>
          <p:cNvSpPr/>
          <p:nvPr/>
        </p:nvSpPr>
        <p:spPr>
          <a:xfrm>
            <a:off x="3197492" y="4940206"/>
            <a:ext cx="8027854" cy="12899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dirty="0">
                <a:solidFill>
                  <a:srgbClr val="60595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统一配送，并改组公司成立品牌管理集团公司，在广东深圳一带建立公司总部，统一全国连锁加盟店零配件供应以及建立员工培训基地，让车主不管是进入全国哪一家</a:t>
            </a:r>
            <a:r>
              <a:rPr lang="en-US" altLang="zh-CN" dirty="0">
                <a:solidFill>
                  <a:srgbClr val="60595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®</a:t>
            </a:r>
            <a:r>
              <a:rPr lang="zh-CN" altLang="en-US" dirty="0">
                <a:solidFill>
                  <a:srgbClr val="60595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，享受到都是完全标准化的高品质服务。</a:t>
            </a:r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xmlns="" id="{899CF861-9BC7-4CEB-B6C7-A36FB6906C82}"/>
              </a:ext>
            </a:extLst>
          </p:cNvPr>
          <p:cNvSpPr/>
          <p:nvPr/>
        </p:nvSpPr>
        <p:spPr>
          <a:xfrm>
            <a:off x="3197492" y="3440456"/>
            <a:ext cx="7913358" cy="8744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dirty="0">
                <a:solidFill>
                  <a:srgbClr val="60595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成立为会员忠诚度计划，会员分级，可以根据积分享受不同爱车养护折扣，并定期举办高端会员互动活动</a:t>
            </a:r>
          </a:p>
        </p:txBody>
      </p:sp>
    </p:spTree>
    <p:extLst>
      <p:ext uri="{BB962C8B-B14F-4D97-AF65-F5344CB8AC3E}">
        <p14:creationId xmlns:p14="http://schemas.microsoft.com/office/powerpoint/2010/main" val="28081317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ldLvl="0" animBg="1"/>
      <p:bldP spid="10" grpId="0" bldLvl="0" animBg="1"/>
      <p:bldP spid="13" grpId="0"/>
      <p:bldP spid="15" grpId="0"/>
      <p:bldP spid="16" grpId="0" bldLvl="0" animBg="1"/>
      <p:bldP spid="17" grpId="0" bldLvl="0" animBg="1"/>
      <p:bldP spid="18" grpId="0"/>
      <p:bldP spid="19" grpId="0" bldLvl="0" animBg="1"/>
      <p:bldP spid="20" grpId="0" bldLvl="0" animBg="1"/>
      <p:bldP spid="21" grpId="0"/>
      <p:bldP spid="22" grpId="0"/>
      <p:bldP spid="23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>
            <a:extLst>
              <a:ext uri="{FF2B5EF4-FFF2-40B4-BE49-F238E27FC236}">
                <a16:creationId xmlns:a16="http://schemas.microsoft.com/office/drawing/2014/main" xmlns="" id="{15AB4D52-25F7-46C6-964D-EC9F20E82059}"/>
              </a:ext>
            </a:extLst>
          </p:cNvPr>
          <p:cNvSpPr/>
          <p:nvPr/>
        </p:nvSpPr>
        <p:spPr>
          <a:xfrm>
            <a:off x="983432" y="1700808"/>
            <a:ext cx="1391808" cy="1391808"/>
          </a:xfrm>
          <a:prstGeom prst="ellipse">
            <a:avLst/>
          </a:prstGeom>
          <a:noFill/>
          <a:ln w="31750" cap="flat" cmpd="sng" algn="ctr">
            <a:solidFill>
              <a:srgbClr val="C33736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等腰三角形 2">
            <a:extLst>
              <a:ext uri="{FF2B5EF4-FFF2-40B4-BE49-F238E27FC236}">
                <a16:creationId xmlns:a16="http://schemas.microsoft.com/office/drawing/2014/main" xmlns="" id="{822DD14D-61ED-4EE9-B810-1428A3D4FD54}"/>
              </a:ext>
            </a:extLst>
          </p:cNvPr>
          <p:cNvSpPr/>
          <p:nvPr/>
        </p:nvSpPr>
        <p:spPr>
          <a:xfrm rot="5400000">
            <a:off x="2544976" y="2112967"/>
            <a:ext cx="452518" cy="390016"/>
          </a:xfrm>
          <a:prstGeom prst="triangle">
            <a:avLst/>
          </a:prstGeom>
          <a:solidFill>
            <a:srgbClr val="C33736"/>
          </a:solidFill>
          <a:ln w="381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xmlns="" id="{BF6C6AFD-4A7C-4E36-A128-85983E3AE89F}"/>
              </a:ext>
            </a:extLst>
          </p:cNvPr>
          <p:cNvSpPr/>
          <p:nvPr/>
        </p:nvSpPr>
        <p:spPr>
          <a:xfrm>
            <a:off x="1081149" y="2038585"/>
            <a:ext cx="122413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zh-CN" alt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</a:rPr>
              <a:t>标准化运作</a:t>
            </a:r>
          </a:p>
        </p:txBody>
      </p:sp>
      <p:sp>
        <p:nvSpPr>
          <p:cNvPr id="5" name="椭圆 4">
            <a:extLst>
              <a:ext uri="{FF2B5EF4-FFF2-40B4-BE49-F238E27FC236}">
                <a16:creationId xmlns:a16="http://schemas.microsoft.com/office/drawing/2014/main" xmlns="" id="{F00EEE08-64CB-45B5-A41D-E2A64F2F7296}"/>
              </a:ext>
            </a:extLst>
          </p:cNvPr>
          <p:cNvSpPr/>
          <p:nvPr/>
        </p:nvSpPr>
        <p:spPr>
          <a:xfrm>
            <a:off x="983432" y="3375070"/>
            <a:ext cx="1391808" cy="1391808"/>
          </a:xfrm>
          <a:prstGeom prst="ellipse">
            <a:avLst/>
          </a:prstGeom>
          <a:noFill/>
          <a:ln w="31750" cap="flat" cmpd="sng" algn="ctr">
            <a:solidFill>
              <a:srgbClr val="C33736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等腰三角形 5">
            <a:extLst>
              <a:ext uri="{FF2B5EF4-FFF2-40B4-BE49-F238E27FC236}">
                <a16:creationId xmlns:a16="http://schemas.microsoft.com/office/drawing/2014/main" xmlns="" id="{EC57B5FA-C71C-49A9-83D0-C5DA0977053A}"/>
              </a:ext>
            </a:extLst>
          </p:cNvPr>
          <p:cNvSpPr/>
          <p:nvPr/>
        </p:nvSpPr>
        <p:spPr>
          <a:xfrm rot="5400000">
            <a:off x="2544976" y="3797090"/>
            <a:ext cx="452518" cy="390016"/>
          </a:xfrm>
          <a:prstGeom prst="triangle">
            <a:avLst/>
          </a:prstGeom>
          <a:solidFill>
            <a:srgbClr val="C33736"/>
          </a:solidFill>
          <a:ln w="381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xmlns="" id="{8637929F-234C-4EDE-972D-0BA208C71E47}"/>
              </a:ext>
            </a:extLst>
          </p:cNvPr>
          <p:cNvSpPr/>
          <p:nvPr/>
        </p:nvSpPr>
        <p:spPr>
          <a:xfrm>
            <a:off x="1127448" y="3716810"/>
            <a:ext cx="122413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zh-CN" alt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</a:rPr>
              <a:t>标准化运作</a:t>
            </a:r>
          </a:p>
        </p:txBody>
      </p:sp>
      <p:sp>
        <p:nvSpPr>
          <p:cNvPr id="8" name="等腰三角形 7">
            <a:extLst>
              <a:ext uri="{FF2B5EF4-FFF2-40B4-BE49-F238E27FC236}">
                <a16:creationId xmlns:a16="http://schemas.microsoft.com/office/drawing/2014/main" xmlns="" id="{7AFAA929-81E6-4C9B-9E78-F58ACD3D9271}"/>
              </a:ext>
            </a:extLst>
          </p:cNvPr>
          <p:cNvSpPr/>
          <p:nvPr/>
        </p:nvSpPr>
        <p:spPr>
          <a:xfrm rot="5400000">
            <a:off x="-68579" y="342600"/>
            <a:ext cx="994396" cy="857236"/>
          </a:xfrm>
          <a:prstGeom prst="triangle">
            <a:avLst>
              <a:gd name="adj" fmla="val 63472"/>
            </a:avLst>
          </a:prstGeom>
          <a:solidFill>
            <a:srgbClr val="E2231A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grpSp>
        <p:nvGrpSpPr>
          <p:cNvPr id="9" name="组合 8">
            <a:extLst>
              <a:ext uri="{FF2B5EF4-FFF2-40B4-BE49-F238E27FC236}">
                <a16:creationId xmlns:a16="http://schemas.microsoft.com/office/drawing/2014/main" xmlns="" id="{8D296640-DAC0-4F23-945B-42BD6FC2C0CF}"/>
              </a:ext>
            </a:extLst>
          </p:cNvPr>
          <p:cNvGrpSpPr/>
          <p:nvPr/>
        </p:nvGrpSpPr>
        <p:grpSpPr>
          <a:xfrm>
            <a:off x="1055440" y="550092"/>
            <a:ext cx="6558644" cy="763582"/>
            <a:chOff x="874713" y="281210"/>
            <a:chExt cx="6558644" cy="763582"/>
          </a:xfrm>
        </p:grpSpPr>
        <p:sp>
          <p:nvSpPr>
            <p:cNvPr id="10" name="文本框 9">
              <a:extLst>
                <a:ext uri="{FF2B5EF4-FFF2-40B4-BE49-F238E27FC236}">
                  <a16:creationId xmlns:a16="http://schemas.microsoft.com/office/drawing/2014/main" xmlns="" id="{0D38B8C6-8438-4B68-8600-C45AFF707BF6}"/>
                </a:ext>
              </a:extLst>
            </p:cNvPr>
            <p:cNvSpPr txBox="1"/>
            <p:nvPr/>
          </p:nvSpPr>
          <p:spPr>
            <a:xfrm>
              <a:off x="874713" y="281210"/>
              <a:ext cx="3740126" cy="58477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3200" b="1" dirty="0">
                  <a:solidFill>
                    <a:srgbClr val="E2231A"/>
                  </a:solidFill>
                  <a:latin typeface="Arial"/>
                </a:rPr>
                <a:t>企业目标</a:t>
              </a:r>
              <a:r>
                <a:rPr lang="en-US" altLang="zh-CN" sz="3200" b="1" dirty="0">
                  <a:solidFill>
                    <a:srgbClr val="E2231A"/>
                  </a:solidFill>
                  <a:latin typeface="Arial"/>
                </a:rPr>
                <a:t>(</a:t>
              </a:r>
              <a:r>
                <a:rPr lang="zh-CN" altLang="en-US" sz="3200" b="1" dirty="0">
                  <a:solidFill>
                    <a:srgbClr val="E2231A"/>
                  </a:solidFill>
                  <a:latin typeface="Arial"/>
                </a:rPr>
                <a:t>长远规划</a:t>
              </a:r>
              <a:r>
                <a:rPr lang="en-US" altLang="zh-CN" sz="3200" b="1" dirty="0">
                  <a:solidFill>
                    <a:srgbClr val="E2231A"/>
                  </a:solidFill>
                  <a:latin typeface="Arial"/>
                </a:rPr>
                <a:t>)</a:t>
              </a:r>
            </a:p>
          </p:txBody>
        </p:sp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xmlns="" id="{BDE47858-A2B8-485F-8008-EB63D3EAF844}"/>
                </a:ext>
              </a:extLst>
            </p:cNvPr>
            <p:cNvSpPr txBox="1"/>
            <p:nvPr/>
          </p:nvSpPr>
          <p:spPr>
            <a:xfrm>
              <a:off x="874713" y="775551"/>
              <a:ext cx="6558644" cy="26924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100" dirty="0">
                  <a:solidFill>
                    <a:prstClr val="white">
                      <a:lumMod val="50000"/>
                    </a:prstClr>
                  </a:solidFill>
                  <a:latin typeface="Arial"/>
                </a:rPr>
                <a:t>development </a:t>
              </a:r>
              <a:r>
                <a:rPr lang="en-US" altLang="zh-CN" sz="1100" dirty="0" err="1">
                  <a:solidFill>
                    <a:prstClr val="white">
                      <a:lumMod val="50000"/>
                    </a:prstClr>
                  </a:solidFill>
                  <a:latin typeface="Arial"/>
                </a:rPr>
                <a:t>pBusiness</a:t>
              </a:r>
              <a:r>
                <a:rPr lang="en-US" altLang="zh-CN" sz="1100" dirty="0">
                  <a:solidFill>
                    <a:prstClr val="white">
                      <a:lumMod val="50000"/>
                    </a:prstClr>
                  </a:solidFill>
                  <a:latin typeface="Arial"/>
                </a:rPr>
                <a:t> objectives (long term planning)</a:t>
              </a:r>
              <a:r>
                <a:rPr lang="en-US" altLang="zh-CN" sz="1100" dirty="0" err="1">
                  <a:solidFill>
                    <a:prstClr val="white">
                      <a:lumMod val="50000"/>
                    </a:prstClr>
                  </a:solidFill>
                  <a:latin typeface="Arial"/>
                </a:rPr>
                <a:t>lanning</a:t>
              </a:r>
              <a:endParaRPr lang="en-US" altLang="zh-CN" sz="1100" dirty="0">
                <a:solidFill>
                  <a:prstClr val="white">
                    <a:lumMod val="50000"/>
                  </a:prstClr>
                </a:solidFill>
                <a:latin typeface="Arial"/>
              </a:endParaRPr>
            </a:p>
          </p:txBody>
        </p:sp>
      </p:grpSp>
      <p:sp>
        <p:nvSpPr>
          <p:cNvPr id="12" name="椭圆 11">
            <a:extLst>
              <a:ext uri="{FF2B5EF4-FFF2-40B4-BE49-F238E27FC236}">
                <a16:creationId xmlns:a16="http://schemas.microsoft.com/office/drawing/2014/main" xmlns="" id="{371F4CA8-C9AD-4B94-AA3C-25644C6EDEB1}"/>
              </a:ext>
            </a:extLst>
          </p:cNvPr>
          <p:cNvSpPr/>
          <p:nvPr/>
        </p:nvSpPr>
        <p:spPr>
          <a:xfrm>
            <a:off x="983432" y="5031264"/>
            <a:ext cx="1391808" cy="1391808"/>
          </a:xfrm>
          <a:prstGeom prst="ellipse">
            <a:avLst/>
          </a:prstGeom>
          <a:noFill/>
          <a:ln w="31750" cap="flat" cmpd="sng" algn="ctr">
            <a:solidFill>
              <a:srgbClr val="C33736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3" name="等腰三角形 12">
            <a:extLst>
              <a:ext uri="{FF2B5EF4-FFF2-40B4-BE49-F238E27FC236}">
                <a16:creationId xmlns:a16="http://schemas.microsoft.com/office/drawing/2014/main" xmlns="" id="{814F9DAC-6AD1-4DBD-94A3-720CC1CA35B3}"/>
              </a:ext>
            </a:extLst>
          </p:cNvPr>
          <p:cNvSpPr/>
          <p:nvPr/>
        </p:nvSpPr>
        <p:spPr>
          <a:xfrm rot="5400000">
            <a:off x="2544976" y="5384053"/>
            <a:ext cx="452518" cy="390016"/>
          </a:xfrm>
          <a:prstGeom prst="triangle">
            <a:avLst/>
          </a:prstGeom>
          <a:solidFill>
            <a:srgbClr val="C33736"/>
          </a:solidFill>
          <a:ln w="381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xmlns="" id="{DE465608-3368-44B1-B22F-1C4DDFD89A9F}"/>
              </a:ext>
            </a:extLst>
          </p:cNvPr>
          <p:cNvSpPr/>
          <p:nvPr/>
        </p:nvSpPr>
        <p:spPr>
          <a:xfrm>
            <a:off x="1127448" y="5352802"/>
            <a:ext cx="122413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zh-CN" alt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</a:rPr>
              <a:t>标准化运作</a:t>
            </a:r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xmlns="" id="{A2AC79E7-67F4-41CA-A5BC-1B296C6947ED}"/>
              </a:ext>
            </a:extLst>
          </p:cNvPr>
          <p:cNvSpPr/>
          <p:nvPr/>
        </p:nvSpPr>
        <p:spPr>
          <a:xfrm>
            <a:off x="3215680" y="1603318"/>
            <a:ext cx="7754382" cy="12899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just" defTabSz="91440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zh-CN" altLang="en-US" b="0" i="0" u="none" strike="noStrike" kern="0" cap="none" spc="0" normalizeH="0" baseline="0" noProof="0" dirty="0">
                <a:ln>
                  <a:noFill/>
                </a:ln>
                <a:solidFill>
                  <a:srgbClr val="605958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联系券商引入私募投资机构，对集团公司进行股份制改造，一年之内完成新三板挂牌，三年之内登录</a:t>
            </a:r>
            <a:r>
              <a:rPr kumimoji="0" lang="en-US" altLang="zh-CN" b="0" i="0" u="none" strike="noStrike" kern="0" cap="none" spc="0" normalizeH="0" baseline="0" noProof="0" dirty="0">
                <a:ln>
                  <a:noFill/>
                </a:ln>
                <a:solidFill>
                  <a:srgbClr val="605958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A</a:t>
            </a:r>
            <a:r>
              <a:rPr kumimoji="0" lang="zh-CN" altLang="en-US" b="0" i="0" u="none" strike="noStrike" kern="0" cap="none" spc="0" normalizeH="0" baseline="0" noProof="0" dirty="0">
                <a:ln>
                  <a:noFill/>
                </a:ln>
                <a:solidFill>
                  <a:srgbClr val="605958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股创业板，逐步完成三轮增发，再用五年时间，打造</a:t>
            </a:r>
            <a:r>
              <a:rPr kumimoji="0" lang="en-US" altLang="zh-CN" b="0" i="0" u="none" strike="noStrike" kern="0" cap="none" spc="0" normalizeH="0" baseline="0" noProof="0" dirty="0">
                <a:ln>
                  <a:noFill/>
                </a:ln>
                <a:solidFill>
                  <a:srgbClr val="605958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500</a:t>
            </a:r>
            <a:r>
              <a:rPr kumimoji="0" lang="zh-CN" altLang="en-US" b="0" i="0" u="none" strike="noStrike" kern="0" cap="none" spc="0" normalizeH="0" baseline="0" noProof="0" dirty="0">
                <a:ln>
                  <a:noFill/>
                </a:ln>
                <a:solidFill>
                  <a:srgbClr val="605958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家加盟店，覆盖全国大中型城市。</a:t>
            </a:r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xmlns="" id="{78DD3CBC-0C6A-4B51-B763-80913519FBB4}"/>
              </a:ext>
            </a:extLst>
          </p:cNvPr>
          <p:cNvSpPr/>
          <p:nvPr/>
        </p:nvSpPr>
        <p:spPr>
          <a:xfrm>
            <a:off x="3230880" y="3212976"/>
            <a:ext cx="7754382" cy="12899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just" defTabSz="91440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zh-CN" altLang="en-US" b="0" i="0" u="none" strike="noStrike" kern="0" cap="none" spc="0" normalizeH="0" baseline="0" noProof="0" dirty="0">
                <a:ln>
                  <a:noFill/>
                </a:ln>
                <a:solidFill>
                  <a:srgbClr val="605958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并用这</a:t>
            </a:r>
            <a:r>
              <a:rPr kumimoji="0" lang="en-US" altLang="zh-CN" b="0" i="0" u="none" strike="noStrike" kern="0" cap="none" spc="0" normalizeH="0" baseline="0" noProof="0" dirty="0">
                <a:ln>
                  <a:noFill/>
                </a:ln>
                <a:solidFill>
                  <a:srgbClr val="605958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500</a:t>
            </a:r>
            <a:r>
              <a:rPr kumimoji="0" lang="zh-CN" altLang="en-US" b="0" i="0" u="none" strike="noStrike" kern="0" cap="none" spc="0" normalizeH="0" baseline="0" noProof="0" dirty="0">
                <a:ln>
                  <a:noFill/>
                </a:ln>
                <a:solidFill>
                  <a:srgbClr val="605958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家加盟店庞大的营销网络，形成全国规模最大，保障能力最强的平行进口车商，为平行进口车提供按着美国法律要求高于</a:t>
            </a:r>
            <a:r>
              <a:rPr kumimoji="0" lang="en-US" altLang="zh-CN" b="0" i="0" u="none" strike="noStrike" kern="0" cap="none" spc="0" normalizeH="0" baseline="0" noProof="0" dirty="0">
                <a:ln>
                  <a:noFill/>
                </a:ln>
                <a:solidFill>
                  <a:srgbClr val="605958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4S</a:t>
            </a:r>
            <a:r>
              <a:rPr kumimoji="0" lang="zh-CN" altLang="en-US" b="0" i="0" u="none" strike="noStrike" kern="0" cap="none" spc="0" normalizeH="0" baseline="0" noProof="0" dirty="0">
                <a:ln>
                  <a:noFill/>
                </a:ln>
                <a:solidFill>
                  <a:srgbClr val="605958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的质保服务，收购或者建立零配件加工企业，改装品牌，争夺最高利润空间。</a:t>
            </a: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xmlns="" id="{71FACDCB-6571-4621-A5F1-7A612722D7D2}"/>
              </a:ext>
            </a:extLst>
          </p:cNvPr>
          <p:cNvSpPr/>
          <p:nvPr/>
        </p:nvSpPr>
        <p:spPr>
          <a:xfrm>
            <a:off x="3230880" y="4947407"/>
            <a:ext cx="7754382" cy="12899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just" defTabSz="91440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zh-CN" altLang="en-US" b="0" i="0" u="none" strike="noStrike" kern="0" cap="none" spc="0" normalizeH="0" baseline="0" noProof="0" dirty="0">
                <a:ln>
                  <a:noFill/>
                </a:ln>
                <a:solidFill>
                  <a:srgbClr val="605958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用真诚的服务，融入各地社区，定期在社会上开展关注大气变化，臭氧变化，希望工程，行车安全，用车知识的社会公益活动，树立有社会责任感的良心企业形象扩大影响力，像一个老朋友一样伴随着车主成长。</a:t>
            </a:r>
          </a:p>
        </p:txBody>
      </p:sp>
    </p:spTree>
    <p:extLst>
      <p:ext uri="{BB962C8B-B14F-4D97-AF65-F5344CB8AC3E}">
        <p14:creationId xmlns:p14="http://schemas.microsoft.com/office/powerpoint/2010/main" val="33570973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ldLvl="0" animBg="1"/>
      <p:bldP spid="3" grpId="0" bldLvl="0" animBg="1"/>
      <p:bldP spid="4" grpId="0"/>
      <p:bldP spid="5" grpId="0" bldLvl="0" animBg="1"/>
      <p:bldP spid="6" grpId="0" bldLvl="0" animBg="1"/>
      <p:bldP spid="12" grpId="0" bldLvl="0" animBg="1"/>
      <p:bldP spid="13" grpId="0" bldLvl="0" animBg="1"/>
      <p:bldP spid="14" grpId="0"/>
      <p:bldP spid="18" grpId="0"/>
      <p:bldP spid="19" grpId="0"/>
      <p:bldP spid="20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占位符 107">
            <a:extLst>
              <a:ext uri="{FF2B5EF4-FFF2-40B4-BE49-F238E27FC236}">
                <a16:creationId xmlns:a16="http://schemas.microsoft.com/office/drawing/2014/main" xmlns="" id="{EF337D66-4B3C-4718-BB69-1D858BF0544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486" b="18486"/>
          <a:stretch>
            <a:fillRect/>
          </a:stretch>
        </p:blipFill>
        <p:spPr>
          <a:xfrm>
            <a:off x="1" y="1735849"/>
            <a:ext cx="12192001" cy="5122151"/>
          </a:xfrm>
          <a:custGeom>
            <a:avLst/>
            <a:gdLst>
              <a:gd name="connsiteX0" fmla="*/ 1 w 12192001"/>
              <a:gd name="connsiteY0" fmla="*/ 0 h 5122151"/>
              <a:gd name="connsiteX1" fmla="*/ 12192001 w 12192001"/>
              <a:gd name="connsiteY1" fmla="*/ 5106589 h 5122151"/>
              <a:gd name="connsiteX2" fmla="*/ 12186517 w 12192001"/>
              <a:gd name="connsiteY2" fmla="*/ 5122150 h 5122151"/>
              <a:gd name="connsiteX3" fmla="*/ 1 w 12192001"/>
              <a:gd name="connsiteY3" fmla="*/ 5122151 h 5122151"/>
              <a:gd name="connsiteX4" fmla="*/ 0 w 12192001"/>
              <a:gd name="connsiteY4" fmla="*/ 1 h 5122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92001" h="5122151">
                <a:moveTo>
                  <a:pt x="1" y="0"/>
                </a:moveTo>
                <a:lnTo>
                  <a:pt x="12192001" y="5106589"/>
                </a:lnTo>
                <a:lnTo>
                  <a:pt x="12186517" y="5122150"/>
                </a:lnTo>
                <a:lnTo>
                  <a:pt x="1" y="5122151"/>
                </a:lnTo>
                <a:lnTo>
                  <a:pt x="0" y="1"/>
                </a:lnTo>
                <a:close/>
              </a:path>
            </a:pathLst>
          </a:custGeom>
        </p:spPr>
      </p:pic>
      <p:sp>
        <p:nvSpPr>
          <p:cNvPr id="6" name="等腰三角形 5">
            <a:extLst>
              <a:ext uri="{FF2B5EF4-FFF2-40B4-BE49-F238E27FC236}">
                <a16:creationId xmlns:a16="http://schemas.microsoft.com/office/drawing/2014/main" xmlns="" id="{CAD85833-6F23-4EE4-BA91-F778C5D682F7}"/>
              </a:ext>
            </a:extLst>
          </p:cNvPr>
          <p:cNvSpPr/>
          <p:nvPr/>
        </p:nvSpPr>
        <p:spPr>
          <a:xfrm rot="16200000" flipH="1">
            <a:off x="11247312" y="1500334"/>
            <a:ext cx="1014670" cy="874714"/>
          </a:xfrm>
          <a:prstGeom prst="triangle">
            <a:avLst>
              <a:gd name="adj" fmla="val 63472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0" name="组合 9">
            <a:extLst>
              <a:ext uri="{FF2B5EF4-FFF2-40B4-BE49-F238E27FC236}">
                <a16:creationId xmlns:a16="http://schemas.microsoft.com/office/drawing/2014/main" xmlns="" id="{F2742EE9-B4D0-44B5-95D9-8F8A6BD2D63E}"/>
              </a:ext>
            </a:extLst>
          </p:cNvPr>
          <p:cNvGrpSpPr/>
          <p:nvPr/>
        </p:nvGrpSpPr>
        <p:grpSpPr>
          <a:xfrm>
            <a:off x="2616749" y="667209"/>
            <a:ext cx="2488452" cy="2489990"/>
            <a:chOff x="265239" y="1114832"/>
            <a:chExt cx="2796817" cy="2798546"/>
          </a:xfrm>
          <a:effectLst>
            <a:outerShdw blurRad="381000" dist="101600" dir="2700000" algn="ctr" rotWithShape="0">
              <a:srgbClr val="000000">
                <a:alpha val="30000"/>
              </a:srgbClr>
            </a:outerShdw>
          </a:effectLst>
        </p:grpSpPr>
        <p:sp>
          <p:nvSpPr>
            <p:cNvPr id="11" name="Freeform 3297">
              <a:extLst>
                <a:ext uri="{FF2B5EF4-FFF2-40B4-BE49-F238E27FC236}">
                  <a16:creationId xmlns:a16="http://schemas.microsoft.com/office/drawing/2014/main" xmlns="" id="{FCFDFE55-8F93-444F-A9CC-2F63E5497BBC}"/>
                </a:ext>
              </a:extLst>
            </p:cNvPr>
            <p:cNvSpPr>
              <a:spLocks/>
            </p:cNvSpPr>
            <p:nvPr/>
          </p:nvSpPr>
          <p:spPr bwMode="auto">
            <a:xfrm>
              <a:off x="265239" y="1114832"/>
              <a:ext cx="2796817" cy="2798546"/>
            </a:xfrm>
            <a:custGeom>
              <a:avLst/>
              <a:gdLst>
                <a:gd name="T0" fmla="*/ 1619 w 3239"/>
                <a:gd name="T1" fmla="*/ 3241 h 3241"/>
                <a:gd name="T2" fmla="*/ 0 w 3239"/>
                <a:gd name="T3" fmla="*/ 1620 h 3241"/>
                <a:gd name="T4" fmla="*/ 1619 w 3239"/>
                <a:gd name="T5" fmla="*/ 0 h 3241"/>
                <a:gd name="T6" fmla="*/ 3239 w 3239"/>
                <a:gd name="T7" fmla="*/ 1620 h 3241"/>
                <a:gd name="T8" fmla="*/ 1619 w 3239"/>
                <a:gd name="T9" fmla="*/ 3241 h 32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39" h="3241">
                  <a:moveTo>
                    <a:pt x="1619" y="3241"/>
                  </a:moveTo>
                  <a:lnTo>
                    <a:pt x="0" y="1620"/>
                  </a:lnTo>
                  <a:lnTo>
                    <a:pt x="1619" y="0"/>
                  </a:lnTo>
                  <a:lnTo>
                    <a:pt x="3239" y="1620"/>
                  </a:lnTo>
                  <a:lnTo>
                    <a:pt x="1619" y="324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444500" dist="63500" dir="2700000" algn="l" rotWithShape="0">
                <a:prstClr val="black">
                  <a:alpha val="30000"/>
                </a:prst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" name="Freeform 3297">
              <a:extLst>
                <a:ext uri="{FF2B5EF4-FFF2-40B4-BE49-F238E27FC236}">
                  <a16:creationId xmlns:a16="http://schemas.microsoft.com/office/drawing/2014/main" xmlns="" id="{5C12ECBC-C0F2-4487-96B5-33747BC07BB2}"/>
                </a:ext>
              </a:extLst>
            </p:cNvPr>
            <p:cNvSpPr>
              <a:spLocks/>
            </p:cNvSpPr>
            <p:nvPr/>
          </p:nvSpPr>
          <p:spPr bwMode="auto">
            <a:xfrm>
              <a:off x="381083" y="1211088"/>
              <a:ext cx="2580144" cy="2581737"/>
            </a:xfrm>
            <a:custGeom>
              <a:avLst/>
              <a:gdLst>
                <a:gd name="T0" fmla="*/ 1619 w 3239"/>
                <a:gd name="T1" fmla="*/ 3241 h 3241"/>
                <a:gd name="T2" fmla="*/ 0 w 3239"/>
                <a:gd name="T3" fmla="*/ 1620 h 3241"/>
                <a:gd name="T4" fmla="*/ 1619 w 3239"/>
                <a:gd name="T5" fmla="*/ 0 h 3241"/>
                <a:gd name="T6" fmla="*/ 3239 w 3239"/>
                <a:gd name="T7" fmla="*/ 1620 h 3241"/>
                <a:gd name="T8" fmla="*/ 1619 w 3239"/>
                <a:gd name="T9" fmla="*/ 3241 h 32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39" h="3241">
                  <a:moveTo>
                    <a:pt x="1619" y="3241"/>
                  </a:moveTo>
                  <a:lnTo>
                    <a:pt x="0" y="1620"/>
                  </a:lnTo>
                  <a:lnTo>
                    <a:pt x="1619" y="0"/>
                  </a:lnTo>
                  <a:lnTo>
                    <a:pt x="3239" y="1620"/>
                  </a:lnTo>
                  <a:lnTo>
                    <a:pt x="1619" y="3241"/>
                  </a:lnTo>
                  <a:close/>
                </a:path>
              </a:pathLst>
            </a:custGeom>
            <a:solidFill>
              <a:srgbClr val="E2231A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13" name="TextBox 48">
            <a:extLst>
              <a:ext uri="{FF2B5EF4-FFF2-40B4-BE49-F238E27FC236}">
                <a16:creationId xmlns:a16="http://schemas.microsoft.com/office/drawing/2014/main" xmlns="" id="{A7302496-C983-492B-BAD9-CE4AF39023CC}"/>
              </a:ext>
            </a:extLst>
          </p:cNvPr>
          <p:cNvSpPr txBox="1"/>
          <p:nvPr/>
        </p:nvSpPr>
        <p:spPr>
          <a:xfrm>
            <a:off x="3120805" y="1314807"/>
            <a:ext cx="1484586" cy="123110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altLang="zh-CN" sz="8000" b="1" dirty="0">
                <a:solidFill>
                  <a:schemeClr val="bg1"/>
                </a:solidFill>
                <a:latin typeface="微软雅黑"/>
                <a:ea typeface="微软雅黑"/>
                <a:cs typeface="+mn-ea"/>
                <a:sym typeface="微软雅黑"/>
              </a:rPr>
              <a:t>05</a:t>
            </a:r>
            <a:endParaRPr lang="en-GB" altLang="zh-CN" sz="8000" b="1" dirty="0">
              <a:solidFill>
                <a:schemeClr val="bg1"/>
              </a:solidFill>
              <a:latin typeface="微软雅黑"/>
              <a:ea typeface="微软雅黑"/>
              <a:cs typeface="+mn-ea"/>
              <a:sym typeface="微软雅黑"/>
            </a:endParaRP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xmlns="" id="{7DBBEBA5-524E-4E0F-83F9-6ADFE80A843D}"/>
              </a:ext>
            </a:extLst>
          </p:cNvPr>
          <p:cNvSpPr/>
          <p:nvPr/>
        </p:nvSpPr>
        <p:spPr>
          <a:xfrm>
            <a:off x="5815835" y="1543331"/>
            <a:ext cx="5101720" cy="92333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numCol="1" anchor="t" anchorCtr="0" compatLnSpc="1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6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财务分析</a:t>
            </a:r>
          </a:p>
        </p:txBody>
      </p:sp>
      <p:sp>
        <p:nvSpPr>
          <p:cNvPr id="29" name="TextBox 16">
            <a:extLst>
              <a:ext uri="{FF2B5EF4-FFF2-40B4-BE49-F238E27FC236}">
                <a16:creationId xmlns:a16="http://schemas.microsoft.com/office/drawing/2014/main" xmlns="" id="{FCC70EDE-800E-4175-889C-91C2A34321AB}"/>
              </a:ext>
            </a:extLst>
          </p:cNvPr>
          <p:cNvSpPr txBox="1"/>
          <p:nvPr/>
        </p:nvSpPr>
        <p:spPr>
          <a:xfrm>
            <a:off x="5595947" y="2659179"/>
            <a:ext cx="1532366" cy="3999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zh-CN" altLang="en-US" sz="1999" b="0" i="0" u="none" strike="noStrike" kern="0" cap="none" spc="0" normalizeH="0" baseline="0" noProof="0" dirty="0">
                <a:ln>
                  <a:noFill/>
                </a:ln>
                <a:solidFill>
                  <a:srgbClr val="302A28"/>
                </a:solidFill>
                <a:effectLst/>
                <a:uLnTx/>
                <a:uFillTx/>
              </a:rPr>
              <a:t>投入预算</a:t>
            </a:r>
          </a:p>
        </p:txBody>
      </p:sp>
      <p:sp>
        <p:nvSpPr>
          <p:cNvPr id="30" name="TextBox 17">
            <a:extLst>
              <a:ext uri="{FF2B5EF4-FFF2-40B4-BE49-F238E27FC236}">
                <a16:creationId xmlns:a16="http://schemas.microsoft.com/office/drawing/2014/main" xmlns="" id="{D954FBF2-EDD8-470A-8310-2D237EDD9AA9}"/>
              </a:ext>
            </a:extLst>
          </p:cNvPr>
          <p:cNvSpPr txBox="1"/>
          <p:nvPr/>
        </p:nvSpPr>
        <p:spPr>
          <a:xfrm>
            <a:off x="7398852" y="2659179"/>
            <a:ext cx="1751636" cy="3999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000">
                <a:solidFill>
                  <a:srgbClr val="F8F8F8"/>
                </a:solidFill>
                <a:latin typeface="+mn-ea"/>
                <a:ea typeface="+mn-ea"/>
              </a:defRPr>
            </a:lvl1pPr>
          </a:lstStyle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zh-CN" altLang="en-US" sz="1999" b="0" i="0" u="none" strike="noStrike" kern="0" cap="none" spc="0" normalizeH="0" baseline="0" noProof="0" dirty="0">
                <a:ln>
                  <a:noFill/>
                </a:ln>
                <a:solidFill>
                  <a:srgbClr val="302A28"/>
                </a:solidFill>
                <a:effectLst/>
                <a:uLnTx/>
                <a:uFillTx/>
                <a:latin typeface="微软雅黑"/>
                <a:ea typeface="微软雅黑"/>
              </a:rPr>
              <a:t>月运营成本</a:t>
            </a:r>
          </a:p>
        </p:txBody>
      </p:sp>
      <p:sp>
        <p:nvSpPr>
          <p:cNvPr id="31" name="TextBox 18">
            <a:extLst>
              <a:ext uri="{FF2B5EF4-FFF2-40B4-BE49-F238E27FC236}">
                <a16:creationId xmlns:a16="http://schemas.microsoft.com/office/drawing/2014/main" xmlns="" id="{58CF3B42-F3C5-4BC7-B748-9E73E786EEE7}"/>
              </a:ext>
            </a:extLst>
          </p:cNvPr>
          <p:cNvSpPr txBox="1"/>
          <p:nvPr/>
        </p:nvSpPr>
        <p:spPr>
          <a:xfrm>
            <a:off x="5577124" y="3091543"/>
            <a:ext cx="3573364" cy="3999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000">
                <a:solidFill>
                  <a:srgbClr val="F8F8F8"/>
                </a:solidFill>
                <a:latin typeface="+mn-ea"/>
                <a:ea typeface="+mn-ea"/>
              </a:defRPr>
            </a:lvl1pPr>
          </a:lstStyle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zh-CN" altLang="en-US" sz="1999" b="0" i="0" u="none" strike="noStrike" kern="0" cap="none" spc="0" normalizeH="0" baseline="0" noProof="0" dirty="0">
                <a:ln>
                  <a:noFill/>
                </a:ln>
                <a:solidFill>
                  <a:srgbClr val="302A28"/>
                </a:solidFill>
                <a:effectLst/>
                <a:uLnTx/>
                <a:uFillTx/>
                <a:latin typeface="微软雅黑"/>
                <a:ea typeface="微软雅黑"/>
              </a:rPr>
              <a:t>企业目标（发展愿景）</a:t>
            </a:r>
          </a:p>
        </p:txBody>
      </p:sp>
      <p:sp>
        <p:nvSpPr>
          <p:cNvPr id="32" name="Freeform 18">
            <a:extLst>
              <a:ext uri="{FF2B5EF4-FFF2-40B4-BE49-F238E27FC236}">
                <a16:creationId xmlns:a16="http://schemas.microsoft.com/office/drawing/2014/main" xmlns="" id="{4D085331-DA53-40D7-BDC1-079D1D83549E}"/>
              </a:ext>
            </a:extLst>
          </p:cNvPr>
          <p:cNvSpPr>
            <a:spLocks noEditPoints="1"/>
          </p:cNvSpPr>
          <p:nvPr/>
        </p:nvSpPr>
        <p:spPr bwMode="auto">
          <a:xfrm>
            <a:off x="5308976" y="3157420"/>
            <a:ext cx="268148" cy="268148"/>
          </a:xfrm>
          <a:custGeom>
            <a:avLst/>
            <a:gdLst>
              <a:gd name="T0" fmla="*/ 117 w 235"/>
              <a:gd name="T1" fmla="*/ 0 h 234"/>
              <a:gd name="T2" fmla="*/ 235 w 235"/>
              <a:gd name="T3" fmla="*/ 117 h 234"/>
              <a:gd name="T4" fmla="*/ 117 w 235"/>
              <a:gd name="T5" fmla="*/ 234 h 234"/>
              <a:gd name="T6" fmla="*/ 0 w 235"/>
              <a:gd name="T7" fmla="*/ 117 h 234"/>
              <a:gd name="T8" fmla="*/ 117 w 235"/>
              <a:gd name="T9" fmla="*/ 0 h 234"/>
              <a:gd name="T10" fmla="*/ 99 w 235"/>
              <a:gd name="T11" fmla="*/ 199 h 234"/>
              <a:gd name="T12" fmla="*/ 135 w 235"/>
              <a:gd name="T13" fmla="*/ 199 h 234"/>
              <a:gd name="T14" fmla="*/ 135 w 235"/>
              <a:gd name="T15" fmla="*/ 136 h 234"/>
              <a:gd name="T16" fmla="*/ 199 w 235"/>
              <a:gd name="T17" fmla="*/ 136 h 234"/>
              <a:gd name="T18" fmla="*/ 199 w 235"/>
              <a:gd name="T19" fmla="*/ 99 h 234"/>
              <a:gd name="T20" fmla="*/ 135 w 235"/>
              <a:gd name="T21" fmla="*/ 99 h 234"/>
              <a:gd name="T22" fmla="*/ 135 w 235"/>
              <a:gd name="T23" fmla="*/ 35 h 234"/>
              <a:gd name="T24" fmla="*/ 99 w 235"/>
              <a:gd name="T25" fmla="*/ 35 h 234"/>
              <a:gd name="T26" fmla="*/ 99 w 235"/>
              <a:gd name="T27" fmla="*/ 99 h 234"/>
              <a:gd name="T28" fmla="*/ 35 w 235"/>
              <a:gd name="T29" fmla="*/ 99 h 234"/>
              <a:gd name="T30" fmla="*/ 35 w 235"/>
              <a:gd name="T31" fmla="*/ 136 h 234"/>
              <a:gd name="T32" fmla="*/ 99 w 235"/>
              <a:gd name="T33" fmla="*/ 136 h 234"/>
              <a:gd name="T34" fmla="*/ 99 w 235"/>
              <a:gd name="T35" fmla="*/ 199 h 2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235" h="234">
                <a:moveTo>
                  <a:pt x="117" y="0"/>
                </a:moveTo>
                <a:cubicBezTo>
                  <a:pt x="182" y="0"/>
                  <a:pt x="235" y="52"/>
                  <a:pt x="235" y="117"/>
                </a:cubicBezTo>
                <a:cubicBezTo>
                  <a:pt x="235" y="182"/>
                  <a:pt x="182" y="234"/>
                  <a:pt x="117" y="234"/>
                </a:cubicBezTo>
                <a:cubicBezTo>
                  <a:pt x="53" y="234"/>
                  <a:pt x="0" y="182"/>
                  <a:pt x="0" y="117"/>
                </a:cubicBezTo>
                <a:cubicBezTo>
                  <a:pt x="0" y="52"/>
                  <a:pt x="53" y="0"/>
                  <a:pt x="117" y="0"/>
                </a:cubicBezTo>
                <a:close/>
                <a:moveTo>
                  <a:pt x="99" y="199"/>
                </a:moveTo>
                <a:lnTo>
                  <a:pt x="135" y="199"/>
                </a:lnTo>
                <a:lnTo>
                  <a:pt x="135" y="136"/>
                </a:lnTo>
                <a:lnTo>
                  <a:pt x="199" y="136"/>
                </a:lnTo>
                <a:lnTo>
                  <a:pt x="199" y="99"/>
                </a:lnTo>
                <a:lnTo>
                  <a:pt x="135" y="99"/>
                </a:lnTo>
                <a:lnTo>
                  <a:pt x="135" y="35"/>
                </a:lnTo>
                <a:lnTo>
                  <a:pt x="99" y="35"/>
                </a:lnTo>
                <a:lnTo>
                  <a:pt x="99" y="99"/>
                </a:lnTo>
                <a:lnTo>
                  <a:pt x="35" y="99"/>
                </a:lnTo>
                <a:lnTo>
                  <a:pt x="35" y="136"/>
                </a:lnTo>
                <a:lnTo>
                  <a:pt x="99" y="136"/>
                </a:lnTo>
                <a:lnTo>
                  <a:pt x="99" y="199"/>
                </a:lnTo>
                <a:close/>
              </a:path>
            </a:pathLst>
          </a:custGeom>
          <a:solidFill>
            <a:srgbClr val="E2231A"/>
          </a:solidFill>
          <a:ln>
            <a:noFill/>
          </a:ln>
        </p:spPr>
        <p:txBody>
          <a:bodyPr vert="horz" wrap="square" lIns="91392" tIns="45696" rIns="91392" bIns="45696" numCol="1" anchor="t" anchorCtr="0" compatLnSpc="1"/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zh-CN" altLang="en-US" sz="1599" b="0" i="0" u="none" strike="noStrike" kern="0" cap="none" spc="0" normalizeH="0" baseline="0" noProof="0">
              <a:ln>
                <a:noFill/>
              </a:ln>
              <a:solidFill>
                <a:srgbClr val="302A28"/>
              </a:solidFill>
              <a:effectLst/>
              <a:uLnTx/>
              <a:uFillTx/>
              <a:latin typeface="Arial"/>
              <a:ea typeface="宋体" panose="02010600030101010101" pitchFamily="2" charset="-122"/>
            </a:endParaRPr>
          </a:p>
        </p:txBody>
      </p:sp>
      <p:sp>
        <p:nvSpPr>
          <p:cNvPr id="33" name="Freeform 21">
            <a:extLst>
              <a:ext uri="{FF2B5EF4-FFF2-40B4-BE49-F238E27FC236}">
                <a16:creationId xmlns:a16="http://schemas.microsoft.com/office/drawing/2014/main" xmlns="" id="{D66C279A-AE3A-4054-8C96-62519889D1AD}"/>
              </a:ext>
            </a:extLst>
          </p:cNvPr>
          <p:cNvSpPr>
            <a:spLocks noEditPoints="1"/>
          </p:cNvSpPr>
          <p:nvPr/>
        </p:nvSpPr>
        <p:spPr bwMode="auto">
          <a:xfrm>
            <a:off x="5314010" y="2725056"/>
            <a:ext cx="266561" cy="268148"/>
          </a:xfrm>
          <a:custGeom>
            <a:avLst/>
            <a:gdLst>
              <a:gd name="T0" fmla="*/ 117 w 234"/>
              <a:gd name="T1" fmla="*/ 0 h 234"/>
              <a:gd name="T2" fmla="*/ 234 w 234"/>
              <a:gd name="T3" fmla="*/ 117 h 234"/>
              <a:gd name="T4" fmla="*/ 117 w 234"/>
              <a:gd name="T5" fmla="*/ 234 h 234"/>
              <a:gd name="T6" fmla="*/ 0 w 234"/>
              <a:gd name="T7" fmla="*/ 117 h 234"/>
              <a:gd name="T8" fmla="*/ 117 w 234"/>
              <a:gd name="T9" fmla="*/ 0 h 234"/>
              <a:gd name="T10" fmla="*/ 99 w 234"/>
              <a:gd name="T11" fmla="*/ 199 h 234"/>
              <a:gd name="T12" fmla="*/ 135 w 234"/>
              <a:gd name="T13" fmla="*/ 199 h 234"/>
              <a:gd name="T14" fmla="*/ 135 w 234"/>
              <a:gd name="T15" fmla="*/ 136 h 234"/>
              <a:gd name="T16" fmla="*/ 199 w 234"/>
              <a:gd name="T17" fmla="*/ 136 h 234"/>
              <a:gd name="T18" fmla="*/ 199 w 234"/>
              <a:gd name="T19" fmla="*/ 99 h 234"/>
              <a:gd name="T20" fmla="*/ 135 w 234"/>
              <a:gd name="T21" fmla="*/ 99 h 234"/>
              <a:gd name="T22" fmla="*/ 135 w 234"/>
              <a:gd name="T23" fmla="*/ 35 h 234"/>
              <a:gd name="T24" fmla="*/ 99 w 234"/>
              <a:gd name="T25" fmla="*/ 35 h 234"/>
              <a:gd name="T26" fmla="*/ 99 w 234"/>
              <a:gd name="T27" fmla="*/ 99 h 234"/>
              <a:gd name="T28" fmla="*/ 35 w 234"/>
              <a:gd name="T29" fmla="*/ 99 h 234"/>
              <a:gd name="T30" fmla="*/ 35 w 234"/>
              <a:gd name="T31" fmla="*/ 136 h 234"/>
              <a:gd name="T32" fmla="*/ 99 w 234"/>
              <a:gd name="T33" fmla="*/ 136 h 234"/>
              <a:gd name="T34" fmla="*/ 99 w 234"/>
              <a:gd name="T35" fmla="*/ 199 h 2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234" h="234">
                <a:moveTo>
                  <a:pt x="117" y="0"/>
                </a:moveTo>
                <a:cubicBezTo>
                  <a:pt x="182" y="0"/>
                  <a:pt x="234" y="52"/>
                  <a:pt x="234" y="117"/>
                </a:cubicBezTo>
                <a:cubicBezTo>
                  <a:pt x="234" y="182"/>
                  <a:pt x="182" y="234"/>
                  <a:pt x="117" y="234"/>
                </a:cubicBezTo>
                <a:cubicBezTo>
                  <a:pt x="52" y="234"/>
                  <a:pt x="0" y="182"/>
                  <a:pt x="0" y="117"/>
                </a:cubicBezTo>
                <a:cubicBezTo>
                  <a:pt x="0" y="52"/>
                  <a:pt x="52" y="0"/>
                  <a:pt x="117" y="0"/>
                </a:cubicBezTo>
                <a:close/>
                <a:moveTo>
                  <a:pt x="99" y="199"/>
                </a:moveTo>
                <a:lnTo>
                  <a:pt x="135" y="199"/>
                </a:lnTo>
                <a:lnTo>
                  <a:pt x="135" y="136"/>
                </a:lnTo>
                <a:lnTo>
                  <a:pt x="199" y="136"/>
                </a:lnTo>
                <a:lnTo>
                  <a:pt x="199" y="99"/>
                </a:lnTo>
                <a:lnTo>
                  <a:pt x="135" y="99"/>
                </a:lnTo>
                <a:lnTo>
                  <a:pt x="135" y="35"/>
                </a:lnTo>
                <a:lnTo>
                  <a:pt x="99" y="35"/>
                </a:lnTo>
                <a:lnTo>
                  <a:pt x="99" y="99"/>
                </a:lnTo>
                <a:lnTo>
                  <a:pt x="35" y="99"/>
                </a:lnTo>
                <a:lnTo>
                  <a:pt x="35" y="136"/>
                </a:lnTo>
                <a:lnTo>
                  <a:pt x="99" y="136"/>
                </a:lnTo>
                <a:lnTo>
                  <a:pt x="99" y="199"/>
                </a:lnTo>
                <a:close/>
              </a:path>
            </a:pathLst>
          </a:custGeom>
          <a:solidFill>
            <a:srgbClr val="E2231A"/>
          </a:solidFill>
          <a:ln>
            <a:noFill/>
          </a:ln>
        </p:spPr>
        <p:txBody>
          <a:bodyPr vert="horz" wrap="square" lIns="91392" tIns="45696" rIns="91392" bIns="45696" numCol="1" anchor="t" anchorCtr="0" compatLnSpc="1"/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zh-CN" altLang="en-US" sz="1599" b="0" i="0" u="none" strike="noStrike" kern="0" cap="none" spc="0" normalizeH="0" baseline="0" noProof="0">
              <a:ln>
                <a:noFill/>
              </a:ln>
              <a:solidFill>
                <a:srgbClr val="302A28"/>
              </a:solidFill>
              <a:effectLst/>
              <a:uLnTx/>
              <a:uFillTx/>
              <a:latin typeface="Arial"/>
              <a:ea typeface="宋体" panose="02010600030101010101" pitchFamily="2" charset="-122"/>
            </a:endParaRPr>
          </a:p>
        </p:txBody>
      </p:sp>
      <p:sp>
        <p:nvSpPr>
          <p:cNvPr id="34" name="Freeform 22">
            <a:extLst>
              <a:ext uri="{FF2B5EF4-FFF2-40B4-BE49-F238E27FC236}">
                <a16:creationId xmlns:a16="http://schemas.microsoft.com/office/drawing/2014/main" xmlns="" id="{6B5F58FE-F2FF-4241-8B9A-9BD12884D8A2}"/>
              </a:ext>
            </a:extLst>
          </p:cNvPr>
          <p:cNvSpPr>
            <a:spLocks noEditPoints="1"/>
          </p:cNvSpPr>
          <p:nvPr/>
        </p:nvSpPr>
        <p:spPr bwMode="auto">
          <a:xfrm>
            <a:off x="7101916" y="2725056"/>
            <a:ext cx="266561" cy="268148"/>
          </a:xfrm>
          <a:custGeom>
            <a:avLst/>
            <a:gdLst>
              <a:gd name="T0" fmla="*/ 117 w 234"/>
              <a:gd name="T1" fmla="*/ 0 h 234"/>
              <a:gd name="T2" fmla="*/ 234 w 234"/>
              <a:gd name="T3" fmla="*/ 117 h 234"/>
              <a:gd name="T4" fmla="*/ 117 w 234"/>
              <a:gd name="T5" fmla="*/ 234 h 234"/>
              <a:gd name="T6" fmla="*/ 0 w 234"/>
              <a:gd name="T7" fmla="*/ 117 h 234"/>
              <a:gd name="T8" fmla="*/ 117 w 234"/>
              <a:gd name="T9" fmla="*/ 0 h 234"/>
              <a:gd name="T10" fmla="*/ 99 w 234"/>
              <a:gd name="T11" fmla="*/ 199 h 234"/>
              <a:gd name="T12" fmla="*/ 135 w 234"/>
              <a:gd name="T13" fmla="*/ 199 h 234"/>
              <a:gd name="T14" fmla="*/ 135 w 234"/>
              <a:gd name="T15" fmla="*/ 136 h 234"/>
              <a:gd name="T16" fmla="*/ 199 w 234"/>
              <a:gd name="T17" fmla="*/ 136 h 234"/>
              <a:gd name="T18" fmla="*/ 199 w 234"/>
              <a:gd name="T19" fmla="*/ 98 h 234"/>
              <a:gd name="T20" fmla="*/ 135 w 234"/>
              <a:gd name="T21" fmla="*/ 98 h 234"/>
              <a:gd name="T22" fmla="*/ 135 w 234"/>
              <a:gd name="T23" fmla="*/ 35 h 234"/>
              <a:gd name="T24" fmla="*/ 99 w 234"/>
              <a:gd name="T25" fmla="*/ 35 h 234"/>
              <a:gd name="T26" fmla="*/ 99 w 234"/>
              <a:gd name="T27" fmla="*/ 98 h 234"/>
              <a:gd name="T28" fmla="*/ 35 w 234"/>
              <a:gd name="T29" fmla="*/ 98 h 234"/>
              <a:gd name="T30" fmla="*/ 35 w 234"/>
              <a:gd name="T31" fmla="*/ 136 h 234"/>
              <a:gd name="T32" fmla="*/ 99 w 234"/>
              <a:gd name="T33" fmla="*/ 136 h 234"/>
              <a:gd name="T34" fmla="*/ 99 w 234"/>
              <a:gd name="T35" fmla="*/ 199 h 2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234" h="234">
                <a:moveTo>
                  <a:pt x="117" y="0"/>
                </a:moveTo>
                <a:cubicBezTo>
                  <a:pt x="182" y="0"/>
                  <a:pt x="234" y="52"/>
                  <a:pt x="234" y="117"/>
                </a:cubicBezTo>
                <a:cubicBezTo>
                  <a:pt x="234" y="182"/>
                  <a:pt x="182" y="234"/>
                  <a:pt x="117" y="234"/>
                </a:cubicBezTo>
                <a:cubicBezTo>
                  <a:pt x="52" y="234"/>
                  <a:pt x="0" y="182"/>
                  <a:pt x="0" y="117"/>
                </a:cubicBezTo>
                <a:cubicBezTo>
                  <a:pt x="0" y="52"/>
                  <a:pt x="52" y="0"/>
                  <a:pt x="117" y="0"/>
                </a:cubicBezTo>
                <a:close/>
                <a:moveTo>
                  <a:pt x="99" y="199"/>
                </a:moveTo>
                <a:lnTo>
                  <a:pt x="135" y="199"/>
                </a:lnTo>
                <a:lnTo>
                  <a:pt x="135" y="136"/>
                </a:lnTo>
                <a:lnTo>
                  <a:pt x="199" y="136"/>
                </a:lnTo>
                <a:lnTo>
                  <a:pt x="199" y="98"/>
                </a:lnTo>
                <a:lnTo>
                  <a:pt x="135" y="98"/>
                </a:lnTo>
                <a:lnTo>
                  <a:pt x="135" y="35"/>
                </a:lnTo>
                <a:lnTo>
                  <a:pt x="99" y="35"/>
                </a:lnTo>
                <a:lnTo>
                  <a:pt x="99" y="98"/>
                </a:lnTo>
                <a:lnTo>
                  <a:pt x="35" y="98"/>
                </a:lnTo>
                <a:lnTo>
                  <a:pt x="35" y="136"/>
                </a:lnTo>
                <a:lnTo>
                  <a:pt x="99" y="136"/>
                </a:lnTo>
                <a:lnTo>
                  <a:pt x="99" y="199"/>
                </a:lnTo>
                <a:close/>
              </a:path>
            </a:pathLst>
          </a:custGeom>
          <a:solidFill>
            <a:srgbClr val="E2231A"/>
          </a:solidFill>
          <a:ln>
            <a:noFill/>
          </a:ln>
        </p:spPr>
        <p:txBody>
          <a:bodyPr vert="horz" wrap="square" lIns="91392" tIns="45696" rIns="91392" bIns="45696" numCol="1" anchor="t" anchorCtr="0" compatLnSpc="1"/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zh-CN" altLang="en-US" sz="1599" b="0" i="0" u="none" strike="noStrike" kern="0" cap="none" spc="0" normalizeH="0" baseline="0" noProof="0">
              <a:ln>
                <a:noFill/>
              </a:ln>
              <a:solidFill>
                <a:srgbClr val="302A28"/>
              </a:solidFill>
              <a:effectLst/>
              <a:uLnTx/>
              <a:uFillTx/>
              <a:latin typeface="Arial"/>
              <a:ea typeface="宋体" panose="02010600030101010101" pitchFamily="2" charset="-122"/>
            </a:endParaRPr>
          </a:p>
        </p:txBody>
      </p:sp>
      <p:sp>
        <p:nvSpPr>
          <p:cNvPr id="35" name="TextBox 37">
            <a:extLst>
              <a:ext uri="{FF2B5EF4-FFF2-40B4-BE49-F238E27FC236}">
                <a16:creationId xmlns:a16="http://schemas.microsoft.com/office/drawing/2014/main" xmlns="" id="{16D4F4B7-A033-4A55-B99A-96B6FB9FC1B2}"/>
              </a:ext>
            </a:extLst>
          </p:cNvPr>
          <p:cNvSpPr txBox="1"/>
          <p:nvPr/>
        </p:nvSpPr>
        <p:spPr>
          <a:xfrm>
            <a:off x="9312422" y="2659179"/>
            <a:ext cx="1751636" cy="3999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000">
                <a:solidFill>
                  <a:srgbClr val="F8F8F8"/>
                </a:solidFill>
                <a:latin typeface="+mn-ea"/>
                <a:ea typeface="+mn-ea"/>
              </a:defRPr>
            </a:lvl1pPr>
          </a:lstStyle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zh-CN" altLang="en-US" sz="1999" b="0" i="0" u="none" strike="noStrike" kern="0" cap="none" spc="0" normalizeH="0" baseline="0" noProof="0" dirty="0">
                <a:ln>
                  <a:noFill/>
                </a:ln>
                <a:solidFill>
                  <a:srgbClr val="302A28"/>
                </a:solidFill>
                <a:effectLst/>
                <a:uLnTx/>
                <a:uFillTx/>
                <a:latin typeface="微软雅黑"/>
                <a:ea typeface="微软雅黑"/>
              </a:rPr>
              <a:t>投资回报预估</a:t>
            </a:r>
          </a:p>
        </p:txBody>
      </p:sp>
      <p:sp>
        <p:nvSpPr>
          <p:cNvPr id="36" name="Freeform 22">
            <a:extLst>
              <a:ext uri="{FF2B5EF4-FFF2-40B4-BE49-F238E27FC236}">
                <a16:creationId xmlns:a16="http://schemas.microsoft.com/office/drawing/2014/main" xmlns="" id="{2E20B2D9-9447-405E-A573-28651B9C4202}"/>
              </a:ext>
            </a:extLst>
          </p:cNvPr>
          <p:cNvSpPr>
            <a:spLocks noEditPoints="1"/>
          </p:cNvSpPr>
          <p:nvPr/>
        </p:nvSpPr>
        <p:spPr bwMode="auto">
          <a:xfrm>
            <a:off x="9015486" y="2725056"/>
            <a:ext cx="266561" cy="268148"/>
          </a:xfrm>
          <a:custGeom>
            <a:avLst/>
            <a:gdLst>
              <a:gd name="T0" fmla="*/ 117 w 234"/>
              <a:gd name="T1" fmla="*/ 0 h 234"/>
              <a:gd name="T2" fmla="*/ 234 w 234"/>
              <a:gd name="T3" fmla="*/ 117 h 234"/>
              <a:gd name="T4" fmla="*/ 117 w 234"/>
              <a:gd name="T5" fmla="*/ 234 h 234"/>
              <a:gd name="T6" fmla="*/ 0 w 234"/>
              <a:gd name="T7" fmla="*/ 117 h 234"/>
              <a:gd name="T8" fmla="*/ 117 w 234"/>
              <a:gd name="T9" fmla="*/ 0 h 234"/>
              <a:gd name="T10" fmla="*/ 99 w 234"/>
              <a:gd name="T11" fmla="*/ 199 h 234"/>
              <a:gd name="T12" fmla="*/ 135 w 234"/>
              <a:gd name="T13" fmla="*/ 199 h 234"/>
              <a:gd name="T14" fmla="*/ 135 w 234"/>
              <a:gd name="T15" fmla="*/ 136 h 234"/>
              <a:gd name="T16" fmla="*/ 199 w 234"/>
              <a:gd name="T17" fmla="*/ 136 h 234"/>
              <a:gd name="T18" fmla="*/ 199 w 234"/>
              <a:gd name="T19" fmla="*/ 98 h 234"/>
              <a:gd name="T20" fmla="*/ 135 w 234"/>
              <a:gd name="T21" fmla="*/ 98 h 234"/>
              <a:gd name="T22" fmla="*/ 135 w 234"/>
              <a:gd name="T23" fmla="*/ 35 h 234"/>
              <a:gd name="T24" fmla="*/ 99 w 234"/>
              <a:gd name="T25" fmla="*/ 35 h 234"/>
              <a:gd name="T26" fmla="*/ 99 w 234"/>
              <a:gd name="T27" fmla="*/ 98 h 234"/>
              <a:gd name="T28" fmla="*/ 35 w 234"/>
              <a:gd name="T29" fmla="*/ 98 h 234"/>
              <a:gd name="T30" fmla="*/ 35 w 234"/>
              <a:gd name="T31" fmla="*/ 136 h 234"/>
              <a:gd name="T32" fmla="*/ 99 w 234"/>
              <a:gd name="T33" fmla="*/ 136 h 234"/>
              <a:gd name="T34" fmla="*/ 99 w 234"/>
              <a:gd name="T35" fmla="*/ 199 h 2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234" h="234">
                <a:moveTo>
                  <a:pt x="117" y="0"/>
                </a:moveTo>
                <a:cubicBezTo>
                  <a:pt x="182" y="0"/>
                  <a:pt x="234" y="52"/>
                  <a:pt x="234" y="117"/>
                </a:cubicBezTo>
                <a:cubicBezTo>
                  <a:pt x="234" y="182"/>
                  <a:pt x="182" y="234"/>
                  <a:pt x="117" y="234"/>
                </a:cubicBezTo>
                <a:cubicBezTo>
                  <a:pt x="52" y="234"/>
                  <a:pt x="0" y="182"/>
                  <a:pt x="0" y="117"/>
                </a:cubicBezTo>
                <a:cubicBezTo>
                  <a:pt x="0" y="52"/>
                  <a:pt x="52" y="0"/>
                  <a:pt x="117" y="0"/>
                </a:cubicBezTo>
                <a:close/>
                <a:moveTo>
                  <a:pt x="99" y="199"/>
                </a:moveTo>
                <a:lnTo>
                  <a:pt x="135" y="199"/>
                </a:lnTo>
                <a:lnTo>
                  <a:pt x="135" y="136"/>
                </a:lnTo>
                <a:lnTo>
                  <a:pt x="199" y="136"/>
                </a:lnTo>
                <a:lnTo>
                  <a:pt x="199" y="98"/>
                </a:lnTo>
                <a:lnTo>
                  <a:pt x="135" y="98"/>
                </a:lnTo>
                <a:lnTo>
                  <a:pt x="135" y="35"/>
                </a:lnTo>
                <a:lnTo>
                  <a:pt x="99" y="35"/>
                </a:lnTo>
                <a:lnTo>
                  <a:pt x="99" y="98"/>
                </a:lnTo>
                <a:lnTo>
                  <a:pt x="35" y="98"/>
                </a:lnTo>
                <a:lnTo>
                  <a:pt x="35" y="136"/>
                </a:lnTo>
                <a:lnTo>
                  <a:pt x="99" y="136"/>
                </a:lnTo>
                <a:lnTo>
                  <a:pt x="99" y="199"/>
                </a:lnTo>
                <a:close/>
              </a:path>
            </a:pathLst>
          </a:custGeom>
          <a:solidFill>
            <a:srgbClr val="E2231A"/>
          </a:solidFill>
          <a:ln>
            <a:noFill/>
          </a:ln>
        </p:spPr>
        <p:txBody>
          <a:bodyPr vert="horz" wrap="square" lIns="91392" tIns="45696" rIns="91392" bIns="45696" numCol="1" anchor="t" anchorCtr="0" compatLnSpc="1"/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zh-CN" altLang="en-US" sz="1599" b="0" i="0" u="none" strike="noStrike" kern="0" cap="none" spc="0" normalizeH="0" baseline="0" noProof="0">
              <a:ln>
                <a:noFill/>
              </a:ln>
              <a:solidFill>
                <a:srgbClr val="302A28"/>
              </a:solidFill>
              <a:effectLst/>
              <a:uLnTx/>
              <a:uFillTx/>
              <a:latin typeface="Arial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068781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2" fill="hold" nodeType="withEffect" p14:presetBounceEnd="4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4000">
                                          <p:cBhvr additive="base">
                                            <p:cTn id="11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4000">
                                          <p:cBhvr additive="base">
                                            <p:cTn id="12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4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8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0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2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5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6" dur="500" tmFilter="0,0; .5, 1; 1, 1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2150"/>
                                </p:stCondLst>
                                <p:childTnLst>
                                  <p:par>
                                    <p:cTn id="28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0" dur="10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1" dur="1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2" dur="1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5" dur="10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6" dur="1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7" dur="1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8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0" dur="10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1" dur="10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2" dur="10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3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5" dur="10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6" dur="10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7" dur="10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8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0" dur="10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1" dur="10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2" dur="10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3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5" dur="10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6" dur="1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7" dur="1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8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0" dur="10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1" dur="10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2" dur="10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3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5" dur="10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6" dur="10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7" dur="10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" grpId="0" animBg="1"/>
          <p:bldP spid="13" grpId="0"/>
          <p:bldP spid="14" grpId="0"/>
          <p:bldP spid="29" grpId="0"/>
          <p:bldP spid="30" grpId="0"/>
          <p:bldP spid="31" grpId="0"/>
          <p:bldP spid="32" grpId="0" animBg="1"/>
          <p:bldP spid="33" grpId="0" animBg="1"/>
          <p:bldP spid="34" grpId="0" animBg="1"/>
          <p:bldP spid="35" grpId="0"/>
          <p:bldP spid="36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4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8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0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2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5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6" dur="500" tmFilter="0,0; .5, 1; 1, 1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2150"/>
                                </p:stCondLst>
                                <p:childTnLst>
                                  <p:par>
                                    <p:cTn id="28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0" dur="10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1" dur="1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2" dur="1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5" dur="10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6" dur="1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7" dur="1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8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0" dur="10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1" dur="10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2" dur="10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3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5" dur="10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6" dur="10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7" dur="10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8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0" dur="10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1" dur="10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2" dur="10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3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5" dur="10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6" dur="1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7" dur="1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8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0" dur="10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1" dur="10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2" dur="10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3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5" dur="10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6" dur="10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7" dur="10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" grpId="0" animBg="1"/>
          <p:bldP spid="13" grpId="0"/>
          <p:bldP spid="14" grpId="0"/>
          <p:bldP spid="29" grpId="0"/>
          <p:bldP spid="30" grpId="0"/>
          <p:bldP spid="31" grpId="0"/>
          <p:bldP spid="32" grpId="0" animBg="1"/>
          <p:bldP spid="33" grpId="0" animBg="1"/>
          <p:bldP spid="34" grpId="0" animBg="1"/>
          <p:bldP spid="35" grpId="0"/>
          <p:bldP spid="36" grpId="0" animBg="1"/>
        </p:bldLst>
      </p:timing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等腰三角形 1">
            <a:extLst>
              <a:ext uri="{FF2B5EF4-FFF2-40B4-BE49-F238E27FC236}">
                <a16:creationId xmlns:a16="http://schemas.microsoft.com/office/drawing/2014/main" xmlns="" id="{312BFB8F-3016-4573-8D92-533A912D639E}"/>
              </a:ext>
            </a:extLst>
          </p:cNvPr>
          <p:cNvSpPr/>
          <p:nvPr/>
        </p:nvSpPr>
        <p:spPr>
          <a:xfrm rot="5400000">
            <a:off x="-68579" y="342600"/>
            <a:ext cx="994396" cy="857236"/>
          </a:xfrm>
          <a:prstGeom prst="triangle">
            <a:avLst>
              <a:gd name="adj" fmla="val 63472"/>
            </a:avLst>
          </a:prstGeom>
          <a:solidFill>
            <a:srgbClr val="E2231A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grpSp>
        <p:nvGrpSpPr>
          <p:cNvPr id="3" name="组合 2">
            <a:extLst>
              <a:ext uri="{FF2B5EF4-FFF2-40B4-BE49-F238E27FC236}">
                <a16:creationId xmlns:a16="http://schemas.microsoft.com/office/drawing/2014/main" xmlns="" id="{DD1947C9-AF2A-402B-8402-85476012E037}"/>
              </a:ext>
            </a:extLst>
          </p:cNvPr>
          <p:cNvGrpSpPr/>
          <p:nvPr/>
        </p:nvGrpSpPr>
        <p:grpSpPr>
          <a:xfrm>
            <a:off x="1055439" y="550092"/>
            <a:ext cx="6660839" cy="763582"/>
            <a:chOff x="874713" y="281210"/>
            <a:chExt cx="6558644" cy="763582"/>
          </a:xfrm>
        </p:grpSpPr>
        <p:sp>
          <p:nvSpPr>
            <p:cNvPr id="4" name="文本框 3">
              <a:extLst>
                <a:ext uri="{FF2B5EF4-FFF2-40B4-BE49-F238E27FC236}">
                  <a16:creationId xmlns:a16="http://schemas.microsoft.com/office/drawing/2014/main" xmlns="" id="{E94E1E40-DB62-4E23-9971-41C158F099B2}"/>
                </a:ext>
              </a:extLst>
            </p:cNvPr>
            <p:cNvSpPr txBox="1"/>
            <p:nvPr/>
          </p:nvSpPr>
          <p:spPr>
            <a:xfrm>
              <a:off x="874713" y="281210"/>
              <a:ext cx="2236510" cy="58477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3200" b="1" dirty="0">
                  <a:solidFill>
                    <a:srgbClr val="E2231A"/>
                  </a:solidFill>
                  <a:latin typeface="Arial"/>
                </a:rPr>
                <a:t>月运营成本</a:t>
              </a:r>
            </a:p>
          </p:txBody>
        </p:sp>
        <p:sp>
          <p:nvSpPr>
            <p:cNvPr id="5" name="文本框 4">
              <a:extLst>
                <a:ext uri="{FF2B5EF4-FFF2-40B4-BE49-F238E27FC236}">
                  <a16:creationId xmlns:a16="http://schemas.microsoft.com/office/drawing/2014/main" xmlns="" id="{4784F6BF-0E06-4EF3-8920-6992EA692843}"/>
                </a:ext>
              </a:extLst>
            </p:cNvPr>
            <p:cNvSpPr txBox="1"/>
            <p:nvPr/>
          </p:nvSpPr>
          <p:spPr>
            <a:xfrm>
              <a:off x="874713" y="775551"/>
              <a:ext cx="6558644" cy="26924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100" dirty="0">
                  <a:solidFill>
                    <a:prstClr val="white">
                      <a:lumMod val="50000"/>
                    </a:prstClr>
                  </a:solidFill>
                  <a:latin typeface="Arial"/>
                </a:rPr>
                <a:t>Monthly operating cost</a:t>
              </a:r>
            </a:p>
          </p:txBody>
        </p:sp>
      </p:grpSp>
      <p:grpSp>
        <p:nvGrpSpPr>
          <p:cNvPr id="34" name="组合 33">
            <a:extLst>
              <a:ext uri="{FF2B5EF4-FFF2-40B4-BE49-F238E27FC236}">
                <a16:creationId xmlns:a16="http://schemas.microsoft.com/office/drawing/2014/main" xmlns="" id="{D72512A9-532C-433A-A521-C7FF7E3A4079}"/>
              </a:ext>
            </a:extLst>
          </p:cNvPr>
          <p:cNvGrpSpPr/>
          <p:nvPr/>
        </p:nvGrpSpPr>
        <p:grpSpPr>
          <a:xfrm>
            <a:off x="6006566" y="2188945"/>
            <a:ext cx="2559035" cy="2178684"/>
            <a:chOff x="6149775" y="1985680"/>
            <a:chExt cx="2559035" cy="2178684"/>
          </a:xfrm>
          <a:solidFill>
            <a:srgbClr val="E2231A"/>
          </a:solidFill>
        </p:grpSpPr>
        <p:sp>
          <p:nvSpPr>
            <p:cNvPr id="35" name="矩形: 对角圆角 34">
              <a:extLst>
                <a:ext uri="{FF2B5EF4-FFF2-40B4-BE49-F238E27FC236}">
                  <a16:creationId xmlns:a16="http://schemas.microsoft.com/office/drawing/2014/main" xmlns="" id="{05A29F9E-2F18-4F17-8128-542F4AFE4894}"/>
                </a:ext>
              </a:extLst>
            </p:cNvPr>
            <p:cNvSpPr/>
            <p:nvPr/>
          </p:nvSpPr>
          <p:spPr bwMode="auto">
            <a:xfrm>
              <a:off x="6149775" y="1985680"/>
              <a:ext cx="2559035" cy="2178684"/>
            </a:xfrm>
            <a:prstGeom prst="round2DiagRect">
              <a:avLst>
                <a:gd name="adj1" fmla="val 48493"/>
                <a:gd name="adj2" fmla="val 0"/>
              </a:avLst>
            </a:prstGeom>
            <a:grpFill/>
            <a:ln w="9" cap="flat">
              <a:noFill/>
              <a:prstDash val="solid"/>
              <a:miter lim="800000"/>
            </a:ln>
          </p:spPr>
          <p:txBody>
            <a:bodyPr vert="horz" wrap="square" lIns="91392" tIns="45696" rIns="91392" bIns="45696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 sz="1799">
                <a:solidFill>
                  <a:schemeClr val="bg1"/>
                </a:solidFill>
                <a:latin typeface="Lifeline JL" panose="00000400000000000000" pitchFamily="2" charset="0"/>
                <a:ea typeface="宋体" panose="02010600030101010101" pitchFamily="2" charset="-122"/>
              </a:endParaRPr>
            </a:p>
          </p:txBody>
        </p:sp>
        <p:sp>
          <p:nvSpPr>
            <p:cNvPr id="36" name="文本框 35">
              <a:extLst>
                <a:ext uri="{FF2B5EF4-FFF2-40B4-BE49-F238E27FC236}">
                  <a16:creationId xmlns:a16="http://schemas.microsoft.com/office/drawing/2014/main" xmlns="" id="{BE5E21BF-B410-412A-ABDE-98EF354B35B1}"/>
                </a:ext>
              </a:extLst>
            </p:cNvPr>
            <p:cNvSpPr txBox="1"/>
            <p:nvPr/>
          </p:nvSpPr>
          <p:spPr>
            <a:xfrm flipH="1">
              <a:off x="6178493" y="2777983"/>
              <a:ext cx="1680995" cy="1045865"/>
            </a:xfrm>
            <a:prstGeom prst="rect">
              <a:avLst/>
            </a:prstGeom>
            <a:grpFill/>
            <a:effectLst/>
          </p:spPr>
          <p:txBody>
            <a:bodyPr wrap="square" lIns="121827" tIns="60913" rIns="121827" bIns="60913">
              <a:spAutoFit/>
            </a:bodyPr>
            <a:lstStyle>
              <a:defPPr>
                <a:defRPr lang="zh-CN"/>
              </a:defPPr>
              <a:lvl1pPr defTabSz="1245235">
                <a:spcBef>
                  <a:spcPts val="0"/>
                </a:spcBef>
                <a:spcAft>
                  <a:spcPts val="0"/>
                </a:spcAft>
                <a:defRPr sz="5400" b="1" kern="0">
                  <a:solidFill>
                    <a:schemeClr val="bg2"/>
                  </a:solidFill>
                  <a:effectLst>
                    <a:innerShdw blurRad="63500" dist="50800" dir="10800000">
                      <a:prstClr val="black">
                        <a:alpha val="50000"/>
                      </a:prstClr>
                    </a:innerShdw>
                  </a:effectLst>
                  <a:latin typeface="+mj-ea"/>
                  <a:ea typeface="+mj-ea"/>
                </a:defRPr>
              </a:lvl1pPr>
            </a:lstStyle>
            <a:p>
              <a:pPr algn="ctr" fontAlgn="base">
                <a:buFont typeface="Arial" panose="020B0604020202020204" pitchFamily="34" charset="0"/>
                <a:buNone/>
              </a:pPr>
              <a:r>
                <a:rPr lang="en-US" altLang="zh-CN" sz="5997" b="0" dirty="0">
                  <a:solidFill>
                    <a:schemeClr val="bg1"/>
                  </a:solidFill>
                  <a:effectLst/>
                  <a:latin typeface="Lifeline JL" panose="00000400000000000000" pitchFamily="2" charset="0"/>
                </a:rPr>
                <a:t>45</a:t>
              </a:r>
              <a:r>
                <a:rPr lang="en-US" altLang="zh-CN" sz="2799" b="0" dirty="0">
                  <a:solidFill>
                    <a:schemeClr val="bg1"/>
                  </a:solidFill>
                  <a:effectLst/>
                  <a:latin typeface="Lifeline JL" panose="00000400000000000000" pitchFamily="2" charset="0"/>
                </a:rPr>
                <a:t>%</a:t>
              </a:r>
              <a:endParaRPr lang="zh-CN" altLang="en-US" sz="4798" b="0" dirty="0">
                <a:solidFill>
                  <a:schemeClr val="bg1"/>
                </a:solidFill>
                <a:effectLst/>
                <a:latin typeface="Lifeline JL" panose="00000400000000000000" pitchFamily="2" charset="0"/>
              </a:endParaRPr>
            </a:p>
          </p:txBody>
        </p:sp>
      </p:grpSp>
      <p:grpSp>
        <p:nvGrpSpPr>
          <p:cNvPr id="37" name="组合 36">
            <a:extLst>
              <a:ext uri="{FF2B5EF4-FFF2-40B4-BE49-F238E27FC236}">
                <a16:creationId xmlns:a16="http://schemas.microsoft.com/office/drawing/2014/main" xmlns="" id="{A4567937-53B4-467C-831E-B1DBAAE4C191}"/>
              </a:ext>
            </a:extLst>
          </p:cNvPr>
          <p:cNvGrpSpPr/>
          <p:nvPr/>
        </p:nvGrpSpPr>
        <p:grpSpPr>
          <a:xfrm>
            <a:off x="3891121" y="2765106"/>
            <a:ext cx="1884849" cy="1604702"/>
            <a:chOff x="4034330" y="2561841"/>
            <a:chExt cx="1884849" cy="1604702"/>
          </a:xfrm>
        </p:grpSpPr>
        <p:sp>
          <p:nvSpPr>
            <p:cNvPr id="38" name="矩形: 对角圆角 37">
              <a:extLst>
                <a:ext uri="{FF2B5EF4-FFF2-40B4-BE49-F238E27FC236}">
                  <a16:creationId xmlns:a16="http://schemas.microsoft.com/office/drawing/2014/main" xmlns="" id="{4895311B-31D7-4A03-A3A3-883FC3D89E70}"/>
                </a:ext>
              </a:extLst>
            </p:cNvPr>
            <p:cNvSpPr/>
            <p:nvPr/>
          </p:nvSpPr>
          <p:spPr bwMode="auto">
            <a:xfrm flipH="1">
              <a:off x="4034330" y="2561841"/>
              <a:ext cx="1884849" cy="1604702"/>
            </a:xfrm>
            <a:prstGeom prst="round2DiagRect">
              <a:avLst>
                <a:gd name="adj1" fmla="val 48493"/>
                <a:gd name="adj2" fmla="val 0"/>
              </a:avLst>
            </a:prstGeom>
            <a:solidFill>
              <a:srgbClr val="302A28"/>
            </a:solidFill>
            <a:ln w="9" cap="flat">
              <a:noFill/>
              <a:prstDash val="solid"/>
              <a:miter lim="800000"/>
            </a:ln>
          </p:spPr>
          <p:txBody>
            <a:bodyPr vert="horz" wrap="square" lIns="91392" tIns="45696" rIns="91392" bIns="45696" numCol="1" anchor="t" anchorCtr="0" compatLnSpc="1"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endParaRPr kumimoji="0" lang="zh-CN" altLang="en-US" sz="1799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Lifeline JL" panose="00000400000000000000" pitchFamily="2" charset="0"/>
                <a:ea typeface="宋体" panose="02010600030101010101" pitchFamily="2" charset="-122"/>
              </a:endParaRPr>
            </a:p>
          </p:txBody>
        </p:sp>
        <p:sp>
          <p:nvSpPr>
            <p:cNvPr id="39" name="文本框 38">
              <a:extLst>
                <a:ext uri="{FF2B5EF4-FFF2-40B4-BE49-F238E27FC236}">
                  <a16:creationId xmlns:a16="http://schemas.microsoft.com/office/drawing/2014/main" xmlns="" id="{2111BCB6-DB42-4A4E-A62C-C3ABF654E189}"/>
                </a:ext>
              </a:extLst>
            </p:cNvPr>
            <p:cNvSpPr txBox="1"/>
            <p:nvPr/>
          </p:nvSpPr>
          <p:spPr>
            <a:xfrm flipH="1">
              <a:off x="4515056" y="3055554"/>
              <a:ext cx="1399707" cy="861359"/>
            </a:xfrm>
            <a:prstGeom prst="rect">
              <a:avLst/>
            </a:prstGeom>
            <a:effectLst/>
          </p:spPr>
          <p:txBody>
            <a:bodyPr wrap="square" lIns="121827" tIns="60913" rIns="121827" bIns="60913">
              <a:spAutoFit/>
            </a:bodyPr>
            <a:lstStyle>
              <a:defPPr>
                <a:defRPr lang="zh-CN"/>
              </a:defPPr>
              <a:lvl1pPr defTabSz="1245235">
                <a:spcBef>
                  <a:spcPts val="0"/>
                </a:spcBef>
                <a:spcAft>
                  <a:spcPts val="0"/>
                </a:spcAft>
                <a:defRPr sz="5400" b="1" kern="0">
                  <a:solidFill>
                    <a:schemeClr val="bg2"/>
                  </a:solidFill>
                  <a:effectLst>
                    <a:innerShdw blurRad="63500" dist="50800" dir="10800000">
                      <a:prstClr val="black">
                        <a:alpha val="50000"/>
                      </a:prstClr>
                    </a:innerShdw>
                  </a:effectLst>
                  <a:latin typeface="+mj-ea"/>
                  <a:ea typeface="+mj-ea"/>
                </a:defRPr>
              </a:lvl1pPr>
            </a:lstStyle>
            <a:p>
              <a:pPr marL="0" marR="0" lvl="0" indent="0" algn="ctr" defTabSz="1245235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altLang="zh-CN" sz="4798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Lifeline JL" panose="00000400000000000000" pitchFamily="2" charset="0"/>
                  <a:ea typeface="微软雅黑"/>
                </a:rPr>
                <a:t>20</a:t>
              </a:r>
              <a:r>
                <a:rPr kumimoji="0" lang="en-US" altLang="zh-CN" sz="2799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Lifeline JL" panose="00000400000000000000" pitchFamily="2" charset="0"/>
                  <a:ea typeface="微软雅黑"/>
                </a:rPr>
                <a:t>%</a:t>
              </a:r>
              <a:endParaRPr kumimoji="0" lang="zh-CN" altLang="en-US" sz="4798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Lifeline JL" panose="00000400000000000000" pitchFamily="2" charset="0"/>
                <a:ea typeface="微软雅黑"/>
              </a:endParaRPr>
            </a:p>
          </p:txBody>
        </p:sp>
      </p:grpSp>
      <p:grpSp>
        <p:nvGrpSpPr>
          <p:cNvPr id="40" name="组合 39">
            <a:extLst>
              <a:ext uri="{FF2B5EF4-FFF2-40B4-BE49-F238E27FC236}">
                <a16:creationId xmlns:a16="http://schemas.microsoft.com/office/drawing/2014/main" xmlns="" id="{66E44403-A727-43D1-8BCA-F397AE2B1E13}"/>
              </a:ext>
            </a:extLst>
          </p:cNvPr>
          <p:cNvGrpSpPr/>
          <p:nvPr/>
        </p:nvGrpSpPr>
        <p:grpSpPr>
          <a:xfrm>
            <a:off x="3885561" y="4596111"/>
            <a:ext cx="1885994" cy="1605678"/>
            <a:chOff x="4028770" y="4392846"/>
            <a:chExt cx="1885994" cy="1605678"/>
          </a:xfrm>
          <a:solidFill>
            <a:srgbClr val="E2231A"/>
          </a:solidFill>
        </p:grpSpPr>
        <p:sp>
          <p:nvSpPr>
            <p:cNvPr id="41" name="矩形: 对角圆角 40">
              <a:extLst>
                <a:ext uri="{FF2B5EF4-FFF2-40B4-BE49-F238E27FC236}">
                  <a16:creationId xmlns:a16="http://schemas.microsoft.com/office/drawing/2014/main" xmlns="" id="{2749477C-2EB0-43E3-93C8-6581ADF334C0}"/>
                </a:ext>
              </a:extLst>
            </p:cNvPr>
            <p:cNvSpPr/>
            <p:nvPr/>
          </p:nvSpPr>
          <p:spPr bwMode="auto">
            <a:xfrm>
              <a:off x="4028770" y="4392846"/>
              <a:ext cx="1885994" cy="1605678"/>
            </a:xfrm>
            <a:prstGeom prst="round2DiagRect">
              <a:avLst>
                <a:gd name="adj1" fmla="val 48493"/>
                <a:gd name="adj2" fmla="val 0"/>
              </a:avLst>
            </a:prstGeom>
            <a:grpFill/>
            <a:ln w="9" cap="flat">
              <a:noFill/>
              <a:prstDash val="solid"/>
              <a:miter lim="800000"/>
            </a:ln>
          </p:spPr>
          <p:txBody>
            <a:bodyPr vert="horz" wrap="square" lIns="91392" tIns="45696" rIns="91392" bIns="45696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 sz="1799">
                <a:solidFill>
                  <a:schemeClr val="bg1"/>
                </a:solidFill>
                <a:latin typeface="Lifeline JL" panose="00000400000000000000" pitchFamily="2" charset="0"/>
                <a:ea typeface="宋体" panose="02010600030101010101" pitchFamily="2" charset="-122"/>
              </a:endParaRPr>
            </a:p>
          </p:txBody>
        </p:sp>
        <p:sp>
          <p:nvSpPr>
            <p:cNvPr id="42" name="文本框 41">
              <a:extLst>
                <a:ext uri="{FF2B5EF4-FFF2-40B4-BE49-F238E27FC236}">
                  <a16:creationId xmlns:a16="http://schemas.microsoft.com/office/drawing/2014/main" xmlns="" id="{50E1A50B-9E6B-46A6-87CC-A763E862383C}"/>
                </a:ext>
              </a:extLst>
            </p:cNvPr>
            <p:cNvSpPr txBox="1"/>
            <p:nvPr/>
          </p:nvSpPr>
          <p:spPr>
            <a:xfrm flipH="1">
              <a:off x="4118159" y="4680180"/>
              <a:ext cx="1680995" cy="861295"/>
            </a:xfrm>
            <a:prstGeom prst="rect">
              <a:avLst/>
            </a:prstGeom>
            <a:noFill/>
            <a:effectLst/>
          </p:spPr>
          <p:txBody>
            <a:bodyPr wrap="square" lIns="121827" tIns="60913" rIns="121827" bIns="60913">
              <a:spAutoFit/>
            </a:bodyPr>
            <a:lstStyle>
              <a:defPPr>
                <a:defRPr lang="zh-CN"/>
              </a:defPPr>
              <a:lvl1pPr defTabSz="1245235">
                <a:spcBef>
                  <a:spcPts val="0"/>
                </a:spcBef>
                <a:spcAft>
                  <a:spcPts val="0"/>
                </a:spcAft>
                <a:defRPr sz="5400" b="1" kern="0">
                  <a:solidFill>
                    <a:schemeClr val="bg2"/>
                  </a:solidFill>
                  <a:effectLst>
                    <a:innerShdw blurRad="63500" dist="50800" dir="10800000">
                      <a:prstClr val="black">
                        <a:alpha val="50000"/>
                      </a:prstClr>
                    </a:innerShdw>
                  </a:effectLst>
                  <a:latin typeface="+mj-ea"/>
                  <a:ea typeface="+mj-ea"/>
                </a:defRPr>
              </a:lvl1pPr>
            </a:lstStyle>
            <a:p>
              <a:pPr algn="ctr" fontAlgn="base">
                <a:buFont typeface="Arial" panose="020B0604020202020204" pitchFamily="34" charset="0"/>
                <a:buNone/>
              </a:pPr>
              <a:r>
                <a:rPr lang="en-US" altLang="zh-CN" sz="4798" b="0" dirty="0">
                  <a:solidFill>
                    <a:schemeClr val="bg1"/>
                  </a:solidFill>
                  <a:effectLst/>
                  <a:latin typeface="Lifeline JL" panose="00000400000000000000" pitchFamily="2" charset="0"/>
                </a:rPr>
                <a:t>17</a:t>
              </a:r>
              <a:r>
                <a:rPr lang="en-US" altLang="zh-CN" sz="2799" b="0" dirty="0">
                  <a:solidFill>
                    <a:schemeClr val="bg1"/>
                  </a:solidFill>
                  <a:effectLst/>
                  <a:latin typeface="Lifeline JL" panose="00000400000000000000" pitchFamily="2" charset="0"/>
                </a:rPr>
                <a:t>%</a:t>
              </a:r>
              <a:endParaRPr lang="zh-CN" altLang="en-US" sz="4798" b="0" dirty="0">
                <a:solidFill>
                  <a:schemeClr val="bg1"/>
                </a:solidFill>
                <a:effectLst/>
                <a:latin typeface="Lifeline JL" panose="00000400000000000000" pitchFamily="2" charset="0"/>
              </a:endParaRPr>
            </a:p>
          </p:txBody>
        </p:sp>
      </p:grpSp>
      <p:grpSp>
        <p:nvGrpSpPr>
          <p:cNvPr id="43" name="组合 42">
            <a:extLst>
              <a:ext uri="{FF2B5EF4-FFF2-40B4-BE49-F238E27FC236}">
                <a16:creationId xmlns:a16="http://schemas.microsoft.com/office/drawing/2014/main" xmlns="" id="{17E0103E-D160-4BD6-833F-7A6F0A36AFDD}"/>
              </a:ext>
            </a:extLst>
          </p:cNvPr>
          <p:cNvGrpSpPr/>
          <p:nvPr/>
        </p:nvGrpSpPr>
        <p:grpSpPr>
          <a:xfrm>
            <a:off x="5996539" y="4596110"/>
            <a:ext cx="1926689" cy="1640325"/>
            <a:chOff x="6139748" y="4392845"/>
            <a:chExt cx="1926689" cy="1640325"/>
          </a:xfrm>
        </p:grpSpPr>
        <p:sp>
          <p:nvSpPr>
            <p:cNvPr id="44" name="矩形: 对角圆角 43">
              <a:extLst>
                <a:ext uri="{FF2B5EF4-FFF2-40B4-BE49-F238E27FC236}">
                  <a16:creationId xmlns:a16="http://schemas.microsoft.com/office/drawing/2014/main" xmlns="" id="{6172C74C-37ED-4155-8984-D897A9169807}"/>
                </a:ext>
              </a:extLst>
            </p:cNvPr>
            <p:cNvSpPr/>
            <p:nvPr/>
          </p:nvSpPr>
          <p:spPr bwMode="auto">
            <a:xfrm flipH="1">
              <a:off x="6139748" y="4392845"/>
              <a:ext cx="1926689" cy="1640325"/>
            </a:xfrm>
            <a:prstGeom prst="round2DiagRect">
              <a:avLst>
                <a:gd name="adj1" fmla="val 48493"/>
                <a:gd name="adj2" fmla="val 0"/>
              </a:avLst>
            </a:prstGeom>
            <a:solidFill>
              <a:srgbClr val="302A28"/>
            </a:solidFill>
            <a:ln w="9" cap="flat">
              <a:noFill/>
              <a:prstDash val="solid"/>
              <a:miter lim="800000"/>
            </a:ln>
          </p:spPr>
          <p:txBody>
            <a:bodyPr vert="horz" wrap="square" lIns="91392" tIns="45696" rIns="91392" bIns="45696" numCol="1" anchor="t" anchorCtr="0" compatLnSpc="1"/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endParaRPr kumimoji="0" lang="zh-CN" altLang="en-US" sz="1799" b="0" i="0" u="none" strike="noStrike" kern="0" cap="none" spc="0" normalizeH="0" baseline="0" noProof="0">
                <a:ln>
                  <a:noFill/>
                </a:ln>
                <a:solidFill>
                  <a:srgbClr val="302A28"/>
                </a:solidFill>
                <a:effectLst/>
                <a:uLnTx/>
                <a:uFillTx/>
                <a:latin typeface="Lifeline JL" panose="00000400000000000000" pitchFamily="2" charset="0"/>
                <a:ea typeface="宋体" panose="02010600030101010101" pitchFamily="2" charset="-122"/>
              </a:endParaRPr>
            </a:p>
          </p:txBody>
        </p:sp>
        <p:sp>
          <p:nvSpPr>
            <p:cNvPr id="45" name="文本框 44">
              <a:extLst>
                <a:ext uri="{FF2B5EF4-FFF2-40B4-BE49-F238E27FC236}">
                  <a16:creationId xmlns:a16="http://schemas.microsoft.com/office/drawing/2014/main" xmlns="" id="{39F37DDD-0628-486D-B817-E65680E4E0CB}"/>
                </a:ext>
              </a:extLst>
            </p:cNvPr>
            <p:cNvSpPr txBox="1"/>
            <p:nvPr/>
          </p:nvSpPr>
          <p:spPr>
            <a:xfrm flipH="1">
              <a:off x="6355907" y="4660522"/>
              <a:ext cx="1710529" cy="861359"/>
            </a:xfrm>
            <a:prstGeom prst="rect">
              <a:avLst/>
            </a:prstGeom>
            <a:effectLst/>
          </p:spPr>
          <p:txBody>
            <a:bodyPr wrap="square" lIns="121827" tIns="60913" rIns="121827" bIns="60913">
              <a:spAutoFit/>
            </a:bodyPr>
            <a:lstStyle>
              <a:defPPr>
                <a:defRPr lang="zh-CN"/>
              </a:defPPr>
              <a:lvl1pPr defTabSz="1245235">
                <a:spcBef>
                  <a:spcPts val="0"/>
                </a:spcBef>
                <a:spcAft>
                  <a:spcPts val="0"/>
                </a:spcAft>
                <a:defRPr sz="5400" b="1" kern="0">
                  <a:solidFill>
                    <a:schemeClr val="bg2"/>
                  </a:solidFill>
                  <a:effectLst>
                    <a:innerShdw blurRad="63500" dist="50800" dir="10800000">
                      <a:prstClr val="black">
                        <a:alpha val="50000"/>
                      </a:prstClr>
                    </a:innerShdw>
                  </a:effectLst>
                  <a:latin typeface="+mj-ea"/>
                  <a:ea typeface="+mj-ea"/>
                </a:defRPr>
              </a:lvl1pPr>
            </a:lstStyle>
            <a:p>
              <a:pPr marL="0" marR="0" lvl="0" indent="0" algn="ctr" defTabSz="1245235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altLang="zh-CN" sz="4798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Lifeline JL" panose="00000400000000000000" pitchFamily="2" charset="0"/>
                  <a:ea typeface="微软雅黑"/>
                </a:rPr>
                <a:t>38</a:t>
              </a:r>
              <a:r>
                <a:rPr kumimoji="0" lang="en-US" altLang="zh-CN" sz="2799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Lifeline JL" panose="00000400000000000000" pitchFamily="2" charset="0"/>
                  <a:ea typeface="微软雅黑"/>
                </a:rPr>
                <a:t>%</a:t>
              </a:r>
              <a:endParaRPr kumimoji="0" lang="zh-CN" altLang="en-US" sz="4798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Lifeline JL" panose="00000400000000000000" pitchFamily="2" charset="0"/>
                <a:ea typeface="微软雅黑"/>
              </a:endParaRPr>
            </a:p>
          </p:txBody>
        </p:sp>
      </p:grpSp>
      <p:grpSp>
        <p:nvGrpSpPr>
          <p:cNvPr id="46" name="组合 45">
            <a:extLst>
              <a:ext uri="{FF2B5EF4-FFF2-40B4-BE49-F238E27FC236}">
                <a16:creationId xmlns:a16="http://schemas.microsoft.com/office/drawing/2014/main" xmlns="" id="{0F3E6566-3A6F-4652-B74B-E9D1E1CD4290}"/>
              </a:ext>
            </a:extLst>
          </p:cNvPr>
          <p:cNvGrpSpPr/>
          <p:nvPr/>
        </p:nvGrpSpPr>
        <p:grpSpPr>
          <a:xfrm>
            <a:off x="790362" y="2761000"/>
            <a:ext cx="3100759" cy="1093550"/>
            <a:chOff x="933571" y="2545973"/>
            <a:chExt cx="3100759" cy="1093550"/>
          </a:xfrm>
        </p:grpSpPr>
        <p:sp>
          <p:nvSpPr>
            <p:cNvPr id="47" name="TextBox 21">
              <a:extLst>
                <a:ext uri="{FF2B5EF4-FFF2-40B4-BE49-F238E27FC236}">
                  <a16:creationId xmlns:a16="http://schemas.microsoft.com/office/drawing/2014/main" xmlns="" id="{069EF3FD-510D-4A72-9EA9-1F361B62D7EF}"/>
                </a:ext>
              </a:extLst>
            </p:cNvPr>
            <p:cNvSpPr txBox="1"/>
            <p:nvPr/>
          </p:nvSpPr>
          <p:spPr>
            <a:xfrm flipH="1">
              <a:off x="1847248" y="2545973"/>
              <a:ext cx="1996306" cy="39990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zh-CN" altLang="en-US" sz="1999" b="1" i="0" u="none" strike="noStrike" kern="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场地费用</a:t>
              </a:r>
            </a:p>
          </p:txBody>
        </p:sp>
        <p:sp>
          <p:nvSpPr>
            <p:cNvPr id="48" name="TextBox 22">
              <a:extLst>
                <a:ext uri="{FF2B5EF4-FFF2-40B4-BE49-F238E27FC236}">
                  <a16:creationId xmlns:a16="http://schemas.microsoft.com/office/drawing/2014/main" xmlns="" id="{AB5E3399-D0DD-49F2-ABA5-57EEF6262084}"/>
                </a:ext>
              </a:extLst>
            </p:cNvPr>
            <p:cNvSpPr txBox="1"/>
            <p:nvPr/>
          </p:nvSpPr>
          <p:spPr>
            <a:xfrm flipH="1">
              <a:off x="933571" y="2993528"/>
              <a:ext cx="3100759" cy="645995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defRPr sz="2000">
                  <a:latin typeface="+mj-ea"/>
                  <a:ea typeface="+mj-ea"/>
                </a:defRPr>
              </a:lvl1pPr>
            </a:lstStyle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zh-CN" altLang="en-US" sz="1799" b="0" i="0" u="none" strike="noStrike" kern="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如果以每年</a:t>
              </a:r>
              <a:r>
                <a:rPr kumimoji="0" lang="en-US" altLang="zh-CN" sz="1799" b="0" i="0" u="none" strike="noStrike" kern="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80</a:t>
              </a:r>
              <a:r>
                <a:rPr kumimoji="0" lang="zh-CN" altLang="en-US" sz="1799" b="0" i="0" u="none" strike="noStrike" kern="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万房租来算，每月约</a:t>
              </a:r>
              <a:r>
                <a:rPr kumimoji="0" lang="en-US" altLang="zh-CN" sz="1799" b="1" i="0" u="none" strike="noStrike" kern="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6.7</a:t>
              </a:r>
              <a:r>
                <a:rPr kumimoji="0" lang="zh-CN" altLang="en-US" sz="1799" b="1" i="0" u="none" strike="noStrike" kern="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万</a:t>
              </a:r>
              <a:r>
                <a:rPr kumimoji="0" lang="zh-CN" altLang="en-US" sz="1799" b="0" i="0" u="none" strike="noStrike" kern="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元。</a:t>
              </a:r>
            </a:p>
          </p:txBody>
        </p:sp>
      </p:grpSp>
      <p:grpSp>
        <p:nvGrpSpPr>
          <p:cNvPr id="49" name="组合 48">
            <a:extLst>
              <a:ext uri="{FF2B5EF4-FFF2-40B4-BE49-F238E27FC236}">
                <a16:creationId xmlns:a16="http://schemas.microsoft.com/office/drawing/2014/main" xmlns="" id="{0A343E43-1CEA-452F-AC88-576581E9248A}"/>
              </a:ext>
            </a:extLst>
          </p:cNvPr>
          <p:cNvGrpSpPr/>
          <p:nvPr/>
        </p:nvGrpSpPr>
        <p:grpSpPr>
          <a:xfrm>
            <a:off x="8639241" y="2761000"/>
            <a:ext cx="2785769" cy="1316072"/>
            <a:chOff x="8782450" y="2276201"/>
            <a:chExt cx="2785769" cy="1316072"/>
          </a:xfrm>
        </p:grpSpPr>
        <p:sp>
          <p:nvSpPr>
            <p:cNvPr id="50" name="TextBox 21">
              <a:extLst>
                <a:ext uri="{FF2B5EF4-FFF2-40B4-BE49-F238E27FC236}">
                  <a16:creationId xmlns:a16="http://schemas.microsoft.com/office/drawing/2014/main" xmlns="" id="{18F97858-B51F-4B72-A2F1-F18B0F04687F}"/>
                </a:ext>
              </a:extLst>
            </p:cNvPr>
            <p:cNvSpPr txBox="1"/>
            <p:nvPr/>
          </p:nvSpPr>
          <p:spPr>
            <a:xfrm flipH="1">
              <a:off x="8782450" y="2276201"/>
              <a:ext cx="1996306" cy="39990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zh-CN" altLang="en-US" sz="1999" b="1" i="0" u="none" strike="noStrike" kern="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人员工资</a:t>
              </a:r>
            </a:p>
          </p:txBody>
        </p:sp>
        <p:sp>
          <p:nvSpPr>
            <p:cNvPr id="51" name="TextBox 22">
              <a:extLst>
                <a:ext uri="{FF2B5EF4-FFF2-40B4-BE49-F238E27FC236}">
                  <a16:creationId xmlns:a16="http://schemas.microsoft.com/office/drawing/2014/main" xmlns="" id="{C3DFBEAD-29E1-4322-8CD2-47EA8DF59BE3}"/>
                </a:ext>
              </a:extLst>
            </p:cNvPr>
            <p:cNvSpPr txBox="1"/>
            <p:nvPr/>
          </p:nvSpPr>
          <p:spPr>
            <a:xfrm flipH="1">
              <a:off x="8782450" y="2669424"/>
              <a:ext cx="2785769" cy="9228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just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zh-CN" altLang="en-US" sz="1799" b="0" i="0" u="none" strike="noStrike" kern="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管理人员</a:t>
              </a:r>
              <a:r>
                <a:rPr kumimoji="0" lang="en-US" altLang="zh-CN" sz="1799" b="0" i="0" u="none" strike="noStrike" kern="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2</a:t>
              </a:r>
              <a:r>
                <a:rPr kumimoji="0" lang="zh-CN" altLang="en-US" sz="1799" b="0" i="0" u="none" strike="noStrike" kern="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名，各类技师</a:t>
              </a:r>
              <a:r>
                <a:rPr kumimoji="0" lang="en-US" altLang="zh-CN" sz="1799" b="0" i="0" u="none" strike="noStrike" kern="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8</a:t>
              </a:r>
              <a:r>
                <a:rPr kumimoji="0" lang="zh-CN" altLang="en-US" sz="1799" b="0" i="0" u="none" strike="noStrike" kern="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名，学徒</a:t>
              </a:r>
              <a:r>
                <a:rPr kumimoji="0" lang="en-US" altLang="zh-CN" sz="1799" b="0" i="0" u="none" strike="noStrike" kern="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8</a:t>
              </a:r>
              <a:r>
                <a:rPr kumimoji="0" lang="zh-CN" altLang="en-US" sz="1799" b="0" i="0" u="none" strike="noStrike" kern="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名，月工资约</a:t>
              </a:r>
              <a:r>
                <a:rPr kumimoji="0" lang="en-US" altLang="zh-CN" sz="1799" b="0" i="0" u="none" strike="noStrike" kern="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11.48</a:t>
              </a:r>
              <a:r>
                <a:rPr kumimoji="0" lang="zh-CN" altLang="en-US" sz="1799" b="0" i="0" u="none" strike="noStrike" kern="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万。</a:t>
              </a:r>
            </a:p>
          </p:txBody>
        </p:sp>
      </p:grpSp>
      <p:grpSp>
        <p:nvGrpSpPr>
          <p:cNvPr id="52" name="组合 51">
            <a:extLst>
              <a:ext uri="{FF2B5EF4-FFF2-40B4-BE49-F238E27FC236}">
                <a16:creationId xmlns:a16="http://schemas.microsoft.com/office/drawing/2014/main" xmlns="" id="{D8A7F034-03F8-4DF3-BD7D-BA703BFECC1F}"/>
              </a:ext>
            </a:extLst>
          </p:cNvPr>
          <p:cNvGrpSpPr/>
          <p:nvPr/>
        </p:nvGrpSpPr>
        <p:grpSpPr>
          <a:xfrm>
            <a:off x="790361" y="5002307"/>
            <a:ext cx="2979589" cy="1039218"/>
            <a:chOff x="933570" y="4799042"/>
            <a:chExt cx="2979589" cy="1039218"/>
          </a:xfrm>
        </p:grpSpPr>
        <p:sp>
          <p:nvSpPr>
            <p:cNvPr id="53" name="TextBox 21">
              <a:extLst>
                <a:ext uri="{FF2B5EF4-FFF2-40B4-BE49-F238E27FC236}">
                  <a16:creationId xmlns:a16="http://schemas.microsoft.com/office/drawing/2014/main" xmlns="" id="{5253D66D-F4FA-4EA1-8FA3-938B8F434360}"/>
                </a:ext>
              </a:extLst>
            </p:cNvPr>
            <p:cNvSpPr txBox="1"/>
            <p:nvPr/>
          </p:nvSpPr>
          <p:spPr>
            <a:xfrm flipH="1">
              <a:off x="1847248" y="4799042"/>
              <a:ext cx="1996306" cy="39990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zh-CN" altLang="en-US" sz="1999" b="1" i="0" u="none" strike="noStrike" kern="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其他费用</a:t>
              </a:r>
            </a:p>
          </p:txBody>
        </p:sp>
        <p:sp>
          <p:nvSpPr>
            <p:cNvPr id="54" name="TextBox 22">
              <a:extLst>
                <a:ext uri="{FF2B5EF4-FFF2-40B4-BE49-F238E27FC236}">
                  <a16:creationId xmlns:a16="http://schemas.microsoft.com/office/drawing/2014/main" xmlns="" id="{63246662-71A2-479A-A240-6FCEEF76A0D9}"/>
                </a:ext>
              </a:extLst>
            </p:cNvPr>
            <p:cNvSpPr txBox="1"/>
            <p:nvPr/>
          </p:nvSpPr>
          <p:spPr>
            <a:xfrm flipH="1">
              <a:off x="933570" y="5192265"/>
              <a:ext cx="2979589" cy="645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just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zh-CN" altLang="en-US" sz="1799" b="0" i="0" u="none" strike="noStrike" kern="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水电费</a:t>
              </a:r>
              <a:r>
                <a:rPr kumimoji="0" lang="en-US" altLang="zh-CN" sz="1799" b="0" i="0" u="none" strike="noStrike" kern="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0.6</a:t>
              </a:r>
              <a:r>
                <a:rPr kumimoji="0" lang="zh-CN" altLang="en-US" sz="1799" b="0" i="0" u="none" strike="noStrike" kern="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万每月，其他税费</a:t>
              </a:r>
              <a:r>
                <a:rPr kumimoji="0" lang="en-US" altLang="zh-CN" sz="1799" b="0" i="0" u="none" strike="noStrike" kern="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0.5</a:t>
              </a:r>
              <a:r>
                <a:rPr kumimoji="0" lang="zh-CN" altLang="en-US" sz="1799" b="0" i="0" u="none" strike="noStrike" kern="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万，共计</a:t>
              </a:r>
              <a:r>
                <a:rPr kumimoji="0" lang="en-US" altLang="zh-CN" sz="1799" b="0" i="0" u="none" strike="noStrike" kern="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1.1</a:t>
              </a:r>
              <a:r>
                <a:rPr kumimoji="0" lang="zh-CN" altLang="en-US" sz="1799" b="0" i="0" u="none" strike="noStrike" kern="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万。</a:t>
              </a:r>
            </a:p>
          </p:txBody>
        </p:sp>
      </p:grpSp>
      <p:grpSp>
        <p:nvGrpSpPr>
          <p:cNvPr id="55" name="组合 54">
            <a:extLst>
              <a:ext uri="{FF2B5EF4-FFF2-40B4-BE49-F238E27FC236}">
                <a16:creationId xmlns:a16="http://schemas.microsoft.com/office/drawing/2014/main" xmlns="" id="{691850D9-0EA2-4BBD-9392-067105A4C75A}"/>
              </a:ext>
            </a:extLst>
          </p:cNvPr>
          <p:cNvGrpSpPr/>
          <p:nvPr/>
        </p:nvGrpSpPr>
        <p:grpSpPr>
          <a:xfrm>
            <a:off x="8056394" y="5110349"/>
            <a:ext cx="3368616" cy="1039218"/>
            <a:chOff x="8199603" y="4907084"/>
            <a:chExt cx="3368616" cy="1039218"/>
          </a:xfrm>
        </p:grpSpPr>
        <p:sp>
          <p:nvSpPr>
            <p:cNvPr id="56" name="TextBox 21">
              <a:extLst>
                <a:ext uri="{FF2B5EF4-FFF2-40B4-BE49-F238E27FC236}">
                  <a16:creationId xmlns:a16="http://schemas.microsoft.com/office/drawing/2014/main" xmlns="" id="{C1B9943D-CEFD-40FD-869C-54AF28E50238}"/>
                </a:ext>
              </a:extLst>
            </p:cNvPr>
            <p:cNvSpPr txBox="1"/>
            <p:nvPr/>
          </p:nvSpPr>
          <p:spPr>
            <a:xfrm flipH="1">
              <a:off x="8199604" y="4907084"/>
              <a:ext cx="1996306" cy="39990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zh-CN" altLang="en-US" sz="1999" b="1" i="0" u="none" strike="noStrike" kern="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固定资产折旧费</a:t>
              </a:r>
            </a:p>
          </p:txBody>
        </p:sp>
        <p:sp>
          <p:nvSpPr>
            <p:cNvPr id="57" name="TextBox 22">
              <a:extLst>
                <a:ext uri="{FF2B5EF4-FFF2-40B4-BE49-F238E27FC236}">
                  <a16:creationId xmlns:a16="http://schemas.microsoft.com/office/drawing/2014/main" xmlns="" id="{CD3FA7DE-A210-4789-B191-5DF78E9DBD4A}"/>
                </a:ext>
              </a:extLst>
            </p:cNvPr>
            <p:cNvSpPr txBox="1"/>
            <p:nvPr/>
          </p:nvSpPr>
          <p:spPr>
            <a:xfrm flipH="1">
              <a:off x="8199603" y="5300307"/>
              <a:ext cx="3368616" cy="645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just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zh-CN" altLang="en-US" sz="1799" b="0" i="0" u="none" strike="noStrike" kern="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各类设备固定资产折旧费每月</a:t>
              </a:r>
              <a:r>
                <a:rPr kumimoji="0" lang="en-US" altLang="zh-CN" sz="1799" b="0" i="0" u="none" strike="noStrike" kern="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4.3</a:t>
              </a:r>
              <a:r>
                <a:rPr kumimoji="0" lang="zh-CN" altLang="en-US" sz="1799" b="0" i="0" u="none" strike="noStrike" kern="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万元。</a:t>
              </a:r>
            </a:p>
          </p:txBody>
        </p:sp>
      </p:grpSp>
      <p:grpSp>
        <p:nvGrpSpPr>
          <p:cNvPr id="58" name="组合 57">
            <a:extLst>
              <a:ext uri="{FF2B5EF4-FFF2-40B4-BE49-F238E27FC236}">
                <a16:creationId xmlns:a16="http://schemas.microsoft.com/office/drawing/2014/main" xmlns="" id="{3D93EAFB-3313-40E4-B853-A46C853F3A8C}"/>
              </a:ext>
            </a:extLst>
          </p:cNvPr>
          <p:cNvGrpSpPr/>
          <p:nvPr/>
        </p:nvGrpSpPr>
        <p:grpSpPr>
          <a:xfrm>
            <a:off x="1650849" y="1354471"/>
            <a:ext cx="3797079" cy="922881"/>
            <a:chOff x="1794058" y="912194"/>
            <a:chExt cx="3797079" cy="922881"/>
          </a:xfrm>
        </p:grpSpPr>
        <p:sp>
          <p:nvSpPr>
            <p:cNvPr id="59" name="文本框 58">
              <a:extLst>
                <a:ext uri="{FF2B5EF4-FFF2-40B4-BE49-F238E27FC236}">
                  <a16:creationId xmlns:a16="http://schemas.microsoft.com/office/drawing/2014/main" xmlns="" id="{53A87A57-CBDA-4AA8-A317-74B46A4E2BE2}"/>
                </a:ext>
              </a:extLst>
            </p:cNvPr>
            <p:cNvSpPr txBox="1"/>
            <p:nvPr/>
          </p:nvSpPr>
          <p:spPr>
            <a:xfrm>
              <a:off x="2845401" y="912194"/>
              <a:ext cx="2291012" cy="92288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altLang="zh-CN" sz="5397" b="0" i="0" u="none" strike="noStrike" kern="0" cap="none" spc="0" normalizeH="0" baseline="0" noProof="0" dirty="0">
                  <a:ln>
                    <a:noFill/>
                  </a:ln>
                  <a:solidFill>
                    <a:srgbClr val="E2231A"/>
                  </a:solidFill>
                  <a:effectLst/>
                  <a:uLnTx/>
                  <a:uFillTx/>
                  <a:latin typeface="Lifeline JL" panose="00000400000000000000" pitchFamily="2" charset="0"/>
                  <a:ea typeface="宋体" panose="02010600030101010101" pitchFamily="2" charset="-122"/>
                </a:rPr>
                <a:t>235000</a:t>
              </a:r>
              <a:endParaRPr kumimoji="0" lang="zh-CN" altLang="en-US" sz="5397" b="0" i="0" u="none" strike="noStrike" kern="0" cap="none" spc="0" normalizeH="0" baseline="0" noProof="0" dirty="0">
                <a:ln>
                  <a:noFill/>
                </a:ln>
                <a:solidFill>
                  <a:srgbClr val="E2231A"/>
                </a:solidFill>
                <a:effectLst/>
                <a:uLnTx/>
                <a:uFillTx/>
                <a:latin typeface="Lifeline JL" panose="00000400000000000000" pitchFamily="2" charset="0"/>
                <a:ea typeface="宋体" panose="02010600030101010101" pitchFamily="2" charset="-122"/>
              </a:endParaRPr>
            </a:p>
          </p:txBody>
        </p:sp>
        <p:sp>
          <p:nvSpPr>
            <p:cNvPr id="60" name="文本框 59">
              <a:extLst>
                <a:ext uri="{FF2B5EF4-FFF2-40B4-BE49-F238E27FC236}">
                  <a16:creationId xmlns:a16="http://schemas.microsoft.com/office/drawing/2014/main" xmlns="" id="{8AA3032E-9D06-403A-BE92-714B5E272646}"/>
                </a:ext>
              </a:extLst>
            </p:cNvPr>
            <p:cNvSpPr txBox="1"/>
            <p:nvPr/>
          </p:nvSpPr>
          <p:spPr>
            <a:xfrm>
              <a:off x="1794058" y="1391331"/>
              <a:ext cx="1209958" cy="39990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zh-CN" altLang="en-US" sz="1999" b="1" i="0" u="none" strike="noStrike" kern="0" cap="none" spc="0" normalizeH="0" baseline="0" noProof="0" dirty="0">
                  <a:ln>
                    <a:noFill/>
                  </a:ln>
                  <a:solidFill>
                    <a:srgbClr val="302A28"/>
                  </a:solidFill>
                  <a:effectLst/>
                  <a:uLnTx/>
                  <a:uFillTx/>
                </a:rPr>
                <a:t>总费用：</a:t>
              </a:r>
            </a:p>
          </p:txBody>
        </p:sp>
        <p:sp>
          <p:nvSpPr>
            <p:cNvPr id="61" name="文本框 60">
              <a:extLst>
                <a:ext uri="{FF2B5EF4-FFF2-40B4-BE49-F238E27FC236}">
                  <a16:creationId xmlns:a16="http://schemas.microsoft.com/office/drawing/2014/main" xmlns="" id="{CD40C2CF-4DF9-4887-87EE-E188F9A59295}"/>
                </a:ext>
              </a:extLst>
            </p:cNvPr>
            <p:cNvSpPr txBox="1"/>
            <p:nvPr/>
          </p:nvSpPr>
          <p:spPr>
            <a:xfrm>
              <a:off x="5150221" y="1362685"/>
              <a:ext cx="440916" cy="39990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zh-CN" altLang="en-US" sz="1999" b="0" i="0" u="none" strike="noStrike" kern="0" cap="none" spc="0" normalizeH="0" baseline="0" noProof="0" dirty="0">
                  <a:ln>
                    <a:noFill/>
                  </a:ln>
                  <a:solidFill>
                    <a:srgbClr val="2E2E2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元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816088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500"/>
                            </p:stCondLst>
                            <p:childTnLst>
                              <p:par>
                                <p:cTn id="36" presetID="2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000"/>
                            </p:stCondLst>
                            <p:childTnLst>
                              <p:par>
                                <p:cTn id="4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等腰三角形 1">
            <a:extLst>
              <a:ext uri="{FF2B5EF4-FFF2-40B4-BE49-F238E27FC236}">
                <a16:creationId xmlns:a16="http://schemas.microsoft.com/office/drawing/2014/main" xmlns="" id="{E01B4B3D-0018-4C28-8137-D09505082318}"/>
              </a:ext>
            </a:extLst>
          </p:cNvPr>
          <p:cNvSpPr/>
          <p:nvPr/>
        </p:nvSpPr>
        <p:spPr>
          <a:xfrm rot="5400000">
            <a:off x="-68579" y="342600"/>
            <a:ext cx="994396" cy="857236"/>
          </a:xfrm>
          <a:prstGeom prst="triangle">
            <a:avLst>
              <a:gd name="adj" fmla="val 63472"/>
            </a:avLst>
          </a:prstGeom>
          <a:solidFill>
            <a:srgbClr val="E2231A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grpSp>
        <p:nvGrpSpPr>
          <p:cNvPr id="3" name="组合 2">
            <a:extLst>
              <a:ext uri="{FF2B5EF4-FFF2-40B4-BE49-F238E27FC236}">
                <a16:creationId xmlns:a16="http://schemas.microsoft.com/office/drawing/2014/main" xmlns="" id="{8FD5E7DB-4C12-4B56-A256-D024A7595414}"/>
              </a:ext>
            </a:extLst>
          </p:cNvPr>
          <p:cNvGrpSpPr/>
          <p:nvPr/>
        </p:nvGrpSpPr>
        <p:grpSpPr>
          <a:xfrm>
            <a:off x="1055439" y="550092"/>
            <a:ext cx="6660839" cy="763582"/>
            <a:chOff x="874713" y="281210"/>
            <a:chExt cx="6558644" cy="763582"/>
          </a:xfrm>
        </p:grpSpPr>
        <p:sp>
          <p:nvSpPr>
            <p:cNvPr id="4" name="文本框 3">
              <a:extLst>
                <a:ext uri="{FF2B5EF4-FFF2-40B4-BE49-F238E27FC236}">
                  <a16:creationId xmlns:a16="http://schemas.microsoft.com/office/drawing/2014/main" xmlns="" id="{E5422D98-1FA8-4258-9B40-6DC0567DA1AF}"/>
                </a:ext>
              </a:extLst>
            </p:cNvPr>
            <p:cNvSpPr txBox="1"/>
            <p:nvPr/>
          </p:nvSpPr>
          <p:spPr>
            <a:xfrm>
              <a:off x="874713" y="281210"/>
              <a:ext cx="2606268" cy="58477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3200" b="1" dirty="0">
                  <a:solidFill>
                    <a:srgbClr val="E2231A"/>
                  </a:solidFill>
                  <a:latin typeface="Arial"/>
                </a:rPr>
                <a:t>投资回报预估</a:t>
              </a:r>
            </a:p>
          </p:txBody>
        </p:sp>
        <p:sp>
          <p:nvSpPr>
            <p:cNvPr id="5" name="文本框 4">
              <a:extLst>
                <a:ext uri="{FF2B5EF4-FFF2-40B4-BE49-F238E27FC236}">
                  <a16:creationId xmlns:a16="http://schemas.microsoft.com/office/drawing/2014/main" xmlns="" id="{80B34F69-59F0-4AF2-94D6-5C26664BC8D6}"/>
                </a:ext>
              </a:extLst>
            </p:cNvPr>
            <p:cNvSpPr txBox="1"/>
            <p:nvPr/>
          </p:nvSpPr>
          <p:spPr>
            <a:xfrm>
              <a:off x="874713" y="775551"/>
              <a:ext cx="6558644" cy="26924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100" dirty="0">
                  <a:solidFill>
                    <a:prstClr val="white">
                      <a:lumMod val="50000"/>
                    </a:prstClr>
                  </a:solidFill>
                  <a:latin typeface="Arial"/>
                </a:rPr>
                <a:t>Investment return forecast</a:t>
              </a:r>
            </a:p>
          </p:txBody>
        </p:sp>
      </p:grpSp>
      <p:grpSp>
        <p:nvGrpSpPr>
          <p:cNvPr id="24" name="组合 23">
            <a:extLst>
              <a:ext uri="{FF2B5EF4-FFF2-40B4-BE49-F238E27FC236}">
                <a16:creationId xmlns:a16="http://schemas.microsoft.com/office/drawing/2014/main" xmlns="" id="{403B7286-69F9-4C51-BE35-08FA3284830E}"/>
              </a:ext>
            </a:extLst>
          </p:cNvPr>
          <p:cNvGrpSpPr/>
          <p:nvPr/>
        </p:nvGrpSpPr>
        <p:grpSpPr>
          <a:xfrm>
            <a:off x="1730396" y="2050249"/>
            <a:ext cx="2410317" cy="3763318"/>
            <a:chOff x="2349501" y="2176810"/>
            <a:chExt cx="2065604" cy="3225106"/>
          </a:xfrm>
        </p:grpSpPr>
        <p:sp>
          <p:nvSpPr>
            <p:cNvPr id="25" name="Rectangle: Rounded Corners 41">
              <a:extLst>
                <a:ext uri="{FF2B5EF4-FFF2-40B4-BE49-F238E27FC236}">
                  <a16:creationId xmlns:a16="http://schemas.microsoft.com/office/drawing/2014/main" xmlns="" id="{0CA4E762-6568-46B1-87C7-5F44F6E389F6}"/>
                </a:ext>
              </a:extLst>
            </p:cNvPr>
            <p:cNvSpPr/>
            <p:nvPr/>
          </p:nvSpPr>
          <p:spPr>
            <a:xfrm>
              <a:off x="2349501" y="2176810"/>
              <a:ext cx="2065604" cy="3225106"/>
            </a:xfrm>
            <a:prstGeom prst="roundRect">
              <a:avLst>
                <a:gd name="adj" fmla="val 5000"/>
              </a:avLst>
            </a:prstGeom>
            <a:solidFill>
              <a:srgbClr val="E2231A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6" name="Rectangle 15">
              <a:extLst>
                <a:ext uri="{FF2B5EF4-FFF2-40B4-BE49-F238E27FC236}">
                  <a16:creationId xmlns:a16="http://schemas.microsoft.com/office/drawing/2014/main" xmlns="" id="{55D0E3C1-DAD6-46F4-A6E2-FC73203D4BB4}"/>
                </a:ext>
              </a:extLst>
            </p:cNvPr>
            <p:cNvSpPr/>
            <p:nvPr/>
          </p:nvSpPr>
          <p:spPr bwMode="auto">
            <a:xfrm>
              <a:off x="2448606" y="4855758"/>
              <a:ext cx="1876033" cy="293715"/>
            </a:xfrm>
            <a:prstGeom prst="rect">
              <a:avLst/>
            </a:prstGeom>
            <a:solidFill>
              <a:srgbClr val="FFFFF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wrap="none" anchor="ctr">
              <a:norm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778495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7" name="Freeform: Shape 49">
              <a:extLst>
                <a:ext uri="{FF2B5EF4-FFF2-40B4-BE49-F238E27FC236}">
                  <a16:creationId xmlns:a16="http://schemas.microsoft.com/office/drawing/2014/main" xmlns="" id="{B0AD24D3-1304-4E73-AA8C-1DB42F656F12}"/>
                </a:ext>
              </a:extLst>
            </p:cNvPr>
            <p:cNvSpPr>
              <a:spLocks/>
            </p:cNvSpPr>
            <p:nvPr/>
          </p:nvSpPr>
          <p:spPr bwMode="auto">
            <a:xfrm>
              <a:off x="3099480" y="2394897"/>
              <a:ext cx="574283" cy="574283"/>
            </a:xfrm>
            <a:custGeom>
              <a:avLst/>
              <a:gdLst>
                <a:gd name="T0" fmla="*/ 223 w 228"/>
                <a:gd name="T1" fmla="*/ 95 h 228"/>
                <a:gd name="T2" fmla="*/ 196 w 228"/>
                <a:gd name="T3" fmla="*/ 90 h 228"/>
                <a:gd name="T4" fmla="*/ 189 w 228"/>
                <a:gd name="T5" fmla="*/ 74 h 228"/>
                <a:gd name="T6" fmla="*/ 205 w 228"/>
                <a:gd name="T7" fmla="*/ 50 h 228"/>
                <a:gd name="T8" fmla="*/ 205 w 228"/>
                <a:gd name="T9" fmla="*/ 43 h 228"/>
                <a:gd name="T10" fmla="*/ 185 w 228"/>
                <a:gd name="T11" fmla="*/ 24 h 228"/>
                <a:gd name="T12" fmla="*/ 178 w 228"/>
                <a:gd name="T13" fmla="*/ 23 h 228"/>
                <a:gd name="T14" fmla="*/ 155 w 228"/>
                <a:gd name="T15" fmla="*/ 39 h 228"/>
                <a:gd name="T16" fmla="*/ 138 w 228"/>
                <a:gd name="T17" fmla="*/ 32 h 228"/>
                <a:gd name="T18" fmla="*/ 133 w 228"/>
                <a:gd name="T19" fmla="*/ 5 h 228"/>
                <a:gd name="T20" fmla="*/ 127 w 228"/>
                <a:gd name="T21" fmla="*/ 0 h 228"/>
                <a:gd name="T22" fmla="*/ 100 w 228"/>
                <a:gd name="T23" fmla="*/ 0 h 228"/>
                <a:gd name="T24" fmla="*/ 94 w 228"/>
                <a:gd name="T25" fmla="*/ 5 h 228"/>
                <a:gd name="T26" fmla="*/ 89 w 228"/>
                <a:gd name="T27" fmla="*/ 32 h 228"/>
                <a:gd name="T28" fmla="*/ 73 w 228"/>
                <a:gd name="T29" fmla="*/ 39 h 228"/>
                <a:gd name="T30" fmla="*/ 50 w 228"/>
                <a:gd name="T31" fmla="*/ 23 h 228"/>
                <a:gd name="T32" fmla="*/ 43 w 228"/>
                <a:gd name="T33" fmla="*/ 24 h 228"/>
                <a:gd name="T34" fmla="*/ 23 w 228"/>
                <a:gd name="T35" fmla="*/ 43 h 228"/>
                <a:gd name="T36" fmla="*/ 23 w 228"/>
                <a:gd name="T37" fmla="*/ 51 h 228"/>
                <a:gd name="T38" fmla="*/ 39 w 228"/>
                <a:gd name="T39" fmla="*/ 74 h 228"/>
                <a:gd name="T40" fmla="*/ 32 w 228"/>
                <a:gd name="T41" fmla="*/ 90 h 228"/>
                <a:gd name="T42" fmla="*/ 5 w 228"/>
                <a:gd name="T43" fmla="*/ 95 h 228"/>
                <a:gd name="T44" fmla="*/ 0 w 228"/>
                <a:gd name="T45" fmla="*/ 100 h 228"/>
                <a:gd name="T46" fmla="*/ 0 w 228"/>
                <a:gd name="T47" fmla="*/ 128 h 228"/>
                <a:gd name="T48" fmla="*/ 5 w 228"/>
                <a:gd name="T49" fmla="*/ 134 h 228"/>
                <a:gd name="T50" fmla="*/ 32 w 228"/>
                <a:gd name="T51" fmla="*/ 139 h 228"/>
                <a:gd name="T52" fmla="*/ 39 w 228"/>
                <a:gd name="T53" fmla="*/ 155 h 228"/>
                <a:gd name="T54" fmla="*/ 23 w 228"/>
                <a:gd name="T55" fmla="*/ 178 h 228"/>
                <a:gd name="T56" fmla="*/ 24 w 228"/>
                <a:gd name="T57" fmla="*/ 185 h 228"/>
                <a:gd name="T58" fmla="*/ 43 w 228"/>
                <a:gd name="T59" fmla="*/ 204 h 228"/>
                <a:gd name="T60" fmla="*/ 51 w 228"/>
                <a:gd name="T61" fmla="*/ 205 h 228"/>
                <a:gd name="T62" fmla="*/ 73 w 228"/>
                <a:gd name="T63" fmla="*/ 189 h 228"/>
                <a:gd name="T64" fmla="*/ 89 w 228"/>
                <a:gd name="T65" fmla="*/ 196 h 228"/>
                <a:gd name="T66" fmla="*/ 94 w 228"/>
                <a:gd name="T67" fmla="*/ 223 h 228"/>
                <a:gd name="T68" fmla="*/ 100 w 228"/>
                <a:gd name="T69" fmla="*/ 228 h 228"/>
                <a:gd name="T70" fmla="*/ 127 w 228"/>
                <a:gd name="T71" fmla="*/ 228 h 228"/>
                <a:gd name="T72" fmla="*/ 133 w 228"/>
                <a:gd name="T73" fmla="*/ 223 h 228"/>
                <a:gd name="T74" fmla="*/ 138 w 228"/>
                <a:gd name="T75" fmla="*/ 196 h 228"/>
                <a:gd name="T76" fmla="*/ 154 w 228"/>
                <a:gd name="T77" fmla="*/ 190 h 228"/>
                <a:gd name="T78" fmla="*/ 177 w 228"/>
                <a:gd name="T79" fmla="*/ 205 h 228"/>
                <a:gd name="T80" fmla="*/ 185 w 228"/>
                <a:gd name="T81" fmla="*/ 205 h 228"/>
                <a:gd name="T82" fmla="*/ 204 w 228"/>
                <a:gd name="T83" fmla="*/ 185 h 228"/>
                <a:gd name="T84" fmla="*/ 205 w 228"/>
                <a:gd name="T85" fmla="*/ 178 h 228"/>
                <a:gd name="T86" fmla="*/ 189 w 228"/>
                <a:gd name="T87" fmla="*/ 155 h 228"/>
                <a:gd name="T88" fmla="*/ 196 w 228"/>
                <a:gd name="T89" fmla="*/ 139 h 228"/>
                <a:gd name="T90" fmla="*/ 223 w 228"/>
                <a:gd name="T91" fmla="*/ 134 h 228"/>
                <a:gd name="T92" fmla="*/ 228 w 228"/>
                <a:gd name="T93" fmla="*/ 128 h 228"/>
                <a:gd name="T94" fmla="*/ 228 w 228"/>
                <a:gd name="T95" fmla="*/ 100 h 228"/>
                <a:gd name="T96" fmla="*/ 223 w 228"/>
                <a:gd name="T97" fmla="*/ 95 h 228"/>
                <a:gd name="T98" fmla="*/ 114 w 228"/>
                <a:gd name="T99" fmla="*/ 149 h 228"/>
                <a:gd name="T100" fmla="*/ 79 w 228"/>
                <a:gd name="T101" fmla="*/ 114 h 228"/>
                <a:gd name="T102" fmla="*/ 114 w 228"/>
                <a:gd name="T103" fmla="*/ 79 h 228"/>
                <a:gd name="T104" fmla="*/ 149 w 228"/>
                <a:gd name="T105" fmla="*/ 114 h 228"/>
                <a:gd name="T106" fmla="*/ 114 w 228"/>
                <a:gd name="T107" fmla="*/ 149 h 2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28" h="228">
                  <a:moveTo>
                    <a:pt x="223" y="95"/>
                  </a:moveTo>
                  <a:cubicBezTo>
                    <a:pt x="196" y="90"/>
                    <a:pt x="196" y="90"/>
                    <a:pt x="196" y="90"/>
                  </a:cubicBezTo>
                  <a:cubicBezTo>
                    <a:pt x="194" y="84"/>
                    <a:pt x="192" y="79"/>
                    <a:pt x="189" y="74"/>
                  </a:cubicBezTo>
                  <a:cubicBezTo>
                    <a:pt x="205" y="50"/>
                    <a:pt x="205" y="50"/>
                    <a:pt x="205" y="50"/>
                  </a:cubicBezTo>
                  <a:cubicBezTo>
                    <a:pt x="207" y="48"/>
                    <a:pt x="206" y="45"/>
                    <a:pt x="205" y="43"/>
                  </a:cubicBezTo>
                  <a:cubicBezTo>
                    <a:pt x="185" y="24"/>
                    <a:pt x="185" y="24"/>
                    <a:pt x="185" y="24"/>
                  </a:cubicBezTo>
                  <a:cubicBezTo>
                    <a:pt x="183" y="22"/>
                    <a:pt x="180" y="21"/>
                    <a:pt x="178" y="23"/>
                  </a:cubicBezTo>
                  <a:cubicBezTo>
                    <a:pt x="155" y="39"/>
                    <a:pt x="155" y="39"/>
                    <a:pt x="155" y="39"/>
                  </a:cubicBezTo>
                  <a:cubicBezTo>
                    <a:pt x="149" y="36"/>
                    <a:pt x="144" y="34"/>
                    <a:pt x="138" y="32"/>
                  </a:cubicBezTo>
                  <a:cubicBezTo>
                    <a:pt x="133" y="5"/>
                    <a:pt x="133" y="5"/>
                    <a:pt x="133" y="5"/>
                  </a:cubicBezTo>
                  <a:cubicBezTo>
                    <a:pt x="133" y="2"/>
                    <a:pt x="130" y="0"/>
                    <a:pt x="127" y="0"/>
                  </a:cubicBezTo>
                  <a:cubicBezTo>
                    <a:pt x="100" y="0"/>
                    <a:pt x="100" y="0"/>
                    <a:pt x="100" y="0"/>
                  </a:cubicBezTo>
                  <a:cubicBezTo>
                    <a:pt x="97" y="0"/>
                    <a:pt x="95" y="2"/>
                    <a:pt x="94" y="5"/>
                  </a:cubicBezTo>
                  <a:cubicBezTo>
                    <a:pt x="89" y="32"/>
                    <a:pt x="89" y="32"/>
                    <a:pt x="89" y="32"/>
                  </a:cubicBezTo>
                  <a:cubicBezTo>
                    <a:pt x="83" y="34"/>
                    <a:pt x="78" y="36"/>
                    <a:pt x="73" y="39"/>
                  </a:cubicBezTo>
                  <a:cubicBezTo>
                    <a:pt x="50" y="23"/>
                    <a:pt x="50" y="23"/>
                    <a:pt x="50" y="23"/>
                  </a:cubicBezTo>
                  <a:cubicBezTo>
                    <a:pt x="48" y="22"/>
                    <a:pt x="45" y="22"/>
                    <a:pt x="43" y="24"/>
                  </a:cubicBezTo>
                  <a:cubicBezTo>
                    <a:pt x="23" y="43"/>
                    <a:pt x="23" y="43"/>
                    <a:pt x="23" y="43"/>
                  </a:cubicBezTo>
                  <a:cubicBezTo>
                    <a:pt x="22" y="45"/>
                    <a:pt x="21" y="49"/>
                    <a:pt x="23" y="51"/>
                  </a:cubicBezTo>
                  <a:cubicBezTo>
                    <a:pt x="39" y="74"/>
                    <a:pt x="39" y="74"/>
                    <a:pt x="39" y="74"/>
                  </a:cubicBezTo>
                  <a:cubicBezTo>
                    <a:pt x="36" y="79"/>
                    <a:pt x="34" y="84"/>
                    <a:pt x="32" y="90"/>
                  </a:cubicBezTo>
                  <a:cubicBezTo>
                    <a:pt x="5" y="95"/>
                    <a:pt x="5" y="95"/>
                    <a:pt x="5" y="95"/>
                  </a:cubicBezTo>
                  <a:cubicBezTo>
                    <a:pt x="2" y="95"/>
                    <a:pt x="0" y="98"/>
                    <a:pt x="0" y="100"/>
                  </a:cubicBezTo>
                  <a:cubicBezTo>
                    <a:pt x="0" y="128"/>
                    <a:pt x="0" y="128"/>
                    <a:pt x="0" y="128"/>
                  </a:cubicBezTo>
                  <a:cubicBezTo>
                    <a:pt x="0" y="131"/>
                    <a:pt x="2" y="133"/>
                    <a:pt x="5" y="134"/>
                  </a:cubicBezTo>
                  <a:cubicBezTo>
                    <a:pt x="32" y="139"/>
                    <a:pt x="32" y="139"/>
                    <a:pt x="32" y="139"/>
                  </a:cubicBezTo>
                  <a:cubicBezTo>
                    <a:pt x="34" y="144"/>
                    <a:pt x="36" y="150"/>
                    <a:pt x="39" y="155"/>
                  </a:cubicBezTo>
                  <a:cubicBezTo>
                    <a:pt x="23" y="178"/>
                    <a:pt x="23" y="178"/>
                    <a:pt x="23" y="178"/>
                  </a:cubicBezTo>
                  <a:cubicBezTo>
                    <a:pt x="22" y="180"/>
                    <a:pt x="22" y="183"/>
                    <a:pt x="24" y="185"/>
                  </a:cubicBezTo>
                  <a:cubicBezTo>
                    <a:pt x="43" y="204"/>
                    <a:pt x="43" y="204"/>
                    <a:pt x="43" y="204"/>
                  </a:cubicBezTo>
                  <a:cubicBezTo>
                    <a:pt x="45" y="206"/>
                    <a:pt x="48" y="207"/>
                    <a:pt x="51" y="205"/>
                  </a:cubicBezTo>
                  <a:cubicBezTo>
                    <a:pt x="73" y="189"/>
                    <a:pt x="73" y="189"/>
                    <a:pt x="73" y="189"/>
                  </a:cubicBezTo>
                  <a:cubicBezTo>
                    <a:pt x="78" y="192"/>
                    <a:pt x="84" y="194"/>
                    <a:pt x="89" y="196"/>
                  </a:cubicBezTo>
                  <a:cubicBezTo>
                    <a:pt x="94" y="223"/>
                    <a:pt x="94" y="223"/>
                    <a:pt x="94" y="223"/>
                  </a:cubicBezTo>
                  <a:cubicBezTo>
                    <a:pt x="95" y="226"/>
                    <a:pt x="97" y="228"/>
                    <a:pt x="100" y="228"/>
                  </a:cubicBezTo>
                  <a:cubicBezTo>
                    <a:pt x="127" y="228"/>
                    <a:pt x="127" y="228"/>
                    <a:pt x="127" y="228"/>
                  </a:cubicBezTo>
                  <a:cubicBezTo>
                    <a:pt x="130" y="228"/>
                    <a:pt x="133" y="226"/>
                    <a:pt x="133" y="223"/>
                  </a:cubicBezTo>
                  <a:cubicBezTo>
                    <a:pt x="138" y="196"/>
                    <a:pt x="138" y="196"/>
                    <a:pt x="138" y="196"/>
                  </a:cubicBezTo>
                  <a:cubicBezTo>
                    <a:pt x="144" y="194"/>
                    <a:pt x="149" y="192"/>
                    <a:pt x="154" y="190"/>
                  </a:cubicBezTo>
                  <a:cubicBezTo>
                    <a:pt x="177" y="205"/>
                    <a:pt x="177" y="205"/>
                    <a:pt x="177" y="205"/>
                  </a:cubicBezTo>
                  <a:cubicBezTo>
                    <a:pt x="180" y="207"/>
                    <a:pt x="183" y="207"/>
                    <a:pt x="185" y="205"/>
                  </a:cubicBezTo>
                  <a:cubicBezTo>
                    <a:pt x="204" y="185"/>
                    <a:pt x="204" y="185"/>
                    <a:pt x="204" y="185"/>
                  </a:cubicBezTo>
                  <a:cubicBezTo>
                    <a:pt x="206" y="183"/>
                    <a:pt x="206" y="180"/>
                    <a:pt x="205" y="178"/>
                  </a:cubicBezTo>
                  <a:cubicBezTo>
                    <a:pt x="189" y="155"/>
                    <a:pt x="189" y="155"/>
                    <a:pt x="189" y="155"/>
                  </a:cubicBezTo>
                  <a:cubicBezTo>
                    <a:pt x="192" y="150"/>
                    <a:pt x="194" y="144"/>
                    <a:pt x="196" y="139"/>
                  </a:cubicBezTo>
                  <a:cubicBezTo>
                    <a:pt x="223" y="134"/>
                    <a:pt x="223" y="134"/>
                    <a:pt x="223" y="134"/>
                  </a:cubicBezTo>
                  <a:cubicBezTo>
                    <a:pt x="226" y="133"/>
                    <a:pt x="228" y="131"/>
                    <a:pt x="228" y="128"/>
                  </a:cubicBezTo>
                  <a:cubicBezTo>
                    <a:pt x="228" y="100"/>
                    <a:pt x="228" y="100"/>
                    <a:pt x="228" y="100"/>
                  </a:cubicBezTo>
                  <a:cubicBezTo>
                    <a:pt x="228" y="98"/>
                    <a:pt x="226" y="95"/>
                    <a:pt x="223" y="95"/>
                  </a:cubicBezTo>
                  <a:close/>
                  <a:moveTo>
                    <a:pt x="114" y="149"/>
                  </a:moveTo>
                  <a:cubicBezTo>
                    <a:pt x="95" y="149"/>
                    <a:pt x="79" y="133"/>
                    <a:pt x="79" y="114"/>
                  </a:cubicBezTo>
                  <a:cubicBezTo>
                    <a:pt x="79" y="95"/>
                    <a:pt x="95" y="79"/>
                    <a:pt x="114" y="79"/>
                  </a:cubicBezTo>
                  <a:cubicBezTo>
                    <a:pt x="133" y="79"/>
                    <a:pt x="149" y="95"/>
                    <a:pt x="149" y="114"/>
                  </a:cubicBezTo>
                  <a:cubicBezTo>
                    <a:pt x="149" y="133"/>
                    <a:pt x="133" y="149"/>
                    <a:pt x="114" y="14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/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8" name="矩形 27">
              <a:extLst>
                <a:ext uri="{FF2B5EF4-FFF2-40B4-BE49-F238E27FC236}">
                  <a16:creationId xmlns:a16="http://schemas.microsoft.com/office/drawing/2014/main" xmlns="" id="{FB8F865F-94A2-4126-BCA1-56D2399C653E}"/>
                </a:ext>
              </a:extLst>
            </p:cNvPr>
            <p:cNvSpPr/>
            <p:nvPr/>
          </p:nvSpPr>
          <p:spPr>
            <a:xfrm>
              <a:off x="2565035" y="3154214"/>
              <a:ext cx="1662680" cy="1408479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lvl="0" algn="just">
                <a:lnSpc>
                  <a:spcPct val="120000"/>
                </a:lnSpc>
              </a:pPr>
              <a:r>
                <a:rPr lang="zh-CN" altLang="en-US" sz="1400" kern="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如果以每月经营成本</a:t>
              </a:r>
              <a:r>
                <a:rPr lang="en-US" altLang="zh-CN" sz="1400" kern="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23</a:t>
              </a:r>
              <a:r>
                <a:rPr lang="zh-CN" altLang="en-US" sz="1400" kern="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万元算，那么售后和销售第一年应该以</a:t>
              </a:r>
              <a:r>
                <a:rPr lang="en-US" altLang="zh-CN" sz="1400" kern="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4</a:t>
              </a:r>
              <a:r>
                <a:rPr lang="zh-CN" altLang="en-US" sz="1400" kern="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：</a:t>
              </a:r>
              <a:r>
                <a:rPr lang="en-US" altLang="zh-CN" sz="1400" kern="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6</a:t>
              </a:r>
              <a:r>
                <a:rPr lang="zh-CN" altLang="en-US" sz="1400" kern="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的比例来承担，也就是售后部承担</a:t>
              </a:r>
              <a:r>
                <a:rPr lang="en-US" altLang="zh-CN" sz="1400" kern="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9.2</a:t>
              </a:r>
              <a:r>
                <a:rPr lang="zh-CN" altLang="en-US" sz="1400" kern="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万，销售部承担</a:t>
              </a:r>
              <a:r>
                <a:rPr lang="en-US" altLang="zh-CN" sz="1400" kern="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13.8</a:t>
              </a:r>
              <a:r>
                <a:rPr lang="zh-CN" altLang="en-US" sz="1400" kern="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万。</a:t>
              </a:r>
              <a:endParaRPr kumimoji="0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9" name="矩形 28">
              <a:extLst>
                <a:ext uri="{FF2B5EF4-FFF2-40B4-BE49-F238E27FC236}">
                  <a16:creationId xmlns:a16="http://schemas.microsoft.com/office/drawing/2014/main" xmlns="" id="{B6769B23-BABA-4FF9-BEBC-CDB4A3290A1C}"/>
                </a:ext>
              </a:extLst>
            </p:cNvPr>
            <p:cNvSpPr/>
            <p:nvPr/>
          </p:nvSpPr>
          <p:spPr>
            <a:xfrm>
              <a:off x="2448606" y="4841373"/>
              <a:ext cx="1895949" cy="309039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lvl="0" algn="ctr">
                <a:lnSpc>
                  <a:spcPct val="120000"/>
                </a:lnSpc>
              </a:pPr>
              <a:r>
                <a:rPr lang="en-US" altLang="zh-CN" sz="1600" kern="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23</a:t>
              </a:r>
              <a:r>
                <a:rPr lang="zh-CN" altLang="en-US" sz="1600" kern="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万</a:t>
              </a:r>
            </a:p>
          </p:txBody>
        </p:sp>
      </p:grpSp>
      <p:grpSp>
        <p:nvGrpSpPr>
          <p:cNvPr id="30" name="组合 29">
            <a:extLst>
              <a:ext uri="{FF2B5EF4-FFF2-40B4-BE49-F238E27FC236}">
                <a16:creationId xmlns:a16="http://schemas.microsoft.com/office/drawing/2014/main" xmlns="" id="{741ADB4D-C348-46A7-AB9C-320D0B652BFB}"/>
              </a:ext>
            </a:extLst>
          </p:cNvPr>
          <p:cNvGrpSpPr/>
          <p:nvPr/>
        </p:nvGrpSpPr>
        <p:grpSpPr>
          <a:xfrm>
            <a:off x="4890842" y="2050249"/>
            <a:ext cx="2410316" cy="3763318"/>
            <a:chOff x="5041407" y="2176810"/>
            <a:chExt cx="2065604" cy="3225106"/>
          </a:xfrm>
        </p:grpSpPr>
        <p:sp>
          <p:nvSpPr>
            <p:cNvPr id="31" name="Rectangle: Rounded Corners 53">
              <a:extLst>
                <a:ext uri="{FF2B5EF4-FFF2-40B4-BE49-F238E27FC236}">
                  <a16:creationId xmlns:a16="http://schemas.microsoft.com/office/drawing/2014/main" xmlns="" id="{5A85B7A1-16EB-4B43-9F1C-2095B264ADC0}"/>
                </a:ext>
              </a:extLst>
            </p:cNvPr>
            <p:cNvSpPr/>
            <p:nvPr/>
          </p:nvSpPr>
          <p:spPr>
            <a:xfrm>
              <a:off x="5041407" y="2176810"/>
              <a:ext cx="2065604" cy="3225106"/>
            </a:xfrm>
            <a:prstGeom prst="roundRect">
              <a:avLst>
                <a:gd name="adj" fmla="val 5000"/>
              </a:avLst>
            </a:prstGeom>
            <a:solidFill>
              <a:srgbClr val="586270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2" name="Freeform: Shape 50">
              <a:extLst>
                <a:ext uri="{FF2B5EF4-FFF2-40B4-BE49-F238E27FC236}">
                  <a16:creationId xmlns:a16="http://schemas.microsoft.com/office/drawing/2014/main" xmlns="" id="{7280118B-052A-4966-82F6-144B8FBB671C}"/>
                </a:ext>
              </a:extLst>
            </p:cNvPr>
            <p:cNvSpPr>
              <a:spLocks/>
            </p:cNvSpPr>
            <p:nvPr/>
          </p:nvSpPr>
          <p:spPr bwMode="auto">
            <a:xfrm>
              <a:off x="5800026" y="2394897"/>
              <a:ext cx="574283" cy="574283"/>
            </a:xfrm>
            <a:custGeom>
              <a:avLst/>
              <a:gdLst>
                <a:gd name="T0" fmla="*/ 130 w 236"/>
                <a:gd name="T1" fmla="*/ 1 h 236"/>
                <a:gd name="T2" fmla="*/ 118 w 236"/>
                <a:gd name="T3" fmla="*/ 0 h 236"/>
                <a:gd name="T4" fmla="*/ 30 w 236"/>
                <a:gd name="T5" fmla="*/ 40 h 236"/>
                <a:gd name="T6" fmla="*/ 68 w 236"/>
                <a:gd name="T7" fmla="*/ 105 h 236"/>
                <a:gd name="T8" fmla="*/ 130 w 236"/>
                <a:gd name="T9" fmla="*/ 1 h 236"/>
                <a:gd name="T10" fmla="*/ 20 w 236"/>
                <a:gd name="T11" fmla="*/ 52 h 236"/>
                <a:gd name="T12" fmla="*/ 0 w 236"/>
                <a:gd name="T13" fmla="*/ 118 h 236"/>
                <a:gd name="T14" fmla="*/ 5 w 236"/>
                <a:gd name="T15" fmla="*/ 153 h 236"/>
                <a:gd name="T16" fmla="*/ 81 w 236"/>
                <a:gd name="T17" fmla="*/ 153 h 236"/>
                <a:gd name="T18" fmla="*/ 20 w 236"/>
                <a:gd name="T19" fmla="*/ 52 h 236"/>
                <a:gd name="T20" fmla="*/ 225 w 236"/>
                <a:gd name="T21" fmla="*/ 68 h 236"/>
                <a:gd name="T22" fmla="*/ 145 w 236"/>
                <a:gd name="T23" fmla="*/ 3 h 236"/>
                <a:gd name="T24" fmla="*/ 106 w 236"/>
                <a:gd name="T25" fmla="*/ 68 h 236"/>
                <a:gd name="T26" fmla="*/ 225 w 236"/>
                <a:gd name="T27" fmla="*/ 68 h 236"/>
                <a:gd name="T28" fmla="*/ 130 w 236"/>
                <a:gd name="T29" fmla="*/ 167 h 236"/>
                <a:gd name="T30" fmla="*/ 11 w 236"/>
                <a:gd name="T31" fmla="*/ 167 h 236"/>
                <a:gd name="T32" fmla="*/ 96 w 236"/>
                <a:gd name="T33" fmla="*/ 234 h 236"/>
                <a:gd name="T34" fmla="*/ 93 w 236"/>
                <a:gd name="T35" fmla="*/ 232 h 236"/>
                <a:gd name="T36" fmla="*/ 130 w 236"/>
                <a:gd name="T37" fmla="*/ 167 h 236"/>
                <a:gd name="T38" fmla="*/ 230 w 236"/>
                <a:gd name="T39" fmla="*/ 82 h 236"/>
                <a:gd name="T40" fmla="*/ 155 w 236"/>
                <a:gd name="T41" fmla="*/ 82 h 236"/>
                <a:gd name="T42" fmla="*/ 215 w 236"/>
                <a:gd name="T43" fmla="*/ 186 h 236"/>
                <a:gd name="T44" fmla="*/ 236 w 236"/>
                <a:gd name="T45" fmla="*/ 118 h 236"/>
                <a:gd name="T46" fmla="*/ 230 w 236"/>
                <a:gd name="T47" fmla="*/ 82 h 236"/>
                <a:gd name="T48" fmla="*/ 108 w 236"/>
                <a:gd name="T49" fmla="*/ 236 h 236"/>
                <a:gd name="T50" fmla="*/ 118 w 236"/>
                <a:gd name="T51" fmla="*/ 236 h 236"/>
                <a:gd name="T52" fmla="*/ 205 w 236"/>
                <a:gd name="T53" fmla="*/ 198 h 236"/>
                <a:gd name="T54" fmla="*/ 167 w 236"/>
                <a:gd name="T55" fmla="*/ 132 h 236"/>
                <a:gd name="T56" fmla="*/ 108 w 236"/>
                <a:gd name="T57" fmla="*/ 236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36" h="236">
                  <a:moveTo>
                    <a:pt x="130" y="1"/>
                  </a:moveTo>
                  <a:cubicBezTo>
                    <a:pt x="126" y="0"/>
                    <a:pt x="122" y="0"/>
                    <a:pt x="118" y="0"/>
                  </a:cubicBezTo>
                  <a:cubicBezTo>
                    <a:pt x="83" y="0"/>
                    <a:pt x="51" y="16"/>
                    <a:pt x="30" y="40"/>
                  </a:cubicBezTo>
                  <a:cubicBezTo>
                    <a:pt x="68" y="105"/>
                    <a:pt x="68" y="105"/>
                    <a:pt x="68" y="105"/>
                  </a:cubicBezTo>
                  <a:lnTo>
                    <a:pt x="130" y="1"/>
                  </a:lnTo>
                  <a:close/>
                  <a:moveTo>
                    <a:pt x="20" y="52"/>
                  </a:moveTo>
                  <a:cubicBezTo>
                    <a:pt x="7" y="71"/>
                    <a:pt x="0" y="94"/>
                    <a:pt x="0" y="118"/>
                  </a:cubicBezTo>
                  <a:cubicBezTo>
                    <a:pt x="0" y="130"/>
                    <a:pt x="2" y="142"/>
                    <a:pt x="5" y="153"/>
                  </a:cubicBezTo>
                  <a:cubicBezTo>
                    <a:pt x="81" y="153"/>
                    <a:pt x="81" y="153"/>
                    <a:pt x="81" y="153"/>
                  </a:cubicBezTo>
                  <a:lnTo>
                    <a:pt x="20" y="52"/>
                  </a:lnTo>
                  <a:close/>
                  <a:moveTo>
                    <a:pt x="225" y="68"/>
                  </a:moveTo>
                  <a:cubicBezTo>
                    <a:pt x="210" y="36"/>
                    <a:pt x="180" y="11"/>
                    <a:pt x="145" y="3"/>
                  </a:cubicBezTo>
                  <a:cubicBezTo>
                    <a:pt x="106" y="68"/>
                    <a:pt x="106" y="68"/>
                    <a:pt x="106" y="68"/>
                  </a:cubicBezTo>
                  <a:lnTo>
                    <a:pt x="225" y="68"/>
                  </a:lnTo>
                  <a:close/>
                  <a:moveTo>
                    <a:pt x="130" y="167"/>
                  </a:moveTo>
                  <a:cubicBezTo>
                    <a:pt x="11" y="167"/>
                    <a:pt x="11" y="167"/>
                    <a:pt x="11" y="167"/>
                  </a:cubicBezTo>
                  <a:cubicBezTo>
                    <a:pt x="26" y="201"/>
                    <a:pt x="58" y="227"/>
                    <a:pt x="96" y="234"/>
                  </a:cubicBezTo>
                  <a:cubicBezTo>
                    <a:pt x="93" y="232"/>
                    <a:pt x="93" y="232"/>
                    <a:pt x="93" y="232"/>
                  </a:cubicBezTo>
                  <a:lnTo>
                    <a:pt x="130" y="167"/>
                  </a:lnTo>
                  <a:close/>
                  <a:moveTo>
                    <a:pt x="230" y="82"/>
                  </a:moveTo>
                  <a:cubicBezTo>
                    <a:pt x="155" y="82"/>
                    <a:pt x="155" y="82"/>
                    <a:pt x="155" y="82"/>
                  </a:cubicBezTo>
                  <a:cubicBezTo>
                    <a:pt x="215" y="186"/>
                    <a:pt x="215" y="186"/>
                    <a:pt x="215" y="186"/>
                  </a:cubicBezTo>
                  <a:cubicBezTo>
                    <a:pt x="228" y="167"/>
                    <a:pt x="236" y="143"/>
                    <a:pt x="236" y="118"/>
                  </a:cubicBezTo>
                  <a:cubicBezTo>
                    <a:pt x="236" y="106"/>
                    <a:pt x="234" y="94"/>
                    <a:pt x="230" y="82"/>
                  </a:cubicBezTo>
                  <a:close/>
                  <a:moveTo>
                    <a:pt x="108" y="236"/>
                  </a:moveTo>
                  <a:cubicBezTo>
                    <a:pt x="111" y="236"/>
                    <a:pt x="115" y="236"/>
                    <a:pt x="118" y="236"/>
                  </a:cubicBezTo>
                  <a:cubicBezTo>
                    <a:pt x="152" y="236"/>
                    <a:pt x="183" y="221"/>
                    <a:pt x="205" y="198"/>
                  </a:cubicBezTo>
                  <a:cubicBezTo>
                    <a:pt x="167" y="132"/>
                    <a:pt x="167" y="132"/>
                    <a:pt x="167" y="132"/>
                  </a:cubicBezTo>
                  <a:lnTo>
                    <a:pt x="108" y="23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/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3" name="Rectangle 54">
              <a:extLst>
                <a:ext uri="{FF2B5EF4-FFF2-40B4-BE49-F238E27FC236}">
                  <a16:creationId xmlns:a16="http://schemas.microsoft.com/office/drawing/2014/main" xmlns="" id="{E5147F73-22AF-4545-BC83-465B01F5FF08}"/>
                </a:ext>
              </a:extLst>
            </p:cNvPr>
            <p:cNvSpPr/>
            <p:nvPr/>
          </p:nvSpPr>
          <p:spPr bwMode="auto">
            <a:xfrm>
              <a:off x="5149152" y="4855758"/>
              <a:ext cx="1876033" cy="293715"/>
            </a:xfrm>
            <a:prstGeom prst="rect">
              <a:avLst/>
            </a:prstGeom>
            <a:solidFill>
              <a:srgbClr val="FFFFF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wrap="none" anchor="ctr">
              <a:norm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778495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4" name="矩形 33">
              <a:extLst>
                <a:ext uri="{FF2B5EF4-FFF2-40B4-BE49-F238E27FC236}">
                  <a16:creationId xmlns:a16="http://schemas.microsoft.com/office/drawing/2014/main" xmlns="" id="{73F0F147-4EB6-4A91-AB73-5C266E45A001}"/>
                </a:ext>
              </a:extLst>
            </p:cNvPr>
            <p:cNvSpPr/>
            <p:nvPr/>
          </p:nvSpPr>
          <p:spPr>
            <a:xfrm>
              <a:off x="5150140" y="4841373"/>
              <a:ext cx="1895949" cy="309039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lvl="0" algn="ctr">
                <a:lnSpc>
                  <a:spcPct val="120000"/>
                </a:lnSpc>
              </a:pPr>
              <a:r>
                <a:rPr lang="en-US" altLang="zh-CN" sz="1600" kern="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6</a:t>
              </a:r>
              <a:r>
                <a:rPr lang="zh-CN" altLang="en-US" sz="1600" kern="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个月</a:t>
              </a:r>
            </a:p>
          </p:txBody>
        </p:sp>
        <p:sp>
          <p:nvSpPr>
            <p:cNvPr id="35" name="矩形 34">
              <a:extLst>
                <a:ext uri="{FF2B5EF4-FFF2-40B4-BE49-F238E27FC236}">
                  <a16:creationId xmlns:a16="http://schemas.microsoft.com/office/drawing/2014/main" xmlns="" id="{250DCEA6-5528-4B40-A10F-B8471B9CA7B9}"/>
                </a:ext>
              </a:extLst>
            </p:cNvPr>
            <p:cNvSpPr/>
            <p:nvPr/>
          </p:nvSpPr>
          <p:spPr>
            <a:xfrm>
              <a:off x="5247915" y="3154214"/>
              <a:ext cx="1653473" cy="1408478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lvl="0" algn="just">
                <a:lnSpc>
                  <a:spcPct val="120000"/>
                </a:lnSpc>
              </a:pPr>
              <a:r>
                <a:rPr lang="zh-CN" altLang="en-US" sz="1400" kern="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售后以</a:t>
              </a:r>
              <a:r>
                <a:rPr lang="en-US" altLang="zh-CN" sz="1400" kern="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45%</a:t>
              </a:r>
              <a:r>
                <a:rPr lang="zh-CN" altLang="en-US" sz="1400" kern="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的毛利来算，要做到</a:t>
              </a:r>
              <a:r>
                <a:rPr lang="en-US" altLang="zh-CN" sz="1400" kern="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21</a:t>
              </a:r>
              <a:r>
                <a:rPr lang="zh-CN" altLang="en-US" sz="1400" kern="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万的产值才能持平。销售部以每台车</a:t>
              </a:r>
              <a:r>
                <a:rPr lang="en-US" altLang="zh-CN" sz="1400" kern="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1.5</a:t>
              </a:r>
              <a:r>
                <a:rPr lang="zh-CN" altLang="en-US" sz="1400" kern="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万元的毛利算，要买</a:t>
              </a:r>
              <a:r>
                <a:rPr lang="en-US" altLang="zh-CN" sz="1400" kern="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9</a:t>
              </a:r>
              <a:r>
                <a:rPr lang="zh-CN" altLang="en-US" sz="1400" kern="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台车才能持平。</a:t>
              </a:r>
            </a:p>
          </p:txBody>
        </p:sp>
      </p:grpSp>
      <p:grpSp>
        <p:nvGrpSpPr>
          <p:cNvPr id="36" name="组合 35">
            <a:extLst>
              <a:ext uri="{FF2B5EF4-FFF2-40B4-BE49-F238E27FC236}">
                <a16:creationId xmlns:a16="http://schemas.microsoft.com/office/drawing/2014/main" xmlns="" id="{7FADC513-690A-4249-8985-E5870011460C}"/>
              </a:ext>
            </a:extLst>
          </p:cNvPr>
          <p:cNvGrpSpPr/>
          <p:nvPr/>
        </p:nvGrpSpPr>
        <p:grpSpPr>
          <a:xfrm>
            <a:off x="8051287" y="2050249"/>
            <a:ext cx="2410316" cy="3763318"/>
            <a:chOff x="7776897" y="2176810"/>
            <a:chExt cx="2065604" cy="3225106"/>
          </a:xfrm>
        </p:grpSpPr>
        <p:sp>
          <p:nvSpPr>
            <p:cNvPr id="37" name="Rectangle: Rounded Corners 60">
              <a:extLst>
                <a:ext uri="{FF2B5EF4-FFF2-40B4-BE49-F238E27FC236}">
                  <a16:creationId xmlns:a16="http://schemas.microsoft.com/office/drawing/2014/main" xmlns="" id="{AFC24CD0-7216-4E0E-B3B3-59827F1AE112}"/>
                </a:ext>
              </a:extLst>
            </p:cNvPr>
            <p:cNvSpPr/>
            <p:nvPr/>
          </p:nvSpPr>
          <p:spPr>
            <a:xfrm>
              <a:off x="7776897" y="2176810"/>
              <a:ext cx="2065604" cy="3225106"/>
            </a:xfrm>
            <a:prstGeom prst="roundRect">
              <a:avLst>
                <a:gd name="adj" fmla="val 5000"/>
              </a:avLst>
            </a:prstGeom>
            <a:solidFill>
              <a:srgbClr val="000000">
                <a:lumMod val="50000"/>
                <a:lumOff val="50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8" name="Freeform: Shape 48">
              <a:extLst>
                <a:ext uri="{FF2B5EF4-FFF2-40B4-BE49-F238E27FC236}">
                  <a16:creationId xmlns:a16="http://schemas.microsoft.com/office/drawing/2014/main" xmlns="" id="{584F4584-9C50-4E32-8F8A-06958B3D4197}"/>
                </a:ext>
              </a:extLst>
            </p:cNvPr>
            <p:cNvSpPr>
              <a:spLocks/>
            </p:cNvSpPr>
            <p:nvPr/>
          </p:nvSpPr>
          <p:spPr bwMode="auto">
            <a:xfrm>
              <a:off x="8535516" y="2394897"/>
              <a:ext cx="574283" cy="574283"/>
            </a:xfrm>
            <a:custGeom>
              <a:avLst/>
              <a:gdLst>
                <a:gd name="T0" fmla="*/ 118 w 236"/>
                <a:gd name="T1" fmla="*/ 0 h 236"/>
                <a:gd name="T2" fmla="*/ 0 w 236"/>
                <a:gd name="T3" fmla="*/ 118 h 236"/>
                <a:gd name="T4" fmla="*/ 118 w 236"/>
                <a:gd name="T5" fmla="*/ 236 h 236"/>
                <a:gd name="T6" fmla="*/ 236 w 236"/>
                <a:gd name="T7" fmla="*/ 118 h 236"/>
                <a:gd name="T8" fmla="*/ 118 w 236"/>
                <a:gd name="T9" fmla="*/ 0 h 236"/>
                <a:gd name="T10" fmla="*/ 106 w 236"/>
                <a:gd name="T11" fmla="*/ 171 h 236"/>
                <a:gd name="T12" fmla="*/ 54 w 236"/>
                <a:gd name="T13" fmla="*/ 163 h 236"/>
                <a:gd name="T14" fmla="*/ 54 w 236"/>
                <a:gd name="T15" fmla="*/ 121 h 236"/>
                <a:gd name="T16" fmla="*/ 106 w 236"/>
                <a:gd name="T17" fmla="*/ 121 h 236"/>
                <a:gd name="T18" fmla="*/ 106 w 236"/>
                <a:gd name="T19" fmla="*/ 171 h 236"/>
                <a:gd name="T20" fmla="*/ 106 w 236"/>
                <a:gd name="T21" fmla="*/ 114 h 236"/>
                <a:gd name="T22" fmla="*/ 54 w 236"/>
                <a:gd name="T23" fmla="*/ 114 h 236"/>
                <a:gd name="T24" fmla="*/ 54 w 236"/>
                <a:gd name="T25" fmla="*/ 72 h 236"/>
                <a:gd name="T26" fmla="*/ 106 w 236"/>
                <a:gd name="T27" fmla="*/ 64 h 236"/>
                <a:gd name="T28" fmla="*/ 106 w 236"/>
                <a:gd name="T29" fmla="*/ 114 h 236"/>
                <a:gd name="T30" fmla="*/ 182 w 236"/>
                <a:gd name="T31" fmla="*/ 182 h 236"/>
                <a:gd name="T32" fmla="*/ 113 w 236"/>
                <a:gd name="T33" fmla="*/ 172 h 236"/>
                <a:gd name="T34" fmla="*/ 113 w 236"/>
                <a:gd name="T35" fmla="*/ 121 h 236"/>
                <a:gd name="T36" fmla="*/ 182 w 236"/>
                <a:gd name="T37" fmla="*/ 121 h 236"/>
                <a:gd name="T38" fmla="*/ 182 w 236"/>
                <a:gd name="T39" fmla="*/ 182 h 236"/>
                <a:gd name="T40" fmla="*/ 182 w 236"/>
                <a:gd name="T41" fmla="*/ 114 h 236"/>
                <a:gd name="T42" fmla="*/ 113 w 236"/>
                <a:gd name="T43" fmla="*/ 114 h 236"/>
                <a:gd name="T44" fmla="*/ 113 w 236"/>
                <a:gd name="T45" fmla="*/ 63 h 236"/>
                <a:gd name="T46" fmla="*/ 182 w 236"/>
                <a:gd name="T47" fmla="*/ 53 h 236"/>
                <a:gd name="T48" fmla="*/ 182 w 236"/>
                <a:gd name="T49" fmla="*/ 114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36" h="236">
                  <a:moveTo>
                    <a:pt x="118" y="0"/>
                  </a:moveTo>
                  <a:cubicBezTo>
                    <a:pt x="53" y="0"/>
                    <a:pt x="0" y="53"/>
                    <a:pt x="0" y="118"/>
                  </a:cubicBezTo>
                  <a:cubicBezTo>
                    <a:pt x="0" y="183"/>
                    <a:pt x="53" y="236"/>
                    <a:pt x="118" y="236"/>
                  </a:cubicBezTo>
                  <a:cubicBezTo>
                    <a:pt x="183" y="236"/>
                    <a:pt x="236" y="183"/>
                    <a:pt x="236" y="118"/>
                  </a:cubicBezTo>
                  <a:cubicBezTo>
                    <a:pt x="236" y="53"/>
                    <a:pt x="183" y="0"/>
                    <a:pt x="118" y="0"/>
                  </a:cubicBezTo>
                  <a:close/>
                  <a:moveTo>
                    <a:pt x="106" y="171"/>
                  </a:moveTo>
                  <a:cubicBezTo>
                    <a:pt x="54" y="163"/>
                    <a:pt x="54" y="163"/>
                    <a:pt x="54" y="163"/>
                  </a:cubicBezTo>
                  <a:cubicBezTo>
                    <a:pt x="54" y="121"/>
                    <a:pt x="54" y="121"/>
                    <a:pt x="54" y="121"/>
                  </a:cubicBezTo>
                  <a:cubicBezTo>
                    <a:pt x="106" y="121"/>
                    <a:pt x="106" y="121"/>
                    <a:pt x="106" y="121"/>
                  </a:cubicBezTo>
                  <a:lnTo>
                    <a:pt x="106" y="171"/>
                  </a:lnTo>
                  <a:close/>
                  <a:moveTo>
                    <a:pt x="106" y="114"/>
                  </a:moveTo>
                  <a:cubicBezTo>
                    <a:pt x="54" y="114"/>
                    <a:pt x="54" y="114"/>
                    <a:pt x="54" y="114"/>
                  </a:cubicBezTo>
                  <a:cubicBezTo>
                    <a:pt x="54" y="72"/>
                    <a:pt x="54" y="72"/>
                    <a:pt x="54" y="72"/>
                  </a:cubicBezTo>
                  <a:cubicBezTo>
                    <a:pt x="106" y="64"/>
                    <a:pt x="106" y="64"/>
                    <a:pt x="106" y="64"/>
                  </a:cubicBezTo>
                  <a:lnTo>
                    <a:pt x="106" y="114"/>
                  </a:lnTo>
                  <a:close/>
                  <a:moveTo>
                    <a:pt x="182" y="182"/>
                  </a:moveTo>
                  <a:cubicBezTo>
                    <a:pt x="113" y="172"/>
                    <a:pt x="113" y="172"/>
                    <a:pt x="113" y="172"/>
                  </a:cubicBezTo>
                  <a:cubicBezTo>
                    <a:pt x="113" y="121"/>
                    <a:pt x="113" y="121"/>
                    <a:pt x="113" y="121"/>
                  </a:cubicBezTo>
                  <a:cubicBezTo>
                    <a:pt x="182" y="121"/>
                    <a:pt x="182" y="121"/>
                    <a:pt x="182" y="121"/>
                  </a:cubicBezTo>
                  <a:lnTo>
                    <a:pt x="182" y="182"/>
                  </a:lnTo>
                  <a:close/>
                  <a:moveTo>
                    <a:pt x="182" y="114"/>
                  </a:moveTo>
                  <a:cubicBezTo>
                    <a:pt x="113" y="114"/>
                    <a:pt x="113" y="114"/>
                    <a:pt x="113" y="114"/>
                  </a:cubicBezTo>
                  <a:cubicBezTo>
                    <a:pt x="113" y="63"/>
                    <a:pt x="113" y="63"/>
                    <a:pt x="113" y="63"/>
                  </a:cubicBezTo>
                  <a:cubicBezTo>
                    <a:pt x="182" y="53"/>
                    <a:pt x="182" y="53"/>
                    <a:pt x="182" y="53"/>
                  </a:cubicBezTo>
                  <a:lnTo>
                    <a:pt x="182" y="11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/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9" name="Rectangle 61">
              <a:extLst>
                <a:ext uri="{FF2B5EF4-FFF2-40B4-BE49-F238E27FC236}">
                  <a16:creationId xmlns:a16="http://schemas.microsoft.com/office/drawing/2014/main" xmlns="" id="{58F5D44D-9D51-40E4-BA7C-0168C1846A13}"/>
                </a:ext>
              </a:extLst>
            </p:cNvPr>
            <p:cNvSpPr/>
            <p:nvPr/>
          </p:nvSpPr>
          <p:spPr bwMode="auto">
            <a:xfrm>
              <a:off x="7884642" y="4855758"/>
              <a:ext cx="1876033" cy="293715"/>
            </a:xfrm>
            <a:prstGeom prst="rect">
              <a:avLst/>
            </a:prstGeom>
            <a:solidFill>
              <a:srgbClr val="FFFFF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wrap="none" anchor="ctr">
              <a:norm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778495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0" name="矩形 39">
              <a:extLst>
                <a:ext uri="{FF2B5EF4-FFF2-40B4-BE49-F238E27FC236}">
                  <a16:creationId xmlns:a16="http://schemas.microsoft.com/office/drawing/2014/main" xmlns="" id="{6D29F84B-FAF0-442E-A978-F06DA3C0AA62}"/>
                </a:ext>
              </a:extLst>
            </p:cNvPr>
            <p:cNvSpPr/>
            <p:nvPr/>
          </p:nvSpPr>
          <p:spPr>
            <a:xfrm>
              <a:off x="7874682" y="4841373"/>
              <a:ext cx="1895949" cy="309039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lvl="0" algn="ctr">
                <a:lnSpc>
                  <a:spcPct val="120000"/>
                </a:lnSpc>
              </a:pPr>
              <a:r>
                <a:rPr lang="en-US" altLang="zh-CN" sz="1600" kern="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</a:t>
              </a:r>
              <a:r>
                <a:rPr lang="zh-CN" altLang="en-US" sz="1600" kern="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年</a:t>
              </a:r>
            </a:p>
          </p:txBody>
        </p:sp>
        <p:sp>
          <p:nvSpPr>
            <p:cNvPr id="41" name="矩形 40">
              <a:extLst>
                <a:ext uri="{FF2B5EF4-FFF2-40B4-BE49-F238E27FC236}">
                  <a16:creationId xmlns:a16="http://schemas.microsoft.com/office/drawing/2014/main" xmlns="" id="{D93805EE-B275-40C2-8E46-43B0DD10BD7D}"/>
                </a:ext>
              </a:extLst>
            </p:cNvPr>
            <p:cNvSpPr/>
            <p:nvPr/>
          </p:nvSpPr>
          <p:spPr>
            <a:xfrm>
              <a:off x="7987604" y="3154214"/>
              <a:ext cx="1655881" cy="1610913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lvl="0" algn="just">
                <a:lnSpc>
                  <a:spcPct val="120000"/>
                </a:lnSpc>
              </a:pPr>
              <a:r>
                <a:rPr lang="zh-CN" altLang="en-US" sz="1400" kern="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计划公司在前半年内为亏损期，争取在一年到一年半期间，这六个月能平均做到月产值在</a:t>
              </a:r>
              <a:r>
                <a:rPr lang="en-US" altLang="zh-CN" sz="1400" kern="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80</a:t>
              </a:r>
              <a:r>
                <a:rPr lang="zh-CN" altLang="en-US" sz="1400" kern="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万，在一年半到两年时间收回成本。</a:t>
              </a:r>
              <a:endParaRPr kumimoji="0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842246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等腰三角形 1">
            <a:extLst>
              <a:ext uri="{FF2B5EF4-FFF2-40B4-BE49-F238E27FC236}">
                <a16:creationId xmlns:a16="http://schemas.microsoft.com/office/drawing/2014/main" xmlns="" id="{1E681663-979A-4307-81CA-385F50E47721}"/>
              </a:ext>
            </a:extLst>
          </p:cNvPr>
          <p:cNvSpPr/>
          <p:nvPr/>
        </p:nvSpPr>
        <p:spPr>
          <a:xfrm rot="5400000">
            <a:off x="-68579" y="342600"/>
            <a:ext cx="994396" cy="857236"/>
          </a:xfrm>
          <a:prstGeom prst="triangle">
            <a:avLst>
              <a:gd name="adj" fmla="val 63472"/>
            </a:avLst>
          </a:prstGeom>
          <a:solidFill>
            <a:srgbClr val="E2231A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grpSp>
        <p:nvGrpSpPr>
          <p:cNvPr id="3" name="组合 2">
            <a:extLst>
              <a:ext uri="{FF2B5EF4-FFF2-40B4-BE49-F238E27FC236}">
                <a16:creationId xmlns:a16="http://schemas.microsoft.com/office/drawing/2014/main" xmlns="" id="{13435B18-042A-4D21-B69B-9BF416CF433F}"/>
              </a:ext>
            </a:extLst>
          </p:cNvPr>
          <p:cNvGrpSpPr/>
          <p:nvPr/>
        </p:nvGrpSpPr>
        <p:grpSpPr>
          <a:xfrm>
            <a:off x="1055439" y="550092"/>
            <a:ext cx="6660839" cy="763582"/>
            <a:chOff x="874713" y="281210"/>
            <a:chExt cx="6558644" cy="763582"/>
          </a:xfrm>
        </p:grpSpPr>
        <p:sp>
          <p:nvSpPr>
            <p:cNvPr id="4" name="文本框 3">
              <a:extLst>
                <a:ext uri="{FF2B5EF4-FFF2-40B4-BE49-F238E27FC236}">
                  <a16:creationId xmlns:a16="http://schemas.microsoft.com/office/drawing/2014/main" xmlns="" id="{22BC3D22-A592-4474-8183-C236743FCA1A}"/>
                </a:ext>
              </a:extLst>
            </p:cNvPr>
            <p:cNvSpPr txBox="1"/>
            <p:nvPr/>
          </p:nvSpPr>
          <p:spPr>
            <a:xfrm>
              <a:off x="874713" y="281210"/>
              <a:ext cx="2606268" cy="58477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3200" b="1" dirty="0">
                  <a:solidFill>
                    <a:srgbClr val="E2231A"/>
                  </a:solidFill>
                  <a:latin typeface="Arial"/>
                </a:rPr>
                <a:t>投资回报预估</a:t>
              </a:r>
            </a:p>
          </p:txBody>
        </p:sp>
        <p:sp>
          <p:nvSpPr>
            <p:cNvPr id="5" name="文本框 4">
              <a:extLst>
                <a:ext uri="{FF2B5EF4-FFF2-40B4-BE49-F238E27FC236}">
                  <a16:creationId xmlns:a16="http://schemas.microsoft.com/office/drawing/2014/main" xmlns="" id="{4B609DC4-95A5-4665-89F5-9583D6659354}"/>
                </a:ext>
              </a:extLst>
            </p:cNvPr>
            <p:cNvSpPr txBox="1"/>
            <p:nvPr/>
          </p:nvSpPr>
          <p:spPr>
            <a:xfrm>
              <a:off x="874713" y="775551"/>
              <a:ext cx="6558644" cy="26924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100" dirty="0">
                  <a:solidFill>
                    <a:prstClr val="white">
                      <a:lumMod val="50000"/>
                    </a:prstClr>
                  </a:solidFill>
                  <a:latin typeface="Arial"/>
                </a:rPr>
                <a:t>Investment return forecast</a:t>
              </a:r>
            </a:p>
          </p:txBody>
        </p:sp>
      </p:grpSp>
      <p:grpSp>
        <p:nvGrpSpPr>
          <p:cNvPr id="35" name="组合 34">
            <a:extLst>
              <a:ext uri="{FF2B5EF4-FFF2-40B4-BE49-F238E27FC236}">
                <a16:creationId xmlns:a16="http://schemas.microsoft.com/office/drawing/2014/main" xmlns="" id="{3632F04D-3802-482E-B835-F211F939E44C}"/>
              </a:ext>
            </a:extLst>
          </p:cNvPr>
          <p:cNvGrpSpPr/>
          <p:nvPr/>
        </p:nvGrpSpPr>
        <p:grpSpPr>
          <a:xfrm>
            <a:off x="1230642" y="2437815"/>
            <a:ext cx="1877767" cy="1877767"/>
            <a:chOff x="1301286" y="2082400"/>
            <a:chExt cx="1877767" cy="1877767"/>
          </a:xfrm>
        </p:grpSpPr>
        <p:sp>
          <p:nvSpPr>
            <p:cNvPr id="36" name="Pie 9">
              <a:extLst>
                <a:ext uri="{FF2B5EF4-FFF2-40B4-BE49-F238E27FC236}">
                  <a16:creationId xmlns:a16="http://schemas.microsoft.com/office/drawing/2014/main" xmlns="" id="{9508A611-0934-4FEC-93FB-9F2FB175797F}"/>
                </a:ext>
              </a:extLst>
            </p:cNvPr>
            <p:cNvSpPr/>
            <p:nvPr/>
          </p:nvSpPr>
          <p:spPr>
            <a:xfrm>
              <a:off x="1301286" y="2082400"/>
              <a:ext cx="1877767" cy="1877767"/>
            </a:xfrm>
            <a:prstGeom prst="pie">
              <a:avLst>
                <a:gd name="adj1" fmla="val 11220407"/>
                <a:gd name="adj2" fmla="val 16200000"/>
              </a:avLst>
            </a:prstGeom>
            <a:solidFill>
              <a:srgbClr val="E2231A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799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微软雅黑"/>
                <a:cs typeface="+mn-ea"/>
                <a:sym typeface="+mn-lt"/>
              </a:endParaRPr>
            </a:p>
          </p:txBody>
        </p:sp>
        <p:sp>
          <p:nvSpPr>
            <p:cNvPr id="37" name="Oval 1">
              <a:extLst>
                <a:ext uri="{FF2B5EF4-FFF2-40B4-BE49-F238E27FC236}">
                  <a16:creationId xmlns:a16="http://schemas.microsoft.com/office/drawing/2014/main" xmlns="" id="{39638177-52FB-41E8-B475-95193CD11AEE}"/>
                </a:ext>
              </a:extLst>
            </p:cNvPr>
            <p:cNvSpPr/>
            <p:nvPr/>
          </p:nvSpPr>
          <p:spPr>
            <a:xfrm>
              <a:off x="1516095" y="2297209"/>
              <a:ext cx="1448148" cy="1448148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 w="2540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799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  <a:cs typeface="+mn-ea"/>
                <a:sym typeface="+mn-lt"/>
              </a:endParaRPr>
            </a:p>
          </p:txBody>
        </p:sp>
        <p:sp>
          <p:nvSpPr>
            <p:cNvPr id="38" name="TextBox 29">
              <a:extLst>
                <a:ext uri="{FF2B5EF4-FFF2-40B4-BE49-F238E27FC236}">
                  <a16:creationId xmlns:a16="http://schemas.microsoft.com/office/drawing/2014/main" xmlns="" id="{1ECABA4B-1E97-4112-9E37-12512711DD3D}"/>
                </a:ext>
              </a:extLst>
            </p:cNvPr>
            <p:cNvSpPr txBox="1"/>
            <p:nvPr/>
          </p:nvSpPr>
          <p:spPr>
            <a:xfrm>
              <a:off x="1777782" y="2709295"/>
              <a:ext cx="924772" cy="5841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198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Lifeline JL" panose="00000400000000000000" pitchFamily="2" charset="0"/>
                  <a:ea typeface="宋体" panose="02010600030101010101" pitchFamily="2" charset="-122"/>
                  <a:cs typeface="+mn-ea"/>
                  <a:sym typeface="+mn-lt"/>
                </a:rPr>
                <a:t>20%</a:t>
              </a:r>
            </a:p>
          </p:txBody>
        </p:sp>
      </p:grpSp>
      <p:grpSp>
        <p:nvGrpSpPr>
          <p:cNvPr id="39" name="组合 38">
            <a:extLst>
              <a:ext uri="{FF2B5EF4-FFF2-40B4-BE49-F238E27FC236}">
                <a16:creationId xmlns:a16="http://schemas.microsoft.com/office/drawing/2014/main" xmlns="" id="{F37E5127-6FBB-4BE0-8C29-2C9EDFBE75BC}"/>
              </a:ext>
            </a:extLst>
          </p:cNvPr>
          <p:cNvGrpSpPr/>
          <p:nvPr/>
        </p:nvGrpSpPr>
        <p:grpSpPr>
          <a:xfrm>
            <a:off x="3799080" y="2437815"/>
            <a:ext cx="1877767" cy="1877767"/>
            <a:chOff x="3869724" y="2082400"/>
            <a:chExt cx="1877767" cy="1877767"/>
          </a:xfrm>
        </p:grpSpPr>
        <p:sp>
          <p:nvSpPr>
            <p:cNvPr id="40" name="Pie 10">
              <a:extLst>
                <a:ext uri="{FF2B5EF4-FFF2-40B4-BE49-F238E27FC236}">
                  <a16:creationId xmlns:a16="http://schemas.microsoft.com/office/drawing/2014/main" xmlns="" id="{5551588D-8721-470D-B543-12033913FE41}"/>
                </a:ext>
              </a:extLst>
            </p:cNvPr>
            <p:cNvSpPr/>
            <p:nvPr/>
          </p:nvSpPr>
          <p:spPr>
            <a:xfrm>
              <a:off x="3869724" y="2082400"/>
              <a:ext cx="1877767" cy="1877767"/>
            </a:xfrm>
            <a:prstGeom prst="pie">
              <a:avLst>
                <a:gd name="adj1" fmla="val 5358636"/>
                <a:gd name="adj2" fmla="val 16200000"/>
              </a:avLst>
            </a:prstGeom>
            <a:solidFill>
              <a:srgbClr val="E2231A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799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微软雅黑"/>
                <a:cs typeface="+mn-ea"/>
                <a:sym typeface="+mn-lt"/>
              </a:endParaRPr>
            </a:p>
          </p:txBody>
        </p:sp>
        <p:sp>
          <p:nvSpPr>
            <p:cNvPr id="41" name="Oval 2">
              <a:extLst>
                <a:ext uri="{FF2B5EF4-FFF2-40B4-BE49-F238E27FC236}">
                  <a16:creationId xmlns:a16="http://schemas.microsoft.com/office/drawing/2014/main" xmlns="" id="{E78EFF61-9856-470E-89A8-7EEB12A70F9B}"/>
                </a:ext>
              </a:extLst>
            </p:cNvPr>
            <p:cNvSpPr/>
            <p:nvPr/>
          </p:nvSpPr>
          <p:spPr>
            <a:xfrm>
              <a:off x="4084534" y="2297209"/>
              <a:ext cx="1448148" cy="1448148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 w="2540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799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  <a:cs typeface="+mn-ea"/>
                <a:sym typeface="+mn-lt"/>
              </a:endParaRPr>
            </a:p>
          </p:txBody>
        </p:sp>
        <p:sp>
          <p:nvSpPr>
            <p:cNvPr id="42" name="TextBox 30">
              <a:extLst>
                <a:ext uri="{FF2B5EF4-FFF2-40B4-BE49-F238E27FC236}">
                  <a16:creationId xmlns:a16="http://schemas.microsoft.com/office/drawing/2014/main" xmlns="" id="{B56DE9AA-3B04-4A38-889F-1B1527E7D8D6}"/>
                </a:ext>
              </a:extLst>
            </p:cNvPr>
            <p:cNvSpPr txBox="1"/>
            <p:nvPr/>
          </p:nvSpPr>
          <p:spPr>
            <a:xfrm>
              <a:off x="4346221" y="2709295"/>
              <a:ext cx="924772" cy="5841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198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Lifeline JL" panose="00000400000000000000" pitchFamily="2" charset="0"/>
                  <a:ea typeface="宋体" panose="02010600030101010101" pitchFamily="2" charset="-122"/>
                  <a:cs typeface="+mn-ea"/>
                  <a:sym typeface="+mn-lt"/>
                </a:rPr>
                <a:t>50%</a:t>
              </a:r>
            </a:p>
          </p:txBody>
        </p:sp>
      </p:grpSp>
      <p:grpSp>
        <p:nvGrpSpPr>
          <p:cNvPr id="43" name="组合 42">
            <a:extLst>
              <a:ext uri="{FF2B5EF4-FFF2-40B4-BE49-F238E27FC236}">
                <a16:creationId xmlns:a16="http://schemas.microsoft.com/office/drawing/2014/main" xmlns="" id="{5F0D51AA-5378-4F62-A096-6725159A9777}"/>
              </a:ext>
            </a:extLst>
          </p:cNvPr>
          <p:cNvGrpSpPr/>
          <p:nvPr/>
        </p:nvGrpSpPr>
        <p:grpSpPr>
          <a:xfrm>
            <a:off x="6367519" y="2437815"/>
            <a:ext cx="1877767" cy="1877767"/>
            <a:chOff x="6438163" y="2082400"/>
            <a:chExt cx="1877767" cy="1877767"/>
          </a:xfrm>
        </p:grpSpPr>
        <p:sp>
          <p:nvSpPr>
            <p:cNvPr id="44" name="Pie 11">
              <a:extLst>
                <a:ext uri="{FF2B5EF4-FFF2-40B4-BE49-F238E27FC236}">
                  <a16:creationId xmlns:a16="http://schemas.microsoft.com/office/drawing/2014/main" xmlns="" id="{65F2C6A4-CF17-4838-AAC1-23738EDAEA18}"/>
                </a:ext>
              </a:extLst>
            </p:cNvPr>
            <p:cNvSpPr/>
            <p:nvPr/>
          </p:nvSpPr>
          <p:spPr>
            <a:xfrm>
              <a:off x="6438163" y="2082400"/>
              <a:ext cx="1877767" cy="1877767"/>
            </a:xfrm>
            <a:prstGeom prst="pie">
              <a:avLst>
                <a:gd name="adj1" fmla="val 10635691"/>
                <a:gd name="adj2" fmla="val 14945890"/>
              </a:avLst>
            </a:prstGeom>
            <a:solidFill>
              <a:srgbClr val="E2231A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799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微软雅黑"/>
                <a:cs typeface="+mn-ea"/>
                <a:sym typeface="+mn-lt"/>
              </a:endParaRPr>
            </a:p>
          </p:txBody>
        </p:sp>
        <p:sp>
          <p:nvSpPr>
            <p:cNvPr id="45" name="Oval 3">
              <a:extLst>
                <a:ext uri="{FF2B5EF4-FFF2-40B4-BE49-F238E27FC236}">
                  <a16:creationId xmlns:a16="http://schemas.microsoft.com/office/drawing/2014/main" xmlns="" id="{5EDD3B72-FAC5-4112-8822-B580DEDB0E62}"/>
                </a:ext>
              </a:extLst>
            </p:cNvPr>
            <p:cNvSpPr/>
            <p:nvPr/>
          </p:nvSpPr>
          <p:spPr>
            <a:xfrm>
              <a:off x="6652972" y="2297209"/>
              <a:ext cx="1448148" cy="1448148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 w="2540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799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  <a:cs typeface="+mn-ea"/>
                <a:sym typeface="+mn-lt"/>
              </a:endParaRPr>
            </a:p>
          </p:txBody>
        </p:sp>
        <p:sp>
          <p:nvSpPr>
            <p:cNvPr id="46" name="TextBox 31">
              <a:extLst>
                <a:ext uri="{FF2B5EF4-FFF2-40B4-BE49-F238E27FC236}">
                  <a16:creationId xmlns:a16="http://schemas.microsoft.com/office/drawing/2014/main" xmlns="" id="{3E274491-A7C2-40EE-B911-DF39519AD781}"/>
                </a:ext>
              </a:extLst>
            </p:cNvPr>
            <p:cNvSpPr txBox="1"/>
            <p:nvPr/>
          </p:nvSpPr>
          <p:spPr>
            <a:xfrm>
              <a:off x="6914660" y="2709295"/>
              <a:ext cx="924772" cy="5841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198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Lifeline JL" panose="00000400000000000000" pitchFamily="2" charset="0"/>
                  <a:ea typeface="宋体" panose="02010600030101010101" pitchFamily="2" charset="-122"/>
                  <a:cs typeface="+mn-ea"/>
                  <a:sym typeface="+mn-lt"/>
                </a:rPr>
                <a:t>20%</a:t>
              </a:r>
            </a:p>
          </p:txBody>
        </p:sp>
      </p:grpSp>
      <p:grpSp>
        <p:nvGrpSpPr>
          <p:cNvPr id="47" name="组合 46">
            <a:extLst>
              <a:ext uri="{FF2B5EF4-FFF2-40B4-BE49-F238E27FC236}">
                <a16:creationId xmlns:a16="http://schemas.microsoft.com/office/drawing/2014/main" xmlns="" id="{1B94144A-AF13-4162-907D-1FF8DAEAECDB}"/>
              </a:ext>
            </a:extLst>
          </p:cNvPr>
          <p:cNvGrpSpPr/>
          <p:nvPr/>
        </p:nvGrpSpPr>
        <p:grpSpPr>
          <a:xfrm>
            <a:off x="8935957" y="2437815"/>
            <a:ext cx="1877767" cy="1877767"/>
            <a:chOff x="9006601" y="2082400"/>
            <a:chExt cx="1877767" cy="1877767"/>
          </a:xfrm>
        </p:grpSpPr>
        <p:sp>
          <p:nvSpPr>
            <p:cNvPr id="48" name="Pie 12">
              <a:extLst>
                <a:ext uri="{FF2B5EF4-FFF2-40B4-BE49-F238E27FC236}">
                  <a16:creationId xmlns:a16="http://schemas.microsoft.com/office/drawing/2014/main" xmlns="" id="{9B7F2948-7FD4-40C6-8A63-BEE42EE4F5AE}"/>
                </a:ext>
              </a:extLst>
            </p:cNvPr>
            <p:cNvSpPr/>
            <p:nvPr/>
          </p:nvSpPr>
          <p:spPr>
            <a:xfrm>
              <a:off x="9006601" y="2082400"/>
              <a:ext cx="1877767" cy="1877767"/>
            </a:xfrm>
            <a:prstGeom prst="pie">
              <a:avLst>
                <a:gd name="adj1" fmla="val 12982505"/>
                <a:gd name="adj2" fmla="val 16200000"/>
              </a:avLst>
            </a:prstGeom>
            <a:solidFill>
              <a:srgbClr val="E2231A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799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微软雅黑"/>
                <a:cs typeface="+mn-ea"/>
                <a:sym typeface="+mn-lt"/>
              </a:endParaRPr>
            </a:p>
          </p:txBody>
        </p:sp>
        <p:sp>
          <p:nvSpPr>
            <p:cNvPr id="49" name="Oval 7">
              <a:extLst>
                <a:ext uri="{FF2B5EF4-FFF2-40B4-BE49-F238E27FC236}">
                  <a16:creationId xmlns:a16="http://schemas.microsoft.com/office/drawing/2014/main" xmlns="" id="{9DE00645-48D8-4D59-9F24-43C88AE28131}"/>
                </a:ext>
              </a:extLst>
            </p:cNvPr>
            <p:cNvSpPr/>
            <p:nvPr/>
          </p:nvSpPr>
          <p:spPr>
            <a:xfrm>
              <a:off x="9221410" y="2297209"/>
              <a:ext cx="1448148" cy="1448148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 w="2540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799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  <a:cs typeface="+mn-ea"/>
                <a:sym typeface="+mn-lt"/>
              </a:endParaRPr>
            </a:p>
          </p:txBody>
        </p:sp>
        <p:sp>
          <p:nvSpPr>
            <p:cNvPr id="50" name="TextBox 32">
              <a:extLst>
                <a:ext uri="{FF2B5EF4-FFF2-40B4-BE49-F238E27FC236}">
                  <a16:creationId xmlns:a16="http://schemas.microsoft.com/office/drawing/2014/main" xmlns="" id="{5F93F4DC-7D15-40DB-B613-91D172D43A56}"/>
                </a:ext>
              </a:extLst>
            </p:cNvPr>
            <p:cNvSpPr txBox="1"/>
            <p:nvPr/>
          </p:nvSpPr>
          <p:spPr>
            <a:xfrm>
              <a:off x="9483096" y="2709295"/>
              <a:ext cx="924772" cy="5841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198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Lifeline JL" panose="00000400000000000000" pitchFamily="2" charset="0"/>
                  <a:ea typeface="宋体" panose="02010600030101010101" pitchFamily="2" charset="-122"/>
                  <a:cs typeface="+mn-ea"/>
                  <a:sym typeface="+mn-lt"/>
                </a:rPr>
                <a:t>10%</a:t>
              </a:r>
            </a:p>
          </p:txBody>
        </p:sp>
      </p:grpSp>
      <p:grpSp>
        <p:nvGrpSpPr>
          <p:cNvPr id="51" name="组合 50">
            <a:extLst>
              <a:ext uri="{FF2B5EF4-FFF2-40B4-BE49-F238E27FC236}">
                <a16:creationId xmlns:a16="http://schemas.microsoft.com/office/drawing/2014/main" xmlns="" id="{ACD8CBAA-E109-44E6-98C1-2F912C4B7D47}"/>
              </a:ext>
            </a:extLst>
          </p:cNvPr>
          <p:cNvGrpSpPr/>
          <p:nvPr/>
        </p:nvGrpSpPr>
        <p:grpSpPr>
          <a:xfrm>
            <a:off x="797709" y="4530391"/>
            <a:ext cx="2563945" cy="1190851"/>
            <a:chOff x="868353" y="4174976"/>
            <a:chExt cx="2563945" cy="1190851"/>
          </a:xfrm>
        </p:grpSpPr>
        <p:sp>
          <p:nvSpPr>
            <p:cNvPr id="52" name="TextBox 76">
              <a:extLst>
                <a:ext uri="{FF2B5EF4-FFF2-40B4-BE49-F238E27FC236}">
                  <a16:creationId xmlns:a16="http://schemas.microsoft.com/office/drawing/2014/main" xmlns="" id="{105B010E-7027-4AF5-A7FD-7E59ADB3807A}"/>
                </a:ext>
              </a:extLst>
            </p:cNvPr>
            <p:cNvSpPr txBox="1"/>
            <p:nvPr/>
          </p:nvSpPr>
          <p:spPr>
            <a:xfrm>
              <a:off x="1121597" y="4174976"/>
              <a:ext cx="2057456" cy="3691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zh-CN" altLang="en-US" sz="1799" b="1" i="0" u="none" strike="noStrike" kern="0" cap="none" spc="0" normalizeH="0" baseline="0" noProof="0" dirty="0">
                  <a:ln>
                    <a:noFill/>
                  </a:ln>
                  <a:solidFill>
                    <a:srgbClr val="302A28"/>
                  </a:solidFill>
                  <a:effectLst/>
                  <a:uLnTx/>
                  <a:uFillTx/>
                </a:rPr>
                <a:t>活动安排是否周到</a:t>
              </a:r>
            </a:p>
          </p:txBody>
        </p:sp>
        <p:sp>
          <p:nvSpPr>
            <p:cNvPr id="53" name="文本框 52">
              <a:extLst>
                <a:ext uri="{FF2B5EF4-FFF2-40B4-BE49-F238E27FC236}">
                  <a16:creationId xmlns:a16="http://schemas.microsoft.com/office/drawing/2014/main" xmlns="" id="{29AF8F9E-0792-4958-B65E-C26C149CE178}"/>
                </a:ext>
              </a:extLst>
            </p:cNvPr>
            <p:cNvSpPr txBox="1"/>
            <p:nvPr/>
          </p:nvSpPr>
          <p:spPr>
            <a:xfrm>
              <a:off x="868353" y="4535263"/>
              <a:ext cx="2563945" cy="8305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zh-CN" altLang="en-US" sz="1599" b="0" i="0" u="none" strike="noStrike" kern="0" cap="none" spc="0" normalizeH="0" baseline="0" noProof="0" dirty="0">
                  <a:ln>
                    <a:noFill/>
                  </a:ln>
                  <a:solidFill>
                    <a:srgbClr val="605958">
                      <a:lumMod val="25000"/>
                    </a:srgbClr>
                  </a:solidFill>
                  <a:effectLst/>
                  <a:uLnTx/>
                  <a:uFillTx/>
                </a:rPr>
                <a:t>此项评分占比</a:t>
              </a:r>
              <a:r>
                <a:rPr kumimoji="0" lang="en-US" altLang="zh-CN" sz="1599" b="0" i="0" u="none" strike="noStrike" kern="0" cap="none" spc="0" normalizeH="0" baseline="0" noProof="0" dirty="0">
                  <a:ln>
                    <a:noFill/>
                  </a:ln>
                  <a:solidFill>
                    <a:srgbClr val="605958">
                      <a:lumMod val="25000"/>
                    </a:srgbClr>
                  </a:solidFill>
                  <a:effectLst/>
                  <a:uLnTx/>
                  <a:uFillTx/>
                </a:rPr>
                <a:t>20%</a:t>
              </a:r>
              <a:r>
                <a:rPr kumimoji="0" lang="zh-CN" altLang="en-US" sz="1599" b="0" i="0" u="none" strike="noStrike" kern="0" cap="none" spc="0" normalizeH="0" baseline="0" noProof="0" dirty="0">
                  <a:ln>
                    <a:noFill/>
                  </a:ln>
                  <a:solidFill>
                    <a:srgbClr val="605958">
                      <a:lumMod val="25000"/>
                    </a:srgbClr>
                  </a:solidFill>
                  <a:effectLst/>
                  <a:uLnTx/>
                  <a:uFillTx/>
                </a:rPr>
                <a:t>，包含来宾接待、会场安排、安保措施、后勤等。</a:t>
              </a:r>
              <a:endParaRPr kumimoji="0" lang="en-US" altLang="zh-CN" sz="1599" b="0" i="0" u="none" strike="noStrike" kern="0" cap="none" spc="0" normalizeH="0" baseline="0" noProof="0" dirty="0">
                <a:ln>
                  <a:noFill/>
                </a:ln>
                <a:solidFill>
                  <a:srgbClr val="605958">
                    <a:lumMod val="25000"/>
                  </a:srgbClr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54" name="组合 53">
            <a:extLst>
              <a:ext uri="{FF2B5EF4-FFF2-40B4-BE49-F238E27FC236}">
                <a16:creationId xmlns:a16="http://schemas.microsoft.com/office/drawing/2014/main" xmlns="" id="{BE873D0E-179C-4C7D-A40D-BE3ABC3E794D}"/>
              </a:ext>
            </a:extLst>
          </p:cNvPr>
          <p:cNvGrpSpPr/>
          <p:nvPr/>
        </p:nvGrpSpPr>
        <p:grpSpPr>
          <a:xfrm>
            <a:off x="3514327" y="4530391"/>
            <a:ext cx="2563945" cy="1436943"/>
            <a:chOff x="3584971" y="4174976"/>
            <a:chExt cx="2563945" cy="1436943"/>
          </a:xfrm>
        </p:grpSpPr>
        <p:sp>
          <p:nvSpPr>
            <p:cNvPr id="55" name="TextBox 76">
              <a:extLst>
                <a:ext uri="{FF2B5EF4-FFF2-40B4-BE49-F238E27FC236}">
                  <a16:creationId xmlns:a16="http://schemas.microsoft.com/office/drawing/2014/main" xmlns="" id="{8C16CD70-80E1-4BC1-846B-64C42E0408FB}"/>
                </a:ext>
              </a:extLst>
            </p:cNvPr>
            <p:cNvSpPr txBox="1"/>
            <p:nvPr/>
          </p:nvSpPr>
          <p:spPr>
            <a:xfrm>
              <a:off x="3854592" y="4174976"/>
              <a:ext cx="2024703" cy="3691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zh-CN" altLang="en-US" sz="1799" b="1" i="0" u="none" strike="noStrike" kern="0" cap="none" spc="0" normalizeH="0" baseline="0" noProof="0" dirty="0">
                  <a:ln>
                    <a:noFill/>
                  </a:ln>
                  <a:solidFill>
                    <a:srgbClr val="302A28"/>
                  </a:solidFill>
                  <a:effectLst/>
                  <a:uLnTx/>
                  <a:uFillTx/>
                </a:rPr>
                <a:t>活动内容质量</a:t>
              </a:r>
            </a:p>
          </p:txBody>
        </p:sp>
        <p:sp>
          <p:nvSpPr>
            <p:cNvPr id="56" name="文本框 55">
              <a:extLst>
                <a:ext uri="{FF2B5EF4-FFF2-40B4-BE49-F238E27FC236}">
                  <a16:creationId xmlns:a16="http://schemas.microsoft.com/office/drawing/2014/main" xmlns="" id="{A8AC4135-0E7F-4518-ACA6-010E97D440DE}"/>
                </a:ext>
              </a:extLst>
            </p:cNvPr>
            <p:cNvSpPr txBox="1"/>
            <p:nvPr/>
          </p:nvSpPr>
          <p:spPr>
            <a:xfrm>
              <a:off x="3584971" y="4535262"/>
              <a:ext cx="2563945" cy="107665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zh-CN" altLang="en-US" sz="1599" b="0" i="0" u="none" strike="noStrike" kern="0" cap="none" spc="0" normalizeH="0" baseline="0" noProof="0" dirty="0">
                  <a:ln>
                    <a:noFill/>
                  </a:ln>
                  <a:solidFill>
                    <a:srgbClr val="605958">
                      <a:lumMod val="25000"/>
                    </a:srgbClr>
                  </a:solidFill>
                  <a:effectLst/>
                  <a:uLnTx/>
                  <a:uFillTx/>
                </a:rPr>
                <a:t>此项评分占比</a:t>
              </a:r>
              <a:r>
                <a:rPr kumimoji="0" lang="en-US" altLang="zh-CN" sz="1599" b="0" i="0" u="none" strike="noStrike" kern="0" cap="none" spc="0" normalizeH="0" baseline="0" noProof="0" dirty="0">
                  <a:ln>
                    <a:noFill/>
                  </a:ln>
                  <a:solidFill>
                    <a:srgbClr val="605958">
                      <a:lumMod val="25000"/>
                    </a:srgbClr>
                  </a:solidFill>
                  <a:effectLst/>
                  <a:uLnTx/>
                  <a:uFillTx/>
                </a:rPr>
                <a:t>50%</a:t>
              </a:r>
              <a:r>
                <a:rPr kumimoji="0" lang="zh-CN" altLang="en-US" sz="1599" b="0" i="0" u="none" strike="noStrike" kern="0" cap="none" spc="0" normalizeH="0" baseline="0" noProof="0" dirty="0">
                  <a:ln>
                    <a:noFill/>
                  </a:ln>
                  <a:solidFill>
                    <a:srgbClr val="605958">
                      <a:lumMod val="25000"/>
                    </a:srgbClr>
                  </a:solidFill>
                  <a:effectLst/>
                  <a:uLnTx/>
                  <a:uFillTx/>
                </a:rPr>
                <a:t>，包含嘉宾演讲质量、文艺演出质量、现场气氛、参与者感受等。</a:t>
              </a:r>
              <a:endParaRPr kumimoji="0" lang="en-US" altLang="zh-CN" sz="1599" b="0" i="0" u="none" strike="noStrike" kern="0" cap="none" spc="0" normalizeH="0" baseline="0" noProof="0" dirty="0">
                <a:ln>
                  <a:noFill/>
                </a:ln>
                <a:solidFill>
                  <a:srgbClr val="605958">
                    <a:lumMod val="25000"/>
                  </a:srgbClr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57" name="组合 56">
            <a:extLst>
              <a:ext uri="{FF2B5EF4-FFF2-40B4-BE49-F238E27FC236}">
                <a16:creationId xmlns:a16="http://schemas.microsoft.com/office/drawing/2014/main" xmlns="" id="{39DBB541-AE17-4398-AAAC-1431C8FDFF63}"/>
              </a:ext>
            </a:extLst>
          </p:cNvPr>
          <p:cNvGrpSpPr/>
          <p:nvPr/>
        </p:nvGrpSpPr>
        <p:grpSpPr>
          <a:xfrm>
            <a:off x="6209102" y="4530391"/>
            <a:ext cx="2406399" cy="1436943"/>
            <a:chOff x="6279746" y="4174976"/>
            <a:chExt cx="2406399" cy="1436943"/>
          </a:xfrm>
        </p:grpSpPr>
        <p:sp>
          <p:nvSpPr>
            <p:cNvPr id="58" name="TextBox 76">
              <a:extLst>
                <a:ext uri="{FF2B5EF4-FFF2-40B4-BE49-F238E27FC236}">
                  <a16:creationId xmlns:a16="http://schemas.microsoft.com/office/drawing/2014/main" xmlns="" id="{ABAA51BA-4A84-4D7D-99B1-C23BD230C381}"/>
                </a:ext>
              </a:extLst>
            </p:cNvPr>
            <p:cNvSpPr txBox="1"/>
            <p:nvPr/>
          </p:nvSpPr>
          <p:spPr>
            <a:xfrm>
              <a:off x="6649961" y="4174976"/>
              <a:ext cx="1665970" cy="3691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zh-CN" altLang="en-US" sz="1799" b="1" i="0" u="none" strike="noStrike" kern="0" cap="none" spc="0" normalizeH="0" baseline="0" noProof="0" dirty="0">
                  <a:ln>
                    <a:noFill/>
                  </a:ln>
                  <a:solidFill>
                    <a:srgbClr val="302A28"/>
                  </a:solidFill>
                  <a:effectLst/>
                  <a:uLnTx/>
                  <a:uFillTx/>
                </a:rPr>
                <a:t>宣传推广</a:t>
              </a:r>
            </a:p>
          </p:txBody>
        </p:sp>
        <p:sp>
          <p:nvSpPr>
            <p:cNvPr id="59" name="文本框 58">
              <a:extLst>
                <a:ext uri="{FF2B5EF4-FFF2-40B4-BE49-F238E27FC236}">
                  <a16:creationId xmlns:a16="http://schemas.microsoft.com/office/drawing/2014/main" xmlns="" id="{831A8894-24BD-434E-8014-EDDB364CE0DB}"/>
                </a:ext>
              </a:extLst>
            </p:cNvPr>
            <p:cNvSpPr txBox="1"/>
            <p:nvPr/>
          </p:nvSpPr>
          <p:spPr>
            <a:xfrm>
              <a:off x="6279746" y="4535262"/>
              <a:ext cx="2406399" cy="107665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zh-CN" altLang="en-US" sz="1599" b="0" i="0" u="none" strike="noStrike" kern="0" cap="none" spc="0" normalizeH="0" baseline="0" noProof="0" dirty="0">
                  <a:ln>
                    <a:noFill/>
                  </a:ln>
                  <a:solidFill>
                    <a:srgbClr val="605958">
                      <a:lumMod val="25000"/>
                    </a:srgbClr>
                  </a:solidFill>
                  <a:effectLst/>
                  <a:uLnTx/>
                  <a:uFillTx/>
                </a:rPr>
                <a:t>此项评分占</a:t>
              </a:r>
              <a:r>
                <a:rPr kumimoji="0" lang="en-US" altLang="zh-CN" sz="1599" b="0" i="0" u="none" strike="noStrike" kern="0" cap="none" spc="0" normalizeH="0" baseline="0" noProof="0" dirty="0">
                  <a:ln>
                    <a:noFill/>
                  </a:ln>
                  <a:solidFill>
                    <a:srgbClr val="605958">
                      <a:lumMod val="25000"/>
                    </a:srgbClr>
                  </a:solidFill>
                  <a:effectLst/>
                  <a:uLnTx/>
                  <a:uFillTx/>
                </a:rPr>
                <a:t>20%</a:t>
              </a:r>
              <a:r>
                <a:rPr kumimoji="0" lang="zh-CN" altLang="en-US" sz="1599" b="0" i="0" u="none" strike="noStrike" kern="0" cap="none" spc="0" normalizeH="0" baseline="0" noProof="0" dirty="0">
                  <a:ln>
                    <a:noFill/>
                  </a:ln>
                  <a:solidFill>
                    <a:srgbClr val="605958">
                      <a:lumMod val="25000"/>
                    </a:srgbClr>
                  </a:solidFill>
                  <a:effectLst/>
                  <a:uLnTx/>
                  <a:uFillTx/>
                </a:rPr>
                <a:t>，包含宣传是否及时、内容是否有感染力，方法方式是否多样等。</a:t>
              </a:r>
              <a:endParaRPr kumimoji="0" lang="en-US" altLang="zh-CN" sz="1599" b="0" i="0" u="none" strike="noStrike" kern="0" cap="none" spc="0" normalizeH="0" baseline="0" noProof="0" dirty="0">
                <a:ln>
                  <a:noFill/>
                </a:ln>
                <a:solidFill>
                  <a:srgbClr val="605958">
                    <a:lumMod val="25000"/>
                  </a:srgbClr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60" name="组合 59">
            <a:extLst>
              <a:ext uri="{FF2B5EF4-FFF2-40B4-BE49-F238E27FC236}">
                <a16:creationId xmlns:a16="http://schemas.microsoft.com/office/drawing/2014/main" xmlns="" id="{D95AC40F-9EF7-485C-87B0-F62F9D0A3BC6}"/>
              </a:ext>
            </a:extLst>
          </p:cNvPr>
          <p:cNvGrpSpPr/>
          <p:nvPr/>
        </p:nvGrpSpPr>
        <p:grpSpPr>
          <a:xfrm>
            <a:off x="8805024" y="4530391"/>
            <a:ext cx="2563945" cy="1190851"/>
            <a:chOff x="8875668" y="4174976"/>
            <a:chExt cx="2563945" cy="1190851"/>
          </a:xfrm>
        </p:grpSpPr>
        <p:sp>
          <p:nvSpPr>
            <p:cNvPr id="61" name="TextBox 76">
              <a:extLst>
                <a:ext uri="{FF2B5EF4-FFF2-40B4-BE49-F238E27FC236}">
                  <a16:creationId xmlns:a16="http://schemas.microsoft.com/office/drawing/2014/main" xmlns="" id="{011CCB3E-66F4-4CA3-A9BE-5775BA0D9E52}"/>
                </a:ext>
              </a:extLst>
            </p:cNvPr>
            <p:cNvSpPr txBox="1"/>
            <p:nvPr/>
          </p:nvSpPr>
          <p:spPr>
            <a:xfrm>
              <a:off x="9608656" y="4174976"/>
              <a:ext cx="1097969" cy="3691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zh-CN" altLang="en-US" sz="1799" b="1" i="0" u="none" strike="noStrike" kern="0" cap="none" spc="0" normalizeH="0" baseline="0" noProof="0" dirty="0">
                  <a:ln>
                    <a:noFill/>
                  </a:ln>
                  <a:solidFill>
                    <a:srgbClr val="302A28"/>
                  </a:solidFill>
                  <a:effectLst/>
                  <a:uLnTx/>
                  <a:uFillTx/>
                </a:rPr>
                <a:t>应急措施</a:t>
              </a:r>
            </a:p>
          </p:txBody>
        </p:sp>
        <p:sp>
          <p:nvSpPr>
            <p:cNvPr id="62" name="文本框 61">
              <a:extLst>
                <a:ext uri="{FF2B5EF4-FFF2-40B4-BE49-F238E27FC236}">
                  <a16:creationId xmlns:a16="http://schemas.microsoft.com/office/drawing/2014/main" xmlns="" id="{7E1C4C25-6174-4278-83B5-8A4C28A014B1}"/>
                </a:ext>
              </a:extLst>
            </p:cNvPr>
            <p:cNvSpPr txBox="1"/>
            <p:nvPr/>
          </p:nvSpPr>
          <p:spPr>
            <a:xfrm>
              <a:off x="8875668" y="4535263"/>
              <a:ext cx="2563945" cy="8305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zh-CN" altLang="en-US" sz="1599" b="0" i="0" u="none" strike="noStrike" kern="0" cap="none" spc="0" normalizeH="0" baseline="0" noProof="0" dirty="0">
                  <a:ln>
                    <a:noFill/>
                  </a:ln>
                  <a:solidFill>
                    <a:srgbClr val="605958">
                      <a:lumMod val="25000"/>
                    </a:srgbClr>
                  </a:solidFill>
                  <a:effectLst/>
                  <a:uLnTx/>
                  <a:uFillTx/>
                </a:rPr>
                <a:t>此项评分占比</a:t>
              </a:r>
              <a:r>
                <a:rPr kumimoji="0" lang="en-US" altLang="zh-CN" sz="1599" b="0" i="0" u="none" strike="noStrike" kern="0" cap="none" spc="0" normalizeH="0" baseline="0" noProof="0" dirty="0">
                  <a:ln>
                    <a:noFill/>
                  </a:ln>
                  <a:solidFill>
                    <a:srgbClr val="605958">
                      <a:lumMod val="25000"/>
                    </a:srgbClr>
                  </a:solidFill>
                  <a:effectLst/>
                  <a:uLnTx/>
                  <a:uFillTx/>
                </a:rPr>
                <a:t>10%</a:t>
              </a:r>
              <a:r>
                <a:rPr kumimoji="0" lang="zh-CN" altLang="en-US" sz="1599" b="0" i="0" u="none" strike="noStrike" kern="0" cap="none" spc="0" normalizeH="0" baseline="0" noProof="0" dirty="0">
                  <a:ln>
                    <a:noFill/>
                  </a:ln>
                  <a:solidFill>
                    <a:srgbClr val="605958">
                      <a:lumMod val="25000"/>
                    </a:srgbClr>
                  </a:solidFill>
                  <a:effectLst/>
                  <a:uLnTx/>
                  <a:uFillTx/>
                </a:rPr>
                <a:t>，包含安保、消防、应急措施等是否周到。</a:t>
              </a:r>
              <a:endParaRPr kumimoji="0" lang="en-US" altLang="zh-CN" sz="1599" b="0" i="0" u="none" strike="noStrike" kern="0" cap="none" spc="0" normalizeH="0" baseline="0" noProof="0" dirty="0">
                <a:ln>
                  <a:noFill/>
                </a:ln>
                <a:solidFill>
                  <a:srgbClr val="605958">
                    <a:lumMod val="25000"/>
                  </a:srgbClr>
                </a:solidFill>
                <a:effectLst/>
                <a:uLnTx/>
                <a:uFillTx/>
              </a:endParaRPr>
            </a:p>
          </p:txBody>
        </p:sp>
      </p:grpSp>
      <p:sp>
        <p:nvSpPr>
          <p:cNvPr id="63" name="TextBox 76">
            <a:extLst>
              <a:ext uri="{FF2B5EF4-FFF2-40B4-BE49-F238E27FC236}">
                <a16:creationId xmlns:a16="http://schemas.microsoft.com/office/drawing/2014/main" xmlns="" id="{61488599-5619-47D4-8016-ADD9D58E921D}"/>
              </a:ext>
            </a:extLst>
          </p:cNvPr>
          <p:cNvSpPr txBox="1"/>
          <p:nvPr/>
        </p:nvSpPr>
        <p:spPr>
          <a:xfrm>
            <a:off x="2544548" y="1367734"/>
            <a:ext cx="6960029" cy="5229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zh-CN" altLang="en-US" sz="2799" b="1" i="0" u="none" strike="noStrike" kern="0" cap="none" spc="0" normalizeH="0" baseline="0" noProof="0" dirty="0">
                <a:ln>
                  <a:noFill/>
                </a:ln>
                <a:solidFill>
                  <a:srgbClr val="302A28"/>
                </a:solidFill>
                <a:effectLst/>
                <a:uLnTx/>
                <a:uFillTx/>
              </a:rPr>
              <a:t>项目评估标准主要参照以下四项指标</a:t>
            </a:r>
          </a:p>
        </p:txBody>
      </p:sp>
    </p:spTree>
    <p:extLst>
      <p:ext uri="{BB962C8B-B14F-4D97-AF65-F5344CB8AC3E}">
        <p14:creationId xmlns:p14="http://schemas.microsoft.com/office/powerpoint/2010/main" val="189392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750"/>
                            </p:stCondLst>
                            <p:childTnLst>
                              <p:par>
                                <p:cTn id="3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等腰三角形 1">
            <a:extLst>
              <a:ext uri="{FF2B5EF4-FFF2-40B4-BE49-F238E27FC236}">
                <a16:creationId xmlns:a16="http://schemas.microsoft.com/office/drawing/2014/main" xmlns="" id="{1FE217C5-CE29-4614-96C8-4DA4A283183D}"/>
              </a:ext>
            </a:extLst>
          </p:cNvPr>
          <p:cNvSpPr/>
          <p:nvPr/>
        </p:nvSpPr>
        <p:spPr>
          <a:xfrm rot="5400000">
            <a:off x="-68579" y="342600"/>
            <a:ext cx="994396" cy="857236"/>
          </a:xfrm>
          <a:prstGeom prst="triangle">
            <a:avLst>
              <a:gd name="adj" fmla="val 63472"/>
            </a:avLst>
          </a:prstGeom>
          <a:solidFill>
            <a:srgbClr val="E2231A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grpSp>
        <p:nvGrpSpPr>
          <p:cNvPr id="3" name="组合 2">
            <a:extLst>
              <a:ext uri="{FF2B5EF4-FFF2-40B4-BE49-F238E27FC236}">
                <a16:creationId xmlns:a16="http://schemas.microsoft.com/office/drawing/2014/main" xmlns="" id="{C43B0464-4E53-4AF2-8178-B88C66009DD1}"/>
              </a:ext>
            </a:extLst>
          </p:cNvPr>
          <p:cNvGrpSpPr/>
          <p:nvPr/>
        </p:nvGrpSpPr>
        <p:grpSpPr>
          <a:xfrm>
            <a:off x="1055439" y="550092"/>
            <a:ext cx="6660839" cy="763582"/>
            <a:chOff x="874713" y="281210"/>
            <a:chExt cx="6558644" cy="763582"/>
          </a:xfrm>
        </p:grpSpPr>
        <p:sp>
          <p:nvSpPr>
            <p:cNvPr id="4" name="文本框 3">
              <a:extLst>
                <a:ext uri="{FF2B5EF4-FFF2-40B4-BE49-F238E27FC236}">
                  <a16:creationId xmlns:a16="http://schemas.microsoft.com/office/drawing/2014/main" xmlns="" id="{D3ECE723-7529-44DC-AEC3-B0335D32B6F2}"/>
                </a:ext>
              </a:extLst>
            </p:cNvPr>
            <p:cNvSpPr txBox="1"/>
            <p:nvPr/>
          </p:nvSpPr>
          <p:spPr>
            <a:xfrm>
              <a:off x="874713" y="281210"/>
              <a:ext cx="1798123" cy="58477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3200" b="1" dirty="0">
                  <a:solidFill>
                    <a:srgbClr val="E2231A"/>
                  </a:solidFill>
                  <a:latin typeface="Arial"/>
                </a:rPr>
                <a:t>融资计划</a:t>
              </a:r>
            </a:p>
          </p:txBody>
        </p:sp>
        <p:sp>
          <p:nvSpPr>
            <p:cNvPr id="5" name="文本框 4">
              <a:extLst>
                <a:ext uri="{FF2B5EF4-FFF2-40B4-BE49-F238E27FC236}">
                  <a16:creationId xmlns:a16="http://schemas.microsoft.com/office/drawing/2014/main" xmlns="" id="{3364163F-F6AD-4A99-A329-461A3CD61BDF}"/>
                </a:ext>
              </a:extLst>
            </p:cNvPr>
            <p:cNvSpPr txBox="1"/>
            <p:nvPr/>
          </p:nvSpPr>
          <p:spPr>
            <a:xfrm>
              <a:off x="874713" y="775551"/>
              <a:ext cx="6558644" cy="26924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100" dirty="0">
                  <a:solidFill>
                    <a:prstClr val="white">
                      <a:lumMod val="50000"/>
                    </a:prstClr>
                  </a:solidFill>
                  <a:latin typeface="Arial"/>
                </a:rPr>
                <a:t>Financing plan</a:t>
              </a:r>
            </a:p>
          </p:txBody>
        </p:sp>
      </p:grpSp>
      <p:grpSp>
        <p:nvGrpSpPr>
          <p:cNvPr id="36" name="组合 35">
            <a:extLst>
              <a:ext uri="{FF2B5EF4-FFF2-40B4-BE49-F238E27FC236}">
                <a16:creationId xmlns:a16="http://schemas.microsoft.com/office/drawing/2014/main" xmlns="" id="{C14340D9-2B5C-495E-8B05-F68904D6B809}"/>
              </a:ext>
            </a:extLst>
          </p:cNvPr>
          <p:cNvGrpSpPr/>
          <p:nvPr/>
        </p:nvGrpSpPr>
        <p:grpSpPr>
          <a:xfrm rot="10800000" flipV="1">
            <a:off x="5359276" y="1507453"/>
            <a:ext cx="1161344" cy="1161344"/>
            <a:chOff x="769157" y="1878863"/>
            <a:chExt cx="648000" cy="648000"/>
          </a:xfrm>
          <a:effectLst>
            <a:outerShdw blurRad="381000" dist="101600" dir="2700000" algn="ctr" rotWithShape="0">
              <a:srgbClr val="000000">
                <a:alpha val="30000"/>
              </a:srgbClr>
            </a:outerShdw>
          </a:effectLst>
        </p:grpSpPr>
        <p:sp>
          <p:nvSpPr>
            <p:cNvPr id="37" name="椭圆 36">
              <a:extLst>
                <a:ext uri="{FF2B5EF4-FFF2-40B4-BE49-F238E27FC236}">
                  <a16:creationId xmlns:a16="http://schemas.microsoft.com/office/drawing/2014/main" xmlns="" id="{5EA35D1A-EB8E-4051-BB2C-C0FAFEABE21E}"/>
                </a:ext>
              </a:extLst>
            </p:cNvPr>
            <p:cNvSpPr/>
            <p:nvPr/>
          </p:nvSpPr>
          <p:spPr>
            <a:xfrm>
              <a:off x="769157" y="1878863"/>
              <a:ext cx="648000" cy="648000"/>
            </a:xfrm>
            <a:prstGeom prst="ellipse">
              <a:avLst/>
            </a:prstGeom>
            <a:solidFill>
              <a:srgbClr val="CC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latin typeface="微软雅黑"/>
                <a:ea typeface="微软雅黑"/>
                <a:cs typeface="+mn-ea"/>
                <a:sym typeface="微软雅黑"/>
              </a:endParaRPr>
            </a:p>
          </p:txBody>
        </p:sp>
        <p:sp>
          <p:nvSpPr>
            <p:cNvPr id="38" name="Freeform 70">
              <a:extLst>
                <a:ext uri="{FF2B5EF4-FFF2-40B4-BE49-F238E27FC236}">
                  <a16:creationId xmlns:a16="http://schemas.microsoft.com/office/drawing/2014/main" xmlns="" id="{15CEE1BE-DA1A-4D55-A70D-EC115B682EF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31231" y="2040940"/>
              <a:ext cx="323851" cy="323851"/>
            </a:xfrm>
            <a:custGeom>
              <a:avLst/>
              <a:gdLst>
                <a:gd name="T0" fmla="*/ 255 w 1019"/>
                <a:gd name="T1" fmla="*/ 21 h 1018"/>
                <a:gd name="T2" fmla="*/ 224 w 1019"/>
                <a:gd name="T3" fmla="*/ 748 h 1018"/>
                <a:gd name="T4" fmla="*/ 201 w 1019"/>
                <a:gd name="T5" fmla="*/ 763 h 1018"/>
                <a:gd name="T6" fmla="*/ 182 w 1019"/>
                <a:gd name="T7" fmla="*/ 264 h 1018"/>
                <a:gd name="T8" fmla="*/ 63 w 1019"/>
                <a:gd name="T9" fmla="*/ 260 h 1018"/>
                <a:gd name="T10" fmla="*/ 5 w 1019"/>
                <a:gd name="T11" fmla="*/ 320 h 1018"/>
                <a:gd name="T12" fmla="*/ 20 w 1019"/>
                <a:gd name="T13" fmla="*/ 934 h 1018"/>
                <a:gd name="T14" fmla="*/ 143 w 1019"/>
                <a:gd name="T15" fmla="*/ 1017 h 1018"/>
                <a:gd name="T16" fmla="*/ 907 w 1019"/>
                <a:gd name="T17" fmla="*/ 1011 h 1018"/>
                <a:gd name="T18" fmla="*/ 1011 w 1019"/>
                <a:gd name="T19" fmla="*/ 907 h 1018"/>
                <a:gd name="T20" fmla="*/ 1008 w 1019"/>
                <a:gd name="T21" fmla="*/ 48 h 1018"/>
                <a:gd name="T22" fmla="*/ 940 w 1019"/>
                <a:gd name="T23" fmla="*/ 1 h 1018"/>
                <a:gd name="T24" fmla="*/ 938 w 1019"/>
                <a:gd name="T25" fmla="*/ 913 h 1018"/>
                <a:gd name="T26" fmla="*/ 860 w 1019"/>
                <a:gd name="T27" fmla="*/ 955 h 1018"/>
                <a:gd name="T28" fmla="*/ 99 w 1019"/>
                <a:gd name="T29" fmla="*/ 932 h 1018"/>
                <a:gd name="T30" fmla="*/ 65 w 1019"/>
                <a:gd name="T31" fmla="*/ 346 h 1018"/>
                <a:gd name="T32" fmla="*/ 128 w 1019"/>
                <a:gd name="T33" fmla="*/ 319 h 1018"/>
                <a:gd name="T34" fmla="*/ 152 w 1019"/>
                <a:gd name="T35" fmla="*/ 804 h 1018"/>
                <a:gd name="T36" fmla="*/ 215 w 1019"/>
                <a:gd name="T37" fmla="*/ 827 h 1018"/>
                <a:gd name="T38" fmla="*/ 277 w 1019"/>
                <a:gd name="T39" fmla="*/ 785 h 1018"/>
                <a:gd name="T40" fmla="*/ 291 w 1019"/>
                <a:gd name="T41" fmla="*/ 76 h 1018"/>
                <a:gd name="T42" fmla="*/ 945 w 1019"/>
                <a:gd name="T43" fmla="*/ 69 h 1018"/>
                <a:gd name="T44" fmla="*/ 394 w 1019"/>
                <a:gd name="T45" fmla="*/ 443 h 1018"/>
                <a:gd name="T46" fmla="*/ 518 w 1019"/>
                <a:gd name="T47" fmla="*/ 436 h 1018"/>
                <a:gd name="T48" fmla="*/ 541 w 1019"/>
                <a:gd name="T49" fmla="*/ 445 h 1018"/>
                <a:gd name="T50" fmla="*/ 555 w 1019"/>
                <a:gd name="T51" fmla="*/ 442 h 1018"/>
                <a:gd name="T52" fmla="*/ 571 w 1019"/>
                <a:gd name="T53" fmla="*/ 424 h 1018"/>
                <a:gd name="T54" fmla="*/ 559 w 1019"/>
                <a:gd name="T55" fmla="*/ 133 h 1018"/>
                <a:gd name="T56" fmla="*/ 512 w 1019"/>
                <a:gd name="T57" fmla="*/ 147 h 1018"/>
                <a:gd name="T58" fmla="*/ 397 w 1019"/>
                <a:gd name="T59" fmla="*/ 132 h 1018"/>
                <a:gd name="T60" fmla="*/ 374 w 1019"/>
                <a:gd name="T61" fmla="*/ 130 h 1018"/>
                <a:gd name="T62" fmla="*/ 354 w 1019"/>
                <a:gd name="T63" fmla="*/ 145 h 1018"/>
                <a:gd name="T64" fmla="*/ 353 w 1019"/>
                <a:gd name="T65" fmla="*/ 426 h 1018"/>
                <a:gd name="T66" fmla="*/ 891 w 1019"/>
                <a:gd name="T67" fmla="*/ 668 h 1018"/>
                <a:gd name="T68" fmla="*/ 642 w 1019"/>
                <a:gd name="T69" fmla="*/ 142 h 1018"/>
                <a:gd name="T70" fmla="*/ 656 w 1019"/>
                <a:gd name="T71" fmla="*/ 189 h 1018"/>
                <a:gd name="T72" fmla="*/ 889 w 1019"/>
                <a:gd name="T73" fmla="*/ 172 h 1018"/>
                <a:gd name="T74" fmla="*/ 866 w 1019"/>
                <a:gd name="T75" fmla="*/ 129 h 1018"/>
                <a:gd name="T76" fmla="*/ 642 w 1019"/>
                <a:gd name="T77" fmla="*/ 269 h 1018"/>
                <a:gd name="T78" fmla="*/ 656 w 1019"/>
                <a:gd name="T79" fmla="*/ 316 h 1018"/>
                <a:gd name="T80" fmla="*/ 889 w 1019"/>
                <a:gd name="T81" fmla="*/ 299 h 1018"/>
                <a:gd name="T82" fmla="*/ 866 w 1019"/>
                <a:gd name="T83" fmla="*/ 255 h 1018"/>
                <a:gd name="T84" fmla="*/ 642 w 1019"/>
                <a:gd name="T85" fmla="*/ 396 h 1018"/>
                <a:gd name="T86" fmla="*/ 656 w 1019"/>
                <a:gd name="T87" fmla="*/ 443 h 1018"/>
                <a:gd name="T88" fmla="*/ 889 w 1019"/>
                <a:gd name="T89" fmla="*/ 426 h 1018"/>
                <a:gd name="T90" fmla="*/ 866 w 1019"/>
                <a:gd name="T91" fmla="*/ 383 h 1018"/>
                <a:gd name="T92" fmla="*/ 356 w 1019"/>
                <a:gd name="T93" fmla="*/ 682 h 1018"/>
                <a:gd name="T94" fmla="*/ 369 w 1019"/>
                <a:gd name="T95" fmla="*/ 729 h 1018"/>
                <a:gd name="T96" fmla="*/ 570 w 1019"/>
                <a:gd name="T97" fmla="*/ 712 h 1018"/>
                <a:gd name="T98" fmla="*/ 548 w 1019"/>
                <a:gd name="T99" fmla="*/ 669 h 1018"/>
                <a:gd name="T100" fmla="*/ 356 w 1019"/>
                <a:gd name="T101" fmla="*/ 810 h 1018"/>
                <a:gd name="T102" fmla="*/ 369 w 1019"/>
                <a:gd name="T103" fmla="*/ 857 h 1018"/>
                <a:gd name="T104" fmla="*/ 570 w 1019"/>
                <a:gd name="T105" fmla="*/ 840 h 1018"/>
                <a:gd name="T106" fmla="*/ 548 w 1019"/>
                <a:gd name="T107" fmla="*/ 796 h 1018"/>
                <a:gd name="T108" fmla="*/ 356 w 1019"/>
                <a:gd name="T109" fmla="*/ 523 h 1018"/>
                <a:gd name="T110" fmla="*/ 364 w 1019"/>
                <a:gd name="T111" fmla="*/ 600 h 1018"/>
                <a:gd name="T112" fmla="*/ 886 w 1019"/>
                <a:gd name="T113" fmla="*/ 591 h 1018"/>
                <a:gd name="T114" fmla="*/ 877 w 1019"/>
                <a:gd name="T115" fmla="*/ 515 h 10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019" h="1018">
                  <a:moveTo>
                    <a:pt x="931" y="0"/>
                  </a:moveTo>
                  <a:lnTo>
                    <a:pt x="310" y="0"/>
                  </a:lnTo>
                  <a:lnTo>
                    <a:pt x="310" y="0"/>
                  </a:lnTo>
                  <a:lnTo>
                    <a:pt x="302" y="1"/>
                  </a:lnTo>
                  <a:lnTo>
                    <a:pt x="293" y="2"/>
                  </a:lnTo>
                  <a:lnTo>
                    <a:pt x="285" y="4"/>
                  </a:lnTo>
                  <a:lnTo>
                    <a:pt x="277" y="7"/>
                  </a:lnTo>
                  <a:lnTo>
                    <a:pt x="269" y="12"/>
                  </a:lnTo>
                  <a:lnTo>
                    <a:pt x="262" y="16"/>
                  </a:lnTo>
                  <a:lnTo>
                    <a:pt x="255" y="21"/>
                  </a:lnTo>
                  <a:lnTo>
                    <a:pt x="249" y="27"/>
                  </a:lnTo>
                  <a:lnTo>
                    <a:pt x="243" y="34"/>
                  </a:lnTo>
                  <a:lnTo>
                    <a:pt x="239" y="41"/>
                  </a:lnTo>
                  <a:lnTo>
                    <a:pt x="234" y="48"/>
                  </a:lnTo>
                  <a:lnTo>
                    <a:pt x="230" y="57"/>
                  </a:lnTo>
                  <a:lnTo>
                    <a:pt x="227" y="64"/>
                  </a:lnTo>
                  <a:lnTo>
                    <a:pt x="225" y="74"/>
                  </a:lnTo>
                  <a:lnTo>
                    <a:pt x="224" y="83"/>
                  </a:lnTo>
                  <a:lnTo>
                    <a:pt x="224" y="92"/>
                  </a:lnTo>
                  <a:lnTo>
                    <a:pt x="224" y="748"/>
                  </a:lnTo>
                  <a:lnTo>
                    <a:pt x="224" y="748"/>
                  </a:lnTo>
                  <a:lnTo>
                    <a:pt x="222" y="751"/>
                  </a:lnTo>
                  <a:lnTo>
                    <a:pt x="222" y="754"/>
                  </a:lnTo>
                  <a:lnTo>
                    <a:pt x="218" y="760"/>
                  </a:lnTo>
                  <a:lnTo>
                    <a:pt x="214" y="763"/>
                  </a:lnTo>
                  <a:lnTo>
                    <a:pt x="211" y="764"/>
                  </a:lnTo>
                  <a:lnTo>
                    <a:pt x="207" y="764"/>
                  </a:lnTo>
                  <a:lnTo>
                    <a:pt x="207" y="764"/>
                  </a:lnTo>
                  <a:lnTo>
                    <a:pt x="204" y="764"/>
                  </a:lnTo>
                  <a:lnTo>
                    <a:pt x="201" y="763"/>
                  </a:lnTo>
                  <a:lnTo>
                    <a:pt x="196" y="760"/>
                  </a:lnTo>
                  <a:lnTo>
                    <a:pt x="192" y="754"/>
                  </a:lnTo>
                  <a:lnTo>
                    <a:pt x="191" y="751"/>
                  </a:lnTo>
                  <a:lnTo>
                    <a:pt x="191" y="748"/>
                  </a:lnTo>
                  <a:lnTo>
                    <a:pt x="191" y="286"/>
                  </a:lnTo>
                  <a:lnTo>
                    <a:pt x="191" y="286"/>
                  </a:lnTo>
                  <a:lnTo>
                    <a:pt x="190" y="280"/>
                  </a:lnTo>
                  <a:lnTo>
                    <a:pt x="189" y="275"/>
                  </a:lnTo>
                  <a:lnTo>
                    <a:pt x="186" y="268"/>
                  </a:lnTo>
                  <a:lnTo>
                    <a:pt x="182" y="264"/>
                  </a:lnTo>
                  <a:lnTo>
                    <a:pt x="177" y="260"/>
                  </a:lnTo>
                  <a:lnTo>
                    <a:pt x="172" y="257"/>
                  </a:lnTo>
                  <a:lnTo>
                    <a:pt x="166" y="255"/>
                  </a:lnTo>
                  <a:lnTo>
                    <a:pt x="159" y="255"/>
                  </a:lnTo>
                  <a:lnTo>
                    <a:pt x="159" y="255"/>
                  </a:lnTo>
                  <a:lnTo>
                    <a:pt x="88" y="255"/>
                  </a:lnTo>
                  <a:lnTo>
                    <a:pt x="88" y="255"/>
                  </a:lnTo>
                  <a:lnTo>
                    <a:pt x="79" y="255"/>
                  </a:lnTo>
                  <a:lnTo>
                    <a:pt x="70" y="256"/>
                  </a:lnTo>
                  <a:lnTo>
                    <a:pt x="63" y="260"/>
                  </a:lnTo>
                  <a:lnTo>
                    <a:pt x="54" y="262"/>
                  </a:lnTo>
                  <a:lnTo>
                    <a:pt x="47" y="266"/>
                  </a:lnTo>
                  <a:lnTo>
                    <a:pt x="39" y="270"/>
                  </a:lnTo>
                  <a:lnTo>
                    <a:pt x="33" y="276"/>
                  </a:lnTo>
                  <a:lnTo>
                    <a:pt x="26" y="282"/>
                  </a:lnTo>
                  <a:lnTo>
                    <a:pt x="21" y="289"/>
                  </a:lnTo>
                  <a:lnTo>
                    <a:pt x="15" y="295"/>
                  </a:lnTo>
                  <a:lnTo>
                    <a:pt x="11" y="302"/>
                  </a:lnTo>
                  <a:lnTo>
                    <a:pt x="8" y="311"/>
                  </a:lnTo>
                  <a:lnTo>
                    <a:pt x="5" y="320"/>
                  </a:lnTo>
                  <a:lnTo>
                    <a:pt x="3" y="328"/>
                  </a:lnTo>
                  <a:lnTo>
                    <a:pt x="1" y="337"/>
                  </a:lnTo>
                  <a:lnTo>
                    <a:pt x="0" y="346"/>
                  </a:lnTo>
                  <a:lnTo>
                    <a:pt x="0" y="859"/>
                  </a:lnTo>
                  <a:lnTo>
                    <a:pt x="0" y="859"/>
                  </a:lnTo>
                  <a:lnTo>
                    <a:pt x="1" y="875"/>
                  </a:lnTo>
                  <a:lnTo>
                    <a:pt x="4" y="891"/>
                  </a:lnTo>
                  <a:lnTo>
                    <a:pt x="8" y="907"/>
                  </a:lnTo>
                  <a:lnTo>
                    <a:pt x="13" y="920"/>
                  </a:lnTo>
                  <a:lnTo>
                    <a:pt x="20" y="934"/>
                  </a:lnTo>
                  <a:lnTo>
                    <a:pt x="28" y="948"/>
                  </a:lnTo>
                  <a:lnTo>
                    <a:pt x="37" y="960"/>
                  </a:lnTo>
                  <a:lnTo>
                    <a:pt x="48" y="972"/>
                  </a:lnTo>
                  <a:lnTo>
                    <a:pt x="58" y="982"/>
                  </a:lnTo>
                  <a:lnTo>
                    <a:pt x="71" y="991"/>
                  </a:lnTo>
                  <a:lnTo>
                    <a:pt x="84" y="999"/>
                  </a:lnTo>
                  <a:lnTo>
                    <a:pt x="98" y="1005"/>
                  </a:lnTo>
                  <a:lnTo>
                    <a:pt x="112" y="1011"/>
                  </a:lnTo>
                  <a:lnTo>
                    <a:pt x="128" y="1015"/>
                  </a:lnTo>
                  <a:lnTo>
                    <a:pt x="143" y="1017"/>
                  </a:lnTo>
                  <a:lnTo>
                    <a:pt x="159" y="1018"/>
                  </a:lnTo>
                  <a:lnTo>
                    <a:pt x="159" y="1017"/>
                  </a:lnTo>
                  <a:lnTo>
                    <a:pt x="159" y="1017"/>
                  </a:lnTo>
                  <a:lnTo>
                    <a:pt x="174" y="1018"/>
                  </a:lnTo>
                  <a:lnTo>
                    <a:pt x="189" y="1018"/>
                  </a:lnTo>
                  <a:lnTo>
                    <a:pt x="860" y="1018"/>
                  </a:lnTo>
                  <a:lnTo>
                    <a:pt x="860" y="1018"/>
                  </a:lnTo>
                  <a:lnTo>
                    <a:pt x="876" y="1017"/>
                  </a:lnTo>
                  <a:lnTo>
                    <a:pt x="891" y="1015"/>
                  </a:lnTo>
                  <a:lnTo>
                    <a:pt x="907" y="1011"/>
                  </a:lnTo>
                  <a:lnTo>
                    <a:pt x="921" y="1005"/>
                  </a:lnTo>
                  <a:lnTo>
                    <a:pt x="935" y="999"/>
                  </a:lnTo>
                  <a:lnTo>
                    <a:pt x="948" y="991"/>
                  </a:lnTo>
                  <a:lnTo>
                    <a:pt x="961" y="982"/>
                  </a:lnTo>
                  <a:lnTo>
                    <a:pt x="971" y="972"/>
                  </a:lnTo>
                  <a:lnTo>
                    <a:pt x="982" y="960"/>
                  </a:lnTo>
                  <a:lnTo>
                    <a:pt x="991" y="948"/>
                  </a:lnTo>
                  <a:lnTo>
                    <a:pt x="999" y="934"/>
                  </a:lnTo>
                  <a:lnTo>
                    <a:pt x="1006" y="920"/>
                  </a:lnTo>
                  <a:lnTo>
                    <a:pt x="1011" y="907"/>
                  </a:lnTo>
                  <a:lnTo>
                    <a:pt x="1015" y="891"/>
                  </a:lnTo>
                  <a:lnTo>
                    <a:pt x="1018" y="875"/>
                  </a:lnTo>
                  <a:lnTo>
                    <a:pt x="1019" y="859"/>
                  </a:lnTo>
                  <a:lnTo>
                    <a:pt x="1019" y="92"/>
                  </a:lnTo>
                  <a:lnTo>
                    <a:pt x="1019" y="92"/>
                  </a:lnTo>
                  <a:lnTo>
                    <a:pt x="1018" y="83"/>
                  </a:lnTo>
                  <a:lnTo>
                    <a:pt x="1016" y="74"/>
                  </a:lnTo>
                  <a:lnTo>
                    <a:pt x="1014" y="64"/>
                  </a:lnTo>
                  <a:lnTo>
                    <a:pt x="1011" y="57"/>
                  </a:lnTo>
                  <a:lnTo>
                    <a:pt x="1008" y="48"/>
                  </a:lnTo>
                  <a:lnTo>
                    <a:pt x="1004" y="41"/>
                  </a:lnTo>
                  <a:lnTo>
                    <a:pt x="998" y="34"/>
                  </a:lnTo>
                  <a:lnTo>
                    <a:pt x="993" y="27"/>
                  </a:lnTo>
                  <a:lnTo>
                    <a:pt x="986" y="21"/>
                  </a:lnTo>
                  <a:lnTo>
                    <a:pt x="980" y="16"/>
                  </a:lnTo>
                  <a:lnTo>
                    <a:pt x="972" y="12"/>
                  </a:lnTo>
                  <a:lnTo>
                    <a:pt x="965" y="7"/>
                  </a:lnTo>
                  <a:lnTo>
                    <a:pt x="956" y="4"/>
                  </a:lnTo>
                  <a:lnTo>
                    <a:pt x="949" y="2"/>
                  </a:lnTo>
                  <a:lnTo>
                    <a:pt x="940" y="1"/>
                  </a:lnTo>
                  <a:lnTo>
                    <a:pt x="931" y="0"/>
                  </a:lnTo>
                  <a:lnTo>
                    <a:pt x="931" y="0"/>
                  </a:lnTo>
                  <a:close/>
                  <a:moveTo>
                    <a:pt x="955" y="859"/>
                  </a:moveTo>
                  <a:lnTo>
                    <a:pt x="955" y="859"/>
                  </a:lnTo>
                  <a:lnTo>
                    <a:pt x="954" y="869"/>
                  </a:lnTo>
                  <a:lnTo>
                    <a:pt x="953" y="879"/>
                  </a:lnTo>
                  <a:lnTo>
                    <a:pt x="951" y="887"/>
                  </a:lnTo>
                  <a:lnTo>
                    <a:pt x="948" y="896"/>
                  </a:lnTo>
                  <a:lnTo>
                    <a:pt x="944" y="904"/>
                  </a:lnTo>
                  <a:lnTo>
                    <a:pt x="938" y="913"/>
                  </a:lnTo>
                  <a:lnTo>
                    <a:pt x="933" y="919"/>
                  </a:lnTo>
                  <a:lnTo>
                    <a:pt x="926" y="927"/>
                  </a:lnTo>
                  <a:lnTo>
                    <a:pt x="920" y="932"/>
                  </a:lnTo>
                  <a:lnTo>
                    <a:pt x="912" y="939"/>
                  </a:lnTo>
                  <a:lnTo>
                    <a:pt x="905" y="943"/>
                  </a:lnTo>
                  <a:lnTo>
                    <a:pt x="896" y="947"/>
                  </a:lnTo>
                  <a:lnTo>
                    <a:pt x="888" y="951"/>
                  </a:lnTo>
                  <a:lnTo>
                    <a:pt x="878" y="953"/>
                  </a:lnTo>
                  <a:lnTo>
                    <a:pt x="869" y="954"/>
                  </a:lnTo>
                  <a:lnTo>
                    <a:pt x="860" y="955"/>
                  </a:lnTo>
                  <a:lnTo>
                    <a:pt x="860" y="955"/>
                  </a:lnTo>
                  <a:lnTo>
                    <a:pt x="159" y="955"/>
                  </a:lnTo>
                  <a:lnTo>
                    <a:pt x="159" y="955"/>
                  </a:lnTo>
                  <a:lnTo>
                    <a:pt x="150" y="954"/>
                  </a:lnTo>
                  <a:lnTo>
                    <a:pt x="141" y="953"/>
                  </a:lnTo>
                  <a:lnTo>
                    <a:pt x="131" y="951"/>
                  </a:lnTo>
                  <a:lnTo>
                    <a:pt x="123" y="947"/>
                  </a:lnTo>
                  <a:lnTo>
                    <a:pt x="114" y="943"/>
                  </a:lnTo>
                  <a:lnTo>
                    <a:pt x="107" y="939"/>
                  </a:lnTo>
                  <a:lnTo>
                    <a:pt x="99" y="932"/>
                  </a:lnTo>
                  <a:lnTo>
                    <a:pt x="93" y="927"/>
                  </a:lnTo>
                  <a:lnTo>
                    <a:pt x="86" y="919"/>
                  </a:lnTo>
                  <a:lnTo>
                    <a:pt x="81" y="913"/>
                  </a:lnTo>
                  <a:lnTo>
                    <a:pt x="75" y="904"/>
                  </a:lnTo>
                  <a:lnTo>
                    <a:pt x="72" y="896"/>
                  </a:lnTo>
                  <a:lnTo>
                    <a:pt x="69" y="887"/>
                  </a:lnTo>
                  <a:lnTo>
                    <a:pt x="66" y="879"/>
                  </a:lnTo>
                  <a:lnTo>
                    <a:pt x="65" y="869"/>
                  </a:lnTo>
                  <a:lnTo>
                    <a:pt x="65" y="859"/>
                  </a:lnTo>
                  <a:lnTo>
                    <a:pt x="65" y="346"/>
                  </a:lnTo>
                  <a:lnTo>
                    <a:pt x="65" y="346"/>
                  </a:lnTo>
                  <a:lnTo>
                    <a:pt x="65" y="341"/>
                  </a:lnTo>
                  <a:lnTo>
                    <a:pt x="66" y="336"/>
                  </a:lnTo>
                  <a:lnTo>
                    <a:pt x="68" y="330"/>
                  </a:lnTo>
                  <a:lnTo>
                    <a:pt x="71" y="327"/>
                  </a:lnTo>
                  <a:lnTo>
                    <a:pt x="74" y="323"/>
                  </a:lnTo>
                  <a:lnTo>
                    <a:pt x="79" y="321"/>
                  </a:lnTo>
                  <a:lnTo>
                    <a:pt x="83" y="320"/>
                  </a:lnTo>
                  <a:lnTo>
                    <a:pt x="88" y="319"/>
                  </a:lnTo>
                  <a:lnTo>
                    <a:pt x="128" y="319"/>
                  </a:lnTo>
                  <a:lnTo>
                    <a:pt x="128" y="748"/>
                  </a:lnTo>
                  <a:lnTo>
                    <a:pt x="128" y="748"/>
                  </a:lnTo>
                  <a:lnTo>
                    <a:pt x="128" y="756"/>
                  </a:lnTo>
                  <a:lnTo>
                    <a:pt x="129" y="764"/>
                  </a:lnTo>
                  <a:lnTo>
                    <a:pt x="131" y="771"/>
                  </a:lnTo>
                  <a:lnTo>
                    <a:pt x="135" y="779"/>
                  </a:lnTo>
                  <a:lnTo>
                    <a:pt x="138" y="785"/>
                  </a:lnTo>
                  <a:lnTo>
                    <a:pt x="141" y="792"/>
                  </a:lnTo>
                  <a:lnTo>
                    <a:pt x="146" y="798"/>
                  </a:lnTo>
                  <a:lnTo>
                    <a:pt x="152" y="804"/>
                  </a:lnTo>
                  <a:lnTo>
                    <a:pt x="157" y="809"/>
                  </a:lnTo>
                  <a:lnTo>
                    <a:pt x="162" y="814"/>
                  </a:lnTo>
                  <a:lnTo>
                    <a:pt x="170" y="817"/>
                  </a:lnTo>
                  <a:lnTo>
                    <a:pt x="176" y="821"/>
                  </a:lnTo>
                  <a:lnTo>
                    <a:pt x="184" y="824"/>
                  </a:lnTo>
                  <a:lnTo>
                    <a:pt x="191" y="826"/>
                  </a:lnTo>
                  <a:lnTo>
                    <a:pt x="199" y="827"/>
                  </a:lnTo>
                  <a:lnTo>
                    <a:pt x="207" y="827"/>
                  </a:lnTo>
                  <a:lnTo>
                    <a:pt x="207" y="827"/>
                  </a:lnTo>
                  <a:lnTo>
                    <a:pt x="215" y="827"/>
                  </a:lnTo>
                  <a:lnTo>
                    <a:pt x="224" y="826"/>
                  </a:lnTo>
                  <a:lnTo>
                    <a:pt x="231" y="824"/>
                  </a:lnTo>
                  <a:lnTo>
                    <a:pt x="239" y="821"/>
                  </a:lnTo>
                  <a:lnTo>
                    <a:pt x="245" y="817"/>
                  </a:lnTo>
                  <a:lnTo>
                    <a:pt x="251" y="814"/>
                  </a:lnTo>
                  <a:lnTo>
                    <a:pt x="258" y="809"/>
                  </a:lnTo>
                  <a:lnTo>
                    <a:pt x="263" y="804"/>
                  </a:lnTo>
                  <a:lnTo>
                    <a:pt x="269" y="798"/>
                  </a:lnTo>
                  <a:lnTo>
                    <a:pt x="273" y="792"/>
                  </a:lnTo>
                  <a:lnTo>
                    <a:pt x="277" y="785"/>
                  </a:lnTo>
                  <a:lnTo>
                    <a:pt x="280" y="779"/>
                  </a:lnTo>
                  <a:lnTo>
                    <a:pt x="284" y="771"/>
                  </a:lnTo>
                  <a:lnTo>
                    <a:pt x="286" y="764"/>
                  </a:lnTo>
                  <a:lnTo>
                    <a:pt x="287" y="756"/>
                  </a:lnTo>
                  <a:lnTo>
                    <a:pt x="287" y="748"/>
                  </a:lnTo>
                  <a:lnTo>
                    <a:pt x="287" y="92"/>
                  </a:lnTo>
                  <a:lnTo>
                    <a:pt x="287" y="92"/>
                  </a:lnTo>
                  <a:lnTo>
                    <a:pt x="287" y="86"/>
                  </a:lnTo>
                  <a:lnTo>
                    <a:pt x="289" y="81"/>
                  </a:lnTo>
                  <a:lnTo>
                    <a:pt x="291" y="76"/>
                  </a:lnTo>
                  <a:lnTo>
                    <a:pt x="294" y="72"/>
                  </a:lnTo>
                  <a:lnTo>
                    <a:pt x="298" y="69"/>
                  </a:lnTo>
                  <a:lnTo>
                    <a:pt x="302" y="66"/>
                  </a:lnTo>
                  <a:lnTo>
                    <a:pt x="306" y="64"/>
                  </a:lnTo>
                  <a:lnTo>
                    <a:pt x="310" y="64"/>
                  </a:lnTo>
                  <a:lnTo>
                    <a:pt x="931" y="64"/>
                  </a:lnTo>
                  <a:lnTo>
                    <a:pt x="931" y="64"/>
                  </a:lnTo>
                  <a:lnTo>
                    <a:pt x="936" y="64"/>
                  </a:lnTo>
                  <a:lnTo>
                    <a:pt x="940" y="66"/>
                  </a:lnTo>
                  <a:lnTo>
                    <a:pt x="945" y="69"/>
                  </a:lnTo>
                  <a:lnTo>
                    <a:pt x="948" y="72"/>
                  </a:lnTo>
                  <a:lnTo>
                    <a:pt x="951" y="76"/>
                  </a:lnTo>
                  <a:lnTo>
                    <a:pt x="953" y="81"/>
                  </a:lnTo>
                  <a:lnTo>
                    <a:pt x="954" y="86"/>
                  </a:lnTo>
                  <a:lnTo>
                    <a:pt x="955" y="92"/>
                  </a:lnTo>
                  <a:lnTo>
                    <a:pt x="955" y="859"/>
                  </a:lnTo>
                  <a:close/>
                  <a:moveTo>
                    <a:pt x="382" y="445"/>
                  </a:moveTo>
                  <a:lnTo>
                    <a:pt x="382" y="445"/>
                  </a:lnTo>
                  <a:lnTo>
                    <a:pt x="389" y="445"/>
                  </a:lnTo>
                  <a:lnTo>
                    <a:pt x="394" y="443"/>
                  </a:lnTo>
                  <a:lnTo>
                    <a:pt x="401" y="440"/>
                  </a:lnTo>
                  <a:lnTo>
                    <a:pt x="405" y="437"/>
                  </a:lnTo>
                  <a:lnTo>
                    <a:pt x="409" y="431"/>
                  </a:lnTo>
                  <a:lnTo>
                    <a:pt x="411" y="426"/>
                  </a:lnTo>
                  <a:lnTo>
                    <a:pt x="413" y="420"/>
                  </a:lnTo>
                  <a:lnTo>
                    <a:pt x="415" y="414"/>
                  </a:lnTo>
                  <a:lnTo>
                    <a:pt x="415" y="270"/>
                  </a:lnTo>
                  <a:lnTo>
                    <a:pt x="514" y="431"/>
                  </a:lnTo>
                  <a:lnTo>
                    <a:pt x="514" y="431"/>
                  </a:lnTo>
                  <a:lnTo>
                    <a:pt x="518" y="436"/>
                  </a:lnTo>
                  <a:lnTo>
                    <a:pt x="518" y="436"/>
                  </a:lnTo>
                  <a:lnTo>
                    <a:pt x="520" y="437"/>
                  </a:lnTo>
                  <a:lnTo>
                    <a:pt x="520" y="437"/>
                  </a:lnTo>
                  <a:lnTo>
                    <a:pt x="523" y="440"/>
                  </a:lnTo>
                  <a:lnTo>
                    <a:pt x="528" y="443"/>
                  </a:lnTo>
                  <a:lnTo>
                    <a:pt x="528" y="443"/>
                  </a:lnTo>
                  <a:lnTo>
                    <a:pt x="530" y="443"/>
                  </a:lnTo>
                  <a:lnTo>
                    <a:pt x="530" y="443"/>
                  </a:lnTo>
                  <a:lnTo>
                    <a:pt x="536" y="445"/>
                  </a:lnTo>
                  <a:lnTo>
                    <a:pt x="541" y="445"/>
                  </a:lnTo>
                  <a:lnTo>
                    <a:pt x="541" y="445"/>
                  </a:lnTo>
                  <a:lnTo>
                    <a:pt x="541" y="445"/>
                  </a:lnTo>
                  <a:lnTo>
                    <a:pt x="541" y="445"/>
                  </a:lnTo>
                  <a:lnTo>
                    <a:pt x="541" y="445"/>
                  </a:lnTo>
                  <a:lnTo>
                    <a:pt x="541" y="445"/>
                  </a:lnTo>
                  <a:lnTo>
                    <a:pt x="547" y="445"/>
                  </a:lnTo>
                  <a:lnTo>
                    <a:pt x="552" y="443"/>
                  </a:lnTo>
                  <a:lnTo>
                    <a:pt x="552" y="443"/>
                  </a:lnTo>
                  <a:lnTo>
                    <a:pt x="555" y="442"/>
                  </a:lnTo>
                  <a:lnTo>
                    <a:pt x="555" y="442"/>
                  </a:lnTo>
                  <a:lnTo>
                    <a:pt x="558" y="441"/>
                  </a:lnTo>
                  <a:lnTo>
                    <a:pt x="558" y="441"/>
                  </a:lnTo>
                  <a:lnTo>
                    <a:pt x="560" y="439"/>
                  </a:lnTo>
                  <a:lnTo>
                    <a:pt x="560" y="439"/>
                  </a:lnTo>
                  <a:lnTo>
                    <a:pt x="566" y="434"/>
                  </a:lnTo>
                  <a:lnTo>
                    <a:pt x="566" y="434"/>
                  </a:lnTo>
                  <a:lnTo>
                    <a:pt x="569" y="429"/>
                  </a:lnTo>
                  <a:lnTo>
                    <a:pt x="569" y="429"/>
                  </a:lnTo>
                  <a:lnTo>
                    <a:pt x="571" y="424"/>
                  </a:lnTo>
                  <a:lnTo>
                    <a:pt x="571" y="424"/>
                  </a:lnTo>
                  <a:lnTo>
                    <a:pt x="572" y="417"/>
                  </a:lnTo>
                  <a:lnTo>
                    <a:pt x="572" y="417"/>
                  </a:lnTo>
                  <a:lnTo>
                    <a:pt x="573" y="414"/>
                  </a:lnTo>
                  <a:lnTo>
                    <a:pt x="573" y="160"/>
                  </a:lnTo>
                  <a:lnTo>
                    <a:pt x="573" y="160"/>
                  </a:lnTo>
                  <a:lnTo>
                    <a:pt x="572" y="153"/>
                  </a:lnTo>
                  <a:lnTo>
                    <a:pt x="570" y="147"/>
                  </a:lnTo>
                  <a:lnTo>
                    <a:pt x="568" y="142"/>
                  </a:lnTo>
                  <a:lnTo>
                    <a:pt x="564" y="137"/>
                  </a:lnTo>
                  <a:lnTo>
                    <a:pt x="559" y="133"/>
                  </a:lnTo>
                  <a:lnTo>
                    <a:pt x="554" y="130"/>
                  </a:lnTo>
                  <a:lnTo>
                    <a:pt x="548" y="129"/>
                  </a:lnTo>
                  <a:lnTo>
                    <a:pt x="541" y="128"/>
                  </a:lnTo>
                  <a:lnTo>
                    <a:pt x="541" y="128"/>
                  </a:lnTo>
                  <a:lnTo>
                    <a:pt x="535" y="129"/>
                  </a:lnTo>
                  <a:lnTo>
                    <a:pt x="529" y="130"/>
                  </a:lnTo>
                  <a:lnTo>
                    <a:pt x="524" y="133"/>
                  </a:lnTo>
                  <a:lnTo>
                    <a:pt x="519" y="137"/>
                  </a:lnTo>
                  <a:lnTo>
                    <a:pt x="515" y="142"/>
                  </a:lnTo>
                  <a:lnTo>
                    <a:pt x="512" y="147"/>
                  </a:lnTo>
                  <a:lnTo>
                    <a:pt x="510" y="153"/>
                  </a:lnTo>
                  <a:lnTo>
                    <a:pt x="510" y="160"/>
                  </a:lnTo>
                  <a:lnTo>
                    <a:pt x="510" y="304"/>
                  </a:lnTo>
                  <a:lnTo>
                    <a:pt x="409" y="143"/>
                  </a:lnTo>
                  <a:lnTo>
                    <a:pt x="409" y="143"/>
                  </a:lnTo>
                  <a:lnTo>
                    <a:pt x="407" y="140"/>
                  </a:lnTo>
                  <a:lnTo>
                    <a:pt x="407" y="140"/>
                  </a:lnTo>
                  <a:lnTo>
                    <a:pt x="403" y="135"/>
                  </a:lnTo>
                  <a:lnTo>
                    <a:pt x="403" y="135"/>
                  </a:lnTo>
                  <a:lnTo>
                    <a:pt x="397" y="132"/>
                  </a:lnTo>
                  <a:lnTo>
                    <a:pt x="397" y="132"/>
                  </a:lnTo>
                  <a:lnTo>
                    <a:pt x="392" y="130"/>
                  </a:lnTo>
                  <a:lnTo>
                    <a:pt x="392" y="130"/>
                  </a:lnTo>
                  <a:lnTo>
                    <a:pt x="386" y="129"/>
                  </a:lnTo>
                  <a:lnTo>
                    <a:pt x="386" y="129"/>
                  </a:lnTo>
                  <a:lnTo>
                    <a:pt x="382" y="128"/>
                  </a:lnTo>
                  <a:lnTo>
                    <a:pt x="382" y="128"/>
                  </a:lnTo>
                  <a:lnTo>
                    <a:pt x="380" y="129"/>
                  </a:lnTo>
                  <a:lnTo>
                    <a:pt x="380" y="129"/>
                  </a:lnTo>
                  <a:lnTo>
                    <a:pt x="374" y="130"/>
                  </a:lnTo>
                  <a:lnTo>
                    <a:pt x="374" y="130"/>
                  </a:lnTo>
                  <a:lnTo>
                    <a:pt x="367" y="132"/>
                  </a:lnTo>
                  <a:lnTo>
                    <a:pt x="367" y="132"/>
                  </a:lnTo>
                  <a:lnTo>
                    <a:pt x="365" y="133"/>
                  </a:lnTo>
                  <a:lnTo>
                    <a:pt x="365" y="133"/>
                  </a:lnTo>
                  <a:lnTo>
                    <a:pt x="363" y="135"/>
                  </a:lnTo>
                  <a:lnTo>
                    <a:pt x="363" y="135"/>
                  </a:lnTo>
                  <a:lnTo>
                    <a:pt x="359" y="139"/>
                  </a:lnTo>
                  <a:lnTo>
                    <a:pt x="359" y="139"/>
                  </a:lnTo>
                  <a:lnTo>
                    <a:pt x="354" y="145"/>
                  </a:lnTo>
                  <a:lnTo>
                    <a:pt x="354" y="145"/>
                  </a:lnTo>
                  <a:lnTo>
                    <a:pt x="352" y="150"/>
                  </a:lnTo>
                  <a:lnTo>
                    <a:pt x="352" y="150"/>
                  </a:lnTo>
                  <a:lnTo>
                    <a:pt x="351" y="157"/>
                  </a:lnTo>
                  <a:lnTo>
                    <a:pt x="351" y="157"/>
                  </a:lnTo>
                  <a:lnTo>
                    <a:pt x="350" y="160"/>
                  </a:lnTo>
                  <a:lnTo>
                    <a:pt x="350" y="414"/>
                  </a:lnTo>
                  <a:lnTo>
                    <a:pt x="350" y="414"/>
                  </a:lnTo>
                  <a:lnTo>
                    <a:pt x="351" y="420"/>
                  </a:lnTo>
                  <a:lnTo>
                    <a:pt x="353" y="426"/>
                  </a:lnTo>
                  <a:lnTo>
                    <a:pt x="356" y="431"/>
                  </a:lnTo>
                  <a:lnTo>
                    <a:pt x="360" y="437"/>
                  </a:lnTo>
                  <a:lnTo>
                    <a:pt x="364" y="440"/>
                  </a:lnTo>
                  <a:lnTo>
                    <a:pt x="369" y="443"/>
                  </a:lnTo>
                  <a:lnTo>
                    <a:pt x="376" y="445"/>
                  </a:lnTo>
                  <a:lnTo>
                    <a:pt x="382" y="445"/>
                  </a:lnTo>
                  <a:lnTo>
                    <a:pt x="382" y="445"/>
                  </a:lnTo>
                  <a:close/>
                  <a:moveTo>
                    <a:pt x="637" y="859"/>
                  </a:moveTo>
                  <a:lnTo>
                    <a:pt x="891" y="859"/>
                  </a:lnTo>
                  <a:lnTo>
                    <a:pt x="891" y="668"/>
                  </a:lnTo>
                  <a:lnTo>
                    <a:pt x="637" y="668"/>
                  </a:lnTo>
                  <a:lnTo>
                    <a:pt x="637" y="859"/>
                  </a:lnTo>
                  <a:close/>
                  <a:moveTo>
                    <a:pt x="860" y="128"/>
                  </a:moveTo>
                  <a:lnTo>
                    <a:pt x="669" y="128"/>
                  </a:lnTo>
                  <a:lnTo>
                    <a:pt x="669" y="128"/>
                  </a:lnTo>
                  <a:lnTo>
                    <a:pt x="662" y="129"/>
                  </a:lnTo>
                  <a:lnTo>
                    <a:pt x="656" y="130"/>
                  </a:lnTo>
                  <a:lnTo>
                    <a:pt x="651" y="133"/>
                  </a:lnTo>
                  <a:lnTo>
                    <a:pt x="646" y="137"/>
                  </a:lnTo>
                  <a:lnTo>
                    <a:pt x="642" y="142"/>
                  </a:lnTo>
                  <a:lnTo>
                    <a:pt x="639" y="147"/>
                  </a:lnTo>
                  <a:lnTo>
                    <a:pt x="638" y="153"/>
                  </a:lnTo>
                  <a:lnTo>
                    <a:pt x="637" y="160"/>
                  </a:lnTo>
                  <a:lnTo>
                    <a:pt x="637" y="160"/>
                  </a:lnTo>
                  <a:lnTo>
                    <a:pt x="638" y="166"/>
                  </a:lnTo>
                  <a:lnTo>
                    <a:pt x="639" y="172"/>
                  </a:lnTo>
                  <a:lnTo>
                    <a:pt x="642" y="177"/>
                  </a:lnTo>
                  <a:lnTo>
                    <a:pt x="646" y="182"/>
                  </a:lnTo>
                  <a:lnTo>
                    <a:pt x="651" y="186"/>
                  </a:lnTo>
                  <a:lnTo>
                    <a:pt x="656" y="189"/>
                  </a:lnTo>
                  <a:lnTo>
                    <a:pt x="662" y="191"/>
                  </a:lnTo>
                  <a:lnTo>
                    <a:pt x="669" y="191"/>
                  </a:lnTo>
                  <a:lnTo>
                    <a:pt x="860" y="191"/>
                  </a:lnTo>
                  <a:lnTo>
                    <a:pt x="860" y="191"/>
                  </a:lnTo>
                  <a:lnTo>
                    <a:pt x="866" y="191"/>
                  </a:lnTo>
                  <a:lnTo>
                    <a:pt x="872" y="189"/>
                  </a:lnTo>
                  <a:lnTo>
                    <a:pt x="877" y="186"/>
                  </a:lnTo>
                  <a:lnTo>
                    <a:pt x="882" y="182"/>
                  </a:lnTo>
                  <a:lnTo>
                    <a:pt x="886" y="177"/>
                  </a:lnTo>
                  <a:lnTo>
                    <a:pt x="889" y="172"/>
                  </a:lnTo>
                  <a:lnTo>
                    <a:pt x="891" y="166"/>
                  </a:lnTo>
                  <a:lnTo>
                    <a:pt x="891" y="160"/>
                  </a:lnTo>
                  <a:lnTo>
                    <a:pt x="891" y="160"/>
                  </a:lnTo>
                  <a:lnTo>
                    <a:pt x="891" y="153"/>
                  </a:lnTo>
                  <a:lnTo>
                    <a:pt x="889" y="147"/>
                  </a:lnTo>
                  <a:lnTo>
                    <a:pt x="886" y="142"/>
                  </a:lnTo>
                  <a:lnTo>
                    <a:pt x="882" y="137"/>
                  </a:lnTo>
                  <a:lnTo>
                    <a:pt x="877" y="133"/>
                  </a:lnTo>
                  <a:lnTo>
                    <a:pt x="872" y="130"/>
                  </a:lnTo>
                  <a:lnTo>
                    <a:pt x="866" y="129"/>
                  </a:lnTo>
                  <a:lnTo>
                    <a:pt x="860" y="128"/>
                  </a:lnTo>
                  <a:lnTo>
                    <a:pt x="860" y="128"/>
                  </a:lnTo>
                  <a:close/>
                  <a:moveTo>
                    <a:pt x="860" y="255"/>
                  </a:moveTo>
                  <a:lnTo>
                    <a:pt x="669" y="255"/>
                  </a:lnTo>
                  <a:lnTo>
                    <a:pt x="669" y="255"/>
                  </a:lnTo>
                  <a:lnTo>
                    <a:pt x="662" y="255"/>
                  </a:lnTo>
                  <a:lnTo>
                    <a:pt x="656" y="257"/>
                  </a:lnTo>
                  <a:lnTo>
                    <a:pt x="651" y="261"/>
                  </a:lnTo>
                  <a:lnTo>
                    <a:pt x="646" y="264"/>
                  </a:lnTo>
                  <a:lnTo>
                    <a:pt x="642" y="269"/>
                  </a:lnTo>
                  <a:lnTo>
                    <a:pt x="639" y="275"/>
                  </a:lnTo>
                  <a:lnTo>
                    <a:pt x="638" y="280"/>
                  </a:lnTo>
                  <a:lnTo>
                    <a:pt x="637" y="286"/>
                  </a:lnTo>
                  <a:lnTo>
                    <a:pt x="637" y="286"/>
                  </a:lnTo>
                  <a:lnTo>
                    <a:pt x="638" y="293"/>
                  </a:lnTo>
                  <a:lnTo>
                    <a:pt x="639" y="299"/>
                  </a:lnTo>
                  <a:lnTo>
                    <a:pt x="642" y="305"/>
                  </a:lnTo>
                  <a:lnTo>
                    <a:pt x="646" y="309"/>
                  </a:lnTo>
                  <a:lnTo>
                    <a:pt x="651" y="313"/>
                  </a:lnTo>
                  <a:lnTo>
                    <a:pt x="656" y="316"/>
                  </a:lnTo>
                  <a:lnTo>
                    <a:pt x="662" y="317"/>
                  </a:lnTo>
                  <a:lnTo>
                    <a:pt x="669" y="319"/>
                  </a:lnTo>
                  <a:lnTo>
                    <a:pt x="860" y="319"/>
                  </a:lnTo>
                  <a:lnTo>
                    <a:pt x="860" y="319"/>
                  </a:lnTo>
                  <a:lnTo>
                    <a:pt x="866" y="317"/>
                  </a:lnTo>
                  <a:lnTo>
                    <a:pt x="872" y="316"/>
                  </a:lnTo>
                  <a:lnTo>
                    <a:pt x="877" y="313"/>
                  </a:lnTo>
                  <a:lnTo>
                    <a:pt x="882" y="309"/>
                  </a:lnTo>
                  <a:lnTo>
                    <a:pt x="886" y="305"/>
                  </a:lnTo>
                  <a:lnTo>
                    <a:pt x="889" y="299"/>
                  </a:lnTo>
                  <a:lnTo>
                    <a:pt x="891" y="293"/>
                  </a:lnTo>
                  <a:lnTo>
                    <a:pt x="891" y="286"/>
                  </a:lnTo>
                  <a:lnTo>
                    <a:pt x="891" y="286"/>
                  </a:lnTo>
                  <a:lnTo>
                    <a:pt x="891" y="280"/>
                  </a:lnTo>
                  <a:lnTo>
                    <a:pt x="889" y="275"/>
                  </a:lnTo>
                  <a:lnTo>
                    <a:pt x="886" y="269"/>
                  </a:lnTo>
                  <a:lnTo>
                    <a:pt x="882" y="264"/>
                  </a:lnTo>
                  <a:lnTo>
                    <a:pt x="877" y="261"/>
                  </a:lnTo>
                  <a:lnTo>
                    <a:pt x="872" y="257"/>
                  </a:lnTo>
                  <a:lnTo>
                    <a:pt x="866" y="255"/>
                  </a:lnTo>
                  <a:lnTo>
                    <a:pt x="860" y="255"/>
                  </a:lnTo>
                  <a:lnTo>
                    <a:pt x="860" y="255"/>
                  </a:lnTo>
                  <a:close/>
                  <a:moveTo>
                    <a:pt x="860" y="382"/>
                  </a:moveTo>
                  <a:lnTo>
                    <a:pt x="669" y="382"/>
                  </a:lnTo>
                  <a:lnTo>
                    <a:pt x="669" y="382"/>
                  </a:lnTo>
                  <a:lnTo>
                    <a:pt x="662" y="383"/>
                  </a:lnTo>
                  <a:lnTo>
                    <a:pt x="656" y="385"/>
                  </a:lnTo>
                  <a:lnTo>
                    <a:pt x="651" y="387"/>
                  </a:lnTo>
                  <a:lnTo>
                    <a:pt x="646" y="392"/>
                  </a:lnTo>
                  <a:lnTo>
                    <a:pt x="642" y="396"/>
                  </a:lnTo>
                  <a:lnTo>
                    <a:pt x="639" y="401"/>
                  </a:lnTo>
                  <a:lnTo>
                    <a:pt x="638" y="408"/>
                  </a:lnTo>
                  <a:lnTo>
                    <a:pt x="637" y="414"/>
                  </a:lnTo>
                  <a:lnTo>
                    <a:pt x="637" y="414"/>
                  </a:lnTo>
                  <a:lnTo>
                    <a:pt x="638" y="420"/>
                  </a:lnTo>
                  <a:lnTo>
                    <a:pt x="639" y="426"/>
                  </a:lnTo>
                  <a:lnTo>
                    <a:pt x="642" y="431"/>
                  </a:lnTo>
                  <a:lnTo>
                    <a:pt x="646" y="437"/>
                  </a:lnTo>
                  <a:lnTo>
                    <a:pt x="651" y="440"/>
                  </a:lnTo>
                  <a:lnTo>
                    <a:pt x="656" y="443"/>
                  </a:lnTo>
                  <a:lnTo>
                    <a:pt x="662" y="445"/>
                  </a:lnTo>
                  <a:lnTo>
                    <a:pt x="669" y="445"/>
                  </a:lnTo>
                  <a:lnTo>
                    <a:pt x="860" y="445"/>
                  </a:lnTo>
                  <a:lnTo>
                    <a:pt x="860" y="445"/>
                  </a:lnTo>
                  <a:lnTo>
                    <a:pt x="866" y="445"/>
                  </a:lnTo>
                  <a:lnTo>
                    <a:pt x="872" y="443"/>
                  </a:lnTo>
                  <a:lnTo>
                    <a:pt x="877" y="440"/>
                  </a:lnTo>
                  <a:lnTo>
                    <a:pt x="882" y="437"/>
                  </a:lnTo>
                  <a:lnTo>
                    <a:pt x="886" y="431"/>
                  </a:lnTo>
                  <a:lnTo>
                    <a:pt x="889" y="426"/>
                  </a:lnTo>
                  <a:lnTo>
                    <a:pt x="891" y="420"/>
                  </a:lnTo>
                  <a:lnTo>
                    <a:pt x="891" y="414"/>
                  </a:lnTo>
                  <a:lnTo>
                    <a:pt x="891" y="414"/>
                  </a:lnTo>
                  <a:lnTo>
                    <a:pt x="891" y="408"/>
                  </a:lnTo>
                  <a:lnTo>
                    <a:pt x="889" y="401"/>
                  </a:lnTo>
                  <a:lnTo>
                    <a:pt x="886" y="396"/>
                  </a:lnTo>
                  <a:lnTo>
                    <a:pt x="882" y="392"/>
                  </a:lnTo>
                  <a:lnTo>
                    <a:pt x="877" y="387"/>
                  </a:lnTo>
                  <a:lnTo>
                    <a:pt x="872" y="385"/>
                  </a:lnTo>
                  <a:lnTo>
                    <a:pt x="866" y="383"/>
                  </a:lnTo>
                  <a:lnTo>
                    <a:pt x="860" y="382"/>
                  </a:lnTo>
                  <a:lnTo>
                    <a:pt x="860" y="382"/>
                  </a:lnTo>
                  <a:close/>
                  <a:moveTo>
                    <a:pt x="541" y="668"/>
                  </a:moveTo>
                  <a:lnTo>
                    <a:pt x="382" y="668"/>
                  </a:lnTo>
                  <a:lnTo>
                    <a:pt x="382" y="668"/>
                  </a:lnTo>
                  <a:lnTo>
                    <a:pt x="376" y="669"/>
                  </a:lnTo>
                  <a:lnTo>
                    <a:pt x="369" y="670"/>
                  </a:lnTo>
                  <a:lnTo>
                    <a:pt x="364" y="674"/>
                  </a:lnTo>
                  <a:lnTo>
                    <a:pt x="360" y="678"/>
                  </a:lnTo>
                  <a:lnTo>
                    <a:pt x="356" y="682"/>
                  </a:lnTo>
                  <a:lnTo>
                    <a:pt x="353" y="688"/>
                  </a:lnTo>
                  <a:lnTo>
                    <a:pt x="351" y="694"/>
                  </a:lnTo>
                  <a:lnTo>
                    <a:pt x="350" y="701"/>
                  </a:lnTo>
                  <a:lnTo>
                    <a:pt x="350" y="701"/>
                  </a:lnTo>
                  <a:lnTo>
                    <a:pt x="351" y="707"/>
                  </a:lnTo>
                  <a:lnTo>
                    <a:pt x="353" y="712"/>
                  </a:lnTo>
                  <a:lnTo>
                    <a:pt x="356" y="718"/>
                  </a:lnTo>
                  <a:lnTo>
                    <a:pt x="360" y="723"/>
                  </a:lnTo>
                  <a:lnTo>
                    <a:pt x="364" y="726"/>
                  </a:lnTo>
                  <a:lnTo>
                    <a:pt x="369" y="729"/>
                  </a:lnTo>
                  <a:lnTo>
                    <a:pt x="376" y="732"/>
                  </a:lnTo>
                  <a:lnTo>
                    <a:pt x="382" y="732"/>
                  </a:lnTo>
                  <a:lnTo>
                    <a:pt x="541" y="732"/>
                  </a:lnTo>
                  <a:lnTo>
                    <a:pt x="541" y="732"/>
                  </a:lnTo>
                  <a:lnTo>
                    <a:pt x="548" y="732"/>
                  </a:lnTo>
                  <a:lnTo>
                    <a:pt x="554" y="729"/>
                  </a:lnTo>
                  <a:lnTo>
                    <a:pt x="559" y="726"/>
                  </a:lnTo>
                  <a:lnTo>
                    <a:pt x="564" y="723"/>
                  </a:lnTo>
                  <a:lnTo>
                    <a:pt x="568" y="718"/>
                  </a:lnTo>
                  <a:lnTo>
                    <a:pt x="570" y="712"/>
                  </a:lnTo>
                  <a:lnTo>
                    <a:pt x="572" y="707"/>
                  </a:lnTo>
                  <a:lnTo>
                    <a:pt x="573" y="701"/>
                  </a:lnTo>
                  <a:lnTo>
                    <a:pt x="573" y="701"/>
                  </a:lnTo>
                  <a:lnTo>
                    <a:pt x="572" y="694"/>
                  </a:lnTo>
                  <a:lnTo>
                    <a:pt x="570" y="688"/>
                  </a:lnTo>
                  <a:lnTo>
                    <a:pt x="568" y="682"/>
                  </a:lnTo>
                  <a:lnTo>
                    <a:pt x="564" y="678"/>
                  </a:lnTo>
                  <a:lnTo>
                    <a:pt x="559" y="674"/>
                  </a:lnTo>
                  <a:lnTo>
                    <a:pt x="554" y="670"/>
                  </a:lnTo>
                  <a:lnTo>
                    <a:pt x="548" y="669"/>
                  </a:lnTo>
                  <a:lnTo>
                    <a:pt x="541" y="668"/>
                  </a:lnTo>
                  <a:lnTo>
                    <a:pt x="541" y="668"/>
                  </a:lnTo>
                  <a:close/>
                  <a:moveTo>
                    <a:pt x="541" y="796"/>
                  </a:moveTo>
                  <a:lnTo>
                    <a:pt x="382" y="796"/>
                  </a:lnTo>
                  <a:lnTo>
                    <a:pt x="382" y="796"/>
                  </a:lnTo>
                  <a:lnTo>
                    <a:pt x="376" y="796"/>
                  </a:lnTo>
                  <a:lnTo>
                    <a:pt x="369" y="798"/>
                  </a:lnTo>
                  <a:lnTo>
                    <a:pt x="364" y="801"/>
                  </a:lnTo>
                  <a:lnTo>
                    <a:pt x="360" y="805"/>
                  </a:lnTo>
                  <a:lnTo>
                    <a:pt x="356" y="810"/>
                  </a:lnTo>
                  <a:lnTo>
                    <a:pt x="353" y="815"/>
                  </a:lnTo>
                  <a:lnTo>
                    <a:pt x="351" y="821"/>
                  </a:lnTo>
                  <a:lnTo>
                    <a:pt x="350" y="827"/>
                  </a:lnTo>
                  <a:lnTo>
                    <a:pt x="350" y="827"/>
                  </a:lnTo>
                  <a:lnTo>
                    <a:pt x="351" y="834"/>
                  </a:lnTo>
                  <a:lnTo>
                    <a:pt x="353" y="840"/>
                  </a:lnTo>
                  <a:lnTo>
                    <a:pt x="356" y="845"/>
                  </a:lnTo>
                  <a:lnTo>
                    <a:pt x="360" y="850"/>
                  </a:lnTo>
                  <a:lnTo>
                    <a:pt x="364" y="854"/>
                  </a:lnTo>
                  <a:lnTo>
                    <a:pt x="369" y="857"/>
                  </a:lnTo>
                  <a:lnTo>
                    <a:pt x="376" y="858"/>
                  </a:lnTo>
                  <a:lnTo>
                    <a:pt x="382" y="859"/>
                  </a:lnTo>
                  <a:lnTo>
                    <a:pt x="541" y="859"/>
                  </a:lnTo>
                  <a:lnTo>
                    <a:pt x="541" y="859"/>
                  </a:lnTo>
                  <a:lnTo>
                    <a:pt x="548" y="858"/>
                  </a:lnTo>
                  <a:lnTo>
                    <a:pt x="554" y="857"/>
                  </a:lnTo>
                  <a:lnTo>
                    <a:pt x="559" y="854"/>
                  </a:lnTo>
                  <a:lnTo>
                    <a:pt x="564" y="850"/>
                  </a:lnTo>
                  <a:lnTo>
                    <a:pt x="568" y="845"/>
                  </a:lnTo>
                  <a:lnTo>
                    <a:pt x="570" y="840"/>
                  </a:lnTo>
                  <a:lnTo>
                    <a:pt x="572" y="834"/>
                  </a:lnTo>
                  <a:lnTo>
                    <a:pt x="573" y="827"/>
                  </a:lnTo>
                  <a:lnTo>
                    <a:pt x="573" y="827"/>
                  </a:lnTo>
                  <a:lnTo>
                    <a:pt x="572" y="821"/>
                  </a:lnTo>
                  <a:lnTo>
                    <a:pt x="570" y="815"/>
                  </a:lnTo>
                  <a:lnTo>
                    <a:pt x="568" y="810"/>
                  </a:lnTo>
                  <a:lnTo>
                    <a:pt x="564" y="805"/>
                  </a:lnTo>
                  <a:lnTo>
                    <a:pt x="559" y="801"/>
                  </a:lnTo>
                  <a:lnTo>
                    <a:pt x="554" y="798"/>
                  </a:lnTo>
                  <a:lnTo>
                    <a:pt x="548" y="796"/>
                  </a:lnTo>
                  <a:lnTo>
                    <a:pt x="541" y="796"/>
                  </a:lnTo>
                  <a:lnTo>
                    <a:pt x="541" y="796"/>
                  </a:lnTo>
                  <a:close/>
                  <a:moveTo>
                    <a:pt x="860" y="510"/>
                  </a:moveTo>
                  <a:lnTo>
                    <a:pt x="382" y="510"/>
                  </a:lnTo>
                  <a:lnTo>
                    <a:pt x="382" y="510"/>
                  </a:lnTo>
                  <a:lnTo>
                    <a:pt x="376" y="510"/>
                  </a:lnTo>
                  <a:lnTo>
                    <a:pt x="369" y="512"/>
                  </a:lnTo>
                  <a:lnTo>
                    <a:pt x="364" y="515"/>
                  </a:lnTo>
                  <a:lnTo>
                    <a:pt x="360" y="518"/>
                  </a:lnTo>
                  <a:lnTo>
                    <a:pt x="356" y="523"/>
                  </a:lnTo>
                  <a:lnTo>
                    <a:pt x="353" y="529"/>
                  </a:lnTo>
                  <a:lnTo>
                    <a:pt x="351" y="534"/>
                  </a:lnTo>
                  <a:lnTo>
                    <a:pt x="350" y="541"/>
                  </a:lnTo>
                  <a:lnTo>
                    <a:pt x="350" y="573"/>
                  </a:lnTo>
                  <a:lnTo>
                    <a:pt x="350" y="573"/>
                  </a:lnTo>
                  <a:lnTo>
                    <a:pt x="351" y="579"/>
                  </a:lnTo>
                  <a:lnTo>
                    <a:pt x="353" y="586"/>
                  </a:lnTo>
                  <a:lnTo>
                    <a:pt x="356" y="591"/>
                  </a:lnTo>
                  <a:lnTo>
                    <a:pt x="360" y="595"/>
                  </a:lnTo>
                  <a:lnTo>
                    <a:pt x="364" y="600"/>
                  </a:lnTo>
                  <a:lnTo>
                    <a:pt x="369" y="602"/>
                  </a:lnTo>
                  <a:lnTo>
                    <a:pt x="376" y="604"/>
                  </a:lnTo>
                  <a:lnTo>
                    <a:pt x="382" y="605"/>
                  </a:lnTo>
                  <a:lnTo>
                    <a:pt x="860" y="605"/>
                  </a:lnTo>
                  <a:lnTo>
                    <a:pt x="860" y="605"/>
                  </a:lnTo>
                  <a:lnTo>
                    <a:pt x="866" y="604"/>
                  </a:lnTo>
                  <a:lnTo>
                    <a:pt x="872" y="602"/>
                  </a:lnTo>
                  <a:lnTo>
                    <a:pt x="877" y="600"/>
                  </a:lnTo>
                  <a:lnTo>
                    <a:pt x="882" y="595"/>
                  </a:lnTo>
                  <a:lnTo>
                    <a:pt x="886" y="591"/>
                  </a:lnTo>
                  <a:lnTo>
                    <a:pt x="889" y="586"/>
                  </a:lnTo>
                  <a:lnTo>
                    <a:pt x="891" y="579"/>
                  </a:lnTo>
                  <a:lnTo>
                    <a:pt x="891" y="573"/>
                  </a:lnTo>
                  <a:lnTo>
                    <a:pt x="891" y="541"/>
                  </a:lnTo>
                  <a:lnTo>
                    <a:pt x="891" y="541"/>
                  </a:lnTo>
                  <a:lnTo>
                    <a:pt x="891" y="534"/>
                  </a:lnTo>
                  <a:lnTo>
                    <a:pt x="889" y="529"/>
                  </a:lnTo>
                  <a:lnTo>
                    <a:pt x="886" y="523"/>
                  </a:lnTo>
                  <a:lnTo>
                    <a:pt x="882" y="518"/>
                  </a:lnTo>
                  <a:lnTo>
                    <a:pt x="877" y="515"/>
                  </a:lnTo>
                  <a:lnTo>
                    <a:pt x="872" y="512"/>
                  </a:lnTo>
                  <a:lnTo>
                    <a:pt x="866" y="510"/>
                  </a:lnTo>
                  <a:lnTo>
                    <a:pt x="860" y="510"/>
                  </a:lnTo>
                  <a:lnTo>
                    <a:pt x="860" y="51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solidFill>
                  <a:schemeClr val="tx2"/>
                </a:solidFill>
                <a:latin typeface="微软雅黑"/>
                <a:ea typeface="微软雅黑"/>
                <a:cs typeface="+mn-ea"/>
                <a:sym typeface="微软雅黑"/>
              </a:endParaRPr>
            </a:p>
          </p:txBody>
        </p:sp>
      </p:grpSp>
      <p:grpSp>
        <p:nvGrpSpPr>
          <p:cNvPr id="39" name="组合 38">
            <a:extLst>
              <a:ext uri="{FF2B5EF4-FFF2-40B4-BE49-F238E27FC236}">
                <a16:creationId xmlns:a16="http://schemas.microsoft.com/office/drawing/2014/main" xmlns="" id="{37944B82-EB4C-46A7-BDE4-0C9360470636}"/>
              </a:ext>
            </a:extLst>
          </p:cNvPr>
          <p:cNvGrpSpPr/>
          <p:nvPr/>
        </p:nvGrpSpPr>
        <p:grpSpPr>
          <a:xfrm rot="10800000" flipV="1">
            <a:off x="5359277" y="5119252"/>
            <a:ext cx="1161344" cy="1161344"/>
            <a:chOff x="10774845" y="1878864"/>
            <a:chExt cx="648000" cy="648000"/>
          </a:xfrm>
          <a:effectLst>
            <a:outerShdw blurRad="381000" dist="101600" dir="2700000" algn="ctr" rotWithShape="0">
              <a:srgbClr val="000000">
                <a:alpha val="30000"/>
              </a:srgbClr>
            </a:outerShdw>
          </a:effectLst>
        </p:grpSpPr>
        <p:sp>
          <p:nvSpPr>
            <p:cNvPr id="40" name="椭圆 39">
              <a:extLst>
                <a:ext uri="{FF2B5EF4-FFF2-40B4-BE49-F238E27FC236}">
                  <a16:creationId xmlns:a16="http://schemas.microsoft.com/office/drawing/2014/main" xmlns="" id="{C4FA589E-BB80-406F-9B24-B1A5051DAD8A}"/>
                </a:ext>
              </a:extLst>
            </p:cNvPr>
            <p:cNvSpPr/>
            <p:nvPr/>
          </p:nvSpPr>
          <p:spPr>
            <a:xfrm>
              <a:off x="10774845" y="1878864"/>
              <a:ext cx="648000" cy="648000"/>
            </a:xfrm>
            <a:prstGeom prst="ellipse">
              <a:avLst/>
            </a:prstGeom>
            <a:solidFill>
              <a:srgbClr val="CC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latin typeface="微软雅黑"/>
                <a:ea typeface="微软雅黑"/>
                <a:cs typeface="+mn-ea"/>
                <a:sym typeface="微软雅黑"/>
              </a:endParaRPr>
            </a:p>
          </p:txBody>
        </p:sp>
        <p:sp>
          <p:nvSpPr>
            <p:cNvPr id="41" name="Freeform 115">
              <a:extLst>
                <a:ext uri="{FF2B5EF4-FFF2-40B4-BE49-F238E27FC236}">
                  <a16:creationId xmlns:a16="http://schemas.microsoft.com/office/drawing/2014/main" xmlns="" id="{70FB3F13-851A-493C-98A5-3E31784AFDE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0936920" y="2041733"/>
              <a:ext cx="323850" cy="322263"/>
            </a:xfrm>
            <a:custGeom>
              <a:avLst/>
              <a:gdLst>
                <a:gd name="T0" fmla="*/ 789 w 1018"/>
                <a:gd name="T1" fmla="*/ 69 h 1017"/>
                <a:gd name="T2" fmla="*/ 765 w 1018"/>
                <a:gd name="T3" fmla="*/ 25 h 1017"/>
                <a:gd name="T4" fmla="*/ 719 w 1018"/>
                <a:gd name="T5" fmla="*/ 1 h 1017"/>
                <a:gd name="T6" fmla="*/ 73 w 1018"/>
                <a:gd name="T7" fmla="*/ 1 h 1017"/>
                <a:gd name="T8" fmla="*/ 27 w 1018"/>
                <a:gd name="T9" fmla="*/ 25 h 1017"/>
                <a:gd name="T10" fmla="*/ 2 w 1018"/>
                <a:gd name="T11" fmla="*/ 69 h 1017"/>
                <a:gd name="T12" fmla="*/ 2 w 1018"/>
                <a:gd name="T13" fmla="*/ 716 h 1017"/>
                <a:gd name="T14" fmla="*/ 28 w 1018"/>
                <a:gd name="T15" fmla="*/ 766 h 1017"/>
                <a:gd name="T16" fmla="*/ 67 w 1018"/>
                <a:gd name="T17" fmla="*/ 789 h 1017"/>
                <a:gd name="T18" fmla="*/ 115 w 1018"/>
                <a:gd name="T19" fmla="*/ 791 h 1017"/>
                <a:gd name="T20" fmla="*/ 163 w 1018"/>
                <a:gd name="T21" fmla="*/ 766 h 1017"/>
                <a:gd name="T22" fmla="*/ 263 w 1018"/>
                <a:gd name="T23" fmla="*/ 745 h 1017"/>
                <a:gd name="T24" fmla="*/ 589 w 1018"/>
                <a:gd name="T25" fmla="*/ 763 h 1017"/>
                <a:gd name="T26" fmla="*/ 634 w 1018"/>
                <a:gd name="T27" fmla="*/ 777 h 1017"/>
                <a:gd name="T28" fmla="*/ 870 w 1018"/>
                <a:gd name="T29" fmla="*/ 1001 h 1017"/>
                <a:gd name="T30" fmla="*/ 923 w 1018"/>
                <a:gd name="T31" fmla="*/ 1017 h 1017"/>
                <a:gd name="T32" fmla="*/ 968 w 1018"/>
                <a:gd name="T33" fmla="*/ 1006 h 1017"/>
                <a:gd name="T34" fmla="*/ 1002 w 1018"/>
                <a:gd name="T35" fmla="*/ 975 h 1017"/>
                <a:gd name="T36" fmla="*/ 1018 w 1018"/>
                <a:gd name="T37" fmla="*/ 921 h 1017"/>
                <a:gd name="T38" fmla="*/ 1011 w 1018"/>
                <a:gd name="T39" fmla="*/ 276 h 1017"/>
                <a:gd name="T40" fmla="*/ 977 w 1018"/>
                <a:gd name="T41" fmla="*/ 238 h 1017"/>
                <a:gd name="T42" fmla="*/ 927 w 1018"/>
                <a:gd name="T43" fmla="*/ 223 h 1017"/>
                <a:gd name="T44" fmla="*/ 102 w 1018"/>
                <a:gd name="T45" fmla="*/ 729 h 1017"/>
                <a:gd name="T46" fmla="*/ 73 w 1018"/>
                <a:gd name="T47" fmla="*/ 721 h 1017"/>
                <a:gd name="T48" fmla="*/ 64 w 1018"/>
                <a:gd name="T49" fmla="*/ 86 h 1017"/>
                <a:gd name="T50" fmla="*/ 80 w 1018"/>
                <a:gd name="T51" fmla="*/ 65 h 1017"/>
                <a:gd name="T52" fmla="*/ 711 w 1018"/>
                <a:gd name="T53" fmla="*/ 65 h 1017"/>
                <a:gd name="T54" fmla="*/ 727 w 1018"/>
                <a:gd name="T55" fmla="*/ 86 h 1017"/>
                <a:gd name="T56" fmla="*/ 720 w 1018"/>
                <a:gd name="T57" fmla="*/ 470 h 1017"/>
                <a:gd name="T58" fmla="*/ 429 w 1018"/>
                <a:gd name="T59" fmla="*/ 476 h 1017"/>
                <a:gd name="T60" fmla="*/ 350 w 1018"/>
                <a:gd name="T61" fmla="*/ 501 h 1017"/>
                <a:gd name="T62" fmla="*/ 954 w 1018"/>
                <a:gd name="T63" fmla="*/ 928 h 1017"/>
                <a:gd name="T64" fmla="*/ 934 w 1018"/>
                <a:gd name="T65" fmla="*/ 951 h 1017"/>
                <a:gd name="T66" fmla="*/ 900 w 1018"/>
                <a:gd name="T67" fmla="*/ 944 h 1017"/>
                <a:gd name="T68" fmla="*/ 645 w 1018"/>
                <a:gd name="T69" fmla="*/ 711 h 1017"/>
                <a:gd name="T70" fmla="*/ 318 w 1018"/>
                <a:gd name="T71" fmla="*/ 700 h 1017"/>
                <a:gd name="T72" fmla="*/ 293 w 1018"/>
                <a:gd name="T73" fmla="*/ 685 h 1017"/>
                <a:gd name="T74" fmla="*/ 379 w 1018"/>
                <a:gd name="T75" fmla="*/ 557 h 1017"/>
                <a:gd name="T76" fmla="*/ 420 w 1018"/>
                <a:gd name="T77" fmla="*/ 540 h 1017"/>
                <a:gd name="T78" fmla="*/ 727 w 1018"/>
                <a:gd name="T79" fmla="*/ 536 h 1017"/>
                <a:gd name="T80" fmla="*/ 770 w 1018"/>
                <a:gd name="T81" fmla="*/ 508 h 1017"/>
                <a:gd name="T82" fmla="*/ 791 w 1018"/>
                <a:gd name="T83" fmla="*/ 461 h 1017"/>
                <a:gd name="T84" fmla="*/ 938 w 1018"/>
                <a:gd name="T85" fmla="*/ 288 h 1017"/>
                <a:gd name="T86" fmla="*/ 955 w 1018"/>
                <a:gd name="T87" fmla="*/ 311 h 1017"/>
                <a:gd name="T88" fmla="*/ 425 w 1018"/>
                <a:gd name="T89" fmla="*/ 373 h 1017"/>
                <a:gd name="T90" fmla="*/ 445 w 1018"/>
                <a:gd name="T91" fmla="*/ 333 h 1017"/>
                <a:gd name="T92" fmla="*/ 416 w 1018"/>
                <a:gd name="T93" fmla="*/ 289 h 1017"/>
                <a:gd name="T94" fmla="*/ 371 w 1018"/>
                <a:gd name="T95" fmla="*/ 294 h 1017"/>
                <a:gd name="T96" fmla="*/ 350 w 1018"/>
                <a:gd name="T97" fmla="*/ 333 h 1017"/>
                <a:gd name="T98" fmla="*/ 380 w 1018"/>
                <a:gd name="T99" fmla="*/ 377 h 1017"/>
                <a:gd name="T100" fmla="*/ 197 w 1018"/>
                <a:gd name="T101" fmla="*/ 286 h 1017"/>
                <a:gd name="T102" fmla="*/ 160 w 1018"/>
                <a:gd name="T103" fmla="*/ 324 h 1017"/>
                <a:gd name="T104" fmla="*/ 174 w 1018"/>
                <a:gd name="T105" fmla="*/ 367 h 1017"/>
                <a:gd name="T106" fmla="*/ 217 w 1018"/>
                <a:gd name="T107" fmla="*/ 380 h 1017"/>
                <a:gd name="T108" fmla="*/ 254 w 1018"/>
                <a:gd name="T109" fmla="*/ 343 h 1017"/>
                <a:gd name="T110" fmla="*/ 240 w 1018"/>
                <a:gd name="T111" fmla="*/ 300 h 1017"/>
                <a:gd name="T112" fmla="*/ 589 w 1018"/>
                <a:gd name="T113" fmla="*/ 380 h 1017"/>
                <a:gd name="T114" fmla="*/ 629 w 1018"/>
                <a:gd name="T115" fmla="*/ 360 h 1017"/>
                <a:gd name="T116" fmla="*/ 633 w 1018"/>
                <a:gd name="T117" fmla="*/ 315 h 1017"/>
                <a:gd name="T118" fmla="*/ 589 w 1018"/>
                <a:gd name="T119" fmla="*/ 286 h 1017"/>
                <a:gd name="T120" fmla="*/ 549 w 1018"/>
                <a:gd name="T121" fmla="*/ 306 h 1017"/>
                <a:gd name="T122" fmla="*/ 545 w 1018"/>
                <a:gd name="T123" fmla="*/ 351 h 1017"/>
                <a:gd name="T124" fmla="*/ 589 w 1018"/>
                <a:gd name="T125" fmla="*/ 380 h 10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018" h="1017">
                  <a:moveTo>
                    <a:pt x="927" y="223"/>
                  </a:moveTo>
                  <a:lnTo>
                    <a:pt x="792" y="223"/>
                  </a:lnTo>
                  <a:lnTo>
                    <a:pt x="792" y="86"/>
                  </a:lnTo>
                  <a:lnTo>
                    <a:pt x="792" y="86"/>
                  </a:lnTo>
                  <a:lnTo>
                    <a:pt x="791" y="78"/>
                  </a:lnTo>
                  <a:lnTo>
                    <a:pt x="789" y="69"/>
                  </a:lnTo>
                  <a:lnTo>
                    <a:pt x="787" y="61"/>
                  </a:lnTo>
                  <a:lnTo>
                    <a:pt x="784" y="53"/>
                  </a:lnTo>
                  <a:lnTo>
                    <a:pt x="780" y="45"/>
                  </a:lnTo>
                  <a:lnTo>
                    <a:pt x="776" y="38"/>
                  </a:lnTo>
                  <a:lnTo>
                    <a:pt x="770" y="31"/>
                  </a:lnTo>
                  <a:lnTo>
                    <a:pt x="765" y="25"/>
                  </a:lnTo>
                  <a:lnTo>
                    <a:pt x="758" y="19"/>
                  </a:lnTo>
                  <a:lnTo>
                    <a:pt x="751" y="15"/>
                  </a:lnTo>
                  <a:lnTo>
                    <a:pt x="743" y="10"/>
                  </a:lnTo>
                  <a:lnTo>
                    <a:pt x="736" y="6"/>
                  </a:lnTo>
                  <a:lnTo>
                    <a:pt x="727" y="3"/>
                  </a:lnTo>
                  <a:lnTo>
                    <a:pt x="719" y="1"/>
                  </a:lnTo>
                  <a:lnTo>
                    <a:pt x="709" y="0"/>
                  </a:lnTo>
                  <a:lnTo>
                    <a:pt x="699" y="0"/>
                  </a:lnTo>
                  <a:lnTo>
                    <a:pt x="92" y="0"/>
                  </a:lnTo>
                  <a:lnTo>
                    <a:pt x="92" y="0"/>
                  </a:lnTo>
                  <a:lnTo>
                    <a:pt x="82" y="0"/>
                  </a:lnTo>
                  <a:lnTo>
                    <a:pt x="73" y="1"/>
                  </a:lnTo>
                  <a:lnTo>
                    <a:pt x="64" y="3"/>
                  </a:lnTo>
                  <a:lnTo>
                    <a:pt x="56" y="6"/>
                  </a:lnTo>
                  <a:lnTo>
                    <a:pt x="48" y="10"/>
                  </a:lnTo>
                  <a:lnTo>
                    <a:pt x="41" y="15"/>
                  </a:lnTo>
                  <a:lnTo>
                    <a:pt x="33" y="19"/>
                  </a:lnTo>
                  <a:lnTo>
                    <a:pt x="27" y="25"/>
                  </a:lnTo>
                  <a:lnTo>
                    <a:pt x="21" y="31"/>
                  </a:lnTo>
                  <a:lnTo>
                    <a:pt x="16" y="38"/>
                  </a:lnTo>
                  <a:lnTo>
                    <a:pt x="12" y="45"/>
                  </a:lnTo>
                  <a:lnTo>
                    <a:pt x="7" y="53"/>
                  </a:lnTo>
                  <a:lnTo>
                    <a:pt x="4" y="61"/>
                  </a:lnTo>
                  <a:lnTo>
                    <a:pt x="2" y="69"/>
                  </a:lnTo>
                  <a:lnTo>
                    <a:pt x="1" y="78"/>
                  </a:lnTo>
                  <a:lnTo>
                    <a:pt x="0" y="86"/>
                  </a:lnTo>
                  <a:lnTo>
                    <a:pt x="0" y="698"/>
                  </a:lnTo>
                  <a:lnTo>
                    <a:pt x="0" y="698"/>
                  </a:lnTo>
                  <a:lnTo>
                    <a:pt x="1" y="708"/>
                  </a:lnTo>
                  <a:lnTo>
                    <a:pt x="2" y="716"/>
                  </a:lnTo>
                  <a:lnTo>
                    <a:pt x="4" y="726"/>
                  </a:lnTo>
                  <a:lnTo>
                    <a:pt x="7" y="735"/>
                  </a:lnTo>
                  <a:lnTo>
                    <a:pt x="12" y="743"/>
                  </a:lnTo>
                  <a:lnTo>
                    <a:pt x="16" y="751"/>
                  </a:lnTo>
                  <a:lnTo>
                    <a:pt x="21" y="758"/>
                  </a:lnTo>
                  <a:lnTo>
                    <a:pt x="28" y="766"/>
                  </a:lnTo>
                  <a:lnTo>
                    <a:pt x="28" y="766"/>
                  </a:lnTo>
                  <a:lnTo>
                    <a:pt x="35" y="772"/>
                  </a:lnTo>
                  <a:lnTo>
                    <a:pt x="43" y="777"/>
                  </a:lnTo>
                  <a:lnTo>
                    <a:pt x="51" y="782"/>
                  </a:lnTo>
                  <a:lnTo>
                    <a:pt x="59" y="786"/>
                  </a:lnTo>
                  <a:lnTo>
                    <a:pt x="67" y="789"/>
                  </a:lnTo>
                  <a:lnTo>
                    <a:pt x="77" y="791"/>
                  </a:lnTo>
                  <a:lnTo>
                    <a:pt x="87" y="792"/>
                  </a:lnTo>
                  <a:lnTo>
                    <a:pt x="95" y="794"/>
                  </a:lnTo>
                  <a:lnTo>
                    <a:pt x="95" y="794"/>
                  </a:lnTo>
                  <a:lnTo>
                    <a:pt x="105" y="792"/>
                  </a:lnTo>
                  <a:lnTo>
                    <a:pt x="115" y="791"/>
                  </a:lnTo>
                  <a:lnTo>
                    <a:pt x="123" y="789"/>
                  </a:lnTo>
                  <a:lnTo>
                    <a:pt x="132" y="786"/>
                  </a:lnTo>
                  <a:lnTo>
                    <a:pt x="140" y="783"/>
                  </a:lnTo>
                  <a:lnTo>
                    <a:pt x="148" y="777"/>
                  </a:lnTo>
                  <a:lnTo>
                    <a:pt x="155" y="772"/>
                  </a:lnTo>
                  <a:lnTo>
                    <a:pt x="163" y="766"/>
                  </a:lnTo>
                  <a:lnTo>
                    <a:pt x="230" y="700"/>
                  </a:lnTo>
                  <a:lnTo>
                    <a:pt x="230" y="700"/>
                  </a:lnTo>
                  <a:lnTo>
                    <a:pt x="236" y="713"/>
                  </a:lnTo>
                  <a:lnTo>
                    <a:pt x="243" y="726"/>
                  </a:lnTo>
                  <a:lnTo>
                    <a:pt x="252" y="737"/>
                  </a:lnTo>
                  <a:lnTo>
                    <a:pt x="263" y="745"/>
                  </a:lnTo>
                  <a:lnTo>
                    <a:pt x="276" y="753"/>
                  </a:lnTo>
                  <a:lnTo>
                    <a:pt x="288" y="759"/>
                  </a:lnTo>
                  <a:lnTo>
                    <a:pt x="303" y="762"/>
                  </a:lnTo>
                  <a:lnTo>
                    <a:pt x="318" y="763"/>
                  </a:lnTo>
                  <a:lnTo>
                    <a:pt x="589" y="763"/>
                  </a:lnTo>
                  <a:lnTo>
                    <a:pt x="589" y="763"/>
                  </a:lnTo>
                  <a:lnTo>
                    <a:pt x="597" y="763"/>
                  </a:lnTo>
                  <a:lnTo>
                    <a:pt x="605" y="765"/>
                  </a:lnTo>
                  <a:lnTo>
                    <a:pt x="612" y="767"/>
                  </a:lnTo>
                  <a:lnTo>
                    <a:pt x="620" y="770"/>
                  </a:lnTo>
                  <a:lnTo>
                    <a:pt x="626" y="773"/>
                  </a:lnTo>
                  <a:lnTo>
                    <a:pt x="634" y="777"/>
                  </a:lnTo>
                  <a:lnTo>
                    <a:pt x="640" y="782"/>
                  </a:lnTo>
                  <a:lnTo>
                    <a:pt x="646" y="787"/>
                  </a:lnTo>
                  <a:lnTo>
                    <a:pt x="855" y="989"/>
                  </a:lnTo>
                  <a:lnTo>
                    <a:pt x="855" y="989"/>
                  </a:lnTo>
                  <a:lnTo>
                    <a:pt x="862" y="995"/>
                  </a:lnTo>
                  <a:lnTo>
                    <a:pt x="870" y="1001"/>
                  </a:lnTo>
                  <a:lnTo>
                    <a:pt x="877" y="1006"/>
                  </a:lnTo>
                  <a:lnTo>
                    <a:pt x="886" y="1010"/>
                  </a:lnTo>
                  <a:lnTo>
                    <a:pt x="895" y="1012"/>
                  </a:lnTo>
                  <a:lnTo>
                    <a:pt x="903" y="1016"/>
                  </a:lnTo>
                  <a:lnTo>
                    <a:pt x="913" y="1017"/>
                  </a:lnTo>
                  <a:lnTo>
                    <a:pt x="923" y="1017"/>
                  </a:lnTo>
                  <a:lnTo>
                    <a:pt x="923" y="1017"/>
                  </a:lnTo>
                  <a:lnTo>
                    <a:pt x="932" y="1017"/>
                  </a:lnTo>
                  <a:lnTo>
                    <a:pt x="941" y="1016"/>
                  </a:lnTo>
                  <a:lnTo>
                    <a:pt x="950" y="1012"/>
                  </a:lnTo>
                  <a:lnTo>
                    <a:pt x="959" y="1010"/>
                  </a:lnTo>
                  <a:lnTo>
                    <a:pt x="968" y="1006"/>
                  </a:lnTo>
                  <a:lnTo>
                    <a:pt x="975" y="1001"/>
                  </a:lnTo>
                  <a:lnTo>
                    <a:pt x="983" y="995"/>
                  </a:lnTo>
                  <a:lnTo>
                    <a:pt x="990" y="989"/>
                  </a:lnTo>
                  <a:lnTo>
                    <a:pt x="990" y="989"/>
                  </a:lnTo>
                  <a:lnTo>
                    <a:pt x="997" y="982"/>
                  </a:lnTo>
                  <a:lnTo>
                    <a:pt x="1002" y="975"/>
                  </a:lnTo>
                  <a:lnTo>
                    <a:pt x="1006" y="966"/>
                  </a:lnTo>
                  <a:lnTo>
                    <a:pt x="1011" y="958"/>
                  </a:lnTo>
                  <a:lnTo>
                    <a:pt x="1014" y="949"/>
                  </a:lnTo>
                  <a:lnTo>
                    <a:pt x="1016" y="941"/>
                  </a:lnTo>
                  <a:lnTo>
                    <a:pt x="1017" y="931"/>
                  </a:lnTo>
                  <a:lnTo>
                    <a:pt x="1018" y="921"/>
                  </a:lnTo>
                  <a:lnTo>
                    <a:pt x="1018" y="311"/>
                  </a:lnTo>
                  <a:lnTo>
                    <a:pt x="1018" y="311"/>
                  </a:lnTo>
                  <a:lnTo>
                    <a:pt x="1017" y="301"/>
                  </a:lnTo>
                  <a:lnTo>
                    <a:pt x="1016" y="292"/>
                  </a:lnTo>
                  <a:lnTo>
                    <a:pt x="1014" y="284"/>
                  </a:lnTo>
                  <a:lnTo>
                    <a:pt x="1011" y="276"/>
                  </a:lnTo>
                  <a:lnTo>
                    <a:pt x="1007" y="269"/>
                  </a:lnTo>
                  <a:lnTo>
                    <a:pt x="1002" y="261"/>
                  </a:lnTo>
                  <a:lnTo>
                    <a:pt x="997" y="255"/>
                  </a:lnTo>
                  <a:lnTo>
                    <a:pt x="991" y="248"/>
                  </a:lnTo>
                  <a:lnTo>
                    <a:pt x="985" y="243"/>
                  </a:lnTo>
                  <a:lnTo>
                    <a:pt x="977" y="238"/>
                  </a:lnTo>
                  <a:lnTo>
                    <a:pt x="970" y="233"/>
                  </a:lnTo>
                  <a:lnTo>
                    <a:pt x="962" y="230"/>
                  </a:lnTo>
                  <a:lnTo>
                    <a:pt x="954" y="227"/>
                  </a:lnTo>
                  <a:lnTo>
                    <a:pt x="945" y="225"/>
                  </a:lnTo>
                  <a:lnTo>
                    <a:pt x="935" y="224"/>
                  </a:lnTo>
                  <a:lnTo>
                    <a:pt x="927" y="223"/>
                  </a:lnTo>
                  <a:lnTo>
                    <a:pt x="927" y="223"/>
                  </a:lnTo>
                  <a:close/>
                  <a:moveTo>
                    <a:pt x="118" y="721"/>
                  </a:moveTo>
                  <a:lnTo>
                    <a:pt x="118" y="721"/>
                  </a:lnTo>
                  <a:lnTo>
                    <a:pt x="114" y="725"/>
                  </a:lnTo>
                  <a:lnTo>
                    <a:pt x="108" y="727"/>
                  </a:lnTo>
                  <a:lnTo>
                    <a:pt x="102" y="729"/>
                  </a:lnTo>
                  <a:lnTo>
                    <a:pt x="95" y="729"/>
                  </a:lnTo>
                  <a:lnTo>
                    <a:pt x="90" y="729"/>
                  </a:lnTo>
                  <a:lnTo>
                    <a:pt x="83" y="727"/>
                  </a:lnTo>
                  <a:lnTo>
                    <a:pt x="78" y="725"/>
                  </a:lnTo>
                  <a:lnTo>
                    <a:pt x="73" y="721"/>
                  </a:lnTo>
                  <a:lnTo>
                    <a:pt x="73" y="721"/>
                  </a:lnTo>
                  <a:lnTo>
                    <a:pt x="70" y="715"/>
                  </a:lnTo>
                  <a:lnTo>
                    <a:pt x="66" y="710"/>
                  </a:lnTo>
                  <a:lnTo>
                    <a:pt x="64" y="704"/>
                  </a:lnTo>
                  <a:lnTo>
                    <a:pt x="64" y="698"/>
                  </a:lnTo>
                  <a:lnTo>
                    <a:pt x="64" y="86"/>
                  </a:lnTo>
                  <a:lnTo>
                    <a:pt x="64" y="86"/>
                  </a:lnTo>
                  <a:lnTo>
                    <a:pt x="64" y="82"/>
                  </a:lnTo>
                  <a:lnTo>
                    <a:pt x="66" y="78"/>
                  </a:lnTo>
                  <a:lnTo>
                    <a:pt x="68" y="74"/>
                  </a:lnTo>
                  <a:lnTo>
                    <a:pt x="72" y="70"/>
                  </a:lnTo>
                  <a:lnTo>
                    <a:pt x="76" y="67"/>
                  </a:lnTo>
                  <a:lnTo>
                    <a:pt x="80" y="65"/>
                  </a:lnTo>
                  <a:lnTo>
                    <a:pt x="86" y="63"/>
                  </a:lnTo>
                  <a:lnTo>
                    <a:pt x="92" y="63"/>
                  </a:lnTo>
                  <a:lnTo>
                    <a:pt x="699" y="63"/>
                  </a:lnTo>
                  <a:lnTo>
                    <a:pt x="699" y="63"/>
                  </a:lnTo>
                  <a:lnTo>
                    <a:pt x="706" y="63"/>
                  </a:lnTo>
                  <a:lnTo>
                    <a:pt x="711" y="65"/>
                  </a:lnTo>
                  <a:lnTo>
                    <a:pt x="715" y="67"/>
                  </a:lnTo>
                  <a:lnTo>
                    <a:pt x="720" y="70"/>
                  </a:lnTo>
                  <a:lnTo>
                    <a:pt x="723" y="74"/>
                  </a:lnTo>
                  <a:lnTo>
                    <a:pt x="725" y="78"/>
                  </a:lnTo>
                  <a:lnTo>
                    <a:pt x="727" y="82"/>
                  </a:lnTo>
                  <a:lnTo>
                    <a:pt x="727" y="86"/>
                  </a:lnTo>
                  <a:lnTo>
                    <a:pt x="727" y="452"/>
                  </a:lnTo>
                  <a:lnTo>
                    <a:pt x="727" y="452"/>
                  </a:lnTo>
                  <a:lnTo>
                    <a:pt x="727" y="458"/>
                  </a:lnTo>
                  <a:lnTo>
                    <a:pt x="725" y="462"/>
                  </a:lnTo>
                  <a:lnTo>
                    <a:pt x="723" y="466"/>
                  </a:lnTo>
                  <a:lnTo>
                    <a:pt x="720" y="470"/>
                  </a:lnTo>
                  <a:lnTo>
                    <a:pt x="715" y="473"/>
                  </a:lnTo>
                  <a:lnTo>
                    <a:pt x="711" y="475"/>
                  </a:lnTo>
                  <a:lnTo>
                    <a:pt x="706" y="476"/>
                  </a:lnTo>
                  <a:lnTo>
                    <a:pt x="699" y="476"/>
                  </a:lnTo>
                  <a:lnTo>
                    <a:pt x="429" y="476"/>
                  </a:lnTo>
                  <a:lnTo>
                    <a:pt x="429" y="476"/>
                  </a:lnTo>
                  <a:lnTo>
                    <a:pt x="415" y="477"/>
                  </a:lnTo>
                  <a:lnTo>
                    <a:pt x="401" y="479"/>
                  </a:lnTo>
                  <a:lnTo>
                    <a:pt x="387" y="482"/>
                  </a:lnTo>
                  <a:lnTo>
                    <a:pt x="374" y="487"/>
                  </a:lnTo>
                  <a:lnTo>
                    <a:pt x="361" y="493"/>
                  </a:lnTo>
                  <a:lnTo>
                    <a:pt x="350" y="501"/>
                  </a:lnTo>
                  <a:lnTo>
                    <a:pt x="339" y="508"/>
                  </a:lnTo>
                  <a:lnTo>
                    <a:pt x="328" y="518"/>
                  </a:lnTo>
                  <a:lnTo>
                    <a:pt x="118" y="721"/>
                  </a:lnTo>
                  <a:close/>
                  <a:moveTo>
                    <a:pt x="955" y="921"/>
                  </a:moveTo>
                  <a:lnTo>
                    <a:pt x="955" y="921"/>
                  </a:lnTo>
                  <a:lnTo>
                    <a:pt x="954" y="928"/>
                  </a:lnTo>
                  <a:lnTo>
                    <a:pt x="951" y="934"/>
                  </a:lnTo>
                  <a:lnTo>
                    <a:pt x="949" y="939"/>
                  </a:lnTo>
                  <a:lnTo>
                    <a:pt x="945" y="944"/>
                  </a:lnTo>
                  <a:lnTo>
                    <a:pt x="945" y="944"/>
                  </a:lnTo>
                  <a:lnTo>
                    <a:pt x="940" y="948"/>
                  </a:lnTo>
                  <a:lnTo>
                    <a:pt x="934" y="951"/>
                  </a:lnTo>
                  <a:lnTo>
                    <a:pt x="929" y="952"/>
                  </a:lnTo>
                  <a:lnTo>
                    <a:pt x="923" y="953"/>
                  </a:lnTo>
                  <a:lnTo>
                    <a:pt x="916" y="952"/>
                  </a:lnTo>
                  <a:lnTo>
                    <a:pt x="911" y="951"/>
                  </a:lnTo>
                  <a:lnTo>
                    <a:pt x="904" y="948"/>
                  </a:lnTo>
                  <a:lnTo>
                    <a:pt x="900" y="944"/>
                  </a:lnTo>
                  <a:lnTo>
                    <a:pt x="691" y="742"/>
                  </a:lnTo>
                  <a:lnTo>
                    <a:pt x="691" y="742"/>
                  </a:lnTo>
                  <a:lnTo>
                    <a:pt x="680" y="732"/>
                  </a:lnTo>
                  <a:lnTo>
                    <a:pt x="668" y="724"/>
                  </a:lnTo>
                  <a:lnTo>
                    <a:pt x="656" y="716"/>
                  </a:lnTo>
                  <a:lnTo>
                    <a:pt x="645" y="711"/>
                  </a:lnTo>
                  <a:lnTo>
                    <a:pt x="631" y="706"/>
                  </a:lnTo>
                  <a:lnTo>
                    <a:pt x="618" y="702"/>
                  </a:lnTo>
                  <a:lnTo>
                    <a:pt x="604" y="700"/>
                  </a:lnTo>
                  <a:lnTo>
                    <a:pt x="589" y="700"/>
                  </a:lnTo>
                  <a:lnTo>
                    <a:pt x="318" y="700"/>
                  </a:lnTo>
                  <a:lnTo>
                    <a:pt x="318" y="700"/>
                  </a:lnTo>
                  <a:lnTo>
                    <a:pt x="313" y="699"/>
                  </a:lnTo>
                  <a:lnTo>
                    <a:pt x="308" y="698"/>
                  </a:lnTo>
                  <a:lnTo>
                    <a:pt x="302" y="696"/>
                  </a:lnTo>
                  <a:lnTo>
                    <a:pt x="298" y="693"/>
                  </a:lnTo>
                  <a:lnTo>
                    <a:pt x="295" y="689"/>
                  </a:lnTo>
                  <a:lnTo>
                    <a:pt x="293" y="685"/>
                  </a:lnTo>
                  <a:lnTo>
                    <a:pt x="291" y="681"/>
                  </a:lnTo>
                  <a:lnTo>
                    <a:pt x="291" y="677"/>
                  </a:lnTo>
                  <a:lnTo>
                    <a:pt x="291" y="642"/>
                  </a:lnTo>
                  <a:lnTo>
                    <a:pt x="372" y="563"/>
                  </a:lnTo>
                  <a:lnTo>
                    <a:pt x="372" y="563"/>
                  </a:lnTo>
                  <a:lnTo>
                    <a:pt x="379" y="557"/>
                  </a:lnTo>
                  <a:lnTo>
                    <a:pt x="385" y="553"/>
                  </a:lnTo>
                  <a:lnTo>
                    <a:pt x="391" y="549"/>
                  </a:lnTo>
                  <a:lnTo>
                    <a:pt x="398" y="546"/>
                  </a:lnTo>
                  <a:lnTo>
                    <a:pt x="405" y="544"/>
                  </a:lnTo>
                  <a:lnTo>
                    <a:pt x="413" y="541"/>
                  </a:lnTo>
                  <a:lnTo>
                    <a:pt x="420" y="540"/>
                  </a:lnTo>
                  <a:lnTo>
                    <a:pt x="429" y="540"/>
                  </a:lnTo>
                  <a:lnTo>
                    <a:pt x="699" y="540"/>
                  </a:lnTo>
                  <a:lnTo>
                    <a:pt x="699" y="540"/>
                  </a:lnTo>
                  <a:lnTo>
                    <a:pt x="709" y="539"/>
                  </a:lnTo>
                  <a:lnTo>
                    <a:pt x="719" y="538"/>
                  </a:lnTo>
                  <a:lnTo>
                    <a:pt x="727" y="536"/>
                  </a:lnTo>
                  <a:lnTo>
                    <a:pt x="736" y="533"/>
                  </a:lnTo>
                  <a:lnTo>
                    <a:pt x="743" y="530"/>
                  </a:lnTo>
                  <a:lnTo>
                    <a:pt x="751" y="525"/>
                  </a:lnTo>
                  <a:lnTo>
                    <a:pt x="758" y="520"/>
                  </a:lnTo>
                  <a:lnTo>
                    <a:pt x="765" y="515"/>
                  </a:lnTo>
                  <a:lnTo>
                    <a:pt x="770" y="508"/>
                  </a:lnTo>
                  <a:lnTo>
                    <a:pt x="776" y="502"/>
                  </a:lnTo>
                  <a:lnTo>
                    <a:pt x="780" y="494"/>
                  </a:lnTo>
                  <a:lnTo>
                    <a:pt x="784" y="487"/>
                  </a:lnTo>
                  <a:lnTo>
                    <a:pt x="787" y="478"/>
                  </a:lnTo>
                  <a:lnTo>
                    <a:pt x="789" y="471"/>
                  </a:lnTo>
                  <a:lnTo>
                    <a:pt x="791" y="461"/>
                  </a:lnTo>
                  <a:lnTo>
                    <a:pt x="792" y="452"/>
                  </a:lnTo>
                  <a:lnTo>
                    <a:pt x="792" y="286"/>
                  </a:lnTo>
                  <a:lnTo>
                    <a:pt x="927" y="286"/>
                  </a:lnTo>
                  <a:lnTo>
                    <a:pt x="927" y="286"/>
                  </a:lnTo>
                  <a:lnTo>
                    <a:pt x="932" y="287"/>
                  </a:lnTo>
                  <a:lnTo>
                    <a:pt x="938" y="288"/>
                  </a:lnTo>
                  <a:lnTo>
                    <a:pt x="942" y="290"/>
                  </a:lnTo>
                  <a:lnTo>
                    <a:pt x="946" y="294"/>
                  </a:lnTo>
                  <a:lnTo>
                    <a:pt x="949" y="297"/>
                  </a:lnTo>
                  <a:lnTo>
                    <a:pt x="953" y="301"/>
                  </a:lnTo>
                  <a:lnTo>
                    <a:pt x="954" y="305"/>
                  </a:lnTo>
                  <a:lnTo>
                    <a:pt x="955" y="311"/>
                  </a:lnTo>
                  <a:lnTo>
                    <a:pt x="955" y="921"/>
                  </a:lnTo>
                  <a:close/>
                  <a:moveTo>
                    <a:pt x="398" y="380"/>
                  </a:moveTo>
                  <a:lnTo>
                    <a:pt x="398" y="380"/>
                  </a:lnTo>
                  <a:lnTo>
                    <a:pt x="408" y="380"/>
                  </a:lnTo>
                  <a:lnTo>
                    <a:pt x="416" y="377"/>
                  </a:lnTo>
                  <a:lnTo>
                    <a:pt x="425" y="373"/>
                  </a:lnTo>
                  <a:lnTo>
                    <a:pt x="431" y="367"/>
                  </a:lnTo>
                  <a:lnTo>
                    <a:pt x="438" y="360"/>
                  </a:lnTo>
                  <a:lnTo>
                    <a:pt x="442" y="351"/>
                  </a:lnTo>
                  <a:lnTo>
                    <a:pt x="444" y="343"/>
                  </a:lnTo>
                  <a:lnTo>
                    <a:pt x="445" y="333"/>
                  </a:lnTo>
                  <a:lnTo>
                    <a:pt x="445" y="333"/>
                  </a:lnTo>
                  <a:lnTo>
                    <a:pt x="444" y="324"/>
                  </a:lnTo>
                  <a:lnTo>
                    <a:pt x="442" y="315"/>
                  </a:lnTo>
                  <a:lnTo>
                    <a:pt x="438" y="306"/>
                  </a:lnTo>
                  <a:lnTo>
                    <a:pt x="431" y="300"/>
                  </a:lnTo>
                  <a:lnTo>
                    <a:pt x="425" y="294"/>
                  </a:lnTo>
                  <a:lnTo>
                    <a:pt x="416" y="289"/>
                  </a:lnTo>
                  <a:lnTo>
                    <a:pt x="408" y="286"/>
                  </a:lnTo>
                  <a:lnTo>
                    <a:pt x="398" y="286"/>
                  </a:lnTo>
                  <a:lnTo>
                    <a:pt x="398" y="286"/>
                  </a:lnTo>
                  <a:lnTo>
                    <a:pt x="388" y="286"/>
                  </a:lnTo>
                  <a:lnTo>
                    <a:pt x="380" y="289"/>
                  </a:lnTo>
                  <a:lnTo>
                    <a:pt x="371" y="294"/>
                  </a:lnTo>
                  <a:lnTo>
                    <a:pt x="364" y="300"/>
                  </a:lnTo>
                  <a:lnTo>
                    <a:pt x="358" y="306"/>
                  </a:lnTo>
                  <a:lnTo>
                    <a:pt x="354" y="315"/>
                  </a:lnTo>
                  <a:lnTo>
                    <a:pt x="351" y="324"/>
                  </a:lnTo>
                  <a:lnTo>
                    <a:pt x="350" y="333"/>
                  </a:lnTo>
                  <a:lnTo>
                    <a:pt x="350" y="333"/>
                  </a:lnTo>
                  <a:lnTo>
                    <a:pt x="351" y="343"/>
                  </a:lnTo>
                  <a:lnTo>
                    <a:pt x="354" y="351"/>
                  </a:lnTo>
                  <a:lnTo>
                    <a:pt x="358" y="360"/>
                  </a:lnTo>
                  <a:lnTo>
                    <a:pt x="364" y="367"/>
                  </a:lnTo>
                  <a:lnTo>
                    <a:pt x="371" y="373"/>
                  </a:lnTo>
                  <a:lnTo>
                    <a:pt x="380" y="377"/>
                  </a:lnTo>
                  <a:lnTo>
                    <a:pt x="388" y="380"/>
                  </a:lnTo>
                  <a:lnTo>
                    <a:pt x="398" y="380"/>
                  </a:lnTo>
                  <a:lnTo>
                    <a:pt x="398" y="380"/>
                  </a:lnTo>
                  <a:close/>
                  <a:moveTo>
                    <a:pt x="207" y="286"/>
                  </a:moveTo>
                  <a:lnTo>
                    <a:pt x="207" y="286"/>
                  </a:lnTo>
                  <a:lnTo>
                    <a:pt x="197" y="286"/>
                  </a:lnTo>
                  <a:lnTo>
                    <a:pt x="189" y="289"/>
                  </a:lnTo>
                  <a:lnTo>
                    <a:pt x="180" y="294"/>
                  </a:lnTo>
                  <a:lnTo>
                    <a:pt x="174" y="300"/>
                  </a:lnTo>
                  <a:lnTo>
                    <a:pt x="167" y="306"/>
                  </a:lnTo>
                  <a:lnTo>
                    <a:pt x="163" y="315"/>
                  </a:lnTo>
                  <a:lnTo>
                    <a:pt x="160" y="324"/>
                  </a:lnTo>
                  <a:lnTo>
                    <a:pt x="160" y="333"/>
                  </a:lnTo>
                  <a:lnTo>
                    <a:pt x="160" y="333"/>
                  </a:lnTo>
                  <a:lnTo>
                    <a:pt x="160" y="343"/>
                  </a:lnTo>
                  <a:lnTo>
                    <a:pt x="163" y="351"/>
                  </a:lnTo>
                  <a:lnTo>
                    <a:pt x="167" y="360"/>
                  </a:lnTo>
                  <a:lnTo>
                    <a:pt x="174" y="367"/>
                  </a:lnTo>
                  <a:lnTo>
                    <a:pt x="180" y="373"/>
                  </a:lnTo>
                  <a:lnTo>
                    <a:pt x="189" y="377"/>
                  </a:lnTo>
                  <a:lnTo>
                    <a:pt x="197" y="380"/>
                  </a:lnTo>
                  <a:lnTo>
                    <a:pt x="207" y="380"/>
                  </a:lnTo>
                  <a:lnTo>
                    <a:pt x="207" y="380"/>
                  </a:lnTo>
                  <a:lnTo>
                    <a:pt x="217" y="380"/>
                  </a:lnTo>
                  <a:lnTo>
                    <a:pt x="225" y="377"/>
                  </a:lnTo>
                  <a:lnTo>
                    <a:pt x="234" y="373"/>
                  </a:lnTo>
                  <a:lnTo>
                    <a:pt x="240" y="367"/>
                  </a:lnTo>
                  <a:lnTo>
                    <a:pt x="247" y="360"/>
                  </a:lnTo>
                  <a:lnTo>
                    <a:pt x="251" y="351"/>
                  </a:lnTo>
                  <a:lnTo>
                    <a:pt x="254" y="343"/>
                  </a:lnTo>
                  <a:lnTo>
                    <a:pt x="254" y="333"/>
                  </a:lnTo>
                  <a:lnTo>
                    <a:pt x="254" y="333"/>
                  </a:lnTo>
                  <a:lnTo>
                    <a:pt x="254" y="324"/>
                  </a:lnTo>
                  <a:lnTo>
                    <a:pt x="251" y="315"/>
                  </a:lnTo>
                  <a:lnTo>
                    <a:pt x="247" y="306"/>
                  </a:lnTo>
                  <a:lnTo>
                    <a:pt x="240" y="300"/>
                  </a:lnTo>
                  <a:lnTo>
                    <a:pt x="234" y="294"/>
                  </a:lnTo>
                  <a:lnTo>
                    <a:pt x="225" y="289"/>
                  </a:lnTo>
                  <a:lnTo>
                    <a:pt x="217" y="286"/>
                  </a:lnTo>
                  <a:lnTo>
                    <a:pt x="207" y="286"/>
                  </a:lnTo>
                  <a:lnTo>
                    <a:pt x="207" y="286"/>
                  </a:lnTo>
                  <a:close/>
                  <a:moveTo>
                    <a:pt x="589" y="380"/>
                  </a:moveTo>
                  <a:lnTo>
                    <a:pt x="589" y="380"/>
                  </a:lnTo>
                  <a:lnTo>
                    <a:pt x="598" y="380"/>
                  </a:lnTo>
                  <a:lnTo>
                    <a:pt x="607" y="377"/>
                  </a:lnTo>
                  <a:lnTo>
                    <a:pt x="616" y="373"/>
                  </a:lnTo>
                  <a:lnTo>
                    <a:pt x="622" y="367"/>
                  </a:lnTo>
                  <a:lnTo>
                    <a:pt x="629" y="360"/>
                  </a:lnTo>
                  <a:lnTo>
                    <a:pt x="633" y="351"/>
                  </a:lnTo>
                  <a:lnTo>
                    <a:pt x="635" y="343"/>
                  </a:lnTo>
                  <a:lnTo>
                    <a:pt x="636" y="333"/>
                  </a:lnTo>
                  <a:lnTo>
                    <a:pt x="636" y="333"/>
                  </a:lnTo>
                  <a:lnTo>
                    <a:pt x="635" y="324"/>
                  </a:lnTo>
                  <a:lnTo>
                    <a:pt x="633" y="315"/>
                  </a:lnTo>
                  <a:lnTo>
                    <a:pt x="629" y="306"/>
                  </a:lnTo>
                  <a:lnTo>
                    <a:pt x="622" y="300"/>
                  </a:lnTo>
                  <a:lnTo>
                    <a:pt x="616" y="294"/>
                  </a:lnTo>
                  <a:lnTo>
                    <a:pt x="607" y="289"/>
                  </a:lnTo>
                  <a:lnTo>
                    <a:pt x="598" y="286"/>
                  </a:lnTo>
                  <a:lnTo>
                    <a:pt x="589" y="286"/>
                  </a:lnTo>
                  <a:lnTo>
                    <a:pt x="589" y="286"/>
                  </a:lnTo>
                  <a:lnTo>
                    <a:pt x="579" y="286"/>
                  </a:lnTo>
                  <a:lnTo>
                    <a:pt x="570" y="289"/>
                  </a:lnTo>
                  <a:lnTo>
                    <a:pt x="562" y="294"/>
                  </a:lnTo>
                  <a:lnTo>
                    <a:pt x="554" y="300"/>
                  </a:lnTo>
                  <a:lnTo>
                    <a:pt x="549" y="306"/>
                  </a:lnTo>
                  <a:lnTo>
                    <a:pt x="545" y="315"/>
                  </a:lnTo>
                  <a:lnTo>
                    <a:pt x="542" y="324"/>
                  </a:lnTo>
                  <a:lnTo>
                    <a:pt x="541" y="333"/>
                  </a:lnTo>
                  <a:lnTo>
                    <a:pt x="541" y="333"/>
                  </a:lnTo>
                  <a:lnTo>
                    <a:pt x="542" y="343"/>
                  </a:lnTo>
                  <a:lnTo>
                    <a:pt x="545" y="351"/>
                  </a:lnTo>
                  <a:lnTo>
                    <a:pt x="549" y="360"/>
                  </a:lnTo>
                  <a:lnTo>
                    <a:pt x="554" y="367"/>
                  </a:lnTo>
                  <a:lnTo>
                    <a:pt x="562" y="373"/>
                  </a:lnTo>
                  <a:lnTo>
                    <a:pt x="570" y="377"/>
                  </a:lnTo>
                  <a:lnTo>
                    <a:pt x="579" y="380"/>
                  </a:lnTo>
                  <a:lnTo>
                    <a:pt x="589" y="380"/>
                  </a:lnTo>
                  <a:lnTo>
                    <a:pt x="589" y="38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solidFill>
                  <a:schemeClr val="tx2"/>
                </a:solidFill>
                <a:latin typeface="微软雅黑"/>
                <a:ea typeface="微软雅黑"/>
                <a:cs typeface="+mn-ea"/>
                <a:sym typeface="微软雅黑"/>
              </a:endParaRPr>
            </a:p>
          </p:txBody>
        </p:sp>
      </p:grpSp>
      <p:grpSp>
        <p:nvGrpSpPr>
          <p:cNvPr id="42" name="组合 41">
            <a:extLst>
              <a:ext uri="{FF2B5EF4-FFF2-40B4-BE49-F238E27FC236}">
                <a16:creationId xmlns:a16="http://schemas.microsoft.com/office/drawing/2014/main" xmlns="" id="{21D04D6E-C81B-4735-B22D-4B3DA8060C79}"/>
              </a:ext>
            </a:extLst>
          </p:cNvPr>
          <p:cNvGrpSpPr/>
          <p:nvPr/>
        </p:nvGrpSpPr>
        <p:grpSpPr>
          <a:xfrm rot="10800000" flipV="1">
            <a:off x="7167836" y="3301747"/>
            <a:ext cx="1161344" cy="1161344"/>
            <a:chOff x="769156" y="3496604"/>
            <a:chExt cx="648000" cy="648000"/>
          </a:xfrm>
          <a:effectLst>
            <a:outerShdw blurRad="381000" dist="101600" dir="2700000" algn="ctr" rotWithShape="0">
              <a:srgbClr val="000000">
                <a:alpha val="30000"/>
              </a:srgbClr>
            </a:outerShdw>
          </a:effectLst>
        </p:grpSpPr>
        <p:sp>
          <p:nvSpPr>
            <p:cNvPr id="43" name="椭圆 42">
              <a:extLst>
                <a:ext uri="{FF2B5EF4-FFF2-40B4-BE49-F238E27FC236}">
                  <a16:creationId xmlns:a16="http://schemas.microsoft.com/office/drawing/2014/main" xmlns="" id="{CC14937F-A0D0-46DA-897E-CACBCCB9DDBB}"/>
                </a:ext>
              </a:extLst>
            </p:cNvPr>
            <p:cNvSpPr/>
            <p:nvPr/>
          </p:nvSpPr>
          <p:spPr>
            <a:xfrm>
              <a:off x="769156" y="3496604"/>
              <a:ext cx="648000" cy="648000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latin typeface="微软雅黑"/>
                <a:ea typeface="微软雅黑"/>
                <a:cs typeface="+mn-ea"/>
                <a:sym typeface="微软雅黑"/>
              </a:endParaRPr>
            </a:p>
          </p:txBody>
        </p:sp>
        <p:sp>
          <p:nvSpPr>
            <p:cNvPr id="44" name="Freeform 47">
              <a:extLst>
                <a:ext uri="{FF2B5EF4-FFF2-40B4-BE49-F238E27FC236}">
                  <a16:creationId xmlns:a16="http://schemas.microsoft.com/office/drawing/2014/main" xmlns="" id="{E8F4D6DE-7241-418F-BAEE-91D7BCC3F3C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32025" y="3688842"/>
              <a:ext cx="322263" cy="263525"/>
            </a:xfrm>
            <a:custGeom>
              <a:avLst/>
              <a:gdLst>
                <a:gd name="T0" fmla="*/ 53 w 1017"/>
                <a:gd name="T1" fmla="*/ 288 h 828"/>
                <a:gd name="T2" fmla="*/ 19 w 1017"/>
                <a:gd name="T3" fmla="*/ 329 h 828"/>
                <a:gd name="T4" fmla="*/ 0 w 1017"/>
                <a:gd name="T5" fmla="*/ 415 h 828"/>
                <a:gd name="T6" fmla="*/ 25 w 1017"/>
                <a:gd name="T7" fmla="*/ 512 h 828"/>
                <a:gd name="T8" fmla="*/ 158 w 1017"/>
                <a:gd name="T9" fmla="*/ 573 h 828"/>
                <a:gd name="T10" fmla="*/ 166 w 1017"/>
                <a:gd name="T11" fmla="*/ 737 h 828"/>
                <a:gd name="T12" fmla="*/ 209 w 1017"/>
                <a:gd name="T13" fmla="*/ 785 h 828"/>
                <a:gd name="T14" fmla="*/ 413 w 1017"/>
                <a:gd name="T15" fmla="*/ 795 h 828"/>
                <a:gd name="T16" fmla="*/ 474 w 1017"/>
                <a:gd name="T17" fmla="*/ 774 h 828"/>
                <a:gd name="T18" fmla="*/ 506 w 1017"/>
                <a:gd name="T19" fmla="*/ 719 h 828"/>
                <a:gd name="T20" fmla="*/ 654 w 1017"/>
                <a:gd name="T21" fmla="*/ 731 h 828"/>
                <a:gd name="T22" fmla="*/ 693 w 1017"/>
                <a:gd name="T23" fmla="*/ 727 h 828"/>
                <a:gd name="T24" fmla="*/ 745 w 1017"/>
                <a:gd name="T25" fmla="*/ 629 h 828"/>
                <a:gd name="T26" fmla="*/ 763 w 1017"/>
                <a:gd name="T27" fmla="*/ 358 h 828"/>
                <a:gd name="T28" fmla="*/ 724 w 1017"/>
                <a:gd name="T29" fmla="*/ 136 h 828"/>
                <a:gd name="T30" fmla="*/ 667 w 1017"/>
                <a:gd name="T31" fmla="*/ 96 h 828"/>
                <a:gd name="T32" fmla="*/ 440 w 1017"/>
                <a:gd name="T33" fmla="*/ 718 h 828"/>
                <a:gd name="T34" fmla="*/ 254 w 1017"/>
                <a:gd name="T35" fmla="*/ 732 h 828"/>
                <a:gd name="T36" fmla="*/ 223 w 1017"/>
                <a:gd name="T37" fmla="*/ 706 h 828"/>
                <a:gd name="T38" fmla="*/ 593 w 1017"/>
                <a:gd name="T39" fmla="*/ 643 h 828"/>
                <a:gd name="T40" fmla="*/ 64 w 1017"/>
                <a:gd name="T41" fmla="*/ 427 h 828"/>
                <a:gd name="T42" fmla="*/ 76 w 1017"/>
                <a:gd name="T43" fmla="*/ 356 h 828"/>
                <a:gd name="T44" fmla="*/ 578 w 1017"/>
                <a:gd name="T45" fmla="*/ 276 h 828"/>
                <a:gd name="T46" fmla="*/ 574 w 1017"/>
                <a:gd name="T47" fmla="*/ 490 h 828"/>
                <a:gd name="T48" fmla="*/ 593 w 1017"/>
                <a:gd name="T49" fmla="*/ 643 h 828"/>
                <a:gd name="T50" fmla="*/ 642 w 1017"/>
                <a:gd name="T51" fmla="*/ 557 h 828"/>
                <a:gd name="T52" fmla="*/ 642 w 1017"/>
                <a:gd name="T53" fmla="*/ 271 h 828"/>
                <a:gd name="T54" fmla="*/ 672 w 1017"/>
                <a:gd name="T55" fmla="*/ 175 h 828"/>
                <a:gd name="T56" fmla="*/ 699 w 1017"/>
                <a:gd name="T57" fmla="*/ 415 h 828"/>
                <a:gd name="T58" fmla="*/ 678 w 1017"/>
                <a:gd name="T59" fmla="*/ 638 h 828"/>
                <a:gd name="T60" fmla="*/ 857 w 1017"/>
                <a:gd name="T61" fmla="*/ 621 h 828"/>
                <a:gd name="T62" fmla="*/ 890 w 1017"/>
                <a:gd name="T63" fmla="*/ 415 h 828"/>
                <a:gd name="T64" fmla="*/ 846 w 1017"/>
                <a:gd name="T65" fmla="*/ 176 h 828"/>
                <a:gd name="T66" fmla="*/ 809 w 1017"/>
                <a:gd name="T67" fmla="*/ 128 h 828"/>
                <a:gd name="T68" fmla="*/ 776 w 1017"/>
                <a:gd name="T69" fmla="*/ 143 h 828"/>
                <a:gd name="T70" fmla="*/ 787 w 1017"/>
                <a:gd name="T71" fmla="*/ 200 h 828"/>
                <a:gd name="T72" fmla="*/ 827 w 1017"/>
                <a:gd name="T73" fmla="*/ 415 h 828"/>
                <a:gd name="T74" fmla="*/ 797 w 1017"/>
                <a:gd name="T75" fmla="*/ 599 h 828"/>
                <a:gd name="T76" fmla="*/ 774 w 1017"/>
                <a:gd name="T77" fmla="*/ 680 h 828"/>
                <a:gd name="T78" fmla="*/ 804 w 1017"/>
                <a:gd name="T79" fmla="*/ 700 h 828"/>
                <a:gd name="T80" fmla="*/ 832 w 1017"/>
                <a:gd name="T81" fmla="*/ 682 h 828"/>
                <a:gd name="T82" fmla="*/ 830 w 1017"/>
                <a:gd name="T83" fmla="*/ 1 h 828"/>
                <a:gd name="T84" fmla="*/ 807 w 1017"/>
                <a:gd name="T85" fmla="*/ 28 h 828"/>
                <a:gd name="T86" fmla="*/ 832 w 1017"/>
                <a:gd name="T87" fmla="*/ 71 h 828"/>
                <a:gd name="T88" fmla="*/ 917 w 1017"/>
                <a:gd name="T89" fmla="*/ 209 h 828"/>
                <a:gd name="T90" fmla="*/ 954 w 1017"/>
                <a:gd name="T91" fmla="*/ 387 h 828"/>
                <a:gd name="T92" fmla="*/ 938 w 1017"/>
                <a:gd name="T93" fmla="*/ 547 h 828"/>
                <a:gd name="T94" fmla="*/ 874 w 1017"/>
                <a:gd name="T95" fmla="*/ 705 h 828"/>
                <a:gd name="T96" fmla="*/ 810 w 1017"/>
                <a:gd name="T97" fmla="*/ 781 h 828"/>
                <a:gd name="T98" fmla="*/ 814 w 1017"/>
                <a:gd name="T99" fmla="*/ 817 h 828"/>
                <a:gd name="T100" fmla="*/ 849 w 1017"/>
                <a:gd name="T101" fmla="*/ 825 h 828"/>
                <a:gd name="T102" fmla="*/ 926 w 1017"/>
                <a:gd name="T103" fmla="*/ 743 h 828"/>
                <a:gd name="T104" fmla="*/ 1001 w 1017"/>
                <a:gd name="T105" fmla="*/ 565 h 828"/>
                <a:gd name="T106" fmla="*/ 1017 w 1017"/>
                <a:gd name="T107" fmla="*/ 383 h 828"/>
                <a:gd name="T108" fmla="*/ 975 w 1017"/>
                <a:gd name="T109" fmla="*/ 182 h 828"/>
                <a:gd name="T110" fmla="*/ 877 w 1017"/>
                <a:gd name="T111" fmla="*/ 26 h 8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017" h="828">
                  <a:moveTo>
                    <a:pt x="667" y="96"/>
                  </a:moveTo>
                  <a:lnTo>
                    <a:pt x="667" y="96"/>
                  </a:lnTo>
                  <a:lnTo>
                    <a:pt x="662" y="96"/>
                  </a:lnTo>
                  <a:lnTo>
                    <a:pt x="654" y="97"/>
                  </a:lnTo>
                  <a:lnTo>
                    <a:pt x="647" y="99"/>
                  </a:lnTo>
                  <a:lnTo>
                    <a:pt x="637" y="104"/>
                  </a:lnTo>
                  <a:lnTo>
                    <a:pt x="53" y="288"/>
                  </a:lnTo>
                  <a:lnTo>
                    <a:pt x="53" y="288"/>
                  </a:lnTo>
                  <a:lnTo>
                    <a:pt x="47" y="291"/>
                  </a:lnTo>
                  <a:lnTo>
                    <a:pt x="40" y="297"/>
                  </a:lnTo>
                  <a:lnTo>
                    <a:pt x="40" y="297"/>
                  </a:lnTo>
                  <a:lnTo>
                    <a:pt x="33" y="306"/>
                  </a:lnTo>
                  <a:lnTo>
                    <a:pt x="25" y="316"/>
                  </a:lnTo>
                  <a:lnTo>
                    <a:pt x="19" y="329"/>
                  </a:lnTo>
                  <a:lnTo>
                    <a:pt x="11" y="345"/>
                  </a:lnTo>
                  <a:lnTo>
                    <a:pt x="5" y="365"/>
                  </a:lnTo>
                  <a:lnTo>
                    <a:pt x="3" y="376"/>
                  </a:lnTo>
                  <a:lnTo>
                    <a:pt x="1" y="388"/>
                  </a:lnTo>
                  <a:lnTo>
                    <a:pt x="0" y="401"/>
                  </a:lnTo>
                  <a:lnTo>
                    <a:pt x="0" y="415"/>
                  </a:lnTo>
                  <a:lnTo>
                    <a:pt x="0" y="415"/>
                  </a:lnTo>
                  <a:lnTo>
                    <a:pt x="0" y="427"/>
                  </a:lnTo>
                  <a:lnTo>
                    <a:pt x="1" y="440"/>
                  </a:lnTo>
                  <a:lnTo>
                    <a:pt x="3" y="452"/>
                  </a:lnTo>
                  <a:lnTo>
                    <a:pt x="5" y="464"/>
                  </a:lnTo>
                  <a:lnTo>
                    <a:pt x="11" y="483"/>
                  </a:lnTo>
                  <a:lnTo>
                    <a:pt x="19" y="499"/>
                  </a:lnTo>
                  <a:lnTo>
                    <a:pt x="25" y="512"/>
                  </a:lnTo>
                  <a:lnTo>
                    <a:pt x="33" y="522"/>
                  </a:lnTo>
                  <a:lnTo>
                    <a:pt x="40" y="531"/>
                  </a:lnTo>
                  <a:lnTo>
                    <a:pt x="40" y="531"/>
                  </a:lnTo>
                  <a:lnTo>
                    <a:pt x="47" y="537"/>
                  </a:lnTo>
                  <a:lnTo>
                    <a:pt x="53" y="540"/>
                  </a:lnTo>
                  <a:lnTo>
                    <a:pt x="158" y="573"/>
                  </a:lnTo>
                  <a:lnTo>
                    <a:pt x="158" y="573"/>
                  </a:lnTo>
                  <a:lnTo>
                    <a:pt x="158" y="573"/>
                  </a:lnTo>
                  <a:lnTo>
                    <a:pt x="158" y="700"/>
                  </a:lnTo>
                  <a:lnTo>
                    <a:pt x="158" y="700"/>
                  </a:lnTo>
                  <a:lnTo>
                    <a:pt x="160" y="710"/>
                  </a:lnTo>
                  <a:lnTo>
                    <a:pt x="161" y="719"/>
                  </a:lnTo>
                  <a:lnTo>
                    <a:pt x="163" y="729"/>
                  </a:lnTo>
                  <a:lnTo>
                    <a:pt x="166" y="737"/>
                  </a:lnTo>
                  <a:lnTo>
                    <a:pt x="170" y="746"/>
                  </a:lnTo>
                  <a:lnTo>
                    <a:pt x="175" y="754"/>
                  </a:lnTo>
                  <a:lnTo>
                    <a:pt x="180" y="761"/>
                  </a:lnTo>
                  <a:lnTo>
                    <a:pt x="186" y="768"/>
                  </a:lnTo>
                  <a:lnTo>
                    <a:pt x="193" y="774"/>
                  </a:lnTo>
                  <a:lnTo>
                    <a:pt x="200" y="779"/>
                  </a:lnTo>
                  <a:lnTo>
                    <a:pt x="209" y="785"/>
                  </a:lnTo>
                  <a:lnTo>
                    <a:pt x="216" y="788"/>
                  </a:lnTo>
                  <a:lnTo>
                    <a:pt x="226" y="791"/>
                  </a:lnTo>
                  <a:lnTo>
                    <a:pt x="235" y="793"/>
                  </a:lnTo>
                  <a:lnTo>
                    <a:pt x="244" y="795"/>
                  </a:lnTo>
                  <a:lnTo>
                    <a:pt x="254" y="795"/>
                  </a:lnTo>
                  <a:lnTo>
                    <a:pt x="413" y="795"/>
                  </a:lnTo>
                  <a:lnTo>
                    <a:pt x="413" y="795"/>
                  </a:lnTo>
                  <a:lnTo>
                    <a:pt x="422" y="795"/>
                  </a:lnTo>
                  <a:lnTo>
                    <a:pt x="432" y="793"/>
                  </a:lnTo>
                  <a:lnTo>
                    <a:pt x="442" y="791"/>
                  </a:lnTo>
                  <a:lnTo>
                    <a:pt x="450" y="788"/>
                  </a:lnTo>
                  <a:lnTo>
                    <a:pt x="459" y="785"/>
                  </a:lnTo>
                  <a:lnTo>
                    <a:pt x="466" y="779"/>
                  </a:lnTo>
                  <a:lnTo>
                    <a:pt x="474" y="774"/>
                  </a:lnTo>
                  <a:lnTo>
                    <a:pt x="480" y="768"/>
                  </a:lnTo>
                  <a:lnTo>
                    <a:pt x="487" y="761"/>
                  </a:lnTo>
                  <a:lnTo>
                    <a:pt x="492" y="754"/>
                  </a:lnTo>
                  <a:lnTo>
                    <a:pt x="496" y="746"/>
                  </a:lnTo>
                  <a:lnTo>
                    <a:pt x="501" y="737"/>
                  </a:lnTo>
                  <a:lnTo>
                    <a:pt x="504" y="729"/>
                  </a:lnTo>
                  <a:lnTo>
                    <a:pt x="506" y="719"/>
                  </a:lnTo>
                  <a:lnTo>
                    <a:pt x="508" y="710"/>
                  </a:lnTo>
                  <a:lnTo>
                    <a:pt x="508" y="700"/>
                  </a:lnTo>
                  <a:lnTo>
                    <a:pt x="508" y="684"/>
                  </a:lnTo>
                  <a:lnTo>
                    <a:pt x="637" y="725"/>
                  </a:lnTo>
                  <a:lnTo>
                    <a:pt x="637" y="725"/>
                  </a:lnTo>
                  <a:lnTo>
                    <a:pt x="647" y="729"/>
                  </a:lnTo>
                  <a:lnTo>
                    <a:pt x="654" y="731"/>
                  </a:lnTo>
                  <a:lnTo>
                    <a:pt x="662" y="732"/>
                  </a:lnTo>
                  <a:lnTo>
                    <a:pt x="667" y="732"/>
                  </a:lnTo>
                  <a:lnTo>
                    <a:pt x="667" y="732"/>
                  </a:lnTo>
                  <a:lnTo>
                    <a:pt x="667" y="732"/>
                  </a:lnTo>
                  <a:lnTo>
                    <a:pt x="679" y="731"/>
                  </a:lnTo>
                  <a:lnTo>
                    <a:pt x="685" y="730"/>
                  </a:lnTo>
                  <a:lnTo>
                    <a:pt x="693" y="727"/>
                  </a:lnTo>
                  <a:lnTo>
                    <a:pt x="700" y="722"/>
                  </a:lnTo>
                  <a:lnTo>
                    <a:pt x="708" y="715"/>
                  </a:lnTo>
                  <a:lnTo>
                    <a:pt x="716" y="705"/>
                  </a:lnTo>
                  <a:lnTo>
                    <a:pt x="724" y="692"/>
                  </a:lnTo>
                  <a:lnTo>
                    <a:pt x="731" y="675"/>
                  </a:lnTo>
                  <a:lnTo>
                    <a:pt x="739" y="654"/>
                  </a:lnTo>
                  <a:lnTo>
                    <a:pt x="745" y="629"/>
                  </a:lnTo>
                  <a:lnTo>
                    <a:pt x="752" y="598"/>
                  </a:lnTo>
                  <a:lnTo>
                    <a:pt x="756" y="562"/>
                  </a:lnTo>
                  <a:lnTo>
                    <a:pt x="759" y="519"/>
                  </a:lnTo>
                  <a:lnTo>
                    <a:pt x="763" y="470"/>
                  </a:lnTo>
                  <a:lnTo>
                    <a:pt x="763" y="415"/>
                  </a:lnTo>
                  <a:lnTo>
                    <a:pt x="763" y="415"/>
                  </a:lnTo>
                  <a:lnTo>
                    <a:pt x="763" y="358"/>
                  </a:lnTo>
                  <a:lnTo>
                    <a:pt x="759" y="309"/>
                  </a:lnTo>
                  <a:lnTo>
                    <a:pt x="756" y="266"/>
                  </a:lnTo>
                  <a:lnTo>
                    <a:pt x="751" y="230"/>
                  </a:lnTo>
                  <a:lnTo>
                    <a:pt x="745" y="199"/>
                  </a:lnTo>
                  <a:lnTo>
                    <a:pt x="739" y="174"/>
                  </a:lnTo>
                  <a:lnTo>
                    <a:pt x="731" y="153"/>
                  </a:lnTo>
                  <a:lnTo>
                    <a:pt x="724" y="136"/>
                  </a:lnTo>
                  <a:lnTo>
                    <a:pt x="716" y="123"/>
                  </a:lnTo>
                  <a:lnTo>
                    <a:pt x="708" y="113"/>
                  </a:lnTo>
                  <a:lnTo>
                    <a:pt x="700" y="106"/>
                  </a:lnTo>
                  <a:lnTo>
                    <a:pt x="693" y="101"/>
                  </a:lnTo>
                  <a:lnTo>
                    <a:pt x="685" y="98"/>
                  </a:lnTo>
                  <a:lnTo>
                    <a:pt x="678" y="97"/>
                  </a:lnTo>
                  <a:lnTo>
                    <a:pt x="667" y="96"/>
                  </a:lnTo>
                  <a:lnTo>
                    <a:pt x="667" y="96"/>
                  </a:lnTo>
                  <a:close/>
                  <a:moveTo>
                    <a:pt x="445" y="669"/>
                  </a:moveTo>
                  <a:lnTo>
                    <a:pt x="445" y="700"/>
                  </a:lnTo>
                  <a:lnTo>
                    <a:pt x="445" y="700"/>
                  </a:lnTo>
                  <a:lnTo>
                    <a:pt x="444" y="706"/>
                  </a:lnTo>
                  <a:lnTo>
                    <a:pt x="443" y="713"/>
                  </a:lnTo>
                  <a:lnTo>
                    <a:pt x="440" y="718"/>
                  </a:lnTo>
                  <a:lnTo>
                    <a:pt x="435" y="722"/>
                  </a:lnTo>
                  <a:lnTo>
                    <a:pt x="431" y="727"/>
                  </a:lnTo>
                  <a:lnTo>
                    <a:pt x="426" y="730"/>
                  </a:lnTo>
                  <a:lnTo>
                    <a:pt x="419" y="731"/>
                  </a:lnTo>
                  <a:lnTo>
                    <a:pt x="413" y="732"/>
                  </a:lnTo>
                  <a:lnTo>
                    <a:pt x="254" y="732"/>
                  </a:lnTo>
                  <a:lnTo>
                    <a:pt x="254" y="732"/>
                  </a:lnTo>
                  <a:lnTo>
                    <a:pt x="248" y="731"/>
                  </a:lnTo>
                  <a:lnTo>
                    <a:pt x="241" y="730"/>
                  </a:lnTo>
                  <a:lnTo>
                    <a:pt x="236" y="727"/>
                  </a:lnTo>
                  <a:lnTo>
                    <a:pt x="231" y="722"/>
                  </a:lnTo>
                  <a:lnTo>
                    <a:pt x="227" y="718"/>
                  </a:lnTo>
                  <a:lnTo>
                    <a:pt x="225" y="713"/>
                  </a:lnTo>
                  <a:lnTo>
                    <a:pt x="223" y="706"/>
                  </a:lnTo>
                  <a:lnTo>
                    <a:pt x="222" y="700"/>
                  </a:lnTo>
                  <a:lnTo>
                    <a:pt x="222" y="593"/>
                  </a:lnTo>
                  <a:lnTo>
                    <a:pt x="446" y="663"/>
                  </a:lnTo>
                  <a:lnTo>
                    <a:pt x="446" y="663"/>
                  </a:lnTo>
                  <a:lnTo>
                    <a:pt x="445" y="669"/>
                  </a:lnTo>
                  <a:lnTo>
                    <a:pt x="445" y="669"/>
                  </a:lnTo>
                  <a:close/>
                  <a:moveTo>
                    <a:pt x="593" y="643"/>
                  </a:moveTo>
                  <a:lnTo>
                    <a:pt x="82" y="482"/>
                  </a:lnTo>
                  <a:lnTo>
                    <a:pt x="82" y="482"/>
                  </a:lnTo>
                  <a:lnTo>
                    <a:pt x="76" y="472"/>
                  </a:lnTo>
                  <a:lnTo>
                    <a:pt x="70" y="457"/>
                  </a:lnTo>
                  <a:lnTo>
                    <a:pt x="67" y="449"/>
                  </a:lnTo>
                  <a:lnTo>
                    <a:pt x="65" y="438"/>
                  </a:lnTo>
                  <a:lnTo>
                    <a:pt x="64" y="427"/>
                  </a:lnTo>
                  <a:lnTo>
                    <a:pt x="63" y="415"/>
                  </a:lnTo>
                  <a:lnTo>
                    <a:pt x="63" y="415"/>
                  </a:lnTo>
                  <a:lnTo>
                    <a:pt x="64" y="402"/>
                  </a:lnTo>
                  <a:lnTo>
                    <a:pt x="65" y="390"/>
                  </a:lnTo>
                  <a:lnTo>
                    <a:pt x="67" y="379"/>
                  </a:lnTo>
                  <a:lnTo>
                    <a:pt x="70" y="371"/>
                  </a:lnTo>
                  <a:lnTo>
                    <a:pt x="76" y="356"/>
                  </a:lnTo>
                  <a:lnTo>
                    <a:pt x="82" y="346"/>
                  </a:lnTo>
                  <a:lnTo>
                    <a:pt x="593" y="185"/>
                  </a:lnTo>
                  <a:lnTo>
                    <a:pt x="593" y="185"/>
                  </a:lnTo>
                  <a:lnTo>
                    <a:pt x="589" y="203"/>
                  </a:lnTo>
                  <a:lnTo>
                    <a:pt x="584" y="225"/>
                  </a:lnTo>
                  <a:lnTo>
                    <a:pt x="581" y="249"/>
                  </a:lnTo>
                  <a:lnTo>
                    <a:pt x="578" y="276"/>
                  </a:lnTo>
                  <a:lnTo>
                    <a:pt x="576" y="305"/>
                  </a:lnTo>
                  <a:lnTo>
                    <a:pt x="574" y="338"/>
                  </a:lnTo>
                  <a:lnTo>
                    <a:pt x="573" y="375"/>
                  </a:lnTo>
                  <a:lnTo>
                    <a:pt x="572" y="415"/>
                  </a:lnTo>
                  <a:lnTo>
                    <a:pt x="572" y="415"/>
                  </a:lnTo>
                  <a:lnTo>
                    <a:pt x="573" y="453"/>
                  </a:lnTo>
                  <a:lnTo>
                    <a:pt x="574" y="490"/>
                  </a:lnTo>
                  <a:lnTo>
                    <a:pt x="576" y="523"/>
                  </a:lnTo>
                  <a:lnTo>
                    <a:pt x="578" y="553"/>
                  </a:lnTo>
                  <a:lnTo>
                    <a:pt x="581" y="580"/>
                  </a:lnTo>
                  <a:lnTo>
                    <a:pt x="584" y="603"/>
                  </a:lnTo>
                  <a:lnTo>
                    <a:pt x="589" y="625"/>
                  </a:lnTo>
                  <a:lnTo>
                    <a:pt x="593" y="643"/>
                  </a:lnTo>
                  <a:lnTo>
                    <a:pt x="593" y="643"/>
                  </a:lnTo>
                  <a:close/>
                  <a:moveTo>
                    <a:pt x="667" y="662"/>
                  </a:moveTo>
                  <a:lnTo>
                    <a:pt x="667" y="662"/>
                  </a:lnTo>
                  <a:lnTo>
                    <a:pt x="663" y="653"/>
                  </a:lnTo>
                  <a:lnTo>
                    <a:pt x="657" y="638"/>
                  </a:lnTo>
                  <a:lnTo>
                    <a:pt x="652" y="616"/>
                  </a:lnTo>
                  <a:lnTo>
                    <a:pt x="647" y="590"/>
                  </a:lnTo>
                  <a:lnTo>
                    <a:pt x="642" y="557"/>
                  </a:lnTo>
                  <a:lnTo>
                    <a:pt x="639" y="518"/>
                  </a:lnTo>
                  <a:lnTo>
                    <a:pt x="637" y="469"/>
                  </a:lnTo>
                  <a:lnTo>
                    <a:pt x="636" y="415"/>
                  </a:lnTo>
                  <a:lnTo>
                    <a:pt x="636" y="415"/>
                  </a:lnTo>
                  <a:lnTo>
                    <a:pt x="637" y="359"/>
                  </a:lnTo>
                  <a:lnTo>
                    <a:pt x="639" y="312"/>
                  </a:lnTo>
                  <a:lnTo>
                    <a:pt x="642" y="271"/>
                  </a:lnTo>
                  <a:lnTo>
                    <a:pt x="647" y="239"/>
                  </a:lnTo>
                  <a:lnTo>
                    <a:pt x="652" y="212"/>
                  </a:lnTo>
                  <a:lnTo>
                    <a:pt x="657" y="191"/>
                  </a:lnTo>
                  <a:lnTo>
                    <a:pt x="663" y="175"/>
                  </a:lnTo>
                  <a:lnTo>
                    <a:pt x="667" y="166"/>
                  </a:lnTo>
                  <a:lnTo>
                    <a:pt x="667" y="166"/>
                  </a:lnTo>
                  <a:lnTo>
                    <a:pt x="672" y="175"/>
                  </a:lnTo>
                  <a:lnTo>
                    <a:pt x="678" y="191"/>
                  </a:lnTo>
                  <a:lnTo>
                    <a:pt x="683" y="212"/>
                  </a:lnTo>
                  <a:lnTo>
                    <a:pt x="687" y="239"/>
                  </a:lnTo>
                  <a:lnTo>
                    <a:pt x="693" y="271"/>
                  </a:lnTo>
                  <a:lnTo>
                    <a:pt x="696" y="312"/>
                  </a:lnTo>
                  <a:lnTo>
                    <a:pt x="698" y="359"/>
                  </a:lnTo>
                  <a:lnTo>
                    <a:pt x="699" y="415"/>
                  </a:lnTo>
                  <a:lnTo>
                    <a:pt x="699" y="415"/>
                  </a:lnTo>
                  <a:lnTo>
                    <a:pt x="698" y="469"/>
                  </a:lnTo>
                  <a:lnTo>
                    <a:pt x="696" y="518"/>
                  </a:lnTo>
                  <a:lnTo>
                    <a:pt x="693" y="557"/>
                  </a:lnTo>
                  <a:lnTo>
                    <a:pt x="687" y="590"/>
                  </a:lnTo>
                  <a:lnTo>
                    <a:pt x="683" y="616"/>
                  </a:lnTo>
                  <a:lnTo>
                    <a:pt x="678" y="638"/>
                  </a:lnTo>
                  <a:lnTo>
                    <a:pt x="672" y="653"/>
                  </a:lnTo>
                  <a:lnTo>
                    <a:pt x="667" y="662"/>
                  </a:lnTo>
                  <a:lnTo>
                    <a:pt x="667" y="662"/>
                  </a:lnTo>
                  <a:close/>
                  <a:moveTo>
                    <a:pt x="832" y="682"/>
                  </a:moveTo>
                  <a:lnTo>
                    <a:pt x="832" y="682"/>
                  </a:lnTo>
                  <a:lnTo>
                    <a:pt x="846" y="652"/>
                  </a:lnTo>
                  <a:lnTo>
                    <a:pt x="857" y="621"/>
                  </a:lnTo>
                  <a:lnTo>
                    <a:pt x="868" y="588"/>
                  </a:lnTo>
                  <a:lnTo>
                    <a:pt x="875" y="554"/>
                  </a:lnTo>
                  <a:lnTo>
                    <a:pt x="882" y="521"/>
                  </a:lnTo>
                  <a:lnTo>
                    <a:pt x="886" y="485"/>
                  </a:lnTo>
                  <a:lnTo>
                    <a:pt x="889" y="450"/>
                  </a:lnTo>
                  <a:lnTo>
                    <a:pt x="890" y="415"/>
                  </a:lnTo>
                  <a:lnTo>
                    <a:pt x="890" y="415"/>
                  </a:lnTo>
                  <a:lnTo>
                    <a:pt x="889" y="378"/>
                  </a:lnTo>
                  <a:lnTo>
                    <a:pt x="886" y="343"/>
                  </a:lnTo>
                  <a:lnTo>
                    <a:pt x="882" y="308"/>
                  </a:lnTo>
                  <a:lnTo>
                    <a:pt x="875" y="274"/>
                  </a:lnTo>
                  <a:lnTo>
                    <a:pt x="868" y="241"/>
                  </a:lnTo>
                  <a:lnTo>
                    <a:pt x="857" y="207"/>
                  </a:lnTo>
                  <a:lnTo>
                    <a:pt x="846" y="176"/>
                  </a:lnTo>
                  <a:lnTo>
                    <a:pt x="832" y="146"/>
                  </a:lnTo>
                  <a:lnTo>
                    <a:pt x="832" y="146"/>
                  </a:lnTo>
                  <a:lnTo>
                    <a:pt x="829" y="141"/>
                  </a:lnTo>
                  <a:lnTo>
                    <a:pt x="825" y="136"/>
                  </a:lnTo>
                  <a:lnTo>
                    <a:pt x="820" y="132"/>
                  </a:lnTo>
                  <a:lnTo>
                    <a:pt x="815" y="130"/>
                  </a:lnTo>
                  <a:lnTo>
                    <a:pt x="809" y="128"/>
                  </a:lnTo>
                  <a:lnTo>
                    <a:pt x="802" y="128"/>
                  </a:lnTo>
                  <a:lnTo>
                    <a:pt x="796" y="129"/>
                  </a:lnTo>
                  <a:lnTo>
                    <a:pt x="790" y="131"/>
                  </a:lnTo>
                  <a:lnTo>
                    <a:pt x="790" y="131"/>
                  </a:lnTo>
                  <a:lnTo>
                    <a:pt x="785" y="135"/>
                  </a:lnTo>
                  <a:lnTo>
                    <a:pt x="780" y="139"/>
                  </a:lnTo>
                  <a:lnTo>
                    <a:pt x="776" y="143"/>
                  </a:lnTo>
                  <a:lnTo>
                    <a:pt x="774" y="148"/>
                  </a:lnTo>
                  <a:lnTo>
                    <a:pt x="772" y="155"/>
                  </a:lnTo>
                  <a:lnTo>
                    <a:pt x="772" y="161"/>
                  </a:lnTo>
                  <a:lnTo>
                    <a:pt x="773" y="167"/>
                  </a:lnTo>
                  <a:lnTo>
                    <a:pt x="775" y="173"/>
                  </a:lnTo>
                  <a:lnTo>
                    <a:pt x="775" y="173"/>
                  </a:lnTo>
                  <a:lnTo>
                    <a:pt x="787" y="200"/>
                  </a:lnTo>
                  <a:lnTo>
                    <a:pt x="797" y="229"/>
                  </a:lnTo>
                  <a:lnTo>
                    <a:pt x="807" y="258"/>
                  </a:lnTo>
                  <a:lnTo>
                    <a:pt x="813" y="288"/>
                  </a:lnTo>
                  <a:lnTo>
                    <a:pt x="819" y="318"/>
                  </a:lnTo>
                  <a:lnTo>
                    <a:pt x="824" y="350"/>
                  </a:lnTo>
                  <a:lnTo>
                    <a:pt x="826" y="381"/>
                  </a:lnTo>
                  <a:lnTo>
                    <a:pt x="827" y="415"/>
                  </a:lnTo>
                  <a:lnTo>
                    <a:pt x="827" y="415"/>
                  </a:lnTo>
                  <a:lnTo>
                    <a:pt x="826" y="447"/>
                  </a:lnTo>
                  <a:lnTo>
                    <a:pt x="824" y="478"/>
                  </a:lnTo>
                  <a:lnTo>
                    <a:pt x="819" y="510"/>
                  </a:lnTo>
                  <a:lnTo>
                    <a:pt x="813" y="540"/>
                  </a:lnTo>
                  <a:lnTo>
                    <a:pt x="807" y="570"/>
                  </a:lnTo>
                  <a:lnTo>
                    <a:pt x="797" y="599"/>
                  </a:lnTo>
                  <a:lnTo>
                    <a:pt x="787" y="628"/>
                  </a:lnTo>
                  <a:lnTo>
                    <a:pt x="775" y="655"/>
                  </a:lnTo>
                  <a:lnTo>
                    <a:pt x="775" y="655"/>
                  </a:lnTo>
                  <a:lnTo>
                    <a:pt x="773" y="661"/>
                  </a:lnTo>
                  <a:lnTo>
                    <a:pt x="772" y="667"/>
                  </a:lnTo>
                  <a:lnTo>
                    <a:pt x="772" y="673"/>
                  </a:lnTo>
                  <a:lnTo>
                    <a:pt x="774" y="680"/>
                  </a:lnTo>
                  <a:lnTo>
                    <a:pt x="776" y="685"/>
                  </a:lnTo>
                  <a:lnTo>
                    <a:pt x="780" y="689"/>
                  </a:lnTo>
                  <a:lnTo>
                    <a:pt x="785" y="693"/>
                  </a:lnTo>
                  <a:lnTo>
                    <a:pt x="790" y="698"/>
                  </a:lnTo>
                  <a:lnTo>
                    <a:pt x="790" y="698"/>
                  </a:lnTo>
                  <a:lnTo>
                    <a:pt x="797" y="700"/>
                  </a:lnTo>
                  <a:lnTo>
                    <a:pt x="804" y="700"/>
                  </a:lnTo>
                  <a:lnTo>
                    <a:pt x="804" y="700"/>
                  </a:lnTo>
                  <a:lnTo>
                    <a:pt x="813" y="699"/>
                  </a:lnTo>
                  <a:lnTo>
                    <a:pt x="820" y="696"/>
                  </a:lnTo>
                  <a:lnTo>
                    <a:pt x="828" y="690"/>
                  </a:lnTo>
                  <a:lnTo>
                    <a:pt x="830" y="686"/>
                  </a:lnTo>
                  <a:lnTo>
                    <a:pt x="832" y="682"/>
                  </a:lnTo>
                  <a:lnTo>
                    <a:pt x="832" y="682"/>
                  </a:lnTo>
                  <a:close/>
                  <a:moveTo>
                    <a:pt x="859" y="9"/>
                  </a:moveTo>
                  <a:lnTo>
                    <a:pt x="859" y="9"/>
                  </a:lnTo>
                  <a:lnTo>
                    <a:pt x="854" y="5"/>
                  </a:lnTo>
                  <a:lnTo>
                    <a:pt x="848" y="3"/>
                  </a:lnTo>
                  <a:lnTo>
                    <a:pt x="843" y="0"/>
                  </a:lnTo>
                  <a:lnTo>
                    <a:pt x="837" y="0"/>
                  </a:lnTo>
                  <a:lnTo>
                    <a:pt x="830" y="1"/>
                  </a:lnTo>
                  <a:lnTo>
                    <a:pt x="825" y="4"/>
                  </a:lnTo>
                  <a:lnTo>
                    <a:pt x="819" y="7"/>
                  </a:lnTo>
                  <a:lnTo>
                    <a:pt x="814" y="11"/>
                  </a:lnTo>
                  <a:lnTo>
                    <a:pt x="814" y="11"/>
                  </a:lnTo>
                  <a:lnTo>
                    <a:pt x="811" y="16"/>
                  </a:lnTo>
                  <a:lnTo>
                    <a:pt x="809" y="22"/>
                  </a:lnTo>
                  <a:lnTo>
                    <a:pt x="807" y="28"/>
                  </a:lnTo>
                  <a:lnTo>
                    <a:pt x="807" y="35"/>
                  </a:lnTo>
                  <a:lnTo>
                    <a:pt x="808" y="40"/>
                  </a:lnTo>
                  <a:lnTo>
                    <a:pt x="810" y="47"/>
                  </a:lnTo>
                  <a:lnTo>
                    <a:pt x="813" y="52"/>
                  </a:lnTo>
                  <a:lnTo>
                    <a:pt x="817" y="56"/>
                  </a:lnTo>
                  <a:lnTo>
                    <a:pt x="817" y="56"/>
                  </a:lnTo>
                  <a:lnTo>
                    <a:pt x="832" y="71"/>
                  </a:lnTo>
                  <a:lnTo>
                    <a:pt x="847" y="87"/>
                  </a:lnTo>
                  <a:lnTo>
                    <a:pt x="861" y="104"/>
                  </a:lnTo>
                  <a:lnTo>
                    <a:pt x="874" y="123"/>
                  </a:lnTo>
                  <a:lnTo>
                    <a:pt x="886" y="143"/>
                  </a:lnTo>
                  <a:lnTo>
                    <a:pt x="898" y="163"/>
                  </a:lnTo>
                  <a:lnTo>
                    <a:pt x="907" y="185"/>
                  </a:lnTo>
                  <a:lnTo>
                    <a:pt x="917" y="209"/>
                  </a:lnTo>
                  <a:lnTo>
                    <a:pt x="926" y="232"/>
                  </a:lnTo>
                  <a:lnTo>
                    <a:pt x="933" y="256"/>
                  </a:lnTo>
                  <a:lnTo>
                    <a:pt x="938" y="281"/>
                  </a:lnTo>
                  <a:lnTo>
                    <a:pt x="944" y="307"/>
                  </a:lnTo>
                  <a:lnTo>
                    <a:pt x="948" y="333"/>
                  </a:lnTo>
                  <a:lnTo>
                    <a:pt x="951" y="360"/>
                  </a:lnTo>
                  <a:lnTo>
                    <a:pt x="954" y="387"/>
                  </a:lnTo>
                  <a:lnTo>
                    <a:pt x="954" y="415"/>
                  </a:lnTo>
                  <a:lnTo>
                    <a:pt x="954" y="415"/>
                  </a:lnTo>
                  <a:lnTo>
                    <a:pt x="954" y="441"/>
                  </a:lnTo>
                  <a:lnTo>
                    <a:pt x="951" y="468"/>
                  </a:lnTo>
                  <a:lnTo>
                    <a:pt x="948" y="495"/>
                  </a:lnTo>
                  <a:lnTo>
                    <a:pt x="944" y="521"/>
                  </a:lnTo>
                  <a:lnTo>
                    <a:pt x="938" y="547"/>
                  </a:lnTo>
                  <a:lnTo>
                    <a:pt x="933" y="572"/>
                  </a:lnTo>
                  <a:lnTo>
                    <a:pt x="926" y="596"/>
                  </a:lnTo>
                  <a:lnTo>
                    <a:pt x="917" y="619"/>
                  </a:lnTo>
                  <a:lnTo>
                    <a:pt x="907" y="643"/>
                  </a:lnTo>
                  <a:lnTo>
                    <a:pt x="898" y="665"/>
                  </a:lnTo>
                  <a:lnTo>
                    <a:pt x="886" y="685"/>
                  </a:lnTo>
                  <a:lnTo>
                    <a:pt x="874" y="705"/>
                  </a:lnTo>
                  <a:lnTo>
                    <a:pt x="861" y="724"/>
                  </a:lnTo>
                  <a:lnTo>
                    <a:pt x="847" y="741"/>
                  </a:lnTo>
                  <a:lnTo>
                    <a:pt x="832" y="757"/>
                  </a:lnTo>
                  <a:lnTo>
                    <a:pt x="817" y="772"/>
                  </a:lnTo>
                  <a:lnTo>
                    <a:pt x="817" y="772"/>
                  </a:lnTo>
                  <a:lnTo>
                    <a:pt x="813" y="777"/>
                  </a:lnTo>
                  <a:lnTo>
                    <a:pt x="810" y="781"/>
                  </a:lnTo>
                  <a:lnTo>
                    <a:pt x="808" y="788"/>
                  </a:lnTo>
                  <a:lnTo>
                    <a:pt x="807" y="793"/>
                  </a:lnTo>
                  <a:lnTo>
                    <a:pt x="807" y="800"/>
                  </a:lnTo>
                  <a:lnTo>
                    <a:pt x="809" y="806"/>
                  </a:lnTo>
                  <a:lnTo>
                    <a:pt x="811" y="812"/>
                  </a:lnTo>
                  <a:lnTo>
                    <a:pt x="814" y="817"/>
                  </a:lnTo>
                  <a:lnTo>
                    <a:pt x="814" y="817"/>
                  </a:lnTo>
                  <a:lnTo>
                    <a:pt x="819" y="821"/>
                  </a:lnTo>
                  <a:lnTo>
                    <a:pt x="826" y="824"/>
                  </a:lnTo>
                  <a:lnTo>
                    <a:pt x="832" y="827"/>
                  </a:lnTo>
                  <a:lnTo>
                    <a:pt x="839" y="828"/>
                  </a:lnTo>
                  <a:lnTo>
                    <a:pt x="839" y="828"/>
                  </a:lnTo>
                  <a:lnTo>
                    <a:pt x="844" y="827"/>
                  </a:lnTo>
                  <a:lnTo>
                    <a:pt x="849" y="825"/>
                  </a:lnTo>
                  <a:lnTo>
                    <a:pt x="855" y="823"/>
                  </a:lnTo>
                  <a:lnTo>
                    <a:pt x="859" y="820"/>
                  </a:lnTo>
                  <a:lnTo>
                    <a:pt x="859" y="820"/>
                  </a:lnTo>
                  <a:lnTo>
                    <a:pt x="877" y="803"/>
                  </a:lnTo>
                  <a:lnTo>
                    <a:pt x="895" y="784"/>
                  </a:lnTo>
                  <a:lnTo>
                    <a:pt x="911" y="764"/>
                  </a:lnTo>
                  <a:lnTo>
                    <a:pt x="926" y="743"/>
                  </a:lnTo>
                  <a:lnTo>
                    <a:pt x="940" y="720"/>
                  </a:lnTo>
                  <a:lnTo>
                    <a:pt x="952" y="697"/>
                  </a:lnTo>
                  <a:lnTo>
                    <a:pt x="964" y="672"/>
                  </a:lnTo>
                  <a:lnTo>
                    <a:pt x="975" y="646"/>
                  </a:lnTo>
                  <a:lnTo>
                    <a:pt x="985" y="619"/>
                  </a:lnTo>
                  <a:lnTo>
                    <a:pt x="993" y="593"/>
                  </a:lnTo>
                  <a:lnTo>
                    <a:pt x="1001" y="565"/>
                  </a:lnTo>
                  <a:lnTo>
                    <a:pt x="1006" y="536"/>
                  </a:lnTo>
                  <a:lnTo>
                    <a:pt x="1011" y="506"/>
                  </a:lnTo>
                  <a:lnTo>
                    <a:pt x="1015" y="476"/>
                  </a:lnTo>
                  <a:lnTo>
                    <a:pt x="1017" y="446"/>
                  </a:lnTo>
                  <a:lnTo>
                    <a:pt x="1017" y="415"/>
                  </a:lnTo>
                  <a:lnTo>
                    <a:pt x="1017" y="415"/>
                  </a:lnTo>
                  <a:lnTo>
                    <a:pt x="1017" y="383"/>
                  </a:lnTo>
                  <a:lnTo>
                    <a:pt x="1015" y="352"/>
                  </a:lnTo>
                  <a:lnTo>
                    <a:pt x="1011" y="322"/>
                  </a:lnTo>
                  <a:lnTo>
                    <a:pt x="1006" y="293"/>
                  </a:lnTo>
                  <a:lnTo>
                    <a:pt x="1001" y="264"/>
                  </a:lnTo>
                  <a:lnTo>
                    <a:pt x="993" y="235"/>
                  </a:lnTo>
                  <a:lnTo>
                    <a:pt x="985" y="209"/>
                  </a:lnTo>
                  <a:lnTo>
                    <a:pt x="975" y="182"/>
                  </a:lnTo>
                  <a:lnTo>
                    <a:pt x="964" y="156"/>
                  </a:lnTo>
                  <a:lnTo>
                    <a:pt x="952" y="131"/>
                  </a:lnTo>
                  <a:lnTo>
                    <a:pt x="940" y="108"/>
                  </a:lnTo>
                  <a:lnTo>
                    <a:pt x="926" y="85"/>
                  </a:lnTo>
                  <a:lnTo>
                    <a:pt x="911" y="64"/>
                  </a:lnTo>
                  <a:lnTo>
                    <a:pt x="895" y="44"/>
                  </a:lnTo>
                  <a:lnTo>
                    <a:pt x="877" y="26"/>
                  </a:lnTo>
                  <a:lnTo>
                    <a:pt x="859" y="9"/>
                  </a:lnTo>
                  <a:lnTo>
                    <a:pt x="859" y="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solidFill>
                  <a:schemeClr val="tx2"/>
                </a:solidFill>
                <a:latin typeface="微软雅黑"/>
                <a:ea typeface="微软雅黑"/>
                <a:cs typeface="+mn-ea"/>
                <a:sym typeface="微软雅黑"/>
              </a:endParaRPr>
            </a:p>
          </p:txBody>
        </p:sp>
      </p:grpSp>
      <p:grpSp>
        <p:nvGrpSpPr>
          <p:cNvPr id="45" name="组合 44">
            <a:extLst>
              <a:ext uri="{FF2B5EF4-FFF2-40B4-BE49-F238E27FC236}">
                <a16:creationId xmlns:a16="http://schemas.microsoft.com/office/drawing/2014/main" xmlns="" id="{30DB2F23-FFD1-4E81-A46A-F9BCCD359599}"/>
              </a:ext>
            </a:extLst>
          </p:cNvPr>
          <p:cNvGrpSpPr/>
          <p:nvPr/>
        </p:nvGrpSpPr>
        <p:grpSpPr>
          <a:xfrm rot="10800000" flipV="1">
            <a:off x="3583816" y="3301745"/>
            <a:ext cx="1161344" cy="1161344"/>
            <a:chOff x="769156" y="5114345"/>
            <a:chExt cx="648000" cy="648000"/>
          </a:xfrm>
          <a:effectLst>
            <a:outerShdw blurRad="381000" dist="101600" dir="2700000" algn="ctr" rotWithShape="0">
              <a:srgbClr val="000000">
                <a:alpha val="30000"/>
              </a:srgbClr>
            </a:outerShdw>
          </a:effectLst>
        </p:grpSpPr>
        <p:sp>
          <p:nvSpPr>
            <p:cNvPr id="46" name="椭圆 45">
              <a:extLst>
                <a:ext uri="{FF2B5EF4-FFF2-40B4-BE49-F238E27FC236}">
                  <a16:creationId xmlns:a16="http://schemas.microsoft.com/office/drawing/2014/main" xmlns="" id="{7712DE56-EBF2-4D2C-B0D3-4BCA8FC6A30B}"/>
                </a:ext>
              </a:extLst>
            </p:cNvPr>
            <p:cNvSpPr/>
            <p:nvPr/>
          </p:nvSpPr>
          <p:spPr>
            <a:xfrm>
              <a:off x="769156" y="5114345"/>
              <a:ext cx="648000" cy="648000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latin typeface="微软雅黑"/>
                <a:ea typeface="微软雅黑"/>
                <a:cs typeface="+mn-ea"/>
                <a:sym typeface="微软雅黑"/>
              </a:endParaRPr>
            </a:p>
          </p:txBody>
        </p:sp>
        <p:sp>
          <p:nvSpPr>
            <p:cNvPr id="47" name="Freeform 80">
              <a:extLst>
                <a:ext uri="{FF2B5EF4-FFF2-40B4-BE49-F238E27FC236}">
                  <a16:creationId xmlns:a16="http://schemas.microsoft.com/office/drawing/2014/main" xmlns="" id="{F94BDE6C-9206-4D4A-A8C0-204E0B72568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70742" y="5264911"/>
              <a:ext cx="322263" cy="323850"/>
            </a:xfrm>
            <a:custGeom>
              <a:avLst/>
              <a:gdLst>
                <a:gd name="T0" fmla="*/ 1017 w 1017"/>
                <a:gd name="T1" fmla="*/ 28 h 1017"/>
                <a:gd name="T2" fmla="*/ 1017 w 1017"/>
                <a:gd name="T3" fmla="*/ 25 h 1017"/>
                <a:gd name="T4" fmla="*/ 1015 w 1017"/>
                <a:gd name="T5" fmla="*/ 19 h 1017"/>
                <a:gd name="T6" fmla="*/ 1014 w 1017"/>
                <a:gd name="T7" fmla="*/ 17 h 1017"/>
                <a:gd name="T8" fmla="*/ 1011 w 1017"/>
                <a:gd name="T9" fmla="*/ 12 h 1017"/>
                <a:gd name="T10" fmla="*/ 1008 w 1017"/>
                <a:gd name="T11" fmla="*/ 9 h 1017"/>
                <a:gd name="T12" fmla="*/ 1005 w 1017"/>
                <a:gd name="T13" fmla="*/ 6 h 1017"/>
                <a:gd name="T14" fmla="*/ 1003 w 1017"/>
                <a:gd name="T15" fmla="*/ 5 h 1017"/>
                <a:gd name="T16" fmla="*/ 1002 w 1017"/>
                <a:gd name="T17" fmla="*/ 4 h 1017"/>
                <a:gd name="T18" fmla="*/ 1002 w 1017"/>
                <a:gd name="T19" fmla="*/ 4 h 1017"/>
                <a:gd name="T20" fmla="*/ 995 w 1017"/>
                <a:gd name="T21" fmla="*/ 1 h 1017"/>
                <a:gd name="T22" fmla="*/ 991 w 1017"/>
                <a:gd name="T23" fmla="*/ 0 h 1017"/>
                <a:gd name="T24" fmla="*/ 984 w 1017"/>
                <a:gd name="T25" fmla="*/ 0 h 1017"/>
                <a:gd name="T26" fmla="*/ 983 w 1017"/>
                <a:gd name="T27" fmla="*/ 0 h 1017"/>
                <a:gd name="T28" fmla="*/ 977 w 1017"/>
                <a:gd name="T29" fmla="*/ 1 h 1017"/>
                <a:gd name="T30" fmla="*/ 973 w 1017"/>
                <a:gd name="T31" fmla="*/ 2 h 1017"/>
                <a:gd name="T32" fmla="*/ 968 w 1017"/>
                <a:gd name="T33" fmla="*/ 5 h 1017"/>
                <a:gd name="T34" fmla="*/ 968 w 1017"/>
                <a:gd name="T35" fmla="*/ 5 h 1017"/>
                <a:gd name="T36" fmla="*/ 10 w 1017"/>
                <a:gd name="T37" fmla="*/ 676 h 1017"/>
                <a:gd name="T38" fmla="*/ 1 w 1017"/>
                <a:gd name="T39" fmla="*/ 689 h 1017"/>
                <a:gd name="T40" fmla="*/ 0 w 1017"/>
                <a:gd name="T41" fmla="*/ 704 h 1017"/>
                <a:gd name="T42" fmla="*/ 3 w 1017"/>
                <a:gd name="T43" fmla="*/ 713 h 1017"/>
                <a:gd name="T44" fmla="*/ 13 w 1017"/>
                <a:gd name="T45" fmla="*/ 724 h 1017"/>
                <a:gd name="T46" fmla="*/ 27 w 1017"/>
                <a:gd name="T47" fmla="*/ 731 h 1017"/>
                <a:gd name="T48" fmla="*/ 350 w 1017"/>
                <a:gd name="T49" fmla="*/ 985 h 1017"/>
                <a:gd name="T50" fmla="*/ 351 w 1017"/>
                <a:gd name="T51" fmla="*/ 988 h 1017"/>
                <a:gd name="T52" fmla="*/ 354 w 1017"/>
                <a:gd name="T53" fmla="*/ 1000 h 1017"/>
                <a:gd name="T54" fmla="*/ 357 w 1017"/>
                <a:gd name="T55" fmla="*/ 1005 h 1017"/>
                <a:gd name="T56" fmla="*/ 365 w 1017"/>
                <a:gd name="T57" fmla="*/ 1012 h 1017"/>
                <a:gd name="T58" fmla="*/ 368 w 1017"/>
                <a:gd name="T59" fmla="*/ 1014 h 1017"/>
                <a:gd name="T60" fmla="*/ 376 w 1017"/>
                <a:gd name="T61" fmla="*/ 1016 h 1017"/>
                <a:gd name="T62" fmla="*/ 382 w 1017"/>
                <a:gd name="T63" fmla="*/ 1017 h 1017"/>
                <a:gd name="T64" fmla="*/ 393 w 1017"/>
                <a:gd name="T65" fmla="*/ 1015 h 1017"/>
                <a:gd name="T66" fmla="*/ 399 w 1017"/>
                <a:gd name="T67" fmla="*/ 1012 h 1017"/>
                <a:gd name="T68" fmla="*/ 405 w 1017"/>
                <a:gd name="T69" fmla="*/ 1006 h 1017"/>
                <a:gd name="T70" fmla="*/ 524 w 1017"/>
                <a:gd name="T71" fmla="*/ 821 h 1017"/>
                <a:gd name="T72" fmla="*/ 876 w 1017"/>
                <a:gd name="T73" fmla="*/ 1013 h 1017"/>
                <a:gd name="T74" fmla="*/ 891 w 1017"/>
                <a:gd name="T75" fmla="*/ 1017 h 1017"/>
                <a:gd name="T76" fmla="*/ 906 w 1017"/>
                <a:gd name="T77" fmla="*/ 1013 h 1017"/>
                <a:gd name="T78" fmla="*/ 921 w 1017"/>
                <a:gd name="T79" fmla="*/ 996 h 1017"/>
                <a:gd name="T80" fmla="*/ 1017 w 1017"/>
                <a:gd name="T81" fmla="*/ 34 h 1017"/>
                <a:gd name="T82" fmla="*/ 367 w 1017"/>
                <a:gd name="T83" fmla="*/ 667 h 1017"/>
                <a:gd name="T84" fmla="*/ 367 w 1017"/>
                <a:gd name="T85" fmla="*/ 667 h 1017"/>
                <a:gd name="T86" fmla="*/ 760 w 1017"/>
                <a:gd name="T87" fmla="*/ 328 h 1017"/>
                <a:gd name="T88" fmla="*/ 557 w 1017"/>
                <a:gd name="T89" fmla="*/ 767 h 10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017" h="1017">
                  <a:moveTo>
                    <a:pt x="1017" y="31"/>
                  </a:moveTo>
                  <a:lnTo>
                    <a:pt x="1017" y="31"/>
                  </a:lnTo>
                  <a:lnTo>
                    <a:pt x="1017" y="28"/>
                  </a:lnTo>
                  <a:lnTo>
                    <a:pt x="1017" y="28"/>
                  </a:lnTo>
                  <a:lnTo>
                    <a:pt x="1017" y="25"/>
                  </a:lnTo>
                  <a:lnTo>
                    <a:pt x="1017" y="25"/>
                  </a:lnTo>
                  <a:lnTo>
                    <a:pt x="1016" y="23"/>
                  </a:lnTo>
                  <a:lnTo>
                    <a:pt x="1016" y="23"/>
                  </a:lnTo>
                  <a:lnTo>
                    <a:pt x="1015" y="19"/>
                  </a:lnTo>
                  <a:lnTo>
                    <a:pt x="1015" y="19"/>
                  </a:lnTo>
                  <a:lnTo>
                    <a:pt x="1014" y="17"/>
                  </a:lnTo>
                  <a:lnTo>
                    <a:pt x="1014" y="17"/>
                  </a:lnTo>
                  <a:lnTo>
                    <a:pt x="1013" y="15"/>
                  </a:lnTo>
                  <a:lnTo>
                    <a:pt x="1013" y="15"/>
                  </a:lnTo>
                  <a:lnTo>
                    <a:pt x="1011" y="12"/>
                  </a:lnTo>
                  <a:lnTo>
                    <a:pt x="1011" y="12"/>
                  </a:lnTo>
                  <a:lnTo>
                    <a:pt x="1008" y="9"/>
                  </a:lnTo>
                  <a:lnTo>
                    <a:pt x="1008" y="9"/>
                  </a:lnTo>
                  <a:lnTo>
                    <a:pt x="1006" y="7"/>
                  </a:lnTo>
                  <a:lnTo>
                    <a:pt x="1006" y="7"/>
                  </a:lnTo>
                  <a:lnTo>
                    <a:pt x="1005" y="6"/>
                  </a:lnTo>
                  <a:lnTo>
                    <a:pt x="1005" y="6"/>
                  </a:lnTo>
                  <a:lnTo>
                    <a:pt x="1003" y="5"/>
                  </a:lnTo>
                  <a:lnTo>
                    <a:pt x="1003" y="5"/>
                  </a:lnTo>
                  <a:lnTo>
                    <a:pt x="1002" y="4"/>
                  </a:lnTo>
                  <a:lnTo>
                    <a:pt x="1002" y="4"/>
                  </a:lnTo>
                  <a:lnTo>
                    <a:pt x="1002" y="4"/>
                  </a:lnTo>
                  <a:lnTo>
                    <a:pt x="1002" y="4"/>
                  </a:lnTo>
                  <a:lnTo>
                    <a:pt x="1002" y="4"/>
                  </a:lnTo>
                  <a:lnTo>
                    <a:pt x="1002" y="4"/>
                  </a:lnTo>
                  <a:lnTo>
                    <a:pt x="998" y="2"/>
                  </a:lnTo>
                  <a:lnTo>
                    <a:pt x="998" y="2"/>
                  </a:lnTo>
                  <a:lnTo>
                    <a:pt x="995" y="1"/>
                  </a:lnTo>
                  <a:lnTo>
                    <a:pt x="995" y="1"/>
                  </a:lnTo>
                  <a:lnTo>
                    <a:pt x="991" y="0"/>
                  </a:lnTo>
                  <a:lnTo>
                    <a:pt x="991" y="0"/>
                  </a:lnTo>
                  <a:lnTo>
                    <a:pt x="988" y="0"/>
                  </a:lnTo>
                  <a:lnTo>
                    <a:pt x="988" y="0"/>
                  </a:lnTo>
                  <a:lnTo>
                    <a:pt x="984" y="0"/>
                  </a:lnTo>
                  <a:lnTo>
                    <a:pt x="984" y="0"/>
                  </a:lnTo>
                  <a:lnTo>
                    <a:pt x="983" y="0"/>
                  </a:lnTo>
                  <a:lnTo>
                    <a:pt x="983" y="0"/>
                  </a:lnTo>
                  <a:lnTo>
                    <a:pt x="981" y="0"/>
                  </a:lnTo>
                  <a:lnTo>
                    <a:pt x="981" y="0"/>
                  </a:lnTo>
                  <a:lnTo>
                    <a:pt x="977" y="1"/>
                  </a:lnTo>
                  <a:lnTo>
                    <a:pt x="977" y="1"/>
                  </a:lnTo>
                  <a:lnTo>
                    <a:pt x="973" y="2"/>
                  </a:lnTo>
                  <a:lnTo>
                    <a:pt x="973" y="2"/>
                  </a:lnTo>
                  <a:lnTo>
                    <a:pt x="971" y="3"/>
                  </a:lnTo>
                  <a:lnTo>
                    <a:pt x="971" y="3"/>
                  </a:lnTo>
                  <a:lnTo>
                    <a:pt x="968" y="5"/>
                  </a:lnTo>
                  <a:lnTo>
                    <a:pt x="968" y="5"/>
                  </a:lnTo>
                  <a:lnTo>
                    <a:pt x="968" y="5"/>
                  </a:lnTo>
                  <a:lnTo>
                    <a:pt x="968" y="5"/>
                  </a:lnTo>
                  <a:lnTo>
                    <a:pt x="14" y="673"/>
                  </a:lnTo>
                  <a:lnTo>
                    <a:pt x="14" y="673"/>
                  </a:lnTo>
                  <a:lnTo>
                    <a:pt x="10" y="676"/>
                  </a:lnTo>
                  <a:lnTo>
                    <a:pt x="6" y="680"/>
                  </a:lnTo>
                  <a:lnTo>
                    <a:pt x="3" y="684"/>
                  </a:lnTo>
                  <a:lnTo>
                    <a:pt x="1" y="689"/>
                  </a:lnTo>
                  <a:lnTo>
                    <a:pt x="0" y="693"/>
                  </a:lnTo>
                  <a:lnTo>
                    <a:pt x="0" y="698"/>
                  </a:lnTo>
                  <a:lnTo>
                    <a:pt x="0" y="704"/>
                  </a:lnTo>
                  <a:lnTo>
                    <a:pt x="1" y="708"/>
                  </a:lnTo>
                  <a:lnTo>
                    <a:pt x="1" y="708"/>
                  </a:lnTo>
                  <a:lnTo>
                    <a:pt x="3" y="713"/>
                  </a:lnTo>
                  <a:lnTo>
                    <a:pt x="6" y="718"/>
                  </a:lnTo>
                  <a:lnTo>
                    <a:pt x="10" y="721"/>
                  </a:lnTo>
                  <a:lnTo>
                    <a:pt x="13" y="724"/>
                  </a:lnTo>
                  <a:lnTo>
                    <a:pt x="17" y="727"/>
                  </a:lnTo>
                  <a:lnTo>
                    <a:pt x="21" y="730"/>
                  </a:lnTo>
                  <a:lnTo>
                    <a:pt x="27" y="731"/>
                  </a:lnTo>
                  <a:lnTo>
                    <a:pt x="32" y="731"/>
                  </a:lnTo>
                  <a:lnTo>
                    <a:pt x="350" y="731"/>
                  </a:lnTo>
                  <a:lnTo>
                    <a:pt x="350" y="985"/>
                  </a:lnTo>
                  <a:lnTo>
                    <a:pt x="350" y="985"/>
                  </a:lnTo>
                  <a:lnTo>
                    <a:pt x="351" y="988"/>
                  </a:lnTo>
                  <a:lnTo>
                    <a:pt x="351" y="988"/>
                  </a:lnTo>
                  <a:lnTo>
                    <a:pt x="352" y="995"/>
                  </a:lnTo>
                  <a:lnTo>
                    <a:pt x="352" y="995"/>
                  </a:lnTo>
                  <a:lnTo>
                    <a:pt x="354" y="1000"/>
                  </a:lnTo>
                  <a:lnTo>
                    <a:pt x="354" y="1000"/>
                  </a:lnTo>
                  <a:lnTo>
                    <a:pt x="357" y="1005"/>
                  </a:lnTo>
                  <a:lnTo>
                    <a:pt x="357" y="1005"/>
                  </a:lnTo>
                  <a:lnTo>
                    <a:pt x="362" y="1010"/>
                  </a:lnTo>
                  <a:lnTo>
                    <a:pt x="362" y="1010"/>
                  </a:lnTo>
                  <a:lnTo>
                    <a:pt x="365" y="1012"/>
                  </a:lnTo>
                  <a:lnTo>
                    <a:pt x="365" y="1012"/>
                  </a:lnTo>
                  <a:lnTo>
                    <a:pt x="368" y="1014"/>
                  </a:lnTo>
                  <a:lnTo>
                    <a:pt x="368" y="1014"/>
                  </a:lnTo>
                  <a:lnTo>
                    <a:pt x="370" y="1015"/>
                  </a:lnTo>
                  <a:lnTo>
                    <a:pt x="370" y="1015"/>
                  </a:lnTo>
                  <a:lnTo>
                    <a:pt x="376" y="1016"/>
                  </a:lnTo>
                  <a:lnTo>
                    <a:pt x="382" y="1017"/>
                  </a:lnTo>
                  <a:lnTo>
                    <a:pt x="382" y="1017"/>
                  </a:lnTo>
                  <a:lnTo>
                    <a:pt x="382" y="1017"/>
                  </a:lnTo>
                  <a:lnTo>
                    <a:pt x="387" y="1016"/>
                  </a:lnTo>
                  <a:lnTo>
                    <a:pt x="393" y="1015"/>
                  </a:lnTo>
                  <a:lnTo>
                    <a:pt x="393" y="1015"/>
                  </a:lnTo>
                  <a:lnTo>
                    <a:pt x="395" y="1014"/>
                  </a:lnTo>
                  <a:lnTo>
                    <a:pt x="395" y="1014"/>
                  </a:lnTo>
                  <a:lnTo>
                    <a:pt x="399" y="1012"/>
                  </a:lnTo>
                  <a:lnTo>
                    <a:pt x="403" y="1007"/>
                  </a:lnTo>
                  <a:lnTo>
                    <a:pt x="403" y="1007"/>
                  </a:lnTo>
                  <a:lnTo>
                    <a:pt x="405" y="1006"/>
                  </a:lnTo>
                  <a:lnTo>
                    <a:pt x="405" y="1006"/>
                  </a:lnTo>
                  <a:lnTo>
                    <a:pt x="409" y="1002"/>
                  </a:lnTo>
                  <a:lnTo>
                    <a:pt x="524" y="821"/>
                  </a:lnTo>
                  <a:lnTo>
                    <a:pt x="524" y="821"/>
                  </a:lnTo>
                  <a:lnTo>
                    <a:pt x="526" y="822"/>
                  </a:lnTo>
                  <a:lnTo>
                    <a:pt x="876" y="1013"/>
                  </a:lnTo>
                  <a:lnTo>
                    <a:pt x="876" y="1013"/>
                  </a:lnTo>
                  <a:lnTo>
                    <a:pt x="883" y="1016"/>
                  </a:lnTo>
                  <a:lnTo>
                    <a:pt x="891" y="1017"/>
                  </a:lnTo>
                  <a:lnTo>
                    <a:pt x="898" y="1016"/>
                  </a:lnTo>
                  <a:lnTo>
                    <a:pt x="906" y="1013"/>
                  </a:lnTo>
                  <a:lnTo>
                    <a:pt x="906" y="1013"/>
                  </a:lnTo>
                  <a:lnTo>
                    <a:pt x="912" y="1009"/>
                  </a:lnTo>
                  <a:lnTo>
                    <a:pt x="917" y="1003"/>
                  </a:lnTo>
                  <a:lnTo>
                    <a:pt x="921" y="996"/>
                  </a:lnTo>
                  <a:lnTo>
                    <a:pt x="922" y="988"/>
                  </a:lnTo>
                  <a:lnTo>
                    <a:pt x="1017" y="34"/>
                  </a:lnTo>
                  <a:lnTo>
                    <a:pt x="1017" y="34"/>
                  </a:lnTo>
                  <a:lnTo>
                    <a:pt x="1017" y="31"/>
                  </a:lnTo>
                  <a:lnTo>
                    <a:pt x="1017" y="31"/>
                  </a:lnTo>
                  <a:close/>
                  <a:moveTo>
                    <a:pt x="367" y="667"/>
                  </a:moveTo>
                  <a:lnTo>
                    <a:pt x="133" y="667"/>
                  </a:lnTo>
                  <a:lnTo>
                    <a:pt x="773" y="219"/>
                  </a:lnTo>
                  <a:lnTo>
                    <a:pt x="367" y="667"/>
                  </a:lnTo>
                  <a:close/>
                  <a:moveTo>
                    <a:pt x="413" y="875"/>
                  </a:moveTo>
                  <a:lnTo>
                    <a:pt x="413" y="711"/>
                  </a:lnTo>
                  <a:lnTo>
                    <a:pt x="760" y="328"/>
                  </a:lnTo>
                  <a:lnTo>
                    <a:pt x="413" y="875"/>
                  </a:lnTo>
                  <a:close/>
                  <a:moveTo>
                    <a:pt x="864" y="934"/>
                  </a:moveTo>
                  <a:lnTo>
                    <a:pt x="557" y="767"/>
                  </a:lnTo>
                  <a:lnTo>
                    <a:pt x="941" y="162"/>
                  </a:lnTo>
                  <a:lnTo>
                    <a:pt x="864" y="93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solidFill>
                  <a:schemeClr val="tx2"/>
                </a:solidFill>
                <a:latin typeface="微软雅黑"/>
                <a:ea typeface="微软雅黑"/>
                <a:cs typeface="+mn-ea"/>
                <a:sym typeface="微软雅黑"/>
              </a:endParaRPr>
            </a:p>
          </p:txBody>
        </p:sp>
      </p:grpSp>
      <p:sp>
        <p:nvSpPr>
          <p:cNvPr id="48" name="TextBox 11">
            <a:extLst>
              <a:ext uri="{FF2B5EF4-FFF2-40B4-BE49-F238E27FC236}">
                <a16:creationId xmlns:a16="http://schemas.microsoft.com/office/drawing/2014/main" xmlns="" id="{F6A89D7D-4E09-4446-BA06-06F236F00B8D}"/>
              </a:ext>
            </a:extLst>
          </p:cNvPr>
          <p:cNvSpPr txBox="1">
            <a:spLocks noChangeArrowheads="1"/>
          </p:cNvSpPr>
          <p:nvPr/>
        </p:nvSpPr>
        <p:spPr bwMode="auto">
          <a:xfrm flipH="1">
            <a:off x="1513137" y="1924730"/>
            <a:ext cx="3783448" cy="587469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lvl="0" algn="r" eaLnBrk="1" hangingPunct="1">
              <a:lnSpc>
                <a:spcPct val="120000"/>
              </a:lnSpc>
              <a:defRPr/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/>
                <a:ea typeface="微软雅黑"/>
                <a:cs typeface="+mn-ea"/>
                <a:sym typeface="微软雅黑"/>
              </a:rPr>
              <a:t>在此输入相关文字，在此输入相关文字，在此输入相关文字，在此输入相关文字，</a:t>
            </a:r>
            <a:endParaRPr lang="en-US" altLang="zh-CN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/>
              <a:ea typeface="微软雅黑"/>
              <a:cs typeface="+mn-ea"/>
              <a:sym typeface="微软雅黑"/>
            </a:endParaRPr>
          </a:p>
        </p:txBody>
      </p:sp>
      <p:sp>
        <p:nvSpPr>
          <p:cNvPr id="49" name="TextBox 11">
            <a:extLst>
              <a:ext uri="{FF2B5EF4-FFF2-40B4-BE49-F238E27FC236}">
                <a16:creationId xmlns:a16="http://schemas.microsoft.com/office/drawing/2014/main" xmlns="" id="{DC5EFF15-3DAC-4810-965F-7FA7C712679F}"/>
              </a:ext>
            </a:extLst>
          </p:cNvPr>
          <p:cNvSpPr txBox="1">
            <a:spLocks noChangeArrowheads="1"/>
          </p:cNvSpPr>
          <p:nvPr/>
        </p:nvSpPr>
        <p:spPr bwMode="auto">
          <a:xfrm flipH="1">
            <a:off x="3124886" y="1581925"/>
            <a:ext cx="2171700" cy="379656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algn="r" eaLnBrk="1" hangingPunct="1">
              <a:buClr>
                <a:schemeClr val="accent1"/>
              </a:buClr>
              <a:defRPr/>
            </a:pPr>
            <a:r>
              <a:rPr lang="zh-CN" altLang="en-US" sz="1867" b="1" kern="0" dirty="0">
                <a:solidFill>
                  <a:srgbClr val="CC0000"/>
                </a:solidFill>
                <a:latin typeface="微软雅黑"/>
                <a:ea typeface="微软雅黑"/>
                <a:cs typeface="+mn-ea"/>
                <a:sym typeface="微软雅黑"/>
              </a:rPr>
              <a:t>点击添加标题    </a:t>
            </a:r>
            <a:endParaRPr lang="en-US" altLang="zh-CN" sz="1867" b="1" kern="0" dirty="0">
              <a:solidFill>
                <a:srgbClr val="CC0000"/>
              </a:solidFill>
              <a:latin typeface="微软雅黑"/>
              <a:ea typeface="微软雅黑"/>
              <a:cs typeface="+mn-ea"/>
              <a:sym typeface="微软雅黑"/>
            </a:endParaRPr>
          </a:p>
        </p:txBody>
      </p:sp>
      <p:sp>
        <p:nvSpPr>
          <p:cNvPr id="50" name="燕尾形 60">
            <a:extLst>
              <a:ext uri="{FF2B5EF4-FFF2-40B4-BE49-F238E27FC236}">
                <a16:creationId xmlns:a16="http://schemas.microsoft.com/office/drawing/2014/main" xmlns="" id="{9B916DCC-FC61-456B-BDF1-BC5473D96271}"/>
              </a:ext>
            </a:extLst>
          </p:cNvPr>
          <p:cNvSpPr/>
          <p:nvPr/>
        </p:nvSpPr>
        <p:spPr>
          <a:xfrm rot="5400000">
            <a:off x="5866887" y="2727987"/>
            <a:ext cx="160020" cy="274320"/>
          </a:xfrm>
          <a:prstGeom prst="chevron">
            <a:avLst>
              <a:gd name="adj" fmla="val 36111"/>
            </a:avLst>
          </a:prstGeom>
          <a:solidFill>
            <a:srgbClr val="CC0000"/>
          </a:solidFill>
          <a:ln>
            <a:noFill/>
          </a:ln>
          <a:effectLst>
            <a:outerShdw blurRad="381000" dist="101600" dir="2700000" algn="ctr" rotWithShape="0">
              <a:srgbClr val="000000">
                <a:alpha val="3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zh-CN" altLang="en-US" sz="2400">
              <a:solidFill>
                <a:schemeClr val="tx1"/>
              </a:solidFill>
              <a:latin typeface="微软雅黑"/>
              <a:ea typeface="微软雅黑"/>
              <a:cs typeface="+mn-ea"/>
              <a:sym typeface="微软雅黑"/>
            </a:endParaRPr>
          </a:p>
        </p:txBody>
      </p:sp>
      <p:sp>
        <p:nvSpPr>
          <p:cNvPr id="51" name="燕尾形 61">
            <a:extLst>
              <a:ext uri="{FF2B5EF4-FFF2-40B4-BE49-F238E27FC236}">
                <a16:creationId xmlns:a16="http://schemas.microsoft.com/office/drawing/2014/main" xmlns="" id="{B8C396FC-9478-4B4E-9C4C-27EE8CFB1514}"/>
              </a:ext>
            </a:extLst>
          </p:cNvPr>
          <p:cNvSpPr/>
          <p:nvPr/>
        </p:nvSpPr>
        <p:spPr>
          <a:xfrm rot="16200000">
            <a:off x="5859941" y="4820461"/>
            <a:ext cx="160020" cy="274320"/>
          </a:xfrm>
          <a:prstGeom prst="chevron">
            <a:avLst>
              <a:gd name="adj" fmla="val 36111"/>
            </a:avLst>
          </a:prstGeom>
          <a:solidFill>
            <a:srgbClr val="CC0000"/>
          </a:solidFill>
          <a:ln>
            <a:noFill/>
          </a:ln>
          <a:effectLst>
            <a:outerShdw blurRad="381000" dist="101600" dir="2700000" algn="ctr" rotWithShape="0">
              <a:srgbClr val="000000">
                <a:alpha val="3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zh-CN" altLang="en-US" sz="2400">
              <a:solidFill>
                <a:schemeClr val="tx1"/>
              </a:solidFill>
              <a:latin typeface="微软雅黑"/>
              <a:ea typeface="微软雅黑"/>
              <a:cs typeface="+mn-ea"/>
              <a:sym typeface="微软雅黑"/>
            </a:endParaRPr>
          </a:p>
        </p:txBody>
      </p:sp>
      <p:sp>
        <p:nvSpPr>
          <p:cNvPr id="52" name="燕尾形 63">
            <a:extLst>
              <a:ext uri="{FF2B5EF4-FFF2-40B4-BE49-F238E27FC236}">
                <a16:creationId xmlns:a16="http://schemas.microsoft.com/office/drawing/2014/main" xmlns="" id="{38C1F89D-DF09-4B61-901A-0023BA5EE716}"/>
              </a:ext>
            </a:extLst>
          </p:cNvPr>
          <p:cNvSpPr/>
          <p:nvPr/>
        </p:nvSpPr>
        <p:spPr>
          <a:xfrm rot="10800000" flipH="1">
            <a:off x="4845934" y="3745257"/>
            <a:ext cx="160020" cy="274320"/>
          </a:xfrm>
          <a:prstGeom prst="chevron">
            <a:avLst>
              <a:gd name="adj" fmla="val 36111"/>
            </a:avLst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ffectLst>
            <a:outerShdw blurRad="381000" dist="101600" dir="2700000" algn="ctr" rotWithShape="0">
              <a:srgbClr val="000000">
                <a:alpha val="3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zh-CN" altLang="en-US" sz="2400">
              <a:solidFill>
                <a:schemeClr val="tx1"/>
              </a:solidFill>
              <a:latin typeface="微软雅黑"/>
              <a:ea typeface="微软雅黑"/>
              <a:cs typeface="+mn-ea"/>
              <a:sym typeface="微软雅黑"/>
            </a:endParaRPr>
          </a:p>
        </p:txBody>
      </p:sp>
      <p:sp>
        <p:nvSpPr>
          <p:cNvPr id="53" name="燕尾形 64">
            <a:extLst>
              <a:ext uri="{FF2B5EF4-FFF2-40B4-BE49-F238E27FC236}">
                <a16:creationId xmlns:a16="http://schemas.microsoft.com/office/drawing/2014/main" xmlns="" id="{1D787FC1-DD9F-4A81-BB83-A08AE586EF2E}"/>
              </a:ext>
            </a:extLst>
          </p:cNvPr>
          <p:cNvSpPr/>
          <p:nvPr/>
        </p:nvSpPr>
        <p:spPr>
          <a:xfrm rot="10800000">
            <a:off x="6908767" y="3745257"/>
            <a:ext cx="160020" cy="274320"/>
          </a:xfrm>
          <a:prstGeom prst="chevron">
            <a:avLst>
              <a:gd name="adj" fmla="val 36111"/>
            </a:avLst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ffectLst>
            <a:outerShdw blurRad="381000" dist="101600" dir="2700000" algn="ctr" rotWithShape="0">
              <a:srgbClr val="000000">
                <a:alpha val="3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zh-CN" altLang="en-US" sz="2400">
              <a:solidFill>
                <a:schemeClr val="tx1"/>
              </a:solidFill>
              <a:latin typeface="微软雅黑"/>
              <a:ea typeface="微软雅黑"/>
              <a:cs typeface="+mn-ea"/>
              <a:sym typeface="微软雅黑"/>
            </a:endParaRPr>
          </a:p>
        </p:txBody>
      </p:sp>
      <p:grpSp>
        <p:nvGrpSpPr>
          <p:cNvPr id="54" name="组合 53">
            <a:extLst>
              <a:ext uri="{FF2B5EF4-FFF2-40B4-BE49-F238E27FC236}">
                <a16:creationId xmlns:a16="http://schemas.microsoft.com/office/drawing/2014/main" xmlns="" id="{14211ADB-578B-49EB-8D25-306F7A509E81}"/>
              </a:ext>
            </a:extLst>
          </p:cNvPr>
          <p:cNvGrpSpPr/>
          <p:nvPr/>
        </p:nvGrpSpPr>
        <p:grpSpPr>
          <a:xfrm>
            <a:off x="5078888" y="3048027"/>
            <a:ext cx="1737360" cy="1737360"/>
            <a:chOff x="3881174" y="2069996"/>
            <a:chExt cx="1303020" cy="1303020"/>
          </a:xfrm>
          <a:effectLst>
            <a:outerShdw blurRad="381000" dist="101600" dir="2700000" algn="ctr" rotWithShape="0">
              <a:srgbClr val="000000">
                <a:alpha val="30000"/>
              </a:srgbClr>
            </a:outerShdw>
          </a:effectLst>
        </p:grpSpPr>
        <p:sp>
          <p:nvSpPr>
            <p:cNvPr id="55" name="椭圆 54">
              <a:extLst>
                <a:ext uri="{FF2B5EF4-FFF2-40B4-BE49-F238E27FC236}">
                  <a16:creationId xmlns:a16="http://schemas.microsoft.com/office/drawing/2014/main" xmlns="" id="{0D8C6D66-911B-4ACD-911A-55EF9A9D7D77}"/>
                </a:ext>
              </a:extLst>
            </p:cNvPr>
            <p:cNvSpPr/>
            <p:nvPr/>
          </p:nvSpPr>
          <p:spPr>
            <a:xfrm>
              <a:off x="3881174" y="2069996"/>
              <a:ext cx="1303020" cy="1303020"/>
            </a:xfrm>
            <a:prstGeom prst="ellipse">
              <a:avLst/>
            </a:prstGeom>
            <a:solidFill>
              <a:srgbClr val="CC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latin typeface="微软雅黑"/>
                <a:ea typeface="微软雅黑"/>
                <a:cs typeface="+mn-ea"/>
                <a:sym typeface="微软雅黑"/>
              </a:endParaRPr>
            </a:p>
          </p:txBody>
        </p:sp>
        <p:grpSp>
          <p:nvGrpSpPr>
            <p:cNvPr id="56" name="组合 55">
              <a:extLst>
                <a:ext uri="{FF2B5EF4-FFF2-40B4-BE49-F238E27FC236}">
                  <a16:creationId xmlns:a16="http://schemas.microsoft.com/office/drawing/2014/main" xmlns="" id="{F73BE935-C627-449E-AA81-DC3A55E4458E}"/>
                </a:ext>
              </a:extLst>
            </p:cNvPr>
            <p:cNvGrpSpPr/>
            <p:nvPr/>
          </p:nvGrpSpPr>
          <p:grpSpPr>
            <a:xfrm>
              <a:off x="4059667" y="2249041"/>
              <a:ext cx="953592" cy="903600"/>
              <a:chOff x="7410825" y="2727325"/>
              <a:chExt cx="7237414" cy="6858001"/>
            </a:xfrm>
            <a:solidFill>
              <a:schemeClr val="bg1"/>
            </a:solidFill>
          </p:grpSpPr>
          <p:sp>
            <p:nvSpPr>
              <p:cNvPr id="57" name="任意多边形 77">
                <a:extLst>
                  <a:ext uri="{FF2B5EF4-FFF2-40B4-BE49-F238E27FC236}">
                    <a16:creationId xmlns:a16="http://schemas.microsoft.com/office/drawing/2014/main" xmlns="" id="{05E6B4B1-6601-4303-B1C7-3639110695F8}"/>
                  </a:ext>
                </a:extLst>
              </p:cNvPr>
              <p:cNvSpPr/>
              <p:nvPr/>
            </p:nvSpPr>
            <p:spPr>
              <a:xfrm>
                <a:off x="7410825" y="3128963"/>
                <a:ext cx="2333625" cy="6456362"/>
              </a:xfrm>
              <a:custGeom>
                <a:avLst/>
                <a:gdLst>
                  <a:gd name="connsiteX0" fmla="*/ 1045369 w 2333625"/>
                  <a:gd name="connsiteY0" fmla="*/ 1287462 h 6456362"/>
                  <a:gd name="connsiteX1" fmla="*/ 1260475 w 2333625"/>
                  <a:gd name="connsiteY1" fmla="*/ 2108074 h 6456362"/>
                  <a:gd name="connsiteX2" fmla="*/ 1377156 w 2333625"/>
                  <a:gd name="connsiteY2" fmla="*/ 1538249 h 6456362"/>
                  <a:gd name="connsiteX3" fmla="*/ 1262856 w 2333625"/>
                  <a:gd name="connsiteY3" fmla="*/ 1424760 h 6456362"/>
                  <a:gd name="connsiteX4" fmla="*/ 1391444 w 2333625"/>
                  <a:gd name="connsiteY4" fmla="*/ 1296986 h 6456362"/>
                  <a:gd name="connsiteX5" fmla="*/ 1458119 w 2333625"/>
                  <a:gd name="connsiteY5" fmla="*/ 1296986 h 6456362"/>
                  <a:gd name="connsiteX6" fmla="*/ 1524794 w 2333625"/>
                  <a:gd name="connsiteY6" fmla="*/ 1296986 h 6456362"/>
                  <a:gd name="connsiteX7" fmla="*/ 1652588 w 2333625"/>
                  <a:gd name="connsiteY7" fmla="*/ 1424760 h 6456362"/>
                  <a:gd name="connsiteX8" fmla="*/ 1539081 w 2333625"/>
                  <a:gd name="connsiteY8" fmla="*/ 1538249 h 6456362"/>
                  <a:gd name="connsiteX9" fmla="*/ 1655763 w 2333625"/>
                  <a:gd name="connsiteY9" fmla="*/ 2108074 h 6456362"/>
                  <a:gd name="connsiteX10" fmla="*/ 1871663 w 2333625"/>
                  <a:gd name="connsiteY10" fmla="*/ 1287462 h 6456362"/>
                  <a:gd name="connsiteX11" fmla="*/ 2153444 w 2333625"/>
                  <a:gd name="connsiteY11" fmla="*/ 1348572 h 6456362"/>
                  <a:gd name="connsiteX12" fmla="*/ 2170113 w 2333625"/>
                  <a:gd name="connsiteY12" fmla="*/ 1354127 h 6456362"/>
                  <a:gd name="connsiteX13" fmla="*/ 2186781 w 2333625"/>
                  <a:gd name="connsiteY13" fmla="*/ 1358095 h 6456362"/>
                  <a:gd name="connsiteX14" fmla="*/ 2175669 w 2333625"/>
                  <a:gd name="connsiteY14" fmla="*/ 1393015 h 6456362"/>
                  <a:gd name="connsiteX15" fmla="*/ 2166144 w 2333625"/>
                  <a:gd name="connsiteY15" fmla="*/ 1429522 h 6456362"/>
                  <a:gd name="connsiteX16" fmla="*/ 2156619 w 2333625"/>
                  <a:gd name="connsiteY16" fmla="*/ 1466029 h 6456362"/>
                  <a:gd name="connsiteX17" fmla="*/ 2150269 w 2333625"/>
                  <a:gd name="connsiteY17" fmla="*/ 1501742 h 6456362"/>
                  <a:gd name="connsiteX18" fmla="*/ 1829594 w 2333625"/>
                  <a:gd name="connsiteY18" fmla="*/ 3485018 h 6456362"/>
                  <a:gd name="connsiteX19" fmla="*/ 1826419 w 2333625"/>
                  <a:gd name="connsiteY19" fmla="*/ 3508827 h 6456362"/>
                  <a:gd name="connsiteX20" fmla="*/ 1824038 w 2333625"/>
                  <a:gd name="connsiteY20" fmla="*/ 3533430 h 6456362"/>
                  <a:gd name="connsiteX21" fmla="*/ 1824038 w 2333625"/>
                  <a:gd name="connsiteY21" fmla="*/ 3557239 h 6456362"/>
                  <a:gd name="connsiteX22" fmla="*/ 1824038 w 2333625"/>
                  <a:gd name="connsiteY22" fmla="*/ 3581841 h 6456362"/>
                  <a:gd name="connsiteX23" fmla="*/ 1824831 w 2333625"/>
                  <a:gd name="connsiteY23" fmla="*/ 3604856 h 6456362"/>
                  <a:gd name="connsiteX24" fmla="*/ 1827213 w 2333625"/>
                  <a:gd name="connsiteY24" fmla="*/ 3628665 h 6456362"/>
                  <a:gd name="connsiteX25" fmla="*/ 1830388 w 2333625"/>
                  <a:gd name="connsiteY25" fmla="*/ 3651680 h 6456362"/>
                  <a:gd name="connsiteX26" fmla="*/ 1835150 w 2333625"/>
                  <a:gd name="connsiteY26" fmla="*/ 3674696 h 6456362"/>
                  <a:gd name="connsiteX27" fmla="*/ 1840706 w 2333625"/>
                  <a:gd name="connsiteY27" fmla="*/ 3696917 h 6456362"/>
                  <a:gd name="connsiteX28" fmla="*/ 1846263 w 2333625"/>
                  <a:gd name="connsiteY28" fmla="*/ 3719932 h 6456362"/>
                  <a:gd name="connsiteX29" fmla="*/ 1853406 w 2333625"/>
                  <a:gd name="connsiteY29" fmla="*/ 3742154 h 6456362"/>
                  <a:gd name="connsiteX30" fmla="*/ 1862138 w 2333625"/>
                  <a:gd name="connsiteY30" fmla="*/ 3762788 h 6456362"/>
                  <a:gd name="connsiteX31" fmla="*/ 1871663 w 2333625"/>
                  <a:gd name="connsiteY31" fmla="*/ 3783423 h 6456362"/>
                  <a:gd name="connsiteX32" fmla="*/ 1881188 w 2333625"/>
                  <a:gd name="connsiteY32" fmla="*/ 3804851 h 6456362"/>
                  <a:gd name="connsiteX33" fmla="*/ 1893094 w 2333625"/>
                  <a:gd name="connsiteY33" fmla="*/ 3825485 h 6456362"/>
                  <a:gd name="connsiteX34" fmla="*/ 1904206 w 2333625"/>
                  <a:gd name="connsiteY34" fmla="*/ 3845326 h 6456362"/>
                  <a:gd name="connsiteX35" fmla="*/ 1917700 w 2333625"/>
                  <a:gd name="connsiteY35" fmla="*/ 3863579 h 6456362"/>
                  <a:gd name="connsiteX36" fmla="*/ 1931988 w 2333625"/>
                  <a:gd name="connsiteY36" fmla="*/ 3882626 h 6456362"/>
                  <a:gd name="connsiteX37" fmla="*/ 1946275 w 2333625"/>
                  <a:gd name="connsiteY37" fmla="*/ 3900086 h 6456362"/>
                  <a:gd name="connsiteX38" fmla="*/ 1961356 w 2333625"/>
                  <a:gd name="connsiteY38" fmla="*/ 3917546 h 6456362"/>
                  <a:gd name="connsiteX39" fmla="*/ 1976438 w 2333625"/>
                  <a:gd name="connsiteY39" fmla="*/ 3934212 h 6456362"/>
                  <a:gd name="connsiteX40" fmla="*/ 1994694 w 2333625"/>
                  <a:gd name="connsiteY40" fmla="*/ 3949291 h 6456362"/>
                  <a:gd name="connsiteX41" fmla="*/ 2012156 w 2333625"/>
                  <a:gd name="connsiteY41" fmla="*/ 3965163 h 6456362"/>
                  <a:gd name="connsiteX42" fmla="*/ 2030413 w 2333625"/>
                  <a:gd name="connsiteY42" fmla="*/ 3979449 h 6456362"/>
                  <a:gd name="connsiteX43" fmla="*/ 2049463 w 2333625"/>
                  <a:gd name="connsiteY43" fmla="*/ 3992147 h 6456362"/>
                  <a:gd name="connsiteX44" fmla="*/ 2069306 w 2333625"/>
                  <a:gd name="connsiteY44" fmla="*/ 4005638 h 6456362"/>
                  <a:gd name="connsiteX45" fmla="*/ 2089944 w 2333625"/>
                  <a:gd name="connsiteY45" fmla="*/ 4017543 h 6456362"/>
                  <a:gd name="connsiteX46" fmla="*/ 2110581 w 2333625"/>
                  <a:gd name="connsiteY46" fmla="*/ 4028654 h 6456362"/>
                  <a:gd name="connsiteX47" fmla="*/ 2132013 w 2333625"/>
                  <a:gd name="connsiteY47" fmla="*/ 4038177 h 6456362"/>
                  <a:gd name="connsiteX48" fmla="*/ 2155031 w 2333625"/>
                  <a:gd name="connsiteY48" fmla="*/ 4047701 h 6456362"/>
                  <a:gd name="connsiteX49" fmla="*/ 2178050 w 2333625"/>
                  <a:gd name="connsiteY49" fmla="*/ 4056431 h 6456362"/>
                  <a:gd name="connsiteX50" fmla="*/ 2201069 w 2333625"/>
                  <a:gd name="connsiteY50" fmla="*/ 4062780 h 6456362"/>
                  <a:gd name="connsiteX51" fmla="*/ 2201863 w 2333625"/>
                  <a:gd name="connsiteY51" fmla="*/ 4062780 h 6456362"/>
                  <a:gd name="connsiteX52" fmla="*/ 2332831 w 2333625"/>
                  <a:gd name="connsiteY52" fmla="*/ 6119070 h 6456362"/>
                  <a:gd name="connsiteX53" fmla="*/ 2333625 w 2333625"/>
                  <a:gd name="connsiteY53" fmla="*/ 6136530 h 6456362"/>
                  <a:gd name="connsiteX54" fmla="*/ 2332831 w 2333625"/>
                  <a:gd name="connsiteY54" fmla="*/ 6153196 h 6456362"/>
                  <a:gd name="connsiteX55" fmla="*/ 2332038 w 2333625"/>
                  <a:gd name="connsiteY55" fmla="*/ 6169862 h 6456362"/>
                  <a:gd name="connsiteX56" fmla="*/ 2330450 w 2333625"/>
                  <a:gd name="connsiteY56" fmla="*/ 6185735 h 6456362"/>
                  <a:gd name="connsiteX57" fmla="*/ 2327275 w 2333625"/>
                  <a:gd name="connsiteY57" fmla="*/ 6202401 h 6456362"/>
                  <a:gd name="connsiteX58" fmla="*/ 2324100 w 2333625"/>
                  <a:gd name="connsiteY58" fmla="*/ 6218273 h 6456362"/>
                  <a:gd name="connsiteX59" fmla="*/ 2319338 w 2333625"/>
                  <a:gd name="connsiteY59" fmla="*/ 6234146 h 6456362"/>
                  <a:gd name="connsiteX60" fmla="*/ 2313781 w 2333625"/>
                  <a:gd name="connsiteY60" fmla="*/ 6248431 h 6456362"/>
                  <a:gd name="connsiteX61" fmla="*/ 2308225 w 2333625"/>
                  <a:gd name="connsiteY61" fmla="*/ 6264304 h 6456362"/>
                  <a:gd name="connsiteX62" fmla="*/ 2301875 w 2333625"/>
                  <a:gd name="connsiteY62" fmla="*/ 6278589 h 6456362"/>
                  <a:gd name="connsiteX63" fmla="*/ 2293938 w 2333625"/>
                  <a:gd name="connsiteY63" fmla="*/ 6292875 h 6456362"/>
                  <a:gd name="connsiteX64" fmla="*/ 2286794 w 2333625"/>
                  <a:gd name="connsiteY64" fmla="*/ 6305573 h 6456362"/>
                  <a:gd name="connsiteX65" fmla="*/ 2278063 w 2333625"/>
                  <a:gd name="connsiteY65" fmla="*/ 6319065 h 6456362"/>
                  <a:gd name="connsiteX66" fmla="*/ 2267744 w 2333625"/>
                  <a:gd name="connsiteY66" fmla="*/ 6332556 h 6456362"/>
                  <a:gd name="connsiteX67" fmla="*/ 2258219 w 2333625"/>
                  <a:gd name="connsiteY67" fmla="*/ 6344461 h 6456362"/>
                  <a:gd name="connsiteX68" fmla="*/ 2247900 w 2333625"/>
                  <a:gd name="connsiteY68" fmla="*/ 6356365 h 6456362"/>
                  <a:gd name="connsiteX69" fmla="*/ 2237581 w 2333625"/>
                  <a:gd name="connsiteY69" fmla="*/ 6367475 h 6456362"/>
                  <a:gd name="connsiteX70" fmla="*/ 2224881 w 2333625"/>
                  <a:gd name="connsiteY70" fmla="*/ 6378587 h 6456362"/>
                  <a:gd name="connsiteX71" fmla="*/ 2212975 w 2333625"/>
                  <a:gd name="connsiteY71" fmla="*/ 6388110 h 6456362"/>
                  <a:gd name="connsiteX72" fmla="*/ 2199481 w 2333625"/>
                  <a:gd name="connsiteY72" fmla="*/ 6398427 h 6456362"/>
                  <a:gd name="connsiteX73" fmla="*/ 2186781 w 2333625"/>
                  <a:gd name="connsiteY73" fmla="*/ 6407157 h 6456362"/>
                  <a:gd name="connsiteX74" fmla="*/ 2173288 w 2333625"/>
                  <a:gd name="connsiteY74" fmla="*/ 6414299 h 6456362"/>
                  <a:gd name="connsiteX75" fmla="*/ 2159000 w 2333625"/>
                  <a:gd name="connsiteY75" fmla="*/ 6422236 h 6456362"/>
                  <a:gd name="connsiteX76" fmla="*/ 2144713 w 2333625"/>
                  <a:gd name="connsiteY76" fmla="*/ 6428585 h 6456362"/>
                  <a:gd name="connsiteX77" fmla="*/ 2130425 w 2333625"/>
                  <a:gd name="connsiteY77" fmla="*/ 6435727 h 6456362"/>
                  <a:gd name="connsiteX78" fmla="*/ 2115344 w 2333625"/>
                  <a:gd name="connsiteY78" fmla="*/ 6441283 h 6456362"/>
                  <a:gd name="connsiteX79" fmla="*/ 2099469 w 2333625"/>
                  <a:gd name="connsiteY79" fmla="*/ 6445251 h 6456362"/>
                  <a:gd name="connsiteX80" fmla="*/ 2083594 w 2333625"/>
                  <a:gd name="connsiteY80" fmla="*/ 6450013 h 6456362"/>
                  <a:gd name="connsiteX81" fmla="*/ 2066925 w 2333625"/>
                  <a:gd name="connsiteY81" fmla="*/ 6451600 h 6456362"/>
                  <a:gd name="connsiteX82" fmla="*/ 2050256 w 2333625"/>
                  <a:gd name="connsiteY82" fmla="*/ 6453981 h 6456362"/>
                  <a:gd name="connsiteX83" fmla="*/ 2033588 w 2333625"/>
                  <a:gd name="connsiteY83" fmla="*/ 6455569 h 6456362"/>
                  <a:gd name="connsiteX84" fmla="*/ 2017713 w 2333625"/>
                  <a:gd name="connsiteY84" fmla="*/ 6456362 h 6456362"/>
                  <a:gd name="connsiteX85" fmla="*/ 2001838 w 2333625"/>
                  <a:gd name="connsiteY85" fmla="*/ 6456362 h 6456362"/>
                  <a:gd name="connsiteX86" fmla="*/ 1986756 w 2333625"/>
                  <a:gd name="connsiteY86" fmla="*/ 6455569 h 6456362"/>
                  <a:gd name="connsiteX87" fmla="*/ 1972469 w 2333625"/>
                  <a:gd name="connsiteY87" fmla="*/ 6453187 h 6456362"/>
                  <a:gd name="connsiteX88" fmla="*/ 1957388 w 2333625"/>
                  <a:gd name="connsiteY88" fmla="*/ 6450807 h 6456362"/>
                  <a:gd name="connsiteX89" fmla="*/ 1943100 w 2333625"/>
                  <a:gd name="connsiteY89" fmla="*/ 6447632 h 6456362"/>
                  <a:gd name="connsiteX90" fmla="*/ 1929606 w 2333625"/>
                  <a:gd name="connsiteY90" fmla="*/ 6444457 h 6456362"/>
                  <a:gd name="connsiteX91" fmla="*/ 1915319 w 2333625"/>
                  <a:gd name="connsiteY91" fmla="*/ 6439696 h 6456362"/>
                  <a:gd name="connsiteX92" fmla="*/ 1901825 w 2333625"/>
                  <a:gd name="connsiteY92" fmla="*/ 6434141 h 6456362"/>
                  <a:gd name="connsiteX93" fmla="*/ 1875631 w 2333625"/>
                  <a:gd name="connsiteY93" fmla="*/ 6423029 h 6456362"/>
                  <a:gd name="connsiteX94" fmla="*/ 1850231 w 2333625"/>
                  <a:gd name="connsiteY94" fmla="*/ 6408745 h 6456362"/>
                  <a:gd name="connsiteX95" fmla="*/ 1827213 w 2333625"/>
                  <a:gd name="connsiteY95" fmla="*/ 6392871 h 6456362"/>
                  <a:gd name="connsiteX96" fmla="*/ 1804988 w 2333625"/>
                  <a:gd name="connsiteY96" fmla="*/ 6375412 h 6456362"/>
                  <a:gd name="connsiteX97" fmla="*/ 1784350 w 2333625"/>
                  <a:gd name="connsiteY97" fmla="*/ 6355571 h 6456362"/>
                  <a:gd name="connsiteX98" fmla="*/ 1766094 w 2333625"/>
                  <a:gd name="connsiteY98" fmla="*/ 6333349 h 6456362"/>
                  <a:gd name="connsiteX99" fmla="*/ 1749425 w 2333625"/>
                  <a:gd name="connsiteY99" fmla="*/ 6309541 h 6456362"/>
                  <a:gd name="connsiteX100" fmla="*/ 1735138 w 2333625"/>
                  <a:gd name="connsiteY100" fmla="*/ 6284939 h 6456362"/>
                  <a:gd name="connsiteX101" fmla="*/ 1729581 w 2333625"/>
                  <a:gd name="connsiteY101" fmla="*/ 6271447 h 6456362"/>
                  <a:gd name="connsiteX102" fmla="*/ 1723231 w 2333625"/>
                  <a:gd name="connsiteY102" fmla="*/ 6258749 h 6456362"/>
                  <a:gd name="connsiteX103" fmla="*/ 1718469 w 2333625"/>
                  <a:gd name="connsiteY103" fmla="*/ 6244463 h 6456362"/>
                  <a:gd name="connsiteX104" fmla="*/ 1714500 w 2333625"/>
                  <a:gd name="connsiteY104" fmla="*/ 6230971 h 6456362"/>
                  <a:gd name="connsiteX105" fmla="*/ 1709738 w 2333625"/>
                  <a:gd name="connsiteY105" fmla="*/ 6216687 h 6456362"/>
                  <a:gd name="connsiteX106" fmla="*/ 1706563 w 2333625"/>
                  <a:gd name="connsiteY106" fmla="*/ 6202401 h 6456362"/>
                  <a:gd name="connsiteX107" fmla="*/ 1704181 w 2333625"/>
                  <a:gd name="connsiteY107" fmla="*/ 6187322 h 6456362"/>
                  <a:gd name="connsiteX108" fmla="*/ 1701800 w 2333625"/>
                  <a:gd name="connsiteY108" fmla="*/ 6171449 h 6456362"/>
                  <a:gd name="connsiteX109" fmla="*/ 1458119 w 2333625"/>
                  <a:gd name="connsiteY109" fmla="*/ 3814374 h 6456362"/>
                  <a:gd name="connsiteX110" fmla="*/ 1212850 w 2333625"/>
                  <a:gd name="connsiteY110" fmla="*/ 6171449 h 6456362"/>
                  <a:gd name="connsiteX111" fmla="*/ 1212056 w 2333625"/>
                  <a:gd name="connsiteY111" fmla="*/ 6187322 h 6456362"/>
                  <a:gd name="connsiteX112" fmla="*/ 1208881 w 2333625"/>
                  <a:gd name="connsiteY112" fmla="*/ 6202401 h 6456362"/>
                  <a:gd name="connsiteX113" fmla="*/ 1205706 w 2333625"/>
                  <a:gd name="connsiteY113" fmla="*/ 6216687 h 6456362"/>
                  <a:gd name="connsiteX114" fmla="*/ 1201738 w 2333625"/>
                  <a:gd name="connsiteY114" fmla="*/ 6230971 h 6456362"/>
                  <a:gd name="connsiteX115" fmla="*/ 1197769 w 2333625"/>
                  <a:gd name="connsiteY115" fmla="*/ 6244463 h 6456362"/>
                  <a:gd name="connsiteX116" fmla="*/ 1192213 w 2333625"/>
                  <a:gd name="connsiteY116" fmla="*/ 6258749 h 6456362"/>
                  <a:gd name="connsiteX117" fmla="*/ 1186656 w 2333625"/>
                  <a:gd name="connsiteY117" fmla="*/ 6271447 h 6456362"/>
                  <a:gd name="connsiteX118" fmla="*/ 1180306 w 2333625"/>
                  <a:gd name="connsiteY118" fmla="*/ 6284939 h 6456362"/>
                  <a:gd name="connsiteX119" fmla="*/ 1166019 w 2333625"/>
                  <a:gd name="connsiteY119" fmla="*/ 6309541 h 6456362"/>
                  <a:gd name="connsiteX120" fmla="*/ 1149350 w 2333625"/>
                  <a:gd name="connsiteY120" fmla="*/ 6333349 h 6456362"/>
                  <a:gd name="connsiteX121" fmla="*/ 1130300 w 2333625"/>
                  <a:gd name="connsiteY121" fmla="*/ 6355571 h 6456362"/>
                  <a:gd name="connsiteX122" fmla="*/ 1111250 w 2333625"/>
                  <a:gd name="connsiteY122" fmla="*/ 6375412 h 6456362"/>
                  <a:gd name="connsiteX123" fmla="*/ 1089025 w 2333625"/>
                  <a:gd name="connsiteY123" fmla="*/ 6392871 h 6456362"/>
                  <a:gd name="connsiteX124" fmla="*/ 1064419 w 2333625"/>
                  <a:gd name="connsiteY124" fmla="*/ 6408745 h 6456362"/>
                  <a:gd name="connsiteX125" fmla="*/ 1040606 w 2333625"/>
                  <a:gd name="connsiteY125" fmla="*/ 6423029 h 6456362"/>
                  <a:gd name="connsiteX126" fmla="*/ 1014413 w 2333625"/>
                  <a:gd name="connsiteY126" fmla="*/ 6434141 h 6456362"/>
                  <a:gd name="connsiteX127" fmla="*/ 1000125 w 2333625"/>
                  <a:gd name="connsiteY127" fmla="*/ 6439696 h 6456362"/>
                  <a:gd name="connsiteX128" fmla="*/ 986631 w 2333625"/>
                  <a:gd name="connsiteY128" fmla="*/ 6444457 h 6456362"/>
                  <a:gd name="connsiteX129" fmla="*/ 972344 w 2333625"/>
                  <a:gd name="connsiteY129" fmla="*/ 6447632 h 6456362"/>
                  <a:gd name="connsiteX130" fmla="*/ 958056 w 2333625"/>
                  <a:gd name="connsiteY130" fmla="*/ 6450807 h 6456362"/>
                  <a:gd name="connsiteX131" fmla="*/ 943769 w 2333625"/>
                  <a:gd name="connsiteY131" fmla="*/ 6453187 h 6456362"/>
                  <a:gd name="connsiteX132" fmla="*/ 928688 w 2333625"/>
                  <a:gd name="connsiteY132" fmla="*/ 6455569 h 6456362"/>
                  <a:gd name="connsiteX133" fmla="*/ 914400 w 2333625"/>
                  <a:gd name="connsiteY133" fmla="*/ 6456362 h 6456362"/>
                  <a:gd name="connsiteX134" fmla="*/ 898525 w 2333625"/>
                  <a:gd name="connsiteY134" fmla="*/ 6456362 h 6456362"/>
                  <a:gd name="connsiteX135" fmla="*/ 881063 w 2333625"/>
                  <a:gd name="connsiteY135" fmla="*/ 6455569 h 6456362"/>
                  <a:gd name="connsiteX136" fmla="*/ 864394 w 2333625"/>
                  <a:gd name="connsiteY136" fmla="*/ 6453981 h 6456362"/>
                  <a:gd name="connsiteX137" fmla="*/ 848519 w 2333625"/>
                  <a:gd name="connsiteY137" fmla="*/ 6451600 h 6456362"/>
                  <a:gd name="connsiteX138" fmla="*/ 831850 w 2333625"/>
                  <a:gd name="connsiteY138" fmla="*/ 6450013 h 6456362"/>
                  <a:gd name="connsiteX139" fmla="*/ 816769 w 2333625"/>
                  <a:gd name="connsiteY139" fmla="*/ 6445251 h 6456362"/>
                  <a:gd name="connsiteX140" fmla="*/ 800894 w 2333625"/>
                  <a:gd name="connsiteY140" fmla="*/ 6441283 h 6456362"/>
                  <a:gd name="connsiteX141" fmla="*/ 785813 w 2333625"/>
                  <a:gd name="connsiteY141" fmla="*/ 6435727 h 6456362"/>
                  <a:gd name="connsiteX142" fmla="*/ 769938 w 2333625"/>
                  <a:gd name="connsiteY142" fmla="*/ 6428585 h 6456362"/>
                  <a:gd name="connsiteX143" fmla="*/ 755650 w 2333625"/>
                  <a:gd name="connsiteY143" fmla="*/ 6422236 h 6456362"/>
                  <a:gd name="connsiteX144" fmla="*/ 741363 w 2333625"/>
                  <a:gd name="connsiteY144" fmla="*/ 6414299 h 6456362"/>
                  <a:gd name="connsiteX145" fmla="*/ 728663 w 2333625"/>
                  <a:gd name="connsiteY145" fmla="*/ 6407157 h 6456362"/>
                  <a:gd name="connsiteX146" fmla="*/ 715169 w 2333625"/>
                  <a:gd name="connsiteY146" fmla="*/ 6398427 h 6456362"/>
                  <a:gd name="connsiteX147" fmla="*/ 702469 w 2333625"/>
                  <a:gd name="connsiteY147" fmla="*/ 6388110 h 6456362"/>
                  <a:gd name="connsiteX148" fmla="*/ 689769 w 2333625"/>
                  <a:gd name="connsiteY148" fmla="*/ 6378587 h 6456362"/>
                  <a:gd name="connsiteX149" fmla="*/ 679450 w 2333625"/>
                  <a:gd name="connsiteY149" fmla="*/ 6367475 h 6456362"/>
                  <a:gd name="connsiteX150" fmla="*/ 668338 w 2333625"/>
                  <a:gd name="connsiteY150" fmla="*/ 6356365 h 6456362"/>
                  <a:gd name="connsiteX151" fmla="*/ 657225 w 2333625"/>
                  <a:gd name="connsiteY151" fmla="*/ 6344461 h 6456362"/>
                  <a:gd name="connsiteX152" fmla="*/ 646906 w 2333625"/>
                  <a:gd name="connsiteY152" fmla="*/ 6332556 h 6456362"/>
                  <a:gd name="connsiteX153" fmla="*/ 638175 w 2333625"/>
                  <a:gd name="connsiteY153" fmla="*/ 6319065 h 6456362"/>
                  <a:gd name="connsiteX154" fmla="*/ 629444 w 2333625"/>
                  <a:gd name="connsiteY154" fmla="*/ 6305573 h 6456362"/>
                  <a:gd name="connsiteX155" fmla="*/ 622300 w 2333625"/>
                  <a:gd name="connsiteY155" fmla="*/ 6292875 h 6456362"/>
                  <a:gd name="connsiteX156" fmla="*/ 614363 w 2333625"/>
                  <a:gd name="connsiteY156" fmla="*/ 6278589 h 6456362"/>
                  <a:gd name="connsiteX157" fmla="*/ 608012 w 2333625"/>
                  <a:gd name="connsiteY157" fmla="*/ 6264304 h 6456362"/>
                  <a:gd name="connsiteX158" fmla="*/ 600869 w 2333625"/>
                  <a:gd name="connsiteY158" fmla="*/ 6248431 h 6456362"/>
                  <a:gd name="connsiteX159" fmla="*/ 596900 w 2333625"/>
                  <a:gd name="connsiteY159" fmla="*/ 6234146 h 6456362"/>
                  <a:gd name="connsiteX160" fmla="*/ 592137 w 2333625"/>
                  <a:gd name="connsiteY160" fmla="*/ 6218273 h 6456362"/>
                  <a:gd name="connsiteX161" fmla="*/ 588169 w 2333625"/>
                  <a:gd name="connsiteY161" fmla="*/ 6202401 h 6456362"/>
                  <a:gd name="connsiteX162" fmla="*/ 585788 w 2333625"/>
                  <a:gd name="connsiteY162" fmla="*/ 6185735 h 6456362"/>
                  <a:gd name="connsiteX163" fmla="*/ 583406 w 2333625"/>
                  <a:gd name="connsiteY163" fmla="*/ 6169862 h 6456362"/>
                  <a:gd name="connsiteX164" fmla="*/ 582613 w 2333625"/>
                  <a:gd name="connsiteY164" fmla="*/ 6153196 h 6456362"/>
                  <a:gd name="connsiteX165" fmla="*/ 582613 w 2333625"/>
                  <a:gd name="connsiteY165" fmla="*/ 6136530 h 6456362"/>
                  <a:gd name="connsiteX166" fmla="*/ 582613 w 2333625"/>
                  <a:gd name="connsiteY166" fmla="*/ 6119070 h 6456362"/>
                  <a:gd name="connsiteX167" fmla="*/ 746125 w 2333625"/>
                  <a:gd name="connsiteY167" fmla="*/ 3549302 h 6456362"/>
                  <a:gd name="connsiteX168" fmla="*/ 749300 w 2333625"/>
                  <a:gd name="connsiteY168" fmla="*/ 3496129 h 6456362"/>
                  <a:gd name="connsiteX169" fmla="*/ 750888 w 2333625"/>
                  <a:gd name="connsiteY169" fmla="*/ 3440575 h 6456362"/>
                  <a:gd name="connsiteX170" fmla="*/ 750888 w 2333625"/>
                  <a:gd name="connsiteY170" fmla="*/ 3387402 h 6456362"/>
                  <a:gd name="connsiteX171" fmla="*/ 749300 w 2333625"/>
                  <a:gd name="connsiteY171" fmla="*/ 3331848 h 6456362"/>
                  <a:gd name="connsiteX172" fmla="*/ 723900 w 2333625"/>
                  <a:gd name="connsiteY172" fmla="*/ 2545363 h 6456362"/>
                  <a:gd name="connsiteX173" fmla="*/ 500063 w 2333625"/>
                  <a:gd name="connsiteY173" fmla="*/ 3781835 h 6456362"/>
                  <a:gd name="connsiteX174" fmla="*/ 496888 w 2333625"/>
                  <a:gd name="connsiteY174" fmla="*/ 3794533 h 6456362"/>
                  <a:gd name="connsiteX175" fmla="*/ 493713 w 2333625"/>
                  <a:gd name="connsiteY175" fmla="*/ 3808025 h 6456362"/>
                  <a:gd name="connsiteX176" fmla="*/ 488950 w 2333625"/>
                  <a:gd name="connsiteY176" fmla="*/ 3820723 h 6456362"/>
                  <a:gd name="connsiteX177" fmla="*/ 484188 w 2333625"/>
                  <a:gd name="connsiteY177" fmla="*/ 3833421 h 6456362"/>
                  <a:gd name="connsiteX178" fmla="*/ 479425 w 2333625"/>
                  <a:gd name="connsiteY178" fmla="*/ 3845326 h 6456362"/>
                  <a:gd name="connsiteX179" fmla="*/ 473869 w 2333625"/>
                  <a:gd name="connsiteY179" fmla="*/ 3857230 h 6456362"/>
                  <a:gd name="connsiteX180" fmla="*/ 466725 w 2333625"/>
                  <a:gd name="connsiteY180" fmla="*/ 3868341 h 6456362"/>
                  <a:gd name="connsiteX181" fmla="*/ 459581 w 2333625"/>
                  <a:gd name="connsiteY181" fmla="*/ 3879452 h 6456362"/>
                  <a:gd name="connsiteX182" fmla="*/ 451644 w 2333625"/>
                  <a:gd name="connsiteY182" fmla="*/ 3888975 h 6456362"/>
                  <a:gd name="connsiteX183" fmla="*/ 443706 w 2333625"/>
                  <a:gd name="connsiteY183" fmla="*/ 3900086 h 6456362"/>
                  <a:gd name="connsiteX184" fmla="*/ 426244 w 2333625"/>
                  <a:gd name="connsiteY184" fmla="*/ 3917546 h 6456362"/>
                  <a:gd name="connsiteX185" fmla="*/ 406400 w 2333625"/>
                  <a:gd name="connsiteY185" fmla="*/ 3935006 h 6456362"/>
                  <a:gd name="connsiteX186" fmla="*/ 385763 w 2333625"/>
                  <a:gd name="connsiteY186" fmla="*/ 3949291 h 6456362"/>
                  <a:gd name="connsiteX187" fmla="*/ 363538 w 2333625"/>
                  <a:gd name="connsiteY187" fmla="*/ 3961989 h 6456362"/>
                  <a:gd name="connsiteX188" fmla="*/ 340519 w 2333625"/>
                  <a:gd name="connsiteY188" fmla="*/ 3972306 h 6456362"/>
                  <a:gd name="connsiteX189" fmla="*/ 315119 w 2333625"/>
                  <a:gd name="connsiteY189" fmla="*/ 3980242 h 6456362"/>
                  <a:gd name="connsiteX190" fmla="*/ 303213 w 2333625"/>
                  <a:gd name="connsiteY190" fmla="*/ 3982623 h 6456362"/>
                  <a:gd name="connsiteX191" fmla="*/ 289719 w 2333625"/>
                  <a:gd name="connsiteY191" fmla="*/ 3985004 h 6456362"/>
                  <a:gd name="connsiteX192" fmla="*/ 277812 w 2333625"/>
                  <a:gd name="connsiteY192" fmla="*/ 3986591 h 6456362"/>
                  <a:gd name="connsiteX193" fmla="*/ 265112 w 2333625"/>
                  <a:gd name="connsiteY193" fmla="*/ 3988179 h 6456362"/>
                  <a:gd name="connsiteX194" fmla="*/ 251619 w 2333625"/>
                  <a:gd name="connsiteY194" fmla="*/ 3988179 h 6456362"/>
                  <a:gd name="connsiteX195" fmla="*/ 238125 w 2333625"/>
                  <a:gd name="connsiteY195" fmla="*/ 3988179 h 6456362"/>
                  <a:gd name="connsiteX196" fmla="*/ 225425 w 2333625"/>
                  <a:gd name="connsiteY196" fmla="*/ 3986591 h 6456362"/>
                  <a:gd name="connsiteX197" fmla="*/ 211931 w 2333625"/>
                  <a:gd name="connsiteY197" fmla="*/ 3985004 h 6456362"/>
                  <a:gd name="connsiteX198" fmla="*/ 197644 w 2333625"/>
                  <a:gd name="connsiteY198" fmla="*/ 3982623 h 6456362"/>
                  <a:gd name="connsiteX199" fmla="*/ 184944 w 2333625"/>
                  <a:gd name="connsiteY199" fmla="*/ 3979449 h 6456362"/>
                  <a:gd name="connsiteX200" fmla="*/ 162719 w 2333625"/>
                  <a:gd name="connsiteY200" fmla="*/ 3971512 h 6456362"/>
                  <a:gd name="connsiteX201" fmla="*/ 140494 w 2333625"/>
                  <a:gd name="connsiteY201" fmla="*/ 3961989 h 6456362"/>
                  <a:gd name="connsiteX202" fmla="*/ 120650 w 2333625"/>
                  <a:gd name="connsiteY202" fmla="*/ 3950878 h 6456362"/>
                  <a:gd name="connsiteX203" fmla="*/ 100806 w 2333625"/>
                  <a:gd name="connsiteY203" fmla="*/ 3938180 h 6456362"/>
                  <a:gd name="connsiteX204" fmla="*/ 83344 w 2333625"/>
                  <a:gd name="connsiteY204" fmla="*/ 3923101 h 6456362"/>
                  <a:gd name="connsiteX205" fmla="*/ 68262 w 2333625"/>
                  <a:gd name="connsiteY205" fmla="*/ 3908022 h 6456362"/>
                  <a:gd name="connsiteX206" fmla="*/ 52387 w 2333625"/>
                  <a:gd name="connsiteY206" fmla="*/ 3890562 h 6456362"/>
                  <a:gd name="connsiteX207" fmla="*/ 39687 w 2333625"/>
                  <a:gd name="connsiteY207" fmla="*/ 3872309 h 6456362"/>
                  <a:gd name="connsiteX208" fmla="*/ 28575 w 2333625"/>
                  <a:gd name="connsiteY208" fmla="*/ 3853262 h 6456362"/>
                  <a:gd name="connsiteX209" fmla="*/ 19050 w 2333625"/>
                  <a:gd name="connsiteY209" fmla="*/ 3831834 h 6456362"/>
                  <a:gd name="connsiteX210" fmla="*/ 11112 w 2333625"/>
                  <a:gd name="connsiteY210" fmla="*/ 3811200 h 6456362"/>
                  <a:gd name="connsiteX211" fmla="*/ 5556 w 2333625"/>
                  <a:gd name="connsiteY211" fmla="*/ 3788978 h 6456362"/>
                  <a:gd name="connsiteX212" fmla="*/ 2381 w 2333625"/>
                  <a:gd name="connsiteY212" fmla="*/ 3765963 h 6456362"/>
                  <a:gd name="connsiteX213" fmla="*/ 0 w 2333625"/>
                  <a:gd name="connsiteY213" fmla="*/ 3742948 h 6456362"/>
                  <a:gd name="connsiteX214" fmla="*/ 794 w 2333625"/>
                  <a:gd name="connsiteY214" fmla="*/ 3719932 h 6456362"/>
                  <a:gd name="connsiteX215" fmla="*/ 3175 w 2333625"/>
                  <a:gd name="connsiteY215" fmla="*/ 3696123 h 6456362"/>
                  <a:gd name="connsiteX216" fmla="*/ 304006 w 2333625"/>
                  <a:gd name="connsiteY216" fmla="*/ 1830304 h 6456362"/>
                  <a:gd name="connsiteX217" fmla="*/ 308769 w 2333625"/>
                  <a:gd name="connsiteY217" fmla="*/ 1807289 h 6456362"/>
                  <a:gd name="connsiteX218" fmla="*/ 313531 w 2333625"/>
                  <a:gd name="connsiteY218" fmla="*/ 1785861 h 6456362"/>
                  <a:gd name="connsiteX219" fmla="*/ 318294 w 2333625"/>
                  <a:gd name="connsiteY219" fmla="*/ 1764433 h 6456362"/>
                  <a:gd name="connsiteX220" fmla="*/ 325437 w 2333625"/>
                  <a:gd name="connsiteY220" fmla="*/ 1743005 h 6456362"/>
                  <a:gd name="connsiteX221" fmla="*/ 332581 w 2333625"/>
                  <a:gd name="connsiteY221" fmla="*/ 1721577 h 6456362"/>
                  <a:gd name="connsiteX222" fmla="*/ 340519 w 2333625"/>
                  <a:gd name="connsiteY222" fmla="*/ 1700942 h 6456362"/>
                  <a:gd name="connsiteX223" fmla="*/ 349250 w 2333625"/>
                  <a:gd name="connsiteY223" fmla="*/ 1681102 h 6456362"/>
                  <a:gd name="connsiteX224" fmla="*/ 359569 w 2333625"/>
                  <a:gd name="connsiteY224" fmla="*/ 1661261 h 6456362"/>
                  <a:gd name="connsiteX225" fmla="*/ 369094 w 2333625"/>
                  <a:gd name="connsiteY225" fmla="*/ 1641420 h 6456362"/>
                  <a:gd name="connsiteX226" fmla="*/ 380206 w 2333625"/>
                  <a:gd name="connsiteY226" fmla="*/ 1623167 h 6456362"/>
                  <a:gd name="connsiteX227" fmla="*/ 391319 w 2333625"/>
                  <a:gd name="connsiteY227" fmla="*/ 1604120 h 6456362"/>
                  <a:gd name="connsiteX228" fmla="*/ 403225 w 2333625"/>
                  <a:gd name="connsiteY228" fmla="*/ 1585866 h 6456362"/>
                  <a:gd name="connsiteX229" fmla="*/ 416719 w 2333625"/>
                  <a:gd name="connsiteY229" fmla="*/ 1567613 h 6456362"/>
                  <a:gd name="connsiteX230" fmla="*/ 429419 w 2333625"/>
                  <a:gd name="connsiteY230" fmla="*/ 1551740 h 6456362"/>
                  <a:gd name="connsiteX231" fmla="*/ 443706 w 2333625"/>
                  <a:gd name="connsiteY231" fmla="*/ 1535074 h 6456362"/>
                  <a:gd name="connsiteX232" fmla="*/ 459581 w 2333625"/>
                  <a:gd name="connsiteY232" fmla="*/ 1518408 h 6456362"/>
                  <a:gd name="connsiteX233" fmla="*/ 474663 w 2333625"/>
                  <a:gd name="connsiteY233" fmla="*/ 1503329 h 6456362"/>
                  <a:gd name="connsiteX234" fmla="*/ 489744 w 2333625"/>
                  <a:gd name="connsiteY234" fmla="*/ 1487457 h 6456362"/>
                  <a:gd name="connsiteX235" fmla="*/ 506413 w 2333625"/>
                  <a:gd name="connsiteY235" fmla="*/ 1473171 h 6456362"/>
                  <a:gd name="connsiteX236" fmla="*/ 523081 w 2333625"/>
                  <a:gd name="connsiteY236" fmla="*/ 1460473 h 6456362"/>
                  <a:gd name="connsiteX237" fmla="*/ 540544 w 2333625"/>
                  <a:gd name="connsiteY237" fmla="*/ 1446981 h 6456362"/>
                  <a:gd name="connsiteX238" fmla="*/ 558006 w 2333625"/>
                  <a:gd name="connsiteY238" fmla="*/ 1435077 h 6456362"/>
                  <a:gd name="connsiteX239" fmla="*/ 577056 w 2333625"/>
                  <a:gd name="connsiteY239" fmla="*/ 1423173 h 6456362"/>
                  <a:gd name="connsiteX240" fmla="*/ 595313 w 2333625"/>
                  <a:gd name="connsiteY240" fmla="*/ 1412062 h 6456362"/>
                  <a:gd name="connsiteX241" fmla="*/ 615156 w 2333625"/>
                  <a:gd name="connsiteY241" fmla="*/ 1400951 h 6456362"/>
                  <a:gd name="connsiteX242" fmla="*/ 635000 w 2333625"/>
                  <a:gd name="connsiteY242" fmla="*/ 1391428 h 6456362"/>
                  <a:gd name="connsiteX243" fmla="*/ 654844 w 2333625"/>
                  <a:gd name="connsiteY243" fmla="*/ 1382698 h 6456362"/>
                  <a:gd name="connsiteX244" fmla="*/ 675481 w 2333625"/>
                  <a:gd name="connsiteY244" fmla="*/ 1373174 h 6456362"/>
                  <a:gd name="connsiteX245" fmla="*/ 696913 w 2333625"/>
                  <a:gd name="connsiteY245" fmla="*/ 1366825 h 6456362"/>
                  <a:gd name="connsiteX246" fmla="*/ 718344 w 2333625"/>
                  <a:gd name="connsiteY246" fmla="*/ 1358889 h 6456362"/>
                  <a:gd name="connsiteX247" fmla="*/ 740569 w 2333625"/>
                  <a:gd name="connsiteY247" fmla="*/ 1354127 h 6456362"/>
                  <a:gd name="connsiteX248" fmla="*/ 762794 w 2333625"/>
                  <a:gd name="connsiteY248" fmla="*/ 1348572 h 6456362"/>
                  <a:gd name="connsiteX249" fmla="*/ 1457276 w 2333625"/>
                  <a:gd name="connsiteY249" fmla="*/ 0 h 6456362"/>
                  <a:gd name="connsiteX250" fmla="*/ 2022476 w 2333625"/>
                  <a:gd name="connsiteY250" fmla="*/ 565200 h 6456362"/>
                  <a:gd name="connsiteX251" fmla="*/ 1457276 w 2333625"/>
                  <a:gd name="connsiteY251" fmla="*/ 1130400 h 6456362"/>
                  <a:gd name="connsiteX252" fmla="*/ 892076 w 2333625"/>
                  <a:gd name="connsiteY252" fmla="*/ 565200 h 6456362"/>
                  <a:gd name="connsiteX253" fmla="*/ 1457276 w 2333625"/>
                  <a:gd name="connsiteY253" fmla="*/ 0 h 64563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</a:cxnLst>
                <a:rect l="l" t="t" r="r" b="b"/>
                <a:pathLst>
                  <a:path w="2333625" h="6456362">
                    <a:moveTo>
                      <a:pt x="1045369" y="1287462"/>
                    </a:moveTo>
                    <a:lnTo>
                      <a:pt x="1260475" y="2108074"/>
                    </a:lnTo>
                    <a:lnTo>
                      <a:pt x="1377156" y="1538249"/>
                    </a:lnTo>
                    <a:lnTo>
                      <a:pt x="1262856" y="1424760"/>
                    </a:lnTo>
                    <a:lnTo>
                      <a:pt x="1391444" y="1296986"/>
                    </a:lnTo>
                    <a:lnTo>
                      <a:pt x="1458119" y="1296986"/>
                    </a:lnTo>
                    <a:lnTo>
                      <a:pt x="1524794" y="1296986"/>
                    </a:lnTo>
                    <a:lnTo>
                      <a:pt x="1652588" y="1424760"/>
                    </a:lnTo>
                    <a:lnTo>
                      <a:pt x="1539081" y="1538249"/>
                    </a:lnTo>
                    <a:lnTo>
                      <a:pt x="1655763" y="2108074"/>
                    </a:lnTo>
                    <a:lnTo>
                      <a:pt x="1871663" y="1287462"/>
                    </a:lnTo>
                    <a:lnTo>
                      <a:pt x="2153444" y="1348572"/>
                    </a:lnTo>
                    <a:lnTo>
                      <a:pt x="2170113" y="1354127"/>
                    </a:lnTo>
                    <a:lnTo>
                      <a:pt x="2186781" y="1358095"/>
                    </a:lnTo>
                    <a:lnTo>
                      <a:pt x="2175669" y="1393015"/>
                    </a:lnTo>
                    <a:lnTo>
                      <a:pt x="2166144" y="1429522"/>
                    </a:lnTo>
                    <a:lnTo>
                      <a:pt x="2156619" y="1466029"/>
                    </a:lnTo>
                    <a:lnTo>
                      <a:pt x="2150269" y="1501742"/>
                    </a:lnTo>
                    <a:lnTo>
                      <a:pt x="1829594" y="3485018"/>
                    </a:lnTo>
                    <a:lnTo>
                      <a:pt x="1826419" y="3508827"/>
                    </a:lnTo>
                    <a:lnTo>
                      <a:pt x="1824038" y="3533430"/>
                    </a:lnTo>
                    <a:lnTo>
                      <a:pt x="1824038" y="3557239"/>
                    </a:lnTo>
                    <a:lnTo>
                      <a:pt x="1824038" y="3581841"/>
                    </a:lnTo>
                    <a:lnTo>
                      <a:pt x="1824831" y="3604856"/>
                    </a:lnTo>
                    <a:lnTo>
                      <a:pt x="1827213" y="3628665"/>
                    </a:lnTo>
                    <a:lnTo>
                      <a:pt x="1830388" y="3651680"/>
                    </a:lnTo>
                    <a:lnTo>
                      <a:pt x="1835150" y="3674696"/>
                    </a:lnTo>
                    <a:lnTo>
                      <a:pt x="1840706" y="3696917"/>
                    </a:lnTo>
                    <a:lnTo>
                      <a:pt x="1846263" y="3719932"/>
                    </a:lnTo>
                    <a:lnTo>
                      <a:pt x="1853406" y="3742154"/>
                    </a:lnTo>
                    <a:lnTo>
                      <a:pt x="1862138" y="3762788"/>
                    </a:lnTo>
                    <a:lnTo>
                      <a:pt x="1871663" y="3783423"/>
                    </a:lnTo>
                    <a:lnTo>
                      <a:pt x="1881188" y="3804851"/>
                    </a:lnTo>
                    <a:lnTo>
                      <a:pt x="1893094" y="3825485"/>
                    </a:lnTo>
                    <a:lnTo>
                      <a:pt x="1904206" y="3845326"/>
                    </a:lnTo>
                    <a:lnTo>
                      <a:pt x="1917700" y="3863579"/>
                    </a:lnTo>
                    <a:lnTo>
                      <a:pt x="1931988" y="3882626"/>
                    </a:lnTo>
                    <a:lnTo>
                      <a:pt x="1946275" y="3900086"/>
                    </a:lnTo>
                    <a:lnTo>
                      <a:pt x="1961356" y="3917546"/>
                    </a:lnTo>
                    <a:lnTo>
                      <a:pt x="1976438" y="3934212"/>
                    </a:lnTo>
                    <a:lnTo>
                      <a:pt x="1994694" y="3949291"/>
                    </a:lnTo>
                    <a:lnTo>
                      <a:pt x="2012156" y="3965163"/>
                    </a:lnTo>
                    <a:lnTo>
                      <a:pt x="2030413" y="3979449"/>
                    </a:lnTo>
                    <a:lnTo>
                      <a:pt x="2049463" y="3992147"/>
                    </a:lnTo>
                    <a:lnTo>
                      <a:pt x="2069306" y="4005638"/>
                    </a:lnTo>
                    <a:lnTo>
                      <a:pt x="2089944" y="4017543"/>
                    </a:lnTo>
                    <a:lnTo>
                      <a:pt x="2110581" y="4028654"/>
                    </a:lnTo>
                    <a:lnTo>
                      <a:pt x="2132013" y="4038177"/>
                    </a:lnTo>
                    <a:lnTo>
                      <a:pt x="2155031" y="4047701"/>
                    </a:lnTo>
                    <a:lnTo>
                      <a:pt x="2178050" y="4056431"/>
                    </a:lnTo>
                    <a:lnTo>
                      <a:pt x="2201069" y="4062780"/>
                    </a:lnTo>
                    <a:lnTo>
                      <a:pt x="2201863" y="4062780"/>
                    </a:lnTo>
                    <a:lnTo>
                      <a:pt x="2332831" y="6119070"/>
                    </a:lnTo>
                    <a:lnTo>
                      <a:pt x="2333625" y="6136530"/>
                    </a:lnTo>
                    <a:lnTo>
                      <a:pt x="2332831" y="6153196"/>
                    </a:lnTo>
                    <a:lnTo>
                      <a:pt x="2332038" y="6169862"/>
                    </a:lnTo>
                    <a:lnTo>
                      <a:pt x="2330450" y="6185735"/>
                    </a:lnTo>
                    <a:lnTo>
                      <a:pt x="2327275" y="6202401"/>
                    </a:lnTo>
                    <a:lnTo>
                      <a:pt x="2324100" y="6218273"/>
                    </a:lnTo>
                    <a:lnTo>
                      <a:pt x="2319338" y="6234146"/>
                    </a:lnTo>
                    <a:lnTo>
                      <a:pt x="2313781" y="6248431"/>
                    </a:lnTo>
                    <a:lnTo>
                      <a:pt x="2308225" y="6264304"/>
                    </a:lnTo>
                    <a:lnTo>
                      <a:pt x="2301875" y="6278589"/>
                    </a:lnTo>
                    <a:lnTo>
                      <a:pt x="2293938" y="6292875"/>
                    </a:lnTo>
                    <a:lnTo>
                      <a:pt x="2286794" y="6305573"/>
                    </a:lnTo>
                    <a:lnTo>
                      <a:pt x="2278063" y="6319065"/>
                    </a:lnTo>
                    <a:lnTo>
                      <a:pt x="2267744" y="6332556"/>
                    </a:lnTo>
                    <a:lnTo>
                      <a:pt x="2258219" y="6344461"/>
                    </a:lnTo>
                    <a:lnTo>
                      <a:pt x="2247900" y="6356365"/>
                    </a:lnTo>
                    <a:lnTo>
                      <a:pt x="2237581" y="6367475"/>
                    </a:lnTo>
                    <a:lnTo>
                      <a:pt x="2224881" y="6378587"/>
                    </a:lnTo>
                    <a:lnTo>
                      <a:pt x="2212975" y="6388110"/>
                    </a:lnTo>
                    <a:lnTo>
                      <a:pt x="2199481" y="6398427"/>
                    </a:lnTo>
                    <a:lnTo>
                      <a:pt x="2186781" y="6407157"/>
                    </a:lnTo>
                    <a:lnTo>
                      <a:pt x="2173288" y="6414299"/>
                    </a:lnTo>
                    <a:lnTo>
                      <a:pt x="2159000" y="6422236"/>
                    </a:lnTo>
                    <a:lnTo>
                      <a:pt x="2144713" y="6428585"/>
                    </a:lnTo>
                    <a:lnTo>
                      <a:pt x="2130425" y="6435727"/>
                    </a:lnTo>
                    <a:lnTo>
                      <a:pt x="2115344" y="6441283"/>
                    </a:lnTo>
                    <a:lnTo>
                      <a:pt x="2099469" y="6445251"/>
                    </a:lnTo>
                    <a:lnTo>
                      <a:pt x="2083594" y="6450013"/>
                    </a:lnTo>
                    <a:lnTo>
                      <a:pt x="2066925" y="6451600"/>
                    </a:lnTo>
                    <a:lnTo>
                      <a:pt x="2050256" y="6453981"/>
                    </a:lnTo>
                    <a:lnTo>
                      <a:pt x="2033588" y="6455569"/>
                    </a:lnTo>
                    <a:lnTo>
                      <a:pt x="2017713" y="6456362"/>
                    </a:lnTo>
                    <a:lnTo>
                      <a:pt x="2001838" y="6456362"/>
                    </a:lnTo>
                    <a:lnTo>
                      <a:pt x="1986756" y="6455569"/>
                    </a:lnTo>
                    <a:lnTo>
                      <a:pt x="1972469" y="6453187"/>
                    </a:lnTo>
                    <a:lnTo>
                      <a:pt x="1957388" y="6450807"/>
                    </a:lnTo>
                    <a:lnTo>
                      <a:pt x="1943100" y="6447632"/>
                    </a:lnTo>
                    <a:lnTo>
                      <a:pt x="1929606" y="6444457"/>
                    </a:lnTo>
                    <a:lnTo>
                      <a:pt x="1915319" y="6439696"/>
                    </a:lnTo>
                    <a:lnTo>
                      <a:pt x="1901825" y="6434141"/>
                    </a:lnTo>
                    <a:lnTo>
                      <a:pt x="1875631" y="6423029"/>
                    </a:lnTo>
                    <a:lnTo>
                      <a:pt x="1850231" y="6408745"/>
                    </a:lnTo>
                    <a:lnTo>
                      <a:pt x="1827213" y="6392871"/>
                    </a:lnTo>
                    <a:lnTo>
                      <a:pt x="1804988" y="6375412"/>
                    </a:lnTo>
                    <a:lnTo>
                      <a:pt x="1784350" y="6355571"/>
                    </a:lnTo>
                    <a:lnTo>
                      <a:pt x="1766094" y="6333349"/>
                    </a:lnTo>
                    <a:lnTo>
                      <a:pt x="1749425" y="6309541"/>
                    </a:lnTo>
                    <a:lnTo>
                      <a:pt x="1735138" y="6284939"/>
                    </a:lnTo>
                    <a:lnTo>
                      <a:pt x="1729581" y="6271447"/>
                    </a:lnTo>
                    <a:lnTo>
                      <a:pt x="1723231" y="6258749"/>
                    </a:lnTo>
                    <a:lnTo>
                      <a:pt x="1718469" y="6244463"/>
                    </a:lnTo>
                    <a:lnTo>
                      <a:pt x="1714500" y="6230971"/>
                    </a:lnTo>
                    <a:lnTo>
                      <a:pt x="1709738" y="6216687"/>
                    </a:lnTo>
                    <a:lnTo>
                      <a:pt x="1706563" y="6202401"/>
                    </a:lnTo>
                    <a:lnTo>
                      <a:pt x="1704181" y="6187322"/>
                    </a:lnTo>
                    <a:lnTo>
                      <a:pt x="1701800" y="6171449"/>
                    </a:lnTo>
                    <a:lnTo>
                      <a:pt x="1458119" y="3814374"/>
                    </a:lnTo>
                    <a:lnTo>
                      <a:pt x="1212850" y="6171449"/>
                    </a:lnTo>
                    <a:lnTo>
                      <a:pt x="1212056" y="6187322"/>
                    </a:lnTo>
                    <a:lnTo>
                      <a:pt x="1208881" y="6202401"/>
                    </a:lnTo>
                    <a:lnTo>
                      <a:pt x="1205706" y="6216687"/>
                    </a:lnTo>
                    <a:lnTo>
                      <a:pt x="1201738" y="6230971"/>
                    </a:lnTo>
                    <a:lnTo>
                      <a:pt x="1197769" y="6244463"/>
                    </a:lnTo>
                    <a:lnTo>
                      <a:pt x="1192213" y="6258749"/>
                    </a:lnTo>
                    <a:lnTo>
                      <a:pt x="1186656" y="6271447"/>
                    </a:lnTo>
                    <a:lnTo>
                      <a:pt x="1180306" y="6284939"/>
                    </a:lnTo>
                    <a:lnTo>
                      <a:pt x="1166019" y="6309541"/>
                    </a:lnTo>
                    <a:lnTo>
                      <a:pt x="1149350" y="6333349"/>
                    </a:lnTo>
                    <a:lnTo>
                      <a:pt x="1130300" y="6355571"/>
                    </a:lnTo>
                    <a:lnTo>
                      <a:pt x="1111250" y="6375412"/>
                    </a:lnTo>
                    <a:lnTo>
                      <a:pt x="1089025" y="6392871"/>
                    </a:lnTo>
                    <a:lnTo>
                      <a:pt x="1064419" y="6408745"/>
                    </a:lnTo>
                    <a:lnTo>
                      <a:pt x="1040606" y="6423029"/>
                    </a:lnTo>
                    <a:lnTo>
                      <a:pt x="1014413" y="6434141"/>
                    </a:lnTo>
                    <a:lnTo>
                      <a:pt x="1000125" y="6439696"/>
                    </a:lnTo>
                    <a:lnTo>
                      <a:pt x="986631" y="6444457"/>
                    </a:lnTo>
                    <a:lnTo>
                      <a:pt x="972344" y="6447632"/>
                    </a:lnTo>
                    <a:lnTo>
                      <a:pt x="958056" y="6450807"/>
                    </a:lnTo>
                    <a:lnTo>
                      <a:pt x="943769" y="6453187"/>
                    </a:lnTo>
                    <a:lnTo>
                      <a:pt x="928688" y="6455569"/>
                    </a:lnTo>
                    <a:lnTo>
                      <a:pt x="914400" y="6456362"/>
                    </a:lnTo>
                    <a:lnTo>
                      <a:pt x="898525" y="6456362"/>
                    </a:lnTo>
                    <a:lnTo>
                      <a:pt x="881063" y="6455569"/>
                    </a:lnTo>
                    <a:lnTo>
                      <a:pt x="864394" y="6453981"/>
                    </a:lnTo>
                    <a:lnTo>
                      <a:pt x="848519" y="6451600"/>
                    </a:lnTo>
                    <a:lnTo>
                      <a:pt x="831850" y="6450013"/>
                    </a:lnTo>
                    <a:lnTo>
                      <a:pt x="816769" y="6445251"/>
                    </a:lnTo>
                    <a:lnTo>
                      <a:pt x="800894" y="6441283"/>
                    </a:lnTo>
                    <a:lnTo>
                      <a:pt x="785813" y="6435727"/>
                    </a:lnTo>
                    <a:lnTo>
                      <a:pt x="769938" y="6428585"/>
                    </a:lnTo>
                    <a:lnTo>
                      <a:pt x="755650" y="6422236"/>
                    </a:lnTo>
                    <a:lnTo>
                      <a:pt x="741363" y="6414299"/>
                    </a:lnTo>
                    <a:lnTo>
                      <a:pt x="728663" y="6407157"/>
                    </a:lnTo>
                    <a:lnTo>
                      <a:pt x="715169" y="6398427"/>
                    </a:lnTo>
                    <a:lnTo>
                      <a:pt x="702469" y="6388110"/>
                    </a:lnTo>
                    <a:lnTo>
                      <a:pt x="689769" y="6378587"/>
                    </a:lnTo>
                    <a:lnTo>
                      <a:pt x="679450" y="6367475"/>
                    </a:lnTo>
                    <a:lnTo>
                      <a:pt x="668338" y="6356365"/>
                    </a:lnTo>
                    <a:lnTo>
                      <a:pt x="657225" y="6344461"/>
                    </a:lnTo>
                    <a:lnTo>
                      <a:pt x="646906" y="6332556"/>
                    </a:lnTo>
                    <a:lnTo>
                      <a:pt x="638175" y="6319065"/>
                    </a:lnTo>
                    <a:lnTo>
                      <a:pt x="629444" y="6305573"/>
                    </a:lnTo>
                    <a:lnTo>
                      <a:pt x="622300" y="6292875"/>
                    </a:lnTo>
                    <a:lnTo>
                      <a:pt x="614363" y="6278589"/>
                    </a:lnTo>
                    <a:lnTo>
                      <a:pt x="608012" y="6264304"/>
                    </a:lnTo>
                    <a:lnTo>
                      <a:pt x="600869" y="6248431"/>
                    </a:lnTo>
                    <a:lnTo>
                      <a:pt x="596900" y="6234146"/>
                    </a:lnTo>
                    <a:lnTo>
                      <a:pt x="592137" y="6218273"/>
                    </a:lnTo>
                    <a:lnTo>
                      <a:pt x="588169" y="6202401"/>
                    </a:lnTo>
                    <a:lnTo>
                      <a:pt x="585788" y="6185735"/>
                    </a:lnTo>
                    <a:lnTo>
                      <a:pt x="583406" y="6169862"/>
                    </a:lnTo>
                    <a:lnTo>
                      <a:pt x="582613" y="6153196"/>
                    </a:lnTo>
                    <a:lnTo>
                      <a:pt x="582613" y="6136530"/>
                    </a:lnTo>
                    <a:lnTo>
                      <a:pt x="582613" y="6119070"/>
                    </a:lnTo>
                    <a:lnTo>
                      <a:pt x="746125" y="3549302"/>
                    </a:lnTo>
                    <a:lnTo>
                      <a:pt x="749300" y="3496129"/>
                    </a:lnTo>
                    <a:lnTo>
                      <a:pt x="750888" y="3440575"/>
                    </a:lnTo>
                    <a:lnTo>
                      <a:pt x="750888" y="3387402"/>
                    </a:lnTo>
                    <a:lnTo>
                      <a:pt x="749300" y="3331848"/>
                    </a:lnTo>
                    <a:lnTo>
                      <a:pt x="723900" y="2545363"/>
                    </a:lnTo>
                    <a:lnTo>
                      <a:pt x="500063" y="3781835"/>
                    </a:lnTo>
                    <a:lnTo>
                      <a:pt x="496888" y="3794533"/>
                    </a:lnTo>
                    <a:lnTo>
                      <a:pt x="493713" y="3808025"/>
                    </a:lnTo>
                    <a:lnTo>
                      <a:pt x="488950" y="3820723"/>
                    </a:lnTo>
                    <a:lnTo>
                      <a:pt x="484188" y="3833421"/>
                    </a:lnTo>
                    <a:lnTo>
                      <a:pt x="479425" y="3845326"/>
                    </a:lnTo>
                    <a:lnTo>
                      <a:pt x="473869" y="3857230"/>
                    </a:lnTo>
                    <a:lnTo>
                      <a:pt x="466725" y="3868341"/>
                    </a:lnTo>
                    <a:lnTo>
                      <a:pt x="459581" y="3879452"/>
                    </a:lnTo>
                    <a:lnTo>
                      <a:pt x="451644" y="3888975"/>
                    </a:lnTo>
                    <a:lnTo>
                      <a:pt x="443706" y="3900086"/>
                    </a:lnTo>
                    <a:lnTo>
                      <a:pt x="426244" y="3917546"/>
                    </a:lnTo>
                    <a:lnTo>
                      <a:pt x="406400" y="3935006"/>
                    </a:lnTo>
                    <a:lnTo>
                      <a:pt x="385763" y="3949291"/>
                    </a:lnTo>
                    <a:lnTo>
                      <a:pt x="363538" y="3961989"/>
                    </a:lnTo>
                    <a:lnTo>
                      <a:pt x="340519" y="3972306"/>
                    </a:lnTo>
                    <a:lnTo>
                      <a:pt x="315119" y="3980242"/>
                    </a:lnTo>
                    <a:lnTo>
                      <a:pt x="303213" y="3982623"/>
                    </a:lnTo>
                    <a:lnTo>
                      <a:pt x="289719" y="3985004"/>
                    </a:lnTo>
                    <a:lnTo>
                      <a:pt x="277812" y="3986591"/>
                    </a:lnTo>
                    <a:lnTo>
                      <a:pt x="265112" y="3988179"/>
                    </a:lnTo>
                    <a:lnTo>
                      <a:pt x="251619" y="3988179"/>
                    </a:lnTo>
                    <a:lnTo>
                      <a:pt x="238125" y="3988179"/>
                    </a:lnTo>
                    <a:lnTo>
                      <a:pt x="225425" y="3986591"/>
                    </a:lnTo>
                    <a:lnTo>
                      <a:pt x="211931" y="3985004"/>
                    </a:lnTo>
                    <a:lnTo>
                      <a:pt x="197644" y="3982623"/>
                    </a:lnTo>
                    <a:lnTo>
                      <a:pt x="184944" y="3979449"/>
                    </a:lnTo>
                    <a:lnTo>
                      <a:pt x="162719" y="3971512"/>
                    </a:lnTo>
                    <a:lnTo>
                      <a:pt x="140494" y="3961989"/>
                    </a:lnTo>
                    <a:lnTo>
                      <a:pt x="120650" y="3950878"/>
                    </a:lnTo>
                    <a:lnTo>
                      <a:pt x="100806" y="3938180"/>
                    </a:lnTo>
                    <a:lnTo>
                      <a:pt x="83344" y="3923101"/>
                    </a:lnTo>
                    <a:lnTo>
                      <a:pt x="68262" y="3908022"/>
                    </a:lnTo>
                    <a:lnTo>
                      <a:pt x="52387" y="3890562"/>
                    </a:lnTo>
                    <a:lnTo>
                      <a:pt x="39687" y="3872309"/>
                    </a:lnTo>
                    <a:lnTo>
                      <a:pt x="28575" y="3853262"/>
                    </a:lnTo>
                    <a:lnTo>
                      <a:pt x="19050" y="3831834"/>
                    </a:lnTo>
                    <a:lnTo>
                      <a:pt x="11112" y="3811200"/>
                    </a:lnTo>
                    <a:lnTo>
                      <a:pt x="5556" y="3788978"/>
                    </a:lnTo>
                    <a:lnTo>
                      <a:pt x="2381" y="3765963"/>
                    </a:lnTo>
                    <a:lnTo>
                      <a:pt x="0" y="3742948"/>
                    </a:lnTo>
                    <a:lnTo>
                      <a:pt x="794" y="3719932"/>
                    </a:lnTo>
                    <a:lnTo>
                      <a:pt x="3175" y="3696123"/>
                    </a:lnTo>
                    <a:lnTo>
                      <a:pt x="304006" y="1830304"/>
                    </a:lnTo>
                    <a:lnTo>
                      <a:pt x="308769" y="1807289"/>
                    </a:lnTo>
                    <a:lnTo>
                      <a:pt x="313531" y="1785861"/>
                    </a:lnTo>
                    <a:lnTo>
                      <a:pt x="318294" y="1764433"/>
                    </a:lnTo>
                    <a:lnTo>
                      <a:pt x="325437" y="1743005"/>
                    </a:lnTo>
                    <a:lnTo>
                      <a:pt x="332581" y="1721577"/>
                    </a:lnTo>
                    <a:lnTo>
                      <a:pt x="340519" y="1700942"/>
                    </a:lnTo>
                    <a:lnTo>
                      <a:pt x="349250" y="1681102"/>
                    </a:lnTo>
                    <a:lnTo>
                      <a:pt x="359569" y="1661261"/>
                    </a:lnTo>
                    <a:lnTo>
                      <a:pt x="369094" y="1641420"/>
                    </a:lnTo>
                    <a:lnTo>
                      <a:pt x="380206" y="1623167"/>
                    </a:lnTo>
                    <a:lnTo>
                      <a:pt x="391319" y="1604120"/>
                    </a:lnTo>
                    <a:lnTo>
                      <a:pt x="403225" y="1585866"/>
                    </a:lnTo>
                    <a:lnTo>
                      <a:pt x="416719" y="1567613"/>
                    </a:lnTo>
                    <a:lnTo>
                      <a:pt x="429419" y="1551740"/>
                    </a:lnTo>
                    <a:lnTo>
                      <a:pt x="443706" y="1535074"/>
                    </a:lnTo>
                    <a:lnTo>
                      <a:pt x="459581" y="1518408"/>
                    </a:lnTo>
                    <a:lnTo>
                      <a:pt x="474663" y="1503329"/>
                    </a:lnTo>
                    <a:lnTo>
                      <a:pt x="489744" y="1487457"/>
                    </a:lnTo>
                    <a:lnTo>
                      <a:pt x="506413" y="1473171"/>
                    </a:lnTo>
                    <a:lnTo>
                      <a:pt x="523081" y="1460473"/>
                    </a:lnTo>
                    <a:lnTo>
                      <a:pt x="540544" y="1446981"/>
                    </a:lnTo>
                    <a:lnTo>
                      <a:pt x="558006" y="1435077"/>
                    </a:lnTo>
                    <a:lnTo>
                      <a:pt x="577056" y="1423173"/>
                    </a:lnTo>
                    <a:lnTo>
                      <a:pt x="595313" y="1412062"/>
                    </a:lnTo>
                    <a:lnTo>
                      <a:pt x="615156" y="1400951"/>
                    </a:lnTo>
                    <a:lnTo>
                      <a:pt x="635000" y="1391428"/>
                    </a:lnTo>
                    <a:lnTo>
                      <a:pt x="654844" y="1382698"/>
                    </a:lnTo>
                    <a:lnTo>
                      <a:pt x="675481" y="1373174"/>
                    </a:lnTo>
                    <a:lnTo>
                      <a:pt x="696913" y="1366825"/>
                    </a:lnTo>
                    <a:lnTo>
                      <a:pt x="718344" y="1358889"/>
                    </a:lnTo>
                    <a:lnTo>
                      <a:pt x="740569" y="1354127"/>
                    </a:lnTo>
                    <a:lnTo>
                      <a:pt x="762794" y="1348572"/>
                    </a:lnTo>
                    <a:close/>
                    <a:moveTo>
                      <a:pt x="1457276" y="0"/>
                    </a:moveTo>
                    <a:cubicBezTo>
                      <a:pt x="1769427" y="0"/>
                      <a:pt x="2022476" y="253049"/>
                      <a:pt x="2022476" y="565200"/>
                    </a:cubicBezTo>
                    <a:cubicBezTo>
                      <a:pt x="2022476" y="877351"/>
                      <a:pt x="1769427" y="1130400"/>
                      <a:pt x="1457276" y="1130400"/>
                    </a:cubicBezTo>
                    <a:cubicBezTo>
                      <a:pt x="1145125" y="1130400"/>
                      <a:pt x="892076" y="877351"/>
                      <a:pt x="892076" y="565200"/>
                    </a:cubicBezTo>
                    <a:cubicBezTo>
                      <a:pt x="892076" y="253049"/>
                      <a:pt x="1145125" y="0"/>
                      <a:pt x="1457276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>
                  <a:latin typeface="微软雅黑"/>
                  <a:ea typeface="微软雅黑"/>
                  <a:cs typeface="+mn-ea"/>
                  <a:sym typeface="微软雅黑"/>
                </a:endParaRPr>
              </a:p>
            </p:txBody>
          </p:sp>
          <p:sp>
            <p:nvSpPr>
              <p:cNvPr id="58" name="任意多边形 78">
                <a:extLst>
                  <a:ext uri="{FF2B5EF4-FFF2-40B4-BE49-F238E27FC236}">
                    <a16:creationId xmlns:a16="http://schemas.microsoft.com/office/drawing/2014/main" xmlns="" id="{E4FBA9D1-F375-4456-B992-9DFA7D0FD0FA}"/>
                  </a:ext>
                </a:extLst>
              </p:cNvPr>
              <p:cNvSpPr/>
              <p:nvPr/>
            </p:nvSpPr>
            <p:spPr>
              <a:xfrm>
                <a:off x="12316201" y="3128963"/>
                <a:ext cx="2332038" cy="6456362"/>
              </a:xfrm>
              <a:custGeom>
                <a:avLst/>
                <a:gdLst>
                  <a:gd name="connsiteX0" fmla="*/ 461806 w 2332038"/>
                  <a:gd name="connsiteY0" fmla="*/ 1287462 h 6456362"/>
                  <a:gd name="connsiteX1" fmla="*/ 677632 w 2332038"/>
                  <a:gd name="connsiteY1" fmla="*/ 2108074 h 6456362"/>
                  <a:gd name="connsiteX2" fmla="*/ 794274 w 2332038"/>
                  <a:gd name="connsiteY2" fmla="*/ 1538249 h 6456362"/>
                  <a:gd name="connsiteX3" fmla="*/ 680013 w 2332038"/>
                  <a:gd name="connsiteY3" fmla="*/ 1424760 h 6456362"/>
                  <a:gd name="connsiteX4" fmla="*/ 808556 w 2332038"/>
                  <a:gd name="connsiteY4" fmla="*/ 1296986 h 6456362"/>
                  <a:gd name="connsiteX5" fmla="*/ 875209 w 2332038"/>
                  <a:gd name="connsiteY5" fmla="*/ 1296986 h 6456362"/>
                  <a:gd name="connsiteX6" fmla="*/ 941861 w 2332038"/>
                  <a:gd name="connsiteY6" fmla="*/ 1296986 h 6456362"/>
                  <a:gd name="connsiteX7" fmla="*/ 1069611 w 2332038"/>
                  <a:gd name="connsiteY7" fmla="*/ 1424760 h 6456362"/>
                  <a:gd name="connsiteX8" fmla="*/ 956144 w 2332038"/>
                  <a:gd name="connsiteY8" fmla="*/ 1538249 h 6456362"/>
                  <a:gd name="connsiteX9" fmla="*/ 1072785 w 2332038"/>
                  <a:gd name="connsiteY9" fmla="*/ 2108074 h 6456362"/>
                  <a:gd name="connsiteX10" fmla="*/ 1287818 w 2332038"/>
                  <a:gd name="connsiteY10" fmla="*/ 1287462 h 6456362"/>
                  <a:gd name="connsiteX11" fmla="*/ 1570297 w 2332038"/>
                  <a:gd name="connsiteY11" fmla="*/ 1348572 h 6456362"/>
                  <a:gd name="connsiteX12" fmla="*/ 1592515 w 2332038"/>
                  <a:gd name="connsiteY12" fmla="*/ 1354127 h 6456362"/>
                  <a:gd name="connsiteX13" fmla="*/ 1614732 w 2332038"/>
                  <a:gd name="connsiteY13" fmla="*/ 1358889 h 6456362"/>
                  <a:gd name="connsiteX14" fmla="*/ 1635363 w 2332038"/>
                  <a:gd name="connsiteY14" fmla="*/ 1366825 h 6456362"/>
                  <a:gd name="connsiteX15" fmla="*/ 1657580 w 2332038"/>
                  <a:gd name="connsiteY15" fmla="*/ 1373174 h 6456362"/>
                  <a:gd name="connsiteX16" fmla="*/ 1677417 w 2332038"/>
                  <a:gd name="connsiteY16" fmla="*/ 1382698 h 6456362"/>
                  <a:gd name="connsiteX17" fmla="*/ 1698048 w 2332038"/>
                  <a:gd name="connsiteY17" fmla="*/ 1391428 h 6456362"/>
                  <a:gd name="connsiteX18" fmla="*/ 1717885 w 2332038"/>
                  <a:gd name="connsiteY18" fmla="*/ 1400951 h 6456362"/>
                  <a:gd name="connsiteX19" fmla="*/ 1736135 w 2332038"/>
                  <a:gd name="connsiteY19" fmla="*/ 1412062 h 6456362"/>
                  <a:gd name="connsiteX20" fmla="*/ 1755178 w 2332038"/>
                  <a:gd name="connsiteY20" fmla="*/ 1423173 h 6456362"/>
                  <a:gd name="connsiteX21" fmla="*/ 1773428 w 2332038"/>
                  <a:gd name="connsiteY21" fmla="*/ 1435077 h 6456362"/>
                  <a:gd name="connsiteX22" fmla="*/ 1792472 w 2332038"/>
                  <a:gd name="connsiteY22" fmla="*/ 1446981 h 6456362"/>
                  <a:gd name="connsiteX23" fmla="*/ 1809135 w 2332038"/>
                  <a:gd name="connsiteY23" fmla="*/ 1460473 h 6456362"/>
                  <a:gd name="connsiteX24" fmla="*/ 1826591 w 2332038"/>
                  <a:gd name="connsiteY24" fmla="*/ 1473171 h 6456362"/>
                  <a:gd name="connsiteX25" fmla="*/ 1843254 w 2332038"/>
                  <a:gd name="connsiteY25" fmla="*/ 1487457 h 6456362"/>
                  <a:gd name="connsiteX26" fmla="*/ 1858331 w 2332038"/>
                  <a:gd name="connsiteY26" fmla="*/ 1503329 h 6456362"/>
                  <a:gd name="connsiteX27" fmla="*/ 1873407 w 2332038"/>
                  <a:gd name="connsiteY27" fmla="*/ 1518408 h 6456362"/>
                  <a:gd name="connsiteX28" fmla="*/ 1887689 w 2332038"/>
                  <a:gd name="connsiteY28" fmla="*/ 1535074 h 6456362"/>
                  <a:gd name="connsiteX29" fmla="*/ 1901972 w 2332038"/>
                  <a:gd name="connsiteY29" fmla="*/ 1551740 h 6456362"/>
                  <a:gd name="connsiteX30" fmla="*/ 1916255 w 2332038"/>
                  <a:gd name="connsiteY30" fmla="*/ 1567613 h 6456362"/>
                  <a:gd name="connsiteX31" fmla="*/ 1928950 w 2332038"/>
                  <a:gd name="connsiteY31" fmla="*/ 1585866 h 6456362"/>
                  <a:gd name="connsiteX32" fmla="*/ 1940853 w 2332038"/>
                  <a:gd name="connsiteY32" fmla="*/ 1604120 h 6456362"/>
                  <a:gd name="connsiteX33" fmla="*/ 1952755 w 2332038"/>
                  <a:gd name="connsiteY33" fmla="*/ 1623167 h 6456362"/>
                  <a:gd name="connsiteX34" fmla="*/ 1963863 w 2332038"/>
                  <a:gd name="connsiteY34" fmla="*/ 1641420 h 6456362"/>
                  <a:gd name="connsiteX35" fmla="*/ 1973385 w 2332038"/>
                  <a:gd name="connsiteY35" fmla="*/ 1661261 h 6456362"/>
                  <a:gd name="connsiteX36" fmla="*/ 1983700 w 2332038"/>
                  <a:gd name="connsiteY36" fmla="*/ 1681102 h 6456362"/>
                  <a:gd name="connsiteX37" fmla="*/ 1990842 w 2332038"/>
                  <a:gd name="connsiteY37" fmla="*/ 1700942 h 6456362"/>
                  <a:gd name="connsiteX38" fmla="*/ 2000364 w 2332038"/>
                  <a:gd name="connsiteY38" fmla="*/ 1721577 h 6456362"/>
                  <a:gd name="connsiteX39" fmla="*/ 2006711 w 2332038"/>
                  <a:gd name="connsiteY39" fmla="*/ 1743005 h 6456362"/>
                  <a:gd name="connsiteX40" fmla="*/ 2013059 w 2332038"/>
                  <a:gd name="connsiteY40" fmla="*/ 1764433 h 6456362"/>
                  <a:gd name="connsiteX41" fmla="*/ 2018614 w 2332038"/>
                  <a:gd name="connsiteY41" fmla="*/ 1785861 h 6456362"/>
                  <a:gd name="connsiteX42" fmla="*/ 2024168 w 2332038"/>
                  <a:gd name="connsiteY42" fmla="*/ 1807289 h 6456362"/>
                  <a:gd name="connsiteX43" fmla="*/ 2027342 w 2332038"/>
                  <a:gd name="connsiteY43" fmla="*/ 1830304 h 6456362"/>
                  <a:gd name="connsiteX44" fmla="*/ 2329658 w 2332038"/>
                  <a:gd name="connsiteY44" fmla="*/ 3696123 h 6456362"/>
                  <a:gd name="connsiteX45" fmla="*/ 2332038 w 2332038"/>
                  <a:gd name="connsiteY45" fmla="*/ 3719932 h 6456362"/>
                  <a:gd name="connsiteX46" fmla="*/ 2332038 w 2332038"/>
                  <a:gd name="connsiteY46" fmla="*/ 3742948 h 6456362"/>
                  <a:gd name="connsiteX47" fmla="*/ 2330451 w 2332038"/>
                  <a:gd name="connsiteY47" fmla="*/ 3765963 h 6456362"/>
                  <a:gd name="connsiteX48" fmla="*/ 2326484 w 2332038"/>
                  <a:gd name="connsiteY48" fmla="*/ 3788978 h 6456362"/>
                  <a:gd name="connsiteX49" fmla="*/ 2320929 w 2332038"/>
                  <a:gd name="connsiteY49" fmla="*/ 3811200 h 6456362"/>
                  <a:gd name="connsiteX50" fmla="*/ 2312995 w 2332038"/>
                  <a:gd name="connsiteY50" fmla="*/ 3831834 h 6456362"/>
                  <a:gd name="connsiteX51" fmla="*/ 2304266 w 2332038"/>
                  <a:gd name="connsiteY51" fmla="*/ 3853262 h 6456362"/>
                  <a:gd name="connsiteX52" fmla="*/ 2292364 w 2332038"/>
                  <a:gd name="connsiteY52" fmla="*/ 3872309 h 6456362"/>
                  <a:gd name="connsiteX53" fmla="*/ 2278875 w 2332038"/>
                  <a:gd name="connsiteY53" fmla="*/ 3890562 h 6456362"/>
                  <a:gd name="connsiteX54" fmla="*/ 2264592 w 2332038"/>
                  <a:gd name="connsiteY54" fmla="*/ 3908022 h 6456362"/>
                  <a:gd name="connsiteX55" fmla="*/ 2247929 w 2332038"/>
                  <a:gd name="connsiteY55" fmla="*/ 3923101 h 6456362"/>
                  <a:gd name="connsiteX56" fmla="*/ 2230473 w 2332038"/>
                  <a:gd name="connsiteY56" fmla="*/ 3938180 h 6456362"/>
                  <a:gd name="connsiteX57" fmla="*/ 2212223 w 2332038"/>
                  <a:gd name="connsiteY57" fmla="*/ 3950878 h 6456362"/>
                  <a:gd name="connsiteX58" fmla="*/ 2192386 w 2332038"/>
                  <a:gd name="connsiteY58" fmla="*/ 3961989 h 6456362"/>
                  <a:gd name="connsiteX59" fmla="*/ 2170168 w 2332038"/>
                  <a:gd name="connsiteY59" fmla="*/ 3971512 h 6456362"/>
                  <a:gd name="connsiteX60" fmla="*/ 2147157 w 2332038"/>
                  <a:gd name="connsiteY60" fmla="*/ 3979449 h 6456362"/>
                  <a:gd name="connsiteX61" fmla="*/ 2133668 w 2332038"/>
                  <a:gd name="connsiteY61" fmla="*/ 3982623 h 6456362"/>
                  <a:gd name="connsiteX62" fmla="*/ 2120972 w 2332038"/>
                  <a:gd name="connsiteY62" fmla="*/ 3985004 h 6456362"/>
                  <a:gd name="connsiteX63" fmla="*/ 2107483 w 2332038"/>
                  <a:gd name="connsiteY63" fmla="*/ 3986591 h 6456362"/>
                  <a:gd name="connsiteX64" fmla="*/ 2094788 w 2332038"/>
                  <a:gd name="connsiteY64" fmla="*/ 3988179 h 6456362"/>
                  <a:gd name="connsiteX65" fmla="*/ 2081298 w 2332038"/>
                  <a:gd name="connsiteY65" fmla="*/ 3988179 h 6456362"/>
                  <a:gd name="connsiteX66" fmla="*/ 2067809 w 2332038"/>
                  <a:gd name="connsiteY66" fmla="*/ 3988179 h 6456362"/>
                  <a:gd name="connsiteX67" fmla="*/ 2055114 w 2332038"/>
                  <a:gd name="connsiteY67" fmla="*/ 3986591 h 6456362"/>
                  <a:gd name="connsiteX68" fmla="*/ 2041624 w 2332038"/>
                  <a:gd name="connsiteY68" fmla="*/ 3985004 h 6456362"/>
                  <a:gd name="connsiteX69" fmla="*/ 2029722 w 2332038"/>
                  <a:gd name="connsiteY69" fmla="*/ 3982623 h 6456362"/>
                  <a:gd name="connsiteX70" fmla="*/ 2016233 w 2332038"/>
                  <a:gd name="connsiteY70" fmla="*/ 3980242 h 6456362"/>
                  <a:gd name="connsiteX71" fmla="*/ 1992429 w 2332038"/>
                  <a:gd name="connsiteY71" fmla="*/ 3972306 h 6456362"/>
                  <a:gd name="connsiteX72" fmla="*/ 1969418 w 2332038"/>
                  <a:gd name="connsiteY72" fmla="*/ 3961989 h 6456362"/>
                  <a:gd name="connsiteX73" fmla="*/ 1946407 w 2332038"/>
                  <a:gd name="connsiteY73" fmla="*/ 3949291 h 6456362"/>
                  <a:gd name="connsiteX74" fmla="*/ 1924983 w 2332038"/>
                  <a:gd name="connsiteY74" fmla="*/ 3935006 h 6456362"/>
                  <a:gd name="connsiteX75" fmla="*/ 1906733 w 2332038"/>
                  <a:gd name="connsiteY75" fmla="*/ 3917546 h 6456362"/>
                  <a:gd name="connsiteX76" fmla="*/ 1889276 w 2332038"/>
                  <a:gd name="connsiteY76" fmla="*/ 3900086 h 6456362"/>
                  <a:gd name="connsiteX77" fmla="*/ 1880548 w 2332038"/>
                  <a:gd name="connsiteY77" fmla="*/ 3888975 h 6456362"/>
                  <a:gd name="connsiteX78" fmla="*/ 1872613 w 2332038"/>
                  <a:gd name="connsiteY78" fmla="*/ 3879452 h 6456362"/>
                  <a:gd name="connsiteX79" fmla="*/ 1866265 w 2332038"/>
                  <a:gd name="connsiteY79" fmla="*/ 3868341 h 6456362"/>
                  <a:gd name="connsiteX80" fmla="*/ 1859124 w 2332038"/>
                  <a:gd name="connsiteY80" fmla="*/ 3857230 h 6456362"/>
                  <a:gd name="connsiteX81" fmla="*/ 1853570 w 2332038"/>
                  <a:gd name="connsiteY81" fmla="*/ 3845326 h 6456362"/>
                  <a:gd name="connsiteX82" fmla="*/ 1848809 w 2332038"/>
                  <a:gd name="connsiteY82" fmla="*/ 3833421 h 6456362"/>
                  <a:gd name="connsiteX83" fmla="*/ 1843254 w 2332038"/>
                  <a:gd name="connsiteY83" fmla="*/ 3820723 h 6456362"/>
                  <a:gd name="connsiteX84" fmla="*/ 1838494 w 2332038"/>
                  <a:gd name="connsiteY84" fmla="*/ 3808025 h 6456362"/>
                  <a:gd name="connsiteX85" fmla="*/ 1835320 w 2332038"/>
                  <a:gd name="connsiteY85" fmla="*/ 3794533 h 6456362"/>
                  <a:gd name="connsiteX86" fmla="*/ 1832939 w 2332038"/>
                  <a:gd name="connsiteY86" fmla="*/ 3781835 h 6456362"/>
                  <a:gd name="connsiteX87" fmla="*/ 1609178 w 2332038"/>
                  <a:gd name="connsiteY87" fmla="*/ 2545363 h 6456362"/>
                  <a:gd name="connsiteX88" fmla="*/ 1582199 w 2332038"/>
                  <a:gd name="connsiteY88" fmla="*/ 3331848 h 6456362"/>
                  <a:gd name="connsiteX89" fmla="*/ 1581406 w 2332038"/>
                  <a:gd name="connsiteY89" fmla="*/ 3387402 h 6456362"/>
                  <a:gd name="connsiteX90" fmla="*/ 1581406 w 2332038"/>
                  <a:gd name="connsiteY90" fmla="*/ 3440575 h 6456362"/>
                  <a:gd name="connsiteX91" fmla="*/ 1583786 w 2332038"/>
                  <a:gd name="connsiteY91" fmla="*/ 3496129 h 6456362"/>
                  <a:gd name="connsiteX92" fmla="*/ 1586167 w 2332038"/>
                  <a:gd name="connsiteY92" fmla="*/ 3549302 h 6456362"/>
                  <a:gd name="connsiteX93" fmla="*/ 1749624 w 2332038"/>
                  <a:gd name="connsiteY93" fmla="*/ 6119070 h 6456362"/>
                  <a:gd name="connsiteX94" fmla="*/ 1750417 w 2332038"/>
                  <a:gd name="connsiteY94" fmla="*/ 6136530 h 6456362"/>
                  <a:gd name="connsiteX95" fmla="*/ 1750417 w 2332038"/>
                  <a:gd name="connsiteY95" fmla="*/ 6153196 h 6456362"/>
                  <a:gd name="connsiteX96" fmla="*/ 1749624 w 2332038"/>
                  <a:gd name="connsiteY96" fmla="*/ 6169862 h 6456362"/>
                  <a:gd name="connsiteX97" fmla="*/ 1747243 w 2332038"/>
                  <a:gd name="connsiteY97" fmla="*/ 6185735 h 6456362"/>
                  <a:gd name="connsiteX98" fmla="*/ 1744069 w 2332038"/>
                  <a:gd name="connsiteY98" fmla="*/ 6202401 h 6456362"/>
                  <a:gd name="connsiteX99" fmla="*/ 1740896 w 2332038"/>
                  <a:gd name="connsiteY99" fmla="*/ 6218273 h 6456362"/>
                  <a:gd name="connsiteX100" fmla="*/ 1736135 w 2332038"/>
                  <a:gd name="connsiteY100" fmla="*/ 6234146 h 6456362"/>
                  <a:gd name="connsiteX101" fmla="*/ 1730580 w 2332038"/>
                  <a:gd name="connsiteY101" fmla="*/ 6248431 h 6456362"/>
                  <a:gd name="connsiteX102" fmla="*/ 1725026 w 2332038"/>
                  <a:gd name="connsiteY102" fmla="*/ 6264304 h 6456362"/>
                  <a:gd name="connsiteX103" fmla="*/ 1718678 w 2332038"/>
                  <a:gd name="connsiteY103" fmla="*/ 6278589 h 6456362"/>
                  <a:gd name="connsiteX104" fmla="*/ 1710743 w 2332038"/>
                  <a:gd name="connsiteY104" fmla="*/ 6292875 h 6456362"/>
                  <a:gd name="connsiteX105" fmla="*/ 1703602 w 2332038"/>
                  <a:gd name="connsiteY105" fmla="*/ 6305573 h 6456362"/>
                  <a:gd name="connsiteX106" fmla="*/ 1694874 w 2332038"/>
                  <a:gd name="connsiteY106" fmla="*/ 6319065 h 6456362"/>
                  <a:gd name="connsiteX107" fmla="*/ 1686145 w 2332038"/>
                  <a:gd name="connsiteY107" fmla="*/ 6332556 h 6456362"/>
                  <a:gd name="connsiteX108" fmla="*/ 1675037 w 2332038"/>
                  <a:gd name="connsiteY108" fmla="*/ 6344461 h 6456362"/>
                  <a:gd name="connsiteX109" fmla="*/ 1664721 w 2332038"/>
                  <a:gd name="connsiteY109" fmla="*/ 6356365 h 6456362"/>
                  <a:gd name="connsiteX110" fmla="*/ 1653613 w 2332038"/>
                  <a:gd name="connsiteY110" fmla="*/ 6367475 h 6456362"/>
                  <a:gd name="connsiteX111" fmla="*/ 1641711 w 2332038"/>
                  <a:gd name="connsiteY111" fmla="*/ 6378587 h 6456362"/>
                  <a:gd name="connsiteX112" fmla="*/ 1629808 w 2332038"/>
                  <a:gd name="connsiteY112" fmla="*/ 6388110 h 6456362"/>
                  <a:gd name="connsiteX113" fmla="*/ 1617906 w 2332038"/>
                  <a:gd name="connsiteY113" fmla="*/ 6398427 h 6456362"/>
                  <a:gd name="connsiteX114" fmla="*/ 1604417 w 2332038"/>
                  <a:gd name="connsiteY114" fmla="*/ 6407157 h 6456362"/>
                  <a:gd name="connsiteX115" fmla="*/ 1590134 w 2332038"/>
                  <a:gd name="connsiteY115" fmla="*/ 6414299 h 6456362"/>
                  <a:gd name="connsiteX116" fmla="*/ 1577439 w 2332038"/>
                  <a:gd name="connsiteY116" fmla="*/ 6422236 h 6456362"/>
                  <a:gd name="connsiteX117" fmla="*/ 1561569 w 2332038"/>
                  <a:gd name="connsiteY117" fmla="*/ 6428585 h 6456362"/>
                  <a:gd name="connsiteX118" fmla="*/ 1547286 w 2332038"/>
                  <a:gd name="connsiteY118" fmla="*/ 6435727 h 6456362"/>
                  <a:gd name="connsiteX119" fmla="*/ 1532210 w 2332038"/>
                  <a:gd name="connsiteY119" fmla="*/ 6441283 h 6456362"/>
                  <a:gd name="connsiteX120" fmla="*/ 1516341 w 2332038"/>
                  <a:gd name="connsiteY120" fmla="*/ 6445251 h 6456362"/>
                  <a:gd name="connsiteX121" fmla="*/ 1500471 w 2332038"/>
                  <a:gd name="connsiteY121" fmla="*/ 6450013 h 6456362"/>
                  <a:gd name="connsiteX122" fmla="*/ 1484601 w 2332038"/>
                  <a:gd name="connsiteY122" fmla="*/ 6451600 h 6456362"/>
                  <a:gd name="connsiteX123" fmla="*/ 1468732 w 2332038"/>
                  <a:gd name="connsiteY123" fmla="*/ 6453981 h 6456362"/>
                  <a:gd name="connsiteX124" fmla="*/ 1450482 w 2332038"/>
                  <a:gd name="connsiteY124" fmla="*/ 6455569 h 6456362"/>
                  <a:gd name="connsiteX125" fmla="*/ 1434612 w 2332038"/>
                  <a:gd name="connsiteY125" fmla="*/ 6456362 h 6456362"/>
                  <a:gd name="connsiteX126" fmla="*/ 1418743 w 2332038"/>
                  <a:gd name="connsiteY126" fmla="*/ 6456362 h 6456362"/>
                  <a:gd name="connsiteX127" fmla="*/ 1403666 w 2332038"/>
                  <a:gd name="connsiteY127" fmla="*/ 6455569 h 6456362"/>
                  <a:gd name="connsiteX128" fmla="*/ 1389384 w 2332038"/>
                  <a:gd name="connsiteY128" fmla="*/ 6453187 h 6456362"/>
                  <a:gd name="connsiteX129" fmla="*/ 1375101 w 2332038"/>
                  <a:gd name="connsiteY129" fmla="*/ 6450807 h 6456362"/>
                  <a:gd name="connsiteX130" fmla="*/ 1360819 w 2332038"/>
                  <a:gd name="connsiteY130" fmla="*/ 6447632 h 6456362"/>
                  <a:gd name="connsiteX131" fmla="*/ 1346536 w 2332038"/>
                  <a:gd name="connsiteY131" fmla="*/ 6444457 h 6456362"/>
                  <a:gd name="connsiteX132" fmla="*/ 1332253 w 2332038"/>
                  <a:gd name="connsiteY132" fmla="*/ 6439696 h 6456362"/>
                  <a:gd name="connsiteX133" fmla="*/ 1318764 w 2332038"/>
                  <a:gd name="connsiteY133" fmla="*/ 6434141 h 6456362"/>
                  <a:gd name="connsiteX134" fmla="*/ 1292579 w 2332038"/>
                  <a:gd name="connsiteY134" fmla="*/ 6423029 h 6456362"/>
                  <a:gd name="connsiteX135" fmla="*/ 1267188 w 2332038"/>
                  <a:gd name="connsiteY135" fmla="*/ 6408745 h 6456362"/>
                  <a:gd name="connsiteX136" fmla="*/ 1244177 w 2332038"/>
                  <a:gd name="connsiteY136" fmla="*/ 6392871 h 6456362"/>
                  <a:gd name="connsiteX137" fmla="*/ 1221960 w 2332038"/>
                  <a:gd name="connsiteY137" fmla="*/ 6375412 h 6456362"/>
                  <a:gd name="connsiteX138" fmla="*/ 1201329 w 2332038"/>
                  <a:gd name="connsiteY138" fmla="*/ 6355571 h 6456362"/>
                  <a:gd name="connsiteX139" fmla="*/ 1183872 w 2332038"/>
                  <a:gd name="connsiteY139" fmla="*/ 6333349 h 6456362"/>
                  <a:gd name="connsiteX140" fmla="*/ 1167209 w 2332038"/>
                  <a:gd name="connsiteY140" fmla="*/ 6309541 h 6456362"/>
                  <a:gd name="connsiteX141" fmla="*/ 1152927 w 2332038"/>
                  <a:gd name="connsiteY141" fmla="*/ 6284939 h 6456362"/>
                  <a:gd name="connsiteX142" fmla="*/ 1146579 w 2332038"/>
                  <a:gd name="connsiteY142" fmla="*/ 6271447 h 6456362"/>
                  <a:gd name="connsiteX143" fmla="*/ 1141025 w 2332038"/>
                  <a:gd name="connsiteY143" fmla="*/ 6258749 h 6456362"/>
                  <a:gd name="connsiteX144" fmla="*/ 1135470 w 2332038"/>
                  <a:gd name="connsiteY144" fmla="*/ 6244463 h 6456362"/>
                  <a:gd name="connsiteX145" fmla="*/ 1131503 w 2332038"/>
                  <a:gd name="connsiteY145" fmla="*/ 6230971 h 6456362"/>
                  <a:gd name="connsiteX146" fmla="*/ 1126742 w 2332038"/>
                  <a:gd name="connsiteY146" fmla="*/ 6216687 h 6456362"/>
                  <a:gd name="connsiteX147" fmla="*/ 1123568 w 2332038"/>
                  <a:gd name="connsiteY147" fmla="*/ 6202401 h 6456362"/>
                  <a:gd name="connsiteX148" fmla="*/ 1121188 w 2332038"/>
                  <a:gd name="connsiteY148" fmla="*/ 6187322 h 6456362"/>
                  <a:gd name="connsiteX149" fmla="*/ 1118807 w 2332038"/>
                  <a:gd name="connsiteY149" fmla="*/ 6171449 h 6456362"/>
                  <a:gd name="connsiteX150" fmla="*/ 875209 w 2332038"/>
                  <a:gd name="connsiteY150" fmla="*/ 3814374 h 6456362"/>
                  <a:gd name="connsiteX151" fmla="*/ 631610 w 2332038"/>
                  <a:gd name="connsiteY151" fmla="*/ 6171449 h 6456362"/>
                  <a:gd name="connsiteX152" fmla="*/ 629230 w 2332038"/>
                  <a:gd name="connsiteY152" fmla="*/ 6187322 h 6456362"/>
                  <a:gd name="connsiteX153" fmla="*/ 626849 w 2332038"/>
                  <a:gd name="connsiteY153" fmla="*/ 6202401 h 6456362"/>
                  <a:gd name="connsiteX154" fmla="*/ 623676 w 2332038"/>
                  <a:gd name="connsiteY154" fmla="*/ 6216687 h 6456362"/>
                  <a:gd name="connsiteX155" fmla="*/ 618915 w 2332038"/>
                  <a:gd name="connsiteY155" fmla="*/ 6230971 h 6456362"/>
                  <a:gd name="connsiteX156" fmla="*/ 614947 w 2332038"/>
                  <a:gd name="connsiteY156" fmla="*/ 6244463 h 6456362"/>
                  <a:gd name="connsiteX157" fmla="*/ 609393 w 2332038"/>
                  <a:gd name="connsiteY157" fmla="*/ 6258749 h 6456362"/>
                  <a:gd name="connsiteX158" fmla="*/ 603839 w 2332038"/>
                  <a:gd name="connsiteY158" fmla="*/ 6271447 h 6456362"/>
                  <a:gd name="connsiteX159" fmla="*/ 597491 w 2332038"/>
                  <a:gd name="connsiteY159" fmla="*/ 6284939 h 6456362"/>
                  <a:gd name="connsiteX160" fmla="*/ 583208 w 2332038"/>
                  <a:gd name="connsiteY160" fmla="*/ 6309541 h 6456362"/>
                  <a:gd name="connsiteX161" fmla="*/ 566545 w 2332038"/>
                  <a:gd name="connsiteY161" fmla="*/ 6333349 h 6456362"/>
                  <a:gd name="connsiteX162" fmla="*/ 549088 w 2332038"/>
                  <a:gd name="connsiteY162" fmla="*/ 6355571 h 6456362"/>
                  <a:gd name="connsiteX163" fmla="*/ 528458 w 2332038"/>
                  <a:gd name="connsiteY163" fmla="*/ 6375412 h 6456362"/>
                  <a:gd name="connsiteX164" fmla="*/ 506241 w 2332038"/>
                  <a:gd name="connsiteY164" fmla="*/ 6392871 h 6456362"/>
                  <a:gd name="connsiteX165" fmla="*/ 483230 w 2332038"/>
                  <a:gd name="connsiteY165" fmla="*/ 6408745 h 6456362"/>
                  <a:gd name="connsiteX166" fmla="*/ 457838 w 2332038"/>
                  <a:gd name="connsiteY166" fmla="*/ 6423029 h 6456362"/>
                  <a:gd name="connsiteX167" fmla="*/ 431653 w 2332038"/>
                  <a:gd name="connsiteY167" fmla="*/ 6434141 h 6456362"/>
                  <a:gd name="connsiteX168" fmla="*/ 418164 w 2332038"/>
                  <a:gd name="connsiteY168" fmla="*/ 6439696 h 6456362"/>
                  <a:gd name="connsiteX169" fmla="*/ 403882 w 2332038"/>
                  <a:gd name="connsiteY169" fmla="*/ 6444457 h 6456362"/>
                  <a:gd name="connsiteX170" fmla="*/ 389599 w 2332038"/>
                  <a:gd name="connsiteY170" fmla="*/ 6447632 h 6456362"/>
                  <a:gd name="connsiteX171" fmla="*/ 375316 w 2332038"/>
                  <a:gd name="connsiteY171" fmla="*/ 6450807 h 6456362"/>
                  <a:gd name="connsiteX172" fmla="*/ 361034 w 2332038"/>
                  <a:gd name="connsiteY172" fmla="*/ 6453187 h 6456362"/>
                  <a:gd name="connsiteX173" fmla="*/ 346751 w 2332038"/>
                  <a:gd name="connsiteY173" fmla="*/ 6455569 h 6456362"/>
                  <a:gd name="connsiteX174" fmla="*/ 331675 w 2332038"/>
                  <a:gd name="connsiteY174" fmla="*/ 6456362 h 6456362"/>
                  <a:gd name="connsiteX175" fmla="*/ 315805 w 2332038"/>
                  <a:gd name="connsiteY175" fmla="*/ 6456362 h 6456362"/>
                  <a:gd name="connsiteX176" fmla="*/ 299935 w 2332038"/>
                  <a:gd name="connsiteY176" fmla="*/ 6455569 h 6456362"/>
                  <a:gd name="connsiteX177" fmla="*/ 281685 w 2332038"/>
                  <a:gd name="connsiteY177" fmla="*/ 6453981 h 6456362"/>
                  <a:gd name="connsiteX178" fmla="*/ 265816 w 2332038"/>
                  <a:gd name="connsiteY178" fmla="*/ 6451600 h 6456362"/>
                  <a:gd name="connsiteX179" fmla="*/ 249946 w 2332038"/>
                  <a:gd name="connsiteY179" fmla="*/ 6450013 h 6456362"/>
                  <a:gd name="connsiteX180" fmla="*/ 234076 w 2332038"/>
                  <a:gd name="connsiteY180" fmla="*/ 6445251 h 6456362"/>
                  <a:gd name="connsiteX181" fmla="*/ 218207 w 2332038"/>
                  <a:gd name="connsiteY181" fmla="*/ 6441283 h 6456362"/>
                  <a:gd name="connsiteX182" fmla="*/ 203131 w 2332038"/>
                  <a:gd name="connsiteY182" fmla="*/ 6435727 h 6456362"/>
                  <a:gd name="connsiteX183" fmla="*/ 188848 w 2332038"/>
                  <a:gd name="connsiteY183" fmla="*/ 6428585 h 6456362"/>
                  <a:gd name="connsiteX184" fmla="*/ 172978 w 2332038"/>
                  <a:gd name="connsiteY184" fmla="*/ 6422236 h 6456362"/>
                  <a:gd name="connsiteX185" fmla="*/ 160283 w 2332038"/>
                  <a:gd name="connsiteY185" fmla="*/ 6414299 h 6456362"/>
                  <a:gd name="connsiteX186" fmla="*/ 146000 w 2332038"/>
                  <a:gd name="connsiteY186" fmla="*/ 6407157 h 6456362"/>
                  <a:gd name="connsiteX187" fmla="*/ 132511 w 2332038"/>
                  <a:gd name="connsiteY187" fmla="*/ 6398427 h 6456362"/>
                  <a:gd name="connsiteX188" fmla="*/ 120609 w 2332038"/>
                  <a:gd name="connsiteY188" fmla="*/ 6388110 h 6456362"/>
                  <a:gd name="connsiteX189" fmla="*/ 108707 w 2332038"/>
                  <a:gd name="connsiteY189" fmla="*/ 6378587 h 6456362"/>
                  <a:gd name="connsiteX190" fmla="*/ 96011 w 2332038"/>
                  <a:gd name="connsiteY190" fmla="*/ 6367475 h 6456362"/>
                  <a:gd name="connsiteX191" fmla="*/ 85696 w 2332038"/>
                  <a:gd name="connsiteY191" fmla="*/ 6356365 h 6456362"/>
                  <a:gd name="connsiteX192" fmla="*/ 74587 w 2332038"/>
                  <a:gd name="connsiteY192" fmla="*/ 6344461 h 6456362"/>
                  <a:gd name="connsiteX193" fmla="*/ 64272 w 2332038"/>
                  <a:gd name="connsiteY193" fmla="*/ 6332556 h 6456362"/>
                  <a:gd name="connsiteX194" fmla="*/ 55543 w 2332038"/>
                  <a:gd name="connsiteY194" fmla="*/ 6319065 h 6456362"/>
                  <a:gd name="connsiteX195" fmla="*/ 46815 w 2332038"/>
                  <a:gd name="connsiteY195" fmla="*/ 6305573 h 6456362"/>
                  <a:gd name="connsiteX196" fmla="*/ 39674 w 2332038"/>
                  <a:gd name="connsiteY196" fmla="*/ 6292875 h 6456362"/>
                  <a:gd name="connsiteX197" fmla="*/ 31739 w 2332038"/>
                  <a:gd name="connsiteY197" fmla="*/ 6278589 h 6456362"/>
                  <a:gd name="connsiteX198" fmla="*/ 25391 w 2332038"/>
                  <a:gd name="connsiteY198" fmla="*/ 6264304 h 6456362"/>
                  <a:gd name="connsiteX199" fmla="*/ 19837 w 2332038"/>
                  <a:gd name="connsiteY199" fmla="*/ 6248431 h 6456362"/>
                  <a:gd name="connsiteX200" fmla="*/ 14282 w 2332038"/>
                  <a:gd name="connsiteY200" fmla="*/ 6234146 h 6456362"/>
                  <a:gd name="connsiteX201" fmla="*/ 9522 w 2332038"/>
                  <a:gd name="connsiteY201" fmla="*/ 6218273 h 6456362"/>
                  <a:gd name="connsiteX202" fmla="*/ 6348 w 2332038"/>
                  <a:gd name="connsiteY202" fmla="*/ 6202401 h 6456362"/>
                  <a:gd name="connsiteX203" fmla="*/ 3174 w 2332038"/>
                  <a:gd name="connsiteY203" fmla="*/ 6185735 h 6456362"/>
                  <a:gd name="connsiteX204" fmla="*/ 793 w 2332038"/>
                  <a:gd name="connsiteY204" fmla="*/ 6169862 h 6456362"/>
                  <a:gd name="connsiteX205" fmla="*/ 0 w 2332038"/>
                  <a:gd name="connsiteY205" fmla="*/ 6153196 h 6456362"/>
                  <a:gd name="connsiteX206" fmla="*/ 0 w 2332038"/>
                  <a:gd name="connsiteY206" fmla="*/ 6136530 h 6456362"/>
                  <a:gd name="connsiteX207" fmla="*/ 793 w 2332038"/>
                  <a:gd name="connsiteY207" fmla="*/ 6119070 h 6456362"/>
                  <a:gd name="connsiteX208" fmla="*/ 131717 w 2332038"/>
                  <a:gd name="connsiteY208" fmla="*/ 4062780 h 6456362"/>
                  <a:gd name="connsiteX209" fmla="*/ 132511 w 2332038"/>
                  <a:gd name="connsiteY209" fmla="*/ 4062780 h 6456362"/>
                  <a:gd name="connsiteX210" fmla="*/ 155522 w 2332038"/>
                  <a:gd name="connsiteY210" fmla="*/ 4056431 h 6456362"/>
                  <a:gd name="connsiteX211" fmla="*/ 178533 w 2332038"/>
                  <a:gd name="connsiteY211" fmla="*/ 4047701 h 6456362"/>
                  <a:gd name="connsiteX212" fmla="*/ 200750 w 2332038"/>
                  <a:gd name="connsiteY212" fmla="*/ 4038177 h 6456362"/>
                  <a:gd name="connsiteX213" fmla="*/ 222968 w 2332038"/>
                  <a:gd name="connsiteY213" fmla="*/ 4028654 h 6456362"/>
                  <a:gd name="connsiteX214" fmla="*/ 243598 w 2332038"/>
                  <a:gd name="connsiteY214" fmla="*/ 4017543 h 6456362"/>
                  <a:gd name="connsiteX215" fmla="*/ 264229 w 2332038"/>
                  <a:gd name="connsiteY215" fmla="*/ 4005638 h 6456362"/>
                  <a:gd name="connsiteX216" fmla="*/ 284066 w 2332038"/>
                  <a:gd name="connsiteY216" fmla="*/ 3992147 h 6456362"/>
                  <a:gd name="connsiteX217" fmla="*/ 303109 w 2332038"/>
                  <a:gd name="connsiteY217" fmla="*/ 3979449 h 6456362"/>
                  <a:gd name="connsiteX218" fmla="*/ 321360 w 2332038"/>
                  <a:gd name="connsiteY218" fmla="*/ 3965163 h 6456362"/>
                  <a:gd name="connsiteX219" fmla="*/ 338816 w 2332038"/>
                  <a:gd name="connsiteY219" fmla="*/ 3949291 h 6456362"/>
                  <a:gd name="connsiteX220" fmla="*/ 355479 w 2332038"/>
                  <a:gd name="connsiteY220" fmla="*/ 3934212 h 6456362"/>
                  <a:gd name="connsiteX221" fmla="*/ 372142 w 2332038"/>
                  <a:gd name="connsiteY221" fmla="*/ 3917546 h 6456362"/>
                  <a:gd name="connsiteX222" fmla="*/ 387219 w 2332038"/>
                  <a:gd name="connsiteY222" fmla="*/ 3900086 h 6456362"/>
                  <a:gd name="connsiteX223" fmla="*/ 401501 w 2332038"/>
                  <a:gd name="connsiteY223" fmla="*/ 3882626 h 6456362"/>
                  <a:gd name="connsiteX224" fmla="*/ 415784 w 2332038"/>
                  <a:gd name="connsiteY224" fmla="*/ 3863579 h 6456362"/>
                  <a:gd name="connsiteX225" fmla="*/ 428479 w 2332038"/>
                  <a:gd name="connsiteY225" fmla="*/ 3845326 h 6456362"/>
                  <a:gd name="connsiteX226" fmla="*/ 440382 w 2332038"/>
                  <a:gd name="connsiteY226" fmla="*/ 3825485 h 6456362"/>
                  <a:gd name="connsiteX227" fmla="*/ 451490 w 2332038"/>
                  <a:gd name="connsiteY227" fmla="*/ 3804851 h 6456362"/>
                  <a:gd name="connsiteX228" fmla="*/ 461806 w 2332038"/>
                  <a:gd name="connsiteY228" fmla="*/ 3783423 h 6456362"/>
                  <a:gd name="connsiteX229" fmla="*/ 471327 w 2332038"/>
                  <a:gd name="connsiteY229" fmla="*/ 3762788 h 6456362"/>
                  <a:gd name="connsiteX230" fmla="*/ 480056 w 2332038"/>
                  <a:gd name="connsiteY230" fmla="*/ 3742154 h 6456362"/>
                  <a:gd name="connsiteX231" fmla="*/ 486404 w 2332038"/>
                  <a:gd name="connsiteY231" fmla="*/ 3719932 h 6456362"/>
                  <a:gd name="connsiteX232" fmla="*/ 492751 w 2332038"/>
                  <a:gd name="connsiteY232" fmla="*/ 3696917 h 6456362"/>
                  <a:gd name="connsiteX233" fmla="*/ 498306 w 2332038"/>
                  <a:gd name="connsiteY233" fmla="*/ 3674696 h 6456362"/>
                  <a:gd name="connsiteX234" fmla="*/ 503067 w 2332038"/>
                  <a:gd name="connsiteY234" fmla="*/ 3651680 h 6456362"/>
                  <a:gd name="connsiteX235" fmla="*/ 506241 w 2332038"/>
                  <a:gd name="connsiteY235" fmla="*/ 3628665 h 6456362"/>
                  <a:gd name="connsiteX236" fmla="*/ 508621 w 2332038"/>
                  <a:gd name="connsiteY236" fmla="*/ 3604856 h 6456362"/>
                  <a:gd name="connsiteX237" fmla="*/ 509414 w 2332038"/>
                  <a:gd name="connsiteY237" fmla="*/ 3581841 h 6456362"/>
                  <a:gd name="connsiteX238" fmla="*/ 509414 w 2332038"/>
                  <a:gd name="connsiteY238" fmla="*/ 3557239 h 6456362"/>
                  <a:gd name="connsiteX239" fmla="*/ 508621 w 2332038"/>
                  <a:gd name="connsiteY239" fmla="*/ 3533430 h 6456362"/>
                  <a:gd name="connsiteX240" fmla="*/ 506241 w 2332038"/>
                  <a:gd name="connsiteY240" fmla="*/ 3508827 h 6456362"/>
                  <a:gd name="connsiteX241" fmla="*/ 503067 w 2332038"/>
                  <a:gd name="connsiteY241" fmla="*/ 3485018 h 6456362"/>
                  <a:gd name="connsiteX242" fmla="*/ 183294 w 2332038"/>
                  <a:gd name="connsiteY242" fmla="*/ 1501742 h 6456362"/>
                  <a:gd name="connsiteX243" fmla="*/ 176946 w 2332038"/>
                  <a:gd name="connsiteY243" fmla="*/ 1466029 h 6456362"/>
                  <a:gd name="connsiteX244" fmla="*/ 167424 w 2332038"/>
                  <a:gd name="connsiteY244" fmla="*/ 1429522 h 6456362"/>
                  <a:gd name="connsiteX245" fmla="*/ 157902 w 2332038"/>
                  <a:gd name="connsiteY245" fmla="*/ 1393015 h 6456362"/>
                  <a:gd name="connsiteX246" fmla="*/ 146794 w 2332038"/>
                  <a:gd name="connsiteY246" fmla="*/ 1358095 h 6456362"/>
                  <a:gd name="connsiteX247" fmla="*/ 163457 w 2332038"/>
                  <a:gd name="connsiteY247" fmla="*/ 1354127 h 6456362"/>
                  <a:gd name="connsiteX248" fmla="*/ 180120 w 2332038"/>
                  <a:gd name="connsiteY248" fmla="*/ 1348572 h 6456362"/>
                  <a:gd name="connsiteX249" fmla="*/ 874663 w 2332038"/>
                  <a:gd name="connsiteY249" fmla="*/ 0 h 6456362"/>
                  <a:gd name="connsiteX250" fmla="*/ 1439863 w 2332038"/>
                  <a:gd name="connsiteY250" fmla="*/ 565200 h 6456362"/>
                  <a:gd name="connsiteX251" fmla="*/ 874663 w 2332038"/>
                  <a:gd name="connsiteY251" fmla="*/ 1130400 h 6456362"/>
                  <a:gd name="connsiteX252" fmla="*/ 309463 w 2332038"/>
                  <a:gd name="connsiteY252" fmla="*/ 565200 h 6456362"/>
                  <a:gd name="connsiteX253" fmla="*/ 874663 w 2332038"/>
                  <a:gd name="connsiteY253" fmla="*/ 0 h 64563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</a:cxnLst>
                <a:rect l="l" t="t" r="r" b="b"/>
                <a:pathLst>
                  <a:path w="2332038" h="6456362">
                    <a:moveTo>
                      <a:pt x="461806" y="1287462"/>
                    </a:moveTo>
                    <a:lnTo>
                      <a:pt x="677632" y="2108074"/>
                    </a:lnTo>
                    <a:lnTo>
                      <a:pt x="794274" y="1538249"/>
                    </a:lnTo>
                    <a:lnTo>
                      <a:pt x="680013" y="1424760"/>
                    </a:lnTo>
                    <a:lnTo>
                      <a:pt x="808556" y="1296986"/>
                    </a:lnTo>
                    <a:lnTo>
                      <a:pt x="875209" y="1296986"/>
                    </a:lnTo>
                    <a:lnTo>
                      <a:pt x="941861" y="1296986"/>
                    </a:lnTo>
                    <a:lnTo>
                      <a:pt x="1069611" y="1424760"/>
                    </a:lnTo>
                    <a:lnTo>
                      <a:pt x="956144" y="1538249"/>
                    </a:lnTo>
                    <a:lnTo>
                      <a:pt x="1072785" y="2108074"/>
                    </a:lnTo>
                    <a:lnTo>
                      <a:pt x="1287818" y="1287462"/>
                    </a:lnTo>
                    <a:lnTo>
                      <a:pt x="1570297" y="1348572"/>
                    </a:lnTo>
                    <a:lnTo>
                      <a:pt x="1592515" y="1354127"/>
                    </a:lnTo>
                    <a:lnTo>
                      <a:pt x="1614732" y="1358889"/>
                    </a:lnTo>
                    <a:lnTo>
                      <a:pt x="1635363" y="1366825"/>
                    </a:lnTo>
                    <a:lnTo>
                      <a:pt x="1657580" y="1373174"/>
                    </a:lnTo>
                    <a:lnTo>
                      <a:pt x="1677417" y="1382698"/>
                    </a:lnTo>
                    <a:lnTo>
                      <a:pt x="1698048" y="1391428"/>
                    </a:lnTo>
                    <a:lnTo>
                      <a:pt x="1717885" y="1400951"/>
                    </a:lnTo>
                    <a:lnTo>
                      <a:pt x="1736135" y="1412062"/>
                    </a:lnTo>
                    <a:lnTo>
                      <a:pt x="1755178" y="1423173"/>
                    </a:lnTo>
                    <a:lnTo>
                      <a:pt x="1773428" y="1435077"/>
                    </a:lnTo>
                    <a:lnTo>
                      <a:pt x="1792472" y="1446981"/>
                    </a:lnTo>
                    <a:lnTo>
                      <a:pt x="1809135" y="1460473"/>
                    </a:lnTo>
                    <a:lnTo>
                      <a:pt x="1826591" y="1473171"/>
                    </a:lnTo>
                    <a:lnTo>
                      <a:pt x="1843254" y="1487457"/>
                    </a:lnTo>
                    <a:lnTo>
                      <a:pt x="1858331" y="1503329"/>
                    </a:lnTo>
                    <a:lnTo>
                      <a:pt x="1873407" y="1518408"/>
                    </a:lnTo>
                    <a:lnTo>
                      <a:pt x="1887689" y="1535074"/>
                    </a:lnTo>
                    <a:lnTo>
                      <a:pt x="1901972" y="1551740"/>
                    </a:lnTo>
                    <a:lnTo>
                      <a:pt x="1916255" y="1567613"/>
                    </a:lnTo>
                    <a:lnTo>
                      <a:pt x="1928950" y="1585866"/>
                    </a:lnTo>
                    <a:lnTo>
                      <a:pt x="1940853" y="1604120"/>
                    </a:lnTo>
                    <a:lnTo>
                      <a:pt x="1952755" y="1623167"/>
                    </a:lnTo>
                    <a:lnTo>
                      <a:pt x="1963863" y="1641420"/>
                    </a:lnTo>
                    <a:lnTo>
                      <a:pt x="1973385" y="1661261"/>
                    </a:lnTo>
                    <a:lnTo>
                      <a:pt x="1983700" y="1681102"/>
                    </a:lnTo>
                    <a:lnTo>
                      <a:pt x="1990842" y="1700942"/>
                    </a:lnTo>
                    <a:lnTo>
                      <a:pt x="2000364" y="1721577"/>
                    </a:lnTo>
                    <a:lnTo>
                      <a:pt x="2006711" y="1743005"/>
                    </a:lnTo>
                    <a:lnTo>
                      <a:pt x="2013059" y="1764433"/>
                    </a:lnTo>
                    <a:lnTo>
                      <a:pt x="2018614" y="1785861"/>
                    </a:lnTo>
                    <a:lnTo>
                      <a:pt x="2024168" y="1807289"/>
                    </a:lnTo>
                    <a:lnTo>
                      <a:pt x="2027342" y="1830304"/>
                    </a:lnTo>
                    <a:lnTo>
                      <a:pt x="2329658" y="3696123"/>
                    </a:lnTo>
                    <a:lnTo>
                      <a:pt x="2332038" y="3719932"/>
                    </a:lnTo>
                    <a:lnTo>
                      <a:pt x="2332038" y="3742948"/>
                    </a:lnTo>
                    <a:lnTo>
                      <a:pt x="2330451" y="3765963"/>
                    </a:lnTo>
                    <a:lnTo>
                      <a:pt x="2326484" y="3788978"/>
                    </a:lnTo>
                    <a:lnTo>
                      <a:pt x="2320929" y="3811200"/>
                    </a:lnTo>
                    <a:lnTo>
                      <a:pt x="2312995" y="3831834"/>
                    </a:lnTo>
                    <a:lnTo>
                      <a:pt x="2304266" y="3853262"/>
                    </a:lnTo>
                    <a:lnTo>
                      <a:pt x="2292364" y="3872309"/>
                    </a:lnTo>
                    <a:lnTo>
                      <a:pt x="2278875" y="3890562"/>
                    </a:lnTo>
                    <a:lnTo>
                      <a:pt x="2264592" y="3908022"/>
                    </a:lnTo>
                    <a:lnTo>
                      <a:pt x="2247929" y="3923101"/>
                    </a:lnTo>
                    <a:lnTo>
                      <a:pt x="2230473" y="3938180"/>
                    </a:lnTo>
                    <a:lnTo>
                      <a:pt x="2212223" y="3950878"/>
                    </a:lnTo>
                    <a:lnTo>
                      <a:pt x="2192386" y="3961989"/>
                    </a:lnTo>
                    <a:lnTo>
                      <a:pt x="2170168" y="3971512"/>
                    </a:lnTo>
                    <a:lnTo>
                      <a:pt x="2147157" y="3979449"/>
                    </a:lnTo>
                    <a:lnTo>
                      <a:pt x="2133668" y="3982623"/>
                    </a:lnTo>
                    <a:lnTo>
                      <a:pt x="2120972" y="3985004"/>
                    </a:lnTo>
                    <a:lnTo>
                      <a:pt x="2107483" y="3986591"/>
                    </a:lnTo>
                    <a:lnTo>
                      <a:pt x="2094788" y="3988179"/>
                    </a:lnTo>
                    <a:lnTo>
                      <a:pt x="2081298" y="3988179"/>
                    </a:lnTo>
                    <a:lnTo>
                      <a:pt x="2067809" y="3988179"/>
                    </a:lnTo>
                    <a:lnTo>
                      <a:pt x="2055114" y="3986591"/>
                    </a:lnTo>
                    <a:lnTo>
                      <a:pt x="2041624" y="3985004"/>
                    </a:lnTo>
                    <a:lnTo>
                      <a:pt x="2029722" y="3982623"/>
                    </a:lnTo>
                    <a:lnTo>
                      <a:pt x="2016233" y="3980242"/>
                    </a:lnTo>
                    <a:lnTo>
                      <a:pt x="1992429" y="3972306"/>
                    </a:lnTo>
                    <a:lnTo>
                      <a:pt x="1969418" y="3961989"/>
                    </a:lnTo>
                    <a:lnTo>
                      <a:pt x="1946407" y="3949291"/>
                    </a:lnTo>
                    <a:lnTo>
                      <a:pt x="1924983" y="3935006"/>
                    </a:lnTo>
                    <a:lnTo>
                      <a:pt x="1906733" y="3917546"/>
                    </a:lnTo>
                    <a:lnTo>
                      <a:pt x="1889276" y="3900086"/>
                    </a:lnTo>
                    <a:lnTo>
                      <a:pt x="1880548" y="3888975"/>
                    </a:lnTo>
                    <a:lnTo>
                      <a:pt x="1872613" y="3879452"/>
                    </a:lnTo>
                    <a:lnTo>
                      <a:pt x="1866265" y="3868341"/>
                    </a:lnTo>
                    <a:lnTo>
                      <a:pt x="1859124" y="3857230"/>
                    </a:lnTo>
                    <a:lnTo>
                      <a:pt x="1853570" y="3845326"/>
                    </a:lnTo>
                    <a:lnTo>
                      <a:pt x="1848809" y="3833421"/>
                    </a:lnTo>
                    <a:lnTo>
                      <a:pt x="1843254" y="3820723"/>
                    </a:lnTo>
                    <a:lnTo>
                      <a:pt x="1838494" y="3808025"/>
                    </a:lnTo>
                    <a:lnTo>
                      <a:pt x="1835320" y="3794533"/>
                    </a:lnTo>
                    <a:lnTo>
                      <a:pt x="1832939" y="3781835"/>
                    </a:lnTo>
                    <a:lnTo>
                      <a:pt x="1609178" y="2545363"/>
                    </a:lnTo>
                    <a:lnTo>
                      <a:pt x="1582199" y="3331848"/>
                    </a:lnTo>
                    <a:lnTo>
                      <a:pt x="1581406" y="3387402"/>
                    </a:lnTo>
                    <a:lnTo>
                      <a:pt x="1581406" y="3440575"/>
                    </a:lnTo>
                    <a:lnTo>
                      <a:pt x="1583786" y="3496129"/>
                    </a:lnTo>
                    <a:lnTo>
                      <a:pt x="1586167" y="3549302"/>
                    </a:lnTo>
                    <a:lnTo>
                      <a:pt x="1749624" y="6119070"/>
                    </a:lnTo>
                    <a:lnTo>
                      <a:pt x="1750417" y="6136530"/>
                    </a:lnTo>
                    <a:lnTo>
                      <a:pt x="1750417" y="6153196"/>
                    </a:lnTo>
                    <a:lnTo>
                      <a:pt x="1749624" y="6169862"/>
                    </a:lnTo>
                    <a:lnTo>
                      <a:pt x="1747243" y="6185735"/>
                    </a:lnTo>
                    <a:lnTo>
                      <a:pt x="1744069" y="6202401"/>
                    </a:lnTo>
                    <a:lnTo>
                      <a:pt x="1740896" y="6218273"/>
                    </a:lnTo>
                    <a:lnTo>
                      <a:pt x="1736135" y="6234146"/>
                    </a:lnTo>
                    <a:lnTo>
                      <a:pt x="1730580" y="6248431"/>
                    </a:lnTo>
                    <a:lnTo>
                      <a:pt x="1725026" y="6264304"/>
                    </a:lnTo>
                    <a:lnTo>
                      <a:pt x="1718678" y="6278589"/>
                    </a:lnTo>
                    <a:lnTo>
                      <a:pt x="1710743" y="6292875"/>
                    </a:lnTo>
                    <a:lnTo>
                      <a:pt x="1703602" y="6305573"/>
                    </a:lnTo>
                    <a:lnTo>
                      <a:pt x="1694874" y="6319065"/>
                    </a:lnTo>
                    <a:lnTo>
                      <a:pt x="1686145" y="6332556"/>
                    </a:lnTo>
                    <a:lnTo>
                      <a:pt x="1675037" y="6344461"/>
                    </a:lnTo>
                    <a:lnTo>
                      <a:pt x="1664721" y="6356365"/>
                    </a:lnTo>
                    <a:lnTo>
                      <a:pt x="1653613" y="6367475"/>
                    </a:lnTo>
                    <a:lnTo>
                      <a:pt x="1641711" y="6378587"/>
                    </a:lnTo>
                    <a:lnTo>
                      <a:pt x="1629808" y="6388110"/>
                    </a:lnTo>
                    <a:lnTo>
                      <a:pt x="1617906" y="6398427"/>
                    </a:lnTo>
                    <a:lnTo>
                      <a:pt x="1604417" y="6407157"/>
                    </a:lnTo>
                    <a:lnTo>
                      <a:pt x="1590134" y="6414299"/>
                    </a:lnTo>
                    <a:lnTo>
                      <a:pt x="1577439" y="6422236"/>
                    </a:lnTo>
                    <a:lnTo>
                      <a:pt x="1561569" y="6428585"/>
                    </a:lnTo>
                    <a:lnTo>
                      <a:pt x="1547286" y="6435727"/>
                    </a:lnTo>
                    <a:lnTo>
                      <a:pt x="1532210" y="6441283"/>
                    </a:lnTo>
                    <a:lnTo>
                      <a:pt x="1516341" y="6445251"/>
                    </a:lnTo>
                    <a:lnTo>
                      <a:pt x="1500471" y="6450013"/>
                    </a:lnTo>
                    <a:lnTo>
                      <a:pt x="1484601" y="6451600"/>
                    </a:lnTo>
                    <a:lnTo>
                      <a:pt x="1468732" y="6453981"/>
                    </a:lnTo>
                    <a:lnTo>
                      <a:pt x="1450482" y="6455569"/>
                    </a:lnTo>
                    <a:lnTo>
                      <a:pt x="1434612" y="6456362"/>
                    </a:lnTo>
                    <a:lnTo>
                      <a:pt x="1418743" y="6456362"/>
                    </a:lnTo>
                    <a:lnTo>
                      <a:pt x="1403666" y="6455569"/>
                    </a:lnTo>
                    <a:lnTo>
                      <a:pt x="1389384" y="6453187"/>
                    </a:lnTo>
                    <a:lnTo>
                      <a:pt x="1375101" y="6450807"/>
                    </a:lnTo>
                    <a:lnTo>
                      <a:pt x="1360819" y="6447632"/>
                    </a:lnTo>
                    <a:lnTo>
                      <a:pt x="1346536" y="6444457"/>
                    </a:lnTo>
                    <a:lnTo>
                      <a:pt x="1332253" y="6439696"/>
                    </a:lnTo>
                    <a:lnTo>
                      <a:pt x="1318764" y="6434141"/>
                    </a:lnTo>
                    <a:lnTo>
                      <a:pt x="1292579" y="6423029"/>
                    </a:lnTo>
                    <a:lnTo>
                      <a:pt x="1267188" y="6408745"/>
                    </a:lnTo>
                    <a:lnTo>
                      <a:pt x="1244177" y="6392871"/>
                    </a:lnTo>
                    <a:lnTo>
                      <a:pt x="1221960" y="6375412"/>
                    </a:lnTo>
                    <a:lnTo>
                      <a:pt x="1201329" y="6355571"/>
                    </a:lnTo>
                    <a:lnTo>
                      <a:pt x="1183872" y="6333349"/>
                    </a:lnTo>
                    <a:lnTo>
                      <a:pt x="1167209" y="6309541"/>
                    </a:lnTo>
                    <a:lnTo>
                      <a:pt x="1152927" y="6284939"/>
                    </a:lnTo>
                    <a:lnTo>
                      <a:pt x="1146579" y="6271447"/>
                    </a:lnTo>
                    <a:lnTo>
                      <a:pt x="1141025" y="6258749"/>
                    </a:lnTo>
                    <a:lnTo>
                      <a:pt x="1135470" y="6244463"/>
                    </a:lnTo>
                    <a:lnTo>
                      <a:pt x="1131503" y="6230971"/>
                    </a:lnTo>
                    <a:lnTo>
                      <a:pt x="1126742" y="6216687"/>
                    </a:lnTo>
                    <a:lnTo>
                      <a:pt x="1123568" y="6202401"/>
                    </a:lnTo>
                    <a:lnTo>
                      <a:pt x="1121188" y="6187322"/>
                    </a:lnTo>
                    <a:lnTo>
                      <a:pt x="1118807" y="6171449"/>
                    </a:lnTo>
                    <a:lnTo>
                      <a:pt x="875209" y="3814374"/>
                    </a:lnTo>
                    <a:lnTo>
                      <a:pt x="631610" y="6171449"/>
                    </a:lnTo>
                    <a:lnTo>
                      <a:pt x="629230" y="6187322"/>
                    </a:lnTo>
                    <a:lnTo>
                      <a:pt x="626849" y="6202401"/>
                    </a:lnTo>
                    <a:lnTo>
                      <a:pt x="623676" y="6216687"/>
                    </a:lnTo>
                    <a:lnTo>
                      <a:pt x="618915" y="6230971"/>
                    </a:lnTo>
                    <a:lnTo>
                      <a:pt x="614947" y="6244463"/>
                    </a:lnTo>
                    <a:lnTo>
                      <a:pt x="609393" y="6258749"/>
                    </a:lnTo>
                    <a:lnTo>
                      <a:pt x="603839" y="6271447"/>
                    </a:lnTo>
                    <a:lnTo>
                      <a:pt x="597491" y="6284939"/>
                    </a:lnTo>
                    <a:lnTo>
                      <a:pt x="583208" y="6309541"/>
                    </a:lnTo>
                    <a:lnTo>
                      <a:pt x="566545" y="6333349"/>
                    </a:lnTo>
                    <a:lnTo>
                      <a:pt x="549088" y="6355571"/>
                    </a:lnTo>
                    <a:lnTo>
                      <a:pt x="528458" y="6375412"/>
                    </a:lnTo>
                    <a:lnTo>
                      <a:pt x="506241" y="6392871"/>
                    </a:lnTo>
                    <a:lnTo>
                      <a:pt x="483230" y="6408745"/>
                    </a:lnTo>
                    <a:lnTo>
                      <a:pt x="457838" y="6423029"/>
                    </a:lnTo>
                    <a:lnTo>
                      <a:pt x="431653" y="6434141"/>
                    </a:lnTo>
                    <a:lnTo>
                      <a:pt x="418164" y="6439696"/>
                    </a:lnTo>
                    <a:lnTo>
                      <a:pt x="403882" y="6444457"/>
                    </a:lnTo>
                    <a:lnTo>
                      <a:pt x="389599" y="6447632"/>
                    </a:lnTo>
                    <a:lnTo>
                      <a:pt x="375316" y="6450807"/>
                    </a:lnTo>
                    <a:lnTo>
                      <a:pt x="361034" y="6453187"/>
                    </a:lnTo>
                    <a:lnTo>
                      <a:pt x="346751" y="6455569"/>
                    </a:lnTo>
                    <a:lnTo>
                      <a:pt x="331675" y="6456362"/>
                    </a:lnTo>
                    <a:lnTo>
                      <a:pt x="315805" y="6456362"/>
                    </a:lnTo>
                    <a:lnTo>
                      <a:pt x="299935" y="6455569"/>
                    </a:lnTo>
                    <a:lnTo>
                      <a:pt x="281685" y="6453981"/>
                    </a:lnTo>
                    <a:lnTo>
                      <a:pt x="265816" y="6451600"/>
                    </a:lnTo>
                    <a:lnTo>
                      <a:pt x="249946" y="6450013"/>
                    </a:lnTo>
                    <a:lnTo>
                      <a:pt x="234076" y="6445251"/>
                    </a:lnTo>
                    <a:lnTo>
                      <a:pt x="218207" y="6441283"/>
                    </a:lnTo>
                    <a:lnTo>
                      <a:pt x="203131" y="6435727"/>
                    </a:lnTo>
                    <a:lnTo>
                      <a:pt x="188848" y="6428585"/>
                    </a:lnTo>
                    <a:lnTo>
                      <a:pt x="172978" y="6422236"/>
                    </a:lnTo>
                    <a:lnTo>
                      <a:pt x="160283" y="6414299"/>
                    </a:lnTo>
                    <a:lnTo>
                      <a:pt x="146000" y="6407157"/>
                    </a:lnTo>
                    <a:lnTo>
                      <a:pt x="132511" y="6398427"/>
                    </a:lnTo>
                    <a:lnTo>
                      <a:pt x="120609" y="6388110"/>
                    </a:lnTo>
                    <a:lnTo>
                      <a:pt x="108707" y="6378587"/>
                    </a:lnTo>
                    <a:lnTo>
                      <a:pt x="96011" y="6367475"/>
                    </a:lnTo>
                    <a:lnTo>
                      <a:pt x="85696" y="6356365"/>
                    </a:lnTo>
                    <a:lnTo>
                      <a:pt x="74587" y="6344461"/>
                    </a:lnTo>
                    <a:lnTo>
                      <a:pt x="64272" y="6332556"/>
                    </a:lnTo>
                    <a:lnTo>
                      <a:pt x="55543" y="6319065"/>
                    </a:lnTo>
                    <a:lnTo>
                      <a:pt x="46815" y="6305573"/>
                    </a:lnTo>
                    <a:lnTo>
                      <a:pt x="39674" y="6292875"/>
                    </a:lnTo>
                    <a:lnTo>
                      <a:pt x="31739" y="6278589"/>
                    </a:lnTo>
                    <a:lnTo>
                      <a:pt x="25391" y="6264304"/>
                    </a:lnTo>
                    <a:lnTo>
                      <a:pt x="19837" y="6248431"/>
                    </a:lnTo>
                    <a:lnTo>
                      <a:pt x="14282" y="6234146"/>
                    </a:lnTo>
                    <a:lnTo>
                      <a:pt x="9522" y="6218273"/>
                    </a:lnTo>
                    <a:lnTo>
                      <a:pt x="6348" y="6202401"/>
                    </a:lnTo>
                    <a:lnTo>
                      <a:pt x="3174" y="6185735"/>
                    </a:lnTo>
                    <a:lnTo>
                      <a:pt x="793" y="6169862"/>
                    </a:lnTo>
                    <a:lnTo>
                      <a:pt x="0" y="6153196"/>
                    </a:lnTo>
                    <a:lnTo>
                      <a:pt x="0" y="6136530"/>
                    </a:lnTo>
                    <a:lnTo>
                      <a:pt x="793" y="6119070"/>
                    </a:lnTo>
                    <a:lnTo>
                      <a:pt x="131717" y="4062780"/>
                    </a:lnTo>
                    <a:lnTo>
                      <a:pt x="132511" y="4062780"/>
                    </a:lnTo>
                    <a:lnTo>
                      <a:pt x="155522" y="4056431"/>
                    </a:lnTo>
                    <a:lnTo>
                      <a:pt x="178533" y="4047701"/>
                    </a:lnTo>
                    <a:lnTo>
                      <a:pt x="200750" y="4038177"/>
                    </a:lnTo>
                    <a:lnTo>
                      <a:pt x="222968" y="4028654"/>
                    </a:lnTo>
                    <a:lnTo>
                      <a:pt x="243598" y="4017543"/>
                    </a:lnTo>
                    <a:lnTo>
                      <a:pt x="264229" y="4005638"/>
                    </a:lnTo>
                    <a:lnTo>
                      <a:pt x="284066" y="3992147"/>
                    </a:lnTo>
                    <a:lnTo>
                      <a:pt x="303109" y="3979449"/>
                    </a:lnTo>
                    <a:lnTo>
                      <a:pt x="321360" y="3965163"/>
                    </a:lnTo>
                    <a:lnTo>
                      <a:pt x="338816" y="3949291"/>
                    </a:lnTo>
                    <a:lnTo>
                      <a:pt x="355479" y="3934212"/>
                    </a:lnTo>
                    <a:lnTo>
                      <a:pt x="372142" y="3917546"/>
                    </a:lnTo>
                    <a:lnTo>
                      <a:pt x="387219" y="3900086"/>
                    </a:lnTo>
                    <a:lnTo>
                      <a:pt x="401501" y="3882626"/>
                    </a:lnTo>
                    <a:lnTo>
                      <a:pt x="415784" y="3863579"/>
                    </a:lnTo>
                    <a:lnTo>
                      <a:pt x="428479" y="3845326"/>
                    </a:lnTo>
                    <a:lnTo>
                      <a:pt x="440382" y="3825485"/>
                    </a:lnTo>
                    <a:lnTo>
                      <a:pt x="451490" y="3804851"/>
                    </a:lnTo>
                    <a:lnTo>
                      <a:pt x="461806" y="3783423"/>
                    </a:lnTo>
                    <a:lnTo>
                      <a:pt x="471327" y="3762788"/>
                    </a:lnTo>
                    <a:lnTo>
                      <a:pt x="480056" y="3742154"/>
                    </a:lnTo>
                    <a:lnTo>
                      <a:pt x="486404" y="3719932"/>
                    </a:lnTo>
                    <a:lnTo>
                      <a:pt x="492751" y="3696917"/>
                    </a:lnTo>
                    <a:lnTo>
                      <a:pt x="498306" y="3674696"/>
                    </a:lnTo>
                    <a:lnTo>
                      <a:pt x="503067" y="3651680"/>
                    </a:lnTo>
                    <a:lnTo>
                      <a:pt x="506241" y="3628665"/>
                    </a:lnTo>
                    <a:lnTo>
                      <a:pt x="508621" y="3604856"/>
                    </a:lnTo>
                    <a:lnTo>
                      <a:pt x="509414" y="3581841"/>
                    </a:lnTo>
                    <a:lnTo>
                      <a:pt x="509414" y="3557239"/>
                    </a:lnTo>
                    <a:lnTo>
                      <a:pt x="508621" y="3533430"/>
                    </a:lnTo>
                    <a:lnTo>
                      <a:pt x="506241" y="3508827"/>
                    </a:lnTo>
                    <a:lnTo>
                      <a:pt x="503067" y="3485018"/>
                    </a:lnTo>
                    <a:lnTo>
                      <a:pt x="183294" y="1501742"/>
                    </a:lnTo>
                    <a:lnTo>
                      <a:pt x="176946" y="1466029"/>
                    </a:lnTo>
                    <a:lnTo>
                      <a:pt x="167424" y="1429522"/>
                    </a:lnTo>
                    <a:lnTo>
                      <a:pt x="157902" y="1393015"/>
                    </a:lnTo>
                    <a:lnTo>
                      <a:pt x="146794" y="1358095"/>
                    </a:lnTo>
                    <a:lnTo>
                      <a:pt x="163457" y="1354127"/>
                    </a:lnTo>
                    <a:lnTo>
                      <a:pt x="180120" y="1348572"/>
                    </a:lnTo>
                    <a:close/>
                    <a:moveTo>
                      <a:pt x="874663" y="0"/>
                    </a:moveTo>
                    <a:cubicBezTo>
                      <a:pt x="1186814" y="0"/>
                      <a:pt x="1439863" y="253049"/>
                      <a:pt x="1439863" y="565200"/>
                    </a:cubicBezTo>
                    <a:cubicBezTo>
                      <a:pt x="1439863" y="877351"/>
                      <a:pt x="1186814" y="1130400"/>
                      <a:pt x="874663" y="1130400"/>
                    </a:cubicBezTo>
                    <a:cubicBezTo>
                      <a:pt x="562512" y="1130400"/>
                      <a:pt x="309463" y="877351"/>
                      <a:pt x="309463" y="565200"/>
                    </a:cubicBezTo>
                    <a:cubicBezTo>
                      <a:pt x="309463" y="253049"/>
                      <a:pt x="562512" y="0"/>
                      <a:pt x="874663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>
                  <a:latin typeface="微软雅黑"/>
                  <a:ea typeface="微软雅黑"/>
                  <a:cs typeface="+mn-ea"/>
                  <a:sym typeface="微软雅黑"/>
                </a:endParaRPr>
              </a:p>
            </p:txBody>
          </p:sp>
          <p:sp>
            <p:nvSpPr>
              <p:cNvPr id="59" name="任意多边形 79">
                <a:extLst>
                  <a:ext uri="{FF2B5EF4-FFF2-40B4-BE49-F238E27FC236}">
                    <a16:creationId xmlns:a16="http://schemas.microsoft.com/office/drawing/2014/main" xmlns="" id="{D5BD4D69-0696-483B-A610-A0ADD8BD1D02}"/>
                  </a:ext>
                </a:extLst>
              </p:cNvPr>
              <p:cNvSpPr/>
              <p:nvPr/>
            </p:nvSpPr>
            <p:spPr>
              <a:xfrm>
                <a:off x="9482513" y="2727325"/>
                <a:ext cx="3095625" cy="6858001"/>
              </a:xfrm>
              <a:custGeom>
                <a:avLst/>
                <a:gdLst>
                  <a:gd name="connsiteX0" fmla="*/ 1108301 w 3095625"/>
                  <a:gd name="connsiteY0" fmla="*/ 1366838 h 6858001"/>
                  <a:gd name="connsiteX1" fmla="*/ 1336783 w 3095625"/>
                  <a:gd name="connsiteY1" fmla="*/ 2238376 h 6858001"/>
                  <a:gd name="connsiteX2" fmla="*/ 1461338 w 3095625"/>
                  <a:gd name="connsiteY2" fmla="*/ 1632745 h 6858001"/>
                  <a:gd name="connsiteX3" fmla="*/ 1339957 w 3095625"/>
                  <a:gd name="connsiteY3" fmla="*/ 1512095 h 6858001"/>
                  <a:gd name="connsiteX4" fmla="*/ 1476412 w 3095625"/>
                  <a:gd name="connsiteY4" fmla="*/ 1375569 h 6858001"/>
                  <a:gd name="connsiteX5" fmla="*/ 1547813 w 3095625"/>
                  <a:gd name="connsiteY5" fmla="*/ 1375569 h 6858001"/>
                  <a:gd name="connsiteX6" fmla="*/ 1619214 w 3095625"/>
                  <a:gd name="connsiteY6" fmla="*/ 1375569 h 6858001"/>
                  <a:gd name="connsiteX7" fmla="*/ 1754082 w 3095625"/>
                  <a:gd name="connsiteY7" fmla="*/ 1512095 h 6858001"/>
                  <a:gd name="connsiteX8" fmla="*/ 1634287 w 3095625"/>
                  <a:gd name="connsiteY8" fmla="*/ 1632745 h 6858001"/>
                  <a:gd name="connsiteX9" fmla="*/ 1757255 w 3095625"/>
                  <a:gd name="connsiteY9" fmla="*/ 2238376 h 6858001"/>
                  <a:gd name="connsiteX10" fmla="*/ 1985738 w 3095625"/>
                  <a:gd name="connsiteY10" fmla="*/ 1366838 h 6858001"/>
                  <a:gd name="connsiteX11" fmla="*/ 2285622 w 3095625"/>
                  <a:gd name="connsiteY11" fmla="*/ 1430338 h 6858001"/>
                  <a:gd name="connsiteX12" fmla="*/ 2310215 w 3095625"/>
                  <a:gd name="connsiteY12" fmla="*/ 1435894 h 6858001"/>
                  <a:gd name="connsiteX13" fmla="*/ 2333222 w 3095625"/>
                  <a:gd name="connsiteY13" fmla="*/ 1442244 h 6858001"/>
                  <a:gd name="connsiteX14" fmla="*/ 2354643 w 3095625"/>
                  <a:gd name="connsiteY14" fmla="*/ 1450182 h 6858001"/>
                  <a:gd name="connsiteX15" fmla="*/ 2378443 w 3095625"/>
                  <a:gd name="connsiteY15" fmla="*/ 1458120 h 6858001"/>
                  <a:gd name="connsiteX16" fmla="*/ 2399863 w 3095625"/>
                  <a:gd name="connsiteY16" fmla="*/ 1466851 h 6858001"/>
                  <a:gd name="connsiteX17" fmla="*/ 2421283 w 3095625"/>
                  <a:gd name="connsiteY17" fmla="*/ 1476376 h 6858001"/>
                  <a:gd name="connsiteX18" fmla="*/ 2441910 w 3095625"/>
                  <a:gd name="connsiteY18" fmla="*/ 1486695 h 6858001"/>
                  <a:gd name="connsiteX19" fmla="*/ 2462537 w 3095625"/>
                  <a:gd name="connsiteY19" fmla="*/ 1497807 h 6858001"/>
                  <a:gd name="connsiteX20" fmla="*/ 2482371 w 3095625"/>
                  <a:gd name="connsiteY20" fmla="*/ 1509713 h 6858001"/>
                  <a:gd name="connsiteX21" fmla="*/ 2502204 w 3095625"/>
                  <a:gd name="connsiteY21" fmla="*/ 1522413 h 6858001"/>
                  <a:gd name="connsiteX22" fmla="*/ 2521245 w 3095625"/>
                  <a:gd name="connsiteY22" fmla="*/ 1535907 h 6858001"/>
                  <a:gd name="connsiteX23" fmla="*/ 2539492 w 3095625"/>
                  <a:gd name="connsiteY23" fmla="*/ 1549401 h 6858001"/>
                  <a:gd name="connsiteX24" fmla="*/ 2558532 w 3095625"/>
                  <a:gd name="connsiteY24" fmla="*/ 1564482 h 6858001"/>
                  <a:gd name="connsiteX25" fmla="*/ 2575985 w 3095625"/>
                  <a:gd name="connsiteY25" fmla="*/ 1578770 h 6858001"/>
                  <a:gd name="connsiteX26" fmla="*/ 2592646 w 3095625"/>
                  <a:gd name="connsiteY26" fmla="*/ 1595438 h 6858001"/>
                  <a:gd name="connsiteX27" fmla="*/ 2608512 w 3095625"/>
                  <a:gd name="connsiteY27" fmla="*/ 1612107 h 6858001"/>
                  <a:gd name="connsiteX28" fmla="*/ 2624379 w 3095625"/>
                  <a:gd name="connsiteY28" fmla="*/ 1627982 h 6858001"/>
                  <a:gd name="connsiteX29" fmla="*/ 2638659 w 3095625"/>
                  <a:gd name="connsiteY29" fmla="*/ 1645445 h 6858001"/>
                  <a:gd name="connsiteX30" fmla="*/ 2652940 w 3095625"/>
                  <a:gd name="connsiteY30" fmla="*/ 1664495 h 6858001"/>
                  <a:gd name="connsiteX31" fmla="*/ 2667220 w 3095625"/>
                  <a:gd name="connsiteY31" fmla="*/ 1683545 h 6858001"/>
                  <a:gd name="connsiteX32" fmla="*/ 2679913 w 3095625"/>
                  <a:gd name="connsiteY32" fmla="*/ 1701801 h 6858001"/>
                  <a:gd name="connsiteX33" fmla="*/ 2691813 w 3095625"/>
                  <a:gd name="connsiteY33" fmla="*/ 1721645 h 6858001"/>
                  <a:gd name="connsiteX34" fmla="*/ 2702920 w 3095625"/>
                  <a:gd name="connsiteY34" fmla="*/ 1742282 h 6858001"/>
                  <a:gd name="connsiteX35" fmla="*/ 2714027 w 3095625"/>
                  <a:gd name="connsiteY35" fmla="*/ 1763713 h 6858001"/>
                  <a:gd name="connsiteX36" fmla="*/ 2724341 w 3095625"/>
                  <a:gd name="connsiteY36" fmla="*/ 1784351 h 6858001"/>
                  <a:gd name="connsiteX37" fmla="*/ 2733861 w 3095625"/>
                  <a:gd name="connsiteY37" fmla="*/ 1804988 h 6858001"/>
                  <a:gd name="connsiteX38" fmla="*/ 2741794 w 3095625"/>
                  <a:gd name="connsiteY38" fmla="*/ 1827213 h 6858001"/>
                  <a:gd name="connsiteX39" fmla="*/ 2748934 w 3095625"/>
                  <a:gd name="connsiteY39" fmla="*/ 1850232 h 6858001"/>
                  <a:gd name="connsiteX40" fmla="*/ 2756868 w 3095625"/>
                  <a:gd name="connsiteY40" fmla="*/ 1872457 h 6858001"/>
                  <a:gd name="connsiteX41" fmla="*/ 2762421 w 3095625"/>
                  <a:gd name="connsiteY41" fmla="*/ 1895476 h 6858001"/>
                  <a:gd name="connsiteX42" fmla="*/ 2767974 w 3095625"/>
                  <a:gd name="connsiteY42" fmla="*/ 1919288 h 6858001"/>
                  <a:gd name="connsiteX43" fmla="*/ 2772734 w 3095625"/>
                  <a:gd name="connsiteY43" fmla="*/ 1942307 h 6858001"/>
                  <a:gd name="connsiteX44" fmla="*/ 3091658 w 3095625"/>
                  <a:gd name="connsiteY44" fmla="*/ 3925888 h 6858001"/>
                  <a:gd name="connsiteX45" fmla="*/ 3095625 w 3095625"/>
                  <a:gd name="connsiteY45" fmla="*/ 3950495 h 6858001"/>
                  <a:gd name="connsiteX46" fmla="*/ 3095625 w 3095625"/>
                  <a:gd name="connsiteY46" fmla="*/ 3975101 h 6858001"/>
                  <a:gd name="connsiteX47" fmla="*/ 3093245 w 3095625"/>
                  <a:gd name="connsiteY47" fmla="*/ 4000501 h 6858001"/>
                  <a:gd name="connsiteX48" fmla="*/ 3090072 w 3095625"/>
                  <a:gd name="connsiteY48" fmla="*/ 4023520 h 6858001"/>
                  <a:gd name="connsiteX49" fmla="*/ 3082932 w 3095625"/>
                  <a:gd name="connsiteY49" fmla="*/ 4047332 h 6858001"/>
                  <a:gd name="connsiteX50" fmla="*/ 3075792 w 3095625"/>
                  <a:gd name="connsiteY50" fmla="*/ 4069557 h 6858001"/>
                  <a:gd name="connsiteX51" fmla="*/ 3064685 w 3095625"/>
                  <a:gd name="connsiteY51" fmla="*/ 4091782 h 6858001"/>
                  <a:gd name="connsiteX52" fmla="*/ 3053578 w 3095625"/>
                  <a:gd name="connsiteY52" fmla="*/ 4112420 h 6858001"/>
                  <a:gd name="connsiteX53" fmla="*/ 3039298 w 3095625"/>
                  <a:gd name="connsiteY53" fmla="*/ 4132263 h 6858001"/>
                  <a:gd name="connsiteX54" fmla="*/ 3024224 w 3095625"/>
                  <a:gd name="connsiteY54" fmla="*/ 4149726 h 6858001"/>
                  <a:gd name="connsiteX55" fmla="*/ 3005977 w 3095625"/>
                  <a:gd name="connsiteY55" fmla="*/ 4167188 h 6858001"/>
                  <a:gd name="connsiteX56" fmla="*/ 2987730 w 3095625"/>
                  <a:gd name="connsiteY56" fmla="*/ 4183063 h 6858001"/>
                  <a:gd name="connsiteX57" fmla="*/ 2967897 w 3095625"/>
                  <a:gd name="connsiteY57" fmla="*/ 4195763 h 6858001"/>
                  <a:gd name="connsiteX58" fmla="*/ 2945683 w 3095625"/>
                  <a:gd name="connsiteY58" fmla="*/ 4207670 h 6858001"/>
                  <a:gd name="connsiteX59" fmla="*/ 2922676 w 3095625"/>
                  <a:gd name="connsiteY59" fmla="*/ 4217988 h 6858001"/>
                  <a:gd name="connsiteX60" fmla="*/ 2899669 w 3095625"/>
                  <a:gd name="connsiteY60" fmla="*/ 4225926 h 6858001"/>
                  <a:gd name="connsiteX61" fmla="*/ 2885389 w 3095625"/>
                  <a:gd name="connsiteY61" fmla="*/ 4229101 h 6858001"/>
                  <a:gd name="connsiteX62" fmla="*/ 2871109 w 3095625"/>
                  <a:gd name="connsiteY62" fmla="*/ 4232276 h 6858001"/>
                  <a:gd name="connsiteX63" fmla="*/ 2856829 w 3095625"/>
                  <a:gd name="connsiteY63" fmla="*/ 4234657 h 6858001"/>
                  <a:gd name="connsiteX64" fmla="*/ 2842549 w 3095625"/>
                  <a:gd name="connsiteY64" fmla="*/ 4235451 h 6858001"/>
                  <a:gd name="connsiteX65" fmla="*/ 2828268 w 3095625"/>
                  <a:gd name="connsiteY65" fmla="*/ 4235451 h 6858001"/>
                  <a:gd name="connsiteX66" fmla="*/ 2813988 w 3095625"/>
                  <a:gd name="connsiteY66" fmla="*/ 4235451 h 6858001"/>
                  <a:gd name="connsiteX67" fmla="*/ 2801295 w 3095625"/>
                  <a:gd name="connsiteY67" fmla="*/ 4234657 h 6858001"/>
                  <a:gd name="connsiteX68" fmla="*/ 2787015 w 3095625"/>
                  <a:gd name="connsiteY68" fmla="*/ 4232276 h 6858001"/>
                  <a:gd name="connsiteX69" fmla="*/ 2773528 w 3095625"/>
                  <a:gd name="connsiteY69" fmla="*/ 4229895 h 6858001"/>
                  <a:gd name="connsiteX70" fmla="*/ 2760041 w 3095625"/>
                  <a:gd name="connsiteY70" fmla="*/ 4226720 h 6858001"/>
                  <a:gd name="connsiteX71" fmla="*/ 2747347 w 3095625"/>
                  <a:gd name="connsiteY71" fmla="*/ 4223545 h 6858001"/>
                  <a:gd name="connsiteX72" fmla="*/ 2733861 w 3095625"/>
                  <a:gd name="connsiteY72" fmla="*/ 4218782 h 6858001"/>
                  <a:gd name="connsiteX73" fmla="*/ 2721960 w 3095625"/>
                  <a:gd name="connsiteY73" fmla="*/ 4213226 h 6858001"/>
                  <a:gd name="connsiteX74" fmla="*/ 2710060 w 3095625"/>
                  <a:gd name="connsiteY74" fmla="*/ 4207670 h 6858001"/>
                  <a:gd name="connsiteX75" fmla="*/ 2697367 w 3095625"/>
                  <a:gd name="connsiteY75" fmla="*/ 4201320 h 6858001"/>
                  <a:gd name="connsiteX76" fmla="*/ 2685467 w 3095625"/>
                  <a:gd name="connsiteY76" fmla="*/ 4194970 h 6858001"/>
                  <a:gd name="connsiteX77" fmla="*/ 2674360 w 3095625"/>
                  <a:gd name="connsiteY77" fmla="*/ 4187032 h 6858001"/>
                  <a:gd name="connsiteX78" fmla="*/ 2663253 w 3095625"/>
                  <a:gd name="connsiteY78" fmla="*/ 4179095 h 6858001"/>
                  <a:gd name="connsiteX79" fmla="*/ 2652940 w 3095625"/>
                  <a:gd name="connsiteY79" fmla="*/ 4170363 h 6858001"/>
                  <a:gd name="connsiteX80" fmla="*/ 2642626 w 3095625"/>
                  <a:gd name="connsiteY80" fmla="*/ 4160838 h 6858001"/>
                  <a:gd name="connsiteX81" fmla="*/ 2633106 w 3095625"/>
                  <a:gd name="connsiteY81" fmla="*/ 4152107 h 6858001"/>
                  <a:gd name="connsiteX82" fmla="*/ 2624379 w 3095625"/>
                  <a:gd name="connsiteY82" fmla="*/ 4140995 h 6858001"/>
                  <a:gd name="connsiteX83" fmla="*/ 2615653 w 3095625"/>
                  <a:gd name="connsiteY83" fmla="*/ 4130676 h 6858001"/>
                  <a:gd name="connsiteX84" fmla="*/ 2607719 w 3095625"/>
                  <a:gd name="connsiteY84" fmla="*/ 4120357 h 6858001"/>
                  <a:gd name="connsiteX85" fmla="*/ 2599786 w 3095625"/>
                  <a:gd name="connsiteY85" fmla="*/ 4107657 h 6858001"/>
                  <a:gd name="connsiteX86" fmla="*/ 2593439 w 3095625"/>
                  <a:gd name="connsiteY86" fmla="*/ 4095751 h 6858001"/>
                  <a:gd name="connsiteX87" fmla="*/ 2587092 w 3095625"/>
                  <a:gd name="connsiteY87" fmla="*/ 4083845 h 6858001"/>
                  <a:gd name="connsiteX88" fmla="*/ 2581539 w 3095625"/>
                  <a:gd name="connsiteY88" fmla="*/ 4070351 h 6858001"/>
                  <a:gd name="connsiteX89" fmla="*/ 2575985 w 3095625"/>
                  <a:gd name="connsiteY89" fmla="*/ 4057651 h 6858001"/>
                  <a:gd name="connsiteX90" fmla="*/ 2571225 w 3095625"/>
                  <a:gd name="connsiteY90" fmla="*/ 4044157 h 6858001"/>
                  <a:gd name="connsiteX91" fmla="*/ 2568052 w 3095625"/>
                  <a:gd name="connsiteY91" fmla="*/ 4029870 h 6858001"/>
                  <a:gd name="connsiteX92" fmla="*/ 2564879 w 3095625"/>
                  <a:gd name="connsiteY92" fmla="*/ 4015582 h 6858001"/>
                  <a:gd name="connsiteX93" fmla="*/ 2326082 w 3095625"/>
                  <a:gd name="connsiteY93" fmla="*/ 2702720 h 6858001"/>
                  <a:gd name="connsiteX94" fmla="*/ 2299109 w 3095625"/>
                  <a:gd name="connsiteY94" fmla="*/ 3538538 h 6858001"/>
                  <a:gd name="connsiteX95" fmla="*/ 2298315 w 3095625"/>
                  <a:gd name="connsiteY95" fmla="*/ 3597276 h 6858001"/>
                  <a:gd name="connsiteX96" fmla="*/ 2298315 w 3095625"/>
                  <a:gd name="connsiteY96" fmla="*/ 3654426 h 6858001"/>
                  <a:gd name="connsiteX97" fmla="*/ 2299902 w 3095625"/>
                  <a:gd name="connsiteY97" fmla="*/ 3712370 h 6858001"/>
                  <a:gd name="connsiteX98" fmla="*/ 2303075 w 3095625"/>
                  <a:gd name="connsiteY98" fmla="*/ 3769520 h 6858001"/>
                  <a:gd name="connsiteX99" fmla="*/ 2476817 w 3095625"/>
                  <a:gd name="connsiteY99" fmla="*/ 6500019 h 6858001"/>
                  <a:gd name="connsiteX100" fmla="*/ 2476817 w 3095625"/>
                  <a:gd name="connsiteY100" fmla="*/ 6518276 h 6858001"/>
                  <a:gd name="connsiteX101" fmla="*/ 2476817 w 3095625"/>
                  <a:gd name="connsiteY101" fmla="*/ 6535739 h 6858001"/>
                  <a:gd name="connsiteX102" fmla="*/ 2476024 w 3095625"/>
                  <a:gd name="connsiteY102" fmla="*/ 6553995 h 6858001"/>
                  <a:gd name="connsiteX103" fmla="*/ 2473644 w 3095625"/>
                  <a:gd name="connsiteY103" fmla="*/ 6571457 h 6858001"/>
                  <a:gd name="connsiteX104" fmla="*/ 2471264 w 3095625"/>
                  <a:gd name="connsiteY104" fmla="*/ 6588919 h 6858001"/>
                  <a:gd name="connsiteX105" fmla="*/ 2467297 w 3095625"/>
                  <a:gd name="connsiteY105" fmla="*/ 6605589 h 6858001"/>
                  <a:gd name="connsiteX106" fmla="*/ 2462537 w 3095625"/>
                  <a:gd name="connsiteY106" fmla="*/ 6621463 h 6858001"/>
                  <a:gd name="connsiteX107" fmla="*/ 2456984 w 3095625"/>
                  <a:gd name="connsiteY107" fmla="*/ 6638132 h 6858001"/>
                  <a:gd name="connsiteX108" fmla="*/ 2450637 w 3095625"/>
                  <a:gd name="connsiteY108" fmla="*/ 6654007 h 6858001"/>
                  <a:gd name="connsiteX109" fmla="*/ 2444290 w 3095625"/>
                  <a:gd name="connsiteY109" fmla="*/ 6669089 h 6858001"/>
                  <a:gd name="connsiteX110" fmla="*/ 2436357 w 3095625"/>
                  <a:gd name="connsiteY110" fmla="*/ 6684169 h 6858001"/>
                  <a:gd name="connsiteX111" fmla="*/ 2427630 w 3095625"/>
                  <a:gd name="connsiteY111" fmla="*/ 6698457 h 6858001"/>
                  <a:gd name="connsiteX112" fmla="*/ 2417317 w 3095625"/>
                  <a:gd name="connsiteY112" fmla="*/ 6712745 h 6858001"/>
                  <a:gd name="connsiteX113" fmla="*/ 2407797 w 3095625"/>
                  <a:gd name="connsiteY113" fmla="*/ 6726239 h 6858001"/>
                  <a:gd name="connsiteX114" fmla="*/ 2397483 w 3095625"/>
                  <a:gd name="connsiteY114" fmla="*/ 6739732 h 6858001"/>
                  <a:gd name="connsiteX115" fmla="*/ 2387170 w 3095625"/>
                  <a:gd name="connsiteY115" fmla="*/ 6751639 h 6858001"/>
                  <a:gd name="connsiteX116" fmla="*/ 2374476 w 3095625"/>
                  <a:gd name="connsiteY116" fmla="*/ 6763545 h 6858001"/>
                  <a:gd name="connsiteX117" fmla="*/ 2362576 w 3095625"/>
                  <a:gd name="connsiteY117" fmla="*/ 6774657 h 6858001"/>
                  <a:gd name="connsiteX118" fmla="*/ 2349883 w 3095625"/>
                  <a:gd name="connsiteY118" fmla="*/ 6785769 h 6858001"/>
                  <a:gd name="connsiteX119" fmla="*/ 2336396 w 3095625"/>
                  <a:gd name="connsiteY119" fmla="*/ 6795295 h 6858001"/>
                  <a:gd name="connsiteX120" fmla="*/ 2322116 w 3095625"/>
                  <a:gd name="connsiteY120" fmla="*/ 6805613 h 6858001"/>
                  <a:gd name="connsiteX121" fmla="*/ 2307835 w 3095625"/>
                  <a:gd name="connsiteY121" fmla="*/ 6814345 h 6858001"/>
                  <a:gd name="connsiteX122" fmla="*/ 2292762 w 3095625"/>
                  <a:gd name="connsiteY122" fmla="*/ 6821489 h 6858001"/>
                  <a:gd name="connsiteX123" fmla="*/ 2276895 w 3095625"/>
                  <a:gd name="connsiteY123" fmla="*/ 6829426 h 6858001"/>
                  <a:gd name="connsiteX124" fmla="*/ 2261821 w 3095625"/>
                  <a:gd name="connsiteY124" fmla="*/ 6835776 h 6858001"/>
                  <a:gd name="connsiteX125" fmla="*/ 2245161 w 3095625"/>
                  <a:gd name="connsiteY125" fmla="*/ 6841332 h 6858001"/>
                  <a:gd name="connsiteX126" fmla="*/ 2228501 w 3095625"/>
                  <a:gd name="connsiteY126" fmla="*/ 6846095 h 6858001"/>
                  <a:gd name="connsiteX127" fmla="*/ 2212634 w 3095625"/>
                  <a:gd name="connsiteY127" fmla="*/ 6850063 h 6858001"/>
                  <a:gd name="connsiteX128" fmla="*/ 2194387 w 3095625"/>
                  <a:gd name="connsiteY128" fmla="*/ 6853239 h 6858001"/>
                  <a:gd name="connsiteX129" fmla="*/ 2176934 w 3095625"/>
                  <a:gd name="connsiteY129" fmla="*/ 6855619 h 6858001"/>
                  <a:gd name="connsiteX130" fmla="*/ 2159480 w 3095625"/>
                  <a:gd name="connsiteY130" fmla="*/ 6857207 h 6858001"/>
                  <a:gd name="connsiteX131" fmla="*/ 2141233 w 3095625"/>
                  <a:gd name="connsiteY131" fmla="*/ 6858001 h 6858001"/>
                  <a:gd name="connsiteX132" fmla="*/ 2125366 w 3095625"/>
                  <a:gd name="connsiteY132" fmla="*/ 6858001 h 6858001"/>
                  <a:gd name="connsiteX133" fmla="*/ 2108706 w 3095625"/>
                  <a:gd name="connsiteY133" fmla="*/ 6857207 h 6858001"/>
                  <a:gd name="connsiteX134" fmla="*/ 2093633 w 3095625"/>
                  <a:gd name="connsiteY134" fmla="*/ 6854826 h 6858001"/>
                  <a:gd name="connsiteX135" fmla="*/ 2078559 w 3095625"/>
                  <a:gd name="connsiteY135" fmla="*/ 6851651 h 6858001"/>
                  <a:gd name="connsiteX136" fmla="*/ 2062692 w 3095625"/>
                  <a:gd name="connsiteY136" fmla="*/ 6849269 h 6858001"/>
                  <a:gd name="connsiteX137" fmla="*/ 2047619 w 3095625"/>
                  <a:gd name="connsiteY137" fmla="*/ 6844507 h 6858001"/>
                  <a:gd name="connsiteX138" fmla="*/ 2033339 w 3095625"/>
                  <a:gd name="connsiteY138" fmla="*/ 6840539 h 6858001"/>
                  <a:gd name="connsiteX139" fmla="*/ 2019059 w 3095625"/>
                  <a:gd name="connsiteY139" fmla="*/ 6834982 h 6858001"/>
                  <a:gd name="connsiteX140" fmla="*/ 2004778 w 3095625"/>
                  <a:gd name="connsiteY140" fmla="*/ 6829426 h 6858001"/>
                  <a:gd name="connsiteX141" fmla="*/ 1991292 w 3095625"/>
                  <a:gd name="connsiteY141" fmla="*/ 6823076 h 6858001"/>
                  <a:gd name="connsiteX142" fmla="*/ 1977011 w 3095625"/>
                  <a:gd name="connsiteY142" fmla="*/ 6815139 h 6858001"/>
                  <a:gd name="connsiteX143" fmla="*/ 1964318 w 3095625"/>
                  <a:gd name="connsiteY143" fmla="*/ 6807201 h 6858001"/>
                  <a:gd name="connsiteX144" fmla="*/ 1951624 w 3095625"/>
                  <a:gd name="connsiteY144" fmla="*/ 6800057 h 6858001"/>
                  <a:gd name="connsiteX145" fmla="*/ 1939724 w 3095625"/>
                  <a:gd name="connsiteY145" fmla="*/ 6791326 h 6858001"/>
                  <a:gd name="connsiteX146" fmla="*/ 1927824 w 3095625"/>
                  <a:gd name="connsiteY146" fmla="*/ 6781007 h 6858001"/>
                  <a:gd name="connsiteX147" fmla="*/ 1915924 w 3095625"/>
                  <a:gd name="connsiteY147" fmla="*/ 6771482 h 6858001"/>
                  <a:gd name="connsiteX148" fmla="*/ 1904817 w 3095625"/>
                  <a:gd name="connsiteY148" fmla="*/ 6761163 h 6858001"/>
                  <a:gd name="connsiteX149" fmla="*/ 1894504 w 3095625"/>
                  <a:gd name="connsiteY149" fmla="*/ 6750051 h 6858001"/>
                  <a:gd name="connsiteX150" fmla="*/ 1884984 w 3095625"/>
                  <a:gd name="connsiteY150" fmla="*/ 6738145 h 6858001"/>
                  <a:gd name="connsiteX151" fmla="*/ 1875463 w 3095625"/>
                  <a:gd name="connsiteY151" fmla="*/ 6727032 h 6858001"/>
                  <a:gd name="connsiteX152" fmla="*/ 1865943 w 3095625"/>
                  <a:gd name="connsiteY152" fmla="*/ 6715126 h 6858001"/>
                  <a:gd name="connsiteX153" fmla="*/ 1857217 w 3095625"/>
                  <a:gd name="connsiteY153" fmla="*/ 6701632 h 6858001"/>
                  <a:gd name="connsiteX154" fmla="*/ 1850076 w 3095625"/>
                  <a:gd name="connsiteY154" fmla="*/ 6688932 h 6858001"/>
                  <a:gd name="connsiteX155" fmla="*/ 1842143 w 3095625"/>
                  <a:gd name="connsiteY155" fmla="*/ 6675439 h 6858001"/>
                  <a:gd name="connsiteX156" fmla="*/ 1835796 w 3095625"/>
                  <a:gd name="connsiteY156" fmla="*/ 6661151 h 6858001"/>
                  <a:gd name="connsiteX157" fmla="*/ 1830243 w 3095625"/>
                  <a:gd name="connsiteY157" fmla="*/ 6648451 h 6858001"/>
                  <a:gd name="connsiteX158" fmla="*/ 1824689 w 3095625"/>
                  <a:gd name="connsiteY158" fmla="*/ 6632576 h 6858001"/>
                  <a:gd name="connsiteX159" fmla="*/ 1819136 w 3095625"/>
                  <a:gd name="connsiteY159" fmla="*/ 6618289 h 6858001"/>
                  <a:gd name="connsiteX160" fmla="*/ 1814376 w 3095625"/>
                  <a:gd name="connsiteY160" fmla="*/ 6603207 h 6858001"/>
                  <a:gd name="connsiteX161" fmla="*/ 1811203 w 3095625"/>
                  <a:gd name="connsiteY161" fmla="*/ 6587332 h 6858001"/>
                  <a:gd name="connsiteX162" fmla="*/ 1808823 w 3095625"/>
                  <a:gd name="connsiteY162" fmla="*/ 6572251 h 6858001"/>
                  <a:gd name="connsiteX163" fmla="*/ 1807236 w 3095625"/>
                  <a:gd name="connsiteY163" fmla="*/ 6555582 h 6858001"/>
                  <a:gd name="connsiteX164" fmla="*/ 1547813 w 3095625"/>
                  <a:gd name="connsiteY164" fmla="*/ 4050507 h 6858001"/>
                  <a:gd name="connsiteX165" fmla="*/ 1288389 w 3095625"/>
                  <a:gd name="connsiteY165" fmla="*/ 6555582 h 6858001"/>
                  <a:gd name="connsiteX166" fmla="*/ 1286803 w 3095625"/>
                  <a:gd name="connsiteY166" fmla="*/ 6572251 h 6858001"/>
                  <a:gd name="connsiteX167" fmla="*/ 1282836 w 3095625"/>
                  <a:gd name="connsiteY167" fmla="*/ 6587332 h 6858001"/>
                  <a:gd name="connsiteX168" fmla="*/ 1279663 w 3095625"/>
                  <a:gd name="connsiteY168" fmla="*/ 6603207 h 6858001"/>
                  <a:gd name="connsiteX169" fmla="*/ 1275696 w 3095625"/>
                  <a:gd name="connsiteY169" fmla="*/ 6618289 h 6858001"/>
                  <a:gd name="connsiteX170" fmla="*/ 1270936 w 3095625"/>
                  <a:gd name="connsiteY170" fmla="*/ 6632576 h 6858001"/>
                  <a:gd name="connsiteX171" fmla="*/ 1265383 w 3095625"/>
                  <a:gd name="connsiteY171" fmla="*/ 6648451 h 6858001"/>
                  <a:gd name="connsiteX172" fmla="*/ 1259829 w 3095625"/>
                  <a:gd name="connsiteY172" fmla="*/ 6661151 h 6858001"/>
                  <a:gd name="connsiteX173" fmla="*/ 1252689 w 3095625"/>
                  <a:gd name="connsiteY173" fmla="*/ 6675439 h 6858001"/>
                  <a:gd name="connsiteX174" fmla="*/ 1245549 w 3095625"/>
                  <a:gd name="connsiteY174" fmla="*/ 6688932 h 6858001"/>
                  <a:gd name="connsiteX175" fmla="*/ 1238409 w 3095625"/>
                  <a:gd name="connsiteY175" fmla="*/ 6701632 h 6858001"/>
                  <a:gd name="connsiteX176" fmla="*/ 1229682 w 3095625"/>
                  <a:gd name="connsiteY176" fmla="*/ 6715126 h 6858001"/>
                  <a:gd name="connsiteX177" fmla="*/ 1220162 w 3095625"/>
                  <a:gd name="connsiteY177" fmla="*/ 6727032 h 6858001"/>
                  <a:gd name="connsiteX178" fmla="*/ 1210642 w 3095625"/>
                  <a:gd name="connsiteY178" fmla="*/ 6738145 h 6858001"/>
                  <a:gd name="connsiteX179" fmla="*/ 1201122 w 3095625"/>
                  <a:gd name="connsiteY179" fmla="*/ 6750051 h 6858001"/>
                  <a:gd name="connsiteX180" fmla="*/ 1190015 w 3095625"/>
                  <a:gd name="connsiteY180" fmla="*/ 6761163 h 6858001"/>
                  <a:gd name="connsiteX181" fmla="*/ 1178908 w 3095625"/>
                  <a:gd name="connsiteY181" fmla="*/ 6771482 h 6858001"/>
                  <a:gd name="connsiteX182" fmla="*/ 1167801 w 3095625"/>
                  <a:gd name="connsiteY182" fmla="*/ 6781007 h 6858001"/>
                  <a:gd name="connsiteX183" fmla="*/ 1155901 w 3095625"/>
                  <a:gd name="connsiteY183" fmla="*/ 6791326 h 6858001"/>
                  <a:gd name="connsiteX184" fmla="*/ 1144001 w 3095625"/>
                  <a:gd name="connsiteY184" fmla="*/ 6800057 h 6858001"/>
                  <a:gd name="connsiteX185" fmla="*/ 1130514 w 3095625"/>
                  <a:gd name="connsiteY185" fmla="*/ 6807201 h 6858001"/>
                  <a:gd name="connsiteX186" fmla="*/ 1117027 w 3095625"/>
                  <a:gd name="connsiteY186" fmla="*/ 6815139 h 6858001"/>
                  <a:gd name="connsiteX187" fmla="*/ 1104334 w 3095625"/>
                  <a:gd name="connsiteY187" fmla="*/ 6823076 h 6858001"/>
                  <a:gd name="connsiteX188" fmla="*/ 1090847 w 3095625"/>
                  <a:gd name="connsiteY188" fmla="*/ 6829426 h 6858001"/>
                  <a:gd name="connsiteX189" fmla="*/ 1076567 w 3095625"/>
                  <a:gd name="connsiteY189" fmla="*/ 6834982 h 6858001"/>
                  <a:gd name="connsiteX190" fmla="*/ 1062287 w 3095625"/>
                  <a:gd name="connsiteY190" fmla="*/ 6840539 h 6858001"/>
                  <a:gd name="connsiteX191" fmla="*/ 1047213 w 3095625"/>
                  <a:gd name="connsiteY191" fmla="*/ 6844507 h 6858001"/>
                  <a:gd name="connsiteX192" fmla="*/ 1032933 w 3095625"/>
                  <a:gd name="connsiteY192" fmla="*/ 6849269 h 6858001"/>
                  <a:gd name="connsiteX193" fmla="*/ 1017066 w 3095625"/>
                  <a:gd name="connsiteY193" fmla="*/ 6851651 h 6858001"/>
                  <a:gd name="connsiteX194" fmla="*/ 1001993 w 3095625"/>
                  <a:gd name="connsiteY194" fmla="*/ 6854826 h 6858001"/>
                  <a:gd name="connsiteX195" fmla="*/ 985332 w 3095625"/>
                  <a:gd name="connsiteY195" fmla="*/ 6857207 h 6858001"/>
                  <a:gd name="connsiteX196" fmla="*/ 970259 w 3095625"/>
                  <a:gd name="connsiteY196" fmla="*/ 6858001 h 6858001"/>
                  <a:gd name="connsiteX197" fmla="*/ 953599 w 3095625"/>
                  <a:gd name="connsiteY197" fmla="*/ 6858001 h 6858001"/>
                  <a:gd name="connsiteX198" fmla="*/ 936145 w 3095625"/>
                  <a:gd name="connsiteY198" fmla="*/ 6857207 h 6858001"/>
                  <a:gd name="connsiteX199" fmla="*/ 918691 w 3095625"/>
                  <a:gd name="connsiteY199" fmla="*/ 6855619 h 6858001"/>
                  <a:gd name="connsiteX200" fmla="*/ 901238 w 3095625"/>
                  <a:gd name="connsiteY200" fmla="*/ 6853239 h 6858001"/>
                  <a:gd name="connsiteX201" fmla="*/ 882991 w 3095625"/>
                  <a:gd name="connsiteY201" fmla="*/ 6850063 h 6858001"/>
                  <a:gd name="connsiteX202" fmla="*/ 867124 w 3095625"/>
                  <a:gd name="connsiteY202" fmla="*/ 6846095 h 6858001"/>
                  <a:gd name="connsiteX203" fmla="*/ 850464 w 3095625"/>
                  <a:gd name="connsiteY203" fmla="*/ 6841332 h 6858001"/>
                  <a:gd name="connsiteX204" fmla="*/ 833804 w 3095625"/>
                  <a:gd name="connsiteY204" fmla="*/ 6835776 h 6858001"/>
                  <a:gd name="connsiteX205" fmla="*/ 817143 w 3095625"/>
                  <a:gd name="connsiteY205" fmla="*/ 6829426 h 6858001"/>
                  <a:gd name="connsiteX206" fmla="*/ 802070 w 3095625"/>
                  <a:gd name="connsiteY206" fmla="*/ 6821489 h 6858001"/>
                  <a:gd name="connsiteX207" fmla="*/ 787790 w 3095625"/>
                  <a:gd name="connsiteY207" fmla="*/ 6814345 h 6858001"/>
                  <a:gd name="connsiteX208" fmla="*/ 773509 w 3095625"/>
                  <a:gd name="connsiteY208" fmla="*/ 6805613 h 6858001"/>
                  <a:gd name="connsiteX209" fmla="*/ 759229 w 3095625"/>
                  <a:gd name="connsiteY209" fmla="*/ 6795295 h 6858001"/>
                  <a:gd name="connsiteX210" fmla="*/ 745742 w 3095625"/>
                  <a:gd name="connsiteY210" fmla="*/ 6785769 h 6858001"/>
                  <a:gd name="connsiteX211" fmla="*/ 733049 w 3095625"/>
                  <a:gd name="connsiteY211" fmla="*/ 6774657 h 6858001"/>
                  <a:gd name="connsiteX212" fmla="*/ 721149 w 3095625"/>
                  <a:gd name="connsiteY212" fmla="*/ 6763545 h 6858001"/>
                  <a:gd name="connsiteX213" fmla="*/ 708455 w 3095625"/>
                  <a:gd name="connsiteY213" fmla="*/ 6751639 h 6858001"/>
                  <a:gd name="connsiteX214" fmla="*/ 698142 w 3095625"/>
                  <a:gd name="connsiteY214" fmla="*/ 6739732 h 6858001"/>
                  <a:gd name="connsiteX215" fmla="*/ 687035 w 3095625"/>
                  <a:gd name="connsiteY215" fmla="*/ 6726239 h 6858001"/>
                  <a:gd name="connsiteX216" fmla="*/ 676722 w 3095625"/>
                  <a:gd name="connsiteY216" fmla="*/ 6712745 h 6858001"/>
                  <a:gd name="connsiteX217" fmla="*/ 667995 w 3095625"/>
                  <a:gd name="connsiteY217" fmla="*/ 6698457 h 6858001"/>
                  <a:gd name="connsiteX218" fmla="*/ 659268 w 3095625"/>
                  <a:gd name="connsiteY218" fmla="*/ 6684169 h 6858001"/>
                  <a:gd name="connsiteX219" fmla="*/ 651335 w 3095625"/>
                  <a:gd name="connsiteY219" fmla="*/ 6669089 h 6858001"/>
                  <a:gd name="connsiteX220" fmla="*/ 644988 w 3095625"/>
                  <a:gd name="connsiteY220" fmla="*/ 6654007 h 6858001"/>
                  <a:gd name="connsiteX221" fmla="*/ 638641 w 3095625"/>
                  <a:gd name="connsiteY221" fmla="*/ 6638132 h 6858001"/>
                  <a:gd name="connsiteX222" fmla="*/ 633088 w 3095625"/>
                  <a:gd name="connsiteY222" fmla="*/ 6621463 h 6858001"/>
                  <a:gd name="connsiteX223" fmla="*/ 628328 w 3095625"/>
                  <a:gd name="connsiteY223" fmla="*/ 6605589 h 6858001"/>
                  <a:gd name="connsiteX224" fmla="*/ 624361 w 3095625"/>
                  <a:gd name="connsiteY224" fmla="*/ 6588919 h 6858001"/>
                  <a:gd name="connsiteX225" fmla="*/ 621188 w 3095625"/>
                  <a:gd name="connsiteY225" fmla="*/ 6571457 h 6858001"/>
                  <a:gd name="connsiteX226" fmla="*/ 619601 w 3095625"/>
                  <a:gd name="connsiteY226" fmla="*/ 6553995 h 6858001"/>
                  <a:gd name="connsiteX227" fmla="*/ 617221 w 3095625"/>
                  <a:gd name="connsiteY227" fmla="*/ 6535739 h 6858001"/>
                  <a:gd name="connsiteX228" fmla="*/ 617221 w 3095625"/>
                  <a:gd name="connsiteY228" fmla="*/ 6518276 h 6858001"/>
                  <a:gd name="connsiteX229" fmla="*/ 618808 w 3095625"/>
                  <a:gd name="connsiteY229" fmla="*/ 6500019 h 6858001"/>
                  <a:gd name="connsiteX230" fmla="*/ 792550 w 3095625"/>
                  <a:gd name="connsiteY230" fmla="*/ 3769520 h 6858001"/>
                  <a:gd name="connsiteX231" fmla="*/ 795723 w 3095625"/>
                  <a:gd name="connsiteY231" fmla="*/ 3712370 h 6858001"/>
                  <a:gd name="connsiteX232" fmla="*/ 796516 w 3095625"/>
                  <a:gd name="connsiteY232" fmla="*/ 3654426 h 6858001"/>
                  <a:gd name="connsiteX233" fmla="*/ 796516 w 3095625"/>
                  <a:gd name="connsiteY233" fmla="*/ 3597276 h 6858001"/>
                  <a:gd name="connsiteX234" fmla="*/ 795723 w 3095625"/>
                  <a:gd name="connsiteY234" fmla="*/ 3538538 h 6858001"/>
                  <a:gd name="connsiteX235" fmla="*/ 769543 w 3095625"/>
                  <a:gd name="connsiteY235" fmla="*/ 2702720 h 6858001"/>
                  <a:gd name="connsiteX236" fmla="*/ 530746 w 3095625"/>
                  <a:gd name="connsiteY236" fmla="*/ 4015582 h 6858001"/>
                  <a:gd name="connsiteX237" fmla="*/ 527573 w 3095625"/>
                  <a:gd name="connsiteY237" fmla="*/ 4029870 h 6858001"/>
                  <a:gd name="connsiteX238" fmla="*/ 524400 w 3095625"/>
                  <a:gd name="connsiteY238" fmla="*/ 4044157 h 6858001"/>
                  <a:gd name="connsiteX239" fmla="*/ 519640 w 3095625"/>
                  <a:gd name="connsiteY239" fmla="*/ 4057651 h 6858001"/>
                  <a:gd name="connsiteX240" fmla="*/ 514086 w 3095625"/>
                  <a:gd name="connsiteY240" fmla="*/ 4070351 h 6858001"/>
                  <a:gd name="connsiteX241" fmla="*/ 508533 w 3095625"/>
                  <a:gd name="connsiteY241" fmla="*/ 4083845 h 6858001"/>
                  <a:gd name="connsiteX242" fmla="*/ 502186 w 3095625"/>
                  <a:gd name="connsiteY242" fmla="*/ 4095751 h 6858001"/>
                  <a:gd name="connsiteX243" fmla="*/ 495839 w 3095625"/>
                  <a:gd name="connsiteY243" fmla="*/ 4107657 h 6858001"/>
                  <a:gd name="connsiteX244" fmla="*/ 487906 w 3095625"/>
                  <a:gd name="connsiteY244" fmla="*/ 4120357 h 6858001"/>
                  <a:gd name="connsiteX245" fmla="*/ 479179 w 3095625"/>
                  <a:gd name="connsiteY245" fmla="*/ 4130676 h 6858001"/>
                  <a:gd name="connsiteX246" fmla="*/ 471246 w 3095625"/>
                  <a:gd name="connsiteY246" fmla="*/ 4140995 h 6858001"/>
                  <a:gd name="connsiteX247" fmla="*/ 461726 w 3095625"/>
                  <a:gd name="connsiteY247" fmla="*/ 4152107 h 6858001"/>
                  <a:gd name="connsiteX248" fmla="*/ 452999 w 3095625"/>
                  <a:gd name="connsiteY248" fmla="*/ 4160838 h 6858001"/>
                  <a:gd name="connsiteX249" fmla="*/ 441892 w 3095625"/>
                  <a:gd name="connsiteY249" fmla="*/ 4170363 h 6858001"/>
                  <a:gd name="connsiteX250" fmla="*/ 432372 w 3095625"/>
                  <a:gd name="connsiteY250" fmla="*/ 4179095 h 6858001"/>
                  <a:gd name="connsiteX251" fmla="*/ 421265 w 3095625"/>
                  <a:gd name="connsiteY251" fmla="*/ 4187032 h 6858001"/>
                  <a:gd name="connsiteX252" fmla="*/ 410158 w 3095625"/>
                  <a:gd name="connsiteY252" fmla="*/ 4194970 h 6858001"/>
                  <a:gd name="connsiteX253" fmla="*/ 398258 w 3095625"/>
                  <a:gd name="connsiteY253" fmla="*/ 4201320 h 6858001"/>
                  <a:gd name="connsiteX254" fmla="*/ 385565 w 3095625"/>
                  <a:gd name="connsiteY254" fmla="*/ 4207670 h 6858001"/>
                  <a:gd name="connsiteX255" fmla="*/ 373665 w 3095625"/>
                  <a:gd name="connsiteY255" fmla="*/ 4213226 h 6858001"/>
                  <a:gd name="connsiteX256" fmla="*/ 360971 w 3095625"/>
                  <a:gd name="connsiteY256" fmla="*/ 4218782 h 6858001"/>
                  <a:gd name="connsiteX257" fmla="*/ 348278 w 3095625"/>
                  <a:gd name="connsiteY257" fmla="*/ 4223545 h 6858001"/>
                  <a:gd name="connsiteX258" fmla="*/ 335584 w 3095625"/>
                  <a:gd name="connsiteY258" fmla="*/ 4226720 h 6858001"/>
                  <a:gd name="connsiteX259" fmla="*/ 322097 w 3095625"/>
                  <a:gd name="connsiteY259" fmla="*/ 4229895 h 6858001"/>
                  <a:gd name="connsiteX260" fmla="*/ 307817 w 3095625"/>
                  <a:gd name="connsiteY260" fmla="*/ 4232276 h 6858001"/>
                  <a:gd name="connsiteX261" fmla="*/ 294330 w 3095625"/>
                  <a:gd name="connsiteY261" fmla="*/ 4234657 h 6858001"/>
                  <a:gd name="connsiteX262" fmla="*/ 280050 w 3095625"/>
                  <a:gd name="connsiteY262" fmla="*/ 4235451 h 6858001"/>
                  <a:gd name="connsiteX263" fmla="*/ 267357 w 3095625"/>
                  <a:gd name="connsiteY263" fmla="*/ 4235451 h 6858001"/>
                  <a:gd name="connsiteX264" fmla="*/ 253076 w 3095625"/>
                  <a:gd name="connsiteY264" fmla="*/ 4235451 h 6858001"/>
                  <a:gd name="connsiteX265" fmla="*/ 238796 w 3095625"/>
                  <a:gd name="connsiteY265" fmla="*/ 4234657 h 6858001"/>
                  <a:gd name="connsiteX266" fmla="*/ 224516 w 3095625"/>
                  <a:gd name="connsiteY266" fmla="*/ 4232276 h 6858001"/>
                  <a:gd name="connsiteX267" fmla="*/ 210236 w 3095625"/>
                  <a:gd name="connsiteY267" fmla="*/ 4229101 h 6858001"/>
                  <a:gd name="connsiteX268" fmla="*/ 195956 w 3095625"/>
                  <a:gd name="connsiteY268" fmla="*/ 4225926 h 6858001"/>
                  <a:gd name="connsiteX269" fmla="*/ 171362 w 3095625"/>
                  <a:gd name="connsiteY269" fmla="*/ 4217988 h 6858001"/>
                  <a:gd name="connsiteX270" fmla="*/ 148355 w 3095625"/>
                  <a:gd name="connsiteY270" fmla="*/ 4207670 h 6858001"/>
                  <a:gd name="connsiteX271" fmla="*/ 127728 w 3095625"/>
                  <a:gd name="connsiteY271" fmla="*/ 4195763 h 6858001"/>
                  <a:gd name="connsiteX272" fmla="*/ 107101 w 3095625"/>
                  <a:gd name="connsiteY272" fmla="*/ 4183063 h 6858001"/>
                  <a:gd name="connsiteX273" fmla="*/ 88061 w 3095625"/>
                  <a:gd name="connsiteY273" fmla="*/ 4167188 h 6858001"/>
                  <a:gd name="connsiteX274" fmla="*/ 71401 w 3095625"/>
                  <a:gd name="connsiteY274" fmla="*/ 4149726 h 6858001"/>
                  <a:gd name="connsiteX275" fmla="*/ 56327 w 3095625"/>
                  <a:gd name="connsiteY275" fmla="*/ 4132263 h 6858001"/>
                  <a:gd name="connsiteX276" fmla="*/ 42047 w 3095625"/>
                  <a:gd name="connsiteY276" fmla="*/ 4112420 h 6858001"/>
                  <a:gd name="connsiteX277" fmla="*/ 30147 w 3095625"/>
                  <a:gd name="connsiteY277" fmla="*/ 4091782 h 6858001"/>
                  <a:gd name="connsiteX278" fmla="*/ 19834 w 3095625"/>
                  <a:gd name="connsiteY278" fmla="*/ 4069557 h 6858001"/>
                  <a:gd name="connsiteX279" fmla="*/ 12693 w 3095625"/>
                  <a:gd name="connsiteY279" fmla="*/ 4047332 h 6858001"/>
                  <a:gd name="connsiteX280" fmla="*/ 5553 w 3095625"/>
                  <a:gd name="connsiteY280" fmla="*/ 4023520 h 6858001"/>
                  <a:gd name="connsiteX281" fmla="*/ 1587 w 3095625"/>
                  <a:gd name="connsiteY281" fmla="*/ 4000501 h 6858001"/>
                  <a:gd name="connsiteX282" fmla="*/ 0 w 3095625"/>
                  <a:gd name="connsiteY282" fmla="*/ 3975101 h 6858001"/>
                  <a:gd name="connsiteX283" fmla="*/ 0 w 3095625"/>
                  <a:gd name="connsiteY283" fmla="*/ 3950495 h 6858001"/>
                  <a:gd name="connsiteX284" fmla="*/ 3967 w 3095625"/>
                  <a:gd name="connsiteY284" fmla="*/ 3925888 h 6858001"/>
                  <a:gd name="connsiteX285" fmla="*/ 322891 w 3095625"/>
                  <a:gd name="connsiteY285" fmla="*/ 1942307 h 6858001"/>
                  <a:gd name="connsiteX286" fmla="*/ 327651 w 3095625"/>
                  <a:gd name="connsiteY286" fmla="*/ 1919288 h 6858001"/>
                  <a:gd name="connsiteX287" fmla="*/ 332411 w 3095625"/>
                  <a:gd name="connsiteY287" fmla="*/ 1895476 h 6858001"/>
                  <a:gd name="connsiteX288" fmla="*/ 338757 w 3095625"/>
                  <a:gd name="connsiteY288" fmla="*/ 1872457 h 6858001"/>
                  <a:gd name="connsiteX289" fmla="*/ 345104 w 3095625"/>
                  <a:gd name="connsiteY289" fmla="*/ 1850232 h 6858001"/>
                  <a:gd name="connsiteX290" fmla="*/ 353038 w 3095625"/>
                  <a:gd name="connsiteY290" fmla="*/ 1827213 h 6858001"/>
                  <a:gd name="connsiteX291" fmla="*/ 361764 w 3095625"/>
                  <a:gd name="connsiteY291" fmla="*/ 1804988 h 6858001"/>
                  <a:gd name="connsiteX292" fmla="*/ 370491 w 3095625"/>
                  <a:gd name="connsiteY292" fmla="*/ 1784351 h 6858001"/>
                  <a:gd name="connsiteX293" fmla="*/ 381598 w 3095625"/>
                  <a:gd name="connsiteY293" fmla="*/ 1763713 h 6858001"/>
                  <a:gd name="connsiteX294" fmla="*/ 391118 w 3095625"/>
                  <a:gd name="connsiteY294" fmla="*/ 1742282 h 6858001"/>
                  <a:gd name="connsiteX295" fmla="*/ 403812 w 3095625"/>
                  <a:gd name="connsiteY295" fmla="*/ 1721645 h 6858001"/>
                  <a:gd name="connsiteX296" fmla="*/ 415712 w 3095625"/>
                  <a:gd name="connsiteY296" fmla="*/ 1701801 h 6858001"/>
                  <a:gd name="connsiteX297" fmla="*/ 428405 w 3095625"/>
                  <a:gd name="connsiteY297" fmla="*/ 1683545 h 6858001"/>
                  <a:gd name="connsiteX298" fmla="*/ 441892 w 3095625"/>
                  <a:gd name="connsiteY298" fmla="*/ 1664495 h 6858001"/>
                  <a:gd name="connsiteX299" fmla="*/ 456172 w 3095625"/>
                  <a:gd name="connsiteY299" fmla="*/ 1645445 h 6858001"/>
                  <a:gd name="connsiteX300" fmla="*/ 471246 w 3095625"/>
                  <a:gd name="connsiteY300" fmla="*/ 1627982 h 6858001"/>
                  <a:gd name="connsiteX301" fmla="*/ 487113 w 3095625"/>
                  <a:gd name="connsiteY301" fmla="*/ 1612107 h 6858001"/>
                  <a:gd name="connsiteX302" fmla="*/ 502979 w 3095625"/>
                  <a:gd name="connsiteY302" fmla="*/ 1595438 h 6858001"/>
                  <a:gd name="connsiteX303" fmla="*/ 519640 w 3095625"/>
                  <a:gd name="connsiteY303" fmla="*/ 1578770 h 6858001"/>
                  <a:gd name="connsiteX304" fmla="*/ 537093 w 3095625"/>
                  <a:gd name="connsiteY304" fmla="*/ 1564482 h 6858001"/>
                  <a:gd name="connsiteX305" fmla="*/ 555340 w 3095625"/>
                  <a:gd name="connsiteY305" fmla="*/ 1549401 h 6858001"/>
                  <a:gd name="connsiteX306" fmla="*/ 573587 w 3095625"/>
                  <a:gd name="connsiteY306" fmla="*/ 1535907 h 6858001"/>
                  <a:gd name="connsiteX307" fmla="*/ 593421 w 3095625"/>
                  <a:gd name="connsiteY307" fmla="*/ 1522413 h 6858001"/>
                  <a:gd name="connsiteX308" fmla="*/ 612461 w 3095625"/>
                  <a:gd name="connsiteY308" fmla="*/ 1509713 h 6858001"/>
                  <a:gd name="connsiteX309" fmla="*/ 633088 w 3095625"/>
                  <a:gd name="connsiteY309" fmla="*/ 1497807 h 6858001"/>
                  <a:gd name="connsiteX310" fmla="*/ 652921 w 3095625"/>
                  <a:gd name="connsiteY310" fmla="*/ 1486695 h 6858001"/>
                  <a:gd name="connsiteX311" fmla="*/ 673548 w 3095625"/>
                  <a:gd name="connsiteY311" fmla="*/ 1476376 h 6858001"/>
                  <a:gd name="connsiteX312" fmla="*/ 695762 w 3095625"/>
                  <a:gd name="connsiteY312" fmla="*/ 1466851 h 6858001"/>
                  <a:gd name="connsiteX313" fmla="*/ 717182 w 3095625"/>
                  <a:gd name="connsiteY313" fmla="*/ 1458120 h 6858001"/>
                  <a:gd name="connsiteX314" fmla="*/ 739396 w 3095625"/>
                  <a:gd name="connsiteY314" fmla="*/ 1450182 h 6858001"/>
                  <a:gd name="connsiteX315" fmla="*/ 762403 w 3095625"/>
                  <a:gd name="connsiteY315" fmla="*/ 1442244 h 6858001"/>
                  <a:gd name="connsiteX316" fmla="*/ 785410 w 3095625"/>
                  <a:gd name="connsiteY316" fmla="*/ 1435894 h 6858001"/>
                  <a:gd name="connsiteX317" fmla="*/ 808417 w 3095625"/>
                  <a:gd name="connsiteY317" fmla="*/ 1430338 h 6858001"/>
                  <a:gd name="connsiteX318" fmla="*/ 1547137 w 3095625"/>
                  <a:gd name="connsiteY318" fmla="*/ 0 h 6858001"/>
                  <a:gd name="connsiteX319" fmla="*/ 2146537 w 3095625"/>
                  <a:gd name="connsiteY319" fmla="*/ 599400 h 6858001"/>
                  <a:gd name="connsiteX320" fmla="*/ 1547137 w 3095625"/>
                  <a:gd name="connsiteY320" fmla="*/ 1198800 h 6858001"/>
                  <a:gd name="connsiteX321" fmla="*/ 947737 w 3095625"/>
                  <a:gd name="connsiteY321" fmla="*/ 599400 h 6858001"/>
                  <a:gd name="connsiteX322" fmla="*/ 1547137 w 3095625"/>
                  <a:gd name="connsiteY322" fmla="*/ 0 h 68580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</a:cxnLst>
                <a:rect l="l" t="t" r="r" b="b"/>
                <a:pathLst>
                  <a:path w="3095625" h="6858001">
                    <a:moveTo>
                      <a:pt x="1108301" y="1366838"/>
                    </a:moveTo>
                    <a:lnTo>
                      <a:pt x="1336783" y="2238376"/>
                    </a:lnTo>
                    <a:lnTo>
                      <a:pt x="1461338" y="1632745"/>
                    </a:lnTo>
                    <a:lnTo>
                      <a:pt x="1339957" y="1512095"/>
                    </a:lnTo>
                    <a:lnTo>
                      <a:pt x="1476412" y="1375569"/>
                    </a:lnTo>
                    <a:lnTo>
                      <a:pt x="1547813" y="1375569"/>
                    </a:lnTo>
                    <a:lnTo>
                      <a:pt x="1619214" y="1375569"/>
                    </a:lnTo>
                    <a:lnTo>
                      <a:pt x="1754082" y="1512095"/>
                    </a:lnTo>
                    <a:lnTo>
                      <a:pt x="1634287" y="1632745"/>
                    </a:lnTo>
                    <a:lnTo>
                      <a:pt x="1757255" y="2238376"/>
                    </a:lnTo>
                    <a:lnTo>
                      <a:pt x="1985738" y="1366838"/>
                    </a:lnTo>
                    <a:lnTo>
                      <a:pt x="2285622" y="1430338"/>
                    </a:lnTo>
                    <a:lnTo>
                      <a:pt x="2310215" y="1435894"/>
                    </a:lnTo>
                    <a:lnTo>
                      <a:pt x="2333222" y="1442244"/>
                    </a:lnTo>
                    <a:lnTo>
                      <a:pt x="2354643" y="1450182"/>
                    </a:lnTo>
                    <a:lnTo>
                      <a:pt x="2378443" y="1458120"/>
                    </a:lnTo>
                    <a:lnTo>
                      <a:pt x="2399863" y="1466851"/>
                    </a:lnTo>
                    <a:lnTo>
                      <a:pt x="2421283" y="1476376"/>
                    </a:lnTo>
                    <a:lnTo>
                      <a:pt x="2441910" y="1486695"/>
                    </a:lnTo>
                    <a:lnTo>
                      <a:pt x="2462537" y="1497807"/>
                    </a:lnTo>
                    <a:lnTo>
                      <a:pt x="2482371" y="1509713"/>
                    </a:lnTo>
                    <a:lnTo>
                      <a:pt x="2502204" y="1522413"/>
                    </a:lnTo>
                    <a:lnTo>
                      <a:pt x="2521245" y="1535907"/>
                    </a:lnTo>
                    <a:lnTo>
                      <a:pt x="2539492" y="1549401"/>
                    </a:lnTo>
                    <a:lnTo>
                      <a:pt x="2558532" y="1564482"/>
                    </a:lnTo>
                    <a:lnTo>
                      <a:pt x="2575985" y="1578770"/>
                    </a:lnTo>
                    <a:lnTo>
                      <a:pt x="2592646" y="1595438"/>
                    </a:lnTo>
                    <a:lnTo>
                      <a:pt x="2608512" y="1612107"/>
                    </a:lnTo>
                    <a:lnTo>
                      <a:pt x="2624379" y="1627982"/>
                    </a:lnTo>
                    <a:lnTo>
                      <a:pt x="2638659" y="1645445"/>
                    </a:lnTo>
                    <a:lnTo>
                      <a:pt x="2652940" y="1664495"/>
                    </a:lnTo>
                    <a:lnTo>
                      <a:pt x="2667220" y="1683545"/>
                    </a:lnTo>
                    <a:lnTo>
                      <a:pt x="2679913" y="1701801"/>
                    </a:lnTo>
                    <a:lnTo>
                      <a:pt x="2691813" y="1721645"/>
                    </a:lnTo>
                    <a:lnTo>
                      <a:pt x="2702920" y="1742282"/>
                    </a:lnTo>
                    <a:lnTo>
                      <a:pt x="2714027" y="1763713"/>
                    </a:lnTo>
                    <a:lnTo>
                      <a:pt x="2724341" y="1784351"/>
                    </a:lnTo>
                    <a:lnTo>
                      <a:pt x="2733861" y="1804988"/>
                    </a:lnTo>
                    <a:lnTo>
                      <a:pt x="2741794" y="1827213"/>
                    </a:lnTo>
                    <a:lnTo>
                      <a:pt x="2748934" y="1850232"/>
                    </a:lnTo>
                    <a:lnTo>
                      <a:pt x="2756868" y="1872457"/>
                    </a:lnTo>
                    <a:lnTo>
                      <a:pt x="2762421" y="1895476"/>
                    </a:lnTo>
                    <a:lnTo>
                      <a:pt x="2767974" y="1919288"/>
                    </a:lnTo>
                    <a:lnTo>
                      <a:pt x="2772734" y="1942307"/>
                    </a:lnTo>
                    <a:lnTo>
                      <a:pt x="3091658" y="3925888"/>
                    </a:lnTo>
                    <a:lnTo>
                      <a:pt x="3095625" y="3950495"/>
                    </a:lnTo>
                    <a:lnTo>
                      <a:pt x="3095625" y="3975101"/>
                    </a:lnTo>
                    <a:lnTo>
                      <a:pt x="3093245" y="4000501"/>
                    </a:lnTo>
                    <a:lnTo>
                      <a:pt x="3090072" y="4023520"/>
                    </a:lnTo>
                    <a:lnTo>
                      <a:pt x="3082932" y="4047332"/>
                    </a:lnTo>
                    <a:lnTo>
                      <a:pt x="3075792" y="4069557"/>
                    </a:lnTo>
                    <a:lnTo>
                      <a:pt x="3064685" y="4091782"/>
                    </a:lnTo>
                    <a:lnTo>
                      <a:pt x="3053578" y="4112420"/>
                    </a:lnTo>
                    <a:lnTo>
                      <a:pt x="3039298" y="4132263"/>
                    </a:lnTo>
                    <a:lnTo>
                      <a:pt x="3024224" y="4149726"/>
                    </a:lnTo>
                    <a:lnTo>
                      <a:pt x="3005977" y="4167188"/>
                    </a:lnTo>
                    <a:lnTo>
                      <a:pt x="2987730" y="4183063"/>
                    </a:lnTo>
                    <a:lnTo>
                      <a:pt x="2967897" y="4195763"/>
                    </a:lnTo>
                    <a:lnTo>
                      <a:pt x="2945683" y="4207670"/>
                    </a:lnTo>
                    <a:lnTo>
                      <a:pt x="2922676" y="4217988"/>
                    </a:lnTo>
                    <a:lnTo>
                      <a:pt x="2899669" y="4225926"/>
                    </a:lnTo>
                    <a:lnTo>
                      <a:pt x="2885389" y="4229101"/>
                    </a:lnTo>
                    <a:lnTo>
                      <a:pt x="2871109" y="4232276"/>
                    </a:lnTo>
                    <a:lnTo>
                      <a:pt x="2856829" y="4234657"/>
                    </a:lnTo>
                    <a:lnTo>
                      <a:pt x="2842549" y="4235451"/>
                    </a:lnTo>
                    <a:lnTo>
                      <a:pt x="2828268" y="4235451"/>
                    </a:lnTo>
                    <a:lnTo>
                      <a:pt x="2813988" y="4235451"/>
                    </a:lnTo>
                    <a:lnTo>
                      <a:pt x="2801295" y="4234657"/>
                    </a:lnTo>
                    <a:lnTo>
                      <a:pt x="2787015" y="4232276"/>
                    </a:lnTo>
                    <a:lnTo>
                      <a:pt x="2773528" y="4229895"/>
                    </a:lnTo>
                    <a:lnTo>
                      <a:pt x="2760041" y="4226720"/>
                    </a:lnTo>
                    <a:lnTo>
                      <a:pt x="2747347" y="4223545"/>
                    </a:lnTo>
                    <a:lnTo>
                      <a:pt x="2733861" y="4218782"/>
                    </a:lnTo>
                    <a:lnTo>
                      <a:pt x="2721960" y="4213226"/>
                    </a:lnTo>
                    <a:lnTo>
                      <a:pt x="2710060" y="4207670"/>
                    </a:lnTo>
                    <a:lnTo>
                      <a:pt x="2697367" y="4201320"/>
                    </a:lnTo>
                    <a:lnTo>
                      <a:pt x="2685467" y="4194970"/>
                    </a:lnTo>
                    <a:lnTo>
                      <a:pt x="2674360" y="4187032"/>
                    </a:lnTo>
                    <a:lnTo>
                      <a:pt x="2663253" y="4179095"/>
                    </a:lnTo>
                    <a:lnTo>
                      <a:pt x="2652940" y="4170363"/>
                    </a:lnTo>
                    <a:lnTo>
                      <a:pt x="2642626" y="4160838"/>
                    </a:lnTo>
                    <a:lnTo>
                      <a:pt x="2633106" y="4152107"/>
                    </a:lnTo>
                    <a:lnTo>
                      <a:pt x="2624379" y="4140995"/>
                    </a:lnTo>
                    <a:lnTo>
                      <a:pt x="2615653" y="4130676"/>
                    </a:lnTo>
                    <a:lnTo>
                      <a:pt x="2607719" y="4120357"/>
                    </a:lnTo>
                    <a:lnTo>
                      <a:pt x="2599786" y="4107657"/>
                    </a:lnTo>
                    <a:lnTo>
                      <a:pt x="2593439" y="4095751"/>
                    </a:lnTo>
                    <a:lnTo>
                      <a:pt x="2587092" y="4083845"/>
                    </a:lnTo>
                    <a:lnTo>
                      <a:pt x="2581539" y="4070351"/>
                    </a:lnTo>
                    <a:lnTo>
                      <a:pt x="2575985" y="4057651"/>
                    </a:lnTo>
                    <a:lnTo>
                      <a:pt x="2571225" y="4044157"/>
                    </a:lnTo>
                    <a:lnTo>
                      <a:pt x="2568052" y="4029870"/>
                    </a:lnTo>
                    <a:lnTo>
                      <a:pt x="2564879" y="4015582"/>
                    </a:lnTo>
                    <a:lnTo>
                      <a:pt x="2326082" y="2702720"/>
                    </a:lnTo>
                    <a:lnTo>
                      <a:pt x="2299109" y="3538538"/>
                    </a:lnTo>
                    <a:lnTo>
                      <a:pt x="2298315" y="3597276"/>
                    </a:lnTo>
                    <a:lnTo>
                      <a:pt x="2298315" y="3654426"/>
                    </a:lnTo>
                    <a:lnTo>
                      <a:pt x="2299902" y="3712370"/>
                    </a:lnTo>
                    <a:lnTo>
                      <a:pt x="2303075" y="3769520"/>
                    </a:lnTo>
                    <a:lnTo>
                      <a:pt x="2476817" y="6500019"/>
                    </a:lnTo>
                    <a:lnTo>
                      <a:pt x="2476817" y="6518276"/>
                    </a:lnTo>
                    <a:lnTo>
                      <a:pt x="2476817" y="6535739"/>
                    </a:lnTo>
                    <a:lnTo>
                      <a:pt x="2476024" y="6553995"/>
                    </a:lnTo>
                    <a:lnTo>
                      <a:pt x="2473644" y="6571457"/>
                    </a:lnTo>
                    <a:lnTo>
                      <a:pt x="2471264" y="6588919"/>
                    </a:lnTo>
                    <a:lnTo>
                      <a:pt x="2467297" y="6605589"/>
                    </a:lnTo>
                    <a:lnTo>
                      <a:pt x="2462537" y="6621463"/>
                    </a:lnTo>
                    <a:lnTo>
                      <a:pt x="2456984" y="6638132"/>
                    </a:lnTo>
                    <a:lnTo>
                      <a:pt x="2450637" y="6654007"/>
                    </a:lnTo>
                    <a:lnTo>
                      <a:pt x="2444290" y="6669089"/>
                    </a:lnTo>
                    <a:lnTo>
                      <a:pt x="2436357" y="6684169"/>
                    </a:lnTo>
                    <a:lnTo>
                      <a:pt x="2427630" y="6698457"/>
                    </a:lnTo>
                    <a:lnTo>
                      <a:pt x="2417317" y="6712745"/>
                    </a:lnTo>
                    <a:lnTo>
                      <a:pt x="2407797" y="6726239"/>
                    </a:lnTo>
                    <a:lnTo>
                      <a:pt x="2397483" y="6739732"/>
                    </a:lnTo>
                    <a:lnTo>
                      <a:pt x="2387170" y="6751639"/>
                    </a:lnTo>
                    <a:lnTo>
                      <a:pt x="2374476" y="6763545"/>
                    </a:lnTo>
                    <a:lnTo>
                      <a:pt x="2362576" y="6774657"/>
                    </a:lnTo>
                    <a:lnTo>
                      <a:pt x="2349883" y="6785769"/>
                    </a:lnTo>
                    <a:lnTo>
                      <a:pt x="2336396" y="6795295"/>
                    </a:lnTo>
                    <a:lnTo>
                      <a:pt x="2322116" y="6805613"/>
                    </a:lnTo>
                    <a:lnTo>
                      <a:pt x="2307835" y="6814345"/>
                    </a:lnTo>
                    <a:lnTo>
                      <a:pt x="2292762" y="6821489"/>
                    </a:lnTo>
                    <a:lnTo>
                      <a:pt x="2276895" y="6829426"/>
                    </a:lnTo>
                    <a:lnTo>
                      <a:pt x="2261821" y="6835776"/>
                    </a:lnTo>
                    <a:lnTo>
                      <a:pt x="2245161" y="6841332"/>
                    </a:lnTo>
                    <a:lnTo>
                      <a:pt x="2228501" y="6846095"/>
                    </a:lnTo>
                    <a:lnTo>
                      <a:pt x="2212634" y="6850063"/>
                    </a:lnTo>
                    <a:lnTo>
                      <a:pt x="2194387" y="6853239"/>
                    </a:lnTo>
                    <a:lnTo>
                      <a:pt x="2176934" y="6855619"/>
                    </a:lnTo>
                    <a:lnTo>
                      <a:pt x="2159480" y="6857207"/>
                    </a:lnTo>
                    <a:lnTo>
                      <a:pt x="2141233" y="6858001"/>
                    </a:lnTo>
                    <a:lnTo>
                      <a:pt x="2125366" y="6858001"/>
                    </a:lnTo>
                    <a:lnTo>
                      <a:pt x="2108706" y="6857207"/>
                    </a:lnTo>
                    <a:lnTo>
                      <a:pt x="2093633" y="6854826"/>
                    </a:lnTo>
                    <a:lnTo>
                      <a:pt x="2078559" y="6851651"/>
                    </a:lnTo>
                    <a:lnTo>
                      <a:pt x="2062692" y="6849269"/>
                    </a:lnTo>
                    <a:lnTo>
                      <a:pt x="2047619" y="6844507"/>
                    </a:lnTo>
                    <a:lnTo>
                      <a:pt x="2033339" y="6840539"/>
                    </a:lnTo>
                    <a:lnTo>
                      <a:pt x="2019059" y="6834982"/>
                    </a:lnTo>
                    <a:lnTo>
                      <a:pt x="2004778" y="6829426"/>
                    </a:lnTo>
                    <a:lnTo>
                      <a:pt x="1991292" y="6823076"/>
                    </a:lnTo>
                    <a:lnTo>
                      <a:pt x="1977011" y="6815139"/>
                    </a:lnTo>
                    <a:lnTo>
                      <a:pt x="1964318" y="6807201"/>
                    </a:lnTo>
                    <a:lnTo>
                      <a:pt x="1951624" y="6800057"/>
                    </a:lnTo>
                    <a:lnTo>
                      <a:pt x="1939724" y="6791326"/>
                    </a:lnTo>
                    <a:lnTo>
                      <a:pt x="1927824" y="6781007"/>
                    </a:lnTo>
                    <a:lnTo>
                      <a:pt x="1915924" y="6771482"/>
                    </a:lnTo>
                    <a:lnTo>
                      <a:pt x="1904817" y="6761163"/>
                    </a:lnTo>
                    <a:lnTo>
                      <a:pt x="1894504" y="6750051"/>
                    </a:lnTo>
                    <a:lnTo>
                      <a:pt x="1884984" y="6738145"/>
                    </a:lnTo>
                    <a:lnTo>
                      <a:pt x="1875463" y="6727032"/>
                    </a:lnTo>
                    <a:lnTo>
                      <a:pt x="1865943" y="6715126"/>
                    </a:lnTo>
                    <a:lnTo>
                      <a:pt x="1857217" y="6701632"/>
                    </a:lnTo>
                    <a:lnTo>
                      <a:pt x="1850076" y="6688932"/>
                    </a:lnTo>
                    <a:lnTo>
                      <a:pt x="1842143" y="6675439"/>
                    </a:lnTo>
                    <a:lnTo>
                      <a:pt x="1835796" y="6661151"/>
                    </a:lnTo>
                    <a:lnTo>
                      <a:pt x="1830243" y="6648451"/>
                    </a:lnTo>
                    <a:lnTo>
                      <a:pt x="1824689" y="6632576"/>
                    </a:lnTo>
                    <a:lnTo>
                      <a:pt x="1819136" y="6618289"/>
                    </a:lnTo>
                    <a:lnTo>
                      <a:pt x="1814376" y="6603207"/>
                    </a:lnTo>
                    <a:lnTo>
                      <a:pt x="1811203" y="6587332"/>
                    </a:lnTo>
                    <a:lnTo>
                      <a:pt x="1808823" y="6572251"/>
                    </a:lnTo>
                    <a:lnTo>
                      <a:pt x="1807236" y="6555582"/>
                    </a:lnTo>
                    <a:lnTo>
                      <a:pt x="1547813" y="4050507"/>
                    </a:lnTo>
                    <a:lnTo>
                      <a:pt x="1288389" y="6555582"/>
                    </a:lnTo>
                    <a:lnTo>
                      <a:pt x="1286803" y="6572251"/>
                    </a:lnTo>
                    <a:lnTo>
                      <a:pt x="1282836" y="6587332"/>
                    </a:lnTo>
                    <a:lnTo>
                      <a:pt x="1279663" y="6603207"/>
                    </a:lnTo>
                    <a:lnTo>
                      <a:pt x="1275696" y="6618289"/>
                    </a:lnTo>
                    <a:lnTo>
                      <a:pt x="1270936" y="6632576"/>
                    </a:lnTo>
                    <a:lnTo>
                      <a:pt x="1265383" y="6648451"/>
                    </a:lnTo>
                    <a:lnTo>
                      <a:pt x="1259829" y="6661151"/>
                    </a:lnTo>
                    <a:lnTo>
                      <a:pt x="1252689" y="6675439"/>
                    </a:lnTo>
                    <a:lnTo>
                      <a:pt x="1245549" y="6688932"/>
                    </a:lnTo>
                    <a:lnTo>
                      <a:pt x="1238409" y="6701632"/>
                    </a:lnTo>
                    <a:lnTo>
                      <a:pt x="1229682" y="6715126"/>
                    </a:lnTo>
                    <a:lnTo>
                      <a:pt x="1220162" y="6727032"/>
                    </a:lnTo>
                    <a:lnTo>
                      <a:pt x="1210642" y="6738145"/>
                    </a:lnTo>
                    <a:lnTo>
                      <a:pt x="1201122" y="6750051"/>
                    </a:lnTo>
                    <a:lnTo>
                      <a:pt x="1190015" y="6761163"/>
                    </a:lnTo>
                    <a:lnTo>
                      <a:pt x="1178908" y="6771482"/>
                    </a:lnTo>
                    <a:lnTo>
                      <a:pt x="1167801" y="6781007"/>
                    </a:lnTo>
                    <a:lnTo>
                      <a:pt x="1155901" y="6791326"/>
                    </a:lnTo>
                    <a:lnTo>
                      <a:pt x="1144001" y="6800057"/>
                    </a:lnTo>
                    <a:lnTo>
                      <a:pt x="1130514" y="6807201"/>
                    </a:lnTo>
                    <a:lnTo>
                      <a:pt x="1117027" y="6815139"/>
                    </a:lnTo>
                    <a:lnTo>
                      <a:pt x="1104334" y="6823076"/>
                    </a:lnTo>
                    <a:lnTo>
                      <a:pt x="1090847" y="6829426"/>
                    </a:lnTo>
                    <a:lnTo>
                      <a:pt x="1076567" y="6834982"/>
                    </a:lnTo>
                    <a:lnTo>
                      <a:pt x="1062287" y="6840539"/>
                    </a:lnTo>
                    <a:lnTo>
                      <a:pt x="1047213" y="6844507"/>
                    </a:lnTo>
                    <a:lnTo>
                      <a:pt x="1032933" y="6849269"/>
                    </a:lnTo>
                    <a:lnTo>
                      <a:pt x="1017066" y="6851651"/>
                    </a:lnTo>
                    <a:lnTo>
                      <a:pt x="1001993" y="6854826"/>
                    </a:lnTo>
                    <a:lnTo>
                      <a:pt x="985332" y="6857207"/>
                    </a:lnTo>
                    <a:lnTo>
                      <a:pt x="970259" y="6858001"/>
                    </a:lnTo>
                    <a:lnTo>
                      <a:pt x="953599" y="6858001"/>
                    </a:lnTo>
                    <a:lnTo>
                      <a:pt x="936145" y="6857207"/>
                    </a:lnTo>
                    <a:lnTo>
                      <a:pt x="918691" y="6855619"/>
                    </a:lnTo>
                    <a:lnTo>
                      <a:pt x="901238" y="6853239"/>
                    </a:lnTo>
                    <a:lnTo>
                      <a:pt x="882991" y="6850063"/>
                    </a:lnTo>
                    <a:lnTo>
                      <a:pt x="867124" y="6846095"/>
                    </a:lnTo>
                    <a:lnTo>
                      <a:pt x="850464" y="6841332"/>
                    </a:lnTo>
                    <a:lnTo>
                      <a:pt x="833804" y="6835776"/>
                    </a:lnTo>
                    <a:lnTo>
                      <a:pt x="817143" y="6829426"/>
                    </a:lnTo>
                    <a:lnTo>
                      <a:pt x="802070" y="6821489"/>
                    </a:lnTo>
                    <a:lnTo>
                      <a:pt x="787790" y="6814345"/>
                    </a:lnTo>
                    <a:lnTo>
                      <a:pt x="773509" y="6805613"/>
                    </a:lnTo>
                    <a:lnTo>
                      <a:pt x="759229" y="6795295"/>
                    </a:lnTo>
                    <a:lnTo>
                      <a:pt x="745742" y="6785769"/>
                    </a:lnTo>
                    <a:lnTo>
                      <a:pt x="733049" y="6774657"/>
                    </a:lnTo>
                    <a:lnTo>
                      <a:pt x="721149" y="6763545"/>
                    </a:lnTo>
                    <a:lnTo>
                      <a:pt x="708455" y="6751639"/>
                    </a:lnTo>
                    <a:lnTo>
                      <a:pt x="698142" y="6739732"/>
                    </a:lnTo>
                    <a:lnTo>
                      <a:pt x="687035" y="6726239"/>
                    </a:lnTo>
                    <a:lnTo>
                      <a:pt x="676722" y="6712745"/>
                    </a:lnTo>
                    <a:lnTo>
                      <a:pt x="667995" y="6698457"/>
                    </a:lnTo>
                    <a:lnTo>
                      <a:pt x="659268" y="6684169"/>
                    </a:lnTo>
                    <a:lnTo>
                      <a:pt x="651335" y="6669089"/>
                    </a:lnTo>
                    <a:lnTo>
                      <a:pt x="644988" y="6654007"/>
                    </a:lnTo>
                    <a:lnTo>
                      <a:pt x="638641" y="6638132"/>
                    </a:lnTo>
                    <a:lnTo>
                      <a:pt x="633088" y="6621463"/>
                    </a:lnTo>
                    <a:lnTo>
                      <a:pt x="628328" y="6605589"/>
                    </a:lnTo>
                    <a:lnTo>
                      <a:pt x="624361" y="6588919"/>
                    </a:lnTo>
                    <a:lnTo>
                      <a:pt x="621188" y="6571457"/>
                    </a:lnTo>
                    <a:lnTo>
                      <a:pt x="619601" y="6553995"/>
                    </a:lnTo>
                    <a:lnTo>
                      <a:pt x="617221" y="6535739"/>
                    </a:lnTo>
                    <a:lnTo>
                      <a:pt x="617221" y="6518276"/>
                    </a:lnTo>
                    <a:lnTo>
                      <a:pt x="618808" y="6500019"/>
                    </a:lnTo>
                    <a:lnTo>
                      <a:pt x="792550" y="3769520"/>
                    </a:lnTo>
                    <a:lnTo>
                      <a:pt x="795723" y="3712370"/>
                    </a:lnTo>
                    <a:lnTo>
                      <a:pt x="796516" y="3654426"/>
                    </a:lnTo>
                    <a:lnTo>
                      <a:pt x="796516" y="3597276"/>
                    </a:lnTo>
                    <a:lnTo>
                      <a:pt x="795723" y="3538538"/>
                    </a:lnTo>
                    <a:lnTo>
                      <a:pt x="769543" y="2702720"/>
                    </a:lnTo>
                    <a:lnTo>
                      <a:pt x="530746" y="4015582"/>
                    </a:lnTo>
                    <a:lnTo>
                      <a:pt x="527573" y="4029870"/>
                    </a:lnTo>
                    <a:lnTo>
                      <a:pt x="524400" y="4044157"/>
                    </a:lnTo>
                    <a:lnTo>
                      <a:pt x="519640" y="4057651"/>
                    </a:lnTo>
                    <a:lnTo>
                      <a:pt x="514086" y="4070351"/>
                    </a:lnTo>
                    <a:lnTo>
                      <a:pt x="508533" y="4083845"/>
                    </a:lnTo>
                    <a:lnTo>
                      <a:pt x="502186" y="4095751"/>
                    </a:lnTo>
                    <a:lnTo>
                      <a:pt x="495839" y="4107657"/>
                    </a:lnTo>
                    <a:lnTo>
                      <a:pt x="487906" y="4120357"/>
                    </a:lnTo>
                    <a:lnTo>
                      <a:pt x="479179" y="4130676"/>
                    </a:lnTo>
                    <a:lnTo>
                      <a:pt x="471246" y="4140995"/>
                    </a:lnTo>
                    <a:lnTo>
                      <a:pt x="461726" y="4152107"/>
                    </a:lnTo>
                    <a:lnTo>
                      <a:pt x="452999" y="4160838"/>
                    </a:lnTo>
                    <a:lnTo>
                      <a:pt x="441892" y="4170363"/>
                    </a:lnTo>
                    <a:lnTo>
                      <a:pt x="432372" y="4179095"/>
                    </a:lnTo>
                    <a:lnTo>
                      <a:pt x="421265" y="4187032"/>
                    </a:lnTo>
                    <a:lnTo>
                      <a:pt x="410158" y="4194970"/>
                    </a:lnTo>
                    <a:lnTo>
                      <a:pt x="398258" y="4201320"/>
                    </a:lnTo>
                    <a:lnTo>
                      <a:pt x="385565" y="4207670"/>
                    </a:lnTo>
                    <a:lnTo>
                      <a:pt x="373665" y="4213226"/>
                    </a:lnTo>
                    <a:lnTo>
                      <a:pt x="360971" y="4218782"/>
                    </a:lnTo>
                    <a:lnTo>
                      <a:pt x="348278" y="4223545"/>
                    </a:lnTo>
                    <a:lnTo>
                      <a:pt x="335584" y="4226720"/>
                    </a:lnTo>
                    <a:lnTo>
                      <a:pt x="322097" y="4229895"/>
                    </a:lnTo>
                    <a:lnTo>
                      <a:pt x="307817" y="4232276"/>
                    </a:lnTo>
                    <a:lnTo>
                      <a:pt x="294330" y="4234657"/>
                    </a:lnTo>
                    <a:lnTo>
                      <a:pt x="280050" y="4235451"/>
                    </a:lnTo>
                    <a:lnTo>
                      <a:pt x="267357" y="4235451"/>
                    </a:lnTo>
                    <a:lnTo>
                      <a:pt x="253076" y="4235451"/>
                    </a:lnTo>
                    <a:lnTo>
                      <a:pt x="238796" y="4234657"/>
                    </a:lnTo>
                    <a:lnTo>
                      <a:pt x="224516" y="4232276"/>
                    </a:lnTo>
                    <a:lnTo>
                      <a:pt x="210236" y="4229101"/>
                    </a:lnTo>
                    <a:lnTo>
                      <a:pt x="195956" y="4225926"/>
                    </a:lnTo>
                    <a:lnTo>
                      <a:pt x="171362" y="4217988"/>
                    </a:lnTo>
                    <a:lnTo>
                      <a:pt x="148355" y="4207670"/>
                    </a:lnTo>
                    <a:lnTo>
                      <a:pt x="127728" y="4195763"/>
                    </a:lnTo>
                    <a:lnTo>
                      <a:pt x="107101" y="4183063"/>
                    </a:lnTo>
                    <a:lnTo>
                      <a:pt x="88061" y="4167188"/>
                    </a:lnTo>
                    <a:lnTo>
                      <a:pt x="71401" y="4149726"/>
                    </a:lnTo>
                    <a:lnTo>
                      <a:pt x="56327" y="4132263"/>
                    </a:lnTo>
                    <a:lnTo>
                      <a:pt x="42047" y="4112420"/>
                    </a:lnTo>
                    <a:lnTo>
                      <a:pt x="30147" y="4091782"/>
                    </a:lnTo>
                    <a:lnTo>
                      <a:pt x="19834" y="4069557"/>
                    </a:lnTo>
                    <a:lnTo>
                      <a:pt x="12693" y="4047332"/>
                    </a:lnTo>
                    <a:lnTo>
                      <a:pt x="5553" y="4023520"/>
                    </a:lnTo>
                    <a:lnTo>
                      <a:pt x="1587" y="4000501"/>
                    </a:lnTo>
                    <a:lnTo>
                      <a:pt x="0" y="3975101"/>
                    </a:lnTo>
                    <a:lnTo>
                      <a:pt x="0" y="3950495"/>
                    </a:lnTo>
                    <a:lnTo>
                      <a:pt x="3967" y="3925888"/>
                    </a:lnTo>
                    <a:lnTo>
                      <a:pt x="322891" y="1942307"/>
                    </a:lnTo>
                    <a:lnTo>
                      <a:pt x="327651" y="1919288"/>
                    </a:lnTo>
                    <a:lnTo>
                      <a:pt x="332411" y="1895476"/>
                    </a:lnTo>
                    <a:lnTo>
                      <a:pt x="338757" y="1872457"/>
                    </a:lnTo>
                    <a:lnTo>
                      <a:pt x="345104" y="1850232"/>
                    </a:lnTo>
                    <a:lnTo>
                      <a:pt x="353038" y="1827213"/>
                    </a:lnTo>
                    <a:lnTo>
                      <a:pt x="361764" y="1804988"/>
                    </a:lnTo>
                    <a:lnTo>
                      <a:pt x="370491" y="1784351"/>
                    </a:lnTo>
                    <a:lnTo>
                      <a:pt x="381598" y="1763713"/>
                    </a:lnTo>
                    <a:lnTo>
                      <a:pt x="391118" y="1742282"/>
                    </a:lnTo>
                    <a:lnTo>
                      <a:pt x="403812" y="1721645"/>
                    </a:lnTo>
                    <a:lnTo>
                      <a:pt x="415712" y="1701801"/>
                    </a:lnTo>
                    <a:lnTo>
                      <a:pt x="428405" y="1683545"/>
                    </a:lnTo>
                    <a:lnTo>
                      <a:pt x="441892" y="1664495"/>
                    </a:lnTo>
                    <a:lnTo>
                      <a:pt x="456172" y="1645445"/>
                    </a:lnTo>
                    <a:lnTo>
                      <a:pt x="471246" y="1627982"/>
                    </a:lnTo>
                    <a:lnTo>
                      <a:pt x="487113" y="1612107"/>
                    </a:lnTo>
                    <a:lnTo>
                      <a:pt x="502979" y="1595438"/>
                    </a:lnTo>
                    <a:lnTo>
                      <a:pt x="519640" y="1578770"/>
                    </a:lnTo>
                    <a:lnTo>
                      <a:pt x="537093" y="1564482"/>
                    </a:lnTo>
                    <a:lnTo>
                      <a:pt x="555340" y="1549401"/>
                    </a:lnTo>
                    <a:lnTo>
                      <a:pt x="573587" y="1535907"/>
                    </a:lnTo>
                    <a:lnTo>
                      <a:pt x="593421" y="1522413"/>
                    </a:lnTo>
                    <a:lnTo>
                      <a:pt x="612461" y="1509713"/>
                    </a:lnTo>
                    <a:lnTo>
                      <a:pt x="633088" y="1497807"/>
                    </a:lnTo>
                    <a:lnTo>
                      <a:pt x="652921" y="1486695"/>
                    </a:lnTo>
                    <a:lnTo>
                      <a:pt x="673548" y="1476376"/>
                    </a:lnTo>
                    <a:lnTo>
                      <a:pt x="695762" y="1466851"/>
                    </a:lnTo>
                    <a:lnTo>
                      <a:pt x="717182" y="1458120"/>
                    </a:lnTo>
                    <a:lnTo>
                      <a:pt x="739396" y="1450182"/>
                    </a:lnTo>
                    <a:lnTo>
                      <a:pt x="762403" y="1442244"/>
                    </a:lnTo>
                    <a:lnTo>
                      <a:pt x="785410" y="1435894"/>
                    </a:lnTo>
                    <a:lnTo>
                      <a:pt x="808417" y="1430338"/>
                    </a:lnTo>
                    <a:close/>
                    <a:moveTo>
                      <a:pt x="1547137" y="0"/>
                    </a:moveTo>
                    <a:cubicBezTo>
                      <a:pt x="1878176" y="0"/>
                      <a:pt x="2146537" y="268361"/>
                      <a:pt x="2146537" y="599400"/>
                    </a:cubicBezTo>
                    <a:cubicBezTo>
                      <a:pt x="2146537" y="930439"/>
                      <a:pt x="1878176" y="1198800"/>
                      <a:pt x="1547137" y="1198800"/>
                    </a:cubicBezTo>
                    <a:cubicBezTo>
                      <a:pt x="1216098" y="1198800"/>
                      <a:pt x="947737" y="930439"/>
                      <a:pt x="947737" y="599400"/>
                    </a:cubicBezTo>
                    <a:cubicBezTo>
                      <a:pt x="947737" y="268361"/>
                      <a:pt x="1216098" y="0"/>
                      <a:pt x="1547137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>
                  <a:latin typeface="微软雅黑"/>
                  <a:ea typeface="微软雅黑"/>
                  <a:cs typeface="+mn-ea"/>
                  <a:sym typeface="微软雅黑"/>
                </a:endParaRPr>
              </a:p>
            </p:txBody>
          </p:sp>
        </p:grpSp>
      </p:grpSp>
      <p:sp>
        <p:nvSpPr>
          <p:cNvPr id="60" name="TextBox 11">
            <a:extLst>
              <a:ext uri="{FF2B5EF4-FFF2-40B4-BE49-F238E27FC236}">
                <a16:creationId xmlns:a16="http://schemas.microsoft.com/office/drawing/2014/main" xmlns="" id="{C6B11B12-2CF2-4573-82F0-D922F9108E5D}"/>
              </a:ext>
            </a:extLst>
          </p:cNvPr>
          <p:cNvSpPr txBox="1">
            <a:spLocks noChangeArrowheads="1"/>
          </p:cNvSpPr>
          <p:nvPr/>
        </p:nvSpPr>
        <p:spPr bwMode="auto">
          <a:xfrm flipH="1">
            <a:off x="8356667" y="3602142"/>
            <a:ext cx="2635877" cy="846001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lvl="0" eaLnBrk="1" hangingPunct="1">
              <a:lnSpc>
                <a:spcPct val="120000"/>
              </a:lnSpc>
              <a:defRPr/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/>
                <a:ea typeface="微软雅黑"/>
                <a:cs typeface="+mn-ea"/>
                <a:sym typeface="微软雅黑"/>
              </a:rPr>
              <a:t>在此输入相关文字，在此输入相关文字，在此输入相关文字，在此输入相关文字，</a:t>
            </a:r>
            <a:endParaRPr lang="en-US" altLang="zh-CN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/>
              <a:ea typeface="微软雅黑"/>
              <a:cs typeface="+mn-ea"/>
              <a:sym typeface="微软雅黑"/>
            </a:endParaRPr>
          </a:p>
        </p:txBody>
      </p:sp>
      <p:sp>
        <p:nvSpPr>
          <p:cNvPr id="61" name="TextBox 11">
            <a:extLst>
              <a:ext uri="{FF2B5EF4-FFF2-40B4-BE49-F238E27FC236}">
                <a16:creationId xmlns:a16="http://schemas.microsoft.com/office/drawing/2014/main" xmlns="" id="{A3FAF59C-0382-41A1-99B7-39E7BD9D75B2}"/>
              </a:ext>
            </a:extLst>
          </p:cNvPr>
          <p:cNvSpPr txBox="1">
            <a:spLocks noChangeArrowheads="1"/>
          </p:cNvSpPr>
          <p:nvPr/>
        </p:nvSpPr>
        <p:spPr bwMode="auto">
          <a:xfrm flipH="1">
            <a:off x="8356705" y="3259337"/>
            <a:ext cx="2171700" cy="379656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eaLnBrk="1" hangingPunct="1">
              <a:buClr>
                <a:schemeClr val="accent1"/>
              </a:buClr>
              <a:defRPr/>
            </a:pPr>
            <a:r>
              <a:rPr lang="zh-CN" altLang="en-US" sz="1867" b="1" kern="0" dirty="0">
                <a:solidFill>
                  <a:srgbClr val="CC0000"/>
                </a:solidFill>
                <a:latin typeface="微软雅黑"/>
                <a:ea typeface="微软雅黑"/>
                <a:cs typeface="+mn-ea"/>
                <a:sym typeface="微软雅黑"/>
              </a:rPr>
              <a:t>点击添加标题    </a:t>
            </a:r>
            <a:endParaRPr lang="en-US" altLang="zh-CN" sz="1867" b="1" kern="0" dirty="0">
              <a:solidFill>
                <a:srgbClr val="CC0000"/>
              </a:solidFill>
              <a:latin typeface="微软雅黑"/>
              <a:ea typeface="微软雅黑"/>
              <a:cs typeface="+mn-ea"/>
              <a:sym typeface="微软雅黑"/>
            </a:endParaRPr>
          </a:p>
        </p:txBody>
      </p:sp>
      <p:sp>
        <p:nvSpPr>
          <p:cNvPr id="62" name="TextBox 11">
            <a:extLst>
              <a:ext uri="{FF2B5EF4-FFF2-40B4-BE49-F238E27FC236}">
                <a16:creationId xmlns:a16="http://schemas.microsoft.com/office/drawing/2014/main" xmlns="" id="{48D93DEE-93CF-40F7-B514-6BCC7788CA2B}"/>
              </a:ext>
            </a:extLst>
          </p:cNvPr>
          <p:cNvSpPr txBox="1">
            <a:spLocks noChangeArrowheads="1"/>
          </p:cNvSpPr>
          <p:nvPr/>
        </p:nvSpPr>
        <p:spPr bwMode="auto">
          <a:xfrm flipH="1">
            <a:off x="6576053" y="5383477"/>
            <a:ext cx="3952351" cy="587469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lvl="0" eaLnBrk="1" hangingPunct="1">
              <a:lnSpc>
                <a:spcPct val="120000"/>
              </a:lnSpc>
              <a:defRPr/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/>
                <a:ea typeface="微软雅黑"/>
                <a:cs typeface="+mn-ea"/>
                <a:sym typeface="微软雅黑"/>
              </a:rPr>
              <a:t>在此输入相关文字，在此输入相关文字，在此输入相关文字，在此输入相关文字，</a:t>
            </a:r>
            <a:endParaRPr lang="en-US" altLang="zh-CN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/>
              <a:ea typeface="微软雅黑"/>
              <a:cs typeface="+mn-ea"/>
              <a:sym typeface="微软雅黑"/>
            </a:endParaRPr>
          </a:p>
        </p:txBody>
      </p:sp>
      <p:sp>
        <p:nvSpPr>
          <p:cNvPr id="63" name="TextBox 11">
            <a:extLst>
              <a:ext uri="{FF2B5EF4-FFF2-40B4-BE49-F238E27FC236}">
                <a16:creationId xmlns:a16="http://schemas.microsoft.com/office/drawing/2014/main" xmlns="" id="{CF9E8AC9-5795-4546-980B-1DD8E3A38509}"/>
              </a:ext>
            </a:extLst>
          </p:cNvPr>
          <p:cNvSpPr txBox="1">
            <a:spLocks noChangeArrowheads="1"/>
          </p:cNvSpPr>
          <p:nvPr/>
        </p:nvSpPr>
        <p:spPr bwMode="auto">
          <a:xfrm flipH="1">
            <a:off x="6576091" y="5040672"/>
            <a:ext cx="2171700" cy="379656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eaLnBrk="1" hangingPunct="1">
              <a:buClr>
                <a:schemeClr val="accent1"/>
              </a:buClr>
              <a:defRPr/>
            </a:pPr>
            <a:r>
              <a:rPr lang="zh-CN" altLang="en-US" sz="1867" b="1" kern="0" dirty="0">
                <a:solidFill>
                  <a:srgbClr val="CC0000"/>
                </a:solidFill>
                <a:latin typeface="微软雅黑"/>
                <a:ea typeface="微软雅黑"/>
                <a:cs typeface="+mn-ea"/>
                <a:sym typeface="微软雅黑"/>
              </a:rPr>
              <a:t>点击添加标题    </a:t>
            </a:r>
            <a:endParaRPr lang="en-US" altLang="zh-CN" sz="1867" b="1" kern="0" dirty="0">
              <a:solidFill>
                <a:srgbClr val="CC0000"/>
              </a:solidFill>
              <a:latin typeface="微软雅黑"/>
              <a:ea typeface="微软雅黑"/>
              <a:cs typeface="+mn-ea"/>
              <a:sym typeface="微软雅黑"/>
            </a:endParaRPr>
          </a:p>
        </p:txBody>
      </p:sp>
      <p:sp>
        <p:nvSpPr>
          <p:cNvPr id="64" name="TextBox 11">
            <a:extLst>
              <a:ext uri="{FF2B5EF4-FFF2-40B4-BE49-F238E27FC236}">
                <a16:creationId xmlns:a16="http://schemas.microsoft.com/office/drawing/2014/main" xmlns="" id="{BA27EE09-63D6-4C1B-8467-B73AC86D1D83}"/>
              </a:ext>
            </a:extLst>
          </p:cNvPr>
          <p:cNvSpPr txBox="1">
            <a:spLocks noChangeArrowheads="1"/>
          </p:cNvSpPr>
          <p:nvPr/>
        </p:nvSpPr>
        <p:spPr bwMode="auto">
          <a:xfrm flipH="1">
            <a:off x="911424" y="3596731"/>
            <a:ext cx="2635877" cy="846001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lvl="0" algn="r" eaLnBrk="1" hangingPunct="1">
              <a:lnSpc>
                <a:spcPct val="120000"/>
              </a:lnSpc>
              <a:defRPr/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/>
                <a:ea typeface="微软雅黑"/>
                <a:cs typeface="+mn-ea"/>
                <a:sym typeface="微软雅黑"/>
              </a:rPr>
              <a:t>在此输入相关文字，在此输入相关文字，在此输入相关文字，在此输入相关文字，</a:t>
            </a:r>
            <a:endParaRPr lang="en-US" altLang="zh-CN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/>
              <a:ea typeface="微软雅黑"/>
              <a:cs typeface="+mn-ea"/>
              <a:sym typeface="微软雅黑"/>
            </a:endParaRPr>
          </a:p>
        </p:txBody>
      </p:sp>
      <p:sp>
        <p:nvSpPr>
          <p:cNvPr id="65" name="TextBox 11">
            <a:extLst>
              <a:ext uri="{FF2B5EF4-FFF2-40B4-BE49-F238E27FC236}">
                <a16:creationId xmlns:a16="http://schemas.microsoft.com/office/drawing/2014/main" xmlns="" id="{15B7634B-D386-43FE-9589-C7117EF25D89}"/>
              </a:ext>
            </a:extLst>
          </p:cNvPr>
          <p:cNvSpPr txBox="1">
            <a:spLocks noChangeArrowheads="1"/>
          </p:cNvSpPr>
          <p:nvPr/>
        </p:nvSpPr>
        <p:spPr bwMode="auto">
          <a:xfrm flipH="1">
            <a:off x="1375602" y="3253927"/>
            <a:ext cx="2171700" cy="379656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algn="r" eaLnBrk="1" hangingPunct="1">
              <a:buClr>
                <a:schemeClr val="accent1"/>
              </a:buClr>
              <a:defRPr/>
            </a:pPr>
            <a:r>
              <a:rPr lang="zh-CN" altLang="en-US" sz="1867" b="1" kern="0" dirty="0">
                <a:solidFill>
                  <a:srgbClr val="CC0000"/>
                </a:solidFill>
                <a:latin typeface="微软雅黑"/>
                <a:ea typeface="微软雅黑"/>
                <a:cs typeface="+mn-ea"/>
                <a:sym typeface="微软雅黑"/>
              </a:rPr>
              <a:t>点击添加标题    </a:t>
            </a:r>
            <a:endParaRPr lang="en-US" altLang="zh-CN" sz="1867" b="1" kern="0" dirty="0">
              <a:solidFill>
                <a:srgbClr val="CC0000"/>
              </a:solidFill>
              <a:latin typeface="微软雅黑"/>
              <a:ea typeface="微软雅黑"/>
              <a:cs typeface="+mn-ea"/>
              <a:sym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40650557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000"/>
                            </p:stCondLst>
                            <p:childTnLst>
                              <p:par>
                                <p:cTn id="44" presetID="2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/>
      <p:bldP spid="49" grpId="0"/>
      <p:bldP spid="50" grpId="0" animBg="1"/>
      <p:bldP spid="51" grpId="0" animBg="1"/>
      <p:bldP spid="52" grpId="0" animBg="1"/>
      <p:bldP spid="53" grpId="0" animBg="1"/>
      <p:bldP spid="60" grpId="0"/>
      <p:bldP spid="61" grpId="0"/>
      <p:bldP spid="62" grpId="0"/>
      <p:bldP spid="63" grpId="0"/>
      <p:bldP spid="64" grpId="0"/>
      <p:bldP spid="65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等腰三角形 1">
            <a:extLst>
              <a:ext uri="{FF2B5EF4-FFF2-40B4-BE49-F238E27FC236}">
                <a16:creationId xmlns:a16="http://schemas.microsoft.com/office/drawing/2014/main" xmlns="" id="{5E14C5C4-2C75-4117-8683-613AF4369961}"/>
              </a:ext>
            </a:extLst>
          </p:cNvPr>
          <p:cNvSpPr/>
          <p:nvPr/>
        </p:nvSpPr>
        <p:spPr>
          <a:xfrm rot="5400000">
            <a:off x="-68579" y="342600"/>
            <a:ext cx="994396" cy="857236"/>
          </a:xfrm>
          <a:prstGeom prst="triangle">
            <a:avLst>
              <a:gd name="adj" fmla="val 63472"/>
            </a:avLst>
          </a:prstGeom>
          <a:solidFill>
            <a:srgbClr val="E2231A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grpSp>
        <p:nvGrpSpPr>
          <p:cNvPr id="3" name="组合 2">
            <a:extLst>
              <a:ext uri="{FF2B5EF4-FFF2-40B4-BE49-F238E27FC236}">
                <a16:creationId xmlns:a16="http://schemas.microsoft.com/office/drawing/2014/main" xmlns="" id="{21FE8929-102D-4114-BA42-6595CCFF21B1}"/>
              </a:ext>
            </a:extLst>
          </p:cNvPr>
          <p:cNvGrpSpPr/>
          <p:nvPr/>
        </p:nvGrpSpPr>
        <p:grpSpPr>
          <a:xfrm>
            <a:off x="1055439" y="550092"/>
            <a:ext cx="6660839" cy="763582"/>
            <a:chOff x="874713" y="281210"/>
            <a:chExt cx="6558644" cy="763582"/>
          </a:xfrm>
        </p:grpSpPr>
        <p:sp>
          <p:nvSpPr>
            <p:cNvPr id="4" name="文本框 3">
              <a:extLst>
                <a:ext uri="{FF2B5EF4-FFF2-40B4-BE49-F238E27FC236}">
                  <a16:creationId xmlns:a16="http://schemas.microsoft.com/office/drawing/2014/main" xmlns="" id="{B6CC6B0A-F2E7-4F86-9B4D-9EB675B32BFF}"/>
                </a:ext>
              </a:extLst>
            </p:cNvPr>
            <p:cNvSpPr txBox="1"/>
            <p:nvPr/>
          </p:nvSpPr>
          <p:spPr>
            <a:xfrm>
              <a:off x="874713" y="281210"/>
              <a:ext cx="1798123" cy="58477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3200" b="1" dirty="0">
                  <a:solidFill>
                    <a:srgbClr val="E2231A"/>
                  </a:solidFill>
                  <a:latin typeface="Arial"/>
                </a:rPr>
                <a:t>投入预算</a:t>
              </a:r>
            </a:p>
          </p:txBody>
        </p:sp>
        <p:sp>
          <p:nvSpPr>
            <p:cNvPr id="5" name="文本框 4">
              <a:extLst>
                <a:ext uri="{FF2B5EF4-FFF2-40B4-BE49-F238E27FC236}">
                  <a16:creationId xmlns:a16="http://schemas.microsoft.com/office/drawing/2014/main" xmlns="" id="{D2824BCC-724F-48B3-A88C-1D598DEA35BD}"/>
                </a:ext>
              </a:extLst>
            </p:cNvPr>
            <p:cNvSpPr txBox="1"/>
            <p:nvPr/>
          </p:nvSpPr>
          <p:spPr>
            <a:xfrm>
              <a:off x="874713" y="775551"/>
              <a:ext cx="6558644" cy="26924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100" dirty="0">
                  <a:solidFill>
                    <a:prstClr val="white">
                      <a:lumMod val="50000"/>
                    </a:prstClr>
                  </a:solidFill>
                  <a:latin typeface="Arial"/>
                </a:rPr>
                <a:t>Budgeting</a:t>
              </a:r>
            </a:p>
          </p:txBody>
        </p:sp>
      </p:grpSp>
      <p:graphicFrame>
        <p:nvGraphicFramePr>
          <p:cNvPr id="7" name="表格 6">
            <a:extLst>
              <a:ext uri="{FF2B5EF4-FFF2-40B4-BE49-F238E27FC236}">
                <a16:creationId xmlns:a16="http://schemas.microsoft.com/office/drawing/2014/main" xmlns="" id="{0BBD5D48-A4FC-4D55-A45C-411CF3F92E9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14359572"/>
              </p:ext>
            </p:extLst>
          </p:nvPr>
        </p:nvGraphicFramePr>
        <p:xfrm>
          <a:off x="1245833" y="1927154"/>
          <a:ext cx="7488833" cy="3886413"/>
        </p:xfrm>
        <a:graphic>
          <a:graphicData uri="http://schemas.openxmlformats.org/drawingml/2006/table">
            <a:tbl>
              <a:tblPr/>
              <a:tblGrid>
                <a:gridCol w="187414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949545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183491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481655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647737">
                <a:tc>
                  <a:txBody>
                    <a:bodyPr/>
                    <a:lstStyle>
                      <a:lvl1pPr marL="0" algn="l" defTabSz="1364302" rtl="0" eaLnBrk="1" latinLnBrk="0" hangingPunct="1">
                        <a:defRPr sz="2667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1pPr>
                      <a:lvl2pPr marL="682151" algn="l" defTabSz="1364302" rtl="0" eaLnBrk="1" latinLnBrk="0" hangingPunct="1">
                        <a:defRPr sz="2667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2pPr>
                      <a:lvl3pPr marL="1364302" algn="l" defTabSz="1364302" rtl="0" eaLnBrk="1" latinLnBrk="0" hangingPunct="1">
                        <a:defRPr sz="2667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3pPr>
                      <a:lvl4pPr marL="2046454" algn="l" defTabSz="1364302" rtl="0" eaLnBrk="1" latinLnBrk="0" hangingPunct="1">
                        <a:defRPr sz="2667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4pPr>
                      <a:lvl5pPr marL="2728601" algn="l" defTabSz="1364302" rtl="0" eaLnBrk="1" latinLnBrk="0" hangingPunct="1">
                        <a:defRPr sz="2667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5pPr>
                      <a:lvl6pPr marL="3410752" algn="l" defTabSz="1364302" rtl="0" eaLnBrk="1" latinLnBrk="0" hangingPunct="1">
                        <a:defRPr sz="2667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6pPr>
                      <a:lvl7pPr marL="4092900" algn="l" defTabSz="1364302" rtl="0" eaLnBrk="1" latinLnBrk="0" hangingPunct="1">
                        <a:defRPr sz="2667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7pPr>
                      <a:lvl8pPr marL="4775049" algn="l" defTabSz="1364302" rtl="0" eaLnBrk="1" latinLnBrk="0" hangingPunct="1">
                        <a:defRPr sz="2667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8pPr>
                      <a:lvl9pPr marL="5457201" algn="l" defTabSz="1364302" rtl="0" eaLnBrk="1" latinLnBrk="0" hangingPunct="1">
                        <a:defRPr sz="2667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9pPr>
                    </a:lstStyle>
                    <a:p>
                      <a:pPr algn="ctr" fontAlgn="ctr"/>
                      <a:r>
                        <a:rPr lang="zh-CN" altLang="en-US" sz="2000" b="1" u="none" strike="noStrike" dirty="0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项目</a:t>
                      </a:r>
                      <a:endParaRPr lang="zh-CN" altLang="en-US" sz="2000" b="1" i="0" u="none" strike="noStrike" dirty="0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1392" marR="91392" marT="45696" marB="45696" anchor="ctr">
                    <a:lnL w="12700" cap="flat" cmpd="sng" algn="ctr">
                      <a:solidFill>
                        <a:srgbClr val="605958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05958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05958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05958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1364302" rtl="0" eaLnBrk="1" latinLnBrk="0" hangingPunct="1">
                        <a:defRPr sz="2667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1pPr>
                      <a:lvl2pPr marL="682151" algn="l" defTabSz="1364302" rtl="0" eaLnBrk="1" latinLnBrk="0" hangingPunct="1">
                        <a:defRPr sz="2667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2pPr>
                      <a:lvl3pPr marL="1364302" algn="l" defTabSz="1364302" rtl="0" eaLnBrk="1" latinLnBrk="0" hangingPunct="1">
                        <a:defRPr sz="2667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3pPr>
                      <a:lvl4pPr marL="2046454" algn="l" defTabSz="1364302" rtl="0" eaLnBrk="1" latinLnBrk="0" hangingPunct="1">
                        <a:defRPr sz="2667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4pPr>
                      <a:lvl5pPr marL="2728601" algn="l" defTabSz="1364302" rtl="0" eaLnBrk="1" latinLnBrk="0" hangingPunct="1">
                        <a:defRPr sz="2667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5pPr>
                      <a:lvl6pPr marL="3410752" algn="l" defTabSz="1364302" rtl="0" eaLnBrk="1" latinLnBrk="0" hangingPunct="1">
                        <a:defRPr sz="2667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6pPr>
                      <a:lvl7pPr marL="4092900" algn="l" defTabSz="1364302" rtl="0" eaLnBrk="1" latinLnBrk="0" hangingPunct="1">
                        <a:defRPr sz="2667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7pPr>
                      <a:lvl8pPr marL="4775049" algn="l" defTabSz="1364302" rtl="0" eaLnBrk="1" latinLnBrk="0" hangingPunct="1">
                        <a:defRPr sz="2667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8pPr>
                      <a:lvl9pPr marL="5457201" algn="l" defTabSz="1364302" rtl="0" eaLnBrk="1" latinLnBrk="0" hangingPunct="1">
                        <a:defRPr sz="2667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9pPr>
                    </a:lstStyle>
                    <a:p>
                      <a:pPr algn="ctr" fontAlgn="ctr"/>
                      <a:r>
                        <a:rPr lang="zh-CN" altLang="en-US" sz="2000" b="1" u="none" strike="noStrike" dirty="0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金额</a:t>
                      </a:r>
                      <a:endParaRPr lang="zh-CN" altLang="en-US" sz="2000" b="1" i="0" u="none" strike="noStrike" dirty="0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1392" marR="91392" marT="45696" marB="45696" anchor="ctr">
                    <a:lnL w="12700" cap="flat" cmpd="sng" algn="ctr">
                      <a:solidFill>
                        <a:srgbClr val="605958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05958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05958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05958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2231A"/>
                    </a:solidFill>
                  </a:tcPr>
                </a:tc>
                <a:tc>
                  <a:txBody>
                    <a:bodyPr/>
                    <a:lstStyle>
                      <a:lvl1pPr marL="0" algn="l" defTabSz="1364302" rtl="0" eaLnBrk="1" latinLnBrk="0" hangingPunct="1">
                        <a:defRPr sz="2667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1pPr>
                      <a:lvl2pPr marL="682151" algn="l" defTabSz="1364302" rtl="0" eaLnBrk="1" latinLnBrk="0" hangingPunct="1">
                        <a:defRPr sz="2667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2pPr>
                      <a:lvl3pPr marL="1364302" algn="l" defTabSz="1364302" rtl="0" eaLnBrk="1" latinLnBrk="0" hangingPunct="1">
                        <a:defRPr sz="2667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3pPr>
                      <a:lvl4pPr marL="2046454" algn="l" defTabSz="1364302" rtl="0" eaLnBrk="1" latinLnBrk="0" hangingPunct="1">
                        <a:defRPr sz="2667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4pPr>
                      <a:lvl5pPr marL="2728601" algn="l" defTabSz="1364302" rtl="0" eaLnBrk="1" latinLnBrk="0" hangingPunct="1">
                        <a:defRPr sz="2667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5pPr>
                      <a:lvl6pPr marL="3410752" algn="l" defTabSz="1364302" rtl="0" eaLnBrk="1" latinLnBrk="0" hangingPunct="1">
                        <a:defRPr sz="2667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6pPr>
                      <a:lvl7pPr marL="4092900" algn="l" defTabSz="1364302" rtl="0" eaLnBrk="1" latinLnBrk="0" hangingPunct="1">
                        <a:defRPr sz="2667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7pPr>
                      <a:lvl8pPr marL="4775049" algn="l" defTabSz="1364302" rtl="0" eaLnBrk="1" latinLnBrk="0" hangingPunct="1">
                        <a:defRPr sz="2667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8pPr>
                      <a:lvl9pPr marL="5457201" algn="l" defTabSz="1364302" rtl="0" eaLnBrk="1" latinLnBrk="0" hangingPunct="1">
                        <a:defRPr sz="2667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9pPr>
                    </a:lstStyle>
                    <a:p>
                      <a:pPr algn="ctr" fontAlgn="ctr"/>
                      <a:r>
                        <a:rPr lang="zh-CN" altLang="en-US" sz="2000" b="1" u="none" strike="noStrike" dirty="0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项目</a:t>
                      </a:r>
                      <a:endParaRPr lang="zh-CN" altLang="en-US" sz="2000" b="1" i="0" u="none" strike="noStrike" dirty="0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1392" marR="91392" marT="45696" marB="45696" anchor="ctr">
                    <a:lnL w="12700" cap="flat" cmpd="sng" algn="ctr">
                      <a:solidFill>
                        <a:srgbClr val="605958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05958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05958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05958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1364302" rtl="0" eaLnBrk="1" latinLnBrk="0" hangingPunct="1">
                        <a:defRPr sz="2667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1pPr>
                      <a:lvl2pPr marL="682151" algn="l" defTabSz="1364302" rtl="0" eaLnBrk="1" latinLnBrk="0" hangingPunct="1">
                        <a:defRPr sz="2667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2pPr>
                      <a:lvl3pPr marL="1364302" algn="l" defTabSz="1364302" rtl="0" eaLnBrk="1" latinLnBrk="0" hangingPunct="1">
                        <a:defRPr sz="2667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3pPr>
                      <a:lvl4pPr marL="2046454" algn="l" defTabSz="1364302" rtl="0" eaLnBrk="1" latinLnBrk="0" hangingPunct="1">
                        <a:defRPr sz="2667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4pPr>
                      <a:lvl5pPr marL="2728601" algn="l" defTabSz="1364302" rtl="0" eaLnBrk="1" latinLnBrk="0" hangingPunct="1">
                        <a:defRPr sz="2667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5pPr>
                      <a:lvl6pPr marL="3410752" algn="l" defTabSz="1364302" rtl="0" eaLnBrk="1" latinLnBrk="0" hangingPunct="1">
                        <a:defRPr sz="2667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6pPr>
                      <a:lvl7pPr marL="4092900" algn="l" defTabSz="1364302" rtl="0" eaLnBrk="1" latinLnBrk="0" hangingPunct="1">
                        <a:defRPr sz="2667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7pPr>
                      <a:lvl8pPr marL="4775049" algn="l" defTabSz="1364302" rtl="0" eaLnBrk="1" latinLnBrk="0" hangingPunct="1">
                        <a:defRPr sz="2667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8pPr>
                      <a:lvl9pPr marL="5457201" algn="l" defTabSz="1364302" rtl="0" eaLnBrk="1" latinLnBrk="0" hangingPunct="1">
                        <a:defRPr sz="2667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9pPr>
                    </a:lstStyle>
                    <a:p>
                      <a:pPr algn="ctr" fontAlgn="ctr"/>
                      <a:r>
                        <a:rPr lang="zh-CN" altLang="en-US" sz="2000" b="1" u="none" strike="noStrike" dirty="0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金额</a:t>
                      </a:r>
                      <a:endParaRPr lang="zh-CN" altLang="en-US" sz="2000" b="1" i="0" u="none" strike="noStrike" dirty="0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1392" marR="91392" marT="45696" marB="45696" anchor="ctr">
                    <a:lnL w="12700" cap="flat" cmpd="sng" algn="ctr">
                      <a:solidFill>
                        <a:srgbClr val="605958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05958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05958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05958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2231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55814">
                <a:tc>
                  <a:txBody>
                    <a:bodyPr/>
                    <a:lstStyle>
                      <a:lvl1pPr marL="0" algn="l" defTabSz="1364302" rtl="0" eaLnBrk="1" latinLnBrk="0" hangingPunct="1">
                        <a:defRPr sz="2667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1pPr>
                      <a:lvl2pPr marL="682151" algn="l" defTabSz="1364302" rtl="0" eaLnBrk="1" latinLnBrk="0" hangingPunct="1">
                        <a:defRPr sz="2667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2pPr>
                      <a:lvl3pPr marL="1364302" algn="l" defTabSz="1364302" rtl="0" eaLnBrk="1" latinLnBrk="0" hangingPunct="1">
                        <a:defRPr sz="2667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3pPr>
                      <a:lvl4pPr marL="2046454" algn="l" defTabSz="1364302" rtl="0" eaLnBrk="1" latinLnBrk="0" hangingPunct="1">
                        <a:defRPr sz="2667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4pPr>
                      <a:lvl5pPr marL="2728601" algn="l" defTabSz="1364302" rtl="0" eaLnBrk="1" latinLnBrk="0" hangingPunct="1">
                        <a:defRPr sz="2667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5pPr>
                      <a:lvl6pPr marL="3410752" algn="l" defTabSz="1364302" rtl="0" eaLnBrk="1" latinLnBrk="0" hangingPunct="1">
                        <a:defRPr sz="2667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6pPr>
                      <a:lvl7pPr marL="4092900" algn="l" defTabSz="1364302" rtl="0" eaLnBrk="1" latinLnBrk="0" hangingPunct="1">
                        <a:defRPr sz="2667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7pPr>
                      <a:lvl8pPr marL="4775049" algn="l" defTabSz="1364302" rtl="0" eaLnBrk="1" latinLnBrk="0" hangingPunct="1">
                        <a:defRPr sz="2667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8pPr>
                      <a:lvl9pPr marL="5457201" algn="l" defTabSz="1364302" rtl="0" eaLnBrk="1" latinLnBrk="0" hangingPunct="1">
                        <a:defRPr sz="2667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9pPr>
                    </a:lstStyle>
                    <a:p>
                      <a:pPr algn="ctr" fontAlgn="ctr"/>
                      <a:r>
                        <a:rPr lang="zh-CN" altLang="en-US" sz="200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车间设备</a:t>
                      </a:r>
                      <a:endParaRPr lang="zh-CN" altLang="en-US" sz="2000" b="0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1392" marR="91392" marT="45696" marB="45696" anchor="ctr">
                    <a:lnL w="12700" cap="flat" cmpd="sng" algn="ctr">
                      <a:solidFill>
                        <a:srgbClr val="605958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05958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05958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05958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1364302" rtl="0" eaLnBrk="1" latinLnBrk="0" hangingPunct="1">
                        <a:defRPr sz="2667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1pPr>
                      <a:lvl2pPr marL="682151" algn="l" defTabSz="1364302" rtl="0" eaLnBrk="1" latinLnBrk="0" hangingPunct="1">
                        <a:defRPr sz="2667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2pPr>
                      <a:lvl3pPr marL="1364302" algn="l" defTabSz="1364302" rtl="0" eaLnBrk="1" latinLnBrk="0" hangingPunct="1">
                        <a:defRPr sz="2667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3pPr>
                      <a:lvl4pPr marL="2046454" algn="l" defTabSz="1364302" rtl="0" eaLnBrk="1" latinLnBrk="0" hangingPunct="1">
                        <a:defRPr sz="2667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4pPr>
                      <a:lvl5pPr marL="2728601" algn="l" defTabSz="1364302" rtl="0" eaLnBrk="1" latinLnBrk="0" hangingPunct="1">
                        <a:defRPr sz="2667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5pPr>
                      <a:lvl6pPr marL="3410752" algn="l" defTabSz="1364302" rtl="0" eaLnBrk="1" latinLnBrk="0" hangingPunct="1">
                        <a:defRPr sz="2667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6pPr>
                      <a:lvl7pPr marL="4092900" algn="l" defTabSz="1364302" rtl="0" eaLnBrk="1" latinLnBrk="0" hangingPunct="1">
                        <a:defRPr sz="2667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7pPr>
                      <a:lvl8pPr marL="4775049" algn="l" defTabSz="1364302" rtl="0" eaLnBrk="1" latinLnBrk="0" hangingPunct="1">
                        <a:defRPr sz="2667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8pPr>
                      <a:lvl9pPr marL="5457201" algn="l" defTabSz="1364302" rtl="0" eaLnBrk="1" latinLnBrk="0" hangingPunct="1">
                        <a:defRPr sz="2667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9pPr>
                    </a:lstStyle>
                    <a:p>
                      <a:pPr algn="ctr" fontAlgn="ctr"/>
                      <a:r>
                        <a:rPr lang="en-US" altLang="zh-CN" sz="200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80</a:t>
                      </a:r>
                      <a:r>
                        <a:rPr lang="zh-CN" altLang="en-US" sz="200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万</a:t>
                      </a:r>
                      <a:endParaRPr lang="zh-CN" altLang="en-US" sz="2000" b="0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1392" marR="91392" marT="45696" marB="45696" anchor="ctr">
                    <a:lnL w="12700" cap="flat" cmpd="sng" algn="ctr">
                      <a:solidFill>
                        <a:srgbClr val="605958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05958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05958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05958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1364302" rtl="0" eaLnBrk="1" latinLnBrk="0" hangingPunct="1">
                        <a:defRPr sz="2667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1pPr>
                      <a:lvl2pPr marL="682151" algn="l" defTabSz="1364302" rtl="0" eaLnBrk="1" latinLnBrk="0" hangingPunct="1">
                        <a:defRPr sz="2667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2pPr>
                      <a:lvl3pPr marL="1364302" algn="l" defTabSz="1364302" rtl="0" eaLnBrk="1" latinLnBrk="0" hangingPunct="1">
                        <a:defRPr sz="2667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3pPr>
                      <a:lvl4pPr marL="2046454" algn="l" defTabSz="1364302" rtl="0" eaLnBrk="1" latinLnBrk="0" hangingPunct="1">
                        <a:defRPr sz="2667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4pPr>
                      <a:lvl5pPr marL="2728601" algn="l" defTabSz="1364302" rtl="0" eaLnBrk="1" latinLnBrk="0" hangingPunct="1">
                        <a:defRPr sz="2667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5pPr>
                      <a:lvl6pPr marL="3410752" algn="l" defTabSz="1364302" rtl="0" eaLnBrk="1" latinLnBrk="0" hangingPunct="1">
                        <a:defRPr sz="2667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6pPr>
                      <a:lvl7pPr marL="4092900" algn="l" defTabSz="1364302" rtl="0" eaLnBrk="1" latinLnBrk="0" hangingPunct="1">
                        <a:defRPr sz="2667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7pPr>
                      <a:lvl8pPr marL="4775049" algn="l" defTabSz="1364302" rtl="0" eaLnBrk="1" latinLnBrk="0" hangingPunct="1">
                        <a:defRPr sz="2667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8pPr>
                      <a:lvl9pPr marL="5457201" algn="l" defTabSz="1364302" rtl="0" eaLnBrk="1" latinLnBrk="0" hangingPunct="1">
                        <a:defRPr sz="2667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9pPr>
                    </a:lstStyle>
                    <a:p>
                      <a:pPr algn="ctr" fontAlgn="ctr"/>
                      <a:r>
                        <a:rPr lang="zh-CN" altLang="en-US" sz="200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办公设备</a:t>
                      </a:r>
                      <a:endParaRPr lang="zh-CN" altLang="en-US" sz="2000" b="0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1392" marR="91392" marT="45696" marB="45696" anchor="ctr">
                    <a:lnL w="12700" cap="flat" cmpd="sng" algn="ctr">
                      <a:solidFill>
                        <a:srgbClr val="605958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05958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05958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05958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1364302" rtl="0" eaLnBrk="1" latinLnBrk="0" hangingPunct="1">
                        <a:defRPr sz="2667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1pPr>
                      <a:lvl2pPr marL="682151" algn="l" defTabSz="1364302" rtl="0" eaLnBrk="1" latinLnBrk="0" hangingPunct="1">
                        <a:defRPr sz="2667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2pPr>
                      <a:lvl3pPr marL="1364302" algn="l" defTabSz="1364302" rtl="0" eaLnBrk="1" latinLnBrk="0" hangingPunct="1">
                        <a:defRPr sz="2667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3pPr>
                      <a:lvl4pPr marL="2046454" algn="l" defTabSz="1364302" rtl="0" eaLnBrk="1" latinLnBrk="0" hangingPunct="1">
                        <a:defRPr sz="2667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4pPr>
                      <a:lvl5pPr marL="2728601" algn="l" defTabSz="1364302" rtl="0" eaLnBrk="1" latinLnBrk="0" hangingPunct="1">
                        <a:defRPr sz="2667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5pPr>
                      <a:lvl6pPr marL="3410752" algn="l" defTabSz="1364302" rtl="0" eaLnBrk="1" latinLnBrk="0" hangingPunct="1">
                        <a:defRPr sz="2667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6pPr>
                      <a:lvl7pPr marL="4092900" algn="l" defTabSz="1364302" rtl="0" eaLnBrk="1" latinLnBrk="0" hangingPunct="1">
                        <a:defRPr sz="2667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7pPr>
                      <a:lvl8pPr marL="4775049" algn="l" defTabSz="1364302" rtl="0" eaLnBrk="1" latinLnBrk="0" hangingPunct="1">
                        <a:defRPr sz="2667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8pPr>
                      <a:lvl9pPr marL="5457201" algn="l" defTabSz="1364302" rtl="0" eaLnBrk="1" latinLnBrk="0" hangingPunct="1">
                        <a:defRPr sz="2667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9pPr>
                    </a:lstStyle>
                    <a:p>
                      <a:pPr algn="ctr" fontAlgn="ctr"/>
                      <a:r>
                        <a:rPr lang="en-US" altLang="zh-CN" sz="2000" u="none" strike="noStrike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20</a:t>
                      </a:r>
                      <a:r>
                        <a:rPr lang="zh-CN" altLang="en-US" sz="2000" u="none" strike="noStrike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万</a:t>
                      </a:r>
                      <a:endParaRPr lang="zh-CN" altLang="en-US" sz="2000" b="0" i="0" u="none" strike="noStrike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1392" marR="91392" marT="45696" marB="45696" anchor="ctr">
                    <a:lnL w="12700" cap="flat" cmpd="sng" algn="ctr">
                      <a:solidFill>
                        <a:srgbClr val="605958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05958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05958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05958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455814">
                <a:tc>
                  <a:txBody>
                    <a:bodyPr/>
                    <a:lstStyle>
                      <a:lvl1pPr marL="0" algn="l" defTabSz="1364302" rtl="0" eaLnBrk="1" latinLnBrk="0" hangingPunct="1">
                        <a:defRPr sz="2667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1pPr>
                      <a:lvl2pPr marL="682151" algn="l" defTabSz="1364302" rtl="0" eaLnBrk="1" latinLnBrk="0" hangingPunct="1">
                        <a:defRPr sz="2667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2pPr>
                      <a:lvl3pPr marL="1364302" algn="l" defTabSz="1364302" rtl="0" eaLnBrk="1" latinLnBrk="0" hangingPunct="1">
                        <a:defRPr sz="2667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3pPr>
                      <a:lvl4pPr marL="2046454" algn="l" defTabSz="1364302" rtl="0" eaLnBrk="1" latinLnBrk="0" hangingPunct="1">
                        <a:defRPr sz="2667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4pPr>
                      <a:lvl5pPr marL="2728601" algn="l" defTabSz="1364302" rtl="0" eaLnBrk="1" latinLnBrk="0" hangingPunct="1">
                        <a:defRPr sz="2667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5pPr>
                      <a:lvl6pPr marL="3410752" algn="l" defTabSz="1364302" rtl="0" eaLnBrk="1" latinLnBrk="0" hangingPunct="1">
                        <a:defRPr sz="2667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6pPr>
                      <a:lvl7pPr marL="4092900" algn="l" defTabSz="1364302" rtl="0" eaLnBrk="1" latinLnBrk="0" hangingPunct="1">
                        <a:defRPr sz="2667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7pPr>
                      <a:lvl8pPr marL="4775049" algn="l" defTabSz="1364302" rtl="0" eaLnBrk="1" latinLnBrk="0" hangingPunct="1">
                        <a:defRPr sz="2667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8pPr>
                      <a:lvl9pPr marL="5457201" algn="l" defTabSz="1364302" rtl="0" eaLnBrk="1" latinLnBrk="0" hangingPunct="1">
                        <a:defRPr sz="2667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9pPr>
                    </a:lstStyle>
                    <a:p>
                      <a:pPr algn="ctr" fontAlgn="ctr"/>
                      <a:r>
                        <a:rPr lang="zh-CN" altLang="en-US" sz="200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车间装修</a:t>
                      </a:r>
                      <a:endParaRPr lang="zh-CN" altLang="en-US" sz="2000" b="0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1392" marR="91392" marT="45696" marB="45696" anchor="ctr">
                    <a:lnL w="12700" cap="flat" cmpd="sng" algn="ctr">
                      <a:solidFill>
                        <a:srgbClr val="605958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05958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05958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05958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1364302" rtl="0" eaLnBrk="1" latinLnBrk="0" hangingPunct="1">
                        <a:defRPr sz="2667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1pPr>
                      <a:lvl2pPr marL="682151" algn="l" defTabSz="1364302" rtl="0" eaLnBrk="1" latinLnBrk="0" hangingPunct="1">
                        <a:defRPr sz="2667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2pPr>
                      <a:lvl3pPr marL="1364302" algn="l" defTabSz="1364302" rtl="0" eaLnBrk="1" latinLnBrk="0" hangingPunct="1">
                        <a:defRPr sz="2667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3pPr>
                      <a:lvl4pPr marL="2046454" algn="l" defTabSz="1364302" rtl="0" eaLnBrk="1" latinLnBrk="0" hangingPunct="1">
                        <a:defRPr sz="2667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4pPr>
                      <a:lvl5pPr marL="2728601" algn="l" defTabSz="1364302" rtl="0" eaLnBrk="1" latinLnBrk="0" hangingPunct="1">
                        <a:defRPr sz="2667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5pPr>
                      <a:lvl6pPr marL="3410752" algn="l" defTabSz="1364302" rtl="0" eaLnBrk="1" latinLnBrk="0" hangingPunct="1">
                        <a:defRPr sz="2667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6pPr>
                      <a:lvl7pPr marL="4092900" algn="l" defTabSz="1364302" rtl="0" eaLnBrk="1" latinLnBrk="0" hangingPunct="1">
                        <a:defRPr sz="2667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7pPr>
                      <a:lvl8pPr marL="4775049" algn="l" defTabSz="1364302" rtl="0" eaLnBrk="1" latinLnBrk="0" hangingPunct="1">
                        <a:defRPr sz="2667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8pPr>
                      <a:lvl9pPr marL="5457201" algn="l" defTabSz="1364302" rtl="0" eaLnBrk="1" latinLnBrk="0" hangingPunct="1">
                        <a:defRPr sz="2667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9pPr>
                    </a:lstStyle>
                    <a:p>
                      <a:pPr algn="ctr" fontAlgn="ctr"/>
                      <a:r>
                        <a:rPr lang="en-US" altLang="zh-CN" sz="200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40</a:t>
                      </a:r>
                      <a:r>
                        <a:rPr lang="zh-CN" altLang="en-US" sz="200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万</a:t>
                      </a:r>
                      <a:endParaRPr lang="zh-CN" altLang="en-US" sz="2000" b="0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1392" marR="91392" marT="45696" marB="45696" anchor="ctr">
                    <a:lnL w="12700" cap="flat" cmpd="sng" algn="ctr">
                      <a:solidFill>
                        <a:srgbClr val="605958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05958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05958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05958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1364302" rtl="0" eaLnBrk="1" latinLnBrk="0" hangingPunct="1">
                        <a:defRPr sz="2667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1pPr>
                      <a:lvl2pPr marL="682151" algn="l" defTabSz="1364302" rtl="0" eaLnBrk="1" latinLnBrk="0" hangingPunct="1">
                        <a:defRPr sz="2667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2pPr>
                      <a:lvl3pPr marL="1364302" algn="l" defTabSz="1364302" rtl="0" eaLnBrk="1" latinLnBrk="0" hangingPunct="1">
                        <a:defRPr sz="2667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3pPr>
                      <a:lvl4pPr marL="2046454" algn="l" defTabSz="1364302" rtl="0" eaLnBrk="1" latinLnBrk="0" hangingPunct="1">
                        <a:defRPr sz="2667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4pPr>
                      <a:lvl5pPr marL="2728601" algn="l" defTabSz="1364302" rtl="0" eaLnBrk="1" latinLnBrk="0" hangingPunct="1">
                        <a:defRPr sz="2667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5pPr>
                      <a:lvl6pPr marL="3410752" algn="l" defTabSz="1364302" rtl="0" eaLnBrk="1" latinLnBrk="0" hangingPunct="1">
                        <a:defRPr sz="2667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6pPr>
                      <a:lvl7pPr marL="4092900" algn="l" defTabSz="1364302" rtl="0" eaLnBrk="1" latinLnBrk="0" hangingPunct="1">
                        <a:defRPr sz="2667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7pPr>
                      <a:lvl8pPr marL="4775049" algn="l" defTabSz="1364302" rtl="0" eaLnBrk="1" latinLnBrk="0" hangingPunct="1">
                        <a:defRPr sz="2667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8pPr>
                      <a:lvl9pPr marL="5457201" algn="l" defTabSz="1364302" rtl="0" eaLnBrk="1" latinLnBrk="0" hangingPunct="1">
                        <a:defRPr sz="2667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9pPr>
                    </a:lstStyle>
                    <a:p>
                      <a:pPr algn="ctr" fontAlgn="ctr"/>
                      <a:r>
                        <a:rPr lang="zh-CN" altLang="en-US" sz="200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汽车展厅装修</a:t>
                      </a:r>
                      <a:endParaRPr lang="zh-CN" altLang="en-US" sz="2000" b="0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1392" marR="91392" marT="45696" marB="45696" anchor="ctr">
                    <a:lnL w="12700" cap="flat" cmpd="sng" algn="ctr">
                      <a:solidFill>
                        <a:srgbClr val="605958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05958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05958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05958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1364302" rtl="0" eaLnBrk="1" latinLnBrk="0" hangingPunct="1">
                        <a:defRPr sz="2667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1pPr>
                      <a:lvl2pPr marL="682151" algn="l" defTabSz="1364302" rtl="0" eaLnBrk="1" latinLnBrk="0" hangingPunct="1">
                        <a:defRPr sz="2667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2pPr>
                      <a:lvl3pPr marL="1364302" algn="l" defTabSz="1364302" rtl="0" eaLnBrk="1" latinLnBrk="0" hangingPunct="1">
                        <a:defRPr sz="2667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3pPr>
                      <a:lvl4pPr marL="2046454" algn="l" defTabSz="1364302" rtl="0" eaLnBrk="1" latinLnBrk="0" hangingPunct="1">
                        <a:defRPr sz="2667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4pPr>
                      <a:lvl5pPr marL="2728601" algn="l" defTabSz="1364302" rtl="0" eaLnBrk="1" latinLnBrk="0" hangingPunct="1">
                        <a:defRPr sz="2667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5pPr>
                      <a:lvl6pPr marL="3410752" algn="l" defTabSz="1364302" rtl="0" eaLnBrk="1" latinLnBrk="0" hangingPunct="1">
                        <a:defRPr sz="2667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6pPr>
                      <a:lvl7pPr marL="4092900" algn="l" defTabSz="1364302" rtl="0" eaLnBrk="1" latinLnBrk="0" hangingPunct="1">
                        <a:defRPr sz="2667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7pPr>
                      <a:lvl8pPr marL="4775049" algn="l" defTabSz="1364302" rtl="0" eaLnBrk="1" latinLnBrk="0" hangingPunct="1">
                        <a:defRPr sz="2667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8pPr>
                      <a:lvl9pPr marL="5457201" algn="l" defTabSz="1364302" rtl="0" eaLnBrk="1" latinLnBrk="0" hangingPunct="1">
                        <a:defRPr sz="2667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9pPr>
                    </a:lstStyle>
                    <a:p>
                      <a:pPr algn="ctr" fontAlgn="ctr"/>
                      <a:r>
                        <a:rPr lang="en-US" altLang="zh-CN" sz="2000" u="none" strike="noStrike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30</a:t>
                      </a:r>
                      <a:r>
                        <a:rPr lang="zh-CN" altLang="en-US" sz="2000" u="none" strike="noStrike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万</a:t>
                      </a:r>
                      <a:endParaRPr lang="zh-CN" altLang="en-US" sz="2000" b="0" i="0" u="none" strike="noStrike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1392" marR="91392" marT="45696" marB="45696" anchor="ctr">
                    <a:lnL w="12700" cap="flat" cmpd="sng" algn="ctr">
                      <a:solidFill>
                        <a:srgbClr val="605958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05958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05958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05958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455814">
                <a:tc>
                  <a:txBody>
                    <a:bodyPr/>
                    <a:lstStyle>
                      <a:lvl1pPr marL="0" algn="l" defTabSz="1364302" rtl="0" eaLnBrk="1" latinLnBrk="0" hangingPunct="1">
                        <a:defRPr sz="2667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1pPr>
                      <a:lvl2pPr marL="682151" algn="l" defTabSz="1364302" rtl="0" eaLnBrk="1" latinLnBrk="0" hangingPunct="1">
                        <a:defRPr sz="2667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2pPr>
                      <a:lvl3pPr marL="1364302" algn="l" defTabSz="1364302" rtl="0" eaLnBrk="1" latinLnBrk="0" hangingPunct="1">
                        <a:defRPr sz="2667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3pPr>
                      <a:lvl4pPr marL="2046454" algn="l" defTabSz="1364302" rtl="0" eaLnBrk="1" latinLnBrk="0" hangingPunct="1">
                        <a:defRPr sz="2667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4pPr>
                      <a:lvl5pPr marL="2728601" algn="l" defTabSz="1364302" rtl="0" eaLnBrk="1" latinLnBrk="0" hangingPunct="1">
                        <a:defRPr sz="2667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5pPr>
                      <a:lvl6pPr marL="3410752" algn="l" defTabSz="1364302" rtl="0" eaLnBrk="1" latinLnBrk="0" hangingPunct="1">
                        <a:defRPr sz="2667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6pPr>
                      <a:lvl7pPr marL="4092900" algn="l" defTabSz="1364302" rtl="0" eaLnBrk="1" latinLnBrk="0" hangingPunct="1">
                        <a:defRPr sz="2667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7pPr>
                      <a:lvl8pPr marL="4775049" algn="l" defTabSz="1364302" rtl="0" eaLnBrk="1" latinLnBrk="0" hangingPunct="1">
                        <a:defRPr sz="2667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8pPr>
                      <a:lvl9pPr marL="5457201" algn="l" defTabSz="1364302" rtl="0" eaLnBrk="1" latinLnBrk="0" hangingPunct="1">
                        <a:defRPr sz="2667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9pPr>
                    </a:lstStyle>
                    <a:p>
                      <a:pPr algn="ctr" fontAlgn="ctr"/>
                      <a:r>
                        <a:rPr lang="zh-CN" altLang="en-US" sz="200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客休区装修</a:t>
                      </a:r>
                      <a:endParaRPr lang="zh-CN" altLang="en-US" sz="2000" b="0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1392" marR="91392" marT="45696" marB="45696" anchor="ctr">
                    <a:lnL w="12700" cap="flat" cmpd="sng" algn="ctr">
                      <a:solidFill>
                        <a:srgbClr val="605958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05958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05958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05958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1364302" rtl="0" eaLnBrk="1" latinLnBrk="0" hangingPunct="1">
                        <a:defRPr sz="2667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1pPr>
                      <a:lvl2pPr marL="682151" algn="l" defTabSz="1364302" rtl="0" eaLnBrk="1" latinLnBrk="0" hangingPunct="1">
                        <a:defRPr sz="2667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2pPr>
                      <a:lvl3pPr marL="1364302" algn="l" defTabSz="1364302" rtl="0" eaLnBrk="1" latinLnBrk="0" hangingPunct="1">
                        <a:defRPr sz="2667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3pPr>
                      <a:lvl4pPr marL="2046454" algn="l" defTabSz="1364302" rtl="0" eaLnBrk="1" latinLnBrk="0" hangingPunct="1">
                        <a:defRPr sz="2667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4pPr>
                      <a:lvl5pPr marL="2728601" algn="l" defTabSz="1364302" rtl="0" eaLnBrk="1" latinLnBrk="0" hangingPunct="1">
                        <a:defRPr sz="2667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5pPr>
                      <a:lvl6pPr marL="3410752" algn="l" defTabSz="1364302" rtl="0" eaLnBrk="1" latinLnBrk="0" hangingPunct="1">
                        <a:defRPr sz="2667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6pPr>
                      <a:lvl7pPr marL="4092900" algn="l" defTabSz="1364302" rtl="0" eaLnBrk="1" latinLnBrk="0" hangingPunct="1">
                        <a:defRPr sz="2667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7pPr>
                      <a:lvl8pPr marL="4775049" algn="l" defTabSz="1364302" rtl="0" eaLnBrk="1" latinLnBrk="0" hangingPunct="1">
                        <a:defRPr sz="2667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8pPr>
                      <a:lvl9pPr marL="5457201" algn="l" defTabSz="1364302" rtl="0" eaLnBrk="1" latinLnBrk="0" hangingPunct="1">
                        <a:defRPr sz="2667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9pPr>
                    </a:lstStyle>
                    <a:p>
                      <a:pPr algn="ctr" fontAlgn="ctr"/>
                      <a:r>
                        <a:rPr lang="en-US" altLang="zh-CN" sz="200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30</a:t>
                      </a:r>
                      <a:r>
                        <a:rPr lang="zh-CN" altLang="en-US" sz="200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万</a:t>
                      </a:r>
                      <a:endParaRPr lang="zh-CN" altLang="en-US" sz="2000" b="0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1392" marR="91392" marT="45696" marB="45696" anchor="ctr">
                    <a:lnL w="12700" cap="flat" cmpd="sng" algn="ctr">
                      <a:solidFill>
                        <a:srgbClr val="605958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05958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05958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05958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1364302" rtl="0" eaLnBrk="1" latinLnBrk="0" hangingPunct="1">
                        <a:defRPr sz="2667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1pPr>
                      <a:lvl2pPr marL="682151" algn="l" defTabSz="1364302" rtl="0" eaLnBrk="1" latinLnBrk="0" hangingPunct="1">
                        <a:defRPr sz="2667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2pPr>
                      <a:lvl3pPr marL="1364302" algn="l" defTabSz="1364302" rtl="0" eaLnBrk="1" latinLnBrk="0" hangingPunct="1">
                        <a:defRPr sz="2667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3pPr>
                      <a:lvl4pPr marL="2046454" algn="l" defTabSz="1364302" rtl="0" eaLnBrk="1" latinLnBrk="0" hangingPunct="1">
                        <a:defRPr sz="2667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4pPr>
                      <a:lvl5pPr marL="2728601" algn="l" defTabSz="1364302" rtl="0" eaLnBrk="1" latinLnBrk="0" hangingPunct="1">
                        <a:defRPr sz="2667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5pPr>
                      <a:lvl6pPr marL="3410752" algn="l" defTabSz="1364302" rtl="0" eaLnBrk="1" latinLnBrk="0" hangingPunct="1">
                        <a:defRPr sz="2667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6pPr>
                      <a:lvl7pPr marL="4092900" algn="l" defTabSz="1364302" rtl="0" eaLnBrk="1" latinLnBrk="0" hangingPunct="1">
                        <a:defRPr sz="2667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7pPr>
                      <a:lvl8pPr marL="4775049" algn="l" defTabSz="1364302" rtl="0" eaLnBrk="1" latinLnBrk="0" hangingPunct="1">
                        <a:defRPr sz="2667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8pPr>
                      <a:lvl9pPr marL="5457201" algn="l" defTabSz="1364302" rtl="0" eaLnBrk="1" latinLnBrk="0" hangingPunct="1">
                        <a:defRPr sz="2667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9pPr>
                    </a:lstStyle>
                    <a:p>
                      <a:pPr algn="ctr" fontAlgn="ctr"/>
                      <a:r>
                        <a:rPr lang="zh-CN" altLang="en-US" sz="200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办公区装修</a:t>
                      </a:r>
                      <a:endParaRPr lang="zh-CN" altLang="en-US" sz="2000" b="0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1392" marR="91392" marT="45696" marB="45696" anchor="ctr">
                    <a:lnL w="12700" cap="flat" cmpd="sng" algn="ctr">
                      <a:solidFill>
                        <a:srgbClr val="605958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05958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05958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05958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1364302" rtl="0" eaLnBrk="1" latinLnBrk="0" hangingPunct="1">
                        <a:defRPr sz="2667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1pPr>
                      <a:lvl2pPr marL="682151" algn="l" defTabSz="1364302" rtl="0" eaLnBrk="1" latinLnBrk="0" hangingPunct="1">
                        <a:defRPr sz="2667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2pPr>
                      <a:lvl3pPr marL="1364302" algn="l" defTabSz="1364302" rtl="0" eaLnBrk="1" latinLnBrk="0" hangingPunct="1">
                        <a:defRPr sz="2667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3pPr>
                      <a:lvl4pPr marL="2046454" algn="l" defTabSz="1364302" rtl="0" eaLnBrk="1" latinLnBrk="0" hangingPunct="1">
                        <a:defRPr sz="2667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4pPr>
                      <a:lvl5pPr marL="2728601" algn="l" defTabSz="1364302" rtl="0" eaLnBrk="1" latinLnBrk="0" hangingPunct="1">
                        <a:defRPr sz="2667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5pPr>
                      <a:lvl6pPr marL="3410752" algn="l" defTabSz="1364302" rtl="0" eaLnBrk="1" latinLnBrk="0" hangingPunct="1">
                        <a:defRPr sz="2667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6pPr>
                      <a:lvl7pPr marL="4092900" algn="l" defTabSz="1364302" rtl="0" eaLnBrk="1" latinLnBrk="0" hangingPunct="1">
                        <a:defRPr sz="2667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7pPr>
                      <a:lvl8pPr marL="4775049" algn="l" defTabSz="1364302" rtl="0" eaLnBrk="1" latinLnBrk="0" hangingPunct="1">
                        <a:defRPr sz="2667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8pPr>
                      <a:lvl9pPr marL="5457201" algn="l" defTabSz="1364302" rtl="0" eaLnBrk="1" latinLnBrk="0" hangingPunct="1">
                        <a:defRPr sz="2667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9pPr>
                    </a:lstStyle>
                    <a:p>
                      <a:pPr algn="ctr" fontAlgn="ctr"/>
                      <a:r>
                        <a:rPr lang="en-US" altLang="zh-CN" sz="200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10</a:t>
                      </a:r>
                      <a:r>
                        <a:rPr lang="zh-CN" altLang="en-US" sz="200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万</a:t>
                      </a:r>
                      <a:endParaRPr lang="zh-CN" altLang="en-US" sz="2000" b="0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1392" marR="91392" marT="45696" marB="45696" anchor="ctr">
                    <a:lnL w="12700" cap="flat" cmpd="sng" algn="ctr">
                      <a:solidFill>
                        <a:srgbClr val="605958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05958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05958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05958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455814">
                <a:tc>
                  <a:txBody>
                    <a:bodyPr/>
                    <a:lstStyle>
                      <a:lvl1pPr marL="0" algn="l" defTabSz="1364302" rtl="0" eaLnBrk="1" latinLnBrk="0" hangingPunct="1">
                        <a:defRPr sz="2667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1pPr>
                      <a:lvl2pPr marL="682151" algn="l" defTabSz="1364302" rtl="0" eaLnBrk="1" latinLnBrk="0" hangingPunct="1">
                        <a:defRPr sz="2667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2pPr>
                      <a:lvl3pPr marL="1364302" algn="l" defTabSz="1364302" rtl="0" eaLnBrk="1" latinLnBrk="0" hangingPunct="1">
                        <a:defRPr sz="2667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3pPr>
                      <a:lvl4pPr marL="2046454" algn="l" defTabSz="1364302" rtl="0" eaLnBrk="1" latinLnBrk="0" hangingPunct="1">
                        <a:defRPr sz="2667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4pPr>
                      <a:lvl5pPr marL="2728601" algn="l" defTabSz="1364302" rtl="0" eaLnBrk="1" latinLnBrk="0" hangingPunct="1">
                        <a:defRPr sz="2667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5pPr>
                      <a:lvl6pPr marL="3410752" algn="l" defTabSz="1364302" rtl="0" eaLnBrk="1" latinLnBrk="0" hangingPunct="1">
                        <a:defRPr sz="2667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6pPr>
                      <a:lvl7pPr marL="4092900" algn="l" defTabSz="1364302" rtl="0" eaLnBrk="1" latinLnBrk="0" hangingPunct="1">
                        <a:defRPr sz="2667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7pPr>
                      <a:lvl8pPr marL="4775049" algn="l" defTabSz="1364302" rtl="0" eaLnBrk="1" latinLnBrk="0" hangingPunct="1">
                        <a:defRPr sz="2667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8pPr>
                      <a:lvl9pPr marL="5457201" algn="l" defTabSz="1364302" rtl="0" eaLnBrk="1" latinLnBrk="0" hangingPunct="1">
                        <a:defRPr sz="2667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9pPr>
                    </a:lstStyle>
                    <a:p>
                      <a:pPr algn="ctr" fontAlgn="ctr"/>
                      <a:r>
                        <a:rPr lang="zh-CN" altLang="en-US" sz="200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美容精品区</a:t>
                      </a:r>
                      <a:endParaRPr lang="zh-CN" altLang="en-US" sz="2000" b="0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1392" marR="91392" marT="45696" marB="45696" anchor="ctr">
                    <a:lnL w="12700" cap="flat" cmpd="sng" algn="ctr">
                      <a:solidFill>
                        <a:srgbClr val="605958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05958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05958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05958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1364302" rtl="0" eaLnBrk="1" latinLnBrk="0" hangingPunct="1">
                        <a:defRPr sz="2667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1pPr>
                      <a:lvl2pPr marL="682151" algn="l" defTabSz="1364302" rtl="0" eaLnBrk="1" latinLnBrk="0" hangingPunct="1">
                        <a:defRPr sz="2667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2pPr>
                      <a:lvl3pPr marL="1364302" algn="l" defTabSz="1364302" rtl="0" eaLnBrk="1" latinLnBrk="0" hangingPunct="1">
                        <a:defRPr sz="2667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3pPr>
                      <a:lvl4pPr marL="2046454" algn="l" defTabSz="1364302" rtl="0" eaLnBrk="1" latinLnBrk="0" hangingPunct="1">
                        <a:defRPr sz="2667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4pPr>
                      <a:lvl5pPr marL="2728601" algn="l" defTabSz="1364302" rtl="0" eaLnBrk="1" latinLnBrk="0" hangingPunct="1">
                        <a:defRPr sz="2667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5pPr>
                      <a:lvl6pPr marL="3410752" algn="l" defTabSz="1364302" rtl="0" eaLnBrk="1" latinLnBrk="0" hangingPunct="1">
                        <a:defRPr sz="2667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6pPr>
                      <a:lvl7pPr marL="4092900" algn="l" defTabSz="1364302" rtl="0" eaLnBrk="1" latinLnBrk="0" hangingPunct="1">
                        <a:defRPr sz="2667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7pPr>
                      <a:lvl8pPr marL="4775049" algn="l" defTabSz="1364302" rtl="0" eaLnBrk="1" latinLnBrk="0" hangingPunct="1">
                        <a:defRPr sz="2667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8pPr>
                      <a:lvl9pPr marL="5457201" algn="l" defTabSz="1364302" rtl="0" eaLnBrk="1" latinLnBrk="0" hangingPunct="1">
                        <a:defRPr sz="2667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9pPr>
                    </a:lstStyle>
                    <a:p>
                      <a:pPr algn="ctr" fontAlgn="ctr"/>
                      <a:r>
                        <a:rPr lang="en-US" altLang="zh-CN" sz="200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15</a:t>
                      </a:r>
                      <a:r>
                        <a:rPr lang="zh-CN" altLang="en-US" sz="200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万</a:t>
                      </a:r>
                      <a:endParaRPr lang="zh-CN" altLang="en-US" sz="2000" b="0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1392" marR="91392" marT="45696" marB="45696" anchor="ctr">
                    <a:lnL w="12700" cap="flat" cmpd="sng" algn="ctr">
                      <a:solidFill>
                        <a:srgbClr val="605958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05958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05958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05958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1364302" rtl="0" eaLnBrk="1" latinLnBrk="0" hangingPunct="1">
                        <a:defRPr sz="2667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1pPr>
                      <a:lvl2pPr marL="682151" algn="l" defTabSz="1364302" rtl="0" eaLnBrk="1" latinLnBrk="0" hangingPunct="1">
                        <a:defRPr sz="2667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2pPr>
                      <a:lvl3pPr marL="1364302" algn="l" defTabSz="1364302" rtl="0" eaLnBrk="1" latinLnBrk="0" hangingPunct="1">
                        <a:defRPr sz="2667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3pPr>
                      <a:lvl4pPr marL="2046454" algn="l" defTabSz="1364302" rtl="0" eaLnBrk="1" latinLnBrk="0" hangingPunct="1">
                        <a:defRPr sz="2667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4pPr>
                      <a:lvl5pPr marL="2728601" algn="l" defTabSz="1364302" rtl="0" eaLnBrk="1" latinLnBrk="0" hangingPunct="1">
                        <a:defRPr sz="2667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5pPr>
                      <a:lvl6pPr marL="3410752" algn="l" defTabSz="1364302" rtl="0" eaLnBrk="1" latinLnBrk="0" hangingPunct="1">
                        <a:defRPr sz="2667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6pPr>
                      <a:lvl7pPr marL="4092900" algn="l" defTabSz="1364302" rtl="0" eaLnBrk="1" latinLnBrk="0" hangingPunct="1">
                        <a:defRPr sz="2667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7pPr>
                      <a:lvl8pPr marL="4775049" algn="l" defTabSz="1364302" rtl="0" eaLnBrk="1" latinLnBrk="0" hangingPunct="1">
                        <a:defRPr sz="2667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8pPr>
                      <a:lvl9pPr marL="5457201" algn="l" defTabSz="1364302" rtl="0" eaLnBrk="1" latinLnBrk="0" hangingPunct="1">
                        <a:defRPr sz="2667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9pPr>
                    </a:lstStyle>
                    <a:p>
                      <a:pPr algn="ctr" fontAlgn="ctr"/>
                      <a:r>
                        <a:rPr lang="zh-CN" altLang="en-US" sz="200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广宣费</a:t>
                      </a:r>
                      <a:endParaRPr lang="zh-CN" altLang="en-US" sz="2000" b="0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1392" marR="91392" marT="45696" marB="45696" anchor="ctr">
                    <a:lnL w="12700" cap="flat" cmpd="sng" algn="ctr">
                      <a:solidFill>
                        <a:srgbClr val="605958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05958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05958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05958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1364302" rtl="0" eaLnBrk="1" latinLnBrk="0" hangingPunct="1">
                        <a:defRPr sz="2667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1pPr>
                      <a:lvl2pPr marL="682151" algn="l" defTabSz="1364302" rtl="0" eaLnBrk="1" latinLnBrk="0" hangingPunct="1">
                        <a:defRPr sz="2667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2pPr>
                      <a:lvl3pPr marL="1364302" algn="l" defTabSz="1364302" rtl="0" eaLnBrk="1" latinLnBrk="0" hangingPunct="1">
                        <a:defRPr sz="2667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3pPr>
                      <a:lvl4pPr marL="2046454" algn="l" defTabSz="1364302" rtl="0" eaLnBrk="1" latinLnBrk="0" hangingPunct="1">
                        <a:defRPr sz="2667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4pPr>
                      <a:lvl5pPr marL="2728601" algn="l" defTabSz="1364302" rtl="0" eaLnBrk="1" latinLnBrk="0" hangingPunct="1">
                        <a:defRPr sz="2667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5pPr>
                      <a:lvl6pPr marL="3410752" algn="l" defTabSz="1364302" rtl="0" eaLnBrk="1" latinLnBrk="0" hangingPunct="1">
                        <a:defRPr sz="2667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6pPr>
                      <a:lvl7pPr marL="4092900" algn="l" defTabSz="1364302" rtl="0" eaLnBrk="1" latinLnBrk="0" hangingPunct="1">
                        <a:defRPr sz="2667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7pPr>
                      <a:lvl8pPr marL="4775049" algn="l" defTabSz="1364302" rtl="0" eaLnBrk="1" latinLnBrk="0" hangingPunct="1">
                        <a:defRPr sz="2667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8pPr>
                      <a:lvl9pPr marL="5457201" algn="l" defTabSz="1364302" rtl="0" eaLnBrk="1" latinLnBrk="0" hangingPunct="1">
                        <a:defRPr sz="2667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9pPr>
                    </a:lstStyle>
                    <a:p>
                      <a:pPr algn="ctr" fontAlgn="ctr"/>
                      <a:r>
                        <a:rPr lang="en-US" altLang="zh-CN" sz="200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25</a:t>
                      </a:r>
                      <a:r>
                        <a:rPr lang="zh-CN" altLang="en-US" sz="200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万</a:t>
                      </a:r>
                      <a:endParaRPr lang="zh-CN" altLang="en-US" sz="2000" b="0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1392" marR="91392" marT="45696" marB="45696" anchor="ctr">
                    <a:lnL w="12700" cap="flat" cmpd="sng" algn="ctr">
                      <a:solidFill>
                        <a:srgbClr val="605958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05958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05958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05958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455814">
                <a:tc>
                  <a:txBody>
                    <a:bodyPr/>
                    <a:lstStyle>
                      <a:lvl1pPr marL="0" algn="l" defTabSz="1364302" rtl="0" eaLnBrk="1" latinLnBrk="0" hangingPunct="1">
                        <a:defRPr sz="2667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1pPr>
                      <a:lvl2pPr marL="682151" algn="l" defTabSz="1364302" rtl="0" eaLnBrk="1" latinLnBrk="0" hangingPunct="1">
                        <a:defRPr sz="2667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2pPr>
                      <a:lvl3pPr marL="1364302" algn="l" defTabSz="1364302" rtl="0" eaLnBrk="1" latinLnBrk="0" hangingPunct="1">
                        <a:defRPr sz="2667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3pPr>
                      <a:lvl4pPr marL="2046454" algn="l" defTabSz="1364302" rtl="0" eaLnBrk="1" latinLnBrk="0" hangingPunct="1">
                        <a:defRPr sz="2667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4pPr>
                      <a:lvl5pPr marL="2728601" algn="l" defTabSz="1364302" rtl="0" eaLnBrk="1" latinLnBrk="0" hangingPunct="1">
                        <a:defRPr sz="2667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5pPr>
                      <a:lvl6pPr marL="3410752" algn="l" defTabSz="1364302" rtl="0" eaLnBrk="1" latinLnBrk="0" hangingPunct="1">
                        <a:defRPr sz="2667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6pPr>
                      <a:lvl7pPr marL="4092900" algn="l" defTabSz="1364302" rtl="0" eaLnBrk="1" latinLnBrk="0" hangingPunct="1">
                        <a:defRPr sz="2667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7pPr>
                      <a:lvl8pPr marL="4775049" algn="l" defTabSz="1364302" rtl="0" eaLnBrk="1" latinLnBrk="0" hangingPunct="1">
                        <a:defRPr sz="2667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8pPr>
                      <a:lvl9pPr marL="5457201" algn="l" defTabSz="1364302" rtl="0" eaLnBrk="1" latinLnBrk="0" hangingPunct="1">
                        <a:defRPr sz="2667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9pPr>
                    </a:lstStyle>
                    <a:p>
                      <a:pPr algn="ctr" fontAlgn="ctr"/>
                      <a:r>
                        <a:rPr lang="zh-CN" altLang="en-US" sz="200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厂房租金</a:t>
                      </a:r>
                      <a:endParaRPr lang="zh-CN" altLang="en-US" sz="2000" b="0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1392" marR="91392" marT="45696" marB="45696" anchor="ctr">
                    <a:lnL w="12700" cap="flat" cmpd="sng" algn="ctr">
                      <a:solidFill>
                        <a:srgbClr val="605958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05958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05958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05958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1364302" rtl="0" eaLnBrk="1" latinLnBrk="0" hangingPunct="1">
                        <a:defRPr sz="2667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1pPr>
                      <a:lvl2pPr marL="682151" algn="l" defTabSz="1364302" rtl="0" eaLnBrk="1" latinLnBrk="0" hangingPunct="1">
                        <a:defRPr sz="2667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2pPr>
                      <a:lvl3pPr marL="1364302" algn="l" defTabSz="1364302" rtl="0" eaLnBrk="1" latinLnBrk="0" hangingPunct="1">
                        <a:defRPr sz="2667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3pPr>
                      <a:lvl4pPr marL="2046454" algn="l" defTabSz="1364302" rtl="0" eaLnBrk="1" latinLnBrk="0" hangingPunct="1">
                        <a:defRPr sz="2667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4pPr>
                      <a:lvl5pPr marL="2728601" algn="l" defTabSz="1364302" rtl="0" eaLnBrk="1" latinLnBrk="0" hangingPunct="1">
                        <a:defRPr sz="2667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5pPr>
                      <a:lvl6pPr marL="3410752" algn="l" defTabSz="1364302" rtl="0" eaLnBrk="1" latinLnBrk="0" hangingPunct="1">
                        <a:defRPr sz="2667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6pPr>
                      <a:lvl7pPr marL="4092900" algn="l" defTabSz="1364302" rtl="0" eaLnBrk="1" latinLnBrk="0" hangingPunct="1">
                        <a:defRPr sz="2667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7pPr>
                      <a:lvl8pPr marL="4775049" algn="l" defTabSz="1364302" rtl="0" eaLnBrk="1" latinLnBrk="0" hangingPunct="1">
                        <a:defRPr sz="2667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8pPr>
                      <a:lvl9pPr marL="5457201" algn="l" defTabSz="1364302" rtl="0" eaLnBrk="1" latinLnBrk="0" hangingPunct="1">
                        <a:defRPr sz="2667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9pPr>
                    </a:lstStyle>
                    <a:p>
                      <a:pPr algn="ctr" fontAlgn="ctr"/>
                      <a:r>
                        <a:rPr lang="en-US" altLang="zh-CN" sz="200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80</a:t>
                      </a:r>
                      <a:r>
                        <a:rPr lang="zh-CN" altLang="en-US" sz="200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万</a:t>
                      </a:r>
                      <a:endParaRPr lang="zh-CN" altLang="en-US" sz="2000" b="0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1392" marR="91392" marT="45696" marB="45696" anchor="ctr">
                    <a:lnL w="12700" cap="flat" cmpd="sng" algn="ctr">
                      <a:solidFill>
                        <a:srgbClr val="605958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05958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05958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05958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1364302" rtl="0" eaLnBrk="1" latinLnBrk="0" hangingPunct="1">
                        <a:defRPr sz="2667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1pPr>
                      <a:lvl2pPr marL="682151" algn="l" defTabSz="1364302" rtl="0" eaLnBrk="1" latinLnBrk="0" hangingPunct="1">
                        <a:defRPr sz="2667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2pPr>
                      <a:lvl3pPr marL="1364302" algn="l" defTabSz="1364302" rtl="0" eaLnBrk="1" latinLnBrk="0" hangingPunct="1">
                        <a:defRPr sz="2667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3pPr>
                      <a:lvl4pPr marL="2046454" algn="l" defTabSz="1364302" rtl="0" eaLnBrk="1" latinLnBrk="0" hangingPunct="1">
                        <a:defRPr sz="2667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4pPr>
                      <a:lvl5pPr marL="2728601" algn="l" defTabSz="1364302" rtl="0" eaLnBrk="1" latinLnBrk="0" hangingPunct="1">
                        <a:defRPr sz="2667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5pPr>
                      <a:lvl6pPr marL="3410752" algn="l" defTabSz="1364302" rtl="0" eaLnBrk="1" latinLnBrk="0" hangingPunct="1">
                        <a:defRPr sz="2667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6pPr>
                      <a:lvl7pPr marL="4092900" algn="l" defTabSz="1364302" rtl="0" eaLnBrk="1" latinLnBrk="0" hangingPunct="1">
                        <a:defRPr sz="2667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7pPr>
                      <a:lvl8pPr marL="4775049" algn="l" defTabSz="1364302" rtl="0" eaLnBrk="1" latinLnBrk="0" hangingPunct="1">
                        <a:defRPr sz="2667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8pPr>
                      <a:lvl9pPr marL="5457201" algn="l" defTabSz="1364302" rtl="0" eaLnBrk="1" latinLnBrk="0" hangingPunct="1">
                        <a:defRPr sz="2667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9pPr>
                    </a:lstStyle>
                    <a:p>
                      <a:pPr algn="ctr" fontAlgn="ctr"/>
                      <a:r>
                        <a:rPr lang="zh-CN" altLang="en-US" sz="200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其它</a:t>
                      </a:r>
                      <a:endParaRPr lang="zh-CN" altLang="en-US" sz="2000" b="0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1392" marR="91392" marT="45696" marB="45696" anchor="ctr">
                    <a:lnL w="12700" cap="flat" cmpd="sng" algn="ctr">
                      <a:solidFill>
                        <a:srgbClr val="605958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05958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05958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05958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1364302" rtl="0" eaLnBrk="1" latinLnBrk="0" hangingPunct="1">
                        <a:defRPr sz="2667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1pPr>
                      <a:lvl2pPr marL="682151" algn="l" defTabSz="1364302" rtl="0" eaLnBrk="1" latinLnBrk="0" hangingPunct="1">
                        <a:defRPr sz="2667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2pPr>
                      <a:lvl3pPr marL="1364302" algn="l" defTabSz="1364302" rtl="0" eaLnBrk="1" latinLnBrk="0" hangingPunct="1">
                        <a:defRPr sz="2667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3pPr>
                      <a:lvl4pPr marL="2046454" algn="l" defTabSz="1364302" rtl="0" eaLnBrk="1" latinLnBrk="0" hangingPunct="1">
                        <a:defRPr sz="2667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4pPr>
                      <a:lvl5pPr marL="2728601" algn="l" defTabSz="1364302" rtl="0" eaLnBrk="1" latinLnBrk="0" hangingPunct="1">
                        <a:defRPr sz="2667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5pPr>
                      <a:lvl6pPr marL="3410752" algn="l" defTabSz="1364302" rtl="0" eaLnBrk="1" latinLnBrk="0" hangingPunct="1">
                        <a:defRPr sz="2667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6pPr>
                      <a:lvl7pPr marL="4092900" algn="l" defTabSz="1364302" rtl="0" eaLnBrk="1" latinLnBrk="0" hangingPunct="1">
                        <a:defRPr sz="2667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7pPr>
                      <a:lvl8pPr marL="4775049" algn="l" defTabSz="1364302" rtl="0" eaLnBrk="1" latinLnBrk="0" hangingPunct="1">
                        <a:defRPr sz="2667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8pPr>
                      <a:lvl9pPr marL="5457201" algn="l" defTabSz="1364302" rtl="0" eaLnBrk="1" latinLnBrk="0" hangingPunct="1">
                        <a:defRPr sz="2667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9pPr>
                    </a:lstStyle>
                    <a:p>
                      <a:pPr algn="ctr" fontAlgn="ctr"/>
                      <a:r>
                        <a:rPr lang="en-US" altLang="zh-CN" sz="200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10</a:t>
                      </a:r>
                      <a:r>
                        <a:rPr lang="zh-CN" altLang="en-US" sz="200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万</a:t>
                      </a:r>
                      <a:endParaRPr lang="zh-CN" altLang="en-US" sz="2000" b="0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1392" marR="91392" marT="45696" marB="45696" anchor="ctr">
                    <a:lnL w="12700" cap="flat" cmpd="sng" algn="ctr">
                      <a:solidFill>
                        <a:srgbClr val="605958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05958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05958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05958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455814">
                <a:tc>
                  <a:txBody>
                    <a:bodyPr/>
                    <a:lstStyle>
                      <a:lvl1pPr marL="0" algn="l" defTabSz="1364302" rtl="0" eaLnBrk="1" latinLnBrk="0" hangingPunct="1">
                        <a:defRPr sz="2667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1pPr>
                      <a:lvl2pPr marL="682151" algn="l" defTabSz="1364302" rtl="0" eaLnBrk="1" latinLnBrk="0" hangingPunct="1">
                        <a:defRPr sz="2667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2pPr>
                      <a:lvl3pPr marL="1364302" algn="l" defTabSz="1364302" rtl="0" eaLnBrk="1" latinLnBrk="0" hangingPunct="1">
                        <a:defRPr sz="2667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3pPr>
                      <a:lvl4pPr marL="2046454" algn="l" defTabSz="1364302" rtl="0" eaLnBrk="1" latinLnBrk="0" hangingPunct="1">
                        <a:defRPr sz="2667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4pPr>
                      <a:lvl5pPr marL="2728601" algn="l" defTabSz="1364302" rtl="0" eaLnBrk="1" latinLnBrk="0" hangingPunct="1">
                        <a:defRPr sz="2667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5pPr>
                      <a:lvl6pPr marL="3410752" algn="l" defTabSz="1364302" rtl="0" eaLnBrk="1" latinLnBrk="0" hangingPunct="1">
                        <a:defRPr sz="2667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6pPr>
                      <a:lvl7pPr marL="4092900" algn="l" defTabSz="1364302" rtl="0" eaLnBrk="1" latinLnBrk="0" hangingPunct="1">
                        <a:defRPr sz="2667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7pPr>
                      <a:lvl8pPr marL="4775049" algn="l" defTabSz="1364302" rtl="0" eaLnBrk="1" latinLnBrk="0" hangingPunct="1">
                        <a:defRPr sz="2667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8pPr>
                      <a:lvl9pPr marL="5457201" algn="l" defTabSz="1364302" rtl="0" eaLnBrk="1" latinLnBrk="0" hangingPunct="1">
                        <a:defRPr sz="2667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9pPr>
                    </a:lstStyle>
                    <a:p>
                      <a:pPr algn="ctr" fontAlgn="ctr"/>
                      <a:r>
                        <a:rPr lang="zh-CN" altLang="en-US" sz="200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流动资金：</a:t>
                      </a:r>
                      <a:endParaRPr lang="zh-CN" altLang="en-US" sz="2000" b="0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1392" marR="91392" marT="45696" marB="45696" anchor="ctr">
                    <a:lnL w="12700" cap="flat" cmpd="sng" algn="ctr">
                      <a:solidFill>
                        <a:srgbClr val="605958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05958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05958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05958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1364302" rtl="0" eaLnBrk="1" latinLnBrk="0" hangingPunct="1">
                        <a:defRPr sz="2667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1pPr>
                      <a:lvl2pPr marL="682151" algn="l" defTabSz="1364302" rtl="0" eaLnBrk="1" latinLnBrk="0" hangingPunct="1">
                        <a:defRPr sz="2667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2pPr>
                      <a:lvl3pPr marL="1364302" algn="l" defTabSz="1364302" rtl="0" eaLnBrk="1" latinLnBrk="0" hangingPunct="1">
                        <a:defRPr sz="2667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3pPr>
                      <a:lvl4pPr marL="2046454" algn="l" defTabSz="1364302" rtl="0" eaLnBrk="1" latinLnBrk="0" hangingPunct="1">
                        <a:defRPr sz="2667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4pPr>
                      <a:lvl5pPr marL="2728601" algn="l" defTabSz="1364302" rtl="0" eaLnBrk="1" latinLnBrk="0" hangingPunct="1">
                        <a:defRPr sz="2667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5pPr>
                      <a:lvl6pPr marL="3410752" algn="l" defTabSz="1364302" rtl="0" eaLnBrk="1" latinLnBrk="0" hangingPunct="1">
                        <a:defRPr sz="2667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6pPr>
                      <a:lvl7pPr marL="4092900" algn="l" defTabSz="1364302" rtl="0" eaLnBrk="1" latinLnBrk="0" hangingPunct="1">
                        <a:defRPr sz="2667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7pPr>
                      <a:lvl8pPr marL="4775049" algn="l" defTabSz="1364302" rtl="0" eaLnBrk="1" latinLnBrk="0" hangingPunct="1">
                        <a:defRPr sz="2667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8pPr>
                      <a:lvl9pPr marL="5457201" algn="l" defTabSz="1364302" rtl="0" eaLnBrk="1" latinLnBrk="0" hangingPunct="1">
                        <a:defRPr sz="2667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9pPr>
                    </a:lstStyle>
                    <a:p>
                      <a:pPr algn="ctr" fontAlgn="ctr"/>
                      <a:r>
                        <a:rPr lang="en-US" altLang="zh-CN" sz="200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70</a:t>
                      </a:r>
                      <a:r>
                        <a:rPr lang="zh-CN" altLang="en-US" sz="200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万</a:t>
                      </a:r>
                      <a:endParaRPr lang="zh-CN" altLang="en-US" sz="2000" b="0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1392" marR="91392" marT="45696" marB="45696" anchor="ctr">
                    <a:lnL w="12700" cap="flat" cmpd="sng" algn="ctr">
                      <a:solidFill>
                        <a:srgbClr val="605958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05958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05958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05958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1364302" rtl="0" eaLnBrk="1" latinLnBrk="0" hangingPunct="1">
                        <a:defRPr sz="2667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1pPr>
                      <a:lvl2pPr marL="682151" algn="l" defTabSz="1364302" rtl="0" eaLnBrk="1" latinLnBrk="0" hangingPunct="1">
                        <a:defRPr sz="2667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2pPr>
                      <a:lvl3pPr marL="1364302" algn="l" defTabSz="1364302" rtl="0" eaLnBrk="1" latinLnBrk="0" hangingPunct="1">
                        <a:defRPr sz="2667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3pPr>
                      <a:lvl4pPr marL="2046454" algn="l" defTabSz="1364302" rtl="0" eaLnBrk="1" latinLnBrk="0" hangingPunct="1">
                        <a:defRPr sz="2667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4pPr>
                      <a:lvl5pPr marL="2728601" algn="l" defTabSz="1364302" rtl="0" eaLnBrk="1" latinLnBrk="0" hangingPunct="1">
                        <a:defRPr sz="2667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5pPr>
                      <a:lvl6pPr marL="3410752" algn="l" defTabSz="1364302" rtl="0" eaLnBrk="1" latinLnBrk="0" hangingPunct="1">
                        <a:defRPr sz="2667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6pPr>
                      <a:lvl7pPr marL="4092900" algn="l" defTabSz="1364302" rtl="0" eaLnBrk="1" latinLnBrk="0" hangingPunct="1">
                        <a:defRPr sz="2667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7pPr>
                      <a:lvl8pPr marL="4775049" algn="l" defTabSz="1364302" rtl="0" eaLnBrk="1" latinLnBrk="0" hangingPunct="1">
                        <a:defRPr sz="2667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8pPr>
                      <a:lvl9pPr marL="5457201" algn="l" defTabSz="1364302" rtl="0" eaLnBrk="1" latinLnBrk="0" hangingPunct="1">
                        <a:defRPr sz="2667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9pPr>
                    </a:lstStyle>
                    <a:p>
                      <a:pPr algn="ctr" fontAlgn="ctr"/>
                      <a:endParaRPr lang="zh-CN" altLang="en-US" sz="2000" b="0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1392" marR="91392" marT="45696" marB="45696" anchor="ctr">
                    <a:lnL w="12700" cap="flat" cmpd="sng" algn="ctr">
                      <a:solidFill>
                        <a:srgbClr val="605958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05958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05958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05958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1364302" rtl="0" eaLnBrk="1" latinLnBrk="0" hangingPunct="1">
                        <a:defRPr sz="2667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1pPr>
                      <a:lvl2pPr marL="682151" algn="l" defTabSz="1364302" rtl="0" eaLnBrk="1" latinLnBrk="0" hangingPunct="1">
                        <a:defRPr sz="2667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2pPr>
                      <a:lvl3pPr marL="1364302" algn="l" defTabSz="1364302" rtl="0" eaLnBrk="1" latinLnBrk="0" hangingPunct="1">
                        <a:defRPr sz="2667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3pPr>
                      <a:lvl4pPr marL="2046454" algn="l" defTabSz="1364302" rtl="0" eaLnBrk="1" latinLnBrk="0" hangingPunct="1">
                        <a:defRPr sz="2667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4pPr>
                      <a:lvl5pPr marL="2728601" algn="l" defTabSz="1364302" rtl="0" eaLnBrk="1" latinLnBrk="0" hangingPunct="1">
                        <a:defRPr sz="2667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5pPr>
                      <a:lvl6pPr marL="3410752" algn="l" defTabSz="1364302" rtl="0" eaLnBrk="1" latinLnBrk="0" hangingPunct="1">
                        <a:defRPr sz="2667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6pPr>
                      <a:lvl7pPr marL="4092900" algn="l" defTabSz="1364302" rtl="0" eaLnBrk="1" latinLnBrk="0" hangingPunct="1">
                        <a:defRPr sz="2667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7pPr>
                      <a:lvl8pPr marL="4775049" algn="l" defTabSz="1364302" rtl="0" eaLnBrk="1" latinLnBrk="0" hangingPunct="1">
                        <a:defRPr sz="2667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8pPr>
                      <a:lvl9pPr marL="5457201" algn="l" defTabSz="1364302" rtl="0" eaLnBrk="1" latinLnBrk="0" hangingPunct="1">
                        <a:defRPr sz="2667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9pPr>
                    </a:lstStyle>
                    <a:p>
                      <a:pPr algn="ctr" fontAlgn="ctr"/>
                      <a:endParaRPr lang="zh-CN" altLang="en-US" sz="2000" b="0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1392" marR="91392" marT="45696" marB="45696" anchor="ctr">
                    <a:lnL w="12700" cap="flat" cmpd="sng" algn="ctr">
                      <a:solidFill>
                        <a:srgbClr val="605958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05958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05958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05958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503792">
                <a:tc>
                  <a:txBody>
                    <a:bodyPr/>
                    <a:lstStyle>
                      <a:lvl1pPr marL="0" algn="l" defTabSz="1364302" rtl="0" eaLnBrk="1" latinLnBrk="0" hangingPunct="1">
                        <a:defRPr sz="2667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1pPr>
                      <a:lvl2pPr marL="682151" algn="l" defTabSz="1364302" rtl="0" eaLnBrk="1" latinLnBrk="0" hangingPunct="1">
                        <a:defRPr sz="2667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2pPr>
                      <a:lvl3pPr marL="1364302" algn="l" defTabSz="1364302" rtl="0" eaLnBrk="1" latinLnBrk="0" hangingPunct="1">
                        <a:defRPr sz="2667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3pPr>
                      <a:lvl4pPr marL="2046454" algn="l" defTabSz="1364302" rtl="0" eaLnBrk="1" latinLnBrk="0" hangingPunct="1">
                        <a:defRPr sz="2667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4pPr>
                      <a:lvl5pPr marL="2728601" algn="l" defTabSz="1364302" rtl="0" eaLnBrk="1" latinLnBrk="0" hangingPunct="1">
                        <a:defRPr sz="2667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5pPr>
                      <a:lvl6pPr marL="3410752" algn="l" defTabSz="1364302" rtl="0" eaLnBrk="1" latinLnBrk="0" hangingPunct="1">
                        <a:defRPr sz="2667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6pPr>
                      <a:lvl7pPr marL="4092900" algn="l" defTabSz="1364302" rtl="0" eaLnBrk="1" latinLnBrk="0" hangingPunct="1">
                        <a:defRPr sz="2667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7pPr>
                      <a:lvl8pPr marL="4775049" algn="l" defTabSz="1364302" rtl="0" eaLnBrk="1" latinLnBrk="0" hangingPunct="1">
                        <a:defRPr sz="2667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8pPr>
                      <a:lvl9pPr marL="5457201" algn="l" defTabSz="1364302" rtl="0" eaLnBrk="1" latinLnBrk="0" hangingPunct="1">
                        <a:defRPr sz="2667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9pPr>
                    </a:lstStyle>
                    <a:p>
                      <a:pPr algn="ctr" fontAlgn="ctr"/>
                      <a:r>
                        <a:rPr lang="zh-CN" altLang="en-US" sz="2000" u="none" strike="noStrike" dirty="0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合计</a:t>
                      </a:r>
                      <a:endParaRPr lang="zh-CN" altLang="en-US" sz="2000" b="0" i="0" u="none" strike="noStrike" dirty="0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1392" marR="91392" marT="45696" marB="45696" anchor="ctr">
                    <a:lnL w="12700" cap="flat" cmpd="sng" algn="ctr">
                      <a:solidFill>
                        <a:srgbClr val="605958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05958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05958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05958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 gridSpan="3">
                  <a:txBody>
                    <a:bodyPr/>
                    <a:lstStyle>
                      <a:lvl1pPr marL="0" algn="l" defTabSz="1364302" rtl="0" eaLnBrk="1" latinLnBrk="0" hangingPunct="1">
                        <a:defRPr sz="2667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1pPr>
                      <a:lvl2pPr marL="682151" algn="l" defTabSz="1364302" rtl="0" eaLnBrk="1" latinLnBrk="0" hangingPunct="1">
                        <a:defRPr sz="2667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2pPr>
                      <a:lvl3pPr marL="1364302" algn="l" defTabSz="1364302" rtl="0" eaLnBrk="1" latinLnBrk="0" hangingPunct="1">
                        <a:defRPr sz="2667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3pPr>
                      <a:lvl4pPr marL="2046454" algn="l" defTabSz="1364302" rtl="0" eaLnBrk="1" latinLnBrk="0" hangingPunct="1">
                        <a:defRPr sz="2667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4pPr>
                      <a:lvl5pPr marL="2728601" algn="l" defTabSz="1364302" rtl="0" eaLnBrk="1" latinLnBrk="0" hangingPunct="1">
                        <a:defRPr sz="2667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5pPr>
                      <a:lvl6pPr marL="3410752" algn="l" defTabSz="1364302" rtl="0" eaLnBrk="1" latinLnBrk="0" hangingPunct="1">
                        <a:defRPr sz="2667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6pPr>
                      <a:lvl7pPr marL="4092900" algn="l" defTabSz="1364302" rtl="0" eaLnBrk="1" latinLnBrk="0" hangingPunct="1">
                        <a:defRPr sz="2667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7pPr>
                      <a:lvl8pPr marL="4775049" algn="l" defTabSz="1364302" rtl="0" eaLnBrk="1" latinLnBrk="0" hangingPunct="1">
                        <a:defRPr sz="2667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8pPr>
                      <a:lvl9pPr marL="5457201" algn="l" defTabSz="1364302" rtl="0" eaLnBrk="1" latinLnBrk="0" hangingPunct="1">
                        <a:defRPr sz="2667" kern="1200">
                          <a:solidFill>
                            <a:schemeClr val="dk1"/>
                          </a:solidFill>
                          <a:latin typeface="Arial"/>
                          <a:ea typeface="微软雅黑"/>
                        </a:defRPr>
                      </a:lvl9pPr>
                    </a:lstStyle>
                    <a:p>
                      <a:pPr algn="ctr" fontAlgn="ctr"/>
                      <a:r>
                        <a:rPr lang="en-US" altLang="zh-CN" sz="2000" u="none" strike="noStrike" dirty="0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410</a:t>
                      </a:r>
                      <a:r>
                        <a:rPr lang="zh-CN" altLang="en-US" sz="2000" u="none" strike="noStrike" dirty="0">
                          <a:solidFill>
                            <a:schemeClr val="bg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万</a:t>
                      </a:r>
                      <a:endParaRPr lang="zh-CN" altLang="en-US" sz="2000" b="0" i="0" u="none" strike="noStrike" dirty="0">
                        <a:solidFill>
                          <a:schemeClr val="bg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1392" marR="91392" marT="45696" marB="45696" anchor="ctr">
                    <a:lnL w="12700" cap="flat" cmpd="sng" algn="ctr">
                      <a:solidFill>
                        <a:srgbClr val="605958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05958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05958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05958">
                          <a:lumMod val="60000"/>
                          <a:lumOff val="4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2231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</a:tbl>
          </a:graphicData>
        </a:graphic>
      </p:graphicFrame>
      <p:pic>
        <p:nvPicPr>
          <p:cNvPr id="8" name="图片 7">
            <a:extLst>
              <a:ext uri="{FF2B5EF4-FFF2-40B4-BE49-F238E27FC236}">
                <a16:creationId xmlns:a16="http://schemas.microsoft.com/office/drawing/2014/main" xmlns="" id="{DB8CC996-5F25-4B08-A69B-F26E8BC14F6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86594" y="2333173"/>
            <a:ext cx="3554022" cy="40938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68138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任意多边形: 形状 55">
            <a:extLst>
              <a:ext uri="{FF2B5EF4-FFF2-40B4-BE49-F238E27FC236}">
                <a16:creationId xmlns:a16="http://schemas.microsoft.com/office/drawing/2014/main" xmlns="" id="{CF55519A-F0F3-4C8F-BA4F-43A457C571A2}"/>
              </a:ext>
            </a:extLst>
          </p:cNvPr>
          <p:cNvSpPr/>
          <p:nvPr/>
        </p:nvSpPr>
        <p:spPr>
          <a:xfrm rot="17471221">
            <a:off x="26339704" y="3200842"/>
            <a:ext cx="3834095" cy="3834095"/>
          </a:xfrm>
          <a:custGeom>
            <a:avLst/>
            <a:gdLst>
              <a:gd name="connsiteX0" fmla="*/ 638672 w 2160240"/>
              <a:gd name="connsiteY0" fmla="*/ 411048 h 2160240"/>
              <a:gd name="connsiteX1" fmla="*/ 417942 w 2160240"/>
              <a:gd name="connsiteY1" fmla="*/ 631778 h 2160240"/>
              <a:gd name="connsiteX2" fmla="*/ 417942 w 2160240"/>
              <a:gd name="connsiteY2" fmla="*/ 1514674 h 2160240"/>
              <a:gd name="connsiteX3" fmla="*/ 638672 w 2160240"/>
              <a:gd name="connsiteY3" fmla="*/ 1735404 h 2160240"/>
              <a:gd name="connsiteX4" fmla="*/ 1521568 w 2160240"/>
              <a:gd name="connsiteY4" fmla="*/ 1735404 h 2160240"/>
              <a:gd name="connsiteX5" fmla="*/ 1742298 w 2160240"/>
              <a:gd name="connsiteY5" fmla="*/ 1514674 h 2160240"/>
              <a:gd name="connsiteX6" fmla="*/ 1742298 w 2160240"/>
              <a:gd name="connsiteY6" fmla="*/ 631778 h 2160240"/>
              <a:gd name="connsiteX7" fmla="*/ 1521568 w 2160240"/>
              <a:gd name="connsiteY7" fmla="*/ 411048 h 2160240"/>
              <a:gd name="connsiteX8" fmla="*/ 360047 w 2160240"/>
              <a:gd name="connsiteY8" fmla="*/ 0 h 2160240"/>
              <a:gd name="connsiteX9" fmla="*/ 1800193 w 2160240"/>
              <a:gd name="connsiteY9" fmla="*/ 0 h 2160240"/>
              <a:gd name="connsiteX10" fmla="*/ 2160240 w 2160240"/>
              <a:gd name="connsiteY10" fmla="*/ 360047 h 2160240"/>
              <a:gd name="connsiteX11" fmla="*/ 2160240 w 2160240"/>
              <a:gd name="connsiteY11" fmla="*/ 1800193 h 2160240"/>
              <a:gd name="connsiteX12" fmla="*/ 1800193 w 2160240"/>
              <a:gd name="connsiteY12" fmla="*/ 2160240 h 2160240"/>
              <a:gd name="connsiteX13" fmla="*/ 360047 w 2160240"/>
              <a:gd name="connsiteY13" fmla="*/ 2160240 h 2160240"/>
              <a:gd name="connsiteX14" fmla="*/ 0 w 2160240"/>
              <a:gd name="connsiteY14" fmla="*/ 1800193 h 2160240"/>
              <a:gd name="connsiteX15" fmla="*/ 0 w 2160240"/>
              <a:gd name="connsiteY15" fmla="*/ 360047 h 2160240"/>
              <a:gd name="connsiteX16" fmla="*/ 360047 w 2160240"/>
              <a:gd name="connsiteY16" fmla="*/ 0 h 2160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160240" h="2160240">
                <a:moveTo>
                  <a:pt x="638672" y="411048"/>
                </a:moveTo>
                <a:cubicBezTo>
                  <a:pt x="516766" y="411048"/>
                  <a:pt x="417942" y="509872"/>
                  <a:pt x="417942" y="631778"/>
                </a:cubicBezTo>
                <a:lnTo>
                  <a:pt x="417942" y="1514674"/>
                </a:lnTo>
                <a:cubicBezTo>
                  <a:pt x="417942" y="1636580"/>
                  <a:pt x="516766" y="1735404"/>
                  <a:pt x="638672" y="1735404"/>
                </a:cubicBezTo>
                <a:lnTo>
                  <a:pt x="1521568" y="1735404"/>
                </a:lnTo>
                <a:cubicBezTo>
                  <a:pt x="1643474" y="1735404"/>
                  <a:pt x="1742298" y="1636580"/>
                  <a:pt x="1742298" y="1514674"/>
                </a:cubicBezTo>
                <a:lnTo>
                  <a:pt x="1742298" y="631778"/>
                </a:lnTo>
                <a:cubicBezTo>
                  <a:pt x="1742298" y="509872"/>
                  <a:pt x="1643474" y="411048"/>
                  <a:pt x="1521568" y="411048"/>
                </a:cubicBezTo>
                <a:close/>
                <a:moveTo>
                  <a:pt x="360047" y="0"/>
                </a:moveTo>
                <a:lnTo>
                  <a:pt x="1800193" y="0"/>
                </a:lnTo>
                <a:cubicBezTo>
                  <a:pt x="1999041" y="0"/>
                  <a:pt x="2160240" y="161199"/>
                  <a:pt x="2160240" y="360047"/>
                </a:cubicBezTo>
                <a:lnTo>
                  <a:pt x="2160240" y="1800193"/>
                </a:lnTo>
                <a:cubicBezTo>
                  <a:pt x="2160240" y="1999041"/>
                  <a:pt x="1999041" y="2160240"/>
                  <a:pt x="1800193" y="2160240"/>
                </a:cubicBezTo>
                <a:lnTo>
                  <a:pt x="360047" y="2160240"/>
                </a:lnTo>
                <a:cubicBezTo>
                  <a:pt x="161199" y="2160240"/>
                  <a:pt x="0" y="1999041"/>
                  <a:pt x="0" y="1800193"/>
                </a:cubicBezTo>
                <a:lnTo>
                  <a:pt x="0" y="360047"/>
                </a:lnTo>
                <a:cubicBezTo>
                  <a:pt x="0" y="161199"/>
                  <a:pt x="161199" y="0"/>
                  <a:pt x="360047" y="0"/>
                </a:cubicBezTo>
                <a:close/>
              </a:path>
            </a:pathLst>
          </a:cu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381000" dist="101600" dir="2700000" algn="ctr" rotWithShape="0">
              <a:srgbClr val="000000">
                <a:alpha val="3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zh-CN" altLang="en-US" sz="2400">
              <a:solidFill>
                <a:srgbClr val="FFFFFF"/>
              </a:solidFill>
              <a:latin typeface="微软雅黑"/>
              <a:ea typeface="微软雅黑"/>
              <a:sym typeface="微软雅黑"/>
            </a:endParaRPr>
          </a:p>
        </p:txBody>
      </p:sp>
      <p:sp>
        <p:nvSpPr>
          <p:cNvPr id="50" name="等腰三角形 49">
            <a:extLst>
              <a:ext uri="{FF2B5EF4-FFF2-40B4-BE49-F238E27FC236}">
                <a16:creationId xmlns:a16="http://schemas.microsoft.com/office/drawing/2014/main" xmlns="" id="{655A0785-83A6-404D-8757-DB440FDAF52D}"/>
              </a:ext>
            </a:extLst>
          </p:cNvPr>
          <p:cNvSpPr/>
          <p:nvPr/>
        </p:nvSpPr>
        <p:spPr>
          <a:xfrm rot="16200000" flipH="1">
            <a:off x="7897600" y="5794945"/>
            <a:ext cx="2099313" cy="1809752"/>
          </a:xfrm>
          <a:prstGeom prst="triangle">
            <a:avLst>
              <a:gd name="adj" fmla="val 39002"/>
            </a:avLst>
          </a:prstGeom>
          <a:solidFill>
            <a:srgbClr val="E2231A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51" name="等腰三角形 50">
            <a:extLst>
              <a:ext uri="{FF2B5EF4-FFF2-40B4-BE49-F238E27FC236}">
                <a16:creationId xmlns:a16="http://schemas.microsoft.com/office/drawing/2014/main" xmlns="" id="{A27FA3CA-DF35-4932-BACE-E7139C6CE46F}"/>
              </a:ext>
            </a:extLst>
          </p:cNvPr>
          <p:cNvSpPr/>
          <p:nvPr/>
        </p:nvSpPr>
        <p:spPr>
          <a:xfrm rot="5400000">
            <a:off x="9688302" y="5794947"/>
            <a:ext cx="2099313" cy="1809752"/>
          </a:xfrm>
          <a:prstGeom prst="triangle">
            <a:avLst>
              <a:gd name="adj" fmla="val 60781"/>
            </a:avLst>
          </a:prstGeom>
          <a:solidFill>
            <a:srgbClr val="E2231A">
              <a:lumMod val="7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52" name="等腰三角形 51">
            <a:extLst>
              <a:ext uri="{FF2B5EF4-FFF2-40B4-BE49-F238E27FC236}">
                <a16:creationId xmlns:a16="http://schemas.microsoft.com/office/drawing/2014/main" xmlns="" id="{2C6F8399-D422-4B41-8F90-43DB881BDBE6}"/>
              </a:ext>
            </a:extLst>
          </p:cNvPr>
          <p:cNvSpPr/>
          <p:nvPr/>
        </p:nvSpPr>
        <p:spPr>
          <a:xfrm rot="16200000" flipH="1">
            <a:off x="9642394" y="4774822"/>
            <a:ext cx="2764974" cy="2383598"/>
          </a:xfrm>
          <a:prstGeom prst="triangle">
            <a:avLst>
              <a:gd name="adj" fmla="val 39002"/>
            </a:avLst>
          </a:prstGeom>
          <a:solidFill>
            <a:srgbClr val="E2231A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53" name="等腰三角形 52">
            <a:extLst>
              <a:ext uri="{FF2B5EF4-FFF2-40B4-BE49-F238E27FC236}">
                <a16:creationId xmlns:a16="http://schemas.microsoft.com/office/drawing/2014/main" xmlns="" id="{68D35AD8-5B66-45B1-88D5-34A9FA6B8D76}"/>
              </a:ext>
            </a:extLst>
          </p:cNvPr>
          <p:cNvSpPr/>
          <p:nvPr/>
        </p:nvSpPr>
        <p:spPr>
          <a:xfrm rot="5400000">
            <a:off x="-168742" y="692742"/>
            <a:ext cx="2088895" cy="1800772"/>
          </a:xfrm>
          <a:prstGeom prst="triangle">
            <a:avLst>
              <a:gd name="adj" fmla="val 60999"/>
            </a:avLst>
          </a:prstGeom>
          <a:solidFill>
            <a:srgbClr val="58627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xmlns="" id="{2DD0ECCA-50C5-44B1-93E3-0704C983D320}"/>
              </a:ext>
            </a:extLst>
          </p:cNvPr>
          <p:cNvSpPr/>
          <p:nvPr/>
        </p:nvSpPr>
        <p:spPr>
          <a:xfrm>
            <a:off x="827584" y="2728335"/>
            <a:ext cx="10536832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zh-CN" altLang="en-US" sz="6600" b="1" dirty="0">
                <a:solidFill>
                  <a:srgbClr val="2E2E2E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sym typeface="Microsoft YaHei" panose="020B0503020204020204" pitchFamily="34" charset="-122"/>
              </a:rPr>
              <a:t>感谢聆听</a:t>
            </a:r>
          </a:p>
        </p:txBody>
      </p:sp>
      <p:sp>
        <p:nvSpPr>
          <p:cNvPr id="63" name="Freeform 10">
            <a:extLst>
              <a:ext uri="{FF2B5EF4-FFF2-40B4-BE49-F238E27FC236}">
                <a16:creationId xmlns:a16="http://schemas.microsoft.com/office/drawing/2014/main" xmlns="" id="{E8CF9FE2-1833-435D-B39D-7BC9AF6F3BF4}"/>
              </a:ext>
            </a:extLst>
          </p:cNvPr>
          <p:cNvSpPr>
            <a:spLocks noChangeAspect="1" noEditPoints="1"/>
          </p:cNvSpPr>
          <p:nvPr/>
        </p:nvSpPr>
        <p:spPr>
          <a:xfrm>
            <a:off x="5766145" y="4350640"/>
            <a:ext cx="372916" cy="374504"/>
          </a:xfrm>
          <a:custGeom>
            <a:avLst/>
            <a:gdLst/>
            <a:ahLst/>
            <a:cxnLst>
              <a:cxn ang="0">
                <a:pos x="186418" y="0"/>
              </a:cxn>
              <a:cxn ang="0">
                <a:pos x="372836" y="187200"/>
              </a:cxn>
              <a:cxn ang="0">
                <a:pos x="186418" y="374400"/>
              </a:cxn>
              <a:cxn ang="0">
                <a:pos x="0" y="187200"/>
              </a:cxn>
              <a:cxn ang="0">
                <a:pos x="186418" y="0"/>
              </a:cxn>
              <a:cxn ang="0">
                <a:pos x="331748" y="191020"/>
              </a:cxn>
              <a:cxn ang="0">
                <a:pos x="324900" y="195605"/>
              </a:cxn>
              <a:cxn ang="0">
                <a:pos x="299791" y="195605"/>
              </a:cxn>
              <a:cxn ang="0">
                <a:pos x="293703" y="193313"/>
              </a:cxn>
              <a:cxn ang="0">
                <a:pos x="186418" y="80229"/>
              </a:cxn>
              <a:cxn ang="0">
                <a:pos x="79133" y="193313"/>
              </a:cxn>
              <a:cxn ang="0">
                <a:pos x="73045" y="195605"/>
              </a:cxn>
              <a:cxn ang="0">
                <a:pos x="47936" y="195605"/>
              </a:cxn>
              <a:cxn ang="0">
                <a:pos x="41088" y="191020"/>
              </a:cxn>
              <a:cxn ang="0">
                <a:pos x="42610" y="182616"/>
              </a:cxn>
              <a:cxn ang="0">
                <a:pos x="179570" y="39732"/>
              </a:cxn>
              <a:cxn ang="0">
                <a:pos x="186418" y="36676"/>
              </a:cxn>
              <a:cxn ang="0">
                <a:pos x="193266" y="39732"/>
              </a:cxn>
              <a:cxn ang="0">
                <a:pos x="330226" y="182616"/>
              </a:cxn>
              <a:cxn ang="0">
                <a:pos x="331748" y="191020"/>
              </a:cxn>
              <a:cxn ang="0">
                <a:pos x="85981" y="204010"/>
              </a:cxn>
              <a:cxn ang="0">
                <a:pos x="85981" y="204010"/>
              </a:cxn>
              <a:cxn ang="0">
                <a:pos x="85981" y="289587"/>
              </a:cxn>
              <a:cxn ang="0">
                <a:pos x="98155" y="304104"/>
              </a:cxn>
              <a:cxn ang="0">
                <a:pos x="153700" y="304104"/>
              </a:cxn>
              <a:cxn ang="0">
                <a:pos x="153700" y="210887"/>
              </a:cxn>
              <a:cxn ang="0">
                <a:pos x="168157" y="196369"/>
              </a:cxn>
              <a:cxn ang="0">
                <a:pos x="204679" y="196369"/>
              </a:cxn>
              <a:cxn ang="0">
                <a:pos x="219136" y="210887"/>
              </a:cxn>
              <a:cxn ang="0">
                <a:pos x="219136" y="304104"/>
              </a:cxn>
              <a:cxn ang="0">
                <a:pos x="274681" y="304104"/>
              </a:cxn>
              <a:cxn ang="0">
                <a:pos x="286855" y="289587"/>
              </a:cxn>
              <a:cxn ang="0">
                <a:pos x="286855" y="204774"/>
              </a:cxn>
              <a:cxn ang="0">
                <a:pos x="186418" y="99331"/>
              </a:cxn>
              <a:cxn ang="0">
                <a:pos x="85981" y="204010"/>
              </a:cxn>
            </a:cxnLst>
            <a:rect l="0" t="0" r="0" b="0"/>
            <a:pathLst>
              <a:path w="490" h="490">
                <a:moveTo>
                  <a:pt x="245" y="0"/>
                </a:moveTo>
                <a:cubicBezTo>
                  <a:pt x="380" y="0"/>
                  <a:pt x="490" y="110"/>
                  <a:pt x="490" y="245"/>
                </a:cubicBezTo>
                <a:cubicBezTo>
                  <a:pt x="490" y="381"/>
                  <a:pt x="380" y="490"/>
                  <a:pt x="245" y="490"/>
                </a:cubicBezTo>
                <a:cubicBezTo>
                  <a:pt x="110" y="490"/>
                  <a:pt x="0" y="381"/>
                  <a:pt x="0" y="245"/>
                </a:cubicBezTo>
                <a:cubicBezTo>
                  <a:pt x="0" y="110"/>
                  <a:pt x="110" y="0"/>
                  <a:pt x="245" y="0"/>
                </a:cubicBezTo>
                <a:close/>
                <a:moveTo>
                  <a:pt x="436" y="250"/>
                </a:moveTo>
                <a:cubicBezTo>
                  <a:pt x="435" y="254"/>
                  <a:pt x="431" y="256"/>
                  <a:pt x="427" y="256"/>
                </a:cubicBezTo>
                <a:lnTo>
                  <a:pt x="394" y="256"/>
                </a:lnTo>
                <a:cubicBezTo>
                  <a:pt x="391" y="256"/>
                  <a:pt x="388" y="255"/>
                  <a:pt x="386" y="253"/>
                </a:cubicBezTo>
                <a:lnTo>
                  <a:pt x="245" y="105"/>
                </a:lnTo>
                <a:lnTo>
                  <a:pt x="104" y="253"/>
                </a:lnTo>
                <a:cubicBezTo>
                  <a:pt x="102" y="255"/>
                  <a:pt x="99" y="256"/>
                  <a:pt x="96" y="256"/>
                </a:cubicBezTo>
                <a:lnTo>
                  <a:pt x="63" y="256"/>
                </a:lnTo>
                <a:cubicBezTo>
                  <a:pt x="59" y="256"/>
                  <a:pt x="55" y="254"/>
                  <a:pt x="54" y="250"/>
                </a:cubicBezTo>
                <a:cubicBezTo>
                  <a:pt x="52" y="246"/>
                  <a:pt x="53" y="242"/>
                  <a:pt x="56" y="239"/>
                </a:cubicBezTo>
                <a:lnTo>
                  <a:pt x="236" y="52"/>
                </a:lnTo>
                <a:cubicBezTo>
                  <a:pt x="238" y="49"/>
                  <a:pt x="242" y="48"/>
                  <a:pt x="245" y="48"/>
                </a:cubicBezTo>
                <a:cubicBezTo>
                  <a:pt x="248" y="48"/>
                  <a:pt x="252" y="49"/>
                  <a:pt x="254" y="52"/>
                </a:cubicBezTo>
                <a:lnTo>
                  <a:pt x="434" y="239"/>
                </a:lnTo>
                <a:cubicBezTo>
                  <a:pt x="437" y="242"/>
                  <a:pt x="438" y="246"/>
                  <a:pt x="436" y="250"/>
                </a:cubicBezTo>
                <a:close/>
                <a:moveTo>
                  <a:pt x="113" y="267"/>
                </a:moveTo>
                <a:lnTo>
                  <a:pt x="113" y="267"/>
                </a:lnTo>
                <a:lnTo>
                  <a:pt x="113" y="379"/>
                </a:lnTo>
                <a:cubicBezTo>
                  <a:pt x="113" y="389"/>
                  <a:pt x="120" y="398"/>
                  <a:pt x="129" y="398"/>
                </a:cubicBezTo>
                <a:lnTo>
                  <a:pt x="202" y="398"/>
                </a:lnTo>
                <a:lnTo>
                  <a:pt x="202" y="276"/>
                </a:lnTo>
                <a:cubicBezTo>
                  <a:pt x="202" y="266"/>
                  <a:pt x="211" y="257"/>
                  <a:pt x="221" y="257"/>
                </a:cubicBezTo>
                <a:lnTo>
                  <a:pt x="269" y="257"/>
                </a:lnTo>
                <a:cubicBezTo>
                  <a:pt x="279" y="257"/>
                  <a:pt x="288" y="266"/>
                  <a:pt x="288" y="276"/>
                </a:cubicBezTo>
                <a:lnTo>
                  <a:pt x="288" y="398"/>
                </a:lnTo>
                <a:lnTo>
                  <a:pt x="361" y="398"/>
                </a:lnTo>
                <a:cubicBezTo>
                  <a:pt x="370" y="398"/>
                  <a:pt x="377" y="389"/>
                  <a:pt x="377" y="379"/>
                </a:cubicBezTo>
                <a:lnTo>
                  <a:pt x="377" y="268"/>
                </a:lnTo>
                <a:lnTo>
                  <a:pt x="245" y="130"/>
                </a:lnTo>
                <a:lnTo>
                  <a:pt x="113" y="267"/>
                </a:lnTo>
                <a:close/>
              </a:path>
            </a:pathLst>
          </a:custGeom>
          <a:solidFill>
            <a:srgbClr val="E2231A"/>
          </a:solidFill>
          <a:ln w="9525">
            <a:noFill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 sz="1600">
              <a:solidFill>
                <a:srgbClr val="C00000"/>
              </a:solidFill>
              <a:latin typeface="+mn-ea"/>
            </a:endParaRPr>
          </a:p>
        </p:txBody>
      </p:sp>
      <p:sp>
        <p:nvSpPr>
          <p:cNvPr id="64" name="Rectangle 4">
            <a:extLst>
              <a:ext uri="{FF2B5EF4-FFF2-40B4-BE49-F238E27FC236}">
                <a16:creationId xmlns:a16="http://schemas.microsoft.com/office/drawing/2014/main" xmlns="" id="{9AAD687B-60B8-438E-97FF-115C740C0220}"/>
              </a:ext>
            </a:extLst>
          </p:cNvPr>
          <p:cNvSpPr txBox="1"/>
          <p:nvPr/>
        </p:nvSpPr>
        <p:spPr>
          <a:xfrm>
            <a:off x="6241780" y="4350640"/>
            <a:ext cx="4338530" cy="342766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2400" dirty="0">
                <a:solidFill>
                  <a:srgbClr val="404040"/>
                </a:solidFill>
                <a:latin typeface="+mn-ea"/>
              </a:rPr>
              <a:t>输入公司</a:t>
            </a:r>
            <a:r>
              <a:rPr lang="en-US" altLang="zh-CN" sz="2400" dirty="0">
                <a:solidFill>
                  <a:srgbClr val="404040"/>
                </a:solidFill>
                <a:latin typeface="+mn-ea"/>
              </a:rPr>
              <a:t>/</a:t>
            </a:r>
            <a:r>
              <a:rPr lang="zh-CN" altLang="en-US" sz="2400" dirty="0">
                <a:solidFill>
                  <a:srgbClr val="404040"/>
                </a:solidFill>
                <a:latin typeface="+mn-ea"/>
              </a:rPr>
              <a:t>团队名称</a:t>
            </a:r>
            <a:endParaRPr lang="en-US" altLang="zh-CN" sz="2400" dirty="0">
              <a:solidFill>
                <a:srgbClr val="404040"/>
              </a:solidFill>
              <a:latin typeface="+mn-ea"/>
            </a:endParaRPr>
          </a:p>
        </p:txBody>
      </p:sp>
      <p:sp>
        <p:nvSpPr>
          <p:cNvPr id="65" name="Freeform 9">
            <a:extLst>
              <a:ext uri="{FF2B5EF4-FFF2-40B4-BE49-F238E27FC236}">
                <a16:creationId xmlns:a16="http://schemas.microsoft.com/office/drawing/2014/main" xmlns="" id="{058BA6E6-F079-45C8-B904-287805FC9A70}"/>
              </a:ext>
            </a:extLst>
          </p:cNvPr>
          <p:cNvSpPr>
            <a:spLocks noEditPoints="1"/>
          </p:cNvSpPr>
          <p:nvPr/>
        </p:nvSpPr>
        <p:spPr>
          <a:xfrm>
            <a:off x="2990157" y="4350640"/>
            <a:ext cx="372917" cy="374504"/>
          </a:xfrm>
          <a:custGeom>
            <a:avLst/>
            <a:gdLst/>
            <a:ahLst/>
            <a:cxnLst>
              <a:cxn ang="0">
                <a:pos x="272602" y="191165"/>
              </a:cxn>
              <a:cxn ang="0">
                <a:pos x="272602" y="139933"/>
              </a:cxn>
              <a:cxn ang="0">
                <a:pos x="249759" y="139933"/>
              </a:cxn>
              <a:cxn ang="0">
                <a:pos x="249759" y="191165"/>
              </a:cxn>
              <a:cxn ang="0">
                <a:pos x="188080" y="252338"/>
              </a:cxn>
              <a:cxn ang="0">
                <a:pos x="187319" y="252338"/>
              </a:cxn>
              <a:cxn ang="0">
                <a:pos x="186558" y="252338"/>
              </a:cxn>
              <a:cxn ang="0">
                <a:pos x="186558" y="252338"/>
              </a:cxn>
              <a:cxn ang="0">
                <a:pos x="185035" y="252338"/>
              </a:cxn>
              <a:cxn ang="0">
                <a:pos x="123356" y="191165"/>
              </a:cxn>
              <a:cxn ang="0">
                <a:pos x="123356" y="139933"/>
              </a:cxn>
              <a:cxn ang="0">
                <a:pos x="100513" y="139933"/>
              </a:cxn>
              <a:cxn ang="0">
                <a:pos x="100513" y="191165"/>
              </a:cxn>
              <a:cxn ang="0">
                <a:pos x="172851" y="274513"/>
              </a:cxn>
              <a:cxn ang="0">
                <a:pos x="172851" y="311216"/>
              </a:cxn>
              <a:cxn ang="0">
                <a:pos x="121833" y="325745"/>
              </a:cxn>
              <a:cxn ang="0">
                <a:pos x="252043" y="325745"/>
              </a:cxn>
              <a:cxn ang="0">
                <a:pos x="200264" y="311216"/>
              </a:cxn>
              <a:cxn ang="0">
                <a:pos x="200264" y="275277"/>
              </a:cxn>
              <a:cxn ang="0">
                <a:pos x="272602" y="191165"/>
              </a:cxn>
              <a:cxn ang="0">
                <a:pos x="185796" y="230927"/>
              </a:cxn>
              <a:cxn ang="0">
                <a:pos x="186558" y="230927"/>
              </a:cxn>
              <a:cxn ang="0">
                <a:pos x="187319" y="230927"/>
              </a:cxn>
              <a:cxn ang="0">
                <a:pos x="228438" y="189635"/>
              </a:cxn>
              <a:cxn ang="0">
                <a:pos x="228438" y="90230"/>
              </a:cxn>
              <a:cxn ang="0">
                <a:pos x="187319" y="48938"/>
              </a:cxn>
              <a:cxn ang="0">
                <a:pos x="186558" y="48938"/>
              </a:cxn>
              <a:cxn ang="0">
                <a:pos x="185796" y="48938"/>
              </a:cxn>
              <a:cxn ang="0">
                <a:pos x="144677" y="90230"/>
              </a:cxn>
              <a:cxn ang="0">
                <a:pos x="144677" y="189635"/>
              </a:cxn>
              <a:cxn ang="0">
                <a:pos x="185796" y="230927"/>
              </a:cxn>
              <a:cxn ang="0">
                <a:pos x="186558" y="0"/>
              </a:cxn>
              <a:cxn ang="0">
                <a:pos x="373115" y="187342"/>
              </a:cxn>
              <a:cxn ang="0">
                <a:pos x="186558" y="374683"/>
              </a:cxn>
              <a:cxn ang="0">
                <a:pos x="0" y="187342"/>
              </a:cxn>
              <a:cxn ang="0">
                <a:pos x="186558" y="0"/>
              </a:cxn>
            </a:cxnLst>
            <a:rect l="0" t="0" r="0" b="0"/>
            <a:pathLst>
              <a:path w="490" h="490">
                <a:moveTo>
                  <a:pt x="358" y="250"/>
                </a:moveTo>
                <a:lnTo>
                  <a:pt x="358" y="183"/>
                </a:lnTo>
                <a:cubicBezTo>
                  <a:pt x="358" y="165"/>
                  <a:pt x="328" y="164"/>
                  <a:pt x="328" y="183"/>
                </a:cubicBezTo>
                <a:lnTo>
                  <a:pt x="328" y="250"/>
                </a:lnTo>
                <a:cubicBezTo>
                  <a:pt x="328" y="294"/>
                  <a:pt x="292" y="330"/>
                  <a:pt x="247" y="330"/>
                </a:cubicBezTo>
                <a:cubicBezTo>
                  <a:pt x="247" y="330"/>
                  <a:pt x="246" y="330"/>
                  <a:pt x="246" y="330"/>
                </a:cubicBezTo>
                <a:lnTo>
                  <a:pt x="245" y="330"/>
                </a:lnTo>
                <a:lnTo>
                  <a:pt x="245" y="330"/>
                </a:lnTo>
                <a:cubicBezTo>
                  <a:pt x="244" y="330"/>
                  <a:pt x="244" y="330"/>
                  <a:pt x="243" y="330"/>
                </a:cubicBezTo>
                <a:cubicBezTo>
                  <a:pt x="198" y="330"/>
                  <a:pt x="162" y="294"/>
                  <a:pt x="162" y="250"/>
                </a:cubicBezTo>
                <a:lnTo>
                  <a:pt x="162" y="183"/>
                </a:lnTo>
                <a:cubicBezTo>
                  <a:pt x="162" y="165"/>
                  <a:pt x="132" y="164"/>
                  <a:pt x="132" y="183"/>
                </a:cubicBezTo>
                <a:cubicBezTo>
                  <a:pt x="132" y="192"/>
                  <a:pt x="132" y="250"/>
                  <a:pt x="132" y="250"/>
                </a:cubicBezTo>
                <a:cubicBezTo>
                  <a:pt x="132" y="306"/>
                  <a:pt x="173" y="352"/>
                  <a:pt x="227" y="359"/>
                </a:cubicBezTo>
                <a:lnTo>
                  <a:pt x="227" y="407"/>
                </a:lnTo>
                <a:lnTo>
                  <a:pt x="160" y="426"/>
                </a:lnTo>
                <a:lnTo>
                  <a:pt x="331" y="426"/>
                </a:lnTo>
                <a:lnTo>
                  <a:pt x="263" y="407"/>
                </a:lnTo>
                <a:lnTo>
                  <a:pt x="263" y="360"/>
                </a:lnTo>
                <a:cubicBezTo>
                  <a:pt x="317" y="352"/>
                  <a:pt x="358" y="306"/>
                  <a:pt x="358" y="250"/>
                </a:cubicBezTo>
                <a:close/>
                <a:moveTo>
                  <a:pt x="244" y="302"/>
                </a:moveTo>
                <a:cubicBezTo>
                  <a:pt x="244" y="302"/>
                  <a:pt x="245" y="302"/>
                  <a:pt x="245" y="302"/>
                </a:cubicBezTo>
                <a:cubicBezTo>
                  <a:pt x="245" y="302"/>
                  <a:pt x="246" y="302"/>
                  <a:pt x="246" y="302"/>
                </a:cubicBezTo>
                <a:cubicBezTo>
                  <a:pt x="276" y="302"/>
                  <a:pt x="300" y="278"/>
                  <a:pt x="300" y="248"/>
                </a:cubicBezTo>
                <a:lnTo>
                  <a:pt x="300" y="118"/>
                </a:lnTo>
                <a:cubicBezTo>
                  <a:pt x="300" y="88"/>
                  <a:pt x="276" y="64"/>
                  <a:pt x="246" y="64"/>
                </a:cubicBezTo>
                <a:cubicBezTo>
                  <a:pt x="246" y="64"/>
                  <a:pt x="245" y="64"/>
                  <a:pt x="245" y="64"/>
                </a:cubicBezTo>
                <a:cubicBezTo>
                  <a:pt x="245" y="64"/>
                  <a:pt x="244" y="64"/>
                  <a:pt x="244" y="64"/>
                </a:cubicBezTo>
                <a:cubicBezTo>
                  <a:pt x="214" y="64"/>
                  <a:pt x="190" y="88"/>
                  <a:pt x="190" y="118"/>
                </a:cubicBezTo>
                <a:lnTo>
                  <a:pt x="190" y="248"/>
                </a:lnTo>
                <a:cubicBezTo>
                  <a:pt x="190" y="278"/>
                  <a:pt x="214" y="302"/>
                  <a:pt x="244" y="302"/>
                </a:cubicBezTo>
                <a:close/>
                <a:moveTo>
                  <a:pt x="245" y="0"/>
                </a:moveTo>
                <a:cubicBezTo>
                  <a:pt x="381" y="0"/>
                  <a:pt x="490" y="110"/>
                  <a:pt x="490" y="245"/>
                </a:cubicBezTo>
                <a:cubicBezTo>
                  <a:pt x="490" y="381"/>
                  <a:pt x="381" y="490"/>
                  <a:pt x="245" y="490"/>
                </a:cubicBezTo>
                <a:cubicBezTo>
                  <a:pt x="110" y="490"/>
                  <a:pt x="0" y="381"/>
                  <a:pt x="0" y="245"/>
                </a:cubicBezTo>
                <a:cubicBezTo>
                  <a:pt x="0" y="110"/>
                  <a:pt x="110" y="0"/>
                  <a:pt x="245" y="0"/>
                </a:cubicBezTo>
                <a:close/>
              </a:path>
            </a:pathLst>
          </a:custGeom>
          <a:solidFill>
            <a:srgbClr val="E2231A"/>
          </a:solidFill>
          <a:ln w="9525">
            <a:noFill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 sz="1600">
              <a:solidFill>
                <a:srgbClr val="C00000"/>
              </a:solidFill>
              <a:latin typeface="+mn-ea"/>
            </a:endParaRPr>
          </a:p>
        </p:txBody>
      </p:sp>
      <p:sp>
        <p:nvSpPr>
          <p:cNvPr id="66" name="Rectangle 4">
            <a:extLst>
              <a:ext uri="{FF2B5EF4-FFF2-40B4-BE49-F238E27FC236}">
                <a16:creationId xmlns:a16="http://schemas.microsoft.com/office/drawing/2014/main" xmlns="" id="{6B365768-F8D2-4FA0-9427-745C582FBCFA}"/>
              </a:ext>
            </a:extLst>
          </p:cNvPr>
          <p:cNvSpPr txBox="1"/>
          <p:nvPr/>
        </p:nvSpPr>
        <p:spPr>
          <a:xfrm>
            <a:off x="3426121" y="4350640"/>
            <a:ext cx="2358822" cy="374504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2400" dirty="0">
                <a:solidFill>
                  <a:srgbClr val="404040"/>
                </a:solidFill>
                <a:latin typeface="+mn-ea"/>
              </a:rPr>
              <a:t>汇报人：</a:t>
            </a:r>
            <a:r>
              <a:rPr lang="en-US" altLang="zh-CN" sz="2400" dirty="0">
                <a:solidFill>
                  <a:srgbClr val="404040"/>
                </a:solidFill>
                <a:latin typeface="+mn-ea"/>
              </a:rPr>
              <a:t>XXX</a:t>
            </a:r>
          </a:p>
        </p:txBody>
      </p:sp>
      <p:sp>
        <p:nvSpPr>
          <p:cNvPr id="67" name="等腰三角形 66">
            <a:extLst>
              <a:ext uri="{FF2B5EF4-FFF2-40B4-BE49-F238E27FC236}">
                <a16:creationId xmlns:a16="http://schemas.microsoft.com/office/drawing/2014/main" xmlns="" id="{66159E2A-FCE6-4726-94DE-F34585012265}"/>
              </a:ext>
            </a:extLst>
          </p:cNvPr>
          <p:cNvSpPr/>
          <p:nvPr/>
        </p:nvSpPr>
        <p:spPr>
          <a:xfrm rot="5400000">
            <a:off x="1439191" y="5392825"/>
            <a:ext cx="2505878" cy="2160239"/>
          </a:xfrm>
          <a:prstGeom prst="triangle">
            <a:avLst>
              <a:gd name="adj" fmla="val 39002"/>
            </a:avLst>
          </a:prstGeom>
          <a:solidFill>
            <a:srgbClr val="E2231A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68" name="等腰三角形 67">
            <a:extLst>
              <a:ext uri="{FF2B5EF4-FFF2-40B4-BE49-F238E27FC236}">
                <a16:creationId xmlns:a16="http://schemas.microsoft.com/office/drawing/2014/main" xmlns="" id="{6BF49A26-758C-4389-800E-4A1E762954C7}"/>
              </a:ext>
            </a:extLst>
          </p:cNvPr>
          <p:cNvSpPr/>
          <p:nvPr/>
        </p:nvSpPr>
        <p:spPr>
          <a:xfrm rot="16200000" flipH="1">
            <a:off x="-485531" y="5474028"/>
            <a:ext cx="2505878" cy="2160239"/>
          </a:xfrm>
          <a:prstGeom prst="triangle">
            <a:avLst>
              <a:gd name="adj" fmla="val 60781"/>
            </a:avLst>
          </a:prstGeom>
          <a:solidFill>
            <a:srgbClr val="E2231A">
              <a:lumMod val="7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69" name="等腰三角形 68">
            <a:extLst>
              <a:ext uri="{FF2B5EF4-FFF2-40B4-BE49-F238E27FC236}">
                <a16:creationId xmlns:a16="http://schemas.microsoft.com/office/drawing/2014/main" xmlns="" id="{F5B3FC38-BE69-4CAE-AEC0-0F7848A55D50}"/>
              </a:ext>
            </a:extLst>
          </p:cNvPr>
          <p:cNvSpPr/>
          <p:nvPr/>
        </p:nvSpPr>
        <p:spPr>
          <a:xfrm rot="5400000">
            <a:off x="-1208550" y="4266514"/>
            <a:ext cx="3300454" cy="2845219"/>
          </a:xfrm>
          <a:prstGeom prst="triangle">
            <a:avLst>
              <a:gd name="adj" fmla="val 39002"/>
            </a:avLst>
          </a:prstGeom>
          <a:solidFill>
            <a:srgbClr val="E2231A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73" name="等腰三角形 72">
            <a:extLst>
              <a:ext uri="{FF2B5EF4-FFF2-40B4-BE49-F238E27FC236}">
                <a16:creationId xmlns:a16="http://schemas.microsoft.com/office/drawing/2014/main" xmlns="" id="{094D7D9A-ECFE-4F0D-AC14-43C2919E896E}"/>
              </a:ext>
            </a:extLst>
          </p:cNvPr>
          <p:cNvSpPr/>
          <p:nvPr/>
        </p:nvSpPr>
        <p:spPr>
          <a:xfrm rot="16200000" flipV="1">
            <a:off x="10428375" y="798815"/>
            <a:ext cx="1908931" cy="1645630"/>
          </a:xfrm>
          <a:prstGeom prst="triangle">
            <a:avLst/>
          </a:prstGeom>
          <a:solidFill>
            <a:srgbClr val="E2231A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74" name="等腰三角形 73">
            <a:extLst>
              <a:ext uri="{FF2B5EF4-FFF2-40B4-BE49-F238E27FC236}">
                <a16:creationId xmlns:a16="http://schemas.microsoft.com/office/drawing/2014/main" xmlns="" id="{8A89C133-CF56-46E6-9C51-C51CDBBD25E5}"/>
              </a:ext>
            </a:extLst>
          </p:cNvPr>
          <p:cNvSpPr/>
          <p:nvPr/>
        </p:nvSpPr>
        <p:spPr>
          <a:xfrm rot="5400000" flipH="1" flipV="1">
            <a:off x="10428374" y="-153837"/>
            <a:ext cx="1908934" cy="1645630"/>
          </a:xfrm>
          <a:prstGeom prst="triangle">
            <a:avLst/>
          </a:prstGeom>
          <a:solidFill>
            <a:srgbClr val="58627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75" name="等腰三角形 74">
            <a:extLst>
              <a:ext uri="{FF2B5EF4-FFF2-40B4-BE49-F238E27FC236}">
                <a16:creationId xmlns:a16="http://schemas.microsoft.com/office/drawing/2014/main" xmlns="" id="{C8FE1F2F-2273-4C44-8101-B2D728D8C572}"/>
              </a:ext>
            </a:extLst>
          </p:cNvPr>
          <p:cNvSpPr/>
          <p:nvPr/>
        </p:nvSpPr>
        <p:spPr>
          <a:xfrm rot="5400000" flipH="1" flipV="1">
            <a:off x="10428375" y="1753281"/>
            <a:ext cx="1908931" cy="1645630"/>
          </a:xfrm>
          <a:prstGeom prst="triangle">
            <a:avLst/>
          </a:prstGeom>
          <a:solidFill>
            <a:srgbClr val="E2231A">
              <a:lumMod val="7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pic>
        <p:nvPicPr>
          <p:cNvPr id="76" name="图片 75">
            <a:extLst>
              <a:ext uri="{FF2B5EF4-FFF2-40B4-BE49-F238E27FC236}">
                <a16:creationId xmlns:a16="http://schemas.microsoft.com/office/drawing/2014/main" xmlns="" id="{27BDF9A5-0324-46BB-88F1-6E8F9E683C6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96249" y="418841"/>
            <a:ext cx="1109184" cy="598958"/>
          </a:xfrm>
          <a:prstGeom prst="rect">
            <a:avLst/>
          </a:prstGeom>
        </p:spPr>
      </p:pic>
      <p:sp>
        <p:nvSpPr>
          <p:cNvPr id="5" name="矩形 4">
            <a:extLst>
              <a:ext uri="{FF2B5EF4-FFF2-40B4-BE49-F238E27FC236}">
                <a16:creationId xmlns:a16="http://schemas.microsoft.com/office/drawing/2014/main" xmlns="" id="{75CBEAFD-17E9-4167-BBEB-59F8B923A3B4}"/>
              </a:ext>
            </a:extLst>
          </p:cNvPr>
          <p:cNvSpPr/>
          <p:nvPr/>
        </p:nvSpPr>
        <p:spPr>
          <a:xfrm>
            <a:off x="3438885" y="3880007"/>
            <a:ext cx="5171356" cy="3745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en-US" altLang="zh-CN" dirty="0">
                <a:latin typeface="Calibri" panose="020F0502020204030204" pitchFamily="34" charset="0"/>
                <a:cs typeface="Calibri" panose="020F0502020204030204" pitchFamily="34" charset="0"/>
              </a:rPr>
              <a:t>Thank you for listening</a:t>
            </a:r>
            <a:endParaRPr lang="zh-CN" alt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33365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500" fill="hold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500"/>
                                            <p:tgtEl>
                                              <p:spTgt spid="7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1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3" dur="500"/>
                                            <p:tgtEl>
                                              <p:spTgt spid="5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5" presetID="2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17" dur="500"/>
                                            <p:tgtEl>
                                              <p:spTgt spid="7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9" presetID="2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21" dur="500"/>
                                            <p:tgtEl>
                                              <p:spTgt spid="7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3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5" dur="500"/>
                                            <p:tgtEl>
                                              <p:spTgt spid="7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7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9" dur="500"/>
                                            <p:tgtEl>
                                              <p:spTgt spid="6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31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3" dur="500"/>
                                            <p:tgtEl>
                                              <p:spTgt spid="6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4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3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7" dur="500"/>
                                            <p:tgtEl>
                                              <p:spTgt spid="6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8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39" presetID="2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41" dur="500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2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43" presetID="2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45" dur="50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6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47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9" dur="5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0" fill="hold">
                                <p:stCondLst>
                                  <p:cond delay="5500"/>
                                </p:stCondLst>
                                <p:childTnLst>
                                  <p:par>
                                    <p:cTn id="51" presetID="16" presetClass="entr" presetSubtype="2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53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4" fill="hold">
                                <p:stCondLst>
                                  <p:cond delay="6000"/>
                                </p:stCondLst>
                                <p:childTnLst>
                                  <p:par>
                                    <p:cTn id="55" presetID="16" presetClass="entr" presetSubtype="2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57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8" fill="hold">
                                <p:stCondLst>
                                  <p:cond delay="6500"/>
                                </p:stCondLst>
                                <p:childTnLst>
                                  <p:par>
                                    <p:cTn id="59" presetID="2" presetClass="entr" presetSubtype="3" fill="hold" grpId="0" nodeType="afterEffect" p14:presetBounceEnd="3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4000">
                                          <p:cBhvr additive="base">
                                            <p:cTn id="61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4000">
                                          <p:cBhvr additive="base">
                                            <p:cTn id="62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3" fill="hold">
                                <p:stCondLst>
                                  <p:cond delay="7000"/>
                                </p:stCondLst>
                                <p:childTnLst>
                                  <p:par>
                                    <p:cTn id="64" presetID="2" presetClass="entr" presetSubtype="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6" dur="5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7" dur="5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8" fill="hold">
                                <p:stCondLst>
                                  <p:cond delay="7500"/>
                                </p:stCondLst>
                                <p:childTnLst>
                                  <p:par>
                                    <p:cTn id="69" presetID="2" presetClass="entr" presetSubtype="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1" dur="50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2" dur="50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3" fill="hold">
                                <p:stCondLst>
                                  <p:cond delay="8000"/>
                                </p:stCondLst>
                                <p:childTnLst>
                                  <p:par>
                                    <p:cTn id="74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6" dur="500"/>
                                            <p:tgtEl>
                                              <p:spTgt spid="6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7" fill="hold">
                                <p:stCondLst>
                                  <p:cond delay="8500"/>
                                </p:stCondLst>
                                <p:childTnLst>
                                  <p:par>
                                    <p:cTn id="78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80" dur="500"/>
                                            <p:tgtEl>
                                              <p:spTgt spid="6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1" grpId="0" animBg="1"/>
          <p:bldP spid="50" grpId="0" animBg="1"/>
          <p:bldP spid="51" grpId="0" animBg="1"/>
          <p:bldP spid="52" grpId="0" animBg="1"/>
          <p:bldP spid="53" grpId="0" animBg="1"/>
          <p:bldP spid="3" grpId="0"/>
          <p:bldP spid="64" grpId="0"/>
          <p:bldP spid="66" grpId="0"/>
          <p:bldP spid="67" grpId="0" animBg="1"/>
          <p:bldP spid="68" grpId="0" animBg="1"/>
          <p:bldP spid="69" grpId="0" animBg="1"/>
          <p:bldP spid="73" grpId="0" animBg="1"/>
          <p:bldP spid="74" grpId="0" animBg="1"/>
          <p:bldP spid="75" grpId="0" animBg="1"/>
          <p:bldP spid="5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500" fill="hold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500"/>
                                            <p:tgtEl>
                                              <p:spTgt spid="7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1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3" dur="500"/>
                                            <p:tgtEl>
                                              <p:spTgt spid="5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5" presetID="2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17" dur="500"/>
                                            <p:tgtEl>
                                              <p:spTgt spid="7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9" presetID="2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21" dur="500"/>
                                            <p:tgtEl>
                                              <p:spTgt spid="7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3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5" dur="500"/>
                                            <p:tgtEl>
                                              <p:spTgt spid="7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7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9" dur="500"/>
                                            <p:tgtEl>
                                              <p:spTgt spid="6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31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3" dur="500"/>
                                            <p:tgtEl>
                                              <p:spTgt spid="6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4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3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7" dur="500"/>
                                            <p:tgtEl>
                                              <p:spTgt spid="6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8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39" presetID="2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41" dur="500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2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43" presetID="2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45" dur="50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6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47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9" dur="5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0" fill="hold">
                                <p:stCondLst>
                                  <p:cond delay="5500"/>
                                </p:stCondLst>
                                <p:childTnLst>
                                  <p:par>
                                    <p:cTn id="51" presetID="16" presetClass="entr" presetSubtype="2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53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4" fill="hold">
                                <p:stCondLst>
                                  <p:cond delay="6000"/>
                                </p:stCondLst>
                                <p:childTnLst>
                                  <p:par>
                                    <p:cTn id="55" presetID="16" presetClass="entr" presetSubtype="2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57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8" fill="hold">
                                <p:stCondLst>
                                  <p:cond delay="6500"/>
                                </p:stCondLst>
                                <p:childTnLst>
                                  <p:par>
                                    <p:cTn id="59" presetID="2" presetClass="entr" presetSubtype="3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1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2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3" fill="hold">
                                <p:stCondLst>
                                  <p:cond delay="7000"/>
                                </p:stCondLst>
                                <p:childTnLst>
                                  <p:par>
                                    <p:cTn id="64" presetID="2" presetClass="entr" presetSubtype="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6" dur="5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7" dur="5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8" fill="hold">
                                <p:stCondLst>
                                  <p:cond delay="7500"/>
                                </p:stCondLst>
                                <p:childTnLst>
                                  <p:par>
                                    <p:cTn id="69" presetID="2" presetClass="entr" presetSubtype="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1" dur="50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2" dur="50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3" fill="hold">
                                <p:stCondLst>
                                  <p:cond delay="8000"/>
                                </p:stCondLst>
                                <p:childTnLst>
                                  <p:par>
                                    <p:cTn id="74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6" dur="500"/>
                                            <p:tgtEl>
                                              <p:spTgt spid="6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7" fill="hold">
                                <p:stCondLst>
                                  <p:cond delay="8500"/>
                                </p:stCondLst>
                                <p:childTnLst>
                                  <p:par>
                                    <p:cTn id="78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80" dur="500"/>
                                            <p:tgtEl>
                                              <p:spTgt spid="6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1" grpId="0" animBg="1"/>
          <p:bldP spid="50" grpId="0" animBg="1"/>
          <p:bldP spid="51" grpId="0" animBg="1"/>
          <p:bldP spid="52" grpId="0" animBg="1"/>
          <p:bldP spid="53" grpId="0" animBg="1"/>
          <p:bldP spid="3" grpId="0"/>
          <p:bldP spid="64" grpId="0"/>
          <p:bldP spid="66" grpId="0"/>
          <p:bldP spid="67" grpId="0" animBg="1"/>
          <p:bldP spid="68" grpId="0" animBg="1"/>
          <p:bldP spid="69" grpId="0" animBg="1"/>
          <p:bldP spid="73" grpId="0" animBg="1"/>
          <p:bldP spid="74" grpId="0" animBg="1"/>
          <p:bldP spid="75" grpId="0" animBg="1"/>
          <p:bldP spid="5" grpId="0"/>
        </p:bldLst>
      </p:timing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owerPoint 演示文稿"/>
</p:tagLst>
</file>

<file path=ppt/theme/theme1.xml><?xml version="1.0" encoding="utf-8"?>
<a:theme xmlns:a="http://schemas.openxmlformats.org/drawingml/2006/main" name="ytfcells">
  <a:themeElements>
    <a:clrScheme name="自定义 9">
      <a:dk1>
        <a:srgbClr val="000000"/>
      </a:dk1>
      <a:lt1>
        <a:srgbClr val="FFFFFF"/>
      </a:lt1>
      <a:dk2>
        <a:srgbClr val="5E5E5E"/>
      </a:dk2>
      <a:lt2>
        <a:srgbClr val="DDDDDD"/>
      </a:lt2>
      <a:accent1>
        <a:srgbClr val="0070C0"/>
      </a:accent1>
      <a:accent2>
        <a:srgbClr val="A5A5A5"/>
      </a:accent2>
      <a:accent3>
        <a:srgbClr val="F69200"/>
      </a:accent3>
      <a:accent4>
        <a:srgbClr val="92D050"/>
      </a:accent4>
      <a:accent5>
        <a:srgbClr val="FF0000"/>
      </a:accent5>
      <a:accent6>
        <a:srgbClr val="C00000"/>
      </a:accent6>
      <a:hlink>
        <a:srgbClr val="0070C0"/>
      </a:hlink>
      <a:folHlink>
        <a:srgbClr val="7030A0"/>
      </a:folHlink>
    </a:clrScheme>
    <a:fontScheme name="Temp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239</TotalTime>
  <Words>2760</Words>
  <Application>Microsoft Office PowerPoint</Application>
  <PresentationFormat>宽屏</PresentationFormat>
  <Paragraphs>418</Paragraphs>
  <Slides>34</Slides>
  <Notes>34</Notes>
  <HiddenSlides>0</HiddenSlides>
  <MMClips>1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34</vt:i4>
      </vt:variant>
    </vt:vector>
  </HeadingPairs>
  <TitlesOfParts>
    <vt:vector size="45" baseType="lpstr">
      <vt:lpstr>Lifeline JL</vt:lpstr>
      <vt:lpstr>等线</vt:lpstr>
      <vt:lpstr>楷体</vt:lpstr>
      <vt:lpstr>宋体</vt:lpstr>
      <vt:lpstr>Microsoft YaHei</vt:lpstr>
      <vt:lpstr>Microsoft YaHei</vt:lpstr>
      <vt:lpstr>Arial</vt:lpstr>
      <vt:lpstr>Calibri</vt:lpstr>
      <vt:lpstr>Impact</vt:lpstr>
      <vt:lpstr>Wingdings</vt:lpstr>
      <vt:lpstr>ytfcells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cp:lastModifiedBy>faith123</cp:lastModifiedBy>
  <cp:revision>56</cp:revision>
  <dcterms:modified xsi:type="dcterms:W3CDTF">2018-11-14T03:05:39Z</dcterms:modified>
</cp:coreProperties>
</file>