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9" r:id="rId5"/>
    <p:sldId id="261" r:id="rId6"/>
    <p:sldId id="264" r:id="rId7"/>
    <p:sldId id="266" r:id="rId8"/>
    <p:sldId id="271" r:id="rId9"/>
    <p:sldId id="272" r:id="rId10"/>
    <p:sldId id="267" r:id="rId11"/>
    <p:sldId id="269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70" r:id="rId20"/>
    <p:sldId id="281" r:id="rId21"/>
    <p:sldId id="284" r:id="rId22"/>
    <p:sldId id="285" r:id="rId23"/>
    <p:sldId id="287" r:id="rId24"/>
    <p:sldId id="286" r:id="rId25"/>
    <p:sldId id="288" r:id="rId26"/>
    <p:sldId id="290" r:id="rId27"/>
    <p:sldId id="263" r:id="rId28"/>
    <p:sldId id="292" r:id="rId29"/>
    <p:sldId id="293" r:id="rId30"/>
    <p:sldId id="283" r:id="rId31"/>
    <p:sldId id="294" r:id="rId32"/>
    <p:sldId id="295" r:id="rId33"/>
    <p:sldId id="296" r:id="rId34"/>
    <p:sldId id="298" r:id="rId35"/>
    <p:sldId id="916" r:id="rId36"/>
    <p:sldId id="915" r:id="rId37"/>
    <p:sldId id="300" r:id="rId38"/>
    <p:sldId id="301" r:id="rId39"/>
    <p:sldId id="920" r:id="rId40"/>
    <p:sldId id="917" r:id="rId41"/>
    <p:sldId id="262" r:id="rId42"/>
    <p:sldId id="919" r:id="rId43"/>
    <p:sldId id="918" r:id="rId44"/>
    <p:sldId id="922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96B0"/>
    <a:srgbClr val="93A4AE"/>
    <a:srgbClr val="5A6F8D"/>
    <a:srgbClr val="ADB9CA"/>
    <a:srgbClr val="000000"/>
    <a:srgbClr val="BEC8CE"/>
    <a:srgbClr val="FFFFFF"/>
    <a:srgbClr val="EBC45F"/>
    <a:srgbClr val="F6D6A3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86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B22A5-DBED-4393-AE60-BE522FD6A1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E3AC3-7BA4-44AC-AECD-1AF1F5BE90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36BD7-A79B-4012-9A0E-2B0B828B0F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ED9BC-7134-4ED8-A11F-6E45783891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6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07440"/>
            <a:ext cx="12192000" cy="3616960"/>
          </a:xfrm>
          <a:prstGeom prst="rect">
            <a:avLst/>
          </a:prstGeom>
          <a:solidFill>
            <a:srgbClr val="93A4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3360" y="1698377"/>
            <a:ext cx="36068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latin typeface="Agency FB" panose="020B0503020202020204" pitchFamily="34" charset="0"/>
                <a:ea typeface="+mj-ea"/>
              </a:rPr>
              <a:t>2018</a:t>
            </a:r>
            <a:endParaRPr lang="zh-CN" altLang="en-US" sz="16600" b="1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33520" y="2609972"/>
            <a:ext cx="7840072" cy="12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新媒体运营必读干货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18700" y="2225828"/>
            <a:ext cx="4974760" cy="3841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media operation must read dry goods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324536" y="4946866"/>
            <a:ext cx="23378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93A4AE"/>
                </a:solidFill>
                <a:latin typeface="+mj-ea"/>
                <a:ea typeface="+mj-ea"/>
              </a:rPr>
              <a:t>讲述人：</a:t>
            </a:r>
            <a:endParaRPr lang="zh-CN" altLang="en-US" sz="2400" dirty="0">
              <a:solidFill>
                <a:srgbClr val="93A4AE"/>
              </a:solidFill>
              <a:latin typeface="+mj-ea"/>
              <a:ea typeface="+mj-ea"/>
            </a:endParaRPr>
          </a:p>
        </p:txBody>
      </p:sp>
      <p:pic>
        <p:nvPicPr>
          <p:cNvPr id="7" name="Silver Screen - Simplicity Full Mix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41271" y="-17319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8" grpId="0"/>
      <p:bldP spid="9" grpId="0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520831"/>
            <a:ext cx="4216400" cy="58163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47541" y="1634457"/>
            <a:ext cx="31213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atin typeface="+mn-ea"/>
              </a:rPr>
              <a:t>目录</a:t>
            </a:r>
            <a:endParaRPr lang="zh-CN" altLang="en-US" sz="11500" dirty="0"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3972" y="3196430"/>
            <a:ext cx="3008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latin typeface="+mn-ea"/>
              </a:rPr>
              <a:t>content</a:t>
            </a:r>
            <a:endParaRPr lang="zh-CN" altLang="en-US" sz="5400" dirty="0">
              <a:latin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15200" y="3496505"/>
            <a:ext cx="4876800" cy="3361495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5181601" y="1139191"/>
            <a:ext cx="5588000" cy="0"/>
          </a:xfrm>
          <a:prstGeom prst="line">
            <a:avLst/>
          </a:prstGeom>
          <a:ln>
            <a:solidFill>
              <a:schemeClr val="accent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181601" y="2665730"/>
            <a:ext cx="5588000" cy="0"/>
          </a:xfrm>
          <a:prstGeom prst="line">
            <a:avLst/>
          </a:prstGeom>
          <a:ln>
            <a:solidFill>
              <a:schemeClr val="accent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181601" y="4192269"/>
            <a:ext cx="5588000" cy="0"/>
          </a:xfrm>
          <a:prstGeom prst="line">
            <a:avLst/>
          </a:prstGeom>
          <a:ln>
            <a:solidFill>
              <a:schemeClr val="accent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181601" y="5718808"/>
            <a:ext cx="5588000" cy="0"/>
          </a:xfrm>
          <a:prstGeom prst="line">
            <a:avLst/>
          </a:prstGeom>
          <a:ln>
            <a:solidFill>
              <a:schemeClr val="accent1"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181601" y="1348463"/>
            <a:ext cx="11683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01</a:t>
            </a:r>
            <a:endParaRPr lang="zh-CN" altLang="en-US" sz="66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604289" y="1336201"/>
            <a:ext cx="3098233" cy="1132519"/>
            <a:chOff x="6108177" y="1469390"/>
            <a:chExt cx="3098233" cy="1132519"/>
          </a:xfrm>
        </p:grpSpPr>
        <p:sp>
          <p:nvSpPr>
            <p:cNvPr id="19" name="稻壳儿春秋广告/盗版必究"/>
            <p:cNvSpPr txBox="1"/>
            <p:nvPr/>
          </p:nvSpPr>
          <p:spPr>
            <a:xfrm>
              <a:off x="6108177" y="1469390"/>
              <a:ext cx="30982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何为新媒体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240543" y="2177276"/>
              <a:ext cx="886120" cy="0"/>
            </a:xfrm>
            <a:prstGeom prst="line">
              <a:avLst/>
            </a:prstGeom>
            <a:ln w="28575">
              <a:solidFill>
                <a:srgbClr val="93A4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6108177" y="2263355"/>
              <a:ext cx="230223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What is the new media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181601" y="2875002"/>
            <a:ext cx="11683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02</a:t>
            </a:r>
            <a:endParaRPr lang="zh-CN" altLang="en-US" sz="66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604289" y="2868871"/>
            <a:ext cx="3098233" cy="1132519"/>
            <a:chOff x="6108177" y="1469390"/>
            <a:chExt cx="3098233" cy="1132519"/>
          </a:xfrm>
        </p:grpSpPr>
        <p:sp>
          <p:nvSpPr>
            <p:cNvPr id="27" name="稻壳儿春秋广告/盗版必究"/>
            <p:cNvSpPr txBox="1"/>
            <p:nvPr/>
          </p:nvSpPr>
          <p:spPr>
            <a:xfrm>
              <a:off x="6108177" y="1469390"/>
              <a:ext cx="30982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运营技巧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240543" y="2177276"/>
              <a:ext cx="886120" cy="0"/>
            </a:xfrm>
            <a:prstGeom prst="line">
              <a:avLst/>
            </a:prstGeom>
            <a:ln w="28575">
              <a:solidFill>
                <a:srgbClr val="93A4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6108177" y="2263355"/>
              <a:ext cx="15921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Operation skills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181601" y="4401541"/>
            <a:ext cx="11683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03</a:t>
            </a:r>
            <a:endParaRPr lang="zh-CN" altLang="en-US" sz="66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604289" y="4401541"/>
            <a:ext cx="3098233" cy="1132519"/>
            <a:chOff x="6108177" y="1469390"/>
            <a:chExt cx="3098233" cy="1132519"/>
          </a:xfrm>
        </p:grpSpPr>
        <p:sp>
          <p:nvSpPr>
            <p:cNvPr id="32" name="稻壳儿春秋广告/盗版必究"/>
            <p:cNvSpPr txBox="1"/>
            <p:nvPr/>
          </p:nvSpPr>
          <p:spPr>
            <a:xfrm>
              <a:off x="6108177" y="1469390"/>
              <a:ext cx="30982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用户需求</a:t>
              </a:r>
              <a:endParaRPr lang="zh-CN" altLang="en-US" sz="3600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6240543" y="2177276"/>
              <a:ext cx="886120" cy="0"/>
            </a:xfrm>
            <a:prstGeom prst="line">
              <a:avLst/>
            </a:prstGeom>
            <a:ln w="28575">
              <a:solidFill>
                <a:srgbClr val="93A4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/>
            <p:cNvSpPr/>
            <p:nvPr/>
          </p:nvSpPr>
          <p:spPr>
            <a:xfrm>
              <a:off x="6108177" y="2263355"/>
              <a:ext cx="15921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The user needs</a:t>
              </a:r>
              <a:endParaRPr lang="en-US" altLang="zh-CN" sz="1600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18" grpId="0"/>
      <p:bldP spid="25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</a:extLst>
          </a:blip>
          <a:srcRect l="-66" b="-80"/>
          <a:stretch>
            <a:fillRect/>
          </a:stretch>
        </p:blipFill>
        <p:spPr>
          <a:xfrm>
            <a:off x="0" y="0"/>
            <a:ext cx="12192000" cy="70580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566174" y="2256860"/>
            <a:ext cx="5059652" cy="1400384"/>
            <a:chOff x="3566174" y="2442383"/>
            <a:chExt cx="5059652" cy="1400384"/>
          </a:xfrm>
        </p:grpSpPr>
        <p:sp>
          <p:nvSpPr>
            <p:cNvPr id="9" name="矩形 8"/>
            <p:cNvSpPr/>
            <p:nvPr/>
          </p:nvSpPr>
          <p:spPr>
            <a:xfrm>
              <a:off x="3566174" y="2442383"/>
              <a:ext cx="505965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en-US" sz="7200" b="1" dirty="0">
                  <a:solidFill>
                    <a:srgbClr val="FFFFFF"/>
                  </a:solidFill>
                </a:rPr>
                <a:t>何为新媒体</a:t>
              </a:r>
              <a:endParaRPr lang="zh-CN" altLang="en-US" sz="7200" b="1" dirty="0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682792" y="3442657"/>
              <a:ext cx="282641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000" b="1" dirty="0">
                  <a:solidFill>
                    <a:prstClr val="white"/>
                  </a:solidFill>
                  <a:latin typeface="微软雅黑 Light" panose="020B0502040204020203" charset="-122"/>
                </a:rPr>
                <a:t>What is the new media</a:t>
              </a:r>
              <a:endParaRPr lang="zh-CN" altLang="en-US" sz="2000" b="1" dirty="0">
                <a:solidFill>
                  <a:prstClr val="white"/>
                </a:solidFill>
                <a:latin typeface="微软雅黑 Light" panose="020B0502040204020203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920181" y="2034049"/>
            <a:ext cx="6351638" cy="184600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4114" y="1676049"/>
            <a:ext cx="7517886" cy="518195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67360" y="395534"/>
            <a:ext cx="537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eaLnBrk="0" hangingPunct="0"/>
            <a:r>
              <a:rPr lang="zh-CN" altLang="en-US" sz="3600" dirty="0">
                <a:solidFill>
                  <a:srgbClr val="93A4AE"/>
                </a:solidFill>
                <a:latin typeface="+mn-ea"/>
              </a:rPr>
              <a:t>做新媒体需要具备的条件</a:t>
            </a:r>
            <a:endParaRPr lang="zh-CN" altLang="en-US" sz="3600" dirty="0">
              <a:solidFill>
                <a:srgbClr val="93A4AE"/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25120" y="292240"/>
            <a:ext cx="142240" cy="851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8"/>
          <p:cNvSpPr/>
          <p:nvPr/>
        </p:nvSpPr>
        <p:spPr>
          <a:xfrm>
            <a:off x="2392808" y="4194762"/>
            <a:ext cx="7406383" cy="10854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目前，我的微信好友＋通讯录大概有</a:t>
            </a:r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6000</a:t>
            </a: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名。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我带新媒体团队时，尤其要求他们都加</a:t>
            </a:r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V</a:t>
            </a: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。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66160" y="1577748"/>
            <a:ext cx="5059680" cy="1534160"/>
            <a:chOff x="3566160" y="1798320"/>
            <a:chExt cx="5059680" cy="1534160"/>
          </a:xfrm>
        </p:grpSpPr>
        <p:sp>
          <p:nvSpPr>
            <p:cNvPr id="23" name="矩形 22"/>
            <p:cNvSpPr/>
            <p:nvPr/>
          </p:nvSpPr>
          <p:spPr>
            <a:xfrm>
              <a:off x="3566160" y="1798320"/>
              <a:ext cx="5059680" cy="1534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44926" y="1955469"/>
              <a:ext cx="4702148" cy="12273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你的微信好友有多少人？</a:t>
              </a:r>
              <a:endParaRPr lang="en-US" altLang="zh-CN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  <a:p>
              <a:pPr eaLnBrk="0" hangingPunct="0"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你的微博加</a:t>
              </a:r>
              <a:r>
                <a:rPr lang="en-US" altLang="zh-CN" sz="3200" b="1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V</a:t>
              </a:r>
              <a:r>
                <a:rPr lang="zh-CN" altLang="en-US" sz="3200" b="1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了吗？</a:t>
              </a:r>
              <a:endParaRPr lang="zh-CN" altLang="en-US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sp>
        <p:nvSpPr>
          <p:cNvPr id="25" name="箭头: 下 24"/>
          <p:cNvSpPr/>
          <p:nvPr/>
        </p:nvSpPr>
        <p:spPr>
          <a:xfrm>
            <a:off x="5715000" y="3249219"/>
            <a:ext cx="762000" cy="946861"/>
          </a:xfrm>
          <a:prstGeom prst="downArrow">
            <a:avLst>
              <a:gd name="adj1" fmla="val 63333"/>
              <a:gd name="adj2" fmla="val 40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例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 animBg="1"/>
      <p:bldP spid="5" grpId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0" y="0"/>
            <a:ext cx="7517886" cy="5181951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4114" y="1676049"/>
            <a:ext cx="7517886" cy="5181951"/>
          </a:xfrm>
          <a:prstGeom prst="rect">
            <a:avLst/>
          </a:prstGeom>
        </p:spPr>
      </p:pic>
      <p:sp>
        <p:nvSpPr>
          <p:cNvPr id="4" name="íślîḍè"/>
          <p:cNvSpPr/>
          <p:nvPr/>
        </p:nvSpPr>
        <p:spPr>
          <a:xfrm>
            <a:off x="7564353" y="1615141"/>
            <a:ext cx="2885684" cy="3627717"/>
          </a:xfrm>
          <a:prstGeom prst="roundRect">
            <a:avLst>
              <a:gd name="adj" fmla="val 8924"/>
            </a:avLst>
          </a:prstGeom>
          <a:solidFill>
            <a:srgbClr val="93A4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iSľîḋè"/>
          <p:cNvSpPr/>
          <p:nvPr/>
        </p:nvSpPr>
        <p:spPr>
          <a:xfrm>
            <a:off x="1741963" y="1615141"/>
            <a:ext cx="2885684" cy="3627717"/>
          </a:xfrm>
          <a:prstGeom prst="roundRect">
            <a:avLst>
              <a:gd name="adj" fmla="val 8924"/>
            </a:avLst>
          </a:prstGeom>
          <a:solidFill>
            <a:srgbClr val="93A4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îSḷíďe"/>
          <p:cNvSpPr/>
          <p:nvPr/>
        </p:nvSpPr>
        <p:spPr>
          <a:xfrm>
            <a:off x="4318628" y="1209295"/>
            <a:ext cx="3531348" cy="4439409"/>
          </a:xfrm>
          <a:prstGeom prst="roundRect">
            <a:avLst>
              <a:gd name="adj" fmla="val 6276"/>
            </a:avLst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ïŝḷiḑè"/>
          <p:cNvSpPr/>
          <p:nvPr/>
        </p:nvSpPr>
        <p:spPr bwMode="auto">
          <a:xfrm>
            <a:off x="8763308" y="2196824"/>
            <a:ext cx="653744" cy="591256"/>
          </a:xfrm>
          <a:custGeom>
            <a:avLst/>
            <a:gdLst>
              <a:gd name="connsiteX0" fmla="*/ 139649 w 606580"/>
              <a:gd name="connsiteY0" fmla="*/ 323260 h 605592"/>
              <a:gd name="connsiteX1" fmla="*/ 274852 w 606580"/>
              <a:gd name="connsiteY1" fmla="*/ 323260 h 605592"/>
              <a:gd name="connsiteX2" fmla="*/ 274852 w 606580"/>
              <a:gd name="connsiteY2" fmla="*/ 349440 h 605592"/>
              <a:gd name="connsiteX3" fmla="*/ 139649 w 606580"/>
              <a:gd name="connsiteY3" fmla="*/ 349440 h 605592"/>
              <a:gd name="connsiteX4" fmla="*/ 66294 w 606580"/>
              <a:gd name="connsiteY4" fmla="*/ 26233 h 605592"/>
              <a:gd name="connsiteX5" fmla="*/ 66294 w 606580"/>
              <a:gd name="connsiteY5" fmla="*/ 375703 h 605592"/>
              <a:gd name="connsiteX6" fmla="*/ 540286 w 606580"/>
              <a:gd name="connsiteY6" fmla="*/ 375703 h 605592"/>
              <a:gd name="connsiteX7" fmla="*/ 540286 w 606580"/>
              <a:gd name="connsiteY7" fmla="*/ 26233 h 605592"/>
              <a:gd name="connsiteX8" fmla="*/ 39925 w 606580"/>
              <a:gd name="connsiteY8" fmla="*/ 0 h 605592"/>
              <a:gd name="connsiteX9" fmla="*/ 566655 w 606580"/>
              <a:gd name="connsiteY9" fmla="*/ 0 h 605592"/>
              <a:gd name="connsiteX10" fmla="*/ 566655 w 606580"/>
              <a:gd name="connsiteY10" fmla="*/ 375703 h 605592"/>
              <a:gd name="connsiteX11" fmla="*/ 606580 w 606580"/>
              <a:gd name="connsiteY11" fmla="*/ 375703 h 605592"/>
              <a:gd name="connsiteX12" fmla="*/ 606580 w 606580"/>
              <a:gd name="connsiteY12" fmla="*/ 401936 h 605592"/>
              <a:gd name="connsiteX13" fmla="*/ 373716 w 606580"/>
              <a:gd name="connsiteY13" fmla="*/ 401936 h 605592"/>
              <a:gd name="connsiteX14" fmla="*/ 413269 w 606580"/>
              <a:gd name="connsiteY14" fmla="*/ 600587 h 605592"/>
              <a:gd name="connsiteX15" fmla="*/ 387364 w 606580"/>
              <a:gd name="connsiteY15" fmla="*/ 605592 h 605592"/>
              <a:gd name="connsiteX16" fmla="*/ 346790 w 606580"/>
              <a:gd name="connsiteY16" fmla="*/ 401936 h 605592"/>
              <a:gd name="connsiteX17" fmla="*/ 316521 w 606580"/>
              <a:gd name="connsiteY17" fmla="*/ 401936 h 605592"/>
              <a:gd name="connsiteX18" fmla="*/ 316521 w 606580"/>
              <a:gd name="connsiteY18" fmla="*/ 551828 h 605592"/>
              <a:gd name="connsiteX19" fmla="*/ 290059 w 606580"/>
              <a:gd name="connsiteY19" fmla="*/ 551828 h 605592"/>
              <a:gd name="connsiteX20" fmla="*/ 290059 w 606580"/>
              <a:gd name="connsiteY20" fmla="*/ 401936 h 605592"/>
              <a:gd name="connsiteX21" fmla="*/ 247163 w 606580"/>
              <a:gd name="connsiteY21" fmla="*/ 401936 h 605592"/>
              <a:gd name="connsiteX22" fmla="*/ 206588 w 606580"/>
              <a:gd name="connsiteY22" fmla="*/ 605592 h 605592"/>
              <a:gd name="connsiteX23" fmla="*/ 180591 w 606580"/>
              <a:gd name="connsiteY23" fmla="*/ 600494 h 605592"/>
              <a:gd name="connsiteX24" fmla="*/ 220237 w 606580"/>
              <a:gd name="connsiteY24" fmla="*/ 401936 h 605592"/>
              <a:gd name="connsiteX25" fmla="*/ 0 w 606580"/>
              <a:gd name="connsiteY25" fmla="*/ 401936 h 605592"/>
              <a:gd name="connsiteX26" fmla="*/ 0 w 606580"/>
              <a:gd name="connsiteY26" fmla="*/ 375703 h 605592"/>
              <a:gd name="connsiteX27" fmla="*/ 39925 w 606580"/>
              <a:gd name="connsiteY27" fmla="*/ 375703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580" h="605592">
                <a:moveTo>
                  <a:pt x="139649" y="323260"/>
                </a:moveTo>
                <a:lnTo>
                  <a:pt x="274852" y="323260"/>
                </a:lnTo>
                <a:lnTo>
                  <a:pt x="274852" y="349440"/>
                </a:lnTo>
                <a:lnTo>
                  <a:pt x="139649" y="349440"/>
                </a:lnTo>
                <a:close/>
                <a:moveTo>
                  <a:pt x="66294" y="26233"/>
                </a:moveTo>
                <a:lnTo>
                  <a:pt x="66294" y="375703"/>
                </a:lnTo>
                <a:lnTo>
                  <a:pt x="540286" y="375703"/>
                </a:lnTo>
                <a:lnTo>
                  <a:pt x="540286" y="26233"/>
                </a:lnTo>
                <a:close/>
                <a:moveTo>
                  <a:pt x="39925" y="0"/>
                </a:moveTo>
                <a:lnTo>
                  <a:pt x="566655" y="0"/>
                </a:lnTo>
                <a:lnTo>
                  <a:pt x="566655" y="375703"/>
                </a:lnTo>
                <a:lnTo>
                  <a:pt x="606580" y="375703"/>
                </a:lnTo>
                <a:lnTo>
                  <a:pt x="606580" y="401936"/>
                </a:lnTo>
                <a:lnTo>
                  <a:pt x="373716" y="401936"/>
                </a:lnTo>
                <a:lnTo>
                  <a:pt x="413269" y="600587"/>
                </a:lnTo>
                <a:lnTo>
                  <a:pt x="387364" y="605592"/>
                </a:lnTo>
                <a:lnTo>
                  <a:pt x="346790" y="401936"/>
                </a:lnTo>
                <a:lnTo>
                  <a:pt x="316521" y="401936"/>
                </a:lnTo>
                <a:lnTo>
                  <a:pt x="316521" y="551828"/>
                </a:lnTo>
                <a:lnTo>
                  <a:pt x="290059" y="551828"/>
                </a:lnTo>
                <a:lnTo>
                  <a:pt x="290059" y="401936"/>
                </a:lnTo>
                <a:lnTo>
                  <a:pt x="247163" y="401936"/>
                </a:lnTo>
                <a:lnTo>
                  <a:pt x="206588" y="605592"/>
                </a:lnTo>
                <a:lnTo>
                  <a:pt x="180591" y="600494"/>
                </a:lnTo>
                <a:lnTo>
                  <a:pt x="220237" y="401936"/>
                </a:lnTo>
                <a:lnTo>
                  <a:pt x="0" y="401936"/>
                </a:lnTo>
                <a:lnTo>
                  <a:pt x="0" y="375703"/>
                </a:lnTo>
                <a:lnTo>
                  <a:pt x="39925" y="375703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ï$ḻïḍé"/>
          <p:cNvSpPr/>
          <p:nvPr/>
        </p:nvSpPr>
        <p:spPr bwMode="auto">
          <a:xfrm>
            <a:off x="5757430" y="2196824"/>
            <a:ext cx="653744" cy="591256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ï$ḷîdé"/>
          <p:cNvSpPr/>
          <p:nvPr/>
        </p:nvSpPr>
        <p:spPr bwMode="auto">
          <a:xfrm>
            <a:off x="2725101" y="2196824"/>
            <a:ext cx="653744" cy="591256"/>
          </a:xfrm>
          <a:custGeom>
            <a:avLst/>
            <a:gdLst>
              <a:gd name="connsiteX0" fmla="*/ 273426 w 607614"/>
              <a:gd name="connsiteY0" fmla="*/ 505887 h 546085"/>
              <a:gd name="connsiteX1" fmla="*/ 273426 w 607614"/>
              <a:gd name="connsiteY1" fmla="*/ 525607 h 546085"/>
              <a:gd name="connsiteX2" fmla="*/ 334188 w 607614"/>
              <a:gd name="connsiteY2" fmla="*/ 525607 h 546085"/>
              <a:gd name="connsiteX3" fmla="*/ 334188 w 607614"/>
              <a:gd name="connsiteY3" fmla="*/ 505887 h 546085"/>
              <a:gd name="connsiteX4" fmla="*/ 20507 w 607614"/>
              <a:gd name="connsiteY4" fmla="*/ 373917 h 546085"/>
              <a:gd name="connsiteX5" fmla="*/ 20507 w 607614"/>
              <a:gd name="connsiteY5" fmla="*/ 414873 h 546085"/>
              <a:gd name="connsiteX6" fmla="*/ 587107 w 607614"/>
              <a:gd name="connsiteY6" fmla="*/ 414873 h 546085"/>
              <a:gd name="connsiteX7" fmla="*/ 587107 w 607614"/>
              <a:gd name="connsiteY7" fmla="*/ 373917 h 546085"/>
              <a:gd name="connsiteX8" fmla="*/ 385135 w 607614"/>
              <a:gd name="connsiteY8" fmla="*/ 303381 h 546085"/>
              <a:gd name="connsiteX9" fmla="*/ 546816 w 607614"/>
              <a:gd name="connsiteY9" fmla="*/ 303381 h 546085"/>
              <a:gd name="connsiteX10" fmla="*/ 546816 w 607614"/>
              <a:gd name="connsiteY10" fmla="*/ 323850 h 546085"/>
              <a:gd name="connsiteX11" fmla="*/ 385135 w 607614"/>
              <a:gd name="connsiteY11" fmla="*/ 323850 h 546085"/>
              <a:gd name="connsiteX12" fmla="*/ 101005 w 607614"/>
              <a:gd name="connsiteY12" fmla="*/ 263173 h 546085"/>
              <a:gd name="connsiteX13" fmla="*/ 121474 w 607614"/>
              <a:gd name="connsiteY13" fmla="*/ 263173 h 546085"/>
              <a:gd name="connsiteX14" fmla="*/ 121474 w 607614"/>
              <a:gd name="connsiteY14" fmla="*/ 282911 h 546085"/>
              <a:gd name="connsiteX15" fmla="*/ 101005 w 607614"/>
              <a:gd name="connsiteY15" fmla="*/ 282911 h 546085"/>
              <a:gd name="connsiteX16" fmla="*/ 385135 w 607614"/>
              <a:gd name="connsiteY16" fmla="*/ 252573 h 546085"/>
              <a:gd name="connsiteX17" fmla="*/ 546816 w 607614"/>
              <a:gd name="connsiteY17" fmla="*/ 252573 h 546085"/>
              <a:gd name="connsiteX18" fmla="*/ 546816 w 607614"/>
              <a:gd name="connsiteY18" fmla="*/ 273042 h 546085"/>
              <a:gd name="connsiteX19" fmla="*/ 385135 w 607614"/>
              <a:gd name="connsiteY19" fmla="*/ 273042 h 546085"/>
              <a:gd name="connsiteX20" fmla="*/ 101005 w 607614"/>
              <a:gd name="connsiteY20" fmla="*/ 222235 h 546085"/>
              <a:gd name="connsiteX21" fmla="*/ 121474 w 607614"/>
              <a:gd name="connsiteY21" fmla="*/ 222235 h 546085"/>
              <a:gd name="connsiteX22" fmla="*/ 121474 w 607614"/>
              <a:gd name="connsiteY22" fmla="*/ 242704 h 546085"/>
              <a:gd name="connsiteX23" fmla="*/ 101005 w 607614"/>
              <a:gd name="connsiteY23" fmla="*/ 242704 h 546085"/>
              <a:gd name="connsiteX24" fmla="*/ 385135 w 607614"/>
              <a:gd name="connsiteY24" fmla="*/ 202497 h 546085"/>
              <a:gd name="connsiteX25" fmla="*/ 546816 w 607614"/>
              <a:gd name="connsiteY25" fmla="*/ 202497 h 546085"/>
              <a:gd name="connsiteX26" fmla="*/ 546816 w 607614"/>
              <a:gd name="connsiteY26" fmla="*/ 222235 h 546085"/>
              <a:gd name="connsiteX27" fmla="*/ 385135 w 607614"/>
              <a:gd name="connsiteY27" fmla="*/ 222235 h 546085"/>
              <a:gd name="connsiteX28" fmla="*/ 101005 w 607614"/>
              <a:gd name="connsiteY28" fmla="*/ 172159 h 546085"/>
              <a:gd name="connsiteX29" fmla="*/ 121474 w 607614"/>
              <a:gd name="connsiteY29" fmla="*/ 172159 h 546085"/>
              <a:gd name="connsiteX30" fmla="*/ 121474 w 607614"/>
              <a:gd name="connsiteY30" fmla="*/ 191897 h 546085"/>
              <a:gd name="connsiteX31" fmla="*/ 101005 w 607614"/>
              <a:gd name="connsiteY31" fmla="*/ 191897 h 546085"/>
              <a:gd name="connsiteX32" fmla="*/ 161806 w 607614"/>
              <a:gd name="connsiteY32" fmla="*/ 151687 h 546085"/>
              <a:gd name="connsiteX33" fmla="*/ 161806 w 607614"/>
              <a:gd name="connsiteY33" fmla="*/ 303372 h 546085"/>
              <a:gd name="connsiteX34" fmla="*/ 324329 w 607614"/>
              <a:gd name="connsiteY34" fmla="*/ 303372 h 546085"/>
              <a:gd name="connsiteX35" fmla="*/ 324329 w 607614"/>
              <a:gd name="connsiteY35" fmla="*/ 151687 h 546085"/>
              <a:gd name="connsiteX36" fmla="*/ 81303 w 607614"/>
              <a:gd name="connsiteY36" fmla="*/ 151687 h 546085"/>
              <a:gd name="connsiteX37" fmla="*/ 81303 w 607614"/>
              <a:gd name="connsiteY37" fmla="*/ 303372 h 546085"/>
              <a:gd name="connsiteX38" fmla="*/ 142060 w 607614"/>
              <a:gd name="connsiteY38" fmla="*/ 303372 h 546085"/>
              <a:gd name="connsiteX39" fmla="*/ 142060 w 607614"/>
              <a:gd name="connsiteY39" fmla="*/ 151687 h 546085"/>
              <a:gd name="connsiteX40" fmla="*/ 161806 w 607614"/>
              <a:gd name="connsiteY40" fmla="*/ 81154 h 546085"/>
              <a:gd name="connsiteX41" fmla="*/ 161806 w 607614"/>
              <a:gd name="connsiteY41" fmla="*/ 131210 h 546085"/>
              <a:gd name="connsiteX42" fmla="*/ 324329 w 607614"/>
              <a:gd name="connsiteY42" fmla="*/ 131210 h 546085"/>
              <a:gd name="connsiteX43" fmla="*/ 324329 w 607614"/>
              <a:gd name="connsiteY43" fmla="*/ 81154 h 546085"/>
              <a:gd name="connsiteX44" fmla="*/ 81303 w 607614"/>
              <a:gd name="connsiteY44" fmla="*/ 81154 h 546085"/>
              <a:gd name="connsiteX45" fmla="*/ 81303 w 607614"/>
              <a:gd name="connsiteY45" fmla="*/ 131210 h 546085"/>
              <a:gd name="connsiteX46" fmla="*/ 142060 w 607614"/>
              <a:gd name="connsiteY46" fmla="*/ 131210 h 546085"/>
              <a:gd name="connsiteX47" fmla="*/ 142060 w 607614"/>
              <a:gd name="connsiteY47" fmla="*/ 81154 h 546085"/>
              <a:gd name="connsiteX48" fmla="*/ 404871 w 607614"/>
              <a:gd name="connsiteY48" fmla="*/ 81153 h 546085"/>
              <a:gd name="connsiteX49" fmla="*/ 404871 w 607614"/>
              <a:gd name="connsiteY49" fmla="*/ 151683 h 546085"/>
              <a:gd name="connsiteX50" fmla="*/ 526321 w 607614"/>
              <a:gd name="connsiteY50" fmla="*/ 151683 h 546085"/>
              <a:gd name="connsiteX51" fmla="*/ 526321 w 607614"/>
              <a:gd name="connsiteY51" fmla="*/ 81153 h 546085"/>
              <a:gd name="connsiteX52" fmla="*/ 395003 w 607614"/>
              <a:gd name="connsiteY52" fmla="*/ 60676 h 546085"/>
              <a:gd name="connsiteX53" fmla="*/ 536948 w 607614"/>
              <a:gd name="connsiteY53" fmla="*/ 60676 h 546085"/>
              <a:gd name="connsiteX54" fmla="*/ 546816 w 607614"/>
              <a:gd name="connsiteY54" fmla="*/ 70535 h 546085"/>
              <a:gd name="connsiteX55" fmla="*/ 546816 w 607614"/>
              <a:gd name="connsiteY55" fmla="*/ 161542 h 546085"/>
              <a:gd name="connsiteX56" fmla="*/ 536948 w 607614"/>
              <a:gd name="connsiteY56" fmla="*/ 172159 h 546085"/>
              <a:gd name="connsiteX57" fmla="*/ 395003 w 607614"/>
              <a:gd name="connsiteY57" fmla="*/ 172159 h 546085"/>
              <a:gd name="connsiteX58" fmla="*/ 385135 w 607614"/>
              <a:gd name="connsiteY58" fmla="*/ 161542 h 546085"/>
              <a:gd name="connsiteX59" fmla="*/ 385135 w 607614"/>
              <a:gd name="connsiteY59" fmla="*/ 70535 h 546085"/>
              <a:gd name="connsiteX60" fmla="*/ 395003 w 607614"/>
              <a:gd name="connsiteY60" fmla="*/ 60676 h 546085"/>
              <a:gd name="connsiteX61" fmla="*/ 70671 w 607614"/>
              <a:gd name="connsiteY61" fmla="*/ 60676 h 546085"/>
              <a:gd name="connsiteX62" fmla="*/ 334202 w 607614"/>
              <a:gd name="connsiteY62" fmla="*/ 60676 h 546085"/>
              <a:gd name="connsiteX63" fmla="*/ 344075 w 607614"/>
              <a:gd name="connsiteY63" fmla="*/ 70536 h 546085"/>
              <a:gd name="connsiteX64" fmla="*/ 344075 w 607614"/>
              <a:gd name="connsiteY64" fmla="*/ 313231 h 546085"/>
              <a:gd name="connsiteX65" fmla="*/ 334202 w 607614"/>
              <a:gd name="connsiteY65" fmla="*/ 323849 h 546085"/>
              <a:gd name="connsiteX66" fmla="*/ 70671 w 607614"/>
              <a:gd name="connsiteY66" fmla="*/ 323849 h 546085"/>
              <a:gd name="connsiteX67" fmla="*/ 60798 w 607614"/>
              <a:gd name="connsiteY67" fmla="*/ 313231 h 546085"/>
              <a:gd name="connsiteX68" fmla="*/ 60798 w 607614"/>
              <a:gd name="connsiteY68" fmla="*/ 70536 h 546085"/>
              <a:gd name="connsiteX69" fmla="*/ 70671 w 607614"/>
              <a:gd name="connsiteY69" fmla="*/ 60676 h 546085"/>
              <a:gd name="connsiteX70" fmla="*/ 20507 w 607614"/>
              <a:gd name="connsiteY70" fmla="*/ 20478 h 546085"/>
              <a:gd name="connsiteX71" fmla="*/ 20507 w 607614"/>
              <a:gd name="connsiteY71" fmla="*/ 354197 h 546085"/>
              <a:gd name="connsiteX72" fmla="*/ 587107 w 607614"/>
              <a:gd name="connsiteY72" fmla="*/ 354197 h 546085"/>
              <a:gd name="connsiteX73" fmla="*/ 587107 w 607614"/>
              <a:gd name="connsiteY73" fmla="*/ 20478 h 546085"/>
              <a:gd name="connsiteX74" fmla="*/ 9874 w 607614"/>
              <a:gd name="connsiteY74" fmla="*/ 0 h 546085"/>
              <a:gd name="connsiteX75" fmla="*/ 597740 w 607614"/>
              <a:gd name="connsiteY75" fmla="*/ 0 h 546085"/>
              <a:gd name="connsiteX76" fmla="*/ 607614 w 607614"/>
              <a:gd name="connsiteY76" fmla="*/ 9860 h 546085"/>
              <a:gd name="connsiteX77" fmla="*/ 607614 w 607614"/>
              <a:gd name="connsiteY77" fmla="*/ 424733 h 546085"/>
              <a:gd name="connsiteX78" fmla="*/ 597740 w 607614"/>
              <a:gd name="connsiteY78" fmla="*/ 434593 h 546085"/>
              <a:gd name="connsiteX79" fmla="*/ 313681 w 607614"/>
              <a:gd name="connsiteY79" fmla="*/ 434593 h 546085"/>
              <a:gd name="connsiteX80" fmla="*/ 313681 w 607614"/>
              <a:gd name="connsiteY80" fmla="*/ 485409 h 546085"/>
              <a:gd name="connsiteX81" fmla="*/ 344061 w 607614"/>
              <a:gd name="connsiteY81" fmla="*/ 485409 h 546085"/>
              <a:gd name="connsiteX82" fmla="*/ 354695 w 607614"/>
              <a:gd name="connsiteY82" fmla="*/ 495269 h 546085"/>
              <a:gd name="connsiteX83" fmla="*/ 354695 w 607614"/>
              <a:gd name="connsiteY83" fmla="*/ 536225 h 546085"/>
              <a:gd name="connsiteX84" fmla="*/ 344061 w 607614"/>
              <a:gd name="connsiteY84" fmla="*/ 546085 h 546085"/>
              <a:gd name="connsiteX85" fmla="*/ 263552 w 607614"/>
              <a:gd name="connsiteY85" fmla="*/ 546085 h 546085"/>
              <a:gd name="connsiteX86" fmla="*/ 252919 w 607614"/>
              <a:gd name="connsiteY86" fmla="*/ 536225 h 546085"/>
              <a:gd name="connsiteX87" fmla="*/ 252919 w 607614"/>
              <a:gd name="connsiteY87" fmla="*/ 495269 h 546085"/>
              <a:gd name="connsiteX88" fmla="*/ 263552 w 607614"/>
              <a:gd name="connsiteY88" fmla="*/ 485409 h 546085"/>
              <a:gd name="connsiteX89" fmla="*/ 293933 w 607614"/>
              <a:gd name="connsiteY89" fmla="*/ 485409 h 546085"/>
              <a:gd name="connsiteX90" fmla="*/ 293933 w 607614"/>
              <a:gd name="connsiteY90" fmla="*/ 434593 h 546085"/>
              <a:gd name="connsiteX91" fmla="*/ 9874 w 607614"/>
              <a:gd name="connsiteY91" fmla="*/ 434593 h 546085"/>
              <a:gd name="connsiteX92" fmla="*/ 0 w 607614"/>
              <a:gd name="connsiteY92" fmla="*/ 424733 h 546085"/>
              <a:gd name="connsiteX93" fmla="*/ 0 w 607614"/>
              <a:gd name="connsiteY93" fmla="*/ 9860 h 546085"/>
              <a:gd name="connsiteX94" fmla="*/ 9874 w 607614"/>
              <a:gd name="connsiteY94" fmla="*/ 0 h 54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607614" h="546085">
                <a:moveTo>
                  <a:pt x="273426" y="505887"/>
                </a:moveTo>
                <a:lnTo>
                  <a:pt x="273426" y="525607"/>
                </a:lnTo>
                <a:lnTo>
                  <a:pt x="334188" y="525607"/>
                </a:lnTo>
                <a:lnTo>
                  <a:pt x="334188" y="505887"/>
                </a:lnTo>
                <a:close/>
                <a:moveTo>
                  <a:pt x="20507" y="373917"/>
                </a:moveTo>
                <a:lnTo>
                  <a:pt x="20507" y="414873"/>
                </a:lnTo>
                <a:lnTo>
                  <a:pt x="587107" y="414873"/>
                </a:lnTo>
                <a:lnTo>
                  <a:pt x="587107" y="373917"/>
                </a:lnTo>
                <a:close/>
                <a:moveTo>
                  <a:pt x="385135" y="303381"/>
                </a:moveTo>
                <a:lnTo>
                  <a:pt x="546816" y="303381"/>
                </a:lnTo>
                <a:lnTo>
                  <a:pt x="546816" y="323850"/>
                </a:lnTo>
                <a:lnTo>
                  <a:pt x="385135" y="323850"/>
                </a:lnTo>
                <a:close/>
                <a:moveTo>
                  <a:pt x="101005" y="263173"/>
                </a:moveTo>
                <a:lnTo>
                  <a:pt x="121474" y="263173"/>
                </a:lnTo>
                <a:lnTo>
                  <a:pt x="121474" y="282911"/>
                </a:lnTo>
                <a:lnTo>
                  <a:pt x="101005" y="282911"/>
                </a:lnTo>
                <a:close/>
                <a:moveTo>
                  <a:pt x="385135" y="252573"/>
                </a:moveTo>
                <a:lnTo>
                  <a:pt x="546816" y="252573"/>
                </a:lnTo>
                <a:lnTo>
                  <a:pt x="546816" y="273042"/>
                </a:lnTo>
                <a:lnTo>
                  <a:pt x="385135" y="273042"/>
                </a:lnTo>
                <a:close/>
                <a:moveTo>
                  <a:pt x="101005" y="222235"/>
                </a:moveTo>
                <a:lnTo>
                  <a:pt x="121474" y="222235"/>
                </a:lnTo>
                <a:lnTo>
                  <a:pt x="121474" y="242704"/>
                </a:lnTo>
                <a:lnTo>
                  <a:pt x="101005" y="242704"/>
                </a:lnTo>
                <a:close/>
                <a:moveTo>
                  <a:pt x="385135" y="202497"/>
                </a:moveTo>
                <a:lnTo>
                  <a:pt x="546816" y="202497"/>
                </a:lnTo>
                <a:lnTo>
                  <a:pt x="546816" y="222235"/>
                </a:lnTo>
                <a:lnTo>
                  <a:pt x="385135" y="222235"/>
                </a:lnTo>
                <a:close/>
                <a:moveTo>
                  <a:pt x="101005" y="172159"/>
                </a:moveTo>
                <a:lnTo>
                  <a:pt x="121474" y="172159"/>
                </a:lnTo>
                <a:lnTo>
                  <a:pt x="121474" y="191897"/>
                </a:lnTo>
                <a:lnTo>
                  <a:pt x="101005" y="191897"/>
                </a:lnTo>
                <a:close/>
                <a:moveTo>
                  <a:pt x="161806" y="151687"/>
                </a:moveTo>
                <a:lnTo>
                  <a:pt x="161806" y="303372"/>
                </a:lnTo>
                <a:lnTo>
                  <a:pt x="324329" y="303372"/>
                </a:lnTo>
                <a:lnTo>
                  <a:pt x="324329" y="151687"/>
                </a:lnTo>
                <a:close/>
                <a:moveTo>
                  <a:pt x="81303" y="151687"/>
                </a:moveTo>
                <a:lnTo>
                  <a:pt x="81303" y="303372"/>
                </a:lnTo>
                <a:lnTo>
                  <a:pt x="142060" y="303372"/>
                </a:lnTo>
                <a:lnTo>
                  <a:pt x="142060" y="151687"/>
                </a:lnTo>
                <a:close/>
                <a:moveTo>
                  <a:pt x="161806" y="81154"/>
                </a:moveTo>
                <a:lnTo>
                  <a:pt x="161806" y="131210"/>
                </a:lnTo>
                <a:lnTo>
                  <a:pt x="324329" y="131210"/>
                </a:lnTo>
                <a:lnTo>
                  <a:pt x="324329" y="81154"/>
                </a:lnTo>
                <a:close/>
                <a:moveTo>
                  <a:pt x="81303" y="81154"/>
                </a:moveTo>
                <a:lnTo>
                  <a:pt x="81303" y="131210"/>
                </a:lnTo>
                <a:lnTo>
                  <a:pt x="142060" y="131210"/>
                </a:lnTo>
                <a:lnTo>
                  <a:pt x="142060" y="81154"/>
                </a:lnTo>
                <a:close/>
                <a:moveTo>
                  <a:pt x="404871" y="81153"/>
                </a:moveTo>
                <a:lnTo>
                  <a:pt x="404871" y="151683"/>
                </a:lnTo>
                <a:lnTo>
                  <a:pt x="526321" y="151683"/>
                </a:lnTo>
                <a:lnTo>
                  <a:pt x="526321" y="81153"/>
                </a:lnTo>
                <a:close/>
                <a:moveTo>
                  <a:pt x="395003" y="60676"/>
                </a:moveTo>
                <a:lnTo>
                  <a:pt x="536948" y="60676"/>
                </a:lnTo>
                <a:cubicBezTo>
                  <a:pt x="543021" y="60676"/>
                  <a:pt x="546816" y="64468"/>
                  <a:pt x="546816" y="70535"/>
                </a:cubicBezTo>
                <a:lnTo>
                  <a:pt x="546816" y="161542"/>
                </a:lnTo>
                <a:cubicBezTo>
                  <a:pt x="546816" y="167609"/>
                  <a:pt x="543021" y="172159"/>
                  <a:pt x="536948" y="172159"/>
                </a:cubicBezTo>
                <a:lnTo>
                  <a:pt x="395003" y="172159"/>
                </a:lnTo>
                <a:cubicBezTo>
                  <a:pt x="388930" y="172159"/>
                  <a:pt x="385135" y="167609"/>
                  <a:pt x="385135" y="161542"/>
                </a:cubicBezTo>
                <a:lnTo>
                  <a:pt x="385135" y="70535"/>
                </a:lnTo>
                <a:cubicBezTo>
                  <a:pt x="385135" y="64468"/>
                  <a:pt x="388930" y="60676"/>
                  <a:pt x="395003" y="60676"/>
                </a:cubicBezTo>
                <a:close/>
                <a:moveTo>
                  <a:pt x="70671" y="60676"/>
                </a:moveTo>
                <a:lnTo>
                  <a:pt x="334202" y="60676"/>
                </a:lnTo>
                <a:cubicBezTo>
                  <a:pt x="340278" y="60676"/>
                  <a:pt x="344075" y="64468"/>
                  <a:pt x="344075" y="70536"/>
                </a:cubicBezTo>
                <a:lnTo>
                  <a:pt x="344075" y="313231"/>
                </a:lnTo>
                <a:cubicBezTo>
                  <a:pt x="344075" y="319299"/>
                  <a:pt x="340278" y="323849"/>
                  <a:pt x="334202" y="323849"/>
                </a:cubicBezTo>
                <a:lnTo>
                  <a:pt x="70671" y="323849"/>
                </a:lnTo>
                <a:cubicBezTo>
                  <a:pt x="64595" y="323849"/>
                  <a:pt x="60798" y="319299"/>
                  <a:pt x="60798" y="313231"/>
                </a:cubicBezTo>
                <a:lnTo>
                  <a:pt x="60798" y="70536"/>
                </a:lnTo>
                <a:cubicBezTo>
                  <a:pt x="60798" y="64468"/>
                  <a:pt x="64595" y="60676"/>
                  <a:pt x="70671" y="60676"/>
                </a:cubicBezTo>
                <a:close/>
                <a:moveTo>
                  <a:pt x="20507" y="20478"/>
                </a:moveTo>
                <a:lnTo>
                  <a:pt x="20507" y="354197"/>
                </a:lnTo>
                <a:lnTo>
                  <a:pt x="587107" y="354197"/>
                </a:lnTo>
                <a:lnTo>
                  <a:pt x="587107" y="20478"/>
                </a:lnTo>
                <a:close/>
                <a:moveTo>
                  <a:pt x="9874" y="0"/>
                </a:moveTo>
                <a:lnTo>
                  <a:pt x="597740" y="0"/>
                </a:lnTo>
                <a:cubicBezTo>
                  <a:pt x="603817" y="0"/>
                  <a:pt x="607614" y="3792"/>
                  <a:pt x="607614" y="9860"/>
                </a:cubicBezTo>
                <a:lnTo>
                  <a:pt x="607614" y="424733"/>
                </a:lnTo>
                <a:cubicBezTo>
                  <a:pt x="607614" y="430801"/>
                  <a:pt x="603817" y="434593"/>
                  <a:pt x="597740" y="434593"/>
                </a:cubicBezTo>
                <a:lnTo>
                  <a:pt x="313681" y="434593"/>
                </a:lnTo>
                <a:lnTo>
                  <a:pt x="313681" y="485409"/>
                </a:lnTo>
                <a:lnTo>
                  <a:pt x="344061" y="485409"/>
                </a:lnTo>
                <a:cubicBezTo>
                  <a:pt x="350137" y="485409"/>
                  <a:pt x="354695" y="489201"/>
                  <a:pt x="354695" y="495269"/>
                </a:cubicBezTo>
                <a:lnTo>
                  <a:pt x="354695" y="536225"/>
                </a:lnTo>
                <a:cubicBezTo>
                  <a:pt x="354695" y="542293"/>
                  <a:pt x="350137" y="546085"/>
                  <a:pt x="344061" y="546085"/>
                </a:cubicBezTo>
                <a:lnTo>
                  <a:pt x="263552" y="546085"/>
                </a:lnTo>
                <a:cubicBezTo>
                  <a:pt x="257476" y="546085"/>
                  <a:pt x="252919" y="542293"/>
                  <a:pt x="252919" y="536225"/>
                </a:cubicBezTo>
                <a:lnTo>
                  <a:pt x="252919" y="495269"/>
                </a:lnTo>
                <a:cubicBezTo>
                  <a:pt x="252919" y="489201"/>
                  <a:pt x="257476" y="485409"/>
                  <a:pt x="263552" y="485409"/>
                </a:cubicBezTo>
                <a:lnTo>
                  <a:pt x="293933" y="485409"/>
                </a:lnTo>
                <a:lnTo>
                  <a:pt x="293933" y="434593"/>
                </a:lnTo>
                <a:lnTo>
                  <a:pt x="9874" y="434593"/>
                </a:lnTo>
                <a:cubicBezTo>
                  <a:pt x="3798" y="434593"/>
                  <a:pt x="0" y="430801"/>
                  <a:pt x="0" y="424733"/>
                </a:cubicBezTo>
                <a:lnTo>
                  <a:pt x="0" y="9860"/>
                </a:lnTo>
                <a:cubicBezTo>
                  <a:pt x="0" y="3792"/>
                  <a:pt x="3798" y="0"/>
                  <a:pt x="987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矩形 22"/>
          <p:cNvSpPr/>
          <p:nvPr/>
        </p:nvSpPr>
        <p:spPr>
          <a:xfrm>
            <a:off x="2081172" y="3313944"/>
            <a:ext cx="2002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做新媒体的差别特别大</a:t>
            </a:r>
            <a:endParaRPr lang="zh-CN" altLang="en-US" sz="2000" dirty="0"/>
          </a:p>
        </p:txBody>
      </p:sp>
      <p:sp>
        <p:nvSpPr>
          <p:cNvPr id="25" name="矩形 24"/>
          <p:cNvSpPr/>
          <p:nvPr/>
        </p:nvSpPr>
        <p:spPr>
          <a:xfrm>
            <a:off x="4749622" y="3313944"/>
            <a:ext cx="26927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在某种程度上，这可以判断你的人脉、活跃度、关系、用户等</a:t>
            </a:r>
            <a:endParaRPr lang="zh-CN" altLang="en-US" sz="2000" dirty="0"/>
          </a:p>
        </p:txBody>
      </p:sp>
      <p:sp>
        <p:nvSpPr>
          <p:cNvPr id="28" name="矩形 27"/>
          <p:cNvSpPr/>
          <p:nvPr/>
        </p:nvSpPr>
        <p:spPr>
          <a:xfrm>
            <a:off x="8108734" y="3313944"/>
            <a:ext cx="20020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+mn-ea"/>
              </a:rPr>
              <a:t>200</a:t>
            </a:r>
            <a:r>
              <a:rPr lang="zh-CN" altLang="en-US" sz="2000" dirty="0">
                <a:latin typeface="+mn-ea"/>
              </a:rPr>
              <a:t>跟</a:t>
            </a:r>
            <a:r>
              <a:rPr lang="en-US" altLang="zh-CN" sz="2000" dirty="0">
                <a:latin typeface="+mn-ea"/>
              </a:rPr>
              <a:t>2000</a:t>
            </a:r>
            <a:r>
              <a:rPr lang="zh-CN" altLang="en-US" sz="2000" dirty="0">
                <a:latin typeface="+mn-ea"/>
              </a:rPr>
              <a:t>人，差距可不是</a:t>
            </a:r>
            <a:r>
              <a:rPr lang="en-US" altLang="zh-CN" sz="2000" dirty="0">
                <a:latin typeface="+mn-ea"/>
              </a:rPr>
              <a:t>10</a:t>
            </a:r>
            <a:r>
              <a:rPr lang="zh-CN" altLang="en-US" sz="2000" dirty="0">
                <a:latin typeface="+mn-ea"/>
              </a:rPr>
              <a:t>倍，可能是</a:t>
            </a:r>
            <a:r>
              <a:rPr lang="en-US" altLang="zh-CN" sz="2000" dirty="0">
                <a:latin typeface="+mn-ea"/>
              </a:rPr>
              <a:t>N</a:t>
            </a:r>
            <a:r>
              <a:rPr lang="zh-CN" altLang="en-US" sz="2000" dirty="0">
                <a:latin typeface="+mn-ea"/>
              </a:rPr>
              <a:t>倍</a:t>
            </a:r>
            <a:endParaRPr lang="zh-CN" altLang="en-US" sz="2000" dirty="0">
              <a:latin typeface="+mn-ea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624209" y="3073139"/>
            <a:ext cx="8555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647943" y="3073139"/>
            <a:ext cx="8555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8671676" y="3073139"/>
            <a:ext cx="8555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4114" y="1676049"/>
            <a:ext cx="7517886" cy="5181951"/>
          </a:xfrm>
          <a:prstGeom prst="rect">
            <a:avLst/>
          </a:prstGeom>
        </p:spPr>
      </p:pic>
      <p:sp>
        <p:nvSpPr>
          <p:cNvPr id="3" name="箭头: 五边形 2"/>
          <p:cNvSpPr/>
          <p:nvPr/>
        </p:nvSpPr>
        <p:spPr>
          <a:xfrm>
            <a:off x="0" y="0"/>
            <a:ext cx="5863472" cy="6858000"/>
          </a:xfrm>
          <a:prstGeom prst="homePlate">
            <a:avLst>
              <a:gd name="adj" fmla="val 3370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34082" y="1054459"/>
            <a:ext cx="3005951" cy="835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个人知识面</a:t>
            </a:r>
            <a:endParaRPr lang="en-US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718" y="2018143"/>
            <a:ext cx="5085046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有没有玩社交网站或当下流行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2414" y="2643786"/>
            <a:ext cx="3371654" cy="360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玩社交网站，需要注册账号，不能只是简单地看，在里面要发帖子、回帖子，跟很多用户接触，甚至加入用户圈子，才能慢慢了解整个社交网站发展的脉络、趋势。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29221" y="744718"/>
            <a:ext cx="19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7132950" y="1564849"/>
            <a:ext cx="1234912" cy="4100660"/>
            <a:chOff x="6570482" y="1564849"/>
            <a:chExt cx="1234912" cy="4100660"/>
          </a:xfrm>
        </p:grpSpPr>
        <p:sp>
          <p:nvSpPr>
            <p:cNvPr id="8" name="矩形: 折角 7"/>
            <p:cNvSpPr/>
            <p:nvPr/>
          </p:nvSpPr>
          <p:spPr>
            <a:xfrm>
              <a:off x="6570482" y="1564849"/>
              <a:ext cx="1234912" cy="4100660"/>
            </a:xfrm>
            <a:prstGeom prst="foldedCorne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r>
                <a:rPr lang="zh-CN" altLang="en-US" sz="3200" dirty="0">
                  <a:latin typeface="+mj-ea"/>
                  <a:ea typeface="+mj-ea"/>
                </a:rPr>
                <a:t> </a:t>
              </a:r>
              <a:endParaRPr lang="zh-CN" altLang="en-US" sz="3200" dirty="0">
                <a:latin typeface="+mj-ea"/>
                <a:ea typeface="+mj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64718" y="1956061"/>
              <a:ext cx="1046440" cy="331823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dirty="0">
                  <a:latin typeface="+mj-ea"/>
                  <a:ea typeface="+mj-ea"/>
                </a:rPr>
                <a:t>国内当前最火的</a:t>
              </a:r>
              <a:r>
                <a:rPr lang="en-US" altLang="zh-CN" sz="2800" dirty="0">
                  <a:latin typeface="+mj-ea"/>
                  <a:ea typeface="+mj-ea"/>
                </a:rPr>
                <a:t>APP</a:t>
              </a:r>
              <a:r>
                <a:rPr lang="zh-CN" altLang="en-US" sz="2800" dirty="0">
                  <a:latin typeface="+mj-ea"/>
                  <a:ea typeface="+mj-ea"/>
                </a:rPr>
                <a:t>是哪款？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276956" y="1564849"/>
            <a:ext cx="1234912" cy="4100660"/>
            <a:chOff x="6570482" y="1564849"/>
            <a:chExt cx="1234912" cy="4100660"/>
          </a:xfrm>
        </p:grpSpPr>
        <p:sp>
          <p:nvSpPr>
            <p:cNvPr id="13" name="矩形: 折角 12"/>
            <p:cNvSpPr/>
            <p:nvPr/>
          </p:nvSpPr>
          <p:spPr>
            <a:xfrm>
              <a:off x="6570482" y="1564849"/>
              <a:ext cx="1234912" cy="4100660"/>
            </a:xfrm>
            <a:prstGeom prst="foldedCorne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r>
                <a:rPr lang="zh-CN" altLang="en-US" sz="3200" dirty="0">
                  <a:latin typeface="+mj-ea"/>
                  <a:ea typeface="+mj-ea"/>
                </a:rPr>
                <a:t> </a:t>
              </a:r>
              <a:endParaRPr lang="zh-CN" altLang="en-US" sz="3200" dirty="0">
                <a:latin typeface="+mj-ea"/>
                <a:ea typeface="+mj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664718" y="1956061"/>
              <a:ext cx="1046440" cy="331823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dirty="0">
                  <a:latin typeface="+mj-ea"/>
                  <a:ea typeface="+mj-ea"/>
                </a:rPr>
                <a:t>国外哪些</a:t>
              </a:r>
              <a:r>
                <a:rPr lang="en-US" altLang="zh-CN" sz="2800" dirty="0">
                  <a:latin typeface="+mj-ea"/>
                  <a:ea typeface="+mj-ea"/>
                </a:rPr>
                <a:t>APP</a:t>
              </a:r>
              <a:r>
                <a:rPr lang="zh-CN" altLang="en-US" sz="2800" dirty="0">
                  <a:latin typeface="+mj-ea"/>
                  <a:ea typeface="+mj-ea"/>
                </a:rPr>
                <a:t>比较流行？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0663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7620077" y="1612179"/>
            <a:ext cx="3633641" cy="3633641"/>
            <a:chOff x="1767917" y="1306006"/>
            <a:chExt cx="3633641" cy="3633641"/>
          </a:xfrm>
        </p:grpSpPr>
        <p:sp>
          <p:nvSpPr>
            <p:cNvPr id="5" name="椭圆 4"/>
            <p:cNvSpPr/>
            <p:nvPr/>
          </p:nvSpPr>
          <p:spPr>
            <a:xfrm>
              <a:off x="1767917" y="1306006"/>
              <a:ext cx="3633641" cy="363364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3A4AE"/>
              </a:solidFill>
            </a:ln>
            <a:effectLst>
              <a:outerShdw blurRad="63500" sx="98000" sy="98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hqprint"/>
            <a:srcRect/>
            <a:stretch>
              <a:fillRect/>
            </a:stretch>
          </p:blipFill>
          <p:spPr>
            <a:xfrm>
              <a:off x="1939367" y="1477456"/>
              <a:ext cx="3290740" cy="3290740"/>
            </a:xfrm>
            <a:prstGeom prst="ellipse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2243529" y="827178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你有跟用户聊天吗？</a:t>
            </a:r>
            <a:endParaRPr lang="zh-CN" alt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矩形 8"/>
          <p:cNvSpPr/>
          <p:nvPr/>
        </p:nvSpPr>
        <p:spPr>
          <a:xfrm>
            <a:off x="1712331" y="1764273"/>
            <a:ext cx="5402046" cy="1169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多认识网上的知名大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，也许他只是小众圈的知名人士，但你也一定要积累比较好的用户跟人脉。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12331" y="3128363"/>
            <a:ext cx="5402046" cy="1169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做新媒体，不是每天发完文章，你就什么都不管了。要考虑用户感受，考虑他们为什么会参与到你的文章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12331" y="4492453"/>
            <a:ext cx="5402046" cy="15383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 algn="just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如果没有很多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（关键意见领袖），你会发现自己做的很多工作特别困难。实际上，无论你是做新媒体还是社区，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都是平时必须做的工作。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63332" y="1523503"/>
            <a:ext cx="1470582" cy="45719"/>
          </a:xfrm>
          <a:prstGeom prst="rect">
            <a:avLst/>
          </a:prstGeom>
          <a:solidFill>
            <a:srgbClr val="93A4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4114" y="1676049"/>
            <a:ext cx="7517886" cy="518195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325120" y="292240"/>
            <a:ext cx="142240" cy="851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7360" y="395534"/>
            <a:ext cx="537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eaLnBrk="0" hangingPunct="0"/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对新媒体运营的理解</a:t>
            </a:r>
            <a:endParaRPr lang="zh-CN" altLang="en-US" sz="36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494" y="3613666"/>
            <a:ext cx="12192000" cy="2460670"/>
            <a:chOff x="0" y="3666859"/>
            <a:chExt cx="12192000" cy="2092750"/>
          </a:xfrm>
        </p:grpSpPr>
        <p:sp>
          <p:nvSpPr>
            <p:cNvPr id="2" name="矩形 1"/>
            <p:cNvSpPr/>
            <p:nvPr/>
          </p:nvSpPr>
          <p:spPr>
            <a:xfrm>
              <a:off x="0" y="3666859"/>
              <a:ext cx="12192000" cy="20927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44274" y="4113069"/>
              <a:ext cx="1019980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n-ea"/>
                </a:rPr>
                <a:t>我接触新媒体</a:t>
              </a:r>
              <a:r>
                <a:rPr lang="en-US" altLang="zh-CN" sz="240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zh-CN" altLang="en-US" sz="2400" dirty="0">
                  <a:solidFill>
                    <a:schemeClr val="bg1"/>
                  </a:solidFill>
                  <a:latin typeface="+mn-ea"/>
                </a:rPr>
                <a:t>年多，比一般人时间稍长些。我的很多办法，跟大家听到的所谓新媒体运营大师、营销大师的思路比较不一样。我偏运营，跟他们看的用户角度比较不一样；他们思路偏营销、市场。</a:t>
              </a:r>
              <a:endParaRPr lang="zh-CN" altLang="en-US" sz="24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3299989" y="2031018"/>
            <a:ext cx="55920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注重实操：勿迷信理论</a:t>
            </a:r>
            <a:endParaRPr lang="zh-CN" alt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050560" y="2991619"/>
            <a:ext cx="8090874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运营确实讲实操，不要过多迷信理论，多实践、学习，补充自己某一方面不足</a:t>
            </a:r>
            <a:endParaRPr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0" grpId="0"/>
      <p:bldP spid="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1981986"/>
            <a:ext cx="7239786" cy="2894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95167" y="1359816"/>
            <a:ext cx="3846134" cy="4138367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66408" y="450130"/>
            <a:ext cx="5225592" cy="5957740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943761" y="1981986"/>
            <a:ext cx="248238" cy="2894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1659117" y="1580169"/>
            <a:ext cx="3318235" cy="369766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334053" y="1813429"/>
            <a:ext cx="44494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大家会发现，一个公众号或微博，换不同的人做，有可能效果差距特别大。因为做新媒体，会有意识或无意识地将个人气质、喜好展现在账号上。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告诉我们：平时一定要释放个性。体现跟同类型账号不同的鲜明个性，这样别人才能关注你。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7426752" y="4647146"/>
            <a:ext cx="4449451" cy="1261371"/>
          </a:xfrm>
          <a:prstGeom prst="rect">
            <a:avLst/>
          </a:prstGeom>
          <a:noFill/>
          <a:ln w="9525">
            <a:solidFill>
              <a:srgbClr val="93A4AE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例：搞笑类账号：冷兔</a:t>
            </a:r>
            <a:endParaRPr lang="en-US" altLang="zh-CN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冷兔为什么火起来？它们确实有自己独到之处。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07300" y="949483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形神合一：招对运营人</a:t>
            </a:r>
            <a:endParaRPr lang="zh-CN" altLang="en-US" sz="32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15080" y="1594598"/>
            <a:ext cx="1687398" cy="75266"/>
          </a:xfrm>
          <a:prstGeom prst="rect">
            <a:avLst/>
          </a:prstGeom>
          <a:solidFill>
            <a:srgbClr val="93A4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4" grpId="0" animBg="1"/>
      <p:bldP spid="3" grpId="0" animBg="1"/>
      <p:bldP spid="8" grpId="0"/>
      <p:bldP spid="10" grpId="0" animBg="1"/>
      <p:bldP spid="5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0" y="0"/>
            <a:ext cx="12192000" cy="2318994"/>
          </a:xfrm>
          <a:prstGeom prst="rect">
            <a:avLst/>
          </a:prstGeom>
          <a:ln w="28575">
            <a:solidFill>
              <a:srgbClr val="93A4AE"/>
            </a:solidFill>
          </a:ln>
        </p:spPr>
      </p:pic>
      <p:sp>
        <p:nvSpPr>
          <p:cNvPr id="5" name="矩形 4"/>
          <p:cNvSpPr/>
          <p:nvPr/>
        </p:nvSpPr>
        <p:spPr>
          <a:xfrm>
            <a:off x="3951823" y="2600960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花钱，但不是堆钱</a:t>
            </a:r>
            <a:endParaRPr lang="zh-CN" alt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7922" y="3434929"/>
            <a:ext cx="9046589" cy="2446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做新媒体肯定要花钱，但不是靠花钱堆起来的，关键看怎么靠小成本出大效果。</a:t>
            </a:r>
            <a:endParaRPr lang="en-US" altLang="zh-CN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342900" indent="-342900" eaLnBrk="0" hangingPunct="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不是往堆人头的角度发展，而是更倾向于每个人贡献价值，每个人可以承担很多比较大的责任。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342900" indent="-342900" eaLnBrk="0" hangingPunct="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我更多给他们传输的是对细节、内容、用户运营的具体关注。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87061" y="3888835"/>
            <a:ext cx="2187018" cy="1538370"/>
          </a:xfrm>
          <a:prstGeom prst="rect">
            <a:avLst/>
          </a:prstGeom>
          <a:ln>
            <a:solidFill>
              <a:srgbClr val="93A4AE"/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例：我们</a:t>
            </a:r>
            <a:r>
              <a:rPr lang="en-US" altLang="zh-CN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个人员，</a:t>
            </a:r>
            <a:r>
              <a:rPr lang="en-US" altLang="zh-CN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个以上账号（含贴吧</a:t>
            </a:r>
            <a:r>
              <a:rPr lang="en-US" altLang="zh-CN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个），粉丝</a:t>
            </a:r>
            <a:r>
              <a:rPr lang="en-US" altLang="zh-CN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900</a:t>
            </a: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万。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4674114" y="0"/>
            <a:ext cx="7517886" cy="51819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0" y="3073138"/>
            <a:ext cx="4896668" cy="2754376"/>
          </a:xfrm>
          <a:prstGeom prst="rect">
            <a:avLst/>
          </a:prstGeom>
          <a:ln w="28575">
            <a:solidFill>
              <a:srgbClr val="FFFFFF"/>
            </a:solidFill>
          </a:ln>
        </p:spPr>
      </p:pic>
      <p:sp>
        <p:nvSpPr>
          <p:cNvPr id="4" name="矩形 3"/>
          <p:cNvSpPr/>
          <p:nvPr/>
        </p:nvSpPr>
        <p:spPr>
          <a:xfrm>
            <a:off x="412936" y="491707"/>
            <a:ext cx="40707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质量比数量重要</a:t>
            </a:r>
            <a:endParaRPr lang="zh-CN" altLang="en-US" sz="4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9620" y="1328514"/>
            <a:ext cx="1074656" cy="10369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3175" y="1664826"/>
            <a:ext cx="4170316" cy="943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粉丝数量是基础，但质量比数量更加重要</a:t>
            </a:r>
            <a:r>
              <a:rPr lang="zh-CN" altLang="en-US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35744" y="1664826"/>
            <a:ext cx="1357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</a:rPr>
              <a:t>思考：</a:t>
            </a:r>
            <a:endParaRPr lang="zh-CN" alt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矩形 8"/>
          <p:cNvSpPr/>
          <p:nvPr/>
        </p:nvSpPr>
        <p:spPr>
          <a:xfrm>
            <a:off x="5935744" y="2396848"/>
            <a:ext cx="5112469" cy="94359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粉丝过千万的账号挺多，如招商银行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但为什么互动比较强的，是冷兔等？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35744" y="3426131"/>
            <a:ext cx="5112469" cy="943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charset="-122"/>
                <a:ea typeface="微软雅黑 Light" panose="020B0502040204020203" charset="-122"/>
              </a:rPr>
              <a:t>这真不是靠粉丝数量撑起来的，要看可读性和用户是否活跃</a:t>
            </a:r>
            <a:endParaRPr lang="zh-CN" altLang="en-US" sz="2400" dirty="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35744" y="4796274"/>
            <a:ext cx="5112470" cy="941155"/>
          </a:xfrm>
          <a:prstGeom prst="rect">
            <a:avLst/>
          </a:prstGeom>
          <a:ln>
            <a:solidFill>
              <a:srgbClr val="93A4AE"/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例：同一个微信公众号有</a:t>
            </a:r>
            <a:r>
              <a:rPr lang="en-US" altLang="zh-CN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万粉丝比</a:t>
            </a:r>
            <a:r>
              <a:rPr lang="en-US" altLang="zh-CN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万粉丝的机会大</a:t>
            </a:r>
            <a:endParaRPr lang="zh-CN" altLang="en-US" sz="24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85153"/>
            <a:ext cx="12192000" cy="43959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951823" y="585861"/>
            <a:ext cx="4288353" cy="1138260"/>
            <a:chOff x="3951823" y="388595"/>
            <a:chExt cx="4288353" cy="1138260"/>
          </a:xfrm>
        </p:grpSpPr>
        <p:sp>
          <p:nvSpPr>
            <p:cNvPr id="5" name="矩形 4"/>
            <p:cNvSpPr/>
            <p:nvPr/>
          </p:nvSpPr>
          <p:spPr>
            <a:xfrm>
              <a:off x="3951823" y="388595"/>
              <a:ext cx="4288353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宣传阵地，非用户</a:t>
              </a:r>
              <a:endParaRPr lang="zh-CN" altLang="en-US" sz="4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8"/>
            <p:cNvSpPr/>
            <p:nvPr/>
          </p:nvSpPr>
          <p:spPr>
            <a:xfrm>
              <a:off x="4403874" y="1096481"/>
              <a:ext cx="3384249" cy="4303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新媒体只是品牌的宣传阵地</a:t>
              </a:r>
              <a:endPara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46485" y="2234741"/>
            <a:ext cx="6406958" cy="2648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自己做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APP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、社区、网站，可以对用户数据、资料、用户行为做分析。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凡是你拿不到的用户资料，比如微博、微信，那是它们的用户，不是你的用户。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要通过在上面宣传，让你的用户通过知名度，慢慢地认可你。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0336" y="4719941"/>
            <a:ext cx="5457712" cy="124290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思考：</a:t>
            </a:r>
            <a:endParaRPr lang="en-US" altLang="zh-CN" sz="2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什么是你的用户？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自有平台才是你的用户，这是可控的。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7358383" y="2767300"/>
            <a:ext cx="4328677" cy="283169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-1" y="0"/>
            <a:ext cx="4751109" cy="327485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22992" y="1980324"/>
            <a:ext cx="4850017" cy="2897352"/>
            <a:chOff x="1245982" y="2054630"/>
            <a:chExt cx="4850017" cy="2897352"/>
          </a:xfrm>
        </p:grpSpPr>
        <p:sp>
          <p:nvSpPr>
            <p:cNvPr id="2" name="矩形 1"/>
            <p:cNvSpPr/>
            <p:nvPr/>
          </p:nvSpPr>
          <p:spPr>
            <a:xfrm>
              <a:off x="2167418" y="2054630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玩法比你想的多</a:t>
              </a:r>
              <a:endParaRPr lang="zh-CN" altLang="en-US" sz="2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" name="矩形 8"/>
            <p:cNvSpPr/>
            <p:nvPr/>
          </p:nvSpPr>
          <p:spPr>
            <a:xfrm>
              <a:off x="1245983" y="2744201"/>
              <a:ext cx="4850016" cy="7997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新媒体打法，不是每天发文章、做用户反馈、服务。</a:t>
              </a:r>
              <a:endPara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4" name="矩形 8"/>
            <p:cNvSpPr/>
            <p:nvPr/>
          </p:nvSpPr>
          <p:spPr>
            <a:xfrm>
              <a:off x="1245982" y="4044554"/>
              <a:ext cx="4850017" cy="907428"/>
            </a:xfrm>
            <a:prstGeom prst="rect">
              <a:avLst/>
            </a:prstGeom>
            <a:noFill/>
            <a:ln w="9525">
              <a:solidFill>
                <a:srgbClr val="93A4AE"/>
              </a:solidFill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40000"/>
                </a:lnSpc>
              </a:pPr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例：微博有很多功能</a:t>
              </a:r>
              <a:endPara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140000"/>
                </a:lnSpc>
              </a:pPr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比如活动、投票、群功能、话题排行榜。</a:t>
              </a:r>
              <a:endPara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6897231" y="1980324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用户最有价值，转化难度大</a:t>
            </a:r>
            <a:endParaRPr lang="zh-CN" altLang="en-US" sz="2800" dirty="0">
              <a:solidFill>
                <a:srgbClr val="FFFFFF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18993" y="2669895"/>
            <a:ext cx="4850016" cy="79970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</a:rPr>
              <a:t>不论新媒体运营、传统社区运营、用户运营，用户粘度是基础。</a:t>
            </a:r>
            <a:endParaRPr lang="zh-CN" altLang="en-US" sz="20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6245263" y="3968264"/>
            <a:ext cx="5797473" cy="90742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40000"/>
              </a:lnSpc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新媒体用户怎么转化到自有平台（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、社区）？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40000"/>
              </a:lnSpc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这是难点，千万粉丝转化的比例不到</a:t>
            </a:r>
            <a:r>
              <a: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1%</a:t>
            </a: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2272" y="3740612"/>
            <a:ext cx="4461484" cy="3075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325120" y="292240"/>
            <a:ext cx="142240" cy="851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7361" y="395534"/>
            <a:ext cx="3680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eaLnBrk="0" hangingPunct="0"/>
            <a:r>
              <a:rPr lang="zh-CN" altLang="en-US" sz="3600" dirty="0">
                <a:solidFill>
                  <a:srgbClr val="93A4AE"/>
                </a:solidFill>
                <a:latin typeface="+mn-ea"/>
              </a:rPr>
              <a:t>新媒体的特性</a:t>
            </a:r>
            <a:endParaRPr lang="zh-CN" altLang="en-US" sz="3600" dirty="0">
              <a:solidFill>
                <a:srgbClr val="93A4AE"/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48973" y="0"/>
            <a:ext cx="21430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7861168" y="1468223"/>
            <a:ext cx="3921551" cy="3921551"/>
          </a:xfrm>
          <a:prstGeom prst="ellipse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72955" y="2895709"/>
            <a:ext cx="6749679" cy="19038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eaLnBrk="0" hangingPunct="0">
              <a:lnSpc>
                <a:spcPct val="14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新媒体是展现公众号、运营人员个性的地方。</a:t>
            </a:r>
            <a:endParaRPr lang="en-US" altLang="zh-CN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要把个性、内心的东西释放出来，引起用户共鸣，引起参与感，一定要在账号运营工作过程中考虑到。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12503" y="2011302"/>
            <a:ext cx="1470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个性</a:t>
            </a:r>
            <a:endParaRPr lang="zh-CN" altLang="en-US" sz="40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27282" y="2761729"/>
            <a:ext cx="641023" cy="45719"/>
          </a:xfrm>
          <a:prstGeom prst="rect">
            <a:avLst/>
          </a:prstGeom>
          <a:ln>
            <a:solidFill>
              <a:srgbClr val="93A4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0" grpId="0"/>
      <p:bldP spid="3" grpId="0" animBg="1"/>
      <p:bldP spid="12" grpId="0"/>
      <p:bldP spid="14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4658252" y="0"/>
            <a:ext cx="7517886" cy="518195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5580" y="1676049"/>
            <a:ext cx="7517886" cy="5181951"/>
          </a:xfrm>
          <a:prstGeom prst="rect">
            <a:avLst/>
          </a:prstGeom>
        </p:spPr>
      </p:pic>
      <p:sp>
        <p:nvSpPr>
          <p:cNvPr id="26" name="矩形: 折角 25"/>
          <p:cNvSpPr/>
          <p:nvPr/>
        </p:nvSpPr>
        <p:spPr>
          <a:xfrm flipH="1">
            <a:off x="963162" y="970852"/>
            <a:ext cx="10265675" cy="4916295"/>
          </a:xfrm>
          <a:prstGeom prst="foldedCorner">
            <a:avLst>
              <a:gd name="adj" fmla="val 0"/>
            </a:avLst>
          </a:prstGeom>
          <a:solidFill>
            <a:srgbClr val="93A4A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折角 2"/>
          <p:cNvSpPr/>
          <p:nvPr/>
        </p:nvSpPr>
        <p:spPr>
          <a:xfrm flipH="1">
            <a:off x="1571134" y="1262014"/>
            <a:ext cx="9049733" cy="4333973"/>
          </a:xfrm>
          <a:prstGeom prst="foldedCorner">
            <a:avLst>
              <a:gd name="adj" fmla="val 0"/>
            </a:avLst>
          </a:prstGeom>
          <a:noFill/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78297" y="1686401"/>
            <a:ext cx="5559909" cy="3485197"/>
            <a:chOff x="3298621" y="1742151"/>
            <a:chExt cx="5559909" cy="3485197"/>
          </a:xfrm>
        </p:grpSpPr>
        <p:grpSp>
          <p:nvGrpSpPr>
            <p:cNvPr id="10" name="组合 9"/>
            <p:cNvGrpSpPr/>
            <p:nvPr/>
          </p:nvGrpSpPr>
          <p:grpSpPr>
            <a:xfrm>
              <a:off x="3298621" y="2599556"/>
              <a:ext cx="5419903" cy="1252572"/>
              <a:chOff x="7360131" y="1857507"/>
              <a:chExt cx="3884945" cy="1252572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7385110" y="2381097"/>
                <a:ext cx="3859966" cy="72898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eaLnBrk="0" hangingPunct="0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比如低俗、色情、暴力，特别是偏政治的，很多时候做了，对品牌有损伤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7360131" y="1857507"/>
                <a:ext cx="3554969" cy="49795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eaLnBrk="0" hangingPunct="0"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不是什么内容都可以做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333470" y="3954918"/>
              <a:ext cx="5525060" cy="1272430"/>
              <a:chOff x="7309954" y="3214177"/>
              <a:chExt cx="3960321" cy="127243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7309954" y="3733387"/>
                <a:ext cx="3859966" cy="75322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要考虑品牌正向性，一定要做一些正面、正能量的内容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7309954" y="3214177"/>
                <a:ext cx="3960321" cy="49795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eaLnBrk="0" hangingPunct="0"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 Light" panose="020B0502040204020203" charset="-122"/>
                    <a:ea typeface="微软雅黑 Light" panose="020B0502040204020203" charset="-122"/>
                  </a:rPr>
                  <a:t>不是所有热点都一定要跟</a:t>
                </a:r>
                <a:endParaRPr lang="zh-CN" altLang="en-US" sz="2400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3333469" y="1742151"/>
              <a:ext cx="27354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>
                  <a:solidFill>
                    <a:schemeClr val="bg1"/>
                  </a:solidFill>
                  <a:latin typeface="+mj-ea"/>
                  <a:ea typeface="+mj-ea"/>
                </a:rPr>
                <a:t>做口碑</a:t>
              </a:r>
              <a:endParaRPr lang="zh-CN" altLang="en-US" sz="4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7445821" y="1945163"/>
            <a:ext cx="2967674" cy="2967674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4674114" y="0"/>
            <a:ext cx="7517886" cy="518195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75002" y="2162678"/>
            <a:ext cx="7641996" cy="31595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做新媒体，传播性比较关键，做任何东西都要“考虑用户为什么会帮你传播”</a:t>
            </a:r>
            <a:endParaRPr lang="en-US" altLang="zh-CN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/>
            <a:endParaRPr lang="en-US" altLang="zh-CN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不是简单地</a:t>
            </a: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Push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（推送）给用户，否则就是强奸方式。很多时候，运营者都只是自己本身认为好，其实很多用户根本不会看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75002" y="3308533"/>
            <a:ext cx="7641996" cy="5003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zh-CN" altLang="en-US" sz="2400" dirty="0">
              <a:solidFill>
                <a:srgbClr val="000000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4462" y="0"/>
            <a:ext cx="952107" cy="248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/>
              <a:t>传播性</a:t>
            </a:r>
            <a:endParaRPr lang="zh-CN" altLang="en-US" sz="4000" dirty="0"/>
          </a:p>
        </p:txBody>
      </p:sp>
      <p:sp>
        <p:nvSpPr>
          <p:cNvPr id="12" name="矩形 11"/>
          <p:cNvSpPr/>
          <p:nvPr/>
        </p:nvSpPr>
        <p:spPr>
          <a:xfrm>
            <a:off x="0" y="6334812"/>
            <a:ext cx="12122870" cy="523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32805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4623700" y="167964"/>
            <a:ext cx="2944600" cy="2944600"/>
          </a:xfrm>
          <a:prstGeom prst="ellipse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579926" y="1329427"/>
            <a:ext cx="50321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latin typeface="+mj-ea"/>
                <a:ea typeface="+mj-ea"/>
              </a:rPr>
              <a:t>运营工作特殊性</a:t>
            </a:r>
            <a:endParaRPr lang="zh-CN" altLang="en-US" sz="5400" b="1" dirty="0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3422" y="3494956"/>
            <a:ext cx="10605154" cy="1384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运营工作的特殊性，决定了做新媒体也是由量变到质变的过程。运营前期靠积累，找一些比较好的自媒体合作。如果是一开始粉丝数不是特别多、文章不太好，可能就比较困难，没办法像做市场一样，花很多钱就可以投放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6" name="矩形 8"/>
          <p:cNvSpPr/>
          <p:nvPr/>
        </p:nvSpPr>
        <p:spPr>
          <a:xfrm>
            <a:off x="2934093" y="5093737"/>
            <a:ext cx="6323815" cy="1422954"/>
          </a:xfrm>
          <a:prstGeom prst="rect">
            <a:avLst/>
          </a:prstGeom>
          <a:noFill/>
          <a:ln w="9525">
            <a:solidFill>
              <a:srgbClr val="93A4AE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例：做微博</a:t>
            </a:r>
            <a:endParaRPr lang="en-US" altLang="zh-CN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需要关联一些大号，大家合作互转，积累到一定程度，自然而然爆发。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570116" y="1683811"/>
            <a:ext cx="5051768" cy="1104469"/>
            <a:chOff x="3570116" y="595402"/>
            <a:chExt cx="5051768" cy="1104469"/>
          </a:xfrm>
        </p:grpSpPr>
        <p:sp>
          <p:nvSpPr>
            <p:cNvPr id="6" name="矩形 5"/>
            <p:cNvSpPr/>
            <p:nvPr/>
          </p:nvSpPr>
          <p:spPr>
            <a:xfrm>
              <a:off x="4635987" y="595402"/>
              <a:ext cx="292002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平台选择 </a:t>
              </a:r>
              <a:endParaRPr lang="zh-CN" altLang="en-US" sz="4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" name="矩形 8"/>
            <p:cNvSpPr/>
            <p:nvPr/>
          </p:nvSpPr>
          <p:spPr>
            <a:xfrm>
              <a:off x="3570116" y="1303288"/>
              <a:ext cx="5051768" cy="3965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不是所有平台都选择，而是哪个平台对你最合适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6"/>
          <p:cNvSpPr/>
          <p:nvPr/>
        </p:nvSpPr>
        <p:spPr>
          <a:xfrm>
            <a:off x="6357316" y="3496166"/>
            <a:ext cx="5051767" cy="16015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 eaLnBrk="0" hangingPunct="0">
              <a:lnSpc>
                <a:spcPct val="14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我的公号在微信、今日头条做。因为我发现微信能积累高质量粉丝，今日头条跟搜索有关。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hangingPunct="0">
              <a:lnSpc>
                <a:spcPct val="14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我更关注的是：我的受众在什么地方，在最少费用的情况下，什么平台能起到不错的效果。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6"/>
          <p:cNvSpPr/>
          <p:nvPr/>
        </p:nvSpPr>
        <p:spPr>
          <a:xfrm>
            <a:off x="782917" y="3572660"/>
            <a:ext cx="4873157" cy="16015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 eaLnBrk="0" hangingPunct="0">
              <a:lnSpc>
                <a:spcPct val="14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微博、微信，大家都用；贴吧、空间，不一定要做，因为它们必须和官方关系搞好。贴吧在做商业化支付，很多厂商做贴吧是需要付费的。空间的商业化趋势比较明显。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096000" y="3628706"/>
            <a:ext cx="0" cy="148943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1" cstate="hq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8678076" y="846734"/>
            <a:ext cx="3528471" cy="24321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 cstate="hq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0" y="835038"/>
            <a:ext cx="3528471" cy="243211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5938121"/>
            <a:ext cx="12192000" cy="848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-6275" y="773589"/>
            <a:ext cx="12192000" cy="848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0" y="1095226"/>
            <a:ext cx="5447803" cy="5447803"/>
          </a:xfrm>
          <a:prstGeom prst="ellipse">
            <a:avLst/>
          </a:prstGeom>
          <a:ln>
            <a:solidFill>
              <a:srgbClr val="93A4AE"/>
            </a:solidFill>
          </a:ln>
        </p:spPr>
      </p:pic>
      <p:sp>
        <p:nvSpPr>
          <p:cNvPr id="18" name="íš1ïdê"/>
          <p:cNvSpPr txBox="1"/>
          <p:nvPr/>
        </p:nvSpPr>
        <p:spPr>
          <a:xfrm>
            <a:off x="5775398" y="2187305"/>
            <a:ext cx="57372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</a:rPr>
              <a:t>做新媒体、用户运营、社区、活动或其他，都要注意灵活性，大家不要过于遵守教条，不是按步骤、方式来做就一定对。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7" name="íṡlïďè" title="MJ8JxobmQhO5YsZmEcy6DZVp0AZTfE39zvT5PAyas4bMl"/>
          <p:cNvGrpSpPr/>
          <p:nvPr/>
        </p:nvGrpSpPr>
        <p:grpSpPr>
          <a:xfrm>
            <a:off x="4804636" y="2385962"/>
            <a:ext cx="803026" cy="803022"/>
            <a:chOff x="2406923" y="2845390"/>
            <a:chExt cx="571222" cy="571221"/>
          </a:xfrm>
        </p:grpSpPr>
        <p:sp>
          <p:nvSpPr>
            <p:cNvPr id="15" name="ïş1îďe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íṥľïḓe" title="ry6MHxwOH8WsTKLSa514qPVJnvhhWFnRDjZGIbRZNsFBp"/>
            <p:cNvSpPr>
              <a:spLocks noChangeAspect="1"/>
            </p:cNvSpPr>
            <p:nvPr/>
          </p:nvSpPr>
          <p:spPr bwMode="auto">
            <a:xfrm>
              <a:off x="2540113" y="3023891"/>
              <a:ext cx="304842" cy="214214"/>
            </a:xfrm>
            <a:custGeom>
              <a:avLst/>
              <a:gdLst>
                <a:gd name="connsiteX0" fmla="*/ 450100 w 607639"/>
                <a:gd name="connsiteY0" fmla="*/ 313203 h 426991"/>
                <a:gd name="connsiteX1" fmla="*/ 450100 w 607639"/>
                <a:gd name="connsiteY1" fmla="*/ 403167 h 426991"/>
                <a:gd name="connsiteX2" fmla="*/ 585744 w 607639"/>
                <a:gd name="connsiteY2" fmla="*/ 403167 h 426991"/>
                <a:gd name="connsiteX3" fmla="*/ 586100 w 607639"/>
                <a:gd name="connsiteY3" fmla="*/ 313203 h 426991"/>
                <a:gd name="connsiteX4" fmla="*/ 530294 w 607639"/>
                <a:gd name="connsiteY4" fmla="*/ 313203 h 426991"/>
                <a:gd name="connsiteX5" fmla="*/ 530116 w 607639"/>
                <a:gd name="connsiteY5" fmla="*/ 313203 h 426991"/>
                <a:gd name="connsiteX6" fmla="*/ 529760 w 607639"/>
                <a:gd name="connsiteY6" fmla="*/ 313203 h 426991"/>
                <a:gd name="connsiteX7" fmla="*/ 450901 w 607639"/>
                <a:gd name="connsiteY7" fmla="*/ 313203 h 426991"/>
                <a:gd name="connsiteX8" fmla="*/ 236309 w 607639"/>
                <a:gd name="connsiteY8" fmla="*/ 313203 h 426991"/>
                <a:gd name="connsiteX9" fmla="*/ 236309 w 607639"/>
                <a:gd name="connsiteY9" fmla="*/ 403167 h 426991"/>
                <a:gd name="connsiteX10" fmla="*/ 371953 w 607639"/>
                <a:gd name="connsiteY10" fmla="*/ 403167 h 426991"/>
                <a:gd name="connsiteX11" fmla="*/ 372754 w 607639"/>
                <a:gd name="connsiteY11" fmla="*/ 313203 h 426991"/>
                <a:gd name="connsiteX12" fmla="*/ 237110 w 607639"/>
                <a:gd name="connsiteY12" fmla="*/ 313203 h 426991"/>
                <a:gd name="connsiteX13" fmla="*/ 22519 w 607639"/>
                <a:gd name="connsiteY13" fmla="*/ 313203 h 426991"/>
                <a:gd name="connsiteX14" fmla="*/ 22519 w 607639"/>
                <a:gd name="connsiteY14" fmla="*/ 403167 h 426991"/>
                <a:gd name="connsiteX15" fmla="*/ 158163 w 607639"/>
                <a:gd name="connsiteY15" fmla="*/ 403167 h 426991"/>
                <a:gd name="connsiteX16" fmla="*/ 158964 w 607639"/>
                <a:gd name="connsiteY16" fmla="*/ 313203 h 426991"/>
                <a:gd name="connsiteX17" fmla="*/ 91498 w 607639"/>
                <a:gd name="connsiteY17" fmla="*/ 313203 h 426991"/>
                <a:gd name="connsiteX18" fmla="*/ 91231 w 607639"/>
                <a:gd name="connsiteY18" fmla="*/ 313203 h 426991"/>
                <a:gd name="connsiteX19" fmla="*/ 90964 w 607639"/>
                <a:gd name="connsiteY19" fmla="*/ 313203 h 426991"/>
                <a:gd name="connsiteX20" fmla="*/ 23320 w 607639"/>
                <a:gd name="connsiteY20" fmla="*/ 313203 h 426991"/>
                <a:gd name="connsiteX21" fmla="*/ 91409 w 607639"/>
                <a:gd name="connsiteY21" fmla="*/ 224751 h 426991"/>
                <a:gd name="connsiteX22" fmla="*/ 530294 w 607639"/>
                <a:gd name="connsiteY22" fmla="*/ 224751 h 426991"/>
                <a:gd name="connsiteX23" fmla="*/ 540084 w 607639"/>
                <a:gd name="connsiteY23" fmla="*/ 234530 h 426991"/>
                <a:gd name="connsiteX24" fmla="*/ 540084 w 607639"/>
                <a:gd name="connsiteY24" fmla="*/ 292135 h 426991"/>
                <a:gd name="connsiteX25" fmla="*/ 586456 w 607639"/>
                <a:gd name="connsiteY25" fmla="*/ 292135 h 426991"/>
                <a:gd name="connsiteX26" fmla="*/ 607639 w 607639"/>
                <a:gd name="connsiteY26" fmla="*/ 313203 h 426991"/>
                <a:gd name="connsiteX27" fmla="*/ 607639 w 607639"/>
                <a:gd name="connsiteY27" fmla="*/ 403167 h 426991"/>
                <a:gd name="connsiteX28" fmla="*/ 586456 w 607639"/>
                <a:gd name="connsiteY28" fmla="*/ 426991 h 426991"/>
                <a:gd name="connsiteX29" fmla="*/ 451524 w 607639"/>
                <a:gd name="connsiteY29" fmla="*/ 426991 h 426991"/>
                <a:gd name="connsiteX30" fmla="*/ 427582 w 607639"/>
                <a:gd name="connsiteY30" fmla="*/ 403167 h 426991"/>
                <a:gd name="connsiteX31" fmla="*/ 427582 w 607639"/>
                <a:gd name="connsiteY31" fmla="*/ 313203 h 426991"/>
                <a:gd name="connsiteX32" fmla="*/ 451524 w 607639"/>
                <a:gd name="connsiteY32" fmla="*/ 292135 h 426991"/>
                <a:gd name="connsiteX33" fmla="*/ 517566 w 607639"/>
                <a:gd name="connsiteY33" fmla="*/ 292135 h 426991"/>
                <a:gd name="connsiteX34" fmla="*/ 517566 w 607639"/>
                <a:gd name="connsiteY34" fmla="*/ 247242 h 426991"/>
                <a:gd name="connsiteX35" fmla="*/ 315079 w 607639"/>
                <a:gd name="connsiteY35" fmla="*/ 247242 h 426991"/>
                <a:gd name="connsiteX36" fmla="*/ 315079 w 607639"/>
                <a:gd name="connsiteY36" fmla="*/ 292135 h 426991"/>
                <a:gd name="connsiteX37" fmla="*/ 372665 w 607639"/>
                <a:gd name="connsiteY37" fmla="*/ 292135 h 426991"/>
                <a:gd name="connsiteX38" fmla="*/ 393849 w 607639"/>
                <a:gd name="connsiteY38" fmla="*/ 313203 h 426991"/>
                <a:gd name="connsiteX39" fmla="*/ 393849 w 607639"/>
                <a:gd name="connsiteY39" fmla="*/ 403167 h 426991"/>
                <a:gd name="connsiteX40" fmla="*/ 372665 w 607639"/>
                <a:gd name="connsiteY40" fmla="*/ 426991 h 426991"/>
                <a:gd name="connsiteX41" fmla="*/ 237733 w 607639"/>
                <a:gd name="connsiteY41" fmla="*/ 426991 h 426991"/>
                <a:gd name="connsiteX42" fmla="*/ 213791 w 607639"/>
                <a:gd name="connsiteY42" fmla="*/ 403167 h 426991"/>
                <a:gd name="connsiteX43" fmla="*/ 213791 w 607639"/>
                <a:gd name="connsiteY43" fmla="*/ 313203 h 426991"/>
                <a:gd name="connsiteX44" fmla="*/ 237733 w 607639"/>
                <a:gd name="connsiteY44" fmla="*/ 292135 h 426991"/>
                <a:gd name="connsiteX45" fmla="*/ 292561 w 607639"/>
                <a:gd name="connsiteY45" fmla="*/ 292135 h 426991"/>
                <a:gd name="connsiteX46" fmla="*/ 292561 w 607639"/>
                <a:gd name="connsiteY46" fmla="*/ 247242 h 426991"/>
                <a:gd name="connsiteX47" fmla="*/ 101288 w 607639"/>
                <a:gd name="connsiteY47" fmla="*/ 247242 h 426991"/>
                <a:gd name="connsiteX48" fmla="*/ 101288 w 607639"/>
                <a:gd name="connsiteY48" fmla="*/ 292135 h 426991"/>
                <a:gd name="connsiteX49" fmla="*/ 158875 w 607639"/>
                <a:gd name="connsiteY49" fmla="*/ 292135 h 426991"/>
                <a:gd name="connsiteX50" fmla="*/ 180058 w 607639"/>
                <a:gd name="connsiteY50" fmla="*/ 313203 h 426991"/>
                <a:gd name="connsiteX51" fmla="*/ 180058 w 607639"/>
                <a:gd name="connsiteY51" fmla="*/ 403167 h 426991"/>
                <a:gd name="connsiteX52" fmla="*/ 158875 w 607639"/>
                <a:gd name="connsiteY52" fmla="*/ 426991 h 426991"/>
                <a:gd name="connsiteX53" fmla="*/ 24032 w 607639"/>
                <a:gd name="connsiteY53" fmla="*/ 426991 h 426991"/>
                <a:gd name="connsiteX54" fmla="*/ 0 w 607639"/>
                <a:gd name="connsiteY54" fmla="*/ 403167 h 426991"/>
                <a:gd name="connsiteX55" fmla="*/ 0 w 607639"/>
                <a:gd name="connsiteY55" fmla="*/ 313203 h 426991"/>
                <a:gd name="connsiteX56" fmla="*/ 24032 w 607639"/>
                <a:gd name="connsiteY56" fmla="*/ 292135 h 426991"/>
                <a:gd name="connsiteX57" fmla="*/ 78770 w 607639"/>
                <a:gd name="connsiteY57" fmla="*/ 292135 h 426991"/>
                <a:gd name="connsiteX58" fmla="*/ 78770 w 607639"/>
                <a:gd name="connsiteY58" fmla="*/ 234530 h 426991"/>
                <a:gd name="connsiteX59" fmla="*/ 91409 w 607639"/>
                <a:gd name="connsiteY59" fmla="*/ 224751 h 426991"/>
                <a:gd name="connsiteX60" fmla="*/ 236326 w 607639"/>
                <a:gd name="connsiteY60" fmla="*/ 21066 h 426991"/>
                <a:gd name="connsiteX61" fmla="*/ 236326 w 607639"/>
                <a:gd name="connsiteY61" fmla="*/ 111021 h 426991"/>
                <a:gd name="connsiteX62" fmla="*/ 371758 w 607639"/>
                <a:gd name="connsiteY62" fmla="*/ 111021 h 426991"/>
                <a:gd name="connsiteX63" fmla="*/ 372380 w 607639"/>
                <a:gd name="connsiteY63" fmla="*/ 21066 h 426991"/>
                <a:gd name="connsiteX64" fmla="*/ 237127 w 607639"/>
                <a:gd name="connsiteY64" fmla="*/ 21066 h 426991"/>
                <a:gd name="connsiteX65" fmla="*/ 237750 w 607639"/>
                <a:gd name="connsiteY65" fmla="*/ 0 h 426991"/>
                <a:gd name="connsiteX66" fmla="*/ 372647 w 607639"/>
                <a:gd name="connsiteY66" fmla="*/ 0 h 426991"/>
                <a:gd name="connsiteX67" fmla="*/ 393825 w 607639"/>
                <a:gd name="connsiteY67" fmla="*/ 21066 h 426991"/>
                <a:gd name="connsiteX68" fmla="*/ 393825 w 607639"/>
                <a:gd name="connsiteY68" fmla="*/ 111021 h 426991"/>
                <a:gd name="connsiteX69" fmla="*/ 372647 w 607639"/>
                <a:gd name="connsiteY69" fmla="*/ 134843 h 426991"/>
                <a:gd name="connsiteX70" fmla="*/ 315076 w 607639"/>
                <a:gd name="connsiteY70" fmla="*/ 134843 h 426991"/>
                <a:gd name="connsiteX71" fmla="*/ 315076 w 607639"/>
                <a:gd name="connsiteY71" fmla="*/ 191020 h 426991"/>
                <a:gd name="connsiteX72" fmla="*/ 292563 w 607639"/>
                <a:gd name="connsiteY72" fmla="*/ 191020 h 426991"/>
                <a:gd name="connsiteX73" fmla="*/ 292563 w 607639"/>
                <a:gd name="connsiteY73" fmla="*/ 134843 h 426991"/>
                <a:gd name="connsiteX74" fmla="*/ 237750 w 607639"/>
                <a:gd name="connsiteY74" fmla="*/ 134843 h 426991"/>
                <a:gd name="connsiteX75" fmla="*/ 213813 w 607639"/>
                <a:gd name="connsiteY75" fmla="*/ 111021 h 426991"/>
                <a:gd name="connsiteX76" fmla="*/ 213813 w 607639"/>
                <a:gd name="connsiteY76" fmla="*/ 21066 h 426991"/>
                <a:gd name="connsiteX77" fmla="*/ 237750 w 607639"/>
                <a:gd name="connsiteY77" fmla="*/ 0 h 42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607639" h="426991">
                  <a:moveTo>
                    <a:pt x="450100" y="313203"/>
                  </a:moveTo>
                  <a:lnTo>
                    <a:pt x="450100" y="403167"/>
                  </a:lnTo>
                  <a:lnTo>
                    <a:pt x="585744" y="403167"/>
                  </a:lnTo>
                  <a:lnTo>
                    <a:pt x="586100" y="313203"/>
                  </a:lnTo>
                  <a:lnTo>
                    <a:pt x="530294" y="313203"/>
                  </a:lnTo>
                  <a:cubicBezTo>
                    <a:pt x="530294" y="313203"/>
                    <a:pt x="530116" y="313203"/>
                    <a:pt x="530116" y="313203"/>
                  </a:cubicBezTo>
                  <a:cubicBezTo>
                    <a:pt x="530027" y="313203"/>
                    <a:pt x="529849" y="313203"/>
                    <a:pt x="529760" y="313203"/>
                  </a:cubicBezTo>
                  <a:lnTo>
                    <a:pt x="450901" y="313203"/>
                  </a:lnTo>
                  <a:close/>
                  <a:moveTo>
                    <a:pt x="236309" y="313203"/>
                  </a:moveTo>
                  <a:lnTo>
                    <a:pt x="236309" y="403167"/>
                  </a:lnTo>
                  <a:lnTo>
                    <a:pt x="371953" y="403167"/>
                  </a:lnTo>
                  <a:lnTo>
                    <a:pt x="372754" y="313203"/>
                  </a:lnTo>
                  <a:lnTo>
                    <a:pt x="237110" y="313203"/>
                  </a:lnTo>
                  <a:close/>
                  <a:moveTo>
                    <a:pt x="22519" y="313203"/>
                  </a:moveTo>
                  <a:lnTo>
                    <a:pt x="22519" y="403167"/>
                  </a:lnTo>
                  <a:lnTo>
                    <a:pt x="158163" y="403167"/>
                  </a:lnTo>
                  <a:lnTo>
                    <a:pt x="158964" y="313203"/>
                  </a:lnTo>
                  <a:lnTo>
                    <a:pt x="91498" y="313203"/>
                  </a:lnTo>
                  <a:cubicBezTo>
                    <a:pt x="91409" y="313203"/>
                    <a:pt x="91320" y="313203"/>
                    <a:pt x="91231" y="313203"/>
                  </a:cubicBezTo>
                  <a:cubicBezTo>
                    <a:pt x="91231" y="313203"/>
                    <a:pt x="90964" y="313203"/>
                    <a:pt x="90964" y="313203"/>
                  </a:cubicBezTo>
                  <a:lnTo>
                    <a:pt x="23320" y="313203"/>
                  </a:lnTo>
                  <a:close/>
                  <a:moveTo>
                    <a:pt x="91409" y="224751"/>
                  </a:moveTo>
                  <a:lnTo>
                    <a:pt x="530294" y="224751"/>
                  </a:lnTo>
                  <a:cubicBezTo>
                    <a:pt x="536435" y="224751"/>
                    <a:pt x="540084" y="228396"/>
                    <a:pt x="540084" y="234530"/>
                  </a:cubicBezTo>
                  <a:lnTo>
                    <a:pt x="540084" y="292135"/>
                  </a:lnTo>
                  <a:lnTo>
                    <a:pt x="586456" y="292135"/>
                  </a:lnTo>
                  <a:cubicBezTo>
                    <a:pt x="598917" y="292135"/>
                    <a:pt x="607639" y="300847"/>
                    <a:pt x="607639" y="313203"/>
                  </a:cubicBezTo>
                  <a:lnTo>
                    <a:pt x="607639" y="403167"/>
                  </a:lnTo>
                  <a:cubicBezTo>
                    <a:pt x="607639" y="415524"/>
                    <a:pt x="598917" y="426991"/>
                    <a:pt x="586456" y="426991"/>
                  </a:cubicBezTo>
                  <a:lnTo>
                    <a:pt x="451524" y="426991"/>
                  </a:lnTo>
                  <a:cubicBezTo>
                    <a:pt x="439152" y="426991"/>
                    <a:pt x="427582" y="415524"/>
                    <a:pt x="427582" y="403167"/>
                  </a:cubicBezTo>
                  <a:lnTo>
                    <a:pt x="427582" y="313203"/>
                  </a:lnTo>
                  <a:cubicBezTo>
                    <a:pt x="427582" y="300847"/>
                    <a:pt x="439152" y="292135"/>
                    <a:pt x="451524" y="292135"/>
                  </a:cubicBezTo>
                  <a:lnTo>
                    <a:pt x="517566" y="292135"/>
                  </a:lnTo>
                  <a:lnTo>
                    <a:pt x="517566" y="247242"/>
                  </a:lnTo>
                  <a:lnTo>
                    <a:pt x="315079" y="247242"/>
                  </a:lnTo>
                  <a:lnTo>
                    <a:pt x="315079" y="292135"/>
                  </a:lnTo>
                  <a:lnTo>
                    <a:pt x="372665" y="292135"/>
                  </a:lnTo>
                  <a:cubicBezTo>
                    <a:pt x="385126" y="292135"/>
                    <a:pt x="393849" y="300847"/>
                    <a:pt x="393849" y="313203"/>
                  </a:cubicBezTo>
                  <a:lnTo>
                    <a:pt x="393849" y="403167"/>
                  </a:lnTo>
                  <a:cubicBezTo>
                    <a:pt x="393849" y="415524"/>
                    <a:pt x="385126" y="426991"/>
                    <a:pt x="372665" y="426991"/>
                  </a:cubicBezTo>
                  <a:lnTo>
                    <a:pt x="237733" y="426991"/>
                  </a:lnTo>
                  <a:cubicBezTo>
                    <a:pt x="225362" y="426991"/>
                    <a:pt x="213791" y="415524"/>
                    <a:pt x="213791" y="403167"/>
                  </a:cubicBezTo>
                  <a:lnTo>
                    <a:pt x="213791" y="313203"/>
                  </a:lnTo>
                  <a:cubicBezTo>
                    <a:pt x="213791" y="300847"/>
                    <a:pt x="225362" y="292135"/>
                    <a:pt x="237733" y="292135"/>
                  </a:cubicBezTo>
                  <a:lnTo>
                    <a:pt x="292561" y="292135"/>
                  </a:lnTo>
                  <a:lnTo>
                    <a:pt x="292561" y="247242"/>
                  </a:lnTo>
                  <a:lnTo>
                    <a:pt x="101288" y="247242"/>
                  </a:lnTo>
                  <a:lnTo>
                    <a:pt x="101288" y="292135"/>
                  </a:lnTo>
                  <a:lnTo>
                    <a:pt x="158875" y="292135"/>
                  </a:lnTo>
                  <a:cubicBezTo>
                    <a:pt x="171335" y="292135"/>
                    <a:pt x="180058" y="300847"/>
                    <a:pt x="180058" y="313203"/>
                  </a:cubicBezTo>
                  <a:lnTo>
                    <a:pt x="180058" y="403167"/>
                  </a:lnTo>
                  <a:cubicBezTo>
                    <a:pt x="180058" y="415524"/>
                    <a:pt x="171335" y="426991"/>
                    <a:pt x="158875" y="426991"/>
                  </a:cubicBezTo>
                  <a:lnTo>
                    <a:pt x="24032" y="426991"/>
                  </a:lnTo>
                  <a:cubicBezTo>
                    <a:pt x="11571" y="426991"/>
                    <a:pt x="0" y="415524"/>
                    <a:pt x="0" y="403167"/>
                  </a:cubicBezTo>
                  <a:lnTo>
                    <a:pt x="0" y="313203"/>
                  </a:lnTo>
                  <a:cubicBezTo>
                    <a:pt x="0" y="300847"/>
                    <a:pt x="11571" y="292135"/>
                    <a:pt x="24032" y="292135"/>
                  </a:cubicBezTo>
                  <a:lnTo>
                    <a:pt x="78770" y="292135"/>
                  </a:lnTo>
                  <a:lnTo>
                    <a:pt x="78770" y="234530"/>
                  </a:lnTo>
                  <a:cubicBezTo>
                    <a:pt x="78770" y="228396"/>
                    <a:pt x="85178" y="224751"/>
                    <a:pt x="91409" y="224751"/>
                  </a:cubicBezTo>
                  <a:close/>
                  <a:moveTo>
                    <a:pt x="236326" y="21066"/>
                  </a:moveTo>
                  <a:lnTo>
                    <a:pt x="236326" y="111021"/>
                  </a:lnTo>
                  <a:lnTo>
                    <a:pt x="371758" y="111021"/>
                  </a:lnTo>
                  <a:lnTo>
                    <a:pt x="372380" y="21066"/>
                  </a:lnTo>
                  <a:lnTo>
                    <a:pt x="237127" y="21066"/>
                  </a:lnTo>
                  <a:close/>
                  <a:moveTo>
                    <a:pt x="237750" y="0"/>
                  </a:moveTo>
                  <a:lnTo>
                    <a:pt x="372647" y="0"/>
                  </a:lnTo>
                  <a:cubicBezTo>
                    <a:pt x="385105" y="0"/>
                    <a:pt x="393825" y="8711"/>
                    <a:pt x="393825" y="21066"/>
                  </a:cubicBezTo>
                  <a:lnTo>
                    <a:pt x="393825" y="111021"/>
                  </a:lnTo>
                  <a:cubicBezTo>
                    <a:pt x="393825" y="123376"/>
                    <a:pt x="385105" y="134843"/>
                    <a:pt x="372647" y="134843"/>
                  </a:cubicBezTo>
                  <a:lnTo>
                    <a:pt x="315076" y="134843"/>
                  </a:lnTo>
                  <a:lnTo>
                    <a:pt x="315076" y="191020"/>
                  </a:lnTo>
                  <a:lnTo>
                    <a:pt x="292563" y="191020"/>
                  </a:lnTo>
                  <a:lnTo>
                    <a:pt x="292563" y="134843"/>
                  </a:lnTo>
                  <a:lnTo>
                    <a:pt x="237750" y="134843"/>
                  </a:lnTo>
                  <a:cubicBezTo>
                    <a:pt x="225381" y="134843"/>
                    <a:pt x="213813" y="123376"/>
                    <a:pt x="213813" y="111021"/>
                  </a:cubicBezTo>
                  <a:lnTo>
                    <a:pt x="213813" y="21066"/>
                  </a:lnTo>
                  <a:cubicBezTo>
                    <a:pt x="213813" y="8711"/>
                    <a:pt x="225381" y="0"/>
                    <a:pt x="237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" name="iSlíḍê" title="MJ8JxobmQhO5YsZmEcy6DZVp0AZTfE39zvT5PAyas4bMl"/>
          <p:cNvGrpSpPr/>
          <p:nvPr/>
        </p:nvGrpSpPr>
        <p:grpSpPr>
          <a:xfrm>
            <a:off x="4804636" y="4479720"/>
            <a:ext cx="803026" cy="803022"/>
            <a:chOff x="2406923" y="2845390"/>
            <a:chExt cx="571222" cy="571221"/>
          </a:xfrm>
        </p:grpSpPr>
        <p:sp>
          <p:nvSpPr>
            <p:cNvPr id="11" name="íslïďê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îṥ1ïḑê" title="ry6MHxwOH8WsTKLSa514qPVJnvhhWFnRDjZGIbRZNsFBp"/>
            <p:cNvSpPr>
              <a:spLocks noChangeAspect="1"/>
            </p:cNvSpPr>
            <p:nvPr/>
          </p:nvSpPr>
          <p:spPr bwMode="auto">
            <a:xfrm>
              <a:off x="2540113" y="2978777"/>
              <a:ext cx="304842" cy="304441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5775399" y="3753087"/>
            <a:ext cx="575296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307963" y="797349"/>
            <a:ext cx="2672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</a:rPr>
              <a:t>灵活性</a:t>
            </a:r>
            <a:endParaRPr lang="zh-CN" altLang="en-U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íš1ïdê"/>
          <p:cNvSpPr txBox="1"/>
          <p:nvPr/>
        </p:nvSpPr>
        <p:spPr>
          <a:xfrm>
            <a:off x="5775399" y="4096396"/>
            <a:ext cx="57372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</a:rPr>
              <a:t>有可能时代变了，某种思维方式一年之后就不一定奏效了，很多都是在不断试错和摸索地过程中总结出来的，不是按步骤执行就能有效的原则。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064883" y="1693376"/>
            <a:ext cx="1158240" cy="540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4114" y="1676049"/>
            <a:ext cx="7517886" cy="5181951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325120" y="292240"/>
            <a:ext cx="142240" cy="851998"/>
          </a:xfrm>
          <a:prstGeom prst="rect">
            <a:avLst/>
          </a:prstGeom>
          <a:solidFill>
            <a:srgbClr val="849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467360" y="395534"/>
            <a:ext cx="547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eaLnBrk="0" hangingPunct="0"/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比较好的新媒体运营平台</a:t>
            </a:r>
            <a:endParaRPr lang="zh-CN" altLang="en-US" sz="36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2" name="ïSļidê"/>
          <p:cNvSpPr/>
          <p:nvPr/>
        </p:nvSpPr>
        <p:spPr bwMode="auto">
          <a:xfrm>
            <a:off x="4670556" y="2245920"/>
            <a:ext cx="411868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3" name="îṧḻïḑé"/>
          <p:cNvSpPr/>
          <p:nvPr/>
        </p:nvSpPr>
        <p:spPr bwMode="auto">
          <a:xfrm>
            <a:off x="4670556" y="3345235"/>
            <a:ext cx="411868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4" name="îṩļîḍé"/>
          <p:cNvSpPr/>
          <p:nvPr/>
        </p:nvSpPr>
        <p:spPr bwMode="auto">
          <a:xfrm>
            <a:off x="4670556" y="4367740"/>
            <a:ext cx="411868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î$ļiḋé"/>
          <p:cNvSpPr/>
          <p:nvPr/>
        </p:nvSpPr>
        <p:spPr bwMode="auto">
          <a:xfrm>
            <a:off x="4670556" y="5467055"/>
            <a:ext cx="411868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6" name="ïṥ1íḍê"/>
          <p:cNvSpPr/>
          <p:nvPr/>
        </p:nvSpPr>
        <p:spPr>
          <a:xfrm>
            <a:off x="2802273" y="5294467"/>
            <a:ext cx="1619255" cy="783621"/>
          </a:xfrm>
          <a:custGeom>
            <a:avLst/>
            <a:gdLst>
              <a:gd name="connsiteX0" fmla="*/ 0 w 1469290"/>
              <a:gd name="connsiteY0" fmla="*/ 0 h 587716"/>
              <a:gd name="connsiteX1" fmla="*/ 1175432 w 1469290"/>
              <a:gd name="connsiteY1" fmla="*/ 0 h 587716"/>
              <a:gd name="connsiteX2" fmla="*/ 1469290 w 1469290"/>
              <a:gd name="connsiteY2" fmla="*/ 293858 h 587716"/>
              <a:gd name="connsiteX3" fmla="*/ 1175432 w 1469290"/>
              <a:gd name="connsiteY3" fmla="*/ 587716 h 587716"/>
              <a:gd name="connsiteX4" fmla="*/ 0 w 1469290"/>
              <a:gd name="connsiteY4" fmla="*/ 587716 h 587716"/>
              <a:gd name="connsiteX5" fmla="*/ 293858 w 1469290"/>
              <a:gd name="connsiteY5" fmla="*/ 293858 h 587716"/>
              <a:gd name="connsiteX6" fmla="*/ 0 w 1469290"/>
              <a:gd name="connsiteY6" fmla="*/ 0 h 58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9290" h="587716">
                <a:moveTo>
                  <a:pt x="0" y="0"/>
                </a:moveTo>
                <a:lnTo>
                  <a:pt x="1175432" y="0"/>
                </a:lnTo>
                <a:lnTo>
                  <a:pt x="1469290" y="293858"/>
                </a:lnTo>
                <a:lnTo>
                  <a:pt x="1175432" y="587716"/>
                </a:lnTo>
                <a:lnTo>
                  <a:pt x="0" y="587716"/>
                </a:lnTo>
                <a:lnTo>
                  <a:pt x="293858" y="293858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组合 1"/>
          <p:cNvGrpSpPr/>
          <p:nvPr/>
        </p:nvGrpSpPr>
        <p:grpSpPr>
          <a:xfrm>
            <a:off x="1104980" y="1962851"/>
            <a:ext cx="3316548" cy="944121"/>
            <a:chOff x="1104980" y="1962851"/>
            <a:chExt cx="3316548" cy="944121"/>
          </a:xfrm>
        </p:grpSpPr>
        <p:sp>
          <p:nvSpPr>
            <p:cNvPr id="4" name="ïṣļíḋe"/>
            <p:cNvSpPr/>
            <p:nvPr/>
          </p:nvSpPr>
          <p:spPr>
            <a:xfrm>
              <a:off x="1104980" y="1962851"/>
              <a:ext cx="1950910" cy="94412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ï$ḷîḑe"/>
            <p:cNvSpPr/>
            <p:nvPr/>
          </p:nvSpPr>
          <p:spPr>
            <a:xfrm>
              <a:off x="2802273" y="2043101"/>
              <a:ext cx="1619255" cy="783621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weibo-logo_36895"/>
            <p:cNvSpPr>
              <a:spLocks noChangeAspect="1"/>
            </p:cNvSpPr>
            <p:nvPr/>
          </p:nvSpPr>
          <p:spPr bwMode="auto">
            <a:xfrm>
              <a:off x="1781772" y="2168071"/>
              <a:ext cx="597325" cy="537674"/>
            </a:xfrm>
            <a:custGeom>
              <a:avLst/>
              <a:gdLst>
                <a:gd name="T0" fmla="*/ 400 w 530"/>
                <a:gd name="T1" fmla="*/ 235 h 468"/>
                <a:gd name="T2" fmla="*/ 385 w 530"/>
                <a:gd name="T3" fmla="*/ 205 h 468"/>
                <a:gd name="T4" fmla="*/ 342 w 530"/>
                <a:gd name="T5" fmla="*/ 147 h 468"/>
                <a:gd name="T6" fmla="*/ 284 w 530"/>
                <a:gd name="T7" fmla="*/ 157 h 468"/>
                <a:gd name="T8" fmla="*/ 253 w 530"/>
                <a:gd name="T9" fmla="*/ 168 h 468"/>
                <a:gd name="T10" fmla="*/ 258 w 530"/>
                <a:gd name="T11" fmla="*/ 125 h 468"/>
                <a:gd name="T12" fmla="*/ 217 w 530"/>
                <a:gd name="T13" fmla="*/ 86 h 468"/>
                <a:gd name="T14" fmla="*/ 173 w 530"/>
                <a:gd name="T15" fmla="*/ 96 h 468"/>
                <a:gd name="T16" fmla="*/ 10 w 530"/>
                <a:gd name="T17" fmla="*/ 262 h 468"/>
                <a:gd name="T18" fmla="*/ 0 w 530"/>
                <a:gd name="T19" fmla="*/ 318 h 468"/>
                <a:gd name="T20" fmla="*/ 63 w 530"/>
                <a:gd name="T21" fmla="*/ 414 h 468"/>
                <a:gd name="T22" fmla="*/ 303 w 530"/>
                <a:gd name="T23" fmla="*/ 445 h 468"/>
                <a:gd name="T24" fmla="*/ 431 w 530"/>
                <a:gd name="T25" fmla="*/ 361 h 468"/>
                <a:gd name="T26" fmla="*/ 400 w 530"/>
                <a:gd name="T27" fmla="*/ 235 h 468"/>
                <a:gd name="T28" fmla="*/ 349 w 530"/>
                <a:gd name="T29" fmla="*/ 351 h 468"/>
                <a:gd name="T30" fmla="*/ 288 w 530"/>
                <a:gd name="T31" fmla="*/ 399 h 468"/>
                <a:gd name="T32" fmla="*/ 120 w 530"/>
                <a:gd name="T33" fmla="*/ 406 h 468"/>
                <a:gd name="T34" fmla="*/ 85 w 530"/>
                <a:gd name="T35" fmla="*/ 386 h 468"/>
                <a:gd name="T36" fmla="*/ 74 w 530"/>
                <a:gd name="T37" fmla="*/ 270 h 468"/>
                <a:gd name="T38" fmla="*/ 188 w 530"/>
                <a:gd name="T39" fmla="*/ 214 h 468"/>
                <a:gd name="T40" fmla="*/ 219 w 530"/>
                <a:gd name="T41" fmla="*/ 212 h 468"/>
                <a:gd name="T42" fmla="*/ 341 w 530"/>
                <a:gd name="T43" fmla="*/ 256 h 468"/>
                <a:gd name="T44" fmla="*/ 349 w 530"/>
                <a:gd name="T45" fmla="*/ 351 h 468"/>
                <a:gd name="T46" fmla="*/ 530 w 530"/>
                <a:gd name="T47" fmla="*/ 154 h 468"/>
                <a:gd name="T48" fmla="*/ 513 w 530"/>
                <a:gd name="T49" fmla="*/ 178 h 468"/>
                <a:gd name="T50" fmla="*/ 492 w 530"/>
                <a:gd name="T51" fmla="*/ 155 h 468"/>
                <a:gd name="T52" fmla="*/ 375 w 530"/>
                <a:gd name="T53" fmla="*/ 38 h 468"/>
                <a:gd name="T54" fmla="*/ 352 w 530"/>
                <a:gd name="T55" fmla="*/ 18 h 468"/>
                <a:gd name="T56" fmla="*/ 377 w 530"/>
                <a:gd name="T57" fmla="*/ 0 h 468"/>
                <a:gd name="T58" fmla="*/ 530 w 530"/>
                <a:gd name="T59" fmla="*/ 154 h 468"/>
                <a:gd name="T60" fmla="*/ 455 w 530"/>
                <a:gd name="T61" fmla="*/ 152 h 468"/>
                <a:gd name="T62" fmla="*/ 443 w 530"/>
                <a:gd name="T63" fmla="*/ 178 h 468"/>
                <a:gd name="T64" fmla="*/ 419 w 530"/>
                <a:gd name="T65" fmla="*/ 163 h 468"/>
                <a:gd name="T66" fmla="*/ 366 w 530"/>
                <a:gd name="T67" fmla="*/ 111 h 468"/>
                <a:gd name="T68" fmla="*/ 351 w 530"/>
                <a:gd name="T69" fmla="*/ 90 h 468"/>
                <a:gd name="T70" fmla="*/ 373 w 530"/>
                <a:gd name="T71" fmla="*/ 74 h 468"/>
                <a:gd name="T72" fmla="*/ 391 w 530"/>
                <a:gd name="T73" fmla="*/ 80 h 468"/>
                <a:gd name="T74" fmla="*/ 455 w 530"/>
                <a:gd name="T75" fmla="*/ 152 h 468"/>
                <a:gd name="T76" fmla="*/ 233 w 530"/>
                <a:gd name="T77" fmla="*/ 351 h 468"/>
                <a:gd name="T78" fmla="*/ 151 w 530"/>
                <a:gd name="T79" fmla="*/ 368 h 468"/>
                <a:gd name="T80" fmla="*/ 138 w 530"/>
                <a:gd name="T81" fmla="*/ 286 h 468"/>
                <a:gd name="T82" fmla="*/ 189 w 530"/>
                <a:gd name="T83" fmla="*/ 266 h 468"/>
                <a:gd name="T84" fmla="*/ 214 w 530"/>
                <a:gd name="T85" fmla="*/ 272 h 468"/>
                <a:gd name="T86" fmla="*/ 233 w 530"/>
                <a:gd name="T87" fmla="*/ 351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0" h="468">
                  <a:moveTo>
                    <a:pt x="400" y="235"/>
                  </a:moveTo>
                  <a:cubicBezTo>
                    <a:pt x="380" y="226"/>
                    <a:pt x="380" y="226"/>
                    <a:pt x="385" y="205"/>
                  </a:cubicBezTo>
                  <a:cubicBezTo>
                    <a:pt x="394" y="170"/>
                    <a:pt x="378" y="147"/>
                    <a:pt x="342" y="147"/>
                  </a:cubicBezTo>
                  <a:cubicBezTo>
                    <a:pt x="323" y="147"/>
                    <a:pt x="303" y="153"/>
                    <a:pt x="284" y="157"/>
                  </a:cubicBezTo>
                  <a:cubicBezTo>
                    <a:pt x="274" y="159"/>
                    <a:pt x="265" y="163"/>
                    <a:pt x="253" y="168"/>
                  </a:cubicBezTo>
                  <a:cubicBezTo>
                    <a:pt x="255" y="151"/>
                    <a:pt x="257" y="138"/>
                    <a:pt x="258" y="125"/>
                  </a:cubicBezTo>
                  <a:cubicBezTo>
                    <a:pt x="258" y="100"/>
                    <a:pt x="242" y="84"/>
                    <a:pt x="217" y="86"/>
                  </a:cubicBezTo>
                  <a:cubicBezTo>
                    <a:pt x="202" y="87"/>
                    <a:pt x="186" y="90"/>
                    <a:pt x="173" y="96"/>
                  </a:cubicBezTo>
                  <a:cubicBezTo>
                    <a:pt x="98" y="131"/>
                    <a:pt x="43" y="186"/>
                    <a:pt x="10" y="262"/>
                  </a:cubicBezTo>
                  <a:cubicBezTo>
                    <a:pt x="2" y="279"/>
                    <a:pt x="0" y="299"/>
                    <a:pt x="0" y="318"/>
                  </a:cubicBezTo>
                  <a:cubicBezTo>
                    <a:pt x="1" y="362"/>
                    <a:pt x="28" y="392"/>
                    <a:pt x="63" y="414"/>
                  </a:cubicBezTo>
                  <a:cubicBezTo>
                    <a:pt x="138" y="460"/>
                    <a:pt x="219" y="468"/>
                    <a:pt x="303" y="445"/>
                  </a:cubicBezTo>
                  <a:cubicBezTo>
                    <a:pt x="355" y="431"/>
                    <a:pt x="399" y="405"/>
                    <a:pt x="431" y="361"/>
                  </a:cubicBezTo>
                  <a:cubicBezTo>
                    <a:pt x="469" y="310"/>
                    <a:pt x="456" y="258"/>
                    <a:pt x="400" y="235"/>
                  </a:cubicBezTo>
                  <a:close/>
                  <a:moveTo>
                    <a:pt x="349" y="351"/>
                  </a:moveTo>
                  <a:cubicBezTo>
                    <a:pt x="333" y="374"/>
                    <a:pt x="312" y="389"/>
                    <a:pt x="288" y="399"/>
                  </a:cubicBezTo>
                  <a:cubicBezTo>
                    <a:pt x="233" y="423"/>
                    <a:pt x="177" y="427"/>
                    <a:pt x="120" y="406"/>
                  </a:cubicBezTo>
                  <a:cubicBezTo>
                    <a:pt x="108" y="401"/>
                    <a:pt x="96" y="394"/>
                    <a:pt x="85" y="386"/>
                  </a:cubicBezTo>
                  <a:cubicBezTo>
                    <a:pt x="44" y="356"/>
                    <a:pt x="40" y="307"/>
                    <a:pt x="74" y="270"/>
                  </a:cubicBezTo>
                  <a:cubicBezTo>
                    <a:pt x="105" y="236"/>
                    <a:pt x="144" y="221"/>
                    <a:pt x="188" y="214"/>
                  </a:cubicBezTo>
                  <a:cubicBezTo>
                    <a:pt x="199" y="213"/>
                    <a:pt x="210" y="212"/>
                    <a:pt x="219" y="212"/>
                  </a:cubicBezTo>
                  <a:cubicBezTo>
                    <a:pt x="265" y="213"/>
                    <a:pt x="308" y="222"/>
                    <a:pt x="341" y="256"/>
                  </a:cubicBezTo>
                  <a:cubicBezTo>
                    <a:pt x="369" y="283"/>
                    <a:pt x="371" y="319"/>
                    <a:pt x="349" y="351"/>
                  </a:cubicBezTo>
                  <a:close/>
                  <a:moveTo>
                    <a:pt x="530" y="154"/>
                  </a:moveTo>
                  <a:cubicBezTo>
                    <a:pt x="530" y="169"/>
                    <a:pt x="524" y="177"/>
                    <a:pt x="513" y="178"/>
                  </a:cubicBezTo>
                  <a:cubicBezTo>
                    <a:pt x="501" y="179"/>
                    <a:pt x="493" y="170"/>
                    <a:pt x="492" y="155"/>
                  </a:cubicBezTo>
                  <a:cubicBezTo>
                    <a:pt x="489" y="90"/>
                    <a:pt x="441" y="41"/>
                    <a:pt x="375" y="38"/>
                  </a:cubicBezTo>
                  <a:cubicBezTo>
                    <a:pt x="359" y="37"/>
                    <a:pt x="351" y="30"/>
                    <a:pt x="352" y="18"/>
                  </a:cubicBezTo>
                  <a:cubicBezTo>
                    <a:pt x="352" y="6"/>
                    <a:pt x="361" y="0"/>
                    <a:pt x="377" y="0"/>
                  </a:cubicBezTo>
                  <a:cubicBezTo>
                    <a:pt x="461" y="5"/>
                    <a:pt x="527" y="71"/>
                    <a:pt x="530" y="154"/>
                  </a:cubicBezTo>
                  <a:close/>
                  <a:moveTo>
                    <a:pt x="455" y="152"/>
                  </a:moveTo>
                  <a:cubicBezTo>
                    <a:pt x="458" y="166"/>
                    <a:pt x="453" y="175"/>
                    <a:pt x="443" y="178"/>
                  </a:cubicBezTo>
                  <a:cubicBezTo>
                    <a:pt x="431" y="181"/>
                    <a:pt x="422" y="176"/>
                    <a:pt x="419" y="163"/>
                  </a:cubicBezTo>
                  <a:cubicBezTo>
                    <a:pt x="411" y="135"/>
                    <a:pt x="394" y="118"/>
                    <a:pt x="366" y="111"/>
                  </a:cubicBezTo>
                  <a:cubicBezTo>
                    <a:pt x="355" y="108"/>
                    <a:pt x="350" y="101"/>
                    <a:pt x="351" y="90"/>
                  </a:cubicBezTo>
                  <a:cubicBezTo>
                    <a:pt x="352" y="80"/>
                    <a:pt x="359" y="74"/>
                    <a:pt x="373" y="74"/>
                  </a:cubicBezTo>
                  <a:cubicBezTo>
                    <a:pt x="377" y="75"/>
                    <a:pt x="384" y="77"/>
                    <a:pt x="391" y="80"/>
                  </a:cubicBezTo>
                  <a:cubicBezTo>
                    <a:pt x="424" y="94"/>
                    <a:pt x="445" y="118"/>
                    <a:pt x="455" y="152"/>
                  </a:cubicBezTo>
                  <a:close/>
                  <a:moveTo>
                    <a:pt x="233" y="351"/>
                  </a:moveTo>
                  <a:cubicBezTo>
                    <a:pt x="213" y="373"/>
                    <a:pt x="178" y="381"/>
                    <a:pt x="151" y="368"/>
                  </a:cubicBezTo>
                  <a:cubicBezTo>
                    <a:pt x="116" y="352"/>
                    <a:pt x="110" y="312"/>
                    <a:pt x="138" y="286"/>
                  </a:cubicBezTo>
                  <a:cubicBezTo>
                    <a:pt x="153" y="273"/>
                    <a:pt x="170" y="267"/>
                    <a:pt x="189" y="266"/>
                  </a:cubicBezTo>
                  <a:cubicBezTo>
                    <a:pt x="197" y="268"/>
                    <a:pt x="206" y="269"/>
                    <a:pt x="214" y="272"/>
                  </a:cubicBezTo>
                  <a:cubicBezTo>
                    <a:pt x="249" y="284"/>
                    <a:pt x="258" y="324"/>
                    <a:pt x="233" y="3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2" name="文本框 41"/>
            <p:cNvSpPr txBox="1"/>
            <p:nvPr/>
          </p:nvSpPr>
          <p:spPr>
            <a:xfrm>
              <a:off x="3090358" y="2181144"/>
              <a:ext cx="98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000000"/>
                  </a:solidFill>
                  <a:latin typeface="+mj-ea"/>
                  <a:ea typeface="+mj-ea"/>
                </a:rPr>
                <a:t>微博</a:t>
              </a:r>
              <a:endParaRPr lang="zh-CN" altLang="en-US" sz="2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04980" y="3039149"/>
            <a:ext cx="3316548" cy="944121"/>
            <a:chOff x="1104980" y="3039149"/>
            <a:chExt cx="3316548" cy="944121"/>
          </a:xfrm>
        </p:grpSpPr>
        <p:sp>
          <p:nvSpPr>
            <p:cNvPr id="5" name="ïṡlïḓê"/>
            <p:cNvSpPr/>
            <p:nvPr/>
          </p:nvSpPr>
          <p:spPr>
            <a:xfrm>
              <a:off x="1104980" y="3039149"/>
              <a:ext cx="1950910" cy="94412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íşḷíḑê"/>
            <p:cNvSpPr/>
            <p:nvPr/>
          </p:nvSpPr>
          <p:spPr>
            <a:xfrm>
              <a:off x="2802273" y="3119399"/>
              <a:ext cx="1619255" cy="783621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6" name="qq-social-logo-of-a-penguin_49013"/>
            <p:cNvSpPr>
              <a:spLocks noChangeAspect="1"/>
            </p:cNvSpPr>
            <p:nvPr/>
          </p:nvSpPr>
          <p:spPr bwMode="auto">
            <a:xfrm>
              <a:off x="1781939" y="3217006"/>
              <a:ext cx="597158" cy="609685"/>
            </a:xfrm>
            <a:custGeom>
              <a:avLst/>
              <a:gdLst>
                <a:gd name="connsiteX0" fmla="*/ 120973 w 594062"/>
                <a:gd name="connsiteY0" fmla="*/ 518014 h 606524"/>
                <a:gd name="connsiteX1" fmla="*/ 103971 w 594062"/>
                <a:gd name="connsiteY1" fmla="*/ 521582 h 606524"/>
                <a:gd name="connsiteX2" fmla="*/ 89678 w 594062"/>
                <a:gd name="connsiteY2" fmla="*/ 529409 h 606524"/>
                <a:gd name="connsiteX3" fmla="*/ 82301 w 594062"/>
                <a:gd name="connsiteY3" fmla="*/ 537696 h 606524"/>
                <a:gd name="connsiteX4" fmla="*/ 81840 w 594062"/>
                <a:gd name="connsiteY4" fmla="*/ 543221 h 606524"/>
                <a:gd name="connsiteX5" fmla="*/ 86911 w 594062"/>
                <a:gd name="connsiteY5" fmla="*/ 543221 h 606524"/>
                <a:gd name="connsiteX6" fmla="*/ 97977 w 594062"/>
                <a:gd name="connsiteY6" fmla="*/ 541379 h 606524"/>
                <a:gd name="connsiteX7" fmla="*/ 83684 w 594062"/>
                <a:gd name="connsiteY7" fmla="*/ 554270 h 606524"/>
                <a:gd name="connsiteX8" fmla="*/ 83684 w 594062"/>
                <a:gd name="connsiteY8" fmla="*/ 575448 h 606524"/>
                <a:gd name="connsiteX9" fmla="*/ 118725 w 594062"/>
                <a:gd name="connsiteY9" fmla="*/ 592943 h 606524"/>
                <a:gd name="connsiteX10" fmla="*/ 242293 w 594062"/>
                <a:gd name="connsiteY10" fmla="*/ 592943 h 606524"/>
                <a:gd name="connsiteX11" fmla="*/ 273185 w 594062"/>
                <a:gd name="connsiteY11" fmla="*/ 579131 h 606524"/>
                <a:gd name="connsiteX12" fmla="*/ 275491 w 594062"/>
                <a:gd name="connsiteY12" fmla="*/ 574988 h 606524"/>
                <a:gd name="connsiteX13" fmla="*/ 271341 w 594062"/>
                <a:gd name="connsiteY13" fmla="*/ 573606 h 606524"/>
                <a:gd name="connsiteX14" fmla="*/ 212784 w 594062"/>
                <a:gd name="connsiteY14" fmla="*/ 560715 h 606524"/>
                <a:gd name="connsiteX15" fmla="*/ 137629 w 594062"/>
                <a:gd name="connsiteY15" fmla="*/ 524805 h 606524"/>
                <a:gd name="connsiteX16" fmla="*/ 120973 w 594062"/>
                <a:gd name="connsiteY16" fmla="*/ 518014 h 606524"/>
                <a:gd name="connsiteX17" fmla="*/ 485163 w 594062"/>
                <a:gd name="connsiteY17" fmla="*/ 514044 h 606524"/>
                <a:gd name="connsiteX18" fmla="*/ 476979 w 594062"/>
                <a:gd name="connsiteY18" fmla="*/ 518820 h 606524"/>
                <a:gd name="connsiteX19" fmla="*/ 351567 w 594062"/>
                <a:gd name="connsiteY19" fmla="*/ 575908 h 606524"/>
                <a:gd name="connsiteX20" fmla="*/ 364939 w 594062"/>
                <a:gd name="connsiteY20" fmla="*/ 584195 h 606524"/>
                <a:gd name="connsiteX21" fmla="*/ 501877 w 594062"/>
                <a:gd name="connsiteY21" fmla="*/ 587878 h 606524"/>
                <a:gd name="connsiteX22" fmla="*/ 537380 w 594062"/>
                <a:gd name="connsiteY22" fmla="*/ 562097 h 606524"/>
                <a:gd name="connsiteX23" fmla="*/ 522625 w 594062"/>
                <a:gd name="connsiteY23" fmla="*/ 539077 h 606524"/>
                <a:gd name="connsiteX24" fmla="*/ 501416 w 594062"/>
                <a:gd name="connsiteY24" fmla="*/ 539077 h 606524"/>
                <a:gd name="connsiteX25" fmla="*/ 497266 w 594062"/>
                <a:gd name="connsiteY25" fmla="*/ 537696 h 606524"/>
                <a:gd name="connsiteX26" fmla="*/ 500033 w 594062"/>
                <a:gd name="connsiteY26" fmla="*/ 534934 h 606524"/>
                <a:gd name="connsiteX27" fmla="*/ 518937 w 594062"/>
                <a:gd name="connsiteY27" fmla="*/ 530790 h 606524"/>
                <a:gd name="connsiteX28" fmla="*/ 494039 w 594062"/>
                <a:gd name="connsiteY28" fmla="*/ 516518 h 606524"/>
                <a:gd name="connsiteX29" fmla="*/ 485163 w 594062"/>
                <a:gd name="connsiteY29" fmla="*/ 514044 h 606524"/>
                <a:gd name="connsiteX30" fmla="*/ 171288 w 594062"/>
                <a:gd name="connsiteY30" fmla="*/ 348477 h 606524"/>
                <a:gd name="connsiteX31" fmla="*/ 166677 w 594062"/>
                <a:gd name="connsiteY31" fmla="*/ 350318 h 606524"/>
                <a:gd name="connsiteX32" fmla="*/ 158839 w 594062"/>
                <a:gd name="connsiteY32" fmla="*/ 409248 h 606524"/>
                <a:gd name="connsiteX33" fmla="*/ 185120 w 594062"/>
                <a:gd name="connsiteY33" fmla="*/ 443777 h 606524"/>
                <a:gd name="connsiteX34" fmla="*/ 225694 w 594062"/>
                <a:gd name="connsiteY34" fmla="*/ 445618 h 606524"/>
                <a:gd name="connsiteX35" fmla="*/ 239526 w 594062"/>
                <a:gd name="connsiteY35" fmla="*/ 431346 h 606524"/>
                <a:gd name="connsiteX36" fmla="*/ 237682 w 594062"/>
                <a:gd name="connsiteY36" fmla="*/ 378862 h 606524"/>
                <a:gd name="connsiteX37" fmla="*/ 223389 w 594062"/>
                <a:gd name="connsiteY37" fmla="*/ 368273 h 606524"/>
                <a:gd name="connsiteX38" fmla="*/ 219700 w 594062"/>
                <a:gd name="connsiteY38" fmla="*/ 378862 h 606524"/>
                <a:gd name="connsiteX39" fmla="*/ 220161 w 594062"/>
                <a:gd name="connsiteY39" fmla="*/ 397738 h 606524"/>
                <a:gd name="connsiteX40" fmla="*/ 220161 w 594062"/>
                <a:gd name="connsiteY40" fmla="*/ 412931 h 606524"/>
                <a:gd name="connsiteX41" fmla="*/ 216934 w 594062"/>
                <a:gd name="connsiteY41" fmla="*/ 405565 h 606524"/>
                <a:gd name="connsiteX42" fmla="*/ 210940 w 594062"/>
                <a:gd name="connsiteY42" fmla="*/ 368734 h 606524"/>
                <a:gd name="connsiteX43" fmla="*/ 207251 w 594062"/>
                <a:gd name="connsiteY43" fmla="*/ 362749 h 606524"/>
                <a:gd name="connsiteX44" fmla="*/ 171288 w 594062"/>
                <a:gd name="connsiteY44" fmla="*/ 348477 h 606524"/>
                <a:gd name="connsiteX45" fmla="*/ 126564 w 594062"/>
                <a:gd name="connsiteY45" fmla="*/ 325976 h 606524"/>
                <a:gd name="connsiteX46" fmla="*/ 122414 w 594062"/>
                <a:gd name="connsiteY46" fmla="*/ 330982 h 606524"/>
                <a:gd name="connsiteX47" fmla="*/ 119187 w 594062"/>
                <a:gd name="connsiteY47" fmla="*/ 337427 h 606524"/>
                <a:gd name="connsiteX48" fmla="*/ 108582 w 594062"/>
                <a:gd name="connsiteY48" fmla="*/ 434569 h 606524"/>
                <a:gd name="connsiteX49" fmla="*/ 166677 w 594062"/>
                <a:gd name="connsiteY49" fmla="*/ 521122 h 606524"/>
                <a:gd name="connsiteX50" fmla="*/ 214629 w 594062"/>
                <a:gd name="connsiteY50" fmla="*/ 548745 h 606524"/>
                <a:gd name="connsiteX51" fmla="*/ 300850 w 594062"/>
                <a:gd name="connsiteY51" fmla="*/ 568542 h 606524"/>
                <a:gd name="connsiteX52" fmla="*/ 358484 w 594062"/>
                <a:gd name="connsiteY52" fmla="*/ 568082 h 606524"/>
                <a:gd name="connsiteX53" fmla="*/ 482512 w 594062"/>
                <a:gd name="connsiteY53" fmla="*/ 490736 h 606524"/>
                <a:gd name="connsiteX54" fmla="*/ 511098 w 594062"/>
                <a:gd name="connsiteY54" fmla="*/ 417995 h 606524"/>
                <a:gd name="connsiteX55" fmla="*/ 483895 w 594062"/>
                <a:gd name="connsiteY55" fmla="*/ 330061 h 606524"/>
                <a:gd name="connsiteX56" fmla="*/ 477901 w 594062"/>
                <a:gd name="connsiteY56" fmla="*/ 328680 h 606524"/>
                <a:gd name="connsiteX57" fmla="*/ 441016 w 594062"/>
                <a:gd name="connsiteY57" fmla="*/ 349397 h 606524"/>
                <a:gd name="connsiteX58" fmla="*/ 305460 w 594062"/>
                <a:gd name="connsiteY58" fmla="*/ 380243 h 606524"/>
                <a:gd name="connsiteX59" fmla="*/ 245059 w 594062"/>
                <a:gd name="connsiteY59" fmla="*/ 372417 h 606524"/>
                <a:gd name="connsiteX60" fmla="*/ 245520 w 594062"/>
                <a:gd name="connsiteY60" fmla="*/ 383006 h 606524"/>
                <a:gd name="connsiteX61" fmla="*/ 246904 w 594062"/>
                <a:gd name="connsiteY61" fmla="*/ 432728 h 606524"/>
                <a:gd name="connsiteX62" fmla="*/ 231227 w 594062"/>
                <a:gd name="connsiteY62" fmla="*/ 454366 h 606524"/>
                <a:gd name="connsiteX63" fmla="*/ 177743 w 594062"/>
                <a:gd name="connsiteY63" fmla="*/ 450683 h 606524"/>
                <a:gd name="connsiteX64" fmla="*/ 154689 w 594062"/>
                <a:gd name="connsiteY64" fmla="*/ 421218 h 606524"/>
                <a:gd name="connsiteX65" fmla="*/ 157456 w 594062"/>
                <a:gd name="connsiteY65" fmla="*/ 346175 h 606524"/>
                <a:gd name="connsiteX66" fmla="*/ 154689 w 594062"/>
                <a:gd name="connsiteY66" fmla="*/ 340190 h 606524"/>
                <a:gd name="connsiteX67" fmla="*/ 133480 w 594062"/>
                <a:gd name="connsiteY67" fmla="*/ 328220 h 606524"/>
                <a:gd name="connsiteX68" fmla="*/ 126564 w 594062"/>
                <a:gd name="connsiteY68" fmla="*/ 325976 h 606524"/>
                <a:gd name="connsiteX69" fmla="*/ 104893 w 594062"/>
                <a:gd name="connsiteY69" fmla="*/ 216806 h 606524"/>
                <a:gd name="connsiteX70" fmla="*/ 103049 w 594062"/>
                <a:gd name="connsiteY70" fmla="*/ 217266 h 606524"/>
                <a:gd name="connsiteX71" fmla="*/ 109043 w 594062"/>
                <a:gd name="connsiteY71" fmla="*/ 257320 h 606524"/>
                <a:gd name="connsiteX72" fmla="*/ 129330 w 594062"/>
                <a:gd name="connsiteY72" fmla="*/ 292309 h 606524"/>
                <a:gd name="connsiteX73" fmla="*/ 94750 w 594062"/>
                <a:gd name="connsiteY73" fmla="*/ 239365 h 606524"/>
                <a:gd name="connsiteX74" fmla="*/ 97516 w 594062"/>
                <a:gd name="connsiteY74" fmla="*/ 290928 h 606524"/>
                <a:gd name="connsiteX75" fmla="*/ 168060 w 594062"/>
                <a:gd name="connsiteY75" fmla="*/ 340650 h 606524"/>
                <a:gd name="connsiteX76" fmla="*/ 268574 w 594062"/>
                <a:gd name="connsiteY76" fmla="*/ 369655 h 606524"/>
                <a:gd name="connsiteX77" fmla="*/ 356178 w 594062"/>
                <a:gd name="connsiteY77" fmla="*/ 368273 h 606524"/>
                <a:gd name="connsiteX78" fmla="*/ 494961 w 594062"/>
                <a:gd name="connsiteY78" fmla="*/ 311646 h 606524"/>
                <a:gd name="connsiteX79" fmla="*/ 533691 w 594062"/>
                <a:gd name="connsiteY79" fmla="*/ 257320 h 606524"/>
                <a:gd name="connsiteX80" fmla="*/ 529541 w 594062"/>
                <a:gd name="connsiteY80" fmla="*/ 223712 h 606524"/>
                <a:gd name="connsiteX81" fmla="*/ 443321 w 594062"/>
                <a:gd name="connsiteY81" fmla="*/ 320393 h 606524"/>
                <a:gd name="connsiteX82" fmla="*/ 514326 w 594062"/>
                <a:gd name="connsiteY82" fmla="*/ 236602 h 606524"/>
                <a:gd name="connsiteX83" fmla="*/ 506949 w 594062"/>
                <a:gd name="connsiteY83" fmla="*/ 243048 h 606524"/>
                <a:gd name="connsiteX84" fmla="*/ 362172 w 594062"/>
                <a:gd name="connsiteY84" fmla="*/ 307042 h 606524"/>
                <a:gd name="connsiteX85" fmla="*/ 204946 w 594062"/>
                <a:gd name="connsiteY85" fmla="*/ 289547 h 606524"/>
                <a:gd name="connsiteX86" fmla="*/ 104893 w 594062"/>
                <a:gd name="connsiteY86" fmla="*/ 216806 h 606524"/>
                <a:gd name="connsiteX87" fmla="*/ 316757 w 594062"/>
                <a:gd name="connsiteY87" fmla="*/ 207368 h 606524"/>
                <a:gd name="connsiteX88" fmla="*/ 245520 w 594062"/>
                <a:gd name="connsiteY88" fmla="*/ 215425 h 606524"/>
                <a:gd name="connsiteX89" fmla="*/ 184659 w 594062"/>
                <a:gd name="connsiteY89" fmla="*/ 240286 h 606524"/>
                <a:gd name="connsiteX90" fmla="*/ 184659 w 594062"/>
                <a:gd name="connsiteY90" fmla="*/ 254558 h 606524"/>
                <a:gd name="connsiteX91" fmla="*/ 221545 w 594062"/>
                <a:gd name="connsiteY91" fmla="*/ 266988 h 606524"/>
                <a:gd name="connsiteX92" fmla="*/ 211401 w 594062"/>
                <a:gd name="connsiteY92" fmla="*/ 250874 h 606524"/>
                <a:gd name="connsiteX93" fmla="*/ 421189 w 594062"/>
                <a:gd name="connsiteY93" fmla="*/ 248573 h 606524"/>
                <a:gd name="connsiteX94" fmla="*/ 405052 w 594062"/>
                <a:gd name="connsiteY94" fmla="*/ 266528 h 606524"/>
                <a:gd name="connsiteX95" fmla="*/ 442399 w 594062"/>
                <a:gd name="connsiteY95" fmla="*/ 254097 h 606524"/>
                <a:gd name="connsiteX96" fmla="*/ 442860 w 594062"/>
                <a:gd name="connsiteY96" fmla="*/ 238444 h 606524"/>
                <a:gd name="connsiteX97" fmla="*/ 387992 w 594062"/>
                <a:gd name="connsiteY97" fmla="*/ 215885 h 606524"/>
                <a:gd name="connsiteX98" fmla="*/ 316757 w 594062"/>
                <a:gd name="connsiteY98" fmla="*/ 207368 h 606524"/>
                <a:gd name="connsiteX99" fmla="*/ 364938 w 594062"/>
                <a:gd name="connsiteY99" fmla="*/ 124274 h 606524"/>
                <a:gd name="connsiteX100" fmla="*/ 371854 w 594062"/>
                <a:gd name="connsiteY100" fmla="*/ 149583 h 606524"/>
                <a:gd name="connsiteX101" fmla="*/ 366321 w 594062"/>
                <a:gd name="connsiteY101" fmla="*/ 144061 h 606524"/>
                <a:gd name="connsiteX102" fmla="*/ 360328 w 594062"/>
                <a:gd name="connsiteY102" fmla="*/ 134398 h 606524"/>
                <a:gd name="connsiteX103" fmla="*/ 352951 w 594062"/>
                <a:gd name="connsiteY103" fmla="*/ 144981 h 606524"/>
                <a:gd name="connsiteX104" fmla="*/ 348802 w 594062"/>
                <a:gd name="connsiteY104" fmla="*/ 149583 h 606524"/>
                <a:gd name="connsiteX105" fmla="*/ 345574 w 594062"/>
                <a:gd name="connsiteY105" fmla="*/ 143601 h 606524"/>
                <a:gd name="connsiteX106" fmla="*/ 364938 w 594062"/>
                <a:gd name="connsiteY106" fmla="*/ 124274 h 606524"/>
                <a:gd name="connsiteX107" fmla="*/ 282038 w 594062"/>
                <a:gd name="connsiteY107" fmla="*/ 119309 h 606524"/>
                <a:gd name="connsiteX108" fmla="*/ 289757 w 594062"/>
                <a:gd name="connsiteY108" fmla="*/ 124776 h 606524"/>
                <a:gd name="connsiteX109" fmla="*/ 290678 w 594062"/>
                <a:gd name="connsiteY109" fmla="*/ 154242 h 606524"/>
                <a:gd name="connsiteX110" fmla="*/ 281001 w 594062"/>
                <a:gd name="connsiteY110" fmla="*/ 161149 h 606524"/>
                <a:gd name="connsiteX111" fmla="*/ 271324 w 594062"/>
                <a:gd name="connsiteY111" fmla="*/ 153322 h 606524"/>
                <a:gd name="connsiteX112" fmla="*/ 269020 w 594062"/>
                <a:gd name="connsiteY112" fmla="*/ 140430 h 606524"/>
                <a:gd name="connsiteX113" fmla="*/ 273628 w 594062"/>
                <a:gd name="connsiteY113" fmla="*/ 123856 h 606524"/>
                <a:gd name="connsiteX114" fmla="*/ 282038 w 594062"/>
                <a:gd name="connsiteY114" fmla="*/ 119309 h 606524"/>
                <a:gd name="connsiteX115" fmla="*/ 365861 w 594062"/>
                <a:gd name="connsiteY115" fmla="*/ 85826 h 606524"/>
                <a:gd name="connsiteX116" fmla="*/ 340963 w 594062"/>
                <a:gd name="connsiteY116" fmla="*/ 102630 h 606524"/>
                <a:gd name="connsiteX117" fmla="*/ 331741 w 594062"/>
                <a:gd name="connsiteY117" fmla="*/ 139461 h 606524"/>
                <a:gd name="connsiteX118" fmla="*/ 343729 w 594062"/>
                <a:gd name="connsiteY118" fmla="*/ 182277 h 606524"/>
                <a:gd name="connsiteX119" fmla="*/ 379693 w 594062"/>
                <a:gd name="connsiteY119" fmla="*/ 190564 h 606524"/>
                <a:gd name="connsiteX120" fmla="*/ 396753 w 594062"/>
                <a:gd name="connsiteY120" fmla="*/ 166163 h 606524"/>
                <a:gd name="connsiteX121" fmla="*/ 390759 w 594062"/>
                <a:gd name="connsiteY121" fmla="*/ 102169 h 606524"/>
                <a:gd name="connsiteX122" fmla="*/ 365861 w 594062"/>
                <a:gd name="connsiteY122" fmla="*/ 85826 h 606524"/>
                <a:gd name="connsiteX123" fmla="*/ 264136 w 594062"/>
                <a:gd name="connsiteY123" fmla="*/ 85192 h 606524"/>
                <a:gd name="connsiteX124" fmla="*/ 241832 w 594062"/>
                <a:gd name="connsiteY124" fmla="*/ 98026 h 606524"/>
                <a:gd name="connsiteX125" fmla="*/ 242293 w 594062"/>
                <a:gd name="connsiteY125" fmla="*/ 182737 h 606524"/>
                <a:gd name="connsiteX126" fmla="*/ 284251 w 594062"/>
                <a:gd name="connsiteY126" fmla="*/ 184118 h 606524"/>
                <a:gd name="connsiteX127" fmla="*/ 299005 w 594062"/>
                <a:gd name="connsiteY127" fmla="*/ 141763 h 606524"/>
                <a:gd name="connsiteX128" fmla="*/ 286095 w 594062"/>
                <a:gd name="connsiteY128" fmla="*/ 97565 h 606524"/>
                <a:gd name="connsiteX129" fmla="*/ 264136 w 594062"/>
                <a:gd name="connsiteY129" fmla="*/ 85192 h 606524"/>
                <a:gd name="connsiteX130" fmla="*/ 299293 w 594062"/>
                <a:gd name="connsiteY130" fmla="*/ 251 h 606524"/>
                <a:gd name="connsiteX131" fmla="*/ 344651 w 594062"/>
                <a:gd name="connsiteY131" fmla="*/ 1805 h 606524"/>
                <a:gd name="connsiteX132" fmla="*/ 427644 w 594062"/>
                <a:gd name="connsiteY132" fmla="*/ 27126 h 606524"/>
                <a:gd name="connsiteX133" fmla="*/ 513404 w 594062"/>
                <a:gd name="connsiteY133" fmla="*/ 140381 h 606524"/>
                <a:gd name="connsiteX134" fmla="*/ 521703 w 594062"/>
                <a:gd name="connsiteY134" fmla="*/ 183197 h 606524"/>
                <a:gd name="connsiteX135" fmla="*/ 532308 w 594062"/>
                <a:gd name="connsiteY135" fmla="*/ 209900 h 606524"/>
                <a:gd name="connsiteX136" fmla="*/ 537380 w 594062"/>
                <a:gd name="connsiteY136" fmla="*/ 268369 h 606524"/>
                <a:gd name="connsiteX137" fmla="*/ 539224 w 594062"/>
                <a:gd name="connsiteY137" fmla="*/ 277117 h 606524"/>
                <a:gd name="connsiteX138" fmla="*/ 580720 w 594062"/>
                <a:gd name="connsiteY138" fmla="*/ 352620 h 606524"/>
                <a:gd name="connsiteX139" fmla="*/ 589020 w 594062"/>
                <a:gd name="connsiteY139" fmla="*/ 450222 h 606524"/>
                <a:gd name="connsiteX140" fmla="*/ 581181 w 594062"/>
                <a:gd name="connsiteY140" fmla="*/ 464494 h 606524"/>
                <a:gd name="connsiteX141" fmla="*/ 555822 w 594062"/>
                <a:gd name="connsiteY141" fmla="*/ 464955 h 606524"/>
                <a:gd name="connsiteX142" fmla="*/ 534613 w 594062"/>
                <a:gd name="connsiteY142" fmla="*/ 431346 h 606524"/>
                <a:gd name="connsiteX143" fmla="*/ 489428 w 594062"/>
                <a:gd name="connsiteY143" fmla="*/ 507771 h 606524"/>
                <a:gd name="connsiteX144" fmla="*/ 497727 w 594062"/>
                <a:gd name="connsiteY144" fmla="*/ 513296 h 606524"/>
                <a:gd name="connsiteX145" fmla="*/ 529541 w 594062"/>
                <a:gd name="connsiteY145" fmla="*/ 531711 h 606524"/>
                <a:gd name="connsiteX146" fmla="*/ 527697 w 594062"/>
                <a:gd name="connsiteY146" fmla="*/ 582814 h 606524"/>
                <a:gd name="connsiteX147" fmla="*/ 472368 w 594062"/>
                <a:gd name="connsiteY147" fmla="*/ 599848 h 606524"/>
                <a:gd name="connsiteX148" fmla="*/ 387070 w 594062"/>
                <a:gd name="connsiteY148" fmla="*/ 596626 h 606524"/>
                <a:gd name="connsiteX149" fmla="*/ 331741 w 594062"/>
                <a:gd name="connsiteY149" fmla="*/ 581433 h 606524"/>
                <a:gd name="connsiteX150" fmla="*/ 298083 w 594062"/>
                <a:gd name="connsiteY150" fmla="*/ 577289 h 606524"/>
                <a:gd name="connsiteX151" fmla="*/ 293933 w 594062"/>
                <a:gd name="connsiteY151" fmla="*/ 579591 h 606524"/>
                <a:gd name="connsiteX152" fmla="*/ 249209 w 594062"/>
                <a:gd name="connsiteY152" fmla="*/ 600309 h 606524"/>
                <a:gd name="connsiteX153" fmla="*/ 165755 w 594062"/>
                <a:gd name="connsiteY153" fmla="*/ 605373 h 606524"/>
                <a:gd name="connsiteX154" fmla="*/ 98899 w 594062"/>
                <a:gd name="connsiteY154" fmla="*/ 592022 h 606524"/>
                <a:gd name="connsiteX155" fmla="*/ 82301 w 594062"/>
                <a:gd name="connsiteY155" fmla="*/ 581893 h 606524"/>
                <a:gd name="connsiteX156" fmla="*/ 73079 w 594062"/>
                <a:gd name="connsiteY156" fmla="*/ 543681 h 606524"/>
                <a:gd name="connsiteX157" fmla="*/ 100283 w 594062"/>
                <a:gd name="connsiteY157" fmla="*/ 518360 h 606524"/>
                <a:gd name="connsiteX158" fmla="*/ 123797 w 594062"/>
                <a:gd name="connsiteY158" fmla="*/ 514677 h 606524"/>
                <a:gd name="connsiteX159" fmla="*/ 111809 w 594062"/>
                <a:gd name="connsiteY159" fmla="*/ 503167 h 606524"/>
                <a:gd name="connsiteX160" fmla="*/ 80918 w 594062"/>
                <a:gd name="connsiteY160" fmla="*/ 467717 h 606524"/>
                <a:gd name="connsiteX161" fmla="*/ 63397 w 594062"/>
                <a:gd name="connsiteY161" fmla="*/ 426743 h 606524"/>
                <a:gd name="connsiteX162" fmla="*/ 60630 w 594062"/>
                <a:gd name="connsiteY162" fmla="*/ 423520 h 606524"/>
                <a:gd name="connsiteX163" fmla="*/ 57864 w 594062"/>
                <a:gd name="connsiteY163" fmla="*/ 426743 h 606524"/>
                <a:gd name="connsiteX164" fmla="*/ 34810 w 594062"/>
                <a:gd name="connsiteY164" fmla="*/ 457589 h 606524"/>
                <a:gd name="connsiteX165" fmla="*/ 18673 w 594062"/>
                <a:gd name="connsiteY165" fmla="*/ 466336 h 606524"/>
                <a:gd name="connsiteX166" fmla="*/ 5763 w 594062"/>
                <a:gd name="connsiteY166" fmla="*/ 459430 h 606524"/>
                <a:gd name="connsiteX167" fmla="*/ 230 w 594062"/>
                <a:gd name="connsiteY167" fmla="*/ 419376 h 606524"/>
                <a:gd name="connsiteX168" fmla="*/ 32044 w 594062"/>
                <a:gd name="connsiteY168" fmla="*/ 326378 h 606524"/>
                <a:gd name="connsiteX169" fmla="*/ 79995 w 594062"/>
                <a:gd name="connsiteY169" fmla="*/ 274815 h 606524"/>
                <a:gd name="connsiteX170" fmla="*/ 83684 w 594062"/>
                <a:gd name="connsiteY170" fmla="*/ 265607 h 606524"/>
                <a:gd name="connsiteX171" fmla="*/ 88295 w 594062"/>
                <a:gd name="connsiteY171" fmla="*/ 233840 h 606524"/>
                <a:gd name="connsiteX172" fmla="*/ 96133 w 594062"/>
                <a:gd name="connsiteY172" fmla="*/ 208979 h 606524"/>
                <a:gd name="connsiteX173" fmla="*/ 102588 w 594062"/>
                <a:gd name="connsiteY173" fmla="*/ 192405 h 606524"/>
                <a:gd name="connsiteX174" fmla="*/ 105354 w 594062"/>
                <a:gd name="connsiteY174" fmla="*/ 173529 h 606524"/>
                <a:gd name="connsiteX175" fmla="*/ 140857 w 594062"/>
                <a:gd name="connsiteY175" fmla="*/ 85595 h 606524"/>
                <a:gd name="connsiteX176" fmla="*/ 254281 w 594062"/>
                <a:gd name="connsiteY176" fmla="*/ 5948 h 606524"/>
                <a:gd name="connsiteX177" fmla="*/ 299293 w 594062"/>
                <a:gd name="connsiteY177" fmla="*/ 251 h 606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</a:cxnLst>
              <a:rect l="l" t="t" r="r" b="b"/>
              <a:pathLst>
                <a:path w="594062" h="606524">
                  <a:moveTo>
                    <a:pt x="120973" y="518014"/>
                  </a:moveTo>
                  <a:cubicBezTo>
                    <a:pt x="115498" y="517669"/>
                    <a:pt x="109965" y="519050"/>
                    <a:pt x="103971" y="521582"/>
                  </a:cubicBezTo>
                  <a:cubicBezTo>
                    <a:pt x="98899" y="523884"/>
                    <a:pt x="94289" y="526647"/>
                    <a:pt x="89678" y="529409"/>
                  </a:cubicBezTo>
                  <a:cubicBezTo>
                    <a:pt x="86450" y="531251"/>
                    <a:pt x="83684" y="534473"/>
                    <a:pt x="82301" y="537696"/>
                  </a:cubicBezTo>
                  <a:cubicBezTo>
                    <a:pt x="81379" y="539077"/>
                    <a:pt x="81379" y="541840"/>
                    <a:pt x="81840" y="543221"/>
                  </a:cubicBezTo>
                  <a:cubicBezTo>
                    <a:pt x="83223" y="545062"/>
                    <a:pt x="85067" y="543681"/>
                    <a:pt x="86911" y="543221"/>
                  </a:cubicBezTo>
                  <a:cubicBezTo>
                    <a:pt x="90600" y="542300"/>
                    <a:pt x="94289" y="541840"/>
                    <a:pt x="97977" y="541379"/>
                  </a:cubicBezTo>
                  <a:cubicBezTo>
                    <a:pt x="93367" y="545983"/>
                    <a:pt x="88295" y="549666"/>
                    <a:pt x="83684" y="554270"/>
                  </a:cubicBezTo>
                  <a:cubicBezTo>
                    <a:pt x="76307" y="562097"/>
                    <a:pt x="76307" y="568082"/>
                    <a:pt x="83684" y="575448"/>
                  </a:cubicBezTo>
                  <a:cubicBezTo>
                    <a:pt x="93367" y="585116"/>
                    <a:pt x="105815" y="589720"/>
                    <a:pt x="118725" y="592943"/>
                  </a:cubicBezTo>
                  <a:cubicBezTo>
                    <a:pt x="159761" y="603992"/>
                    <a:pt x="201257" y="601690"/>
                    <a:pt x="242293" y="592943"/>
                  </a:cubicBezTo>
                  <a:cubicBezTo>
                    <a:pt x="253359" y="590180"/>
                    <a:pt x="264424" y="587418"/>
                    <a:pt x="273185" y="579131"/>
                  </a:cubicBezTo>
                  <a:cubicBezTo>
                    <a:pt x="274107" y="578210"/>
                    <a:pt x="276874" y="577289"/>
                    <a:pt x="275491" y="574988"/>
                  </a:cubicBezTo>
                  <a:cubicBezTo>
                    <a:pt x="275029" y="573146"/>
                    <a:pt x="272724" y="574067"/>
                    <a:pt x="271341" y="573606"/>
                  </a:cubicBezTo>
                  <a:cubicBezTo>
                    <a:pt x="251514" y="570844"/>
                    <a:pt x="232149" y="566700"/>
                    <a:pt x="212784" y="560715"/>
                  </a:cubicBezTo>
                  <a:cubicBezTo>
                    <a:pt x="186042" y="552428"/>
                    <a:pt x="160222" y="541840"/>
                    <a:pt x="137629" y="524805"/>
                  </a:cubicBezTo>
                  <a:cubicBezTo>
                    <a:pt x="131866" y="520432"/>
                    <a:pt x="126449" y="518360"/>
                    <a:pt x="120973" y="518014"/>
                  </a:cubicBezTo>
                  <a:close/>
                  <a:moveTo>
                    <a:pt x="485163" y="514044"/>
                  </a:moveTo>
                  <a:cubicBezTo>
                    <a:pt x="482627" y="514331"/>
                    <a:pt x="480207" y="515828"/>
                    <a:pt x="476979" y="518820"/>
                  </a:cubicBezTo>
                  <a:cubicBezTo>
                    <a:pt x="441016" y="550126"/>
                    <a:pt x="399058" y="568542"/>
                    <a:pt x="351567" y="575908"/>
                  </a:cubicBezTo>
                  <a:cubicBezTo>
                    <a:pt x="353873" y="582814"/>
                    <a:pt x="359867" y="582814"/>
                    <a:pt x="364939" y="584195"/>
                  </a:cubicBezTo>
                  <a:cubicBezTo>
                    <a:pt x="410124" y="598007"/>
                    <a:pt x="455770" y="602611"/>
                    <a:pt x="501877" y="587878"/>
                  </a:cubicBezTo>
                  <a:cubicBezTo>
                    <a:pt x="516170" y="583274"/>
                    <a:pt x="530925" y="577750"/>
                    <a:pt x="537380" y="562097"/>
                  </a:cubicBezTo>
                  <a:cubicBezTo>
                    <a:pt x="541990" y="550126"/>
                    <a:pt x="535535" y="539998"/>
                    <a:pt x="522625" y="539077"/>
                  </a:cubicBezTo>
                  <a:cubicBezTo>
                    <a:pt x="515248" y="539077"/>
                    <a:pt x="508332" y="539077"/>
                    <a:pt x="501416" y="539077"/>
                  </a:cubicBezTo>
                  <a:cubicBezTo>
                    <a:pt x="499572" y="539077"/>
                    <a:pt x="497727" y="539998"/>
                    <a:pt x="497266" y="537696"/>
                  </a:cubicBezTo>
                  <a:cubicBezTo>
                    <a:pt x="497266" y="536775"/>
                    <a:pt x="499111" y="535394"/>
                    <a:pt x="500033" y="534934"/>
                  </a:cubicBezTo>
                  <a:cubicBezTo>
                    <a:pt x="505105" y="531711"/>
                    <a:pt x="511560" y="531251"/>
                    <a:pt x="518937" y="530790"/>
                  </a:cubicBezTo>
                  <a:cubicBezTo>
                    <a:pt x="509715" y="523424"/>
                    <a:pt x="501877" y="520201"/>
                    <a:pt x="494039" y="516518"/>
                  </a:cubicBezTo>
                  <a:cubicBezTo>
                    <a:pt x="490350" y="514676"/>
                    <a:pt x="487699" y="513756"/>
                    <a:pt x="485163" y="514044"/>
                  </a:cubicBezTo>
                  <a:close/>
                  <a:moveTo>
                    <a:pt x="171288" y="348477"/>
                  </a:moveTo>
                  <a:cubicBezTo>
                    <a:pt x="168521" y="347096"/>
                    <a:pt x="167599" y="347096"/>
                    <a:pt x="166677" y="350318"/>
                  </a:cubicBezTo>
                  <a:cubicBezTo>
                    <a:pt x="162988" y="369655"/>
                    <a:pt x="158378" y="388991"/>
                    <a:pt x="158839" y="409248"/>
                  </a:cubicBezTo>
                  <a:cubicBezTo>
                    <a:pt x="159300" y="430426"/>
                    <a:pt x="166216" y="439633"/>
                    <a:pt x="185120" y="443777"/>
                  </a:cubicBezTo>
                  <a:cubicBezTo>
                    <a:pt x="198491" y="446539"/>
                    <a:pt x="211862" y="446079"/>
                    <a:pt x="225694" y="445618"/>
                  </a:cubicBezTo>
                  <a:cubicBezTo>
                    <a:pt x="235377" y="445158"/>
                    <a:pt x="239526" y="440094"/>
                    <a:pt x="239526" y="431346"/>
                  </a:cubicBezTo>
                  <a:cubicBezTo>
                    <a:pt x="240449" y="413852"/>
                    <a:pt x="239065" y="396357"/>
                    <a:pt x="237682" y="378862"/>
                  </a:cubicBezTo>
                  <a:cubicBezTo>
                    <a:pt x="236760" y="371956"/>
                    <a:pt x="230305" y="367353"/>
                    <a:pt x="223389" y="368273"/>
                  </a:cubicBezTo>
                  <a:cubicBezTo>
                    <a:pt x="217856" y="369194"/>
                    <a:pt x="219700" y="375640"/>
                    <a:pt x="219700" y="378862"/>
                  </a:cubicBezTo>
                  <a:lnTo>
                    <a:pt x="220161" y="397738"/>
                  </a:lnTo>
                  <a:lnTo>
                    <a:pt x="220161" y="412931"/>
                  </a:lnTo>
                  <a:cubicBezTo>
                    <a:pt x="218778" y="409248"/>
                    <a:pt x="217856" y="407406"/>
                    <a:pt x="216934" y="405565"/>
                  </a:cubicBezTo>
                  <a:cubicBezTo>
                    <a:pt x="212784" y="393595"/>
                    <a:pt x="211401" y="381625"/>
                    <a:pt x="210940" y="368734"/>
                  </a:cubicBezTo>
                  <a:cubicBezTo>
                    <a:pt x="210479" y="365971"/>
                    <a:pt x="211401" y="363670"/>
                    <a:pt x="207251" y="362749"/>
                  </a:cubicBezTo>
                  <a:cubicBezTo>
                    <a:pt x="194802" y="359066"/>
                    <a:pt x="183276" y="353541"/>
                    <a:pt x="171288" y="348477"/>
                  </a:cubicBezTo>
                  <a:close/>
                  <a:moveTo>
                    <a:pt x="126564" y="325976"/>
                  </a:moveTo>
                  <a:cubicBezTo>
                    <a:pt x="124835" y="326609"/>
                    <a:pt x="123567" y="328450"/>
                    <a:pt x="122414" y="330982"/>
                  </a:cubicBezTo>
                  <a:cubicBezTo>
                    <a:pt x="121492" y="333284"/>
                    <a:pt x="120109" y="335125"/>
                    <a:pt x="119187" y="337427"/>
                  </a:cubicBezTo>
                  <a:cubicBezTo>
                    <a:pt x="104893" y="368734"/>
                    <a:pt x="102127" y="401421"/>
                    <a:pt x="108582" y="434569"/>
                  </a:cubicBezTo>
                  <a:cubicBezTo>
                    <a:pt x="115959" y="470940"/>
                    <a:pt x="138552" y="498103"/>
                    <a:pt x="166677" y="521122"/>
                  </a:cubicBezTo>
                  <a:cubicBezTo>
                    <a:pt x="181431" y="533092"/>
                    <a:pt x="198030" y="541379"/>
                    <a:pt x="214629" y="548745"/>
                  </a:cubicBezTo>
                  <a:cubicBezTo>
                    <a:pt x="242293" y="560255"/>
                    <a:pt x="271341" y="565780"/>
                    <a:pt x="300850" y="568542"/>
                  </a:cubicBezTo>
                  <a:cubicBezTo>
                    <a:pt x="319753" y="570384"/>
                    <a:pt x="339119" y="572686"/>
                    <a:pt x="358484" y="568082"/>
                  </a:cubicBezTo>
                  <a:cubicBezTo>
                    <a:pt x="408740" y="556572"/>
                    <a:pt x="450698" y="531711"/>
                    <a:pt x="482512" y="490736"/>
                  </a:cubicBezTo>
                  <a:cubicBezTo>
                    <a:pt x="499111" y="469098"/>
                    <a:pt x="509715" y="445158"/>
                    <a:pt x="511098" y="417995"/>
                  </a:cubicBezTo>
                  <a:cubicBezTo>
                    <a:pt x="512943" y="385308"/>
                    <a:pt x="501877" y="356764"/>
                    <a:pt x="483895" y="330061"/>
                  </a:cubicBezTo>
                  <a:cubicBezTo>
                    <a:pt x="481590" y="326838"/>
                    <a:pt x="480668" y="326838"/>
                    <a:pt x="477901" y="328680"/>
                  </a:cubicBezTo>
                  <a:cubicBezTo>
                    <a:pt x="465913" y="336507"/>
                    <a:pt x="453926" y="343412"/>
                    <a:pt x="441016" y="349397"/>
                  </a:cubicBezTo>
                  <a:cubicBezTo>
                    <a:pt x="398136" y="369655"/>
                    <a:pt x="352951" y="381164"/>
                    <a:pt x="305460" y="380243"/>
                  </a:cubicBezTo>
                  <a:cubicBezTo>
                    <a:pt x="285173" y="379783"/>
                    <a:pt x="264885" y="377942"/>
                    <a:pt x="245059" y="372417"/>
                  </a:cubicBezTo>
                  <a:lnTo>
                    <a:pt x="245520" y="383006"/>
                  </a:lnTo>
                  <a:lnTo>
                    <a:pt x="246904" y="432728"/>
                  </a:lnTo>
                  <a:cubicBezTo>
                    <a:pt x="246904" y="443317"/>
                    <a:pt x="238604" y="452985"/>
                    <a:pt x="231227" y="454366"/>
                  </a:cubicBezTo>
                  <a:cubicBezTo>
                    <a:pt x="213245" y="457128"/>
                    <a:pt x="194802" y="458049"/>
                    <a:pt x="177743" y="450683"/>
                  </a:cubicBezTo>
                  <a:cubicBezTo>
                    <a:pt x="165294" y="445618"/>
                    <a:pt x="156072" y="435950"/>
                    <a:pt x="154689" y="421218"/>
                  </a:cubicBezTo>
                  <a:cubicBezTo>
                    <a:pt x="151923" y="395897"/>
                    <a:pt x="154228" y="371036"/>
                    <a:pt x="157456" y="346175"/>
                  </a:cubicBezTo>
                  <a:cubicBezTo>
                    <a:pt x="157917" y="342952"/>
                    <a:pt x="157456" y="341571"/>
                    <a:pt x="154689" y="340190"/>
                  </a:cubicBezTo>
                  <a:cubicBezTo>
                    <a:pt x="147312" y="336507"/>
                    <a:pt x="139935" y="332824"/>
                    <a:pt x="133480" y="328220"/>
                  </a:cubicBezTo>
                  <a:cubicBezTo>
                    <a:pt x="130483" y="325918"/>
                    <a:pt x="128293" y="325342"/>
                    <a:pt x="126564" y="325976"/>
                  </a:cubicBezTo>
                  <a:close/>
                  <a:moveTo>
                    <a:pt x="104893" y="216806"/>
                  </a:moveTo>
                  <a:cubicBezTo>
                    <a:pt x="104893" y="216806"/>
                    <a:pt x="103971" y="217266"/>
                    <a:pt x="103049" y="217266"/>
                  </a:cubicBezTo>
                  <a:cubicBezTo>
                    <a:pt x="102588" y="231078"/>
                    <a:pt x="102127" y="244429"/>
                    <a:pt x="109043" y="257320"/>
                  </a:cubicBezTo>
                  <a:cubicBezTo>
                    <a:pt x="115498" y="268830"/>
                    <a:pt x="122875" y="280339"/>
                    <a:pt x="129330" y="292309"/>
                  </a:cubicBezTo>
                  <a:cubicBezTo>
                    <a:pt x="111348" y="278958"/>
                    <a:pt x="98438" y="262384"/>
                    <a:pt x="94750" y="239365"/>
                  </a:cubicBezTo>
                  <a:cubicBezTo>
                    <a:pt x="82301" y="255478"/>
                    <a:pt x="84145" y="273434"/>
                    <a:pt x="97516" y="290928"/>
                  </a:cubicBezTo>
                  <a:cubicBezTo>
                    <a:pt x="115959" y="314408"/>
                    <a:pt x="141318" y="328680"/>
                    <a:pt x="168060" y="340650"/>
                  </a:cubicBezTo>
                  <a:cubicBezTo>
                    <a:pt x="200335" y="355382"/>
                    <a:pt x="233532" y="365511"/>
                    <a:pt x="268574" y="369655"/>
                  </a:cubicBezTo>
                  <a:cubicBezTo>
                    <a:pt x="298083" y="373338"/>
                    <a:pt x="327131" y="373798"/>
                    <a:pt x="356178" y="368273"/>
                  </a:cubicBezTo>
                  <a:cubicBezTo>
                    <a:pt x="406435" y="359066"/>
                    <a:pt x="452081" y="338348"/>
                    <a:pt x="494961" y="311646"/>
                  </a:cubicBezTo>
                  <a:cubicBezTo>
                    <a:pt x="515248" y="299215"/>
                    <a:pt x="529080" y="281720"/>
                    <a:pt x="533691" y="257320"/>
                  </a:cubicBezTo>
                  <a:cubicBezTo>
                    <a:pt x="535535" y="244889"/>
                    <a:pt x="534613" y="231078"/>
                    <a:pt x="529541" y="223712"/>
                  </a:cubicBezTo>
                  <a:cubicBezTo>
                    <a:pt x="513404" y="266988"/>
                    <a:pt x="489428" y="303819"/>
                    <a:pt x="443321" y="320393"/>
                  </a:cubicBezTo>
                  <a:cubicBezTo>
                    <a:pt x="476979" y="300136"/>
                    <a:pt x="504643" y="275735"/>
                    <a:pt x="514326" y="236602"/>
                  </a:cubicBezTo>
                  <a:cubicBezTo>
                    <a:pt x="512021" y="238444"/>
                    <a:pt x="509254" y="240746"/>
                    <a:pt x="506949" y="243048"/>
                  </a:cubicBezTo>
                  <a:cubicBezTo>
                    <a:pt x="465452" y="279879"/>
                    <a:pt x="416579" y="301057"/>
                    <a:pt x="362172" y="307042"/>
                  </a:cubicBezTo>
                  <a:cubicBezTo>
                    <a:pt x="308688" y="313027"/>
                    <a:pt x="256125" y="307502"/>
                    <a:pt x="204946" y="289547"/>
                  </a:cubicBezTo>
                  <a:cubicBezTo>
                    <a:pt x="164372" y="275275"/>
                    <a:pt x="129330" y="253176"/>
                    <a:pt x="104893" y="216806"/>
                  </a:cubicBezTo>
                  <a:close/>
                  <a:moveTo>
                    <a:pt x="316757" y="207368"/>
                  </a:moveTo>
                  <a:cubicBezTo>
                    <a:pt x="293011" y="207483"/>
                    <a:pt x="269266" y="210361"/>
                    <a:pt x="245520" y="215425"/>
                  </a:cubicBezTo>
                  <a:cubicBezTo>
                    <a:pt x="223850" y="220029"/>
                    <a:pt x="203102" y="227395"/>
                    <a:pt x="184659" y="240286"/>
                  </a:cubicBezTo>
                  <a:cubicBezTo>
                    <a:pt x="176360" y="245810"/>
                    <a:pt x="175898" y="249493"/>
                    <a:pt x="184659" y="254558"/>
                  </a:cubicBezTo>
                  <a:cubicBezTo>
                    <a:pt x="195725" y="260082"/>
                    <a:pt x="207712" y="263305"/>
                    <a:pt x="221545" y="266988"/>
                  </a:cubicBezTo>
                  <a:cubicBezTo>
                    <a:pt x="217395" y="261003"/>
                    <a:pt x="214629" y="255939"/>
                    <a:pt x="211401" y="250874"/>
                  </a:cubicBezTo>
                  <a:cubicBezTo>
                    <a:pt x="281023" y="301057"/>
                    <a:pt x="350184" y="297374"/>
                    <a:pt x="421189" y="248573"/>
                  </a:cubicBezTo>
                  <a:cubicBezTo>
                    <a:pt x="417040" y="257780"/>
                    <a:pt x="410585" y="261003"/>
                    <a:pt x="405052" y="266528"/>
                  </a:cubicBezTo>
                  <a:cubicBezTo>
                    <a:pt x="419806" y="266528"/>
                    <a:pt x="431333" y="261003"/>
                    <a:pt x="442399" y="254097"/>
                  </a:cubicBezTo>
                  <a:cubicBezTo>
                    <a:pt x="453003" y="247652"/>
                    <a:pt x="453003" y="245350"/>
                    <a:pt x="442860" y="238444"/>
                  </a:cubicBezTo>
                  <a:cubicBezTo>
                    <a:pt x="425800" y="227855"/>
                    <a:pt x="407357" y="220949"/>
                    <a:pt x="387992" y="215885"/>
                  </a:cubicBezTo>
                  <a:cubicBezTo>
                    <a:pt x="364247" y="209900"/>
                    <a:pt x="340502" y="207253"/>
                    <a:pt x="316757" y="207368"/>
                  </a:cubicBezTo>
                  <a:close/>
                  <a:moveTo>
                    <a:pt x="364938" y="124274"/>
                  </a:moveTo>
                  <a:cubicBezTo>
                    <a:pt x="375542" y="127955"/>
                    <a:pt x="376003" y="149123"/>
                    <a:pt x="371854" y="149583"/>
                  </a:cubicBezTo>
                  <a:cubicBezTo>
                    <a:pt x="368627" y="150043"/>
                    <a:pt x="366782" y="146822"/>
                    <a:pt x="366321" y="144061"/>
                  </a:cubicBezTo>
                  <a:cubicBezTo>
                    <a:pt x="365860" y="140380"/>
                    <a:pt x="365399" y="134398"/>
                    <a:pt x="360328" y="134398"/>
                  </a:cubicBezTo>
                  <a:cubicBezTo>
                    <a:pt x="354795" y="134858"/>
                    <a:pt x="354334" y="140380"/>
                    <a:pt x="352951" y="144981"/>
                  </a:cubicBezTo>
                  <a:cubicBezTo>
                    <a:pt x="352490" y="147282"/>
                    <a:pt x="352029" y="150503"/>
                    <a:pt x="348802" y="149583"/>
                  </a:cubicBezTo>
                  <a:cubicBezTo>
                    <a:pt x="345574" y="149123"/>
                    <a:pt x="345574" y="145901"/>
                    <a:pt x="345574" y="143601"/>
                  </a:cubicBezTo>
                  <a:cubicBezTo>
                    <a:pt x="345574" y="130256"/>
                    <a:pt x="355256" y="120593"/>
                    <a:pt x="364938" y="124274"/>
                  </a:cubicBezTo>
                  <a:close/>
                  <a:moveTo>
                    <a:pt x="282038" y="119309"/>
                  </a:moveTo>
                  <a:cubicBezTo>
                    <a:pt x="284918" y="119482"/>
                    <a:pt x="287683" y="121323"/>
                    <a:pt x="289757" y="124776"/>
                  </a:cubicBezTo>
                  <a:cubicBezTo>
                    <a:pt x="295286" y="133985"/>
                    <a:pt x="295747" y="144114"/>
                    <a:pt x="290678" y="154242"/>
                  </a:cubicBezTo>
                  <a:cubicBezTo>
                    <a:pt x="288835" y="157926"/>
                    <a:pt x="286070" y="161609"/>
                    <a:pt x="281001" y="161149"/>
                  </a:cubicBezTo>
                  <a:cubicBezTo>
                    <a:pt x="275932" y="160688"/>
                    <a:pt x="273168" y="157465"/>
                    <a:pt x="271324" y="153322"/>
                  </a:cubicBezTo>
                  <a:cubicBezTo>
                    <a:pt x="269481" y="149178"/>
                    <a:pt x="269020" y="145034"/>
                    <a:pt x="269020" y="140430"/>
                  </a:cubicBezTo>
                  <a:cubicBezTo>
                    <a:pt x="269020" y="134445"/>
                    <a:pt x="269942" y="128460"/>
                    <a:pt x="273628" y="123856"/>
                  </a:cubicBezTo>
                  <a:cubicBezTo>
                    <a:pt x="276163" y="120633"/>
                    <a:pt x="279158" y="119137"/>
                    <a:pt x="282038" y="119309"/>
                  </a:cubicBezTo>
                  <a:close/>
                  <a:moveTo>
                    <a:pt x="365861" y="85826"/>
                  </a:moveTo>
                  <a:cubicBezTo>
                    <a:pt x="356754" y="85941"/>
                    <a:pt x="347648" y="91581"/>
                    <a:pt x="340963" y="102630"/>
                  </a:cubicBezTo>
                  <a:cubicBezTo>
                    <a:pt x="334047" y="114139"/>
                    <a:pt x="331280" y="126570"/>
                    <a:pt x="331741" y="139461"/>
                  </a:cubicBezTo>
                  <a:cubicBezTo>
                    <a:pt x="330819" y="155114"/>
                    <a:pt x="334508" y="169846"/>
                    <a:pt x="343729" y="182277"/>
                  </a:cubicBezTo>
                  <a:cubicBezTo>
                    <a:pt x="352951" y="194707"/>
                    <a:pt x="365861" y="197470"/>
                    <a:pt x="379693" y="190564"/>
                  </a:cubicBezTo>
                  <a:cubicBezTo>
                    <a:pt x="389836" y="185499"/>
                    <a:pt x="393986" y="176292"/>
                    <a:pt x="396753" y="166163"/>
                  </a:cubicBezTo>
                  <a:cubicBezTo>
                    <a:pt x="402747" y="144985"/>
                    <a:pt x="402285" y="121045"/>
                    <a:pt x="390759" y="102169"/>
                  </a:cubicBezTo>
                  <a:cubicBezTo>
                    <a:pt x="384073" y="91120"/>
                    <a:pt x="374967" y="85711"/>
                    <a:pt x="365861" y="85826"/>
                  </a:cubicBezTo>
                  <a:close/>
                  <a:moveTo>
                    <a:pt x="264136" y="85192"/>
                  </a:moveTo>
                  <a:cubicBezTo>
                    <a:pt x="256240" y="85250"/>
                    <a:pt x="248287" y="89509"/>
                    <a:pt x="241832" y="98026"/>
                  </a:cubicBezTo>
                  <a:cubicBezTo>
                    <a:pt x="224772" y="119664"/>
                    <a:pt x="225233" y="161099"/>
                    <a:pt x="242293" y="182737"/>
                  </a:cubicBezTo>
                  <a:cubicBezTo>
                    <a:pt x="254281" y="197470"/>
                    <a:pt x="271341" y="198390"/>
                    <a:pt x="284251" y="184118"/>
                  </a:cubicBezTo>
                  <a:cubicBezTo>
                    <a:pt x="295317" y="171688"/>
                    <a:pt x="298544" y="156495"/>
                    <a:pt x="299005" y="141763"/>
                  </a:cubicBezTo>
                  <a:cubicBezTo>
                    <a:pt x="299005" y="124728"/>
                    <a:pt x="295778" y="110456"/>
                    <a:pt x="286095" y="97565"/>
                  </a:cubicBezTo>
                  <a:cubicBezTo>
                    <a:pt x="279871" y="89278"/>
                    <a:pt x="272033" y="85135"/>
                    <a:pt x="264136" y="85192"/>
                  </a:cubicBezTo>
                  <a:close/>
                  <a:moveTo>
                    <a:pt x="299293" y="251"/>
                  </a:moveTo>
                  <a:cubicBezTo>
                    <a:pt x="314336" y="-382"/>
                    <a:pt x="329436" y="194"/>
                    <a:pt x="344651" y="1805"/>
                  </a:cubicBezTo>
                  <a:cubicBezTo>
                    <a:pt x="373699" y="5027"/>
                    <a:pt x="401824" y="12854"/>
                    <a:pt x="427644" y="27126"/>
                  </a:cubicBezTo>
                  <a:cubicBezTo>
                    <a:pt x="473291" y="51527"/>
                    <a:pt x="500033" y="91120"/>
                    <a:pt x="513404" y="140381"/>
                  </a:cubicBezTo>
                  <a:cubicBezTo>
                    <a:pt x="517092" y="154653"/>
                    <a:pt x="520781" y="168465"/>
                    <a:pt x="521703" y="183197"/>
                  </a:cubicBezTo>
                  <a:cubicBezTo>
                    <a:pt x="522164" y="193326"/>
                    <a:pt x="527697" y="201613"/>
                    <a:pt x="532308" y="209900"/>
                  </a:cubicBezTo>
                  <a:cubicBezTo>
                    <a:pt x="542912" y="228776"/>
                    <a:pt x="545679" y="248112"/>
                    <a:pt x="537380" y="268369"/>
                  </a:cubicBezTo>
                  <a:cubicBezTo>
                    <a:pt x="535535" y="272513"/>
                    <a:pt x="537841" y="274354"/>
                    <a:pt x="539224" y="277117"/>
                  </a:cubicBezTo>
                  <a:cubicBezTo>
                    <a:pt x="556284" y="300596"/>
                    <a:pt x="570116" y="325918"/>
                    <a:pt x="580720" y="352620"/>
                  </a:cubicBezTo>
                  <a:cubicBezTo>
                    <a:pt x="593630" y="384387"/>
                    <a:pt x="598702" y="416614"/>
                    <a:pt x="589020" y="450222"/>
                  </a:cubicBezTo>
                  <a:cubicBezTo>
                    <a:pt x="587175" y="455747"/>
                    <a:pt x="584870" y="460351"/>
                    <a:pt x="581181" y="464494"/>
                  </a:cubicBezTo>
                  <a:cubicBezTo>
                    <a:pt x="572421" y="475083"/>
                    <a:pt x="564583" y="475544"/>
                    <a:pt x="555822" y="464955"/>
                  </a:cubicBezTo>
                  <a:cubicBezTo>
                    <a:pt x="547523" y="454826"/>
                    <a:pt x="541068" y="443317"/>
                    <a:pt x="534613" y="431346"/>
                  </a:cubicBezTo>
                  <a:cubicBezTo>
                    <a:pt x="523547" y="459430"/>
                    <a:pt x="512021" y="487053"/>
                    <a:pt x="489428" y="507771"/>
                  </a:cubicBezTo>
                  <a:cubicBezTo>
                    <a:pt x="491733" y="510994"/>
                    <a:pt x="494961" y="511914"/>
                    <a:pt x="497727" y="513296"/>
                  </a:cubicBezTo>
                  <a:cubicBezTo>
                    <a:pt x="508793" y="518360"/>
                    <a:pt x="519859" y="524345"/>
                    <a:pt x="529541" y="531711"/>
                  </a:cubicBezTo>
                  <a:cubicBezTo>
                    <a:pt x="550290" y="546904"/>
                    <a:pt x="549367" y="569463"/>
                    <a:pt x="527697" y="582814"/>
                  </a:cubicBezTo>
                  <a:cubicBezTo>
                    <a:pt x="510637" y="592943"/>
                    <a:pt x="491733" y="597546"/>
                    <a:pt x="472368" y="599848"/>
                  </a:cubicBezTo>
                  <a:cubicBezTo>
                    <a:pt x="443782" y="603532"/>
                    <a:pt x="415657" y="601230"/>
                    <a:pt x="387070" y="596626"/>
                  </a:cubicBezTo>
                  <a:cubicBezTo>
                    <a:pt x="368166" y="593863"/>
                    <a:pt x="349723" y="588339"/>
                    <a:pt x="331741" y="581433"/>
                  </a:cubicBezTo>
                  <a:cubicBezTo>
                    <a:pt x="320676" y="577289"/>
                    <a:pt x="309149" y="580512"/>
                    <a:pt x="298083" y="577289"/>
                  </a:cubicBezTo>
                  <a:cubicBezTo>
                    <a:pt x="296239" y="576829"/>
                    <a:pt x="295317" y="578671"/>
                    <a:pt x="293933" y="579591"/>
                  </a:cubicBezTo>
                  <a:cubicBezTo>
                    <a:pt x="280101" y="588339"/>
                    <a:pt x="265346" y="595705"/>
                    <a:pt x="249209" y="600309"/>
                  </a:cubicBezTo>
                  <a:cubicBezTo>
                    <a:pt x="222006" y="607675"/>
                    <a:pt x="193419" y="607215"/>
                    <a:pt x="165755" y="605373"/>
                  </a:cubicBezTo>
                  <a:cubicBezTo>
                    <a:pt x="142701" y="603992"/>
                    <a:pt x="120109" y="600769"/>
                    <a:pt x="98899" y="592022"/>
                  </a:cubicBezTo>
                  <a:cubicBezTo>
                    <a:pt x="92905" y="589260"/>
                    <a:pt x="87373" y="586037"/>
                    <a:pt x="82301" y="581893"/>
                  </a:cubicBezTo>
                  <a:cubicBezTo>
                    <a:pt x="69391" y="571765"/>
                    <a:pt x="70313" y="557953"/>
                    <a:pt x="73079" y="543681"/>
                  </a:cubicBezTo>
                  <a:cubicBezTo>
                    <a:pt x="76307" y="529409"/>
                    <a:pt x="87373" y="522503"/>
                    <a:pt x="100283" y="518360"/>
                  </a:cubicBezTo>
                  <a:cubicBezTo>
                    <a:pt x="107660" y="515597"/>
                    <a:pt x="115498" y="514677"/>
                    <a:pt x="123797" y="514677"/>
                  </a:cubicBezTo>
                  <a:cubicBezTo>
                    <a:pt x="121492" y="508692"/>
                    <a:pt x="115498" y="506850"/>
                    <a:pt x="111809" y="503167"/>
                  </a:cubicBezTo>
                  <a:cubicBezTo>
                    <a:pt x="99822" y="492578"/>
                    <a:pt x="88756" y="481529"/>
                    <a:pt x="80918" y="467717"/>
                  </a:cubicBezTo>
                  <a:cubicBezTo>
                    <a:pt x="73540" y="454826"/>
                    <a:pt x="66624" y="441475"/>
                    <a:pt x="63397" y="426743"/>
                  </a:cubicBezTo>
                  <a:cubicBezTo>
                    <a:pt x="62936" y="425361"/>
                    <a:pt x="62936" y="423520"/>
                    <a:pt x="60630" y="423520"/>
                  </a:cubicBezTo>
                  <a:cubicBezTo>
                    <a:pt x="58325" y="423520"/>
                    <a:pt x="58786" y="425361"/>
                    <a:pt x="57864" y="426743"/>
                  </a:cubicBezTo>
                  <a:cubicBezTo>
                    <a:pt x="52792" y="439173"/>
                    <a:pt x="44954" y="448841"/>
                    <a:pt x="34810" y="457589"/>
                  </a:cubicBezTo>
                  <a:cubicBezTo>
                    <a:pt x="30200" y="461732"/>
                    <a:pt x="24667" y="464494"/>
                    <a:pt x="18673" y="466336"/>
                  </a:cubicBezTo>
                  <a:cubicBezTo>
                    <a:pt x="11296" y="468638"/>
                    <a:pt x="8068" y="465415"/>
                    <a:pt x="5763" y="459430"/>
                  </a:cubicBezTo>
                  <a:cubicBezTo>
                    <a:pt x="1152" y="446539"/>
                    <a:pt x="-692" y="433188"/>
                    <a:pt x="230" y="419376"/>
                  </a:cubicBezTo>
                  <a:cubicBezTo>
                    <a:pt x="2074" y="385308"/>
                    <a:pt x="13140" y="354462"/>
                    <a:pt x="32044" y="326378"/>
                  </a:cubicBezTo>
                  <a:cubicBezTo>
                    <a:pt x="45415" y="306581"/>
                    <a:pt x="61091" y="289087"/>
                    <a:pt x="79995" y="274815"/>
                  </a:cubicBezTo>
                  <a:cubicBezTo>
                    <a:pt x="83223" y="272513"/>
                    <a:pt x="84606" y="270211"/>
                    <a:pt x="83684" y="265607"/>
                  </a:cubicBezTo>
                  <a:cubicBezTo>
                    <a:pt x="81379" y="254558"/>
                    <a:pt x="82762" y="243508"/>
                    <a:pt x="88295" y="233840"/>
                  </a:cubicBezTo>
                  <a:cubicBezTo>
                    <a:pt x="92444" y="226014"/>
                    <a:pt x="94750" y="217727"/>
                    <a:pt x="96133" y="208979"/>
                  </a:cubicBezTo>
                  <a:cubicBezTo>
                    <a:pt x="97055" y="202994"/>
                    <a:pt x="99360" y="197470"/>
                    <a:pt x="102588" y="192405"/>
                  </a:cubicBezTo>
                  <a:cubicBezTo>
                    <a:pt x="106738" y="186881"/>
                    <a:pt x="104432" y="179975"/>
                    <a:pt x="105354" y="173529"/>
                  </a:cubicBezTo>
                  <a:cubicBezTo>
                    <a:pt x="109043" y="140842"/>
                    <a:pt x="122414" y="112298"/>
                    <a:pt x="140857" y="85595"/>
                  </a:cubicBezTo>
                  <a:cubicBezTo>
                    <a:pt x="168982" y="45542"/>
                    <a:pt x="204946" y="16537"/>
                    <a:pt x="254281" y="5948"/>
                  </a:cubicBezTo>
                  <a:cubicBezTo>
                    <a:pt x="269266" y="2726"/>
                    <a:pt x="284251" y="884"/>
                    <a:pt x="299293" y="2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3" name="文本框 42"/>
            <p:cNvSpPr txBox="1"/>
            <p:nvPr/>
          </p:nvSpPr>
          <p:spPr>
            <a:xfrm>
              <a:off x="3090358" y="3276729"/>
              <a:ext cx="98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dirty="0">
                  <a:solidFill>
                    <a:srgbClr val="000000"/>
                  </a:solidFill>
                  <a:latin typeface="+mj-ea"/>
                  <a:ea typeface="+mj-ea"/>
                </a:rPr>
                <a:t>QQ</a:t>
              </a:r>
              <a:endParaRPr lang="zh-CN" altLang="en-US" sz="2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04980" y="4115449"/>
            <a:ext cx="3316548" cy="944121"/>
            <a:chOff x="1104980" y="4115449"/>
            <a:chExt cx="3316548" cy="944121"/>
          </a:xfrm>
        </p:grpSpPr>
        <p:sp>
          <p:nvSpPr>
            <p:cNvPr id="6" name="îṩḻiḍè"/>
            <p:cNvSpPr/>
            <p:nvPr/>
          </p:nvSpPr>
          <p:spPr>
            <a:xfrm>
              <a:off x="1104980" y="4115449"/>
              <a:ext cx="1950910" cy="94412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î$lîḋè"/>
            <p:cNvSpPr/>
            <p:nvPr/>
          </p:nvSpPr>
          <p:spPr>
            <a:xfrm>
              <a:off x="2802273" y="4195698"/>
              <a:ext cx="1619255" cy="783621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live-chat_72439"/>
            <p:cNvSpPr>
              <a:spLocks noChangeAspect="1"/>
            </p:cNvSpPr>
            <p:nvPr/>
          </p:nvSpPr>
          <p:spPr bwMode="auto">
            <a:xfrm>
              <a:off x="1769412" y="4337952"/>
              <a:ext cx="609685" cy="53222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4" name="文本框 43"/>
            <p:cNvSpPr txBox="1"/>
            <p:nvPr/>
          </p:nvSpPr>
          <p:spPr>
            <a:xfrm>
              <a:off x="3090358" y="4372314"/>
              <a:ext cx="98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000000"/>
                  </a:solidFill>
                  <a:latin typeface="+mj-ea"/>
                  <a:ea typeface="+mj-ea"/>
                </a:rPr>
                <a:t>微信</a:t>
              </a:r>
              <a:endParaRPr lang="zh-CN" altLang="en-US" sz="2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04980" y="5214219"/>
            <a:ext cx="2971410" cy="944121"/>
            <a:chOff x="1104980" y="5214219"/>
            <a:chExt cx="2971410" cy="944121"/>
          </a:xfrm>
        </p:grpSpPr>
        <p:sp>
          <p:nvSpPr>
            <p:cNvPr id="7" name="íṥliḓé"/>
            <p:cNvSpPr/>
            <p:nvPr/>
          </p:nvSpPr>
          <p:spPr>
            <a:xfrm>
              <a:off x="1104980" y="5214219"/>
              <a:ext cx="1950910" cy="94412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baidu-logo_49010"/>
            <p:cNvSpPr>
              <a:spLocks noChangeAspect="1"/>
            </p:cNvSpPr>
            <p:nvPr/>
          </p:nvSpPr>
          <p:spPr bwMode="auto">
            <a:xfrm>
              <a:off x="1818713" y="5381434"/>
              <a:ext cx="560384" cy="609685"/>
            </a:xfrm>
            <a:custGeom>
              <a:avLst/>
              <a:gdLst>
                <a:gd name="connsiteX0" fmla="*/ 260361 w 546040"/>
                <a:gd name="connsiteY0" fmla="*/ 242331 h 594078"/>
                <a:gd name="connsiteX1" fmla="*/ 356770 w 546040"/>
                <a:gd name="connsiteY1" fmla="*/ 297865 h 594078"/>
                <a:gd name="connsiteX2" fmla="*/ 473406 w 546040"/>
                <a:gd name="connsiteY2" fmla="*/ 416645 h 594078"/>
                <a:gd name="connsiteX3" fmla="*/ 493690 w 546040"/>
                <a:gd name="connsiteY3" fmla="*/ 542791 h 594078"/>
                <a:gd name="connsiteX4" fmla="*/ 329109 w 546040"/>
                <a:gd name="connsiteY4" fmla="*/ 582845 h 594078"/>
                <a:gd name="connsiteX5" fmla="*/ 225843 w 546040"/>
                <a:gd name="connsiteY5" fmla="*/ 580082 h 594078"/>
                <a:gd name="connsiteX6" fmla="*/ 122576 w 546040"/>
                <a:gd name="connsiteY6" fmla="*/ 587448 h 594078"/>
                <a:gd name="connsiteX7" fmla="*/ 39594 w 546040"/>
                <a:gd name="connsiteY7" fmla="*/ 507341 h 594078"/>
                <a:gd name="connsiteX8" fmla="*/ 110129 w 546040"/>
                <a:gd name="connsiteY8" fmla="*/ 373368 h 594078"/>
                <a:gd name="connsiteX9" fmla="*/ 187118 w 546040"/>
                <a:gd name="connsiteY9" fmla="*/ 290038 h 594078"/>
                <a:gd name="connsiteX10" fmla="*/ 260361 w 546040"/>
                <a:gd name="connsiteY10" fmla="*/ 242331 h 594078"/>
                <a:gd name="connsiteX11" fmla="*/ 473414 w 546040"/>
                <a:gd name="connsiteY11" fmla="*/ 180499 h 594078"/>
                <a:gd name="connsiteX12" fmla="*/ 545784 w 546040"/>
                <a:gd name="connsiteY12" fmla="*/ 254596 h 594078"/>
                <a:gd name="connsiteX13" fmla="*/ 482633 w 546040"/>
                <a:gd name="connsiteY13" fmla="*/ 353086 h 594078"/>
                <a:gd name="connsiteX14" fmla="*/ 408880 w 546040"/>
                <a:gd name="connsiteY14" fmla="*/ 269784 h 594078"/>
                <a:gd name="connsiteX15" fmla="*/ 473414 w 546040"/>
                <a:gd name="connsiteY15" fmla="*/ 180499 h 594078"/>
                <a:gd name="connsiteX16" fmla="*/ 61231 w 546040"/>
                <a:gd name="connsiteY16" fmla="*/ 137171 h 594078"/>
                <a:gd name="connsiteX17" fmla="*/ 136392 w 546040"/>
                <a:gd name="connsiteY17" fmla="*/ 205315 h 594078"/>
                <a:gd name="connsiteX18" fmla="*/ 82442 w 546040"/>
                <a:gd name="connsiteY18" fmla="*/ 313056 h 594078"/>
                <a:gd name="connsiteX19" fmla="*/ 1287 w 546040"/>
                <a:gd name="connsiteY19" fmla="*/ 217286 h 594078"/>
                <a:gd name="connsiteX20" fmla="*/ 61231 w 546040"/>
                <a:gd name="connsiteY20" fmla="*/ 137171 h 594078"/>
                <a:gd name="connsiteX21" fmla="*/ 382581 w 546040"/>
                <a:gd name="connsiteY21" fmla="*/ 15213 h 594078"/>
                <a:gd name="connsiteX22" fmla="*/ 441145 w 546040"/>
                <a:gd name="connsiteY22" fmla="*/ 106358 h 594078"/>
                <a:gd name="connsiteX23" fmla="*/ 356758 w 546040"/>
                <a:gd name="connsiteY23" fmla="*/ 189676 h 594078"/>
                <a:gd name="connsiteX24" fmla="*/ 302807 w 546040"/>
                <a:gd name="connsiteY24" fmla="*/ 97151 h 594078"/>
                <a:gd name="connsiteX25" fmla="*/ 382581 w 546040"/>
                <a:gd name="connsiteY25" fmla="*/ 15213 h 594078"/>
                <a:gd name="connsiteX26" fmla="*/ 202765 w 546040"/>
                <a:gd name="connsiteY26" fmla="*/ 0 h 594078"/>
                <a:gd name="connsiteX27" fmla="*/ 267325 w 546040"/>
                <a:gd name="connsiteY27" fmla="*/ 91842 h 594078"/>
                <a:gd name="connsiteX28" fmla="*/ 202765 w 546040"/>
                <a:gd name="connsiteY28" fmla="*/ 183684 h 594078"/>
                <a:gd name="connsiteX29" fmla="*/ 138205 w 546040"/>
                <a:gd name="connsiteY29" fmla="*/ 91842 h 594078"/>
                <a:gd name="connsiteX30" fmla="*/ 202765 w 546040"/>
                <a:gd name="connsiteY30" fmla="*/ 0 h 594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46040" h="594078">
                  <a:moveTo>
                    <a:pt x="260361" y="242331"/>
                  </a:moveTo>
                  <a:cubicBezTo>
                    <a:pt x="291998" y="238705"/>
                    <a:pt x="327495" y="252286"/>
                    <a:pt x="356770" y="297865"/>
                  </a:cubicBezTo>
                  <a:cubicBezTo>
                    <a:pt x="399644" y="359557"/>
                    <a:pt x="473406" y="416645"/>
                    <a:pt x="473406" y="416645"/>
                  </a:cubicBezTo>
                  <a:cubicBezTo>
                    <a:pt x="473406" y="416645"/>
                    <a:pt x="529188" y="459461"/>
                    <a:pt x="493690" y="542791"/>
                  </a:cubicBezTo>
                  <a:cubicBezTo>
                    <a:pt x="458193" y="626121"/>
                    <a:pt x="329109" y="582845"/>
                    <a:pt x="329109" y="582845"/>
                  </a:cubicBezTo>
                  <a:cubicBezTo>
                    <a:pt x="329109" y="582845"/>
                    <a:pt x="281164" y="567652"/>
                    <a:pt x="225843" y="580082"/>
                  </a:cubicBezTo>
                  <a:cubicBezTo>
                    <a:pt x="170521" y="592513"/>
                    <a:pt x="122576" y="587448"/>
                    <a:pt x="122576" y="587448"/>
                  </a:cubicBezTo>
                  <a:cubicBezTo>
                    <a:pt x="122576" y="587448"/>
                    <a:pt x="58035" y="589290"/>
                    <a:pt x="39594" y="507341"/>
                  </a:cubicBezTo>
                  <a:cubicBezTo>
                    <a:pt x="21154" y="425852"/>
                    <a:pt x="104136" y="380734"/>
                    <a:pt x="110129" y="373368"/>
                  </a:cubicBezTo>
                  <a:cubicBezTo>
                    <a:pt x="116583" y="365542"/>
                    <a:pt x="159457" y="336077"/>
                    <a:pt x="187118" y="290038"/>
                  </a:cubicBezTo>
                  <a:cubicBezTo>
                    <a:pt x="200948" y="266789"/>
                    <a:pt x="228724" y="245956"/>
                    <a:pt x="260361" y="242331"/>
                  </a:cubicBezTo>
                  <a:close/>
                  <a:moveTo>
                    <a:pt x="473414" y="180499"/>
                  </a:moveTo>
                  <a:cubicBezTo>
                    <a:pt x="530572" y="180499"/>
                    <a:pt x="545784" y="236187"/>
                    <a:pt x="545784" y="254596"/>
                  </a:cubicBezTo>
                  <a:cubicBezTo>
                    <a:pt x="545784" y="273006"/>
                    <a:pt x="553620" y="351705"/>
                    <a:pt x="482633" y="353086"/>
                  </a:cubicBezTo>
                  <a:cubicBezTo>
                    <a:pt x="412107" y="354927"/>
                    <a:pt x="408880" y="305222"/>
                    <a:pt x="408880" y="269784"/>
                  </a:cubicBezTo>
                  <a:cubicBezTo>
                    <a:pt x="408880" y="232966"/>
                    <a:pt x="416716" y="180499"/>
                    <a:pt x="473414" y="180499"/>
                  </a:cubicBezTo>
                  <a:close/>
                  <a:moveTo>
                    <a:pt x="61231" y="137171"/>
                  </a:moveTo>
                  <a:cubicBezTo>
                    <a:pt x="102731" y="133487"/>
                    <a:pt x="133164" y="179070"/>
                    <a:pt x="136392" y="205315"/>
                  </a:cubicBezTo>
                  <a:cubicBezTo>
                    <a:pt x="138237" y="221890"/>
                    <a:pt x="147459" y="299243"/>
                    <a:pt x="82442" y="313056"/>
                  </a:cubicBezTo>
                  <a:cubicBezTo>
                    <a:pt x="17887" y="326869"/>
                    <a:pt x="-6091" y="252279"/>
                    <a:pt x="1287" y="217286"/>
                  </a:cubicBezTo>
                  <a:cubicBezTo>
                    <a:pt x="1287" y="217286"/>
                    <a:pt x="8664" y="141775"/>
                    <a:pt x="61231" y="137171"/>
                  </a:cubicBezTo>
                  <a:close/>
                  <a:moveTo>
                    <a:pt x="382581" y="15213"/>
                  </a:moveTo>
                  <a:cubicBezTo>
                    <a:pt x="416705" y="23039"/>
                    <a:pt x="447600" y="67690"/>
                    <a:pt x="441145" y="106358"/>
                  </a:cubicBezTo>
                  <a:cubicBezTo>
                    <a:pt x="435150" y="145025"/>
                    <a:pt x="404254" y="196121"/>
                    <a:pt x="356758" y="189676"/>
                  </a:cubicBezTo>
                  <a:cubicBezTo>
                    <a:pt x="308802" y="183692"/>
                    <a:pt x="298196" y="140422"/>
                    <a:pt x="302807" y="97151"/>
                  </a:cubicBezTo>
                  <a:cubicBezTo>
                    <a:pt x="306496" y="61706"/>
                    <a:pt x="348919" y="7848"/>
                    <a:pt x="382581" y="15213"/>
                  </a:cubicBezTo>
                  <a:close/>
                  <a:moveTo>
                    <a:pt x="202765" y="0"/>
                  </a:moveTo>
                  <a:cubicBezTo>
                    <a:pt x="238421" y="0"/>
                    <a:pt x="267325" y="41119"/>
                    <a:pt x="267325" y="91842"/>
                  </a:cubicBezTo>
                  <a:cubicBezTo>
                    <a:pt x="267325" y="142565"/>
                    <a:pt x="238421" y="183684"/>
                    <a:pt x="202765" y="183684"/>
                  </a:cubicBezTo>
                  <a:cubicBezTo>
                    <a:pt x="167109" y="183684"/>
                    <a:pt x="138205" y="142565"/>
                    <a:pt x="138205" y="91842"/>
                  </a:cubicBezTo>
                  <a:cubicBezTo>
                    <a:pt x="138205" y="41119"/>
                    <a:pt x="167109" y="0"/>
                    <a:pt x="2027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5" name="文本框 44"/>
            <p:cNvSpPr txBox="1"/>
            <p:nvPr/>
          </p:nvSpPr>
          <p:spPr>
            <a:xfrm>
              <a:off x="3090358" y="5467899"/>
              <a:ext cx="986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000000"/>
                  </a:solidFill>
                  <a:latin typeface="+mj-ea"/>
                  <a:ea typeface="+mj-ea"/>
                </a:rPr>
                <a:t>贴吧</a:t>
              </a:r>
              <a:endParaRPr lang="zh-CN" altLang="en-US" sz="2800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5567717" y="2099441"/>
            <a:ext cx="3877985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传统新媒体巅峰期的代表作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67717" y="2834262"/>
            <a:ext cx="4180697" cy="941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年轻用户比较活跃的载体，尤其</a:t>
            </a: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QQ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空间流量大一些。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567717" y="4012281"/>
            <a:ext cx="4180697" cy="941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目前分享量最大的平台，每天占据每天</a:t>
            </a: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70-80%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的分享量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67717" y="5190301"/>
            <a:ext cx="4180697" cy="941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年轻用户比较活跃的载体，尤其</a:t>
            </a: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QQ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空间流量大一些。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12" grpId="0" animBg="1"/>
      <p:bldP spid="13" grpId="0" animBg="1"/>
      <p:bldP spid="14" grpId="0" animBg="1"/>
      <p:bldP spid="15" grpId="0" animBg="1"/>
      <p:bldP spid="26" grpId="0" animBg="1"/>
      <p:bldP spid="46" grpId="0"/>
      <p:bldP spid="47" grpId="0"/>
      <p:bldP spid="48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-2405" y="21539"/>
            <a:ext cx="7517886" cy="5181951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4114" y="1676049"/>
            <a:ext cx="7517886" cy="518195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45306" y="4384252"/>
            <a:ext cx="2546167" cy="1040890"/>
            <a:chOff x="845306" y="4384252"/>
            <a:chExt cx="2546167" cy="1040890"/>
          </a:xfrm>
        </p:grpSpPr>
        <p:sp>
          <p:nvSpPr>
            <p:cNvPr id="52" name="i$ļiḓè"/>
            <p:cNvSpPr/>
            <p:nvPr/>
          </p:nvSpPr>
          <p:spPr bwMode="auto">
            <a:xfrm>
              <a:off x="851516" y="4384252"/>
              <a:ext cx="2533747" cy="104089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îşḻiḋè"/>
            <p:cNvSpPr/>
            <p:nvPr/>
          </p:nvSpPr>
          <p:spPr bwMode="auto">
            <a:xfrm>
              <a:off x="2695935" y="4947009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矩形 60"/>
            <p:cNvSpPr/>
            <p:nvPr/>
          </p:nvSpPr>
          <p:spPr>
            <a:xfrm>
              <a:off x="845306" y="4643087"/>
              <a:ext cx="18289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latin typeface="+mj-ea"/>
                  <a:ea typeface="+mj-ea"/>
                </a:rPr>
                <a:t>今日头条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95935" y="3906120"/>
            <a:ext cx="2539957" cy="1040890"/>
            <a:chOff x="2695935" y="3906120"/>
            <a:chExt cx="2539957" cy="1040890"/>
          </a:xfrm>
        </p:grpSpPr>
        <p:sp>
          <p:nvSpPr>
            <p:cNvPr id="54" name="iṣ1íḋè"/>
            <p:cNvSpPr/>
            <p:nvPr/>
          </p:nvSpPr>
          <p:spPr bwMode="auto">
            <a:xfrm>
              <a:off x="2695935" y="3906120"/>
              <a:ext cx="2533747" cy="1040890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ísḻíḋê"/>
            <p:cNvSpPr/>
            <p:nvPr/>
          </p:nvSpPr>
          <p:spPr bwMode="auto">
            <a:xfrm>
              <a:off x="4540354" y="4468877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矩形 61"/>
            <p:cNvSpPr/>
            <p:nvPr/>
          </p:nvSpPr>
          <p:spPr>
            <a:xfrm>
              <a:off x="2711406" y="4162181"/>
              <a:ext cx="18289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latin typeface="+mj-ea"/>
                  <a:ea typeface="+mj-ea"/>
                </a:rPr>
                <a:t>百度百家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46564" y="3427987"/>
            <a:ext cx="2533747" cy="1040891"/>
            <a:chOff x="4546564" y="3427987"/>
            <a:chExt cx="2533747" cy="1040891"/>
          </a:xfrm>
        </p:grpSpPr>
        <p:sp>
          <p:nvSpPr>
            <p:cNvPr id="56" name="îṣľîḓè"/>
            <p:cNvSpPr/>
            <p:nvPr/>
          </p:nvSpPr>
          <p:spPr bwMode="auto">
            <a:xfrm>
              <a:off x="4546564" y="3427987"/>
              <a:ext cx="2533747" cy="1040890"/>
            </a:xfrm>
            <a:prstGeom prst="rect">
              <a:avLst/>
            </a:prstGeom>
            <a:solidFill>
              <a:schemeClr val="accent2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iṣlíḑè"/>
            <p:cNvSpPr/>
            <p:nvPr/>
          </p:nvSpPr>
          <p:spPr bwMode="auto">
            <a:xfrm>
              <a:off x="6378562" y="3990745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矩形 62"/>
            <p:cNvSpPr/>
            <p:nvPr/>
          </p:nvSpPr>
          <p:spPr>
            <a:xfrm>
              <a:off x="4549614" y="3684048"/>
              <a:ext cx="182894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latin typeface="+mj-ea"/>
                  <a:ea typeface="+mj-ea"/>
                </a:rPr>
                <a:t>兴趣部落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78562" y="2954086"/>
            <a:ext cx="2533747" cy="1040890"/>
            <a:chOff x="6378562" y="2954086"/>
            <a:chExt cx="2533747" cy="1040890"/>
          </a:xfrm>
        </p:grpSpPr>
        <p:sp>
          <p:nvSpPr>
            <p:cNvPr id="58" name="íšļïḋe"/>
            <p:cNvSpPr/>
            <p:nvPr/>
          </p:nvSpPr>
          <p:spPr bwMode="auto">
            <a:xfrm>
              <a:off x="6378562" y="2954086"/>
              <a:ext cx="2533747" cy="104089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išḻíḋe"/>
            <p:cNvSpPr/>
            <p:nvPr/>
          </p:nvSpPr>
          <p:spPr bwMode="auto">
            <a:xfrm>
              <a:off x="8216771" y="3508381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矩形 64"/>
            <p:cNvSpPr/>
            <p:nvPr/>
          </p:nvSpPr>
          <p:spPr>
            <a:xfrm>
              <a:off x="6856690" y="3160828"/>
              <a:ext cx="11396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latin typeface="+mj-ea"/>
                  <a:ea typeface="+mj-ea"/>
                </a:rPr>
                <a:t>知乎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16771" y="2251697"/>
            <a:ext cx="3129923" cy="1485173"/>
            <a:chOff x="8216771" y="2251697"/>
            <a:chExt cx="3129923" cy="1485173"/>
          </a:xfrm>
        </p:grpSpPr>
        <p:sp>
          <p:nvSpPr>
            <p:cNvPr id="60" name="ïṩļíḑè"/>
            <p:cNvSpPr/>
            <p:nvPr/>
          </p:nvSpPr>
          <p:spPr bwMode="auto">
            <a:xfrm>
              <a:off x="8216771" y="2251697"/>
              <a:ext cx="3129923" cy="1485173"/>
            </a:xfrm>
            <a:prstGeom prst="rightArrow">
              <a:avLst>
                <a:gd name="adj1" fmla="val 69463"/>
                <a:gd name="adj2" fmla="val 28319"/>
              </a:avLst>
            </a:prstGeom>
            <a:solidFill>
              <a:schemeClr val="accent1">
                <a:lumMod val="50000"/>
              </a:schemeClr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矩形 67"/>
            <p:cNvSpPr/>
            <p:nvPr/>
          </p:nvSpPr>
          <p:spPr>
            <a:xfrm>
              <a:off x="8518342" y="2741794"/>
              <a:ext cx="25267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latin typeface="+mj-ea"/>
                  <a:ea typeface="+mj-ea"/>
                </a:rPr>
                <a:t>支付宝服务窗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4380322" y="1001304"/>
            <a:ext cx="3431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accent2">
                    <a:lumMod val="75000"/>
                  </a:schemeClr>
                </a:solidFill>
              </a:rPr>
              <a:t>其他平台</a:t>
            </a:r>
            <a:endParaRPr lang="zh-CN" alt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332429" y="1833610"/>
            <a:ext cx="1527142" cy="135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5120" y="292240"/>
            <a:ext cx="142240" cy="851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67360" y="395534"/>
            <a:ext cx="4123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eaLnBrk="0" hangingPunct="0"/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如何做新媒体账号</a:t>
            </a:r>
            <a:endParaRPr lang="zh-CN" altLang="en-US" sz="36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44089" y="1382153"/>
            <a:ext cx="5903822" cy="1436868"/>
            <a:chOff x="3144089" y="595402"/>
            <a:chExt cx="5903822" cy="1436868"/>
          </a:xfrm>
        </p:grpSpPr>
        <p:sp>
          <p:nvSpPr>
            <p:cNvPr id="5" name="矩形 4"/>
            <p:cNvSpPr/>
            <p:nvPr/>
          </p:nvSpPr>
          <p:spPr>
            <a:xfrm>
              <a:off x="4478303" y="595402"/>
              <a:ext cx="32353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  <a:sym typeface="+mn-ea"/>
                </a:rPr>
                <a:t>定位是什么</a:t>
              </a:r>
              <a:endParaRPr lang="zh-CN" altLang="en-US" sz="40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6" name="矩形 8"/>
            <p:cNvSpPr/>
            <p:nvPr/>
          </p:nvSpPr>
          <p:spPr>
            <a:xfrm>
              <a:off x="3144089" y="1303288"/>
              <a:ext cx="5903822" cy="7289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做账号前，要把定位考虑清楚，如冷兔、天才小熊猫等，要做到：提起某个账号，就能用关键词概括。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8"/>
          <p:cNvSpPr/>
          <p:nvPr/>
        </p:nvSpPr>
        <p:spPr>
          <a:xfrm>
            <a:off x="2500853" y="4785273"/>
            <a:ext cx="7190294" cy="1422954"/>
          </a:xfrm>
          <a:prstGeom prst="rect">
            <a:avLst/>
          </a:prstGeom>
          <a:noFill/>
          <a:ln w="9525">
            <a:solidFill>
              <a:srgbClr val="93A4AE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例：类类有话说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是为互联网从业者或感兴趣的人提供经验分享的平台，更多把自己以往的心得体会、实操分享，让大家能少走一些弯路。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090670"/>
            <a:ext cx="12192000" cy="14229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80595" y="3241252"/>
            <a:ext cx="738664" cy="112179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600" dirty="0">
                <a:latin typeface="+mj-ea"/>
                <a:ea typeface="+mj-ea"/>
              </a:rPr>
              <a:t>思考</a:t>
            </a:r>
            <a:endParaRPr lang="zh-CN" altLang="en-US" sz="3600" dirty="0">
              <a:latin typeface="+mj-ea"/>
              <a:ea typeface="+mj-ea"/>
            </a:endParaRPr>
          </a:p>
        </p:txBody>
      </p:sp>
      <p:sp>
        <p:nvSpPr>
          <p:cNvPr id="12" name="矩形 8"/>
          <p:cNvSpPr/>
          <p:nvPr/>
        </p:nvSpPr>
        <p:spPr>
          <a:xfrm>
            <a:off x="2529106" y="3402294"/>
            <a:ext cx="1731865" cy="79970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出于什么目的而建立？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8"/>
          <p:cNvSpPr/>
          <p:nvPr/>
        </p:nvSpPr>
        <p:spPr>
          <a:xfrm>
            <a:off x="5670385" y="3402294"/>
            <a:ext cx="1731865" cy="79970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为哪些用户服务？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8"/>
          <p:cNvSpPr/>
          <p:nvPr/>
        </p:nvSpPr>
        <p:spPr>
          <a:xfrm>
            <a:off x="8811663" y="3402294"/>
            <a:ext cx="1731865" cy="79970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出于什么目的而建立？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864232" y="3487916"/>
            <a:ext cx="0" cy="6669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8097626" y="3487916"/>
            <a:ext cx="0" cy="6669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4781" y="1863561"/>
            <a:ext cx="292230" cy="31308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8"/>
          <p:cNvSpPr/>
          <p:nvPr/>
        </p:nvSpPr>
        <p:spPr>
          <a:xfrm>
            <a:off x="1209382" y="2486691"/>
            <a:ext cx="4003641" cy="188461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例：奇虎手机账号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发的内容跟手机相关：手机技巧、行业动态、活动，不能发很多特别娱乐八卦的内容。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5715394" y="0"/>
            <a:ext cx="6476606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15392" y="0"/>
            <a:ext cx="6476607" cy="6858000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799035" y="1749799"/>
            <a:ext cx="4309319" cy="1104469"/>
            <a:chOff x="3941340" y="595402"/>
            <a:chExt cx="4309319" cy="1104469"/>
          </a:xfrm>
        </p:grpSpPr>
        <p:sp>
          <p:nvSpPr>
            <p:cNvPr id="8" name="矩形 7"/>
            <p:cNvSpPr/>
            <p:nvPr/>
          </p:nvSpPr>
          <p:spPr>
            <a:xfrm>
              <a:off x="4709945" y="595402"/>
              <a:ext cx="277210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用户需求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941340" y="1303288"/>
              <a:ext cx="4309319" cy="3965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服务哪些用户？不同用户，需求不一样。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8"/>
          <p:cNvSpPr/>
          <p:nvPr/>
        </p:nvSpPr>
        <p:spPr>
          <a:xfrm>
            <a:off x="6096000" y="4994438"/>
            <a:ext cx="3662339" cy="1169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一定要考虑服务哪些人群，知道他们有什么需求，然后围绕需求做内容。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-2405" y="21539"/>
            <a:ext cx="5196574" cy="358191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6672064" y="0"/>
            <a:ext cx="5519936" cy="5286040"/>
            <a:chOff x="6672064" y="518475"/>
            <a:chExt cx="5519936" cy="5286040"/>
          </a:xfrm>
        </p:grpSpPr>
        <p:sp>
          <p:nvSpPr>
            <p:cNvPr id="4" name="ïšļiḍé"/>
            <p:cNvSpPr/>
            <p:nvPr/>
          </p:nvSpPr>
          <p:spPr bwMode="auto">
            <a:xfrm>
              <a:off x="6672064" y="518475"/>
              <a:ext cx="5519936" cy="4476401"/>
            </a:xfrm>
            <a:custGeom>
              <a:avLst/>
              <a:gdLst>
                <a:gd name="T0" fmla="*/ 1296 w 1296"/>
                <a:gd name="T1" fmla="*/ 0 h 1051"/>
                <a:gd name="T2" fmla="*/ 1098 w 1296"/>
                <a:gd name="T3" fmla="*/ 0 h 1051"/>
                <a:gd name="T4" fmla="*/ 941 w 1296"/>
                <a:gd name="T5" fmla="*/ 311 h 1051"/>
                <a:gd name="T6" fmla="*/ 941 w 1296"/>
                <a:gd name="T7" fmla="*/ 868 h 1051"/>
                <a:gd name="T8" fmla="*/ 875 w 1296"/>
                <a:gd name="T9" fmla="*/ 957 h 1051"/>
                <a:gd name="T10" fmla="*/ 809 w 1296"/>
                <a:gd name="T11" fmla="*/ 868 h 1051"/>
                <a:gd name="T12" fmla="*/ 809 w 1296"/>
                <a:gd name="T13" fmla="*/ 841 h 1051"/>
                <a:gd name="T14" fmla="*/ 453 w 1296"/>
                <a:gd name="T15" fmla="*/ 468 h 1051"/>
                <a:gd name="T16" fmla="*/ 0 w 1296"/>
                <a:gd name="T17" fmla="*/ 468 h 1051"/>
                <a:gd name="T18" fmla="*/ 0 w 1296"/>
                <a:gd name="T19" fmla="*/ 563 h 1051"/>
                <a:gd name="T20" fmla="*/ 119 w 1296"/>
                <a:gd name="T21" fmla="*/ 563 h 1051"/>
                <a:gd name="T22" fmla="*/ 453 w 1296"/>
                <a:gd name="T23" fmla="*/ 563 h 1051"/>
                <a:gd name="T24" fmla="*/ 715 w 1296"/>
                <a:gd name="T25" fmla="*/ 841 h 1051"/>
                <a:gd name="T26" fmla="*/ 715 w 1296"/>
                <a:gd name="T27" fmla="*/ 868 h 1051"/>
                <a:gd name="T28" fmla="*/ 715 w 1296"/>
                <a:gd name="T29" fmla="*/ 868 h 1051"/>
                <a:gd name="T30" fmla="*/ 875 w 1296"/>
                <a:gd name="T31" fmla="*/ 1051 h 1051"/>
                <a:gd name="T32" fmla="*/ 875 w 1296"/>
                <a:gd name="T33" fmla="*/ 1051 h 1051"/>
                <a:gd name="T34" fmla="*/ 875 w 1296"/>
                <a:gd name="T35" fmla="*/ 1051 h 1051"/>
                <a:gd name="T36" fmla="*/ 1036 w 1296"/>
                <a:gd name="T37" fmla="*/ 868 h 1051"/>
                <a:gd name="T38" fmla="*/ 1036 w 1296"/>
                <a:gd name="T39" fmla="*/ 868 h 1051"/>
                <a:gd name="T40" fmla="*/ 1036 w 1296"/>
                <a:gd name="T41" fmla="*/ 311 h 1051"/>
                <a:gd name="T42" fmla="*/ 1036 w 1296"/>
                <a:gd name="T43" fmla="*/ 311 h 1051"/>
                <a:gd name="T44" fmla="*/ 1289 w 1296"/>
                <a:gd name="T45" fmla="*/ 33 h 1051"/>
                <a:gd name="T46" fmla="*/ 1296 w 1296"/>
                <a:gd name="T47" fmla="*/ 33 h 1051"/>
                <a:gd name="T48" fmla="*/ 1296 w 1296"/>
                <a:gd name="T49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96" h="1051">
                  <a:moveTo>
                    <a:pt x="1296" y="0"/>
                  </a:moveTo>
                  <a:cubicBezTo>
                    <a:pt x="1098" y="0"/>
                    <a:pt x="1098" y="0"/>
                    <a:pt x="1098" y="0"/>
                  </a:cubicBezTo>
                  <a:cubicBezTo>
                    <a:pt x="1004" y="67"/>
                    <a:pt x="941" y="181"/>
                    <a:pt x="941" y="311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915"/>
                    <a:pt x="910" y="957"/>
                    <a:pt x="875" y="957"/>
                  </a:cubicBezTo>
                  <a:cubicBezTo>
                    <a:pt x="840" y="957"/>
                    <a:pt x="809" y="915"/>
                    <a:pt x="809" y="868"/>
                  </a:cubicBezTo>
                  <a:cubicBezTo>
                    <a:pt x="809" y="841"/>
                    <a:pt x="809" y="841"/>
                    <a:pt x="809" y="841"/>
                  </a:cubicBezTo>
                  <a:cubicBezTo>
                    <a:pt x="809" y="635"/>
                    <a:pt x="649" y="468"/>
                    <a:pt x="453" y="468"/>
                  </a:cubicBezTo>
                  <a:cubicBezTo>
                    <a:pt x="0" y="468"/>
                    <a:pt x="0" y="468"/>
                    <a:pt x="0" y="468"/>
                  </a:cubicBezTo>
                  <a:cubicBezTo>
                    <a:pt x="0" y="563"/>
                    <a:pt x="0" y="563"/>
                    <a:pt x="0" y="563"/>
                  </a:cubicBezTo>
                  <a:cubicBezTo>
                    <a:pt x="119" y="563"/>
                    <a:pt x="119" y="563"/>
                    <a:pt x="119" y="563"/>
                  </a:cubicBezTo>
                  <a:cubicBezTo>
                    <a:pt x="453" y="563"/>
                    <a:pt x="453" y="563"/>
                    <a:pt x="453" y="563"/>
                  </a:cubicBezTo>
                  <a:cubicBezTo>
                    <a:pt x="597" y="563"/>
                    <a:pt x="715" y="688"/>
                    <a:pt x="715" y="841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967"/>
                    <a:pt x="788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962" y="1051"/>
                    <a:pt x="1036" y="967"/>
                    <a:pt x="1036" y="868"/>
                  </a:cubicBezTo>
                  <a:cubicBezTo>
                    <a:pt x="1036" y="868"/>
                    <a:pt x="1036" y="868"/>
                    <a:pt x="1036" y="868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158"/>
                    <a:pt x="1149" y="33"/>
                    <a:pt x="1289" y="33"/>
                  </a:cubicBezTo>
                  <a:cubicBezTo>
                    <a:pt x="1292" y="33"/>
                    <a:pt x="1294" y="33"/>
                    <a:pt x="1296" y="33"/>
                  </a:cubicBezTo>
                  <a:cubicBezTo>
                    <a:pt x="1296" y="0"/>
                    <a:pt x="1296" y="0"/>
                    <a:pt x="1296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190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íśļíḑé"/>
            <p:cNvSpPr/>
            <p:nvPr/>
          </p:nvSpPr>
          <p:spPr bwMode="auto">
            <a:xfrm>
              <a:off x="7690409" y="1063632"/>
              <a:ext cx="4501591" cy="4740883"/>
            </a:xfrm>
            <a:custGeom>
              <a:avLst/>
              <a:gdLst>
                <a:gd name="T0" fmla="*/ 1050 w 1057"/>
                <a:gd name="T1" fmla="*/ 0 h 1113"/>
                <a:gd name="T2" fmla="*/ 891 w 1057"/>
                <a:gd name="T3" fmla="*/ 183 h 1113"/>
                <a:gd name="T4" fmla="*/ 891 w 1057"/>
                <a:gd name="T5" fmla="*/ 740 h 1113"/>
                <a:gd name="T6" fmla="*/ 891 w 1057"/>
                <a:gd name="T7" fmla="*/ 740 h 1113"/>
                <a:gd name="T8" fmla="*/ 636 w 1057"/>
                <a:gd name="T9" fmla="*/ 1018 h 1113"/>
                <a:gd name="T10" fmla="*/ 381 w 1057"/>
                <a:gd name="T11" fmla="*/ 740 h 1113"/>
                <a:gd name="T12" fmla="*/ 381 w 1057"/>
                <a:gd name="T13" fmla="*/ 713 h 1113"/>
                <a:gd name="T14" fmla="*/ 214 w 1057"/>
                <a:gd name="T15" fmla="*/ 529 h 1113"/>
                <a:gd name="T16" fmla="*/ 0 w 1057"/>
                <a:gd name="T17" fmla="*/ 529 h 1113"/>
                <a:gd name="T18" fmla="*/ 0 w 1057"/>
                <a:gd name="T19" fmla="*/ 624 h 1113"/>
                <a:gd name="T20" fmla="*/ 214 w 1057"/>
                <a:gd name="T21" fmla="*/ 624 h 1113"/>
                <a:gd name="T22" fmla="*/ 287 w 1057"/>
                <a:gd name="T23" fmla="*/ 713 h 1113"/>
                <a:gd name="T24" fmla="*/ 287 w 1057"/>
                <a:gd name="T25" fmla="*/ 740 h 1113"/>
                <a:gd name="T26" fmla="*/ 636 w 1057"/>
                <a:gd name="T27" fmla="*/ 1113 h 1113"/>
                <a:gd name="T28" fmla="*/ 986 w 1057"/>
                <a:gd name="T29" fmla="*/ 740 h 1113"/>
                <a:gd name="T30" fmla="*/ 986 w 1057"/>
                <a:gd name="T31" fmla="*/ 183 h 1113"/>
                <a:gd name="T32" fmla="*/ 1050 w 1057"/>
                <a:gd name="T33" fmla="*/ 94 h 1113"/>
                <a:gd name="T34" fmla="*/ 1057 w 1057"/>
                <a:gd name="T35" fmla="*/ 95 h 1113"/>
                <a:gd name="T36" fmla="*/ 1057 w 1057"/>
                <a:gd name="T37" fmla="*/ 0 h 1113"/>
                <a:gd name="T38" fmla="*/ 1050 w 1057"/>
                <a:gd name="T39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7" h="1113">
                  <a:moveTo>
                    <a:pt x="1050" y="0"/>
                  </a:moveTo>
                  <a:cubicBezTo>
                    <a:pt x="962" y="0"/>
                    <a:pt x="891" y="82"/>
                    <a:pt x="891" y="183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893"/>
                    <a:pt x="777" y="1018"/>
                    <a:pt x="636" y="1018"/>
                  </a:cubicBezTo>
                  <a:cubicBezTo>
                    <a:pt x="495" y="1018"/>
                    <a:pt x="381" y="893"/>
                    <a:pt x="381" y="740"/>
                  </a:cubicBezTo>
                  <a:cubicBezTo>
                    <a:pt x="381" y="713"/>
                    <a:pt x="381" y="713"/>
                    <a:pt x="381" y="713"/>
                  </a:cubicBezTo>
                  <a:cubicBezTo>
                    <a:pt x="381" y="613"/>
                    <a:pt x="305" y="529"/>
                    <a:pt x="214" y="529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214" y="624"/>
                    <a:pt x="214" y="624"/>
                    <a:pt x="214" y="624"/>
                  </a:cubicBezTo>
                  <a:cubicBezTo>
                    <a:pt x="253" y="624"/>
                    <a:pt x="287" y="666"/>
                    <a:pt x="287" y="713"/>
                  </a:cubicBezTo>
                  <a:cubicBezTo>
                    <a:pt x="287" y="740"/>
                    <a:pt x="287" y="740"/>
                    <a:pt x="287" y="740"/>
                  </a:cubicBezTo>
                  <a:cubicBezTo>
                    <a:pt x="287" y="945"/>
                    <a:pt x="443" y="1113"/>
                    <a:pt x="636" y="1113"/>
                  </a:cubicBezTo>
                  <a:cubicBezTo>
                    <a:pt x="829" y="1113"/>
                    <a:pt x="986" y="945"/>
                    <a:pt x="986" y="740"/>
                  </a:cubicBezTo>
                  <a:cubicBezTo>
                    <a:pt x="986" y="183"/>
                    <a:pt x="986" y="183"/>
                    <a:pt x="986" y="183"/>
                  </a:cubicBezTo>
                  <a:cubicBezTo>
                    <a:pt x="986" y="137"/>
                    <a:pt x="1016" y="94"/>
                    <a:pt x="1050" y="94"/>
                  </a:cubicBezTo>
                  <a:cubicBezTo>
                    <a:pt x="1053" y="94"/>
                    <a:pt x="1055" y="95"/>
                    <a:pt x="1057" y="95"/>
                  </a:cubicBezTo>
                  <a:cubicBezTo>
                    <a:pt x="1057" y="0"/>
                    <a:pt x="1057" y="0"/>
                    <a:pt x="1057" y="0"/>
                  </a:cubicBezTo>
                  <a:cubicBezTo>
                    <a:pt x="1055" y="0"/>
                    <a:pt x="1053" y="0"/>
                    <a:pt x="1050" y="0"/>
                  </a:cubicBezTo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îṥḻiḍê"/>
            <p:cNvSpPr/>
            <p:nvPr/>
          </p:nvSpPr>
          <p:spPr bwMode="auto">
            <a:xfrm>
              <a:off x="7179438" y="658812"/>
              <a:ext cx="5012562" cy="4740883"/>
            </a:xfrm>
            <a:custGeom>
              <a:avLst/>
              <a:gdLst>
                <a:gd name="T0" fmla="*/ 1170 w 1177"/>
                <a:gd name="T1" fmla="*/ 0 h 1113"/>
                <a:gd name="T2" fmla="*/ 917 w 1177"/>
                <a:gd name="T3" fmla="*/ 278 h 1113"/>
                <a:gd name="T4" fmla="*/ 917 w 1177"/>
                <a:gd name="T5" fmla="*/ 278 h 1113"/>
                <a:gd name="T6" fmla="*/ 917 w 1177"/>
                <a:gd name="T7" fmla="*/ 835 h 1113"/>
                <a:gd name="T8" fmla="*/ 917 w 1177"/>
                <a:gd name="T9" fmla="*/ 835 h 1113"/>
                <a:gd name="T10" fmla="*/ 917 w 1177"/>
                <a:gd name="T11" fmla="*/ 835 h 1113"/>
                <a:gd name="T12" fmla="*/ 756 w 1177"/>
                <a:gd name="T13" fmla="*/ 1018 h 1113"/>
                <a:gd name="T14" fmla="*/ 756 w 1177"/>
                <a:gd name="T15" fmla="*/ 1018 h 1113"/>
                <a:gd name="T16" fmla="*/ 756 w 1177"/>
                <a:gd name="T17" fmla="*/ 1018 h 1113"/>
                <a:gd name="T18" fmla="*/ 596 w 1177"/>
                <a:gd name="T19" fmla="*/ 835 h 1113"/>
                <a:gd name="T20" fmla="*/ 596 w 1177"/>
                <a:gd name="T21" fmla="*/ 835 h 1113"/>
                <a:gd name="T22" fmla="*/ 596 w 1177"/>
                <a:gd name="T23" fmla="*/ 808 h 1113"/>
                <a:gd name="T24" fmla="*/ 334 w 1177"/>
                <a:gd name="T25" fmla="*/ 530 h 1113"/>
                <a:gd name="T26" fmla="*/ 0 w 1177"/>
                <a:gd name="T27" fmla="*/ 530 h 1113"/>
                <a:gd name="T28" fmla="*/ 0 w 1177"/>
                <a:gd name="T29" fmla="*/ 624 h 1113"/>
                <a:gd name="T30" fmla="*/ 334 w 1177"/>
                <a:gd name="T31" fmla="*/ 624 h 1113"/>
                <a:gd name="T32" fmla="*/ 501 w 1177"/>
                <a:gd name="T33" fmla="*/ 808 h 1113"/>
                <a:gd name="T34" fmla="*/ 501 w 1177"/>
                <a:gd name="T35" fmla="*/ 835 h 1113"/>
                <a:gd name="T36" fmla="*/ 756 w 1177"/>
                <a:gd name="T37" fmla="*/ 1113 h 1113"/>
                <a:gd name="T38" fmla="*/ 1011 w 1177"/>
                <a:gd name="T39" fmla="*/ 835 h 1113"/>
                <a:gd name="T40" fmla="*/ 1011 w 1177"/>
                <a:gd name="T41" fmla="*/ 835 h 1113"/>
                <a:gd name="T42" fmla="*/ 1011 w 1177"/>
                <a:gd name="T43" fmla="*/ 278 h 1113"/>
                <a:gd name="T44" fmla="*/ 1170 w 1177"/>
                <a:gd name="T45" fmla="*/ 95 h 1113"/>
                <a:gd name="T46" fmla="*/ 1177 w 1177"/>
                <a:gd name="T47" fmla="*/ 95 h 1113"/>
                <a:gd name="T48" fmla="*/ 1177 w 1177"/>
                <a:gd name="T49" fmla="*/ 0 h 1113"/>
                <a:gd name="T50" fmla="*/ 1177 w 1177"/>
                <a:gd name="T51" fmla="*/ 0 h 1113"/>
                <a:gd name="T52" fmla="*/ 1170 w 1177"/>
                <a:gd name="T53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7" h="1113">
                  <a:moveTo>
                    <a:pt x="1170" y="0"/>
                  </a:moveTo>
                  <a:cubicBezTo>
                    <a:pt x="1030" y="0"/>
                    <a:pt x="917" y="125"/>
                    <a:pt x="917" y="278"/>
                  </a:cubicBezTo>
                  <a:cubicBezTo>
                    <a:pt x="917" y="278"/>
                    <a:pt x="917" y="278"/>
                    <a:pt x="917" y="278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936"/>
                    <a:pt x="845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668" y="1018"/>
                    <a:pt x="596" y="936"/>
                    <a:pt x="596" y="835"/>
                  </a:cubicBezTo>
                  <a:cubicBezTo>
                    <a:pt x="596" y="835"/>
                    <a:pt x="596" y="835"/>
                    <a:pt x="596" y="835"/>
                  </a:cubicBezTo>
                  <a:cubicBezTo>
                    <a:pt x="596" y="808"/>
                    <a:pt x="596" y="808"/>
                    <a:pt x="596" y="808"/>
                  </a:cubicBezTo>
                  <a:cubicBezTo>
                    <a:pt x="596" y="655"/>
                    <a:pt x="478" y="530"/>
                    <a:pt x="334" y="530"/>
                  </a:cubicBezTo>
                  <a:cubicBezTo>
                    <a:pt x="0" y="530"/>
                    <a:pt x="0" y="530"/>
                    <a:pt x="0" y="530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334" y="624"/>
                    <a:pt x="334" y="624"/>
                    <a:pt x="334" y="624"/>
                  </a:cubicBezTo>
                  <a:cubicBezTo>
                    <a:pt x="426" y="624"/>
                    <a:pt x="501" y="707"/>
                    <a:pt x="501" y="808"/>
                  </a:cubicBezTo>
                  <a:cubicBezTo>
                    <a:pt x="501" y="835"/>
                    <a:pt x="501" y="835"/>
                    <a:pt x="501" y="835"/>
                  </a:cubicBezTo>
                  <a:cubicBezTo>
                    <a:pt x="501" y="988"/>
                    <a:pt x="615" y="1113"/>
                    <a:pt x="756" y="1113"/>
                  </a:cubicBezTo>
                  <a:cubicBezTo>
                    <a:pt x="897" y="1113"/>
                    <a:pt x="1011" y="988"/>
                    <a:pt x="1011" y="835"/>
                  </a:cubicBezTo>
                  <a:cubicBezTo>
                    <a:pt x="1011" y="835"/>
                    <a:pt x="1011" y="835"/>
                    <a:pt x="1011" y="835"/>
                  </a:cubicBezTo>
                  <a:cubicBezTo>
                    <a:pt x="1011" y="278"/>
                    <a:pt x="1011" y="278"/>
                    <a:pt x="1011" y="278"/>
                  </a:cubicBezTo>
                  <a:cubicBezTo>
                    <a:pt x="1011" y="177"/>
                    <a:pt x="1082" y="95"/>
                    <a:pt x="1170" y="95"/>
                  </a:cubicBezTo>
                  <a:cubicBezTo>
                    <a:pt x="1173" y="95"/>
                    <a:pt x="1175" y="95"/>
                    <a:pt x="1177" y="95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5" y="0"/>
                    <a:pt x="1173" y="0"/>
                    <a:pt x="1170" y="0"/>
                  </a:cubicBezTo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ïsḻîḋe"/>
            <p:cNvSpPr txBox="1"/>
            <p:nvPr/>
          </p:nvSpPr>
          <p:spPr>
            <a:xfrm>
              <a:off x="6672064" y="2546334"/>
              <a:ext cx="597333" cy="332439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ïšļidê"/>
            <p:cNvSpPr txBox="1"/>
            <p:nvPr/>
          </p:nvSpPr>
          <p:spPr>
            <a:xfrm>
              <a:off x="7179438" y="2951154"/>
              <a:ext cx="597333" cy="332439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iśļiḋè"/>
            <p:cNvSpPr txBox="1"/>
            <p:nvPr/>
          </p:nvSpPr>
          <p:spPr>
            <a:xfrm>
              <a:off x="7733590" y="3355974"/>
              <a:ext cx="597333" cy="332439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fontScale="92500" lnSpcReduction="20000"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001233" y="1963245"/>
            <a:ext cx="1536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5A6F8D"/>
                </a:solidFill>
                <a:latin typeface="+mj-ea"/>
                <a:ea typeface="+mj-ea"/>
              </a:rPr>
              <a:t>可读性</a:t>
            </a:r>
            <a:endParaRPr lang="zh-CN" altLang="en-US" sz="2400" dirty="0">
              <a:solidFill>
                <a:srgbClr val="5A6F8D"/>
              </a:solidFill>
              <a:latin typeface="+mj-ea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08607" y="2368065"/>
            <a:ext cx="1536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8496B0"/>
                </a:solidFill>
                <a:latin typeface="+mj-ea"/>
                <a:ea typeface="+mj-ea"/>
              </a:rPr>
              <a:t>接地气</a:t>
            </a:r>
            <a:endParaRPr lang="zh-CN" altLang="en-US" sz="2400" dirty="0">
              <a:solidFill>
                <a:srgbClr val="8496B0"/>
              </a:solidFill>
              <a:latin typeface="+mj-ea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17619" y="2772885"/>
            <a:ext cx="1536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ADB9CA"/>
                </a:solidFill>
                <a:latin typeface="+mj-ea"/>
                <a:ea typeface="+mj-ea"/>
              </a:rPr>
              <a:t>唯一性</a:t>
            </a:r>
            <a:endParaRPr lang="zh-CN" altLang="en-US" sz="2400" dirty="0">
              <a:solidFill>
                <a:srgbClr val="ADB9CA"/>
              </a:solidFill>
              <a:latin typeface="+mj-ea"/>
              <a:ea typeface="+mj-ea"/>
            </a:endParaRPr>
          </a:p>
        </p:txBody>
      </p:sp>
      <p:sp>
        <p:nvSpPr>
          <p:cNvPr id="33" name="矩形 8"/>
          <p:cNvSpPr/>
          <p:nvPr/>
        </p:nvSpPr>
        <p:spPr>
          <a:xfrm>
            <a:off x="642787" y="3676461"/>
            <a:ext cx="5374832" cy="166378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很多东西你觉得喜欢，用户不喜欢。</a:t>
            </a:r>
            <a:endParaRPr lang="en-US" altLang="zh-CN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/>
            <a:endParaRPr lang="zh-CN" altLang="en-US" sz="16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接地气，就是用户得到帮助、好处，最起码可以得到心灵上的东西。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561917" y="2653527"/>
            <a:ext cx="1536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内容</a:t>
            </a:r>
            <a:endParaRPr lang="zh-CN" altLang="en-US" sz="44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962222" y="3526855"/>
            <a:ext cx="735961" cy="45719"/>
          </a:xfrm>
          <a:prstGeom prst="rect">
            <a:avLst/>
          </a:prstGeom>
          <a:solidFill>
            <a:srgbClr val="93A4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allAtOnce"/>
      <p:bldP spid="31" grpId="0" build="allAtOnce"/>
      <p:bldP spid="32" grpId="0" build="allAtOnce"/>
      <p:bldP spid="33" grpId="0"/>
      <p:bldP spid="34" grpId="0"/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</a:extLst>
          </a:blip>
          <a:srcRect l="-66" b="-80"/>
          <a:stretch>
            <a:fillRect/>
          </a:stretch>
        </p:blipFill>
        <p:spPr>
          <a:xfrm>
            <a:off x="0" y="0"/>
            <a:ext cx="12192000" cy="70580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566174" y="2256860"/>
            <a:ext cx="5059652" cy="1400384"/>
            <a:chOff x="3566174" y="2442383"/>
            <a:chExt cx="5059652" cy="1400384"/>
          </a:xfrm>
        </p:grpSpPr>
        <p:sp>
          <p:nvSpPr>
            <p:cNvPr id="9" name="矩形 8"/>
            <p:cNvSpPr/>
            <p:nvPr/>
          </p:nvSpPr>
          <p:spPr>
            <a:xfrm>
              <a:off x="3566174" y="2442383"/>
              <a:ext cx="505965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en-US" sz="7200" b="1" dirty="0">
                  <a:solidFill>
                    <a:srgbClr val="FFFFFF"/>
                  </a:solidFill>
                </a:rPr>
                <a:t>运营技巧</a:t>
              </a:r>
              <a:endParaRPr lang="zh-CN" altLang="en-US" sz="7200" b="1" dirty="0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124420" y="3442657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000" b="1" dirty="0">
                  <a:solidFill>
                    <a:prstClr val="white"/>
                  </a:solidFill>
                  <a:latin typeface="微软雅黑 Light" panose="020B0502040204020203" charset="-122"/>
                </a:rPr>
                <a:t>Operation skills</a:t>
              </a:r>
              <a:endParaRPr lang="en-US" altLang="zh-CN" sz="2000" b="1" dirty="0">
                <a:solidFill>
                  <a:prstClr val="white"/>
                </a:solidFill>
                <a:latin typeface="微软雅黑 Light" panose="020B0502040204020203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920181" y="2034049"/>
            <a:ext cx="6351638" cy="184600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69925" y="1123950"/>
            <a:ext cx="10850563" cy="5019675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495600" y="1700808"/>
            <a:ext cx="808632" cy="808632"/>
            <a:chOff x="2495600" y="1700808"/>
            <a:chExt cx="808632" cy="808632"/>
          </a:xfrm>
        </p:grpSpPr>
        <p:sp>
          <p:nvSpPr>
            <p:cNvPr id="40" name="ïśḷíďé"/>
            <p:cNvSpPr/>
            <p:nvPr/>
          </p:nvSpPr>
          <p:spPr>
            <a:xfrm>
              <a:off x="2495600" y="1700808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63500" cap="flat">
              <a:solidFill>
                <a:schemeClr val="accent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iśļïḍè"/>
            <p:cNvSpPr/>
            <p:nvPr/>
          </p:nvSpPr>
          <p:spPr>
            <a:xfrm>
              <a:off x="2633919" y="1839127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2" name="í$ḷîďe"/>
            <p:cNvSpPr/>
            <p:nvPr/>
          </p:nvSpPr>
          <p:spPr>
            <a:xfrm>
              <a:off x="2752095" y="1964392"/>
              <a:ext cx="305623" cy="271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2" y="3335"/>
                  </a:moveTo>
                  <a:cubicBezTo>
                    <a:pt x="2422" y="21145"/>
                    <a:pt x="2422" y="21145"/>
                    <a:pt x="2422" y="21145"/>
                  </a:cubicBezTo>
                  <a:cubicBezTo>
                    <a:pt x="2422" y="21373"/>
                    <a:pt x="2221" y="21600"/>
                    <a:pt x="2019" y="21600"/>
                  </a:cubicBezTo>
                  <a:cubicBezTo>
                    <a:pt x="1211" y="21600"/>
                    <a:pt x="1211" y="21600"/>
                    <a:pt x="1211" y="21600"/>
                  </a:cubicBezTo>
                  <a:cubicBezTo>
                    <a:pt x="1009" y="21600"/>
                    <a:pt x="807" y="21373"/>
                    <a:pt x="807" y="21145"/>
                  </a:cubicBezTo>
                  <a:cubicBezTo>
                    <a:pt x="807" y="3335"/>
                    <a:pt x="807" y="3335"/>
                    <a:pt x="807" y="3335"/>
                  </a:cubicBezTo>
                  <a:cubicBezTo>
                    <a:pt x="336" y="3032"/>
                    <a:pt x="0" y="2425"/>
                    <a:pt x="0" y="1743"/>
                  </a:cubicBezTo>
                  <a:cubicBezTo>
                    <a:pt x="0" y="758"/>
                    <a:pt x="740" y="0"/>
                    <a:pt x="1615" y="0"/>
                  </a:cubicBezTo>
                  <a:cubicBezTo>
                    <a:pt x="2490" y="0"/>
                    <a:pt x="3230" y="758"/>
                    <a:pt x="3230" y="1743"/>
                  </a:cubicBezTo>
                  <a:cubicBezTo>
                    <a:pt x="3230" y="2425"/>
                    <a:pt x="2893" y="3032"/>
                    <a:pt x="2422" y="3335"/>
                  </a:cubicBezTo>
                  <a:close/>
                  <a:moveTo>
                    <a:pt x="21600" y="13415"/>
                  </a:moveTo>
                  <a:cubicBezTo>
                    <a:pt x="21600" y="13718"/>
                    <a:pt x="21398" y="14021"/>
                    <a:pt x="21129" y="14173"/>
                  </a:cubicBezTo>
                  <a:cubicBezTo>
                    <a:pt x="21062" y="14248"/>
                    <a:pt x="20994" y="14248"/>
                    <a:pt x="20927" y="14324"/>
                  </a:cubicBezTo>
                  <a:cubicBezTo>
                    <a:pt x="20120" y="14779"/>
                    <a:pt x="18236" y="15992"/>
                    <a:pt x="16351" y="15992"/>
                  </a:cubicBezTo>
                  <a:cubicBezTo>
                    <a:pt x="15611" y="15992"/>
                    <a:pt x="14938" y="15764"/>
                    <a:pt x="14333" y="15461"/>
                  </a:cubicBezTo>
                  <a:cubicBezTo>
                    <a:pt x="13996" y="15234"/>
                    <a:pt x="13996" y="15234"/>
                    <a:pt x="13996" y="15234"/>
                  </a:cubicBezTo>
                  <a:cubicBezTo>
                    <a:pt x="12718" y="14552"/>
                    <a:pt x="11708" y="14021"/>
                    <a:pt x="10228" y="14021"/>
                  </a:cubicBezTo>
                  <a:cubicBezTo>
                    <a:pt x="8411" y="14021"/>
                    <a:pt x="5854" y="15082"/>
                    <a:pt x="4441" y="16067"/>
                  </a:cubicBezTo>
                  <a:cubicBezTo>
                    <a:pt x="4307" y="16143"/>
                    <a:pt x="4105" y="16143"/>
                    <a:pt x="3970" y="16143"/>
                  </a:cubicBezTo>
                  <a:cubicBezTo>
                    <a:pt x="3836" y="16143"/>
                    <a:pt x="3701" y="16143"/>
                    <a:pt x="3634" y="16067"/>
                  </a:cubicBezTo>
                  <a:cubicBezTo>
                    <a:pt x="3364" y="15916"/>
                    <a:pt x="3230" y="15613"/>
                    <a:pt x="3230" y="15234"/>
                  </a:cubicBezTo>
                  <a:cubicBezTo>
                    <a:pt x="3230" y="4851"/>
                    <a:pt x="3230" y="4851"/>
                    <a:pt x="3230" y="4851"/>
                  </a:cubicBezTo>
                  <a:cubicBezTo>
                    <a:pt x="3230" y="4547"/>
                    <a:pt x="3364" y="4244"/>
                    <a:pt x="3566" y="4093"/>
                  </a:cubicBezTo>
                  <a:cubicBezTo>
                    <a:pt x="4374" y="3562"/>
                    <a:pt x="7200" y="1743"/>
                    <a:pt x="9824" y="1743"/>
                  </a:cubicBezTo>
                  <a:cubicBezTo>
                    <a:pt x="11910" y="1743"/>
                    <a:pt x="13593" y="2653"/>
                    <a:pt x="15073" y="3411"/>
                  </a:cubicBezTo>
                  <a:cubicBezTo>
                    <a:pt x="15342" y="3638"/>
                    <a:pt x="15746" y="3714"/>
                    <a:pt x="16150" y="3714"/>
                  </a:cubicBezTo>
                  <a:cubicBezTo>
                    <a:pt x="17630" y="3714"/>
                    <a:pt x="19245" y="2653"/>
                    <a:pt x="20052" y="2122"/>
                  </a:cubicBezTo>
                  <a:cubicBezTo>
                    <a:pt x="20187" y="2046"/>
                    <a:pt x="20321" y="1895"/>
                    <a:pt x="20389" y="1895"/>
                  </a:cubicBezTo>
                  <a:cubicBezTo>
                    <a:pt x="20658" y="1743"/>
                    <a:pt x="20927" y="1743"/>
                    <a:pt x="21196" y="1895"/>
                  </a:cubicBezTo>
                  <a:cubicBezTo>
                    <a:pt x="21398" y="2046"/>
                    <a:pt x="21600" y="2349"/>
                    <a:pt x="21600" y="2653"/>
                  </a:cubicBezTo>
                  <a:lnTo>
                    <a:pt x="21600" y="13415"/>
                  </a:lnTo>
                  <a:close/>
                  <a:moveTo>
                    <a:pt x="9622" y="3562"/>
                  </a:moveTo>
                  <a:cubicBezTo>
                    <a:pt x="8007" y="3638"/>
                    <a:pt x="6191" y="4472"/>
                    <a:pt x="4778" y="5381"/>
                  </a:cubicBezTo>
                  <a:cubicBezTo>
                    <a:pt x="4778" y="8034"/>
                    <a:pt x="4778" y="8034"/>
                    <a:pt x="4778" y="8034"/>
                  </a:cubicBezTo>
                  <a:cubicBezTo>
                    <a:pt x="6258" y="7124"/>
                    <a:pt x="8075" y="6442"/>
                    <a:pt x="9622" y="6366"/>
                  </a:cubicBezTo>
                  <a:lnTo>
                    <a:pt x="9622" y="3562"/>
                  </a:lnTo>
                  <a:close/>
                  <a:moveTo>
                    <a:pt x="9622" y="9549"/>
                  </a:moveTo>
                  <a:cubicBezTo>
                    <a:pt x="8075" y="9701"/>
                    <a:pt x="6258" y="10383"/>
                    <a:pt x="4778" y="11141"/>
                  </a:cubicBezTo>
                  <a:cubicBezTo>
                    <a:pt x="4778" y="13794"/>
                    <a:pt x="4778" y="13794"/>
                    <a:pt x="4778" y="13794"/>
                  </a:cubicBezTo>
                  <a:cubicBezTo>
                    <a:pt x="6258" y="13036"/>
                    <a:pt x="8075" y="12354"/>
                    <a:pt x="9622" y="12202"/>
                  </a:cubicBezTo>
                  <a:lnTo>
                    <a:pt x="9622" y="9549"/>
                  </a:lnTo>
                  <a:close/>
                  <a:moveTo>
                    <a:pt x="19985" y="10307"/>
                  </a:moveTo>
                  <a:cubicBezTo>
                    <a:pt x="18841" y="10914"/>
                    <a:pt x="16890" y="11823"/>
                    <a:pt x="15207" y="11293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5006" y="8034"/>
                    <a:pt x="14871" y="8034"/>
                    <a:pt x="14669" y="7882"/>
                  </a:cubicBezTo>
                  <a:cubicBezTo>
                    <a:pt x="13256" y="7124"/>
                    <a:pt x="12112" y="6366"/>
                    <a:pt x="10228" y="6366"/>
                  </a:cubicBezTo>
                  <a:cubicBezTo>
                    <a:pt x="10026" y="6366"/>
                    <a:pt x="9824" y="6366"/>
                    <a:pt x="9622" y="6366"/>
                  </a:cubicBezTo>
                  <a:cubicBezTo>
                    <a:pt x="9622" y="9474"/>
                    <a:pt x="9622" y="9474"/>
                    <a:pt x="9622" y="9474"/>
                  </a:cubicBezTo>
                  <a:cubicBezTo>
                    <a:pt x="9690" y="9474"/>
                    <a:pt x="9757" y="9474"/>
                    <a:pt x="9824" y="9474"/>
                  </a:cubicBezTo>
                  <a:cubicBezTo>
                    <a:pt x="11708" y="9474"/>
                    <a:pt x="13256" y="10232"/>
                    <a:pt x="14669" y="11065"/>
                  </a:cubicBezTo>
                  <a:cubicBezTo>
                    <a:pt x="14871" y="11141"/>
                    <a:pt x="15006" y="11217"/>
                    <a:pt x="15207" y="11293"/>
                  </a:cubicBezTo>
                  <a:cubicBezTo>
                    <a:pt x="15207" y="13945"/>
                    <a:pt x="15207" y="13945"/>
                    <a:pt x="15207" y="13945"/>
                  </a:cubicBezTo>
                  <a:cubicBezTo>
                    <a:pt x="15544" y="14097"/>
                    <a:pt x="15880" y="14173"/>
                    <a:pt x="16351" y="14173"/>
                  </a:cubicBezTo>
                  <a:cubicBezTo>
                    <a:pt x="17697" y="14173"/>
                    <a:pt x="19178" y="13339"/>
                    <a:pt x="19985" y="12884"/>
                  </a:cubicBezTo>
                  <a:lnTo>
                    <a:pt x="19985" y="10307"/>
                  </a:lnTo>
                  <a:close/>
                  <a:moveTo>
                    <a:pt x="19985" y="4168"/>
                  </a:moveTo>
                  <a:cubicBezTo>
                    <a:pt x="18976" y="4775"/>
                    <a:pt x="17563" y="5457"/>
                    <a:pt x="16150" y="5457"/>
                  </a:cubicBezTo>
                  <a:cubicBezTo>
                    <a:pt x="15813" y="5457"/>
                    <a:pt x="15477" y="5457"/>
                    <a:pt x="15207" y="5381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6890" y="8640"/>
                    <a:pt x="18841" y="7579"/>
                    <a:pt x="19985" y="6897"/>
                  </a:cubicBezTo>
                  <a:lnTo>
                    <a:pt x="19985" y="416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25770" y="2407655"/>
            <a:ext cx="808632" cy="808632"/>
            <a:chOff x="4025770" y="2407655"/>
            <a:chExt cx="808632" cy="808632"/>
          </a:xfrm>
        </p:grpSpPr>
        <p:sp>
          <p:nvSpPr>
            <p:cNvPr id="37" name="ïṩḻiḓe"/>
            <p:cNvSpPr/>
            <p:nvPr/>
          </p:nvSpPr>
          <p:spPr>
            <a:xfrm>
              <a:off x="4025770" y="2407655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63500" cap="flat">
              <a:solidFill>
                <a:schemeClr val="accent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iṥḻíḋe"/>
            <p:cNvSpPr/>
            <p:nvPr/>
          </p:nvSpPr>
          <p:spPr>
            <a:xfrm>
              <a:off x="4164089" y="2545974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îs1îḓé"/>
            <p:cNvSpPr/>
            <p:nvPr/>
          </p:nvSpPr>
          <p:spPr>
            <a:xfrm>
              <a:off x="4282265" y="2654197"/>
              <a:ext cx="305623" cy="305434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55940" y="3114502"/>
            <a:ext cx="808632" cy="808632"/>
            <a:chOff x="5555940" y="3114502"/>
            <a:chExt cx="808632" cy="808632"/>
          </a:xfrm>
        </p:grpSpPr>
        <p:sp>
          <p:nvSpPr>
            <p:cNvPr id="34" name="îṧlîďè"/>
            <p:cNvSpPr/>
            <p:nvPr/>
          </p:nvSpPr>
          <p:spPr>
            <a:xfrm>
              <a:off x="5555940" y="3114502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63500" cap="flat">
              <a:solidFill>
                <a:schemeClr val="accent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ïSḷîḑè"/>
            <p:cNvSpPr/>
            <p:nvPr/>
          </p:nvSpPr>
          <p:spPr>
            <a:xfrm>
              <a:off x="5694259" y="3252821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" name="iśḷïḓè"/>
            <p:cNvSpPr/>
            <p:nvPr/>
          </p:nvSpPr>
          <p:spPr>
            <a:xfrm>
              <a:off x="5812435" y="3361181"/>
              <a:ext cx="305623" cy="305161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6110" y="3821349"/>
            <a:ext cx="808632" cy="808632"/>
            <a:chOff x="7086110" y="3821349"/>
            <a:chExt cx="808632" cy="808632"/>
          </a:xfrm>
        </p:grpSpPr>
        <p:sp>
          <p:nvSpPr>
            <p:cNvPr id="31" name="iŝľîḋè"/>
            <p:cNvSpPr/>
            <p:nvPr/>
          </p:nvSpPr>
          <p:spPr>
            <a:xfrm>
              <a:off x="7086110" y="382134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63500" cap="flat">
              <a:solidFill>
                <a:schemeClr val="accent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ïş1íḋe"/>
            <p:cNvSpPr/>
            <p:nvPr/>
          </p:nvSpPr>
          <p:spPr>
            <a:xfrm>
              <a:off x="7224429" y="395966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iŝļíďe"/>
            <p:cNvSpPr/>
            <p:nvPr/>
          </p:nvSpPr>
          <p:spPr>
            <a:xfrm>
              <a:off x="7342605" y="4068031"/>
              <a:ext cx="305623" cy="30515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535" h="606604">
                  <a:moveTo>
                    <a:pt x="394900" y="353768"/>
                  </a:moveTo>
                  <a:cubicBezTo>
                    <a:pt x="400507" y="353768"/>
                    <a:pt x="405045" y="358301"/>
                    <a:pt x="405045" y="363900"/>
                  </a:cubicBezTo>
                  <a:lnTo>
                    <a:pt x="405045" y="515616"/>
                  </a:lnTo>
                  <a:cubicBezTo>
                    <a:pt x="405045" y="543435"/>
                    <a:pt x="382353" y="566099"/>
                    <a:pt x="354410" y="566099"/>
                  </a:cubicBezTo>
                  <a:lnTo>
                    <a:pt x="212649" y="566099"/>
                  </a:lnTo>
                  <a:cubicBezTo>
                    <a:pt x="207131" y="566099"/>
                    <a:pt x="202593" y="561566"/>
                    <a:pt x="202593" y="556056"/>
                  </a:cubicBezTo>
                  <a:cubicBezTo>
                    <a:pt x="202593" y="550457"/>
                    <a:pt x="207131" y="545924"/>
                    <a:pt x="212649" y="545924"/>
                  </a:cubicBezTo>
                  <a:lnTo>
                    <a:pt x="354410" y="545924"/>
                  </a:lnTo>
                  <a:cubicBezTo>
                    <a:pt x="371140" y="545924"/>
                    <a:pt x="384845" y="532325"/>
                    <a:pt x="384845" y="515616"/>
                  </a:cubicBezTo>
                  <a:lnTo>
                    <a:pt x="384845" y="363900"/>
                  </a:lnTo>
                  <a:cubicBezTo>
                    <a:pt x="384845" y="358301"/>
                    <a:pt x="389294" y="353768"/>
                    <a:pt x="394900" y="353768"/>
                  </a:cubicBezTo>
                  <a:close/>
                  <a:moveTo>
                    <a:pt x="131640" y="262739"/>
                  </a:moveTo>
                  <a:cubicBezTo>
                    <a:pt x="137236" y="262739"/>
                    <a:pt x="141766" y="267271"/>
                    <a:pt x="141766" y="272870"/>
                  </a:cubicBezTo>
                  <a:lnTo>
                    <a:pt x="141766" y="333565"/>
                  </a:lnTo>
                  <a:cubicBezTo>
                    <a:pt x="141766" y="339075"/>
                    <a:pt x="137236" y="343607"/>
                    <a:pt x="131640" y="343607"/>
                  </a:cubicBezTo>
                  <a:cubicBezTo>
                    <a:pt x="126044" y="343607"/>
                    <a:pt x="121514" y="339075"/>
                    <a:pt x="121514" y="333565"/>
                  </a:cubicBezTo>
                  <a:lnTo>
                    <a:pt x="121514" y="272870"/>
                  </a:lnTo>
                  <a:cubicBezTo>
                    <a:pt x="121514" y="267271"/>
                    <a:pt x="126044" y="262739"/>
                    <a:pt x="131640" y="262739"/>
                  </a:cubicBezTo>
                  <a:close/>
                  <a:moveTo>
                    <a:pt x="489057" y="194973"/>
                  </a:moveTo>
                  <a:cubicBezTo>
                    <a:pt x="492973" y="190974"/>
                    <a:pt x="499381" y="190974"/>
                    <a:pt x="503386" y="194973"/>
                  </a:cubicBezTo>
                  <a:lnTo>
                    <a:pt x="604576" y="296095"/>
                  </a:lnTo>
                  <a:cubicBezTo>
                    <a:pt x="605555" y="296983"/>
                    <a:pt x="606267" y="298138"/>
                    <a:pt x="606801" y="299383"/>
                  </a:cubicBezTo>
                  <a:cubicBezTo>
                    <a:pt x="607780" y="301871"/>
                    <a:pt x="607780" y="304625"/>
                    <a:pt x="606801" y="307113"/>
                  </a:cubicBezTo>
                  <a:cubicBezTo>
                    <a:pt x="606267" y="308357"/>
                    <a:pt x="605555" y="309424"/>
                    <a:pt x="604576" y="310401"/>
                  </a:cubicBezTo>
                  <a:lnTo>
                    <a:pt x="503386" y="411434"/>
                  </a:lnTo>
                  <a:cubicBezTo>
                    <a:pt x="501339" y="413478"/>
                    <a:pt x="498758" y="414455"/>
                    <a:pt x="496177" y="414455"/>
                  </a:cubicBezTo>
                  <a:cubicBezTo>
                    <a:pt x="493596" y="414455"/>
                    <a:pt x="491015" y="413478"/>
                    <a:pt x="489057" y="411434"/>
                  </a:cubicBezTo>
                  <a:cubicBezTo>
                    <a:pt x="485052" y="407524"/>
                    <a:pt x="485052" y="401126"/>
                    <a:pt x="489057" y="397217"/>
                  </a:cubicBezTo>
                  <a:lnTo>
                    <a:pt x="572982" y="313333"/>
                  </a:lnTo>
                  <a:lnTo>
                    <a:pt x="232921" y="313333"/>
                  </a:lnTo>
                  <a:cubicBezTo>
                    <a:pt x="227314" y="313333"/>
                    <a:pt x="222775" y="308802"/>
                    <a:pt x="222775" y="303203"/>
                  </a:cubicBezTo>
                  <a:cubicBezTo>
                    <a:pt x="222775" y="297605"/>
                    <a:pt x="227314" y="293074"/>
                    <a:pt x="232921" y="293074"/>
                  </a:cubicBezTo>
                  <a:lnTo>
                    <a:pt x="572982" y="293074"/>
                  </a:lnTo>
                  <a:lnTo>
                    <a:pt x="489057" y="209279"/>
                  </a:lnTo>
                  <a:cubicBezTo>
                    <a:pt x="485052" y="205281"/>
                    <a:pt x="485052" y="198883"/>
                    <a:pt x="489057" y="194973"/>
                  </a:cubicBezTo>
                  <a:close/>
                  <a:moveTo>
                    <a:pt x="211398" y="40317"/>
                  </a:moveTo>
                  <a:lnTo>
                    <a:pt x="354409" y="40317"/>
                  </a:lnTo>
                  <a:cubicBezTo>
                    <a:pt x="382353" y="40317"/>
                    <a:pt x="405046" y="62981"/>
                    <a:pt x="405046" y="90889"/>
                  </a:cubicBezTo>
                  <a:lnTo>
                    <a:pt x="405046" y="242605"/>
                  </a:lnTo>
                  <a:cubicBezTo>
                    <a:pt x="405046" y="248115"/>
                    <a:pt x="400508" y="252648"/>
                    <a:pt x="394901" y="252648"/>
                  </a:cubicBezTo>
                  <a:cubicBezTo>
                    <a:pt x="389295" y="252648"/>
                    <a:pt x="384845" y="248115"/>
                    <a:pt x="384845" y="242605"/>
                  </a:cubicBezTo>
                  <a:lnTo>
                    <a:pt x="384845" y="90889"/>
                  </a:lnTo>
                  <a:cubicBezTo>
                    <a:pt x="384845" y="74180"/>
                    <a:pt x="371140" y="60581"/>
                    <a:pt x="354409" y="60581"/>
                  </a:cubicBezTo>
                  <a:lnTo>
                    <a:pt x="211398" y="60581"/>
                  </a:lnTo>
                  <a:cubicBezTo>
                    <a:pt x="205791" y="60581"/>
                    <a:pt x="201253" y="56048"/>
                    <a:pt x="201253" y="50449"/>
                  </a:cubicBezTo>
                  <a:cubicBezTo>
                    <a:pt x="201253" y="44850"/>
                    <a:pt x="205791" y="40317"/>
                    <a:pt x="211398" y="40317"/>
                  </a:cubicBezTo>
                  <a:close/>
                  <a:moveTo>
                    <a:pt x="147115" y="20146"/>
                  </a:moveTo>
                  <a:cubicBezTo>
                    <a:pt x="144890" y="20146"/>
                    <a:pt x="142576" y="20590"/>
                    <a:pt x="140084" y="21568"/>
                  </a:cubicBezTo>
                  <a:lnTo>
                    <a:pt x="44232" y="59782"/>
                  </a:lnTo>
                  <a:cubicBezTo>
                    <a:pt x="24919" y="66981"/>
                    <a:pt x="20292" y="73024"/>
                    <a:pt x="20292" y="90887"/>
                  </a:cubicBezTo>
                  <a:lnTo>
                    <a:pt x="20292" y="515689"/>
                  </a:lnTo>
                  <a:cubicBezTo>
                    <a:pt x="20292" y="533464"/>
                    <a:pt x="24919" y="539596"/>
                    <a:pt x="44054" y="546616"/>
                  </a:cubicBezTo>
                  <a:lnTo>
                    <a:pt x="140262" y="585098"/>
                  </a:lnTo>
                  <a:cubicBezTo>
                    <a:pt x="142576" y="585897"/>
                    <a:pt x="144890" y="586431"/>
                    <a:pt x="147115" y="586431"/>
                  </a:cubicBezTo>
                  <a:cubicBezTo>
                    <a:pt x="156015" y="586431"/>
                    <a:pt x="161978" y="578254"/>
                    <a:pt x="161978" y="566257"/>
                  </a:cubicBezTo>
                  <a:lnTo>
                    <a:pt x="161978" y="40319"/>
                  </a:lnTo>
                  <a:cubicBezTo>
                    <a:pt x="161978" y="28233"/>
                    <a:pt x="156015" y="20146"/>
                    <a:pt x="147115" y="20146"/>
                  </a:cubicBezTo>
                  <a:close/>
                  <a:moveTo>
                    <a:pt x="151669" y="315"/>
                  </a:moveTo>
                  <a:cubicBezTo>
                    <a:pt x="169354" y="2727"/>
                    <a:pt x="182270" y="18724"/>
                    <a:pt x="182270" y="40319"/>
                  </a:cubicBezTo>
                  <a:lnTo>
                    <a:pt x="182270" y="566257"/>
                  </a:lnTo>
                  <a:cubicBezTo>
                    <a:pt x="182270" y="589630"/>
                    <a:pt x="167496" y="606604"/>
                    <a:pt x="147115" y="606604"/>
                  </a:cubicBezTo>
                  <a:cubicBezTo>
                    <a:pt x="142487" y="606604"/>
                    <a:pt x="137681" y="605716"/>
                    <a:pt x="132964" y="603938"/>
                  </a:cubicBezTo>
                  <a:lnTo>
                    <a:pt x="36756" y="565457"/>
                  </a:lnTo>
                  <a:cubicBezTo>
                    <a:pt x="10057" y="555592"/>
                    <a:pt x="0" y="542084"/>
                    <a:pt x="0" y="515689"/>
                  </a:cubicBezTo>
                  <a:lnTo>
                    <a:pt x="0" y="90887"/>
                  </a:lnTo>
                  <a:cubicBezTo>
                    <a:pt x="0" y="64492"/>
                    <a:pt x="10057" y="50895"/>
                    <a:pt x="37023" y="40942"/>
                  </a:cubicBezTo>
                  <a:lnTo>
                    <a:pt x="132697" y="2727"/>
                  </a:lnTo>
                  <a:cubicBezTo>
                    <a:pt x="139350" y="217"/>
                    <a:pt x="145774" y="-489"/>
                    <a:pt x="151669" y="31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616280" y="4528197"/>
            <a:ext cx="808632" cy="808632"/>
            <a:chOff x="8616280" y="4528197"/>
            <a:chExt cx="808632" cy="808632"/>
          </a:xfrm>
        </p:grpSpPr>
        <p:sp>
          <p:nvSpPr>
            <p:cNvPr id="28" name="ï$ļîdé"/>
            <p:cNvSpPr/>
            <p:nvPr/>
          </p:nvSpPr>
          <p:spPr>
            <a:xfrm>
              <a:off x="8616280" y="4528197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63500" cap="flat">
              <a:solidFill>
                <a:schemeClr val="accent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iṣḻîḋê"/>
            <p:cNvSpPr/>
            <p:nvPr/>
          </p:nvSpPr>
          <p:spPr>
            <a:xfrm>
              <a:off x="8754599" y="4666516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îŝľîḍê"/>
            <p:cNvSpPr/>
            <p:nvPr/>
          </p:nvSpPr>
          <p:spPr>
            <a:xfrm>
              <a:off x="8872775" y="4774875"/>
              <a:ext cx="305623" cy="305163"/>
            </a:xfrm>
            <a:custGeom>
              <a:avLst/>
              <a:gdLst>
                <a:gd name="T0" fmla="*/ 6794 w 6860"/>
                <a:gd name="T1" fmla="*/ 3307 h 6860"/>
                <a:gd name="T2" fmla="*/ 5828 w 6860"/>
                <a:gd name="T3" fmla="*/ 2341 h 6860"/>
                <a:gd name="T4" fmla="*/ 5586 w 6860"/>
                <a:gd name="T5" fmla="*/ 2341 h 6860"/>
                <a:gd name="T6" fmla="*/ 5586 w 6860"/>
                <a:gd name="T7" fmla="*/ 2582 h 6860"/>
                <a:gd name="T8" fmla="*/ 6261 w 6860"/>
                <a:gd name="T9" fmla="*/ 3257 h 6860"/>
                <a:gd name="T10" fmla="*/ 3601 w 6860"/>
                <a:gd name="T11" fmla="*/ 3257 h 6860"/>
                <a:gd name="T12" fmla="*/ 3601 w 6860"/>
                <a:gd name="T13" fmla="*/ 600 h 6860"/>
                <a:gd name="T14" fmla="*/ 4276 w 6860"/>
                <a:gd name="T15" fmla="*/ 1275 h 6860"/>
                <a:gd name="T16" fmla="*/ 4517 w 6860"/>
                <a:gd name="T17" fmla="*/ 1275 h 6860"/>
                <a:gd name="T18" fmla="*/ 4517 w 6860"/>
                <a:gd name="T19" fmla="*/ 1033 h 6860"/>
                <a:gd name="T20" fmla="*/ 3551 w 6860"/>
                <a:gd name="T21" fmla="*/ 67 h 6860"/>
                <a:gd name="T22" fmla="*/ 3310 w 6860"/>
                <a:gd name="T23" fmla="*/ 67 h 6860"/>
                <a:gd name="T24" fmla="*/ 2343 w 6860"/>
                <a:gd name="T25" fmla="*/ 1033 h 6860"/>
                <a:gd name="T26" fmla="*/ 2343 w 6860"/>
                <a:gd name="T27" fmla="*/ 1275 h 6860"/>
                <a:gd name="T28" fmla="*/ 2585 w 6860"/>
                <a:gd name="T29" fmla="*/ 1275 h 6860"/>
                <a:gd name="T30" fmla="*/ 3260 w 6860"/>
                <a:gd name="T31" fmla="*/ 600 h 6860"/>
                <a:gd name="T32" fmla="*/ 3260 w 6860"/>
                <a:gd name="T33" fmla="*/ 3257 h 6860"/>
                <a:gd name="T34" fmla="*/ 600 w 6860"/>
                <a:gd name="T35" fmla="*/ 3257 h 6860"/>
                <a:gd name="T36" fmla="*/ 1275 w 6860"/>
                <a:gd name="T37" fmla="*/ 2583 h 6860"/>
                <a:gd name="T38" fmla="*/ 1275 w 6860"/>
                <a:gd name="T39" fmla="*/ 2341 h 6860"/>
                <a:gd name="T40" fmla="*/ 1033 w 6860"/>
                <a:gd name="T41" fmla="*/ 2341 h 6860"/>
                <a:gd name="T42" fmla="*/ 67 w 6860"/>
                <a:gd name="T43" fmla="*/ 3307 h 6860"/>
                <a:gd name="T44" fmla="*/ 67 w 6860"/>
                <a:gd name="T45" fmla="*/ 3549 h 6860"/>
                <a:gd name="T46" fmla="*/ 1033 w 6860"/>
                <a:gd name="T47" fmla="*/ 4515 h 6860"/>
                <a:gd name="T48" fmla="*/ 1275 w 6860"/>
                <a:gd name="T49" fmla="*/ 4515 h 6860"/>
                <a:gd name="T50" fmla="*/ 1275 w 6860"/>
                <a:gd name="T51" fmla="*/ 4273 h 6860"/>
                <a:gd name="T52" fmla="*/ 600 w 6860"/>
                <a:gd name="T53" fmla="*/ 3599 h 6860"/>
                <a:gd name="T54" fmla="*/ 3260 w 6860"/>
                <a:gd name="T55" fmla="*/ 3599 h 6860"/>
                <a:gd name="T56" fmla="*/ 3260 w 6860"/>
                <a:gd name="T57" fmla="*/ 6261 h 6860"/>
                <a:gd name="T58" fmla="*/ 2585 w 6860"/>
                <a:gd name="T59" fmla="*/ 5586 h 6860"/>
                <a:gd name="T60" fmla="*/ 2344 w 6860"/>
                <a:gd name="T61" fmla="*/ 5586 h 6860"/>
                <a:gd name="T62" fmla="*/ 2344 w 6860"/>
                <a:gd name="T63" fmla="*/ 5827 h 6860"/>
                <a:gd name="T64" fmla="*/ 3310 w 6860"/>
                <a:gd name="T65" fmla="*/ 6794 h 6860"/>
                <a:gd name="T66" fmla="*/ 3551 w 6860"/>
                <a:gd name="T67" fmla="*/ 6794 h 6860"/>
                <a:gd name="T68" fmla="*/ 4517 w 6860"/>
                <a:gd name="T69" fmla="*/ 5828 h 6860"/>
                <a:gd name="T70" fmla="*/ 4517 w 6860"/>
                <a:gd name="T71" fmla="*/ 5586 h 6860"/>
                <a:gd name="T72" fmla="*/ 4276 w 6860"/>
                <a:gd name="T73" fmla="*/ 5586 h 6860"/>
                <a:gd name="T74" fmla="*/ 3601 w 6860"/>
                <a:gd name="T75" fmla="*/ 6261 h 6860"/>
                <a:gd name="T76" fmla="*/ 3601 w 6860"/>
                <a:gd name="T77" fmla="*/ 3599 h 6860"/>
                <a:gd name="T78" fmla="*/ 6261 w 6860"/>
                <a:gd name="T79" fmla="*/ 3599 h 6860"/>
                <a:gd name="T80" fmla="*/ 5586 w 6860"/>
                <a:gd name="T81" fmla="*/ 4273 h 6860"/>
                <a:gd name="T82" fmla="*/ 5586 w 6860"/>
                <a:gd name="T83" fmla="*/ 4515 h 6860"/>
                <a:gd name="T84" fmla="*/ 5828 w 6860"/>
                <a:gd name="T85" fmla="*/ 4515 h 6860"/>
                <a:gd name="T86" fmla="*/ 6794 w 6860"/>
                <a:gd name="T87" fmla="*/ 3549 h 6860"/>
                <a:gd name="T88" fmla="*/ 6794 w 6860"/>
                <a:gd name="T89" fmla="*/ 3307 h 6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60" h="6860">
                  <a:moveTo>
                    <a:pt x="6794" y="3307"/>
                  </a:moveTo>
                  <a:lnTo>
                    <a:pt x="5828" y="2341"/>
                  </a:lnTo>
                  <a:cubicBezTo>
                    <a:pt x="5761" y="2274"/>
                    <a:pt x="5653" y="2274"/>
                    <a:pt x="5586" y="2341"/>
                  </a:cubicBezTo>
                  <a:cubicBezTo>
                    <a:pt x="5519" y="2408"/>
                    <a:pt x="5519" y="2516"/>
                    <a:pt x="5586" y="2582"/>
                  </a:cubicBezTo>
                  <a:lnTo>
                    <a:pt x="6261" y="3257"/>
                  </a:lnTo>
                  <a:lnTo>
                    <a:pt x="3601" y="3257"/>
                  </a:lnTo>
                  <a:lnTo>
                    <a:pt x="3601" y="600"/>
                  </a:lnTo>
                  <a:lnTo>
                    <a:pt x="4276" y="1275"/>
                  </a:lnTo>
                  <a:cubicBezTo>
                    <a:pt x="4343" y="1342"/>
                    <a:pt x="4450" y="1342"/>
                    <a:pt x="4517" y="1275"/>
                  </a:cubicBezTo>
                  <a:cubicBezTo>
                    <a:pt x="4584" y="1208"/>
                    <a:pt x="4584" y="1100"/>
                    <a:pt x="4517" y="1033"/>
                  </a:cubicBezTo>
                  <a:lnTo>
                    <a:pt x="3551" y="67"/>
                  </a:lnTo>
                  <a:cubicBezTo>
                    <a:pt x="3484" y="0"/>
                    <a:pt x="3376" y="0"/>
                    <a:pt x="3310" y="67"/>
                  </a:cubicBezTo>
                  <a:lnTo>
                    <a:pt x="2343" y="1033"/>
                  </a:lnTo>
                  <a:cubicBezTo>
                    <a:pt x="2277" y="1100"/>
                    <a:pt x="2277" y="1208"/>
                    <a:pt x="2343" y="1275"/>
                  </a:cubicBezTo>
                  <a:cubicBezTo>
                    <a:pt x="2410" y="1342"/>
                    <a:pt x="2518" y="1342"/>
                    <a:pt x="2585" y="1275"/>
                  </a:cubicBezTo>
                  <a:lnTo>
                    <a:pt x="3260" y="600"/>
                  </a:lnTo>
                  <a:lnTo>
                    <a:pt x="3260" y="3257"/>
                  </a:lnTo>
                  <a:lnTo>
                    <a:pt x="600" y="3257"/>
                  </a:lnTo>
                  <a:lnTo>
                    <a:pt x="1275" y="2583"/>
                  </a:lnTo>
                  <a:cubicBezTo>
                    <a:pt x="1342" y="2516"/>
                    <a:pt x="1342" y="2408"/>
                    <a:pt x="1275" y="2341"/>
                  </a:cubicBezTo>
                  <a:cubicBezTo>
                    <a:pt x="1208" y="2274"/>
                    <a:pt x="1100" y="2274"/>
                    <a:pt x="1033" y="2341"/>
                  </a:cubicBezTo>
                  <a:lnTo>
                    <a:pt x="67" y="3307"/>
                  </a:lnTo>
                  <a:cubicBezTo>
                    <a:pt x="0" y="3374"/>
                    <a:pt x="0" y="3482"/>
                    <a:pt x="67" y="3549"/>
                  </a:cubicBezTo>
                  <a:lnTo>
                    <a:pt x="1033" y="4515"/>
                  </a:lnTo>
                  <a:cubicBezTo>
                    <a:pt x="1100" y="4582"/>
                    <a:pt x="1208" y="4582"/>
                    <a:pt x="1275" y="4515"/>
                  </a:cubicBezTo>
                  <a:cubicBezTo>
                    <a:pt x="1342" y="4448"/>
                    <a:pt x="1342" y="4340"/>
                    <a:pt x="1275" y="4273"/>
                  </a:cubicBezTo>
                  <a:lnTo>
                    <a:pt x="600" y="3599"/>
                  </a:lnTo>
                  <a:lnTo>
                    <a:pt x="3260" y="3599"/>
                  </a:lnTo>
                  <a:lnTo>
                    <a:pt x="3260" y="6261"/>
                  </a:lnTo>
                  <a:lnTo>
                    <a:pt x="2585" y="5586"/>
                  </a:lnTo>
                  <a:cubicBezTo>
                    <a:pt x="2518" y="5519"/>
                    <a:pt x="2410" y="5519"/>
                    <a:pt x="2344" y="5586"/>
                  </a:cubicBezTo>
                  <a:cubicBezTo>
                    <a:pt x="2277" y="5653"/>
                    <a:pt x="2277" y="5761"/>
                    <a:pt x="2344" y="5827"/>
                  </a:cubicBezTo>
                  <a:lnTo>
                    <a:pt x="3310" y="6794"/>
                  </a:lnTo>
                  <a:cubicBezTo>
                    <a:pt x="3376" y="6860"/>
                    <a:pt x="3484" y="6860"/>
                    <a:pt x="3551" y="6794"/>
                  </a:cubicBezTo>
                  <a:lnTo>
                    <a:pt x="4517" y="5828"/>
                  </a:lnTo>
                  <a:cubicBezTo>
                    <a:pt x="4584" y="5761"/>
                    <a:pt x="4584" y="5653"/>
                    <a:pt x="4517" y="5586"/>
                  </a:cubicBezTo>
                  <a:cubicBezTo>
                    <a:pt x="4451" y="5519"/>
                    <a:pt x="4343" y="5519"/>
                    <a:pt x="4276" y="5586"/>
                  </a:cubicBezTo>
                  <a:lnTo>
                    <a:pt x="3601" y="6261"/>
                  </a:lnTo>
                  <a:lnTo>
                    <a:pt x="3601" y="3599"/>
                  </a:lnTo>
                  <a:lnTo>
                    <a:pt x="6261" y="3599"/>
                  </a:lnTo>
                  <a:lnTo>
                    <a:pt x="5586" y="4273"/>
                  </a:lnTo>
                  <a:cubicBezTo>
                    <a:pt x="5519" y="4340"/>
                    <a:pt x="5519" y="4448"/>
                    <a:pt x="5586" y="4515"/>
                  </a:cubicBezTo>
                  <a:cubicBezTo>
                    <a:pt x="5653" y="4582"/>
                    <a:pt x="5761" y="4582"/>
                    <a:pt x="5828" y="4515"/>
                  </a:cubicBezTo>
                  <a:lnTo>
                    <a:pt x="6794" y="3549"/>
                  </a:lnTo>
                  <a:cubicBezTo>
                    <a:pt x="6860" y="3482"/>
                    <a:pt x="6860" y="3374"/>
                    <a:pt x="6794" y="330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-478293" y="3120887"/>
            <a:ext cx="4140460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625852" y="4582085"/>
            <a:ext cx="4140460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611560" y="3266873"/>
            <a:ext cx="5280830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511721" y="1986220"/>
            <a:ext cx="1715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</a:rPr>
              <a:t>定位明确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198005" y="1971349"/>
            <a:ext cx="1738927" cy="872611"/>
            <a:chOff x="1210666" y="3830249"/>
            <a:chExt cx="1738927" cy="872611"/>
          </a:xfrm>
        </p:grpSpPr>
        <p:sp>
          <p:nvSpPr>
            <p:cNvPr id="45" name="文本框 44"/>
            <p:cNvSpPr txBox="1"/>
            <p:nvPr/>
          </p:nvSpPr>
          <p:spPr>
            <a:xfrm>
              <a:off x="1222291" y="3830249"/>
              <a:ext cx="17156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chemeClr val="accent1">
                      <a:lumMod val="75000"/>
                    </a:schemeClr>
                  </a:solidFill>
                </a:rPr>
                <a:t>内容运营</a:t>
              </a:r>
              <a:endParaRPr lang="zh-CN" altLang="en-US" sz="2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6" name="矩形 8"/>
            <p:cNvSpPr>
              <a:spLocks noChangeArrowheads="1"/>
            </p:cNvSpPr>
            <p:nvPr/>
          </p:nvSpPr>
          <p:spPr bwMode="auto">
            <a:xfrm>
              <a:off x="1210666" y="4340068"/>
              <a:ext cx="1738927" cy="362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0" hangingPunct="0">
                <a:lnSpc>
                  <a:spcPct val="120000"/>
                </a:lnSpc>
                <a:spcBef>
                  <a:spcPct val="0"/>
                </a:spcBef>
                <a:buNone/>
                <a:defRPr/>
              </a:pPr>
              <a:r>
                <a:rPr lang="zh-CN" altLang="en-US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数量</a:t>
              </a:r>
              <a:r>
                <a:rPr lang="en-US" altLang="zh-CN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/</a:t>
              </a:r>
              <a:r>
                <a:rPr lang="zh-CN" altLang="en-US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频次</a:t>
              </a:r>
              <a:r>
                <a:rPr lang="en-US" altLang="zh-CN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/</a:t>
              </a:r>
              <a:r>
                <a:rPr lang="zh-CN" altLang="en-US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时间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348577" y="3486828"/>
            <a:ext cx="1738927" cy="872611"/>
            <a:chOff x="1210666" y="3830249"/>
            <a:chExt cx="1738927" cy="872611"/>
          </a:xfrm>
        </p:grpSpPr>
        <p:sp>
          <p:nvSpPr>
            <p:cNvPr id="48" name="文本框 47"/>
            <p:cNvSpPr txBox="1"/>
            <p:nvPr/>
          </p:nvSpPr>
          <p:spPr>
            <a:xfrm>
              <a:off x="1222291" y="3830249"/>
              <a:ext cx="17156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chemeClr val="accent1">
                      <a:lumMod val="75000"/>
                    </a:schemeClr>
                  </a:solidFill>
                </a:rPr>
                <a:t>内容分类</a:t>
              </a:r>
              <a:endParaRPr lang="zh-CN" altLang="en-US" sz="2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9" name="矩形 8"/>
            <p:cNvSpPr>
              <a:spLocks noChangeArrowheads="1"/>
            </p:cNvSpPr>
            <p:nvPr/>
          </p:nvSpPr>
          <p:spPr bwMode="auto">
            <a:xfrm>
              <a:off x="1210666" y="4340068"/>
              <a:ext cx="1738927" cy="3627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0" hangingPunct="0">
                <a:lnSpc>
                  <a:spcPct val="120000"/>
                </a:lnSpc>
                <a:spcBef>
                  <a:spcPct val="0"/>
                </a:spcBef>
                <a:buNone/>
                <a:defRPr/>
              </a:pPr>
              <a:r>
                <a:rPr lang="zh-CN" altLang="en-US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情绪</a:t>
              </a:r>
              <a:r>
                <a:rPr lang="en-US" altLang="zh-CN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ABC</a:t>
              </a:r>
              <a:r>
                <a:rPr lang="zh-CN" altLang="en-US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理论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052946" y="3692118"/>
            <a:ext cx="1992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</a:rPr>
              <a:t>内容优先级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544755" y="5041297"/>
            <a:ext cx="1715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</a:rPr>
              <a:t>单点突破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366058" y="0"/>
            <a:ext cx="984567" cy="3082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dirty="0"/>
              <a:t>内 容 运 营 规 划</a:t>
            </a:r>
            <a:endParaRPr lang="zh-CN" altLang="en-US" sz="3200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-6638" y="3318195"/>
            <a:ext cx="5135490" cy="35398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/>
      <p:bldP spid="51" grpId="0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141965" y="1929578"/>
            <a:ext cx="7100001" cy="29988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6126553" y="2330871"/>
            <a:ext cx="5130824" cy="2196251"/>
            <a:chOff x="6628554" y="2330871"/>
            <a:chExt cx="5130824" cy="2196251"/>
          </a:xfrm>
        </p:grpSpPr>
        <p:grpSp>
          <p:nvGrpSpPr>
            <p:cNvPr id="2" name="组合 1"/>
            <p:cNvGrpSpPr/>
            <p:nvPr/>
          </p:nvGrpSpPr>
          <p:grpSpPr>
            <a:xfrm>
              <a:off x="6628554" y="2330871"/>
              <a:ext cx="5130824" cy="1104469"/>
              <a:chOff x="3530588" y="595402"/>
              <a:chExt cx="5130824" cy="1104469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635987" y="595402"/>
                <a:ext cx="292002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4000" dirty="0">
                    <a:solidFill>
                      <a:schemeClr val="bg1"/>
                    </a:solidFill>
                  </a:rPr>
                  <a:t>内容分类</a:t>
                </a:r>
                <a:endParaRPr lang="zh-CN" altLang="en-US" sz="4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" name="矩形 8"/>
              <p:cNvSpPr/>
              <p:nvPr/>
            </p:nvSpPr>
            <p:spPr>
              <a:xfrm>
                <a:off x="3530588" y="1303288"/>
                <a:ext cx="5130824" cy="3965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eaLnBrk="0" hangingPunc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确定定位之后，可以从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个方向出发：内容、用户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矩形 8"/>
            <p:cNvSpPr/>
            <p:nvPr/>
          </p:nvSpPr>
          <p:spPr>
            <a:xfrm>
              <a:off x="7149968" y="3727416"/>
              <a:ext cx="4087996" cy="799706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如果账号属于美女类用户，那么发什么内容，你就比较清楚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0" y="1929579"/>
            <a:ext cx="5141965" cy="299883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1929578"/>
            <a:ext cx="5141965" cy="2998839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-6638" y="3455109"/>
            <a:ext cx="4936857" cy="3402892"/>
          </a:xfrm>
          <a:prstGeom prst="rect">
            <a:avLst/>
          </a:prstGeom>
        </p:spPr>
      </p:pic>
      <p:sp>
        <p:nvSpPr>
          <p:cNvPr id="4" name="ïsļiḑê"/>
          <p:cNvSpPr/>
          <p:nvPr/>
        </p:nvSpPr>
        <p:spPr>
          <a:xfrm>
            <a:off x="4845068" y="1306274"/>
            <a:ext cx="2670580" cy="4245451"/>
          </a:xfrm>
          <a:custGeom>
            <a:avLst/>
            <a:gdLst>
              <a:gd name="connsiteX0" fmla="*/ 1657566 w 2536591"/>
              <a:gd name="connsiteY0" fmla="*/ 2659579 h 4032447"/>
              <a:gd name="connsiteX1" fmla="*/ 2017156 w 2536591"/>
              <a:gd name="connsiteY1" fmla="*/ 3047938 h 4032447"/>
              <a:gd name="connsiteX2" fmla="*/ 2048528 w 2536591"/>
              <a:gd name="connsiteY2" fmla="*/ 3603231 h 4032447"/>
              <a:gd name="connsiteX3" fmla="*/ 1234740 w 2536591"/>
              <a:gd name="connsiteY3" fmla="*/ 4029758 h 4032447"/>
              <a:gd name="connsiteX4" fmla="*/ 100034 w 2536591"/>
              <a:gd name="connsiteY4" fmla="*/ 3798182 h 4032447"/>
              <a:gd name="connsiteX5" fmla="*/ 10852 w 2536591"/>
              <a:gd name="connsiteY5" fmla="*/ 3708224 h 4032447"/>
              <a:gd name="connsiteX6" fmla="*/ 0 w 2536591"/>
              <a:gd name="connsiteY6" fmla="*/ 3652194 h 4032447"/>
              <a:gd name="connsiteX7" fmla="*/ 0 w 2536591"/>
              <a:gd name="connsiteY7" fmla="*/ 3241282 h 4032447"/>
              <a:gd name="connsiteX8" fmla="*/ 50412 w 2536591"/>
              <a:gd name="connsiteY8" fmla="*/ 3186022 h 4032447"/>
              <a:gd name="connsiteX9" fmla="*/ 142554 w 2536591"/>
              <a:gd name="connsiteY9" fmla="*/ 3194504 h 4032447"/>
              <a:gd name="connsiteX10" fmla="*/ 717010 w 2536591"/>
              <a:gd name="connsiteY10" fmla="*/ 3417662 h 4032447"/>
              <a:gd name="connsiteX11" fmla="*/ 1650266 w 2536591"/>
              <a:gd name="connsiteY11" fmla="*/ 3219692 h 4032447"/>
              <a:gd name="connsiteX12" fmla="*/ 1657566 w 2536591"/>
              <a:gd name="connsiteY12" fmla="*/ 2659579 h 4032447"/>
              <a:gd name="connsiteX13" fmla="*/ 844679 w 2536591"/>
              <a:gd name="connsiteY13" fmla="*/ 778231 h 4032447"/>
              <a:gd name="connsiteX14" fmla="*/ 829211 w 2536591"/>
              <a:gd name="connsiteY14" fmla="*/ 1157004 h 4032447"/>
              <a:gd name="connsiteX15" fmla="*/ 1348273 w 2536591"/>
              <a:gd name="connsiteY15" fmla="*/ 1619374 h 4032447"/>
              <a:gd name="connsiteX16" fmla="*/ 2006841 w 2536591"/>
              <a:gd name="connsiteY16" fmla="*/ 1929482 h 4032447"/>
              <a:gd name="connsiteX17" fmla="*/ 2534024 w 2536591"/>
              <a:gd name="connsiteY17" fmla="*/ 2946474 h 4032447"/>
              <a:gd name="connsiteX18" fmla="*/ 2007034 w 2536591"/>
              <a:gd name="connsiteY18" fmla="*/ 3792781 h 4032447"/>
              <a:gd name="connsiteX19" fmla="*/ 2146443 w 2536591"/>
              <a:gd name="connsiteY19" fmla="*/ 3238020 h 4032447"/>
              <a:gd name="connsiteX20" fmla="*/ 1842392 w 2536591"/>
              <a:gd name="connsiteY20" fmla="*/ 2719127 h 4032447"/>
              <a:gd name="connsiteX21" fmla="*/ 1361614 w 2536591"/>
              <a:gd name="connsiteY21" fmla="*/ 2445724 h 4032447"/>
              <a:gd name="connsiteX22" fmla="*/ 685258 w 2536591"/>
              <a:gd name="connsiteY22" fmla="*/ 1899197 h 4032447"/>
              <a:gd name="connsiteX23" fmla="*/ 576882 w 2536591"/>
              <a:gd name="connsiteY23" fmla="*/ 1119043 h 4032447"/>
              <a:gd name="connsiteX24" fmla="*/ 844679 w 2536591"/>
              <a:gd name="connsiteY24" fmla="*/ 778231 h 4032447"/>
              <a:gd name="connsiteX25" fmla="*/ 1336511 w 2536591"/>
              <a:gd name="connsiteY25" fmla="*/ 112 h 4032447"/>
              <a:gd name="connsiteX26" fmla="*/ 2164241 w 2536591"/>
              <a:gd name="connsiteY26" fmla="*/ 190977 h 4032447"/>
              <a:gd name="connsiteX27" fmla="*/ 2250614 w 2536591"/>
              <a:gd name="connsiteY27" fmla="*/ 273723 h 4032447"/>
              <a:gd name="connsiteX28" fmla="*/ 2264307 w 2536591"/>
              <a:gd name="connsiteY28" fmla="*/ 336904 h 4032447"/>
              <a:gd name="connsiteX29" fmla="*/ 2264307 w 2536591"/>
              <a:gd name="connsiteY29" fmla="*/ 747885 h 4032447"/>
              <a:gd name="connsiteX30" fmla="*/ 2213853 w 2536591"/>
              <a:gd name="connsiteY30" fmla="*/ 803117 h 4032447"/>
              <a:gd name="connsiteX31" fmla="*/ 2121687 w 2536591"/>
              <a:gd name="connsiteY31" fmla="*/ 794659 h 4032447"/>
              <a:gd name="connsiteX32" fmla="*/ 1547309 w 2536591"/>
              <a:gd name="connsiteY32" fmla="*/ 571488 h 4032447"/>
              <a:gd name="connsiteX33" fmla="*/ 914050 w 2536591"/>
              <a:gd name="connsiteY33" fmla="*/ 650974 h 4032447"/>
              <a:gd name="connsiteX34" fmla="*/ 482924 w 2536591"/>
              <a:gd name="connsiteY34" fmla="*/ 1134511 h 4032447"/>
              <a:gd name="connsiteX35" fmla="*/ 523899 w 2536591"/>
              <a:gd name="connsiteY35" fmla="*/ 1776101 h 4032447"/>
              <a:gd name="connsiteX36" fmla="*/ 817987 w 2536591"/>
              <a:gd name="connsiteY36" fmla="*/ 2162013 h 4032447"/>
              <a:gd name="connsiteX37" fmla="*/ 78026 w 2536591"/>
              <a:gd name="connsiteY37" fmla="*/ 1381833 h 4032447"/>
              <a:gd name="connsiteX38" fmla="*/ 266045 w 2536591"/>
              <a:gd name="connsiteY38" fmla="*/ 441662 h 4032447"/>
              <a:gd name="connsiteX39" fmla="*/ 1050982 w 2536591"/>
              <a:gd name="connsiteY39" fmla="*/ 26096 h 4032447"/>
              <a:gd name="connsiteX40" fmla="*/ 1336511 w 2536591"/>
              <a:gd name="connsiteY40" fmla="*/ 112 h 403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536591" h="4032447">
                <a:moveTo>
                  <a:pt x="1657566" y="2659579"/>
                </a:moveTo>
                <a:cubicBezTo>
                  <a:pt x="1820344" y="2753263"/>
                  <a:pt x="1941490" y="2890834"/>
                  <a:pt x="2017156" y="3047938"/>
                </a:cubicBezTo>
                <a:cubicBezTo>
                  <a:pt x="2098446" y="3216736"/>
                  <a:pt x="2130903" y="3417405"/>
                  <a:pt x="2048528" y="3603231"/>
                </a:cubicBezTo>
                <a:cubicBezTo>
                  <a:pt x="1905876" y="3924700"/>
                  <a:pt x="1553389" y="4014786"/>
                  <a:pt x="1234740" y="4029758"/>
                </a:cubicBezTo>
                <a:cubicBezTo>
                  <a:pt x="857393" y="4047492"/>
                  <a:pt x="474027" y="3978353"/>
                  <a:pt x="100034" y="3798182"/>
                </a:cubicBezTo>
                <a:cubicBezTo>
                  <a:pt x="59192" y="3781732"/>
                  <a:pt x="26932" y="3749219"/>
                  <a:pt x="10852" y="3708224"/>
                </a:cubicBezTo>
                <a:cubicBezTo>
                  <a:pt x="3847" y="3690426"/>
                  <a:pt x="98" y="3671406"/>
                  <a:pt x="0" y="3652194"/>
                </a:cubicBezTo>
                <a:lnTo>
                  <a:pt x="0" y="3241282"/>
                </a:lnTo>
                <a:cubicBezTo>
                  <a:pt x="8385" y="3216608"/>
                  <a:pt x="26636" y="3196560"/>
                  <a:pt x="50412" y="3186022"/>
                </a:cubicBezTo>
                <a:cubicBezTo>
                  <a:pt x="80501" y="3172593"/>
                  <a:pt x="115424" y="3175870"/>
                  <a:pt x="142554" y="3194504"/>
                </a:cubicBezTo>
                <a:cubicBezTo>
                  <a:pt x="326837" y="3292108"/>
                  <a:pt x="519605" y="3366451"/>
                  <a:pt x="717010" y="3417662"/>
                </a:cubicBezTo>
                <a:cubicBezTo>
                  <a:pt x="1061703" y="3507170"/>
                  <a:pt x="1450987" y="3500937"/>
                  <a:pt x="1650266" y="3219692"/>
                </a:cubicBezTo>
                <a:cubicBezTo>
                  <a:pt x="1768650" y="3052564"/>
                  <a:pt x="1771511" y="2829727"/>
                  <a:pt x="1657566" y="2659579"/>
                </a:cubicBezTo>
                <a:close/>
                <a:moveTo>
                  <a:pt x="844679" y="778231"/>
                </a:moveTo>
                <a:cubicBezTo>
                  <a:pt x="791796" y="897976"/>
                  <a:pt x="786093" y="1033351"/>
                  <a:pt x="829211" y="1157004"/>
                </a:cubicBezTo>
                <a:cubicBezTo>
                  <a:pt x="913804" y="1399563"/>
                  <a:pt x="1118083" y="1518192"/>
                  <a:pt x="1348273" y="1619374"/>
                </a:cubicBezTo>
                <a:cubicBezTo>
                  <a:pt x="1565701" y="1714975"/>
                  <a:pt x="1809038" y="1800247"/>
                  <a:pt x="2006841" y="1929482"/>
                </a:cubicBezTo>
                <a:cubicBezTo>
                  <a:pt x="2357297" y="2158644"/>
                  <a:pt x="2562157" y="2518855"/>
                  <a:pt x="2534024" y="2946474"/>
                </a:cubicBezTo>
                <a:cubicBezTo>
                  <a:pt x="2510918" y="3298730"/>
                  <a:pt x="2313116" y="3616514"/>
                  <a:pt x="2007034" y="3792781"/>
                </a:cubicBezTo>
                <a:cubicBezTo>
                  <a:pt x="2124401" y="3633401"/>
                  <a:pt x="2174383" y="3433966"/>
                  <a:pt x="2146443" y="3238020"/>
                </a:cubicBezTo>
                <a:cubicBezTo>
                  <a:pt x="2117150" y="3033282"/>
                  <a:pt x="2007131" y="2853386"/>
                  <a:pt x="1842392" y="2719127"/>
                </a:cubicBezTo>
                <a:cubicBezTo>
                  <a:pt x="1702500" y="2604965"/>
                  <a:pt x="1526643" y="2530159"/>
                  <a:pt x="1361614" y="2445724"/>
                </a:cubicBezTo>
                <a:cubicBezTo>
                  <a:pt x="1084440" y="2303928"/>
                  <a:pt x="837622" y="2120125"/>
                  <a:pt x="685258" y="1899197"/>
                </a:cubicBezTo>
                <a:cubicBezTo>
                  <a:pt x="531540" y="1676037"/>
                  <a:pt x="473920" y="1414357"/>
                  <a:pt x="576882" y="1119043"/>
                </a:cubicBezTo>
                <a:cubicBezTo>
                  <a:pt x="625704" y="978782"/>
                  <a:pt x="720062" y="858898"/>
                  <a:pt x="844679" y="778231"/>
                </a:cubicBezTo>
                <a:close/>
                <a:moveTo>
                  <a:pt x="1336511" y="112"/>
                </a:moveTo>
                <a:cubicBezTo>
                  <a:pt x="1622286" y="-3075"/>
                  <a:pt x="1906151" y="61737"/>
                  <a:pt x="2164241" y="190977"/>
                </a:cubicBezTo>
                <a:cubicBezTo>
                  <a:pt x="2202688" y="206263"/>
                  <a:pt x="2233655" y="236019"/>
                  <a:pt x="2250614" y="273723"/>
                </a:cubicBezTo>
                <a:cubicBezTo>
                  <a:pt x="2259567" y="293697"/>
                  <a:pt x="2264202" y="315199"/>
                  <a:pt x="2264307" y="336904"/>
                </a:cubicBezTo>
                <a:lnTo>
                  <a:pt x="2264307" y="747885"/>
                </a:lnTo>
                <a:cubicBezTo>
                  <a:pt x="2255986" y="772546"/>
                  <a:pt x="2237658" y="792621"/>
                  <a:pt x="2213853" y="803117"/>
                </a:cubicBezTo>
                <a:cubicBezTo>
                  <a:pt x="2183728" y="816569"/>
                  <a:pt x="2148863" y="813308"/>
                  <a:pt x="2121687" y="794659"/>
                </a:cubicBezTo>
                <a:cubicBezTo>
                  <a:pt x="1945255" y="676552"/>
                  <a:pt x="1748810" y="602162"/>
                  <a:pt x="1547309" y="571488"/>
                </a:cubicBezTo>
                <a:cubicBezTo>
                  <a:pt x="1336644" y="539388"/>
                  <a:pt x="1114498" y="554165"/>
                  <a:pt x="914050" y="650974"/>
                </a:cubicBezTo>
                <a:cubicBezTo>
                  <a:pt x="706124" y="751350"/>
                  <a:pt x="551812" y="925912"/>
                  <a:pt x="482924" y="1134511"/>
                </a:cubicBezTo>
                <a:cubicBezTo>
                  <a:pt x="415090" y="1339644"/>
                  <a:pt x="433629" y="1567197"/>
                  <a:pt x="523899" y="1776101"/>
                </a:cubicBezTo>
                <a:cubicBezTo>
                  <a:pt x="588994" y="1926818"/>
                  <a:pt x="690008" y="2059293"/>
                  <a:pt x="817987" y="2162013"/>
                </a:cubicBezTo>
                <a:cubicBezTo>
                  <a:pt x="454063" y="2045536"/>
                  <a:pt x="175037" y="1751440"/>
                  <a:pt x="78026" y="1381833"/>
                </a:cubicBezTo>
                <a:cubicBezTo>
                  <a:pt x="-10875" y="1043000"/>
                  <a:pt x="54221" y="698359"/>
                  <a:pt x="266045" y="441662"/>
                </a:cubicBezTo>
                <a:cubicBezTo>
                  <a:pt x="452483" y="215740"/>
                  <a:pt x="740041" y="79596"/>
                  <a:pt x="1050982" y="26096"/>
                </a:cubicBezTo>
                <a:cubicBezTo>
                  <a:pt x="1145782" y="9791"/>
                  <a:pt x="1241252" y="1174"/>
                  <a:pt x="1336511" y="112"/>
                </a:cubicBezTo>
                <a:close/>
              </a:path>
            </a:pathLst>
          </a:custGeo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0" name="组合 9"/>
          <p:cNvGrpSpPr/>
          <p:nvPr/>
        </p:nvGrpSpPr>
        <p:grpSpPr>
          <a:xfrm>
            <a:off x="956699" y="1306275"/>
            <a:ext cx="3539959" cy="2392740"/>
            <a:chOff x="1303003" y="2324528"/>
            <a:chExt cx="3539959" cy="2392740"/>
          </a:xfrm>
        </p:grpSpPr>
        <p:grpSp>
          <p:nvGrpSpPr>
            <p:cNvPr id="11" name="组合 10"/>
            <p:cNvGrpSpPr/>
            <p:nvPr/>
          </p:nvGrpSpPr>
          <p:grpSpPr>
            <a:xfrm>
              <a:off x="1612970" y="2324528"/>
              <a:ext cx="2920026" cy="1102835"/>
              <a:chOff x="4635987" y="595402"/>
              <a:chExt cx="2920026" cy="1102835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4635987" y="595402"/>
                <a:ext cx="292002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4000" dirty="0">
                    <a:solidFill>
                      <a:srgbClr val="5A6F8D"/>
                    </a:solidFill>
                    <a:latin typeface="+mj-ea"/>
                    <a:ea typeface="+mj-ea"/>
                  </a:rPr>
                  <a:t>情绪等级</a:t>
                </a:r>
                <a:endParaRPr lang="zh-CN" altLang="en-US" sz="4000" dirty="0">
                  <a:solidFill>
                    <a:srgbClr val="5A6F8D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矩形 8"/>
              <p:cNvSpPr/>
              <p:nvPr/>
            </p:nvSpPr>
            <p:spPr>
              <a:xfrm>
                <a:off x="5298697" y="1301654"/>
                <a:ext cx="1594606" cy="3965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eaLnBrk="0" hangingPunc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dirty="0">
                    <a:solidFill>
                      <a:srgbClr val="5A6F8D"/>
                    </a:solidFill>
                    <a:latin typeface="+mn-ea"/>
                  </a:rPr>
                  <a:t>情绪</a:t>
                </a:r>
                <a:r>
                  <a:rPr lang="en-US" altLang="zh-CN" dirty="0">
                    <a:solidFill>
                      <a:srgbClr val="5A6F8D"/>
                    </a:solidFill>
                    <a:latin typeface="+mn-ea"/>
                  </a:rPr>
                  <a:t>ABC</a:t>
                </a:r>
                <a:r>
                  <a:rPr lang="zh-CN" altLang="en-US" dirty="0">
                    <a:solidFill>
                      <a:srgbClr val="5A6F8D"/>
                    </a:solidFill>
                    <a:latin typeface="+mn-ea"/>
                  </a:rPr>
                  <a:t>理论</a:t>
                </a:r>
                <a:endParaRPr lang="zh-CN" altLang="en-US" dirty="0">
                  <a:solidFill>
                    <a:srgbClr val="5A6F8D"/>
                  </a:solidFill>
                  <a:latin typeface="+mn-ea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1303003" y="3427363"/>
              <a:ext cx="3539959" cy="1289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5A6F8D"/>
                  </a:solidFill>
                  <a:latin typeface="+mn-ea"/>
                </a:rPr>
                <a:t>（</a:t>
              </a:r>
              <a:r>
                <a:rPr lang="en-US" altLang="zh-CN" dirty="0">
                  <a:solidFill>
                    <a:srgbClr val="5A6F8D"/>
                  </a:solidFill>
                  <a:latin typeface="+mn-ea"/>
                </a:rPr>
                <a:t>Antecedent</a:t>
              </a:r>
              <a:r>
                <a:rPr lang="zh-CN" altLang="en-US" dirty="0">
                  <a:solidFill>
                    <a:srgbClr val="5A6F8D"/>
                  </a:solidFill>
                  <a:latin typeface="+mn-ea"/>
                </a:rPr>
                <a:t>） 指事情的前因</a:t>
              </a:r>
              <a:endParaRPr lang="en-US" altLang="zh-CN" dirty="0">
                <a:solidFill>
                  <a:srgbClr val="5A6F8D"/>
                </a:solidFill>
                <a:latin typeface="+mn-ea"/>
              </a:endParaRPr>
            </a:p>
            <a:p>
              <a:pPr eaLnBrk="0" hangingPunct="0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5A6F8D"/>
                  </a:solidFill>
                  <a:latin typeface="+mn-ea"/>
                </a:rPr>
                <a:t>（</a:t>
              </a:r>
              <a:r>
                <a:rPr lang="en-US" altLang="zh-CN" dirty="0">
                  <a:solidFill>
                    <a:srgbClr val="5A6F8D"/>
                  </a:solidFill>
                  <a:latin typeface="+mn-ea"/>
                </a:rPr>
                <a:t>Bridge</a:t>
              </a:r>
              <a:r>
                <a:rPr lang="zh-CN" altLang="en-US" dirty="0">
                  <a:solidFill>
                    <a:srgbClr val="5A6F8D"/>
                  </a:solidFill>
                  <a:latin typeface="+mn-ea"/>
                </a:rPr>
                <a:t>） 指桥梁</a:t>
              </a:r>
              <a:endParaRPr lang="zh-CN" altLang="en-US" dirty="0">
                <a:solidFill>
                  <a:srgbClr val="5A6F8D"/>
                </a:solidFill>
                <a:latin typeface="+mn-ea"/>
              </a:endParaRPr>
            </a:p>
            <a:p>
              <a:pPr eaLnBrk="0" hangingPunct="0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pt-BR" dirty="0">
                  <a:solidFill>
                    <a:srgbClr val="5A6F8D"/>
                  </a:solidFill>
                  <a:latin typeface="+mn-ea"/>
                </a:rPr>
                <a:t>（</a:t>
              </a:r>
              <a:r>
                <a:rPr lang="pt-BR" altLang="zh-CN" dirty="0">
                  <a:solidFill>
                    <a:srgbClr val="5A6F8D"/>
                  </a:solidFill>
                  <a:latin typeface="+mn-ea"/>
                </a:rPr>
                <a:t>Consequence</a:t>
              </a:r>
              <a:r>
                <a:rPr lang="zh-CN" altLang="pt-BR" dirty="0">
                  <a:solidFill>
                    <a:srgbClr val="5A6F8D"/>
                  </a:solidFill>
                  <a:latin typeface="+mn-ea"/>
                </a:rPr>
                <a:t>）指事情的后果</a:t>
              </a:r>
              <a:endParaRPr lang="zh-CN" altLang="pt-BR" dirty="0">
                <a:solidFill>
                  <a:srgbClr val="5A6F8D"/>
                </a:solidFill>
                <a:latin typeface="+mn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703802" y="4011368"/>
            <a:ext cx="3683777" cy="1540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000" dirty="0">
                <a:solidFill>
                  <a:srgbClr val="5A6F8D"/>
                </a:solidFill>
                <a:latin typeface="+mn-ea"/>
              </a:rPr>
              <a:t>有前因必有后果，但是有同样的前因</a:t>
            </a:r>
            <a:r>
              <a:rPr lang="en-US" altLang="zh-CN" sz="2000" dirty="0">
                <a:solidFill>
                  <a:srgbClr val="5A6F8D"/>
                </a:solidFill>
                <a:latin typeface="+mn-ea"/>
              </a:rPr>
              <a:t>A</a:t>
            </a:r>
            <a:r>
              <a:rPr lang="zh-CN" altLang="en-US" sz="2000" dirty="0">
                <a:solidFill>
                  <a:srgbClr val="5A6F8D"/>
                </a:solidFill>
                <a:latin typeface="+mn-ea"/>
              </a:rPr>
              <a:t>，产生了不一样的后果</a:t>
            </a:r>
            <a:r>
              <a:rPr lang="en-US" altLang="zh-CN" sz="2000" dirty="0">
                <a:solidFill>
                  <a:srgbClr val="5A6F8D"/>
                </a:solidFill>
                <a:latin typeface="+mn-ea"/>
              </a:rPr>
              <a:t>C1</a:t>
            </a:r>
            <a:r>
              <a:rPr lang="zh-CN" altLang="en-US" sz="2000" dirty="0">
                <a:solidFill>
                  <a:srgbClr val="5A6F8D"/>
                </a:solidFill>
                <a:latin typeface="+mn-ea"/>
              </a:rPr>
              <a:t>和</a:t>
            </a:r>
            <a:r>
              <a:rPr lang="en-US" altLang="zh-CN" sz="2000" dirty="0">
                <a:solidFill>
                  <a:srgbClr val="5A6F8D"/>
                </a:solidFill>
                <a:latin typeface="+mn-ea"/>
              </a:rPr>
              <a:t>C2</a:t>
            </a:r>
            <a:r>
              <a:rPr lang="zh-CN" altLang="en-US" sz="2000" dirty="0">
                <a:solidFill>
                  <a:srgbClr val="5A6F8D"/>
                </a:solidFill>
                <a:latin typeface="+mn-ea"/>
              </a:rPr>
              <a:t>。前因到后果之间，一定会透过一座桥梁</a:t>
            </a:r>
            <a:r>
              <a:rPr lang="en-US" altLang="zh-CN" sz="2000" dirty="0">
                <a:solidFill>
                  <a:srgbClr val="5A6F8D"/>
                </a:solidFill>
                <a:latin typeface="+mn-ea"/>
              </a:rPr>
              <a:t>B</a:t>
            </a:r>
            <a:r>
              <a:rPr lang="zh-CN" altLang="en-US" sz="2000" dirty="0">
                <a:solidFill>
                  <a:srgbClr val="5A6F8D"/>
                </a:solidFill>
                <a:latin typeface="+mn-ea"/>
              </a:rPr>
              <a:t>。</a:t>
            </a:r>
            <a:endParaRPr lang="zh-CN" altLang="en-US" sz="2000" dirty="0">
              <a:solidFill>
                <a:srgbClr val="5A6F8D"/>
              </a:solidFill>
              <a:latin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7255143" y="26107"/>
            <a:ext cx="4936857" cy="34028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40582" y="3091992"/>
            <a:ext cx="10510837" cy="3223967"/>
          </a:xfrm>
          <a:prstGeom prst="rect">
            <a:avLst/>
          </a:prstGeom>
          <a:noFill/>
          <a:ln w="28575">
            <a:solidFill>
              <a:srgbClr val="93A4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74190" y="2790334"/>
            <a:ext cx="9643621" cy="638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510437" y="1201395"/>
            <a:ext cx="3287807" cy="4455209"/>
            <a:chOff x="2537958" y="1065229"/>
            <a:chExt cx="3287807" cy="4455209"/>
          </a:xfrm>
        </p:grpSpPr>
        <p:sp>
          <p:nvSpPr>
            <p:cNvPr id="4" name="矩形 3"/>
            <p:cNvSpPr/>
            <p:nvPr/>
          </p:nvSpPr>
          <p:spPr>
            <a:xfrm>
              <a:off x="2537958" y="1065229"/>
              <a:ext cx="3287807" cy="445520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hqprint"/>
            <a:srcRect/>
            <a:stretch>
              <a:fillRect/>
            </a:stretch>
          </p:blipFill>
          <p:spPr>
            <a:xfrm>
              <a:off x="2635607" y="1181944"/>
              <a:ext cx="3102413" cy="4221778"/>
            </a:xfrm>
            <a:custGeom>
              <a:avLst/>
              <a:gdLst>
                <a:gd name="connsiteX0" fmla="*/ 0 w 3102413"/>
                <a:gd name="connsiteY0" fmla="*/ 0 h 4221778"/>
                <a:gd name="connsiteX1" fmla="*/ 3102413 w 3102413"/>
                <a:gd name="connsiteY1" fmla="*/ 0 h 4221778"/>
                <a:gd name="connsiteX2" fmla="*/ 3102413 w 3102413"/>
                <a:gd name="connsiteY2" fmla="*/ 4221778 h 4221778"/>
                <a:gd name="connsiteX3" fmla="*/ 0 w 3102413"/>
                <a:gd name="connsiteY3" fmla="*/ 4221778 h 4221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2413" h="4221778">
                  <a:moveTo>
                    <a:pt x="0" y="0"/>
                  </a:moveTo>
                  <a:lnTo>
                    <a:pt x="3102413" y="0"/>
                  </a:lnTo>
                  <a:lnTo>
                    <a:pt x="3102413" y="4221778"/>
                  </a:lnTo>
                  <a:lnTo>
                    <a:pt x="0" y="4221778"/>
                  </a:lnTo>
                  <a:close/>
                </a:path>
              </a:pathLst>
            </a:custGeom>
          </p:spPr>
        </p:pic>
      </p:grpSp>
      <p:sp>
        <p:nvSpPr>
          <p:cNvPr id="12" name="矩形 8"/>
          <p:cNvSpPr/>
          <p:nvPr/>
        </p:nvSpPr>
        <p:spPr>
          <a:xfrm>
            <a:off x="5617197" y="2653365"/>
            <a:ext cx="4481659" cy="18299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确认优先级，确定条数、频次，把这些固定出来</a:t>
            </a:r>
            <a:endParaRPr lang="en-US" altLang="zh-CN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新媒体发文章的时候尽量固定频次，让用户形成良好阅读习惯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3" name="矩形 8"/>
          <p:cNvSpPr/>
          <p:nvPr/>
        </p:nvSpPr>
        <p:spPr>
          <a:xfrm>
            <a:off x="5699287" y="4625000"/>
            <a:ext cx="4317476" cy="961289"/>
          </a:xfrm>
          <a:prstGeom prst="rect">
            <a:avLst/>
          </a:prstGeom>
          <a:noFill/>
          <a:ln w="9525">
            <a:solidFill>
              <a:srgbClr val="93A4AE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点发文，用户会习惯每天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点阅读，让用户养成比较好的习惯。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34587" y="1738317"/>
            <a:ext cx="2646878" cy="6331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情绪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ABC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理论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23374" y="2348644"/>
            <a:ext cx="669303" cy="45719"/>
          </a:xfrm>
          <a:prstGeom prst="rect">
            <a:avLst/>
          </a:prstGeom>
          <a:solidFill>
            <a:srgbClr val="93A4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animBg="1"/>
      <p:bldP spid="14" grpId="0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062952"/>
            <a:ext cx="12192000" cy="2795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8"/>
          <p:cNvSpPr/>
          <p:nvPr/>
        </p:nvSpPr>
        <p:spPr>
          <a:xfrm>
            <a:off x="4694548" y="4323882"/>
            <a:ext cx="6656077" cy="227318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不是所有点都要做。</a:t>
            </a:r>
            <a:endParaRPr lang="en-US" altLang="zh-CN" sz="24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可能想到几十个点，但选两到三个有特点的内容做起来。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342900" indent="-34290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互联网时代讲究极致、精简，不是求大而全，单点突破比较重要。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963923" y="1063524"/>
            <a:ext cx="3289858" cy="4730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矩形 10"/>
          <p:cNvSpPr/>
          <p:nvPr/>
        </p:nvSpPr>
        <p:spPr>
          <a:xfrm>
            <a:off x="6147558" y="2886161"/>
            <a:ext cx="3750056" cy="6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单点突破就是特色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504112" y="3604094"/>
            <a:ext cx="1036948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7255143" y="26107"/>
            <a:ext cx="4936857" cy="34028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5789264" y="0"/>
            <a:ext cx="6409375" cy="441787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71066" y="1815"/>
            <a:ext cx="984567" cy="39026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dirty="0"/>
              <a:t>内 容 运 营 注意事项</a:t>
            </a:r>
            <a:endParaRPr lang="zh-CN" altLang="en-US" sz="3200" dirty="0"/>
          </a:p>
        </p:txBody>
      </p:sp>
      <p:grpSp>
        <p:nvGrpSpPr>
          <p:cNvPr id="7" name="组合 6"/>
          <p:cNvGrpSpPr/>
          <p:nvPr/>
        </p:nvGrpSpPr>
        <p:grpSpPr>
          <a:xfrm>
            <a:off x="3380165" y="1953164"/>
            <a:ext cx="5431670" cy="2951673"/>
            <a:chOff x="3380165" y="1501902"/>
            <a:chExt cx="5431670" cy="2951673"/>
          </a:xfrm>
        </p:grpSpPr>
        <p:sp>
          <p:nvSpPr>
            <p:cNvPr id="3" name="矩形 8"/>
            <p:cNvSpPr/>
            <p:nvPr/>
          </p:nvSpPr>
          <p:spPr>
            <a:xfrm>
              <a:off x="3380165" y="2404424"/>
              <a:ext cx="5431670" cy="20491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342900" indent="-342900" eaLnBrk="0" hangingPunct="0">
                <a:lnSpc>
                  <a:spcPct val="120000"/>
                </a:lnSpc>
                <a:buFont typeface="Wingdings" panose="05000000000000000000" pitchFamily="2" charset="2"/>
                <a:buChar char="u"/>
              </a:pPr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互联网运营，产品和运营不分家。</a:t>
              </a:r>
              <a:endPara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  <a:p>
              <a:pPr eaLnBrk="0" hangingPunct="0">
                <a:lnSpc>
                  <a:spcPct val="120000"/>
                </a:lnSpc>
              </a:pPr>
              <a:endPara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  <a:p>
              <a:pPr marL="342900" indent="-342900" eaLnBrk="0" hangingPunct="0">
                <a:lnSpc>
                  <a:spcPct val="120000"/>
                </a:lnSpc>
                <a:buFont typeface="Wingdings" panose="05000000000000000000" pitchFamily="2" charset="2"/>
                <a:buChar char="u"/>
              </a:pPr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做运营的要了解产品，做产品的能做运营更好。因为运营跟用户结合更紧密，了解用户后，抓点更准确。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659812" y="1501902"/>
              <a:ext cx="4872376" cy="633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eaLnBrk="0" hangingPunc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dirty="0">
                  <a:solidFill>
                    <a:schemeClr val="accent1">
                      <a:lumMod val="75000"/>
                    </a:schemeClr>
                  </a:solidFill>
                  <a:latin typeface="+mj-ea"/>
                  <a:ea typeface="+mj-ea"/>
                </a:rPr>
                <a:t>熟悉产品，结合产品特性</a:t>
              </a:r>
              <a:endParaRPr lang="zh-CN" altLang="en-US" sz="32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577526" y="2209628"/>
              <a:ext cx="1036948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-6639" y="2440127"/>
            <a:ext cx="6409375" cy="44178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íṡ1ïde"/>
          <p:cNvSpPr/>
          <p:nvPr/>
        </p:nvSpPr>
        <p:spPr>
          <a:xfrm>
            <a:off x="0" y="0"/>
            <a:ext cx="12192000" cy="360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1462071 h 3429000"/>
              <a:gd name="connsiteX3" fmla="*/ 12120175 w 12192000"/>
              <a:gd name="connsiteY3" fmla="*/ 1554208 h 3429000"/>
              <a:gd name="connsiteX4" fmla="*/ 6096000 w 12192000"/>
              <a:gd name="connsiteY4" fmla="*/ 3429000 h 3429000"/>
              <a:gd name="connsiteX5" fmla="*/ 71825 w 12192000"/>
              <a:gd name="connsiteY5" fmla="*/ 1554208 h 3429000"/>
              <a:gd name="connsiteX6" fmla="*/ 0 w 12192000"/>
              <a:gd name="connsiteY6" fmla="*/ 146207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1462071"/>
                </a:lnTo>
                <a:lnTo>
                  <a:pt x="12120175" y="1554208"/>
                </a:lnTo>
                <a:cubicBezTo>
                  <a:pt x="11127659" y="2655945"/>
                  <a:pt x="8804112" y="3429000"/>
                  <a:pt x="6096000" y="3429000"/>
                </a:cubicBezTo>
                <a:cubicBezTo>
                  <a:pt x="3387888" y="3429000"/>
                  <a:pt x="1064342" y="2655945"/>
                  <a:pt x="71825" y="1554208"/>
                </a:cubicBezTo>
                <a:lnTo>
                  <a:pt x="0" y="1462071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071000" y="4818888"/>
            <a:ext cx="0" cy="133388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41000" y="4818888"/>
            <a:ext cx="0" cy="133388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îŝḻídè"/>
          <p:cNvSpPr/>
          <p:nvPr/>
        </p:nvSpPr>
        <p:spPr>
          <a:xfrm>
            <a:off x="0" y="0"/>
            <a:ext cx="12192000" cy="360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1462071 h 3429000"/>
              <a:gd name="connsiteX3" fmla="*/ 12120175 w 12192000"/>
              <a:gd name="connsiteY3" fmla="*/ 1554208 h 3429000"/>
              <a:gd name="connsiteX4" fmla="*/ 6096000 w 12192000"/>
              <a:gd name="connsiteY4" fmla="*/ 3429000 h 3429000"/>
              <a:gd name="connsiteX5" fmla="*/ 71825 w 12192000"/>
              <a:gd name="connsiteY5" fmla="*/ 1554208 h 3429000"/>
              <a:gd name="connsiteX6" fmla="*/ 0 w 12192000"/>
              <a:gd name="connsiteY6" fmla="*/ 146207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1462071"/>
                </a:lnTo>
                <a:lnTo>
                  <a:pt x="12120175" y="1554208"/>
                </a:lnTo>
                <a:cubicBezTo>
                  <a:pt x="11127659" y="2655945"/>
                  <a:pt x="8804112" y="3429000"/>
                  <a:pt x="6096000" y="3429000"/>
                </a:cubicBezTo>
                <a:cubicBezTo>
                  <a:pt x="3387888" y="3429000"/>
                  <a:pt x="1064342" y="2655945"/>
                  <a:pt x="71825" y="1554208"/>
                </a:cubicBezTo>
                <a:lnTo>
                  <a:pt x="0" y="1462071"/>
                </a:lnTo>
                <a:close/>
              </a:path>
            </a:pathLst>
          </a:custGeom>
          <a:solidFill>
            <a:srgbClr val="ADB9CA">
              <a:alpha val="5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3742120" y="1027769"/>
            <a:ext cx="4707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b="1" dirty="0">
                <a:latin typeface="+mj-ea"/>
                <a:ea typeface="+mj-ea"/>
              </a:rPr>
              <a:t>细节决定成败</a:t>
            </a:r>
            <a:endParaRPr lang="zh-CN" altLang="en-US" sz="5400" b="1" dirty="0"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52454" y="1955878"/>
            <a:ext cx="78870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做手机文字，不要写得过于专业，要用通俗语言，让所有用户能听懂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43168" y="4758990"/>
            <a:ext cx="3305663" cy="139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很多微博号喜欢长图，但长图不是一定好的。让用户怎么方便以及一看就能看明白，这是更重要的。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8455" y="4756056"/>
            <a:ext cx="3305663" cy="139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起标题要花心思，标题是一个帖子成功的一半。也不是说要去做标题党，但尽量让有人点击欲望。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133170" y="4756055"/>
            <a:ext cx="3305663" cy="139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不是越多越好，很多不错的内容只有几百上千字，把话说清楚，说人话，以让大家听懂为原则。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31767" y="3761840"/>
            <a:ext cx="841374" cy="84137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65314" y="3761840"/>
            <a:ext cx="841374" cy="841374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75312" y="3761840"/>
            <a:ext cx="841374" cy="841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  <p:bldP spid="3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0" y="0"/>
            <a:ext cx="4936857" cy="340289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036589"/>
            <a:ext cx="12192000" cy="28214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图文框 2"/>
          <p:cNvSpPr/>
          <p:nvPr/>
        </p:nvSpPr>
        <p:spPr>
          <a:xfrm>
            <a:off x="1410863" y="1914175"/>
            <a:ext cx="5788060" cy="4720472"/>
          </a:xfrm>
          <a:prstGeom prst="frame">
            <a:avLst>
              <a:gd name="adj1" fmla="val 25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8"/>
          <p:cNvSpPr>
            <a:spLocks noChangeArrowheads="1"/>
          </p:cNvSpPr>
          <p:nvPr/>
        </p:nvSpPr>
        <p:spPr bwMode="auto">
          <a:xfrm>
            <a:off x="1870921" y="5058308"/>
            <a:ext cx="4867944" cy="11710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eaLnBrk="0" hangingPunct="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rPr>
              <a:t>用户分享前提是看你发的东西有冲动，引起用户的共鸣，让用户主动分享你的内容。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870921" y="2258918"/>
            <a:ext cx="4867944" cy="1599527"/>
            <a:chOff x="1671142" y="2502994"/>
            <a:chExt cx="4867944" cy="1599527"/>
          </a:xfrm>
        </p:grpSpPr>
        <p:sp>
          <p:nvSpPr>
            <p:cNvPr id="4" name="矩形 8"/>
            <p:cNvSpPr>
              <a:spLocks noChangeArrowheads="1"/>
            </p:cNvSpPr>
            <p:nvPr/>
          </p:nvSpPr>
          <p:spPr bwMode="auto">
            <a:xfrm>
              <a:off x="1671142" y="3300827"/>
              <a:ext cx="4867944" cy="801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285750" indent="-285750" eaLnBrk="0" hangingPunct="0">
                <a:lnSpc>
                  <a:spcPct val="120000"/>
                </a:lnSpc>
                <a:spcBef>
                  <a:spcPct val="0"/>
                </a:spcBef>
                <a:buFont typeface="Wingdings" panose="05000000000000000000" pitchFamily="2" charset="2"/>
                <a:buChar char="u"/>
                <a:defRPr/>
              </a:pPr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有损品牌正面形象的内容，能避免就避免一些</a:t>
              </a:r>
              <a:endPara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597299" y="2502994"/>
              <a:ext cx="3214109" cy="716527"/>
              <a:chOff x="1591922" y="963073"/>
              <a:chExt cx="3214109" cy="716527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591922" y="963073"/>
                <a:ext cx="321410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 eaLnBrk="0" hangingPunct="0">
                  <a:defRPr/>
                </a:pPr>
                <a:r>
                  <a:rPr lang="zh-CN" altLang="en-US" sz="3200" b="1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charset="-122"/>
                    <a:ea typeface="微软雅黑 Light" panose="020B0502040204020203" charset="-122"/>
                    <a:sym typeface="+mn-ea"/>
                  </a:rPr>
                  <a:t>考虑品牌正向性</a:t>
                </a:r>
                <a:endParaRPr lang="zh-CN" altLang="en-US" sz="3200" b="1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  <a:sym typeface="+mn-ea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784196" y="1633881"/>
                <a:ext cx="829559" cy="4571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1970160" y="4255061"/>
            <a:ext cx="4669466" cy="752708"/>
            <a:chOff x="6404225" y="3533294"/>
            <a:chExt cx="4669466" cy="752708"/>
          </a:xfrm>
        </p:grpSpPr>
        <p:sp>
          <p:nvSpPr>
            <p:cNvPr id="28" name="矩形 27"/>
            <p:cNvSpPr/>
            <p:nvPr/>
          </p:nvSpPr>
          <p:spPr>
            <a:xfrm>
              <a:off x="6404225" y="3533294"/>
              <a:ext cx="466946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 Light" panose="020B0502040204020203" charset="-122"/>
                  <a:ea typeface="微软雅黑 Light" panose="020B0502040204020203" charset="-122"/>
                  <a:sym typeface="+mn-ea"/>
                </a:rPr>
                <a:t>用户为什么分享你的内容</a:t>
              </a:r>
              <a:endParaRPr lang="zh-CN" altLang="en-US" sz="32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332035" y="4240283"/>
              <a:ext cx="829559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" cstate="hqprint"/>
          <a:srcRect/>
          <a:stretch>
            <a:fillRect/>
          </a:stretch>
        </p:blipFill>
        <p:spPr>
          <a:xfrm>
            <a:off x="8241258" y="-27024"/>
            <a:ext cx="253988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0" y="3270188"/>
            <a:ext cx="5205136" cy="358781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7005079" y="19704"/>
            <a:ext cx="5205134" cy="3587812"/>
          </a:xfrm>
          <a:prstGeom prst="rect">
            <a:avLst/>
          </a:prstGeom>
        </p:spPr>
      </p:pic>
      <p:sp>
        <p:nvSpPr>
          <p:cNvPr id="48130" name="矩形 8"/>
          <p:cNvSpPr/>
          <p:nvPr/>
        </p:nvSpPr>
        <p:spPr>
          <a:xfrm>
            <a:off x="3040347" y="1546579"/>
            <a:ext cx="7196380" cy="73077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不要杂、多、乱，一定要做精品，做优质粉丝、真爱粉（你被欺负、跟人家打架了，他会出来帮你打架，说公道话，他是真的帮你）。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8134" name="矩形 8"/>
          <p:cNvSpPr/>
          <p:nvPr/>
        </p:nvSpPr>
        <p:spPr>
          <a:xfrm>
            <a:off x="4526387" y="4328734"/>
            <a:ext cx="4057157" cy="4323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活动礼品：种类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/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数量尽量丰富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4" name="矩形 8"/>
          <p:cNvSpPr>
            <a:spLocks noChangeArrowheads="1"/>
          </p:cNvSpPr>
          <p:nvPr/>
        </p:nvSpPr>
        <p:spPr bwMode="auto">
          <a:xfrm>
            <a:off x="4526386" y="4743765"/>
            <a:ext cx="6170456" cy="4323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活动引导：在做活动前就要先累积人脉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/KOL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做引导。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69867" y="842073"/>
            <a:ext cx="227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eaLnBrk="0" hangingPunct="0">
              <a:defRPr/>
            </a:pP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内容聚焦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69867" y="2630379"/>
            <a:ext cx="16728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eaLnBrk="0" hangingPunct="0">
              <a:defRPr/>
            </a:pP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其它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91112" y="3530879"/>
            <a:ext cx="1358064" cy="4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sz="2285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图片质量</a:t>
            </a:r>
            <a:endParaRPr lang="zh-CN" altLang="en-US" sz="2285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07234" y="4508424"/>
            <a:ext cx="1064714" cy="4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sz="2285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做活动</a:t>
            </a:r>
            <a:endParaRPr lang="zh-CN" altLang="en-US" sz="2285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91112" y="5498926"/>
            <a:ext cx="1358064" cy="4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sz="2285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设计风格</a:t>
            </a:r>
            <a:endParaRPr lang="zh-CN" altLang="en-US" sz="2285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958828" y="1546579"/>
            <a:ext cx="701227" cy="726207"/>
            <a:chOff x="1958828" y="1546579"/>
            <a:chExt cx="701227" cy="726207"/>
          </a:xfrm>
        </p:grpSpPr>
        <p:sp>
          <p:nvSpPr>
            <p:cNvPr id="15" name="Freeform 26"/>
            <p:cNvSpPr>
              <a:spLocks noEditPoints="1"/>
            </p:cNvSpPr>
            <p:nvPr/>
          </p:nvSpPr>
          <p:spPr bwMode="auto">
            <a:xfrm rot="2700000">
              <a:off x="2051792" y="1696971"/>
              <a:ext cx="240009" cy="425938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rgbClr val="93A4AE"/>
            </a:solidFill>
            <a:ln>
              <a:noFill/>
            </a:ln>
          </p:spPr>
          <p:txBody>
            <a:bodyPr vert="horz" wrap="square" lIns="99279" tIns="49641" rIns="99279" bIns="4964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20750">
                <a:defRPr/>
              </a:pPr>
              <a:endParaRPr lang="id-ID" sz="1805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19" name="Straight Connector 114"/>
            <p:cNvCxnSpPr/>
            <p:nvPr/>
          </p:nvCxnSpPr>
          <p:spPr>
            <a:xfrm>
              <a:off x="2659539" y="1546579"/>
              <a:ext cx="516" cy="726207"/>
            </a:xfrm>
            <a:prstGeom prst="line">
              <a:avLst/>
            </a:prstGeom>
            <a:solidFill>
              <a:srgbClr val="2682C8"/>
            </a:solidFill>
            <a:ln w="19050" cap="flat" cmpd="sng" algn="ctr">
              <a:solidFill>
                <a:srgbClr val="93A4AE"/>
              </a:solidFill>
              <a:prstDash val="solid"/>
              <a:miter lim="800000"/>
            </a:ln>
            <a:effectLst/>
          </p:spPr>
        </p:cxnSp>
      </p:grpSp>
      <p:grpSp>
        <p:nvGrpSpPr>
          <p:cNvPr id="8" name="组合 7"/>
          <p:cNvGrpSpPr/>
          <p:nvPr/>
        </p:nvGrpSpPr>
        <p:grpSpPr>
          <a:xfrm>
            <a:off x="1992048" y="3402271"/>
            <a:ext cx="667491" cy="726207"/>
            <a:chOff x="1992048" y="3402271"/>
            <a:chExt cx="667491" cy="726207"/>
          </a:xfrm>
        </p:grpSpPr>
        <p:sp>
          <p:nvSpPr>
            <p:cNvPr id="17" name="Freeform 22"/>
            <p:cNvSpPr>
              <a:spLocks noEditPoints="1"/>
            </p:cNvSpPr>
            <p:nvPr/>
          </p:nvSpPr>
          <p:spPr bwMode="auto">
            <a:xfrm>
              <a:off x="1992048" y="3577900"/>
              <a:ext cx="358983" cy="374949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rgbClr val="93A4AE"/>
            </a:solidFill>
            <a:ln>
              <a:noFill/>
            </a:ln>
          </p:spPr>
          <p:txBody>
            <a:bodyPr vert="horz" wrap="square" lIns="99279" tIns="49641" rIns="99279" bIns="4964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20750">
                <a:defRPr/>
              </a:pPr>
              <a:endParaRPr lang="id-ID" sz="1805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20" name="Straight Connector 115"/>
            <p:cNvCxnSpPr/>
            <p:nvPr/>
          </p:nvCxnSpPr>
          <p:spPr>
            <a:xfrm>
              <a:off x="2659023" y="3402271"/>
              <a:ext cx="516" cy="726207"/>
            </a:xfrm>
            <a:prstGeom prst="line">
              <a:avLst/>
            </a:prstGeom>
            <a:solidFill>
              <a:srgbClr val="2682C8"/>
            </a:solidFill>
            <a:ln w="19050" cap="flat" cmpd="sng" algn="ctr">
              <a:solidFill>
                <a:srgbClr val="93A4AE"/>
              </a:solidFill>
              <a:prstDash val="solid"/>
              <a:miter lim="800000"/>
            </a:ln>
            <a:effectLst/>
          </p:spPr>
        </p:cxnSp>
      </p:grpSp>
      <p:grpSp>
        <p:nvGrpSpPr>
          <p:cNvPr id="10" name="组合 9"/>
          <p:cNvGrpSpPr/>
          <p:nvPr/>
        </p:nvGrpSpPr>
        <p:grpSpPr>
          <a:xfrm>
            <a:off x="1994623" y="4384454"/>
            <a:ext cx="665432" cy="726207"/>
            <a:chOff x="1994623" y="4384454"/>
            <a:chExt cx="665432" cy="726207"/>
          </a:xfrm>
        </p:grpSpPr>
        <p:grpSp>
          <p:nvGrpSpPr>
            <p:cNvPr id="16" name="Group 97"/>
            <p:cNvGrpSpPr/>
            <p:nvPr/>
          </p:nvGrpSpPr>
          <p:grpSpPr>
            <a:xfrm>
              <a:off x="1994623" y="4605406"/>
              <a:ext cx="354348" cy="349712"/>
              <a:chOff x="6719888" y="887413"/>
              <a:chExt cx="492125" cy="468312"/>
            </a:xfrm>
            <a:solidFill>
              <a:srgbClr val="93A4AE"/>
            </a:solidFill>
          </p:grpSpPr>
          <p:sp>
            <p:nvSpPr>
              <p:cNvPr id="26" name="Freeform 13"/>
              <p:cNvSpPr>
                <a:spLocks noEditPoints="1"/>
              </p:cNvSpPr>
              <p:nvPr/>
            </p:nvSpPr>
            <p:spPr bwMode="auto">
              <a:xfrm>
                <a:off x="6719888" y="887413"/>
                <a:ext cx="492125" cy="468312"/>
              </a:xfrm>
              <a:custGeom>
                <a:avLst/>
                <a:gdLst>
                  <a:gd name="T0" fmla="*/ 117 w 128"/>
                  <a:gd name="T1" fmla="*/ 0 h 122"/>
                  <a:gd name="T2" fmla="*/ 11 w 128"/>
                  <a:gd name="T3" fmla="*/ 0 h 122"/>
                  <a:gd name="T4" fmla="*/ 0 w 128"/>
                  <a:gd name="T5" fmla="*/ 11 h 122"/>
                  <a:gd name="T6" fmla="*/ 0 w 128"/>
                  <a:gd name="T7" fmla="*/ 93 h 122"/>
                  <a:gd name="T8" fmla="*/ 11 w 128"/>
                  <a:gd name="T9" fmla="*/ 104 h 122"/>
                  <a:gd name="T10" fmla="*/ 43 w 128"/>
                  <a:gd name="T11" fmla="*/ 104 h 122"/>
                  <a:gd name="T12" fmla="*/ 38 w 128"/>
                  <a:gd name="T13" fmla="*/ 110 h 122"/>
                  <a:gd name="T14" fmla="*/ 35 w 128"/>
                  <a:gd name="T15" fmla="*/ 113 h 122"/>
                  <a:gd name="T16" fmla="*/ 34 w 128"/>
                  <a:gd name="T17" fmla="*/ 118 h 122"/>
                  <a:gd name="T18" fmla="*/ 42 w 128"/>
                  <a:gd name="T19" fmla="*/ 122 h 122"/>
                  <a:gd name="T20" fmla="*/ 86 w 128"/>
                  <a:gd name="T21" fmla="*/ 122 h 122"/>
                  <a:gd name="T22" fmla="*/ 94 w 128"/>
                  <a:gd name="T23" fmla="*/ 118 h 122"/>
                  <a:gd name="T24" fmla="*/ 94 w 128"/>
                  <a:gd name="T25" fmla="*/ 113 h 122"/>
                  <a:gd name="T26" fmla="*/ 91 w 128"/>
                  <a:gd name="T27" fmla="*/ 110 h 122"/>
                  <a:gd name="T28" fmla="*/ 85 w 128"/>
                  <a:gd name="T29" fmla="*/ 104 h 122"/>
                  <a:gd name="T30" fmla="*/ 117 w 128"/>
                  <a:gd name="T31" fmla="*/ 104 h 122"/>
                  <a:gd name="T32" fmla="*/ 128 w 128"/>
                  <a:gd name="T33" fmla="*/ 93 h 122"/>
                  <a:gd name="T34" fmla="*/ 128 w 128"/>
                  <a:gd name="T35" fmla="*/ 11 h 122"/>
                  <a:gd name="T36" fmla="*/ 117 w 128"/>
                  <a:gd name="T37" fmla="*/ 0 h 122"/>
                  <a:gd name="T38" fmla="*/ 88 w 128"/>
                  <a:gd name="T39" fmla="*/ 113 h 122"/>
                  <a:gd name="T40" fmla="*/ 90 w 128"/>
                  <a:gd name="T41" fmla="*/ 116 h 122"/>
                  <a:gd name="T42" fmla="*/ 90 w 128"/>
                  <a:gd name="T43" fmla="*/ 116 h 122"/>
                  <a:gd name="T44" fmla="*/ 86 w 128"/>
                  <a:gd name="T45" fmla="*/ 118 h 122"/>
                  <a:gd name="T46" fmla="*/ 42 w 128"/>
                  <a:gd name="T47" fmla="*/ 118 h 122"/>
                  <a:gd name="T48" fmla="*/ 38 w 128"/>
                  <a:gd name="T49" fmla="*/ 116 h 122"/>
                  <a:gd name="T50" fmla="*/ 38 w 128"/>
                  <a:gd name="T51" fmla="*/ 116 h 122"/>
                  <a:gd name="T52" fmla="*/ 38 w 128"/>
                  <a:gd name="T53" fmla="*/ 116 h 122"/>
                  <a:gd name="T54" fmla="*/ 40 w 128"/>
                  <a:gd name="T55" fmla="*/ 113 h 122"/>
                  <a:gd name="T56" fmla="*/ 48 w 128"/>
                  <a:gd name="T57" fmla="*/ 104 h 122"/>
                  <a:gd name="T58" fmla="*/ 80 w 128"/>
                  <a:gd name="T59" fmla="*/ 104 h 122"/>
                  <a:gd name="T60" fmla="*/ 88 w 128"/>
                  <a:gd name="T61" fmla="*/ 113 h 122"/>
                  <a:gd name="T62" fmla="*/ 120 w 128"/>
                  <a:gd name="T63" fmla="*/ 93 h 122"/>
                  <a:gd name="T64" fmla="*/ 117 w 128"/>
                  <a:gd name="T65" fmla="*/ 96 h 122"/>
                  <a:gd name="T66" fmla="*/ 11 w 128"/>
                  <a:gd name="T67" fmla="*/ 96 h 122"/>
                  <a:gd name="T68" fmla="*/ 8 w 128"/>
                  <a:gd name="T69" fmla="*/ 93 h 122"/>
                  <a:gd name="T70" fmla="*/ 8 w 128"/>
                  <a:gd name="T71" fmla="*/ 11 h 122"/>
                  <a:gd name="T72" fmla="*/ 11 w 128"/>
                  <a:gd name="T73" fmla="*/ 8 h 122"/>
                  <a:gd name="T74" fmla="*/ 117 w 128"/>
                  <a:gd name="T75" fmla="*/ 8 h 122"/>
                  <a:gd name="T76" fmla="*/ 120 w 128"/>
                  <a:gd name="T77" fmla="*/ 11 h 122"/>
                  <a:gd name="T78" fmla="*/ 120 w 128"/>
                  <a:gd name="T79" fmla="*/ 9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8" h="122">
                    <a:moveTo>
                      <a:pt x="11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9"/>
                      <a:pt x="5" y="104"/>
                      <a:pt x="11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2" y="106"/>
                      <a:pt x="39" y="109"/>
                      <a:pt x="38" y="110"/>
                    </a:cubicBezTo>
                    <a:cubicBezTo>
                      <a:pt x="36" y="111"/>
                      <a:pt x="35" y="112"/>
                      <a:pt x="35" y="113"/>
                    </a:cubicBezTo>
                    <a:cubicBezTo>
                      <a:pt x="34" y="114"/>
                      <a:pt x="33" y="116"/>
                      <a:pt x="34" y="118"/>
                    </a:cubicBezTo>
                    <a:cubicBezTo>
                      <a:pt x="35" y="120"/>
                      <a:pt x="37" y="122"/>
                      <a:pt x="42" y="122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91" y="122"/>
                      <a:pt x="93" y="120"/>
                      <a:pt x="94" y="118"/>
                    </a:cubicBezTo>
                    <a:cubicBezTo>
                      <a:pt x="95" y="116"/>
                      <a:pt x="95" y="114"/>
                      <a:pt x="94" y="113"/>
                    </a:cubicBezTo>
                    <a:cubicBezTo>
                      <a:pt x="93" y="112"/>
                      <a:pt x="92" y="111"/>
                      <a:pt x="91" y="110"/>
                    </a:cubicBezTo>
                    <a:cubicBezTo>
                      <a:pt x="89" y="109"/>
                      <a:pt x="87" y="106"/>
                      <a:pt x="85" y="104"/>
                    </a:cubicBezTo>
                    <a:cubicBezTo>
                      <a:pt x="117" y="104"/>
                      <a:pt x="117" y="104"/>
                      <a:pt x="117" y="104"/>
                    </a:cubicBezTo>
                    <a:cubicBezTo>
                      <a:pt x="123" y="104"/>
                      <a:pt x="128" y="99"/>
                      <a:pt x="128" y="93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5"/>
                      <a:pt x="123" y="0"/>
                      <a:pt x="117" y="0"/>
                    </a:cubicBezTo>
                    <a:close/>
                    <a:moveTo>
                      <a:pt x="88" y="113"/>
                    </a:moveTo>
                    <a:cubicBezTo>
                      <a:pt x="89" y="114"/>
                      <a:pt x="90" y="115"/>
                      <a:pt x="90" y="116"/>
                    </a:cubicBezTo>
                    <a:cubicBezTo>
                      <a:pt x="90" y="116"/>
                      <a:pt x="91" y="116"/>
                      <a:pt x="90" y="116"/>
                    </a:cubicBezTo>
                    <a:cubicBezTo>
                      <a:pt x="90" y="117"/>
                      <a:pt x="88" y="118"/>
                      <a:pt x="86" y="118"/>
                    </a:cubicBezTo>
                    <a:cubicBezTo>
                      <a:pt x="42" y="118"/>
                      <a:pt x="42" y="118"/>
                      <a:pt x="42" y="118"/>
                    </a:cubicBezTo>
                    <a:cubicBezTo>
                      <a:pt x="40" y="118"/>
                      <a:pt x="38" y="117"/>
                      <a:pt x="38" y="116"/>
                    </a:cubicBezTo>
                    <a:cubicBezTo>
                      <a:pt x="38" y="116"/>
                      <a:pt x="38" y="116"/>
                      <a:pt x="38" y="116"/>
                    </a:cubicBezTo>
                    <a:cubicBezTo>
                      <a:pt x="38" y="116"/>
                      <a:pt x="38" y="116"/>
                      <a:pt x="38" y="116"/>
                    </a:cubicBezTo>
                    <a:cubicBezTo>
                      <a:pt x="38" y="115"/>
                      <a:pt x="39" y="114"/>
                      <a:pt x="40" y="113"/>
                    </a:cubicBezTo>
                    <a:cubicBezTo>
                      <a:pt x="44" y="109"/>
                      <a:pt x="47" y="106"/>
                      <a:pt x="48" y="104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82" y="106"/>
                      <a:pt x="84" y="109"/>
                      <a:pt x="88" y="113"/>
                    </a:cubicBezTo>
                    <a:close/>
                    <a:moveTo>
                      <a:pt x="120" y="93"/>
                    </a:moveTo>
                    <a:cubicBezTo>
                      <a:pt x="120" y="95"/>
                      <a:pt x="119" y="96"/>
                      <a:pt x="117" y="96"/>
                    </a:cubicBezTo>
                    <a:cubicBezTo>
                      <a:pt x="11" y="96"/>
                      <a:pt x="11" y="96"/>
                      <a:pt x="11" y="96"/>
                    </a:cubicBezTo>
                    <a:cubicBezTo>
                      <a:pt x="9" y="96"/>
                      <a:pt x="8" y="95"/>
                      <a:pt x="8" y="9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9" y="8"/>
                      <a:pt x="120" y="9"/>
                      <a:pt x="120" y="11"/>
                    </a:cubicBezTo>
                    <a:lnTo>
                      <a:pt x="12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" name="Freeform 14"/>
              <p:cNvSpPr>
                <a:spLocks noEditPoints="1"/>
              </p:cNvSpPr>
              <p:nvPr/>
            </p:nvSpPr>
            <p:spPr bwMode="auto">
              <a:xfrm>
                <a:off x="6781801" y="947738"/>
                <a:ext cx="368300" cy="247650"/>
              </a:xfrm>
              <a:custGeom>
                <a:avLst/>
                <a:gdLst>
                  <a:gd name="T0" fmla="*/ 89 w 96"/>
                  <a:gd name="T1" fmla="*/ 0 h 64"/>
                  <a:gd name="T2" fmla="*/ 7 w 96"/>
                  <a:gd name="T3" fmla="*/ 0 h 64"/>
                  <a:gd name="T4" fmla="*/ 0 w 96"/>
                  <a:gd name="T5" fmla="*/ 7 h 64"/>
                  <a:gd name="T6" fmla="*/ 0 w 96"/>
                  <a:gd name="T7" fmla="*/ 57 h 64"/>
                  <a:gd name="T8" fmla="*/ 7 w 96"/>
                  <a:gd name="T9" fmla="*/ 64 h 64"/>
                  <a:gd name="T10" fmla="*/ 89 w 96"/>
                  <a:gd name="T11" fmla="*/ 64 h 64"/>
                  <a:gd name="T12" fmla="*/ 96 w 96"/>
                  <a:gd name="T13" fmla="*/ 57 h 64"/>
                  <a:gd name="T14" fmla="*/ 96 w 96"/>
                  <a:gd name="T15" fmla="*/ 7 h 64"/>
                  <a:gd name="T16" fmla="*/ 89 w 96"/>
                  <a:gd name="T17" fmla="*/ 0 h 64"/>
                  <a:gd name="T18" fmla="*/ 92 w 96"/>
                  <a:gd name="T19" fmla="*/ 57 h 64"/>
                  <a:gd name="T20" fmla="*/ 89 w 96"/>
                  <a:gd name="T21" fmla="*/ 60 h 64"/>
                  <a:gd name="T22" fmla="*/ 7 w 96"/>
                  <a:gd name="T23" fmla="*/ 60 h 64"/>
                  <a:gd name="T24" fmla="*/ 4 w 96"/>
                  <a:gd name="T25" fmla="*/ 57 h 64"/>
                  <a:gd name="T26" fmla="*/ 4 w 96"/>
                  <a:gd name="T27" fmla="*/ 7 h 64"/>
                  <a:gd name="T28" fmla="*/ 7 w 96"/>
                  <a:gd name="T29" fmla="*/ 4 h 64"/>
                  <a:gd name="T30" fmla="*/ 89 w 96"/>
                  <a:gd name="T31" fmla="*/ 4 h 64"/>
                  <a:gd name="T32" fmla="*/ 92 w 96"/>
                  <a:gd name="T33" fmla="*/ 7 h 64"/>
                  <a:gd name="T34" fmla="*/ 92 w 96"/>
                  <a:gd name="T35" fmla="*/ 5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64">
                    <a:moveTo>
                      <a:pt x="89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1"/>
                      <a:pt x="3" y="64"/>
                      <a:pt x="7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93" y="64"/>
                      <a:pt x="96" y="61"/>
                      <a:pt x="96" y="5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3" y="0"/>
                      <a:pt x="89" y="0"/>
                    </a:cubicBezTo>
                    <a:close/>
                    <a:moveTo>
                      <a:pt x="92" y="57"/>
                    </a:moveTo>
                    <a:cubicBezTo>
                      <a:pt x="92" y="59"/>
                      <a:pt x="91" y="60"/>
                      <a:pt x="89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5" y="60"/>
                      <a:pt x="4" y="59"/>
                      <a:pt x="4" y="5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89" y="4"/>
                      <a:pt x="89" y="4"/>
                      <a:pt x="89" y="4"/>
                    </a:cubicBezTo>
                    <a:cubicBezTo>
                      <a:pt x="91" y="4"/>
                      <a:pt x="92" y="5"/>
                      <a:pt x="92" y="7"/>
                    </a:cubicBezTo>
                    <a:lnTo>
                      <a:pt x="9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Freeform 15"/>
              <p:cNvSpPr>
                <a:spLocks noEditPoints="1"/>
              </p:cNvSpPr>
              <p:nvPr/>
            </p:nvSpPr>
            <p:spPr bwMode="auto">
              <a:xfrm>
                <a:off x="6943726" y="1201738"/>
                <a:ext cx="46038" cy="47625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  <a:gd name="T10" fmla="*/ 6 w 12"/>
                  <a:gd name="T11" fmla="*/ 8 h 12"/>
                  <a:gd name="T12" fmla="*/ 4 w 12"/>
                  <a:gd name="T13" fmla="*/ 6 h 12"/>
                  <a:gd name="T14" fmla="*/ 6 w 12"/>
                  <a:gd name="T15" fmla="*/ 4 h 12"/>
                  <a:gd name="T16" fmla="*/ 8 w 12"/>
                  <a:gd name="T17" fmla="*/ 6 h 12"/>
                  <a:gd name="T18" fmla="*/ 6 w 12"/>
                  <a:gd name="T1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9" y="12"/>
                      <a:pt x="12" y="9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lose/>
                    <a:moveTo>
                      <a:pt x="6" y="8"/>
                    </a:moveTo>
                    <a:cubicBezTo>
                      <a:pt x="5" y="8"/>
                      <a:pt x="4" y="7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7"/>
                      <a:pt x="7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Freeform 16"/>
              <p:cNvSpPr/>
              <p:nvPr/>
            </p:nvSpPr>
            <p:spPr bwMode="auto">
              <a:xfrm>
                <a:off x="6881813" y="1044575"/>
                <a:ext cx="61913" cy="65087"/>
              </a:xfrm>
              <a:custGeom>
                <a:avLst/>
                <a:gdLst>
                  <a:gd name="T0" fmla="*/ 0 w 39"/>
                  <a:gd name="T1" fmla="*/ 24 h 41"/>
                  <a:gd name="T2" fmla="*/ 39 w 39"/>
                  <a:gd name="T3" fmla="*/ 41 h 41"/>
                  <a:gd name="T4" fmla="*/ 39 w 39"/>
                  <a:gd name="T5" fmla="*/ 32 h 41"/>
                  <a:gd name="T6" fmla="*/ 12 w 39"/>
                  <a:gd name="T7" fmla="*/ 19 h 41"/>
                  <a:gd name="T8" fmla="*/ 39 w 39"/>
                  <a:gd name="T9" fmla="*/ 10 h 41"/>
                  <a:gd name="T10" fmla="*/ 39 w 39"/>
                  <a:gd name="T11" fmla="*/ 0 h 41"/>
                  <a:gd name="T12" fmla="*/ 0 w 39"/>
                  <a:gd name="T13" fmla="*/ 17 h 41"/>
                  <a:gd name="T14" fmla="*/ 0 w 39"/>
                  <a:gd name="T15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1">
                    <a:moveTo>
                      <a:pt x="0" y="24"/>
                    </a:moveTo>
                    <a:lnTo>
                      <a:pt x="39" y="41"/>
                    </a:lnTo>
                    <a:lnTo>
                      <a:pt x="39" y="32"/>
                    </a:lnTo>
                    <a:lnTo>
                      <a:pt x="12" y="19"/>
                    </a:lnTo>
                    <a:lnTo>
                      <a:pt x="39" y="10"/>
                    </a:lnTo>
                    <a:lnTo>
                      <a:pt x="39" y="0"/>
                    </a:lnTo>
                    <a:lnTo>
                      <a:pt x="0" y="17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0" name="Freeform 17"/>
              <p:cNvSpPr/>
              <p:nvPr/>
            </p:nvSpPr>
            <p:spPr bwMode="auto">
              <a:xfrm>
                <a:off x="6950076" y="1033463"/>
                <a:ext cx="31750" cy="87312"/>
              </a:xfrm>
              <a:custGeom>
                <a:avLst/>
                <a:gdLst>
                  <a:gd name="T0" fmla="*/ 7 w 8"/>
                  <a:gd name="T1" fmla="*/ 0 h 23"/>
                  <a:gd name="T2" fmla="*/ 5 w 8"/>
                  <a:gd name="T3" fmla="*/ 0 h 23"/>
                  <a:gd name="T4" fmla="*/ 5 w 8"/>
                  <a:gd name="T5" fmla="*/ 2 h 23"/>
                  <a:gd name="T6" fmla="*/ 0 w 8"/>
                  <a:gd name="T7" fmla="*/ 20 h 23"/>
                  <a:gd name="T8" fmla="*/ 0 w 8"/>
                  <a:gd name="T9" fmla="*/ 22 h 23"/>
                  <a:gd name="T10" fmla="*/ 2 w 8"/>
                  <a:gd name="T11" fmla="*/ 23 h 23"/>
                  <a:gd name="T12" fmla="*/ 3 w 8"/>
                  <a:gd name="T13" fmla="*/ 23 h 23"/>
                  <a:gd name="T14" fmla="*/ 3 w 8"/>
                  <a:gd name="T15" fmla="*/ 22 h 23"/>
                  <a:gd name="T16" fmla="*/ 4 w 8"/>
                  <a:gd name="T17" fmla="*/ 21 h 23"/>
                  <a:gd name="T18" fmla="*/ 8 w 8"/>
                  <a:gd name="T19" fmla="*/ 3 h 23"/>
                  <a:gd name="T20" fmla="*/ 8 w 8"/>
                  <a:gd name="T21" fmla="*/ 1 h 23"/>
                  <a:gd name="T22" fmla="*/ 8 w 8"/>
                  <a:gd name="T23" fmla="*/ 0 h 23"/>
                  <a:gd name="T24" fmla="*/ 7 w 8"/>
                  <a:gd name="T2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23">
                    <a:moveTo>
                      <a:pt x="7" y="0"/>
                    </a:moveTo>
                    <a:cubicBezTo>
                      <a:pt x="6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2"/>
                      <a:pt x="0" y="22"/>
                    </a:cubicBezTo>
                    <a:cubicBezTo>
                      <a:pt x="0" y="23"/>
                      <a:pt x="1" y="23"/>
                      <a:pt x="2" y="23"/>
                    </a:cubicBezTo>
                    <a:cubicBezTo>
                      <a:pt x="2" y="23"/>
                      <a:pt x="2" y="23"/>
                      <a:pt x="3" y="23"/>
                    </a:cubicBezTo>
                    <a:cubicBezTo>
                      <a:pt x="3" y="23"/>
                      <a:pt x="3" y="22"/>
                      <a:pt x="3" y="22"/>
                    </a:cubicBezTo>
                    <a:cubicBezTo>
                      <a:pt x="3" y="22"/>
                      <a:pt x="3" y="21"/>
                      <a:pt x="4" y="2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Freeform 18"/>
              <p:cNvSpPr/>
              <p:nvPr/>
            </p:nvSpPr>
            <p:spPr bwMode="auto">
              <a:xfrm>
                <a:off x="6989763" y="1044575"/>
                <a:ext cx="60325" cy="65087"/>
              </a:xfrm>
              <a:custGeom>
                <a:avLst/>
                <a:gdLst>
                  <a:gd name="T0" fmla="*/ 0 w 38"/>
                  <a:gd name="T1" fmla="*/ 10 h 41"/>
                  <a:gd name="T2" fmla="*/ 26 w 38"/>
                  <a:gd name="T3" fmla="*/ 19 h 41"/>
                  <a:gd name="T4" fmla="*/ 0 w 38"/>
                  <a:gd name="T5" fmla="*/ 32 h 41"/>
                  <a:gd name="T6" fmla="*/ 0 w 38"/>
                  <a:gd name="T7" fmla="*/ 41 h 41"/>
                  <a:gd name="T8" fmla="*/ 38 w 38"/>
                  <a:gd name="T9" fmla="*/ 24 h 41"/>
                  <a:gd name="T10" fmla="*/ 38 w 38"/>
                  <a:gd name="T11" fmla="*/ 17 h 41"/>
                  <a:gd name="T12" fmla="*/ 0 w 38"/>
                  <a:gd name="T13" fmla="*/ 0 h 41"/>
                  <a:gd name="T14" fmla="*/ 0 w 38"/>
                  <a:gd name="T15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41">
                    <a:moveTo>
                      <a:pt x="0" y="10"/>
                    </a:moveTo>
                    <a:lnTo>
                      <a:pt x="26" y="19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38" y="24"/>
                    </a:lnTo>
                    <a:lnTo>
                      <a:pt x="38" y="17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cxnSp>
          <p:nvCxnSpPr>
            <p:cNvPr id="21" name="Straight Connector 116"/>
            <p:cNvCxnSpPr/>
            <p:nvPr/>
          </p:nvCxnSpPr>
          <p:spPr>
            <a:xfrm>
              <a:off x="2659539" y="4384454"/>
              <a:ext cx="516" cy="726207"/>
            </a:xfrm>
            <a:prstGeom prst="line">
              <a:avLst/>
            </a:prstGeom>
            <a:solidFill>
              <a:srgbClr val="2682C8"/>
            </a:solidFill>
            <a:ln w="19050" cap="flat" cmpd="sng" algn="ctr">
              <a:solidFill>
                <a:srgbClr val="93A4AE"/>
              </a:solidFill>
              <a:prstDash val="solid"/>
              <a:miter lim="800000"/>
            </a:ln>
            <a:effectLst/>
          </p:spPr>
        </p:cxnSp>
      </p:grpSp>
      <p:grpSp>
        <p:nvGrpSpPr>
          <p:cNvPr id="9" name="组合 8"/>
          <p:cNvGrpSpPr/>
          <p:nvPr/>
        </p:nvGrpSpPr>
        <p:grpSpPr>
          <a:xfrm>
            <a:off x="1966552" y="5356336"/>
            <a:ext cx="694017" cy="726207"/>
            <a:chOff x="1966552" y="5356336"/>
            <a:chExt cx="694017" cy="726207"/>
          </a:xfrm>
        </p:grpSpPr>
        <p:grpSp>
          <p:nvGrpSpPr>
            <p:cNvPr id="18" name="Group 105"/>
            <p:cNvGrpSpPr/>
            <p:nvPr/>
          </p:nvGrpSpPr>
          <p:grpSpPr>
            <a:xfrm rot="2700000">
              <a:off x="2049731" y="5520119"/>
              <a:ext cx="244644" cy="411002"/>
              <a:chOff x="4732338" y="4783138"/>
              <a:chExt cx="703263" cy="1225550"/>
            </a:xfrm>
            <a:solidFill>
              <a:srgbClr val="93A4AE"/>
            </a:solidFill>
          </p:grpSpPr>
          <p:sp>
            <p:nvSpPr>
              <p:cNvPr id="23" name="Freeform 30"/>
              <p:cNvSpPr>
                <a:spLocks noEditPoints="1"/>
              </p:cNvSpPr>
              <p:nvPr/>
            </p:nvSpPr>
            <p:spPr bwMode="auto">
              <a:xfrm>
                <a:off x="4732338" y="4783138"/>
                <a:ext cx="703263" cy="1173163"/>
              </a:xfrm>
              <a:custGeom>
                <a:avLst/>
                <a:gdLst>
                  <a:gd name="T0" fmla="*/ 50 w 184"/>
                  <a:gd name="T1" fmla="*/ 310 h 310"/>
                  <a:gd name="T2" fmla="*/ 32 w 184"/>
                  <a:gd name="T3" fmla="*/ 282 h 310"/>
                  <a:gd name="T4" fmla="*/ 10 w 184"/>
                  <a:gd name="T5" fmla="*/ 199 h 310"/>
                  <a:gd name="T6" fmla="*/ 39 w 184"/>
                  <a:gd name="T7" fmla="*/ 171 h 310"/>
                  <a:gd name="T8" fmla="*/ 30 w 184"/>
                  <a:gd name="T9" fmla="*/ 116 h 310"/>
                  <a:gd name="T10" fmla="*/ 36 w 184"/>
                  <a:gd name="T11" fmla="*/ 73 h 310"/>
                  <a:gd name="T12" fmla="*/ 36 w 184"/>
                  <a:gd name="T13" fmla="*/ 72 h 310"/>
                  <a:gd name="T14" fmla="*/ 92 w 184"/>
                  <a:gd name="T15" fmla="*/ 0 h 310"/>
                  <a:gd name="T16" fmla="*/ 148 w 184"/>
                  <a:gd name="T17" fmla="*/ 72 h 310"/>
                  <a:gd name="T18" fmla="*/ 148 w 184"/>
                  <a:gd name="T19" fmla="*/ 73 h 310"/>
                  <a:gd name="T20" fmla="*/ 155 w 184"/>
                  <a:gd name="T21" fmla="*/ 116 h 310"/>
                  <a:gd name="T22" fmla="*/ 145 w 184"/>
                  <a:gd name="T23" fmla="*/ 171 h 310"/>
                  <a:gd name="T24" fmla="*/ 174 w 184"/>
                  <a:gd name="T25" fmla="*/ 199 h 310"/>
                  <a:gd name="T26" fmla="*/ 153 w 184"/>
                  <a:gd name="T27" fmla="*/ 282 h 310"/>
                  <a:gd name="T28" fmla="*/ 134 w 184"/>
                  <a:gd name="T29" fmla="*/ 310 h 310"/>
                  <a:gd name="T30" fmla="*/ 134 w 184"/>
                  <a:gd name="T31" fmla="*/ 276 h 310"/>
                  <a:gd name="T32" fmla="*/ 118 w 184"/>
                  <a:gd name="T33" fmla="*/ 239 h 310"/>
                  <a:gd name="T34" fmla="*/ 118 w 184"/>
                  <a:gd name="T35" fmla="*/ 240 h 310"/>
                  <a:gd name="T36" fmla="*/ 115 w 184"/>
                  <a:gd name="T37" fmla="*/ 246 h 310"/>
                  <a:gd name="T38" fmla="*/ 108 w 184"/>
                  <a:gd name="T39" fmla="*/ 245 h 310"/>
                  <a:gd name="T40" fmla="*/ 76 w 184"/>
                  <a:gd name="T41" fmla="*/ 245 h 310"/>
                  <a:gd name="T42" fmla="*/ 69 w 184"/>
                  <a:gd name="T43" fmla="*/ 246 h 310"/>
                  <a:gd name="T44" fmla="*/ 66 w 184"/>
                  <a:gd name="T45" fmla="*/ 240 h 310"/>
                  <a:gd name="T46" fmla="*/ 66 w 184"/>
                  <a:gd name="T47" fmla="*/ 239 h 310"/>
                  <a:gd name="T48" fmla="*/ 50 w 184"/>
                  <a:gd name="T49" fmla="*/ 276 h 310"/>
                  <a:gd name="T50" fmla="*/ 50 w 184"/>
                  <a:gd name="T51" fmla="*/ 310 h 310"/>
                  <a:gd name="T52" fmla="*/ 55 w 184"/>
                  <a:gd name="T53" fmla="*/ 79 h 310"/>
                  <a:gd name="T54" fmla="*/ 50 w 184"/>
                  <a:gd name="T55" fmla="*/ 116 h 310"/>
                  <a:gd name="T56" fmla="*/ 61 w 184"/>
                  <a:gd name="T57" fmla="*/ 174 h 310"/>
                  <a:gd name="T58" fmla="*/ 64 w 184"/>
                  <a:gd name="T59" fmla="*/ 184 h 310"/>
                  <a:gd name="T60" fmla="*/ 54 w 184"/>
                  <a:gd name="T61" fmla="*/ 187 h 310"/>
                  <a:gd name="T62" fmla="*/ 29 w 184"/>
                  <a:gd name="T63" fmla="*/ 205 h 310"/>
                  <a:gd name="T64" fmla="*/ 36 w 184"/>
                  <a:gd name="T65" fmla="*/ 247 h 310"/>
                  <a:gd name="T66" fmla="*/ 65 w 184"/>
                  <a:gd name="T67" fmla="*/ 215 h 310"/>
                  <a:gd name="T68" fmla="*/ 74 w 184"/>
                  <a:gd name="T69" fmla="*/ 209 h 310"/>
                  <a:gd name="T70" fmla="*/ 79 w 184"/>
                  <a:gd name="T71" fmla="*/ 219 h 310"/>
                  <a:gd name="T72" fmla="*/ 82 w 184"/>
                  <a:gd name="T73" fmla="*/ 225 h 310"/>
                  <a:gd name="T74" fmla="*/ 103 w 184"/>
                  <a:gd name="T75" fmla="*/ 225 h 310"/>
                  <a:gd name="T76" fmla="*/ 105 w 184"/>
                  <a:gd name="T77" fmla="*/ 219 h 310"/>
                  <a:gd name="T78" fmla="*/ 110 w 184"/>
                  <a:gd name="T79" fmla="*/ 209 h 310"/>
                  <a:gd name="T80" fmla="*/ 120 w 184"/>
                  <a:gd name="T81" fmla="*/ 215 h 310"/>
                  <a:gd name="T82" fmla="*/ 148 w 184"/>
                  <a:gd name="T83" fmla="*/ 247 h 310"/>
                  <a:gd name="T84" fmla="*/ 155 w 184"/>
                  <a:gd name="T85" fmla="*/ 205 h 310"/>
                  <a:gd name="T86" fmla="*/ 130 w 184"/>
                  <a:gd name="T87" fmla="*/ 187 h 310"/>
                  <a:gd name="T88" fmla="*/ 120 w 184"/>
                  <a:gd name="T89" fmla="*/ 184 h 310"/>
                  <a:gd name="T90" fmla="*/ 123 w 184"/>
                  <a:gd name="T91" fmla="*/ 174 h 310"/>
                  <a:gd name="T92" fmla="*/ 135 w 184"/>
                  <a:gd name="T93" fmla="*/ 116 h 310"/>
                  <a:gd name="T94" fmla="*/ 129 w 184"/>
                  <a:gd name="T95" fmla="*/ 79 h 310"/>
                  <a:gd name="T96" fmla="*/ 92 w 184"/>
                  <a:gd name="T97" fmla="*/ 21 h 310"/>
                  <a:gd name="T98" fmla="*/ 55 w 184"/>
                  <a:gd name="T99" fmla="*/ 7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4" h="310">
                    <a:moveTo>
                      <a:pt x="50" y="310"/>
                    </a:moveTo>
                    <a:cubicBezTo>
                      <a:pt x="32" y="282"/>
                      <a:pt x="32" y="282"/>
                      <a:pt x="32" y="282"/>
                    </a:cubicBezTo>
                    <a:cubicBezTo>
                      <a:pt x="28" y="276"/>
                      <a:pt x="0" y="230"/>
                      <a:pt x="10" y="199"/>
                    </a:cubicBezTo>
                    <a:cubicBezTo>
                      <a:pt x="14" y="187"/>
                      <a:pt x="24" y="178"/>
                      <a:pt x="39" y="171"/>
                    </a:cubicBezTo>
                    <a:cubicBezTo>
                      <a:pt x="33" y="151"/>
                      <a:pt x="30" y="132"/>
                      <a:pt x="30" y="116"/>
                    </a:cubicBezTo>
                    <a:cubicBezTo>
                      <a:pt x="30" y="102"/>
                      <a:pt x="32" y="87"/>
                      <a:pt x="36" y="73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50" y="35"/>
                      <a:pt x="77" y="0"/>
                      <a:pt x="92" y="0"/>
                    </a:cubicBezTo>
                    <a:cubicBezTo>
                      <a:pt x="107" y="0"/>
                      <a:pt x="134" y="35"/>
                      <a:pt x="148" y="72"/>
                    </a:cubicBezTo>
                    <a:cubicBezTo>
                      <a:pt x="148" y="73"/>
                      <a:pt x="148" y="73"/>
                      <a:pt x="148" y="73"/>
                    </a:cubicBezTo>
                    <a:cubicBezTo>
                      <a:pt x="152" y="87"/>
                      <a:pt x="155" y="102"/>
                      <a:pt x="155" y="116"/>
                    </a:cubicBezTo>
                    <a:cubicBezTo>
                      <a:pt x="155" y="132"/>
                      <a:pt x="152" y="151"/>
                      <a:pt x="145" y="171"/>
                    </a:cubicBezTo>
                    <a:cubicBezTo>
                      <a:pt x="160" y="178"/>
                      <a:pt x="170" y="187"/>
                      <a:pt x="174" y="199"/>
                    </a:cubicBezTo>
                    <a:cubicBezTo>
                      <a:pt x="184" y="230"/>
                      <a:pt x="156" y="276"/>
                      <a:pt x="153" y="282"/>
                    </a:cubicBezTo>
                    <a:cubicBezTo>
                      <a:pt x="134" y="310"/>
                      <a:pt x="134" y="310"/>
                      <a:pt x="134" y="310"/>
                    </a:cubicBezTo>
                    <a:cubicBezTo>
                      <a:pt x="134" y="276"/>
                      <a:pt x="134" y="276"/>
                      <a:pt x="134" y="276"/>
                    </a:cubicBezTo>
                    <a:cubicBezTo>
                      <a:pt x="134" y="262"/>
                      <a:pt x="128" y="248"/>
                      <a:pt x="118" y="239"/>
                    </a:cubicBezTo>
                    <a:cubicBezTo>
                      <a:pt x="118" y="239"/>
                      <a:pt x="118" y="239"/>
                      <a:pt x="118" y="240"/>
                    </a:cubicBezTo>
                    <a:cubicBezTo>
                      <a:pt x="115" y="246"/>
                      <a:pt x="115" y="246"/>
                      <a:pt x="115" y="246"/>
                    </a:cubicBezTo>
                    <a:cubicBezTo>
                      <a:pt x="108" y="245"/>
                      <a:pt x="108" y="245"/>
                      <a:pt x="108" y="245"/>
                    </a:cubicBezTo>
                    <a:cubicBezTo>
                      <a:pt x="98" y="245"/>
                      <a:pt x="87" y="245"/>
                      <a:pt x="76" y="245"/>
                    </a:cubicBezTo>
                    <a:cubicBezTo>
                      <a:pt x="69" y="246"/>
                      <a:pt x="69" y="246"/>
                      <a:pt x="69" y="246"/>
                    </a:cubicBezTo>
                    <a:cubicBezTo>
                      <a:pt x="66" y="240"/>
                      <a:pt x="66" y="240"/>
                      <a:pt x="66" y="240"/>
                    </a:cubicBezTo>
                    <a:cubicBezTo>
                      <a:pt x="66" y="239"/>
                      <a:pt x="66" y="239"/>
                      <a:pt x="66" y="239"/>
                    </a:cubicBezTo>
                    <a:cubicBezTo>
                      <a:pt x="56" y="249"/>
                      <a:pt x="50" y="262"/>
                      <a:pt x="50" y="276"/>
                    </a:cubicBezTo>
                    <a:lnTo>
                      <a:pt x="50" y="310"/>
                    </a:lnTo>
                    <a:close/>
                    <a:moveTo>
                      <a:pt x="55" y="79"/>
                    </a:moveTo>
                    <a:cubicBezTo>
                      <a:pt x="52" y="91"/>
                      <a:pt x="50" y="104"/>
                      <a:pt x="50" y="116"/>
                    </a:cubicBezTo>
                    <a:cubicBezTo>
                      <a:pt x="50" y="132"/>
                      <a:pt x="53" y="152"/>
                      <a:pt x="61" y="174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45" y="190"/>
                      <a:pt x="33" y="196"/>
                      <a:pt x="29" y="205"/>
                    </a:cubicBezTo>
                    <a:cubicBezTo>
                      <a:pt x="26" y="216"/>
                      <a:pt x="30" y="233"/>
                      <a:pt x="36" y="247"/>
                    </a:cubicBezTo>
                    <a:cubicBezTo>
                      <a:pt x="42" y="234"/>
                      <a:pt x="52" y="223"/>
                      <a:pt x="65" y="215"/>
                    </a:cubicBezTo>
                    <a:cubicBezTo>
                      <a:pt x="74" y="209"/>
                      <a:pt x="74" y="209"/>
                      <a:pt x="74" y="209"/>
                    </a:cubicBezTo>
                    <a:cubicBezTo>
                      <a:pt x="79" y="219"/>
                      <a:pt x="79" y="219"/>
                      <a:pt x="79" y="219"/>
                    </a:cubicBezTo>
                    <a:cubicBezTo>
                      <a:pt x="80" y="221"/>
                      <a:pt x="81" y="223"/>
                      <a:pt x="82" y="225"/>
                    </a:cubicBezTo>
                    <a:cubicBezTo>
                      <a:pt x="89" y="225"/>
                      <a:pt x="96" y="225"/>
                      <a:pt x="103" y="225"/>
                    </a:cubicBezTo>
                    <a:cubicBezTo>
                      <a:pt x="104" y="223"/>
                      <a:pt x="105" y="221"/>
                      <a:pt x="105" y="219"/>
                    </a:cubicBezTo>
                    <a:cubicBezTo>
                      <a:pt x="110" y="209"/>
                      <a:pt x="110" y="209"/>
                      <a:pt x="110" y="209"/>
                    </a:cubicBezTo>
                    <a:cubicBezTo>
                      <a:pt x="120" y="215"/>
                      <a:pt x="120" y="215"/>
                      <a:pt x="120" y="215"/>
                    </a:cubicBezTo>
                    <a:cubicBezTo>
                      <a:pt x="133" y="223"/>
                      <a:pt x="142" y="234"/>
                      <a:pt x="148" y="247"/>
                    </a:cubicBezTo>
                    <a:cubicBezTo>
                      <a:pt x="154" y="233"/>
                      <a:pt x="159" y="216"/>
                      <a:pt x="155" y="205"/>
                    </a:cubicBezTo>
                    <a:cubicBezTo>
                      <a:pt x="152" y="196"/>
                      <a:pt x="140" y="190"/>
                      <a:pt x="130" y="187"/>
                    </a:cubicBezTo>
                    <a:cubicBezTo>
                      <a:pt x="120" y="184"/>
                      <a:pt x="120" y="184"/>
                      <a:pt x="120" y="184"/>
                    </a:cubicBezTo>
                    <a:cubicBezTo>
                      <a:pt x="123" y="174"/>
                      <a:pt x="123" y="174"/>
                      <a:pt x="123" y="174"/>
                    </a:cubicBezTo>
                    <a:cubicBezTo>
                      <a:pt x="131" y="152"/>
                      <a:pt x="135" y="132"/>
                      <a:pt x="135" y="116"/>
                    </a:cubicBezTo>
                    <a:cubicBezTo>
                      <a:pt x="135" y="104"/>
                      <a:pt x="133" y="91"/>
                      <a:pt x="129" y="79"/>
                    </a:cubicBezTo>
                    <a:cubicBezTo>
                      <a:pt x="117" y="47"/>
                      <a:pt x="99" y="26"/>
                      <a:pt x="92" y="21"/>
                    </a:cubicBezTo>
                    <a:cubicBezTo>
                      <a:pt x="85" y="26"/>
                      <a:pt x="67" y="47"/>
                      <a:pt x="55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4" name="Freeform 31"/>
              <p:cNvSpPr>
                <a:spLocks noEditPoints="1"/>
              </p:cNvSpPr>
              <p:nvPr/>
            </p:nvSpPr>
            <p:spPr bwMode="auto">
              <a:xfrm>
                <a:off x="4960938" y="5127626"/>
                <a:ext cx="244475" cy="241300"/>
              </a:xfrm>
              <a:custGeom>
                <a:avLst/>
                <a:gdLst>
                  <a:gd name="T0" fmla="*/ 32 w 64"/>
                  <a:gd name="T1" fmla="*/ 64 h 64"/>
                  <a:gd name="T2" fmla="*/ 0 w 64"/>
                  <a:gd name="T3" fmla="*/ 32 h 64"/>
                  <a:gd name="T4" fmla="*/ 32 w 64"/>
                  <a:gd name="T5" fmla="*/ 0 h 64"/>
                  <a:gd name="T6" fmla="*/ 64 w 64"/>
                  <a:gd name="T7" fmla="*/ 32 h 64"/>
                  <a:gd name="T8" fmla="*/ 32 w 64"/>
                  <a:gd name="T9" fmla="*/ 64 h 64"/>
                  <a:gd name="T10" fmla="*/ 32 w 64"/>
                  <a:gd name="T11" fmla="*/ 12 h 64"/>
                  <a:gd name="T12" fmla="*/ 12 w 64"/>
                  <a:gd name="T13" fmla="*/ 32 h 64"/>
                  <a:gd name="T14" fmla="*/ 32 w 64"/>
                  <a:gd name="T15" fmla="*/ 52 h 64"/>
                  <a:gd name="T16" fmla="*/ 52 w 64"/>
                  <a:gd name="T17" fmla="*/ 32 h 64"/>
                  <a:gd name="T18" fmla="*/ 32 w 64"/>
                  <a:gd name="T19" fmla="*/ 1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14" y="64"/>
                      <a:pt x="0" y="50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lose/>
                    <a:moveTo>
                      <a:pt x="32" y="12"/>
                    </a:moveTo>
                    <a:cubicBezTo>
                      <a:pt x="21" y="12"/>
                      <a:pt x="12" y="21"/>
                      <a:pt x="12" y="32"/>
                    </a:cubicBezTo>
                    <a:cubicBezTo>
                      <a:pt x="12" y="43"/>
                      <a:pt x="21" y="52"/>
                      <a:pt x="32" y="52"/>
                    </a:cubicBezTo>
                    <a:cubicBezTo>
                      <a:pt x="43" y="52"/>
                      <a:pt x="52" y="43"/>
                      <a:pt x="52" y="32"/>
                    </a:cubicBezTo>
                    <a:cubicBezTo>
                      <a:pt x="52" y="21"/>
                      <a:pt x="43" y="12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5" name="Freeform 32"/>
              <p:cNvSpPr>
                <a:spLocks noEditPoints="1"/>
              </p:cNvSpPr>
              <p:nvPr/>
            </p:nvSpPr>
            <p:spPr bwMode="auto">
              <a:xfrm>
                <a:off x="4973638" y="5649913"/>
                <a:ext cx="225425" cy="358775"/>
              </a:xfrm>
              <a:custGeom>
                <a:avLst/>
                <a:gdLst>
                  <a:gd name="T0" fmla="*/ 29 w 59"/>
                  <a:gd name="T1" fmla="*/ 95 h 95"/>
                  <a:gd name="T2" fmla="*/ 24 w 59"/>
                  <a:gd name="T3" fmla="*/ 85 h 95"/>
                  <a:gd name="T4" fmla="*/ 0 w 59"/>
                  <a:gd name="T5" fmla="*/ 26 h 95"/>
                  <a:gd name="T6" fmla="*/ 29 w 59"/>
                  <a:gd name="T7" fmla="*/ 0 h 95"/>
                  <a:gd name="T8" fmla="*/ 59 w 59"/>
                  <a:gd name="T9" fmla="*/ 26 h 95"/>
                  <a:gd name="T10" fmla="*/ 34 w 59"/>
                  <a:gd name="T11" fmla="*/ 85 h 95"/>
                  <a:gd name="T12" fmla="*/ 29 w 59"/>
                  <a:gd name="T13" fmla="*/ 95 h 95"/>
                  <a:gd name="T14" fmla="*/ 29 w 59"/>
                  <a:gd name="T15" fmla="*/ 12 h 95"/>
                  <a:gd name="T16" fmla="*/ 12 w 59"/>
                  <a:gd name="T17" fmla="*/ 26 h 95"/>
                  <a:gd name="T18" fmla="*/ 29 w 59"/>
                  <a:gd name="T19" fmla="*/ 69 h 95"/>
                  <a:gd name="T20" fmla="*/ 47 w 59"/>
                  <a:gd name="T21" fmla="*/ 26 h 95"/>
                  <a:gd name="T22" fmla="*/ 29 w 59"/>
                  <a:gd name="T23" fmla="*/ 1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95">
                    <a:moveTo>
                      <a:pt x="29" y="95"/>
                    </a:moveTo>
                    <a:cubicBezTo>
                      <a:pt x="24" y="85"/>
                      <a:pt x="24" y="85"/>
                      <a:pt x="24" y="85"/>
                    </a:cubicBezTo>
                    <a:cubicBezTo>
                      <a:pt x="20" y="77"/>
                      <a:pt x="0" y="38"/>
                      <a:pt x="0" y="26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9" y="12"/>
                      <a:pt x="59" y="26"/>
                    </a:cubicBezTo>
                    <a:cubicBezTo>
                      <a:pt x="59" y="38"/>
                      <a:pt x="39" y="77"/>
                      <a:pt x="34" y="85"/>
                    </a:cubicBezTo>
                    <a:lnTo>
                      <a:pt x="29" y="95"/>
                    </a:lnTo>
                    <a:close/>
                    <a:moveTo>
                      <a:pt x="29" y="12"/>
                    </a:moveTo>
                    <a:cubicBezTo>
                      <a:pt x="19" y="12"/>
                      <a:pt x="12" y="18"/>
                      <a:pt x="12" y="26"/>
                    </a:cubicBezTo>
                    <a:cubicBezTo>
                      <a:pt x="12" y="31"/>
                      <a:pt x="20" y="50"/>
                      <a:pt x="29" y="69"/>
                    </a:cubicBezTo>
                    <a:cubicBezTo>
                      <a:pt x="38" y="50"/>
                      <a:pt x="47" y="31"/>
                      <a:pt x="47" y="26"/>
                    </a:cubicBezTo>
                    <a:cubicBezTo>
                      <a:pt x="47" y="18"/>
                      <a:pt x="39" y="12"/>
                      <a:pt x="2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5540" tIns="32770" rIns="65540" bIns="3277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20750">
                  <a:defRPr/>
                </a:pPr>
                <a:endParaRPr lang="id-ID" sz="1805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cxnSp>
          <p:nvCxnSpPr>
            <p:cNvPr id="22" name="Straight Connector 117"/>
            <p:cNvCxnSpPr/>
            <p:nvPr/>
          </p:nvCxnSpPr>
          <p:spPr>
            <a:xfrm>
              <a:off x="2660053" y="5356336"/>
              <a:ext cx="516" cy="726207"/>
            </a:xfrm>
            <a:prstGeom prst="line">
              <a:avLst/>
            </a:prstGeom>
            <a:solidFill>
              <a:srgbClr val="2682C8"/>
            </a:solidFill>
            <a:ln w="19050" cap="flat" cmpd="sng" algn="ctr">
              <a:solidFill>
                <a:srgbClr val="93A4AE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组合 10"/>
          <p:cNvGrpSpPr/>
          <p:nvPr/>
        </p:nvGrpSpPr>
        <p:grpSpPr>
          <a:xfrm>
            <a:off x="4171948" y="4544915"/>
            <a:ext cx="354439" cy="415031"/>
            <a:chOff x="4171948" y="4544915"/>
            <a:chExt cx="354439" cy="415031"/>
          </a:xfrm>
        </p:grpSpPr>
        <p:cxnSp>
          <p:nvCxnSpPr>
            <p:cNvPr id="48146" name="直接连接符 48145"/>
            <p:cNvCxnSpPr>
              <a:stCxn id="5" idx="3"/>
              <a:endCxn id="48134" idx="1"/>
            </p:cNvCxnSpPr>
            <p:nvPr/>
          </p:nvCxnSpPr>
          <p:spPr>
            <a:xfrm flipV="1">
              <a:off x="4171948" y="4544915"/>
              <a:ext cx="354439" cy="18555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48" name="直接连接符 48147"/>
            <p:cNvCxnSpPr>
              <a:stCxn id="5" idx="3"/>
              <a:endCxn id="14" idx="1"/>
            </p:cNvCxnSpPr>
            <p:nvPr/>
          </p:nvCxnSpPr>
          <p:spPr>
            <a:xfrm>
              <a:off x="4171948" y="4730472"/>
              <a:ext cx="354438" cy="2294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4" grpId="0"/>
      <p:bldP spid="14" grpId="0"/>
      <p:bldP spid="2" grpId="0" build="allAtOnce"/>
      <p:bldP spid="3" grpId="0" build="allAtOnce"/>
      <p:bldP spid="4" grpId="0"/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íṣľîdé"/>
          <p:cNvGrpSpPr/>
          <p:nvPr/>
        </p:nvGrpSpPr>
        <p:grpSpPr>
          <a:xfrm>
            <a:off x="1924104" y="4672662"/>
            <a:ext cx="4060185" cy="1356820"/>
            <a:chOff x="1744775" y="4158980"/>
            <a:chExt cx="4230512" cy="1413739"/>
          </a:xfrm>
        </p:grpSpPr>
        <p:sp>
          <p:nvSpPr>
            <p:cNvPr id="48" name="íśľîḋé"/>
            <p:cNvSpPr/>
            <p:nvPr/>
          </p:nvSpPr>
          <p:spPr>
            <a:xfrm>
              <a:off x="1744775" y="4158980"/>
              <a:ext cx="4230512" cy="141373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9" name="îşľídê"/>
            <p:cNvSpPr/>
            <p:nvPr/>
          </p:nvSpPr>
          <p:spPr>
            <a:xfrm>
              <a:off x="1899492" y="4158980"/>
              <a:ext cx="3795138" cy="1413739"/>
            </a:xfrm>
            <a:prstGeom prst="ellipse">
              <a:avLst/>
            </a:prstGeom>
            <a:solidFill>
              <a:schemeClr val="tx2">
                <a:lumMod val="40000"/>
                <a:lumOff val="6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863669" y="2185340"/>
            <a:ext cx="4060185" cy="3844142"/>
            <a:chOff x="2281134" y="2589895"/>
            <a:chExt cx="3010542" cy="2553180"/>
          </a:xfrm>
        </p:grpSpPr>
        <p:sp>
          <p:nvSpPr>
            <p:cNvPr id="38" name="ïṧlídê"/>
            <p:cNvSpPr/>
            <p:nvPr/>
          </p:nvSpPr>
          <p:spPr bwMode="auto">
            <a:xfrm rot="21436444">
              <a:off x="2281134" y="2632726"/>
              <a:ext cx="1738424" cy="2510349"/>
            </a:xfrm>
            <a:custGeom>
              <a:avLst/>
              <a:gdLst>
                <a:gd name="T0" fmla="*/ 536 w 536"/>
                <a:gd name="T1" fmla="*/ 0 h 1048"/>
                <a:gd name="T2" fmla="*/ 390 w 536"/>
                <a:gd name="T3" fmla="*/ 1048 h 1048"/>
                <a:gd name="T4" fmla="*/ 96 w 536"/>
                <a:gd name="T5" fmla="*/ 716 h 1048"/>
                <a:gd name="T6" fmla="*/ 536 w 536"/>
                <a:gd name="T7" fmla="*/ 0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1048">
                  <a:moveTo>
                    <a:pt x="536" y="0"/>
                  </a:moveTo>
                  <a:cubicBezTo>
                    <a:pt x="390" y="1048"/>
                    <a:pt x="390" y="1048"/>
                    <a:pt x="390" y="1048"/>
                  </a:cubicBezTo>
                  <a:cubicBezTo>
                    <a:pt x="390" y="1048"/>
                    <a:pt x="0" y="972"/>
                    <a:pt x="96" y="716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iṣlïḍé"/>
            <p:cNvSpPr/>
            <p:nvPr/>
          </p:nvSpPr>
          <p:spPr bwMode="auto">
            <a:xfrm rot="495831">
              <a:off x="3791356" y="2693103"/>
              <a:ext cx="1500320" cy="1964324"/>
            </a:xfrm>
            <a:custGeom>
              <a:avLst/>
              <a:gdLst>
                <a:gd name="T0" fmla="*/ 0 w 474"/>
                <a:gd name="T1" fmla="*/ 0 h 878"/>
                <a:gd name="T2" fmla="*/ 430 w 474"/>
                <a:gd name="T3" fmla="*/ 878 h 878"/>
                <a:gd name="T4" fmla="*/ 452 w 474"/>
                <a:gd name="T5" fmla="*/ 742 h 878"/>
                <a:gd name="T6" fmla="*/ 0 w 474"/>
                <a:gd name="T7" fmla="*/ 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878">
                  <a:moveTo>
                    <a:pt x="0" y="0"/>
                  </a:moveTo>
                  <a:cubicBezTo>
                    <a:pt x="430" y="878"/>
                    <a:pt x="430" y="878"/>
                    <a:pt x="430" y="878"/>
                  </a:cubicBezTo>
                  <a:cubicBezTo>
                    <a:pt x="430" y="878"/>
                    <a:pt x="474" y="846"/>
                    <a:pt x="452" y="7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ïšḷîḍe"/>
            <p:cNvSpPr/>
            <p:nvPr/>
          </p:nvSpPr>
          <p:spPr bwMode="auto">
            <a:xfrm>
              <a:off x="3954196" y="3908922"/>
              <a:ext cx="1052770" cy="833808"/>
            </a:xfrm>
            <a:custGeom>
              <a:avLst/>
              <a:gdLst>
                <a:gd name="T0" fmla="*/ 0 w 601"/>
                <a:gd name="T1" fmla="*/ 360 h 476"/>
                <a:gd name="T2" fmla="*/ 0 w 601"/>
                <a:gd name="T3" fmla="*/ 0 h 476"/>
                <a:gd name="T4" fmla="*/ 403 w 601"/>
                <a:gd name="T5" fmla="*/ 69 h 476"/>
                <a:gd name="T6" fmla="*/ 601 w 601"/>
                <a:gd name="T7" fmla="*/ 476 h 476"/>
                <a:gd name="T8" fmla="*/ 0 w 601"/>
                <a:gd name="T9" fmla="*/ 36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1" h="476">
                  <a:moveTo>
                    <a:pt x="0" y="360"/>
                  </a:moveTo>
                  <a:lnTo>
                    <a:pt x="0" y="0"/>
                  </a:lnTo>
                  <a:lnTo>
                    <a:pt x="403" y="69"/>
                  </a:lnTo>
                  <a:lnTo>
                    <a:pt x="601" y="476"/>
                  </a:lnTo>
                  <a:lnTo>
                    <a:pt x="0" y="3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îsľíḓè"/>
            <p:cNvSpPr/>
            <p:nvPr/>
          </p:nvSpPr>
          <p:spPr bwMode="auto">
            <a:xfrm>
              <a:off x="3954196" y="3266050"/>
              <a:ext cx="705934" cy="763740"/>
            </a:xfrm>
            <a:custGeom>
              <a:avLst/>
              <a:gdLst>
                <a:gd name="T0" fmla="*/ 0 w 403"/>
                <a:gd name="T1" fmla="*/ 367 h 436"/>
                <a:gd name="T2" fmla="*/ 0 w 403"/>
                <a:gd name="T3" fmla="*/ 0 h 436"/>
                <a:gd name="T4" fmla="*/ 212 w 403"/>
                <a:gd name="T5" fmla="*/ 45 h 436"/>
                <a:gd name="T6" fmla="*/ 403 w 403"/>
                <a:gd name="T7" fmla="*/ 436 h 436"/>
                <a:gd name="T8" fmla="*/ 0 w 403"/>
                <a:gd name="T9" fmla="*/ 367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436">
                  <a:moveTo>
                    <a:pt x="0" y="367"/>
                  </a:moveTo>
                  <a:lnTo>
                    <a:pt x="0" y="0"/>
                  </a:lnTo>
                  <a:lnTo>
                    <a:pt x="212" y="45"/>
                  </a:lnTo>
                  <a:lnTo>
                    <a:pt x="403" y="436"/>
                  </a:lnTo>
                  <a:lnTo>
                    <a:pt x="0" y="3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îṣľîḑé"/>
            <p:cNvSpPr/>
            <p:nvPr/>
          </p:nvSpPr>
          <p:spPr bwMode="auto">
            <a:xfrm>
              <a:off x="3954196" y="2589895"/>
              <a:ext cx="371360" cy="754982"/>
            </a:xfrm>
            <a:custGeom>
              <a:avLst/>
              <a:gdLst>
                <a:gd name="T0" fmla="*/ 0 w 212"/>
                <a:gd name="T1" fmla="*/ 386 h 431"/>
                <a:gd name="T2" fmla="*/ 0 w 212"/>
                <a:gd name="T3" fmla="*/ 0 h 431"/>
                <a:gd name="T4" fmla="*/ 212 w 212"/>
                <a:gd name="T5" fmla="*/ 431 h 431"/>
                <a:gd name="T6" fmla="*/ 0 w 212"/>
                <a:gd name="T7" fmla="*/ 38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" h="431">
                  <a:moveTo>
                    <a:pt x="0" y="386"/>
                  </a:moveTo>
                  <a:lnTo>
                    <a:pt x="0" y="0"/>
                  </a:lnTo>
                  <a:lnTo>
                    <a:pt x="212" y="431"/>
                  </a:lnTo>
                  <a:lnTo>
                    <a:pt x="0" y="38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îślîḋe"/>
            <p:cNvSpPr/>
            <p:nvPr/>
          </p:nvSpPr>
          <p:spPr bwMode="auto">
            <a:xfrm>
              <a:off x="3833328" y="2589895"/>
              <a:ext cx="120868" cy="867089"/>
            </a:xfrm>
            <a:custGeom>
              <a:avLst/>
              <a:gdLst>
                <a:gd name="T0" fmla="*/ 69 w 69"/>
                <a:gd name="T1" fmla="*/ 0 h 495"/>
                <a:gd name="T2" fmla="*/ 69 w 69"/>
                <a:gd name="T3" fmla="*/ 386 h 495"/>
                <a:gd name="T4" fmla="*/ 0 w 69"/>
                <a:gd name="T5" fmla="*/ 495 h 495"/>
                <a:gd name="T6" fmla="*/ 69 w 69"/>
                <a:gd name="T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495">
                  <a:moveTo>
                    <a:pt x="69" y="0"/>
                  </a:moveTo>
                  <a:lnTo>
                    <a:pt x="69" y="386"/>
                  </a:lnTo>
                  <a:lnTo>
                    <a:pt x="0" y="495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íṥḻîďe"/>
            <p:cNvSpPr/>
            <p:nvPr/>
          </p:nvSpPr>
          <p:spPr bwMode="auto">
            <a:xfrm>
              <a:off x="3715964" y="3266050"/>
              <a:ext cx="238230" cy="1044012"/>
            </a:xfrm>
            <a:custGeom>
              <a:avLst/>
              <a:gdLst>
                <a:gd name="T0" fmla="*/ 136 w 136"/>
                <a:gd name="T1" fmla="*/ 0 h 596"/>
                <a:gd name="T2" fmla="*/ 136 w 136"/>
                <a:gd name="T3" fmla="*/ 367 h 596"/>
                <a:gd name="T4" fmla="*/ 0 w 136"/>
                <a:gd name="T5" fmla="*/ 596 h 596"/>
                <a:gd name="T6" fmla="*/ 67 w 136"/>
                <a:gd name="T7" fmla="*/ 109 h 596"/>
                <a:gd name="T8" fmla="*/ 136 w 136"/>
                <a:gd name="T9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596">
                  <a:moveTo>
                    <a:pt x="136" y="0"/>
                  </a:moveTo>
                  <a:lnTo>
                    <a:pt x="136" y="367"/>
                  </a:lnTo>
                  <a:lnTo>
                    <a:pt x="0" y="596"/>
                  </a:lnTo>
                  <a:lnTo>
                    <a:pt x="67" y="109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iṡľïḍe"/>
            <p:cNvSpPr/>
            <p:nvPr/>
          </p:nvSpPr>
          <p:spPr bwMode="auto">
            <a:xfrm>
              <a:off x="3600351" y="3908922"/>
              <a:ext cx="353843" cy="1229691"/>
            </a:xfrm>
            <a:custGeom>
              <a:avLst/>
              <a:gdLst>
                <a:gd name="T0" fmla="*/ 202 w 202"/>
                <a:gd name="T1" fmla="*/ 0 h 702"/>
                <a:gd name="T2" fmla="*/ 202 w 202"/>
                <a:gd name="T3" fmla="*/ 360 h 702"/>
                <a:gd name="T4" fmla="*/ 0 w 202"/>
                <a:gd name="T5" fmla="*/ 702 h 702"/>
                <a:gd name="T6" fmla="*/ 66 w 202"/>
                <a:gd name="T7" fmla="*/ 229 h 702"/>
                <a:gd name="T8" fmla="*/ 202 w 202"/>
                <a:gd name="T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702">
                  <a:moveTo>
                    <a:pt x="202" y="0"/>
                  </a:moveTo>
                  <a:lnTo>
                    <a:pt x="202" y="360"/>
                  </a:lnTo>
                  <a:lnTo>
                    <a:pt x="0" y="702"/>
                  </a:lnTo>
                  <a:lnTo>
                    <a:pt x="66" y="22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6594157" y="3495856"/>
            <a:ext cx="4009367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624633" y="1042655"/>
            <a:ext cx="4827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用户运营：金字塔模型</a:t>
            </a:r>
            <a:endParaRPr lang="zh-CN" altLang="en-US" sz="36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743353" y="2367619"/>
            <a:ext cx="3711019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最上端：运营、产品人员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谁跟用户走得最近，就是金塔顶端，主要发挥从上到下引导的作用。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594157" y="4353288"/>
            <a:ext cx="4009367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6743330" y="3560081"/>
            <a:ext cx="3711019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中间层：群管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有管理能力，对社区起较大作用。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743330" y="4417514"/>
            <a:ext cx="3753220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基础层：所有粉丝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80%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的用户可能是潜水的，平时不发内容的用户，都在这一类。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43857" y="2740255"/>
            <a:ext cx="752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+mj-ea"/>
                <a:ea typeface="+mj-ea"/>
              </a:rPr>
              <a:t>运营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446851" y="3588012"/>
            <a:ext cx="1419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+mj-ea"/>
                <a:ea typeface="+mj-ea"/>
              </a:rPr>
              <a:t>群主</a:t>
            </a:r>
            <a:r>
              <a:rPr lang="en-US" altLang="zh-CN" sz="2000" dirty="0">
                <a:latin typeface="+mj-ea"/>
                <a:ea typeface="+mj-ea"/>
              </a:rPr>
              <a:t>/</a:t>
            </a:r>
            <a:r>
              <a:rPr lang="zh-CN" altLang="en-US" sz="2000" dirty="0">
                <a:latin typeface="+mj-ea"/>
                <a:ea typeface="+mj-ea"/>
              </a:rPr>
              <a:t>群管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446851" y="4589373"/>
            <a:ext cx="1419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+mj-ea"/>
                <a:ea typeface="+mj-ea"/>
              </a:rPr>
              <a:t>所有粉丝</a:t>
            </a:r>
            <a:endParaRPr lang="zh-CN" altLang="en-US" sz="20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7" grpId="0"/>
      <p:bldP spid="58" grpId="0"/>
      <p:bldP spid="59" grpId="0"/>
      <p:bldP spid="60" grpId="0"/>
      <p:bldP spid="6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直角三角形 14"/>
          <p:cNvSpPr/>
          <p:nvPr/>
        </p:nvSpPr>
        <p:spPr>
          <a:xfrm flipH="1">
            <a:off x="5872898" y="3466215"/>
            <a:ext cx="6319101" cy="3429000"/>
          </a:xfrm>
          <a:prstGeom prst="rtTriangl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366058" y="0"/>
            <a:ext cx="984567" cy="3466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dirty="0"/>
              <a:t>如何得到靠谱帮手</a:t>
            </a:r>
            <a:endParaRPr lang="zh-CN" altLang="en-US" sz="3200" dirty="0"/>
          </a:p>
        </p:txBody>
      </p:sp>
      <p:grpSp>
        <p:nvGrpSpPr>
          <p:cNvPr id="3" name="组合 2"/>
          <p:cNvGrpSpPr/>
          <p:nvPr/>
        </p:nvGrpSpPr>
        <p:grpSpPr>
          <a:xfrm>
            <a:off x="1410878" y="1240751"/>
            <a:ext cx="7711125" cy="1769267"/>
            <a:chOff x="2240437" y="595402"/>
            <a:chExt cx="7711125" cy="1769267"/>
          </a:xfrm>
        </p:grpSpPr>
        <p:sp>
          <p:nvSpPr>
            <p:cNvPr id="4" name="矩形 3"/>
            <p:cNvSpPr/>
            <p:nvPr/>
          </p:nvSpPr>
          <p:spPr>
            <a:xfrm>
              <a:off x="4478303" y="595402"/>
              <a:ext cx="32353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  <a:sym typeface="+mn-ea"/>
                </a:rPr>
                <a:t>种子用户</a:t>
              </a:r>
              <a:endParaRPr lang="zh-CN" altLang="en-US" sz="40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5" name="矩形 8"/>
            <p:cNvSpPr/>
            <p:nvPr/>
          </p:nvSpPr>
          <p:spPr>
            <a:xfrm>
              <a:off x="2240437" y="1303288"/>
              <a:ext cx="7711125" cy="10613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在社区、产品上线之初，事先积累高质量粉丝。这样在上线的前后过程中，可以有比较好的人去帮你打理。而且，种子用户影响你社区、公众号的长远用户规划。当用户的氛围、圈子形成，要改变很困难。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8"/>
          <p:cNvSpPr/>
          <p:nvPr/>
        </p:nvSpPr>
        <p:spPr>
          <a:xfrm>
            <a:off x="1972950" y="3314956"/>
            <a:ext cx="6586980" cy="1422954"/>
          </a:xfrm>
          <a:prstGeom prst="rect">
            <a:avLst/>
          </a:prstGeom>
          <a:noFill/>
          <a:ln w="9525">
            <a:solidFill>
              <a:srgbClr val="93A4AE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例：知乎为什么做得好？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一开始都是周鸿祎</a:t>
            </a:r>
            <a:r>
              <a:rPr lang="en-US" altLang="zh-CN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4452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李开复在看、在回答，在社区里起到比较好的带头作用，其它用户会不断去学习、效仿。</a:t>
            </a:r>
            <a:endParaRPr lang="zh-CN" altLang="en-US" sz="2000" dirty="0">
              <a:solidFill>
                <a:srgbClr val="4452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>
            <a:off x="0" y="5042848"/>
            <a:ext cx="12192000" cy="1852367"/>
          </a:xfrm>
          <a:prstGeom prst="rtTriangl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  <p:bldP spid="6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7072865" y="19704"/>
            <a:ext cx="5137348" cy="3541088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-20466" y="-10236"/>
            <a:ext cx="5137348" cy="3541088"/>
          </a:xfrm>
          <a:prstGeom prst="rect">
            <a:avLst/>
          </a:prstGeom>
        </p:spPr>
      </p:pic>
      <p:sp>
        <p:nvSpPr>
          <p:cNvPr id="41" name="íŝ1ïdè"/>
          <p:cNvSpPr/>
          <p:nvPr/>
        </p:nvSpPr>
        <p:spPr>
          <a:xfrm rot="21424675">
            <a:off x="4145153" y="1276579"/>
            <a:ext cx="1748193" cy="1739048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ADB9C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716791"/>
              <a:satOff val="-17271"/>
              <a:lumOff val="-10392"/>
              <a:alphaOff val="0"/>
            </a:schemeClr>
          </a:fillRef>
          <a:effectRef idx="0">
            <a:schemeClr val="accent2">
              <a:hueOff val="-716791"/>
              <a:satOff val="-17271"/>
              <a:lumOff val="-10392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2" name="ïṩḷiḓé"/>
          <p:cNvSpPr/>
          <p:nvPr/>
        </p:nvSpPr>
        <p:spPr>
          <a:xfrm rot="7051373">
            <a:off x="6127928" y="1256000"/>
            <a:ext cx="1884903" cy="1875045"/>
          </a:xfrm>
          <a:prstGeom prst="circularArrow">
            <a:avLst>
              <a:gd name="adj1" fmla="val 6747"/>
              <a:gd name="adj2" fmla="val 394124"/>
              <a:gd name="adj3" fmla="val 14831298"/>
              <a:gd name="adj4" fmla="val 10508221"/>
              <a:gd name="adj5" fmla="val 6981"/>
            </a:avLst>
          </a:prstGeom>
          <a:solidFill>
            <a:srgbClr val="ADB9C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716791"/>
              <a:satOff val="-17271"/>
              <a:lumOff val="-10392"/>
              <a:alphaOff val="0"/>
            </a:schemeClr>
          </a:fillRef>
          <a:effectRef idx="0">
            <a:schemeClr val="accent2">
              <a:hueOff val="-716791"/>
              <a:satOff val="-17271"/>
              <a:lumOff val="-10392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6" name="组合 55"/>
          <p:cNvGrpSpPr/>
          <p:nvPr/>
        </p:nvGrpSpPr>
        <p:grpSpPr>
          <a:xfrm>
            <a:off x="3105883" y="1634782"/>
            <a:ext cx="5914329" cy="4637619"/>
            <a:chOff x="3105883" y="1634782"/>
            <a:chExt cx="5914329" cy="4637619"/>
          </a:xfrm>
        </p:grpSpPr>
        <p:grpSp>
          <p:nvGrpSpPr>
            <p:cNvPr id="36" name="ïṡľîḍê"/>
            <p:cNvGrpSpPr/>
            <p:nvPr/>
          </p:nvGrpSpPr>
          <p:grpSpPr>
            <a:xfrm>
              <a:off x="5599128" y="3913113"/>
              <a:ext cx="875232" cy="2359288"/>
              <a:chOff x="5588618" y="3680520"/>
              <a:chExt cx="988675" cy="1941036"/>
            </a:xfrm>
            <a:solidFill>
              <a:srgbClr val="5A6F8D"/>
            </a:solidFill>
          </p:grpSpPr>
          <p:cxnSp>
            <p:nvCxnSpPr>
              <p:cNvPr id="43" name="Straight Connector 119"/>
              <p:cNvCxnSpPr/>
              <p:nvPr/>
            </p:nvCxnSpPr>
            <p:spPr>
              <a:xfrm>
                <a:off x="5616754" y="3786455"/>
                <a:ext cx="4375" cy="1220057"/>
              </a:xfrm>
              <a:prstGeom prst="line">
                <a:avLst/>
              </a:prstGeom>
              <a:grpFill/>
              <a:ln w="63500">
                <a:solidFill>
                  <a:srgbClr val="5A6F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20"/>
              <p:cNvCxnSpPr/>
              <p:nvPr/>
            </p:nvCxnSpPr>
            <p:spPr>
              <a:xfrm>
                <a:off x="6525816" y="3783820"/>
                <a:ext cx="4375" cy="1220057"/>
              </a:xfrm>
              <a:prstGeom prst="line">
                <a:avLst/>
              </a:prstGeom>
              <a:grpFill/>
              <a:ln w="63500">
                <a:solidFill>
                  <a:srgbClr val="5A6F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21"/>
              <p:cNvCxnSpPr/>
              <p:nvPr/>
            </p:nvCxnSpPr>
            <p:spPr>
              <a:xfrm>
                <a:off x="5833054" y="3682011"/>
                <a:ext cx="4375" cy="1220057"/>
              </a:xfrm>
              <a:prstGeom prst="line">
                <a:avLst/>
              </a:prstGeom>
              <a:grpFill/>
              <a:ln w="63500">
                <a:solidFill>
                  <a:srgbClr val="5A6F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22"/>
              <p:cNvCxnSpPr/>
              <p:nvPr/>
            </p:nvCxnSpPr>
            <p:spPr>
              <a:xfrm>
                <a:off x="6328716" y="3680520"/>
                <a:ext cx="4375" cy="1220057"/>
              </a:xfrm>
              <a:prstGeom prst="line">
                <a:avLst/>
              </a:prstGeom>
              <a:grpFill/>
              <a:ln w="63500">
                <a:solidFill>
                  <a:srgbClr val="5A6F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îş1iḋè"/>
              <p:cNvSpPr>
                <a:spLocks noChangeAspect="1"/>
              </p:cNvSpPr>
              <p:nvPr/>
            </p:nvSpPr>
            <p:spPr bwMode="auto">
              <a:xfrm>
                <a:off x="5588618" y="4770963"/>
                <a:ext cx="988675" cy="850593"/>
              </a:xfrm>
              <a:custGeom>
                <a:avLst/>
                <a:gdLst>
                  <a:gd name="T0" fmla="*/ 2 w 226"/>
                  <a:gd name="T1" fmla="*/ 61 h 195"/>
                  <a:gd name="T2" fmla="*/ 56 w 226"/>
                  <a:gd name="T3" fmla="*/ 128 h 195"/>
                  <a:gd name="T4" fmla="*/ 56 w 226"/>
                  <a:gd name="T5" fmla="*/ 128 h 195"/>
                  <a:gd name="T6" fmla="*/ 108 w 226"/>
                  <a:gd name="T7" fmla="*/ 192 h 195"/>
                  <a:gd name="T8" fmla="*/ 113 w 226"/>
                  <a:gd name="T9" fmla="*/ 195 h 195"/>
                  <a:gd name="T10" fmla="*/ 119 w 226"/>
                  <a:gd name="T11" fmla="*/ 192 h 195"/>
                  <a:gd name="T12" fmla="*/ 171 w 226"/>
                  <a:gd name="T13" fmla="*/ 128 h 195"/>
                  <a:gd name="T14" fmla="*/ 171 w 226"/>
                  <a:gd name="T15" fmla="*/ 128 h 195"/>
                  <a:gd name="T16" fmla="*/ 224 w 226"/>
                  <a:gd name="T17" fmla="*/ 61 h 195"/>
                  <a:gd name="T18" fmla="*/ 225 w 226"/>
                  <a:gd name="T19" fmla="*/ 54 h 195"/>
                  <a:gd name="T20" fmla="*/ 219 w 226"/>
                  <a:gd name="T21" fmla="*/ 49 h 195"/>
                  <a:gd name="T22" fmla="*/ 178 w 226"/>
                  <a:gd name="T23" fmla="*/ 7 h 195"/>
                  <a:gd name="T24" fmla="*/ 177 w 226"/>
                  <a:gd name="T25" fmla="*/ 5 h 195"/>
                  <a:gd name="T26" fmla="*/ 169 w 226"/>
                  <a:gd name="T27" fmla="*/ 1 h 195"/>
                  <a:gd name="T28" fmla="*/ 166 w 226"/>
                  <a:gd name="T29" fmla="*/ 2 h 195"/>
                  <a:gd name="T30" fmla="*/ 163 w 226"/>
                  <a:gd name="T31" fmla="*/ 7 h 195"/>
                  <a:gd name="T32" fmla="*/ 113 w 226"/>
                  <a:gd name="T33" fmla="*/ 50 h 195"/>
                  <a:gd name="T34" fmla="*/ 64 w 226"/>
                  <a:gd name="T35" fmla="*/ 7 h 195"/>
                  <a:gd name="T36" fmla="*/ 56 w 226"/>
                  <a:gd name="T37" fmla="*/ 1 h 195"/>
                  <a:gd name="T38" fmla="*/ 56 w 226"/>
                  <a:gd name="T39" fmla="*/ 1 h 195"/>
                  <a:gd name="T40" fmla="*/ 53 w 226"/>
                  <a:gd name="T41" fmla="*/ 2 h 195"/>
                  <a:gd name="T42" fmla="*/ 50 w 226"/>
                  <a:gd name="T43" fmla="*/ 5 h 195"/>
                  <a:gd name="T44" fmla="*/ 49 w 226"/>
                  <a:gd name="T45" fmla="*/ 7 h 195"/>
                  <a:gd name="T46" fmla="*/ 7 w 226"/>
                  <a:gd name="T47" fmla="*/ 49 h 195"/>
                  <a:gd name="T48" fmla="*/ 1 w 226"/>
                  <a:gd name="T49" fmla="*/ 54 h 195"/>
                  <a:gd name="T50" fmla="*/ 2 w 226"/>
                  <a:gd name="T51" fmla="*/ 61 h 195"/>
                  <a:gd name="T52" fmla="*/ 75 w 226"/>
                  <a:gd name="T53" fmla="*/ 128 h 195"/>
                  <a:gd name="T54" fmla="*/ 152 w 226"/>
                  <a:gd name="T55" fmla="*/ 128 h 195"/>
                  <a:gd name="T56" fmla="*/ 113 w 226"/>
                  <a:gd name="T57" fmla="*/ 175 h 195"/>
                  <a:gd name="T58" fmla="*/ 75 w 226"/>
                  <a:gd name="T59" fmla="*/ 12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6" h="195">
                    <a:moveTo>
                      <a:pt x="2" y="61"/>
                    </a:moveTo>
                    <a:cubicBezTo>
                      <a:pt x="56" y="128"/>
                      <a:pt x="56" y="128"/>
                      <a:pt x="56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08" y="192"/>
                      <a:pt x="108" y="192"/>
                      <a:pt x="108" y="192"/>
                    </a:cubicBezTo>
                    <a:cubicBezTo>
                      <a:pt x="109" y="194"/>
                      <a:pt x="111" y="195"/>
                      <a:pt x="113" y="195"/>
                    </a:cubicBezTo>
                    <a:cubicBezTo>
                      <a:pt x="116" y="195"/>
                      <a:pt x="118" y="194"/>
                      <a:pt x="119" y="192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224" y="61"/>
                      <a:pt x="224" y="61"/>
                      <a:pt x="224" y="61"/>
                    </a:cubicBezTo>
                    <a:cubicBezTo>
                      <a:pt x="226" y="59"/>
                      <a:pt x="226" y="56"/>
                      <a:pt x="225" y="54"/>
                    </a:cubicBezTo>
                    <a:cubicBezTo>
                      <a:pt x="224" y="51"/>
                      <a:pt x="222" y="50"/>
                      <a:pt x="219" y="49"/>
                    </a:cubicBezTo>
                    <a:cubicBezTo>
                      <a:pt x="198" y="46"/>
                      <a:pt x="180" y="29"/>
                      <a:pt x="178" y="7"/>
                    </a:cubicBezTo>
                    <a:cubicBezTo>
                      <a:pt x="178" y="6"/>
                      <a:pt x="177" y="5"/>
                      <a:pt x="177" y="5"/>
                    </a:cubicBezTo>
                    <a:cubicBezTo>
                      <a:pt x="175" y="2"/>
                      <a:pt x="172" y="0"/>
                      <a:pt x="169" y="1"/>
                    </a:cubicBezTo>
                    <a:cubicBezTo>
                      <a:pt x="168" y="1"/>
                      <a:pt x="167" y="1"/>
                      <a:pt x="166" y="2"/>
                    </a:cubicBezTo>
                    <a:cubicBezTo>
                      <a:pt x="164" y="3"/>
                      <a:pt x="163" y="5"/>
                      <a:pt x="163" y="7"/>
                    </a:cubicBezTo>
                    <a:cubicBezTo>
                      <a:pt x="160" y="31"/>
                      <a:pt x="138" y="50"/>
                      <a:pt x="113" y="50"/>
                    </a:cubicBezTo>
                    <a:cubicBezTo>
                      <a:pt x="88" y="50"/>
                      <a:pt x="67" y="31"/>
                      <a:pt x="64" y="7"/>
                    </a:cubicBezTo>
                    <a:cubicBezTo>
                      <a:pt x="63" y="3"/>
                      <a:pt x="60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2"/>
                      <a:pt x="50" y="3"/>
                      <a:pt x="50" y="5"/>
                    </a:cubicBezTo>
                    <a:cubicBezTo>
                      <a:pt x="49" y="5"/>
                      <a:pt x="49" y="6"/>
                      <a:pt x="49" y="7"/>
                    </a:cubicBezTo>
                    <a:cubicBezTo>
                      <a:pt x="46" y="29"/>
                      <a:pt x="29" y="46"/>
                      <a:pt x="7" y="49"/>
                    </a:cubicBezTo>
                    <a:cubicBezTo>
                      <a:pt x="4" y="50"/>
                      <a:pt x="2" y="51"/>
                      <a:pt x="1" y="54"/>
                    </a:cubicBezTo>
                    <a:cubicBezTo>
                      <a:pt x="0" y="56"/>
                      <a:pt x="1" y="59"/>
                      <a:pt x="2" y="61"/>
                    </a:cubicBezTo>
                    <a:close/>
                    <a:moveTo>
                      <a:pt x="75" y="128"/>
                    </a:moveTo>
                    <a:cubicBezTo>
                      <a:pt x="101" y="123"/>
                      <a:pt x="126" y="123"/>
                      <a:pt x="152" y="128"/>
                    </a:cubicBezTo>
                    <a:cubicBezTo>
                      <a:pt x="113" y="175"/>
                      <a:pt x="113" y="175"/>
                      <a:pt x="113" y="175"/>
                    </a:cubicBezTo>
                    <a:lnTo>
                      <a:pt x="75" y="128"/>
                    </a:lnTo>
                    <a:close/>
                  </a:path>
                </a:pathLst>
              </a:custGeom>
              <a:grpFill/>
              <a:ln>
                <a:solidFill>
                  <a:srgbClr val="5A6F8D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8" name="íslïḍê"/>
            <p:cNvSpPr/>
            <p:nvPr/>
          </p:nvSpPr>
          <p:spPr>
            <a:xfrm>
              <a:off x="5101238" y="2394946"/>
              <a:ext cx="1869944" cy="1879776"/>
            </a:xfrm>
            <a:custGeom>
              <a:avLst/>
              <a:gdLst>
                <a:gd name="connsiteX0" fmla="*/ 0 w 1952015"/>
                <a:gd name="connsiteY0" fmla="*/ 976008 h 1952015"/>
                <a:gd name="connsiteX1" fmla="*/ 976008 w 1952015"/>
                <a:gd name="connsiteY1" fmla="*/ 0 h 1952015"/>
                <a:gd name="connsiteX2" fmla="*/ 1952016 w 1952015"/>
                <a:gd name="connsiteY2" fmla="*/ 976008 h 1952015"/>
                <a:gd name="connsiteX3" fmla="*/ 976008 w 1952015"/>
                <a:gd name="connsiteY3" fmla="*/ 1952016 h 1952015"/>
                <a:gd name="connsiteX4" fmla="*/ 0 w 1952015"/>
                <a:gd name="connsiteY4" fmla="*/ 976008 h 195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2015" h="1952015">
                  <a:moveTo>
                    <a:pt x="0" y="976008"/>
                  </a:moveTo>
                  <a:cubicBezTo>
                    <a:pt x="0" y="436974"/>
                    <a:pt x="436974" y="0"/>
                    <a:pt x="976008" y="0"/>
                  </a:cubicBezTo>
                  <a:cubicBezTo>
                    <a:pt x="1515042" y="0"/>
                    <a:pt x="1952016" y="436974"/>
                    <a:pt x="1952016" y="976008"/>
                  </a:cubicBezTo>
                  <a:cubicBezTo>
                    <a:pt x="1952016" y="1515042"/>
                    <a:pt x="1515042" y="1952016"/>
                    <a:pt x="976008" y="1952016"/>
                  </a:cubicBezTo>
                  <a:cubicBezTo>
                    <a:pt x="436974" y="1952016"/>
                    <a:pt x="0" y="1515042"/>
                    <a:pt x="0" y="976008"/>
                  </a:cubicBezTo>
                  <a:close/>
                </a:path>
              </a:pathLst>
            </a:custGeom>
            <a:solidFill>
              <a:srgbClr val="8496B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altLang="zh-CN" sz="700" b="1" dirty="0"/>
            </a:p>
            <a:p>
              <a:pPr algn="ctr"/>
              <a:r>
                <a:rPr lang="zh-CN" altLang="en-US" sz="3200" b="1" dirty="0"/>
                <a:t>奖 惩</a:t>
              </a:r>
              <a:endParaRPr lang="en-US" altLang="zh-CN" sz="3200" b="1" dirty="0"/>
            </a:p>
            <a:p>
              <a:pPr algn="ctr"/>
              <a:r>
                <a:rPr lang="zh-CN" altLang="en-US" sz="3200" b="1" dirty="0"/>
                <a:t>任 务</a:t>
              </a:r>
              <a:endParaRPr sz="3200" b="1" dirty="0"/>
            </a:p>
          </p:txBody>
        </p:sp>
        <p:sp>
          <p:nvSpPr>
            <p:cNvPr id="39" name="îŝliḍê"/>
            <p:cNvSpPr/>
            <p:nvPr/>
          </p:nvSpPr>
          <p:spPr>
            <a:xfrm>
              <a:off x="4389394" y="1748105"/>
              <a:ext cx="1359960" cy="1367110"/>
            </a:xfrm>
            <a:custGeom>
              <a:avLst/>
              <a:gdLst>
                <a:gd name="connsiteX0" fmla="*/ 0 w 1419647"/>
                <a:gd name="connsiteY0" fmla="*/ 709824 h 1419647"/>
                <a:gd name="connsiteX1" fmla="*/ 709824 w 1419647"/>
                <a:gd name="connsiteY1" fmla="*/ 0 h 1419647"/>
                <a:gd name="connsiteX2" fmla="*/ 1419648 w 1419647"/>
                <a:gd name="connsiteY2" fmla="*/ 709824 h 1419647"/>
                <a:gd name="connsiteX3" fmla="*/ 709824 w 1419647"/>
                <a:gd name="connsiteY3" fmla="*/ 1419648 h 1419647"/>
                <a:gd name="connsiteX4" fmla="*/ 0 w 1419647"/>
                <a:gd name="connsiteY4" fmla="*/ 709824 h 141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647" h="1419647">
                  <a:moveTo>
                    <a:pt x="0" y="709824"/>
                  </a:moveTo>
                  <a:cubicBezTo>
                    <a:pt x="0" y="317799"/>
                    <a:pt x="317799" y="0"/>
                    <a:pt x="709824" y="0"/>
                  </a:cubicBezTo>
                  <a:cubicBezTo>
                    <a:pt x="1101849" y="0"/>
                    <a:pt x="1419648" y="317799"/>
                    <a:pt x="1419648" y="709824"/>
                  </a:cubicBezTo>
                  <a:cubicBezTo>
                    <a:pt x="1419648" y="1101849"/>
                    <a:pt x="1101849" y="1419648"/>
                    <a:pt x="709824" y="1419648"/>
                  </a:cubicBezTo>
                  <a:cubicBezTo>
                    <a:pt x="317799" y="1419648"/>
                    <a:pt x="0" y="1101849"/>
                    <a:pt x="0" y="709824"/>
                  </a:cubicBezTo>
                  <a:close/>
                </a:path>
              </a:pathLst>
            </a:custGeom>
            <a:solidFill>
              <a:srgbClr val="ADB9CA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16791"/>
                <a:satOff val="-17271"/>
                <a:lumOff val="-10392"/>
                <a:alphaOff val="0"/>
              </a:schemeClr>
            </a:fillRef>
            <a:effectRef idx="0">
              <a:schemeClr val="accent2">
                <a:hueOff val="-716791"/>
                <a:satOff val="-17271"/>
                <a:lumOff val="-10392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3200" b="1" dirty="0"/>
                <a:t>活  跃</a:t>
              </a:r>
              <a:endParaRPr sz="3200" b="1" dirty="0"/>
            </a:p>
          </p:txBody>
        </p:sp>
        <p:sp>
          <p:nvSpPr>
            <p:cNvPr id="40" name="íšḷiḍè"/>
            <p:cNvSpPr/>
            <p:nvPr/>
          </p:nvSpPr>
          <p:spPr>
            <a:xfrm>
              <a:off x="6231090" y="1634782"/>
              <a:ext cx="1631953" cy="1640533"/>
            </a:xfrm>
            <a:custGeom>
              <a:avLst/>
              <a:gdLst>
                <a:gd name="connsiteX0" fmla="*/ 0 w 1390964"/>
                <a:gd name="connsiteY0" fmla="*/ 695482 h 1390964"/>
                <a:gd name="connsiteX1" fmla="*/ 695482 w 1390964"/>
                <a:gd name="connsiteY1" fmla="*/ 0 h 1390964"/>
                <a:gd name="connsiteX2" fmla="*/ 1390964 w 1390964"/>
                <a:gd name="connsiteY2" fmla="*/ 695482 h 1390964"/>
                <a:gd name="connsiteX3" fmla="*/ 695482 w 1390964"/>
                <a:gd name="connsiteY3" fmla="*/ 1390964 h 1390964"/>
                <a:gd name="connsiteX4" fmla="*/ 0 w 1390964"/>
                <a:gd name="connsiteY4" fmla="*/ 695482 h 139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964" h="1390964">
                  <a:moveTo>
                    <a:pt x="146973" y="842454"/>
                  </a:moveTo>
                  <a:cubicBezTo>
                    <a:pt x="65803" y="539522"/>
                    <a:pt x="245577" y="228144"/>
                    <a:pt x="548510" y="146973"/>
                  </a:cubicBezTo>
                  <a:cubicBezTo>
                    <a:pt x="851442" y="65803"/>
                    <a:pt x="1162820" y="245577"/>
                    <a:pt x="1243991" y="548510"/>
                  </a:cubicBezTo>
                  <a:cubicBezTo>
                    <a:pt x="1325161" y="851442"/>
                    <a:pt x="1145387" y="1162820"/>
                    <a:pt x="842454" y="1243991"/>
                  </a:cubicBezTo>
                  <a:cubicBezTo>
                    <a:pt x="539522" y="1325161"/>
                    <a:pt x="228144" y="1145387"/>
                    <a:pt x="146973" y="842454"/>
                  </a:cubicBezTo>
                  <a:close/>
                </a:path>
              </a:pathLst>
            </a:custGeom>
            <a:solidFill>
              <a:srgbClr val="ADB9CA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16791"/>
                <a:satOff val="-17271"/>
                <a:lumOff val="-10392"/>
                <a:alphaOff val="0"/>
              </a:schemeClr>
            </a:fillRef>
            <a:effectRef idx="0">
              <a:schemeClr val="accent2">
                <a:hueOff val="-716791"/>
                <a:satOff val="-17271"/>
                <a:lumOff val="-10392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3200" b="1" dirty="0"/>
                <a:t>规  则</a:t>
              </a:r>
              <a:endParaRPr sz="3200" b="1" dirty="0"/>
            </a:p>
          </p:txBody>
        </p:sp>
        <p:grpSp>
          <p:nvGrpSpPr>
            <p:cNvPr id="12" name="í$ḻíḑê"/>
            <p:cNvGrpSpPr/>
            <p:nvPr/>
          </p:nvGrpSpPr>
          <p:grpSpPr>
            <a:xfrm>
              <a:off x="3105883" y="2901774"/>
              <a:ext cx="1444736" cy="951297"/>
              <a:chOff x="3672114" y="2961703"/>
              <a:chExt cx="1188615" cy="782652"/>
            </a:xfrm>
          </p:grpSpPr>
          <p:cxnSp>
            <p:nvCxnSpPr>
              <p:cNvPr id="34" name="Straight Connector 138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39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rgbClr val="8496B0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ïš1îďê"/>
            <p:cNvGrpSpPr/>
            <p:nvPr/>
          </p:nvGrpSpPr>
          <p:grpSpPr>
            <a:xfrm flipH="1">
              <a:off x="7575476" y="2901774"/>
              <a:ext cx="1444736" cy="951297"/>
              <a:chOff x="3672114" y="2961703"/>
              <a:chExt cx="1188615" cy="782652"/>
            </a:xfrm>
          </p:grpSpPr>
          <p:cxnSp>
            <p:nvCxnSpPr>
              <p:cNvPr id="32" name="Straight Connector 141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2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rgbClr val="8496B0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矩形 47"/>
          <p:cNvSpPr/>
          <p:nvPr/>
        </p:nvSpPr>
        <p:spPr>
          <a:xfrm>
            <a:off x="821003" y="3953942"/>
            <a:ext cx="4182359" cy="172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做新媒体社群，一定要想办法促进活跃度。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很多群被广告、色情内容占据，群主一定要发挥作用，让群里面保持正面形象，要限制，要定期清理。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188639" y="3953942"/>
            <a:ext cx="4182359" cy="172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我觉得社群只是管理工具，但一定要把群管理到位，群是工具不是平台，尤其社区社群只是基础工具。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rPr>
              <a:t>规则奖惩要做清晰文字，起码让用户有奔头、有激励、颁任务。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550619" y="585599"/>
            <a:ext cx="2894754" cy="7824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3200" dirty="0"/>
              <a:t>社  群  管  理</a:t>
            </a:r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8" grpId="0"/>
      <p:bldP spid="49" grpId="0"/>
      <p:bldP spid="5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7072865" y="19704"/>
            <a:ext cx="5137348" cy="3541088"/>
          </a:xfrm>
          <a:prstGeom prst="rect">
            <a:avLst/>
          </a:prstGeom>
        </p:spPr>
      </p:pic>
      <p:sp>
        <p:nvSpPr>
          <p:cNvPr id="4" name="ïS1íďê"/>
          <p:cNvSpPr/>
          <p:nvPr/>
        </p:nvSpPr>
        <p:spPr bwMode="auto">
          <a:xfrm>
            <a:off x="1" y="1484784"/>
            <a:ext cx="12192000" cy="4095444"/>
          </a:xfrm>
          <a:custGeom>
            <a:avLst/>
            <a:gdLst>
              <a:gd name="T0" fmla="*/ 0 w 9294125"/>
              <a:gd name="T1" fmla="*/ 1419367 h 2879677"/>
              <a:gd name="T2" fmla="*/ 1739806 w 9294125"/>
              <a:gd name="T3" fmla="*/ 1419367 h 2879677"/>
              <a:gd name="T4" fmla="*/ 2181062 w 9294125"/>
              <a:gd name="T5" fmla="*/ 723331 h 2879677"/>
              <a:gd name="T6" fmla="*/ 2887070 w 9294125"/>
              <a:gd name="T7" fmla="*/ 2879677 h 2879677"/>
              <a:gd name="T8" fmla="*/ 3492220 w 9294125"/>
              <a:gd name="T9" fmla="*/ 0 h 2879677"/>
              <a:gd name="T10" fmla="*/ 3820010 w 9294125"/>
              <a:gd name="T11" fmla="*/ 2088107 h 2879677"/>
              <a:gd name="T12" fmla="*/ 8585566 w 9294125"/>
              <a:gd name="T13" fmla="*/ 2156346 h 28796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294125"/>
              <a:gd name="T22" fmla="*/ 0 h 2879677"/>
              <a:gd name="T23" fmla="*/ 9294125 w 9294125"/>
              <a:gd name="T24" fmla="*/ 2879677 h 28796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294125" h="2879677">
                <a:moveTo>
                  <a:pt x="0" y="1419367"/>
                </a:moveTo>
                <a:lnTo>
                  <a:pt x="1883391" y="1419367"/>
                </a:lnTo>
                <a:lnTo>
                  <a:pt x="2361063" y="723331"/>
                </a:lnTo>
                <a:lnTo>
                  <a:pt x="3125337" y="2879677"/>
                </a:lnTo>
                <a:lnTo>
                  <a:pt x="3780430" y="0"/>
                </a:lnTo>
                <a:lnTo>
                  <a:pt x="4135272" y="2088107"/>
                </a:lnTo>
                <a:lnTo>
                  <a:pt x="9294125" y="2156346"/>
                </a:lnTo>
              </a:path>
            </a:pathLst>
          </a:custGeom>
          <a:noFill/>
          <a:ln w="25400" cap="flat" cmpd="sng">
            <a:solidFill>
              <a:schemeClr val="bg1">
                <a:lumMod val="8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dirty="0"/>
          </a:p>
        </p:txBody>
      </p:sp>
      <p:grpSp>
        <p:nvGrpSpPr>
          <p:cNvPr id="5" name="iSľïdê"/>
          <p:cNvGrpSpPr/>
          <p:nvPr/>
        </p:nvGrpSpPr>
        <p:grpSpPr>
          <a:xfrm>
            <a:off x="2706782" y="2154478"/>
            <a:ext cx="724922" cy="724920"/>
            <a:chOff x="2406923" y="2845390"/>
            <a:chExt cx="571222" cy="571221"/>
          </a:xfrm>
        </p:grpSpPr>
        <p:sp>
          <p:nvSpPr>
            <p:cNvPr id="27" name="îšļíḓè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rgbClr val="8496B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íṡliḓê"/>
            <p:cNvSpPr>
              <a:spLocks noChangeAspect="1"/>
            </p:cNvSpPr>
            <p:nvPr/>
          </p:nvSpPr>
          <p:spPr bwMode="auto">
            <a:xfrm>
              <a:off x="2540113" y="3021007"/>
              <a:ext cx="304843" cy="219985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iŝļîdé"/>
          <p:cNvGrpSpPr/>
          <p:nvPr/>
        </p:nvGrpSpPr>
        <p:grpSpPr>
          <a:xfrm>
            <a:off x="4377611" y="1208209"/>
            <a:ext cx="1137364" cy="1137360"/>
            <a:chOff x="2406923" y="2845390"/>
            <a:chExt cx="571222" cy="571221"/>
          </a:xfrm>
        </p:grpSpPr>
        <p:sp>
          <p:nvSpPr>
            <p:cNvPr id="25" name="išlide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rgbClr val="8496B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6" name="iṧḷîdé"/>
            <p:cNvSpPr>
              <a:spLocks noChangeAspect="1"/>
            </p:cNvSpPr>
            <p:nvPr/>
          </p:nvSpPr>
          <p:spPr bwMode="auto">
            <a:xfrm>
              <a:off x="2540113" y="2978779"/>
              <a:ext cx="304843" cy="304442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íşľiḋè"/>
          <p:cNvGrpSpPr/>
          <p:nvPr/>
        </p:nvGrpSpPr>
        <p:grpSpPr>
          <a:xfrm>
            <a:off x="3632920" y="5160381"/>
            <a:ext cx="843830" cy="843828"/>
            <a:chOff x="2406923" y="2845390"/>
            <a:chExt cx="571222" cy="571221"/>
          </a:xfrm>
        </p:grpSpPr>
        <p:sp>
          <p:nvSpPr>
            <p:cNvPr id="23" name="íśḻíďe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rgbClr val="8496B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4" name="iṩ1ïḑè"/>
            <p:cNvSpPr>
              <a:spLocks noChangeAspect="1"/>
            </p:cNvSpPr>
            <p:nvPr/>
          </p:nvSpPr>
          <p:spPr bwMode="auto">
            <a:xfrm>
              <a:off x="2540113" y="3026990"/>
              <a:ext cx="304842" cy="208019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iS1íḋê"/>
          <p:cNvGrpSpPr/>
          <p:nvPr/>
        </p:nvGrpSpPr>
        <p:grpSpPr>
          <a:xfrm>
            <a:off x="7536160" y="3984773"/>
            <a:ext cx="1028428" cy="1028426"/>
            <a:chOff x="2406923" y="2845390"/>
            <a:chExt cx="571222" cy="571221"/>
          </a:xfrm>
        </p:grpSpPr>
        <p:sp>
          <p:nvSpPr>
            <p:cNvPr id="21" name="ïŝ1îḋè"/>
            <p:cNvSpPr/>
            <p:nvPr/>
          </p:nvSpPr>
          <p:spPr>
            <a:xfrm>
              <a:off x="2406923" y="2845390"/>
              <a:ext cx="571222" cy="571221"/>
            </a:xfrm>
            <a:prstGeom prst="ellipse">
              <a:avLst/>
            </a:prstGeom>
            <a:solidFill>
              <a:srgbClr val="8496B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2" name="íṩ1ïďè"/>
            <p:cNvSpPr>
              <a:spLocks noChangeAspect="1"/>
            </p:cNvSpPr>
            <p:nvPr/>
          </p:nvSpPr>
          <p:spPr bwMode="auto">
            <a:xfrm>
              <a:off x="2540113" y="2998525"/>
              <a:ext cx="304843" cy="264949"/>
            </a:xfrm>
            <a:custGeom>
              <a:avLst/>
              <a:gdLst>
                <a:gd name="connsiteX0" fmla="*/ 427885 w 601094"/>
                <a:gd name="connsiteY0" fmla="*/ 274980 h 522431"/>
                <a:gd name="connsiteX1" fmla="*/ 432269 w 601094"/>
                <a:gd name="connsiteY1" fmla="*/ 321660 h 522431"/>
                <a:gd name="connsiteX2" fmla="*/ 431295 w 601094"/>
                <a:gd name="connsiteY2" fmla="*/ 429121 h 522431"/>
                <a:gd name="connsiteX3" fmla="*/ 453455 w 601094"/>
                <a:gd name="connsiteY3" fmla="*/ 417208 h 522431"/>
                <a:gd name="connsiteX4" fmla="*/ 448585 w 601094"/>
                <a:gd name="connsiteY4" fmla="*/ 349619 h 522431"/>
                <a:gd name="connsiteX5" fmla="*/ 448585 w 601094"/>
                <a:gd name="connsiteY5" fmla="*/ 301238 h 522431"/>
                <a:gd name="connsiteX6" fmla="*/ 427885 w 601094"/>
                <a:gd name="connsiteY6" fmla="*/ 274980 h 522431"/>
                <a:gd name="connsiteX7" fmla="*/ 352921 w 601094"/>
                <a:gd name="connsiteY7" fmla="*/ 272822 h 522431"/>
                <a:gd name="connsiteX8" fmla="*/ 354868 w 601094"/>
                <a:gd name="connsiteY8" fmla="*/ 371774 h 522431"/>
                <a:gd name="connsiteX9" fmla="*/ 351947 w 601094"/>
                <a:gd name="connsiteY9" fmla="*/ 423317 h 522431"/>
                <a:gd name="connsiteX10" fmla="*/ 378481 w 601094"/>
                <a:gd name="connsiteY10" fmla="*/ 441065 h 522431"/>
                <a:gd name="connsiteX11" fmla="*/ 386514 w 601094"/>
                <a:gd name="connsiteY11" fmla="*/ 411647 h 522431"/>
                <a:gd name="connsiteX12" fmla="*/ 385297 w 601094"/>
                <a:gd name="connsiteY12" fmla="*/ 362535 h 522431"/>
                <a:gd name="connsiteX13" fmla="*/ 388461 w 601094"/>
                <a:gd name="connsiteY13" fmla="*/ 301511 h 522431"/>
                <a:gd name="connsiteX14" fmla="*/ 356816 w 601094"/>
                <a:gd name="connsiteY14" fmla="*/ 273795 h 522431"/>
                <a:gd name="connsiteX15" fmla="*/ 352921 w 601094"/>
                <a:gd name="connsiteY15" fmla="*/ 272822 h 522431"/>
                <a:gd name="connsiteX16" fmla="*/ 276425 w 601094"/>
                <a:gd name="connsiteY16" fmla="*/ 271096 h 522431"/>
                <a:gd name="connsiteX17" fmla="*/ 279350 w 601094"/>
                <a:gd name="connsiteY17" fmla="*/ 382676 h 522431"/>
                <a:gd name="connsiteX18" fmla="*/ 278131 w 601094"/>
                <a:gd name="connsiteY18" fmla="*/ 427892 h 522431"/>
                <a:gd name="connsiteX19" fmla="*/ 302017 w 601094"/>
                <a:gd name="connsiteY19" fmla="*/ 447096 h 522431"/>
                <a:gd name="connsiteX20" fmla="*/ 308841 w 601094"/>
                <a:gd name="connsiteY20" fmla="*/ 393859 h 522431"/>
                <a:gd name="connsiteX21" fmla="*/ 309816 w 601094"/>
                <a:gd name="connsiteY21" fmla="*/ 321660 h 522431"/>
                <a:gd name="connsiteX22" fmla="*/ 313472 w 601094"/>
                <a:gd name="connsiteY22" fmla="*/ 278875 h 522431"/>
                <a:gd name="connsiteX23" fmla="*/ 281787 w 601094"/>
                <a:gd name="connsiteY23" fmla="*/ 273041 h 522431"/>
                <a:gd name="connsiteX24" fmla="*/ 276425 w 601094"/>
                <a:gd name="connsiteY24" fmla="*/ 271096 h 522431"/>
                <a:gd name="connsiteX25" fmla="*/ 207982 w 601094"/>
                <a:gd name="connsiteY25" fmla="*/ 270139 h 522431"/>
                <a:gd name="connsiteX26" fmla="*/ 212122 w 601094"/>
                <a:gd name="connsiteY26" fmla="*/ 371024 h 522431"/>
                <a:gd name="connsiteX27" fmla="*/ 213826 w 601094"/>
                <a:gd name="connsiteY27" fmla="*/ 428880 h 522431"/>
                <a:gd name="connsiteX28" fmla="*/ 219427 w 601094"/>
                <a:gd name="connsiteY28" fmla="*/ 447842 h 522431"/>
                <a:gd name="connsiteX29" fmla="*/ 237689 w 601094"/>
                <a:gd name="connsiteY29" fmla="*/ 443709 h 522431"/>
                <a:gd name="connsiteX30" fmla="*/ 236472 w 601094"/>
                <a:gd name="connsiteY30" fmla="*/ 345013 h 522431"/>
                <a:gd name="connsiteX31" fmla="*/ 237446 w 601094"/>
                <a:gd name="connsiteY31" fmla="*/ 302228 h 522431"/>
                <a:gd name="connsiteX32" fmla="*/ 213339 w 601094"/>
                <a:gd name="connsiteY32" fmla="*/ 272570 h 522431"/>
                <a:gd name="connsiteX33" fmla="*/ 207982 w 601094"/>
                <a:gd name="connsiteY33" fmla="*/ 270139 h 522431"/>
                <a:gd name="connsiteX34" fmla="*/ 167332 w 601094"/>
                <a:gd name="connsiteY34" fmla="*/ 268198 h 522431"/>
                <a:gd name="connsiteX35" fmla="*/ 141519 w 601094"/>
                <a:gd name="connsiteY35" fmla="*/ 270872 h 522431"/>
                <a:gd name="connsiteX36" fmla="*/ 136893 w 601094"/>
                <a:gd name="connsiteY36" fmla="*/ 269657 h 522431"/>
                <a:gd name="connsiteX37" fmla="*/ 141032 w 601094"/>
                <a:gd name="connsiteY37" fmla="*/ 391464 h 522431"/>
                <a:gd name="connsiteX38" fmla="*/ 138354 w 601094"/>
                <a:gd name="connsiteY38" fmla="*/ 445924 h 522431"/>
                <a:gd name="connsiteX39" fmla="*/ 167332 w 601094"/>
                <a:gd name="connsiteY39" fmla="*/ 431823 h 522431"/>
                <a:gd name="connsiteX40" fmla="*/ 168793 w 601094"/>
                <a:gd name="connsiteY40" fmla="*/ 322172 h 522431"/>
                <a:gd name="connsiteX41" fmla="*/ 167332 w 601094"/>
                <a:gd name="connsiteY41" fmla="*/ 268198 h 522431"/>
                <a:gd name="connsiteX42" fmla="*/ 424963 w 601094"/>
                <a:gd name="connsiteY42" fmla="*/ 258205 h 522431"/>
                <a:gd name="connsiteX43" fmla="*/ 470015 w 601094"/>
                <a:gd name="connsiteY43" fmla="*/ 309504 h 522431"/>
                <a:gd name="connsiteX44" fmla="*/ 468797 w 601094"/>
                <a:gd name="connsiteY44" fmla="*/ 403836 h 522431"/>
                <a:gd name="connsiteX45" fmla="*/ 467336 w 601094"/>
                <a:gd name="connsiteY45" fmla="*/ 447112 h 522431"/>
                <a:gd name="connsiteX46" fmla="*/ 417658 w 601094"/>
                <a:gd name="connsiteY46" fmla="*/ 434469 h 522431"/>
                <a:gd name="connsiteX47" fmla="*/ 418632 w 601094"/>
                <a:gd name="connsiteY47" fmla="*/ 335761 h 522431"/>
                <a:gd name="connsiteX48" fmla="*/ 415222 w 601094"/>
                <a:gd name="connsiteY48" fmla="*/ 267687 h 522431"/>
                <a:gd name="connsiteX49" fmla="*/ 419362 w 601094"/>
                <a:gd name="connsiteY49" fmla="*/ 262824 h 522431"/>
                <a:gd name="connsiteX50" fmla="*/ 424963 w 601094"/>
                <a:gd name="connsiteY50" fmla="*/ 258205 h 522431"/>
                <a:gd name="connsiteX51" fmla="*/ 356816 w 601094"/>
                <a:gd name="connsiteY51" fmla="*/ 257749 h 522431"/>
                <a:gd name="connsiteX52" fmla="*/ 392356 w 601094"/>
                <a:gd name="connsiteY52" fmla="*/ 258478 h 522431"/>
                <a:gd name="connsiteX53" fmla="*/ 398685 w 601094"/>
                <a:gd name="connsiteY53" fmla="*/ 263340 h 522431"/>
                <a:gd name="connsiteX54" fmla="*/ 400876 w 601094"/>
                <a:gd name="connsiteY54" fmla="*/ 423803 h 522431"/>
                <a:gd name="connsiteX55" fmla="*/ 366066 w 601094"/>
                <a:gd name="connsiteY55" fmla="*/ 455652 h 522431"/>
                <a:gd name="connsiteX56" fmla="*/ 340019 w 601094"/>
                <a:gd name="connsiteY56" fmla="*/ 412133 h 522431"/>
                <a:gd name="connsiteX57" fmla="*/ 344401 w 601094"/>
                <a:gd name="connsiteY57" fmla="*/ 260909 h 522431"/>
                <a:gd name="connsiteX58" fmla="*/ 352434 w 601094"/>
                <a:gd name="connsiteY58" fmla="*/ 258964 h 522431"/>
                <a:gd name="connsiteX59" fmla="*/ 356816 w 601094"/>
                <a:gd name="connsiteY59" fmla="*/ 257749 h 522431"/>
                <a:gd name="connsiteX60" fmla="*/ 213339 w 601094"/>
                <a:gd name="connsiteY60" fmla="*/ 256040 h 522431"/>
                <a:gd name="connsiteX61" fmla="*/ 252787 w 601094"/>
                <a:gd name="connsiteY61" fmla="*/ 302228 h 522431"/>
                <a:gd name="connsiteX62" fmla="*/ 250595 w 601094"/>
                <a:gd name="connsiteY62" fmla="*/ 454405 h 522431"/>
                <a:gd name="connsiteX63" fmla="*/ 243290 w 601094"/>
                <a:gd name="connsiteY63" fmla="*/ 461455 h 522431"/>
                <a:gd name="connsiteX64" fmla="*/ 207738 w 601094"/>
                <a:gd name="connsiteY64" fmla="*/ 461455 h 522431"/>
                <a:gd name="connsiteX65" fmla="*/ 201164 w 601094"/>
                <a:gd name="connsiteY65" fmla="*/ 454891 h 522431"/>
                <a:gd name="connsiteX66" fmla="*/ 199459 w 601094"/>
                <a:gd name="connsiteY66" fmla="*/ 342825 h 522431"/>
                <a:gd name="connsiteX67" fmla="*/ 198972 w 601094"/>
                <a:gd name="connsiteY67" fmla="*/ 265277 h 522431"/>
                <a:gd name="connsiteX68" fmla="*/ 205790 w 601094"/>
                <a:gd name="connsiteY68" fmla="*/ 262360 h 522431"/>
                <a:gd name="connsiteX69" fmla="*/ 213339 w 601094"/>
                <a:gd name="connsiteY69" fmla="*/ 256040 h 522431"/>
                <a:gd name="connsiteX70" fmla="*/ 281787 w 601094"/>
                <a:gd name="connsiteY70" fmla="*/ 255781 h 522431"/>
                <a:gd name="connsiteX71" fmla="*/ 327608 w 601094"/>
                <a:gd name="connsiteY71" fmla="*/ 286897 h 522431"/>
                <a:gd name="connsiteX72" fmla="*/ 323708 w 601094"/>
                <a:gd name="connsiteY72" fmla="*/ 451472 h 522431"/>
                <a:gd name="connsiteX73" fmla="*/ 316884 w 601094"/>
                <a:gd name="connsiteY73" fmla="*/ 458279 h 522431"/>
                <a:gd name="connsiteX74" fmla="*/ 262533 w 601094"/>
                <a:gd name="connsiteY74" fmla="*/ 435914 h 522431"/>
                <a:gd name="connsiteX75" fmla="*/ 267895 w 601094"/>
                <a:gd name="connsiteY75" fmla="*/ 264289 h 522431"/>
                <a:gd name="connsiteX76" fmla="*/ 273744 w 601094"/>
                <a:gd name="connsiteY76" fmla="*/ 262831 h 522431"/>
                <a:gd name="connsiteX77" fmla="*/ 281787 w 601094"/>
                <a:gd name="connsiteY77" fmla="*/ 255781 h 522431"/>
                <a:gd name="connsiteX78" fmla="*/ 163192 w 601094"/>
                <a:gd name="connsiteY78" fmla="*/ 253367 h 522431"/>
                <a:gd name="connsiteX79" fmla="*/ 179751 w 601094"/>
                <a:gd name="connsiteY79" fmla="*/ 264794 h 522431"/>
                <a:gd name="connsiteX80" fmla="*/ 176829 w 601094"/>
                <a:gd name="connsiteY80" fmla="*/ 354508 h 522431"/>
                <a:gd name="connsiteX81" fmla="*/ 177073 w 601094"/>
                <a:gd name="connsiteY81" fmla="*/ 422341 h 522431"/>
                <a:gd name="connsiteX82" fmla="*/ 176099 w 601094"/>
                <a:gd name="connsiteY82" fmla="*/ 457108 h 522431"/>
                <a:gd name="connsiteX83" fmla="*/ 132996 w 601094"/>
                <a:gd name="connsiteY83" fmla="*/ 460755 h 522431"/>
                <a:gd name="connsiteX84" fmla="*/ 130074 w 601094"/>
                <a:gd name="connsiteY84" fmla="*/ 457838 h 522431"/>
                <a:gd name="connsiteX85" fmla="*/ 132266 w 601094"/>
                <a:gd name="connsiteY85" fmla="*/ 255312 h 522431"/>
                <a:gd name="connsiteX86" fmla="*/ 136406 w 601094"/>
                <a:gd name="connsiteY86" fmla="*/ 255798 h 522431"/>
                <a:gd name="connsiteX87" fmla="*/ 141519 w 601094"/>
                <a:gd name="connsiteY87" fmla="*/ 253610 h 522431"/>
                <a:gd name="connsiteX88" fmla="*/ 163192 w 601094"/>
                <a:gd name="connsiteY88" fmla="*/ 253367 h 522431"/>
                <a:gd name="connsiteX89" fmla="*/ 15157 w 601094"/>
                <a:gd name="connsiteY89" fmla="*/ 218612 h 522431"/>
                <a:gd name="connsiteX90" fmla="*/ 20027 w 601094"/>
                <a:gd name="connsiteY90" fmla="*/ 391686 h 522431"/>
                <a:gd name="connsiteX91" fmla="*/ 17592 w 601094"/>
                <a:gd name="connsiteY91" fmla="*/ 493293 h 522431"/>
                <a:gd name="connsiteX92" fmla="*/ 79445 w 601094"/>
                <a:gd name="connsiteY92" fmla="*/ 475791 h 522431"/>
                <a:gd name="connsiteX93" fmla="*/ 83585 w 601094"/>
                <a:gd name="connsiteY93" fmla="*/ 475548 h 522431"/>
                <a:gd name="connsiteX94" fmla="*/ 373855 w 601094"/>
                <a:gd name="connsiteY94" fmla="*/ 479438 h 522431"/>
                <a:gd name="connsiteX95" fmla="*/ 582061 w 601094"/>
                <a:gd name="connsiteY95" fmla="*/ 507149 h 522431"/>
                <a:gd name="connsiteX96" fmla="*/ 588879 w 601094"/>
                <a:gd name="connsiteY96" fmla="*/ 508607 h 522431"/>
                <a:gd name="connsiteX97" fmla="*/ 582791 w 601094"/>
                <a:gd name="connsiteY97" fmla="*/ 365433 h 522431"/>
                <a:gd name="connsiteX98" fmla="*/ 581817 w 601094"/>
                <a:gd name="connsiteY98" fmla="*/ 243893 h 522431"/>
                <a:gd name="connsiteX99" fmla="*/ 479541 w 601094"/>
                <a:gd name="connsiteY99" fmla="*/ 244622 h 522431"/>
                <a:gd name="connsiteX100" fmla="*/ 471505 w 601094"/>
                <a:gd name="connsiteY100" fmla="*/ 233683 h 522431"/>
                <a:gd name="connsiteX101" fmla="*/ 471992 w 601094"/>
                <a:gd name="connsiteY101" fmla="*/ 232711 h 522431"/>
                <a:gd name="connsiteX102" fmla="*/ 265734 w 601094"/>
                <a:gd name="connsiteY102" fmla="*/ 227849 h 522431"/>
                <a:gd name="connsiteX103" fmla="*/ 119138 w 601094"/>
                <a:gd name="connsiteY103" fmla="*/ 222988 h 522431"/>
                <a:gd name="connsiteX104" fmla="*/ 126200 w 601094"/>
                <a:gd name="connsiteY104" fmla="*/ 240003 h 522431"/>
                <a:gd name="connsiteX105" fmla="*/ 126687 w 601094"/>
                <a:gd name="connsiteY105" fmla="*/ 242920 h 522431"/>
                <a:gd name="connsiteX106" fmla="*/ 126200 w 601094"/>
                <a:gd name="connsiteY106" fmla="*/ 248268 h 522431"/>
                <a:gd name="connsiteX107" fmla="*/ 69461 w 601094"/>
                <a:gd name="connsiteY107" fmla="*/ 258721 h 522431"/>
                <a:gd name="connsiteX108" fmla="*/ 15157 w 601094"/>
                <a:gd name="connsiteY108" fmla="*/ 218612 h 522431"/>
                <a:gd name="connsiteX109" fmla="*/ 300922 w 601094"/>
                <a:gd name="connsiteY109" fmla="*/ 127898 h 522431"/>
                <a:gd name="connsiteX110" fmla="*/ 259890 w 601094"/>
                <a:gd name="connsiteY110" fmla="*/ 137666 h 522431"/>
                <a:gd name="connsiteX111" fmla="*/ 169546 w 601094"/>
                <a:gd name="connsiteY111" fmla="*/ 180449 h 522431"/>
                <a:gd name="connsiteX112" fmla="*/ 119138 w 601094"/>
                <a:gd name="connsiteY112" fmla="*/ 208160 h 522431"/>
                <a:gd name="connsiteX113" fmla="*/ 288868 w 601094"/>
                <a:gd name="connsiteY113" fmla="*/ 212292 h 522431"/>
                <a:gd name="connsiteX114" fmla="*/ 479541 w 601094"/>
                <a:gd name="connsiteY114" fmla="*/ 214966 h 522431"/>
                <a:gd name="connsiteX115" fmla="*/ 420367 w 601094"/>
                <a:gd name="connsiteY115" fmla="*/ 166593 h 522431"/>
                <a:gd name="connsiteX116" fmla="*/ 300922 w 601094"/>
                <a:gd name="connsiteY116" fmla="*/ 127898 h 522431"/>
                <a:gd name="connsiteX117" fmla="*/ 304940 w 601094"/>
                <a:gd name="connsiteY117" fmla="*/ 19043 h 522431"/>
                <a:gd name="connsiteX118" fmla="*/ 305671 w 601094"/>
                <a:gd name="connsiteY118" fmla="*/ 25606 h 522431"/>
                <a:gd name="connsiteX119" fmla="*/ 320282 w 601094"/>
                <a:gd name="connsiteY119" fmla="*/ 28766 h 522431"/>
                <a:gd name="connsiteX120" fmla="*/ 311271 w 601094"/>
                <a:gd name="connsiteY120" fmla="*/ 22932 h 522431"/>
                <a:gd name="connsiteX121" fmla="*/ 304940 w 601094"/>
                <a:gd name="connsiteY121" fmla="*/ 19043 h 522431"/>
                <a:gd name="connsiteX122" fmla="*/ 296417 w 601094"/>
                <a:gd name="connsiteY122" fmla="*/ 113 h 522431"/>
                <a:gd name="connsiteX123" fmla="*/ 302992 w 601094"/>
                <a:gd name="connsiteY123" fmla="*/ 4458 h 522431"/>
                <a:gd name="connsiteX124" fmla="*/ 302992 w 601094"/>
                <a:gd name="connsiteY124" fmla="*/ 4701 h 522431"/>
                <a:gd name="connsiteX125" fmla="*/ 323691 w 601094"/>
                <a:gd name="connsiteY125" fmla="*/ 12723 h 522431"/>
                <a:gd name="connsiteX126" fmla="*/ 355835 w 601094"/>
                <a:gd name="connsiteY126" fmla="*/ 31197 h 522431"/>
                <a:gd name="connsiteX127" fmla="*/ 351451 w 601094"/>
                <a:gd name="connsiteY127" fmla="*/ 47727 h 522431"/>
                <a:gd name="connsiteX128" fmla="*/ 306888 w 601094"/>
                <a:gd name="connsiteY128" fmla="*/ 47970 h 522431"/>
                <a:gd name="connsiteX129" fmla="*/ 302018 w 601094"/>
                <a:gd name="connsiteY129" fmla="*/ 104851 h 522431"/>
                <a:gd name="connsiteX130" fmla="*/ 388222 w 601094"/>
                <a:gd name="connsiteY130" fmla="*/ 131832 h 522431"/>
                <a:gd name="connsiteX131" fmla="*/ 491960 w 601094"/>
                <a:gd name="connsiteY131" fmla="*/ 235385 h 522431"/>
                <a:gd name="connsiteX132" fmla="*/ 583035 w 601094"/>
                <a:gd name="connsiteY132" fmla="*/ 217640 h 522431"/>
                <a:gd name="connsiteX133" fmla="*/ 596185 w 601094"/>
                <a:gd name="connsiteY133" fmla="*/ 224203 h 522431"/>
                <a:gd name="connsiteX134" fmla="*/ 598376 w 601094"/>
                <a:gd name="connsiteY134" fmla="*/ 229551 h 522431"/>
                <a:gd name="connsiteX135" fmla="*/ 599107 w 601094"/>
                <a:gd name="connsiteY135" fmla="*/ 403840 h 522431"/>
                <a:gd name="connsiteX136" fmla="*/ 591558 w 601094"/>
                <a:gd name="connsiteY136" fmla="*/ 516629 h 522431"/>
                <a:gd name="connsiteX137" fmla="*/ 585470 w 601094"/>
                <a:gd name="connsiteY137" fmla="*/ 519546 h 522431"/>
                <a:gd name="connsiteX138" fmla="*/ 577677 w 601094"/>
                <a:gd name="connsiteY138" fmla="*/ 522220 h 522431"/>
                <a:gd name="connsiteX139" fmla="*/ 449101 w 601094"/>
                <a:gd name="connsiteY139" fmla="*/ 489890 h 522431"/>
                <a:gd name="connsiteX140" fmla="*/ 323934 w 601094"/>
                <a:gd name="connsiteY140" fmla="*/ 501558 h 522431"/>
                <a:gd name="connsiteX141" fmla="*/ 89429 w 601094"/>
                <a:gd name="connsiteY141" fmla="*/ 487459 h 522431"/>
                <a:gd name="connsiteX142" fmla="*/ 84072 w 601094"/>
                <a:gd name="connsiteY142" fmla="*/ 492564 h 522431"/>
                <a:gd name="connsiteX143" fmla="*/ 12966 w 601094"/>
                <a:gd name="connsiteY143" fmla="*/ 518817 h 522431"/>
                <a:gd name="connsiteX144" fmla="*/ 4686 w 601094"/>
                <a:gd name="connsiteY144" fmla="*/ 512497 h 522431"/>
                <a:gd name="connsiteX145" fmla="*/ 7121 w 601094"/>
                <a:gd name="connsiteY145" fmla="*/ 310497 h 522431"/>
                <a:gd name="connsiteX146" fmla="*/ 6878 w 601094"/>
                <a:gd name="connsiteY146" fmla="*/ 210834 h 522431"/>
                <a:gd name="connsiteX147" fmla="*/ 15888 w 601094"/>
                <a:gd name="connsiteY147" fmla="*/ 212535 h 522431"/>
                <a:gd name="connsiteX148" fmla="*/ 66782 w 601094"/>
                <a:gd name="connsiteY148" fmla="*/ 247296 h 522431"/>
                <a:gd name="connsiteX149" fmla="*/ 115485 w 601094"/>
                <a:gd name="connsiteY149" fmla="*/ 242434 h 522431"/>
                <a:gd name="connsiteX150" fmla="*/ 85046 w 601094"/>
                <a:gd name="connsiteY150" fmla="*/ 211806 h 522431"/>
                <a:gd name="connsiteX151" fmla="*/ 88212 w 601094"/>
                <a:gd name="connsiteY151" fmla="*/ 200138 h 522431"/>
                <a:gd name="connsiteX152" fmla="*/ 274014 w 601094"/>
                <a:gd name="connsiteY152" fmla="*/ 111171 h 522431"/>
                <a:gd name="connsiteX153" fmla="*/ 292521 w 601094"/>
                <a:gd name="connsiteY153" fmla="*/ 105580 h 522431"/>
                <a:gd name="connsiteX154" fmla="*/ 290329 w 601094"/>
                <a:gd name="connsiteY154" fmla="*/ 40434 h 522431"/>
                <a:gd name="connsiteX155" fmla="*/ 290086 w 601094"/>
                <a:gd name="connsiteY155" fmla="*/ 29009 h 522431"/>
                <a:gd name="connsiteX156" fmla="*/ 290573 w 601094"/>
                <a:gd name="connsiteY156" fmla="*/ 6160 h 522431"/>
                <a:gd name="connsiteX157" fmla="*/ 296417 w 601094"/>
                <a:gd name="connsiteY157" fmla="*/ 113 h 52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601094" h="522431">
                  <a:moveTo>
                    <a:pt x="427885" y="274980"/>
                  </a:moveTo>
                  <a:cubicBezTo>
                    <a:pt x="432025" y="289568"/>
                    <a:pt x="431782" y="309261"/>
                    <a:pt x="432269" y="321660"/>
                  </a:cubicBezTo>
                  <a:cubicBezTo>
                    <a:pt x="433730" y="357156"/>
                    <a:pt x="437139" y="394111"/>
                    <a:pt x="431295" y="429121"/>
                  </a:cubicBezTo>
                  <a:cubicBezTo>
                    <a:pt x="427885" y="449300"/>
                    <a:pt x="455403" y="436171"/>
                    <a:pt x="453455" y="417208"/>
                  </a:cubicBezTo>
                  <a:cubicBezTo>
                    <a:pt x="451020" y="394840"/>
                    <a:pt x="449802" y="372230"/>
                    <a:pt x="448585" y="349619"/>
                  </a:cubicBezTo>
                  <a:cubicBezTo>
                    <a:pt x="447611" y="333330"/>
                    <a:pt x="446637" y="317527"/>
                    <a:pt x="448585" y="301238"/>
                  </a:cubicBezTo>
                  <a:cubicBezTo>
                    <a:pt x="450533" y="282760"/>
                    <a:pt x="446880" y="275224"/>
                    <a:pt x="427885" y="274980"/>
                  </a:cubicBezTo>
                  <a:close/>
                  <a:moveTo>
                    <a:pt x="352921" y="272822"/>
                  </a:moveTo>
                  <a:cubicBezTo>
                    <a:pt x="351217" y="305158"/>
                    <a:pt x="355112" y="339439"/>
                    <a:pt x="354868" y="371774"/>
                  </a:cubicBezTo>
                  <a:cubicBezTo>
                    <a:pt x="354868" y="389279"/>
                    <a:pt x="353651" y="405812"/>
                    <a:pt x="351947" y="423317"/>
                  </a:cubicBezTo>
                  <a:cubicBezTo>
                    <a:pt x="350000" y="446170"/>
                    <a:pt x="359980" y="444468"/>
                    <a:pt x="378481" y="441065"/>
                  </a:cubicBezTo>
                  <a:cubicBezTo>
                    <a:pt x="393817" y="438390"/>
                    <a:pt x="387488" y="426477"/>
                    <a:pt x="386514" y="411647"/>
                  </a:cubicBezTo>
                  <a:cubicBezTo>
                    <a:pt x="385540" y="395357"/>
                    <a:pt x="384323" y="378825"/>
                    <a:pt x="385297" y="362535"/>
                  </a:cubicBezTo>
                  <a:cubicBezTo>
                    <a:pt x="386514" y="342356"/>
                    <a:pt x="388948" y="321690"/>
                    <a:pt x="388461" y="301511"/>
                  </a:cubicBezTo>
                  <a:cubicBezTo>
                    <a:pt x="387974" y="273552"/>
                    <a:pt x="380428" y="274038"/>
                    <a:pt x="356816" y="273795"/>
                  </a:cubicBezTo>
                  <a:cubicBezTo>
                    <a:pt x="355112" y="273795"/>
                    <a:pt x="353895" y="273309"/>
                    <a:pt x="352921" y="272822"/>
                  </a:cubicBezTo>
                  <a:close/>
                  <a:moveTo>
                    <a:pt x="276425" y="271096"/>
                  </a:moveTo>
                  <a:cubicBezTo>
                    <a:pt x="286174" y="306831"/>
                    <a:pt x="280325" y="345969"/>
                    <a:pt x="279350" y="382676"/>
                  </a:cubicBezTo>
                  <a:cubicBezTo>
                    <a:pt x="278862" y="397748"/>
                    <a:pt x="278131" y="413063"/>
                    <a:pt x="278131" y="427892"/>
                  </a:cubicBezTo>
                  <a:cubicBezTo>
                    <a:pt x="278131" y="449041"/>
                    <a:pt x="279350" y="450986"/>
                    <a:pt x="302017" y="447096"/>
                  </a:cubicBezTo>
                  <a:cubicBezTo>
                    <a:pt x="317128" y="444422"/>
                    <a:pt x="309085" y="407715"/>
                    <a:pt x="308841" y="393859"/>
                  </a:cubicBezTo>
                  <a:cubicBezTo>
                    <a:pt x="308841" y="369792"/>
                    <a:pt x="308353" y="345483"/>
                    <a:pt x="309816" y="321660"/>
                  </a:cubicBezTo>
                  <a:cubicBezTo>
                    <a:pt x="310547" y="308289"/>
                    <a:pt x="314690" y="291759"/>
                    <a:pt x="313472" y="278875"/>
                  </a:cubicBezTo>
                  <a:cubicBezTo>
                    <a:pt x="312497" y="266477"/>
                    <a:pt x="288855" y="273041"/>
                    <a:pt x="281787" y="273041"/>
                  </a:cubicBezTo>
                  <a:cubicBezTo>
                    <a:pt x="279594" y="273041"/>
                    <a:pt x="277888" y="272068"/>
                    <a:pt x="276425" y="271096"/>
                  </a:cubicBezTo>
                  <a:close/>
                  <a:moveTo>
                    <a:pt x="207982" y="270139"/>
                  </a:moveTo>
                  <a:cubicBezTo>
                    <a:pt x="205060" y="301985"/>
                    <a:pt x="210174" y="339421"/>
                    <a:pt x="212122" y="371024"/>
                  </a:cubicBezTo>
                  <a:cubicBezTo>
                    <a:pt x="213339" y="390471"/>
                    <a:pt x="214800" y="409433"/>
                    <a:pt x="213826" y="428880"/>
                  </a:cubicBezTo>
                  <a:cubicBezTo>
                    <a:pt x="209687" y="437632"/>
                    <a:pt x="211635" y="443952"/>
                    <a:pt x="219427" y="447842"/>
                  </a:cubicBezTo>
                  <a:cubicBezTo>
                    <a:pt x="226732" y="450030"/>
                    <a:pt x="232576" y="448571"/>
                    <a:pt x="237689" y="443709"/>
                  </a:cubicBezTo>
                  <a:cubicBezTo>
                    <a:pt x="237933" y="410891"/>
                    <a:pt x="236472" y="377830"/>
                    <a:pt x="236472" y="345013"/>
                  </a:cubicBezTo>
                  <a:cubicBezTo>
                    <a:pt x="236228" y="330670"/>
                    <a:pt x="236715" y="316570"/>
                    <a:pt x="237446" y="302228"/>
                  </a:cubicBezTo>
                  <a:cubicBezTo>
                    <a:pt x="238663" y="279620"/>
                    <a:pt x="232819" y="274515"/>
                    <a:pt x="213339" y="272570"/>
                  </a:cubicBezTo>
                  <a:cubicBezTo>
                    <a:pt x="211148" y="272327"/>
                    <a:pt x="209200" y="271355"/>
                    <a:pt x="207982" y="270139"/>
                  </a:cubicBezTo>
                  <a:close/>
                  <a:moveTo>
                    <a:pt x="167332" y="268198"/>
                  </a:moveTo>
                  <a:cubicBezTo>
                    <a:pt x="169037" y="272817"/>
                    <a:pt x="147120" y="270629"/>
                    <a:pt x="141519" y="270872"/>
                  </a:cubicBezTo>
                  <a:cubicBezTo>
                    <a:pt x="139571" y="270872"/>
                    <a:pt x="138110" y="270386"/>
                    <a:pt x="136893" y="269657"/>
                  </a:cubicBezTo>
                  <a:cubicBezTo>
                    <a:pt x="138354" y="310259"/>
                    <a:pt x="141276" y="350861"/>
                    <a:pt x="141032" y="391464"/>
                  </a:cubicBezTo>
                  <a:cubicBezTo>
                    <a:pt x="141032" y="409698"/>
                    <a:pt x="141763" y="428176"/>
                    <a:pt x="138354" y="445924"/>
                  </a:cubicBezTo>
                  <a:cubicBezTo>
                    <a:pt x="134701" y="464645"/>
                    <a:pt x="170011" y="452002"/>
                    <a:pt x="167332" y="431823"/>
                  </a:cubicBezTo>
                  <a:cubicBezTo>
                    <a:pt x="162705" y="395354"/>
                    <a:pt x="165384" y="358641"/>
                    <a:pt x="168793" y="322172"/>
                  </a:cubicBezTo>
                  <a:cubicBezTo>
                    <a:pt x="170498" y="304910"/>
                    <a:pt x="173907" y="284974"/>
                    <a:pt x="167332" y="268198"/>
                  </a:cubicBezTo>
                  <a:close/>
                  <a:moveTo>
                    <a:pt x="424963" y="258205"/>
                  </a:moveTo>
                  <a:cubicBezTo>
                    <a:pt x="464414" y="252613"/>
                    <a:pt x="474155" y="272063"/>
                    <a:pt x="470015" y="309504"/>
                  </a:cubicBezTo>
                  <a:cubicBezTo>
                    <a:pt x="466362" y="340137"/>
                    <a:pt x="467336" y="372959"/>
                    <a:pt x="468797" y="403836"/>
                  </a:cubicBezTo>
                  <a:cubicBezTo>
                    <a:pt x="469284" y="414047"/>
                    <a:pt x="476346" y="438116"/>
                    <a:pt x="467336" y="447112"/>
                  </a:cubicBezTo>
                  <a:cubicBezTo>
                    <a:pt x="455160" y="459511"/>
                    <a:pt x="414248" y="458782"/>
                    <a:pt x="417658" y="434469"/>
                  </a:cubicBezTo>
                  <a:cubicBezTo>
                    <a:pt x="422528" y="402377"/>
                    <a:pt x="418875" y="368097"/>
                    <a:pt x="418632" y="335761"/>
                  </a:cubicBezTo>
                  <a:cubicBezTo>
                    <a:pt x="418632" y="314123"/>
                    <a:pt x="420823" y="288838"/>
                    <a:pt x="415222" y="267687"/>
                  </a:cubicBezTo>
                  <a:cubicBezTo>
                    <a:pt x="414492" y="264526"/>
                    <a:pt x="416927" y="262581"/>
                    <a:pt x="419362" y="262824"/>
                  </a:cubicBezTo>
                  <a:cubicBezTo>
                    <a:pt x="420336" y="260393"/>
                    <a:pt x="422041" y="258691"/>
                    <a:pt x="424963" y="258205"/>
                  </a:cubicBezTo>
                  <a:close/>
                  <a:moveTo>
                    <a:pt x="356816" y="257749"/>
                  </a:moveTo>
                  <a:cubicBezTo>
                    <a:pt x="368500" y="258235"/>
                    <a:pt x="380428" y="258478"/>
                    <a:pt x="392356" y="258478"/>
                  </a:cubicBezTo>
                  <a:cubicBezTo>
                    <a:pt x="395034" y="258478"/>
                    <a:pt x="398198" y="260423"/>
                    <a:pt x="398685" y="263340"/>
                  </a:cubicBezTo>
                  <a:cubicBezTo>
                    <a:pt x="408179" y="315126"/>
                    <a:pt x="399415" y="371045"/>
                    <a:pt x="400876" y="423803"/>
                  </a:cubicBezTo>
                  <a:cubicBezTo>
                    <a:pt x="401606" y="455652"/>
                    <a:pt x="396738" y="452248"/>
                    <a:pt x="366066" y="455652"/>
                  </a:cubicBezTo>
                  <a:cubicBezTo>
                    <a:pt x="335638" y="459299"/>
                    <a:pt x="336611" y="437418"/>
                    <a:pt x="340019" y="412133"/>
                  </a:cubicBezTo>
                  <a:cubicBezTo>
                    <a:pt x="346835" y="362292"/>
                    <a:pt x="337585" y="310507"/>
                    <a:pt x="344401" y="260909"/>
                  </a:cubicBezTo>
                  <a:cubicBezTo>
                    <a:pt x="344888" y="257019"/>
                    <a:pt x="350000" y="256776"/>
                    <a:pt x="352434" y="258964"/>
                  </a:cubicBezTo>
                  <a:cubicBezTo>
                    <a:pt x="353651" y="258235"/>
                    <a:pt x="354868" y="257749"/>
                    <a:pt x="356816" y="257749"/>
                  </a:cubicBezTo>
                  <a:close/>
                  <a:moveTo>
                    <a:pt x="213339" y="256040"/>
                  </a:moveTo>
                  <a:cubicBezTo>
                    <a:pt x="251569" y="254095"/>
                    <a:pt x="255709" y="265277"/>
                    <a:pt x="252787" y="302228"/>
                  </a:cubicBezTo>
                  <a:cubicBezTo>
                    <a:pt x="248891" y="352548"/>
                    <a:pt x="257170" y="404571"/>
                    <a:pt x="250595" y="454405"/>
                  </a:cubicBezTo>
                  <a:cubicBezTo>
                    <a:pt x="249865" y="458052"/>
                    <a:pt x="247673" y="461212"/>
                    <a:pt x="243290" y="461455"/>
                  </a:cubicBezTo>
                  <a:cubicBezTo>
                    <a:pt x="231602" y="461455"/>
                    <a:pt x="219670" y="461455"/>
                    <a:pt x="207738" y="461455"/>
                  </a:cubicBezTo>
                  <a:cubicBezTo>
                    <a:pt x="203842" y="461698"/>
                    <a:pt x="201407" y="458538"/>
                    <a:pt x="201164" y="454891"/>
                  </a:cubicBezTo>
                  <a:cubicBezTo>
                    <a:pt x="197755" y="418184"/>
                    <a:pt x="199216" y="379775"/>
                    <a:pt x="199459" y="342825"/>
                  </a:cubicBezTo>
                  <a:cubicBezTo>
                    <a:pt x="199459" y="318758"/>
                    <a:pt x="192885" y="288371"/>
                    <a:pt x="198972" y="265277"/>
                  </a:cubicBezTo>
                  <a:cubicBezTo>
                    <a:pt x="199703" y="262117"/>
                    <a:pt x="203355" y="261388"/>
                    <a:pt x="205790" y="262360"/>
                  </a:cubicBezTo>
                  <a:cubicBezTo>
                    <a:pt x="206521" y="259200"/>
                    <a:pt x="208956" y="256283"/>
                    <a:pt x="213339" y="256040"/>
                  </a:cubicBezTo>
                  <a:close/>
                  <a:moveTo>
                    <a:pt x="281787" y="255781"/>
                  </a:moveTo>
                  <a:cubicBezTo>
                    <a:pt x="310303" y="255052"/>
                    <a:pt x="331264" y="253107"/>
                    <a:pt x="327608" y="286897"/>
                  </a:cubicBezTo>
                  <a:cubicBezTo>
                    <a:pt x="322002" y="341350"/>
                    <a:pt x="323464" y="396533"/>
                    <a:pt x="323708" y="451472"/>
                  </a:cubicBezTo>
                  <a:cubicBezTo>
                    <a:pt x="323708" y="455605"/>
                    <a:pt x="320540" y="457793"/>
                    <a:pt x="316884" y="458279"/>
                  </a:cubicBezTo>
                  <a:cubicBezTo>
                    <a:pt x="292755" y="461196"/>
                    <a:pt x="262533" y="469461"/>
                    <a:pt x="262533" y="435914"/>
                  </a:cubicBezTo>
                  <a:cubicBezTo>
                    <a:pt x="262533" y="379030"/>
                    <a:pt x="264726" y="321173"/>
                    <a:pt x="267895" y="264289"/>
                  </a:cubicBezTo>
                  <a:cubicBezTo>
                    <a:pt x="268138" y="260886"/>
                    <a:pt x="272038" y="260157"/>
                    <a:pt x="273744" y="262831"/>
                  </a:cubicBezTo>
                  <a:cubicBezTo>
                    <a:pt x="274475" y="259184"/>
                    <a:pt x="277156" y="255781"/>
                    <a:pt x="281787" y="255781"/>
                  </a:cubicBezTo>
                  <a:close/>
                  <a:moveTo>
                    <a:pt x="163192" y="253367"/>
                  </a:moveTo>
                  <a:cubicBezTo>
                    <a:pt x="171289" y="254339"/>
                    <a:pt x="178534" y="257257"/>
                    <a:pt x="179751" y="264794"/>
                  </a:cubicBezTo>
                  <a:cubicBezTo>
                    <a:pt x="184135" y="295428"/>
                    <a:pt x="177560" y="323631"/>
                    <a:pt x="176829" y="354508"/>
                  </a:cubicBezTo>
                  <a:cubicBezTo>
                    <a:pt x="176342" y="377119"/>
                    <a:pt x="174151" y="399730"/>
                    <a:pt x="177073" y="422341"/>
                  </a:cubicBezTo>
                  <a:cubicBezTo>
                    <a:pt x="178534" y="434254"/>
                    <a:pt x="180482" y="445438"/>
                    <a:pt x="176099" y="457108"/>
                  </a:cubicBezTo>
                  <a:cubicBezTo>
                    <a:pt x="171472" y="470237"/>
                    <a:pt x="141276" y="461484"/>
                    <a:pt x="132996" y="460755"/>
                  </a:cubicBezTo>
                  <a:cubicBezTo>
                    <a:pt x="131535" y="460755"/>
                    <a:pt x="130074" y="459539"/>
                    <a:pt x="130074" y="457838"/>
                  </a:cubicBezTo>
                  <a:cubicBezTo>
                    <a:pt x="132266" y="392193"/>
                    <a:pt x="117168" y="319255"/>
                    <a:pt x="132266" y="255312"/>
                  </a:cubicBezTo>
                  <a:cubicBezTo>
                    <a:pt x="132996" y="253124"/>
                    <a:pt x="136162" y="253610"/>
                    <a:pt x="136406" y="255798"/>
                  </a:cubicBezTo>
                  <a:cubicBezTo>
                    <a:pt x="137623" y="254583"/>
                    <a:pt x="139328" y="253853"/>
                    <a:pt x="141519" y="253610"/>
                  </a:cubicBezTo>
                  <a:cubicBezTo>
                    <a:pt x="146146" y="253367"/>
                    <a:pt x="155096" y="252394"/>
                    <a:pt x="163192" y="253367"/>
                  </a:cubicBezTo>
                  <a:close/>
                  <a:moveTo>
                    <a:pt x="15157" y="218612"/>
                  </a:moveTo>
                  <a:cubicBezTo>
                    <a:pt x="5904" y="271847"/>
                    <a:pt x="21002" y="337722"/>
                    <a:pt x="20027" y="391686"/>
                  </a:cubicBezTo>
                  <a:cubicBezTo>
                    <a:pt x="19297" y="425474"/>
                    <a:pt x="17592" y="459505"/>
                    <a:pt x="17592" y="493293"/>
                  </a:cubicBezTo>
                  <a:cubicBezTo>
                    <a:pt x="17592" y="505933"/>
                    <a:pt x="71653" y="478222"/>
                    <a:pt x="79445" y="475791"/>
                  </a:cubicBezTo>
                  <a:cubicBezTo>
                    <a:pt x="80906" y="475305"/>
                    <a:pt x="82367" y="475305"/>
                    <a:pt x="83585" y="475548"/>
                  </a:cubicBezTo>
                  <a:cubicBezTo>
                    <a:pt x="180991" y="476278"/>
                    <a:pt x="276205" y="489890"/>
                    <a:pt x="373855" y="479438"/>
                  </a:cubicBezTo>
                  <a:cubicBezTo>
                    <a:pt x="455920" y="470687"/>
                    <a:pt x="510954" y="465825"/>
                    <a:pt x="582061" y="507149"/>
                  </a:cubicBezTo>
                  <a:cubicBezTo>
                    <a:pt x="584252" y="505933"/>
                    <a:pt x="586931" y="506177"/>
                    <a:pt x="588879" y="508607"/>
                  </a:cubicBezTo>
                  <a:cubicBezTo>
                    <a:pt x="566232" y="478708"/>
                    <a:pt x="581817" y="399707"/>
                    <a:pt x="582791" y="365433"/>
                  </a:cubicBezTo>
                  <a:cubicBezTo>
                    <a:pt x="584009" y="324839"/>
                    <a:pt x="584009" y="284487"/>
                    <a:pt x="581817" y="243893"/>
                  </a:cubicBezTo>
                  <a:cubicBezTo>
                    <a:pt x="554300" y="264068"/>
                    <a:pt x="507302" y="259936"/>
                    <a:pt x="479541" y="244622"/>
                  </a:cubicBezTo>
                  <a:cubicBezTo>
                    <a:pt x="473940" y="246080"/>
                    <a:pt x="467365" y="238788"/>
                    <a:pt x="471505" y="233683"/>
                  </a:cubicBezTo>
                  <a:cubicBezTo>
                    <a:pt x="471748" y="233197"/>
                    <a:pt x="471748" y="232954"/>
                    <a:pt x="471992" y="232711"/>
                  </a:cubicBezTo>
                  <a:cubicBezTo>
                    <a:pt x="405512" y="223717"/>
                    <a:pt x="332944" y="230766"/>
                    <a:pt x="265734" y="227849"/>
                  </a:cubicBezTo>
                  <a:cubicBezTo>
                    <a:pt x="217762" y="225662"/>
                    <a:pt x="167598" y="221043"/>
                    <a:pt x="119138" y="222988"/>
                  </a:cubicBezTo>
                  <a:cubicBezTo>
                    <a:pt x="120599" y="227849"/>
                    <a:pt x="122791" y="233440"/>
                    <a:pt x="126200" y="240003"/>
                  </a:cubicBezTo>
                  <a:cubicBezTo>
                    <a:pt x="126687" y="240976"/>
                    <a:pt x="126687" y="241948"/>
                    <a:pt x="126687" y="242920"/>
                  </a:cubicBezTo>
                  <a:cubicBezTo>
                    <a:pt x="127661" y="244379"/>
                    <a:pt x="127905" y="246566"/>
                    <a:pt x="126200" y="248268"/>
                  </a:cubicBezTo>
                  <a:cubicBezTo>
                    <a:pt x="112563" y="261151"/>
                    <a:pt x="86994" y="262610"/>
                    <a:pt x="69461" y="258721"/>
                  </a:cubicBezTo>
                  <a:cubicBezTo>
                    <a:pt x="45110" y="253616"/>
                    <a:pt x="31473" y="235871"/>
                    <a:pt x="15157" y="218612"/>
                  </a:cubicBezTo>
                  <a:close/>
                  <a:moveTo>
                    <a:pt x="300922" y="127898"/>
                  </a:moveTo>
                  <a:cubicBezTo>
                    <a:pt x="287057" y="128201"/>
                    <a:pt x="273283" y="131103"/>
                    <a:pt x="259890" y="137666"/>
                  </a:cubicBezTo>
                  <a:cubicBezTo>
                    <a:pt x="230181" y="152251"/>
                    <a:pt x="200229" y="167808"/>
                    <a:pt x="169546" y="180449"/>
                  </a:cubicBezTo>
                  <a:cubicBezTo>
                    <a:pt x="143490" y="191144"/>
                    <a:pt x="124008" y="195276"/>
                    <a:pt x="119138" y="208160"/>
                  </a:cubicBezTo>
                  <a:cubicBezTo>
                    <a:pt x="173198" y="199409"/>
                    <a:pt x="235782" y="209618"/>
                    <a:pt x="288868" y="212292"/>
                  </a:cubicBezTo>
                  <a:cubicBezTo>
                    <a:pt x="351451" y="215209"/>
                    <a:pt x="417932" y="207431"/>
                    <a:pt x="479541" y="214966"/>
                  </a:cubicBezTo>
                  <a:cubicBezTo>
                    <a:pt x="481732" y="190415"/>
                    <a:pt x="443501" y="177532"/>
                    <a:pt x="420367" y="166593"/>
                  </a:cubicBezTo>
                  <a:cubicBezTo>
                    <a:pt x="384935" y="149456"/>
                    <a:pt x="342518" y="126986"/>
                    <a:pt x="300922" y="127898"/>
                  </a:cubicBezTo>
                  <a:close/>
                  <a:moveTo>
                    <a:pt x="304940" y="19043"/>
                  </a:moveTo>
                  <a:cubicBezTo>
                    <a:pt x="305184" y="21231"/>
                    <a:pt x="305427" y="23419"/>
                    <a:pt x="305671" y="25606"/>
                  </a:cubicBezTo>
                  <a:cubicBezTo>
                    <a:pt x="310541" y="27308"/>
                    <a:pt x="315411" y="28280"/>
                    <a:pt x="320282" y="28766"/>
                  </a:cubicBezTo>
                  <a:cubicBezTo>
                    <a:pt x="317359" y="26822"/>
                    <a:pt x="314194" y="24877"/>
                    <a:pt x="311271" y="22932"/>
                  </a:cubicBezTo>
                  <a:cubicBezTo>
                    <a:pt x="309567" y="21717"/>
                    <a:pt x="307132" y="20502"/>
                    <a:pt x="304940" y="19043"/>
                  </a:cubicBezTo>
                  <a:close/>
                  <a:moveTo>
                    <a:pt x="296417" y="113"/>
                  </a:moveTo>
                  <a:cubicBezTo>
                    <a:pt x="299339" y="-403"/>
                    <a:pt x="302383" y="812"/>
                    <a:pt x="302992" y="4458"/>
                  </a:cubicBezTo>
                  <a:cubicBezTo>
                    <a:pt x="302992" y="4701"/>
                    <a:pt x="302992" y="4701"/>
                    <a:pt x="302992" y="4701"/>
                  </a:cubicBezTo>
                  <a:cubicBezTo>
                    <a:pt x="310054" y="5431"/>
                    <a:pt x="318090" y="10535"/>
                    <a:pt x="323691" y="12723"/>
                  </a:cubicBezTo>
                  <a:cubicBezTo>
                    <a:pt x="335136" y="17585"/>
                    <a:pt x="346338" y="23176"/>
                    <a:pt x="355835" y="31197"/>
                  </a:cubicBezTo>
                  <a:cubicBezTo>
                    <a:pt x="361192" y="35816"/>
                    <a:pt x="358757" y="46511"/>
                    <a:pt x="351451" y="47727"/>
                  </a:cubicBezTo>
                  <a:cubicBezTo>
                    <a:pt x="338302" y="49914"/>
                    <a:pt x="321499" y="51130"/>
                    <a:pt x="306888" y="47970"/>
                  </a:cubicBezTo>
                  <a:cubicBezTo>
                    <a:pt x="307375" y="67173"/>
                    <a:pt x="306158" y="86863"/>
                    <a:pt x="302018" y="104851"/>
                  </a:cubicBezTo>
                  <a:cubicBezTo>
                    <a:pt x="331727" y="105337"/>
                    <a:pt x="365819" y="122109"/>
                    <a:pt x="388222" y="131832"/>
                  </a:cubicBezTo>
                  <a:cubicBezTo>
                    <a:pt x="429620" y="149577"/>
                    <a:pt x="547238" y="184095"/>
                    <a:pt x="491960" y="235385"/>
                  </a:cubicBezTo>
                  <a:cubicBezTo>
                    <a:pt x="524348" y="245108"/>
                    <a:pt x="554300" y="233926"/>
                    <a:pt x="583035" y="217640"/>
                  </a:cubicBezTo>
                  <a:cubicBezTo>
                    <a:pt x="588879" y="214480"/>
                    <a:pt x="595454" y="218855"/>
                    <a:pt x="596185" y="224203"/>
                  </a:cubicBezTo>
                  <a:cubicBezTo>
                    <a:pt x="597402" y="225662"/>
                    <a:pt x="598376" y="227363"/>
                    <a:pt x="598376" y="229551"/>
                  </a:cubicBezTo>
                  <a:cubicBezTo>
                    <a:pt x="600811" y="287404"/>
                    <a:pt x="600081" y="345987"/>
                    <a:pt x="599107" y="403840"/>
                  </a:cubicBezTo>
                  <a:cubicBezTo>
                    <a:pt x="598620" y="440302"/>
                    <a:pt x="607386" y="482841"/>
                    <a:pt x="591558" y="516629"/>
                  </a:cubicBezTo>
                  <a:cubicBezTo>
                    <a:pt x="590584" y="518817"/>
                    <a:pt x="587905" y="519789"/>
                    <a:pt x="585470" y="519546"/>
                  </a:cubicBezTo>
                  <a:cubicBezTo>
                    <a:pt x="583765" y="521734"/>
                    <a:pt x="581087" y="522949"/>
                    <a:pt x="577677" y="522220"/>
                  </a:cubicBezTo>
                  <a:cubicBezTo>
                    <a:pt x="532871" y="510795"/>
                    <a:pt x="499996" y="485515"/>
                    <a:pt x="449101" y="489890"/>
                  </a:cubicBezTo>
                  <a:cubicBezTo>
                    <a:pt x="407460" y="493293"/>
                    <a:pt x="365819" y="499856"/>
                    <a:pt x="323934" y="501558"/>
                  </a:cubicBezTo>
                  <a:cubicBezTo>
                    <a:pt x="248445" y="504718"/>
                    <a:pt x="163458" y="506177"/>
                    <a:pt x="89429" y="487459"/>
                  </a:cubicBezTo>
                  <a:cubicBezTo>
                    <a:pt x="88455" y="489647"/>
                    <a:pt x="86751" y="491592"/>
                    <a:pt x="84072" y="492564"/>
                  </a:cubicBezTo>
                  <a:cubicBezTo>
                    <a:pt x="58990" y="501072"/>
                    <a:pt x="39265" y="515171"/>
                    <a:pt x="12966" y="518817"/>
                  </a:cubicBezTo>
                  <a:cubicBezTo>
                    <a:pt x="8582" y="519303"/>
                    <a:pt x="5173" y="517115"/>
                    <a:pt x="4686" y="512497"/>
                  </a:cubicBezTo>
                  <a:cubicBezTo>
                    <a:pt x="-915" y="445406"/>
                    <a:pt x="12235" y="377830"/>
                    <a:pt x="7121" y="310497"/>
                  </a:cubicBezTo>
                  <a:cubicBezTo>
                    <a:pt x="5173" y="283758"/>
                    <a:pt x="-7733" y="235628"/>
                    <a:pt x="6878" y="210834"/>
                  </a:cubicBezTo>
                  <a:cubicBezTo>
                    <a:pt x="9556" y="206458"/>
                    <a:pt x="15157" y="208403"/>
                    <a:pt x="15888" y="212535"/>
                  </a:cubicBezTo>
                  <a:cubicBezTo>
                    <a:pt x="32203" y="223960"/>
                    <a:pt x="46571" y="243406"/>
                    <a:pt x="66782" y="247296"/>
                  </a:cubicBezTo>
                  <a:cubicBezTo>
                    <a:pt x="84559" y="250699"/>
                    <a:pt x="99170" y="246323"/>
                    <a:pt x="115485" y="242434"/>
                  </a:cubicBezTo>
                  <a:cubicBezTo>
                    <a:pt x="103797" y="232711"/>
                    <a:pt x="94300" y="224446"/>
                    <a:pt x="85046" y="211806"/>
                  </a:cubicBezTo>
                  <a:cubicBezTo>
                    <a:pt x="82367" y="208160"/>
                    <a:pt x="84315" y="202326"/>
                    <a:pt x="88212" y="200138"/>
                  </a:cubicBezTo>
                  <a:cubicBezTo>
                    <a:pt x="148116" y="166836"/>
                    <a:pt x="213622" y="144473"/>
                    <a:pt x="274014" y="111171"/>
                  </a:cubicBezTo>
                  <a:cubicBezTo>
                    <a:pt x="279858" y="108011"/>
                    <a:pt x="285946" y="106309"/>
                    <a:pt x="292521" y="105580"/>
                  </a:cubicBezTo>
                  <a:cubicBezTo>
                    <a:pt x="292521" y="83946"/>
                    <a:pt x="290816" y="62068"/>
                    <a:pt x="290329" y="40434"/>
                  </a:cubicBezTo>
                  <a:cubicBezTo>
                    <a:pt x="287894" y="37031"/>
                    <a:pt x="288138" y="32656"/>
                    <a:pt x="290086" y="29009"/>
                  </a:cubicBezTo>
                  <a:cubicBezTo>
                    <a:pt x="289842" y="21474"/>
                    <a:pt x="290086" y="13695"/>
                    <a:pt x="290573" y="6160"/>
                  </a:cubicBezTo>
                  <a:cubicBezTo>
                    <a:pt x="290695" y="2878"/>
                    <a:pt x="293495" y="630"/>
                    <a:pt x="296417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67547" y="1028448"/>
            <a:ext cx="2487925" cy="1301351"/>
            <a:chOff x="32635" y="922594"/>
            <a:chExt cx="2487925" cy="1301351"/>
          </a:xfrm>
        </p:grpSpPr>
        <p:sp>
          <p:nvSpPr>
            <p:cNvPr id="32" name="文本框 31"/>
            <p:cNvSpPr txBox="1"/>
            <p:nvPr/>
          </p:nvSpPr>
          <p:spPr>
            <a:xfrm>
              <a:off x="432165" y="922594"/>
              <a:ext cx="1688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各平台打通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2635" y="1300615"/>
              <a:ext cx="248792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</a:rPr>
                <a:t>尝试跟各平台打通、和别人跨界合作，不要自己玩自己的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59918" y="4085810"/>
            <a:ext cx="2774625" cy="2431435"/>
            <a:chOff x="32635" y="900505"/>
            <a:chExt cx="2774625" cy="2431435"/>
          </a:xfrm>
        </p:grpSpPr>
        <p:sp>
          <p:nvSpPr>
            <p:cNvPr id="38" name="文本框 37"/>
            <p:cNvSpPr txBox="1"/>
            <p:nvPr/>
          </p:nvSpPr>
          <p:spPr>
            <a:xfrm>
              <a:off x="575514" y="900505"/>
              <a:ext cx="1688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塔尖客户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2635" y="1300615"/>
              <a:ext cx="2774625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积累塔尖用户，不一定是</a:t>
              </a: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KOL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，做社群管理，某种程度上其实群主也是塔尖。积累不错的塔尖用户，这些用户可以帮你分担很多细致工作，帮你管理其它用户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324794" y="4562863"/>
            <a:ext cx="3002271" cy="1877438"/>
            <a:chOff x="32635" y="900505"/>
            <a:chExt cx="3002271" cy="1877438"/>
          </a:xfrm>
        </p:grpSpPr>
        <p:sp>
          <p:nvSpPr>
            <p:cNvPr id="42" name="文本框 41"/>
            <p:cNvSpPr txBox="1"/>
            <p:nvPr/>
          </p:nvSpPr>
          <p:spPr>
            <a:xfrm>
              <a:off x="780128" y="900505"/>
              <a:ext cx="1507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放权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2635" y="1300615"/>
              <a:ext cx="3002271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一定要相信用户能做比较好的东西。放权是一种能力，就像公司里，放权给自己的下属，让团队去做一些比较有意义的事情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758416" y="1028448"/>
            <a:ext cx="3001882" cy="1051552"/>
            <a:chOff x="-73448" y="922594"/>
            <a:chExt cx="3001882" cy="1051552"/>
          </a:xfrm>
        </p:grpSpPr>
        <p:sp>
          <p:nvSpPr>
            <p:cNvPr id="45" name="文本框 44"/>
            <p:cNvSpPr txBox="1"/>
            <p:nvPr/>
          </p:nvSpPr>
          <p:spPr>
            <a:xfrm>
              <a:off x="583060" y="922594"/>
              <a:ext cx="1688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用户荣誉感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-73448" y="1327815"/>
              <a:ext cx="30018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</a:rPr>
                <a:t>在运营过程中，一定要把荣誉感交给用户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47" name="矩形 8"/>
          <p:cNvSpPr/>
          <p:nvPr/>
        </p:nvSpPr>
        <p:spPr>
          <a:xfrm>
            <a:off x="5758416" y="2189790"/>
            <a:ext cx="3001882" cy="1581587"/>
          </a:xfrm>
          <a:prstGeom prst="rect">
            <a:avLst/>
          </a:prstGeom>
          <a:noFill/>
          <a:ln w="9525">
            <a:solidFill>
              <a:srgbClr val="8496B0"/>
            </a:solidFill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4525F"/>
                </a:solidFill>
                <a:latin typeface="+mj-ea"/>
                <a:ea typeface="+mj-ea"/>
              </a:rPr>
              <a:t>例：</a:t>
            </a:r>
            <a:endParaRPr lang="en-US" altLang="zh-CN" dirty="0">
              <a:solidFill>
                <a:srgbClr val="44525F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4525F"/>
                </a:solidFill>
                <a:latin typeface="+mj-ea"/>
                <a:ea typeface="+mj-ea"/>
              </a:rPr>
              <a:t>做一个活动，适当跟用户讨论，借用户的嘴说出来。</a:t>
            </a:r>
            <a:endParaRPr lang="zh-CN" altLang="en-US" sz="1600" dirty="0">
              <a:solidFill>
                <a:srgbClr val="44525F"/>
              </a:solidFill>
              <a:latin typeface="+mj-ea"/>
              <a:ea typeface="+mj-ea"/>
            </a:endParaRPr>
          </a:p>
          <a:p>
            <a:pPr marL="285750" indent="-285750" eaLnBrk="0" hangingPunct="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44525F"/>
                </a:solidFill>
                <a:latin typeface="+mj-ea"/>
                <a:ea typeface="+mj-ea"/>
              </a:rPr>
              <a:t>让用户帮你想想办法，让用户有参与感。</a:t>
            </a:r>
            <a:endParaRPr lang="zh-CN" altLang="en-US" sz="1600" dirty="0">
              <a:solidFill>
                <a:srgbClr val="44525F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</a:extLst>
          </a:blip>
          <a:srcRect l="-66" b="-80"/>
          <a:stretch>
            <a:fillRect/>
          </a:stretch>
        </p:blipFill>
        <p:spPr>
          <a:xfrm>
            <a:off x="0" y="0"/>
            <a:ext cx="12192000" cy="70580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566174" y="2256860"/>
            <a:ext cx="5059652" cy="1400384"/>
            <a:chOff x="3566174" y="2442383"/>
            <a:chExt cx="5059652" cy="1400384"/>
          </a:xfrm>
        </p:grpSpPr>
        <p:sp>
          <p:nvSpPr>
            <p:cNvPr id="9" name="矩形 8"/>
            <p:cNvSpPr/>
            <p:nvPr/>
          </p:nvSpPr>
          <p:spPr>
            <a:xfrm>
              <a:off x="3566174" y="2442383"/>
              <a:ext cx="505965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dist"/>
              <a:r>
                <a:rPr lang="zh-CN" altLang="en-US" sz="7200" b="1" dirty="0">
                  <a:solidFill>
                    <a:srgbClr val="FFFFFF"/>
                  </a:solidFill>
                </a:rPr>
                <a:t>用户需求</a:t>
              </a:r>
              <a:endParaRPr lang="zh-CN" altLang="en-US" sz="7200" b="1" dirty="0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124420" y="3442657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000" b="1" dirty="0">
                  <a:solidFill>
                    <a:prstClr val="white"/>
                  </a:solidFill>
                  <a:latin typeface="微软雅黑 Light" panose="020B0502040204020203" charset="-122"/>
                </a:rPr>
                <a:t>The user needs</a:t>
              </a:r>
              <a:endParaRPr lang="en-US" altLang="zh-CN" sz="2000" b="1" dirty="0">
                <a:solidFill>
                  <a:prstClr val="white"/>
                </a:solidFill>
                <a:latin typeface="微软雅黑 Light" panose="020B0502040204020203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920181" y="2034049"/>
            <a:ext cx="6351638" cy="184600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şlïḑé"/>
          <p:cNvSpPr/>
          <p:nvPr/>
        </p:nvSpPr>
        <p:spPr bwMode="auto">
          <a:xfrm>
            <a:off x="669924" y="1123952"/>
            <a:ext cx="4936225" cy="5019673"/>
          </a:xfrm>
          <a:prstGeom prst="rect">
            <a:avLst/>
          </a:prstGeom>
          <a:blipFill>
            <a:blip r:embed="rId1" cstate="hqprint"/>
            <a:stretch>
              <a:fillRect/>
            </a:stretch>
          </a:blip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7" name="ïşḻíḑê"/>
          <p:cNvSpPr txBox="1"/>
          <p:nvPr/>
        </p:nvSpPr>
        <p:spPr bwMode="auto">
          <a:xfrm>
            <a:off x="669927" y="2980401"/>
            <a:ext cx="4936222" cy="897197"/>
          </a:xfrm>
          <a:prstGeom prst="rect">
            <a:avLst/>
          </a:prstGeom>
          <a:solidFill>
            <a:srgbClr val="ADB9CA">
              <a:alpha val="5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3200" b="1" dirty="0">
                <a:solidFill>
                  <a:schemeClr val="bg1"/>
                </a:solidFill>
              </a:rPr>
              <a:t>四大平台的基本运营手段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133725" y="1123952"/>
            <a:ext cx="0" cy="5019673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íšļíḓe"/>
          <p:cNvSpPr/>
          <p:nvPr/>
        </p:nvSpPr>
        <p:spPr bwMode="auto">
          <a:xfrm>
            <a:off x="6481277" y="1549951"/>
            <a:ext cx="630004" cy="630004"/>
          </a:xfrm>
          <a:prstGeom prst="ellipse">
            <a:avLst/>
          </a:prstGeom>
          <a:solidFill>
            <a:srgbClr val="8496B0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íṩľíďè"/>
          <p:cNvSpPr/>
          <p:nvPr/>
        </p:nvSpPr>
        <p:spPr bwMode="auto">
          <a:xfrm>
            <a:off x="6481277" y="2771819"/>
            <a:ext cx="630004" cy="630004"/>
          </a:xfrm>
          <a:prstGeom prst="ellipse">
            <a:avLst/>
          </a:prstGeom>
          <a:solidFill>
            <a:srgbClr val="8496B0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ïšlîḓé"/>
          <p:cNvSpPr/>
          <p:nvPr/>
        </p:nvSpPr>
        <p:spPr bwMode="auto">
          <a:xfrm>
            <a:off x="6481277" y="3993687"/>
            <a:ext cx="630004" cy="630004"/>
          </a:xfrm>
          <a:prstGeom prst="ellipse">
            <a:avLst/>
          </a:prstGeom>
          <a:solidFill>
            <a:srgbClr val="8496B0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iṣḻïďê"/>
          <p:cNvSpPr/>
          <p:nvPr/>
        </p:nvSpPr>
        <p:spPr bwMode="auto">
          <a:xfrm>
            <a:off x="6481277" y="5215555"/>
            <a:ext cx="630004" cy="630004"/>
          </a:xfrm>
          <a:prstGeom prst="ellipse">
            <a:avLst/>
          </a:prstGeom>
          <a:solidFill>
            <a:srgbClr val="8496B0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619088" y="1123952"/>
            <a:ext cx="3246057" cy="1107996"/>
            <a:chOff x="8022211" y="1113983"/>
            <a:chExt cx="3246057" cy="1107996"/>
          </a:xfrm>
        </p:grpSpPr>
        <p:sp>
          <p:nvSpPr>
            <p:cNvPr id="18" name="文本框 17"/>
            <p:cNvSpPr txBox="1"/>
            <p:nvPr/>
          </p:nvSpPr>
          <p:spPr>
            <a:xfrm>
              <a:off x="9126765" y="1113983"/>
              <a:ext cx="10369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微博</a:t>
              </a:r>
              <a:endParaRPr lang="zh-CN" altLang="en-US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22211" y="1575648"/>
              <a:ext cx="3246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微博活动；微博热点</a:t>
              </a: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/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话题；大号互转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19086" y="2287903"/>
            <a:ext cx="3246057" cy="1384995"/>
            <a:chOff x="8022211" y="1113983"/>
            <a:chExt cx="3246057" cy="1384995"/>
          </a:xfrm>
        </p:grpSpPr>
        <p:sp>
          <p:nvSpPr>
            <p:cNvPr id="22" name="文本框 21"/>
            <p:cNvSpPr txBox="1"/>
            <p:nvPr/>
          </p:nvSpPr>
          <p:spPr>
            <a:xfrm>
              <a:off x="9126765" y="1113983"/>
              <a:ext cx="10369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微信</a:t>
              </a:r>
              <a:endParaRPr lang="zh-CN" altLang="en-US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022211" y="1575648"/>
              <a:ext cx="324605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更强调内容质量（原创）；传播性；微信活动（有效留存）；更容易积累高质量粉丝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619086" y="3863800"/>
            <a:ext cx="3246057" cy="830997"/>
            <a:chOff x="8022211" y="1113983"/>
            <a:chExt cx="3246057" cy="830997"/>
          </a:xfrm>
        </p:grpSpPr>
        <p:sp>
          <p:nvSpPr>
            <p:cNvPr id="25" name="文本框 24"/>
            <p:cNvSpPr txBox="1"/>
            <p:nvPr/>
          </p:nvSpPr>
          <p:spPr>
            <a:xfrm>
              <a:off x="9126765" y="1113983"/>
              <a:ext cx="10369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charset="-122"/>
                  <a:ea typeface="微软雅黑 Light" panose="020B0502040204020203" charset="-122"/>
                </a:rPr>
                <a:t>QQ</a:t>
              </a:r>
              <a:endPara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022211" y="1575648"/>
              <a:ext cx="32460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依赖官方配合</a:t>
              </a: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;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日志发布</a:t>
              </a: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;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说说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19086" y="4793366"/>
            <a:ext cx="3246057" cy="1107996"/>
            <a:chOff x="8022211" y="1113983"/>
            <a:chExt cx="3246057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9126765" y="1113983"/>
              <a:ext cx="10369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贴吧</a:t>
              </a:r>
              <a:endParaRPr lang="zh-CN" altLang="en-US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22211" y="1575648"/>
              <a:ext cx="3246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</a:rPr>
                <a:t>借助官方（花钱）；贴吧活动；版主管理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组合 112"/>
          <p:cNvGrpSpPr/>
          <p:nvPr/>
        </p:nvGrpSpPr>
        <p:grpSpPr>
          <a:xfrm>
            <a:off x="2249964" y="822729"/>
            <a:ext cx="3754321" cy="850759"/>
            <a:chOff x="4869993" y="505333"/>
            <a:chExt cx="3754321" cy="850759"/>
          </a:xfrm>
        </p:grpSpPr>
        <p:grpSp>
          <p:nvGrpSpPr>
            <p:cNvPr id="46" name="组合 45"/>
            <p:cNvGrpSpPr/>
            <p:nvPr/>
          </p:nvGrpSpPr>
          <p:grpSpPr>
            <a:xfrm>
              <a:off x="4869993" y="505333"/>
              <a:ext cx="645871" cy="850759"/>
              <a:chOff x="534864" y="943857"/>
              <a:chExt cx="645871" cy="850759"/>
            </a:xfrm>
          </p:grpSpPr>
          <p:sp>
            <p:nvSpPr>
              <p:cNvPr id="4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altLang="zh-CN" sz="32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6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组合 44"/>
            <p:cNvGrpSpPr/>
            <p:nvPr/>
          </p:nvGrpSpPr>
          <p:grpSpPr>
            <a:xfrm>
              <a:off x="5647782" y="543812"/>
              <a:ext cx="2976532" cy="779323"/>
              <a:chOff x="1331507" y="953738"/>
              <a:chExt cx="2976532" cy="779323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331508" y="1209841"/>
                <a:ext cx="297653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可以用关键词概括，如：冷兔，幽默好玩。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1331507" y="953738"/>
                <a:ext cx="18053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打造个性标签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>
            <a:off x="6919973" y="816988"/>
            <a:ext cx="3746823" cy="850759"/>
            <a:chOff x="2193283" y="1574596"/>
            <a:chExt cx="3746823" cy="850759"/>
          </a:xfrm>
        </p:grpSpPr>
        <p:grpSp>
          <p:nvGrpSpPr>
            <p:cNvPr id="49" name="组合 48"/>
            <p:cNvGrpSpPr/>
            <p:nvPr/>
          </p:nvGrpSpPr>
          <p:grpSpPr>
            <a:xfrm>
              <a:off x="2193283" y="1574596"/>
              <a:ext cx="645871" cy="850759"/>
              <a:chOff x="534864" y="943857"/>
              <a:chExt cx="645871" cy="850759"/>
            </a:xfrm>
          </p:grpSpPr>
          <p:sp>
            <p:nvSpPr>
              <p:cNvPr id="53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altLang="zh-CN" sz="32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54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/>
            <p:cNvGrpSpPr/>
            <p:nvPr/>
          </p:nvGrpSpPr>
          <p:grpSpPr>
            <a:xfrm>
              <a:off x="2963575" y="1598917"/>
              <a:ext cx="2976531" cy="802113"/>
              <a:chOff x="1321708" y="959447"/>
              <a:chExt cx="2976531" cy="802113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1321708" y="1238340"/>
                <a:ext cx="297653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一定不要选跟帐号气质不搭配的人，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如：美食类的帐号要找吃货。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331507" y="959447"/>
                <a:ext cx="18053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人神合一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2572899" y="1965547"/>
            <a:ext cx="3717412" cy="1236318"/>
            <a:chOff x="2220329" y="1660424"/>
            <a:chExt cx="3717412" cy="1236318"/>
          </a:xfrm>
        </p:grpSpPr>
        <p:grpSp>
          <p:nvGrpSpPr>
            <p:cNvPr id="58" name="组合 57"/>
            <p:cNvGrpSpPr/>
            <p:nvPr/>
          </p:nvGrpSpPr>
          <p:grpSpPr>
            <a:xfrm>
              <a:off x="2220329" y="1871303"/>
              <a:ext cx="645871" cy="850759"/>
              <a:chOff x="534864" y="943857"/>
              <a:chExt cx="645871" cy="850759"/>
            </a:xfrm>
          </p:grpSpPr>
          <p:sp>
            <p:nvSpPr>
              <p:cNvPr id="62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altLang="zh-CN" sz="28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63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组合 58"/>
            <p:cNvGrpSpPr/>
            <p:nvPr/>
          </p:nvGrpSpPr>
          <p:grpSpPr>
            <a:xfrm>
              <a:off x="2961209" y="1660424"/>
              <a:ext cx="2976532" cy="1236318"/>
              <a:chOff x="1331507" y="927630"/>
              <a:chExt cx="2976532" cy="1236318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1331508" y="1209841"/>
                <a:ext cx="297653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最基本的方法是找大</a:t>
                </a:r>
                <a:r>
                  <a:rPr lang="en-US" altLang="zh-CN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V</a:t>
                </a:r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互转，平时多积累人脉人品。平时跟热点，结合后转发量可能比较大，所以有时候该跟必须跟。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331507" y="927630"/>
                <a:ext cx="18053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提升转发数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6" name="组合 115"/>
          <p:cNvGrpSpPr/>
          <p:nvPr/>
        </p:nvGrpSpPr>
        <p:grpSpPr>
          <a:xfrm>
            <a:off x="7242908" y="2176424"/>
            <a:ext cx="3751943" cy="850759"/>
            <a:chOff x="2185786" y="1647657"/>
            <a:chExt cx="3751943" cy="850759"/>
          </a:xfrm>
        </p:grpSpPr>
        <p:grpSp>
          <p:nvGrpSpPr>
            <p:cNvPr id="66" name="组合 65"/>
            <p:cNvGrpSpPr/>
            <p:nvPr/>
          </p:nvGrpSpPr>
          <p:grpSpPr>
            <a:xfrm>
              <a:off x="2185786" y="1647657"/>
              <a:ext cx="645871" cy="850759"/>
              <a:chOff x="534864" y="943857"/>
              <a:chExt cx="645871" cy="850759"/>
            </a:xfrm>
          </p:grpSpPr>
          <p:sp>
            <p:nvSpPr>
              <p:cNvPr id="70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  <a:endParaRPr lang="en-US" altLang="zh-CN" sz="32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71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组合 66"/>
            <p:cNvGrpSpPr/>
            <p:nvPr/>
          </p:nvGrpSpPr>
          <p:grpSpPr>
            <a:xfrm>
              <a:off x="2961197" y="1780648"/>
              <a:ext cx="2976532" cy="582097"/>
              <a:chOff x="1331507" y="935521"/>
              <a:chExt cx="2976532" cy="582097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1331508" y="1209841"/>
                <a:ext cx="297653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比如微博上的微群、投票用过吗？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331507" y="935521"/>
                <a:ext cx="18053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熟悉平台功能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7" name="组合 116"/>
          <p:cNvGrpSpPr/>
          <p:nvPr/>
        </p:nvGrpSpPr>
        <p:grpSpPr>
          <a:xfrm>
            <a:off x="2249964" y="3493924"/>
            <a:ext cx="3754722" cy="1237165"/>
            <a:chOff x="2220915" y="1659501"/>
            <a:chExt cx="3754722" cy="1237165"/>
          </a:xfrm>
        </p:grpSpPr>
        <p:grpSp>
          <p:nvGrpSpPr>
            <p:cNvPr id="74" name="组合 73"/>
            <p:cNvGrpSpPr/>
            <p:nvPr/>
          </p:nvGrpSpPr>
          <p:grpSpPr>
            <a:xfrm>
              <a:off x="2220915" y="1855583"/>
              <a:ext cx="645871" cy="850759"/>
              <a:chOff x="534864" y="943857"/>
              <a:chExt cx="645871" cy="850759"/>
            </a:xfrm>
          </p:grpSpPr>
          <p:sp>
            <p:nvSpPr>
              <p:cNvPr id="78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05</a:t>
                </a:r>
                <a:endParaRPr lang="en-US" altLang="zh-CN" sz="32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79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组合 74"/>
            <p:cNvGrpSpPr/>
            <p:nvPr/>
          </p:nvGrpSpPr>
          <p:grpSpPr>
            <a:xfrm>
              <a:off x="2999105" y="1659501"/>
              <a:ext cx="2976532" cy="1237165"/>
              <a:chOff x="1331507" y="926783"/>
              <a:chExt cx="2976532" cy="1237165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1331508" y="1209841"/>
                <a:ext cx="297653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平时跟网络热点结合，一定要合法，注意品牌调性，不要转负面内容。跟热点结合一块，对曝光量会起到良好作用。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1331507" y="926783"/>
                <a:ext cx="22601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跟热点的注意事项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6919973" y="3651430"/>
            <a:ext cx="3774015" cy="1205210"/>
            <a:chOff x="2249964" y="1887356"/>
            <a:chExt cx="3774015" cy="1205210"/>
          </a:xfrm>
        </p:grpSpPr>
        <p:grpSp>
          <p:nvGrpSpPr>
            <p:cNvPr id="81" name="组合 80"/>
            <p:cNvGrpSpPr/>
            <p:nvPr/>
          </p:nvGrpSpPr>
          <p:grpSpPr>
            <a:xfrm>
              <a:off x="2249964" y="2064583"/>
              <a:ext cx="645871" cy="850759"/>
              <a:chOff x="534864" y="943857"/>
              <a:chExt cx="645871" cy="850759"/>
            </a:xfrm>
          </p:grpSpPr>
          <p:sp>
            <p:nvSpPr>
              <p:cNvPr id="85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06</a:t>
                </a:r>
                <a:endParaRPr lang="en-US" altLang="zh-CN" sz="32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86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组合 81"/>
            <p:cNvGrpSpPr/>
            <p:nvPr/>
          </p:nvGrpSpPr>
          <p:grpSpPr>
            <a:xfrm>
              <a:off x="3047447" y="1887356"/>
              <a:ext cx="2976532" cy="1205210"/>
              <a:chOff x="1331507" y="958738"/>
              <a:chExt cx="2976532" cy="1205210"/>
            </a:xfrm>
          </p:grpSpPr>
          <p:sp>
            <p:nvSpPr>
              <p:cNvPr id="83" name="矩形 82"/>
              <p:cNvSpPr/>
              <p:nvPr/>
            </p:nvSpPr>
            <p:spPr>
              <a:xfrm>
                <a:off x="1331508" y="1209841"/>
                <a:ext cx="297653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很多做新媒体帐号，都是</a:t>
                </a:r>
                <a:r>
                  <a:rPr lang="en-US" altLang="zh-CN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72</a:t>
                </a:r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小时在滚动，晚上时间也尽量不错过。原则就是：不要为了粉丝而粉丝，为了一些东西不折手段。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1331507" y="958738"/>
                <a:ext cx="22601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坚持不懈，有原则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9" name="组合 118"/>
          <p:cNvGrpSpPr/>
          <p:nvPr/>
        </p:nvGrpSpPr>
        <p:grpSpPr>
          <a:xfrm>
            <a:off x="2249964" y="5023147"/>
            <a:ext cx="3774015" cy="1015172"/>
            <a:chOff x="2220915" y="1961767"/>
            <a:chExt cx="3774015" cy="1015172"/>
          </a:xfrm>
        </p:grpSpPr>
        <p:grpSp>
          <p:nvGrpSpPr>
            <p:cNvPr id="96" name="组合 95"/>
            <p:cNvGrpSpPr/>
            <p:nvPr/>
          </p:nvGrpSpPr>
          <p:grpSpPr>
            <a:xfrm>
              <a:off x="2220915" y="2110397"/>
              <a:ext cx="645871" cy="850759"/>
              <a:chOff x="534864" y="943857"/>
              <a:chExt cx="645871" cy="850759"/>
            </a:xfrm>
          </p:grpSpPr>
          <p:sp>
            <p:nvSpPr>
              <p:cNvPr id="100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07</a:t>
                </a:r>
                <a:endParaRPr lang="en-US" altLang="zh-CN" sz="32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01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组合 96"/>
            <p:cNvGrpSpPr/>
            <p:nvPr/>
          </p:nvGrpSpPr>
          <p:grpSpPr>
            <a:xfrm>
              <a:off x="3018398" y="1961767"/>
              <a:ext cx="2976532" cy="1015172"/>
              <a:chOff x="1331507" y="933333"/>
              <a:chExt cx="2976532" cy="1015172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1331508" y="1209841"/>
                <a:ext cx="2976531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一定要找符合帐号气质的，尽量找有耐心、有韧性、做事细心、有责任感、对某一方面专注的伙伴。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331507" y="933333"/>
                <a:ext cx="22601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关于新媒体人员招聘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0" name="组合 119"/>
          <p:cNvGrpSpPr/>
          <p:nvPr/>
        </p:nvGrpSpPr>
        <p:grpSpPr>
          <a:xfrm>
            <a:off x="7240531" y="5190254"/>
            <a:ext cx="3754320" cy="850759"/>
            <a:chOff x="2249964" y="1841869"/>
            <a:chExt cx="3754320" cy="850759"/>
          </a:xfrm>
        </p:grpSpPr>
        <p:grpSp>
          <p:nvGrpSpPr>
            <p:cNvPr id="103" name="组合 102"/>
            <p:cNvGrpSpPr/>
            <p:nvPr/>
          </p:nvGrpSpPr>
          <p:grpSpPr>
            <a:xfrm>
              <a:off x="2249964" y="1841869"/>
              <a:ext cx="645871" cy="850759"/>
              <a:chOff x="534864" y="943857"/>
              <a:chExt cx="645871" cy="850759"/>
            </a:xfrm>
          </p:grpSpPr>
          <p:sp>
            <p:nvSpPr>
              <p:cNvPr id="107" name="ïṩlîde"/>
              <p:cNvSpPr txBox="1"/>
              <p:nvPr/>
            </p:nvSpPr>
            <p:spPr>
              <a:xfrm>
                <a:off x="534864" y="1076848"/>
                <a:ext cx="645871" cy="584775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accent1">
                        <a:lumMod val="75000"/>
                      </a:schemeClr>
                    </a:solidFill>
                    <a:latin typeface="Impact" panose="020B0806030902050204" pitchFamily="34" charset="0"/>
                  </a:rPr>
                  <a:t>08</a:t>
                </a:r>
                <a:endParaRPr lang="en-US" altLang="zh-CN" sz="3200" dirty="0">
                  <a:solidFill>
                    <a:schemeClr val="accent1">
                      <a:lumMod val="7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08" name="Straight Connector 46"/>
              <p:cNvCxnSpPr/>
              <p:nvPr/>
            </p:nvCxnSpPr>
            <p:spPr>
              <a:xfrm>
                <a:off x="1180735" y="943857"/>
                <a:ext cx="0" cy="850759"/>
              </a:xfrm>
              <a:prstGeom prst="line">
                <a:avLst/>
              </a:prstGeom>
              <a:ln w="28575">
                <a:solidFill>
                  <a:srgbClr val="8496B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组合 103"/>
            <p:cNvGrpSpPr/>
            <p:nvPr/>
          </p:nvGrpSpPr>
          <p:grpSpPr>
            <a:xfrm>
              <a:off x="3027753" y="1861375"/>
              <a:ext cx="2976531" cy="821220"/>
              <a:chOff x="1331508" y="911841"/>
              <a:chExt cx="2976531" cy="821220"/>
            </a:xfrm>
          </p:grpSpPr>
          <p:sp>
            <p:nvSpPr>
              <p:cNvPr id="105" name="矩形 104"/>
              <p:cNvSpPr/>
              <p:nvPr/>
            </p:nvSpPr>
            <p:spPr>
              <a:xfrm>
                <a:off x="1331508" y="1209841"/>
                <a:ext cx="297653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accent1">
                        <a:lumMod val="75000"/>
                      </a:schemeClr>
                    </a:solidFill>
                    <a:latin typeface="+mn-ea"/>
                  </a:rPr>
                  <a:t>尝试跟自己相关的，或者别的平台联动。</a:t>
                </a:r>
                <a:endParaRPr lang="zh-CN" altLang="en-US" sz="1400" dirty="0">
                  <a:solidFill>
                    <a:schemeClr val="accent1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1350245" y="911841"/>
                <a:ext cx="18053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跨界合作</a:t>
                </a:r>
                <a:endParaRPr lang="zh-CN" altLang="en-US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111" name="矩形 110"/>
          <p:cNvSpPr/>
          <p:nvPr/>
        </p:nvSpPr>
        <p:spPr>
          <a:xfrm>
            <a:off x="0" y="0"/>
            <a:ext cx="151743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0" y="0"/>
            <a:ext cx="7517886" cy="51819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4114" y="1676049"/>
            <a:ext cx="7517886" cy="518195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75528" y="2435040"/>
            <a:ext cx="944094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rgbClr val="8496B0"/>
                </a:solidFill>
                <a:latin typeface="+mj-ea"/>
                <a:ea typeface="+mj-ea"/>
              </a:rPr>
              <a:t>THANK  YOU</a:t>
            </a:r>
            <a:endParaRPr lang="zh-CN" altLang="en-US" sz="11500" dirty="0">
              <a:solidFill>
                <a:srgbClr val="8496B0"/>
              </a:solidFill>
              <a:latin typeface="+mj-ea"/>
              <a:ea typeface="+mj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443114" y="4422961"/>
            <a:ext cx="730577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商务风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93A4AE"/>
      </a:accent1>
      <a:accent2>
        <a:srgbClr val="8496B0"/>
      </a:accent2>
      <a:accent3>
        <a:srgbClr val="ADB9CA"/>
      </a:accent3>
      <a:accent4>
        <a:srgbClr val="37C6C0"/>
      </a:accent4>
      <a:accent5>
        <a:srgbClr val="D0E9FF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Showcard Gothic"/>
        <a:ea typeface="微软雅黑"/>
        <a:cs typeface=""/>
      </a:majorFont>
      <a:minorFont>
        <a:latin typeface="Edwardian Script ITC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4522</Words>
  <Application>WPS 演示</Application>
  <PresentationFormat>宽屏</PresentationFormat>
  <Paragraphs>489</Paragraphs>
  <Slides>42</Slides>
  <Notes>42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5" baseType="lpstr">
      <vt:lpstr>Arial</vt:lpstr>
      <vt:lpstr>宋体</vt:lpstr>
      <vt:lpstr>Wingdings</vt:lpstr>
      <vt:lpstr>Agency FB</vt:lpstr>
      <vt:lpstr>微软雅黑</vt:lpstr>
      <vt:lpstr>微软雅黑 Light</vt:lpstr>
      <vt:lpstr>Edwardian Script ITC</vt:lpstr>
      <vt:lpstr>Arial Unicode MS</vt:lpstr>
      <vt:lpstr>Showcard Gothic</vt:lpstr>
      <vt:lpstr>等线</vt:lpstr>
      <vt:lpstr>Impact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季凝冬</dc:creator>
  <cp:lastModifiedBy>拉普耶鲁</cp:lastModifiedBy>
  <cp:revision>149</cp:revision>
  <dcterms:created xsi:type="dcterms:W3CDTF">2018-04-09T15:11:00Z</dcterms:created>
  <dcterms:modified xsi:type="dcterms:W3CDTF">2018-06-05T01:54:30Z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