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8" r:id="rId13"/>
    <p:sldId id="266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000"/>
    <a:srgbClr val="FD7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-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4F63F-E5E1-452F-80E8-EE30678EF633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50EA7-3505-4704-99BA-F39A1AE0A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29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150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30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26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70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287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72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566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568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92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45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108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465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956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1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849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890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546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83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L\Desktop\588ku_2b50fbb1855456703fd0d679b3c10e06\水墨淡雅重阳节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L\Desktop\588ku_2b50fbb1855456703fd0d679b3c10e06\3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27978"/>
            <a:ext cx="864096" cy="7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64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L\Desktop\588ku_2b50fbb1855456703fd0d679b3c10e06\水墨淡雅重阳节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"/>
            <a:ext cx="9144000" cy="513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L\Desktop\588ku_2b50fbb1855456703fd0d679b3c10e06\3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0752"/>
            <a:ext cx="864096" cy="7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06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5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04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04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98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88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6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48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8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1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E06EC-9D3A-4109-A3E4-6701D6F88A6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30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32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0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0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1164">
            <a:off x="3397339" y="1346757"/>
            <a:ext cx="634058" cy="42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2133"/>
            <a:ext cx="1269353" cy="191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445148" y="267494"/>
            <a:ext cx="4206380" cy="4206380"/>
            <a:chOff x="4065698" y="411510"/>
            <a:chExt cx="4206380" cy="4206380"/>
          </a:xfrm>
        </p:grpSpPr>
        <p:pic>
          <p:nvPicPr>
            <p:cNvPr id="3074" name="Picture 2" descr="C:\Users\LL\Desktop\31383ad4d8221a2a8015197073e086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5698" y="411510"/>
              <a:ext cx="4206380" cy="4206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C:\Users\LL\Desktop\babfd0266a532d80d3930a38850a42df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75492" y="2787774"/>
              <a:ext cx="854276" cy="1099102"/>
            </a:xfrm>
            <a:prstGeom prst="rect">
              <a:avLst/>
            </a:prstGeom>
            <a:noFill/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C:\Users\LL\Desktop\cb2b68fc90fca59355991d4cc5957f6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7694"/>
            <a:ext cx="3054080" cy="40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BB7BC358-D827-4573-A142-88BAF4FD7CDD}"/>
              </a:ext>
            </a:extLst>
          </p:cNvPr>
          <p:cNvSpPr txBox="1"/>
          <p:nvPr/>
        </p:nvSpPr>
        <p:spPr>
          <a:xfrm>
            <a:off x="6282653" y="2715766"/>
            <a:ext cx="2799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小学班会课重阳节</a:t>
            </a: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9" name="馨予 - 烛光里的妈妈">
            <a:hlinkClick r:id="" action="ppaction://media"/>
            <a:extLst>
              <a:ext uri="{FF2B5EF4-FFF2-40B4-BE49-F238E27FC236}">
                <a16:creationId xmlns:a16="http://schemas.microsoft.com/office/drawing/2014/main" xmlns="" id="{6EA6ED8E-96D9-4F17-9A15-F7E9D6A17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55776" y="53800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26292" y="914860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31D6C1B-1CC3-42C4-AA07-9EAC4E8B856B}"/>
              </a:ext>
            </a:extLst>
          </p:cNvPr>
          <p:cNvGrpSpPr/>
          <p:nvPr/>
        </p:nvGrpSpPr>
        <p:grpSpPr>
          <a:xfrm>
            <a:off x="2151566" y="652759"/>
            <a:ext cx="3789113" cy="753157"/>
            <a:chOff x="3275608" y="1340858"/>
            <a:chExt cx="4314904" cy="9463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3F23B21-8177-43CF-8EB4-77206F12A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03760" y="1412706"/>
              <a:ext cx="946318" cy="802621"/>
            </a:xfrm>
            <a:prstGeom prst="rect">
              <a:avLst/>
            </a:prstGeom>
          </p:spPr>
        </p:pic>
        <p:sp>
          <p:nvSpPr>
            <p:cNvPr id="10" name="文本框 104">
              <a:extLst>
                <a:ext uri="{FF2B5EF4-FFF2-40B4-BE49-F238E27FC236}">
                  <a16:creationId xmlns:a16="http://schemas.microsoft.com/office/drawing/2014/main" xmlns="" id="{E046B3F7-50A5-4681-98C5-9336E2F2A5A6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壹</a:t>
              </a:r>
            </a:p>
          </p:txBody>
        </p:sp>
        <p:sp>
          <p:nvSpPr>
            <p:cNvPr id="11" name="文本框 151">
              <a:extLst>
                <a:ext uri="{FF2B5EF4-FFF2-40B4-BE49-F238E27FC236}">
                  <a16:creationId xmlns:a16="http://schemas.microsoft.com/office/drawing/2014/main" xmlns="" id="{C3950257-9A86-4755-B44C-D440A1B0D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30" y="1471566"/>
              <a:ext cx="3291482" cy="6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空巢老人的概念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62F8AE3-6EBE-4146-9851-BB99B0553BB3}"/>
              </a:ext>
            </a:extLst>
          </p:cNvPr>
          <p:cNvGrpSpPr/>
          <p:nvPr/>
        </p:nvGrpSpPr>
        <p:grpSpPr>
          <a:xfrm>
            <a:off x="2177098" y="1528133"/>
            <a:ext cx="5059198" cy="753157"/>
            <a:chOff x="3315235" y="1320294"/>
            <a:chExt cx="5761234" cy="946318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6628F19-7E6A-439D-87CA-C15F7DD24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43387" y="1392142"/>
              <a:ext cx="946318" cy="802622"/>
            </a:xfrm>
            <a:prstGeom prst="rect">
              <a:avLst/>
            </a:prstGeom>
          </p:spPr>
        </p:pic>
        <p:sp>
          <p:nvSpPr>
            <p:cNvPr id="14" name="文本框 108">
              <a:extLst>
                <a:ext uri="{FF2B5EF4-FFF2-40B4-BE49-F238E27FC236}">
                  <a16:creationId xmlns:a16="http://schemas.microsoft.com/office/drawing/2014/main" xmlns="" id="{D6E31B47-019D-4EF1-833D-B1D3FEB1BC4D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贰</a:t>
              </a:r>
            </a:p>
          </p:txBody>
        </p:sp>
        <p:sp>
          <p:nvSpPr>
            <p:cNvPr id="15" name="文本框 151">
              <a:extLst>
                <a:ext uri="{FF2B5EF4-FFF2-40B4-BE49-F238E27FC236}">
                  <a16:creationId xmlns:a16="http://schemas.microsoft.com/office/drawing/2014/main" xmlns="" id="{2E007F4F-AC7F-4CD9-8909-1D74751ED5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31" y="1471567"/>
              <a:ext cx="4777438" cy="6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zh-CN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空巢老人形成的原因</a:t>
              </a:r>
              <a:endParaRPr lang="zh-CN" altLang="en-US" sz="28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101F52C-FC3A-41D6-8F5C-F1CA73CEF9F4}"/>
              </a:ext>
            </a:extLst>
          </p:cNvPr>
          <p:cNvGrpSpPr/>
          <p:nvPr/>
        </p:nvGrpSpPr>
        <p:grpSpPr>
          <a:xfrm>
            <a:off x="2219960" y="2409731"/>
            <a:ext cx="4513095" cy="954107"/>
            <a:chOff x="3363431" y="1251424"/>
            <a:chExt cx="5357024" cy="119880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EA5F0C1C-2056-4A84-AECE-23E0D94A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91583" y="1392142"/>
              <a:ext cx="946318" cy="802622"/>
            </a:xfrm>
            <a:prstGeom prst="rect">
              <a:avLst/>
            </a:prstGeom>
          </p:spPr>
        </p:pic>
        <p:sp>
          <p:nvSpPr>
            <p:cNvPr id="18" name="文本框 112">
              <a:extLst>
                <a:ext uri="{FF2B5EF4-FFF2-40B4-BE49-F238E27FC236}">
                  <a16:creationId xmlns:a16="http://schemas.microsoft.com/office/drawing/2014/main" xmlns="" id="{7D4CACF5-E6E7-4099-87B9-A4812D52381B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叁</a:t>
              </a:r>
            </a:p>
          </p:txBody>
        </p:sp>
        <p:sp>
          <p:nvSpPr>
            <p:cNvPr id="19" name="文本框 151">
              <a:extLst>
                <a:ext uri="{FF2B5EF4-FFF2-40B4-BE49-F238E27FC236}">
                  <a16:creationId xmlns:a16="http://schemas.microsoft.com/office/drawing/2014/main" xmlns="" id="{E20BCB8F-EA7B-4DE1-AB60-4E376BD19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998" y="1251424"/>
              <a:ext cx="4420457" cy="1198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zh-CN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空巢老人身心健康存在的问题</a:t>
              </a:r>
              <a:endParaRPr lang="zh-CN" altLang="en-US" sz="28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4068BE26-E674-4B28-AA27-54E07BC4BADB}"/>
              </a:ext>
            </a:extLst>
          </p:cNvPr>
          <p:cNvGrpSpPr/>
          <p:nvPr/>
        </p:nvGrpSpPr>
        <p:grpSpPr>
          <a:xfrm>
            <a:off x="2247501" y="3402769"/>
            <a:ext cx="3408600" cy="753157"/>
            <a:chOff x="3384852" y="1320294"/>
            <a:chExt cx="3881593" cy="94631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415D1625-7FF2-4142-B663-A021B1D02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313004" y="1392142"/>
              <a:ext cx="946318" cy="802622"/>
            </a:xfrm>
            <a:prstGeom prst="rect">
              <a:avLst/>
            </a:prstGeom>
          </p:spPr>
        </p:pic>
        <p:sp>
          <p:nvSpPr>
            <p:cNvPr id="22" name="文本框 116">
              <a:extLst>
                <a:ext uri="{FF2B5EF4-FFF2-40B4-BE49-F238E27FC236}">
                  <a16:creationId xmlns:a16="http://schemas.microsoft.com/office/drawing/2014/main" xmlns="" id="{39BDE145-4316-4A65-90AE-839860BAC7FF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肆</a:t>
              </a:r>
            </a:p>
          </p:txBody>
        </p:sp>
        <p:sp>
          <p:nvSpPr>
            <p:cNvPr id="23" name="文本框 151">
              <a:extLst>
                <a:ext uri="{FF2B5EF4-FFF2-40B4-BE49-F238E27FC236}">
                  <a16:creationId xmlns:a16="http://schemas.microsoft.com/office/drawing/2014/main" xmlns="" id="{362483F4-3F9D-4A5F-947A-FEC0A7A46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29" y="1471567"/>
              <a:ext cx="2967416" cy="6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建议方法</a:t>
              </a:r>
            </a:p>
          </p:txBody>
        </p:sp>
      </p:grpSp>
      <p:sp>
        <p:nvSpPr>
          <p:cNvPr id="26" name="Text Box 160">
            <a:extLst>
              <a:ext uri="{FF2B5EF4-FFF2-40B4-BE49-F238E27FC236}">
                <a16:creationId xmlns:a16="http://schemas.microsoft.com/office/drawing/2014/main" xmlns="" id="{BBF175DA-6797-4D6C-8A98-44BFD92FC60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8617" y="478388"/>
            <a:ext cx="155600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目</a:t>
            </a:r>
            <a:endParaRPr lang="en-US" altLang="zh-CN" sz="4800" b="1" dirty="0">
              <a:solidFill>
                <a:schemeClr val="tx2">
                  <a:lumMod val="50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录</a:t>
            </a:r>
            <a:endParaRPr lang="zh-CN" altLang="en-US" sz="4400" b="1" dirty="0">
              <a:solidFill>
                <a:schemeClr val="tx2">
                  <a:lumMod val="50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4180">
            <a:off x="83137" y="456928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6" y="1753912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74DFD643-AB11-4406-9319-50D4D05C3A4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53" y="618540"/>
            <a:ext cx="2460285" cy="151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3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6024738" y="2237082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26292" y="914860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31D6C1B-1CC3-42C4-AA07-9EAC4E8B856B}"/>
              </a:ext>
            </a:extLst>
          </p:cNvPr>
          <p:cNvGrpSpPr/>
          <p:nvPr/>
        </p:nvGrpSpPr>
        <p:grpSpPr>
          <a:xfrm>
            <a:off x="2315838" y="1818593"/>
            <a:ext cx="4776442" cy="753157"/>
            <a:chOff x="3275608" y="1340858"/>
            <a:chExt cx="5439238" cy="9463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3F23B21-8177-43CF-8EB4-77206F12A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03760" y="1412706"/>
              <a:ext cx="946318" cy="802621"/>
            </a:xfrm>
            <a:prstGeom prst="rect">
              <a:avLst/>
            </a:prstGeom>
          </p:spPr>
        </p:pic>
        <p:sp>
          <p:nvSpPr>
            <p:cNvPr id="10" name="文本框 104">
              <a:extLst>
                <a:ext uri="{FF2B5EF4-FFF2-40B4-BE49-F238E27FC236}">
                  <a16:creationId xmlns:a16="http://schemas.microsoft.com/office/drawing/2014/main" xmlns="" id="{E046B3F7-50A5-4681-98C5-9336E2F2A5A6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壹</a:t>
              </a:r>
            </a:p>
          </p:txBody>
        </p:sp>
        <p:sp>
          <p:nvSpPr>
            <p:cNvPr id="11" name="文本框 151">
              <a:extLst>
                <a:ext uri="{FF2B5EF4-FFF2-40B4-BE49-F238E27FC236}">
                  <a16:creationId xmlns:a16="http://schemas.microsoft.com/office/drawing/2014/main" xmlns="" id="{C3950257-9A86-4755-B44C-D440A1B0D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28" y="1471566"/>
              <a:ext cx="4415818" cy="81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空巢老人的概念</a:t>
              </a:r>
              <a:endParaRPr lang="zh-CN" altLang="en-US" sz="3600" dirty="0">
                <a:solidFill>
                  <a:schemeClr val="tx2">
                    <a:lumMod val="50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2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D767C54-18A8-496A-BBA5-FECE7531D6FA}"/>
              </a:ext>
            </a:extLst>
          </p:cNvPr>
          <p:cNvSpPr/>
          <p:nvPr/>
        </p:nvSpPr>
        <p:spPr>
          <a:xfrm>
            <a:off x="2356930" y="1604288"/>
            <a:ext cx="4895813" cy="250959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D7926DAA-1D33-4469-8F33-0FB7DB40C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1808C1A-5CCC-47B8-9D43-726AE5D31AF9}"/>
              </a:ext>
            </a:extLst>
          </p:cNvPr>
          <p:cNvSpPr/>
          <p:nvPr/>
        </p:nvSpPr>
        <p:spPr>
          <a:xfrm>
            <a:off x="1475656" y="49843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空巢老人的概念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2DA28B4-3E8B-4336-9D83-06F98834D978}"/>
              </a:ext>
            </a:extLst>
          </p:cNvPr>
          <p:cNvSpPr/>
          <p:nvPr/>
        </p:nvSpPr>
        <p:spPr>
          <a:xfrm>
            <a:off x="2357951" y="1860962"/>
            <a:ext cx="4734329" cy="22529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所谓留守老人或空巢老人，是指那些身边无子女共同生活的老年人，其中既包括无子女的老人，也包括与子女分开居住的老人。</a:t>
            </a:r>
            <a:endParaRPr lang="en-US" altLang="zh-CN" dirty="0">
              <a:latin typeface="隶书" panose="02010509060101010101" pitchFamily="49" charset="-122"/>
              <a:ea typeface="金桥简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这种空巢老人具体又包括两种情况：</a:t>
            </a:r>
            <a:endParaRPr lang="en-US" altLang="zh-CN" dirty="0">
              <a:latin typeface="隶书" panose="02010509060101010101" pitchFamily="49" charset="-122"/>
              <a:ea typeface="金桥简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b="1" dirty="0">
                <a:solidFill>
                  <a:srgbClr val="C10000"/>
                </a:solidFill>
                <a:latin typeface="隶书" panose="02010509060101010101" pitchFamily="49" charset="-122"/>
                <a:ea typeface="金桥简" pitchFamily="2" charset="-122"/>
              </a:rPr>
              <a:t>一是只有一位老人独自生活；</a:t>
            </a:r>
            <a:endParaRPr lang="en-US" altLang="zh-CN" b="1" dirty="0">
              <a:solidFill>
                <a:srgbClr val="C10000"/>
              </a:solidFill>
              <a:latin typeface="隶书" panose="02010509060101010101" pitchFamily="49" charset="-122"/>
              <a:ea typeface="金桥简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b="1" dirty="0">
                <a:solidFill>
                  <a:srgbClr val="C10000"/>
                </a:solidFill>
                <a:latin typeface="隶书" panose="02010509060101010101" pitchFamily="49" charset="-122"/>
                <a:ea typeface="金桥简" pitchFamily="2" charset="-122"/>
              </a:rPr>
              <a:t>二是老夫妇二人共同生活。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099E09E-7732-4832-9C40-C2B78A1F5A12}"/>
              </a:ext>
            </a:extLst>
          </p:cNvPr>
          <p:cNvSpPr/>
          <p:nvPr/>
        </p:nvSpPr>
        <p:spPr>
          <a:xfrm>
            <a:off x="2771800" y="1399284"/>
            <a:ext cx="2044149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什么是空巢老人？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F76FD39-73BF-4BF7-8711-DCA902B559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2743" y="2928473"/>
            <a:ext cx="1924886" cy="235572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FCAFE39-4AD5-4BC4-82E3-E9C1EAFA88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780" y="2257715"/>
            <a:ext cx="3429317" cy="3429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EA82C3E-37BC-4AAE-9E29-860FD4CCA3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57264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8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6329020" y="2085591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26292" y="914860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96147AC-2E43-42AC-8DA9-E71AEAC5887E}"/>
              </a:ext>
            </a:extLst>
          </p:cNvPr>
          <p:cNvGrpSpPr/>
          <p:nvPr/>
        </p:nvGrpSpPr>
        <p:grpSpPr>
          <a:xfrm>
            <a:off x="1898948" y="1803509"/>
            <a:ext cx="5046144" cy="753157"/>
            <a:chOff x="3315235" y="1320294"/>
            <a:chExt cx="5746368" cy="946318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A3045107-BB0F-4D55-BCBA-84CCE34DA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43387" y="1392142"/>
              <a:ext cx="946318" cy="802622"/>
            </a:xfrm>
            <a:prstGeom prst="rect">
              <a:avLst/>
            </a:prstGeom>
          </p:spPr>
        </p:pic>
        <p:sp>
          <p:nvSpPr>
            <p:cNvPr id="16" name="文本框 108">
              <a:extLst>
                <a:ext uri="{FF2B5EF4-FFF2-40B4-BE49-F238E27FC236}">
                  <a16:creationId xmlns:a16="http://schemas.microsoft.com/office/drawing/2014/main" xmlns="" id="{10DAD58A-0A28-48CE-BFFC-F2590055FC99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贰</a:t>
              </a:r>
            </a:p>
          </p:txBody>
        </p:sp>
        <p:sp>
          <p:nvSpPr>
            <p:cNvPr id="17" name="文本框 151">
              <a:extLst>
                <a:ext uri="{FF2B5EF4-FFF2-40B4-BE49-F238E27FC236}">
                  <a16:creationId xmlns:a16="http://schemas.microsoft.com/office/drawing/2014/main" xmlns="" id="{84069DA3-1940-4FBA-A818-16A134196F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0776" y="1387406"/>
              <a:ext cx="4930827" cy="81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zh-CN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空巢老人形成的原因</a:t>
              </a:r>
              <a:endParaRPr lang="zh-CN" altLang="en-US" sz="36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6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6F04E18-141B-4ED7-9734-D349C285340D}"/>
              </a:ext>
            </a:extLst>
          </p:cNvPr>
          <p:cNvSpPr/>
          <p:nvPr/>
        </p:nvSpPr>
        <p:spPr>
          <a:xfrm>
            <a:off x="972331" y="1696634"/>
            <a:ext cx="4895813" cy="238728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D63C6C5-C383-4E25-9954-FDDF01F0788F}"/>
              </a:ext>
            </a:extLst>
          </p:cNvPr>
          <p:cNvSpPr/>
          <p:nvPr/>
        </p:nvSpPr>
        <p:spPr>
          <a:xfrm>
            <a:off x="1331640" y="1511968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、惠民政策造成空巢老人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2D2B108-D22C-43EF-B926-52AFBC7946ED}"/>
              </a:ext>
            </a:extLst>
          </p:cNvPr>
          <p:cNvSpPr/>
          <p:nvPr/>
        </p:nvSpPr>
        <p:spPr>
          <a:xfrm>
            <a:off x="1115616" y="2092529"/>
            <a:ext cx="4572000" cy="18519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近年农村惠民政策不断出台，政策宽松，农民工地位明显提升，种植物不受限制， 耕地因企业占地不断减少，许多年轻人外出打工，节假日成了许多老人与儿女见面 的机会。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355716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890866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xmlns="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xmlns="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2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4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4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4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4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6F04E18-141B-4ED7-9734-D349C285340D}"/>
              </a:ext>
            </a:extLst>
          </p:cNvPr>
          <p:cNvSpPr/>
          <p:nvPr/>
        </p:nvSpPr>
        <p:spPr>
          <a:xfrm>
            <a:off x="972331" y="1696633"/>
            <a:ext cx="4895813" cy="247148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D63C6C5-C383-4E25-9954-FDDF01F0788F}"/>
              </a:ext>
            </a:extLst>
          </p:cNvPr>
          <p:cNvSpPr/>
          <p:nvPr/>
        </p:nvSpPr>
        <p:spPr>
          <a:xfrm>
            <a:off x="1331640" y="1511968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、个人原因造成空巢老人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2D2B108-D22C-43EF-B926-52AFBC7946ED}"/>
              </a:ext>
            </a:extLst>
          </p:cNvPr>
          <p:cNvSpPr/>
          <p:nvPr/>
        </p:nvSpPr>
        <p:spPr>
          <a:xfrm>
            <a:off x="1089885" y="1993779"/>
            <a:ext cx="4702944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 一是部分老人自己希望过独立生活，得到更多自由。二是老人对老居住地有深厚感情，即便是子女进了城或是迁了新居，要求其到新地居住 生活，但他们不愿意离开久居的环境，有山有田有房子，坚持守着老根据地。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355716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890866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xmlns="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xmlns="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2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4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4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4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6F04E18-141B-4ED7-9734-D349C285340D}"/>
              </a:ext>
            </a:extLst>
          </p:cNvPr>
          <p:cNvSpPr/>
          <p:nvPr/>
        </p:nvSpPr>
        <p:spPr>
          <a:xfrm>
            <a:off x="972331" y="1347614"/>
            <a:ext cx="5615893" cy="32035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D63C6C5-C383-4E25-9954-FDDF01F0788F}"/>
              </a:ext>
            </a:extLst>
          </p:cNvPr>
          <p:cNvSpPr/>
          <p:nvPr/>
        </p:nvSpPr>
        <p:spPr>
          <a:xfrm>
            <a:off x="1440815" y="1139821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、家庭原因造成空巢老人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2D2B108-D22C-43EF-B926-52AFBC7946ED}"/>
              </a:ext>
            </a:extLst>
          </p:cNvPr>
          <p:cNvSpPr/>
          <p:nvPr/>
        </p:nvSpPr>
        <p:spPr>
          <a:xfrm>
            <a:off x="1043608" y="1563638"/>
            <a:ext cx="5400599" cy="281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一是老人的生活方式、价值观念等方面存在差异，为避免与子女生活在一起产生冲突与矛盾，而选择独立生活。</a:t>
            </a:r>
          </a:p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二是子女压力大 ( 子女的子女读书等 ) ，无暇照顾老人，老人也不愿加重子女的负担，而选择独立生活。</a:t>
            </a:r>
          </a:p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三是受住房紧张等条件制约，无法与子女同住。</a:t>
            </a:r>
          </a:p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四是极少数子女具备条件，但赡养老人的观念很淡薄，嫌弃老人，从而使老人不得不独守空巢。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355716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890866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xmlns="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878803" y="438143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xmlns="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0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4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4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4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6F04E18-141B-4ED7-9734-D349C285340D}"/>
              </a:ext>
            </a:extLst>
          </p:cNvPr>
          <p:cNvSpPr/>
          <p:nvPr/>
        </p:nvSpPr>
        <p:spPr>
          <a:xfrm>
            <a:off x="1116347" y="1892320"/>
            <a:ext cx="4895813" cy="208994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D63C6C5-C383-4E25-9954-FDDF01F0788F}"/>
              </a:ext>
            </a:extLst>
          </p:cNvPr>
          <p:cNvSpPr/>
          <p:nvPr/>
        </p:nvSpPr>
        <p:spPr>
          <a:xfrm>
            <a:off x="1475656" y="1707654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、社会原因造成空巢老人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2D2B108-D22C-43EF-B926-52AFBC7946ED}"/>
              </a:ext>
            </a:extLst>
          </p:cNvPr>
          <p:cNvSpPr/>
          <p:nvPr/>
        </p:nvSpPr>
        <p:spPr>
          <a:xfrm>
            <a:off x="1233901" y="2189465"/>
            <a:ext cx="470294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许多子女婚后拥有自己的住房，与老人分开居住，造成空巢。二是子女在外就业就职进了城，造成空巢。三是因女儿婚嫁而离开家乡异地成家，使一些只生有女儿的老人因女儿出嫁而形成空巢。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512168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1098562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xmlns="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xmlns="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9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656184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1098562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xmlns="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xmlns="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xmlns="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1F70526-1AC4-4163-AA48-D8CBCDB28485}"/>
              </a:ext>
            </a:extLst>
          </p:cNvPr>
          <p:cNvSpPr/>
          <p:nvPr/>
        </p:nvSpPr>
        <p:spPr>
          <a:xfrm>
            <a:off x="1099881" y="1937796"/>
            <a:ext cx="4895813" cy="149804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6A98120A-BF4D-4CE0-AF34-D49CF9675540}"/>
              </a:ext>
            </a:extLst>
          </p:cNvPr>
          <p:cNvSpPr/>
          <p:nvPr/>
        </p:nvSpPr>
        <p:spPr>
          <a:xfrm>
            <a:off x="1492719" y="1735497"/>
            <a:ext cx="1656184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、自然空巢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275A564-E2DE-4BC2-B518-5A818D29BEB4}"/>
              </a:ext>
            </a:extLst>
          </p:cNvPr>
          <p:cNvSpPr/>
          <p:nvPr/>
        </p:nvSpPr>
        <p:spPr>
          <a:xfrm>
            <a:off x="1217435" y="2234942"/>
            <a:ext cx="4702944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由于有的老人终身未婚，有的老人虽已结婚，但未生育小孩，有的生育的子女死亡，造成空巢。</a:t>
            </a:r>
          </a:p>
          <a:p>
            <a:pPr algn="just">
              <a:lnSpc>
                <a:spcPct val="130000"/>
              </a:lnSpc>
            </a:pPr>
            <a:endParaRPr lang="zh-CN" altLang="zh-CN" sz="1700" dirty="0">
              <a:latin typeface="隶书" panose="02010509060101010101" pitchFamily="49" charset="-122"/>
              <a:ea typeface="金桥简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27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4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4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4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440160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1034882" cy="1187370"/>
          </a:xfrm>
          <a:prstGeom prst="rect">
            <a:avLst/>
          </a:prstGeom>
        </p:spPr>
      </p:pic>
      <p:pic>
        <p:nvPicPr>
          <p:cNvPr id="1026" name="Picture 2" descr="https://timgsa.baidu.com/timg?image&amp;quality=80&amp;size=b9999_10000&amp;sec=1505406836592&amp;di=1e595a265d28176e2b84afd23dd01d32&amp;imgtype=0&amp;src=http%3A%2F%2Fwww.photo0086.com%2Fmember%2F2984%2Fpic%2F20120526200209294.jpg">
            <a:extLst>
              <a:ext uri="{FF2B5EF4-FFF2-40B4-BE49-F238E27FC236}">
                <a16:creationId xmlns:a16="http://schemas.microsoft.com/office/drawing/2014/main" xmlns="" id="{BD365B1A-9BAA-485F-A7B6-F71CE2E1B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71" y="1248095"/>
            <a:ext cx="3770645" cy="246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timgsa.baidu.com/timg?image&amp;quality=80&amp;size=b9999_10000&amp;sec=1505406857037&amp;di=3b1f751d92ed55f82f3c8a8c528ae88d&amp;imgtype=0&amp;src=http%3A%2F%2Fsimg.dahe.cn%2F2016%2F6%2F1%2F6b00d5bad9f3ccf8.jpg">
            <a:extLst>
              <a:ext uri="{FF2B5EF4-FFF2-40B4-BE49-F238E27FC236}">
                <a16:creationId xmlns:a16="http://schemas.microsoft.com/office/drawing/2014/main" xmlns="" id="{F6DE0957-1EC9-43D2-9BC2-8D552305F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53882"/>
            <a:ext cx="3730622" cy="246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31B37C95-A15C-45AB-B045-84547E8FF7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91961" y="3507854"/>
            <a:ext cx="1421315" cy="1604220"/>
          </a:xfrm>
          <a:prstGeom prst="rect">
            <a:avLst/>
          </a:prstGeom>
        </p:spPr>
      </p:pic>
      <p:pic>
        <p:nvPicPr>
          <p:cNvPr id="22" name="图片 2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xmlns="" id="{98A12214-0A93-4731-B5AC-AEDA99E33D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5965" y="3924704"/>
            <a:ext cx="1051992" cy="118737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6181BF2-51C9-40DB-9A6C-8D33898EB24F}"/>
              </a:ext>
            </a:extLst>
          </p:cNvPr>
          <p:cNvSpPr/>
          <p:nvPr/>
        </p:nvSpPr>
        <p:spPr>
          <a:xfrm>
            <a:off x="2627784" y="4118286"/>
            <a:ext cx="3936721" cy="61555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隶书" panose="02010509060101010101" pitchFamily="49" charset="-122"/>
                <a:ea typeface="金桥简" pitchFamily="2" charset="-122"/>
              </a:rPr>
              <a:t>出门一把锁，进门一盏灯”是时下不少“空巢老人”生存状况的真实写照。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隶书" panose="02010509060101010101" pitchFamily="49" charset="-122"/>
              <a:ea typeface="金桥简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175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90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5782912" y="2092932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00192" y="689109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00B33196-7D80-49E6-A2C0-A513545E51C5}"/>
              </a:ext>
            </a:extLst>
          </p:cNvPr>
          <p:cNvGrpSpPr/>
          <p:nvPr/>
        </p:nvGrpSpPr>
        <p:grpSpPr>
          <a:xfrm>
            <a:off x="1925395" y="1736711"/>
            <a:ext cx="4645438" cy="1200329"/>
            <a:chOff x="3363431" y="1076152"/>
            <a:chExt cx="5514115" cy="150817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D303BF42-BDD8-40B1-B871-6ACAEE4BC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91583" y="1392142"/>
              <a:ext cx="946318" cy="802622"/>
            </a:xfrm>
            <a:prstGeom prst="rect">
              <a:avLst/>
            </a:prstGeom>
          </p:spPr>
        </p:pic>
        <p:sp>
          <p:nvSpPr>
            <p:cNvPr id="20" name="文本框 112">
              <a:extLst>
                <a:ext uri="{FF2B5EF4-FFF2-40B4-BE49-F238E27FC236}">
                  <a16:creationId xmlns:a16="http://schemas.microsoft.com/office/drawing/2014/main" xmlns="" id="{B1AD596B-D8D8-4460-9561-2F3D9ACD1CB7}"/>
                </a:ext>
              </a:extLst>
            </p:cNvPr>
            <p:cNvSpPr txBox="1"/>
            <p:nvPr/>
          </p:nvSpPr>
          <p:spPr>
            <a:xfrm>
              <a:off x="3612259" y="1379136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叁</a:t>
              </a:r>
            </a:p>
          </p:txBody>
        </p:sp>
        <p:sp>
          <p:nvSpPr>
            <p:cNvPr id="21" name="文本框 151">
              <a:extLst>
                <a:ext uri="{FF2B5EF4-FFF2-40B4-BE49-F238E27FC236}">
                  <a16:creationId xmlns:a16="http://schemas.microsoft.com/office/drawing/2014/main" xmlns="" id="{189C2F67-BD0B-450B-AD35-AC6ECFF47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5027" y="1076152"/>
              <a:ext cx="4582519" cy="150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zh-CN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空巢老人身心健康</a:t>
              </a:r>
              <a:endParaRPr lang="en-US" altLang="zh-CN" sz="36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  <a:p>
              <a:pPr algn="ctr"/>
              <a:r>
                <a:rPr lang="zh-CN" altLang="zh-CN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存在的问题</a:t>
              </a:r>
              <a:endParaRPr lang="zh-CN" altLang="en-US" sz="36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29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896CF585-090A-42CB-929C-C2263D4D6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776932C-53CA-46F6-B6F9-3B90144FF40D}"/>
              </a:ext>
            </a:extLst>
          </p:cNvPr>
          <p:cNvSpPr/>
          <p:nvPr/>
        </p:nvSpPr>
        <p:spPr>
          <a:xfrm>
            <a:off x="1475656" y="498432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空巢老人身心健康存在的问题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3D6398B5-74D6-450F-8F71-82C29759730D}"/>
              </a:ext>
            </a:extLst>
          </p:cNvPr>
          <p:cNvGrpSpPr/>
          <p:nvPr/>
        </p:nvGrpSpPr>
        <p:grpSpPr>
          <a:xfrm>
            <a:off x="1115616" y="1131590"/>
            <a:ext cx="3456384" cy="1789272"/>
            <a:chOff x="1115616" y="1131590"/>
            <a:chExt cx="3456384" cy="178927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64708B1D-C213-48EC-97FE-905D2A322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49172" y="298034"/>
              <a:ext cx="1789272" cy="3456384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713753E-7E79-4F11-AD87-E08B0E1C3782}"/>
                </a:ext>
              </a:extLst>
            </p:cNvPr>
            <p:cNvSpPr/>
            <p:nvPr/>
          </p:nvSpPr>
          <p:spPr>
            <a:xfrm>
              <a:off x="1332918" y="1359083"/>
              <a:ext cx="3090902" cy="12741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1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空巢综合征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面对空荡的房子和漫长的独居生活, 会产生各种心理反应。空巢综合征的核心是缺乏爱。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DFB89224-FF91-4294-A101-F4F4AF81D6F9}"/>
              </a:ext>
            </a:extLst>
          </p:cNvPr>
          <p:cNvGrpSpPr/>
          <p:nvPr/>
        </p:nvGrpSpPr>
        <p:grpSpPr>
          <a:xfrm>
            <a:off x="4459824" y="1131590"/>
            <a:ext cx="3712576" cy="1789272"/>
            <a:chOff x="4459824" y="1131590"/>
            <a:chExt cx="3712576" cy="178927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C5ACCD7D-4383-47EC-B6B7-A97AC164D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421476" y="169938"/>
              <a:ext cx="1789272" cy="3712576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A400E1C-8ACB-4457-99DB-4042D8CAAA26}"/>
                </a:ext>
              </a:extLst>
            </p:cNvPr>
            <p:cNvSpPr/>
            <p:nvPr/>
          </p:nvSpPr>
          <p:spPr>
            <a:xfrm>
              <a:off x="4711852" y="1389128"/>
              <a:ext cx="2956492" cy="12741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2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患病率增高􀀁</a:t>
              </a:r>
              <a:endParaRPr lang="en-US" altLang="zh-CN" sz="1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随着年龄的增长, 老年人机体各项生理功能逐渐减退, 容易患病。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662D3BE-893B-4FEE-8499-0133A38B8E26}"/>
              </a:ext>
            </a:extLst>
          </p:cNvPr>
          <p:cNvGrpSpPr/>
          <p:nvPr/>
        </p:nvGrpSpPr>
        <p:grpSpPr>
          <a:xfrm>
            <a:off x="1115616" y="2643756"/>
            <a:ext cx="3457662" cy="1944217"/>
            <a:chOff x="1115616" y="2643756"/>
            <a:chExt cx="3457662" cy="194421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F8AAFF2F-7017-4A54-97CF-DC505BE2D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872338" y="1887034"/>
              <a:ext cx="1944217" cy="3457662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4D9EE3D9-2884-4821-8D2C-1AFADE915CDD}"/>
                </a:ext>
              </a:extLst>
            </p:cNvPr>
            <p:cNvSpPr/>
            <p:nvPr/>
          </p:nvSpPr>
          <p:spPr>
            <a:xfrm>
              <a:off x="1332918" y="2931342"/>
              <a:ext cx="3054898" cy="12741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3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日常生活自理能力下降</a:t>
              </a:r>
              <a:endParaRPr lang="en-US" altLang="zh-CN" sz="1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随着年龄的增长, 老年人躯体功能逐渐减退, 日常生活能力下降。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EA08ED29-D5E9-49DA-AC57-CB90F73D07EE}"/>
              </a:ext>
            </a:extLst>
          </p:cNvPr>
          <p:cNvGrpSpPr/>
          <p:nvPr/>
        </p:nvGrpSpPr>
        <p:grpSpPr>
          <a:xfrm>
            <a:off x="4459824" y="2649594"/>
            <a:ext cx="3712576" cy="1938379"/>
            <a:chOff x="4459824" y="2649594"/>
            <a:chExt cx="3712576" cy="1938379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F6291C59-0104-4214-8031-87D409277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346922" y="1762496"/>
              <a:ext cx="1938379" cy="3712576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014B818E-7A5E-48D8-9957-5D3EB249F749}"/>
                </a:ext>
              </a:extLst>
            </p:cNvPr>
            <p:cNvSpPr/>
            <p:nvPr/>
          </p:nvSpPr>
          <p:spPr>
            <a:xfrm>
              <a:off x="4644008" y="2869206"/>
              <a:ext cx="3384376" cy="14959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4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社会适应能力降低􀀁 </a:t>
              </a:r>
              <a:endParaRPr lang="en-US" altLang="zh-CN" sz="1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just">
                <a:lnSpc>
                  <a:spcPct val="114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与社会和朋友的接触日益减少, 与子女之间距离的拉大和生活方式、价值取向的差异, 使老年人的社会适应能力下降。</a:t>
              </a:r>
            </a:p>
          </p:txBody>
        </p:sp>
      </p:grpSp>
      <p:pic>
        <p:nvPicPr>
          <p:cNvPr id="21" name="图片 20" descr="图片包含 植物, 鲜花, 金盏花&#10;&#10;已生成极高可信度的说明">
            <a:extLst>
              <a:ext uri="{FF2B5EF4-FFF2-40B4-BE49-F238E27FC236}">
                <a16:creationId xmlns:a16="http://schemas.microsoft.com/office/drawing/2014/main" xmlns="" id="{F8A8E48F-060A-40CF-AD07-A50D9FAA64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39" y="792789"/>
            <a:ext cx="1555890" cy="1115573"/>
          </a:xfrm>
          <a:prstGeom prst="rect">
            <a:avLst/>
          </a:prstGeom>
        </p:spPr>
      </p:pic>
      <p:pic>
        <p:nvPicPr>
          <p:cNvPr id="23" name="图片 22" descr="图片包含 鲜花, 植物, 金盏花&#10;&#10;已生成极高可信度的说明">
            <a:extLst>
              <a:ext uri="{FF2B5EF4-FFF2-40B4-BE49-F238E27FC236}">
                <a16:creationId xmlns:a16="http://schemas.microsoft.com/office/drawing/2014/main" xmlns="" id="{82AEAA37-B924-4ECA-9867-0C7C8F9F36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147" y="2295773"/>
            <a:ext cx="1493350" cy="995567"/>
          </a:xfrm>
          <a:prstGeom prst="rect">
            <a:avLst/>
          </a:prstGeom>
        </p:spPr>
      </p:pic>
      <p:pic>
        <p:nvPicPr>
          <p:cNvPr id="26" name="图片 25" descr="图片包含 鲜花, 黄色, 花瓶, 植物&#10;&#10;已生成极高可信度的说明">
            <a:extLst>
              <a:ext uri="{FF2B5EF4-FFF2-40B4-BE49-F238E27FC236}">
                <a16:creationId xmlns:a16="http://schemas.microsoft.com/office/drawing/2014/main" xmlns="" id="{3610D603-18AA-4499-9757-3B8206B835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1"/>
          <a:stretch/>
        </p:blipFill>
        <p:spPr>
          <a:xfrm>
            <a:off x="5615788" y="4299942"/>
            <a:ext cx="3556678" cy="1397684"/>
          </a:xfrm>
          <a:prstGeom prst="rect">
            <a:avLst/>
          </a:prstGeom>
        </p:spPr>
      </p:pic>
      <p:pic>
        <p:nvPicPr>
          <p:cNvPr id="27" name="图片 26" descr="图片包含 鲜花, 黄色, 花瓶, 植物&#10;&#10;已生成极高可信度的说明">
            <a:extLst>
              <a:ext uri="{FF2B5EF4-FFF2-40B4-BE49-F238E27FC236}">
                <a16:creationId xmlns:a16="http://schemas.microsoft.com/office/drawing/2014/main" xmlns="" id="{CEBC1DED-1EE7-48B9-B0FC-B0E496B518E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1968" y="4299942"/>
            <a:ext cx="2685062" cy="1397684"/>
          </a:xfrm>
          <a:prstGeom prst="rect">
            <a:avLst/>
          </a:prstGeom>
        </p:spPr>
      </p:pic>
      <p:pic>
        <p:nvPicPr>
          <p:cNvPr id="25" name="图片 24" descr="图片包含 鲜花, 黄色, 花瓶, 植物&#10;&#10;已生成极高可信度的说明">
            <a:extLst>
              <a:ext uri="{FF2B5EF4-FFF2-40B4-BE49-F238E27FC236}">
                <a16:creationId xmlns:a16="http://schemas.microsoft.com/office/drawing/2014/main" xmlns="" id="{7A114860-AA6E-4FC2-94E5-6723D8DCB5F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1"/>
          <a:stretch/>
        </p:blipFill>
        <p:spPr>
          <a:xfrm>
            <a:off x="2236788" y="4299942"/>
            <a:ext cx="3556678" cy="1397684"/>
          </a:xfrm>
          <a:prstGeom prst="rect">
            <a:avLst/>
          </a:prstGeom>
        </p:spPr>
      </p:pic>
      <p:pic>
        <p:nvPicPr>
          <p:cNvPr id="29" name="图片 28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2BF556D4-F50D-4E79-95EA-B4962747763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00" y="2663323"/>
            <a:ext cx="2812700" cy="2812700"/>
          </a:xfrm>
          <a:prstGeom prst="rect">
            <a:avLst/>
          </a:prstGeom>
        </p:spPr>
      </p:pic>
      <p:pic>
        <p:nvPicPr>
          <p:cNvPr id="30" name="图片 29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xmlns="" id="{0684AF21-469C-4E96-983F-DB732A90A4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8601" y="2571750"/>
            <a:ext cx="2880320" cy="281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4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F02559F-4DF8-4585-992A-ABB5A2999B94}"/>
              </a:ext>
            </a:extLst>
          </p:cNvPr>
          <p:cNvSpPr/>
          <p:nvPr/>
        </p:nvSpPr>
        <p:spPr>
          <a:xfrm>
            <a:off x="2195736" y="1923678"/>
            <a:ext cx="4608512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恪尽孝道是传统美德，对于这些子女，社会要给予表彰，这是社会的导向问题，引导子女“见先思齐”。与其批评坏的，还不如引导好的，要在道义上谴责做的不好的人改过自新，形成良性循环。</a:t>
            </a:r>
            <a:endParaRPr lang="zh-CN" altLang="en-US" sz="1700" dirty="0">
              <a:latin typeface="隶书" panose="02010509060101010101" pitchFamily="49" charset="-122"/>
              <a:ea typeface="金桥简" pitchFamily="2" charset="-122"/>
            </a:endParaRPr>
          </a:p>
        </p:txBody>
      </p:sp>
      <p:pic>
        <p:nvPicPr>
          <p:cNvPr id="4" name="图片 3" descr="图片包含 室内, 树, 鲜花&#10;&#10;已生成高可信度的说明">
            <a:extLst>
              <a:ext uri="{FF2B5EF4-FFF2-40B4-BE49-F238E27FC236}">
                <a16:creationId xmlns:a16="http://schemas.microsoft.com/office/drawing/2014/main" xmlns="" id="{5CF5DF32-1932-4DE0-8FE9-D7F5C25947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211710"/>
            <a:ext cx="3429031" cy="3321262"/>
          </a:xfrm>
          <a:prstGeom prst="rect">
            <a:avLst/>
          </a:prstGeom>
        </p:spPr>
      </p:pic>
      <p:pic>
        <p:nvPicPr>
          <p:cNvPr id="5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DBBF65B8-B886-495B-A349-1419FCA63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467CE5B-015D-4671-B072-D2D66AAA45E5}"/>
              </a:ext>
            </a:extLst>
          </p:cNvPr>
          <p:cNvSpPr/>
          <p:nvPr/>
        </p:nvSpPr>
        <p:spPr>
          <a:xfrm>
            <a:off x="1475656" y="498432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空巢老人身心健康存在的问题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pic>
        <p:nvPicPr>
          <p:cNvPr id="38" name="图片 37" descr="图片包含 文字, 地图&#10;&#10;已生成极高可信度的说明">
            <a:extLst>
              <a:ext uri="{FF2B5EF4-FFF2-40B4-BE49-F238E27FC236}">
                <a16:creationId xmlns:a16="http://schemas.microsoft.com/office/drawing/2014/main" xmlns="" id="{8880ECFA-74C3-459E-99F2-DAA57C9147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9437"/>
            <a:ext cx="2173777" cy="3624063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6FFDD1D6-598B-46B9-BE0B-D31201935C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13" y="603912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4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1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5103973" y="2239028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00192" y="888707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987D1944-83C1-45B8-819D-37500AAEBEB8}"/>
              </a:ext>
            </a:extLst>
          </p:cNvPr>
          <p:cNvGrpSpPr/>
          <p:nvPr/>
        </p:nvGrpSpPr>
        <p:grpSpPr>
          <a:xfrm>
            <a:off x="2204902" y="2085860"/>
            <a:ext cx="3524062" cy="769442"/>
            <a:chOff x="3384852" y="1320293"/>
            <a:chExt cx="4013077" cy="966779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5D766397-70D3-4204-9277-5C7180A63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313004" y="1392142"/>
              <a:ext cx="946318" cy="802622"/>
            </a:xfrm>
            <a:prstGeom prst="rect">
              <a:avLst/>
            </a:prstGeom>
          </p:spPr>
        </p:pic>
        <p:sp>
          <p:nvSpPr>
            <p:cNvPr id="16" name="文本框 116">
              <a:extLst>
                <a:ext uri="{FF2B5EF4-FFF2-40B4-BE49-F238E27FC236}">
                  <a16:creationId xmlns:a16="http://schemas.microsoft.com/office/drawing/2014/main" xmlns="" id="{7BFCDCD3-F2F5-4B1A-AFD5-2A55A5C94ECB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肆</a:t>
              </a:r>
            </a:p>
          </p:txBody>
        </p:sp>
        <p:sp>
          <p:nvSpPr>
            <p:cNvPr id="17" name="文本框 151">
              <a:extLst>
                <a:ext uri="{FF2B5EF4-FFF2-40B4-BE49-F238E27FC236}">
                  <a16:creationId xmlns:a16="http://schemas.microsoft.com/office/drawing/2014/main" xmlns="" id="{72052228-D3E5-4A9E-9D9A-2F50943E9B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0513" y="1320293"/>
              <a:ext cx="2967416" cy="9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44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建议方法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906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, 鲜花&#10;&#10;已生成极高可信度的说明">
            <a:extLst>
              <a:ext uri="{FF2B5EF4-FFF2-40B4-BE49-F238E27FC236}">
                <a16:creationId xmlns:a16="http://schemas.microsoft.com/office/drawing/2014/main" xmlns="" id="{71817F0C-C9B8-4722-BECD-A982888B81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61" y="1728192"/>
            <a:ext cx="1931765" cy="34153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EA7BEDF1-97BF-40BB-BBA4-631B1EAB3C0F}"/>
              </a:ext>
            </a:extLst>
          </p:cNvPr>
          <p:cNvSpPr/>
          <p:nvPr/>
        </p:nvSpPr>
        <p:spPr>
          <a:xfrm>
            <a:off x="2636474" y="1779662"/>
            <a:ext cx="531364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社区和村（居）委会应针对老年期的生理和心理特点，开展老年人娱乐活动，并可以尝试兴办老年大学、老年健身和文化设施、老年活动中心等老年活动场所。</a:t>
            </a:r>
          </a:p>
        </p:txBody>
      </p:sp>
      <p:pic>
        <p:nvPicPr>
          <p:cNvPr id="7" name="Picture 4" descr="C:\Users\LL\Desktop\41e1eb1d4f1837697ec8cc926acaa8f6.png">
            <a:extLst>
              <a:ext uri="{FF2B5EF4-FFF2-40B4-BE49-F238E27FC236}">
                <a16:creationId xmlns:a16="http://schemas.microsoft.com/office/drawing/2014/main" xmlns="" id="{2A625E64-8485-4530-B8FF-2D45E8F40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1BA55DD-A97F-4FBC-A786-325D1FE5FD87}"/>
              </a:ext>
            </a:extLst>
          </p:cNvPr>
          <p:cNvSpPr/>
          <p:nvPr/>
        </p:nvSpPr>
        <p:spPr>
          <a:xfrm>
            <a:off x="1547664" y="47183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建议办法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4EB692D6-4D06-41F7-BE39-FEB88A8A891F}"/>
              </a:ext>
            </a:extLst>
          </p:cNvPr>
          <p:cNvSpPr/>
          <p:nvPr/>
        </p:nvSpPr>
        <p:spPr>
          <a:xfrm>
            <a:off x="2627784" y="3223304"/>
            <a:ext cx="54006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开展“百万空巢老人关爱志愿服务行动”旨在为认真贯彻落实中央文明委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关于深入开展志愿服务活动的意见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扎实推进社区志愿服务活动。该行动将以社区为依托，组织志愿者特别是身体健康的低龄老年志愿者，采取结对帮扶的办法，为高龄空巢老人提供生活照料、心理抚慰、应急救助、健康保健、法律援助等服务，积极为他们排忧解难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52D42D4-2ED9-47BD-83FC-624AC7964693}"/>
              </a:ext>
            </a:extLst>
          </p:cNvPr>
          <p:cNvSpPr/>
          <p:nvPr/>
        </p:nvSpPr>
        <p:spPr>
          <a:xfrm>
            <a:off x="2771800" y="1360681"/>
            <a:ext cx="2954655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丰富老年人的精神文化生活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E2932AD-4C95-4BBE-B4FC-3A68BCBA6180}"/>
              </a:ext>
            </a:extLst>
          </p:cNvPr>
          <p:cNvSpPr/>
          <p:nvPr/>
        </p:nvSpPr>
        <p:spPr>
          <a:xfrm>
            <a:off x="2771799" y="2853972"/>
            <a:ext cx="2954655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丰富老年人的精神文化生活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3" descr="C:\Users\LL\Desktop\babfd0266a532d80d3930a38850a42df.png">
            <a:extLst>
              <a:ext uri="{FF2B5EF4-FFF2-40B4-BE49-F238E27FC236}">
                <a16:creationId xmlns:a16="http://schemas.microsoft.com/office/drawing/2014/main" xmlns="" id="{74DC478A-39A6-4E98-83FC-FA29CA2EF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LL\Desktop\babfd0266a532d80d3930a38850a42df.png">
            <a:extLst>
              <a:ext uri="{FF2B5EF4-FFF2-40B4-BE49-F238E27FC236}">
                <a16:creationId xmlns:a16="http://schemas.microsoft.com/office/drawing/2014/main" xmlns="" id="{5504FD5E-7F20-467D-98FC-84EC1D45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L\Desktop\babfd0266a532d80d3930a38850a42df.png">
            <a:extLst>
              <a:ext uri="{FF2B5EF4-FFF2-40B4-BE49-F238E27FC236}">
                <a16:creationId xmlns:a16="http://schemas.microsoft.com/office/drawing/2014/main" xmlns="" id="{EEA35837-9566-48AE-A7CD-6BF5B5B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5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5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5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650"/>
                            </p:stCondLst>
                            <p:childTnLst>
                              <p:par>
                                <p:cTn id="6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, 书籍&#10;&#10;已生成极高可信度的说明">
            <a:extLst>
              <a:ext uri="{FF2B5EF4-FFF2-40B4-BE49-F238E27FC236}">
                <a16:creationId xmlns:a16="http://schemas.microsoft.com/office/drawing/2014/main" xmlns="" id="{C88AE76F-9313-4B67-948A-36F5F28F1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086564"/>
            <a:ext cx="7010767" cy="448898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407C5CF-0006-4C77-AF2F-FC36B852EE05}"/>
              </a:ext>
            </a:extLst>
          </p:cNvPr>
          <p:cNvSpPr/>
          <p:nvPr/>
        </p:nvSpPr>
        <p:spPr>
          <a:xfrm>
            <a:off x="899592" y="1086564"/>
            <a:ext cx="4572000" cy="11726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     </a:t>
            </a:r>
            <a:r>
              <a:rPr lang="zh-CN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要从文化的角度努力，必须要把传统文化的美德和精华继承下来。凝聚着中华民族核心的东西就是文化，就是我们的传统美德。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2E8AB6E-45AD-49AA-97BD-E603DBA77755}"/>
              </a:ext>
            </a:extLst>
          </p:cNvPr>
          <p:cNvSpPr/>
          <p:nvPr/>
        </p:nvSpPr>
        <p:spPr>
          <a:xfrm>
            <a:off x="899592" y="2427734"/>
            <a:ext cx="4572000" cy="8125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     </a:t>
            </a:r>
            <a:r>
              <a:rPr lang="zh-CN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只有在物质层面、文化层面和社会层面得到保障，才能把空巢老人的问题解决好。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98D77F9-0D06-4740-AF03-B8C7536A75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1039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4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2133"/>
            <a:ext cx="1269353" cy="191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L\Desktop\cb2b68fc90fca59355991d4cc5957f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67694"/>
            <a:ext cx="3054080" cy="40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8CB7071-D561-4976-9A15-93BE67163E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3728" y="483518"/>
            <a:ext cx="5472608" cy="262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9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1.pptx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917</Words>
  <Application>Microsoft Office PowerPoint</Application>
  <PresentationFormat>全屏显示(16:9)</PresentationFormat>
  <Paragraphs>82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华文新魏</vt:lpstr>
      <vt:lpstr>金桥简</vt:lpstr>
      <vt:lpstr>经典繁方篆</vt:lpstr>
      <vt:lpstr>隶书</vt:lpstr>
      <vt:lpstr>宋体</vt:lpstr>
      <vt:lpstr>微软雅黑</vt:lpstr>
      <vt:lpstr>叶根友行书繁</vt:lpstr>
      <vt:lpstr>叶根友毛笔行书简体</vt:lpstr>
      <vt:lpstr>叶根友特楷简体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演示文稿1.pptx</dc:title>
  <dc:creator/>
  <cp:lastModifiedBy/>
  <cp:revision>1</cp:revision>
  <dcterms:created xsi:type="dcterms:W3CDTF">2017-09-14T15:39:36Z</dcterms:created>
  <dcterms:modified xsi:type="dcterms:W3CDTF">2018-09-30T03:18:03Z</dcterms:modified>
</cp:coreProperties>
</file>