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7" r:id="rId4"/>
    <p:sldId id="256" r:id="rId5"/>
    <p:sldId id="258" r:id="rId6"/>
    <p:sldId id="259" r:id="rId7"/>
    <p:sldId id="260" r:id="rId8"/>
    <p:sldId id="261" r:id="rId9"/>
    <p:sldId id="262" r:id="rId10"/>
    <p:sldId id="263" r:id="rId11"/>
    <p:sldId id="267" r:id="rId12"/>
    <p:sldId id="264" r:id="rId13"/>
    <p:sldId id="265" r:id="rId14"/>
    <p:sldId id="266" r:id="rId15"/>
    <p:sldId id="270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1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50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4B3EA-8C26-4FE6-B274-C2DC9F0EF777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080AC-83BF-40AF-BD5A-66284F660E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0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323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090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046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385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809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344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5441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623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167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150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666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187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94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366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884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514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887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084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243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634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139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318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710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080AC-83BF-40AF-BD5A-66284F660EC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15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/>
              <a:t>2018/7/29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E62C0E1E-9C5B-40FB-B227-D88EA831EA7F}" type="datetimeFigureOut">
              <a:rPr lang="zh-CN" altLang="en-US" smtClean="0">
                <a:solidFill>
                  <a:prstClr val="black"/>
                </a:solidFill>
              </a:rPr>
              <a:t>2018/7/29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2681ED1-AB83-421B-87C7-8A6A910D1F3C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 advClick="0" advTm="3000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648072" cy="6480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648072" cy="6480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3000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70"/>
            <a:ext cx="648072" cy="6480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Click="0" advTm="3000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50" y="-1058439"/>
            <a:ext cx="5580112" cy="715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5891" y="3027847"/>
            <a:ext cx="2060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汇报院校：</a:t>
            </a:r>
            <a:r>
              <a:rPr lang="en-US" altLang="zh-CN" dirty="0"/>
              <a:t>XXXXXX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20227" y="3027847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宣讲人：</a:t>
            </a:r>
          </a:p>
        </p:txBody>
      </p:sp>
      <p:sp>
        <p:nvSpPr>
          <p:cNvPr id="6" name="矩形 5"/>
          <p:cNvSpPr/>
          <p:nvPr/>
        </p:nvSpPr>
        <p:spPr>
          <a:xfrm>
            <a:off x="362789" y="2194136"/>
            <a:ext cx="58448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JasmineUPC" panose="02020603050405020304" pitchFamily="18" charset="-34"/>
              </a:rPr>
              <a:t>儿童地震安全知识教育</a:t>
            </a:r>
            <a:r>
              <a:rPr lang="en-US" altLang="zh-CN" sz="3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JasmineUPC" panose="02020603050405020304" pitchFamily="18" charset="-34"/>
              </a:rPr>
              <a:t>ppt</a:t>
            </a:r>
            <a:r>
              <a:rPr lang="zh-CN" alt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JasmineUPC" panose="02020603050405020304" pitchFamily="18" charset="-34"/>
              </a:rPr>
              <a:t>模板</a:t>
            </a:r>
            <a:endParaRPr lang="zh-CN" alt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5669" y="1735412"/>
            <a:ext cx="454323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适用于儿童</a:t>
            </a:r>
            <a:r>
              <a:rPr lang="en-US" altLang="zh-CN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en-US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震前预防</a:t>
            </a:r>
            <a:r>
              <a:rPr lang="en-US" altLang="zh-CN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震后科普</a:t>
            </a:r>
            <a:r>
              <a:rPr lang="en-US" altLang="zh-CN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震中救援措施普及等</a:t>
            </a:r>
            <a:endParaRPr lang="zh-CN" altLang="en-US" sz="1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"/>
          <p:cNvCxnSpPr>
            <a:cxnSpLocks noChangeShapeType="1"/>
            <a:stCxn id="29" idx="0"/>
            <a:endCxn id="32" idx="4"/>
          </p:cNvCxnSpPr>
          <p:nvPr/>
        </p:nvCxnSpPr>
        <p:spPr bwMode="auto">
          <a:xfrm flipH="1">
            <a:off x="650350" y="1936907"/>
            <a:ext cx="10454" cy="2328103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文本框 26"/>
          <p:cNvSpPr txBox="1">
            <a:spLocks noChangeArrowheads="1"/>
          </p:cNvSpPr>
          <p:nvPr/>
        </p:nvSpPr>
        <p:spPr bwMode="auto">
          <a:xfrm>
            <a:off x="1233765" y="1928638"/>
            <a:ext cx="21242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方正兰亭黑_GBK" pitchFamily="2" charset="-122"/>
                <a:ea typeface="方正兰亭黑_GBK" pitchFamily="2" charset="-122"/>
              </a:rPr>
              <a:t>1.   </a:t>
            </a:r>
            <a:r>
              <a:rPr lang="zh-CN" altLang="en-US" sz="2000" b="1" dirty="0">
                <a:latin typeface="方正兰亭黑_GBK" pitchFamily="2" charset="-122"/>
                <a:ea typeface="方正兰亭黑_GBK" pitchFamily="2" charset="-122"/>
              </a:rPr>
              <a:t>地震的危害</a:t>
            </a:r>
          </a:p>
        </p:txBody>
      </p:sp>
      <p:sp>
        <p:nvSpPr>
          <p:cNvPr id="26" name="文本框 27"/>
          <p:cNvSpPr txBox="1">
            <a:spLocks noChangeArrowheads="1"/>
          </p:cNvSpPr>
          <p:nvPr/>
        </p:nvSpPr>
        <p:spPr bwMode="auto">
          <a:xfrm>
            <a:off x="1232178" y="2590506"/>
            <a:ext cx="18662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方正兰亭黑_GBK" pitchFamily="2" charset="-122"/>
                <a:ea typeface="方正兰亭黑_GBK" pitchFamily="2" charset="-122"/>
              </a:rPr>
              <a:t>2.   </a:t>
            </a:r>
            <a:r>
              <a:rPr lang="zh-CN" altLang="en-US" sz="2000" b="1" dirty="0">
                <a:latin typeface="方正兰亭黑_GBK" pitchFamily="2" charset="-122"/>
                <a:ea typeface="方正兰亭黑_GBK" pitchFamily="2" charset="-122"/>
              </a:rPr>
              <a:t>地震征兆</a:t>
            </a:r>
          </a:p>
        </p:txBody>
      </p:sp>
      <p:sp>
        <p:nvSpPr>
          <p:cNvPr id="27" name="文本框 28"/>
          <p:cNvSpPr txBox="1">
            <a:spLocks noChangeArrowheads="1"/>
          </p:cNvSpPr>
          <p:nvPr/>
        </p:nvSpPr>
        <p:spPr bwMode="auto">
          <a:xfrm>
            <a:off x="1232176" y="3250961"/>
            <a:ext cx="23823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方正兰亭黑_GBK" pitchFamily="2" charset="-122"/>
                <a:ea typeface="方正兰亭黑_GBK" pitchFamily="2" charset="-122"/>
              </a:rPr>
              <a:t>3.   </a:t>
            </a:r>
            <a:r>
              <a:rPr lang="zh-CN" altLang="en-US" sz="2000" b="1" dirty="0">
                <a:latin typeface="方正兰亭黑_GBK" pitchFamily="2" charset="-122"/>
                <a:ea typeface="方正兰亭黑_GBK" pitchFamily="2" charset="-122"/>
              </a:rPr>
              <a:t>如何预防地震</a:t>
            </a:r>
          </a:p>
        </p:txBody>
      </p:sp>
      <p:sp>
        <p:nvSpPr>
          <p:cNvPr id="28" name="文本框 29"/>
          <p:cNvSpPr txBox="1">
            <a:spLocks noChangeArrowheads="1"/>
          </p:cNvSpPr>
          <p:nvPr/>
        </p:nvSpPr>
        <p:spPr bwMode="auto">
          <a:xfrm>
            <a:off x="1233766" y="3916223"/>
            <a:ext cx="18662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方正兰亭黑_GBK" pitchFamily="2" charset="-122"/>
                <a:ea typeface="方正兰亭黑_GBK" pitchFamily="2" charset="-122"/>
              </a:rPr>
              <a:t>4.   </a:t>
            </a:r>
            <a:r>
              <a:rPr lang="zh-CN" altLang="en-US" sz="2000" b="1" dirty="0">
                <a:latin typeface="方正兰亭黑_GBK" pitchFamily="2" charset="-122"/>
                <a:ea typeface="方正兰亭黑_GBK" pitchFamily="2" charset="-122"/>
              </a:rPr>
              <a:t>如何自救</a:t>
            </a:r>
          </a:p>
        </p:txBody>
      </p:sp>
      <p:sp>
        <p:nvSpPr>
          <p:cNvPr id="29" name="椭圆 45"/>
          <p:cNvSpPr>
            <a:spLocks noChangeArrowheads="1"/>
          </p:cNvSpPr>
          <p:nvPr/>
        </p:nvSpPr>
        <p:spPr bwMode="auto">
          <a:xfrm>
            <a:off x="547298" y="1936907"/>
            <a:ext cx="227012" cy="2270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pPr algn="ctr" defTabSz="914400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椭圆 45"/>
          <p:cNvSpPr>
            <a:spLocks noChangeArrowheads="1"/>
          </p:cNvSpPr>
          <p:nvPr/>
        </p:nvSpPr>
        <p:spPr bwMode="auto">
          <a:xfrm>
            <a:off x="536844" y="2615991"/>
            <a:ext cx="227012" cy="2270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pPr algn="ctr" defTabSz="914400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" name="椭圆 45"/>
          <p:cNvSpPr>
            <a:spLocks noChangeArrowheads="1"/>
          </p:cNvSpPr>
          <p:nvPr/>
        </p:nvSpPr>
        <p:spPr bwMode="auto">
          <a:xfrm>
            <a:off x="542071" y="3337510"/>
            <a:ext cx="227012" cy="2270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sz="1100" baseline="30000">
              <a:solidFill>
                <a:schemeClr val="lt1"/>
              </a:solidFill>
              <a:latin typeface="HelveticaRounded LT Bold" panose="02000503060000020004" pitchFamily="2" charset="0"/>
              <a:sym typeface="宋体" panose="02010600030101010101" pitchFamily="2" charset="-122"/>
            </a:endParaRPr>
          </a:p>
        </p:txBody>
      </p:sp>
      <p:sp>
        <p:nvSpPr>
          <p:cNvPr id="32" name="椭圆 45"/>
          <p:cNvSpPr>
            <a:spLocks noChangeArrowheads="1"/>
          </p:cNvSpPr>
          <p:nvPr/>
        </p:nvSpPr>
        <p:spPr bwMode="auto">
          <a:xfrm>
            <a:off x="536844" y="4037997"/>
            <a:ext cx="227012" cy="2270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69246" y="2130786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</a:rPr>
              <a:t>点击添加标题内容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69246" y="2729497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</a:rPr>
              <a:t>点击添加标题内容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83156" y="3366535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</a:rPr>
              <a:t>点击添加标题内容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83156" y="3965174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14350"/>
            <a:r>
              <a:rPr lang="zh-CN" altLang="en-US" sz="1200" dirty="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</a:rPr>
              <a:t>点击添加标题内容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3062739" y="1023490"/>
            <a:ext cx="228104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/>
            <a:r>
              <a:rPr lang="en-US" altLang="zh-CN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61002" y="339502"/>
            <a:ext cx="169950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zh-CN" alt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62" y="1568872"/>
            <a:ext cx="4793768" cy="3595326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203598"/>
            <a:ext cx="3826743" cy="31736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86249" y="1704236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1</a:t>
            </a:r>
            <a:endParaRPr lang="zh-CN" altLang="en-US" sz="36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86249" y="2381763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  <a:defRPr/>
            </a:pPr>
            <a:r>
              <a:rPr lang="zh-CN" altLang="en-US" sz="3200" b="1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地震的危害</a:t>
            </a:r>
            <a:endParaRPr lang="en-US" altLang="zh-CN" sz="3200" b="1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41"/>
          <p:cNvSpPr txBox="1"/>
          <p:nvPr/>
        </p:nvSpPr>
        <p:spPr>
          <a:xfrm>
            <a:off x="4925553" y="3144077"/>
            <a:ext cx="2157902" cy="732492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latin typeface="Arial" panose="020B0604020202020204" pitchFamily="34" charset="0"/>
                <a:ea typeface="微软雅黑" panose="020B0503020204020204" pitchFamily="34" charset="-122"/>
              </a:rPr>
              <a:t>地震的成因</a:t>
            </a:r>
            <a:endParaRPr lang="en-US" altLang="zh-CN" sz="20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</a:rPr>
              <a:t>请输入简要描述</a:t>
            </a:r>
            <a:endParaRPr lang="en-US" altLang="zh-CN" sz="12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5400000">
            <a:off x="3198296" y="2732555"/>
            <a:ext cx="2307675" cy="115695"/>
          </a:xfrm>
          <a:prstGeom prst="rect">
            <a:avLst/>
          </a:prstGeom>
          <a:solidFill>
            <a:srgbClr val="FFC00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41"/>
          <p:cNvSpPr txBox="1"/>
          <p:nvPr/>
        </p:nvSpPr>
        <p:spPr>
          <a:xfrm>
            <a:off x="6626068" y="3144076"/>
            <a:ext cx="2281604" cy="732492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latin typeface="Arial" panose="020B0604020202020204" pitchFamily="34" charset="0"/>
                <a:ea typeface="微软雅黑" panose="020B0503020204020204" pitchFamily="34" charset="-122"/>
              </a:rPr>
              <a:t>地震的危害</a:t>
            </a:r>
            <a:endParaRPr lang="en-US" altLang="zh-CN" sz="20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kern="0" dirty="0">
                <a:latin typeface="Arial" panose="020B0604020202020204" pitchFamily="34" charset="0"/>
                <a:ea typeface="微软雅黑" panose="020B0503020204020204" pitchFamily="34" charset="-122"/>
              </a:rPr>
              <a:t>请输入简要描述</a:t>
            </a:r>
            <a:endParaRPr lang="en-US" altLang="zh-CN" sz="1200" kern="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722294" y="197427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地震的成因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8992" y="1779662"/>
            <a:ext cx="69127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地震是指地球内部缓慢积累的能量突然释放或因人为原因引起的</a:t>
            </a:r>
            <a:r>
              <a:rPr lang="zh-CN" altLang="en-US" dirty="0">
                <a:solidFill>
                  <a:srgbClr val="C00000"/>
                </a:solidFill>
              </a:rPr>
              <a:t>地球表层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的震动。除了自然之外，人为的活动（如矿山爆破、地下</a:t>
            </a:r>
            <a:r>
              <a:rPr lang="zh-CN" altLang="en-US" dirty="0">
                <a:solidFill>
                  <a:srgbClr val="C00000"/>
                </a:solidFill>
              </a:rPr>
              <a:t>核爆炸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等）也会</a:t>
            </a:r>
            <a:r>
              <a:rPr lang="zh-CN" altLang="en-US" dirty="0">
                <a:solidFill>
                  <a:srgbClr val="C00000"/>
                </a:solidFill>
              </a:rPr>
              <a:t>诱发地震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</a:p>
          <a:p>
            <a:pPr>
              <a:lnSpc>
                <a:spcPct val="150000"/>
              </a:lnSpc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地震是</a:t>
            </a:r>
            <a:r>
              <a:rPr lang="zh-CN" altLang="en-US" dirty="0">
                <a:solidFill>
                  <a:srgbClr val="C00000"/>
                </a:solidFill>
              </a:rPr>
              <a:t>地壳运动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的一种特殊表现形式。地球上每天都在发生地震，每年约有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万次。一般情况下，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级以上的地震人们才会有感觉，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级以上的地震则会造成巨大损失。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1824" y="91556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地震成因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84" y="3319376"/>
            <a:ext cx="2636097" cy="1955124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地震的危害：关于城市</a:t>
            </a:r>
          </a:p>
        </p:txBody>
      </p:sp>
      <p:sp>
        <p:nvSpPr>
          <p:cNvPr id="3" name="Oval 10"/>
          <p:cNvSpPr/>
          <p:nvPr/>
        </p:nvSpPr>
        <p:spPr bwMode="auto">
          <a:xfrm>
            <a:off x="894571" y="3497752"/>
            <a:ext cx="595313" cy="597694"/>
          </a:xfrm>
          <a:prstGeom prst="ellipse">
            <a:avLst/>
          </a:prstGeom>
          <a:solidFill>
            <a:srgbClr val="0066CC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en-US">
              <a:solidFill>
                <a:srgbClr val="008080"/>
              </a:solidFill>
              <a:latin typeface="宋体" panose="02010600030101010101" pitchFamily="2" charset="-122"/>
            </a:endParaRPr>
          </a:p>
        </p:txBody>
      </p:sp>
      <p:grpSp>
        <p:nvGrpSpPr>
          <p:cNvPr id="4" name="Group 22"/>
          <p:cNvGrpSpPr/>
          <p:nvPr/>
        </p:nvGrpSpPr>
        <p:grpSpPr bwMode="auto">
          <a:xfrm>
            <a:off x="1051526" y="3665054"/>
            <a:ext cx="266275" cy="256754"/>
            <a:chOff x="5099140" y="1309474"/>
            <a:chExt cx="439257" cy="424283"/>
          </a:xfrm>
          <a:solidFill>
            <a:schemeClr val="bg1"/>
          </a:solidFill>
        </p:grpSpPr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887005" y="1546720"/>
            <a:ext cx="595313" cy="598885"/>
            <a:chOff x="7423835" y="2372212"/>
            <a:chExt cx="792885" cy="797434"/>
          </a:xfrm>
        </p:grpSpPr>
        <p:sp>
          <p:nvSpPr>
            <p:cNvPr id="20" name="Oval 6"/>
            <p:cNvSpPr/>
            <p:nvPr/>
          </p:nvSpPr>
          <p:spPr>
            <a:xfrm>
              <a:off x="7423835" y="2372212"/>
              <a:ext cx="792885" cy="797434"/>
            </a:xfrm>
            <a:prstGeom prst="ellipse">
              <a:avLst/>
            </a:prstGeom>
            <a:solidFill>
              <a:srgbClr val="C00000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7609706" y="2628869"/>
              <a:ext cx="421143" cy="284121"/>
            </a:xfrm>
            <a:custGeom>
              <a:avLst/>
              <a:gdLst>
                <a:gd name="T0" fmla="*/ 362129 w 157"/>
                <a:gd name="T1" fmla="*/ 123298 h 106"/>
                <a:gd name="T2" fmla="*/ 364812 w 157"/>
                <a:gd name="T3" fmla="*/ 99174 h 106"/>
                <a:gd name="T4" fmla="*/ 265561 w 157"/>
                <a:gd name="T5" fmla="*/ 0 h 106"/>
                <a:gd name="T6" fmla="*/ 195818 w 157"/>
                <a:gd name="T7" fmla="*/ 48247 h 106"/>
                <a:gd name="T8" fmla="*/ 120710 w 157"/>
                <a:gd name="T9" fmla="*/ 21443 h 106"/>
                <a:gd name="T10" fmla="*/ 50966 w 157"/>
                <a:gd name="T11" fmla="*/ 104535 h 106"/>
                <a:gd name="T12" fmla="*/ 53649 w 157"/>
                <a:gd name="T13" fmla="*/ 125978 h 106"/>
                <a:gd name="T14" fmla="*/ 0 w 157"/>
                <a:gd name="T15" fmla="*/ 201029 h 106"/>
                <a:gd name="T16" fmla="*/ 83156 w 157"/>
                <a:gd name="T17" fmla="*/ 284121 h 106"/>
                <a:gd name="T18" fmla="*/ 337987 w 157"/>
                <a:gd name="T19" fmla="*/ 284121 h 106"/>
                <a:gd name="T20" fmla="*/ 421143 w 157"/>
                <a:gd name="T21" fmla="*/ 201029 h 106"/>
                <a:gd name="T22" fmla="*/ 362129 w 157"/>
                <a:gd name="T23" fmla="*/ 123298 h 106"/>
                <a:gd name="T24" fmla="*/ 321893 w 157"/>
                <a:gd name="T25" fmla="*/ 268039 h 106"/>
                <a:gd name="T26" fmla="*/ 211913 w 157"/>
                <a:gd name="T27" fmla="*/ 268039 h 106"/>
                <a:gd name="T28" fmla="*/ 276291 w 157"/>
                <a:gd name="T29" fmla="*/ 201029 h 106"/>
                <a:gd name="T30" fmla="*/ 273609 w 157"/>
                <a:gd name="T31" fmla="*/ 192988 h 106"/>
                <a:gd name="T32" fmla="*/ 246784 w 157"/>
                <a:gd name="T33" fmla="*/ 192988 h 106"/>
                <a:gd name="T34" fmla="*/ 246784 w 157"/>
                <a:gd name="T35" fmla="*/ 182266 h 106"/>
                <a:gd name="T36" fmla="*/ 246784 w 157"/>
                <a:gd name="T37" fmla="*/ 99174 h 106"/>
                <a:gd name="T38" fmla="*/ 241420 w 157"/>
                <a:gd name="T39" fmla="*/ 93814 h 106"/>
                <a:gd name="T40" fmla="*/ 171676 w 157"/>
                <a:gd name="T41" fmla="*/ 93814 h 106"/>
                <a:gd name="T42" fmla="*/ 166311 w 157"/>
                <a:gd name="T43" fmla="*/ 99174 h 106"/>
                <a:gd name="T44" fmla="*/ 166311 w 157"/>
                <a:gd name="T45" fmla="*/ 182266 h 106"/>
                <a:gd name="T46" fmla="*/ 166311 w 157"/>
                <a:gd name="T47" fmla="*/ 195668 h 106"/>
                <a:gd name="T48" fmla="*/ 136804 w 157"/>
                <a:gd name="T49" fmla="*/ 195668 h 106"/>
                <a:gd name="T50" fmla="*/ 134122 w 157"/>
                <a:gd name="T51" fmla="*/ 203709 h 106"/>
                <a:gd name="T52" fmla="*/ 201183 w 157"/>
                <a:gd name="T53" fmla="*/ 268039 h 106"/>
                <a:gd name="T54" fmla="*/ 101933 w 157"/>
                <a:gd name="T55" fmla="*/ 268039 h 106"/>
                <a:gd name="T56" fmla="*/ 29507 w 157"/>
                <a:gd name="T57" fmla="*/ 198349 h 106"/>
                <a:gd name="T58" fmla="*/ 77791 w 157"/>
                <a:gd name="T59" fmla="*/ 134019 h 106"/>
                <a:gd name="T60" fmla="*/ 75108 w 157"/>
                <a:gd name="T61" fmla="*/ 117937 h 106"/>
                <a:gd name="T62" fmla="*/ 134122 w 157"/>
                <a:gd name="T63" fmla="*/ 45567 h 106"/>
                <a:gd name="T64" fmla="*/ 198501 w 157"/>
                <a:gd name="T65" fmla="*/ 77731 h 106"/>
                <a:gd name="T66" fmla="*/ 260197 w 157"/>
                <a:gd name="T67" fmla="*/ 26804 h 106"/>
                <a:gd name="T68" fmla="*/ 343352 w 157"/>
                <a:gd name="T69" fmla="*/ 112576 h 106"/>
                <a:gd name="T70" fmla="*/ 340670 w 157"/>
                <a:gd name="T71" fmla="*/ 131339 h 106"/>
                <a:gd name="T72" fmla="*/ 394319 w 157"/>
                <a:gd name="T73" fmla="*/ 198349 h 106"/>
                <a:gd name="T74" fmla="*/ 321893 w 157"/>
                <a:gd name="T75" fmla="*/ 268039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583214" y="1643532"/>
            <a:ext cx="1779984" cy="315465"/>
          </a:xfrm>
          <a:prstGeom prst="rect">
            <a:avLst/>
          </a:prstGeom>
          <a:solidFill>
            <a:srgbClr val="C00000"/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点击添加标题</a:t>
            </a:r>
            <a:endParaRPr lang="en-US" altLang="zh-CN" sz="16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583218" y="1920948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583214" y="2615082"/>
            <a:ext cx="1779984" cy="3154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lIns="0" tIns="0" rIns="0" bIns="0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点击添加标题</a:t>
            </a:r>
            <a:endParaRPr lang="en-US" altLang="zh-CN" sz="16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583218" y="2892498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1583214" y="3586632"/>
            <a:ext cx="1779984" cy="315465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txBody>
          <a:bodyPr anchor="ctr"/>
          <a:lstStyle/>
          <a:p>
            <a:pPr algn="ctr" defTabSz="914400"/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</a:rPr>
              <a:t>点击添加标题</a:t>
            </a:r>
            <a:endParaRPr lang="en-US" altLang="zh-CN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583218" y="3854523"/>
            <a:ext cx="1884759" cy="475509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887005" y="2520649"/>
            <a:ext cx="595313" cy="597694"/>
            <a:chOff x="7423835" y="3637387"/>
            <a:chExt cx="792885" cy="797434"/>
          </a:xfrm>
        </p:grpSpPr>
        <p:sp>
          <p:nvSpPr>
            <p:cNvPr id="29" name="Oval 8"/>
            <p:cNvSpPr/>
            <p:nvPr/>
          </p:nvSpPr>
          <p:spPr>
            <a:xfrm>
              <a:off x="7423835" y="3637387"/>
              <a:ext cx="792885" cy="79743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30" name="任意多边形 75"/>
            <p:cNvSpPr/>
            <p:nvPr/>
          </p:nvSpPr>
          <p:spPr>
            <a:xfrm>
              <a:off x="7549111" y="3842306"/>
              <a:ext cx="542333" cy="387597"/>
            </a:xfrm>
            <a:custGeom>
              <a:avLst/>
              <a:gdLst>
                <a:gd name="connsiteX0" fmla="*/ 387898 w 613253"/>
                <a:gd name="connsiteY0" fmla="*/ 243653 h 438850"/>
                <a:gd name="connsiteX1" fmla="*/ 395944 w 613253"/>
                <a:gd name="connsiteY1" fmla="*/ 271151 h 438850"/>
                <a:gd name="connsiteX2" fmla="*/ 351715 w 613253"/>
                <a:gd name="connsiteY2" fmla="*/ 369631 h 438850"/>
                <a:gd name="connsiteX3" fmla="*/ 351092 w 613253"/>
                <a:gd name="connsiteY3" fmla="*/ 369631 h 438850"/>
                <a:gd name="connsiteX4" fmla="*/ 351529 w 613253"/>
                <a:gd name="connsiteY4" fmla="*/ 370046 h 438850"/>
                <a:gd name="connsiteX5" fmla="*/ 351093 w 613253"/>
                <a:gd name="connsiteY5" fmla="*/ 371017 h 438850"/>
                <a:gd name="connsiteX6" fmla="*/ 352550 w 613253"/>
                <a:gd name="connsiteY6" fmla="*/ 371017 h 438850"/>
                <a:gd name="connsiteX7" fmla="*/ 402076 w 613253"/>
                <a:gd name="connsiteY7" fmla="*/ 418085 h 438850"/>
                <a:gd name="connsiteX8" fmla="*/ 451601 w 613253"/>
                <a:gd name="connsiteY8" fmla="*/ 371017 h 438850"/>
                <a:gd name="connsiteX9" fmla="*/ 453059 w 613253"/>
                <a:gd name="connsiteY9" fmla="*/ 371017 h 438850"/>
                <a:gd name="connsiteX10" fmla="*/ 452623 w 613253"/>
                <a:gd name="connsiteY10" fmla="*/ 370045 h 438850"/>
                <a:gd name="connsiteX11" fmla="*/ 453059 w 613253"/>
                <a:gd name="connsiteY11" fmla="*/ 369631 h 438850"/>
                <a:gd name="connsiteX12" fmla="*/ 452437 w 613253"/>
                <a:gd name="connsiteY12" fmla="*/ 369631 h 438850"/>
                <a:gd name="connsiteX13" fmla="*/ 408207 w 613253"/>
                <a:gd name="connsiteY13" fmla="*/ 271149 h 438850"/>
                <a:gd name="connsiteX14" fmla="*/ 416253 w 613253"/>
                <a:gd name="connsiteY14" fmla="*/ 243653 h 438850"/>
                <a:gd name="connsiteX15" fmla="*/ 157406 w 613253"/>
                <a:gd name="connsiteY15" fmla="*/ 216295 h 438850"/>
                <a:gd name="connsiteX16" fmla="*/ 163926 w 613253"/>
                <a:gd name="connsiteY16" fmla="*/ 238576 h 438850"/>
                <a:gd name="connsiteX17" fmla="*/ 128088 w 613253"/>
                <a:gd name="connsiteY17" fmla="*/ 318371 h 438850"/>
                <a:gd name="connsiteX18" fmla="*/ 127583 w 613253"/>
                <a:gd name="connsiteY18" fmla="*/ 318371 h 438850"/>
                <a:gd name="connsiteX19" fmla="*/ 127937 w 613253"/>
                <a:gd name="connsiteY19" fmla="*/ 318708 h 438850"/>
                <a:gd name="connsiteX20" fmla="*/ 127584 w 613253"/>
                <a:gd name="connsiteY20" fmla="*/ 319494 h 438850"/>
                <a:gd name="connsiteX21" fmla="*/ 128765 w 613253"/>
                <a:gd name="connsiteY21" fmla="*/ 319494 h 438850"/>
                <a:gd name="connsiteX22" fmla="*/ 168894 w 613253"/>
                <a:gd name="connsiteY22" fmla="*/ 357632 h 438850"/>
                <a:gd name="connsiteX23" fmla="*/ 209023 w 613253"/>
                <a:gd name="connsiteY23" fmla="*/ 319494 h 438850"/>
                <a:gd name="connsiteX24" fmla="*/ 210205 w 613253"/>
                <a:gd name="connsiteY24" fmla="*/ 319494 h 438850"/>
                <a:gd name="connsiteX25" fmla="*/ 209851 w 613253"/>
                <a:gd name="connsiteY25" fmla="*/ 318707 h 438850"/>
                <a:gd name="connsiteX26" fmla="*/ 210204 w 613253"/>
                <a:gd name="connsiteY26" fmla="*/ 318371 h 438850"/>
                <a:gd name="connsiteX27" fmla="*/ 209701 w 613253"/>
                <a:gd name="connsiteY27" fmla="*/ 318371 h 438850"/>
                <a:gd name="connsiteX28" fmla="*/ 173862 w 613253"/>
                <a:gd name="connsiteY28" fmla="*/ 238574 h 438850"/>
                <a:gd name="connsiteX29" fmla="*/ 180381 w 613253"/>
                <a:gd name="connsiteY29" fmla="*/ 216295 h 438850"/>
                <a:gd name="connsiteX30" fmla="*/ 402620 w 613253"/>
                <a:gd name="connsiteY30" fmla="*/ 0 h 438850"/>
                <a:gd name="connsiteX31" fmla="*/ 515766 w 613253"/>
                <a:gd name="connsiteY31" fmla="*/ 114905 h 438850"/>
                <a:gd name="connsiteX32" fmla="*/ 454423 w 613253"/>
                <a:gd name="connsiteY32" fmla="*/ 215466 h 438850"/>
                <a:gd name="connsiteX33" fmla="*/ 454423 w 613253"/>
                <a:gd name="connsiteY33" fmla="*/ 231044 h 438850"/>
                <a:gd name="connsiteX34" fmla="*/ 613253 w 613253"/>
                <a:gd name="connsiteY34" fmla="*/ 391500 h 438850"/>
                <a:gd name="connsiteX35" fmla="*/ 398531 w 613253"/>
                <a:gd name="connsiteY35" fmla="*/ 438850 h 438850"/>
                <a:gd name="connsiteX36" fmla="*/ 193634 w 613253"/>
                <a:gd name="connsiteY36" fmla="*/ 395700 h 438850"/>
                <a:gd name="connsiteX37" fmla="*/ 203279 w 613253"/>
                <a:gd name="connsiteY37" fmla="*/ 370444 h 438850"/>
                <a:gd name="connsiteX38" fmla="*/ 166022 w 613253"/>
                <a:gd name="connsiteY38" fmla="*/ 374457 h 438850"/>
                <a:gd name="connsiteX39" fmla="*/ 0 w 613253"/>
                <a:gd name="connsiteY39" fmla="*/ 339494 h 438850"/>
                <a:gd name="connsiteX40" fmla="*/ 125154 w 613253"/>
                <a:gd name="connsiteY40" fmla="*/ 207518 h 438850"/>
                <a:gd name="connsiteX41" fmla="*/ 125154 w 613253"/>
                <a:gd name="connsiteY41" fmla="*/ 191945 h 438850"/>
                <a:gd name="connsiteX42" fmla="*/ 77656 w 613253"/>
                <a:gd name="connsiteY42" fmla="*/ 111974 h 438850"/>
                <a:gd name="connsiteX43" fmla="*/ 169335 w 613253"/>
                <a:gd name="connsiteY43" fmla="*/ 18870 h 438850"/>
                <a:gd name="connsiteX44" fmla="*/ 261014 w 613253"/>
                <a:gd name="connsiteY44" fmla="*/ 111974 h 438850"/>
                <a:gd name="connsiteX45" fmla="*/ 211310 w 613253"/>
                <a:gd name="connsiteY45" fmla="*/ 193456 h 438850"/>
                <a:gd name="connsiteX46" fmla="*/ 211310 w 613253"/>
                <a:gd name="connsiteY46" fmla="*/ 206078 h 438850"/>
                <a:gd name="connsiteX47" fmla="*/ 292834 w 613253"/>
                <a:gd name="connsiteY47" fmla="*/ 252540 h 438850"/>
                <a:gd name="connsiteX48" fmla="*/ 295048 w 613253"/>
                <a:gd name="connsiteY48" fmla="*/ 255467 h 438850"/>
                <a:gd name="connsiteX49" fmla="*/ 348094 w 613253"/>
                <a:gd name="connsiteY49" fmla="*/ 232822 h 438850"/>
                <a:gd name="connsiteX50" fmla="*/ 348094 w 613253"/>
                <a:gd name="connsiteY50" fmla="*/ 213602 h 438850"/>
                <a:gd name="connsiteX51" fmla="*/ 289474 w 613253"/>
                <a:gd name="connsiteY51" fmla="*/ 114905 h 438850"/>
                <a:gd name="connsiteX52" fmla="*/ 402620 w 613253"/>
                <a:gd name="connsiteY52" fmla="*/ 0 h 43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48513"/>
            <a:ext cx="448627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2" grpId="0" animBg="1"/>
      <p:bldP spid="23" grpId="0"/>
      <p:bldP spid="24" grpId="0" animBg="1"/>
      <p:bldP spid="25" grpId="0"/>
      <p:bldP spid="26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62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地震的危害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：关于山区</a:t>
            </a: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609218" y="3777956"/>
            <a:ext cx="7799792" cy="729424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     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53150" y="3764127"/>
            <a:ext cx="187133" cy="226049"/>
            <a:chOff x="1397666" y="1419622"/>
            <a:chExt cx="474034" cy="743490"/>
          </a:xfrm>
          <a:solidFill>
            <a:srgbClr val="FF3300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7" name="同心圆 1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6" tIns="34289" rIns="68576" bIns="34289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6" tIns="34289" rIns="68576" bIns="34289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9" rIns="68576" bIns="34289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24" y="1080353"/>
            <a:ext cx="7837515" cy="2402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62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地震的危害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：关于海上</a:t>
            </a:r>
          </a:p>
        </p:txBody>
      </p:sp>
      <p:sp>
        <p:nvSpPr>
          <p:cNvPr id="3" name="矩形 2"/>
          <p:cNvSpPr/>
          <p:nvPr/>
        </p:nvSpPr>
        <p:spPr>
          <a:xfrm>
            <a:off x="5580112" y="1334730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165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7"/>
          <p:cNvSpPr>
            <a:spLocks noChangeArrowheads="1"/>
          </p:cNvSpPr>
          <p:nvPr/>
        </p:nvSpPr>
        <p:spPr bwMode="auto">
          <a:xfrm>
            <a:off x="5580112" y="1614528"/>
            <a:ext cx="2364581" cy="669408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" name="矩形 4"/>
          <p:cNvSpPr/>
          <p:nvPr/>
        </p:nvSpPr>
        <p:spPr>
          <a:xfrm>
            <a:off x="5580112" y="2353838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165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47"/>
          <p:cNvSpPr>
            <a:spLocks noChangeArrowheads="1"/>
          </p:cNvSpPr>
          <p:nvPr/>
        </p:nvSpPr>
        <p:spPr bwMode="auto">
          <a:xfrm>
            <a:off x="5580112" y="2633637"/>
            <a:ext cx="2364581" cy="469353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" name="矩形 6"/>
          <p:cNvSpPr/>
          <p:nvPr/>
        </p:nvSpPr>
        <p:spPr>
          <a:xfrm>
            <a:off x="5580112" y="3332599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defTabSz="685165">
              <a:defRPr/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580108" y="3612396"/>
            <a:ext cx="2416298" cy="66940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685165">
              <a:lnSpc>
                <a:spcPct val="130000"/>
              </a:lnSpc>
              <a:spcBef>
                <a:spcPct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6" y="1131058"/>
            <a:ext cx="4154318" cy="3439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62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地震的危害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：关于个人</a:t>
            </a:r>
          </a:p>
        </p:txBody>
      </p:sp>
      <p:sp>
        <p:nvSpPr>
          <p:cNvPr id="3" name="AutoShape 1"/>
          <p:cNvSpPr/>
          <p:nvPr/>
        </p:nvSpPr>
        <p:spPr bwMode="auto">
          <a:xfrm>
            <a:off x="3292314" y="2595200"/>
            <a:ext cx="4973241" cy="1133475"/>
          </a:xfrm>
          <a:prstGeom prst="roundRect">
            <a:avLst>
              <a:gd name="adj" fmla="val 6301"/>
            </a:avLst>
          </a:prstGeom>
          <a:noFill/>
          <a:ln w="12700" cap="flat">
            <a:solidFill>
              <a:srgbClr val="5A5A5A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2"/>
          <p:cNvGrpSpPr/>
          <p:nvPr/>
        </p:nvGrpSpPr>
        <p:grpSpPr bwMode="auto">
          <a:xfrm>
            <a:off x="2496977" y="2914287"/>
            <a:ext cx="1152525" cy="476250"/>
            <a:chOff x="0" y="0"/>
            <a:chExt cx="1936" cy="800"/>
          </a:xfrm>
        </p:grpSpPr>
        <p:sp>
          <p:nvSpPr>
            <p:cNvPr id="5" name="AutoShape 3"/>
            <p:cNvSpPr/>
            <p:nvPr/>
          </p:nvSpPr>
          <p:spPr bwMode="auto">
            <a:xfrm>
              <a:off x="0" y="0"/>
              <a:ext cx="1936" cy="800"/>
            </a:xfrm>
            <a:prstGeom prst="roundRect">
              <a:avLst>
                <a:gd name="adj" fmla="val 23056"/>
              </a:avLst>
            </a:prstGeom>
            <a:solidFill>
              <a:srgbClr val="434A54"/>
            </a:solidFill>
            <a:ln w="254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Rectangle 4"/>
            <p:cNvSpPr/>
            <p:nvPr/>
          </p:nvSpPr>
          <p:spPr bwMode="auto">
            <a:xfrm>
              <a:off x="684" y="242"/>
              <a:ext cx="1128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  <a:lumOff val="9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253,120</a:t>
              </a:r>
            </a:p>
          </p:txBody>
        </p:sp>
      </p:grpSp>
      <p:sp>
        <p:nvSpPr>
          <p:cNvPr id="7" name="AutoShape 5"/>
          <p:cNvSpPr/>
          <p:nvPr/>
        </p:nvSpPr>
        <p:spPr bwMode="auto">
          <a:xfrm>
            <a:off x="3292314" y="1061675"/>
            <a:ext cx="4973241" cy="1133475"/>
          </a:xfrm>
          <a:prstGeom prst="roundRect">
            <a:avLst>
              <a:gd name="adj" fmla="val 6301"/>
            </a:avLst>
          </a:prstGeom>
          <a:noFill/>
          <a:ln w="12700" cap="flat">
            <a:solidFill>
              <a:srgbClr val="5A5A5A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Group 6"/>
          <p:cNvGrpSpPr/>
          <p:nvPr/>
        </p:nvGrpSpPr>
        <p:grpSpPr bwMode="auto">
          <a:xfrm>
            <a:off x="2496497" y="1380524"/>
            <a:ext cx="1152872" cy="476393"/>
            <a:chOff x="0" y="0"/>
            <a:chExt cx="1936" cy="800"/>
          </a:xfrm>
          <a:solidFill>
            <a:srgbClr val="434A54"/>
          </a:solidFill>
        </p:grpSpPr>
        <p:sp>
          <p:nvSpPr>
            <p:cNvPr id="9" name="AutoShape 7"/>
            <p:cNvSpPr/>
            <p:nvPr/>
          </p:nvSpPr>
          <p:spPr bwMode="auto">
            <a:xfrm>
              <a:off x="0" y="0"/>
              <a:ext cx="1936" cy="800"/>
            </a:xfrm>
            <a:prstGeom prst="roundRect">
              <a:avLst>
                <a:gd name="adj" fmla="val 23056"/>
              </a:avLst>
            </a:prstGeom>
            <a:grpFill/>
            <a:ln w="25400" cap="flat">
              <a:solidFill>
                <a:sysClr val="windowText" lastClr="000000">
                  <a:alpha val="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Rectangle 8"/>
            <p:cNvSpPr/>
            <p:nvPr/>
          </p:nvSpPr>
          <p:spPr bwMode="auto">
            <a:xfrm>
              <a:off x="684" y="226"/>
              <a:ext cx="1128" cy="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E6E6E6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253,120</a:t>
              </a:r>
            </a:p>
          </p:txBody>
        </p:sp>
      </p:grpSp>
      <p:grpSp>
        <p:nvGrpSpPr>
          <p:cNvPr id="11" name="Group 11"/>
          <p:cNvGrpSpPr/>
          <p:nvPr/>
        </p:nvGrpSpPr>
        <p:grpSpPr bwMode="auto">
          <a:xfrm>
            <a:off x="1829033" y="1128349"/>
            <a:ext cx="972740" cy="971550"/>
            <a:chOff x="0" y="0"/>
            <a:chExt cx="1632" cy="1632"/>
          </a:xfrm>
          <a:solidFill>
            <a:srgbClr val="C00000"/>
          </a:solidFill>
        </p:grpSpPr>
        <p:sp>
          <p:nvSpPr>
            <p:cNvPr id="12" name="Oval 12"/>
            <p:cNvSpPr/>
            <p:nvPr/>
          </p:nvSpPr>
          <p:spPr bwMode="auto">
            <a:xfrm>
              <a:off x="0" y="0"/>
              <a:ext cx="1632" cy="16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" y="184"/>
              <a:ext cx="447" cy="11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4"/>
          <p:cNvGrpSpPr/>
          <p:nvPr/>
        </p:nvGrpSpPr>
        <p:grpSpPr bwMode="auto">
          <a:xfrm>
            <a:off x="3806664" y="1372429"/>
            <a:ext cx="1901429" cy="490538"/>
            <a:chOff x="0" y="0"/>
            <a:chExt cx="3191" cy="824"/>
          </a:xfrm>
        </p:grpSpPr>
        <p:pic>
          <p:nvPicPr>
            <p:cNvPr id="15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0" y="0"/>
              <a:ext cx="32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8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1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2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2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3"/>
          <p:cNvGrpSpPr/>
          <p:nvPr/>
        </p:nvGrpSpPr>
        <p:grpSpPr bwMode="auto">
          <a:xfrm>
            <a:off x="3812614" y="1372429"/>
            <a:ext cx="1162050" cy="490538"/>
            <a:chOff x="10" y="0"/>
            <a:chExt cx="1949" cy="824"/>
          </a:xfrm>
        </p:grpSpPr>
        <p:pic>
          <p:nvPicPr>
            <p:cNvPr id="24" name="Picture 24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25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8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6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34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7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2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8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50" y="0"/>
              <a:ext cx="309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9"/>
          <p:cNvSpPr/>
          <p:nvPr/>
        </p:nvSpPr>
        <p:spPr bwMode="auto">
          <a:xfrm>
            <a:off x="5923591" y="1417672"/>
            <a:ext cx="767954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60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/90%</a:t>
            </a:r>
          </a:p>
        </p:txBody>
      </p:sp>
      <p:sp>
        <p:nvSpPr>
          <p:cNvPr id="30" name="Rectangle 30"/>
          <p:cNvSpPr/>
          <p:nvPr/>
        </p:nvSpPr>
        <p:spPr bwMode="auto">
          <a:xfrm>
            <a:off x="6978489" y="1252175"/>
            <a:ext cx="110609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自然而然设计量贩铺制作</a:t>
            </a: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6793939" y="1333139"/>
            <a:ext cx="0" cy="614363"/>
          </a:xfrm>
          <a:prstGeom prst="line">
            <a:avLst/>
          </a:prstGeom>
          <a:noFill/>
          <a:ln w="25400" cap="flat">
            <a:solidFill>
              <a:srgbClr val="969696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2" name="Group 32"/>
          <p:cNvGrpSpPr/>
          <p:nvPr/>
        </p:nvGrpSpPr>
        <p:grpSpPr bwMode="auto">
          <a:xfrm>
            <a:off x="1062274" y="1342664"/>
            <a:ext cx="542925" cy="542925"/>
            <a:chOff x="0" y="0"/>
            <a:chExt cx="912" cy="912"/>
          </a:xfrm>
          <a:solidFill>
            <a:schemeClr val="accent5"/>
          </a:solidFill>
        </p:grpSpPr>
        <p:sp>
          <p:nvSpPr>
            <p:cNvPr id="33" name="Oval 33"/>
            <p:cNvSpPr/>
            <p:nvPr/>
          </p:nvSpPr>
          <p:spPr bwMode="auto">
            <a:xfrm>
              <a:off x="0" y="0"/>
              <a:ext cx="912" cy="9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Rectangle 34"/>
            <p:cNvSpPr/>
            <p:nvPr/>
          </p:nvSpPr>
          <p:spPr bwMode="auto">
            <a:xfrm>
              <a:off x="144" y="184"/>
              <a:ext cx="624" cy="632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 bwMode="auto">
          <a:xfrm>
            <a:off x="1829033" y="2661874"/>
            <a:ext cx="972740" cy="971550"/>
            <a:chOff x="0" y="0"/>
            <a:chExt cx="1632" cy="1632"/>
          </a:xfrm>
          <a:solidFill>
            <a:srgbClr val="0066CC"/>
          </a:solidFill>
        </p:grpSpPr>
        <p:sp>
          <p:nvSpPr>
            <p:cNvPr id="36" name="Oval 36"/>
            <p:cNvSpPr/>
            <p:nvPr/>
          </p:nvSpPr>
          <p:spPr bwMode="auto">
            <a:xfrm>
              <a:off x="0" y="0"/>
              <a:ext cx="1632" cy="16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37" name="Picture 3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" y="230"/>
              <a:ext cx="509" cy="11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Group 38"/>
          <p:cNvGrpSpPr/>
          <p:nvPr/>
        </p:nvGrpSpPr>
        <p:grpSpPr bwMode="auto">
          <a:xfrm>
            <a:off x="3806660" y="2916668"/>
            <a:ext cx="1843088" cy="466725"/>
            <a:chOff x="0" y="0"/>
            <a:chExt cx="3094" cy="784"/>
          </a:xfrm>
        </p:grpSpPr>
        <p:pic>
          <p:nvPicPr>
            <p:cNvPr id="39" name="Picture 3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65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4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4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4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" y="0"/>
              <a:ext cx="366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3"/>
            <p:cNvPicPr>
              <a:picLocks noChangeAspect="1" noChangeArrowheads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4"/>
            <p:cNvPicPr>
              <a:picLocks noChangeAspect="1" noChangeArrowheads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0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45"/>
            <p:cNvPicPr>
              <a:picLocks noChangeAspect="1" noChangeArrowheads="1"/>
            </p:cNvPicPr>
            <p:nvPr/>
          </p:nvPicPr>
          <p:blipFill>
            <a:blip r:embed="rId8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2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20000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oup 46"/>
          <p:cNvGrpSpPr/>
          <p:nvPr/>
        </p:nvGrpSpPr>
        <p:grpSpPr bwMode="auto">
          <a:xfrm>
            <a:off x="3810236" y="2916668"/>
            <a:ext cx="1026319" cy="466725"/>
            <a:chOff x="6" y="0"/>
            <a:chExt cx="1721" cy="784"/>
          </a:xfrm>
        </p:grpSpPr>
        <p:pic>
          <p:nvPicPr>
            <p:cNvPr id="47" name="Picture 47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48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9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9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21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rgbClr val="E7E6E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4" y="0"/>
              <a:ext cx="353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59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>
                      <a:alpha val="59999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Rectangle 51"/>
          <p:cNvSpPr/>
          <p:nvPr/>
        </p:nvSpPr>
        <p:spPr bwMode="auto">
          <a:xfrm>
            <a:off x="5923591" y="2951197"/>
            <a:ext cx="767954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lnSpc>
                <a:spcPct val="65000"/>
              </a:lnSpc>
              <a:defRPr/>
            </a:pPr>
            <a:r>
              <a:rPr lang="en-US" sz="21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45</a:t>
            </a:r>
            <a:r>
              <a:rPr lang="en-US" sz="11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/70%</a:t>
            </a:r>
          </a:p>
        </p:txBody>
      </p:sp>
      <p:sp>
        <p:nvSpPr>
          <p:cNvPr id="52" name="Rectangle 52"/>
          <p:cNvSpPr/>
          <p:nvPr/>
        </p:nvSpPr>
        <p:spPr bwMode="auto">
          <a:xfrm>
            <a:off x="6978489" y="2785700"/>
            <a:ext cx="110609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eaLnBrk="1" hangingPunct="1">
              <a:defRPr/>
            </a:pPr>
            <a:r>
              <a:rPr lang="zh-CN" altLang="en-US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在这里输入您的文本内容，让听众更好的了解您的观点</a:t>
            </a:r>
            <a:r>
              <a:rPr lang="en-US" altLang="zh-CN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lang="zh-CN" altLang="en-US" sz="900" dirty="0">
                <a:solidFill>
                  <a:srgbClr val="323232"/>
                </a:solidFill>
                <a:latin typeface="+mn-lt"/>
                <a:ea typeface="+mn-ea"/>
                <a:cs typeface="+mn-ea"/>
                <a:sym typeface="+mn-lt"/>
              </a:rPr>
              <a:t>自然而然设计量贩铺制作</a:t>
            </a: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6793939" y="2866664"/>
            <a:ext cx="0" cy="614363"/>
          </a:xfrm>
          <a:prstGeom prst="line">
            <a:avLst/>
          </a:prstGeom>
          <a:noFill/>
          <a:ln w="25400" cap="flat">
            <a:solidFill>
              <a:srgbClr val="969696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1" hangingPunct="1">
              <a:defRPr/>
            </a:pPr>
            <a:endParaRPr 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4" name="Group 54"/>
          <p:cNvGrpSpPr/>
          <p:nvPr/>
        </p:nvGrpSpPr>
        <p:grpSpPr bwMode="auto">
          <a:xfrm>
            <a:off x="1062274" y="2876189"/>
            <a:ext cx="542925" cy="542924"/>
            <a:chOff x="0" y="0"/>
            <a:chExt cx="912" cy="912"/>
          </a:xfrm>
          <a:solidFill>
            <a:srgbClr val="FFC000"/>
          </a:solidFill>
        </p:grpSpPr>
        <p:sp>
          <p:nvSpPr>
            <p:cNvPr id="55" name="Oval 55"/>
            <p:cNvSpPr/>
            <p:nvPr/>
          </p:nvSpPr>
          <p:spPr bwMode="auto">
            <a:xfrm>
              <a:off x="0" y="0"/>
              <a:ext cx="912" cy="912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Rectangle 56"/>
            <p:cNvSpPr/>
            <p:nvPr/>
          </p:nvSpPr>
          <p:spPr bwMode="auto">
            <a:xfrm>
              <a:off x="140" y="164"/>
              <a:ext cx="624" cy="6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</a:t>
              </a:r>
            </a:p>
          </p:txBody>
        </p:sp>
      </p:grp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640879" y="4001976"/>
            <a:ext cx="7799792" cy="509364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685165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在此录入上述图表的综合描述说明，在此录入上述图表的综合描述说明。在此录入上述图表的综合描述说明，在此录入上述图表的描述说明，在此录入上述图表的综合描述说明，</a:t>
            </a: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29" grpId="0"/>
      <p:bldP spid="30" grpId="0"/>
      <p:bldP spid="31" grpId="0" animBg="1"/>
      <p:bldP spid="51" grpId="0"/>
      <p:bldP spid="52" grpId="0"/>
      <p:bldP spid="53" grpId="0" animBg="1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770554" y="1367977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2</a:t>
            </a:r>
            <a:endParaRPr lang="zh-CN" altLang="en-US" sz="36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770554" y="204550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地震征兆</a:t>
            </a:r>
            <a:endParaRPr lang="en-US" altLang="zh-CN" sz="3200" b="1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41"/>
          <p:cNvSpPr txBox="1"/>
          <p:nvPr/>
        </p:nvSpPr>
        <p:spPr>
          <a:xfrm>
            <a:off x="4809858" y="2807818"/>
            <a:ext cx="2157902" cy="692481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通过物理现象</a:t>
            </a:r>
            <a:endParaRPr lang="en-US" altLang="zh-CN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</a:t>
            </a:r>
            <a:endParaRPr lang="en-US" altLang="zh-CN" sz="11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41"/>
          <p:cNvSpPr txBox="1"/>
          <p:nvPr/>
        </p:nvSpPr>
        <p:spPr>
          <a:xfrm>
            <a:off x="6564378" y="2807818"/>
            <a:ext cx="2281604" cy="692481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通过观察水位</a:t>
            </a:r>
            <a:endParaRPr lang="en-US" altLang="zh-CN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</a:t>
            </a:r>
            <a:endParaRPr lang="en-US" altLang="zh-CN" sz="11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文本框 41"/>
          <p:cNvSpPr txBox="1"/>
          <p:nvPr/>
        </p:nvSpPr>
        <p:spPr>
          <a:xfrm>
            <a:off x="4809330" y="3540311"/>
            <a:ext cx="2281604" cy="668757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通过观察动物异常</a:t>
            </a:r>
            <a:endParaRPr lang="en-US" altLang="zh-CN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</a:t>
            </a:r>
            <a:endParaRPr lang="en-US" altLang="zh-CN" sz="11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2869024" y="2685228"/>
            <a:ext cx="2742511" cy="108013"/>
          </a:xfrm>
          <a:prstGeom prst="rect">
            <a:avLst/>
          </a:prstGeom>
          <a:solidFill>
            <a:srgbClr val="FFC00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54" y="1203598"/>
            <a:ext cx="3826743" cy="317361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通过观察动物异常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451" y="1009754"/>
            <a:ext cx="360040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043608" y="995809"/>
            <a:ext cx="305761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    </a:t>
            </a:r>
            <a:r>
              <a:rPr lang="zh-CN" altLang="en-US" dirty="0">
                <a:solidFill>
                  <a:srgbClr val="C00000"/>
                </a:solidFill>
              </a:rPr>
              <a:t>兴奋型异常：</a:t>
            </a:r>
            <a:r>
              <a:rPr lang="zh-CN" altLang="en-US" dirty="0"/>
              <a:t>惊恐不安、不进圈、狂吠、群迁等。抑制型异常：行动迟缓、发呆发痴、不肯进食等。生活习性变化：如冬眠的蛇出洞、老鼠白天活动不怕人、大批青蛙上岸等。</a:t>
            </a: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通过物理现象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2264717" y="1065523"/>
            <a:ext cx="4922782" cy="530470"/>
          </a:xfrm>
          <a:prstGeom prst="snip1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4" name="文本框 23"/>
          <p:cNvSpPr txBox="1"/>
          <p:nvPr/>
        </p:nvSpPr>
        <p:spPr>
          <a:xfrm>
            <a:off x="2863927" y="1154632"/>
            <a:ext cx="3724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大气异常，出现异声，地光现象等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圆角 1"/>
          <p:cNvSpPr/>
          <p:nvPr/>
        </p:nvSpPr>
        <p:spPr>
          <a:xfrm>
            <a:off x="1742136" y="1065523"/>
            <a:ext cx="495875" cy="530470"/>
          </a:xfrm>
          <a:prstGeom prst="round2Diag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6" name="TextBox 1"/>
          <p:cNvSpPr txBox="1"/>
          <p:nvPr/>
        </p:nvSpPr>
        <p:spPr>
          <a:xfrm>
            <a:off x="1768842" y="1085383"/>
            <a:ext cx="436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dirty="0">
                <a:solidFill>
                  <a:schemeClr val="bg1"/>
                </a:solidFill>
                <a:latin typeface="EU-F5X" pitchFamily="65" charset="-122"/>
                <a:ea typeface="EU-F5X" pitchFamily="65" charset="-122"/>
              </a:rPr>
              <a:t>1</a:t>
            </a:r>
            <a:endParaRPr lang="zh-CN" altLang="en-US" sz="2700" dirty="0">
              <a:solidFill>
                <a:schemeClr val="bg1"/>
              </a:solidFill>
              <a:latin typeface="EU-F5X" pitchFamily="65" charset="-122"/>
              <a:ea typeface="EU-F5X" pitchFamily="65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1442464" y="2045696"/>
            <a:ext cx="6155532" cy="24702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  <a:buClr>
                <a:srgbClr val="0F3D6C"/>
              </a:buClr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大气异常：</a:t>
            </a:r>
            <a:r>
              <a:rPr lang="zh-CN" altLang="en-US" sz="1400" dirty="0"/>
              <a:t>震前，特别是大震前，经常会发生一些反常的大气物理现象。如：狂风暴雨、大雪、大旱、大涝、温度的骤然变化等。</a:t>
            </a:r>
            <a:endParaRPr lang="en-US" altLang="zh-CN" sz="1400" dirty="0"/>
          </a:p>
          <a:p>
            <a:pPr>
              <a:lnSpc>
                <a:spcPct val="150000"/>
              </a:lnSpc>
              <a:buClr>
                <a:srgbClr val="0F3D6C"/>
              </a:buClr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出现地声：</a:t>
            </a:r>
            <a:r>
              <a:rPr lang="zh-CN" altLang="en-US" sz="1400" dirty="0"/>
              <a:t>震前几分钟、几小时，甚至几天，会有声音从地下深处传来。声音越大越沉闷，震级也越大。这是大自然向人类万物发出的警报。</a:t>
            </a:r>
            <a:endParaRPr lang="en-US" altLang="zh-CN" sz="1400" dirty="0"/>
          </a:p>
          <a:p>
            <a:pPr>
              <a:lnSpc>
                <a:spcPct val="150000"/>
              </a:lnSpc>
              <a:buClr>
                <a:srgbClr val="0F3D6C"/>
              </a:buClr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地光现象：</a:t>
            </a:r>
            <a:r>
              <a:rPr lang="zh-CN" altLang="en-US" sz="1400" dirty="0"/>
              <a:t>震前常常伴有地光现象发生，有红、黄、蓝、白、紫等多种颜色。形状不一，有的呈片状或球状，也有的象电火花一样。地光一般时间很短，一闪而过，很难观察到。</a:t>
            </a:r>
            <a:endParaRPr lang="en-US" altLang="zh-CN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97828">
            <a:off x="364311" y="1658035"/>
            <a:ext cx="1066892" cy="682811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12995 4.07407E-6 " pathEditMode="relative" rAng="0" ptsTypes="AA">
                                      <p:cBhvr>
                                        <p:cTn id="36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通过观察水位</a:t>
            </a:r>
          </a:p>
        </p:txBody>
      </p:sp>
      <p:sp>
        <p:nvSpPr>
          <p:cNvPr id="3" name="矩形 2"/>
          <p:cNvSpPr/>
          <p:nvPr/>
        </p:nvSpPr>
        <p:spPr>
          <a:xfrm>
            <a:off x="1318811" y="3675746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震前，地下水的水位往往会发生异常变化，有时甚至会喷出地面。有时还会发生水质的变化，如变味、变色、出气泡等。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50" y="699542"/>
            <a:ext cx="6232495" cy="287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755879" y="1465318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3</a:t>
            </a:r>
            <a:endParaRPr lang="zh-CN" altLang="en-US" sz="36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55879" y="228992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如何预防地震</a:t>
            </a:r>
            <a:endParaRPr lang="en-US" altLang="zh-CN" sz="3200" b="1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41"/>
          <p:cNvSpPr txBox="1"/>
          <p:nvPr/>
        </p:nvSpPr>
        <p:spPr>
          <a:xfrm>
            <a:off x="4755879" y="3156569"/>
            <a:ext cx="3304154" cy="903373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请输入简要描述请输入简要描述请输入简要描述请输入简要描述</a:t>
            </a:r>
            <a:endParaRPr lang="en-US" altLang="zh-CN" sz="14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4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rot="5400000">
            <a:off x="2990152" y="2592855"/>
            <a:ext cx="2454477" cy="108012"/>
          </a:xfrm>
          <a:prstGeom prst="rect">
            <a:avLst/>
          </a:prstGeom>
          <a:solidFill>
            <a:srgbClr val="FFC00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54" y="1203598"/>
            <a:ext cx="3826743" cy="317361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8788" y="1046144"/>
            <a:ext cx="63367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、及时清理家中（如床下、桌下等）及楼道内的杂物，保持逃生通道的通畅。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、将家中易燃、易爆、易碎和有毒物品放到安全的地方。</a:t>
            </a:r>
          </a:p>
          <a:p>
            <a:r>
              <a:rPr lang="en-US" altLang="zh-CN" dirty="0"/>
              <a:t>3</a:t>
            </a:r>
            <a:r>
              <a:rPr lang="zh-CN" altLang="en-US" dirty="0"/>
              <a:t>、将放在高处大而重的物品拿下。 定期进行</a:t>
            </a:r>
            <a:r>
              <a:rPr lang="zh-CN" altLang="en-US" b="1" dirty="0">
                <a:solidFill>
                  <a:srgbClr val="C00000"/>
                </a:solidFill>
              </a:rPr>
              <a:t>家庭防震</a:t>
            </a:r>
            <a:r>
              <a:rPr lang="zh-CN" altLang="en-US" dirty="0"/>
              <a:t>演习，熟悉躲避地点和逃生路线。</a:t>
            </a:r>
          </a:p>
          <a:p>
            <a:r>
              <a:rPr lang="en-US" altLang="zh-CN" dirty="0"/>
              <a:t>4</a:t>
            </a:r>
            <a:r>
              <a:rPr lang="zh-CN" altLang="en-US" dirty="0"/>
              <a:t>、家中应准备一个</a:t>
            </a:r>
            <a:r>
              <a:rPr lang="zh-CN" altLang="en-US" b="1" dirty="0">
                <a:solidFill>
                  <a:srgbClr val="C00000"/>
                </a:solidFill>
              </a:rPr>
              <a:t>应急包</a:t>
            </a:r>
            <a:r>
              <a:rPr lang="zh-CN" altLang="en-US" dirty="0"/>
              <a:t>，放在便于拿到的地方。包内应有手电、食品、矿泉水、应急药品、简单工具等。</a:t>
            </a:r>
          </a:p>
          <a:p>
            <a:r>
              <a:rPr lang="en-US" altLang="zh-CN" dirty="0"/>
              <a:t>5</a:t>
            </a:r>
            <a:r>
              <a:rPr lang="zh-CN" altLang="en-US" dirty="0"/>
              <a:t>、如已收到权威部门发出的地震警告，应立即关掉家中的液化气和电源总阀。</a:t>
            </a:r>
          </a:p>
          <a:p>
            <a:r>
              <a:rPr lang="en-US" altLang="zh-CN" dirty="0"/>
              <a:t>6</a:t>
            </a:r>
            <a:r>
              <a:rPr lang="zh-CN" altLang="en-US" dirty="0"/>
              <a:t>、如果家养猫、狗等宠物，定期观察它们的活动变化，</a:t>
            </a:r>
            <a:endParaRPr lang="en-US" altLang="zh-CN" dirty="0"/>
          </a:p>
          <a:p>
            <a:r>
              <a:rPr lang="zh-CN" altLang="en-US" dirty="0"/>
              <a:t>如有异常，比如狗烦躁，乱叫，需要注意。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2294" y="19742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如何预防地震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84" y="3319376"/>
            <a:ext cx="2636097" cy="1955124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020" y="1419145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4</a:t>
            </a:r>
            <a:endParaRPr lang="zh-CN" altLang="en-US" sz="36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675020" y="209667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如何自救</a:t>
            </a:r>
            <a:endParaRPr lang="en-US" altLang="zh-CN" sz="3200" b="1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1"/>
          <p:cNvSpPr txBox="1"/>
          <p:nvPr/>
        </p:nvSpPr>
        <p:spPr>
          <a:xfrm>
            <a:off x="4714323" y="3067657"/>
            <a:ext cx="3849127" cy="452415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地震自救 </a:t>
            </a:r>
            <a:r>
              <a:rPr lang="zh-CN" altLang="en-US" sz="11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请输入简要描述请输入简要描述</a:t>
            </a:r>
            <a:endParaRPr lang="en-US" altLang="zh-CN" sz="11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41"/>
          <p:cNvSpPr txBox="1"/>
          <p:nvPr/>
        </p:nvSpPr>
        <p:spPr>
          <a:xfrm>
            <a:off x="4729492" y="3585592"/>
            <a:ext cx="4392488" cy="417342"/>
          </a:xfrm>
          <a:prstGeom prst="rect">
            <a:avLst/>
          </a:prstGeom>
          <a:noFill/>
        </p:spPr>
        <p:txBody>
          <a:bodyPr wrap="square" lIns="91426" tIns="45712" rIns="91426" bIns="45712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地震逃生 </a:t>
            </a:r>
            <a:r>
              <a:rPr lang="zh-CN" altLang="en-US" sz="11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请输入简要描述请输入简要描述</a:t>
            </a:r>
            <a:endParaRPr lang="en-US" altLang="zh-CN" sz="11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5400000">
            <a:off x="2773490" y="2736396"/>
            <a:ext cx="2742511" cy="108013"/>
          </a:xfrm>
          <a:prstGeom prst="rect">
            <a:avLst/>
          </a:prstGeom>
          <a:solidFill>
            <a:srgbClr val="FFC000">
              <a:alpha val="79999"/>
            </a:srgb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54" y="1203598"/>
            <a:ext cx="3826743" cy="317361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地震自救：室内外</a:t>
            </a:r>
          </a:p>
        </p:txBody>
      </p:sp>
      <p:sp>
        <p:nvSpPr>
          <p:cNvPr id="3" name="矩形 2"/>
          <p:cNvSpPr/>
          <p:nvPr/>
        </p:nvSpPr>
        <p:spPr>
          <a:xfrm>
            <a:off x="1169443" y="1221192"/>
            <a:ext cx="3168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1</a:t>
            </a:r>
            <a:r>
              <a:rPr lang="zh-CN" altLang="en-US" sz="1600" dirty="0">
                <a:solidFill>
                  <a:srgbClr val="C00000"/>
                </a:solidFill>
              </a:rPr>
              <a:t>、室内：</a:t>
            </a:r>
            <a:r>
              <a:rPr lang="zh-CN" altLang="en-US" sz="1600" dirty="0"/>
              <a:t>应躲在室内结构结实、能掩护身体的物体下；易形成三角空间的地方；开间小、有支撑的地方。如：床下、桌子下、墙角、厕所、贮藏室等。用手护住头，并远离窗户，避免玻璃被震碎划伤人。</a:t>
            </a:r>
          </a:p>
          <a:p>
            <a:r>
              <a:rPr lang="en-US" altLang="zh-CN" sz="1600" dirty="0">
                <a:solidFill>
                  <a:srgbClr val="C00000"/>
                </a:solidFill>
              </a:rPr>
              <a:t>2</a:t>
            </a:r>
            <a:r>
              <a:rPr lang="zh-CN" altLang="en-US" sz="1600" dirty="0">
                <a:solidFill>
                  <a:srgbClr val="C00000"/>
                </a:solidFill>
              </a:rPr>
              <a:t>、室外：</a:t>
            </a:r>
            <a:r>
              <a:rPr lang="zh-CN" altLang="en-US" sz="1600" dirty="0"/>
              <a:t>应选择开阔的安全地带蹲下或趴下。远离高大建筑物、广告牌、加油站、化工厂等危险地带。注意不要在立交桥、过街桥上停留。</a:t>
            </a:r>
          </a:p>
          <a:p>
            <a:r>
              <a:rPr lang="zh-CN" altLang="en-US" sz="1600" dirty="0"/>
              <a:t/>
            </a:r>
            <a:br>
              <a:rPr lang="zh-CN" altLang="en-US" sz="1600" dirty="0"/>
            </a:br>
            <a:endParaRPr lang="zh-CN" altLang="en-US" sz="16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01539"/>
            <a:ext cx="4067944" cy="397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361" y="4990460"/>
            <a:ext cx="9144000" cy="163225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94" y="19742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地震自救：山区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39044"/>
            <a:ext cx="3024336" cy="248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1331640" y="1347614"/>
            <a:ext cx="2736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   3</a:t>
            </a:r>
            <a:r>
              <a:rPr lang="zh-CN" altLang="en-US" dirty="0">
                <a:solidFill>
                  <a:srgbClr val="C00000"/>
                </a:solidFill>
              </a:rPr>
              <a:t>、山区：</a:t>
            </a:r>
            <a:r>
              <a:rPr lang="zh-CN" altLang="en-US" dirty="0"/>
              <a:t>避免在山崖下、岩石下、河水旁躲避，防止滚石、滑坡、涨水等意外情况对人体造成伤害。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678"/>
            <a:ext cx="9785278" cy="5647556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  <p:sp>
        <p:nvSpPr>
          <p:cNvPr id="4" name="矩形 3"/>
          <p:cNvSpPr/>
          <p:nvPr/>
        </p:nvSpPr>
        <p:spPr>
          <a:xfrm>
            <a:off x="989247" y="1491630"/>
            <a:ext cx="3404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     1</a:t>
            </a:r>
            <a:r>
              <a:rPr lang="zh-CN" altLang="en-US" dirty="0">
                <a:solidFill>
                  <a:srgbClr val="C00000"/>
                </a:solidFill>
              </a:rPr>
              <a:t>、从地震发生到房屋倒塌，只有</a:t>
            </a:r>
            <a:r>
              <a:rPr lang="en-US" altLang="zh-CN" dirty="0">
                <a:solidFill>
                  <a:srgbClr val="C00000"/>
                </a:solidFill>
              </a:rPr>
              <a:t>12</a:t>
            </a:r>
            <a:r>
              <a:rPr lang="zh-CN" altLang="en-US" dirty="0">
                <a:solidFill>
                  <a:srgbClr val="C00000"/>
                </a:solidFill>
              </a:rPr>
              <a:t>秒左右的时间。造成不要惊慌失措，应迅速寻找安全地方躲避，不要贪恋财物，</a:t>
            </a:r>
            <a:endParaRPr lang="en-US" altLang="zh-CN" dirty="0">
              <a:solidFill>
                <a:srgbClr val="C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7614"/>
            <a:ext cx="355282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24128" y="1563638"/>
            <a:ext cx="2520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dirty="0">
                <a:solidFill>
                  <a:srgbClr val="C00000"/>
                </a:solidFill>
              </a:rPr>
              <a:t>    2</a:t>
            </a:r>
            <a:r>
              <a:rPr lang="zh-CN" altLang="en-US" dirty="0">
                <a:solidFill>
                  <a:srgbClr val="C00000"/>
                </a:solidFill>
              </a:rPr>
              <a:t>、如被压在倒塌物下，不要随意搬动周围物品，防止引起更大的塌方，随后积极等待救援。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63638"/>
            <a:ext cx="4087717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678"/>
            <a:ext cx="9785278" cy="564755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31640" y="1851670"/>
            <a:ext cx="25922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3</a:t>
            </a:r>
            <a:r>
              <a:rPr lang="zh-CN" altLang="en-US" dirty="0"/>
              <a:t>、不要长时间大声喊叫，保存体力，当附近有人通过时，立刻呼喊或有节奏地敲击物体发出声音，向外界求救。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5433"/>
            <a:ext cx="3627175" cy="284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5616" y="1203598"/>
            <a:ext cx="19301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、不要轻易跳楼，尤其是高层建筑。自救逃生或等待救援还有生存的希望，贸然跳楼会对生命造成极大威胁。</a:t>
            </a:r>
            <a:endParaRPr lang="en-US" altLang="zh-CN" sz="700" dirty="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140" y="1203598"/>
            <a:ext cx="479236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8834" y="1296998"/>
            <a:ext cx="3136912" cy="336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5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剧院等公共场馆内人数众多，由于互相拥挤、盲目冲撞造成的人员伤亡并不罕见。所以要听从指挥，跟随人流有秩序地快速撤离。不要逆向行进或俯身捡拾物品，这样会被人群挤倒踩伤，甚至丧命。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20" y="1119319"/>
            <a:ext cx="479182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275606"/>
            <a:ext cx="6984776" cy="67290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2294" y="197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地震逃生</a:t>
            </a:r>
          </a:p>
        </p:txBody>
      </p:sp>
      <p:sp>
        <p:nvSpPr>
          <p:cNvPr id="4" name="矩形 3"/>
          <p:cNvSpPr/>
          <p:nvPr/>
        </p:nvSpPr>
        <p:spPr>
          <a:xfrm>
            <a:off x="1619672" y="1419622"/>
            <a:ext cx="61299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</a:rPr>
              <a:t>6</a:t>
            </a:r>
            <a:r>
              <a:rPr lang="zh-CN" altLang="en-US" sz="2000" dirty="0">
                <a:solidFill>
                  <a:srgbClr val="C00000"/>
                </a:solidFill>
              </a:rPr>
              <a:t>、尽量找到一些三角区域，震后想办法呼救，逃生。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zh-CN" altLang="en-US" sz="2000" dirty="0">
                <a:solidFill>
                  <a:srgbClr val="C00000"/>
                </a:solidFill>
              </a:rPr>
              <a:t>尽量保持体力，不要声嘶力竭的呐喊以防在搜救人员到来时无法呼救。</a:t>
            </a: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50" y="-1058439"/>
            <a:ext cx="5580112" cy="715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5891" y="3027847"/>
            <a:ext cx="2060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</a:rPr>
              <a:t>汇报院校：</a:t>
            </a:r>
            <a:r>
              <a:rPr lang="en-US" altLang="zh-CN" dirty="0">
                <a:solidFill>
                  <a:prstClr val="black"/>
                </a:solidFill>
              </a:rPr>
              <a:t>XXXXXX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0227" y="3027847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</a:rPr>
              <a:t>宣讲人：</a:t>
            </a:r>
          </a:p>
        </p:txBody>
      </p:sp>
      <p:sp>
        <p:nvSpPr>
          <p:cNvPr id="6" name="矩形 5"/>
          <p:cNvSpPr/>
          <p:nvPr/>
        </p:nvSpPr>
        <p:spPr>
          <a:xfrm>
            <a:off x="67036" y="2194136"/>
            <a:ext cx="64363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JasmineUPC" panose="02020603050405020304" pitchFamily="18" charset="-34"/>
              </a:rPr>
              <a:t>感谢聆听，望对您有所帮助</a:t>
            </a:r>
            <a:endParaRPr lang="zh-CN" altLang="en-US" sz="4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5669" y="1735412"/>
            <a:ext cx="4543230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适用于儿童</a:t>
            </a:r>
            <a:r>
              <a:rPr lang="en-US" altLang="zh-CN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en-US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震前预防</a:t>
            </a:r>
            <a:r>
              <a:rPr lang="en-US" altLang="zh-CN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震后科普</a:t>
            </a:r>
            <a:r>
              <a:rPr lang="en-US" altLang="zh-CN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14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震中救援措施普及等</a:t>
            </a:r>
            <a:endParaRPr lang="zh-CN" altLang="en-US" sz="1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B3ED3C8D-2B41-4D4D-87F3-237D90E16E8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F:\新建文件夹\254149567\FileRecv\115.儿童地震防灾\儿童地震安全知识教育ppt模板"/>
  <p:tag name="ISPRING_PRESENTATION_TITLE" val="儿童地震安全知识教育ppt模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1417</Words>
  <Application>Microsoft Office PowerPoint</Application>
  <PresentationFormat>全屏显示(16:9)</PresentationFormat>
  <Paragraphs>130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EU-F5X</vt:lpstr>
      <vt:lpstr>HelveticaRounded LT Bold</vt:lpstr>
      <vt:lpstr>JasmineUPC</vt:lpstr>
      <vt:lpstr>等线</vt:lpstr>
      <vt:lpstr>方正兰亭黑_GBK</vt:lpstr>
      <vt:lpstr>黑体</vt:lpstr>
      <vt:lpstr>华文楷体</vt:lpstr>
      <vt:lpstr>宋体</vt:lpstr>
      <vt:lpstr>微软雅黑</vt:lpstr>
      <vt:lpstr>Arial</vt:lpstr>
      <vt:lpstr>Calibri</vt:lpstr>
      <vt:lpstr>Office 主题​​</vt:lpstr>
      <vt:lpstr>1_Office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儿童地震安全知识教育ppt模板</dc:title>
  <dc:creator>Dell</dc:creator>
  <cp:lastModifiedBy>faith123</cp:lastModifiedBy>
  <cp:revision>37</cp:revision>
  <dcterms:created xsi:type="dcterms:W3CDTF">2017-08-10T01:20:00Z</dcterms:created>
  <dcterms:modified xsi:type="dcterms:W3CDTF">2018-07-29T00:12:04Z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