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6"/>
  </p:notesMasterIdLst>
  <p:sldIdLst>
    <p:sldId id="291" r:id="rId2"/>
    <p:sldId id="302" r:id="rId3"/>
    <p:sldId id="285" r:id="rId4"/>
    <p:sldId id="260" r:id="rId5"/>
    <p:sldId id="261" r:id="rId6"/>
    <p:sldId id="306" r:id="rId7"/>
    <p:sldId id="263" r:id="rId8"/>
    <p:sldId id="264" r:id="rId9"/>
    <p:sldId id="265" r:id="rId10"/>
    <p:sldId id="307" r:id="rId11"/>
    <p:sldId id="267" r:id="rId12"/>
    <p:sldId id="269" r:id="rId13"/>
    <p:sldId id="270" r:id="rId14"/>
    <p:sldId id="271" r:id="rId15"/>
    <p:sldId id="273" r:id="rId16"/>
    <p:sldId id="308" r:id="rId17"/>
    <p:sldId id="276" r:id="rId18"/>
    <p:sldId id="279" r:id="rId19"/>
    <p:sldId id="309" r:id="rId20"/>
    <p:sldId id="284" r:id="rId21"/>
    <p:sldId id="310" r:id="rId22"/>
    <p:sldId id="287" r:id="rId23"/>
    <p:sldId id="286" r:id="rId24"/>
    <p:sldId id="30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923"/>
    <a:srgbClr val="FFED59"/>
    <a:srgbClr val="F0833F"/>
    <a:srgbClr val="E5182A"/>
    <a:srgbClr val="43AEC2"/>
    <a:srgbClr val="EDCA13"/>
    <a:srgbClr val="B180FF"/>
    <a:srgbClr val="25A7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7" autoAdjust="0"/>
    <p:restoredTop sz="94660"/>
  </p:normalViewPr>
  <p:slideViewPr>
    <p:cSldViewPr snapToGrid="0" showGuides="1">
      <p:cViewPr varScale="1">
        <p:scale>
          <a:sx n="87" d="100"/>
          <a:sy n="87" d="100"/>
        </p:scale>
        <p:origin x="666" y="84"/>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52E828-2A80-4265-9E70-AC2DEA71A971}" type="doc">
      <dgm:prSet loTypeId="urn:microsoft.com/office/officeart/2005/8/layout/cycle4" loCatId="matrix" qsTypeId="urn:microsoft.com/office/officeart/2005/8/quickstyle/simple1" qsCatId="simple" csTypeId="urn:microsoft.com/office/officeart/2005/8/colors/accent0_1" csCatId="mainScheme" phldr="1"/>
      <dgm:spPr/>
      <dgm:t>
        <a:bodyPr/>
        <a:lstStyle/>
        <a:p>
          <a:endParaRPr lang="zh-CN" altLang="en-US"/>
        </a:p>
      </dgm:t>
    </dgm:pt>
    <dgm:pt modelId="{D01C3247-CA38-4EB7-8199-78A4D75306D3}">
      <dgm:prSet/>
      <dgm:spPr>
        <a:solidFill>
          <a:srgbClr val="F0833F"/>
        </a:solidFill>
        <a:ln>
          <a:noFill/>
        </a:ln>
      </dgm:spPr>
      <dgm:t>
        <a:bodyPr/>
        <a:lstStyle/>
        <a:p>
          <a:r>
            <a:rPr lang="zh-CN" b="0" i="0" baseline="0" dirty="0"/>
            <a:t>高能耗</a:t>
          </a:r>
          <a:endParaRPr lang="zh-CN" dirty="0"/>
        </a:p>
      </dgm:t>
    </dgm:pt>
    <dgm:pt modelId="{F99DB8A4-9573-4C5A-96B0-D8BDC12539BC}" type="parTrans" cxnId="{D5C4F508-5BA9-4145-94C2-1EE25C54382A}">
      <dgm:prSet/>
      <dgm:spPr/>
      <dgm:t>
        <a:bodyPr/>
        <a:lstStyle/>
        <a:p>
          <a:endParaRPr lang="zh-CN" altLang="en-US"/>
        </a:p>
      </dgm:t>
    </dgm:pt>
    <dgm:pt modelId="{849BF5AE-9249-455C-BF2F-5951B965D200}" type="sibTrans" cxnId="{D5C4F508-5BA9-4145-94C2-1EE25C54382A}">
      <dgm:prSet/>
      <dgm:spPr/>
      <dgm:t>
        <a:bodyPr/>
        <a:lstStyle/>
        <a:p>
          <a:endParaRPr lang="zh-CN" altLang="en-US"/>
        </a:p>
      </dgm:t>
    </dgm:pt>
    <dgm:pt modelId="{A82B954B-6F86-48EF-8A44-7608CD2F1668}">
      <dgm:prSet/>
      <dgm:spPr>
        <a:solidFill>
          <a:srgbClr val="F0833F"/>
        </a:solidFill>
        <a:ln>
          <a:noFill/>
        </a:ln>
      </dgm:spPr>
      <dgm:t>
        <a:bodyPr/>
        <a:lstStyle/>
        <a:p>
          <a:r>
            <a:rPr lang="zh-CN" b="0" i="0" baseline="0"/>
            <a:t>数据库存储空间</a:t>
          </a:r>
          <a:endParaRPr lang="zh-CN"/>
        </a:p>
      </dgm:t>
    </dgm:pt>
    <dgm:pt modelId="{B391DAC4-60FF-4254-A36B-D72CF7CB4EE9}" type="parTrans" cxnId="{2CC8FC18-74C5-4DE9-BE0E-1597A6279612}">
      <dgm:prSet/>
      <dgm:spPr/>
      <dgm:t>
        <a:bodyPr/>
        <a:lstStyle/>
        <a:p>
          <a:endParaRPr lang="zh-CN" altLang="en-US"/>
        </a:p>
      </dgm:t>
    </dgm:pt>
    <dgm:pt modelId="{877C5A0A-90A2-41FF-825A-C82D89397185}" type="sibTrans" cxnId="{2CC8FC18-74C5-4DE9-BE0E-1597A6279612}">
      <dgm:prSet/>
      <dgm:spPr/>
      <dgm:t>
        <a:bodyPr/>
        <a:lstStyle/>
        <a:p>
          <a:endParaRPr lang="zh-CN" altLang="en-US"/>
        </a:p>
      </dgm:t>
    </dgm:pt>
    <dgm:pt modelId="{19EC826F-6968-46FC-B923-C231C5661373}">
      <dgm:prSet/>
      <dgm:spPr>
        <a:solidFill>
          <a:srgbClr val="F0833F"/>
        </a:solidFill>
        <a:ln>
          <a:noFill/>
        </a:ln>
      </dgm:spPr>
      <dgm:t>
        <a:bodyPr/>
        <a:lstStyle/>
        <a:p>
          <a:r>
            <a:rPr lang="zh-CN" b="0" i="0" baseline="0"/>
            <a:t>处理大规模交易的抗压能力</a:t>
          </a:r>
          <a:endParaRPr lang="zh-CN"/>
        </a:p>
      </dgm:t>
    </dgm:pt>
    <dgm:pt modelId="{E96D5B9E-B637-445C-9322-4B933490DFAD}" type="parTrans" cxnId="{7216D72B-3C2E-4AFC-956F-51E04BF17C95}">
      <dgm:prSet/>
      <dgm:spPr/>
      <dgm:t>
        <a:bodyPr/>
        <a:lstStyle/>
        <a:p>
          <a:endParaRPr lang="zh-CN" altLang="en-US"/>
        </a:p>
      </dgm:t>
    </dgm:pt>
    <dgm:pt modelId="{C16E1C97-7FB7-4875-9E3B-BDE2B0AAD80C}" type="sibTrans" cxnId="{7216D72B-3C2E-4AFC-956F-51E04BF17C95}">
      <dgm:prSet/>
      <dgm:spPr/>
      <dgm:t>
        <a:bodyPr/>
        <a:lstStyle/>
        <a:p>
          <a:endParaRPr lang="zh-CN" altLang="en-US"/>
        </a:p>
      </dgm:t>
    </dgm:pt>
    <dgm:pt modelId="{09D7EB11-74EF-4406-8E38-3C5C3EE36B97}">
      <dgm:prSet/>
      <dgm:spPr>
        <a:solidFill>
          <a:srgbClr val="F0833F"/>
        </a:solidFill>
        <a:ln>
          <a:noFill/>
        </a:ln>
      </dgm:spPr>
      <dgm:t>
        <a:bodyPr/>
        <a:lstStyle/>
        <a:p>
          <a:r>
            <a:rPr lang="zh-CN" b="0" i="0" baseline="0"/>
            <a:t>安全性</a:t>
          </a:r>
          <a:endParaRPr lang="zh-CN"/>
        </a:p>
      </dgm:t>
    </dgm:pt>
    <dgm:pt modelId="{CB4328DE-2305-4016-8957-820CD882384C}" type="parTrans" cxnId="{90A85CBC-713A-4E64-B264-FA83CEE40F8C}">
      <dgm:prSet/>
      <dgm:spPr/>
      <dgm:t>
        <a:bodyPr/>
        <a:lstStyle/>
        <a:p>
          <a:endParaRPr lang="zh-CN" altLang="en-US"/>
        </a:p>
      </dgm:t>
    </dgm:pt>
    <dgm:pt modelId="{0B0F2D09-1EA4-422C-95B2-AA14961A66F5}" type="sibTrans" cxnId="{90A85CBC-713A-4E64-B264-FA83CEE40F8C}">
      <dgm:prSet/>
      <dgm:spPr/>
      <dgm:t>
        <a:bodyPr/>
        <a:lstStyle/>
        <a:p>
          <a:endParaRPr lang="zh-CN" altLang="en-US"/>
        </a:p>
      </dgm:t>
    </dgm:pt>
    <dgm:pt modelId="{DDAC70DC-B057-4911-9A05-235109681F88}" type="pres">
      <dgm:prSet presAssocID="{0252E828-2A80-4265-9E70-AC2DEA71A971}" presName="cycleMatrixDiagram" presStyleCnt="0">
        <dgm:presLayoutVars>
          <dgm:chMax val="1"/>
          <dgm:dir/>
          <dgm:animLvl val="lvl"/>
          <dgm:resizeHandles val="exact"/>
        </dgm:presLayoutVars>
      </dgm:prSet>
      <dgm:spPr/>
      <dgm:t>
        <a:bodyPr/>
        <a:lstStyle/>
        <a:p>
          <a:endParaRPr lang="zh-CN" altLang="en-US"/>
        </a:p>
      </dgm:t>
    </dgm:pt>
    <dgm:pt modelId="{78705CFB-17AA-4862-B632-C85AF23D1C8C}" type="pres">
      <dgm:prSet presAssocID="{0252E828-2A80-4265-9E70-AC2DEA71A971}" presName="children" presStyleCnt="0"/>
      <dgm:spPr/>
    </dgm:pt>
    <dgm:pt modelId="{8DCE255F-B72E-4B53-8C41-3AA5502F9325}" type="pres">
      <dgm:prSet presAssocID="{0252E828-2A80-4265-9E70-AC2DEA71A971}" presName="childPlaceholder" presStyleCnt="0"/>
      <dgm:spPr/>
    </dgm:pt>
    <dgm:pt modelId="{4A06C703-D10F-4A9D-B43C-0E8390421198}" type="pres">
      <dgm:prSet presAssocID="{0252E828-2A80-4265-9E70-AC2DEA71A971}" presName="circle" presStyleCnt="0"/>
      <dgm:spPr/>
    </dgm:pt>
    <dgm:pt modelId="{F5DAF67D-F52D-4C85-BB4C-09F59C57D30D}" type="pres">
      <dgm:prSet presAssocID="{0252E828-2A80-4265-9E70-AC2DEA71A971}" presName="quadrant1" presStyleLbl="node1" presStyleIdx="0" presStyleCnt="4">
        <dgm:presLayoutVars>
          <dgm:chMax val="1"/>
          <dgm:bulletEnabled val="1"/>
        </dgm:presLayoutVars>
      </dgm:prSet>
      <dgm:spPr/>
      <dgm:t>
        <a:bodyPr/>
        <a:lstStyle/>
        <a:p>
          <a:endParaRPr lang="zh-CN" altLang="en-US"/>
        </a:p>
      </dgm:t>
    </dgm:pt>
    <dgm:pt modelId="{AFB668E2-6CF4-4831-9A1B-33335B920F78}" type="pres">
      <dgm:prSet presAssocID="{0252E828-2A80-4265-9E70-AC2DEA71A971}" presName="quadrant2" presStyleLbl="node1" presStyleIdx="1" presStyleCnt="4">
        <dgm:presLayoutVars>
          <dgm:chMax val="1"/>
          <dgm:bulletEnabled val="1"/>
        </dgm:presLayoutVars>
      </dgm:prSet>
      <dgm:spPr/>
      <dgm:t>
        <a:bodyPr/>
        <a:lstStyle/>
        <a:p>
          <a:endParaRPr lang="zh-CN" altLang="en-US"/>
        </a:p>
      </dgm:t>
    </dgm:pt>
    <dgm:pt modelId="{42DBC3BC-0DB4-4092-AEB6-1F5525F1E466}" type="pres">
      <dgm:prSet presAssocID="{0252E828-2A80-4265-9E70-AC2DEA71A971}" presName="quadrant3" presStyleLbl="node1" presStyleIdx="2" presStyleCnt="4">
        <dgm:presLayoutVars>
          <dgm:chMax val="1"/>
          <dgm:bulletEnabled val="1"/>
        </dgm:presLayoutVars>
      </dgm:prSet>
      <dgm:spPr/>
      <dgm:t>
        <a:bodyPr/>
        <a:lstStyle/>
        <a:p>
          <a:endParaRPr lang="zh-CN" altLang="en-US"/>
        </a:p>
      </dgm:t>
    </dgm:pt>
    <dgm:pt modelId="{C4D146A2-F8E0-4FFF-8DF8-B3B2D98E137A}" type="pres">
      <dgm:prSet presAssocID="{0252E828-2A80-4265-9E70-AC2DEA71A971}" presName="quadrant4" presStyleLbl="node1" presStyleIdx="3" presStyleCnt="4">
        <dgm:presLayoutVars>
          <dgm:chMax val="1"/>
          <dgm:bulletEnabled val="1"/>
        </dgm:presLayoutVars>
      </dgm:prSet>
      <dgm:spPr/>
      <dgm:t>
        <a:bodyPr/>
        <a:lstStyle/>
        <a:p>
          <a:endParaRPr lang="zh-CN" altLang="en-US"/>
        </a:p>
      </dgm:t>
    </dgm:pt>
    <dgm:pt modelId="{65B7FEA7-CBF6-411F-BB8A-CE7A02E9B454}" type="pres">
      <dgm:prSet presAssocID="{0252E828-2A80-4265-9E70-AC2DEA71A971}" presName="quadrantPlaceholder" presStyleCnt="0"/>
      <dgm:spPr/>
    </dgm:pt>
    <dgm:pt modelId="{84712403-7441-420C-B2C5-88C40B5BD6D4}" type="pres">
      <dgm:prSet presAssocID="{0252E828-2A80-4265-9E70-AC2DEA71A971}" presName="center1" presStyleLbl="fgShp" presStyleIdx="0" presStyleCnt="2"/>
      <dgm:spPr>
        <a:solidFill>
          <a:srgbClr val="FFED59"/>
        </a:solidFill>
        <a:ln>
          <a:noFill/>
        </a:ln>
      </dgm:spPr>
    </dgm:pt>
    <dgm:pt modelId="{B7BD9ECF-AEE8-40BF-8AE6-ED6DFD23E5D3}" type="pres">
      <dgm:prSet presAssocID="{0252E828-2A80-4265-9E70-AC2DEA71A971}" presName="center2" presStyleLbl="fgShp" presStyleIdx="1" presStyleCnt="2"/>
      <dgm:spPr>
        <a:solidFill>
          <a:srgbClr val="FFED59"/>
        </a:solidFill>
        <a:ln>
          <a:noFill/>
        </a:ln>
      </dgm:spPr>
    </dgm:pt>
  </dgm:ptLst>
  <dgm:cxnLst>
    <dgm:cxn modelId="{7216D72B-3C2E-4AFC-956F-51E04BF17C95}" srcId="{0252E828-2A80-4265-9E70-AC2DEA71A971}" destId="{19EC826F-6968-46FC-B923-C231C5661373}" srcOrd="2" destOrd="0" parTransId="{E96D5B9E-B637-445C-9322-4B933490DFAD}" sibTransId="{C16E1C97-7FB7-4875-9E3B-BDE2B0AAD80C}"/>
    <dgm:cxn modelId="{2CC8FC18-74C5-4DE9-BE0E-1597A6279612}" srcId="{0252E828-2A80-4265-9E70-AC2DEA71A971}" destId="{A82B954B-6F86-48EF-8A44-7608CD2F1668}" srcOrd="1" destOrd="0" parTransId="{B391DAC4-60FF-4254-A36B-D72CF7CB4EE9}" sibTransId="{877C5A0A-90A2-41FF-825A-C82D89397185}"/>
    <dgm:cxn modelId="{07F7DF08-9A76-4BE2-90DF-834E0712F237}" type="presOf" srcId="{D01C3247-CA38-4EB7-8199-78A4D75306D3}" destId="{F5DAF67D-F52D-4C85-BB4C-09F59C57D30D}" srcOrd="0" destOrd="0" presId="urn:microsoft.com/office/officeart/2005/8/layout/cycle4"/>
    <dgm:cxn modelId="{EB2D4533-1259-4F75-AA45-CC24AC3ABE33}" type="presOf" srcId="{19EC826F-6968-46FC-B923-C231C5661373}" destId="{42DBC3BC-0DB4-4092-AEB6-1F5525F1E466}" srcOrd="0" destOrd="0" presId="urn:microsoft.com/office/officeart/2005/8/layout/cycle4"/>
    <dgm:cxn modelId="{90A85CBC-713A-4E64-B264-FA83CEE40F8C}" srcId="{0252E828-2A80-4265-9E70-AC2DEA71A971}" destId="{09D7EB11-74EF-4406-8E38-3C5C3EE36B97}" srcOrd="3" destOrd="0" parTransId="{CB4328DE-2305-4016-8957-820CD882384C}" sibTransId="{0B0F2D09-1EA4-422C-95B2-AA14961A66F5}"/>
    <dgm:cxn modelId="{951C5B69-CEB8-4F94-8CE5-703CD4CD5164}" type="presOf" srcId="{09D7EB11-74EF-4406-8E38-3C5C3EE36B97}" destId="{C4D146A2-F8E0-4FFF-8DF8-B3B2D98E137A}" srcOrd="0" destOrd="0" presId="urn:microsoft.com/office/officeart/2005/8/layout/cycle4"/>
    <dgm:cxn modelId="{FEAEF8D7-0EF9-49EB-8CC6-C13A3EC8CE5B}" type="presOf" srcId="{0252E828-2A80-4265-9E70-AC2DEA71A971}" destId="{DDAC70DC-B057-4911-9A05-235109681F88}" srcOrd="0" destOrd="0" presId="urn:microsoft.com/office/officeart/2005/8/layout/cycle4"/>
    <dgm:cxn modelId="{D5C4F508-5BA9-4145-94C2-1EE25C54382A}" srcId="{0252E828-2A80-4265-9E70-AC2DEA71A971}" destId="{D01C3247-CA38-4EB7-8199-78A4D75306D3}" srcOrd="0" destOrd="0" parTransId="{F99DB8A4-9573-4C5A-96B0-D8BDC12539BC}" sibTransId="{849BF5AE-9249-455C-BF2F-5951B965D200}"/>
    <dgm:cxn modelId="{E0885C02-7898-4296-983B-820BC0407358}" type="presOf" srcId="{A82B954B-6F86-48EF-8A44-7608CD2F1668}" destId="{AFB668E2-6CF4-4831-9A1B-33335B920F78}" srcOrd="0" destOrd="0" presId="urn:microsoft.com/office/officeart/2005/8/layout/cycle4"/>
    <dgm:cxn modelId="{01C7CF6B-CC66-4628-AC43-0AB467D3501F}" type="presParOf" srcId="{DDAC70DC-B057-4911-9A05-235109681F88}" destId="{78705CFB-17AA-4862-B632-C85AF23D1C8C}" srcOrd="0" destOrd="0" presId="urn:microsoft.com/office/officeart/2005/8/layout/cycle4"/>
    <dgm:cxn modelId="{B2FDCA4B-4D99-4F3F-BE4B-824DF4CCF67F}" type="presParOf" srcId="{78705CFB-17AA-4862-B632-C85AF23D1C8C}" destId="{8DCE255F-B72E-4B53-8C41-3AA5502F9325}" srcOrd="0" destOrd="0" presId="urn:microsoft.com/office/officeart/2005/8/layout/cycle4"/>
    <dgm:cxn modelId="{4F9B8D66-3D65-44C4-96E0-AD174A76961F}" type="presParOf" srcId="{DDAC70DC-B057-4911-9A05-235109681F88}" destId="{4A06C703-D10F-4A9D-B43C-0E8390421198}" srcOrd="1" destOrd="0" presId="urn:microsoft.com/office/officeart/2005/8/layout/cycle4"/>
    <dgm:cxn modelId="{676AE3E5-82B4-4EB9-B68D-54AE1B9882BC}" type="presParOf" srcId="{4A06C703-D10F-4A9D-B43C-0E8390421198}" destId="{F5DAF67D-F52D-4C85-BB4C-09F59C57D30D}" srcOrd="0" destOrd="0" presId="urn:microsoft.com/office/officeart/2005/8/layout/cycle4"/>
    <dgm:cxn modelId="{DCA7DA2E-ACE3-4111-B834-3F015B135738}" type="presParOf" srcId="{4A06C703-D10F-4A9D-B43C-0E8390421198}" destId="{AFB668E2-6CF4-4831-9A1B-33335B920F78}" srcOrd="1" destOrd="0" presId="urn:microsoft.com/office/officeart/2005/8/layout/cycle4"/>
    <dgm:cxn modelId="{5631D6D4-47CB-4170-8CD2-2BDD6B62F9B0}" type="presParOf" srcId="{4A06C703-D10F-4A9D-B43C-0E8390421198}" destId="{42DBC3BC-0DB4-4092-AEB6-1F5525F1E466}" srcOrd="2" destOrd="0" presId="urn:microsoft.com/office/officeart/2005/8/layout/cycle4"/>
    <dgm:cxn modelId="{779E8736-1090-4C55-9043-EC98195F8DCF}" type="presParOf" srcId="{4A06C703-D10F-4A9D-B43C-0E8390421198}" destId="{C4D146A2-F8E0-4FFF-8DF8-B3B2D98E137A}" srcOrd="3" destOrd="0" presId="urn:microsoft.com/office/officeart/2005/8/layout/cycle4"/>
    <dgm:cxn modelId="{A4D852D8-D317-4583-8CF0-707D73770D3A}" type="presParOf" srcId="{4A06C703-D10F-4A9D-B43C-0E8390421198}" destId="{65B7FEA7-CBF6-411F-BB8A-CE7A02E9B454}" srcOrd="4" destOrd="0" presId="urn:microsoft.com/office/officeart/2005/8/layout/cycle4"/>
    <dgm:cxn modelId="{B481EE6B-FD54-4852-98C5-C0E30CA16BE7}" type="presParOf" srcId="{DDAC70DC-B057-4911-9A05-235109681F88}" destId="{84712403-7441-420C-B2C5-88C40B5BD6D4}" srcOrd="2" destOrd="0" presId="urn:microsoft.com/office/officeart/2005/8/layout/cycle4"/>
    <dgm:cxn modelId="{54E56C7E-7686-4C26-A30B-15017329569A}" type="presParOf" srcId="{DDAC70DC-B057-4911-9A05-235109681F88}" destId="{B7BD9ECF-AEE8-40BF-8AE6-ED6DFD23E5D3}"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72521-823D-4467-99E6-324C5B8B771B}" type="datetimeFigureOut">
              <a:rPr lang="zh-CN" altLang="en-US" smtClean="0"/>
              <a:t>2018/6/22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3753B9-A176-4B34-A4FE-24F4E5A568CA}" type="slidenum">
              <a:rPr lang="zh-CN" altLang="en-US" smtClean="0"/>
              <a:t>‹#›</a:t>
            </a:fld>
            <a:endParaRPr lang="zh-CN" altLang="en-US"/>
          </a:p>
        </p:txBody>
      </p:sp>
    </p:spTree>
    <p:extLst>
      <p:ext uri="{BB962C8B-B14F-4D97-AF65-F5344CB8AC3E}">
        <p14:creationId xmlns:p14="http://schemas.microsoft.com/office/powerpoint/2010/main" val="3754950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53B9-A176-4B34-A4FE-24F4E5A568CA}" type="slidenum">
              <a:rPr lang="zh-CN" altLang="en-US" smtClean="0"/>
              <a:t>1</a:t>
            </a:fld>
            <a:endParaRPr lang="zh-CN" altLang="en-US"/>
          </a:p>
        </p:txBody>
      </p:sp>
    </p:spTree>
    <p:extLst>
      <p:ext uri="{BB962C8B-B14F-4D97-AF65-F5344CB8AC3E}">
        <p14:creationId xmlns:p14="http://schemas.microsoft.com/office/powerpoint/2010/main" val="1686645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1CF148D-F638-4183-AA21-6CB56FCB0C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5ECC0870-6BA9-4F06-95C3-869C36A246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C2908E7E-3352-4402-88A8-F832585179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A03A76A-9C45-45BD-BF1B-126B224C718D}" type="slidenum">
              <a:rPr lang="zh-CN" altLang="en-US" smtClean="0">
                <a:latin typeface="Calibri" panose="020F0502020204030204" pitchFamily="34" charset="0"/>
              </a:rPr>
              <a:pPr/>
              <a:t>2</a:t>
            </a:fld>
            <a:endParaRPr lang="en-US" altLang="zh-CN">
              <a:latin typeface="Calibri" panose="020F0502020204030204" pitchFamily="34" charset="0"/>
            </a:endParaRPr>
          </a:p>
        </p:txBody>
      </p:sp>
    </p:spTree>
    <p:extLst>
      <p:ext uri="{BB962C8B-B14F-4D97-AF65-F5344CB8AC3E}">
        <p14:creationId xmlns:p14="http://schemas.microsoft.com/office/powerpoint/2010/main" val="3131422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658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070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9989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05402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402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8493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31612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0733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61120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5574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15442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6181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609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31257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54283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9183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79375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88203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53090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28017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87520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53B9-A176-4B34-A4FE-24F4E5A568CA}" type="slidenum">
              <a:rPr lang="zh-CN" altLang="en-US" smtClean="0"/>
              <a:t>24</a:t>
            </a:fld>
            <a:endParaRPr lang="zh-CN" altLang="en-US"/>
          </a:p>
        </p:txBody>
      </p:sp>
    </p:spTree>
    <p:extLst>
      <p:ext uri="{BB962C8B-B14F-4D97-AF65-F5344CB8AC3E}">
        <p14:creationId xmlns:p14="http://schemas.microsoft.com/office/powerpoint/2010/main" val="659627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涂豆思">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88628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F462DCC4-CCCF-46A1-8750-0D5A9C85B8FC}"/>
              </a:ext>
            </a:extLst>
          </p:cNvPr>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8" name="图片 7" descr="图片包含 计算机, 监视器, 室内, 就坐&#10;&#10;已生成极高可信度的说明">
            <a:extLst>
              <a:ext uri="{FF2B5EF4-FFF2-40B4-BE49-F238E27FC236}">
                <a16:creationId xmlns:a16="http://schemas.microsoft.com/office/drawing/2014/main" xmlns="" id="{840DAAF1-95D0-4AC3-A514-F6074C50DDB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945" r="9167"/>
          <a:stretch/>
        </p:blipFill>
        <p:spPr>
          <a:xfrm>
            <a:off x="20" y="10"/>
            <a:ext cx="12191980" cy="6857990"/>
          </a:xfrm>
          <a:prstGeom prst="rect">
            <a:avLst/>
          </a:prstGeom>
        </p:spPr>
      </p:pic>
      <p:pic>
        <p:nvPicPr>
          <p:cNvPr id="11" name="图片 10" descr="图片包含 室内&#10;&#10;已生成极高可信度的说明">
            <a:extLst>
              <a:ext uri="{FF2B5EF4-FFF2-40B4-BE49-F238E27FC236}">
                <a16:creationId xmlns:a16="http://schemas.microsoft.com/office/drawing/2014/main" xmlns="" id="{16C4B11F-604C-4F28-81E2-5331E6CAA4A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11"/>
            <a:ext cx="4572000" cy="6857989"/>
          </a:xfrm>
          <a:prstGeom prst="rect">
            <a:avLst/>
          </a:prstGeom>
        </p:spPr>
      </p:pic>
    </p:spTree>
    <p:extLst>
      <p:ext uri="{BB962C8B-B14F-4D97-AF65-F5344CB8AC3E}">
        <p14:creationId xmlns:p14="http://schemas.microsoft.com/office/powerpoint/2010/main" val="2557554435"/>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png"/><Relationship Id="rId7" Type="http://schemas.openxmlformats.org/officeDocument/2006/relationships/diagramColors" Target="../diagrams/colors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325A60A9-6736-4681-BB2B-D7080387A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76" y="2710"/>
            <a:ext cx="12222076" cy="6874109"/>
          </a:xfrm>
          <a:prstGeom prst="rect">
            <a:avLst/>
          </a:prstGeom>
        </p:spPr>
      </p:pic>
      <p:sp>
        <p:nvSpPr>
          <p:cNvPr id="15" name="文本框 14">
            <a:extLst>
              <a:ext uri="{FF2B5EF4-FFF2-40B4-BE49-F238E27FC236}">
                <a16:creationId xmlns:a16="http://schemas.microsoft.com/office/drawing/2014/main" xmlns="" id="{37D55AFA-1B16-4BD4-ACC0-93A5D9442E17}"/>
              </a:ext>
            </a:extLst>
          </p:cNvPr>
          <p:cNvSpPr txBox="1"/>
          <p:nvPr/>
        </p:nvSpPr>
        <p:spPr>
          <a:xfrm>
            <a:off x="491706" y="3254242"/>
            <a:ext cx="6487064" cy="707886"/>
          </a:xfrm>
          <a:prstGeom prst="rect">
            <a:avLst/>
          </a:prstGeom>
          <a:noFill/>
        </p:spPr>
        <p:txBody>
          <a:bodyPr wrap="square" rtlCol="0">
            <a:spAutoFit/>
          </a:bodyPr>
          <a:lstStyle/>
          <a:p>
            <a:pPr algn="dist"/>
            <a:r>
              <a:rPr lang="zh-CN" altLang="en-US" sz="4000" b="1" dirty="0">
                <a:solidFill>
                  <a:schemeClr val="tx1">
                    <a:lumMod val="75000"/>
                    <a:lumOff val="25000"/>
                  </a:schemeClr>
                </a:solidFill>
              </a:rPr>
              <a:t>区块链商业计划书</a:t>
            </a:r>
            <a:r>
              <a:rPr lang="en-US" altLang="zh-CN" sz="4000" b="1" dirty="0" err="1">
                <a:solidFill>
                  <a:schemeClr val="tx1">
                    <a:lumMod val="75000"/>
                    <a:lumOff val="25000"/>
                  </a:schemeClr>
                </a:solidFill>
              </a:rPr>
              <a:t>ppt</a:t>
            </a:r>
            <a:r>
              <a:rPr lang="zh-CN" altLang="en-US" sz="4000" b="1" dirty="0">
                <a:solidFill>
                  <a:schemeClr val="tx1">
                    <a:lumMod val="75000"/>
                    <a:lumOff val="25000"/>
                  </a:schemeClr>
                </a:solidFill>
              </a:rPr>
              <a:t>模板</a:t>
            </a:r>
          </a:p>
        </p:txBody>
      </p:sp>
      <p:pic>
        <p:nvPicPr>
          <p:cNvPr id="21" name="Two Steps From Hell - Victory">
            <a:hlinkClick r:id="" action="ppaction://media"/>
            <a:extLst>
              <a:ext uri="{FF2B5EF4-FFF2-40B4-BE49-F238E27FC236}">
                <a16:creationId xmlns:a16="http://schemas.microsoft.com/office/drawing/2014/main" xmlns="" id="{ABEB74CD-B521-46A7-BB1C-2432EF7227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2540"/>
            <a:ext cx="609600" cy="609600"/>
          </a:xfrm>
          <a:prstGeom prst="rect">
            <a:avLst/>
          </a:prstGeom>
        </p:spPr>
      </p:pic>
      <p:sp>
        <p:nvSpPr>
          <p:cNvPr id="13" name="文本框 12">
            <a:extLst>
              <a:ext uri="{FF2B5EF4-FFF2-40B4-BE49-F238E27FC236}">
                <a16:creationId xmlns:a16="http://schemas.microsoft.com/office/drawing/2014/main" xmlns="" id="{739E06D0-F73A-449F-A2B2-3E96D7F3BAC5}"/>
              </a:ext>
            </a:extLst>
          </p:cNvPr>
          <p:cNvSpPr txBox="1"/>
          <p:nvPr/>
        </p:nvSpPr>
        <p:spPr>
          <a:xfrm>
            <a:off x="417861" y="2204931"/>
            <a:ext cx="2264075" cy="1200329"/>
          </a:xfrm>
          <a:prstGeom prst="rect">
            <a:avLst/>
          </a:prstGeom>
          <a:noFill/>
        </p:spPr>
        <p:txBody>
          <a:bodyPr wrap="square" rtlCol="0">
            <a:spAutoFit/>
          </a:bodyPr>
          <a:lstStyle/>
          <a:p>
            <a:pPr algn="dist"/>
            <a:r>
              <a:rPr lang="en-US" altLang="zh-CN" sz="7200" b="1" dirty="0">
                <a:solidFill>
                  <a:srgbClr val="D65923"/>
                </a:solidFill>
              </a:rPr>
              <a:t>2018</a:t>
            </a:r>
            <a:endParaRPr lang="zh-CN" altLang="en-US" sz="7200" b="1" dirty="0">
              <a:solidFill>
                <a:srgbClr val="D65923"/>
              </a:solidFill>
            </a:endParaRPr>
          </a:p>
        </p:txBody>
      </p:sp>
      <p:sp>
        <p:nvSpPr>
          <p:cNvPr id="16" name="文本框 15">
            <a:extLst>
              <a:ext uri="{FF2B5EF4-FFF2-40B4-BE49-F238E27FC236}">
                <a16:creationId xmlns:a16="http://schemas.microsoft.com/office/drawing/2014/main" xmlns="" id="{E65A98FE-FDD5-44C3-82B7-F55F828F1CFC}"/>
              </a:ext>
            </a:extLst>
          </p:cNvPr>
          <p:cNvSpPr txBox="1"/>
          <p:nvPr/>
        </p:nvSpPr>
        <p:spPr>
          <a:xfrm>
            <a:off x="491706" y="4269905"/>
            <a:ext cx="6487064" cy="400110"/>
          </a:xfrm>
          <a:prstGeom prst="rect">
            <a:avLst/>
          </a:prstGeom>
          <a:noFill/>
        </p:spPr>
        <p:txBody>
          <a:bodyPr wrap="square" rtlCol="0">
            <a:spAutoFit/>
          </a:bodyPr>
          <a:lstStyle/>
          <a:p>
            <a:pPr algn="dist"/>
            <a:r>
              <a:rPr lang="zh-CN" altLang="en-US" sz="2000" dirty="0">
                <a:solidFill>
                  <a:schemeClr val="tx1">
                    <a:lumMod val="75000"/>
                    <a:lumOff val="25000"/>
                  </a:schemeClr>
                </a:solidFill>
              </a:rPr>
              <a:t>新跨越</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新起航</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新动能</a:t>
            </a:r>
          </a:p>
        </p:txBody>
      </p:sp>
    </p:spTree>
    <p:extLst>
      <p:ext uri="{BB962C8B-B14F-4D97-AF65-F5344CB8AC3E}">
        <p14:creationId xmlns:p14="http://schemas.microsoft.com/office/powerpoint/2010/main" val="428710188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 repeatCount="indefinite" fill="hold" display="0">
                  <p:stCondLst>
                    <p:cond delay="indefinite"/>
                  </p:stCondLst>
                  <p:endCondLst>
                    <p:cond evt="onStopAudio" delay="0">
                      <p:tgtEl>
                        <p:sldTgt/>
                      </p:tgtEl>
                    </p:cond>
                  </p:endCondLst>
                </p:cTn>
                <p:tgtEl>
                  <p:spTgt spid="21"/>
                </p:tgtEl>
              </p:cMediaNode>
            </p:audio>
          </p:childTnLst>
        </p:cTn>
      </p:par>
    </p:tnLst>
    <p:bldLst>
      <p:bldP spid="15" grpId="0"/>
      <p:bldP spid="13"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3D8B6CC-BD8C-4BB2-BC65-67AB98C733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2956166" y="0"/>
            <a:ext cx="12172969" cy="6858000"/>
          </a:xfrm>
          <a:prstGeom prst="rect">
            <a:avLst/>
          </a:prstGeom>
        </p:spPr>
      </p:pic>
      <p:grpSp>
        <p:nvGrpSpPr>
          <p:cNvPr id="23" name="组合 22">
            <a:extLst>
              <a:ext uri="{FF2B5EF4-FFF2-40B4-BE49-F238E27FC236}">
                <a16:creationId xmlns:a16="http://schemas.microsoft.com/office/drawing/2014/main" xmlns="" id="{FA919705-DE7F-4C80-9BAD-81DEC5DE7BA2}"/>
              </a:ext>
            </a:extLst>
          </p:cNvPr>
          <p:cNvGrpSpPr/>
          <p:nvPr/>
        </p:nvGrpSpPr>
        <p:grpSpPr>
          <a:xfrm>
            <a:off x="5578388" y="2272788"/>
            <a:ext cx="2749792" cy="584775"/>
            <a:chOff x="5043398" y="1419635"/>
            <a:chExt cx="2749792" cy="584775"/>
          </a:xfrm>
        </p:grpSpPr>
        <p:sp>
          <p:nvSpPr>
            <p:cNvPr id="27" name="Text Box 5">
              <a:extLst>
                <a:ext uri="{FF2B5EF4-FFF2-40B4-BE49-F238E27FC236}">
                  <a16:creationId xmlns:a16="http://schemas.microsoft.com/office/drawing/2014/main" xmlns="" id="{5027A670-A84D-42A0-9C91-9017DF165B90}"/>
                </a:ext>
              </a:extLst>
            </p:cNvPr>
            <p:cNvSpPr txBox="1">
              <a:spLocks noChangeArrowheads="1"/>
            </p:cNvSpPr>
            <p:nvPr/>
          </p:nvSpPr>
          <p:spPr bwMode="auto">
            <a:xfrm>
              <a:off x="5043398" y="1461978"/>
              <a:ext cx="5132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25" name="矩形 24">
              <a:extLst>
                <a:ext uri="{FF2B5EF4-FFF2-40B4-BE49-F238E27FC236}">
                  <a16:creationId xmlns:a16="http://schemas.microsoft.com/office/drawing/2014/main" xmlns="" id="{94612D2F-77EB-49B7-94CA-E63576599CE6}"/>
                </a:ext>
              </a:extLst>
            </p:cNvPr>
            <p:cNvSpPr/>
            <p:nvPr/>
          </p:nvSpPr>
          <p:spPr>
            <a:xfrm>
              <a:off x="5556680" y="1419635"/>
              <a:ext cx="2236510" cy="584775"/>
            </a:xfrm>
            <a:prstGeom prst="rect">
              <a:avLst/>
            </a:prstGeom>
          </p:spPr>
          <p:txBody>
            <a:bodyPr wrap="none">
              <a:spAutoFit/>
            </a:bodyPr>
            <a:lstStyle/>
            <a:p>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区块链简介</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05" name="组合 104">
            <a:extLst>
              <a:ext uri="{FF2B5EF4-FFF2-40B4-BE49-F238E27FC236}">
                <a16:creationId xmlns:a16="http://schemas.microsoft.com/office/drawing/2014/main" xmlns="" id="{F97CFDFC-8177-4781-B845-018070A6C73E}"/>
              </a:ext>
            </a:extLst>
          </p:cNvPr>
          <p:cNvGrpSpPr/>
          <p:nvPr/>
        </p:nvGrpSpPr>
        <p:grpSpPr>
          <a:xfrm>
            <a:off x="3130319" y="1908136"/>
            <a:ext cx="1585337" cy="3288080"/>
            <a:chOff x="816348" y="1860049"/>
            <a:chExt cx="1286194" cy="2972704"/>
          </a:xfrm>
        </p:grpSpPr>
        <p:sp>
          <p:nvSpPr>
            <p:cNvPr id="111" name="Text Box 5">
              <a:extLst>
                <a:ext uri="{FF2B5EF4-FFF2-40B4-BE49-F238E27FC236}">
                  <a16:creationId xmlns:a16="http://schemas.microsoft.com/office/drawing/2014/main" xmlns="" id="{150FD2C4-1613-48BA-BA63-9A632401F4BB}"/>
                </a:ext>
              </a:extLst>
            </p:cNvPr>
            <p:cNvSpPr txBox="1">
              <a:spLocks noChangeArrowheads="1"/>
            </p:cNvSpPr>
            <p:nvPr/>
          </p:nvSpPr>
          <p:spPr bwMode="auto">
            <a:xfrm>
              <a:off x="1343336" y="2378279"/>
              <a:ext cx="759206" cy="158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r>
                <a:rPr lang="zh-CN" altLang="en-US" sz="5400" b="1" dirty="0">
                  <a:solidFill>
                    <a:srgbClr val="D65923"/>
                  </a:solidFill>
                  <a:ea typeface="微软雅黑" panose="020B0503020204020204" pitchFamily="34" charset="-122"/>
                </a:rPr>
                <a:t>目</a:t>
              </a:r>
              <a:endParaRPr lang="en-US" altLang="zh-CN" sz="5400" b="1" dirty="0">
                <a:solidFill>
                  <a:srgbClr val="D65923"/>
                </a:solidFill>
                <a:ea typeface="微软雅黑" panose="020B0503020204020204" pitchFamily="34" charset="-122"/>
              </a:endParaRPr>
            </a:p>
            <a:p>
              <a:pPr algn="dist"/>
              <a:r>
                <a:rPr lang="zh-CN" altLang="en-US" sz="5400" b="1" dirty="0">
                  <a:solidFill>
                    <a:srgbClr val="D65923"/>
                  </a:solidFill>
                  <a:ea typeface="微软雅黑" panose="020B0503020204020204" pitchFamily="34" charset="-122"/>
                </a:rPr>
                <a:t>录</a:t>
              </a:r>
            </a:p>
          </p:txBody>
        </p:sp>
        <p:sp>
          <p:nvSpPr>
            <p:cNvPr id="112" name="Text Box 5">
              <a:extLst>
                <a:ext uri="{FF2B5EF4-FFF2-40B4-BE49-F238E27FC236}">
                  <a16:creationId xmlns:a16="http://schemas.microsoft.com/office/drawing/2014/main" xmlns="" id="{30E6BAE3-02BC-4ED6-A3F7-D89AF62273C2}"/>
                </a:ext>
              </a:extLst>
            </p:cNvPr>
            <p:cNvSpPr txBox="1">
              <a:spLocks noChangeArrowheads="1"/>
            </p:cNvSpPr>
            <p:nvPr/>
          </p:nvSpPr>
          <p:spPr bwMode="auto">
            <a:xfrm rot="5400000">
              <a:off x="-357877" y="3034274"/>
              <a:ext cx="2972704" cy="62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dirty="0">
                  <a:solidFill>
                    <a:srgbClr val="D65923"/>
                  </a:solidFill>
                  <a:ea typeface="微软雅黑" panose="020B0503020204020204" pitchFamily="34" charset="-122"/>
                </a:rPr>
                <a:t>CONTENTS</a:t>
              </a:r>
              <a:endParaRPr lang="zh-CN" altLang="en-US" sz="4400" b="1" dirty="0">
                <a:solidFill>
                  <a:srgbClr val="D65923"/>
                </a:solidFill>
                <a:ea typeface="微软雅黑" panose="020B0503020204020204" pitchFamily="34" charset="-122"/>
              </a:endParaRPr>
            </a:p>
          </p:txBody>
        </p:sp>
      </p:grpSp>
      <p:grpSp>
        <p:nvGrpSpPr>
          <p:cNvPr id="154" name="组合 153">
            <a:extLst>
              <a:ext uri="{FF2B5EF4-FFF2-40B4-BE49-F238E27FC236}">
                <a16:creationId xmlns:a16="http://schemas.microsoft.com/office/drawing/2014/main" xmlns="" id="{9E1680CA-EC03-4999-A2E1-0A92DFBB2291}"/>
              </a:ext>
            </a:extLst>
          </p:cNvPr>
          <p:cNvGrpSpPr/>
          <p:nvPr/>
        </p:nvGrpSpPr>
        <p:grpSpPr>
          <a:xfrm>
            <a:off x="8504516" y="4200528"/>
            <a:ext cx="2537258" cy="585876"/>
            <a:chOff x="4809444" y="1445559"/>
            <a:chExt cx="2537258" cy="585876"/>
          </a:xfrm>
        </p:grpSpPr>
        <p:sp>
          <p:nvSpPr>
            <p:cNvPr id="158" name="Text Box 5">
              <a:extLst>
                <a:ext uri="{FF2B5EF4-FFF2-40B4-BE49-F238E27FC236}">
                  <a16:creationId xmlns:a16="http://schemas.microsoft.com/office/drawing/2014/main" xmlns="" id="{8094D93A-E6CB-4FF2-BCAC-87F3A660E6A1}"/>
                </a:ext>
              </a:extLst>
            </p:cNvPr>
            <p:cNvSpPr txBox="1">
              <a:spLocks noChangeArrowheads="1"/>
            </p:cNvSpPr>
            <p:nvPr/>
          </p:nvSpPr>
          <p:spPr bwMode="auto">
            <a:xfrm>
              <a:off x="4809444" y="1445559"/>
              <a:ext cx="5709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06</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156" name="矩形 155">
              <a:extLst>
                <a:ext uri="{FF2B5EF4-FFF2-40B4-BE49-F238E27FC236}">
                  <a16:creationId xmlns:a16="http://schemas.microsoft.com/office/drawing/2014/main" xmlns="" id="{CE8725ED-ECF4-4F79-914D-B557395D25EB}"/>
                </a:ext>
              </a:extLst>
            </p:cNvPr>
            <p:cNvSpPr/>
            <p:nvPr/>
          </p:nvSpPr>
          <p:spPr>
            <a:xfrm>
              <a:off x="5520561" y="1446660"/>
              <a:ext cx="1826141"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前景展望</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63" name="组合 62">
            <a:extLst>
              <a:ext uri="{FF2B5EF4-FFF2-40B4-BE49-F238E27FC236}">
                <a16:creationId xmlns:a16="http://schemas.microsoft.com/office/drawing/2014/main" xmlns="" id="{0500FCAE-500B-4392-A387-6057CC80DD62}"/>
              </a:ext>
            </a:extLst>
          </p:cNvPr>
          <p:cNvGrpSpPr/>
          <p:nvPr/>
        </p:nvGrpSpPr>
        <p:grpSpPr>
          <a:xfrm>
            <a:off x="8504516" y="2253576"/>
            <a:ext cx="2749792" cy="584775"/>
            <a:chOff x="5043398" y="1419635"/>
            <a:chExt cx="2749792" cy="584775"/>
          </a:xfrm>
        </p:grpSpPr>
        <p:sp>
          <p:nvSpPr>
            <p:cNvPr id="64" name="Text Box 5">
              <a:extLst>
                <a:ext uri="{FF2B5EF4-FFF2-40B4-BE49-F238E27FC236}">
                  <a16:creationId xmlns:a16="http://schemas.microsoft.com/office/drawing/2014/main" xmlns="" id="{AE80920D-FE67-4EB8-9E3A-027F71D99AAD}"/>
                </a:ext>
              </a:extLst>
            </p:cNvPr>
            <p:cNvSpPr txBox="1">
              <a:spLocks noChangeArrowheads="1"/>
            </p:cNvSpPr>
            <p:nvPr/>
          </p:nvSpPr>
          <p:spPr bwMode="auto">
            <a:xfrm>
              <a:off x="5043398" y="146197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65" name="矩形 64">
              <a:extLst>
                <a:ext uri="{FF2B5EF4-FFF2-40B4-BE49-F238E27FC236}">
                  <a16:creationId xmlns:a16="http://schemas.microsoft.com/office/drawing/2014/main" xmlns="" id="{92211019-5A20-4AF6-8393-9D3335CA437D}"/>
                </a:ext>
              </a:extLst>
            </p:cNvPr>
            <p:cNvSpPr/>
            <p:nvPr/>
          </p:nvSpPr>
          <p:spPr>
            <a:xfrm>
              <a:off x="5556680" y="1419635"/>
              <a:ext cx="2236510"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特征及分类</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66" name="组合 65">
            <a:extLst>
              <a:ext uri="{FF2B5EF4-FFF2-40B4-BE49-F238E27FC236}">
                <a16:creationId xmlns:a16="http://schemas.microsoft.com/office/drawing/2014/main" xmlns="" id="{20914102-9A12-47F0-8EC9-B4E98AD476E8}"/>
              </a:ext>
            </a:extLst>
          </p:cNvPr>
          <p:cNvGrpSpPr/>
          <p:nvPr/>
        </p:nvGrpSpPr>
        <p:grpSpPr>
          <a:xfrm>
            <a:off x="5578388" y="3236658"/>
            <a:ext cx="2749792" cy="584775"/>
            <a:chOff x="5043398" y="1419635"/>
            <a:chExt cx="2749792" cy="584775"/>
          </a:xfrm>
        </p:grpSpPr>
        <p:sp>
          <p:nvSpPr>
            <p:cNvPr id="67" name="Text Box 5">
              <a:extLst>
                <a:ext uri="{FF2B5EF4-FFF2-40B4-BE49-F238E27FC236}">
                  <a16:creationId xmlns:a16="http://schemas.microsoft.com/office/drawing/2014/main" xmlns="" id="{247C59CC-1145-4824-A770-D0BB4FC2DFE5}"/>
                </a:ext>
              </a:extLst>
            </p:cNvPr>
            <p:cNvSpPr txBox="1">
              <a:spLocks noChangeArrowheads="1"/>
            </p:cNvSpPr>
            <p:nvPr/>
          </p:nvSpPr>
          <p:spPr bwMode="auto">
            <a:xfrm>
              <a:off x="5043398" y="1461978"/>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68" name="矩形 67">
              <a:extLst>
                <a:ext uri="{FF2B5EF4-FFF2-40B4-BE49-F238E27FC236}">
                  <a16:creationId xmlns:a16="http://schemas.microsoft.com/office/drawing/2014/main" xmlns="" id="{8D01F70D-4EB8-403F-9E92-C2F353030C66}"/>
                </a:ext>
              </a:extLst>
            </p:cNvPr>
            <p:cNvSpPr/>
            <p:nvPr/>
          </p:nvSpPr>
          <p:spPr>
            <a:xfrm>
              <a:off x="5556680" y="1419635"/>
              <a:ext cx="2236510"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区块链网络</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69" name="组合 68">
            <a:extLst>
              <a:ext uri="{FF2B5EF4-FFF2-40B4-BE49-F238E27FC236}">
                <a16:creationId xmlns:a16="http://schemas.microsoft.com/office/drawing/2014/main" xmlns="" id="{24254E6A-C962-4CA7-9241-2527007206AE}"/>
              </a:ext>
            </a:extLst>
          </p:cNvPr>
          <p:cNvGrpSpPr/>
          <p:nvPr/>
        </p:nvGrpSpPr>
        <p:grpSpPr>
          <a:xfrm>
            <a:off x="8504516" y="3248223"/>
            <a:ext cx="2339423" cy="584775"/>
            <a:chOff x="5043398" y="1419635"/>
            <a:chExt cx="2339423" cy="584775"/>
          </a:xfrm>
        </p:grpSpPr>
        <p:sp>
          <p:nvSpPr>
            <p:cNvPr id="70" name="Text Box 5">
              <a:extLst>
                <a:ext uri="{FF2B5EF4-FFF2-40B4-BE49-F238E27FC236}">
                  <a16:creationId xmlns:a16="http://schemas.microsoft.com/office/drawing/2014/main" xmlns="" id="{F2B547A1-8A53-4D2B-8396-DF36DAE5DB45}"/>
                </a:ext>
              </a:extLst>
            </p:cNvPr>
            <p:cNvSpPr txBox="1">
              <a:spLocks noChangeArrowheads="1"/>
            </p:cNvSpPr>
            <p:nvPr/>
          </p:nvSpPr>
          <p:spPr bwMode="auto">
            <a:xfrm>
              <a:off x="5043398" y="146197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04</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71" name="矩形 70">
              <a:extLst>
                <a:ext uri="{FF2B5EF4-FFF2-40B4-BE49-F238E27FC236}">
                  <a16:creationId xmlns:a16="http://schemas.microsoft.com/office/drawing/2014/main" xmlns="" id="{CD3ECFB1-71E5-4BF1-A2FA-ED2E8C2A02CB}"/>
                </a:ext>
              </a:extLst>
            </p:cNvPr>
            <p:cNvSpPr/>
            <p:nvPr/>
          </p:nvSpPr>
          <p:spPr>
            <a:xfrm>
              <a:off x="5556680" y="1419635"/>
              <a:ext cx="1826141"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数据结构</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72" name="组合 71">
            <a:extLst>
              <a:ext uri="{FF2B5EF4-FFF2-40B4-BE49-F238E27FC236}">
                <a16:creationId xmlns:a16="http://schemas.microsoft.com/office/drawing/2014/main" xmlns="" id="{FE6D15CC-6B35-40BE-A2A7-AB9C352FF5C8}"/>
              </a:ext>
            </a:extLst>
          </p:cNvPr>
          <p:cNvGrpSpPr/>
          <p:nvPr/>
        </p:nvGrpSpPr>
        <p:grpSpPr>
          <a:xfrm>
            <a:off x="5578388" y="4200528"/>
            <a:ext cx="2339423" cy="584775"/>
            <a:chOff x="5043398" y="1419635"/>
            <a:chExt cx="2339423" cy="584775"/>
          </a:xfrm>
        </p:grpSpPr>
        <p:sp>
          <p:nvSpPr>
            <p:cNvPr id="73" name="Text Box 5">
              <a:extLst>
                <a:ext uri="{FF2B5EF4-FFF2-40B4-BE49-F238E27FC236}">
                  <a16:creationId xmlns:a16="http://schemas.microsoft.com/office/drawing/2014/main" xmlns="" id="{A80C4688-B2F7-4591-8BB0-5E90CB8FE0BC}"/>
                </a:ext>
              </a:extLst>
            </p:cNvPr>
            <p:cNvSpPr txBox="1">
              <a:spLocks noChangeArrowheads="1"/>
            </p:cNvSpPr>
            <p:nvPr/>
          </p:nvSpPr>
          <p:spPr bwMode="auto">
            <a:xfrm>
              <a:off x="5043398" y="1461978"/>
              <a:ext cx="569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05</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74" name="矩形 73">
              <a:extLst>
                <a:ext uri="{FF2B5EF4-FFF2-40B4-BE49-F238E27FC236}">
                  <a16:creationId xmlns:a16="http://schemas.microsoft.com/office/drawing/2014/main" xmlns="" id="{E1DD79E0-A034-4437-B8C9-3B5153EBCFBB}"/>
                </a:ext>
              </a:extLst>
            </p:cNvPr>
            <p:cNvSpPr/>
            <p:nvPr/>
          </p:nvSpPr>
          <p:spPr>
            <a:xfrm>
              <a:off x="5556680" y="1419635"/>
              <a:ext cx="1826141"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核心问题</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spTree>
    <p:custDataLst>
      <p:tags r:id="rId1"/>
    </p:custDataLst>
    <p:extLst>
      <p:ext uri="{BB962C8B-B14F-4D97-AF65-F5344CB8AC3E}">
        <p14:creationId xmlns:p14="http://schemas.microsoft.com/office/powerpoint/2010/main" val="123759190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54"/>
                                        </p:tgtEl>
                                        <p:attrNameLst>
                                          <p:attrName>style.visibility</p:attrName>
                                        </p:attrNameLst>
                                      </p:cBhvr>
                                      <p:to>
                                        <p:strVal val="visible"/>
                                      </p:to>
                                    </p:set>
                                    <p:anim calcmode="lin" valueType="num">
                                      <p:cBhvr additive="base">
                                        <p:cTn id="11" dur="750" fill="hold"/>
                                        <p:tgtEl>
                                          <p:spTgt spid="154"/>
                                        </p:tgtEl>
                                        <p:attrNameLst>
                                          <p:attrName>ppt_x</p:attrName>
                                        </p:attrNameLst>
                                      </p:cBhvr>
                                      <p:tavLst>
                                        <p:tav tm="0">
                                          <p:val>
                                            <p:strVal val="1+#ppt_w/2"/>
                                          </p:val>
                                        </p:tav>
                                        <p:tav tm="100000">
                                          <p:val>
                                            <p:strVal val="#ppt_x"/>
                                          </p:val>
                                        </p:tav>
                                      </p:tavLst>
                                    </p:anim>
                                    <p:anim calcmode="lin" valueType="num">
                                      <p:cBhvr additive="base">
                                        <p:cTn id="12" dur="750" fill="hold"/>
                                        <p:tgtEl>
                                          <p:spTgt spid="154"/>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750" fill="hold"/>
                                        <p:tgtEl>
                                          <p:spTgt spid="63"/>
                                        </p:tgtEl>
                                        <p:attrNameLst>
                                          <p:attrName>ppt_x</p:attrName>
                                        </p:attrNameLst>
                                      </p:cBhvr>
                                      <p:tavLst>
                                        <p:tav tm="0">
                                          <p:val>
                                            <p:strVal val="1+#ppt_w/2"/>
                                          </p:val>
                                        </p:tav>
                                        <p:tav tm="100000">
                                          <p:val>
                                            <p:strVal val="#ppt_x"/>
                                          </p:val>
                                        </p:tav>
                                      </p:tavLst>
                                    </p:anim>
                                    <p:anim calcmode="lin" valueType="num">
                                      <p:cBhvr additive="base">
                                        <p:cTn id="16" dur="75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750" fill="hold"/>
                                        <p:tgtEl>
                                          <p:spTgt spid="66"/>
                                        </p:tgtEl>
                                        <p:attrNameLst>
                                          <p:attrName>ppt_x</p:attrName>
                                        </p:attrNameLst>
                                      </p:cBhvr>
                                      <p:tavLst>
                                        <p:tav tm="0">
                                          <p:val>
                                            <p:strVal val="1+#ppt_w/2"/>
                                          </p:val>
                                        </p:tav>
                                        <p:tav tm="100000">
                                          <p:val>
                                            <p:strVal val="#ppt_x"/>
                                          </p:val>
                                        </p:tav>
                                      </p:tavLst>
                                    </p:anim>
                                    <p:anim calcmode="lin" valueType="num">
                                      <p:cBhvr additive="base">
                                        <p:cTn id="20" dur="75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750" fill="hold"/>
                                        <p:tgtEl>
                                          <p:spTgt spid="69"/>
                                        </p:tgtEl>
                                        <p:attrNameLst>
                                          <p:attrName>ppt_x</p:attrName>
                                        </p:attrNameLst>
                                      </p:cBhvr>
                                      <p:tavLst>
                                        <p:tav tm="0">
                                          <p:val>
                                            <p:strVal val="1+#ppt_w/2"/>
                                          </p:val>
                                        </p:tav>
                                        <p:tav tm="100000">
                                          <p:val>
                                            <p:strVal val="#ppt_x"/>
                                          </p:val>
                                        </p:tav>
                                      </p:tavLst>
                                    </p:anim>
                                    <p:anim calcmode="lin" valueType="num">
                                      <p:cBhvr additive="base">
                                        <p:cTn id="24" dur="750" fill="hold"/>
                                        <p:tgtEl>
                                          <p:spTgt spid="69"/>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750" fill="hold"/>
                                        <p:tgtEl>
                                          <p:spTgt spid="72"/>
                                        </p:tgtEl>
                                        <p:attrNameLst>
                                          <p:attrName>ppt_x</p:attrName>
                                        </p:attrNameLst>
                                      </p:cBhvr>
                                      <p:tavLst>
                                        <p:tav tm="0">
                                          <p:val>
                                            <p:strVal val="1+#ppt_w/2"/>
                                          </p:val>
                                        </p:tav>
                                        <p:tav tm="100000">
                                          <p:val>
                                            <p:strVal val="#ppt_x"/>
                                          </p:val>
                                        </p:tav>
                                      </p:tavLst>
                                    </p:anim>
                                    <p:anim calcmode="lin" valueType="num">
                                      <p:cBhvr additive="base">
                                        <p:cTn id="28" dur="75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5165851"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区块链简介</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01</a:t>
            </a:r>
            <a:endParaRPr lang="zh-CN" altLang="en-US" sz="11500" b="1" dirty="0">
              <a:solidFill>
                <a:srgbClr val="D65923"/>
              </a:solidFill>
            </a:endParaRPr>
          </a:p>
        </p:txBody>
      </p:sp>
    </p:spTree>
    <p:extLst>
      <p:ext uri="{BB962C8B-B14F-4D97-AF65-F5344CB8AC3E}">
        <p14:creationId xmlns:p14="http://schemas.microsoft.com/office/powerpoint/2010/main" val="27132320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078E0BD2-870C-4553-A0C3-CFD42D2F46A2}"/>
              </a:ext>
            </a:extLst>
          </p:cNvPr>
          <p:cNvSpPr>
            <a:spLocks noGrp="1"/>
          </p:cNvSpPr>
          <p:nvPr>
            <p:ph type="body" idx="4294967295"/>
          </p:nvPr>
        </p:nvSpPr>
        <p:spPr>
          <a:xfrm>
            <a:off x="938981" y="2319281"/>
            <a:ext cx="10514061" cy="3239223"/>
          </a:xfrm>
          <a:prstGeom prst="rect">
            <a:avLst/>
          </a:prstGeom>
        </p:spPr>
        <p:txBody>
          <a:bodyPr>
            <a:normAutofit/>
          </a:bodyPr>
          <a:lstStyle/>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区块链是一个分布式账本，一种通过去中心化、去信任的方式集体维护一个可靠数据库的技术方案。</a:t>
            </a:r>
          </a:p>
          <a:p>
            <a:pPr marL="0" marR="0" lvl="0" indent="0" rtl="0">
              <a:lnSpc>
                <a:spcPct val="130000"/>
              </a:lnSpc>
              <a:buNone/>
            </a:pPr>
            <a:r>
              <a:rPr lang="zh-CN" altLang="en-US" sz="2000" b="0" i="0" u="none" strike="noStrike" kern="100" baseline="0" dirty="0">
                <a:solidFill>
                  <a:schemeClr val="tx1">
                    <a:lumMod val="75000"/>
                    <a:lumOff val="25000"/>
                  </a:schemeClr>
                </a:solidFill>
                <a:cs typeface="+mn-ea"/>
                <a:sym typeface="+mn-lt"/>
              </a:rPr>
              <a:t>从数据的角度来看</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区块链是一种几乎不可能被更改的分布式数据库。这里的“分布式”不仅体现为数据的分布式存储，也体现为数据的分布式记录（即由系统参与者共同维护）。</a:t>
            </a:r>
          </a:p>
          <a:p>
            <a:pPr marL="0" marR="0" lvl="0" indent="0" rtl="0">
              <a:lnSpc>
                <a:spcPct val="130000"/>
              </a:lnSpc>
              <a:buNone/>
            </a:pPr>
            <a:r>
              <a:rPr lang="zh-CN" altLang="en-US" sz="2000" b="0" i="0" u="none" strike="noStrike" kern="1400" baseline="0" dirty="0">
                <a:solidFill>
                  <a:schemeClr val="tx1">
                    <a:lumMod val="75000"/>
                    <a:lumOff val="25000"/>
                  </a:schemeClr>
                </a:solidFill>
                <a:cs typeface="+mn-ea"/>
                <a:sym typeface="+mn-lt"/>
              </a:rPr>
              <a:t>从技术的角度来看</a:t>
            </a:r>
          </a:p>
          <a:p>
            <a:pPr marR="0" lvl="0" rtl="0">
              <a:lnSpc>
                <a:spcPct val="130000"/>
              </a:lnSpc>
            </a:pPr>
            <a:r>
              <a:rPr lang="zh-CN" altLang="en-US" sz="1800" b="0" i="0" u="none" strike="noStrike" kern="1400" baseline="0" dirty="0">
                <a:solidFill>
                  <a:schemeClr val="tx1">
                    <a:lumMod val="75000"/>
                    <a:lumOff val="25000"/>
                  </a:schemeClr>
                </a:solidFill>
                <a:cs typeface="+mn-ea"/>
                <a:sym typeface="+mn-lt"/>
              </a:rPr>
              <a:t>区块链并不是一种单一的技术，而是多种技术整合的结果。这些技术以新的结构组合在一起，形成了一种新的数据记录、存储和表达的方式。</a:t>
            </a:r>
          </a:p>
        </p:txBody>
      </p:sp>
      <p:sp>
        <p:nvSpPr>
          <p:cNvPr id="7" name="矩形 6">
            <a:extLst>
              <a:ext uri="{FF2B5EF4-FFF2-40B4-BE49-F238E27FC236}">
                <a16:creationId xmlns:a16="http://schemas.microsoft.com/office/drawing/2014/main" xmlns="" id="{F9ACA6B6-0DBA-41C4-89CC-28AA2CB20DC9}"/>
              </a:ext>
            </a:extLst>
          </p:cNvPr>
          <p:cNvSpPr/>
          <p:nvPr/>
        </p:nvSpPr>
        <p:spPr>
          <a:xfrm>
            <a:off x="938981" y="1504407"/>
            <a:ext cx="9028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定义</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rial"/>
              <a:ea typeface="Microsoft YaHei"/>
            </a:endParaRPr>
          </a:p>
        </p:txBody>
      </p:sp>
      <p:sp>
        <p:nvSpPr>
          <p:cNvPr id="12" name="矩形 11">
            <a:extLst>
              <a:ext uri="{FF2B5EF4-FFF2-40B4-BE49-F238E27FC236}">
                <a16:creationId xmlns:a16="http://schemas.microsoft.com/office/drawing/2014/main" xmlns="" id="{1FDEADCD-DD59-415B-8A41-9533D56FF83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区块链简介</a:t>
            </a:r>
            <a:endParaRPr lang="zh-CN" altLang="en-US" sz="3600" dirty="0">
              <a:solidFill>
                <a:srgbClr val="D65923"/>
              </a:solidFill>
            </a:endParaRPr>
          </a:p>
        </p:txBody>
      </p:sp>
      <p:grpSp>
        <p:nvGrpSpPr>
          <p:cNvPr id="6" name="组合 5">
            <a:extLst>
              <a:ext uri="{FF2B5EF4-FFF2-40B4-BE49-F238E27FC236}">
                <a16:creationId xmlns:a16="http://schemas.microsoft.com/office/drawing/2014/main" xmlns="" id="{8650D914-5AFC-40EF-9C0C-177DD4830B79}"/>
              </a:ext>
            </a:extLst>
          </p:cNvPr>
          <p:cNvGrpSpPr/>
          <p:nvPr/>
        </p:nvGrpSpPr>
        <p:grpSpPr>
          <a:xfrm>
            <a:off x="0" y="649375"/>
            <a:ext cx="12192000" cy="87084"/>
            <a:chOff x="0" y="649375"/>
            <a:chExt cx="12192000" cy="87084"/>
          </a:xfrm>
        </p:grpSpPr>
        <p:sp>
          <p:nvSpPr>
            <p:cNvPr id="5" name="矩形: 圆角 4">
              <a:extLst>
                <a:ext uri="{FF2B5EF4-FFF2-40B4-BE49-F238E27FC236}">
                  <a16:creationId xmlns:a16="http://schemas.microsoft.com/office/drawing/2014/main" xmlns="" id="{06A2F65D-224A-46B4-8AB5-0ABFFEA79C03}"/>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3AD3A97D-ECA3-4D8C-997A-11C1FD32D31C}"/>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等腰三角形 7">
            <a:extLst>
              <a:ext uri="{FF2B5EF4-FFF2-40B4-BE49-F238E27FC236}">
                <a16:creationId xmlns:a16="http://schemas.microsoft.com/office/drawing/2014/main" xmlns="" id="{78211860-6944-4A52-B758-3DCD9F4A9BB5}"/>
              </a:ext>
            </a:extLst>
          </p:cNvPr>
          <p:cNvSpPr/>
          <p:nvPr/>
        </p:nvSpPr>
        <p:spPr>
          <a:xfrm rot="5400000">
            <a:off x="-62184" y="1556739"/>
            <a:ext cx="542925" cy="418557"/>
          </a:xfrm>
          <a:prstGeom prst="triangle">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28126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658CF655-94C0-4E08-9E2D-EBD6328CBDB6}"/>
              </a:ext>
            </a:extLst>
          </p:cNvPr>
          <p:cNvSpPr>
            <a:spLocks noGrp="1"/>
          </p:cNvSpPr>
          <p:nvPr>
            <p:ph type="body" idx="4294967295"/>
          </p:nvPr>
        </p:nvSpPr>
        <p:spPr>
          <a:xfrm>
            <a:off x="898660" y="1680747"/>
            <a:ext cx="4268788" cy="4351337"/>
          </a:xfrm>
          <a:prstGeom prst="rect">
            <a:avLst/>
          </a:prstGeom>
        </p:spPr>
        <p:txBody>
          <a:bodyPr/>
          <a:lstStyle/>
          <a:p>
            <a:pPr marL="0" marR="0" lvl="0" indent="0" rtl="0">
              <a:lnSpc>
                <a:spcPct val="130000"/>
              </a:lnSpc>
              <a:buNone/>
            </a:pPr>
            <a:r>
              <a:rPr lang="zh-CN" altLang="en-US" b="1" i="0" u="none" strike="noStrike" kern="100" baseline="0" dirty="0">
                <a:solidFill>
                  <a:schemeClr val="tx1">
                    <a:lumMod val="75000"/>
                    <a:lumOff val="25000"/>
                  </a:schemeClr>
                </a:solidFill>
                <a:cs typeface="+mn-ea"/>
                <a:sym typeface="+mn-lt"/>
              </a:rPr>
              <a:t>动态</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国际权威杂志</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经济学人</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哈佛商业周刊</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福布斯杂志</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等相继报道区块链技术将影响世界。</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创业公司</a:t>
            </a:r>
            <a:r>
              <a:rPr lang="en-US" altLang="zh-CN" sz="1800" b="0" i="0" u="none" strike="noStrike" kern="100" baseline="0" dirty="0">
                <a:solidFill>
                  <a:schemeClr val="tx1">
                    <a:lumMod val="75000"/>
                    <a:lumOff val="25000"/>
                  </a:schemeClr>
                </a:solidFill>
                <a:cs typeface="+mn-ea"/>
                <a:sym typeface="+mn-lt"/>
              </a:rPr>
              <a:t>R3</a:t>
            </a:r>
            <a:r>
              <a:rPr lang="zh-CN" altLang="en-US" sz="1800" b="0" i="0" u="none" strike="noStrike" kern="100" baseline="0" dirty="0">
                <a:solidFill>
                  <a:schemeClr val="tx1">
                    <a:lumMod val="75000"/>
                    <a:lumOff val="25000"/>
                  </a:schemeClr>
                </a:solidFill>
                <a:cs typeface="+mn-ea"/>
                <a:sym typeface="+mn-lt"/>
              </a:rPr>
              <a:t>联合全球</a:t>
            </a:r>
            <a:r>
              <a:rPr lang="en-US" altLang="zh-CN" sz="1800" b="0" i="0" u="none" strike="noStrike" kern="100" baseline="0" dirty="0">
                <a:solidFill>
                  <a:schemeClr val="tx1">
                    <a:lumMod val="75000"/>
                    <a:lumOff val="25000"/>
                  </a:schemeClr>
                </a:solidFill>
                <a:cs typeface="+mn-ea"/>
                <a:sym typeface="+mn-lt"/>
              </a:rPr>
              <a:t>42</a:t>
            </a:r>
            <a:r>
              <a:rPr lang="zh-CN" altLang="en-US" sz="1800" b="0" i="0" u="none" strike="noStrike" kern="100" baseline="0" dirty="0">
                <a:solidFill>
                  <a:schemeClr val="tx1">
                    <a:lumMod val="75000"/>
                    <a:lumOff val="25000"/>
                  </a:schemeClr>
                </a:solidFill>
                <a:cs typeface="+mn-ea"/>
                <a:sym typeface="+mn-lt"/>
              </a:rPr>
              <a:t>家顶级银行成立区块链联盟，包括摩根大通、美国银行、汇丰银行、花旗银行、富国银行、三菱</a:t>
            </a:r>
            <a:r>
              <a:rPr lang="en-US" altLang="zh-CN" sz="1800" b="0" i="0" u="none" strike="noStrike" kern="100" baseline="0" dirty="0">
                <a:solidFill>
                  <a:schemeClr val="tx1">
                    <a:lumMod val="75000"/>
                    <a:lumOff val="25000"/>
                  </a:schemeClr>
                </a:solidFill>
                <a:cs typeface="+mn-ea"/>
                <a:sym typeface="+mn-lt"/>
              </a:rPr>
              <a:t>UFJ</a:t>
            </a:r>
            <a:r>
              <a:rPr lang="zh-CN" altLang="en-US" sz="1800" b="0" i="0" u="none" strike="noStrike" kern="100" baseline="0" dirty="0">
                <a:solidFill>
                  <a:schemeClr val="tx1">
                    <a:lumMod val="75000"/>
                    <a:lumOff val="25000"/>
                  </a:schemeClr>
                </a:solidFill>
                <a:cs typeface="+mn-ea"/>
                <a:sym typeface="+mn-lt"/>
              </a:rPr>
              <a:t>金融集团、巴克莱银行、高盛、德意志银行等。</a:t>
            </a:r>
          </a:p>
        </p:txBody>
      </p:sp>
      <p:sp>
        <p:nvSpPr>
          <p:cNvPr id="7" name="矩形 6">
            <a:extLst>
              <a:ext uri="{FF2B5EF4-FFF2-40B4-BE49-F238E27FC236}">
                <a16:creationId xmlns:a16="http://schemas.microsoft.com/office/drawing/2014/main" xmlns="" id="{40927E40-38E9-4B84-97AE-305913682BD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区块链简介</a:t>
            </a:r>
            <a:endParaRPr lang="zh-CN" altLang="en-US" sz="3600" dirty="0">
              <a:solidFill>
                <a:srgbClr val="D65923"/>
              </a:solidFill>
            </a:endParaRPr>
          </a:p>
        </p:txBody>
      </p:sp>
      <p:grpSp>
        <p:nvGrpSpPr>
          <p:cNvPr id="10" name="组合 9">
            <a:extLst>
              <a:ext uri="{FF2B5EF4-FFF2-40B4-BE49-F238E27FC236}">
                <a16:creationId xmlns:a16="http://schemas.microsoft.com/office/drawing/2014/main" xmlns="" id="{3DBD1129-7DAE-4F42-B402-4CD5CBEA6A7C}"/>
              </a:ext>
            </a:extLst>
          </p:cNvPr>
          <p:cNvGrpSpPr/>
          <p:nvPr/>
        </p:nvGrpSpPr>
        <p:grpSpPr>
          <a:xfrm>
            <a:off x="0" y="649375"/>
            <a:ext cx="12192000" cy="87084"/>
            <a:chOff x="0" y="649375"/>
            <a:chExt cx="12192000" cy="87084"/>
          </a:xfrm>
        </p:grpSpPr>
        <p:sp>
          <p:nvSpPr>
            <p:cNvPr id="11" name="矩形: 圆角 10">
              <a:extLst>
                <a:ext uri="{FF2B5EF4-FFF2-40B4-BE49-F238E27FC236}">
                  <a16:creationId xmlns:a16="http://schemas.microsoft.com/office/drawing/2014/main" xmlns="" id="{61E09E31-0BB1-46A6-BCDB-EF0EF49033DD}"/>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a:extLst>
                <a:ext uri="{FF2B5EF4-FFF2-40B4-BE49-F238E27FC236}">
                  <a16:creationId xmlns:a16="http://schemas.microsoft.com/office/drawing/2014/main" xmlns="" id="{A6AF9A8C-8287-4798-9C29-802537A43C16}"/>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等腰三角形 12">
            <a:extLst>
              <a:ext uri="{FF2B5EF4-FFF2-40B4-BE49-F238E27FC236}">
                <a16:creationId xmlns:a16="http://schemas.microsoft.com/office/drawing/2014/main" xmlns="" id="{8A05C517-9B64-4BD5-84E0-35F44A436599}"/>
              </a:ext>
            </a:extLst>
          </p:cNvPr>
          <p:cNvSpPr/>
          <p:nvPr/>
        </p:nvSpPr>
        <p:spPr>
          <a:xfrm rot="5400000">
            <a:off x="-62184" y="1742931"/>
            <a:ext cx="542925" cy="418557"/>
          </a:xfrm>
          <a:prstGeom prst="triangle">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8A6EA3B-01AD-446B-BC6E-8007F8B0C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7551" y="1428749"/>
            <a:ext cx="6096000" cy="4314825"/>
          </a:xfrm>
          <a:prstGeom prst="rect">
            <a:avLst/>
          </a:prstGeom>
        </p:spPr>
      </p:pic>
    </p:spTree>
    <p:extLst>
      <p:ext uri="{BB962C8B-B14F-4D97-AF65-F5344CB8AC3E}">
        <p14:creationId xmlns:p14="http://schemas.microsoft.com/office/powerpoint/2010/main" val="12263646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5165851"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特征及分类</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02</a:t>
            </a:r>
            <a:endParaRPr lang="zh-CN" altLang="en-US" sz="11500" b="1" dirty="0">
              <a:solidFill>
                <a:srgbClr val="D65923"/>
              </a:solidFill>
            </a:endParaRPr>
          </a:p>
        </p:txBody>
      </p:sp>
    </p:spTree>
    <p:extLst>
      <p:ext uri="{BB962C8B-B14F-4D97-AF65-F5344CB8AC3E}">
        <p14:creationId xmlns:p14="http://schemas.microsoft.com/office/powerpoint/2010/main" val="28555441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椭圆 21">
            <a:extLst>
              <a:ext uri="{FF2B5EF4-FFF2-40B4-BE49-F238E27FC236}">
                <a16:creationId xmlns:a16="http://schemas.microsoft.com/office/drawing/2014/main" xmlns="" id="{B1BC75CC-9EC1-48BA-A6BB-206F3161A2C5}"/>
              </a:ext>
            </a:extLst>
          </p:cNvPr>
          <p:cNvSpPr/>
          <p:nvPr/>
        </p:nvSpPr>
        <p:spPr>
          <a:xfrm>
            <a:off x="3103140" y="2413320"/>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xmlns="" id="{687FCD96-32D8-4D33-9613-9A59F72863A9}"/>
              </a:ext>
            </a:extLst>
          </p:cNvPr>
          <p:cNvSpPr/>
          <p:nvPr/>
        </p:nvSpPr>
        <p:spPr>
          <a:xfrm>
            <a:off x="3103140" y="4544399"/>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D87E4A2C-2EA9-4B9E-8C0D-C9FC89A3E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93640" y="3175560"/>
            <a:ext cx="5516061" cy="2179184"/>
          </a:xfrm>
          <a:prstGeom prst="rect">
            <a:avLst/>
          </a:prstGeom>
        </p:spPr>
      </p:pic>
      <p:sp>
        <p:nvSpPr>
          <p:cNvPr id="3" name="文本占位符 2">
            <a:extLst>
              <a:ext uri="{FF2B5EF4-FFF2-40B4-BE49-F238E27FC236}">
                <a16:creationId xmlns:a16="http://schemas.microsoft.com/office/drawing/2014/main" xmlns="" id="{B33417EF-DF8E-4BA6-99B6-F3AE2E30E8B9}"/>
              </a:ext>
            </a:extLst>
          </p:cNvPr>
          <p:cNvSpPr>
            <a:spLocks noGrp="1"/>
          </p:cNvSpPr>
          <p:nvPr>
            <p:ph type="body" idx="4294967295"/>
          </p:nvPr>
        </p:nvSpPr>
        <p:spPr>
          <a:xfrm>
            <a:off x="4951523" y="2318917"/>
            <a:ext cx="6180933" cy="1946236"/>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
        <p:nvSpPr>
          <p:cNvPr id="4" name="矩形 3">
            <a:extLst>
              <a:ext uri="{FF2B5EF4-FFF2-40B4-BE49-F238E27FC236}">
                <a16:creationId xmlns:a16="http://schemas.microsoft.com/office/drawing/2014/main" xmlns="" id="{D3D85CC6-6B16-457F-85F0-52A3EB8F1858}"/>
              </a:ext>
            </a:extLst>
          </p:cNvPr>
          <p:cNvSpPr/>
          <p:nvPr/>
        </p:nvSpPr>
        <p:spPr>
          <a:xfrm>
            <a:off x="1797314" y="1693188"/>
            <a:ext cx="1348105" cy="652486"/>
          </a:xfrm>
          <a:prstGeom prst="flowChartOnlineStorage">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特征</a:t>
            </a:r>
          </a:p>
        </p:txBody>
      </p:sp>
      <p:sp>
        <p:nvSpPr>
          <p:cNvPr id="6" name="矩形 5">
            <a:extLst>
              <a:ext uri="{FF2B5EF4-FFF2-40B4-BE49-F238E27FC236}">
                <a16:creationId xmlns:a16="http://schemas.microsoft.com/office/drawing/2014/main" xmlns="" id="{DBD4934B-8981-44CC-8970-9221634578DA}"/>
              </a:ext>
            </a:extLst>
          </p:cNvPr>
          <p:cNvSpPr/>
          <p:nvPr/>
        </p:nvSpPr>
        <p:spPr>
          <a:xfrm>
            <a:off x="4951523" y="4314749"/>
            <a:ext cx="6587333" cy="1892826"/>
          </a:xfrm>
          <a:prstGeom prst="rect">
            <a:avLst/>
          </a:prstGeom>
        </p:spPr>
        <p:txBody>
          <a:bodyPr wrap="square">
            <a:spAutoFit/>
          </a:bodyPr>
          <a:lstStyle/>
          <a:p>
            <a:pPr marL="0" marR="0" lvl="0" indent="0"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sp>
        <p:nvSpPr>
          <p:cNvPr id="7" name="矩形 6">
            <a:extLst>
              <a:ext uri="{FF2B5EF4-FFF2-40B4-BE49-F238E27FC236}">
                <a16:creationId xmlns:a16="http://schemas.microsoft.com/office/drawing/2014/main" xmlns="" id="{92A574EA-7809-401F-B83E-ABBC5877D40A}"/>
              </a:ext>
            </a:extLst>
          </p:cNvPr>
          <p:cNvSpPr/>
          <p:nvPr/>
        </p:nvSpPr>
        <p:spPr>
          <a:xfrm>
            <a:off x="3216338" y="2854119"/>
            <a:ext cx="1417800" cy="452945"/>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开放共识</a:t>
            </a:r>
          </a:p>
        </p:txBody>
      </p:sp>
      <p:sp>
        <p:nvSpPr>
          <p:cNvPr id="8" name="矩形 7">
            <a:extLst>
              <a:ext uri="{FF2B5EF4-FFF2-40B4-BE49-F238E27FC236}">
                <a16:creationId xmlns:a16="http://schemas.microsoft.com/office/drawing/2014/main" xmlns="" id="{FBB5FB3A-709D-4521-9CE3-835C163CA96E}"/>
              </a:ext>
            </a:extLst>
          </p:cNvPr>
          <p:cNvSpPr/>
          <p:nvPr/>
        </p:nvSpPr>
        <p:spPr>
          <a:xfrm>
            <a:off x="3334987" y="4814886"/>
            <a:ext cx="954107" cy="892552"/>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去中心</a:t>
            </a:r>
            <a:endParaRPr kumimoji="0" lang="en-US" altLang="zh-CN"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去信任</a:t>
            </a:r>
            <a:endParaRPr kumimoji="0" lang="en-US" altLang="zh-CN"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3" name="矩形 12">
            <a:extLst>
              <a:ext uri="{FF2B5EF4-FFF2-40B4-BE49-F238E27FC236}">
                <a16:creationId xmlns:a16="http://schemas.microsoft.com/office/drawing/2014/main" xmlns="" id="{95ACC5CF-67BF-4B0E-8D69-AA1EA07103FD}"/>
              </a:ext>
            </a:extLst>
          </p:cNvPr>
          <p:cNvSpPr/>
          <p:nvPr/>
        </p:nvSpPr>
        <p:spPr>
          <a:xfrm>
            <a:off x="3410858" y="326209"/>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特征及分类</a:t>
            </a:r>
            <a:endParaRPr lang="zh-CN" altLang="en-US" sz="3600" dirty="0">
              <a:solidFill>
                <a:srgbClr val="D65923"/>
              </a:solidFill>
            </a:endParaRPr>
          </a:p>
        </p:txBody>
      </p:sp>
      <p:grpSp>
        <p:nvGrpSpPr>
          <p:cNvPr id="17" name="组合 16">
            <a:extLst>
              <a:ext uri="{FF2B5EF4-FFF2-40B4-BE49-F238E27FC236}">
                <a16:creationId xmlns:a16="http://schemas.microsoft.com/office/drawing/2014/main" xmlns="" id="{5D34E32F-4479-44FA-9F43-6C13705CB1D7}"/>
              </a:ext>
            </a:extLst>
          </p:cNvPr>
          <p:cNvGrpSpPr/>
          <p:nvPr/>
        </p:nvGrpSpPr>
        <p:grpSpPr>
          <a:xfrm>
            <a:off x="0" y="649375"/>
            <a:ext cx="12192000" cy="87084"/>
            <a:chOff x="0" y="649375"/>
            <a:chExt cx="12192000" cy="87084"/>
          </a:xfrm>
        </p:grpSpPr>
        <p:sp>
          <p:nvSpPr>
            <p:cNvPr id="19" name="矩形: 圆角 18">
              <a:extLst>
                <a:ext uri="{FF2B5EF4-FFF2-40B4-BE49-F238E27FC236}">
                  <a16:creationId xmlns:a16="http://schemas.microsoft.com/office/drawing/2014/main" xmlns="" id="{09DABDF3-9616-4F52-89D5-4A40783745B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xmlns="" id="{96BFFF25-2E4A-44E6-998E-36E92976D6B3}"/>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a:extLst>
              <a:ext uri="{FF2B5EF4-FFF2-40B4-BE49-F238E27FC236}">
                <a16:creationId xmlns:a16="http://schemas.microsoft.com/office/drawing/2014/main" xmlns="" id="{33B46156-E4C7-434B-804E-FBBA3D18CD82}"/>
              </a:ext>
            </a:extLst>
          </p:cNvPr>
          <p:cNvCxnSpPr/>
          <p:nvPr/>
        </p:nvCxnSpPr>
        <p:spPr>
          <a:xfrm>
            <a:off x="2989943" y="4265152"/>
            <a:ext cx="8374743" cy="0"/>
          </a:xfrm>
          <a:prstGeom prst="line">
            <a:avLst/>
          </a:prstGeom>
          <a:ln w="38100">
            <a:gradFill flip="none" rotWithShape="1">
              <a:gsLst>
                <a:gs pos="0">
                  <a:srgbClr val="FFED59"/>
                </a:gs>
                <a:gs pos="100000">
                  <a:srgbClr val="E5182A"/>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42720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椭圆 19">
            <a:extLst>
              <a:ext uri="{FF2B5EF4-FFF2-40B4-BE49-F238E27FC236}">
                <a16:creationId xmlns:a16="http://schemas.microsoft.com/office/drawing/2014/main" xmlns="" id="{AD02E06A-2EE1-40C8-A158-4D529A9C1C7A}"/>
              </a:ext>
            </a:extLst>
          </p:cNvPr>
          <p:cNvSpPr/>
          <p:nvPr/>
        </p:nvSpPr>
        <p:spPr>
          <a:xfrm>
            <a:off x="2701958" y="1986758"/>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xmlns="" id="{7942F51D-4F9F-4721-8021-BC748DFCD7F9}"/>
              </a:ext>
            </a:extLst>
          </p:cNvPr>
          <p:cNvSpPr/>
          <p:nvPr/>
        </p:nvSpPr>
        <p:spPr>
          <a:xfrm>
            <a:off x="8406715" y="1986758"/>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85ACC1A7-2EA2-48AE-9A65-13EEF2781549}"/>
              </a:ext>
            </a:extLst>
          </p:cNvPr>
          <p:cNvSpPr/>
          <p:nvPr/>
        </p:nvSpPr>
        <p:spPr>
          <a:xfrm>
            <a:off x="8561617" y="2382894"/>
            <a:ext cx="1107996" cy="777008"/>
          </a:xfrm>
          <a:prstGeom prst="flowChartOffpageConnector">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mn-lt"/>
              </a:rPr>
              <a:t>不可篡改</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mn-lt"/>
              </a:rPr>
              <a:t>可追溯</a:t>
            </a:r>
          </a:p>
        </p:txBody>
      </p:sp>
      <p:sp>
        <p:nvSpPr>
          <p:cNvPr id="3" name="文本占位符 2">
            <a:extLst>
              <a:ext uri="{FF2B5EF4-FFF2-40B4-BE49-F238E27FC236}">
                <a16:creationId xmlns:a16="http://schemas.microsoft.com/office/drawing/2014/main" xmlns="" id="{F411A504-FF43-4F2C-994F-8897E6C1E145}"/>
              </a:ext>
            </a:extLst>
          </p:cNvPr>
          <p:cNvSpPr>
            <a:spLocks noGrp="1"/>
          </p:cNvSpPr>
          <p:nvPr>
            <p:ph type="body" idx="4294967295"/>
          </p:nvPr>
        </p:nvSpPr>
        <p:spPr>
          <a:xfrm>
            <a:off x="1059223" y="3594009"/>
            <a:ext cx="4506913" cy="2132012"/>
          </a:xfrm>
          <a:prstGeom prst="rect">
            <a:avLst/>
          </a:prstGeom>
        </p:spPr>
        <p:txBody>
          <a:bodyPr>
            <a:normAutofit/>
          </a:bodyPr>
          <a:lstStyle/>
          <a:p>
            <a:pPr marL="0" marR="0" lvl="0" indent="0" algn="ctr" rtl="0">
              <a:lnSpc>
                <a:spcPct val="130000"/>
              </a:lnSpc>
              <a:buNone/>
            </a:pPr>
            <a:r>
              <a:rPr lang="zh-CN" altLang="en-US" sz="1800" b="0" i="0" u="none" strike="noStrike" kern="100" baseline="0" dirty="0">
                <a:solidFill>
                  <a:schemeClr val="tx1">
                    <a:lumMod val="75000"/>
                    <a:lumOff val="25000"/>
                  </a:schemeClr>
                </a:solidFill>
                <a:cs typeface="+mn-ea"/>
                <a:sym typeface="+mn-lt"/>
              </a:rPr>
              <a:t>区块链的运行规则是公开透明的，所有的数据信息也是公开的，因此每一笔交易都对所有节点可见。由于节点与节点之间是去信任的，因此节点之间无需公开身份，每个参与的节点都是匿名的。</a:t>
            </a:r>
          </a:p>
        </p:txBody>
      </p:sp>
      <p:sp>
        <p:nvSpPr>
          <p:cNvPr id="4" name="矩形 3">
            <a:extLst>
              <a:ext uri="{FF2B5EF4-FFF2-40B4-BE49-F238E27FC236}">
                <a16:creationId xmlns:a16="http://schemas.microsoft.com/office/drawing/2014/main" xmlns="" id="{985A391F-F319-45A0-98A4-628F84CB6962}"/>
              </a:ext>
            </a:extLst>
          </p:cNvPr>
          <p:cNvSpPr/>
          <p:nvPr/>
        </p:nvSpPr>
        <p:spPr>
          <a:xfrm>
            <a:off x="1291077" y="1389543"/>
            <a:ext cx="1348105" cy="597215"/>
          </a:xfrm>
          <a:prstGeom prst="flowChartOnlineStorage">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特征</a:t>
            </a:r>
          </a:p>
        </p:txBody>
      </p:sp>
      <p:sp>
        <p:nvSpPr>
          <p:cNvPr id="7" name="矩形 6">
            <a:extLst>
              <a:ext uri="{FF2B5EF4-FFF2-40B4-BE49-F238E27FC236}">
                <a16:creationId xmlns:a16="http://schemas.microsoft.com/office/drawing/2014/main" xmlns="" id="{CCBC733D-B85C-47EB-B00D-F793132B9862}"/>
              </a:ext>
            </a:extLst>
          </p:cNvPr>
          <p:cNvSpPr/>
          <p:nvPr/>
        </p:nvSpPr>
        <p:spPr>
          <a:xfrm>
            <a:off x="2856860" y="2280489"/>
            <a:ext cx="1107996" cy="812530"/>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交易透明</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双方匿名</a:t>
            </a:r>
          </a:p>
        </p:txBody>
      </p:sp>
      <p:sp>
        <p:nvSpPr>
          <p:cNvPr id="8" name="矩形 7">
            <a:extLst>
              <a:ext uri="{FF2B5EF4-FFF2-40B4-BE49-F238E27FC236}">
                <a16:creationId xmlns:a16="http://schemas.microsoft.com/office/drawing/2014/main" xmlns="" id="{514A0FCE-0779-43BB-A243-040F7EB5859A}"/>
              </a:ext>
            </a:extLst>
          </p:cNvPr>
          <p:cNvSpPr/>
          <p:nvPr/>
        </p:nvSpPr>
        <p:spPr>
          <a:xfrm>
            <a:off x="6946375" y="3533553"/>
            <a:ext cx="4338481" cy="2252924"/>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单个甚至多个节点对数据库的修改无法影响其他节点的数据库，除非能控制整个网络中超过</a:t>
            </a: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51%</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的节点同时修改，这几乎不可能发生。区块链中的每一笔交易都通过密码学方法与相邻两个区块串联，因此可以追溯到任何一笔交易的前世今生。</a:t>
            </a:r>
          </a:p>
        </p:txBody>
      </p:sp>
      <p:sp>
        <p:nvSpPr>
          <p:cNvPr id="15" name="矩形 14">
            <a:extLst>
              <a:ext uri="{FF2B5EF4-FFF2-40B4-BE49-F238E27FC236}">
                <a16:creationId xmlns:a16="http://schemas.microsoft.com/office/drawing/2014/main" xmlns="" id="{0A4A38CB-31E8-410E-9A4B-9C6C8A508B71}"/>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特征及分类</a:t>
            </a:r>
            <a:endParaRPr lang="zh-CN" altLang="en-US" sz="3600" dirty="0">
              <a:solidFill>
                <a:srgbClr val="D65923"/>
              </a:solidFill>
            </a:endParaRPr>
          </a:p>
        </p:txBody>
      </p:sp>
      <p:grpSp>
        <p:nvGrpSpPr>
          <p:cNvPr id="14" name="组合 13">
            <a:extLst>
              <a:ext uri="{FF2B5EF4-FFF2-40B4-BE49-F238E27FC236}">
                <a16:creationId xmlns:a16="http://schemas.microsoft.com/office/drawing/2014/main" xmlns="" id="{23CF175B-CE57-44E4-B1A1-80A1B4733F74}"/>
              </a:ext>
            </a:extLst>
          </p:cNvPr>
          <p:cNvGrpSpPr/>
          <p:nvPr/>
        </p:nvGrpSpPr>
        <p:grpSpPr>
          <a:xfrm>
            <a:off x="0" y="649375"/>
            <a:ext cx="12192000" cy="87084"/>
            <a:chOff x="0" y="649375"/>
            <a:chExt cx="12192000" cy="87084"/>
          </a:xfrm>
        </p:grpSpPr>
        <p:sp>
          <p:nvSpPr>
            <p:cNvPr id="18" name="矩形: 圆角 17">
              <a:extLst>
                <a:ext uri="{FF2B5EF4-FFF2-40B4-BE49-F238E27FC236}">
                  <a16:creationId xmlns:a16="http://schemas.microsoft.com/office/drawing/2014/main" xmlns="" id="{CE17FA9F-9617-4716-9C6A-8065C8DD58D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xmlns="" id="{CD9B5DBE-2066-4A4A-A6D3-6814191ADD58}"/>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a:extLst>
              <a:ext uri="{FF2B5EF4-FFF2-40B4-BE49-F238E27FC236}">
                <a16:creationId xmlns:a16="http://schemas.microsoft.com/office/drawing/2014/main" xmlns="" id="{9BA01243-F3D5-41F0-8995-1FC4ADB419BE}"/>
              </a:ext>
            </a:extLst>
          </p:cNvPr>
          <p:cNvCxnSpPr>
            <a:cxnSpLocks/>
          </p:cNvCxnSpPr>
          <p:nvPr/>
        </p:nvCxnSpPr>
        <p:spPr>
          <a:xfrm>
            <a:off x="6164037" y="1934322"/>
            <a:ext cx="0" cy="3791699"/>
          </a:xfrm>
          <a:prstGeom prst="line">
            <a:avLst/>
          </a:prstGeom>
          <a:ln w="38100">
            <a:gradFill flip="none" rotWithShape="1">
              <a:gsLst>
                <a:gs pos="0">
                  <a:srgbClr val="FFED59"/>
                </a:gs>
                <a:gs pos="100000">
                  <a:srgbClr val="E5182A"/>
                </a:gs>
              </a:gsLst>
              <a:lin ang="54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8291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2BD9A02E-A066-4D62-8DA0-D9A0C75549AC}"/>
              </a:ext>
            </a:extLst>
          </p:cNvPr>
          <p:cNvSpPr>
            <a:spLocks noGrp="1"/>
          </p:cNvSpPr>
          <p:nvPr>
            <p:ph type="body" idx="4294967295"/>
          </p:nvPr>
        </p:nvSpPr>
        <p:spPr>
          <a:xfrm>
            <a:off x="8505679" y="3351207"/>
            <a:ext cx="2740025" cy="1952625"/>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由若干机构联合发起，介于公有链和私有链之间，兼具部分去中心化的特性。</a:t>
            </a:r>
          </a:p>
        </p:txBody>
      </p:sp>
      <p:sp>
        <p:nvSpPr>
          <p:cNvPr id="4" name="矩形 3">
            <a:extLst>
              <a:ext uri="{FF2B5EF4-FFF2-40B4-BE49-F238E27FC236}">
                <a16:creationId xmlns:a16="http://schemas.microsoft.com/office/drawing/2014/main" xmlns="" id="{41AF3112-2EFD-4858-9C4E-5993B2B2D491}"/>
              </a:ext>
            </a:extLst>
          </p:cNvPr>
          <p:cNvSpPr/>
          <p:nvPr/>
        </p:nvSpPr>
        <p:spPr>
          <a:xfrm>
            <a:off x="1136695" y="1261484"/>
            <a:ext cx="1604950" cy="652486"/>
          </a:xfrm>
          <a:prstGeom prst="flowChartOnlineStorage">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EDCA13"/>
                </a:solidFill>
                <a:effectLst/>
                <a:uLnTx/>
                <a:uFillTx/>
                <a:latin typeface="Arial"/>
                <a:ea typeface="Microsoft YaHei"/>
                <a:cs typeface="+mn-ea"/>
                <a:sym typeface="+mn-lt"/>
              </a:rPr>
              <a:t>分类</a:t>
            </a:r>
          </a:p>
        </p:txBody>
      </p:sp>
      <p:grpSp>
        <p:nvGrpSpPr>
          <p:cNvPr id="9" name="组合 8">
            <a:extLst>
              <a:ext uri="{FF2B5EF4-FFF2-40B4-BE49-F238E27FC236}">
                <a16:creationId xmlns:a16="http://schemas.microsoft.com/office/drawing/2014/main" xmlns="" id="{865CA2FC-9469-4325-B21E-B67497B8FB7D}"/>
              </a:ext>
            </a:extLst>
          </p:cNvPr>
          <p:cNvGrpSpPr/>
          <p:nvPr/>
        </p:nvGrpSpPr>
        <p:grpSpPr>
          <a:xfrm>
            <a:off x="2623375" y="2253907"/>
            <a:ext cx="4462812" cy="925919"/>
            <a:chOff x="733220" y="4343902"/>
            <a:chExt cx="5339112" cy="925919"/>
          </a:xfrm>
        </p:grpSpPr>
        <p:sp>
          <p:nvSpPr>
            <p:cNvPr id="10" name="文本框 27">
              <a:extLst>
                <a:ext uri="{FF2B5EF4-FFF2-40B4-BE49-F238E27FC236}">
                  <a16:creationId xmlns:a16="http://schemas.microsoft.com/office/drawing/2014/main" xmlns="" id="{36DB4816-51C5-4575-9AA5-C566B2C76EDE}"/>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文本框 28">
              <a:extLst>
                <a:ext uri="{FF2B5EF4-FFF2-40B4-BE49-F238E27FC236}">
                  <a16:creationId xmlns:a16="http://schemas.microsoft.com/office/drawing/2014/main" xmlns="" id="{E1D66BB7-DEEB-41AF-86D2-8C0D93742044}"/>
                </a:ext>
              </a:extLst>
            </p:cNvPr>
            <p:cNvSpPr txBox="1"/>
            <p:nvPr/>
          </p:nvSpPr>
          <p:spPr>
            <a:xfrm>
              <a:off x="733220" y="4623490"/>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公有链</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5" name="组合 14">
            <a:extLst>
              <a:ext uri="{FF2B5EF4-FFF2-40B4-BE49-F238E27FC236}">
                <a16:creationId xmlns:a16="http://schemas.microsoft.com/office/drawing/2014/main" xmlns="" id="{2231F13F-3C0E-489B-BFFC-E837430B4009}"/>
              </a:ext>
            </a:extLst>
          </p:cNvPr>
          <p:cNvGrpSpPr/>
          <p:nvPr/>
        </p:nvGrpSpPr>
        <p:grpSpPr>
          <a:xfrm>
            <a:off x="6057254" y="2214851"/>
            <a:ext cx="4462812" cy="876328"/>
            <a:chOff x="135754" y="4343902"/>
            <a:chExt cx="5339112" cy="876328"/>
          </a:xfrm>
        </p:grpSpPr>
        <p:sp>
          <p:nvSpPr>
            <p:cNvPr id="16" name="文本框 27">
              <a:extLst>
                <a:ext uri="{FF2B5EF4-FFF2-40B4-BE49-F238E27FC236}">
                  <a16:creationId xmlns:a16="http://schemas.microsoft.com/office/drawing/2014/main" xmlns="" id="{CEB46D8D-537C-4E4F-A743-275EC5BB108A}"/>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文本框 28">
              <a:extLst>
                <a:ext uri="{FF2B5EF4-FFF2-40B4-BE49-F238E27FC236}">
                  <a16:creationId xmlns:a16="http://schemas.microsoft.com/office/drawing/2014/main" xmlns="" id="{88C0015A-D737-41CC-B0B4-90568935CD86}"/>
                </a:ext>
              </a:extLst>
            </p:cNvPr>
            <p:cNvSpPr txBox="1"/>
            <p:nvPr/>
          </p:nvSpPr>
          <p:spPr>
            <a:xfrm>
              <a:off x="135754" y="4573899"/>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私有链</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4" name="矩形 23">
            <a:extLst>
              <a:ext uri="{FF2B5EF4-FFF2-40B4-BE49-F238E27FC236}">
                <a16:creationId xmlns:a16="http://schemas.microsoft.com/office/drawing/2014/main" xmlns="" id="{A2AD3497-2120-43A4-B38F-0D755E2A1A15}"/>
              </a:ext>
            </a:extLst>
          </p:cNvPr>
          <p:cNvSpPr/>
          <p:nvPr/>
        </p:nvSpPr>
        <p:spPr>
          <a:xfrm>
            <a:off x="1166845" y="3351207"/>
            <a:ext cx="3149600" cy="1892826"/>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无官方组织及管理机构，无中心服务器，参与的节点按照系统规则自由接入网络、不受控制，节点间基于共识机制开展工作。</a:t>
            </a:r>
          </a:p>
        </p:txBody>
      </p:sp>
      <p:sp>
        <p:nvSpPr>
          <p:cNvPr id="25" name="矩形 24">
            <a:extLst>
              <a:ext uri="{FF2B5EF4-FFF2-40B4-BE49-F238E27FC236}">
                <a16:creationId xmlns:a16="http://schemas.microsoft.com/office/drawing/2014/main" xmlns="" id="{613ECA8B-E954-403F-956C-F0C853DF20C4}"/>
              </a:ext>
            </a:extLst>
          </p:cNvPr>
          <p:cNvSpPr/>
          <p:nvPr/>
        </p:nvSpPr>
        <p:spPr>
          <a:xfrm>
            <a:off x="4854781" y="3342706"/>
            <a:ext cx="2831798" cy="2613023"/>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建立在某个企业内部，系统的运作规则根据企业要求进行设定，修改甚至是读取权限仅限于少数节点，同时仍保留着区块链的真实性和部分去中心化的特性。</a:t>
            </a:r>
          </a:p>
        </p:txBody>
      </p:sp>
      <p:sp>
        <p:nvSpPr>
          <p:cNvPr id="26" name="矩形 25">
            <a:extLst>
              <a:ext uri="{FF2B5EF4-FFF2-40B4-BE49-F238E27FC236}">
                <a16:creationId xmlns:a16="http://schemas.microsoft.com/office/drawing/2014/main" xmlns="" id="{DE2788E6-2EBB-4F76-B3D9-C14B0D48025D}"/>
              </a:ext>
            </a:extLst>
          </p:cNvPr>
          <p:cNvSpPr/>
          <p:nvPr/>
        </p:nvSpPr>
        <p:spPr>
          <a:xfrm>
            <a:off x="9573823" y="2403715"/>
            <a:ext cx="954107" cy="492443"/>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联盟链</a:t>
            </a:r>
          </a:p>
        </p:txBody>
      </p:sp>
      <p:sp>
        <p:nvSpPr>
          <p:cNvPr id="32" name="矩形 31">
            <a:extLst>
              <a:ext uri="{FF2B5EF4-FFF2-40B4-BE49-F238E27FC236}">
                <a16:creationId xmlns:a16="http://schemas.microsoft.com/office/drawing/2014/main" xmlns="" id="{37EFA0E8-1671-437D-865D-37D170B22BC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特征及分类</a:t>
            </a:r>
            <a:endParaRPr lang="zh-CN" altLang="en-US" sz="3600" dirty="0">
              <a:solidFill>
                <a:srgbClr val="D65923"/>
              </a:solidFill>
            </a:endParaRPr>
          </a:p>
        </p:txBody>
      </p:sp>
      <p:cxnSp>
        <p:nvCxnSpPr>
          <p:cNvPr id="33" name="直接连接符 32">
            <a:extLst>
              <a:ext uri="{FF2B5EF4-FFF2-40B4-BE49-F238E27FC236}">
                <a16:creationId xmlns:a16="http://schemas.microsoft.com/office/drawing/2014/main" xmlns="" id="{FC357BC2-EA81-4361-BD5A-D4BE5C734B44}"/>
              </a:ext>
            </a:extLst>
          </p:cNvPr>
          <p:cNvCxnSpPr>
            <a:cxnSpLocks/>
          </p:cNvCxnSpPr>
          <p:nvPr/>
        </p:nvCxnSpPr>
        <p:spPr>
          <a:xfrm flipV="1">
            <a:off x="4457981" y="1504422"/>
            <a:ext cx="0" cy="4743978"/>
          </a:xfrm>
          <a:prstGeom prst="line">
            <a:avLst/>
          </a:prstGeom>
          <a:ln w="38100">
            <a:gradFill>
              <a:gsLst>
                <a:gs pos="0">
                  <a:srgbClr val="FFED59"/>
                </a:gs>
                <a:gs pos="100000">
                  <a:srgbClr val="E5182A"/>
                </a:gs>
              </a:gsLst>
              <a:lin ang="5400000" scaled="1"/>
            </a:gra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58E792F0-EC65-4D09-A92A-12D993159529}"/>
              </a:ext>
            </a:extLst>
          </p:cNvPr>
          <p:cNvCxnSpPr>
            <a:cxnSpLocks/>
          </p:cNvCxnSpPr>
          <p:nvPr/>
        </p:nvCxnSpPr>
        <p:spPr>
          <a:xfrm flipV="1">
            <a:off x="8017107" y="1391881"/>
            <a:ext cx="0" cy="4743978"/>
          </a:xfrm>
          <a:prstGeom prst="line">
            <a:avLst/>
          </a:prstGeom>
          <a:ln w="38100">
            <a:gradFill>
              <a:gsLst>
                <a:gs pos="0">
                  <a:srgbClr val="FFED59"/>
                </a:gs>
                <a:gs pos="100000">
                  <a:srgbClr val="E5182A"/>
                </a:gs>
              </a:gsLst>
              <a:lin ang="5400000" scaled="1"/>
            </a:gradFill>
            <a:prstDash val="dash"/>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a16="http://schemas.microsoft.com/office/drawing/2014/main" xmlns="" id="{0388F633-0AAD-4079-8EAA-C2621FC6F75E}"/>
              </a:ext>
            </a:extLst>
          </p:cNvPr>
          <p:cNvGrpSpPr/>
          <p:nvPr/>
        </p:nvGrpSpPr>
        <p:grpSpPr>
          <a:xfrm>
            <a:off x="0" y="649375"/>
            <a:ext cx="12192000" cy="87084"/>
            <a:chOff x="0" y="649375"/>
            <a:chExt cx="12192000" cy="87084"/>
          </a:xfrm>
        </p:grpSpPr>
        <p:sp>
          <p:nvSpPr>
            <p:cNvPr id="22" name="矩形: 圆角 21">
              <a:extLst>
                <a:ext uri="{FF2B5EF4-FFF2-40B4-BE49-F238E27FC236}">
                  <a16:creationId xmlns:a16="http://schemas.microsoft.com/office/drawing/2014/main" xmlns="" id="{77A9D08F-64A8-410B-B706-38BD951C06CF}"/>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a:extLst>
                <a:ext uri="{FF2B5EF4-FFF2-40B4-BE49-F238E27FC236}">
                  <a16:creationId xmlns:a16="http://schemas.microsoft.com/office/drawing/2014/main" xmlns="" id="{1F2DBA79-6C04-4E4F-BA55-B5FF7DE83240}"/>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a:extLst>
              <a:ext uri="{FF2B5EF4-FFF2-40B4-BE49-F238E27FC236}">
                <a16:creationId xmlns:a16="http://schemas.microsoft.com/office/drawing/2014/main" xmlns="" id="{546A7E2F-A9F5-48DE-99EC-7B29572DA2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216" b="59225"/>
          <a:stretch/>
        </p:blipFill>
        <p:spPr>
          <a:xfrm>
            <a:off x="1461213" y="2046811"/>
            <a:ext cx="1218687" cy="1163241"/>
          </a:xfrm>
          <a:prstGeom prst="rect">
            <a:avLst/>
          </a:prstGeom>
        </p:spPr>
      </p:pic>
      <p:pic>
        <p:nvPicPr>
          <p:cNvPr id="27" name="图片 26">
            <a:extLst>
              <a:ext uri="{FF2B5EF4-FFF2-40B4-BE49-F238E27FC236}">
                <a16:creationId xmlns:a16="http://schemas.microsoft.com/office/drawing/2014/main" xmlns="" id="{EAD38BDC-ECDE-4F01-97E9-827F647E7C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069" t="54184" r="35147" b="5041"/>
          <a:stretch/>
        </p:blipFill>
        <p:spPr>
          <a:xfrm>
            <a:off x="4918432" y="2044157"/>
            <a:ext cx="1218687" cy="1163241"/>
          </a:xfrm>
          <a:prstGeom prst="rect">
            <a:avLst/>
          </a:prstGeom>
        </p:spPr>
      </p:pic>
      <p:pic>
        <p:nvPicPr>
          <p:cNvPr id="29" name="图片 28">
            <a:extLst>
              <a:ext uri="{FF2B5EF4-FFF2-40B4-BE49-F238E27FC236}">
                <a16:creationId xmlns:a16="http://schemas.microsoft.com/office/drawing/2014/main" xmlns="" id="{77240500-AABE-4169-8666-94084BE510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2805" t="949" r="-3589" b="58276"/>
          <a:stretch/>
        </p:blipFill>
        <p:spPr>
          <a:xfrm>
            <a:off x="8376793" y="2003118"/>
            <a:ext cx="1218687" cy="1163241"/>
          </a:xfrm>
          <a:prstGeom prst="rect">
            <a:avLst/>
          </a:prstGeom>
        </p:spPr>
      </p:pic>
    </p:spTree>
    <p:extLst>
      <p:ext uri="{BB962C8B-B14F-4D97-AF65-F5344CB8AC3E}">
        <p14:creationId xmlns:p14="http://schemas.microsoft.com/office/powerpoint/2010/main" val="78245750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up)">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5165851"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区块链网络</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03</a:t>
            </a:r>
            <a:endParaRPr lang="zh-CN" altLang="en-US" sz="11500" b="1" dirty="0">
              <a:solidFill>
                <a:srgbClr val="D65923"/>
              </a:solidFill>
            </a:endParaRPr>
          </a:p>
        </p:txBody>
      </p:sp>
    </p:spTree>
    <p:extLst>
      <p:ext uri="{BB962C8B-B14F-4D97-AF65-F5344CB8AC3E}">
        <p14:creationId xmlns:p14="http://schemas.microsoft.com/office/powerpoint/2010/main" val="12379723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7CA1AA71-EDC3-4990-BFA4-A9D92754E266}"/>
              </a:ext>
            </a:extLst>
          </p:cNvPr>
          <p:cNvGrpSpPr/>
          <p:nvPr/>
        </p:nvGrpSpPr>
        <p:grpSpPr>
          <a:xfrm>
            <a:off x="4885411" y="4650600"/>
            <a:ext cx="6441179" cy="1532727"/>
            <a:chOff x="-1251551" y="3961929"/>
            <a:chExt cx="4655549" cy="1532727"/>
          </a:xfrm>
        </p:grpSpPr>
        <p:sp>
          <p:nvSpPr>
            <p:cNvPr id="22" name="矩形 21">
              <a:extLst>
                <a:ext uri="{FF2B5EF4-FFF2-40B4-BE49-F238E27FC236}">
                  <a16:creationId xmlns:a16="http://schemas.microsoft.com/office/drawing/2014/main" xmlns="" id="{4455F3FF-7330-45CF-A118-3FDB97E4E448}"/>
                </a:ext>
              </a:extLst>
            </p:cNvPr>
            <p:cNvSpPr/>
            <p:nvPr/>
          </p:nvSpPr>
          <p:spPr>
            <a:xfrm>
              <a:off x="-145449" y="3961929"/>
              <a:ext cx="3549447"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数字签名涉及到一个哈希函数、发送者的公钥、发送者的私钥。数字签名有两个作用，一是能确定消息确实是由发送方签名并发出来的。二是数字签名能确定消息的完整性。</a:t>
              </a:r>
            </a:p>
          </p:txBody>
        </p:sp>
        <p:sp>
          <p:nvSpPr>
            <p:cNvPr id="23" name="矩形 22">
              <a:extLst>
                <a:ext uri="{FF2B5EF4-FFF2-40B4-BE49-F238E27FC236}">
                  <a16:creationId xmlns:a16="http://schemas.microsoft.com/office/drawing/2014/main" xmlns="" id="{E77A2FF5-7FC4-464D-B5E5-F1345780424F}"/>
                </a:ext>
              </a:extLst>
            </p:cNvPr>
            <p:cNvSpPr/>
            <p:nvPr/>
          </p:nvSpPr>
          <p:spPr>
            <a:xfrm>
              <a:off x="-1251551" y="4482070"/>
              <a:ext cx="874988" cy="492443"/>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数字签名</a:t>
              </a:r>
            </a:p>
          </p:txBody>
        </p:sp>
      </p:grpSp>
      <p:sp>
        <p:nvSpPr>
          <p:cNvPr id="3" name="文本占位符 2">
            <a:extLst>
              <a:ext uri="{FF2B5EF4-FFF2-40B4-BE49-F238E27FC236}">
                <a16:creationId xmlns:a16="http://schemas.microsoft.com/office/drawing/2014/main" xmlns="" id="{DA1628A8-69DE-4B1B-A2AA-CB5C5F1CDB97}"/>
              </a:ext>
            </a:extLst>
          </p:cNvPr>
          <p:cNvSpPr>
            <a:spLocks noGrp="1"/>
          </p:cNvSpPr>
          <p:nvPr>
            <p:ph type="body" idx="4294967295"/>
          </p:nvPr>
        </p:nvSpPr>
        <p:spPr>
          <a:xfrm>
            <a:off x="6416452" y="1751031"/>
            <a:ext cx="4910138" cy="2491015"/>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a:t>
            </a:r>
          </a:p>
        </p:txBody>
      </p:sp>
      <p:sp>
        <p:nvSpPr>
          <p:cNvPr id="25" name="矩形 24">
            <a:extLst>
              <a:ext uri="{FF2B5EF4-FFF2-40B4-BE49-F238E27FC236}">
                <a16:creationId xmlns:a16="http://schemas.microsoft.com/office/drawing/2014/main" xmlns="" id="{C6606C4D-1304-44C1-8F6F-58A4739F4345}"/>
              </a:ext>
            </a:extLst>
          </p:cNvPr>
          <p:cNvSpPr/>
          <p:nvPr/>
        </p:nvSpPr>
        <p:spPr>
          <a:xfrm>
            <a:off x="4885412" y="2543593"/>
            <a:ext cx="1210588"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工作原理</a:t>
            </a:r>
          </a:p>
        </p:txBody>
      </p:sp>
      <p:sp>
        <p:nvSpPr>
          <p:cNvPr id="16" name="矩形 15">
            <a:extLst>
              <a:ext uri="{FF2B5EF4-FFF2-40B4-BE49-F238E27FC236}">
                <a16:creationId xmlns:a16="http://schemas.microsoft.com/office/drawing/2014/main" xmlns="" id="{999D4F75-24CB-464A-A450-041E8D6F840F}"/>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11" name="组合 10">
            <a:extLst>
              <a:ext uri="{FF2B5EF4-FFF2-40B4-BE49-F238E27FC236}">
                <a16:creationId xmlns:a16="http://schemas.microsoft.com/office/drawing/2014/main" xmlns="" id="{D0628B67-EA3C-46CE-AD5A-C4E3DA4D38EE}"/>
              </a:ext>
            </a:extLst>
          </p:cNvPr>
          <p:cNvGrpSpPr/>
          <p:nvPr/>
        </p:nvGrpSpPr>
        <p:grpSpPr>
          <a:xfrm>
            <a:off x="0" y="649375"/>
            <a:ext cx="12192000" cy="87084"/>
            <a:chOff x="0" y="649375"/>
            <a:chExt cx="12192000" cy="87084"/>
          </a:xfrm>
        </p:grpSpPr>
        <p:sp>
          <p:nvSpPr>
            <p:cNvPr id="12" name="矩形: 圆角 11">
              <a:extLst>
                <a:ext uri="{FF2B5EF4-FFF2-40B4-BE49-F238E27FC236}">
                  <a16:creationId xmlns:a16="http://schemas.microsoft.com/office/drawing/2014/main" xmlns="" id="{AFE61640-7009-436E-ACB9-7CE1B19C91D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a:extLst>
                <a:ext uri="{FF2B5EF4-FFF2-40B4-BE49-F238E27FC236}">
                  <a16:creationId xmlns:a16="http://schemas.microsoft.com/office/drawing/2014/main" xmlns="" id="{9B5B8C22-CA52-4D98-933F-FA7DB6442C39}"/>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xmlns="" id="{6B1B76AE-2DFA-4294-A222-6CAF392F73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099" y="1943897"/>
            <a:ext cx="3732787" cy="3832788"/>
          </a:xfrm>
          <a:prstGeom prst="rect">
            <a:avLst/>
          </a:prstGeom>
        </p:spPr>
      </p:pic>
      <p:cxnSp>
        <p:nvCxnSpPr>
          <p:cNvPr id="9" name="直接连接符 8">
            <a:extLst>
              <a:ext uri="{FF2B5EF4-FFF2-40B4-BE49-F238E27FC236}">
                <a16:creationId xmlns:a16="http://schemas.microsoft.com/office/drawing/2014/main" xmlns="" id="{B083FEB7-8F93-4434-8672-B3C4535EE9B8}"/>
              </a:ext>
            </a:extLst>
          </p:cNvPr>
          <p:cNvCxnSpPr/>
          <p:nvPr/>
        </p:nvCxnSpPr>
        <p:spPr>
          <a:xfrm>
            <a:off x="3410858" y="2770065"/>
            <a:ext cx="1277256" cy="0"/>
          </a:xfrm>
          <a:prstGeom prst="line">
            <a:avLst/>
          </a:prstGeom>
          <a:ln>
            <a:solidFill>
              <a:srgbClr val="FFED59"/>
            </a:solidFill>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xmlns="" id="{D0002DE9-58F6-46A7-A8CB-EFC27FCACE2A}"/>
              </a:ext>
            </a:extLst>
          </p:cNvPr>
          <p:cNvGrpSpPr/>
          <p:nvPr/>
        </p:nvGrpSpPr>
        <p:grpSpPr>
          <a:xfrm>
            <a:off x="3018971" y="5170741"/>
            <a:ext cx="1669143" cy="246221"/>
            <a:chOff x="3018971" y="5170741"/>
            <a:chExt cx="1669143" cy="246221"/>
          </a:xfrm>
        </p:grpSpPr>
        <p:cxnSp>
          <p:nvCxnSpPr>
            <p:cNvPr id="18" name="直接连接符 17">
              <a:extLst>
                <a:ext uri="{FF2B5EF4-FFF2-40B4-BE49-F238E27FC236}">
                  <a16:creationId xmlns:a16="http://schemas.microsoft.com/office/drawing/2014/main" xmlns="" id="{16BD53CC-B336-4238-B9DC-0F524C591976}"/>
                </a:ext>
              </a:extLst>
            </p:cNvPr>
            <p:cNvCxnSpPr/>
            <p:nvPr/>
          </p:nvCxnSpPr>
          <p:spPr>
            <a:xfrm>
              <a:off x="3410858" y="5416962"/>
              <a:ext cx="1277256" cy="0"/>
            </a:xfrm>
            <a:prstGeom prst="line">
              <a:avLst/>
            </a:prstGeom>
            <a:ln>
              <a:solidFill>
                <a:srgbClr val="E5182A"/>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0D34FB47-BB91-454A-B821-D5E83C49BAF8}"/>
                </a:ext>
              </a:extLst>
            </p:cNvPr>
            <p:cNvCxnSpPr/>
            <p:nvPr/>
          </p:nvCxnSpPr>
          <p:spPr>
            <a:xfrm flipH="1" flipV="1">
              <a:off x="3018971" y="5170741"/>
              <a:ext cx="391887" cy="246221"/>
            </a:xfrm>
            <a:prstGeom prst="line">
              <a:avLst/>
            </a:prstGeom>
            <a:ln>
              <a:solidFill>
                <a:srgbClr val="E5182A"/>
              </a:solidFill>
            </a:ln>
          </p:spPr>
          <p:style>
            <a:lnRef idx="1">
              <a:schemeClr val="accent1"/>
            </a:lnRef>
            <a:fillRef idx="0">
              <a:schemeClr val="accent1"/>
            </a:fillRef>
            <a:effectRef idx="0">
              <a:schemeClr val="accent1"/>
            </a:effectRef>
            <a:fontRef idx="minor">
              <a:schemeClr val="tx1"/>
            </a:fontRef>
          </p:style>
        </p:cxnSp>
      </p:grpSp>
      <p:sp>
        <p:nvSpPr>
          <p:cNvPr id="19" name="椭圆 18">
            <a:extLst>
              <a:ext uri="{FF2B5EF4-FFF2-40B4-BE49-F238E27FC236}">
                <a16:creationId xmlns:a16="http://schemas.microsoft.com/office/drawing/2014/main" xmlns="" id="{43EE1A74-A855-426A-9E8D-F5B74F9FF1F9}"/>
              </a:ext>
            </a:extLst>
          </p:cNvPr>
          <p:cNvSpPr/>
          <p:nvPr/>
        </p:nvSpPr>
        <p:spPr>
          <a:xfrm>
            <a:off x="4688114" y="2726523"/>
            <a:ext cx="103764" cy="103764"/>
          </a:xfrm>
          <a:prstGeom prst="ellipse">
            <a:avLst/>
          </a:prstGeom>
          <a:solidFill>
            <a:srgbClr val="FFE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xmlns="" id="{861ED2CD-556F-4631-ABC8-0BA20F492459}"/>
              </a:ext>
            </a:extLst>
          </p:cNvPr>
          <p:cNvSpPr/>
          <p:nvPr/>
        </p:nvSpPr>
        <p:spPr>
          <a:xfrm>
            <a:off x="4680859" y="5360870"/>
            <a:ext cx="103764" cy="103764"/>
          </a:xfrm>
          <a:prstGeom prst="ellipse">
            <a:avLst/>
          </a:prstGeom>
          <a:solidFill>
            <a:srgbClr val="E51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510864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F36ECE2F-B968-4366-BCEB-560DEC7B1BBB}"/>
              </a:ext>
            </a:extLst>
          </p:cNvPr>
          <p:cNvSpPr>
            <a:spLocks noGrp="1"/>
          </p:cNvSpPr>
          <p:nvPr>
            <p:ph type="body" idx="4294967295"/>
          </p:nvPr>
        </p:nvSpPr>
        <p:spPr>
          <a:xfrm>
            <a:off x="6077242" y="1623840"/>
            <a:ext cx="5186362" cy="4351337"/>
          </a:xfrm>
          <a:prstGeom prst="rect">
            <a:avLst/>
          </a:prstGeom>
        </p:spPr>
        <p:txBody>
          <a:bodyPr>
            <a:normAutofit lnSpcReduction="10000"/>
          </a:bodyPr>
          <a:lstStyle/>
          <a:p>
            <a:pPr marL="0" marR="0" lvl="0" indent="0" rtl="0">
              <a:lnSpc>
                <a:spcPct val="130000"/>
              </a:lnSpc>
              <a:buNone/>
            </a:pPr>
            <a:r>
              <a:rPr lang="en-US" altLang="zh-CN" sz="2400" b="1" i="0" u="none" strike="noStrike" kern="100" baseline="0" dirty="0">
                <a:solidFill>
                  <a:schemeClr val="tx1">
                    <a:lumMod val="75000"/>
                    <a:lumOff val="25000"/>
                  </a:schemeClr>
                </a:solidFill>
                <a:cs typeface="+mn-ea"/>
                <a:sym typeface="+mn-lt"/>
              </a:rPr>
              <a:t>Merkle Tree</a:t>
            </a:r>
          </a:p>
          <a:p>
            <a:pPr marR="0" lvl="0" algn="just" rtl="0">
              <a:lnSpc>
                <a:spcPct val="130000"/>
              </a:lnSpc>
            </a:pPr>
            <a:r>
              <a:rPr lang="zh-CN" altLang="en-US" sz="1800" b="0" i="0" u="none" strike="noStrike" kern="100" baseline="0" dirty="0">
                <a:solidFill>
                  <a:schemeClr val="tx1">
                    <a:lumMod val="75000"/>
                    <a:lumOff val="25000"/>
                  </a:schemeClr>
                </a:solidFill>
                <a:cs typeface="+mn-ea"/>
                <a:sym typeface="+mn-lt"/>
              </a:rPr>
              <a:t>一种哈希二叉树，使用它可以快速校验大规模数据的完整性。在比特币网络中，</a:t>
            </a:r>
            <a:r>
              <a:rPr lang="en-US" altLang="zh-CN" sz="1800" b="0" i="0" u="none" strike="noStrike" kern="100" baseline="0" dirty="0">
                <a:solidFill>
                  <a:schemeClr val="tx1">
                    <a:lumMod val="75000"/>
                    <a:lumOff val="25000"/>
                  </a:schemeClr>
                </a:solidFill>
                <a:cs typeface="+mn-ea"/>
                <a:sym typeface="+mn-lt"/>
              </a:rPr>
              <a:t>Merkle </a:t>
            </a:r>
            <a:r>
              <a:rPr lang="zh-CN" altLang="en-US" sz="1800" b="0" i="0" u="none" strike="noStrike" kern="100" baseline="0" dirty="0">
                <a:solidFill>
                  <a:schemeClr val="tx1">
                    <a:lumMod val="75000"/>
                    <a:lumOff val="25000"/>
                  </a:schemeClr>
                </a:solidFill>
                <a:cs typeface="+mn-ea"/>
                <a:sym typeface="+mn-lt"/>
              </a:rPr>
              <a:t>树被用来归纳一个区块中的所有交易信息，最终生成这个区块所有交易信息的一个统一的哈希值，区块中任何一笔交易信息的改变都会使得使得 </a:t>
            </a:r>
            <a:r>
              <a:rPr lang="en-US" altLang="zh-CN" sz="1800" b="0" i="0" u="none" strike="noStrike" kern="100" baseline="0" dirty="0">
                <a:solidFill>
                  <a:schemeClr val="tx1">
                    <a:lumMod val="75000"/>
                    <a:lumOff val="25000"/>
                  </a:schemeClr>
                </a:solidFill>
                <a:cs typeface="+mn-ea"/>
                <a:sym typeface="+mn-lt"/>
              </a:rPr>
              <a:t>Merkle </a:t>
            </a:r>
            <a:r>
              <a:rPr lang="zh-CN" altLang="en-US" sz="1800" b="0" i="0" u="none" strike="noStrike" kern="100" baseline="0" dirty="0">
                <a:solidFill>
                  <a:schemeClr val="tx1">
                    <a:lumMod val="75000"/>
                    <a:lumOff val="25000"/>
                  </a:schemeClr>
                </a:solidFill>
                <a:cs typeface="+mn-ea"/>
                <a:sym typeface="+mn-lt"/>
              </a:rPr>
              <a:t>树改变。</a:t>
            </a:r>
          </a:p>
          <a:p>
            <a:pPr marL="0" marR="0" lvl="0" indent="0" rtl="0">
              <a:lnSpc>
                <a:spcPct val="130000"/>
              </a:lnSpc>
              <a:buNone/>
            </a:pPr>
            <a:r>
              <a:rPr lang="zh-CN" altLang="en-US" sz="2400" b="1" i="0" u="none" strike="noStrike" kern="100" baseline="0" dirty="0">
                <a:solidFill>
                  <a:schemeClr val="tx1">
                    <a:lumMod val="75000"/>
                    <a:lumOff val="25000"/>
                  </a:schemeClr>
                </a:solidFill>
                <a:cs typeface="+mn-ea"/>
                <a:sym typeface="+mn-lt"/>
              </a:rPr>
              <a:t>工作原理</a:t>
            </a:r>
          </a:p>
          <a:p>
            <a:pPr marR="0" lvl="0" algn="just" rtl="0">
              <a:lnSpc>
                <a:spcPct val="130000"/>
              </a:lnSpc>
            </a:pPr>
            <a:r>
              <a:rPr lang="zh-CN" altLang="en-US" sz="1800" b="0" i="0" u="none" strike="noStrike" kern="100" baseline="0" dirty="0">
                <a:solidFill>
                  <a:schemeClr val="tx1">
                    <a:lumMod val="75000"/>
                    <a:lumOff val="25000"/>
                  </a:schemeClr>
                </a:solidFill>
                <a:cs typeface="+mn-ea"/>
                <a:sym typeface="+mn-lt"/>
              </a:rPr>
              <a:t>非叶子节点</a:t>
            </a:r>
            <a:r>
              <a:rPr lang="en-US" altLang="zh-CN" sz="1800" b="0" i="0" u="none" strike="noStrike" kern="100" baseline="0" dirty="0">
                <a:solidFill>
                  <a:schemeClr val="tx1">
                    <a:lumMod val="75000"/>
                    <a:lumOff val="25000"/>
                  </a:schemeClr>
                </a:solidFill>
                <a:cs typeface="+mn-ea"/>
                <a:sym typeface="+mn-lt"/>
              </a:rPr>
              <a:t>value</a:t>
            </a:r>
            <a:r>
              <a:rPr lang="zh-CN" altLang="en-US" sz="1800" b="0" i="0" u="none" strike="noStrike" kern="100" baseline="0" dirty="0">
                <a:solidFill>
                  <a:schemeClr val="tx1">
                    <a:lumMod val="75000"/>
                    <a:lumOff val="25000"/>
                  </a:schemeClr>
                </a:solidFill>
                <a:cs typeface="+mn-ea"/>
                <a:sym typeface="+mn-lt"/>
              </a:rPr>
              <a:t>的计算方法是将该节点的所有子节点进行组合，然后对组合结果进行</a:t>
            </a:r>
            <a:r>
              <a:rPr lang="en-US" altLang="zh-CN" sz="1800" b="0" i="0" u="none" strike="noStrike" kern="100" baseline="0" dirty="0">
                <a:solidFill>
                  <a:schemeClr val="tx1">
                    <a:lumMod val="75000"/>
                    <a:lumOff val="25000"/>
                  </a:schemeClr>
                </a:solidFill>
                <a:cs typeface="+mn-ea"/>
                <a:sym typeface="+mn-lt"/>
              </a:rPr>
              <a:t>hash</a:t>
            </a:r>
            <a:r>
              <a:rPr lang="zh-CN" altLang="en-US" sz="1800" b="0" i="0" u="none" strike="noStrike" kern="100" baseline="0" dirty="0">
                <a:solidFill>
                  <a:schemeClr val="tx1">
                    <a:lumMod val="75000"/>
                    <a:lumOff val="25000"/>
                  </a:schemeClr>
                </a:solidFill>
                <a:cs typeface="+mn-ea"/>
                <a:sym typeface="+mn-lt"/>
              </a:rPr>
              <a:t>计算所得出的</a:t>
            </a:r>
            <a:r>
              <a:rPr lang="en-US" altLang="zh-CN" sz="1800" b="0" i="0" u="none" strike="noStrike" kern="100" baseline="0" dirty="0">
                <a:solidFill>
                  <a:schemeClr val="tx1">
                    <a:lumMod val="75000"/>
                    <a:lumOff val="25000"/>
                  </a:schemeClr>
                </a:solidFill>
                <a:cs typeface="+mn-ea"/>
                <a:sym typeface="+mn-lt"/>
              </a:rPr>
              <a:t>hash value</a:t>
            </a:r>
            <a:r>
              <a:rPr lang="zh-CN" altLang="en-US" sz="1800" b="0" i="0" u="none" strike="noStrike" kern="100" baseline="0" dirty="0">
                <a:solidFill>
                  <a:schemeClr val="tx1">
                    <a:lumMod val="75000"/>
                    <a:lumOff val="25000"/>
                  </a:schemeClr>
                </a:solidFill>
                <a:cs typeface="+mn-ea"/>
                <a:sym typeface="+mn-lt"/>
              </a:rPr>
              <a:t>。</a:t>
            </a:r>
          </a:p>
        </p:txBody>
      </p:sp>
      <p:sp>
        <p:nvSpPr>
          <p:cNvPr id="8" name="矩形 7">
            <a:extLst>
              <a:ext uri="{FF2B5EF4-FFF2-40B4-BE49-F238E27FC236}">
                <a16:creationId xmlns:a16="http://schemas.microsoft.com/office/drawing/2014/main" xmlns="" id="{425A486B-64D9-4B4B-B79F-8C93EFDA5A2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6" name="组合 5">
            <a:extLst>
              <a:ext uri="{FF2B5EF4-FFF2-40B4-BE49-F238E27FC236}">
                <a16:creationId xmlns:a16="http://schemas.microsoft.com/office/drawing/2014/main" xmlns="" id="{29BBCDC9-753E-485E-8A1F-4A8447AC5677}"/>
              </a:ext>
            </a:extLst>
          </p:cNvPr>
          <p:cNvGrpSpPr/>
          <p:nvPr/>
        </p:nvGrpSpPr>
        <p:grpSpPr>
          <a:xfrm>
            <a:off x="0" y="649375"/>
            <a:ext cx="12192000" cy="87084"/>
            <a:chOff x="0" y="649375"/>
            <a:chExt cx="12192000" cy="87084"/>
          </a:xfrm>
        </p:grpSpPr>
        <p:sp>
          <p:nvSpPr>
            <p:cNvPr id="7" name="矩形: 圆角 6">
              <a:extLst>
                <a:ext uri="{FF2B5EF4-FFF2-40B4-BE49-F238E27FC236}">
                  <a16:creationId xmlns:a16="http://schemas.microsoft.com/office/drawing/2014/main" xmlns="" id="{CFF33D0C-F0EB-4615-B967-1178DCFC51F2}"/>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a16="http://schemas.microsoft.com/office/drawing/2014/main" xmlns="" id="{9C11C402-5018-4AE7-A729-FA24E2AA86B0}"/>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a:extLst>
              <a:ext uri="{FF2B5EF4-FFF2-40B4-BE49-F238E27FC236}">
                <a16:creationId xmlns:a16="http://schemas.microsoft.com/office/drawing/2014/main" xmlns="" id="{7D66A8A8-C06A-4BC5-98C3-BFCB6C406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85008"/>
            <a:ext cx="5715000" cy="3429000"/>
          </a:xfrm>
          <a:prstGeom prst="rect">
            <a:avLst/>
          </a:prstGeom>
        </p:spPr>
      </p:pic>
    </p:spTree>
    <p:extLst>
      <p:ext uri="{BB962C8B-B14F-4D97-AF65-F5344CB8AC3E}">
        <p14:creationId xmlns:p14="http://schemas.microsoft.com/office/powerpoint/2010/main" val="79124171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C62E34A8-1A18-4B75-AE2D-77153E73CCF2}"/>
              </a:ext>
            </a:extLst>
          </p:cNvPr>
          <p:cNvSpPr>
            <a:spLocks noGrp="1"/>
          </p:cNvSpPr>
          <p:nvPr>
            <p:ph type="body" idx="4294967295"/>
          </p:nvPr>
        </p:nvSpPr>
        <p:spPr>
          <a:xfrm>
            <a:off x="785133" y="3406384"/>
            <a:ext cx="5251450" cy="1968500"/>
          </a:xfrm>
          <a:prstGeom prst="rect">
            <a:avLst/>
          </a:prstGeom>
        </p:spPr>
        <p:txBody>
          <a:bodyPr>
            <a:normAutofit fontScale="92500" lnSpcReduction="10000"/>
          </a:bodyPr>
          <a:lstStyle/>
          <a:p>
            <a:pPr marL="0" marR="0" lvl="0" indent="0" algn="just" rtl="0">
              <a:lnSpc>
                <a:spcPct val="130000"/>
              </a:lnSpc>
              <a:buNone/>
            </a:pPr>
            <a:r>
              <a:rPr lang="zh-CN" altLang="en-US" sz="1800" b="0" i="0" u="none" strike="noStrike" kern="100" baseline="0" dirty="0">
                <a:solidFill>
                  <a:schemeClr val="tx1">
                    <a:lumMod val="75000"/>
                    <a:lumOff val="25000"/>
                  </a:schemeClr>
                </a:solidFill>
                <a:cs typeface="+mn-ea"/>
                <a:sym typeface="+mn-lt"/>
              </a:rPr>
              <a:t>大多用来进行比对以及验证处理，时间戳服务器是一款基于</a:t>
            </a:r>
            <a:r>
              <a:rPr lang="en-US" altLang="zh-CN" sz="1800" b="0" i="0" u="none" strike="noStrike" kern="100" baseline="0" dirty="0">
                <a:solidFill>
                  <a:schemeClr val="tx1">
                    <a:lumMod val="75000"/>
                    <a:lumOff val="25000"/>
                  </a:schemeClr>
                </a:solidFill>
                <a:cs typeface="+mn-ea"/>
                <a:sym typeface="+mn-lt"/>
              </a:rPr>
              <a:t>PKI</a:t>
            </a:r>
            <a:r>
              <a:rPr lang="zh-CN" altLang="en-US" sz="1800" b="0" i="0" u="none" strike="noStrike" kern="100" baseline="0" dirty="0">
                <a:solidFill>
                  <a:schemeClr val="tx1">
                    <a:lumMod val="75000"/>
                    <a:lumOff val="25000"/>
                  </a:schemeClr>
                </a:solidFill>
                <a:cs typeface="+mn-ea"/>
                <a:sym typeface="+mn-lt"/>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sp>
        <p:nvSpPr>
          <p:cNvPr id="5" name="矩形 4">
            <a:extLst>
              <a:ext uri="{FF2B5EF4-FFF2-40B4-BE49-F238E27FC236}">
                <a16:creationId xmlns:a16="http://schemas.microsoft.com/office/drawing/2014/main" xmlns="" id="{99294642-5BC0-4993-A8DC-5B69B201B62A}"/>
              </a:ext>
            </a:extLst>
          </p:cNvPr>
          <p:cNvSpPr/>
          <p:nvPr/>
        </p:nvSpPr>
        <p:spPr>
          <a:xfrm>
            <a:off x="785133" y="2584022"/>
            <a:ext cx="1569660"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时间戳服务器</a:t>
            </a:r>
          </a:p>
        </p:txBody>
      </p:sp>
      <p:sp>
        <p:nvSpPr>
          <p:cNvPr id="13" name="矩形 12">
            <a:extLst>
              <a:ext uri="{FF2B5EF4-FFF2-40B4-BE49-F238E27FC236}">
                <a16:creationId xmlns:a16="http://schemas.microsoft.com/office/drawing/2014/main" xmlns="" id="{239821E3-E11D-44D3-A66A-251BA56267F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7" name="组合 6">
            <a:extLst>
              <a:ext uri="{FF2B5EF4-FFF2-40B4-BE49-F238E27FC236}">
                <a16:creationId xmlns:a16="http://schemas.microsoft.com/office/drawing/2014/main" xmlns="" id="{007B06B4-6CBC-4D0F-99B3-F65BEA8CE037}"/>
              </a:ext>
            </a:extLst>
          </p:cNvPr>
          <p:cNvGrpSpPr/>
          <p:nvPr/>
        </p:nvGrpSpPr>
        <p:grpSpPr>
          <a:xfrm>
            <a:off x="0" y="649375"/>
            <a:ext cx="12192000" cy="87084"/>
            <a:chOff x="0" y="649375"/>
            <a:chExt cx="12192000" cy="87084"/>
          </a:xfrm>
        </p:grpSpPr>
        <p:sp>
          <p:nvSpPr>
            <p:cNvPr id="8" name="矩形: 圆角 7">
              <a:extLst>
                <a:ext uri="{FF2B5EF4-FFF2-40B4-BE49-F238E27FC236}">
                  <a16:creationId xmlns:a16="http://schemas.microsoft.com/office/drawing/2014/main" xmlns="" id="{CD795D5B-A15E-4990-928F-6376F8A9921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xmlns="" id="{4BBAEAFD-D2F4-431B-A9F4-BCE17B07AD50}"/>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a:extLst>
              <a:ext uri="{FF2B5EF4-FFF2-40B4-BE49-F238E27FC236}">
                <a16:creationId xmlns:a16="http://schemas.microsoft.com/office/drawing/2014/main" xmlns="" id="{FCCEC9C5-8959-49E1-AF63-B0D1584FC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6229" y="716302"/>
            <a:ext cx="7895771" cy="6122900"/>
          </a:xfrm>
          <a:prstGeom prst="rect">
            <a:avLst/>
          </a:prstGeom>
        </p:spPr>
      </p:pic>
    </p:spTree>
    <p:extLst>
      <p:ext uri="{BB962C8B-B14F-4D97-AF65-F5344CB8AC3E}">
        <p14:creationId xmlns:p14="http://schemas.microsoft.com/office/powerpoint/2010/main" val="274775928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1F36F97E-F1C9-4E05-B57B-8D1234FC204D}"/>
              </a:ext>
            </a:extLst>
          </p:cNvPr>
          <p:cNvSpPr/>
          <p:nvPr/>
        </p:nvSpPr>
        <p:spPr>
          <a:xfrm>
            <a:off x="1594307" y="1581246"/>
            <a:ext cx="1807686" cy="452945"/>
          </a:xfrm>
          <a:prstGeom prst="flowChartOnlineStorage">
            <a:avLst/>
          </a:prstGeom>
          <a:noFill/>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rgbClr val="F0833F"/>
                </a:solidFill>
                <a:effectLst/>
                <a:uLnTx/>
                <a:uFillTx/>
                <a:latin typeface="Arial"/>
                <a:ea typeface="Microsoft YaHei"/>
                <a:cs typeface="+mn-ea"/>
                <a:sym typeface="+mn-lt"/>
              </a:rPr>
              <a:t>节点网络</a:t>
            </a:r>
          </a:p>
        </p:txBody>
      </p:sp>
      <p:sp>
        <p:nvSpPr>
          <p:cNvPr id="3" name="文本占位符 2">
            <a:extLst>
              <a:ext uri="{FF2B5EF4-FFF2-40B4-BE49-F238E27FC236}">
                <a16:creationId xmlns:a16="http://schemas.microsoft.com/office/drawing/2014/main" xmlns="" id="{A9265EB4-345A-4D47-80E8-B7D1E0B321E3}"/>
              </a:ext>
            </a:extLst>
          </p:cNvPr>
          <p:cNvSpPr>
            <a:spLocks noGrp="1"/>
          </p:cNvSpPr>
          <p:nvPr>
            <p:ph type="body" idx="4294967295"/>
          </p:nvPr>
        </p:nvSpPr>
        <p:spPr>
          <a:xfrm>
            <a:off x="4783462" y="1677484"/>
            <a:ext cx="6835775"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tx1">
                    <a:lumMod val="75000"/>
                    <a:lumOff val="25000"/>
                  </a:schemeClr>
                </a:solidFill>
                <a:cs typeface="+mn-ea"/>
                <a:sym typeface="+mn-lt"/>
              </a:rPr>
              <a:t>任何机器都可以运行一个完整的比特币节点，一个完整的比特币节点包括如下功能：</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钱包，允许用户在区块链网络上进行交易</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完整区块链，记录了所有交易历史，通过特殊的结构保证历史交易的安全性，并且用来验证新交易的合法性</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矿工，通过记录交易及解密数学题来生成新区块，如果成功可以赚取奖励</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路由功能，把其它节点传送过来的交易数据等信息再传送给更多的节点</a:t>
            </a:r>
          </a:p>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    除了路由功能以外，其它的功能都不是必须的。</a:t>
            </a:r>
          </a:p>
        </p:txBody>
      </p:sp>
      <p:sp>
        <p:nvSpPr>
          <p:cNvPr id="8" name="矩形 7">
            <a:extLst>
              <a:ext uri="{FF2B5EF4-FFF2-40B4-BE49-F238E27FC236}">
                <a16:creationId xmlns:a16="http://schemas.microsoft.com/office/drawing/2014/main" xmlns="" id="{E8689DDD-9ADA-4F96-9730-D72537B2814E}"/>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7" name="组合 6">
            <a:extLst>
              <a:ext uri="{FF2B5EF4-FFF2-40B4-BE49-F238E27FC236}">
                <a16:creationId xmlns:a16="http://schemas.microsoft.com/office/drawing/2014/main" xmlns="" id="{F5D1BBB9-2F5B-4182-A713-1176B9675C54}"/>
              </a:ext>
            </a:extLst>
          </p:cNvPr>
          <p:cNvGrpSpPr/>
          <p:nvPr/>
        </p:nvGrpSpPr>
        <p:grpSpPr>
          <a:xfrm>
            <a:off x="0" y="649375"/>
            <a:ext cx="12192000" cy="87084"/>
            <a:chOff x="0" y="649375"/>
            <a:chExt cx="12192000" cy="87084"/>
          </a:xfrm>
        </p:grpSpPr>
        <p:sp>
          <p:nvSpPr>
            <p:cNvPr id="10" name="矩形: 圆角 9">
              <a:extLst>
                <a:ext uri="{FF2B5EF4-FFF2-40B4-BE49-F238E27FC236}">
                  <a16:creationId xmlns:a16="http://schemas.microsoft.com/office/drawing/2014/main" xmlns="" id="{716B79FF-96DE-4840-B154-B37AAC5DCE8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03E0F8B9-A053-42C0-9184-5AAB8130D79B}"/>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 name="图片 12">
            <a:extLst>
              <a:ext uri="{FF2B5EF4-FFF2-40B4-BE49-F238E27FC236}">
                <a16:creationId xmlns:a16="http://schemas.microsoft.com/office/drawing/2014/main" xmlns="" id="{9C154B4F-9132-4D98-BEA7-C393DF1FF70A}"/>
              </a:ext>
            </a:extLst>
          </p:cNvPr>
          <p:cNvPicPr>
            <a:picLocks noChangeAspect="1"/>
          </p:cNvPicPr>
          <p:nvPr/>
        </p:nvPicPr>
        <p:blipFill rotWithShape="1">
          <a:blip r:embed="rId3">
            <a:extLst>
              <a:ext uri="{28A0092B-C50C-407E-A947-70E740481C1C}">
                <a14:useLocalDpi xmlns:a14="http://schemas.microsoft.com/office/drawing/2010/main" val="0"/>
              </a:ext>
            </a:extLst>
          </a:blip>
          <a:srcRect l="27752"/>
          <a:stretch/>
        </p:blipFill>
        <p:spPr>
          <a:xfrm>
            <a:off x="466255" y="2272581"/>
            <a:ext cx="4063790" cy="3161142"/>
          </a:xfrm>
          <a:prstGeom prst="rect">
            <a:avLst/>
          </a:prstGeom>
        </p:spPr>
      </p:pic>
    </p:spTree>
    <p:extLst>
      <p:ext uri="{BB962C8B-B14F-4D97-AF65-F5344CB8AC3E}">
        <p14:creationId xmlns:p14="http://schemas.microsoft.com/office/powerpoint/2010/main" val="276179189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309A243D-A3D1-4375-9DF7-48E89478B9E3}"/>
              </a:ext>
            </a:extLst>
          </p:cNvPr>
          <p:cNvSpPr>
            <a:spLocks noGrp="1"/>
          </p:cNvSpPr>
          <p:nvPr>
            <p:ph type="body" idx="4294967295"/>
          </p:nvPr>
        </p:nvSpPr>
        <p:spPr>
          <a:xfrm>
            <a:off x="783919" y="1694942"/>
            <a:ext cx="10551738" cy="3062590"/>
          </a:xfrm>
          <a:prstGeom prst="rect">
            <a:avLst/>
          </a:prstGeom>
        </p:spPr>
        <p:txBody>
          <a:bodyPr>
            <a:normAutofit/>
          </a:bodyPr>
          <a:lstStyle/>
          <a:p>
            <a:pPr marR="0" lvl="0" rtl="0">
              <a:lnSpc>
                <a:spcPct val="130000"/>
              </a:lnSpc>
            </a:pPr>
            <a:r>
              <a:rPr lang="zh-CN" altLang="en-US" sz="1600" b="0" i="0" u="none" strike="noStrike" kern="100" baseline="0" dirty="0">
                <a:solidFill>
                  <a:schemeClr val="tx1">
                    <a:lumMod val="75000"/>
                    <a:lumOff val="25000"/>
                  </a:schemeClr>
                </a:solidFill>
                <a:cs typeface="+mn-ea"/>
                <a:sym typeface="+mn-lt"/>
              </a:rPr>
              <a:t>第</a:t>
            </a:r>
            <a:r>
              <a:rPr lang="en-US" altLang="zh-CN" sz="1600" b="0" i="0" u="none" strike="noStrike" kern="100" baseline="0" dirty="0">
                <a:solidFill>
                  <a:schemeClr val="tx1">
                    <a:lumMod val="75000"/>
                    <a:lumOff val="25000"/>
                  </a:schemeClr>
                </a:solidFill>
                <a:cs typeface="+mn-ea"/>
                <a:sym typeface="+mn-lt"/>
              </a:rPr>
              <a:t>3</a:t>
            </a:r>
            <a:r>
              <a:rPr lang="zh-CN" altLang="en-US" sz="1600" b="0" i="0" u="none" strike="noStrike" kern="100" baseline="0" dirty="0">
                <a:solidFill>
                  <a:schemeClr val="tx1">
                    <a:lumMod val="75000"/>
                    <a:lumOff val="25000"/>
                  </a:schemeClr>
                </a:solidFill>
                <a:cs typeface="+mn-ea"/>
                <a:sym typeface="+mn-lt"/>
              </a:rPr>
              <a:t>步：每个节点通过解一道数学难题，从而去获得创建新区块权利，并争取得到比特币的奖励（新比特币会在此过程中产生）</a:t>
            </a:r>
          </a:p>
          <a:p>
            <a:pPr marR="0" lvl="0" rtl="0">
              <a:lnSpc>
                <a:spcPct val="130000"/>
              </a:lnSpc>
            </a:pPr>
            <a:r>
              <a:rPr lang="zh-CN" altLang="en-US" sz="1600" b="0" i="0" u="none" strike="noStrike" kern="100" baseline="0" dirty="0">
                <a:solidFill>
                  <a:schemeClr val="tx1">
                    <a:lumMod val="75000"/>
                    <a:lumOff val="25000"/>
                  </a:schemeClr>
                </a:solidFill>
                <a:cs typeface="+mn-ea"/>
                <a:sym typeface="+mn-lt"/>
              </a:rPr>
              <a:t>要点：节点反复尝试寻找一个数值，使得将该数值、区块链中最后一个区块的</a:t>
            </a:r>
            <a:r>
              <a:rPr lang="en-US" altLang="zh-CN" sz="1600" b="0" i="0" u="none" strike="noStrike" kern="100" baseline="0" dirty="0">
                <a:solidFill>
                  <a:schemeClr val="tx1">
                    <a:lumMod val="75000"/>
                    <a:lumOff val="25000"/>
                  </a:schemeClr>
                </a:solidFill>
                <a:cs typeface="+mn-ea"/>
                <a:sym typeface="+mn-lt"/>
              </a:rPr>
              <a:t>Hash</a:t>
            </a:r>
            <a:r>
              <a:rPr lang="zh-CN" altLang="en-US" sz="1600" b="0" i="0" u="none" strike="noStrike" kern="100" baseline="0" dirty="0">
                <a:solidFill>
                  <a:schemeClr val="tx1">
                    <a:lumMod val="75000"/>
                    <a:lumOff val="25000"/>
                  </a:schemeClr>
                </a:solidFill>
                <a:cs typeface="+mn-ea"/>
                <a:sym typeface="+mn-lt"/>
              </a:rPr>
              <a:t>值以及交易单三部分送入</a:t>
            </a:r>
            <a:r>
              <a:rPr lang="en-US" altLang="zh-CN" sz="1600" b="0" i="0" u="none" strike="noStrike" kern="100" baseline="0" dirty="0">
                <a:solidFill>
                  <a:schemeClr val="tx1">
                    <a:lumMod val="75000"/>
                    <a:lumOff val="25000"/>
                  </a:schemeClr>
                </a:solidFill>
                <a:cs typeface="+mn-ea"/>
                <a:sym typeface="+mn-lt"/>
              </a:rPr>
              <a:t>SHA256</a:t>
            </a:r>
            <a:r>
              <a:rPr lang="zh-CN" altLang="en-US" sz="1600" b="0" i="0" u="none" strike="noStrike" kern="100" baseline="0" dirty="0">
                <a:solidFill>
                  <a:schemeClr val="tx1">
                    <a:lumMod val="75000"/>
                    <a:lumOff val="25000"/>
                  </a:schemeClr>
                </a:solidFill>
                <a:cs typeface="+mn-ea"/>
                <a:sym typeface="+mn-lt"/>
              </a:rPr>
              <a:t>算法后能计算出散列值</a:t>
            </a:r>
            <a:r>
              <a:rPr lang="en-US" altLang="zh-CN" sz="1600" b="0" i="0" u="none" strike="noStrike" kern="100" baseline="0" dirty="0">
                <a:solidFill>
                  <a:schemeClr val="tx1">
                    <a:lumMod val="75000"/>
                    <a:lumOff val="25000"/>
                  </a:schemeClr>
                </a:solidFill>
                <a:cs typeface="+mn-ea"/>
                <a:sym typeface="+mn-lt"/>
              </a:rPr>
              <a:t>X</a:t>
            </a:r>
            <a:r>
              <a:rPr lang="zh-CN" altLang="en-US" sz="1600" b="0" i="0" u="none" strike="noStrike" kern="100" baseline="0" dirty="0">
                <a:solidFill>
                  <a:schemeClr val="tx1">
                    <a:lumMod val="75000"/>
                    <a:lumOff val="25000"/>
                  </a:schemeClr>
                </a:solidFill>
                <a:cs typeface="+mn-ea"/>
                <a:sym typeface="+mn-lt"/>
              </a:rPr>
              <a:t>（</a:t>
            </a:r>
            <a:r>
              <a:rPr lang="en-US" altLang="zh-CN" sz="1600" b="0" i="0" u="none" strike="noStrike" kern="100" baseline="0" dirty="0">
                <a:solidFill>
                  <a:schemeClr val="tx1">
                    <a:lumMod val="75000"/>
                    <a:lumOff val="25000"/>
                  </a:schemeClr>
                </a:solidFill>
                <a:cs typeface="+mn-ea"/>
                <a:sym typeface="+mn-lt"/>
              </a:rPr>
              <a:t>256</a:t>
            </a:r>
            <a:r>
              <a:rPr lang="zh-CN" altLang="en-US" sz="1600" b="0" i="0" u="none" strike="noStrike" kern="100" baseline="0" dirty="0">
                <a:solidFill>
                  <a:schemeClr val="tx1">
                    <a:lumMod val="75000"/>
                    <a:lumOff val="25000"/>
                  </a:schemeClr>
                </a:solidFill>
                <a:cs typeface="+mn-ea"/>
                <a:sym typeface="+mn-lt"/>
              </a:rPr>
              <a:t>位）满足一定条件（比如前</a:t>
            </a:r>
            <a:r>
              <a:rPr lang="en-US" altLang="zh-CN" sz="1600" b="0" i="0" u="none" strike="noStrike" kern="100" baseline="0" dirty="0">
                <a:solidFill>
                  <a:schemeClr val="tx1">
                    <a:lumMod val="75000"/>
                    <a:lumOff val="25000"/>
                  </a:schemeClr>
                </a:solidFill>
                <a:cs typeface="+mn-ea"/>
                <a:sym typeface="+mn-lt"/>
              </a:rPr>
              <a:t>20</a:t>
            </a:r>
            <a:r>
              <a:rPr lang="zh-CN" altLang="en-US" sz="1600" b="0" i="0" u="none" strike="noStrike" kern="100" baseline="0" dirty="0">
                <a:solidFill>
                  <a:schemeClr val="tx1">
                    <a:lumMod val="75000"/>
                    <a:lumOff val="25000"/>
                  </a:schemeClr>
                </a:solidFill>
                <a:cs typeface="+mn-ea"/>
                <a:sym typeface="+mn-lt"/>
              </a:rPr>
              <a:t>位均为</a:t>
            </a:r>
            <a:r>
              <a:rPr lang="en-US" altLang="zh-CN" sz="1600" b="0" i="0" u="none" strike="noStrike" kern="100" baseline="0" dirty="0">
                <a:solidFill>
                  <a:schemeClr val="tx1">
                    <a:lumMod val="75000"/>
                    <a:lumOff val="25000"/>
                  </a:schemeClr>
                </a:solidFill>
                <a:cs typeface="+mn-ea"/>
                <a:sym typeface="+mn-lt"/>
              </a:rPr>
              <a:t>0</a:t>
            </a:r>
            <a:r>
              <a:rPr lang="zh-CN" altLang="en-US" sz="1600" b="0" i="0" u="none" strike="noStrike" kern="100" baseline="0" dirty="0">
                <a:solidFill>
                  <a:schemeClr val="tx1">
                    <a:lumMod val="75000"/>
                    <a:lumOff val="25000"/>
                  </a:schemeClr>
                </a:solidFill>
                <a:cs typeface="+mn-ea"/>
                <a:sym typeface="+mn-lt"/>
              </a:rPr>
              <a:t>），即找到数学难题的解。由此可见，答案并不唯一</a:t>
            </a:r>
          </a:p>
          <a:p>
            <a:pPr marR="0" lvl="0" rtl="0">
              <a:lnSpc>
                <a:spcPct val="130000"/>
              </a:lnSpc>
            </a:pPr>
            <a:r>
              <a:rPr lang="zh-CN" altLang="en-US" sz="1600" b="0" i="0" u="none" strike="noStrike" kern="100" baseline="0" dirty="0">
                <a:solidFill>
                  <a:schemeClr val="tx1">
                    <a:lumMod val="75000"/>
                    <a:lumOff val="25000"/>
                  </a:schemeClr>
                </a:solidFill>
                <a:cs typeface="+mn-ea"/>
                <a:sym typeface="+mn-lt"/>
              </a:rPr>
              <a:t>第</a:t>
            </a:r>
            <a:r>
              <a:rPr lang="en-US" altLang="zh-CN" sz="1600" b="0" i="0" u="none" strike="noStrike" kern="100" baseline="0" dirty="0">
                <a:solidFill>
                  <a:schemeClr val="tx1">
                    <a:lumMod val="75000"/>
                    <a:lumOff val="25000"/>
                  </a:schemeClr>
                </a:solidFill>
                <a:cs typeface="+mn-ea"/>
                <a:sym typeface="+mn-lt"/>
              </a:rPr>
              <a:t>4</a:t>
            </a:r>
            <a:r>
              <a:rPr lang="zh-CN" altLang="en-US" sz="1600" b="0" i="0" u="none" strike="noStrike" kern="100" baseline="0" dirty="0">
                <a:solidFill>
                  <a:schemeClr val="tx1">
                    <a:lumMod val="75000"/>
                    <a:lumOff val="25000"/>
                  </a:schemeClr>
                </a:solidFill>
                <a:cs typeface="+mn-ea"/>
                <a:sym typeface="+mn-lt"/>
              </a:rPr>
              <a:t>步：当一个节点找到解时，它就向全网广播该区块记录的所有盖时间戳交易，并由全网其他节点核对</a:t>
            </a:r>
          </a:p>
          <a:p>
            <a:pPr marR="0" lvl="0" rtl="0">
              <a:lnSpc>
                <a:spcPct val="130000"/>
              </a:lnSpc>
            </a:pPr>
            <a:r>
              <a:rPr lang="zh-CN" altLang="en-US" sz="1600" b="0" i="0" u="none" strike="noStrike" kern="100" baseline="0" dirty="0">
                <a:solidFill>
                  <a:schemeClr val="tx1">
                    <a:lumMod val="75000"/>
                    <a:lumOff val="25000"/>
                  </a:schemeClr>
                </a:solidFill>
                <a:cs typeface="+mn-ea"/>
                <a:sym typeface="+mn-lt"/>
              </a:rPr>
              <a:t>要点：时间戳用来证实特定区块必然于某特定时间是的确存在的。比特币网络采取从</a:t>
            </a:r>
            <a:r>
              <a:rPr lang="en-US" altLang="zh-CN" sz="1600" b="0" i="0" u="none" strike="noStrike" kern="100" baseline="0" dirty="0">
                <a:solidFill>
                  <a:schemeClr val="tx1">
                    <a:lumMod val="75000"/>
                    <a:lumOff val="25000"/>
                  </a:schemeClr>
                </a:solidFill>
                <a:cs typeface="+mn-ea"/>
                <a:sym typeface="+mn-lt"/>
              </a:rPr>
              <a:t>5</a:t>
            </a:r>
            <a:r>
              <a:rPr lang="zh-CN" altLang="en-US" sz="1600" b="0" i="0" u="none" strike="noStrike" kern="100" baseline="0" dirty="0">
                <a:solidFill>
                  <a:schemeClr val="tx1">
                    <a:lumMod val="75000"/>
                    <a:lumOff val="25000"/>
                  </a:schemeClr>
                </a:solidFill>
                <a:cs typeface="+mn-ea"/>
                <a:sym typeface="+mn-lt"/>
              </a:rPr>
              <a:t>个以上节点获取时间，然后取中间值的方式作为时间戳。</a:t>
            </a:r>
          </a:p>
        </p:txBody>
      </p:sp>
      <p:sp>
        <p:nvSpPr>
          <p:cNvPr id="7" name="矩形 6">
            <a:extLst>
              <a:ext uri="{FF2B5EF4-FFF2-40B4-BE49-F238E27FC236}">
                <a16:creationId xmlns:a16="http://schemas.microsoft.com/office/drawing/2014/main" xmlns="" id="{52614C0A-E211-4AE8-A03E-FE0446F722C2}"/>
              </a:ext>
            </a:extLst>
          </p:cNvPr>
          <p:cNvSpPr/>
          <p:nvPr/>
        </p:nvSpPr>
        <p:spPr>
          <a:xfrm>
            <a:off x="849307" y="1164101"/>
            <a:ext cx="1210588" cy="45294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rgbClr val="F0833F"/>
                </a:solidFill>
                <a:effectLst/>
                <a:uLnTx/>
                <a:uFillTx/>
                <a:latin typeface="Arial"/>
                <a:ea typeface="Microsoft YaHei"/>
                <a:cs typeface="+mn-ea"/>
                <a:sym typeface="+mn-lt"/>
              </a:rPr>
              <a:t>交易过程</a:t>
            </a:r>
          </a:p>
        </p:txBody>
      </p:sp>
      <p:sp>
        <p:nvSpPr>
          <p:cNvPr id="6" name="矩形 5">
            <a:extLst>
              <a:ext uri="{FF2B5EF4-FFF2-40B4-BE49-F238E27FC236}">
                <a16:creationId xmlns:a16="http://schemas.microsoft.com/office/drawing/2014/main" xmlns="" id="{ED885CC2-CE5B-46EB-9366-705C78D5402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8" name="组合 7">
            <a:extLst>
              <a:ext uri="{FF2B5EF4-FFF2-40B4-BE49-F238E27FC236}">
                <a16:creationId xmlns:a16="http://schemas.microsoft.com/office/drawing/2014/main" xmlns="" id="{7FE9114B-1718-4692-AEE4-00FE6C1E8A7A}"/>
              </a:ext>
            </a:extLst>
          </p:cNvPr>
          <p:cNvGrpSpPr/>
          <p:nvPr/>
        </p:nvGrpSpPr>
        <p:grpSpPr>
          <a:xfrm>
            <a:off x="0" y="649375"/>
            <a:ext cx="12192000" cy="87084"/>
            <a:chOff x="0" y="649375"/>
            <a:chExt cx="12192000" cy="87084"/>
          </a:xfrm>
        </p:grpSpPr>
        <p:sp>
          <p:nvSpPr>
            <p:cNvPr id="9" name="矩形: 圆角 8">
              <a:extLst>
                <a:ext uri="{FF2B5EF4-FFF2-40B4-BE49-F238E27FC236}">
                  <a16:creationId xmlns:a16="http://schemas.microsoft.com/office/drawing/2014/main" xmlns="" id="{AEFD9CA4-9F6F-43F2-8FA9-88DDAE6EBD7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EC9DFDCE-814A-4A74-93C0-61F34E1673F8}"/>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a:extLst>
              <a:ext uri="{FF2B5EF4-FFF2-40B4-BE49-F238E27FC236}">
                <a16:creationId xmlns:a16="http://schemas.microsoft.com/office/drawing/2014/main" xmlns="" id="{29619F3D-0618-463F-A703-ABCD0BF46AAB}"/>
              </a:ext>
            </a:extLst>
          </p:cNvPr>
          <p:cNvSpPr/>
          <p:nvPr/>
        </p:nvSpPr>
        <p:spPr>
          <a:xfrm>
            <a:off x="2825291" y="5499608"/>
            <a:ext cx="1523852" cy="899886"/>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one</a:t>
            </a:r>
            <a:endParaRPr lang="zh-CN" altLang="en-US" dirty="0"/>
          </a:p>
        </p:txBody>
      </p:sp>
      <p:sp>
        <p:nvSpPr>
          <p:cNvPr id="13" name="矩形 12">
            <a:extLst>
              <a:ext uri="{FF2B5EF4-FFF2-40B4-BE49-F238E27FC236}">
                <a16:creationId xmlns:a16="http://schemas.microsoft.com/office/drawing/2014/main" xmlns="" id="{25CDF76A-F051-4E1D-B774-4232A138A85C}"/>
              </a:ext>
            </a:extLst>
          </p:cNvPr>
          <p:cNvSpPr/>
          <p:nvPr/>
        </p:nvSpPr>
        <p:spPr>
          <a:xfrm>
            <a:off x="5263544" y="4835429"/>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two</a:t>
            </a:r>
            <a:endParaRPr lang="zh-CN" altLang="en-US" dirty="0"/>
          </a:p>
        </p:txBody>
      </p:sp>
      <p:sp>
        <p:nvSpPr>
          <p:cNvPr id="17" name="矩形 16">
            <a:extLst>
              <a:ext uri="{FF2B5EF4-FFF2-40B4-BE49-F238E27FC236}">
                <a16:creationId xmlns:a16="http://schemas.microsoft.com/office/drawing/2014/main" xmlns="" id="{5290978E-4846-4844-A97D-4A2F558F2C4B}"/>
              </a:ext>
            </a:extLst>
          </p:cNvPr>
          <p:cNvSpPr/>
          <p:nvPr/>
        </p:nvSpPr>
        <p:spPr>
          <a:xfrm>
            <a:off x="5263544" y="6011218"/>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three</a:t>
            </a:r>
            <a:endParaRPr lang="zh-CN" altLang="en-US" dirty="0"/>
          </a:p>
        </p:txBody>
      </p:sp>
      <p:sp>
        <p:nvSpPr>
          <p:cNvPr id="18" name="矩形 17">
            <a:extLst>
              <a:ext uri="{FF2B5EF4-FFF2-40B4-BE49-F238E27FC236}">
                <a16:creationId xmlns:a16="http://schemas.microsoft.com/office/drawing/2014/main" xmlns="" id="{A82D4153-7586-403A-A015-21A04398B6D9}"/>
              </a:ext>
            </a:extLst>
          </p:cNvPr>
          <p:cNvSpPr/>
          <p:nvPr/>
        </p:nvSpPr>
        <p:spPr>
          <a:xfrm>
            <a:off x="7157658" y="4835428"/>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four</a:t>
            </a:r>
            <a:endParaRPr lang="zh-CN" altLang="en-US" dirty="0"/>
          </a:p>
        </p:txBody>
      </p:sp>
      <p:sp>
        <p:nvSpPr>
          <p:cNvPr id="19" name="矩形 18">
            <a:extLst>
              <a:ext uri="{FF2B5EF4-FFF2-40B4-BE49-F238E27FC236}">
                <a16:creationId xmlns:a16="http://schemas.microsoft.com/office/drawing/2014/main" xmlns="" id="{0898BFDD-0B79-4145-B3D8-0212DA0C3C06}"/>
              </a:ext>
            </a:extLst>
          </p:cNvPr>
          <p:cNvSpPr/>
          <p:nvPr/>
        </p:nvSpPr>
        <p:spPr>
          <a:xfrm>
            <a:off x="7157657" y="6011218"/>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five</a:t>
            </a:r>
            <a:endParaRPr lang="zh-CN" altLang="en-US" dirty="0"/>
          </a:p>
        </p:txBody>
      </p:sp>
      <p:cxnSp>
        <p:nvCxnSpPr>
          <p:cNvPr id="21" name="直接箭头连接符 20">
            <a:extLst>
              <a:ext uri="{FF2B5EF4-FFF2-40B4-BE49-F238E27FC236}">
                <a16:creationId xmlns:a16="http://schemas.microsoft.com/office/drawing/2014/main" xmlns="" id="{51B5B657-83B3-43BB-BE67-3E928B953027}"/>
              </a:ext>
            </a:extLst>
          </p:cNvPr>
          <p:cNvCxnSpPr/>
          <p:nvPr/>
        </p:nvCxnSpPr>
        <p:spPr>
          <a:xfrm flipV="1">
            <a:off x="4471987" y="5283200"/>
            <a:ext cx="520927" cy="37737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xmlns="" id="{2A604FDD-B1E9-4C00-8D1F-D73081D390CB}"/>
              </a:ext>
            </a:extLst>
          </p:cNvPr>
          <p:cNvCxnSpPr>
            <a:cxnSpLocks/>
          </p:cNvCxnSpPr>
          <p:nvPr/>
        </p:nvCxnSpPr>
        <p:spPr>
          <a:xfrm>
            <a:off x="4532509" y="6131335"/>
            <a:ext cx="584921" cy="23083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xmlns="" id="{91851EF7-D7FA-4498-8BD2-D57F46F21110}"/>
              </a:ext>
            </a:extLst>
          </p:cNvPr>
          <p:cNvCxnSpPr/>
          <p:nvPr/>
        </p:nvCxnSpPr>
        <p:spPr>
          <a:xfrm>
            <a:off x="6542180" y="5190237"/>
            <a:ext cx="482734"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xmlns="" id="{93053FEB-54A1-4197-8686-7B05B1FA8493}"/>
              </a:ext>
            </a:extLst>
          </p:cNvPr>
          <p:cNvCxnSpPr/>
          <p:nvPr/>
        </p:nvCxnSpPr>
        <p:spPr>
          <a:xfrm>
            <a:off x="6542180" y="6329608"/>
            <a:ext cx="482734"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74297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up)">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up)">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up)">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4230355"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数据结构</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04</a:t>
            </a:r>
            <a:endParaRPr lang="zh-CN" altLang="en-US" sz="11500" b="1" dirty="0">
              <a:solidFill>
                <a:srgbClr val="D65923"/>
              </a:solidFill>
            </a:endParaRPr>
          </a:p>
        </p:txBody>
      </p:sp>
    </p:spTree>
    <p:extLst>
      <p:ext uri="{BB962C8B-B14F-4D97-AF65-F5344CB8AC3E}">
        <p14:creationId xmlns:p14="http://schemas.microsoft.com/office/powerpoint/2010/main" val="190684707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73738C31-9C31-4B0D-AFFE-DCE8B06D9DF6}"/>
              </a:ext>
            </a:extLst>
          </p:cNvPr>
          <p:cNvSpPr>
            <a:spLocks noGrp="1"/>
          </p:cNvSpPr>
          <p:nvPr>
            <p:ph type="body" idx="4294967295"/>
          </p:nvPr>
        </p:nvSpPr>
        <p:spPr>
          <a:xfrm>
            <a:off x="6692835" y="2063188"/>
            <a:ext cx="4394200" cy="1206710"/>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区块链以区块为单位组织数据。全网所有的交易记录都以交易单的形式存储在全网唯一的区块链中。</a:t>
            </a:r>
          </a:p>
        </p:txBody>
      </p:sp>
      <p:sp>
        <p:nvSpPr>
          <p:cNvPr id="5" name="矩形 4">
            <a:extLst>
              <a:ext uri="{FF2B5EF4-FFF2-40B4-BE49-F238E27FC236}">
                <a16:creationId xmlns:a16="http://schemas.microsoft.com/office/drawing/2014/main" xmlns="" id="{D53C2369-D282-41FB-A440-DE62999EA527}"/>
              </a:ext>
            </a:extLst>
          </p:cNvPr>
          <p:cNvSpPr/>
          <p:nvPr/>
        </p:nvSpPr>
        <p:spPr>
          <a:xfrm>
            <a:off x="5503133" y="2429059"/>
            <a:ext cx="954107"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a:t>
            </a:r>
          </a:p>
        </p:txBody>
      </p:sp>
      <p:cxnSp>
        <p:nvCxnSpPr>
          <p:cNvPr id="9" name="直接连接符 8">
            <a:extLst>
              <a:ext uri="{FF2B5EF4-FFF2-40B4-BE49-F238E27FC236}">
                <a16:creationId xmlns:a16="http://schemas.microsoft.com/office/drawing/2014/main" xmlns="" id="{31C530A9-376D-4851-A9DB-A757A880E3BE}"/>
              </a:ext>
            </a:extLst>
          </p:cNvPr>
          <p:cNvCxnSpPr/>
          <p:nvPr/>
        </p:nvCxnSpPr>
        <p:spPr>
          <a:xfrm>
            <a:off x="5125308" y="1922679"/>
            <a:ext cx="0" cy="3613150"/>
          </a:xfrm>
          <a:prstGeom prst="line">
            <a:avLst/>
          </a:prstGeom>
          <a:ln>
            <a:gradFill>
              <a:gsLst>
                <a:gs pos="0">
                  <a:srgbClr val="FFED59"/>
                </a:gs>
                <a:gs pos="100000">
                  <a:srgbClr val="E5182A"/>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1AC63893-9770-42FE-96C4-C71E2A6C0123}"/>
              </a:ext>
            </a:extLst>
          </p:cNvPr>
          <p:cNvCxnSpPr>
            <a:cxnSpLocks/>
          </p:cNvCxnSpPr>
          <p:nvPr/>
        </p:nvCxnSpPr>
        <p:spPr>
          <a:xfrm>
            <a:off x="5517952" y="3688679"/>
            <a:ext cx="5613505" cy="0"/>
          </a:xfrm>
          <a:prstGeom prst="line">
            <a:avLst/>
          </a:prstGeom>
          <a:ln>
            <a:gradFill>
              <a:gsLst>
                <a:gs pos="0">
                  <a:srgbClr val="FFED59"/>
                </a:gs>
                <a:gs pos="100000">
                  <a:srgbClr val="E5182A"/>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B39CF56D-C550-4E19-9382-A7AE94D254E2}"/>
              </a:ext>
            </a:extLst>
          </p:cNvPr>
          <p:cNvSpPr/>
          <p:nvPr/>
        </p:nvSpPr>
        <p:spPr>
          <a:xfrm>
            <a:off x="4938066" y="3512312"/>
            <a:ext cx="377825" cy="377825"/>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Microsoft YaHei"/>
              <a:cs typeface="+mn-cs"/>
            </a:endParaRPr>
          </a:p>
        </p:txBody>
      </p:sp>
      <p:sp>
        <p:nvSpPr>
          <p:cNvPr id="12" name="矩形 11">
            <a:extLst>
              <a:ext uri="{FF2B5EF4-FFF2-40B4-BE49-F238E27FC236}">
                <a16:creationId xmlns:a16="http://schemas.microsoft.com/office/drawing/2014/main" xmlns="" id="{E814FC68-697F-4254-BE9E-C1FD4BFEAFB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cs typeface="+mn-ea"/>
                <a:sym typeface="+mn-lt"/>
              </a:rPr>
              <a:t>数据结构</a:t>
            </a:r>
            <a:endParaRPr lang="zh-CN" altLang="en-US" sz="3600" dirty="0">
              <a:solidFill>
                <a:srgbClr val="F0833F"/>
              </a:solidFill>
            </a:endParaRPr>
          </a:p>
        </p:txBody>
      </p:sp>
      <p:sp>
        <p:nvSpPr>
          <p:cNvPr id="13" name="文本占位符 2">
            <a:extLst>
              <a:ext uri="{FF2B5EF4-FFF2-40B4-BE49-F238E27FC236}">
                <a16:creationId xmlns:a16="http://schemas.microsoft.com/office/drawing/2014/main" xmlns="" id="{F1AB0275-F7E5-49F3-B7DA-890397526FBF}"/>
              </a:ext>
            </a:extLst>
          </p:cNvPr>
          <p:cNvSpPr txBox="1">
            <a:spLocks/>
          </p:cNvSpPr>
          <p:nvPr/>
        </p:nvSpPr>
        <p:spPr>
          <a:xfrm>
            <a:off x="6692835" y="3991688"/>
            <a:ext cx="4438622" cy="16978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0000"/>
              </a:lnSpc>
              <a:buFont typeface="Arial" panose="020B0604020202020204" pitchFamily="34" charset="0"/>
              <a:buNone/>
            </a:pPr>
            <a:r>
              <a:rPr lang="zh-CN" altLang="en-US" sz="1800" kern="100" dirty="0">
                <a:solidFill>
                  <a:schemeClr val="tx1">
                    <a:lumMod val="75000"/>
                    <a:lumOff val="25000"/>
                  </a:schemeClr>
                </a:solidFill>
                <a:cs typeface="+mn-ea"/>
                <a:sym typeface="+mn-lt"/>
              </a:rPr>
              <a:t>区块是一种记录交易的数据结构。每个区块由区块头和区块主体组成，区块主体只负责记录前一段时间内的所有交易信息，区块链的大部分功能都由区块头实现。</a:t>
            </a:r>
          </a:p>
        </p:txBody>
      </p:sp>
      <p:sp>
        <p:nvSpPr>
          <p:cNvPr id="14" name="矩形 13">
            <a:extLst>
              <a:ext uri="{FF2B5EF4-FFF2-40B4-BE49-F238E27FC236}">
                <a16:creationId xmlns:a16="http://schemas.microsoft.com/office/drawing/2014/main" xmlns="" id="{2DBD85A3-87C4-4755-BFA5-076001BC2D11}"/>
              </a:ext>
            </a:extLst>
          </p:cNvPr>
          <p:cNvSpPr/>
          <p:nvPr/>
        </p:nvSpPr>
        <p:spPr>
          <a:xfrm>
            <a:off x="5678313" y="4221018"/>
            <a:ext cx="697627" cy="499624"/>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区块</a:t>
            </a:r>
            <a:endPar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a:extLst>
              <a:ext uri="{FF2B5EF4-FFF2-40B4-BE49-F238E27FC236}">
                <a16:creationId xmlns:a16="http://schemas.microsoft.com/office/drawing/2014/main" xmlns="" id="{3B47DECD-D721-4982-952E-B7F7566BCCE4}"/>
              </a:ext>
            </a:extLst>
          </p:cNvPr>
          <p:cNvGrpSpPr/>
          <p:nvPr/>
        </p:nvGrpSpPr>
        <p:grpSpPr>
          <a:xfrm>
            <a:off x="0" y="649375"/>
            <a:ext cx="12192000" cy="87084"/>
            <a:chOff x="0" y="649375"/>
            <a:chExt cx="12192000" cy="87084"/>
          </a:xfrm>
        </p:grpSpPr>
        <p:sp>
          <p:nvSpPr>
            <p:cNvPr id="17" name="矩形: 圆角 16">
              <a:extLst>
                <a:ext uri="{FF2B5EF4-FFF2-40B4-BE49-F238E27FC236}">
                  <a16:creationId xmlns:a16="http://schemas.microsoft.com/office/drawing/2014/main" xmlns="" id="{DE8DB349-027A-4DC0-BE2F-AB64290EC148}"/>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a:extLst>
                <a:ext uri="{FF2B5EF4-FFF2-40B4-BE49-F238E27FC236}">
                  <a16:creationId xmlns:a16="http://schemas.microsoft.com/office/drawing/2014/main" xmlns="" id="{B8C13101-EE78-4DE1-B03E-BF431CABF83C}"/>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 18">
            <a:extLst>
              <a:ext uri="{FF2B5EF4-FFF2-40B4-BE49-F238E27FC236}">
                <a16:creationId xmlns:a16="http://schemas.microsoft.com/office/drawing/2014/main" xmlns="" id="{9FDA76C7-167E-4FEE-AB59-8D8F9532D176}"/>
              </a:ext>
            </a:extLst>
          </p:cNvPr>
          <p:cNvPicPr>
            <a:picLocks noChangeAspect="1"/>
          </p:cNvPicPr>
          <p:nvPr/>
        </p:nvPicPr>
        <p:blipFill rotWithShape="1">
          <a:blip r:embed="rId3">
            <a:extLst>
              <a:ext uri="{28A0092B-C50C-407E-A947-70E740481C1C}">
                <a14:useLocalDpi xmlns:a14="http://schemas.microsoft.com/office/drawing/2010/main" val="0"/>
              </a:ext>
            </a:extLst>
          </a:blip>
          <a:srcRect l="6614" r="11988" b="20408"/>
          <a:stretch/>
        </p:blipFill>
        <p:spPr>
          <a:xfrm>
            <a:off x="343431" y="2140918"/>
            <a:ext cx="4436188" cy="3095521"/>
          </a:xfrm>
          <a:prstGeom prst="rect">
            <a:avLst/>
          </a:prstGeom>
        </p:spPr>
      </p:pic>
    </p:spTree>
    <p:extLst>
      <p:ext uri="{BB962C8B-B14F-4D97-AF65-F5344CB8AC3E}">
        <p14:creationId xmlns:p14="http://schemas.microsoft.com/office/powerpoint/2010/main" val="190380128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3">
                                            <p:txEl>
                                              <p:pRg st="0" end="0"/>
                                            </p:txEl>
                                          </p:spTgt>
                                        </p:tgtEl>
                                        <p:attrNameLst>
                                          <p:attrName>style.visibility</p:attrName>
                                        </p:attrNameLst>
                                      </p:cBhvr>
                                      <p:to>
                                        <p:strVal val="visible"/>
                                      </p:to>
                                    </p:set>
                                    <p:animEffect transition="in" filter="wipe(up)">
                                      <p:cBhvr>
                                        <p:cTn id="3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1" grpId="0" animBg="1"/>
      <p:bldP spid="13" grpId="0" build="p"/>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A19BD1C1-45E9-47C3-A941-98BE9D5B9151}"/>
              </a:ext>
            </a:extLst>
          </p:cNvPr>
          <p:cNvSpPr>
            <a:spLocks noGrp="1"/>
          </p:cNvSpPr>
          <p:nvPr>
            <p:ph type="body" idx="4294967295"/>
          </p:nvPr>
        </p:nvSpPr>
        <p:spPr>
          <a:xfrm>
            <a:off x="5667550" y="5645419"/>
            <a:ext cx="5749035" cy="935365"/>
          </a:xfrm>
          <a:prstGeom prst="rect">
            <a:avLst/>
          </a:prstGeom>
        </p:spPr>
        <p:txBody>
          <a:bodyPr>
            <a:normAutofit/>
          </a:bodyPr>
          <a:lstStyle/>
          <a:p>
            <a:pPr marL="0" marR="0" lvl="0" indent="0" algn="just" rtl="0">
              <a:lnSpc>
                <a:spcPct val="130000"/>
              </a:lnSpc>
              <a:buNone/>
            </a:pPr>
            <a:r>
              <a:rPr lang="en-US" altLang="zh-CN" sz="1800" b="0" i="0" u="none" strike="noStrike" kern="100" baseline="0" dirty="0">
                <a:solidFill>
                  <a:schemeClr val="tx1">
                    <a:lumMod val="75000"/>
                    <a:lumOff val="25000"/>
                  </a:schemeClr>
                </a:solidFill>
                <a:cs typeface="+mn-ea"/>
                <a:sym typeface="+mn-lt"/>
              </a:rPr>
              <a:t>4</a:t>
            </a:r>
            <a:r>
              <a:rPr lang="zh-CN" altLang="en-US" sz="1800" b="0" i="0" u="none" strike="noStrike" kern="100" baseline="0" dirty="0">
                <a:solidFill>
                  <a:schemeClr val="tx1">
                    <a:lumMod val="75000"/>
                    <a:lumOff val="25000"/>
                  </a:schemeClr>
                </a:solidFill>
                <a:cs typeface="+mn-ea"/>
                <a:sym typeface="+mn-lt"/>
              </a:rPr>
              <a:t>、难度值字段会根据之前一段时间区块的平均生成时间进行调整以应对整个网络不断变化的整体计算总量</a:t>
            </a:r>
          </a:p>
        </p:txBody>
      </p:sp>
      <p:grpSp>
        <p:nvGrpSpPr>
          <p:cNvPr id="2" name="组合 1">
            <a:extLst>
              <a:ext uri="{FF2B5EF4-FFF2-40B4-BE49-F238E27FC236}">
                <a16:creationId xmlns:a16="http://schemas.microsoft.com/office/drawing/2014/main" xmlns="" id="{DBE39252-70AF-491C-93BF-2C8613F4F35C}"/>
              </a:ext>
            </a:extLst>
          </p:cNvPr>
          <p:cNvGrpSpPr/>
          <p:nvPr/>
        </p:nvGrpSpPr>
        <p:grpSpPr>
          <a:xfrm rot="16200000">
            <a:off x="1276361" y="2944525"/>
            <a:ext cx="4892686" cy="2360855"/>
            <a:chOff x="3737269" y="1783395"/>
            <a:chExt cx="4892686" cy="2360855"/>
          </a:xfrm>
        </p:grpSpPr>
        <p:sp>
          <p:nvSpPr>
            <p:cNvPr id="8" name="Arc 16">
              <a:extLst>
                <a:ext uri="{FF2B5EF4-FFF2-40B4-BE49-F238E27FC236}">
                  <a16:creationId xmlns:a16="http://schemas.microsoft.com/office/drawing/2014/main" xmlns="" id="{AE66A9AB-1509-4EE3-99F0-74E8087D285A}"/>
                </a:ext>
              </a:extLst>
            </p:cNvPr>
            <p:cNvSpPr/>
            <p:nvPr/>
          </p:nvSpPr>
          <p:spPr>
            <a:xfrm rot="19166125" flipH="1">
              <a:off x="3737269" y="1783395"/>
              <a:ext cx="4275455" cy="2224405"/>
            </a:xfrm>
            <a:prstGeom prst="arc">
              <a:avLst>
                <a:gd name="adj1" fmla="val 16200000"/>
                <a:gd name="adj2" fmla="val 20737056"/>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9" name="Arc 17">
              <a:extLst>
                <a:ext uri="{FF2B5EF4-FFF2-40B4-BE49-F238E27FC236}">
                  <a16:creationId xmlns:a16="http://schemas.microsoft.com/office/drawing/2014/main" xmlns="" id="{E540B92E-CE2D-4072-BCC4-435A50161E64}"/>
                </a:ext>
              </a:extLst>
            </p:cNvPr>
            <p:cNvSpPr/>
            <p:nvPr/>
          </p:nvSpPr>
          <p:spPr>
            <a:xfrm rot="1419643">
              <a:off x="4354500" y="1919845"/>
              <a:ext cx="4275455" cy="2224405"/>
            </a:xfrm>
            <a:prstGeom prst="arc">
              <a:avLst>
                <a:gd name="adj1" fmla="val 16200000"/>
                <a:gd name="adj2" fmla="val 20899004"/>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10" name="Arc 18">
              <a:extLst>
                <a:ext uri="{FF2B5EF4-FFF2-40B4-BE49-F238E27FC236}">
                  <a16:creationId xmlns:a16="http://schemas.microsoft.com/office/drawing/2014/main" xmlns="" id="{EEB4A155-C31C-4631-8847-B5B5216625FE}"/>
                </a:ext>
              </a:extLst>
            </p:cNvPr>
            <p:cNvSpPr/>
            <p:nvPr/>
          </p:nvSpPr>
          <p:spPr>
            <a:xfrm flipH="1">
              <a:off x="5529827" y="2275922"/>
              <a:ext cx="828675" cy="1064895"/>
            </a:xfrm>
            <a:prstGeom prst="arc">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11" name="Arc 19">
              <a:extLst>
                <a:ext uri="{FF2B5EF4-FFF2-40B4-BE49-F238E27FC236}">
                  <a16:creationId xmlns:a16="http://schemas.microsoft.com/office/drawing/2014/main" xmlns="" id="{03A324E7-B11E-4BC5-8D5E-176353105986}"/>
                </a:ext>
              </a:extLst>
            </p:cNvPr>
            <p:cNvSpPr/>
            <p:nvPr/>
          </p:nvSpPr>
          <p:spPr>
            <a:xfrm>
              <a:off x="6081683" y="2304372"/>
              <a:ext cx="828675" cy="1064895"/>
            </a:xfrm>
            <a:prstGeom prst="arc">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grpSp>
      <p:sp>
        <p:nvSpPr>
          <p:cNvPr id="49" name="Oval 12">
            <a:extLst>
              <a:ext uri="{FF2B5EF4-FFF2-40B4-BE49-F238E27FC236}">
                <a16:creationId xmlns:a16="http://schemas.microsoft.com/office/drawing/2014/main" xmlns="" id="{1196B4B1-7853-40B1-94C6-7A45DB7287C3}"/>
              </a:ext>
            </a:extLst>
          </p:cNvPr>
          <p:cNvSpPr/>
          <p:nvPr/>
        </p:nvSpPr>
        <p:spPr>
          <a:xfrm flipH="1">
            <a:off x="792661" y="3128080"/>
            <a:ext cx="1574165" cy="1583055"/>
          </a:xfrm>
          <a:prstGeom prst="ellipse">
            <a:avLst/>
          </a:prstGeom>
          <a:gradFill>
            <a:gsLst>
              <a:gs pos="0">
                <a:srgbClr val="FFED59"/>
              </a:gs>
              <a:gs pos="100000">
                <a:srgbClr val="E5182A"/>
              </a:gs>
            </a:gsLst>
            <a:lin ang="5400000" scaled="1"/>
          </a:gra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dirty="0">
              <a:ln>
                <a:noFill/>
              </a:ln>
              <a:solidFill>
                <a:prstClr val="white">
                  <a:lumMod val="85000"/>
                </a:prstClr>
              </a:solidFill>
              <a:effectLst/>
              <a:uLnTx/>
              <a:uFillTx/>
              <a:latin typeface="Arial"/>
              <a:ea typeface="Microsoft YaHei"/>
              <a:cs typeface="+mn-cs"/>
            </a:endParaRPr>
          </a:p>
        </p:txBody>
      </p:sp>
      <p:sp>
        <p:nvSpPr>
          <p:cNvPr id="4" name="矩形 3">
            <a:extLst>
              <a:ext uri="{FF2B5EF4-FFF2-40B4-BE49-F238E27FC236}">
                <a16:creationId xmlns:a16="http://schemas.microsoft.com/office/drawing/2014/main" xmlns="" id="{F5796895-E48D-4C7C-B057-1B433D438B29}"/>
              </a:ext>
            </a:extLst>
          </p:cNvPr>
          <p:cNvSpPr/>
          <p:nvPr/>
        </p:nvSpPr>
        <p:spPr>
          <a:xfrm>
            <a:off x="1041321" y="3621039"/>
            <a:ext cx="1107996" cy="812530"/>
          </a:xfrm>
          <a:prstGeom prst="rect">
            <a:avLst/>
          </a:prstGeom>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区块形成</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过程</a:t>
            </a:r>
          </a:p>
        </p:txBody>
      </p:sp>
      <p:sp>
        <p:nvSpPr>
          <p:cNvPr id="6" name="矩形 5">
            <a:extLst>
              <a:ext uri="{FF2B5EF4-FFF2-40B4-BE49-F238E27FC236}">
                <a16:creationId xmlns:a16="http://schemas.microsoft.com/office/drawing/2014/main" xmlns="" id="{E670116F-AB03-4C3B-A7F0-8DCB8786FE01}"/>
              </a:ext>
            </a:extLst>
          </p:cNvPr>
          <p:cNvSpPr/>
          <p:nvPr/>
        </p:nvSpPr>
        <p:spPr>
          <a:xfrm>
            <a:off x="5215873" y="1524361"/>
            <a:ext cx="473216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1</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、在当前区块加入区块链后，所有矿工就立即开始下一个区块的生成工作</a:t>
            </a: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Arial"/>
              <a:ea typeface="Microsoft YaHei"/>
            </a:endParaRPr>
          </a:p>
        </p:txBody>
      </p:sp>
      <p:sp>
        <p:nvSpPr>
          <p:cNvPr id="57" name="矩形 56">
            <a:extLst>
              <a:ext uri="{FF2B5EF4-FFF2-40B4-BE49-F238E27FC236}">
                <a16:creationId xmlns:a16="http://schemas.microsoft.com/office/drawing/2014/main" xmlns="" id="{679371C9-4FE6-4B6E-A04F-72BCEDD332C7}"/>
              </a:ext>
            </a:extLst>
          </p:cNvPr>
          <p:cNvSpPr/>
          <p:nvPr/>
        </p:nvSpPr>
        <p:spPr>
          <a:xfrm>
            <a:off x="4892622" y="2842647"/>
            <a:ext cx="5654781" cy="812530"/>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2</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、把在本地内存中的交易信息记录到区块主体中在区块主体中生成此区块中所有交易信息</a:t>
            </a:r>
          </a:p>
        </p:txBody>
      </p:sp>
      <p:sp>
        <p:nvSpPr>
          <p:cNvPr id="58" name="矩形 57">
            <a:extLst>
              <a:ext uri="{FF2B5EF4-FFF2-40B4-BE49-F238E27FC236}">
                <a16:creationId xmlns:a16="http://schemas.microsoft.com/office/drawing/2014/main" xmlns="" id="{60DA8C6C-85E4-40B3-83E3-8F231D7A4C61}"/>
              </a:ext>
            </a:extLst>
          </p:cNvPr>
          <p:cNvSpPr/>
          <p:nvPr/>
        </p:nvSpPr>
        <p:spPr>
          <a:xfrm>
            <a:off x="5010545" y="3878195"/>
            <a:ext cx="5383739" cy="1172629"/>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3</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、把上一个刚刚生成的区块的区块头的数据通过 </a:t>
            </a: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SHA256 </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算法生成一个</a:t>
            </a:r>
          </a:p>
        </p:txBody>
      </p:sp>
      <p:sp>
        <p:nvSpPr>
          <p:cNvPr id="50" name="矩形 49">
            <a:extLst>
              <a:ext uri="{FF2B5EF4-FFF2-40B4-BE49-F238E27FC236}">
                <a16:creationId xmlns:a16="http://schemas.microsoft.com/office/drawing/2014/main" xmlns="" id="{3F50652C-4D73-4E2C-81D1-4878F1658452}"/>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cs typeface="+mn-ea"/>
                <a:sym typeface="+mn-lt"/>
              </a:rPr>
              <a:t>数据结构</a:t>
            </a:r>
            <a:endParaRPr lang="zh-CN" altLang="en-US" sz="3600" dirty="0">
              <a:solidFill>
                <a:srgbClr val="F0833F"/>
              </a:solidFill>
            </a:endParaRPr>
          </a:p>
        </p:txBody>
      </p:sp>
      <p:grpSp>
        <p:nvGrpSpPr>
          <p:cNvPr id="18" name="组合 17">
            <a:extLst>
              <a:ext uri="{FF2B5EF4-FFF2-40B4-BE49-F238E27FC236}">
                <a16:creationId xmlns:a16="http://schemas.microsoft.com/office/drawing/2014/main" xmlns="" id="{022867A2-32D2-4847-BCF0-8DADF9D7BD48}"/>
              </a:ext>
            </a:extLst>
          </p:cNvPr>
          <p:cNvGrpSpPr/>
          <p:nvPr/>
        </p:nvGrpSpPr>
        <p:grpSpPr>
          <a:xfrm>
            <a:off x="0" y="649375"/>
            <a:ext cx="12192000" cy="87084"/>
            <a:chOff x="0" y="649375"/>
            <a:chExt cx="12192000" cy="87084"/>
          </a:xfrm>
        </p:grpSpPr>
        <p:sp>
          <p:nvSpPr>
            <p:cNvPr id="19" name="矩形: 圆角 18">
              <a:extLst>
                <a:ext uri="{FF2B5EF4-FFF2-40B4-BE49-F238E27FC236}">
                  <a16:creationId xmlns:a16="http://schemas.microsoft.com/office/drawing/2014/main" xmlns="" id="{9EB39099-9AFE-4D15-8FC9-D6C07FC4A892}"/>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xmlns="" id="{A0974265-A861-415C-A5C7-0A40B89905F9}"/>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a:extLst>
              <a:ext uri="{FF2B5EF4-FFF2-40B4-BE49-F238E27FC236}">
                <a16:creationId xmlns:a16="http://schemas.microsoft.com/office/drawing/2014/main" xmlns="" id="{D49D5A56-8F93-4CB1-9F7B-DBB8F04B77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1066" b="60146"/>
          <a:stretch/>
        </p:blipFill>
        <p:spPr>
          <a:xfrm>
            <a:off x="3908826" y="2834575"/>
            <a:ext cx="834834" cy="828675"/>
          </a:xfrm>
          <a:prstGeom prst="rect">
            <a:avLst/>
          </a:prstGeom>
        </p:spPr>
      </p:pic>
      <p:pic>
        <p:nvPicPr>
          <p:cNvPr id="24" name="图片 23">
            <a:extLst>
              <a:ext uri="{FF2B5EF4-FFF2-40B4-BE49-F238E27FC236}">
                <a16:creationId xmlns:a16="http://schemas.microsoft.com/office/drawing/2014/main" xmlns="" id="{4110ED96-77F5-42E9-979D-B41B8B75FE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0" t="53730" r="71446" b="6416"/>
          <a:stretch/>
        </p:blipFill>
        <p:spPr>
          <a:xfrm>
            <a:off x="4597767" y="5586694"/>
            <a:ext cx="834834" cy="828675"/>
          </a:xfrm>
          <a:prstGeom prst="rect">
            <a:avLst/>
          </a:prstGeom>
        </p:spPr>
      </p:pic>
      <p:pic>
        <p:nvPicPr>
          <p:cNvPr id="25" name="图片 24">
            <a:extLst>
              <a:ext uri="{FF2B5EF4-FFF2-40B4-BE49-F238E27FC236}">
                <a16:creationId xmlns:a16="http://schemas.microsoft.com/office/drawing/2014/main" xmlns="" id="{6DCBBCBD-53DB-47BB-9E27-BDE042922E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559" t="53724" r="-493" b="6422"/>
          <a:stretch/>
        </p:blipFill>
        <p:spPr>
          <a:xfrm>
            <a:off x="3870363" y="4222149"/>
            <a:ext cx="834834" cy="828675"/>
          </a:xfrm>
          <a:prstGeom prst="rect">
            <a:avLst/>
          </a:prstGeom>
        </p:spPr>
      </p:pic>
      <p:pic>
        <p:nvPicPr>
          <p:cNvPr id="26" name="图片 25">
            <a:extLst>
              <a:ext uri="{FF2B5EF4-FFF2-40B4-BE49-F238E27FC236}">
                <a16:creationId xmlns:a16="http://schemas.microsoft.com/office/drawing/2014/main" xmlns="" id="{64CC328F-ECDB-4139-B0B4-9A23754F3F6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681" t="53682" r="35385" b="6464"/>
          <a:stretch/>
        </p:blipFill>
        <p:spPr>
          <a:xfrm>
            <a:off x="4381039" y="1418717"/>
            <a:ext cx="834834" cy="828675"/>
          </a:xfrm>
          <a:prstGeom prst="rect">
            <a:avLst/>
          </a:prstGeom>
        </p:spPr>
      </p:pic>
    </p:spTree>
    <p:extLst>
      <p:ext uri="{BB962C8B-B14F-4D97-AF65-F5344CB8AC3E}">
        <p14:creationId xmlns:p14="http://schemas.microsoft.com/office/powerpoint/2010/main" val="100337125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fill="hold"/>
                                        <p:tgtEl>
                                          <p:spTgt spid="58"/>
                                        </p:tgtEl>
                                        <p:attrNameLst>
                                          <p:attrName>ppt_x</p:attrName>
                                        </p:attrNameLst>
                                      </p:cBhvr>
                                      <p:tavLst>
                                        <p:tav tm="0">
                                          <p:val>
                                            <p:strVal val="#ppt_x"/>
                                          </p:val>
                                        </p:tav>
                                        <p:tav tm="100000">
                                          <p:val>
                                            <p:strVal val="#ppt_x"/>
                                          </p:val>
                                        </p:tav>
                                      </p:tavLst>
                                    </p:anim>
                                    <p:anim calcmode="lin" valueType="num">
                                      <p:cBhvr additive="base">
                                        <p:cTn id="30"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9" grpId="0" animBg="1"/>
      <p:bldP spid="4" grpId="0"/>
      <p:bldP spid="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8" y="2460743"/>
            <a:ext cx="3992844"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核心问题</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05</a:t>
            </a:r>
            <a:endParaRPr lang="zh-CN" altLang="en-US" sz="11500" b="1" dirty="0">
              <a:solidFill>
                <a:srgbClr val="D65923"/>
              </a:solidFill>
            </a:endParaRPr>
          </a:p>
        </p:txBody>
      </p:sp>
    </p:spTree>
    <p:extLst>
      <p:ext uri="{BB962C8B-B14F-4D97-AF65-F5344CB8AC3E}">
        <p14:creationId xmlns:p14="http://schemas.microsoft.com/office/powerpoint/2010/main" val="38053103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1E1B7927-4D98-431E-B1D2-9785C87EE1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2770" y="1295706"/>
            <a:ext cx="5638800" cy="5648325"/>
          </a:xfrm>
          <a:prstGeom prst="rect">
            <a:avLst/>
          </a:prstGeom>
        </p:spPr>
      </p:pic>
      <p:graphicFrame>
        <p:nvGraphicFramePr>
          <p:cNvPr id="4" name="图示 3">
            <a:extLst>
              <a:ext uri="{FF2B5EF4-FFF2-40B4-BE49-F238E27FC236}">
                <a16:creationId xmlns:a16="http://schemas.microsoft.com/office/drawing/2014/main" xmlns="" id="{D720D463-561E-4C0C-B96F-8F596A476DBF}"/>
              </a:ext>
            </a:extLst>
          </p:cNvPr>
          <p:cNvGraphicFramePr/>
          <p:nvPr>
            <p:extLst>
              <p:ext uri="{D42A27DB-BD31-4B8C-83A1-F6EECF244321}">
                <p14:modId xmlns:p14="http://schemas.microsoft.com/office/powerpoint/2010/main" val="107084363"/>
              </p:ext>
            </p:extLst>
          </p:nvPr>
        </p:nvGraphicFramePr>
        <p:xfrm>
          <a:off x="2640128" y="1234314"/>
          <a:ext cx="6244084" cy="57711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矩形 8">
            <a:extLst>
              <a:ext uri="{FF2B5EF4-FFF2-40B4-BE49-F238E27FC236}">
                <a16:creationId xmlns:a16="http://schemas.microsoft.com/office/drawing/2014/main" xmlns="" id="{9F3242D2-620F-470B-A938-A881B3303950}"/>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核心问题</a:t>
            </a:r>
            <a:endParaRPr lang="zh-CN" altLang="en-US" sz="3600" dirty="0">
              <a:solidFill>
                <a:srgbClr val="D65923"/>
              </a:solidFill>
            </a:endParaRPr>
          </a:p>
        </p:txBody>
      </p:sp>
      <p:grpSp>
        <p:nvGrpSpPr>
          <p:cNvPr id="6" name="组合 5">
            <a:extLst>
              <a:ext uri="{FF2B5EF4-FFF2-40B4-BE49-F238E27FC236}">
                <a16:creationId xmlns:a16="http://schemas.microsoft.com/office/drawing/2014/main" xmlns="" id="{1CDABEB6-5948-4A04-B8DB-6BC87A7EF8A4}"/>
              </a:ext>
            </a:extLst>
          </p:cNvPr>
          <p:cNvGrpSpPr/>
          <p:nvPr/>
        </p:nvGrpSpPr>
        <p:grpSpPr>
          <a:xfrm>
            <a:off x="0" y="649375"/>
            <a:ext cx="12192000" cy="87084"/>
            <a:chOff x="0" y="649375"/>
            <a:chExt cx="12192000" cy="87084"/>
          </a:xfrm>
        </p:grpSpPr>
        <p:sp>
          <p:nvSpPr>
            <p:cNvPr id="7" name="矩形: 圆角 6">
              <a:extLst>
                <a:ext uri="{FF2B5EF4-FFF2-40B4-BE49-F238E27FC236}">
                  <a16:creationId xmlns:a16="http://schemas.microsoft.com/office/drawing/2014/main" xmlns="" id="{D52676F7-98C9-42D1-8D93-6D5F3F1D294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xmlns="" id="{78285C0A-41E8-461F-85CC-2B3AFA553266}"/>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3901189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B7BD9ECF-AEE8-40BF-8AE6-ED6DFD23E5D3}"/>
                                            </p:graphicEl>
                                          </p:spTgt>
                                        </p:tgtEl>
                                        <p:attrNameLst>
                                          <p:attrName>style.visibility</p:attrName>
                                        </p:attrNameLst>
                                      </p:cBhvr>
                                      <p:to>
                                        <p:strVal val="visible"/>
                                      </p:to>
                                    </p:set>
                                    <p:animEffect transition="in" filter="fade">
                                      <p:cBhvr>
                                        <p:cTn id="7" dur="1000"/>
                                        <p:tgtEl>
                                          <p:spTgt spid="4">
                                            <p:graphicEl>
                                              <a:dgm id="{B7BD9ECF-AEE8-40BF-8AE6-ED6DFD23E5D3}"/>
                                            </p:graphicEl>
                                          </p:spTgt>
                                        </p:tgtEl>
                                      </p:cBhvr>
                                    </p:animEffect>
                                    <p:anim calcmode="lin" valueType="num">
                                      <p:cBhvr>
                                        <p:cTn id="8" dur="1000" fill="hold"/>
                                        <p:tgtEl>
                                          <p:spTgt spid="4">
                                            <p:graphicEl>
                                              <a:dgm id="{B7BD9ECF-AEE8-40BF-8AE6-ED6DFD23E5D3}"/>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B7BD9ECF-AEE8-40BF-8AE6-ED6DFD23E5D3}"/>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graphicEl>
                                              <a:dgm id="{84712403-7441-420C-B2C5-88C40B5BD6D4}"/>
                                            </p:graphicEl>
                                          </p:spTgt>
                                        </p:tgtEl>
                                        <p:attrNameLst>
                                          <p:attrName>style.visibility</p:attrName>
                                        </p:attrNameLst>
                                      </p:cBhvr>
                                      <p:to>
                                        <p:strVal val="visible"/>
                                      </p:to>
                                    </p:set>
                                    <p:animEffect transition="in" filter="fade">
                                      <p:cBhvr>
                                        <p:cTn id="12" dur="1000"/>
                                        <p:tgtEl>
                                          <p:spTgt spid="4">
                                            <p:graphicEl>
                                              <a:dgm id="{84712403-7441-420C-B2C5-88C40B5BD6D4}"/>
                                            </p:graphicEl>
                                          </p:spTgt>
                                        </p:tgtEl>
                                      </p:cBhvr>
                                    </p:animEffect>
                                    <p:anim calcmode="lin" valueType="num">
                                      <p:cBhvr>
                                        <p:cTn id="13" dur="1000" fill="hold"/>
                                        <p:tgtEl>
                                          <p:spTgt spid="4">
                                            <p:graphicEl>
                                              <a:dgm id="{84712403-7441-420C-B2C5-88C40B5BD6D4}"/>
                                            </p:graphicEl>
                                          </p:spTgt>
                                        </p:tgtEl>
                                        <p:attrNameLst>
                                          <p:attrName>ppt_x</p:attrName>
                                        </p:attrNameLst>
                                      </p:cBhvr>
                                      <p:tavLst>
                                        <p:tav tm="0">
                                          <p:val>
                                            <p:strVal val="#ppt_x"/>
                                          </p:val>
                                        </p:tav>
                                        <p:tav tm="100000">
                                          <p:val>
                                            <p:strVal val="#ppt_x"/>
                                          </p:val>
                                        </p:tav>
                                      </p:tavLst>
                                    </p:anim>
                                    <p:anim calcmode="lin" valueType="num">
                                      <p:cBhvr>
                                        <p:cTn id="14" dur="1000" fill="hold"/>
                                        <p:tgtEl>
                                          <p:spTgt spid="4">
                                            <p:graphicEl>
                                              <a:dgm id="{84712403-7441-420C-B2C5-88C40B5BD6D4}"/>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graphicEl>
                                              <a:dgm id="{F5DAF67D-F52D-4C85-BB4C-09F59C57D30D}"/>
                                            </p:graphicEl>
                                          </p:spTgt>
                                        </p:tgtEl>
                                        <p:attrNameLst>
                                          <p:attrName>style.visibility</p:attrName>
                                        </p:attrNameLst>
                                      </p:cBhvr>
                                      <p:to>
                                        <p:strVal val="visible"/>
                                      </p:to>
                                    </p:set>
                                    <p:animEffect transition="in" filter="fade">
                                      <p:cBhvr>
                                        <p:cTn id="19" dur="1000"/>
                                        <p:tgtEl>
                                          <p:spTgt spid="4">
                                            <p:graphicEl>
                                              <a:dgm id="{F5DAF67D-F52D-4C85-BB4C-09F59C57D30D}"/>
                                            </p:graphicEl>
                                          </p:spTgt>
                                        </p:tgtEl>
                                      </p:cBhvr>
                                    </p:animEffect>
                                    <p:anim calcmode="lin" valueType="num">
                                      <p:cBhvr>
                                        <p:cTn id="20" dur="1000" fill="hold"/>
                                        <p:tgtEl>
                                          <p:spTgt spid="4">
                                            <p:graphicEl>
                                              <a:dgm id="{F5DAF67D-F52D-4C85-BB4C-09F59C57D30D}"/>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F5DAF67D-F52D-4C85-BB4C-09F59C57D30D}"/>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AFB668E2-6CF4-4831-9A1B-33335B920F78}"/>
                                            </p:graphicEl>
                                          </p:spTgt>
                                        </p:tgtEl>
                                        <p:attrNameLst>
                                          <p:attrName>style.visibility</p:attrName>
                                        </p:attrNameLst>
                                      </p:cBhvr>
                                      <p:to>
                                        <p:strVal val="visible"/>
                                      </p:to>
                                    </p:set>
                                    <p:animEffect transition="in" filter="fade">
                                      <p:cBhvr>
                                        <p:cTn id="26" dur="1000"/>
                                        <p:tgtEl>
                                          <p:spTgt spid="4">
                                            <p:graphicEl>
                                              <a:dgm id="{AFB668E2-6CF4-4831-9A1B-33335B920F78}"/>
                                            </p:graphicEl>
                                          </p:spTgt>
                                        </p:tgtEl>
                                      </p:cBhvr>
                                    </p:animEffect>
                                    <p:anim calcmode="lin" valueType="num">
                                      <p:cBhvr>
                                        <p:cTn id="27" dur="1000" fill="hold"/>
                                        <p:tgtEl>
                                          <p:spTgt spid="4">
                                            <p:graphicEl>
                                              <a:dgm id="{AFB668E2-6CF4-4831-9A1B-33335B920F78}"/>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AFB668E2-6CF4-4831-9A1B-33335B920F78}"/>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graphicEl>
                                              <a:dgm id="{42DBC3BC-0DB4-4092-AEB6-1F5525F1E466}"/>
                                            </p:graphicEl>
                                          </p:spTgt>
                                        </p:tgtEl>
                                        <p:attrNameLst>
                                          <p:attrName>style.visibility</p:attrName>
                                        </p:attrNameLst>
                                      </p:cBhvr>
                                      <p:to>
                                        <p:strVal val="visible"/>
                                      </p:to>
                                    </p:set>
                                    <p:animEffect transition="in" filter="fade">
                                      <p:cBhvr>
                                        <p:cTn id="33" dur="1000"/>
                                        <p:tgtEl>
                                          <p:spTgt spid="4">
                                            <p:graphicEl>
                                              <a:dgm id="{42DBC3BC-0DB4-4092-AEB6-1F5525F1E466}"/>
                                            </p:graphicEl>
                                          </p:spTgt>
                                        </p:tgtEl>
                                      </p:cBhvr>
                                    </p:animEffect>
                                    <p:anim calcmode="lin" valueType="num">
                                      <p:cBhvr>
                                        <p:cTn id="34" dur="1000" fill="hold"/>
                                        <p:tgtEl>
                                          <p:spTgt spid="4">
                                            <p:graphicEl>
                                              <a:dgm id="{42DBC3BC-0DB4-4092-AEB6-1F5525F1E466}"/>
                                            </p:graphicEl>
                                          </p:spTgt>
                                        </p:tgtEl>
                                        <p:attrNameLst>
                                          <p:attrName>ppt_x</p:attrName>
                                        </p:attrNameLst>
                                      </p:cBhvr>
                                      <p:tavLst>
                                        <p:tav tm="0">
                                          <p:val>
                                            <p:strVal val="#ppt_x"/>
                                          </p:val>
                                        </p:tav>
                                        <p:tav tm="100000">
                                          <p:val>
                                            <p:strVal val="#ppt_x"/>
                                          </p:val>
                                        </p:tav>
                                      </p:tavLst>
                                    </p:anim>
                                    <p:anim calcmode="lin" valueType="num">
                                      <p:cBhvr>
                                        <p:cTn id="35" dur="1000" fill="hold"/>
                                        <p:tgtEl>
                                          <p:spTgt spid="4">
                                            <p:graphicEl>
                                              <a:dgm id="{42DBC3BC-0DB4-4092-AEB6-1F5525F1E466}"/>
                                            </p:graphic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graphicEl>
                                              <a:dgm id="{C4D146A2-F8E0-4FFF-8DF8-B3B2D98E137A}"/>
                                            </p:graphicEl>
                                          </p:spTgt>
                                        </p:tgtEl>
                                        <p:attrNameLst>
                                          <p:attrName>style.visibility</p:attrName>
                                        </p:attrNameLst>
                                      </p:cBhvr>
                                      <p:to>
                                        <p:strVal val="visible"/>
                                      </p:to>
                                    </p:set>
                                    <p:animEffect transition="in" filter="fade">
                                      <p:cBhvr>
                                        <p:cTn id="40" dur="1000"/>
                                        <p:tgtEl>
                                          <p:spTgt spid="4">
                                            <p:graphicEl>
                                              <a:dgm id="{C4D146A2-F8E0-4FFF-8DF8-B3B2D98E137A}"/>
                                            </p:graphicEl>
                                          </p:spTgt>
                                        </p:tgtEl>
                                      </p:cBhvr>
                                    </p:animEffect>
                                    <p:anim calcmode="lin" valueType="num">
                                      <p:cBhvr>
                                        <p:cTn id="41" dur="1000" fill="hold"/>
                                        <p:tgtEl>
                                          <p:spTgt spid="4">
                                            <p:graphicEl>
                                              <a:dgm id="{C4D146A2-F8E0-4FFF-8DF8-B3B2D98E137A}"/>
                                            </p:graphicEl>
                                          </p:spTgt>
                                        </p:tgtEl>
                                        <p:attrNameLst>
                                          <p:attrName>ppt_x</p:attrName>
                                        </p:attrNameLst>
                                      </p:cBhvr>
                                      <p:tavLst>
                                        <p:tav tm="0">
                                          <p:val>
                                            <p:strVal val="#ppt_x"/>
                                          </p:val>
                                        </p:tav>
                                        <p:tav tm="100000">
                                          <p:val>
                                            <p:strVal val="#ppt_x"/>
                                          </p:val>
                                        </p:tav>
                                      </p:tavLst>
                                    </p:anim>
                                    <p:anim calcmode="lin" valueType="num">
                                      <p:cBhvr>
                                        <p:cTn id="42" dur="1000" fill="hold"/>
                                        <p:tgtEl>
                                          <p:spTgt spid="4">
                                            <p:graphicEl>
                                              <a:dgm id="{C4D146A2-F8E0-4FFF-8DF8-B3B2D98E137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8" y="2460743"/>
            <a:ext cx="3992844"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前景展望</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06</a:t>
            </a:r>
            <a:endParaRPr lang="zh-CN" altLang="en-US" sz="11500" b="1" dirty="0">
              <a:solidFill>
                <a:srgbClr val="D65923"/>
              </a:solidFill>
            </a:endParaRPr>
          </a:p>
        </p:txBody>
      </p:sp>
    </p:spTree>
    <p:extLst>
      <p:ext uri="{BB962C8B-B14F-4D97-AF65-F5344CB8AC3E}">
        <p14:creationId xmlns:p14="http://schemas.microsoft.com/office/powerpoint/2010/main" val="416657637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8AE3F0A1-0C91-404B-8113-E64818536E62}"/>
              </a:ext>
            </a:extLst>
          </p:cNvPr>
          <p:cNvSpPr/>
          <p:nvPr/>
        </p:nvSpPr>
        <p:spPr>
          <a:xfrm>
            <a:off x="1271880" y="4248835"/>
            <a:ext cx="2170412"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从社会结构来看</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0" name="矩形 9">
            <a:extLst>
              <a:ext uri="{FF2B5EF4-FFF2-40B4-BE49-F238E27FC236}">
                <a16:creationId xmlns:a16="http://schemas.microsoft.com/office/drawing/2014/main" xmlns="" id="{6A780BA6-180D-471A-BD3F-F084E77536C1}"/>
              </a:ext>
            </a:extLst>
          </p:cNvPr>
          <p:cNvSpPr/>
          <p:nvPr/>
        </p:nvSpPr>
        <p:spPr>
          <a:xfrm>
            <a:off x="944452" y="2085367"/>
            <a:ext cx="5151548"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区块链有望促进数据记录、数据传播及数据存储管理方式的转型；区块链本身更像一种互联网底层的开源 式协议，在不远的将来会触动甚至最后彻底取代现有互联网的底层基础协议。</a:t>
            </a:r>
            <a:endPar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1" name="文本框 10">
            <a:extLst>
              <a:ext uri="{FF2B5EF4-FFF2-40B4-BE49-F238E27FC236}">
                <a16:creationId xmlns:a16="http://schemas.microsoft.com/office/drawing/2014/main" xmlns="" id="{1B817A0F-D27C-485F-85CA-0E5DF299EA99}"/>
              </a:ext>
            </a:extLst>
          </p:cNvPr>
          <p:cNvSpPr txBox="1"/>
          <p:nvPr/>
        </p:nvSpPr>
        <p:spPr>
          <a:xfrm>
            <a:off x="1046036" y="4457290"/>
            <a:ext cx="4948380" cy="189282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区块链技术有望将法律与经济融为一体，彻底颠覆原有社会的监管模式；组织形态会因其而发生改变，区块链也许最终会带领人们走向分布式自治的社会</a:t>
            </a: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Arial"/>
              <a:ea typeface="Microsoft YaHei"/>
            </a:endParaRPr>
          </a:p>
        </p:txBody>
      </p:sp>
      <p:sp>
        <p:nvSpPr>
          <p:cNvPr id="5" name="矩形 4">
            <a:extLst>
              <a:ext uri="{FF2B5EF4-FFF2-40B4-BE49-F238E27FC236}">
                <a16:creationId xmlns:a16="http://schemas.microsoft.com/office/drawing/2014/main" xmlns="" id="{A8F8E6F7-A9AF-476B-91A3-0F6D20F0FF4F}"/>
              </a:ext>
            </a:extLst>
          </p:cNvPr>
          <p:cNvSpPr/>
          <p:nvPr/>
        </p:nvSpPr>
        <p:spPr>
          <a:xfrm>
            <a:off x="1234772" y="1507859"/>
            <a:ext cx="1935813"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从底层技术来看</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3" name="矩形 12">
            <a:extLst>
              <a:ext uri="{FF2B5EF4-FFF2-40B4-BE49-F238E27FC236}">
                <a16:creationId xmlns:a16="http://schemas.microsoft.com/office/drawing/2014/main" xmlns="" id="{6F96AC5E-872D-47E3-93EC-D313BBD07845}"/>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 前景展望</a:t>
            </a:r>
            <a:endParaRPr lang="zh-CN" altLang="en-US" sz="3600" dirty="0">
              <a:solidFill>
                <a:srgbClr val="D65923"/>
              </a:solidFill>
            </a:endParaRPr>
          </a:p>
        </p:txBody>
      </p:sp>
      <p:grpSp>
        <p:nvGrpSpPr>
          <p:cNvPr id="9" name="组合 8">
            <a:extLst>
              <a:ext uri="{FF2B5EF4-FFF2-40B4-BE49-F238E27FC236}">
                <a16:creationId xmlns:a16="http://schemas.microsoft.com/office/drawing/2014/main" xmlns="" id="{3CC49540-8F63-433E-88DD-7C2DF6C7E36C}"/>
              </a:ext>
            </a:extLst>
          </p:cNvPr>
          <p:cNvGrpSpPr/>
          <p:nvPr/>
        </p:nvGrpSpPr>
        <p:grpSpPr>
          <a:xfrm>
            <a:off x="0" y="649375"/>
            <a:ext cx="12192000" cy="87084"/>
            <a:chOff x="0" y="649375"/>
            <a:chExt cx="12192000" cy="87084"/>
          </a:xfrm>
        </p:grpSpPr>
        <p:sp>
          <p:nvSpPr>
            <p:cNvPr id="12" name="矩形: 圆角 11">
              <a:extLst>
                <a:ext uri="{FF2B5EF4-FFF2-40B4-BE49-F238E27FC236}">
                  <a16:creationId xmlns:a16="http://schemas.microsoft.com/office/drawing/2014/main" xmlns="" id="{28140A12-514F-4049-959E-F60CF60F60BC}"/>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a:extLst>
                <a:ext uri="{FF2B5EF4-FFF2-40B4-BE49-F238E27FC236}">
                  <a16:creationId xmlns:a16="http://schemas.microsoft.com/office/drawing/2014/main" xmlns="" id="{5C3C1A34-0942-4A36-9C29-760D00FA87A8}"/>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a:extLst>
              <a:ext uri="{FF2B5EF4-FFF2-40B4-BE49-F238E27FC236}">
                <a16:creationId xmlns:a16="http://schemas.microsoft.com/office/drawing/2014/main" xmlns="" id="{CFF7B4A9-1ADC-466E-A67A-DFED2A1C6A32}"/>
              </a:ext>
            </a:extLst>
          </p:cNvPr>
          <p:cNvSpPr/>
          <p:nvPr/>
        </p:nvSpPr>
        <p:spPr>
          <a:xfrm>
            <a:off x="6676571" y="1507859"/>
            <a:ext cx="4731657" cy="463380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120841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BB567BB3-8F8D-45D8-9E27-CE55CEF02A37}"/>
              </a:ext>
            </a:extLst>
          </p:cNvPr>
          <p:cNvSpPr>
            <a:spLocks noGrp="1"/>
          </p:cNvSpPr>
          <p:nvPr>
            <p:ph type="body" idx="4294967295"/>
          </p:nvPr>
        </p:nvSpPr>
        <p:spPr>
          <a:xfrm>
            <a:off x="1224118" y="2899245"/>
            <a:ext cx="10394950"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tx1">
                    <a:lumMod val="75000"/>
                    <a:lumOff val="25000"/>
                  </a:schemeClr>
                </a:solidFill>
                <a:cs typeface="+mn-ea"/>
                <a:sym typeface="+mn-lt"/>
              </a:rPr>
              <a:t>金融、 医疗、公证、通信、供应链、域名、投票等领域都开始意识到区块链的重要性并开始尝试将技术与现实社会对接。</a:t>
            </a:r>
            <a:endParaRPr lang="en-US" altLang="zh-CN" sz="1800" b="0" i="0" u="none" strike="noStrike" kern="100" baseline="0" dirty="0">
              <a:solidFill>
                <a:schemeClr val="tx1">
                  <a:lumMod val="75000"/>
                  <a:lumOff val="25000"/>
                </a:schemeClr>
              </a:solidFill>
              <a:cs typeface="+mn-ea"/>
              <a:sym typeface="+mn-lt"/>
            </a:endParaRPr>
          </a:p>
          <a:p>
            <a:pPr marR="0" lvl="0" rtl="0">
              <a:lnSpc>
                <a:spcPct val="130000"/>
              </a:lnSpc>
            </a:pPr>
            <a:endParaRPr lang="zh-CN" altLang="en-US" sz="1800" b="0" i="0" u="none" strike="noStrike" kern="100" baseline="0" dirty="0">
              <a:solidFill>
                <a:schemeClr val="tx1">
                  <a:lumMod val="75000"/>
                  <a:lumOff val="25000"/>
                </a:schemeClr>
              </a:solidFill>
              <a:cs typeface="+mn-ea"/>
              <a:sym typeface="+mn-lt"/>
            </a:endParaRP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区块链的投资资金供给逐步上升， 风投的投资热情也不断高涨，投资密度越来越大，供给端的资金供给有望推动技术的进一步发展。</a:t>
            </a:r>
            <a:endParaRPr lang="en-US" altLang="zh-CN" sz="1800" b="0" i="0" u="none" strike="noStrike" kern="100" baseline="0" dirty="0">
              <a:solidFill>
                <a:schemeClr val="tx1">
                  <a:lumMod val="75000"/>
                  <a:lumOff val="25000"/>
                </a:schemeClr>
              </a:solidFill>
              <a:cs typeface="+mn-ea"/>
              <a:sym typeface="+mn-lt"/>
            </a:endParaRPr>
          </a:p>
          <a:p>
            <a:pPr marR="0" lvl="0" rtl="0">
              <a:lnSpc>
                <a:spcPct val="130000"/>
              </a:lnSpc>
            </a:pPr>
            <a:endParaRPr lang="zh-CN" altLang="en-US" sz="1800" b="0" i="0" u="none" strike="noStrike" kern="100" baseline="0" dirty="0">
              <a:solidFill>
                <a:schemeClr val="tx1">
                  <a:lumMod val="75000"/>
                  <a:lumOff val="25000"/>
                </a:schemeClr>
              </a:solidFill>
              <a:cs typeface="+mn-ea"/>
              <a:sym typeface="+mn-lt"/>
            </a:endParaRP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区块链能成为一种市场工具，帮助社会削减平台成本，让中间机构成为过去；区块链将促使公司现有业务模式重心的转移，有望加速公司的发展。</a:t>
            </a:r>
          </a:p>
        </p:txBody>
      </p:sp>
      <p:sp>
        <p:nvSpPr>
          <p:cNvPr id="4" name="矩形 3">
            <a:extLst>
              <a:ext uri="{FF2B5EF4-FFF2-40B4-BE49-F238E27FC236}">
                <a16:creationId xmlns:a16="http://schemas.microsoft.com/office/drawing/2014/main" xmlns="" id="{54805A59-F9A6-44B1-903E-C604B1AF8940}"/>
              </a:ext>
            </a:extLst>
          </p:cNvPr>
          <p:cNvSpPr/>
          <p:nvPr/>
        </p:nvSpPr>
        <p:spPr>
          <a:xfrm>
            <a:off x="818220" y="1179387"/>
            <a:ext cx="10271976" cy="777008"/>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 </a:t>
            </a:r>
            <a:r>
              <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2008</a:t>
            </a: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年的比特币开始，区块链经历了可编程货币、可编程金融与可编程社会三大应用时代，其应用范围逐步扩展到社会生活的方方面面。</a:t>
            </a:r>
          </a:p>
        </p:txBody>
      </p:sp>
      <p:sp>
        <p:nvSpPr>
          <p:cNvPr id="5" name="矩形 4">
            <a:extLst>
              <a:ext uri="{FF2B5EF4-FFF2-40B4-BE49-F238E27FC236}">
                <a16:creationId xmlns:a16="http://schemas.microsoft.com/office/drawing/2014/main" xmlns="" id="{FF93520D-28C4-425B-AD7A-9300718AD56A}"/>
              </a:ext>
            </a:extLst>
          </p:cNvPr>
          <p:cNvSpPr/>
          <p:nvPr/>
        </p:nvSpPr>
        <p:spPr>
          <a:xfrm>
            <a:off x="1309148" y="2293981"/>
            <a:ext cx="1723549" cy="492443"/>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从需求端来看</a:t>
            </a:r>
            <a:endParaRPr kumimoji="0" lang="en-US" altLang="zh-CN"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6" name="矩形 5">
            <a:extLst>
              <a:ext uri="{FF2B5EF4-FFF2-40B4-BE49-F238E27FC236}">
                <a16:creationId xmlns:a16="http://schemas.microsoft.com/office/drawing/2014/main" xmlns="" id="{01FFFADE-F903-45B4-A167-D49DAC4DF414}"/>
              </a:ext>
            </a:extLst>
          </p:cNvPr>
          <p:cNvSpPr/>
          <p:nvPr/>
        </p:nvSpPr>
        <p:spPr>
          <a:xfrm>
            <a:off x="1339534" y="3765219"/>
            <a:ext cx="1723549" cy="45294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从投资端来看</a:t>
            </a:r>
            <a:endParaRPr kumimoji="0" lang="en-US" altLang="zh-CN"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7" name="矩形 6">
            <a:extLst>
              <a:ext uri="{FF2B5EF4-FFF2-40B4-BE49-F238E27FC236}">
                <a16:creationId xmlns:a16="http://schemas.microsoft.com/office/drawing/2014/main" xmlns="" id="{E7F23CCA-9CEC-493A-8528-A38959D95DD7}"/>
              </a:ext>
            </a:extLst>
          </p:cNvPr>
          <p:cNvSpPr/>
          <p:nvPr/>
        </p:nvSpPr>
        <p:spPr>
          <a:xfrm>
            <a:off x="1224118" y="5074914"/>
            <a:ext cx="1980029" cy="45294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从市场应用来看</a:t>
            </a:r>
            <a:endParaRPr kumimoji="0" lang="en-US" altLang="zh-CN"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6" name="矩形 15">
            <a:extLst>
              <a:ext uri="{FF2B5EF4-FFF2-40B4-BE49-F238E27FC236}">
                <a16:creationId xmlns:a16="http://schemas.microsoft.com/office/drawing/2014/main" xmlns="" id="{1C434A9B-7236-47C1-85D9-29CA812135D4}"/>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 前景展望</a:t>
            </a:r>
            <a:endParaRPr lang="zh-CN" altLang="en-US" sz="3600" dirty="0">
              <a:solidFill>
                <a:srgbClr val="D65923"/>
              </a:solidFill>
            </a:endParaRPr>
          </a:p>
        </p:txBody>
      </p:sp>
      <p:grpSp>
        <p:nvGrpSpPr>
          <p:cNvPr id="17" name="组合 16">
            <a:extLst>
              <a:ext uri="{FF2B5EF4-FFF2-40B4-BE49-F238E27FC236}">
                <a16:creationId xmlns:a16="http://schemas.microsoft.com/office/drawing/2014/main" xmlns="" id="{5B816CC0-1D53-4118-8716-01030942365B}"/>
              </a:ext>
            </a:extLst>
          </p:cNvPr>
          <p:cNvGrpSpPr/>
          <p:nvPr/>
        </p:nvGrpSpPr>
        <p:grpSpPr>
          <a:xfrm>
            <a:off x="0" y="649375"/>
            <a:ext cx="12192000" cy="87084"/>
            <a:chOff x="0" y="649375"/>
            <a:chExt cx="12192000" cy="87084"/>
          </a:xfrm>
        </p:grpSpPr>
        <p:sp>
          <p:nvSpPr>
            <p:cNvPr id="18" name="矩形: 圆角 17">
              <a:extLst>
                <a:ext uri="{FF2B5EF4-FFF2-40B4-BE49-F238E27FC236}">
                  <a16:creationId xmlns:a16="http://schemas.microsoft.com/office/drawing/2014/main" xmlns="" id="{40C8DCD4-9A9A-45C9-9532-C8F3ADAFD44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xmlns="" id="{5529651E-DA97-422D-98D6-B736CBF37266}"/>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0971069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E8DA3F5B-4CF0-47E4-9E2C-91CE457207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76" y="2710"/>
            <a:ext cx="12222076" cy="6874109"/>
          </a:xfrm>
          <a:prstGeom prst="rect">
            <a:avLst/>
          </a:prstGeom>
        </p:spPr>
      </p:pic>
      <p:sp>
        <p:nvSpPr>
          <p:cNvPr id="15" name="文本框 14">
            <a:extLst>
              <a:ext uri="{FF2B5EF4-FFF2-40B4-BE49-F238E27FC236}">
                <a16:creationId xmlns:a16="http://schemas.microsoft.com/office/drawing/2014/main" xmlns="" id="{37D55AFA-1B16-4BD4-ACC0-93A5D9442E17}"/>
              </a:ext>
            </a:extLst>
          </p:cNvPr>
          <p:cNvSpPr txBox="1"/>
          <p:nvPr/>
        </p:nvSpPr>
        <p:spPr>
          <a:xfrm>
            <a:off x="742924" y="3157518"/>
            <a:ext cx="4391286" cy="1015663"/>
          </a:xfrm>
          <a:prstGeom prst="rect">
            <a:avLst/>
          </a:prstGeom>
          <a:noFill/>
        </p:spPr>
        <p:txBody>
          <a:bodyPr wrap="square" rtlCol="0">
            <a:spAutoFit/>
          </a:bodyPr>
          <a:lstStyle/>
          <a:p>
            <a:pPr algn="dist"/>
            <a:r>
              <a:rPr lang="zh-CN" altLang="en-US" sz="6000" b="1" dirty="0">
                <a:solidFill>
                  <a:srgbClr val="D65923"/>
                </a:solidFill>
              </a:rPr>
              <a:t>谢谢观看</a:t>
            </a:r>
          </a:p>
        </p:txBody>
      </p:sp>
      <p:pic>
        <p:nvPicPr>
          <p:cNvPr id="21" name="Two Steps From Hell - Victory">
            <a:hlinkClick r:id="" action="ppaction://media"/>
            <a:extLst>
              <a:ext uri="{FF2B5EF4-FFF2-40B4-BE49-F238E27FC236}">
                <a16:creationId xmlns:a16="http://schemas.microsoft.com/office/drawing/2014/main" xmlns="" id="{ABEB74CD-B521-46A7-BB1C-2432EF7227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2540"/>
            <a:ext cx="609600" cy="609600"/>
          </a:xfrm>
          <a:prstGeom prst="rect">
            <a:avLst/>
          </a:prstGeom>
        </p:spPr>
      </p:pic>
    </p:spTree>
    <p:extLst>
      <p:ext uri="{BB962C8B-B14F-4D97-AF65-F5344CB8AC3E}">
        <p14:creationId xmlns:p14="http://schemas.microsoft.com/office/powerpoint/2010/main" val="88118385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1" repeatCount="indefinite" fill="hold" display="0">
                  <p:stCondLst>
                    <p:cond delay="indefinite"/>
                  </p:stCondLst>
                  <p:endCondLst>
                    <p:cond evt="onStopAudio" delay="0">
                      <p:tgtEl>
                        <p:sldTgt/>
                      </p:tgtEl>
                    </p:cond>
                  </p:endCondLst>
                </p:cTn>
                <p:tgtEl>
                  <p:spTgt spid="21"/>
                </p:tgtEl>
              </p:cMediaNode>
            </p:audio>
          </p:childTnLst>
        </p:cTn>
      </p:par>
    </p:tnLst>
    <p:bldLst>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渐变简约网络区块链介绍PPT模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80308170925"/>
  <p:tag name="MH_LIBRARY" val="GRAPHIC"/>
</p:tagLst>
</file>

<file path=ppt/theme/theme1.xml><?xml version="1.0" encoding="utf-8"?>
<a:theme xmlns:a="http://schemas.openxmlformats.org/drawingml/2006/main" name="涂豆思">
  <a:themeElements>
    <a:clrScheme name="自定义 240">
      <a:dk1>
        <a:sysClr val="windowText" lastClr="000000"/>
      </a:dk1>
      <a:lt1>
        <a:sysClr val="window" lastClr="FFFFFF"/>
      </a:lt1>
      <a:dk2>
        <a:srgbClr val="44546A"/>
      </a:dk2>
      <a:lt2>
        <a:srgbClr val="E7E6E6"/>
      </a:lt2>
      <a:accent1>
        <a:srgbClr val="002060"/>
      </a:accent1>
      <a:accent2>
        <a:srgbClr val="002060"/>
      </a:accent2>
      <a:accent3>
        <a:srgbClr val="002060"/>
      </a:accent3>
      <a:accent4>
        <a:srgbClr val="002060"/>
      </a:accent4>
      <a:accent5>
        <a:srgbClr val="002060"/>
      </a:accent5>
      <a:accent6>
        <a:srgbClr val="002060"/>
      </a:accent6>
      <a:hlink>
        <a:srgbClr val="FFFFFF"/>
      </a:hlink>
      <a:folHlink>
        <a:srgbClr val="FFFFFF"/>
      </a:folHlink>
    </a:clrScheme>
    <a:fontScheme name="uqcleadu">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1995</Words>
  <Application>Microsoft Office PowerPoint</Application>
  <PresentationFormat>宽屏</PresentationFormat>
  <Paragraphs>168</Paragraphs>
  <Slides>24</Slides>
  <Notes>24</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等线</vt:lpstr>
      <vt:lpstr>华文细黑</vt:lpstr>
      <vt:lpstr>宋体</vt:lpstr>
      <vt:lpstr>微软雅黑</vt:lpstr>
      <vt:lpstr>微软雅黑</vt:lpstr>
      <vt:lpstr>Arial</vt:lpstr>
      <vt:lpstr>Calibri</vt:lpstr>
      <vt:lpstr>Impact</vt:lpstr>
      <vt:lpstr>Segoe UI</vt:lpstr>
      <vt:lpstr>涂豆思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渐变简约网络区块链介绍PPT模板</dc:title>
  <dc:creator/>
  <cp:lastModifiedBy/>
  <cp:revision>1</cp:revision>
  <dcterms:created xsi:type="dcterms:W3CDTF">2018-03-24T13:53:40Z</dcterms:created>
  <dcterms:modified xsi:type="dcterms:W3CDTF">2018-06-22T02:33:34Z</dcterms:modified>
</cp:coreProperties>
</file>