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wdp" ContentType="image/vnd.ms-phot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7" r:id="rId3"/>
    <p:sldId id="256" r:id="rId4"/>
    <p:sldId id="266" r:id="rId5"/>
    <p:sldId id="261" r:id="rId6"/>
    <p:sldId id="282" r:id="rId7"/>
    <p:sldId id="284" r:id="rId8"/>
    <p:sldId id="287" r:id="rId10"/>
    <p:sldId id="288" r:id="rId11"/>
    <p:sldId id="293" r:id="rId12"/>
    <p:sldId id="294" r:id="rId13"/>
    <p:sldId id="297" r:id="rId14"/>
    <p:sldId id="301" r:id="rId15"/>
    <p:sldId id="305" r:id="rId16"/>
    <p:sldId id="306" r:id="rId17"/>
    <p:sldId id="307" r:id="rId18"/>
    <p:sldId id="308" r:id="rId19"/>
    <p:sldId id="312" r:id="rId20"/>
    <p:sldId id="313" r:id="rId21"/>
    <p:sldId id="314" r:id="rId22"/>
    <p:sldId id="316" r:id="rId23"/>
    <p:sldId id="270" r:id="rId24"/>
  </p:sldIdLst>
  <p:sldSz cx="12193270" cy="6858000"/>
  <p:notesSz cx="6858000" cy="9144000"/>
  <p:embeddedFontLst>
    <p:embeddedFont>
      <p:font typeface="微软雅黑" panose="020B0503020204020204" charset="-122"/>
      <p:regular r:id="rId28"/>
    </p:embeddedFont>
    <p:embeddedFont>
      <p:font typeface="Century Gothic" panose="020B0502020202020204" charset="0"/>
      <p:regular r:id="rId29"/>
      <p:bold r:id="rId30"/>
      <p:italic r:id="rId31"/>
      <p:boldItalic r:id="rId32"/>
    </p:embeddedFont>
    <p:embeddedFont>
      <p:font typeface="等线" panose="02010600030101010101" charset="0"/>
      <p:regular r:id="rId33"/>
    </p:embeddedFont>
  </p:embeddedFontLst>
  <p:defaultTextStyle>
    <a:defPPr>
      <a:defRPr lang="en-US"/>
    </a:defPPr>
    <a:lvl1pPr marL="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6096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FBC117"/>
    <a:srgbClr val="2CBD94"/>
    <a:srgbClr val="324444"/>
    <a:srgbClr val="2B2F32"/>
    <a:srgbClr val="1A1E21"/>
    <a:srgbClr val="393F4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0" autoAdjust="0"/>
    <p:restoredTop sz="92875" autoAdjust="0"/>
  </p:normalViewPr>
  <p:slideViewPr>
    <p:cSldViewPr snapToGrid="0" snapToObjects="1">
      <p:cViewPr varScale="1">
        <p:scale>
          <a:sx n="106" d="100"/>
          <a:sy n="106" d="100"/>
        </p:scale>
        <p:origin x="366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explosion val="17"/>
            <c:spPr>
              <a:solidFill>
                <a:srgbClr val="FBC117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E535DB-65D4-459F-BF3D-61F3FBA633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72C71-D9ED-4A67-97B9-BAB2FD160C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72C71-D9ED-4A67-97B9-BAB2FD160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72C71-D9ED-4A67-97B9-BAB2FD160C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1A1E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2CBD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3244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2B2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393F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defTabSz="608965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608965" rtl="0" eaLnBrk="1" latinLnBrk="0" hangingPunct="1">
        <a:spcBef>
          <a:spcPct val="20000"/>
        </a:spcBef>
        <a:buFont typeface="Arial" panose="020B0604020202020204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608965" rtl="0" eaLnBrk="1" latinLnBrk="0" hangingPunct="1">
        <a:spcBef>
          <a:spcPct val="20000"/>
        </a:spcBef>
        <a:buFont typeface="Arial" panose="020B0604020202020204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608965" rtl="0" eaLnBrk="1" latinLnBrk="0" hangingPunct="1">
        <a:spcBef>
          <a:spcPct val="20000"/>
        </a:spcBef>
        <a:buFont typeface="Arial" panose="020B0604020202020204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608965" rtl="0" eaLnBrk="1" latinLnBrk="0" hangingPunct="1">
        <a:spcBef>
          <a:spcPct val="20000"/>
        </a:spcBef>
        <a:buFont typeface="Arial" panose="020B0604020202020204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608965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6089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8.png"/><Relationship Id="rId2" Type="http://schemas.openxmlformats.org/officeDocument/2006/relationships/image" Target="../media/image29.jpeg"/><Relationship Id="rId10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6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png"/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9.png"/><Relationship Id="rId1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microsoft.com/office/2007/relationships/hdphoto" Target="../media/hdphoto4.wdp"/><Relationship Id="rId7" Type="http://schemas.openxmlformats.org/officeDocument/2006/relationships/image" Target="../media/image54.png"/><Relationship Id="rId6" Type="http://schemas.microsoft.com/office/2007/relationships/hdphoto" Target="../media/hdphoto3.wdp"/><Relationship Id="rId5" Type="http://schemas.openxmlformats.org/officeDocument/2006/relationships/image" Target="../media/image53.png"/><Relationship Id="rId4" Type="http://schemas.microsoft.com/office/2007/relationships/hdphoto" Target="../media/hdphoto2.wdp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4.xml"/><Relationship Id="rId11" Type="http://schemas.openxmlformats.org/officeDocument/2006/relationships/image" Target="../media/image56.png"/><Relationship Id="rId10" Type="http://schemas.microsoft.com/office/2007/relationships/hdphoto" Target="../media/hdphoto5.wdp"/><Relationship Id="rId1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0"/>
            <a:ext cx="12192000" cy="6858000"/>
          </a:xfrm>
          <a:prstGeom prst="rect">
            <a:avLst/>
          </a:prstGeom>
          <a:solidFill>
            <a:srgbClr val="1A1E21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2CBD94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64792" y="3216380"/>
            <a:ext cx="7261533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4265" dirty="0">
                <a:solidFill>
                  <a:srgbClr val="2CBD94"/>
                </a:solidFill>
              </a:rPr>
              <a:t>管理者的角色定位与认知</a:t>
            </a:r>
            <a:endParaRPr kumimoji="1" lang="zh-CN" altLang="en-US" sz="4265" dirty="0">
              <a:solidFill>
                <a:srgbClr val="2CBD94"/>
              </a:solidFill>
            </a:endParaRPr>
          </a:p>
        </p:txBody>
      </p:sp>
      <p:cxnSp>
        <p:nvCxnSpPr>
          <p:cNvPr id="6" name="直线连接符 5"/>
          <p:cNvCxnSpPr/>
          <p:nvPr/>
        </p:nvCxnSpPr>
        <p:spPr>
          <a:xfrm flipH="1">
            <a:off x="1442158" y="3590874"/>
            <a:ext cx="1525312" cy="0"/>
          </a:xfrm>
          <a:prstGeom prst="line">
            <a:avLst/>
          </a:prstGeom>
          <a:ln w="63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9369874" y="3598132"/>
            <a:ext cx="1525312" cy="0"/>
          </a:xfrm>
          <a:prstGeom prst="line">
            <a:avLst/>
          </a:prstGeom>
          <a:ln w="63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矩形: 圆角 10"/>
          <p:cNvSpPr/>
          <p:nvPr/>
        </p:nvSpPr>
        <p:spPr>
          <a:xfrm>
            <a:off x="4714307" y="4160667"/>
            <a:ext cx="2960915" cy="381000"/>
          </a:xfrm>
          <a:prstGeom prst="roundRect">
            <a:avLst>
              <a:gd name="adj" fmla="val 50000"/>
            </a:avLst>
          </a:prstGeom>
          <a:solidFill>
            <a:srgbClr val="2CBD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汇报人：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94" y="0"/>
            <a:ext cx="12192000" cy="881869"/>
          </a:xfrm>
          <a:prstGeom prst="rect">
            <a:avLst/>
          </a:prstGeom>
          <a:solidFill>
            <a:srgbClr val="1A1E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9234886" y="67831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A6A6A6"/>
                </a:solidFill>
              </a:rPr>
              <a:t>PART</a:t>
            </a:r>
            <a:r>
              <a:rPr kumimoji="1" lang="zh-CN" altLang="en-US" sz="1335" dirty="0">
                <a:solidFill>
                  <a:srgbClr val="A6A6A6"/>
                </a:solidFill>
              </a:rPr>
              <a:t> </a:t>
            </a:r>
            <a:r>
              <a:rPr kumimoji="1" lang="en-US" altLang="zh-CN" sz="1335" dirty="0">
                <a:solidFill>
                  <a:srgbClr val="A6A6A6"/>
                </a:solidFill>
              </a:rPr>
              <a:t>ONE</a:t>
            </a:r>
            <a:endParaRPr kumimoji="1" lang="en-US" altLang="zh-CN" sz="1335" dirty="0">
              <a:solidFill>
                <a:srgbClr val="A6A6A6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A6A6A6"/>
                </a:solidFill>
              </a:rPr>
              <a:t>管理者的重要性</a:t>
            </a:r>
            <a:endParaRPr kumimoji="1" lang="zh-CN" altLang="en-US" sz="1335" dirty="0">
              <a:solidFill>
                <a:srgbClr val="A6A6A6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620202" y="41776"/>
            <a:ext cx="1385316" cy="63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A6A6A6"/>
                </a:solidFill>
              </a:rPr>
              <a:t>PART</a:t>
            </a:r>
            <a:r>
              <a:rPr kumimoji="1" lang="zh-CN" altLang="en-US" sz="1400" dirty="0">
                <a:solidFill>
                  <a:srgbClr val="A6A6A6"/>
                </a:solidFill>
              </a:rPr>
              <a:t> </a:t>
            </a:r>
            <a:r>
              <a:rPr kumimoji="1" lang="en-US" altLang="zh-CN" sz="1400" dirty="0">
                <a:solidFill>
                  <a:srgbClr val="A6A6A6"/>
                </a:solidFill>
              </a:rPr>
              <a:t>TWO</a:t>
            </a:r>
            <a:endParaRPr kumimoji="1" lang="en-US" altLang="zh-CN" sz="1400" dirty="0">
              <a:solidFill>
                <a:srgbClr val="A6A6A6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A6A6A6"/>
                </a:solidFill>
              </a:rPr>
              <a:t>工作是一种修行</a:t>
            </a:r>
            <a:endParaRPr kumimoji="1" lang="zh-CN" altLang="en-US" sz="1335" dirty="0">
              <a:solidFill>
                <a:srgbClr val="A6A6A6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8129992" y="843498"/>
            <a:ext cx="893745" cy="60959"/>
          </a:xfrm>
          <a:prstGeom prst="rect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36830" y="64365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CONTENTS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目录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2628" y="1665514"/>
            <a:ext cx="4288735" cy="2884715"/>
          </a:xfrm>
          <a:prstGeom prst="rect">
            <a:avLst/>
          </a:prstGeom>
          <a:solidFill>
            <a:srgbClr val="2CBD94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94" y="6302422"/>
            <a:ext cx="12192000" cy="555577"/>
          </a:xfrm>
          <a:prstGeom prst="rect">
            <a:avLst/>
          </a:prstGeom>
          <a:solidFill>
            <a:srgbClr val="1A1E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9" name="文本框 18"/>
          <p:cNvSpPr txBox="1"/>
          <p:nvPr/>
        </p:nvSpPr>
        <p:spPr>
          <a:xfrm>
            <a:off x="1000060" y="2105115"/>
            <a:ext cx="3190297" cy="668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sz="3200" dirty="0">
                <a:solidFill>
                  <a:schemeClr val="bg1"/>
                </a:solidFill>
              </a:rPr>
              <a:t>CONTENTS</a:t>
            </a:r>
            <a:r>
              <a:rPr kumimoji="1" lang="zh-CN" altLang="en-US" sz="3200" dirty="0">
                <a:solidFill>
                  <a:schemeClr val="bg1"/>
                </a:solidFill>
              </a:rPr>
              <a:t> 目录</a:t>
            </a:r>
            <a:endParaRPr kumimoji="1"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53898" y="3069142"/>
            <a:ext cx="1737976" cy="359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r>
              <a:rPr kumimoji="1" lang="zh-CN" altLang="en-US" sz="1335" dirty="0">
                <a:solidFill>
                  <a:schemeClr val="bg1"/>
                </a:solidFill>
              </a:rPr>
              <a:t> 第一部分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53898" y="3597413"/>
            <a:ext cx="1755609" cy="359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TWO</a:t>
            </a:r>
            <a:r>
              <a:rPr kumimoji="1" lang="zh-CN" altLang="en-US" sz="1335" dirty="0">
                <a:solidFill>
                  <a:schemeClr val="bg1"/>
                </a:solidFill>
              </a:rPr>
              <a:t> 第二部分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55669" y="3077623"/>
            <a:ext cx="1385316" cy="3325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FFFFFF"/>
                </a:solidFill>
              </a:rPr>
              <a:t>管理者的重要性</a:t>
            </a:r>
            <a:endParaRPr kumimoji="1"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55669" y="3603067"/>
            <a:ext cx="1385316" cy="3325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FFFFFF"/>
                </a:solidFill>
              </a:rPr>
              <a:t>工作是一种修行</a:t>
            </a:r>
            <a:endParaRPr kumimoji="1" lang="zh-CN" altLang="en-US" sz="1335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 b="13695"/>
          <a:stretch>
            <a:fillRect/>
          </a:stretch>
        </p:blipFill>
        <p:spPr>
          <a:xfrm>
            <a:off x="0" y="3171"/>
            <a:ext cx="12193588" cy="685482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588" y="0"/>
            <a:ext cx="12192000" cy="6858000"/>
          </a:xfrm>
          <a:prstGeom prst="rect">
            <a:avLst/>
          </a:prstGeom>
          <a:solidFill>
            <a:srgbClr val="1A1E21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2CBD94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5365281" y="1854054"/>
            <a:ext cx="1711749" cy="1711749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92532" y="377560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2CBD94"/>
                </a:solidFill>
              </a:rPr>
              <a:t>管理者的重要性</a:t>
            </a:r>
            <a:endParaRPr kumimoji="1" lang="zh-CN" altLang="en-US" sz="3200" dirty="0">
              <a:solidFill>
                <a:srgbClr val="2CBD94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55959" y="4339355"/>
            <a:ext cx="45288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The importance of managers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722" y="2009362"/>
            <a:ext cx="1198874" cy="11988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187014" y="3940327"/>
            <a:ext cx="1189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40</a:t>
            </a:r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%</a:t>
            </a:r>
            <a:endParaRPr lang="zh-CN" alt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0" y="892752"/>
            <a:ext cx="1219358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 flipV="1">
            <a:off x="9191444" y="853565"/>
            <a:ext cx="1148326" cy="60959"/>
          </a:xfrm>
          <a:prstGeom prst="rect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33562" y="74433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65000"/>
                  </a:schemeClr>
                </a:solidFill>
              </a:rPr>
              <a:t>CONTENTS</a:t>
            </a:r>
            <a:endParaRPr kumimoji="1" lang="en-US" altLang="zh-CN" sz="1335" dirty="0">
              <a:solidFill>
                <a:schemeClr val="bg1">
                  <a:lumMod val="65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65000"/>
                  </a:schemeClr>
                </a:solidFill>
              </a:rPr>
              <a:t>目录</a:t>
            </a:r>
            <a:endParaRPr kumimoji="1" lang="zh-CN" altLang="en-US" sz="133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904923" y="3197909"/>
            <a:ext cx="4752827" cy="62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据美国</a:t>
            </a:r>
            <a:r>
              <a:rPr lang="en-US" altLang="zh-CN" sz="1335" dirty="0">
                <a:solidFill>
                  <a:srgbClr val="FFFFFF"/>
                </a:solidFill>
              </a:rPr>
              <a:t>《</a:t>
            </a:r>
            <a:r>
              <a:rPr lang="zh-CN" altLang="en-US" sz="1335" dirty="0">
                <a:solidFill>
                  <a:srgbClr val="FFFFFF"/>
                </a:solidFill>
              </a:rPr>
              <a:t>管理者</a:t>
            </a:r>
            <a:r>
              <a:rPr lang="en-US" altLang="zh-CN" sz="1335" dirty="0">
                <a:solidFill>
                  <a:srgbClr val="FFFFFF"/>
                </a:solidFill>
              </a:rPr>
              <a:t>》</a:t>
            </a:r>
            <a:r>
              <a:rPr lang="zh-CN" altLang="en-US" sz="1335" dirty="0">
                <a:solidFill>
                  <a:srgbClr val="FFFFFF"/>
                </a:solidFill>
              </a:rPr>
              <a:t>杂志社公布的一项调查数据表明，超过</a:t>
            </a:r>
            <a:r>
              <a:rPr lang="en-US" altLang="zh-CN" sz="1335" dirty="0">
                <a:solidFill>
                  <a:srgbClr val="FFFFFF"/>
                </a:solidFill>
              </a:rPr>
              <a:t>40%</a:t>
            </a:r>
            <a:r>
              <a:rPr lang="zh-CN" altLang="en-US" sz="1335" dirty="0">
                <a:solidFill>
                  <a:srgbClr val="FFFFFF"/>
                </a:solidFill>
              </a:rPr>
              <a:t>的企业总裁认为自己组织中最能干最有贡献的就是中层管理者。</a:t>
            </a:r>
            <a:endParaRPr kumimoji="1" lang="en-US" altLang="zh-CN" sz="1335" dirty="0">
              <a:solidFill>
                <a:srgbClr val="FFFFFF"/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9072949" y="67831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10458265" y="41776"/>
            <a:ext cx="1385316" cy="63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A6A6A6"/>
                </a:solidFill>
              </a:rPr>
              <a:t>PART</a:t>
            </a:r>
            <a:r>
              <a:rPr kumimoji="1" lang="zh-CN" altLang="en-US" sz="1400" dirty="0">
                <a:solidFill>
                  <a:srgbClr val="A6A6A6"/>
                </a:solidFill>
              </a:rPr>
              <a:t> </a:t>
            </a:r>
            <a:r>
              <a:rPr kumimoji="1" lang="en-US" altLang="zh-CN" sz="1400" dirty="0">
                <a:solidFill>
                  <a:srgbClr val="A6A6A6"/>
                </a:solidFill>
              </a:rPr>
              <a:t>TWO</a:t>
            </a:r>
            <a:endParaRPr kumimoji="1" lang="en-US" altLang="zh-CN" sz="1400" dirty="0">
              <a:solidFill>
                <a:srgbClr val="A6A6A6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A6A6A6"/>
                </a:solidFill>
              </a:rPr>
              <a:t>工作是一种修行</a:t>
            </a:r>
            <a:endParaRPr kumimoji="1" lang="zh-CN" altLang="en-US" sz="1335" dirty="0">
              <a:solidFill>
                <a:srgbClr val="A6A6A6"/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918629" y="4714283"/>
            <a:ext cx="4752827" cy="14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因为中层是部门的高层管理层与基层员工之间的纽带、日常工作的管理者和生产活动的组织者。中层管理者是企业的中坚和脊梁，其重要性不容质疑。企业的发展壮大，需要管理干部的快速成长。 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endParaRPr kumimoji="1" lang="en-US" altLang="zh-CN" sz="1335" dirty="0">
              <a:solidFill>
                <a:srgbClr val="FFFFFF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090" y="4782726"/>
            <a:ext cx="705918" cy="705918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103537" y="3044081"/>
            <a:ext cx="5554213" cy="1230086"/>
          </a:xfrm>
          <a:prstGeom prst="rect">
            <a:avLst/>
          </a:prstGeom>
          <a:noFill/>
          <a:ln>
            <a:solidFill>
              <a:srgbClr val="2CBD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237" y="3277936"/>
            <a:ext cx="667065" cy="667065"/>
          </a:xfrm>
          <a:prstGeom prst="rect">
            <a:avLst/>
          </a:prstGeom>
        </p:spPr>
      </p:pic>
      <p:sp>
        <p:nvSpPr>
          <p:cNvPr id="86" name="矩形 85"/>
          <p:cNvSpPr/>
          <p:nvPr/>
        </p:nvSpPr>
        <p:spPr>
          <a:xfrm>
            <a:off x="6117243" y="4501215"/>
            <a:ext cx="5554213" cy="1528247"/>
          </a:xfrm>
          <a:prstGeom prst="rect">
            <a:avLst/>
          </a:prstGeom>
          <a:noFill/>
          <a:ln>
            <a:solidFill>
              <a:srgbClr val="2CBD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974" y="931940"/>
            <a:ext cx="3860040" cy="5926060"/>
          </a:xfrm>
          <a:prstGeom prst="rect">
            <a:avLst/>
          </a:prstGeom>
        </p:spPr>
      </p:pic>
      <p:graphicFrame>
        <p:nvGraphicFramePr>
          <p:cNvPr id="5" name="图表 4"/>
          <p:cNvGraphicFramePr/>
          <p:nvPr/>
        </p:nvGraphicFramePr>
        <p:xfrm>
          <a:off x="1910531" y="4229584"/>
          <a:ext cx="3635438" cy="2532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7" name="矩形 26"/>
          <p:cNvSpPr/>
          <p:nvPr/>
        </p:nvSpPr>
        <p:spPr>
          <a:xfrm>
            <a:off x="5839693" y="1846752"/>
            <a:ext cx="6096000" cy="11167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spcBef>
                <a:spcPts val="400"/>
              </a:spcBef>
              <a:spcAft>
                <a:spcPts val="60"/>
              </a:spcAft>
            </a:pPr>
            <a:r>
              <a:rPr lang="zh-CN" altLang="en-US" b="1" dirty="0">
                <a:solidFill>
                  <a:srgbClr val="FBC1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如果您要造就一个优秀的项目</a:t>
            </a:r>
            <a:endParaRPr lang="en-US" altLang="zh-CN" b="1" dirty="0">
              <a:solidFill>
                <a:srgbClr val="FBC1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30000"/>
              </a:lnSpc>
              <a:spcBef>
                <a:spcPts val="400"/>
              </a:spcBef>
              <a:spcAft>
                <a:spcPts val="60"/>
              </a:spcAft>
            </a:pPr>
            <a:r>
              <a:rPr lang="zh-CN" altLang="en-US" b="1" dirty="0">
                <a:solidFill>
                  <a:srgbClr val="FBC1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那么， 请您先学会打造强大的中层！</a:t>
            </a:r>
            <a:endParaRPr lang="zh-CN" altLang="en-US" b="1" dirty="0">
              <a:solidFill>
                <a:srgbClr val="FBC1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 flipV="1">
            <a:off x="794" y="5192485"/>
            <a:ext cx="12192000" cy="1665515"/>
          </a:xfrm>
          <a:prstGeom prst="rect">
            <a:avLst/>
          </a:prstGeom>
          <a:solidFill>
            <a:srgbClr val="1A1E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29" name="TextBox 155"/>
          <p:cNvSpPr txBox="1"/>
          <p:nvPr/>
        </p:nvSpPr>
        <p:spPr>
          <a:xfrm>
            <a:off x="351052" y="2705824"/>
            <a:ext cx="280492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1218565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我们努力前行</a:t>
            </a:r>
            <a:endParaRPr lang="zh-CN" altLang="en-US" sz="1865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</a:endParaRPr>
          </a:p>
        </p:txBody>
      </p:sp>
      <p:sp>
        <p:nvSpPr>
          <p:cNvPr id="31" name="TextBox 157"/>
          <p:cNvSpPr txBox="1"/>
          <p:nvPr/>
        </p:nvSpPr>
        <p:spPr>
          <a:xfrm>
            <a:off x="368254" y="3975519"/>
            <a:ext cx="280492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1218565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园区纷争不断</a:t>
            </a:r>
            <a:endParaRPr lang="zh-CN" altLang="en-US" sz="1865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</a:endParaRPr>
          </a:p>
        </p:txBody>
      </p:sp>
      <p:sp>
        <p:nvSpPr>
          <p:cNvPr id="33" name="TextBox 159"/>
          <p:cNvSpPr txBox="1"/>
          <p:nvPr/>
        </p:nvSpPr>
        <p:spPr>
          <a:xfrm>
            <a:off x="8938447" y="2631411"/>
            <a:ext cx="280492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1218565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业主提心吊胆</a:t>
            </a:r>
            <a:endParaRPr lang="zh-CN" altLang="en-US" sz="1865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</a:endParaRPr>
          </a:p>
        </p:txBody>
      </p:sp>
      <p:sp>
        <p:nvSpPr>
          <p:cNvPr id="35" name="TextBox 161"/>
          <p:cNvSpPr txBox="1"/>
          <p:nvPr/>
        </p:nvSpPr>
        <p:spPr>
          <a:xfrm>
            <a:off x="8938447" y="3949088"/>
            <a:ext cx="280492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1218565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我们有所感悟</a:t>
            </a:r>
            <a:endParaRPr lang="zh-CN" altLang="en-US" sz="1865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</a:endParaRPr>
          </a:p>
        </p:txBody>
      </p:sp>
      <p:grpSp>
        <p:nvGrpSpPr>
          <p:cNvPr id="36" name="组合 79"/>
          <p:cNvGrpSpPr/>
          <p:nvPr/>
        </p:nvGrpSpPr>
        <p:grpSpPr>
          <a:xfrm>
            <a:off x="4422810" y="1261482"/>
            <a:ext cx="3402176" cy="5047839"/>
            <a:chOff x="539552" y="1090127"/>
            <a:chExt cx="2551632" cy="3785879"/>
          </a:xfrm>
        </p:grpSpPr>
        <p:pic>
          <p:nvPicPr>
            <p:cNvPr id="37" name="Picture 2" descr="C:\Documents and Settings\Administrator\桌面\高清配图\高清图片01\21.jpg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52" t="405" r="31224" b="1"/>
            <a:stretch>
              <a:fillRect/>
            </a:stretch>
          </p:blipFill>
          <p:spPr bwMode="auto">
            <a:xfrm>
              <a:off x="671252" y="1432719"/>
              <a:ext cx="2288232" cy="3227263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 w="38100">
              <a:noFill/>
            </a:ln>
            <a:effectLst/>
          </p:spPr>
        </p:pic>
        <p:pic>
          <p:nvPicPr>
            <p:cNvPr id="38" name="Picture 3" descr="C:\Documents and Settings\Administrator\桌面\ipad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090127"/>
              <a:ext cx="2551632" cy="378587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6" name="矩形 55"/>
          <p:cNvSpPr/>
          <p:nvPr/>
        </p:nvSpPr>
        <p:spPr>
          <a:xfrm flipV="1">
            <a:off x="9447166" y="826960"/>
            <a:ext cx="893745" cy="60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915628" y="78307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1A1E21"/>
                </a:solidFill>
              </a:rPr>
              <a:t>CONTENTS</a:t>
            </a:r>
            <a:endParaRPr kumimoji="1" lang="en-US" altLang="zh-CN" sz="1335" dirty="0">
              <a:solidFill>
                <a:srgbClr val="1A1E21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1A1E21"/>
                </a:solidFill>
              </a:rPr>
              <a:t>目录</a:t>
            </a:r>
            <a:endParaRPr kumimoji="1" lang="zh-CN" altLang="en-US" sz="1335" dirty="0">
              <a:solidFill>
                <a:srgbClr val="1A1E21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196371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0597815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1A1E21"/>
                </a:solidFill>
              </a:rPr>
              <a:t>PART</a:t>
            </a:r>
            <a:r>
              <a:rPr kumimoji="1" lang="zh-CN" altLang="en-US" sz="1335" dirty="0">
                <a:solidFill>
                  <a:srgbClr val="1A1E21"/>
                </a:solidFill>
              </a:rPr>
              <a:t> </a:t>
            </a:r>
            <a:r>
              <a:rPr kumimoji="1" lang="en-US" altLang="zh-CN" sz="1335" dirty="0">
                <a:solidFill>
                  <a:srgbClr val="1A1E21"/>
                </a:solidFill>
              </a:rPr>
              <a:t>TWO</a:t>
            </a:r>
            <a:endParaRPr kumimoji="1" lang="en-US" altLang="zh-CN" sz="1335" dirty="0">
              <a:solidFill>
                <a:srgbClr val="1A1E21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1A1E21"/>
                </a:solidFill>
              </a:rPr>
              <a:t>工作是一种修行</a:t>
            </a:r>
            <a:endParaRPr kumimoji="1" lang="zh-CN" altLang="en-US" sz="1335" dirty="0">
              <a:solidFill>
                <a:srgbClr val="1A1E2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89386" y="1730628"/>
            <a:ext cx="3060000" cy="4104000"/>
          </a:xfrm>
          <a:prstGeom prst="rect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549" r="9920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0182" y="2271293"/>
            <a:ext cx="2970162" cy="291501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662606" y="2706456"/>
            <a:ext cx="1162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3A1C"/>
                </a:solidFill>
              </a:rPr>
              <a:t>year</a:t>
            </a:r>
            <a:endParaRPr lang="zh-CN" altLang="en-US" dirty="0">
              <a:solidFill>
                <a:srgbClr val="E73A1C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0" y="467728"/>
            <a:ext cx="2174789" cy="607310"/>
            <a:chOff x="0" y="467728"/>
            <a:chExt cx="2174789" cy="607310"/>
          </a:xfrm>
        </p:grpSpPr>
        <p:sp>
          <p:nvSpPr>
            <p:cNvPr id="20" name="矩形 19"/>
            <p:cNvSpPr/>
            <p:nvPr/>
          </p:nvSpPr>
          <p:spPr>
            <a:xfrm>
              <a:off x="0" y="469557"/>
              <a:ext cx="2174789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055321" y="564257"/>
              <a:ext cx="84510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600" dirty="0">
                  <a:solidFill>
                    <a:srgbClr val="324444"/>
                  </a:solidFill>
                </a:rPr>
                <a:t>XX</a:t>
              </a:r>
              <a:r>
                <a:rPr kumimoji="1" lang="zh-CN" altLang="en-US" sz="1600" dirty="0">
                  <a:solidFill>
                    <a:srgbClr val="324444"/>
                  </a:solidFill>
                </a:rPr>
                <a:t>新城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62732" y="512177"/>
              <a:ext cx="697627" cy="452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2000" dirty="0">
                  <a:solidFill>
                    <a:schemeClr val="bg1"/>
                  </a:solidFill>
                </a:rPr>
                <a:t>概述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4951" y="2689213"/>
            <a:ext cx="410803" cy="41080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7725" y="3949902"/>
            <a:ext cx="558363" cy="44669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4951" y="3979398"/>
            <a:ext cx="433402" cy="43340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1174" y="2686717"/>
            <a:ext cx="404054" cy="404054"/>
          </a:xfrm>
          <a:prstGeom prst="rect">
            <a:avLst/>
          </a:prstGeom>
        </p:spPr>
      </p:pic>
      <p:sp>
        <p:nvSpPr>
          <p:cNvPr id="51" name="椭圆 50"/>
          <p:cNvSpPr/>
          <p:nvPr/>
        </p:nvSpPr>
        <p:spPr>
          <a:xfrm>
            <a:off x="3262999" y="2560812"/>
            <a:ext cx="666172" cy="666172"/>
          </a:xfrm>
          <a:prstGeom prst="ellipse">
            <a:avLst/>
          </a:prstGeom>
          <a:noFill/>
          <a:ln>
            <a:solidFill>
              <a:srgbClr val="32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3240488" y="3840161"/>
            <a:ext cx="666172" cy="666172"/>
          </a:xfrm>
          <a:prstGeom prst="ellipse">
            <a:avLst/>
          </a:prstGeom>
          <a:noFill/>
          <a:ln>
            <a:solidFill>
              <a:srgbClr val="32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8272275" y="2552268"/>
            <a:ext cx="666172" cy="666172"/>
          </a:xfrm>
          <a:prstGeom prst="ellipse">
            <a:avLst/>
          </a:prstGeom>
          <a:noFill/>
          <a:ln>
            <a:solidFill>
              <a:srgbClr val="32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8296538" y="3840161"/>
            <a:ext cx="666172" cy="666172"/>
          </a:xfrm>
          <a:prstGeom prst="ellipse">
            <a:avLst/>
          </a:prstGeom>
          <a:noFill/>
          <a:ln>
            <a:solidFill>
              <a:srgbClr val="32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 flipV="1">
            <a:off x="9191444" y="853565"/>
            <a:ext cx="1148326" cy="60959"/>
          </a:xfrm>
          <a:prstGeom prst="rect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33562" y="74433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65000"/>
                  </a:schemeClr>
                </a:solidFill>
              </a:rPr>
              <a:t>CONTENTS</a:t>
            </a:r>
            <a:endParaRPr kumimoji="1" lang="en-US" altLang="zh-CN" sz="1335" dirty="0">
              <a:solidFill>
                <a:schemeClr val="bg1">
                  <a:lumMod val="65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65000"/>
                  </a:schemeClr>
                </a:solidFill>
              </a:rPr>
              <a:t>目录</a:t>
            </a:r>
            <a:endParaRPr kumimoji="1" lang="zh-CN" altLang="en-US" sz="1335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29" name="直线连接符 28"/>
          <p:cNvCxnSpPr/>
          <p:nvPr/>
        </p:nvCxnSpPr>
        <p:spPr>
          <a:xfrm>
            <a:off x="1793685" y="2883823"/>
            <a:ext cx="8712000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2843228" y="2478544"/>
            <a:ext cx="931123" cy="931123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200" dirty="0"/>
              <a:t>1</a:t>
            </a:r>
            <a:endParaRPr kumimoji="1" lang="zh-CN" altLang="en-US" sz="3200" dirty="0"/>
          </a:p>
        </p:txBody>
      </p:sp>
      <p:sp>
        <p:nvSpPr>
          <p:cNvPr id="17" name="椭圆 16"/>
          <p:cNvSpPr/>
          <p:nvPr/>
        </p:nvSpPr>
        <p:spPr>
          <a:xfrm>
            <a:off x="4409313" y="2425920"/>
            <a:ext cx="931123" cy="931123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200" dirty="0"/>
              <a:t>2</a:t>
            </a:r>
            <a:endParaRPr kumimoji="1" lang="zh-CN" altLang="en-US" sz="3200" dirty="0"/>
          </a:p>
        </p:txBody>
      </p:sp>
      <p:sp>
        <p:nvSpPr>
          <p:cNvPr id="19" name="椭圆 18"/>
          <p:cNvSpPr/>
          <p:nvPr/>
        </p:nvSpPr>
        <p:spPr>
          <a:xfrm>
            <a:off x="8893927" y="2451613"/>
            <a:ext cx="931123" cy="931123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200" dirty="0"/>
              <a:t>5</a:t>
            </a:r>
            <a:endParaRPr kumimoji="1" lang="zh-CN" altLang="en-US" sz="3200" dirty="0"/>
          </a:p>
        </p:txBody>
      </p:sp>
      <p:sp>
        <p:nvSpPr>
          <p:cNvPr id="20" name="椭圆 19"/>
          <p:cNvSpPr/>
          <p:nvPr/>
        </p:nvSpPr>
        <p:spPr>
          <a:xfrm>
            <a:off x="7437311" y="2457809"/>
            <a:ext cx="931123" cy="931123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200" dirty="0"/>
              <a:t>4</a:t>
            </a:r>
            <a:endParaRPr kumimoji="1" lang="zh-CN" altLang="en-US" sz="3200" dirty="0"/>
          </a:p>
        </p:txBody>
      </p:sp>
      <p:sp>
        <p:nvSpPr>
          <p:cNvPr id="21" name="椭圆 20"/>
          <p:cNvSpPr/>
          <p:nvPr/>
        </p:nvSpPr>
        <p:spPr>
          <a:xfrm>
            <a:off x="5940863" y="2457809"/>
            <a:ext cx="931123" cy="931123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200" dirty="0"/>
              <a:t>3</a:t>
            </a:r>
            <a:endParaRPr kumimoji="1" lang="zh-CN" altLang="en-US" sz="3200" dirty="0"/>
          </a:p>
        </p:txBody>
      </p:sp>
      <p:sp>
        <p:nvSpPr>
          <p:cNvPr id="40" name="椭圆 39"/>
          <p:cNvSpPr/>
          <p:nvPr/>
        </p:nvSpPr>
        <p:spPr>
          <a:xfrm>
            <a:off x="3767792" y="2145194"/>
            <a:ext cx="548239" cy="548239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1" name="椭圆 40"/>
          <p:cNvSpPr/>
          <p:nvPr/>
        </p:nvSpPr>
        <p:spPr>
          <a:xfrm>
            <a:off x="10493814" y="2710374"/>
            <a:ext cx="413600" cy="413600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2" name="椭圆 41"/>
          <p:cNvSpPr/>
          <p:nvPr/>
        </p:nvSpPr>
        <p:spPr>
          <a:xfrm>
            <a:off x="5635144" y="3409667"/>
            <a:ext cx="282175" cy="282175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3" name="椭圆 42"/>
          <p:cNvSpPr/>
          <p:nvPr/>
        </p:nvSpPr>
        <p:spPr>
          <a:xfrm>
            <a:off x="7053908" y="2269516"/>
            <a:ext cx="282175" cy="282175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4" name="椭圆 43"/>
          <p:cNvSpPr/>
          <p:nvPr/>
        </p:nvSpPr>
        <p:spPr>
          <a:xfrm>
            <a:off x="8370028" y="3382736"/>
            <a:ext cx="282175" cy="282175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5" name="椭圆 44"/>
          <p:cNvSpPr/>
          <p:nvPr/>
        </p:nvSpPr>
        <p:spPr>
          <a:xfrm>
            <a:off x="1579098" y="2588972"/>
            <a:ext cx="570410" cy="570410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6" name="椭圆 45"/>
          <p:cNvSpPr/>
          <p:nvPr/>
        </p:nvSpPr>
        <p:spPr>
          <a:xfrm>
            <a:off x="8531151" y="3763385"/>
            <a:ext cx="167400" cy="16740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7" name="椭圆 46"/>
          <p:cNvSpPr/>
          <p:nvPr/>
        </p:nvSpPr>
        <p:spPr>
          <a:xfrm>
            <a:off x="3755523" y="1800763"/>
            <a:ext cx="206800" cy="20680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8" name="椭圆 47"/>
          <p:cNvSpPr/>
          <p:nvPr/>
        </p:nvSpPr>
        <p:spPr>
          <a:xfrm>
            <a:off x="10475358" y="2415560"/>
            <a:ext cx="94182" cy="9418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9" name="椭圆 48"/>
          <p:cNvSpPr/>
          <p:nvPr/>
        </p:nvSpPr>
        <p:spPr>
          <a:xfrm>
            <a:off x="2433177" y="2494790"/>
            <a:ext cx="94182" cy="9418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1" name="椭圆 50"/>
          <p:cNvSpPr/>
          <p:nvPr/>
        </p:nvSpPr>
        <p:spPr>
          <a:xfrm>
            <a:off x="8260798" y="2129177"/>
            <a:ext cx="94182" cy="9418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2" name="椭圆 51"/>
          <p:cNvSpPr/>
          <p:nvPr/>
        </p:nvSpPr>
        <p:spPr>
          <a:xfrm>
            <a:off x="5933685" y="3823883"/>
            <a:ext cx="94182" cy="9418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3" name="椭圆 52"/>
          <p:cNvSpPr/>
          <p:nvPr/>
        </p:nvSpPr>
        <p:spPr>
          <a:xfrm>
            <a:off x="6066908" y="4161500"/>
            <a:ext cx="174532" cy="17453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4" name="椭圆 53"/>
          <p:cNvSpPr/>
          <p:nvPr/>
        </p:nvSpPr>
        <p:spPr>
          <a:xfrm>
            <a:off x="8123189" y="4087746"/>
            <a:ext cx="94182" cy="9418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7" name="文本框 76"/>
          <p:cNvSpPr txBox="1"/>
          <p:nvPr/>
        </p:nvSpPr>
        <p:spPr>
          <a:xfrm>
            <a:off x="9072949" y="67831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10458265" y="41776"/>
            <a:ext cx="1385316" cy="63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A6A6A6"/>
                </a:solidFill>
              </a:rPr>
              <a:t>PART</a:t>
            </a:r>
            <a:r>
              <a:rPr kumimoji="1" lang="zh-CN" altLang="en-US" sz="1400" dirty="0">
                <a:solidFill>
                  <a:srgbClr val="A6A6A6"/>
                </a:solidFill>
              </a:rPr>
              <a:t> </a:t>
            </a:r>
            <a:r>
              <a:rPr kumimoji="1" lang="en-US" altLang="zh-CN" sz="1400" dirty="0">
                <a:solidFill>
                  <a:srgbClr val="A6A6A6"/>
                </a:solidFill>
              </a:rPr>
              <a:t>TWO</a:t>
            </a:r>
            <a:endParaRPr kumimoji="1" lang="en-US" altLang="zh-CN" sz="1400" dirty="0">
              <a:solidFill>
                <a:srgbClr val="A6A6A6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A6A6A6"/>
                </a:solidFill>
              </a:rPr>
              <a:t>工作是一种修行</a:t>
            </a:r>
            <a:endParaRPr kumimoji="1" lang="zh-CN" altLang="en-US" sz="1335" dirty="0">
              <a:solidFill>
                <a:srgbClr val="A6A6A6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0" y="467728"/>
            <a:ext cx="2174789" cy="607310"/>
            <a:chOff x="0" y="467728"/>
            <a:chExt cx="2174789" cy="607310"/>
          </a:xfrm>
        </p:grpSpPr>
        <p:sp>
          <p:nvSpPr>
            <p:cNvPr id="63" name="矩形 62"/>
            <p:cNvSpPr/>
            <p:nvPr/>
          </p:nvSpPr>
          <p:spPr>
            <a:xfrm>
              <a:off x="0" y="469557"/>
              <a:ext cx="2174789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1055321" y="564257"/>
              <a:ext cx="84510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600" dirty="0">
                  <a:solidFill>
                    <a:srgbClr val="324444"/>
                  </a:solidFill>
                </a:rPr>
                <a:t>XX</a:t>
              </a:r>
              <a:r>
                <a:rPr kumimoji="1" lang="zh-CN" altLang="en-US" sz="1600" dirty="0">
                  <a:solidFill>
                    <a:srgbClr val="324444"/>
                  </a:solidFill>
                </a:rPr>
                <a:t>新城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62732" y="512177"/>
              <a:ext cx="697627" cy="452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2000" dirty="0">
                  <a:solidFill>
                    <a:schemeClr val="bg1"/>
                  </a:solidFill>
                </a:rPr>
                <a:t>起因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2825696" y="3523823"/>
            <a:ext cx="984693" cy="30151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75148" y="2032227"/>
            <a:ext cx="98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2CBD94"/>
                </a:solidFill>
              </a:rPr>
              <a:t>开始</a:t>
            </a:r>
            <a:endParaRPr lang="zh-CN" altLang="en-US" sz="1800" dirty="0">
              <a:solidFill>
                <a:srgbClr val="2CBD94"/>
              </a:solidFill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599439" y="2011156"/>
            <a:ext cx="98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2CBD94"/>
                </a:solidFill>
              </a:rPr>
              <a:t>发展</a:t>
            </a:r>
            <a:endParaRPr lang="zh-CN" altLang="en-US" sz="1800" dirty="0">
              <a:solidFill>
                <a:srgbClr val="2CBD94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111430" y="1990085"/>
            <a:ext cx="98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2CBD94"/>
                </a:solidFill>
              </a:rPr>
              <a:t>蔓延</a:t>
            </a:r>
            <a:endParaRPr lang="zh-CN" altLang="en-US" sz="1800" dirty="0">
              <a:solidFill>
                <a:srgbClr val="2CBD94"/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7623682" y="2006515"/>
            <a:ext cx="98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2CBD94"/>
                </a:solidFill>
              </a:rPr>
              <a:t>升级</a:t>
            </a:r>
            <a:endParaRPr lang="zh-CN" altLang="en-US" sz="1800" dirty="0">
              <a:solidFill>
                <a:srgbClr val="2CBD94"/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072949" y="2009272"/>
            <a:ext cx="98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2CBD94"/>
                </a:solidFill>
              </a:rPr>
              <a:t>平稳</a:t>
            </a:r>
            <a:endParaRPr lang="zh-CN" altLang="en-US" sz="1800" dirty="0">
              <a:solidFill>
                <a:srgbClr val="2CBD94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382527" y="3523823"/>
            <a:ext cx="984693" cy="30151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939358" y="3523823"/>
            <a:ext cx="984693" cy="30151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496189" y="3523823"/>
            <a:ext cx="984693" cy="30151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942166" y="3523823"/>
            <a:ext cx="984693" cy="30151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 flipV="1">
            <a:off x="9191444" y="853565"/>
            <a:ext cx="1148326" cy="60959"/>
          </a:xfrm>
          <a:prstGeom prst="rect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33562" y="74433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65000"/>
                  </a:schemeClr>
                </a:solidFill>
              </a:rPr>
              <a:t>CONTENTS</a:t>
            </a:r>
            <a:endParaRPr kumimoji="1" lang="en-US" altLang="zh-CN" sz="1335" dirty="0">
              <a:solidFill>
                <a:schemeClr val="bg1">
                  <a:lumMod val="65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65000"/>
                  </a:schemeClr>
                </a:solidFill>
              </a:rPr>
              <a:t>目录</a:t>
            </a:r>
            <a:endParaRPr kumimoji="1" lang="zh-CN" altLang="en-US" sz="1335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57" name="组 56"/>
          <p:cNvGrpSpPr/>
          <p:nvPr/>
        </p:nvGrpSpPr>
        <p:grpSpPr>
          <a:xfrm>
            <a:off x="6219893" y="1411695"/>
            <a:ext cx="5164034" cy="4975687"/>
            <a:chOff x="542706" y="711430"/>
            <a:chExt cx="4285722" cy="4129410"/>
          </a:xfrm>
        </p:grpSpPr>
        <p:cxnSp>
          <p:nvCxnSpPr>
            <p:cNvPr id="70" name="直线连接符 25"/>
            <p:cNvCxnSpPr/>
            <p:nvPr/>
          </p:nvCxnSpPr>
          <p:spPr>
            <a:xfrm>
              <a:off x="2661289" y="3248686"/>
              <a:ext cx="0" cy="1196309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/>
            <p:cNvCxnSpPr/>
            <p:nvPr/>
          </p:nvCxnSpPr>
          <p:spPr>
            <a:xfrm>
              <a:off x="1856852" y="1663829"/>
              <a:ext cx="545539" cy="765961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/>
            <p:cNvCxnSpPr/>
            <p:nvPr/>
          </p:nvCxnSpPr>
          <p:spPr>
            <a:xfrm>
              <a:off x="2772990" y="1339154"/>
              <a:ext cx="0" cy="1196309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/>
            <p:cNvCxnSpPr/>
            <p:nvPr/>
          </p:nvCxnSpPr>
          <p:spPr>
            <a:xfrm>
              <a:off x="1315461" y="2860924"/>
              <a:ext cx="699483" cy="0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/>
            <p:cNvCxnSpPr/>
            <p:nvPr/>
          </p:nvCxnSpPr>
          <p:spPr>
            <a:xfrm flipV="1">
              <a:off x="3045254" y="1824121"/>
              <a:ext cx="852167" cy="863581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/>
            <p:cNvCxnSpPr/>
            <p:nvPr/>
          </p:nvCxnSpPr>
          <p:spPr>
            <a:xfrm flipV="1">
              <a:off x="1724304" y="3202545"/>
              <a:ext cx="548194" cy="651799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/>
            <p:cNvCxnSpPr/>
            <p:nvPr/>
          </p:nvCxnSpPr>
          <p:spPr>
            <a:xfrm flipH="1" flipV="1">
              <a:off x="2937831" y="3078506"/>
              <a:ext cx="835617" cy="775838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298660" y="1051365"/>
              <a:ext cx="772755" cy="772755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200" dirty="0"/>
                <a:t>1</a:t>
              </a:r>
              <a:endParaRPr kumimoji="1" lang="zh-CN" altLang="en-US" sz="3200" dirty="0"/>
            </a:p>
          </p:txBody>
        </p:sp>
        <p:sp>
          <p:nvSpPr>
            <p:cNvPr id="17" name="椭圆 16"/>
            <p:cNvSpPr/>
            <p:nvPr/>
          </p:nvSpPr>
          <p:spPr>
            <a:xfrm>
              <a:off x="2379604" y="711430"/>
              <a:ext cx="772755" cy="772755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200" dirty="0"/>
                <a:t>2</a:t>
              </a:r>
              <a:endParaRPr kumimoji="1" lang="zh-CN" altLang="en-US" sz="3200" dirty="0"/>
            </a:p>
          </p:txBody>
        </p:sp>
        <p:sp>
          <p:nvSpPr>
            <p:cNvPr id="18" name="椭圆 17"/>
            <p:cNvSpPr/>
            <p:nvPr/>
          </p:nvSpPr>
          <p:spPr>
            <a:xfrm>
              <a:off x="2272499" y="4068085"/>
              <a:ext cx="772755" cy="772755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200" dirty="0"/>
                <a:t>6</a:t>
              </a:r>
              <a:endParaRPr kumimoji="1" lang="zh-CN" altLang="en-US" sz="3200" dirty="0"/>
            </a:p>
          </p:txBody>
        </p:sp>
        <p:sp>
          <p:nvSpPr>
            <p:cNvPr id="19" name="椭圆 18"/>
            <p:cNvSpPr/>
            <p:nvPr/>
          </p:nvSpPr>
          <p:spPr>
            <a:xfrm>
              <a:off x="3476403" y="3539902"/>
              <a:ext cx="772755" cy="772755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200" dirty="0"/>
                <a:t>5</a:t>
              </a:r>
              <a:endParaRPr kumimoji="1" lang="zh-CN" altLang="en-US" sz="3200" dirty="0"/>
            </a:p>
          </p:txBody>
        </p:sp>
        <p:sp>
          <p:nvSpPr>
            <p:cNvPr id="21" name="椭圆 20"/>
            <p:cNvSpPr/>
            <p:nvPr/>
          </p:nvSpPr>
          <p:spPr>
            <a:xfrm>
              <a:off x="3632868" y="1215882"/>
              <a:ext cx="772755" cy="772755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4400" b="1" dirty="0">
                  <a:solidFill>
                    <a:srgbClr val="FBC117"/>
                  </a:solidFill>
                </a:rPr>
                <a:t>3</a:t>
              </a:r>
              <a:endParaRPr kumimoji="1" lang="zh-CN" altLang="en-US" sz="4400" b="1" dirty="0">
                <a:solidFill>
                  <a:srgbClr val="FBC117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431341" y="2113185"/>
              <a:ext cx="454993" cy="454993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41" name="椭圆 40"/>
            <p:cNvSpPr/>
            <p:nvPr/>
          </p:nvSpPr>
          <p:spPr>
            <a:xfrm>
              <a:off x="2402392" y="1827336"/>
              <a:ext cx="343254" cy="343254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42" name="椭圆 41"/>
            <p:cNvSpPr/>
            <p:nvPr/>
          </p:nvSpPr>
          <p:spPr>
            <a:xfrm>
              <a:off x="2335361" y="3384829"/>
              <a:ext cx="234182" cy="234182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3476403" y="3150647"/>
              <a:ext cx="234182" cy="234182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44" name="椭圆 43"/>
            <p:cNvSpPr/>
            <p:nvPr/>
          </p:nvSpPr>
          <p:spPr>
            <a:xfrm>
              <a:off x="1586932" y="3033911"/>
              <a:ext cx="234182" cy="234182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45" name="椭圆 44"/>
            <p:cNvSpPr/>
            <p:nvPr/>
          </p:nvSpPr>
          <p:spPr>
            <a:xfrm>
              <a:off x="3160442" y="2133270"/>
              <a:ext cx="473393" cy="473393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cxnSp>
          <p:nvCxnSpPr>
            <p:cNvPr id="69" name="直线连接符 28"/>
            <p:cNvCxnSpPr/>
            <p:nvPr/>
          </p:nvCxnSpPr>
          <p:spPr>
            <a:xfrm>
              <a:off x="3368792" y="2815684"/>
              <a:ext cx="699483" cy="0"/>
            </a:xfrm>
            <a:prstGeom prst="line">
              <a:avLst/>
            </a:prstGeom>
            <a:ln w="127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椭圆 45"/>
            <p:cNvSpPr/>
            <p:nvPr/>
          </p:nvSpPr>
          <p:spPr>
            <a:xfrm>
              <a:off x="1720651" y="3349818"/>
              <a:ext cx="138928" cy="138928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47" name="椭圆 46"/>
            <p:cNvSpPr/>
            <p:nvPr/>
          </p:nvSpPr>
          <p:spPr>
            <a:xfrm>
              <a:off x="1421158" y="1827336"/>
              <a:ext cx="171627" cy="171627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48" name="椭圆 47"/>
            <p:cNvSpPr/>
            <p:nvPr/>
          </p:nvSpPr>
          <p:spPr>
            <a:xfrm>
              <a:off x="3040136" y="1843454"/>
              <a:ext cx="78163" cy="78163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49" name="椭圆 48"/>
            <p:cNvSpPr/>
            <p:nvPr/>
          </p:nvSpPr>
          <p:spPr>
            <a:xfrm>
              <a:off x="3671503" y="2074103"/>
              <a:ext cx="78163" cy="78163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50" name="椭圆 49"/>
            <p:cNvSpPr/>
            <p:nvPr/>
          </p:nvSpPr>
          <p:spPr>
            <a:xfrm>
              <a:off x="622283" y="2325161"/>
              <a:ext cx="78163" cy="78163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51" name="椭圆 50"/>
            <p:cNvSpPr/>
            <p:nvPr/>
          </p:nvSpPr>
          <p:spPr>
            <a:xfrm>
              <a:off x="4457153" y="3310736"/>
              <a:ext cx="78163" cy="78163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2583125" y="3728594"/>
              <a:ext cx="78163" cy="78163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53" name="椭圆 52"/>
            <p:cNvSpPr/>
            <p:nvPr/>
          </p:nvSpPr>
          <p:spPr>
            <a:xfrm>
              <a:off x="2983581" y="3750684"/>
              <a:ext cx="144847" cy="144847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54" name="椭圆 53"/>
            <p:cNvSpPr/>
            <p:nvPr/>
          </p:nvSpPr>
          <p:spPr>
            <a:xfrm>
              <a:off x="1382076" y="3619011"/>
              <a:ext cx="78163" cy="78163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67" name="椭圆 66"/>
            <p:cNvSpPr/>
            <p:nvPr/>
          </p:nvSpPr>
          <p:spPr>
            <a:xfrm>
              <a:off x="1145829" y="3610312"/>
              <a:ext cx="772755" cy="772755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200" dirty="0"/>
                <a:t>7</a:t>
              </a:r>
              <a:endParaRPr kumimoji="1" lang="zh-CN" altLang="en-US" sz="3200" dirty="0"/>
            </a:p>
          </p:txBody>
        </p:sp>
        <p:sp>
          <p:nvSpPr>
            <p:cNvPr id="68" name="椭圆 67"/>
            <p:cNvSpPr/>
            <p:nvPr/>
          </p:nvSpPr>
          <p:spPr>
            <a:xfrm>
              <a:off x="542706" y="2479589"/>
              <a:ext cx="772755" cy="772755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200" dirty="0"/>
                <a:t>6</a:t>
              </a:r>
              <a:endParaRPr kumimoji="1" lang="zh-CN" altLang="en-US" sz="3200" dirty="0"/>
            </a:p>
          </p:txBody>
        </p:sp>
        <p:sp>
          <p:nvSpPr>
            <p:cNvPr id="3" name="矩形 2"/>
            <p:cNvSpPr/>
            <p:nvPr/>
          </p:nvSpPr>
          <p:spPr>
            <a:xfrm>
              <a:off x="1859579" y="2364243"/>
              <a:ext cx="1578403" cy="903850"/>
            </a:xfrm>
            <a:custGeom>
              <a:avLst/>
              <a:gdLst/>
              <a:ahLst/>
              <a:cxnLst/>
              <a:rect l="l" t="t" r="r" b="b"/>
              <a:pathLst>
                <a:path w="3421550" h="1763487">
                  <a:moveTo>
                    <a:pt x="1328648" y="0"/>
                  </a:moveTo>
                  <a:cubicBezTo>
                    <a:pt x="1584363" y="0"/>
                    <a:pt x="1809817" y="129561"/>
                    <a:pt x="1942948" y="326620"/>
                  </a:cubicBezTo>
                  <a:lnTo>
                    <a:pt x="1955795" y="350289"/>
                  </a:lnTo>
                  <a:lnTo>
                    <a:pt x="1961105" y="345908"/>
                  </a:lnTo>
                  <a:cubicBezTo>
                    <a:pt x="2042399" y="290987"/>
                    <a:pt x="2140401" y="258918"/>
                    <a:pt x="2245892" y="258918"/>
                  </a:cubicBezTo>
                  <a:cubicBezTo>
                    <a:pt x="2456875" y="258918"/>
                    <a:pt x="2637898" y="387194"/>
                    <a:pt x="2715222" y="570011"/>
                  </a:cubicBezTo>
                  <a:lnTo>
                    <a:pt x="2724181" y="598872"/>
                  </a:lnTo>
                  <a:lnTo>
                    <a:pt x="2833721" y="587829"/>
                  </a:lnTo>
                  <a:cubicBezTo>
                    <a:pt x="3158370" y="587829"/>
                    <a:pt x="3421550" y="851009"/>
                    <a:pt x="3421550" y="1175658"/>
                  </a:cubicBezTo>
                  <a:cubicBezTo>
                    <a:pt x="3421550" y="1500307"/>
                    <a:pt x="3158370" y="1763487"/>
                    <a:pt x="2833721" y="1763487"/>
                  </a:cubicBezTo>
                  <a:lnTo>
                    <a:pt x="2833711" y="1763486"/>
                  </a:lnTo>
                  <a:lnTo>
                    <a:pt x="629716" y="1763486"/>
                  </a:lnTo>
                  <a:lnTo>
                    <a:pt x="629716" y="1759265"/>
                  </a:lnTo>
                  <a:lnTo>
                    <a:pt x="587829" y="1763487"/>
                  </a:lnTo>
                  <a:cubicBezTo>
                    <a:pt x="263180" y="1763487"/>
                    <a:pt x="0" y="1500307"/>
                    <a:pt x="0" y="1175658"/>
                  </a:cubicBezTo>
                  <a:cubicBezTo>
                    <a:pt x="0" y="851009"/>
                    <a:pt x="263180" y="587829"/>
                    <a:pt x="587829" y="587829"/>
                  </a:cubicBezTo>
                  <a:lnTo>
                    <a:pt x="603652" y="589026"/>
                  </a:lnTo>
                  <a:lnTo>
                    <a:pt x="646045" y="452459"/>
                  </a:lnTo>
                  <a:cubicBezTo>
                    <a:pt x="758508" y="186568"/>
                    <a:pt x="1021790" y="0"/>
                    <a:pt x="1328648" y="0"/>
                  </a:cubicBezTo>
                  <a:close/>
                </a:path>
              </a:pathLst>
            </a:custGeom>
            <a:solidFill>
              <a:srgbClr val="2CBD94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20" name="椭圆 19"/>
            <p:cNvSpPr/>
            <p:nvPr/>
          </p:nvSpPr>
          <p:spPr>
            <a:xfrm>
              <a:off x="4055673" y="2377892"/>
              <a:ext cx="772755" cy="772755"/>
            </a:xfrm>
            <a:prstGeom prst="ellipse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200" dirty="0"/>
                <a:t>4</a:t>
              </a:r>
              <a:endParaRPr kumimoji="1" lang="zh-CN" altLang="en-US" sz="3200" dirty="0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764098" y="2898828"/>
            <a:ext cx="1187560" cy="33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441550" y="2898828"/>
            <a:ext cx="322547" cy="322547"/>
          </a:xfrm>
          <a:prstGeom prst="ellipse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rgbClr val="324444"/>
                </a:solidFill>
              </a:rPr>
              <a:t>1</a:t>
            </a:r>
            <a:endParaRPr kumimoji="1" lang="zh-CN" altLang="en-US" sz="1800" dirty="0">
              <a:solidFill>
                <a:srgbClr val="324444"/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9072949" y="67831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10458265" y="41776"/>
            <a:ext cx="1385316" cy="63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A6A6A6"/>
                </a:solidFill>
              </a:rPr>
              <a:t>PART</a:t>
            </a:r>
            <a:r>
              <a:rPr kumimoji="1" lang="zh-CN" altLang="en-US" sz="1400" dirty="0">
                <a:solidFill>
                  <a:srgbClr val="A6A6A6"/>
                </a:solidFill>
              </a:rPr>
              <a:t> </a:t>
            </a:r>
            <a:r>
              <a:rPr kumimoji="1" lang="en-US" altLang="zh-CN" sz="1400" dirty="0">
                <a:solidFill>
                  <a:srgbClr val="A6A6A6"/>
                </a:solidFill>
              </a:rPr>
              <a:t>TWO</a:t>
            </a:r>
            <a:endParaRPr kumimoji="1" lang="en-US" altLang="zh-CN" sz="1400" dirty="0">
              <a:solidFill>
                <a:srgbClr val="A6A6A6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A6A6A6"/>
                </a:solidFill>
              </a:rPr>
              <a:t>工作是一种修行</a:t>
            </a:r>
            <a:endParaRPr kumimoji="1" lang="zh-CN" altLang="en-US" sz="1335" dirty="0">
              <a:solidFill>
                <a:srgbClr val="A6A6A6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0" y="467728"/>
            <a:ext cx="2174789" cy="607310"/>
            <a:chOff x="0" y="467728"/>
            <a:chExt cx="2174789" cy="607310"/>
          </a:xfrm>
        </p:grpSpPr>
        <p:sp>
          <p:nvSpPr>
            <p:cNvPr id="63" name="矩形 62"/>
            <p:cNvSpPr/>
            <p:nvPr/>
          </p:nvSpPr>
          <p:spPr>
            <a:xfrm>
              <a:off x="0" y="469557"/>
              <a:ext cx="2174789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1055321" y="564257"/>
              <a:ext cx="84510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600" dirty="0">
                  <a:solidFill>
                    <a:srgbClr val="324444"/>
                  </a:solidFill>
                </a:rPr>
                <a:t>XX</a:t>
              </a:r>
              <a:r>
                <a:rPr kumimoji="1" lang="zh-CN" altLang="en-US" sz="1600" dirty="0">
                  <a:solidFill>
                    <a:srgbClr val="324444"/>
                  </a:solidFill>
                </a:rPr>
                <a:t>新城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62732" y="512177"/>
              <a:ext cx="697627" cy="452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2000" dirty="0">
                  <a:solidFill>
                    <a:schemeClr val="bg1"/>
                  </a:solidFill>
                </a:rPr>
                <a:t>分析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390938" y="3852299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震波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1441549" y="3432165"/>
            <a:ext cx="322547" cy="322547"/>
          </a:xfrm>
          <a:prstGeom prst="ellipse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rgbClr val="324444"/>
                </a:solidFill>
              </a:rPr>
              <a:t>2</a:t>
            </a:r>
            <a:endParaRPr kumimoji="1" lang="zh-CN" altLang="en-US" sz="1800" dirty="0">
              <a:solidFill>
                <a:srgbClr val="324444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1356188" y="3896746"/>
            <a:ext cx="501688" cy="501688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rgbClr val="324444"/>
                </a:solidFill>
              </a:rPr>
              <a:t>3</a:t>
            </a:r>
            <a:endParaRPr kumimoji="1" lang="zh-CN" altLang="en-US" sz="1800" dirty="0">
              <a:solidFill>
                <a:srgbClr val="324444"/>
              </a:solidFill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1441547" y="4498839"/>
            <a:ext cx="322547" cy="322547"/>
          </a:xfrm>
          <a:prstGeom prst="ellipse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rgbClr val="324444"/>
                </a:solidFill>
              </a:rPr>
              <a:t>4</a:t>
            </a:r>
            <a:endParaRPr kumimoji="1" lang="zh-CN" altLang="en-US" sz="1800" dirty="0">
              <a:solidFill>
                <a:srgbClr val="324444"/>
              </a:solidFill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3758641" y="2898828"/>
            <a:ext cx="322547" cy="322547"/>
          </a:xfrm>
          <a:prstGeom prst="ellipse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rgbClr val="324444"/>
                </a:solidFill>
              </a:rPr>
              <a:t>5</a:t>
            </a:r>
            <a:endParaRPr kumimoji="1" lang="zh-CN" altLang="en-US" sz="1800" dirty="0">
              <a:solidFill>
                <a:srgbClr val="324444"/>
              </a:solidFill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3758640" y="3432165"/>
            <a:ext cx="322547" cy="322547"/>
          </a:xfrm>
          <a:prstGeom prst="ellipse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rgbClr val="324444"/>
                </a:solidFill>
              </a:rPr>
              <a:t>6</a:t>
            </a:r>
            <a:endParaRPr kumimoji="1" lang="zh-CN" altLang="en-US" sz="1800" dirty="0">
              <a:solidFill>
                <a:srgbClr val="324444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3758639" y="3965502"/>
            <a:ext cx="322547" cy="322547"/>
          </a:xfrm>
          <a:prstGeom prst="ellipse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rgbClr val="324444"/>
                </a:solidFill>
              </a:rPr>
              <a:t>7</a:t>
            </a:r>
            <a:endParaRPr kumimoji="1" lang="zh-CN" altLang="en-US" sz="1800" dirty="0">
              <a:solidFill>
                <a:srgbClr val="324444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758638" y="4498839"/>
            <a:ext cx="322547" cy="322547"/>
          </a:xfrm>
          <a:prstGeom prst="ellipse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rgbClr val="324444"/>
                </a:solidFill>
              </a:rPr>
              <a:t>8</a:t>
            </a:r>
            <a:endParaRPr kumimoji="1" lang="zh-CN" altLang="en-US" sz="1800" dirty="0">
              <a:solidFill>
                <a:srgbClr val="324444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764098" y="3432165"/>
            <a:ext cx="1187560" cy="33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764098" y="3965502"/>
            <a:ext cx="1187560" cy="33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764098" y="4498839"/>
            <a:ext cx="1187560" cy="33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4107432" y="2886380"/>
            <a:ext cx="1187560" cy="33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4088759" y="3419680"/>
            <a:ext cx="1187560" cy="33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4070086" y="3952980"/>
            <a:ext cx="1187560" cy="33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4051413" y="4486280"/>
            <a:ext cx="1187560" cy="33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输入文字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/>
          <a:srcRect r="6075" b="6250"/>
          <a:stretch>
            <a:fillRect/>
          </a:stretch>
        </p:blipFill>
        <p:spPr>
          <a:xfrm>
            <a:off x="793" y="0"/>
            <a:ext cx="12193589" cy="685800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 flipV="1">
            <a:off x="0" y="892752"/>
            <a:ext cx="1219358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 flipV="1">
            <a:off x="9191444" y="853565"/>
            <a:ext cx="1148326" cy="60959"/>
          </a:xfrm>
          <a:prstGeom prst="rect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33562" y="74433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65000"/>
                  </a:schemeClr>
                </a:solidFill>
              </a:rPr>
              <a:t>CONTENTS</a:t>
            </a:r>
            <a:endParaRPr kumimoji="1" lang="en-US" altLang="zh-CN" sz="1335" dirty="0">
              <a:solidFill>
                <a:schemeClr val="bg1">
                  <a:lumMod val="65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65000"/>
                  </a:schemeClr>
                </a:solidFill>
              </a:rPr>
              <a:t>目录</a:t>
            </a:r>
            <a:endParaRPr kumimoji="1" lang="zh-CN" altLang="en-US" sz="133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072949" y="67831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458265" y="41776"/>
            <a:ext cx="1385316" cy="63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A6A6A6"/>
                </a:solidFill>
              </a:rPr>
              <a:t>PART</a:t>
            </a:r>
            <a:r>
              <a:rPr kumimoji="1" lang="zh-CN" altLang="en-US" sz="1400" dirty="0">
                <a:solidFill>
                  <a:srgbClr val="A6A6A6"/>
                </a:solidFill>
              </a:rPr>
              <a:t> </a:t>
            </a:r>
            <a:r>
              <a:rPr kumimoji="1" lang="en-US" altLang="zh-CN" sz="1400" dirty="0">
                <a:solidFill>
                  <a:srgbClr val="A6A6A6"/>
                </a:solidFill>
              </a:rPr>
              <a:t>TWO</a:t>
            </a:r>
            <a:endParaRPr kumimoji="1" lang="en-US" altLang="zh-CN" sz="1400" dirty="0">
              <a:solidFill>
                <a:srgbClr val="A6A6A6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A6A6A6"/>
                </a:solidFill>
              </a:rPr>
              <a:t>工作是一种修行</a:t>
            </a:r>
            <a:endParaRPr kumimoji="1" lang="zh-CN" altLang="en-US" sz="1335" dirty="0">
              <a:solidFill>
                <a:srgbClr val="A6A6A6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311845" y="3298012"/>
            <a:ext cx="5337362" cy="3020296"/>
            <a:chOff x="1716561" y="2836057"/>
            <a:chExt cx="5337362" cy="3020296"/>
          </a:xfrm>
        </p:grpSpPr>
        <p:grpSp>
          <p:nvGrpSpPr>
            <p:cNvPr id="23" name="组合 22"/>
            <p:cNvGrpSpPr/>
            <p:nvPr/>
          </p:nvGrpSpPr>
          <p:grpSpPr>
            <a:xfrm>
              <a:off x="2494943" y="2836057"/>
              <a:ext cx="3795744" cy="1248156"/>
              <a:chOff x="2277034" y="3006447"/>
              <a:chExt cx="4212483" cy="1037359"/>
            </a:xfrm>
          </p:grpSpPr>
          <p:sp>
            <p:nvSpPr>
              <p:cNvPr id="21" name="矩形 8"/>
              <p:cNvSpPr/>
              <p:nvPr/>
            </p:nvSpPr>
            <p:spPr>
              <a:xfrm>
                <a:off x="2277034" y="3006447"/>
                <a:ext cx="2125783" cy="1031388"/>
              </a:xfrm>
              <a:custGeom>
                <a:avLst/>
                <a:gdLst>
                  <a:gd name="connsiteX0" fmla="*/ 0 w 2113005"/>
                  <a:gd name="connsiteY0" fmla="*/ 0 h 710113"/>
                  <a:gd name="connsiteX1" fmla="*/ 2113005 w 2113005"/>
                  <a:gd name="connsiteY1" fmla="*/ 0 h 710113"/>
                  <a:gd name="connsiteX2" fmla="*/ 2113005 w 2113005"/>
                  <a:gd name="connsiteY2" fmla="*/ 710113 h 710113"/>
                  <a:gd name="connsiteX3" fmla="*/ 0 w 2113005"/>
                  <a:gd name="connsiteY3" fmla="*/ 710113 h 710113"/>
                  <a:gd name="connsiteX4" fmla="*/ 0 w 2113005"/>
                  <a:gd name="connsiteY4" fmla="*/ 0 h 710113"/>
                  <a:gd name="connsiteX0-1" fmla="*/ 0 w 2335427"/>
                  <a:gd name="connsiteY0-2" fmla="*/ 0 h 710113"/>
                  <a:gd name="connsiteX1-3" fmla="*/ 2113005 w 2335427"/>
                  <a:gd name="connsiteY1-4" fmla="*/ 0 h 710113"/>
                  <a:gd name="connsiteX2-5" fmla="*/ 2335427 w 2335427"/>
                  <a:gd name="connsiteY2-6" fmla="*/ 240556 h 710113"/>
                  <a:gd name="connsiteX3-7" fmla="*/ 0 w 2335427"/>
                  <a:gd name="connsiteY3-8" fmla="*/ 710113 h 710113"/>
                  <a:gd name="connsiteX4-9" fmla="*/ 0 w 2335427"/>
                  <a:gd name="connsiteY4-10" fmla="*/ 0 h 710113"/>
                  <a:gd name="connsiteX0-11" fmla="*/ 0 w 2335427"/>
                  <a:gd name="connsiteY0-12" fmla="*/ 0 h 611259"/>
                  <a:gd name="connsiteX1-13" fmla="*/ 2113005 w 2335427"/>
                  <a:gd name="connsiteY1-14" fmla="*/ 0 h 611259"/>
                  <a:gd name="connsiteX2-15" fmla="*/ 2335427 w 2335427"/>
                  <a:gd name="connsiteY2-16" fmla="*/ 240556 h 611259"/>
                  <a:gd name="connsiteX3-17" fmla="*/ 24713 w 2335427"/>
                  <a:gd name="connsiteY3-18" fmla="*/ 611259 h 611259"/>
                  <a:gd name="connsiteX4-19" fmla="*/ 0 w 2335427"/>
                  <a:gd name="connsiteY4-20" fmla="*/ 0 h 611259"/>
                  <a:gd name="connsiteX0-21" fmla="*/ 0 w 2335427"/>
                  <a:gd name="connsiteY0-22" fmla="*/ 395416 h 1006675"/>
                  <a:gd name="connsiteX1-23" fmla="*/ 2323070 w 2335427"/>
                  <a:gd name="connsiteY1-24" fmla="*/ 0 h 1006675"/>
                  <a:gd name="connsiteX2-25" fmla="*/ 2335427 w 2335427"/>
                  <a:gd name="connsiteY2-26" fmla="*/ 635972 h 1006675"/>
                  <a:gd name="connsiteX3-27" fmla="*/ 24713 w 2335427"/>
                  <a:gd name="connsiteY3-28" fmla="*/ 1006675 h 1006675"/>
                  <a:gd name="connsiteX4-29" fmla="*/ 0 w 2335427"/>
                  <a:gd name="connsiteY4-30" fmla="*/ 395416 h 1006675"/>
                  <a:gd name="connsiteX0-31" fmla="*/ 0 w 2335427"/>
                  <a:gd name="connsiteY0-32" fmla="*/ 395416 h 1006675"/>
                  <a:gd name="connsiteX1-33" fmla="*/ 2323070 w 2335427"/>
                  <a:gd name="connsiteY1-34" fmla="*/ 0 h 1006675"/>
                  <a:gd name="connsiteX2-35" fmla="*/ 2335427 w 2335427"/>
                  <a:gd name="connsiteY2-36" fmla="*/ 635972 h 1006675"/>
                  <a:gd name="connsiteX3-37" fmla="*/ 24713 w 2335427"/>
                  <a:gd name="connsiteY3-38" fmla="*/ 1006675 h 1006675"/>
                  <a:gd name="connsiteX4-39" fmla="*/ 0 w 2335427"/>
                  <a:gd name="connsiteY4-40" fmla="*/ 395416 h 1006675"/>
                  <a:gd name="connsiteX0-41" fmla="*/ 24714 w 2360141"/>
                  <a:gd name="connsiteY0-42" fmla="*/ 395416 h 1006675"/>
                  <a:gd name="connsiteX1-43" fmla="*/ 2347784 w 2360141"/>
                  <a:gd name="connsiteY1-44" fmla="*/ 0 h 1006675"/>
                  <a:gd name="connsiteX2-45" fmla="*/ 2360141 w 2360141"/>
                  <a:gd name="connsiteY2-46" fmla="*/ 635972 h 1006675"/>
                  <a:gd name="connsiteX3-47" fmla="*/ 0 w 2360141"/>
                  <a:gd name="connsiteY3-48" fmla="*/ 1006675 h 1006675"/>
                  <a:gd name="connsiteX4-49" fmla="*/ 24714 w 2360141"/>
                  <a:gd name="connsiteY4-50" fmla="*/ 395416 h 1006675"/>
                  <a:gd name="connsiteX0-51" fmla="*/ 0 w 2335427"/>
                  <a:gd name="connsiteY0-52" fmla="*/ 395416 h 1006675"/>
                  <a:gd name="connsiteX1-53" fmla="*/ 2323070 w 2335427"/>
                  <a:gd name="connsiteY1-54" fmla="*/ 0 h 1006675"/>
                  <a:gd name="connsiteX2-55" fmla="*/ 2335427 w 2335427"/>
                  <a:gd name="connsiteY2-56" fmla="*/ 635972 h 1006675"/>
                  <a:gd name="connsiteX3-57" fmla="*/ 12356 w 2335427"/>
                  <a:gd name="connsiteY3-58" fmla="*/ 1006675 h 1006675"/>
                  <a:gd name="connsiteX4-59" fmla="*/ 0 w 2335427"/>
                  <a:gd name="connsiteY4-60" fmla="*/ 395416 h 1006675"/>
                  <a:gd name="connsiteX0-61" fmla="*/ 0 w 2347784"/>
                  <a:gd name="connsiteY0-62" fmla="*/ 420129 h 1031388"/>
                  <a:gd name="connsiteX1-63" fmla="*/ 2347784 w 2347784"/>
                  <a:gd name="connsiteY1-64" fmla="*/ 0 h 1031388"/>
                  <a:gd name="connsiteX2-65" fmla="*/ 2335427 w 2347784"/>
                  <a:gd name="connsiteY2-66" fmla="*/ 660685 h 1031388"/>
                  <a:gd name="connsiteX3-67" fmla="*/ 12356 w 2347784"/>
                  <a:gd name="connsiteY3-68" fmla="*/ 1031388 h 1031388"/>
                  <a:gd name="connsiteX4-69" fmla="*/ 0 w 2347784"/>
                  <a:gd name="connsiteY4-70" fmla="*/ 420129 h 103138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347784" h="1031388">
                    <a:moveTo>
                      <a:pt x="0" y="420129"/>
                    </a:moveTo>
                    <a:lnTo>
                      <a:pt x="2347784" y="0"/>
                    </a:lnTo>
                    <a:lnTo>
                      <a:pt x="2335427" y="660685"/>
                    </a:lnTo>
                    <a:lnTo>
                      <a:pt x="12356" y="1031388"/>
                    </a:lnTo>
                    <a:lnTo>
                      <a:pt x="0" y="420129"/>
                    </a:lnTo>
                    <a:close/>
                  </a:path>
                </a:pathLst>
              </a:custGeom>
              <a:solidFill>
                <a:srgbClr val="FBC11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8"/>
              <p:cNvSpPr/>
              <p:nvPr/>
            </p:nvSpPr>
            <p:spPr>
              <a:xfrm flipH="1">
                <a:off x="4363734" y="3012418"/>
                <a:ext cx="2125783" cy="1031388"/>
              </a:xfrm>
              <a:custGeom>
                <a:avLst/>
                <a:gdLst>
                  <a:gd name="connsiteX0" fmla="*/ 0 w 2113005"/>
                  <a:gd name="connsiteY0" fmla="*/ 0 h 710113"/>
                  <a:gd name="connsiteX1" fmla="*/ 2113005 w 2113005"/>
                  <a:gd name="connsiteY1" fmla="*/ 0 h 710113"/>
                  <a:gd name="connsiteX2" fmla="*/ 2113005 w 2113005"/>
                  <a:gd name="connsiteY2" fmla="*/ 710113 h 710113"/>
                  <a:gd name="connsiteX3" fmla="*/ 0 w 2113005"/>
                  <a:gd name="connsiteY3" fmla="*/ 710113 h 710113"/>
                  <a:gd name="connsiteX4" fmla="*/ 0 w 2113005"/>
                  <a:gd name="connsiteY4" fmla="*/ 0 h 710113"/>
                  <a:gd name="connsiteX0-1" fmla="*/ 0 w 2335427"/>
                  <a:gd name="connsiteY0-2" fmla="*/ 0 h 710113"/>
                  <a:gd name="connsiteX1-3" fmla="*/ 2113005 w 2335427"/>
                  <a:gd name="connsiteY1-4" fmla="*/ 0 h 710113"/>
                  <a:gd name="connsiteX2-5" fmla="*/ 2335427 w 2335427"/>
                  <a:gd name="connsiteY2-6" fmla="*/ 240556 h 710113"/>
                  <a:gd name="connsiteX3-7" fmla="*/ 0 w 2335427"/>
                  <a:gd name="connsiteY3-8" fmla="*/ 710113 h 710113"/>
                  <a:gd name="connsiteX4-9" fmla="*/ 0 w 2335427"/>
                  <a:gd name="connsiteY4-10" fmla="*/ 0 h 710113"/>
                  <a:gd name="connsiteX0-11" fmla="*/ 0 w 2335427"/>
                  <a:gd name="connsiteY0-12" fmla="*/ 0 h 611259"/>
                  <a:gd name="connsiteX1-13" fmla="*/ 2113005 w 2335427"/>
                  <a:gd name="connsiteY1-14" fmla="*/ 0 h 611259"/>
                  <a:gd name="connsiteX2-15" fmla="*/ 2335427 w 2335427"/>
                  <a:gd name="connsiteY2-16" fmla="*/ 240556 h 611259"/>
                  <a:gd name="connsiteX3-17" fmla="*/ 24713 w 2335427"/>
                  <a:gd name="connsiteY3-18" fmla="*/ 611259 h 611259"/>
                  <a:gd name="connsiteX4-19" fmla="*/ 0 w 2335427"/>
                  <a:gd name="connsiteY4-20" fmla="*/ 0 h 611259"/>
                  <a:gd name="connsiteX0-21" fmla="*/ 0 w 2335427"/>
                  <a:gd name="connsiteY0-22" fmla="*/ 395416 h 1006675"/>
                  <a:gd name="connsiteX1-23" fmla="*/ 2323070 w 2335427"/>
                  <a:gd name="connsiteY1-24" fmla="*/ 0 h 1006675"/>
                  <a:gd name="connsiteX2-25" fmla="*/ 2335427 w 2335427"/>
                  <a:gd name="connsiteY2-26" fmla="*/ 635972 h 1006675"/>
                  <a:gd name="connsiteX3-27" fmla="*/ 24713 w 2335427"/>
                  <a:gd name="connsiteY3-28" fmla="*/ 1006675 h 1006675"/>
                  <a:gd name="connsiteX4-29" fmla="*/ 0 w 2335427"/>
                  <a:gd name="connsiteY4-30" fmla="*/ 395416 h 1006675"/>
                  <a:gd name="connsiteX0-31" fmla="*/ 0 w 2335427"/>
                  <a:gd name="connsiteY0-32" fmla="*/ 395416 h 1006675"/>
                  <a:gd name="connsiteX1-33" fmla="*/ 2323070 w 2335427"/>
                  <a:gd name="connsiteY1-34" fmla="*/ 0 h 1006675"/>
                  <a:gd name="connsiteX2-35" fmla="*/ 2335427 w 2335427"/>
                  <a:gd name="connsiteY2-36" fmla="*/ 635972 h 1006675"/>
                  <a:gd name="connsiteX3-37" fmla="*/ 24713 w 2335427"/>
                  <a:gd name="connsiteY3-38" fmla="*/ 1006675 h 1006675"/>
                  <a:gd name="connsiteX4-39" fmla="*/ 0 w 2335427"/>
                  <a:gd name="connsiteY4-40" fmla="*/ 395416 h 1006675"/>
                  <a:gd name="connsiteX0-41" fmla="*/ 24714 w 2360141"/>
                  <a:gd name="connsiteY0-42" fmla="*/ 395416 h 1006675"/>
                  <a:gd name="connsiteX1-43" fmla="*/ 2347784 w 2360141"/>
                  <a:gd name="connsiteY1-44" fmla="*/ 0 h 1006675"/>
                  <a:gd name="connsiteX2-45" fmla="*/ 2360141 w 2360141"/>
                  <a:gd name="connsiteY2-46" fmla="*/ 635972 h 1006675"/>
                  <a:gd name="connsiteX3-47" fmla="*/ 0 w 2360141"/>
                  <a:gd name="connsiteY3-48" fmla="*/ 1006675 h 1006675"/>
                  <a:gd name="connsiteX4-49" fmla="*/ 24714 w 2360141"/>
                  <a:gd name="connsiteY4-50" fmla="*/ 395416 h 1006675"/>
                  <a:gd name="connsiteX0-51" fmla="*/ 0 w 2335427"/>
                  <a:gd name="connsiteY0-52" fmla="*/ 395416 h 1006675"/>
                  <a:gd name="connsiteX1-53" fmla="*/ 2323070 w 2335427"/>
                  <a:gd name="connsiteY1-54" fmla="*/ 0 h 1006675"/>
                  <a:gd name="connsiteX2-55" fmla="*/ 2335427 w 2335427"/>
                  <a:gd name="connsiteY2-56" fmla="*/ 635972 h 1006675"/>
                  <a:gd name="connsiteX3-57" fmla="*/ 12356 w 2335427"/>
                  <a:gd name="connsiteY3-58" fmla="*/ 1006675 h 1006675"/>
                  <a:gd name="connsiteX4-59" fmla="*/ 0 w 2335427"/>
                  <a:gd name="connsiteY4-60" fmla="*/ 395416 h 1006675"/>
                  <a:gd name="connsiteX0-61" fmla="*/ 0 w 2347784"/>
                  <a:gd name="connsiteY0-62" fmla="*/ 420129 h 1031388"/>
                  <a:gd name="connsiteX1-63" fmla="*/ 2347784 w 2347784"/>
                  <a:gd name="connsiteY1-64" fmla="*/ 0 h 1031388"/>
                  <a:gd name="connsiteX2-65" fmla="*/ 2335427 w 2347784"/>
                  <a:gd name="connsiteY2-66" fmla="*/ 660685 h 1031388"/>
                  <a:gd name="connsiteX3-67" fmla="*/ 12356 w 2347784"/>
                  <a:gd name="connsiteY3-68" fmla="*/ 1031388 h 1031388"/>
                  <a:gd name="connsiteX4-69" fmla="*/ 0 w 2347784"/>
                  <a:gd name="connsiteY4-70" fmla="*/ 420129 h 103138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347784" h="1031388">
                    <a:moveTo>
                      <a:pt x="0" y="420129"/>
                    </a:moveTo>
                    <a:lnTo>
                      <a:pt x="2347784" y="0"/>
                    </a:lnTo>
                    <a:lnTo>
                      <a:pt x="2335427" y="660685"/>
                    </a:lnTo>
                    <a:lnTo>
                      <a:pt x="12356" y="1031388"/>
                    </a:lnTo>
                    <a:lnTo>
                      <a:pt x="0" y="420129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2138796" y="3521361"/>
              <a:ext cx="4510217" cy="1293212"/>
              <a:chOff x="2044475" y="3654312"/>
              <a:chExt cx="4677601" cy="1031388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2044475" y="3654312"/>
                <a:ext cx="2347784" cy="1031388"/>
              </a:xfrm>
              <a:custGeom>
                <a:avLst/>
                <a:gdLst>
                  <a:gd name="connsiteX0" fmla="*/ 0 w 2113005"/>
                  <a:gd name="connsiteY0" fmla="*/ 0 h 710113"/>
                  <a:gd name="connsiteX1" fmla="*/ 2113005 w 2113005"/>
                  <a:gd name="connsiteY1" fmla="*/ 0 h 710113"/>
                  <a:gd name="connsiteX2" fmla="*/ 2113005 w 2113005"/>
                  <a:gd name="connsiteY2" fmla="*/ 710113 h 710113"/>
                  <a:gd name="connsiteX3" fmla="*/ 0 w 2113005"/>
                  <a:gd name="connsiteY3" fmla="*/ 710113 h 710113"/>
                  <a:gd name="connsiteX4" fmla="*/ 0 w 2113005"/>
                  <a:gd name="connsiteY4" fmla="*/ 0 h 710113"/>
                  <a:gd name="connsiteX0-1" fmla="*/ 0 w 2335427"/>
                  <a:gd name="connsiteY0-2" fmla="*/ 0 h 710113"/>
                  <a:gd name="connsiteX1-3" fmla="*/ 2113005 w 2335427"/>
                  <a:gd name="connsiteY1-4" fmla="*/ 0 h 710113"/>
                  <a:gd name="connsiteX2-5" fmla="*/ 2335427 w 2335427"/>
                  <a:gd name="connsiteY2-6" fmla="*/ 240556 h 710113"/>
                  <a:gd name="connsiteX3-7" fmla="*/ 0 w 2335427"/>
                  <a:gd name="connsiteY3-8" fmla="*/ 710113 h 710113"/>
                  <a:gd name="connsiteX4-9" fmla="*/ 0 w 2335427"/>
                  <a:gd name="connsiteY4-10" fmla="*/ 0 h 710113"/>
                  <a:gd name="connsiteX0-11" fmla="*/ 0 w 2335427"/>
                  <a:gd name="connsiteY0-12" fmla="*/ 0 h 611259"/>
                  <a:gd name="connsiteX1-13" fmla="*/ 2113005 w 2335427"/>
                  <a:gd name="connsiteY1-14" fmla="*/ 0 h 611259"/>
                  <a:gd name="connsiteX2-15" fmla="*/ 2335427 w 2335427"/>
                  <a:gd name="connsiteY2-16" fmla="*/ 240556 h 611259"/>
                  <a:gd name="connsiteX3-17" fmla="*/ 24713 w 2335427"/>
                  <a:gd name="connsiteY3-18" fmla="*/ 611259 h 611259"/>
                  <a:gd name="connsiteX4-19" fmla="*/ 0 w 2335427"/>
                  <a:gd name="connsiteY4-20" fmla="*/ 0 h 611259"/>
                  <a:gd name="connsiteX0-21" fmla="*/ 0 w 2335427"/>
                  <a:gd name="connsiteY0-22" fmla="*/ 395416 h 1006675"/>
                  <a:gd name="connsiteX1-23" fmla="*/ 2323070 w 2335427"/>
                  <a:gd name="connsiteY1-24" fmla="*/ 0 h 1006675"/>
                  <a:gd name="connsiteX2-25" fmla="*/ 2335427 w 2335427"/>
                  <a:gd name="connsiteY2-26" fmla="*/ 635972 h 1006675"/>
                  <a:gd name="connsiteX3-27" fmla="*/ 24713 w 2335427"/>
                  <a:gd name="connsiteY3-28" fmla="*/ 1006675 h 1006675"/>
                  <a:gd name="connsiteX4-29" fmla="*/ 0 w 2335427"/>
                  <a:gd name="connsiteY4-30" fmla="*/ 395416 h 1006675"/>
                  <a:gd name="connsiteX0-31" fmla="*/ 0 w 2335427"/>
                  <a:gd name="connsiteY0-32" fmla="*/ 395416 h 1006675"/>
                  <a:gd name="connsiteX1-33" fmla="*/ 2323070 w 2335427"/>
                  <a:gd name="connsiteY1-34" fmla="*/ 0 h 1006675"/>
                  <a:gd name="connsiteX2-35" fmla="*/ 2335427 w 2335427"/>
                  <a:gd name="connsiteY2-36" fmla="*/ 635972 h 1006675"/>
                  <a:gd name="connsiteX3-37" fmla="*/ 24713 w 2335427"/>
                  <a:gd name="connsiteY3-38" fmla="*/ 1006675 h 1006675"/>
                  <a:gd name="connsiteX4-39" fmla="*/ 0 w 2335427"/>
                  <a:gd name="connsiteY4-40" fmla="*/ 395416 h 1006675"/>
                  <a:gd name="connsiteX0-41" fmla="*/ 24714 w 2360141"/>
                  <a:gd name="connsiteY0-42" fmla="*/ 395416 h 1006675"/>
                  <a:gd name="connsiteX1-43" fmla="*/ 2347784 w 2360141"/>
                  <a:gd name="connsiteY1-44" fmla="*/ 0 h 1006675"/>
                  <a:gd name="connsiteX2-45" fmla="*/ 2360141 w 2360141"/>
                  <a:gd name="connsiteY2-46" fmla="*/ 635972 h 1006675"/>
                  <a:gd name="connsiteX3-47" fmla="*/ 0 w 2360141"/>
                  <a:gd name="connsiteY3-48" fmla="*/ 1006675 h 1006675"/>
                  <a:gd name="connsiteX4-49" fmla="*/ 24714 w 2360141"/>
                  <a:gd name="connsiteY4-50" fmla="*/ 395416 h 1006675"/>
                  <a:gd name="connsiteX0-51" fmla="*/ 0 w 2335427"/>
                  <a:gd name="connsiteY0-52" fmla="*/ 395416 h 1006675"/>
                  <a:gd name="connsiteX1-53" fmla="*/ 2323070 w 2335427"/>
                  <a:gd name="connsiteY1-54" fmla="*/ 0 h 1006675"/>
                  <a:gd name="connsiteX2-55" fmla="*/ 2335427 w 2335427"/>
                  <a:gd name="connsiteY2-56" fmla="*/ 635972 h 1006675"/>
                  <a:gd name="connsiteX3-57" fmla="*/ 12356 w 2335427"/>
                  <a:gd name="connsiteY3-58" fmla="*/ 1006675 h 1006675"/>
                  <a:gd name="connsiteX4-59" fmla="*/ 0 w 2335427"/>
                  <a:gd name="connsiteY4-60" fmla="*/ 395416 h 1006675"/>
                  <a:gd name="connsiteX0-61" fmla="*/ 0 w 2347784"/>
                  <a:gd name="connsiteY0-62" fmla="*/ 420129 h 1031388"/>
                  <a:gd name="connsiteX1-63" fmla="*/ 2347784 w 2347784"/>
                  <a:gd name="connsiteY1-64" fmla="*/ 0 h 1031388"/>
                  <a:gd name="connsiteX2-65" fmla="*/ 2335427 w 2347784"/>
                  <a:gd name="connsiteY2-66" fmla="*/ 660685 h 1031388"/>
                  <a:gd name="connsiteX3-67" fmla="*/ 12356 w 2347784"/>
                  <a:gd name="connsiteY3-68" fmla="*/ 1031388 h 1031388"/>
                  <a:gd name="connsiteX4-69" fmla="*/ 0 w 2347784"/>
                  <a:gd name="connsiteY4-70" fmla="*/ 420129 h 103138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347784" h="1031388">
                    <a:moveTo>
                      <a:pt x="0" y="420129"/>
                    </a:moveTo>
                    <a:lnTo>
                      <a:pt x="2347784" y="0"/>
                    </a:lnTo>
                    <a:lnTo>
                      <a:pt x="2335427" y="660685"/>
                    </a:lnTo>
                    <a:lnTo>
                      <a:pt x="12356" y="1031388"/>
                    </a:lnTo>
                    <a:lnTo>
                      <a:pt x="0" y="420129"/>
                    </a:lnTo>
                    <a:close/>
                  </a:path>
                </a:pathLst>
              </a:custGeom>
              <a:solidFill>
                <a:srgbClr val="2CBD9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8"/>
              <p:cNvSpPr/>
              <p:nvPr/>
            </p:nvSpPr>
            <p:spPr>
              <a:xfrm flipH="1">
                <a:off x="4374292" y="3654312"/>
                <a:ext cx="2347784" cy="1031388"/>
              </a:xfrm>
              <a:custGeom>
                <a:avLst/>
                <a:gdLst>
                  <a:gd name="connsiteX0" fmla="*/ 0 w 2113005"/>
                  <a:gd name="connsiteY0" fmla="*/ 0 h 710113"/>
                  <a:gd name="connsiteX1" fmla="*/ 2113005 w 2113005"/>
                  <a:gd name="connsiteY1" fmla="*/ 0 h 710113"/>
                  <a:gd name="connsiteX2" fmla="*/ 2113005 w 2113005"/>
                  <a:gd name="connsiteY2" fmla="*/ 710113 h 710113"/>
                  <a:gd name="connsiteX3" fmla="*/ 0 w 2113005"/>
                  <a:gd name="connsiteY3" fmla="*/ 710113 h 710113"/>
                  <a:gd name="connsiteX4" fmla="*/ 0 w 2113005"/>
                  <a:gd name="connsiteY4" fmla="*/ 0 h 710113"/>
                  <a:gd name="connsiteX0-1" fmla="*/ 0 w 2335427"/>
                  <a:gd name="connsiteY0-2" fmla="*/ 0 h 710113"/>
                  <a:gd name="connsiteX1-3" fmla="*/ 2113005 w 2335427"/>
                  <a:gd name="connsiteY1-4" fmla="*/ 0 h 710113"/>
                  <a:gd name="connsiteX2-5" fmla="*/ 2335427 w 2335427"/>
                  <a:gd name="connsiteY2-6" fmla="*/ 240556 h 710113"/>
                  <a:gd name="connsiteX3-7" fmla="*/ 0 w 2335427"/>
                  <a:gd name="connsiteY3-8" fmla="*/ 710113 h 710113"/>
                  <a:gd name="connsiteX4-9" fmla="*/ 0 w 2335427"/>
                  <a:gd name="connsiteY4-10" fmla="*/ 0 h 710113"/>
                  <a:gd name="connsiteX0-11" fmla="*/ 0 w 2335427"/>
                  <a:gd name="connsiteY0-12" fmla="*/ 0 h 611259"/>
                  <a:gd name="connsiteX1-13" fmla="*/ 2113005 w 2335427"/>
                  <a:gd name="connsiteY1-14" fmla="*/ 0 h 611259"/>
                  <a:gd name="connsiteX2-15" fmla="*/ 2335427 w 2335427"/>
                  <a:gd name="connsiteY2-16" fmla="*/ 240556 h 611259"/>
                  <a:gd name="connsiteX3-17" fmla="*/ 24713 w 2335427"/>
                  <a:gd name="connsiteY3-18" fmla="*/ 611259 h 611259"/>
                  <a:gd name="connsiteX4-19" fmla="*/ 0 w 2335427"/>
                  <a:gd name="connsiteY4-20" fmla="*/ 0 h 611259"/>
                  <a:gd name="connsiteX0-21" fmla="*/ 0 w 2335427"/>
                  <a:gd name="connsiteY0-22" fmla="*/ 395416 h 1006675"/>
                  <a:gd name="connsiteX1-23" fmla="*/ 2323070 w 2335427"/>
                  <a:gd name="connsiteY1-24" fmla="*/ 0 h 1006675"/>
                  <a:gd name="connsiteX2-25" fmla="*/ 2335427 w 2335427"/>
                  <a:gd name="connsiteY2-26" fmla="*/ 635972 h 1006675"/>
                  <a:gd name="connsiteX3-27" fmla="*/ 24713 w 2335427"/>
                  <a:gd name="connsiteY3-28" fmla="*/ 1006675 h 1006675"/>
                  <a:gd name="connsiteX4-29" fmla="*/ 0 w 2335427"/>
                  <a:gd name="connsiteY4-30" fmla="*/ 395416 h 1006675"/>
                  <a:gd name="connsiteX0-31" fmla="*/ 0 w 2335427"/>
                  <a:gd name="connsiteY0-32" fmla="*/ 395416 h 1006675"/>
                  <a:gd name="connsiteX1-33" fmla="*/ 2323070 w 2335427"/>
                  <a:gd name="connsiteY1-34" fmla="*/ 0 h 1006675"/>
                  <a:gd name="connsiteX2-35" fmla="*/ 2335427 w 2335427"/>
                  <a:gd name="connsiteY2-36" fmla="*/ 635972 h 1006675"/>
                  <a:gd name="connsiteX3-37" fmla="*/ 24713 w 2335427"/>
                  <a:gd name="connsiteY3-38" fmla="*/ 1006675 h 1006675"/>
                  <a:gd name="connsiteX4-39" fmla="*/ 0 w 2335427"/>
                  <a:gd name="connsiteY4-40" fmla="*/ 395416 h 1006675"/>
                  <a:gd name="connsiteX0-41" fmla="*/ 24714 w 2360141"/>
                  <a:gd name="connsiteY0-42" fmla="*/ 395416 h 1006675"/>
                  <a:gd name="connsiteX1-43" fmla="*/ 2347784 w 2360141"/>
                  <a:gd name="connsiteY1-44" fmla="*/ 0 h 1006675"/>
                  <a:gd name="connsiteX2-45" fmla="*/ 2360141 w 2360141"/>
                  <a:gd name="connsiteY2-46" fmla="*/ 635972 h 1006675"/>
                  <a:gd name="connsiteX3-47" fmla="*/ 0 w 2360141"/>
                  <a:gd name="connsiteY3-48" fmla="*/ 1006675 h 1006675"/>
                  <a:gd name="connsiteX4-49" fmla="*/ 24714 w 2360141"/>
                  <a:gd name="connsiteY4-50" fmla="*/ 395416 h 1006675"/>
                  <a:gd name="connsiteX0-51" fmla="*/ 0 w 2335427"/>
                  <a:gd name="connsiteY0-52" fmla="*/ 395416 h 1006675"/>
                  <a:gd name="connsiteX1-53" fmla="*/ 2323070 w 2335427"/>
                  <a:gd name="connsiteY1-54" fmla="*/ 0 h 1006675"/>
                  <a:gd name="connsiteX2-55" fmla="*/ 2335427 w 2335427"/>
                  <a:gd name="connsiteY2-56" fmla="*/ 635972 h 1006675"/>
                  <a:gd name="connsiteX3-57" fmla="*/ 12356 w 2335427"/>
                  <a:gd name="connsiteY3-58" fmla="*/ 1006675 h 1006675"/>
                  <a:gd name="connsiteX4-59" fmla="*/ 0 w 2335427"/>
                  <a:gd name="connsiteY4-60" fmla="*/ 395416 h 1006675"/>
                  <a:gd name="connsiteX0-61" fmla="*/ 0 w 2347784"/>
                  <a:gd name="connsiteY0-62" fmla="*/ 420129 h 1031388"/>
                  <a:gd name="connsiteX1-63" fmla="*/ 2347784 w 2347784"/>
                  <a:gd name="connsiteY1-64" fmla="*/ 0 h 1031388"/>
                  <a:gd name="connsiteX2-65" fmla="*/ 2335427 w 2347784"/>
                  <a:gd name="connsiteY2-66" fmla="*/ 660685 h 1031388"/>
                  <a:gd name="connsiteX3-67" fmla="*/ 12356 w 2347784"/>
                  <a:gd name="connsiteY3-68" fmla="*/ 1031388 h 1031388"/>
                  <a:gd name="connsiteX4-69" fmla="*/ 0 w 2347784"/>
                  <a:gd name="connsiteY4-70" fmla="*/ 420129 h 103138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347784" h="1031388">
                    <a:moveTo>
                      <a:pt x="0" y="420129"/>
                    </a:moveTo>
                    <a:lnTo>
                      <a:pt x="2347784" y="0"/>
                    </a:lnTo>
                    <a:lnTo>
                      <a:pt x="2335427" y="660685"/>
                    </a:lnTo>
                    <a:lnTo>
                      <a:pt x="12356" y="1031388"/>
                    </a:lnTo>
                    <a:lnTo>
                      <a:pt x="0" y="420129"/>
                    </a:lnTo>
                    <a:close/>
                  </a:path>
                </a:pathLst>
              </a:custGeom>
              <a:solidFill>
                <a:srgbClr val="32444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716561" y="4262332"/>
              <a:ext cx="5337362" cy="1594021"/>
              <a:chOff x="1779374" y="4250725"/>
              <a:chExt cx="5116062" cy="1594021"/>
            </a:xfrm>
          </p:grpSpPr>
          <p:sp>
            <p:nvSpPr>
              <p:cNvPr id="19" name="矩形 5"/>
              <p:cNvSpPr/>
              <p:nvPr/>
            </p:nvSpPr>
            <p:spPr>
              <a:xfrm flipH="1">
                <a:off x="4300518" y="4250725"/>
                <a:ext cx="2594918" cy="1594021"/>
              </a:xfrm>
              <a:custGeom>
                <a:avLst/>
                <a:gdLst>
                  <a:gd name="connsiteX0" fmla="*/ 0 w 2471351"/>
                  <a:gd name="connsiteY0" fmla="*/ 0 h 1198605"/>
                  <a:gd name="connsiteX1" fmla="*/ 2471351 w 2471351"/>
                  <a:gd name="connsiteY1" fmla="*/ 0 h 1198605"/>
                  <a:gd name="connsiteX2" fmla="*/ 2471351 w 2471351"/>
                  <a:gd name="connsiteY2" fmla="*/ 1198605 h 1198605"/>
                  <a:gd name="connsiteX3" fmla="*/ 0 w 2471351"/>
                  <a:gd name="connsiteY3" fmla="*/ 1198605 h 1198605"/>
                  <a:gd name="connsiteX4" fmla="*/ 0 w 2471351"/>
                  <a:gd name="connsiteY4" fmla="*/ 0 h 1198605"/>
                  <a:gd name="connsiteX0-1" fmla="*/ 0 w 2594918"/>
                  <a:gd name="connsiteY0-2" fmla="*/ 383059 h 1581664"/>
                  <a:gd name="connsiteX1-3" fmla="*/ 2594918 w 2594918"/>
                  <a:gd name="connsiteY1-4" fmla="*/ 0 h 1581664"/>
                  <a:gd name="connsiteX2-5" fmla="*/ 2471351 w 2594918"/>
                  <a:gd name="connsiteY2-6" fmla="*/ 1581664 h 1581664"/>
                  <a:gd name="connsiteX3-7" fmla="*/ 0 w 2594918"/>
                  <a:gd name="connsiteY3-8" fmla="*/ 1581664 h 1581664"/>
                  <a:gd name="connsiteX4-9" fmla="*/ 0 w 2594918"/>
                  <a:gd name="connsiteY4-10" fmla="*/ 383059 h 1581664"/>
                  <a:gd name="connsiteX0-11" fmla="*/ 0 w 2594918"/>
                  <a:gd name="connsiteY0-12" fmla="*/ 383059 h 1631091"/>
                  <a:gd name="connsiteX1-13" fmla="*/ 2594918 w 2594918"/>
                  <a:gd name="connsiteY1-14" fmla="*/ 0 h 1631091"/>
                  <a:gd name="connsiteX2-15" fmla="*/ 2533135 w 2594918"/>
                  <a:gd name="connsiteY2-16" fmla="*/ 1631091 h 1631091"/>
                  <a:gd name="connsiteX3-17" fmla="*/ 0 w 2594918"/>
                  <a:gd name="connsiteY3-18" fmla="*/ 1581664 h 1631091"/>
                  <a:gd name="connsiteX4-19" fmla="*/ 0 w 2594918"/>
                  <a:gd name="connsiteY4-20" fmla="*/ 383059 h 1631091"/>
                  <a:gd name="connsiteX0-21" fmla="*/ 0 w 2594918"/>
                  <a:gd name="connsiteY0-22" fmla="*/ 383059 h 1594021"/>
                  <a:gd name="connsiteX1-23" fmla="*/ 2594918 w 2594918"/>
                  <a:gd name="connsiteY1-24" fmla="*/ 0 h 1594021"/>
                  <a:gd name="connsiteX2-25" fmla="*/ 2570205 w 2594918"/>
                  <a:gd name="connsiteY2-26" fmla="*/ 1594021 h 1594021"/>
                  <a:gd name="connsiteX3-27" fmla="*/ 0 w 2594918"/>
                  <a:gd name="connsiteY3-28" fmla="*/ 1581664 h 1594021"/>
                  <a:gd name="connsiteX4-29" fmla="*/ 0 w 2594918"/>
                  <a:gd name="connsiteY4-30" fmla="*/ 383059 h 1594021"/>
                  <a:gd name="connsiteX0-31" fmla="*/ 0 w 2594918"/>
                  <a:gd name="connsiteY0-32" fmla="*/ 383059 h 1594021"/>
                  <a:gd name="connsiteX1-33" fmla="*/ 2594918 w 2594918"/>
                  <a:gd name="connsiteY1-34" fmla="*/ 0 h 1594021"/>
                  <a:gd name="connsiteX2-35" fmla="*/ 2582562 w 2594918"/>
                  <a:gd name="connsiteY2-36" fmla="*/ 1594021 h 1594021"/>
                  <a:gd name="connsiteX3-37" fmla="*/ 0 w 2594918"/>
                  <a:gd name="connsiteY3-38" fmla="*/ 1581664 h 1594021"/>
                  <a:gd name="connsiteX4-39" fmla="*/ 0 w 2594918"/>
                  <a:gd name="connsiteY4-40" fmla="*/ 383059 h 15940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594918" h="1594021">
                    <a:moveTo>
                      <a:pt x="0" y="383059"/>
                    </a:moveTo>
                    <a:lnTo>
                      <a:pt x="2594918" y="0"/>
                    </a:lnTo>
                    <a:cubicBezTo>
                      <a:pt x="2590799" y="531340"/>
                      <a:pt x="2586681" y="1062681"/>
                      <a:pt x="2582562" y="1594021"/>
                    </a:cubicBezTo>
                    <a:lnTo>
                      <a:pt x="0" y="1581664"/>
                    </a:lnTo>
                    <a:lnTo>
                      <a:pt x="0" y="383059"/>
                    </a:lnTo>
                    <a:close/>
                  </a:path>
                </a:pathLst>
              </a:custGeom>
              <a:solidFill>
                <a:srgbClr val="393F4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779374" y="4250725"/>
                <a:ext cx="2594918" cy="1594021"/>
              </a:xfrm>
              <a:custGeom>
                <a:avLst/>
                <a:gdLst>
                  <a:gd name="connsiteX0" fmla="*/ 0 w 2471351"/>
                  <a:gd name="connsiteY0" fmla="*/ 0 h 1198605"/>
                  <a:gd name="connsiteX1" fmla="*/ 2471351 w 2471351"/>
                  <a:gd name="connsiteY1" fmla="*/ 0 h 1198605"/>
                  <a:gd name="connsiteX2" fmla="*/ 2471351 w 2471351"/>
                  <a:gd name="connsiteY2" fmla="*/ 1198605 h 1198605"/>
                  <a:gd name="connsiteX3" fmla="*/ 0 w 2471351"/>
                  <a:gd name="connsiteY3" fmla="*/ 1198605 h 1198605"/>
                  <a:gd name="connsiteX4" fmla="*/ 0 w 2471351"/>
                  <a:gd name="connsiteY4" fmla="*/ 0 h 1198605"/>
                  <a:gd name="connsiteX0-1" fmla="*/ 0 w 2594918"/>
                  <a:gd name="connsiteY0-2" fmla="*/ 383059 h 1581664"/>
                  <a:gd name="connsiteX1-3" fmla="*/ 2594918 w 2594918"/>
                  <a:gd name="connsiteY1-4" fmla="*/ 0 h 1581664"/>
                  <a:gd name="connsiteX2-5" fmla="*/ 2471351 w 2594918"/>
                  <a:gd name="connsiteY2-6" fmla="*/ 1581664 h 1581664"/>
                  <a:gd name="connsiteX3-7" fmla="*/ 0 w 2594918"/>
                  <a:gd name="connsiteY3-8" fmla="*/ 1581664 h 1581664"/>
                  <a:gd name="connsiteX4-9" fmla="*/ 0 w 2594918"/>
                  <a:gd name="connsiteY4-10" fmla="*/ 383059 h 1581664"/>
                  <a:gd name="connsiteX0-11" fmla="*/ 0 w 2594918"/>
                  <a:gd name="connsiteY0-12" fmla="*/ 383059 h 1631091"/>
                  <a:gd name="connsiteX1-13" fmla="*/ 2594918 w 2594918"/>
                  <a:gd name="connsiteY1-14" fmla="*/ 0 h 1631091"/>
                  <a:gd name="connsiteX2-15" fmla="*/ 2533135 w 2594918"/>
                  <a:gd name="connsiteY2-16" fmla="*/ 1631091 h 1631091"/>
                  <a:gd name="connsiteX3-17" fmla="*/ 0 w 2594918"/>
                  <a:gd name="connsiteY3-18" fmla="*/ 1581664 h 1631091"/>
                  <a:gd name="connsiteX4-19" fmla="*/ 0 w 2594918"/>
                  <a:gd name="connsiteY4-20" fmla="*/ 383059 h 1631091"/>
                  <a:gd name="connsiteX0-21" fmla="*/ 0 w 2594918"/>
                  <a:gd name="connsiteY0-22" fmla="*/ 383059 h 1594021"/>
                  <a:gd name="connsiteX1-23" fmla="*/ 2594918 w 2594918"/>
                  <a:gd name="connsiteY1-24" fmla="*/ 0 h 1594021"/>
                  <a:gd name="connsiteX2-25" fmla="*/ 2570205 w 2594918"/>
                  <a:gd name="connsiteY2-26" fmla="*/ 1594021 h 1594021"/>
                  <a:gd name="connsiteX3-27" fmla="*/ 0 w 2594918"/>
                  <a:gd name="connsiteY3-28" fmla="*/ 1581664 h 1594021"/>
                  <a:gd name="connsiteX4-29" fmla="*/ 0 w 2594918"/>
                  <a:gd name="connsiteY4-30" fmla="*/ 383059 h 1594021"/>
                  <a:gd name="connsiteX0-31" fmla="*/ 0 w 2594918"/>
                  <a:gd name="connsiteY0-32" fmla="*/ 383059 h 1594021"/>
                  <a:gd name="connsiteX1-33" fmla="*/ 2594918 w 2594918"/>
                  <a:gd name="connsiteY1-34" fmla="*/ 0 h 1594021"/>
                  <a:gd name="connsiteX2-35" fmla="*/ 2582562 w 2594918"/>
                  <a:gd name="connsiteY2-36" fmla="*/ 1594021 h 1594021"/>
                  <a:gd name="connsiteX3-37" fmla="*/ 0 w 2594918"/>
                  <a:gd name="connsiteY3-38" fmla="*/ 1581664 h 1594021"/>
                  <a:gd name="connsiteX4-39" fmla="*/ 0 w 2594918"/>
                  <a:gd name="connsiteY4-40" fmla="*/ 383059 h 15940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594918" h="1594021">
                    <a:moveTo>
                      <a:pt x="0" y="383059"/>
                    </a:moveTo>
                    <a:lnTo>
                      <a:pt x="2594918" y="0"/>
                    </a:lnTo>
                    <a:cubicBezTo>
                      <a:pt x="2590799" y="531340"/>
                      <a:pt x="2586681" y="1062681"/>
                      <a:pt x="2582562" y="1594021"/>
                    </a:cubicBezTo>
                    <a:lnTo>
                      <a:pt x="0" y="1581664"/>
                    </a:lnTo>
                    <a:lnTo>
                      <a:pt x="0" y="383059"/>
                    </a:lnTo>
                    <a:close/>
                  </a:path>
                </a:pathLst>
              </a:custGeom>
              <a:solidFill>
                <a:srgbClr val="32444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7" name="矩形 26"/>
          <p:cNvSpPr/>
          <p:nvPr/>
        </p:nvSpPr>
        <p:spPr>
          <a:xfrm rot="20723929">
            <a:off x="7525190" y="357746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魅力质量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 rot="20876565">
            <a:off x="7548011" y="427761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期望质量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 rot="21271784">
            <a:off x="7539214" y="539171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基本需求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187372" y="272603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客户需求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0" y="467728"/>
            <a:ext cx="2174789" cy="607310"/>
            <a:chOff x="0" y="467728"/>
            <a:chExt cx="2174789" cy="607310"/>
          </a:xfrm>
        </p:grpSpPr>
        <p:sp>
          <p:nvSpPr>
            <p:cNvPr id="32" name="矩形 31"/>
            <p:cNvSpPr/>
            <p:nvPr/>
          </p:nvSpPr>
          <p:spPr>
            <a:xfrm>
              <a:off x="0" y="469557"/>
              <a:ext cx="2174789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055321" y="564257"/>
              <a:ext cx="84510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600" dirty="0">
                  <a:solidFill>
                    <a:srgbClr val="324444"/>
                  </a:solidFill>
                </a:rPr>
                <a:t>XX</a:t>
              </a:r>
              <a:r>
                <a:rPr kumimoji="1" lang="zh-CN" altLang="en-US" sz="1600" dirty="0">
                  <a:solidFill>
                    <a:srgbClr val="324444"/>
                  </a:solidFill>
                </a:rPr>
                <a:t>新城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2732" y="512177"/>
              <a:ext cx="697627" cy="452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2000" dirty="0">
                  <a:solidFill>
                    <a:schemeClr val="bg1"/>
                  </a:solidFill>
                </a:rPr>
                <a:t>分析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 flipV="1">
            <a:off x="794" y="5192485"/>
            <a:ext cx="12192000" cy="1665515"/>
          </a:xfrm>
          <a:prstGeom prst="rect">
            <a:avLst/>
          </a:prstGeom>
          <a:solidFill>
            <a:srgbClr val="1A1E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 flipV="1">
            <a:off x="9447166" y="826960"/>
            <a:ext cx="893745" cy="60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915628" y="78307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1A1E21"/>
                </a:solidFill>
              </a:rPr>
              <a:t>CONTENTS</a:t>
            </a:r>
            <a:endParaRPr kumimoji="1" lang="en-US" altLang="zh-CN" sz="1335" dirty="0">
              <a:solidFill>
                <a:srgbClr val="1A1E21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1A1E21"/>
                </a:solidFill>
              </a:rPr>
              <a:t>目录</a:t>
            </a:r>
            <a:endParaRPr kumimoji="1" lang="zh-CN" altLang="en-US" sz="1335" dirty="0">
              <a:solidFill>
                <a:srgbClr val="1A1E21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196371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0597815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1A1E21"/>
                </a:solidFill>
              </a:rPr>
              <a:t>PART</a:t>
            </a:r>
            <a:r>
              <a:rPr kumimoji="1" lang="zh-CN" altLang="en-US" sz="1335" dirty="0">
                <a:solidFill>
                  <a:srgbClr val="1A1E21"/>
                </a:solidFill>
              </a:rPr>
              <a:t> </a:t>
            </a:r>
            <a:r>
              <a:rPr kumimoji="1" lang="en-US" altLang="zh-CN" sz="1335" dirty="0">
                <a:solidFill>
                  <a:srgbClr val="1A1E21"/>
                </a:solidFill>
              </a:rPr>
              <a:t>TWO</a:t>
            </a:r>
            <a:endParaRPr kumimoji="1" lang="en-US" altLang="zh-CN" sz="1335" dirty="0">
              <a:solidFill>
                <a:srgbClr val="1A1E21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1A1E21"/>
                </a:solidFill>
              </a:rPr>
              <a:t>工作是一种修行</a:t>
            </a:r>
            <a:endParaRPr kumimoji="1" lang="zh-CN" altLang="en-US" sz="1335" dirty="0">
              <a:solidFill>
                <a:srgbClr val="1A1E2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0" y="467728"/>
            <a:ext cx="2174789" cy="607310"/>
            <a:chOff x="0" y="467728"/>
            <a:chExt cx="2174789" cy="607310"/>
          </a:xfrm>
        </p:grpSpPr>
        <p:sp>
          <p:nvSpPr>
            <p:cNvPr id="20" name="矩形 19"/>
            <p:cNvSpPr/>
            <p:nvPr/>
          </p:nvSpPr>
          <p:spPr>
            <a:xfrm>
              <a:off x="0" y="469557"/>
              <a:ext cx="2174789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055321" y="564257"/>
              <a:ext cx="84510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600" dirty="0">
                  <a:solidFill>
                    <a:srgbClr val="324444"/>
                  </a:solidFill>
                </a:rPr>
                <a:t>XX</a:t>
              </a:r>
              <a:r>
                <a:rPr kumimoji="1" lang="zh-CN" altLang="en-US" sz="1600" dirty="0">
                  <a:solidFill>
                    <a:srgbClr val="324444"/>
                  </a:solidFill>
                </a:rPr>
                <a:t>新城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62732" y="512177"/>
              <a:ext cx="697627" cy="452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2000" dirty="0">
                  <a:solidFill>
                    <a:schemeClr val="bg1"/>
                  </a:solidFill>
                </a:rPr>
                <a:t>分析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0406800" y="387054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00" dirty="0">
                <a:solidFill>
                  <a:srgbClr val="324444"/>
                </a:solidFill>
                <a:latin typeface="微软雅黑" panose="020B0503020204020204" charset="-122"/>
                <a:ea typeface="微软雅黑" panose="020B0503020204020204" charset="-122"/>
              </a:rPr>
              <a:t>卓越绩效</a:t>
            </a:r>
            <a:endParaRPr lang="zh-CN" altLang="en-US" sz="1800" dirty="0">
              <a:solidFill>
                <a:srgbClr val="3244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368777" y="391705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00" dirty="0">
                <a:solidFill>
                  <a:srgbClr val="324444"/>
                </a:solidFill>
                <a:latin typeface="微软雅黑" panose="020B0503020204020204" charset="-122"/>
                <a:ea typeface="微软雅黑" panose="020B0503020204020204" charset="-122"/>
              </a:rPr>
              <a:t>全面质量管理</a:t>
            </a:r>
            <a:endParaRPr lang="zh-CN" altLang="en-US" sz="1800" dirty="0">
              <a:solidFill>
                <a:srgbClr val="3244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360118" y="3900682"/>
            <a:ext cx="1669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00" dirty="0">
                <a:solidFill>
                  <a:srgbClr val="324444"/>
                </a:solidFill>
                <a:latin typeface="微软雅黑" panose="020B0503020204020204" charset="-122"/>
                <a:ea typeface="微软雅黑" panose="020B0503020204020204" charset="-122"/>
              </a:rPr>
              <a:t>品质管控</a:t>
            </a:r>
            <a:r>
              <a:rPr lang="en-US" altLang="zh-CN" sz="1800" dirty="0">
                <a:solidFill>
                  <a:srgbClr val="324444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800" dirty="0">
                <a:solidFill>
                  <a:srgbClr val="324444"/>
                </a:solidFill>
                <a:latin typeface="微软雅黑" panose="020B0503020204020204" charset="-122"/>
                <a:ea typeface="微软雅黑" panose="020B0503020204020204" charset="-122"/>
              </a:rPr>
              <a:t>保证</a:t>
            </a:r>
            <a:endParaRPr lang="zh-CN" altLang="en-US" sz="1800" dirty="0">
              <a:solidFill>
                <a:srgbClr val="3244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835176" y="393304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00" dirty="0">
                <a:solidFill>
                  <a:srgbClr val="324444"/>
                </a:solidFill>
                <a:latin typeface="微软雅黑" panose="020B0503020204020204" charset="-122"/>
                <a:ea typeface="微软雅黑" panose="020B0503020204020204" charset="-122"/>
              </a:rPr>
              <a:t>检验</a:t>
            </a:r>
            <a:endParaRPr lang="zh-CN" altLang="en-US" sz="1800" dirty="0">
              <a:solidFill>
                <a:srgbClr val="3244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890007" y="391080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00" dirty="0">
                <a:solidFill>
                  <a:srgbClr val="324444"/>
                </a:solidFill>
                <a:latin typeface="微软雅黑" panose="020B0503020204020204" charset="-122"/>
                <a:ea typeface="微软雅黑" panose="020B0503020204020204" charset="-122"/>
              </a:rPr>
              <a:t>管理演变</a:t>
            </a:r>
            <a:endParaRPr lang="zh-CN" altLang="en-US" sz="1800" dirty="0">
              <a:solidFill>
                <a:srgbClr val="3244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半闭框 65"/>
          <p:cNvSpPr/>
          <p:nvPr/>
        </p:nvSpPr>
        <p:spPr>
          <a:xfrm rot="8198505">
            <a:off x="4010332" y="3032445"/>
            <a:ext cx="360040" cy="360040"/>
          </a:xfrm>
          <a:prstGeom prst="halfFram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3200"/>
          </a:p>
        </p:txBody>
      </p:sp>
      <p:sp>
        <p:nvSpPr>
          <p:cNvPr id="69" name="半闭框 68"/>
          <p:cNvSpPr/>
          <p:nvPr/>
        </p:nvSpPr>
        <p:spPr>
          <a:xfrm rot="8198505">
            <a:off x="5797634" y="3052930"/>
            <a:ext cx="360040" cy="360040"/>
          </a:xfrm>
          <a:prstGeom prst="halfFram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3200"/>
          </a:p>
        </p:txBody>
      </p:sp>
      <p:sp>
        <p:nvSpPr>
          <p:cNvPr id="70" name="半闭框 69"/>
          <p:cNvSpPr/>
          <p:nvPr/>
        </p:nvSpPr>
        <p:spPr>
          <a:xfrm rot="8198505">
            <a:off x="7887940" y="3080597"/>
            <a:ext cx="360040" cy="360040"/>
          </a:xfrm>
          <a:prstGeom prst="halfFram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3200"/>
          </a:p>
        </p:txBody>
      </p:sp>
      <p:sp>
        <p:nvSpPr>
          <p:cNvPr id="71" name="半闭框 70"/>
          <p:cNvSpPr/>
          <p:nvPr/>
        </p:nvSpPr>
        <p:spPr>
          <a:xfrm rot="8198505">
            <a:off x="9809386" y="3046112"/>
            <a:ext cx="360040" cy="360040"/>
          </a:xfrm>
          <a:prstGeom prst="halfFram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 sz="3200"/>
          </a:p>
        </p:txBody>
      </p:sp>
      <p:sp>
        <p:nvSpPr>
          <p:cNvPr id="72" name="矩形 71"/>
          <p:cNvSpPr/>
          <p:nvPr/>
        </p:nvSpPr>
        <p:spPr>
          <a:xfrm>
            <a:off x="4906330" y="2143558"/>
            <a:ext cx="492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rgbClr val="FBC117"/>
                </a:solidFill>
                <a:latin typeface="微软雅黑" panose="020B0503020204020204" charset="-122"/>
                <a:ea typeface="微软雅黑" panose="020B0503020204020204" charset="-122"/>
              </a:rPr>
              <a:t>验</a:t>
            </a:r>
            <a:endParaRPr lang="zh-CN" altLang="en-US" dirty="0">
              <a:solidFill>
                <a:srgbClr val="FBC1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7082740" y="2136791"/>
            <a:ext cx="415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BC117"/>
                </a:solidFill>
                <a:latin typeface="微软雅黑" panose="020B0503020204020204" charset="-122"/>
                <a:ea typeface="微软雅黑" panose="020B0503020204020204" charset="-122"/>
              </a:rPr>
              <a:t>造</a:t>
            </a:r>
            <a:endParaRPr lang="zh-CN" altLang="en-US" dirty="0">
              <a:solidFill>
                <a:srgbClr val="FBC1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978818" y="2172302"/>
            <a:ext cx="3868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FBC117"/>
                </a:solidFill>
                <a:latin typeface="微软雅黑" panose="020B0503020204020204" charset="-122"/>
                <a:ea typeface="微软雅黑" panose="020B0503020204020204" charset="-122"/>
              </a:rPr>
              <a:t>管</a:t>
            </a:r>
            <a:endParaRPr lang="zh-CN" altLang="en-US" dirty="0">
              <a:solidFill>
                <a:srgbClr val="FBC1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0581687" y="212131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rgbClr val="FBC117"/>
                </a:solidFill>
                <a:latin typeface="微软雅黑" panose="020B0503020204020204" charset="-122"/>
                <a:ea typeface="微软雅黑" panose="020B0503020204020204" charset="-122"/>
              </a:rPr>
              <a:t>经营</a:t>
            </a:r>
            <a:endParaRPr lang="zh-CN" altLang="en-US" dirty="0">
              <a:solidFill>
                <a:srgbClr val="FBC1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478550" y="2762323"/>
            <a:ext cx="996751" cy="996751"/>
            <a:chOff x="687176" y="2260090"/>
            <a:chExt cx="1434707" cy="1434707"/>
          </a:xfrm>
        </p:grpSpPr>
        <p:sp>
          <p:nvSpPr>
            <p:cNvPr id="32" name="椭圆 31"/>
            <p:cNvSpPr/>
            <p:nvPr/>
          </p:nvSpPr>
          <p:spPr>
            <a:xfrm>
              <a:off x="687176" y="2260090"/>
              <a:ext cx="1434707" cy="1434707"/>
            </a:xfrm>
            <a:prstGeom prst="ellipse">
              <a:avLst/>
            </a:prstGeom>
            <a:noFill/>
            <a:ln>
              <a:solidFill>
                <a:srgbClr val="32444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75171" y="2483051"/>
              <a:ext cx="968028" cy="968028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8681448" y="2763921"/>
            <a:ext cx="996751" cy="996751"/>
            <a:chOff x="2977295" y="2260090"/>
            <a:chExt cx="1434707" cy="1434707"/>
          </a:xfrm>
        </p:grpSpPr>
        <p:sp>
          <p:nvSpPr>
            <p:cNvPr id="40" name="椭圆 39"/>
            <p:cNvSpPr/>
            <p:nvPr/>
          </p:nvSpPr>
          <p:spPr>
            <a:xfrm>
              <a:off x="2977295" y="2260090"/>
              <a:ext cx="1434707" cy="1434707"/>
            </a:xfrm>
            <a:prstGeom prst="ellipse">
              <a:avLst/>
            </a:prstGeom>
            <a:noFill/>
            <a:ln>
              <a:solidFill>
                <a:srgbClr val="32444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86385" y="2351718"/>
              <a:ext cx="1199846" cy="1199846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2955312" y="2690943"/>
            <a:ext cx="996751" cy="996751"/>
            <a:chOff x="9864334" y="2277473"/>
            <a:chExt cx="1434707" cy="1434707"/>
          </a:xfrm>
        </p:grpSpPr>
        <p:sp>
          <p:nvSpPr>
            <p:cNvPr id="55" name="椭圆 54"/>
            <p:cNvSpPr/>
            <p:nvPr/>
          </p:nvSpPr>
          <p:spPr>
            <a:xfrm>
              <a:off x="9864334" y="2277473"/>
              <a:ext cx="1434707" cy="1434707"/>
            </a:xfrm>
            <a:prstGeom prst="ellipse">
              <a:avLst/>
            </a:prstGeom>
            <a:noFill/>
            <a:ln>
              <a:solidFill>
                <a:srgbClr val="32444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35061" y="2607005"/>
              <a:ext cx="785483" cy="785483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4649325" y="2723306"/>
            <a:ext cx="996751" cy="996751"/>
            <a:chOff x="7557533" y="2260090"/>
            <a:chExt cx="1434707" cy="1434707"/>
          </a:xfrm>
        </p:grpSpPr>
        <p:sp>
          <p:nvSpPr>
            <p:cNvPr id="47" name="椭圆 46"/>
            <p:cNvSpPr/>
            <p:nvPr/>
          </p:nvSpPr>
          <p:spPr>
            <a:xfrm>
              <a:off x="7557533" y="2260090"/>
              <a:ext cx="1434707" cy="1434707"/>
            </a:xfrm>
            <a:prstGeom prst="ellipse">
              <a:avLst/>
            </a:prstGeom>
            <a:noFill/>
            <a:ln>
              <a:solidFill>
                <a:srgbClr val="32444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22598" y="2635439"/>
              <a:ext cx="780479" cy="780479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6712393" y="2690943"/>
            <a:ext cx="996751" cy="996751"/>
            <a:chOff x="5267414" y="2260090"/>
            <a:chExt cx="1434707" cy="1434707"/>
          </a:xfrm>
        </p:grpSpPr>
        <p:sp>
          <p:nvSpPr>
            <p:cNvPr id="42" name="椭圆 41"/>
            <p:cNvSpPr/>
            <p:nvPr/>
          </p:nvSpPr>
          <p:spPr>
            <a:xfrm>
              <a:off x="5267414" y="2260090"/>
              <a:ext cx="1434707" cy="1434707"/>
            </a:xfrm>
            <a:prstGeom prst="ellipse">
              <a:avLst/>
            </a:prstGeom>
            <a:noFill/>
            <a:ln>
              <a:solidFill>
                <a:srgbClr val="32444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05328" y="2634419"/>
              <a:ext cx="799742" cy="79974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3029" y="3199440"/>
            <a:ext cx="3953836" cy="39538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7517943" y="64289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A6A6A6"/>
                </a:solidFill>
              </a:rPr>
              <a:t>CONTENTS</a:t>
            </a:r>
            <a:endParaRPr kumimoji="1" lang="en-US" altLang="zh-CN" sz="1335" dirty="0">
              <a:solidFill>
                <a:srgbClr val="A6A6A6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A6A6A6"/>
                </a:solidFill>
              </a:rPr>
              <a:t>目录</a:t>
            </a:r>
            <a:endParaRPr kumimoji="1" lang="zh-CN" altLang="en-US" sz="1335" dirty="0">
              <a:solidFill>
                <a:srgbClr val="A6A6A6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flipV="1">
            <a:off x="9017828" y="783915"/>
            <a:ext cx="893745" cy="60959"/>
          </a:xfrm>
          <a:prstGeom prst="rect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67033" y="57261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2CBD94"/>
                </a:solidFill>
              </a:rPr>
              <a:t>PART</a:t>
            </a:r>
            <a:r>
              <a:rPr kumimoji="1" lang="zh-CN" altLang="en-US" sz="1335" dirty="0">
                <a:solidFill>
                  <a:srgbClr val="2CBD94"/>
                </a:solidFill>
              </a:rPr>
              <a:t> </a:t>
            </a:r>
            <a:r>
              <a:rPr kumimoji="1" lang="en-US" altLang="zh-CN" sz="1335" dirty="0">
                <a:solidFill>
                  <a:srgbClr val="2CBD94"/>
                </a:solidFill>
              </a:rPr>
              <a:t>ONE</a:t>
            </a:r>
            <a:endParaRPr kumimoji="1" lang="en-US" altLang="zh-CN" sz="1335" dirty="0">
              <a:solidFill>
                <a:srgbClr val="2CBD94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2CBD94"/>
                </a:solidFill>
              </a:rPr>
              <a:t>管理者的重要性</a:t>
            </a:r>
            <a:endParaRPr kumimoji="1" lang="zh-CN" altLang="en-US" sz="1335" dirty="0">
              <a:solidFill>
                <a:srgbClr val="2CBD94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477287" y="64289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30000"/>
              </a:lnSpc>
              <a:defRPr kumimoji="1" sz="1335">
                <a:solidFill>
                  <a:srgbClr val="A6A6A6"/>
                </a:solidFill>
              </a:defRPr>
            </a:lvl1pPr>
          </a:lstStyle>
          <a:p>
            <a:r>
              <a:rPr lang="en-US" altLang="zh-CN" dirty="0"/>
              <a:t>PART</a:t>
            </a:r>
            <a:r>
              <a:rPr lang="zh-CN" altLang="en-US" dirty="0"/>
              <a:t> </a:t>
            </a:r>
            <a:r>
              <a:rPr lang="en-US" altLang="zh-CN" dirty="0"/>
              <a:t>TWO</a:t>
            </a:r>
            <a:endParaRPr lang="en-US" altLang="zh-CN" dirty="0"/>
          </a:p>
          <a:p>
            <a:r>
              <a:rPr lang="zh-CN" altLang="en-US" dirty="0"/>
              <a:t>工作是一种修行</a:t>
            </a:r>
            <a:endParaRPr lang="zh-CN" altLang="en-US" dirty="0"/>
          </a:p>
        </p:txBody>
      </p:sp>
      <p:sp>
        <p:nvSpPr>
          <p:cNvPr id="47" name="矩形 46"/>
          <p:cNvSpPr/>
          <p:nvPr/>
        </p:nvSpPr>
        <p:spPr>
          <a:xfrm>
            <a:off x="393612" y="2079857"/>
            <a:ext cx="2576335" cy="3128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A1E21"/>
              </a:solidFill>
            </a:endParaRPr>
          </a:p>
        </p:txBody>
      </p:sp>
      <p:sp>
        <p:nvSpPr>
          <p:cNvPr id="49" name="TextBox 30"/>
          <p:cNvSpPr txBox="1"/>
          <p:nvPr/>
        </p:nvSpPr>
        <p:spPr>
          <a:xfrm>
            <a:off x="393612" y="4672144"/>
            <a:ext cx="2576335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1A1E21"/>
                </a:solidFill>
              </a:rPr>
              <a:t>我有能力</a:t>
            </a:r>
            <a:endParaRPr lang="zh-CN" altLang="en-US" sz="1600" b="1" dirty="0">
              <a:solidFill>
                <a:srgbClr val="1A1E2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r="33961"/>
          <a:stretch>
            <a:fillRect/>
          </a:stretch>
        </p:blipFill>
        <p:spPr>
          <a:xfrm>
            <a:off x="496352" y="2206928"/>
            <a:ext cx="2365849" cy="2400267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51" name="矩形 50"/>
          <p:cNvSpPr/>
          <p:nvPr/>
        </p:nvSpPr>
        <p:spPr>
          <a:xfrm>
            <a:off x="3326282" y="2105186"/>
            <a:ext cx="2576335" cy="3128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A1E21"/>
              </a:solidFill>
            </a:endParaRPr>
          </a:p>
        </p:txBody>
      </p:sp>
      <p:sp>
        <p:nvSpPr>
          <p:cNvPr id="52" name="TextBox 30"/>
          <p:cNvSpPr txBox="1"/>
          <p:nvPr/>
        </p:nvSpPr>
        <p:spPr>
          <a:xfrm>
            <a:off x="3326282" y="4697473"/>
            <a:ext cx="2576335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1A1E21"/>
                </a:solidFill>
              </a:rPr>
              <a:t>我可以做好</a:t>
            </a:r>
            <a:endParaRPr lang="zh-CN" altLang="en-US" sz="1600" b="1" dirty="0">
              <a:solidFill>
                <a:srgbClr val="1A1E2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258952" y="2130515"/>
            <a:ext cx="2576335" cy="3128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A1E21"/>
              </a:solidFill>
            </a:endParaRPr>
          </a:p>
        </p:txBody>
      </p:sp>
      <p:sp>
        <p:nvSpPr>
          <p:cNvPr id="55" name="TextBox 30"/>
          <p:cNvSpPr txBox="1"/>
          <p:nvPr/>
        </p:nvSpPr>
        <p:spPr>
          <a:xfrm>
            <a:off x="6258952" y="4722802"/>
            <a:ext cx="2576335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1A1E21"/>
                </a:solidFill>
              </a:rPr>
              <a:t>我已经很努力</a:t>
            </a:r>
            <a:endParaRPr lang="zh-CN" altLang="en-US" sz="1600" b="1" dirty="0">
              <a:solidFill>
                <a:srgbClr val="1A1E2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191622" y="2155844"/>
            <a:ext cx="2576335" cy="3128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A1E21"/>
              </a:solidFill>
            </a:endParaRPr>
          </a:p>
        </p:txBody>
      </p:sp>
      <p:sp>
        <p:nvSpPr>
          <p:cNvPr id="58" name="TextBox 30"/>
          <p:cNvSpPr txBox="1"/>
          <p:nvPr/>
        </p:nvSpPr>
        <p:spPr>
          <a:xfrm>
            <a:off x="9191622" y="4748131"/>
            <a:ext cx="2576335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1A1E21"/>
                </a:solidFill>
              </a:rPr>
              <a:t>我们跟着领导思想走</a:t>
            </a:r>
            <a:endParaRPr lang="zh-CN" altLang="en-US" sz="1600" b="1" dirty="0">
              <a:solidFill>
                <a:srgbClr val="1A1E2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56331" y="5484555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2CBD94"/>
                </a:solidFill>
                <a:latin typeface="微软雅黑" panose="020B0503020204020204" charset="-122"/>
                <a:ea typeface="微软雅黑" panose="020B0503020204020204" charset="-122"/>
              </a:rPr>
              <a:t>员工心态</a:t>
            </a:r>
            <a:endParaRPr lang="zh-CN" altLang="en-US" dirty="0">
              <a:solidFill>
                <a:srgbClr val="2CBD9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393612" y="5809610"/>
            <a:ext cx="421833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7544616" y="5809610"/>
            <a:ext cx="421833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0" y="467728"/>
            <a:ext cx="2174789" cy="607310"/>
            <a:chOff x="0" y="467728"/>
            <a:chExt cx="2174789" cy="607310"/>
          </a:xfrm>
        </p:grpSpPr>
        <p:sp>
          <p:nvSpPr>
            <p:cNvPr id="62" name="矩形 61"/>
            <p:cNvSpPr/>
            <p:nvPr/>
          </p:nvSpPr>
          <p:spPr>
            <a:xfrm>
              <a:off x="0" y="469557"/>
              <a:ext cx="2174789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1055321" y="564257"/>
              <a:ext cx="84510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600" dirty="0">
                  <a:solidFill>
                    <a:srgbClr val="324444"/>
                  </a:solidFill>
                </a:rPr>
                <a:t>XX</a:t>
              </a:r>
              <a:r>
                <a:rPr kumimoji="1" lang="zh-CN" altLang="en-US" sz="1600" dirty="0">
                  <a:solidFill>
                    <a:srgbClr val="324444"/>
                  </a:solidFill>
                </a:rPr>
                <a:t>新城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62732" y="512177"/>
              <a:ext cx="697627" cy="452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2000" dirty="0">
                  <a:solidFill>
                    <a:schemeClr val="bg1"/>
                  </a:solidFill>
                </a:rPr>
                <a:t>分析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/>
          <a:srcRect l="12893" r="21383"/>
          <a:stretch>
            <a:fillRect/>
          </a:stretch>
        </p:blipFill>
        <p:spPr>
          <a:xfrm>
            <a:off x="3429021" y="2236573"/>
            <a:ext cx="2365849" cy="2408923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/>
          <a:srcRect l="15195" r="18159"/>
          <a:stretch>
            <a:fillRect/>
          </a:stretch>
        </p:blipFill>
        <p:spPr>
          <a:xfrm>
            <a:off x="6361691" y="2243365"/>
            <a:ext cx="2365849" cy="2428779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4"/>
          <a:srcRect l="5843" r="28488"/>
          <a:stretch>
            <a:fillRect/>
          </a:stretch>
        </p:blipFill>
        <p:spPr>
          <a:xfrm>
            <a:off x="9294362" y="2257620"/>
            <a:ext cx="2365849" cy="2400267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 flipV="1">
            <a:off x="9191444" y="853565"/>
            <a:ext cx="1148326" cy="60959"/>
          </a:xfrm>
          <a:prstGeom prst="rect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33562" y="74433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65000"/>
                  </a:schemeClr>
                </a:solidFill>
              </a:rPr>
              <a:t>CONTENTS</a:t>
            </a:r>
            <a:endParaRPr kumimoji="1" lang="en-US" altLang="zh-CN" sz="1335" dirty="0">
              <a:solidFill>
                <a:schemeClr val="bg1">
                  <a:lumMod val="65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65000"/>
                  </a:schemeClr>
                </a:solidFill>
              </a:rPr>
              <a:t>目录</a:t>
            </a:r>
            <a:endParaRPr kumimoji="1" lang="zh-CN" altLang="en-US" sz="133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9072949" y="67831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10458265" y="41776"/>
            <a:ext cx="1385316" cy="63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A6A6A6"/>
                </a:solidFill>
              </a:rPr>
              <a:t>PART</a:t>
            </a:r>
            <a:r>
              <a:rPr kumimoji="1" lang="zh-CN" altLang="en-US" sz="1400" dirty="0">
                <a:solidFill>
                  <a:srgbClr val="A6A6A6"/>
                </a:solidFill>
              </a:rPr>
              <a:t> </a:t>
            </a:r>
            <a:r>
              <a:rPr kumimoji="1" lang="en-US" altLang="zh-CN" sz="1400" dirty="0">
                <a:solidFill>
                  <a:srgbClr val="A6A6A6"/>
                </a:solidFill>
              </a:rPr>
              <a:t>TWO</a:t>
            </a:r>
            <a:endParaRPr kumimoji="1" lang="en-US" altLang="zh-CN" sz="1400" dirty="0">
              <a:solidFill>
                <a:srgbClr val="A6A6A6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A6A6A6"/>
                </a:solidFill>
              </a:rPr>
              <a:t>工作是一种修行</a:t>
            </a:r>
            <a:endParaRPr kumimoji="1" lang="zh-CN" altLang="en-US" sz="1335" dirty="0">
              <a:solidFill>
                <a:srgbClr val="A6A6A6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0" y="467728"/>
            <a:ext cx="2174789" cy="607310"/>
            <a:chOff x="0" y="467728"/>
            <a:chExt cx="2174789" cy="607310"/>
          </a:xfrm>
        </p:grpSpPr>
        <p:sp>
          <p:nvSpPr>
            <p:cNvPr id="63" name="矩形 62"/>
            <p:cNvSpPr/>
            <p:nvPr/>
          </p:nvSpPr>
          <p:spPr>
            <a:xfrm>
              <a:off x="0" y="469557"/>
              <a:ext cx="2174789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1055321" y="564257"/>
              <a:ext cx="84510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600" dirty="0">
                  <a:solidFill>
                    <a:srgbClr val="324444"/>
                  </a:solidFill>
                </a:rPr>
                <a:t>XX</a:t>
              </a:r>
              <a:r>
                <a:rPr kumimoji="1" lang="zh-CN" altLang="en-US" sz="1600" dirty="0">
                  <a:solidFill>
                    <a:srgbClr val="324444"/>
                  </a:solidFill>
                </a:rPr>
                <a:t>新城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62732" y="512177"/>
              <a:ext cx="697627" cy="452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2000" dirty="0">
                  <a:solidFill>
                    <a:schemeClr val="bg1"/>
                  </a:solidFill>
                </a:rPr>
                <a:t>分析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68978" y="1705678"/>
            <a:ext cx="5843381" cy="4821355"/>
            <a:chOff x="2007" y="1593"/>
            <a:chExt cx="9693" cy="8197"/>
          </a:xfrm>
        </p:grpSpPr>
        <p:grpSp>
          <p:nvGrpSpPr>
            <p:cNvPr id="62" name="组合 61"/>
            <p:cNvGrpSpPr/>
            <p:nvPr/>
          </p:nvGrpSpPr>
          <p:grpSpPr>
            <a:xfrm>
              <a:off x="2007" y="1593"/>
              <a:ext cx="9693" cy="8197"/>
              <a:chOff x="229" y="1481"/>
              <a:chExt cx="13143" cy="7837"/>
            </a:xfrm>
          </p:grpSpPr>
          <p:grpSp>
            <p:nvGrpSpPr>
              <p:cNvPr id="89" name="组合 88"/>
              <p:cNvGrpSpPr/>
              <p:nvPr/>
            </p:nvGrpSpPr>
            <p:grpSpPr>
              <a:xfrm>
                <a:off x="229" y="1481"/>
                <a:ext cx="13143" cy="7837"/>
                <a:chOff x="99" y="1587"/>
                <a:chExt cx="13077" cy="7848"/>
              </a:xfrm>
            </p:grpSpPr>
            <p:sp>
              <p:nvSpPr>
                <p:cNvPr id="92" name="椭圆 91"/>
                <p:cNvSpPr/>
                <p:nvPr/>
              </p:nvSpPr>
              <p:spPr>
                <a:xfrm>
                  <a:off x="1755" y="1587"/>
                  <a:ext cx="10934" cy="7848"/>
                </a:xfrm>
                <a:prstGeom prst="ellipse">
                  <a:avLst/>
                </a:prstGeom>
                <a:noFill/>
                <a:ln w="22225">
                  <a:solidFill>
                    <a:srgbClr val="2CBD94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93" name="文本框 92"/>
                <p:cNvSpPr txBox="1"/>
                <p:nvPr/>
              </p:nvSpPr>
              <p:spPr>
                <a:xfrm>
                  <a:off x="1890" y="7915"/>
                  <a:ext cx="2152" cy="802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</a:rPr>
                    <a:t>业主   </a:t>
                  </a:r>
                  <a:endParaRPr lang="zh-CN" altLang="en-US" sz="1300" dirty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</a:rPr>
                    <a:t>不满意</a:t>
                  </a:r>
                  <a:endParaRPr lang="zh-CN" altLang="en-US" sz="13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4" name="文本框 93"/>
                <p:cNvSpPr txBox="1"/>
                <p:nvPr/>
              </p:nvSpPr>
              <p:spPr>
                <a:xfrm>
                  <a:off x="99" y="5387"/>
                  <a:ext cx="2908" cy="802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与业主之间没有稳定的关系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95" name="文本框 94"/>
                <p:cNvSpPr txBox="1"/>
                <p:nvPr/>
              </p:nvSpPr>
              <p:spPr>
                <a:xfrm>
                  <a:off x="1007" y="2974"/>
                  <a:ext cx="2838" cy="802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无法培养   </a:t>
                  </a:r>
                  <a:endParaRPr lang="en-US" altLang="zh-CN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要好的业主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96" name="文本框 95"/>
                <p:cNvSpPr txBox="1"/>
                <p:nvPr/>
              </p:nvSpPr>
              <p:spPr>
                <a:xfrm>
                  <a:off x="8843" y="1836"/>
                  <a:ext cx="2982" cy="802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总是强调  </a:t>
                  </a:r>
                  <a:endParaRPr lang="en-US" altLang="zh-CN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 培养新业主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97" name="椭圆 96"/>
                <p:cNvSpPr/>
                <p:nvPr/>
              </p:nvSpPr>
              <p:spPr>
                <a:xfrm>
                  <a:off x="4378" y="3455"/>
                  <a:ext cx="5850" cy="4112"/>
                </a:xfrm>
                <a:prstGeom prst="ellipse">
                  <a:avLst/>
                </a:prstGeom>
                <a:noFill/>
                <a:ln w="22225">
                  <a:solidFill>
                    <a:srgbClr val="2CBD94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98" name="文本框 97"/>
                <p:cNvSpPr txBox="1"/>
                <p:nvPr/>
              </p:nvSpPr>
              <p:spPr>
                <a:xfrm>
                  <a:off x="3420" y="6310"/>
                  <a:ext cx="3266" cy="476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员工感觉厌倦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99" name="文本框 98"/>
                <p:cNvSpPr txBox="1"/>
                <p:nvPr/>
              </p:nvSpPr>
              <p:spPr>
                <a:xfrm>
                  <a:off x="3453" y="5071"/>
                  <a:ext cx="2528" cy="476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员工不满意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0" name="文本框 99"/>
                <p:cNvSpPr txBox="1"/>
                <p:nvPr/>
              </p:nvSpPr>
              <p:spPr>
                <a:xfrm>
                  <a:off x="3906" y="3769"/>
                  <a:ext cx="2528" cy="476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服务质量低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1" name="文本框 100"/>
                <p:cNvSpPr txBox="1"/>
                <p:nvPr/>
              </p:nvSpPr>
              <p:spPr>
                <a:xfrm>
                  <a:off x="6444" y="3175"/>
                  <a:ext cx="1549" cy="802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收支难平衡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2" name="文本框 101"/>
                <p:cNvSpPr txBox="1"/>
                <p:nvPr/>
              </p:nvSpPr>
              <p:spPr>
                <a:xfrm>
                  <a:off x="8650" y="3969"/>
                  <a:ext cx="2277" cy="476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遗留问题多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3" name="文本框 102"/>
                <p:cNvSpPr txBox="1"/>
                <p:nvPr/>
              </p:nvSpPr>
              <p:spPr>
                <a:xfrm>
                  <a:off x="8650" y="5066"/>
                  <a:ext cx="2785" cy="476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人员流动性大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4" name="文本框 103"/>
                <p:cNvSpPr txBox="1"/>
                <p:nvPr/>
              </p:nvSpPr>
              <p:spPr>
                <a:xfrm>
                  <a:off x="8954" y="6244"/>
                  <a:ext cx="1518" cy="802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工资无优势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5" name="文本框 104"/>
                <p:cNvSpPr txBox="1"/>
                <p:nvPr/>
              </p:nvSpPr>
              <p:spPr>
                <a:xfrm>
                  <a:off x="7568" y="7047"/>
                  <a:ext cx="1292" cy="1127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招聘工作从简</a:t>
                  </a:r>
                  <a:endParaRPr lang="zh-CN" altLang="en-US" sz="13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6" name="文本框 105"/>
                <p:cNvSpPr txBox="1"/>
                <p:nvPr/>
              </p:nvSpPr>
              <p:spPr>
                <a:xfrm>
                  <a:off x="5503" y="7186"/>
                  <a:ext cx="1424" cy="802"/>
                </a:xfrm>
                <a:prstGeom prst="rect">
                  <a:avLst/>
                </a:prstGeom>
                <a:solidFill>
                  <a:srgbClr val="1A1E2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培训</a:t>
                  </a:r>
                  <a:endParaRPr lang="en-US" altLang="zh-CN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从简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7" name="文本框 106"/>
                <p:cNvSpPr txBox="1"/>
                <p:nvPr/>
              </p:nvSpPr>
              <p:spPr>
                <a:xfrm>
                  <a:off x="10543" y="5507"/>
                  <a:ext cx="2633" cy="8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强调规则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而不是服务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8" name="文本框 107"/>
                <p:cNvSpPr txBox="1"/>
                <p:nvPr/>
              </p:nvSpPr>
              <p:spPr>
                <a:xfrm>
                  <a:off x="3870" y="7881"/>
                  <a:ext cx="2520" cy="8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3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员工无法解决业主问题</a:t>
                  </a:r>
                  <a:endParaRPr lang="zh-CN" altLang="en-US" sz="13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9" name="等腰三角形 108"/>
                <p:cNvSpPr/>
                <p:nvPr/>
              </p:nvSpPr>
              <p:spPr>
                <a:xfrm>
                  <a:off x="9089" y="1764"/>
                  <a:ext cx="224" cy="157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10" name="等腰三角形 109"/>
                <p:cNvSpPr/>
                <p:nvPr/>
              </p:nvSpPr>
              <p:spPr>
                <a:xfrm rot="1260000">
                  <a:off x="2214" y="3649"/>
                  <a:ext cx="224" cy="157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11" name="等腰三角形 110"/>
                <p:cNvSpPr/>
                <p:nvPr/>
              </p:nvSpPr>
              <p:spPr>
                <a:xfrm rot="20640000">
                  <a:off x="1759" y="6299"/>
                  <a:ext cx="224" cy="157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12" name="等腰三角形 111"/>
                <p:cNvSpPr/>
                <p:nvPr/>
              </p:nvSpPr>
              <p:spPr>
                <a:xfrm rot="19080000">
                  <a:off x="3822" y="8552"/>
                  <a:ext cx="224" cy="157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13" name="等腰三角形 112"/>
                <p:cNvSpPr/>
                <p:nvPr/>
              </p:nvSpPr>
              <p:spPr>
                <a:xfrm rot="3840000">
                  <a:off x="6392" y="3455"/>
                  <a:ext cx="224" cy="157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14" name="等腰三角形 113"/>
                <p:cNvSpPr/>
                <p:nvPr/>
              </p:nvSpPr>
              <p:spPr>
                <a:xfrm rot="1260000">
                  <a:off x="9087" y="3837"/>
                  <a:ext cx="224" cy="157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15" name="等腰三角形 114"/>
                <p:cNvSpPr/>
                <p:nvPr/>
              </p:nvSpPr>
              <p:spPr>
                <a:xfrm rot="1920000">
                  <a:off x="10070" y="4909"/>
                  <a:ext cx="224" cy="157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16" name="等腰三角形 115"/>
                <p:cNvSpPr/>
                <p:nvPr/>
              </p:nvSpPr>
              <p:spPr>
                <a:xfrm rot="20040000">
                  <a:off x="9968" y="6058"/>
                  <a:ext cx="224" cy="157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17" name="等腰三角形 116"/>
                <p:cNvSpPr/>
                <p:nvPr/>
              </p:nvSpPr>
              <p:spPr>
                <a:xfrm>
                  <a:off x="8821" y="7091"/>
                  <a:ext cx="224" cy="157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18" name="等腰三角形 117"/>
                <p:cNvSpPr/>
                <p:nvPr/>
              </p:nvSpPr>
              <p:spPr>
                <a:xfrm rot="15660000">
                  <a:off x="6852" y="7498"/>
                  <a:ext cx="224" cy="157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19" name="等腰三角形 118"/>
                <p:cNvSpPr/>
                <p:nvPr/>
              </p:nvSpPr>
              <p:spPr>
                <a:xfrm rot="19980000">
                  <a:off x="4895" y="6747"/>
                  <a:ext cx="316" cy="111"/>
                </a:xfrm>
                <a:prstGeom prst="triangle">
                  <a:avLst/>
                </a:prstGeom>
                <a:solidFill>
                  <a:srgbClr val="2CBD94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/>
                </a:p>
              </p:txBody>
            </p:sp>
            <p:cxnSp>
              <p:nvCxnSpPr>
                <p:cNvPr id="120" name="直接箭头连接符 119"/>
                <p:cNvCxnSpPr/>
                <p:nvPr/>
              </p:nvCxnSpPr>
              <p:spPr>
                <a:xfrm>
                  <a:off x="3585" y="3421"/>
                  <a:ext cx="1077" cy="312"/>
                </a:xfrm>
                <a:prstGeom prst="straightConnector1">
                  <a:avLst/>
                </a:prstGeom>
                <a:ln w="22225">
                  <a:solidFill>
                    <a:srgbClr val="2CBD94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直接箭头连接符 120"/>
                <p:cNvCxnSpPr/>
                <p:nvPr/>
              </p:nvCxnSpPr>
              <p:spPr>
                <a:xfrm flipV="1">
                  <a:off x="2459" y="4036"/>
                  <a:ext cx="1736" cy="1392"/>
                </a:xfrm>
                <a:prstGeom prst="straightConnector1">
                  <a:avLst/>
                </a:prstGeom>
                <a:ln w="22225">
                  <a:solidFill>
                    <a:srgbClr val="2CBD94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直接箭头连接符 121"/>
                <p:cNvCxnSpPr/>
                <p:nvPr/>
              </p:nvCxnSpPr>
              <p:spPr>
                <a:xfrm flipV="1">
                  <a:off x="5813" y="7792"/>
                  <a:ext cx="606" cy="347"/>
                </a:xfrm>
                <a:prstGeom prst="straightConnector1">
                  <a:avLst/>
                </a:prstGeom>
                <a:ln w="22225">
                  <a:solidFill>
                    <a:schemeClr val="bg2">
                      <a:lumMod val="25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直接箭头连接符 122"/>
                <p:cNvCxnSpPr>
                  <a:stCxn id="96" idx="1"/>
                </p:cNvCxnSpPr>
                <p:nvPr/>
              </p:nvCxnSpPr>
              <p:spPr>
                <a:xfrm flipH="1">
                  <a:off x="7345" y="2237"/>
                  <a:ext cx="1498" cy="840"/>
                </a:xfrm>
                <a:prstGeom prst="straightConnector1">
                  <a:avLst/>
                </a:prstGeom>
                <a:ln w="22225">
                  <a:solidFill>
                    <a:srgbClr val="2CBD94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直接箭头连接符 123"/>
                <p:cNvCxnSpPr>
                  <a:endCxn id="107" idx="0"/>
                </p:cNvCxnSpPr>
                <p:nvPr/>
              </p:nvCxnSpPr>
              <p:spPr>
                <a:xfrm>
                  <a:off x="10543" y="4531"/>
                  <a:ext cx="1317" cy="976"/>
                </a:xfrm>
                <a:prstGeom prst="straightConnector1">
                  <a:avLst/>
                </a:prstGeom>
                <a:ln w="22225">
                  <a:solidFill>
                    <a:srgbClr val="2CBD94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直接箭头连接符 124"/>
                <p:cNvCxnSpPr>
                  <a:stCxn id="104" idx="3"/>
                  <a:endCxn id="107" idx="2"/>
                </p:cNvCxnSpPr>
                <p:nvPr/>
              </p:nvCxnSpPr>
              <p:spPr>
                <a:xfrm flipV="1">
                  <a:off x="10472" y="6309"/>
                  <a:ext cx="1388" cy="336"/>
                </a:xfrm>
                <a:prstGeom prst="straightConnector1">
                  <a:avLst/>
                </a:prstGeom>
                <a:ln w="22225">
                  <a:solidFill>
                    <a:srgbClr val="2CBD94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0" name="矩形 89"/>
              <p:cNvSpPr/>
              <p:nvPr/>
            </p:nvSpPr>
            <p:spPr>
              <a:xfrm>
                <a:off x="5813" y="6703"/>
                <a:ext cx="2465" cy="4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zh-CN" altLang="en-US" sz="1300" b="1" dirty="0">
                    <a:solidFill>
                      <a:srgbClr val="FBC117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员工循环圈</a:t>
                </a:r>
                <a:endParaRPr lang="zh-CN" altLang="en-US" sz="1300" b="1" dirty="0">
                  <a:solidFill>
                    <a:srgbClr val="FBC117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 rot="20340000">
                <a:off x="8532" y="8451"/>
                <a:ext cx="2427" cy="4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zh-CN" altLang="en-US" sz="1350" b="1" dirty="0">
                    <a:solidFill>
                      <a:srgbClr val="FBC117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业主循环圈</a:t>
                </a:r>
                <a:endParaRPr lang="zh-CN" altLang="en-US" sz="1350" b="1" dirty="0">
                  <a:solidFill>
                    <a:srgbClr val="FBC117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87" name="任意多边形 1"/>
            <p:cNvSpPr/>
            <p:nvPr/>
          </p:nvSpPr>
          <p:spPr>
            <a:xfrm>
              <a:off x="4132" y="4539"/>
              <a:ext cx="941" cy="3663"/>
            </a:xfrm>
            <a:custGeom>
              <a:avLst/>
              <a:gdLst>
                <a:gd name="connisteX0" fmla="*/ 723578 w 723578"/>
                <a:gd name="connsiteY0" fmla="*/ 0 h 2303780"/>
                <a:gd name="connisteX1" fmla="*/ 78418 w 723578"/>
                <a:gd name="connsiteY1" fmla="*/ 974090 h 2303780"/>
                <a:gd name="connisteX2" fmla="*/ 65718 w 723578"/>
                <a:gd name="connsiteY2" fmla="*/ 2303780 h 2303780"/>
                <a:gd name="connisteX3" fmla="*/ 367978 w 723578"/>
                <a:gd name="connsiteY3" fmla="*/ 1790065 h 230378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723579" h="2303780">
                  <a:moveTo>
                    <a:pt x="723579" y="0"/>
                  </a:moveTo>
                  <a:cubicBezTo>
                    <a:pt x="594674" y="168275"/>
                    <a:pt x="209864" y="513080"/>
                    <a:pt x="78419" y="974090"/>
                  </a:cubicBezTo>
                  <a:cubicBezTo>
                    <a:pt x="-53026" y="1435100"/>
                    <a:pt x="7934" y="2140585"/>
                    <a:pt x="65719" y="2303780"/>
                  </a:cubicBezTo>
                </a:path>
              </a:pathLst>
            </a:custGeom>
            <a:noFill/>
            <a:ln w="22225">
              <a:solidFill>
                <a:srgbClr val="2CBD94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3"/>
            <p:cNvSpPr/>
            <p:nvPr/>
          </p:nvSpPr>
          <p:spPr>
            <a:xfrm>
              <a:off x="4560" y="4601"/>
              <a:ext cx="753" cy="3752"/>
            </a:xfrm>
            <a:custGeom>
              <a:avLst/>
              <a:gdLst>
                <a:gd name="connisteX0" fmla="*/ 575478 w 575478"/>
                <a:gd name="connsiteY0" fmla="*/ 0 h 2382520"/>
                <a:gd name="connisteX1" fmla="*/ 9058 w 575478"/>
                <a:gd name="connsiteY1" fmla="*/ 934720 h 2382520"/>
                <a:gd name="connisteX2" fmla="*/ 285283 w 575478"/>
                <a:gd name="connsiteY2" fmla="*/ 2382520 h 2382520"/>
                <a:gd name="connisteX3" fmla="*/ 509438 w 575478"/>
                <a:gd name="connsiteY3" fmla="*/ 1566545 h 238252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575479" h="2382520">
                  <a:moveTo>
                    <a:pt x="575479" y="0"/>
                  </a:moveTo>
                  <a:cubicBezTo>
                    <a:pt x="456734" y="158115"/>
                    <a:pt x="66844" y="458470"/>
                    <a:pt x="9059" y="934720"/>
                  </a:cubicBezTo>
                  <a:cubicBezTo>
                    <a:pt x="-48726" y="1410970"/>
                    <a:pt x="184954" y="2256155"/>
                    <a:pt x="285284" y="2382520"/>
                  </a:cubicBezTo>
                </a:path>
              </a:pathLst>
            </a:custGeom>
            <a:noFill/>
            <a:ln w="22225">
              <a:solidFill>
                <a:srgbClr val="2CBD94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6" name="矩形 125"/>
          <p:cNvSpPr/>
          <p:nvPr/>
        </p:nvSpPr>
        <p:spPr>
          <a:xfrm>
            <a:off x="3022933" y="3855966"/>
            <a:ext cx="1136189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2CBD94"/>
                </a:solidFill>
                <a:latin typeface="微软雅黑" panose="020B0503020204020204" charset="-122"/>
                <a:ea typeface="微软雅黑" panose="020B0503020204020204" charset="-122"/>
              </a:rPr>
              <a:t>循环圈</a:t>
            </a:r>
            <a:endParaRPr lang="zh-CN" altLang="en-US" sz="2000" b="1" dirty="0">
              <a:solidFill>
                <a:srgbClr val="2CBD9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6421129" y="1792080"/>
            <a:ext cx="5567999" cy="4640704"/>
            <a:chOff x="1647" y="1580"/>
            <a:chExt cx="11449" cy="7308"/>
          </a:xfrm>
        </p:grpSpPr>
        <p:sp>
          <p:nvSpPr>
            <p:cNvPr id="128" name="椭圆 127"/>
            <p:cNvSpPr/>
            <p:nvPr/>
          </p:nvSpPr>
          <p:spPr>
            <a:xfrm>
              <a:off x="5257" y="4984"/>
              <a:ext cx="4432" cy="1308"/>
            </a:xfrm>
            <a:prstGeom prst="ellipse">
              <a:avLst/>
            </a:prstGeom>
            <a:noFill/>
            <a:ln w="2222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项目管理问题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2739" y="1911"/>
              <a:ext cx="9233" cy="6977"/>
            </a:xfrm>
            <a:prstGeom prst="ellipse">
              <a:avLst/>
            </a:prstGeom>
            <a:noFill/>
            <a:ln w="22225">
              <a:solidFill>
                <a:srgbClr val="FBC117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6229" y="1580"/>
              <a:ext cx="2253" cy="460"/>
            </a:xfrm>
            <a:prstGeom prst="rect">
              <a:avLst/>
            </a:prstGeom>
            <a:solidFill>
              <a:srgbClr val="1A1E2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业主意见</a:t>
              </a:r>
              <a:endPara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2455" y="2889"/>
              <a:ext cx="2539" cy="460"/>
            </a:xfrm>
            <a:prstGeom prst="rect">
              <a:avLst/>
            </a:prstGeom>
            <a:solidFill>
              <a:srgbClr val="1A1E2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物业费涨价</a:t>
              </a:r>
              <a:endPara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1647" y="4745"/>
              <a:ext cx="2532" cy="460"/>
            </a:xfrm>
            <a:prstGeom prst="rect">
              <a:avLst/>
            </a:prstGeom>
            <a:solidFill>
              <a:srgbClr val="1A1E2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服务品质低</a:t>
              </a:r>
              <a:endPara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1933" y="6620"/>
              <a:ext cx="2606" cy="460"/>
            </a:xfrm>
            <a:prstGeom prst="rect">
              <a:avLst/>
            </a:prstGeom>
            <a:solidFill>
              <a:srgbClr val="1A1E2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物业重新招聘</a:t>
              </a:r>
              <a:endPara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4036" y="8198"/>
              <a:ext cx="2659" cy="460"/>
            </a:xfrm>
            <a:prstGeom prst="rect">
              <a:avLst/>
            </a:prstGeom>
            <a:solidFill>
              <a:srgbClr val="1A1E2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新业委会成立</a:t>
              </a:r>
              <a:endPara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8696" y="8276"/>
              <a:ext cx="1986" cy="460"/>
            </a:xfrm>
            <a:prstGeom prst="rect">
              <a:avLst/>
            </a:prstGeom>
            <a:solidFill>
              <a:srgbClr val="1A1E2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官司败诉</a:t>
              </a:r>
              <a:endPara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10350" y="6236"/>
              <a:ext cx="2444" cy="775"/>
            </a:xfrm>
            <a:prstGeom prst="rect">
              <a:avLst/>
            </a:prstGeom>
            <a:solidFill>
              <a:srgbClr val="1A1E2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业委会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集体辞职</a:t>
              </a:r>
              <a:endPara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10511" y="4006"/>
              <a:ext cx="2585" cy="775"/>
            </a:xfrm>
            <a:prstGeom prst="rect">
              <a:avLst/>
            </a:prstGeom>
            <a:solidFill>
              <a:srgbClr val="1A1E2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业主与业委会的纷争</a:t>
              </a:r>
              <a:endPara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9708" y="2602"/>
              <a:ext cx="1786" cy="460"/>
            </a:xfrm>
            <a:prstGeom prst="rect">
              <a:avLst/>
            </a:prstGeom>
            <a:solidFill>
              <a:srgbClr val="1A1E2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管理者</a:t>
              </a:r>
              <a:endPara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9" name="等腰三角形 138"/>
            <p:cNvSpPr/>
            <p:nvPr/>
          </p:nvSpPr>
          <p:spPr>
            <a:xfrm rot="660000">
              <a:off x="9970" y="2449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0" name="等腰三角形 139"/>
            <p:cNvSpPr/>
            <p:nvPr/>
          </p:nvSpPr>
          <p:spPr>
            <a:xfrm rot="4380000">
              <a:off x="6164" y="1935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1" name="等腰三角形 140"/>
            <p:cNvSpPr/>
            <p:nvPr/>
          </p:nvSpPr>
          <p:spPr>
            <a:xfrm rot="1380000">
              <a:off x="3463" y="3313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2" name="等腰三角形 141"/>
            <p:cNvSpPr/>
            <p:nvPr/>
          </p:nvSpPr>
          <p:spPr>
            <a:xfrm>
              <a:off x="2629" y="5300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3" name="等腰三角形 142"/>
            <p:cNvSpPr/>
            <p:nvPr/>
          </p:nvSpPr>
          <p:spPr>
            <a:xfrm rot="20340000">
              <a:off x="3230" y="7022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4" name="等腰三角形 143"/>
            <p:cNvSpPr/>
            <p:nvPr/>
          </p:nvSpPr>
          <p:spPr>
            <a:xfrm rot="17940000">
              <a:off x="5983" y="8647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5" name="等腰三角形 144"/>
            <p:cNvSpPr/>
            <p:nvPr/>
          </p:nvSpPr>
          <p:spPr>
            <a:xfrm>
              <a:off x="9970" y="8089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6" name="等腰三角形 145"/>
            <p:cNvSpPr/>
            <p:nvPr/>
          </p:nvSpPr>
          <p:spPr>
            <a:xfrm rot="19800000">
              <a:off x="11738" y="6083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7" name="等腰三角形 146"/>
            <p:cNvSpPr/>
            <p:nvPr/>
          </p:nvSpPr>
          <p:spPr>
            <a:xfrm rot="9300000">
              <a:off x="11466" y="3887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cxnSp>
          <p:nvCxnSpPr>
            <p:cNvPr id="148" name="直接箭头连接符 147"/>
            <p:cNvCxnSpPr>
              <a:endCxn id="138" idx="1"/>
            </p:cNvCxnSpPr>
            <p:nvPr/>
          </p:nvCxnSpPr>
          <p:spPr>
            <a:xfrm flipV="1">
              <a:off x="4662" y="2832"/>
              <a:ext cx="5046" cy="298"/>
            </a:xfrm>
            <a:prstGeom prst="straightConnector1">
              <a:avLst/>
            </a:prstGeom>
            <a:ln w="22225">
              <a:solidFill>
                <a:srgbClr val="FBC117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箭头连接符 148"/>
            <p:cNvCxnSpPr/>
            <p:nvPr/>
          </p:nvCxnSpPr>
          <p:spPr>
            <a:xfrm flipH="1">
              <a:off x="3767" y="3040"/>
              <a:ext cx="6283" cy="1811"/>
            </a:xfrm>
            <a:prstGeom prst="straightConnector1">
              <a:avLst/>
            </a:prstGeom>
            <a:ln w="22225">
              <a:solidFill>
                <a:srgbClr val="FBC117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箭头连接符 149"/>
            <p:cNvCxnSpPr>
              <a:stCxn id="138" idx="2"/>
            </p:cNvCxnSpPr>
            <p:nvPr/>
          </p:nvCxnSpPr>
          <p:spPr>
            <a:xfrm flipH="1">
              <a:off x="9290" y="3062"/>
              <a:ext cx="1311" cy="5233"/>
            </a:xfrm>
            <a:prstGeom prst="straightConnector1">
              <a:avLst/>
            </a:prstGeom>
            <a:ln w="22225">
              <a:solidFill>
                <a:srgbClr val="FBC117"/>
              </a:solidFill>
              <a:headEnd type="none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任意多边形 26"/>
            <p:cNvSpPr/>
            <p:nvPr/>
          </p:nvSpPr>
          <p:spPr>
            <a:xfrm>
              <a:off x="5432" y="3157"/>
              <a:ext cx="5022" cy="5040"/>
            </a:xfrm>
            <a:custGeom>
              <a:avLst/>
              <a:gdLst>
                <a:gd name="connisteX0" fmla="*/ 2825750 w 2825750"/>
                <a:gd name="connsiteY0" fmla="*/ 0 h 3094990"/>
                <a:gd name="connisteX1" fmla="*/ 2115820 w 2825750"/>
                <a:gd name="connsiteY1" fmla="*/ 1576070 h 3094990"/>
                <a:gd name="connisteX2" fmla="*/ 0 w 2825750"/>
                <a:gd name="connsiteY2" fmla="*/ 3094990 h 3094990"/>
                <a:gd name="connisteX3" fmla="*/ -383540 w 2825750"/>
                <a:gd name="connsiteY3" fmla="*/ 3336290 h 309499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2825750" h="3094990">
                  <a:moveTo>
                    <a:pt x="2825750" y="0"/>
                  </a:moveTo>
                  <a:cubicBezTo>
                    <a:pt x="2726055" y="285115"/>
                    <a:pt x="2680970" y="956945"/>
                    <a:pt x="2115820" y="1576070"/>
                  </a:cubicBezTo>
                  <a:cubicBezTo>
                    <a:pt x="1550670" y="2195195"/>
                    <a:pt x="499745" y="2743200"/>
                    <a:pt x="0" y="3094990"/>
                  </a:cubicBezTo>
                </a:path>
              </a:pathLst>
            </a:custGeom>
            <a:noFill/>
            <a:ln w="22225">
              <a:solidFill>
                <a:srgbClr val="FBC117"/>
              </a:solidFill>
              <a:headEnd type="none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任意多边形 29"/>
            <p:cNvSpPr/>
            <p:nvPr/>
          </p:nvSpPr>
          <p:spPr>
            <a:xfrm>
              <a:off x="3209" y="3278"/>
              <a:ext cx="6985" cy="3341"/>
            </a:xfrm>
            <a:custGeom>
              <a:avLst/>
              <a:gdLst>
                <a:gd name="connisteX0" fmla="*/ 4089400 w 4089400"/>
                <a:gd name="connsiteY0" fmla="*/ 0 h 2087245"/>
                <a:gd name="connisteX1" fmla="*/ 1803400 w 4089400"/>
                <a:gd name="connsiteY1" fmla="*/ 767080 h 2087245"/>
                <a:gd name="connisteX2" fmla="*/ 0 w 4089400"/>
                <a:gd name="connsiteY2" fmla="*/ 2087245 h 2087245"/>
                <a:gd name="connisteX3" fmla="*/ -298450 w 4089400"/>
                <a:gd name="connsiteY3" fmla="*/ 2385695 h 208724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4089400" h="2087245">
                  <a:moveTo>
                    <a:pt x="4089400" y="0"/>
                  </a:moveTo>
                  <a:cubicBezTo>
                    <a:pt x="3668395" y="127000"/>
                    <a:pt x="2621280" y="349885"/>
                    <a:pt x="1803400" y="767080"/>
                  </a:cubicBezTo>
                  <a:cubicBezTo>
                    <a:pt x="985520" y="1184275"/>
                    <a:pt x="420370" y="1763395"/>
                    <a:pt x="0" y="2087245"/>
                  </a:cubicBezTo>
                </a:path>
              </a:pathLst>
            </a:custGeom>
            <a:noFill/>
            <a:ln w="22225">
              <a:solidFill>
                <a:srgbClr val="FBC117"/>
              </a:solidFill>
              <a:headEnd type="none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3" name="直接箭头连接符 152"/>
            <p:cNvCxnSpPr/>
            <p:nvPr/>
          </p:nvCxnSpPr>
          <p:spPr>
            <a:xfrm flipH="1">
              <a:off x="3342" y="2146"/>
              <a:ext cx="3556" cy="2571"/>
            </a:xfrm>
            <a:prstGeom prst="straightConnector1">
              <a:avLst/>
            </a:prstGeom>
            <a:ln w="22225">
              <a:solidFill>
                <a:srgbClr val="FBC117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等腰三角形 153"/>
            <p:cNvSpPr/>
            <p:nvPr/>
          </p:nvSpPr>
          <p:spPr>
            <a:xfrm rot="5160000">
              <a:off x="9497" y="2803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5" name="等腰三角形 154"/>
            <p:cNvSpPr/>
            <p:nvPr/>
          </p:nvSpPr>
          <p:spPr>
            <a:xfrm rot="4380000">
              <a:off x="9840" y="2994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6" name="等腰三角形 155"/>
            <p:cNvSpPr/>
            <p:nvPr/>
          </p:nvSpPr>
          <p:spPr>
            <a:xfrm rot="3060000">
              <a:off x="6736" y="2094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7" name="等腰三角形 156"/>
            <p:cNvSpPr/>
            <p:nvPr/>
          </p:nvSpPr>
          <p:spPr>
            <a:xfrm rot="16380000">
              <a:off x="4616" y="3046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8" name="等腰三角形 157"/>
            <p:cNvSpPr/>
            <p:nvPr/>
          </p:nvSpPr>
          <p:spPr>
            <a:xfrm>
              <a:off x="3743" y="4723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9" name="等腰三角形 158"/>
            <p:cNvSpPr/>
            <p:nvPr/>
          </p:nvSpPr>
          <p:spPr>
            <a:xfrm rot="12840000">
              <a:off x="3296" y="4589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0" name="等腰三角形 159"/>
            <p:cNvSpPr/>
            <p:nvPr/>
          </p:nvSpPr>
          <p:spPr>
            <a:xfrm rot="13500000">
              <a:off x="3186" y="6464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1" name="等腰三角形 160"/>
            <p:cNvSpPr/>
            <p:nvPr/>
          </p:nvSpPr>
          <p:spPr>
            <a:xfrm rot="13380000">
              <a:off x="5408" y="8064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2" name="等腰三角形 161"/>
            <p:cNvSpPr/>
            <p:nvPr/>
          </p:nvSpPr>
          <p:spPr>
            <a:xfrm rot="10800000">
              <a:off x="9222" y="8136"/>
              <a:ext cx="212" cy="153"/>
            </a:xfrm>
            <a:prstGeom prst="triangle">
              <a:avLst/>
            </a:prstGeom>
            <a:solidFill>
              <a:srgbClr val="FBC117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3" name="矩形 162"/>
          <p:cNvSpPr/>
          <p:nvPr/>
        </p:nvSpPr>
        <p:spPr>
          <a:xfrm>
            <a:off x="8778325" y="3814483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BC117"/>
                </a:solidFill>
                <a:latin typeface="微软雅黑" panose="020B0503020204020204" charset="-122"/>
                <a:ea typeface="微软雅黑" panose="020B0503020204020204" charset="-122"/>
              </a:rPr>
              <a:t>关联图</a:t>
            </a:r>
            <a:endParaRPr lang="zh-CN" altLang="en-US" sz="2000" b="1" dirty="0">
              <a:solidFill>
                <a:srgbClr val="FBC1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2192" y="2084851"/>
            <a:ext cx="2576335" cy="4245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A1E2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55183" y="5374383"/>
            <a:ext cx="2449327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800"/>
              </a:spcBef>
            </a:pPr>
            <a:r>
              <a:rPr lang="zh-CN" altLang="en-US" sz="1200" dirty="0">
                <a:solidFill>
                  <a:srgbClr val="1A1E21"/>
                </a:solidFill>
              </a:rPr>
              <a:t>过分看重自己的级别，官僚作风严重，不懂得也不重视发挥团队的智慧。</a:t>
            </a:r>
            <a:endParaRPr lang="zh-CN" altLang="en-US" sz="1200" dirty="0">
              <a:solidFill>
                <a:srgbClr val="1A1E21"/>
              </a:solidFill>
            </a:endParaRPr>
          </a:p>
        </p:txBody>
      </p:sp>
      <p:sp>
        <p:nvSpPr>
          <p:cNvPr id="11" name="TextBox 30"/>
          <p:cNvSpPr txBox="1"/>
          <p:nvPr/>
        </p:nvSpPr>
        <p:spPr>
          <a:xfrm>
            <a:off x="628175" y="5035829"/>
            <a:ext cx="2576335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1A1E21"/>
                </a:solidFill>
              </a:rPr>
              <a:t>土皇帝</a:t>
            </a:r>
            <a:endParaRPr lang="zh-CN" altLang="en-US" sz="1600" b="1" dirty="0">
              <a:solidFill>
                <a:srgbClr val="1A1E2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13813" y="2084851"/>
            <a:ext cx="2576335" cy="4245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A1E2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57830" y="2806288"/>
            <a:ext cx="2576335" cy="788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800"/>
              </a:spcBef>
            </a:pPr>
            <a:r>
              <a:rPr lang="zh-CN" altLang="en-US" sz="1200" dirty="0">
                <a:solidFill>
                  <a:srgbClr val="1A1E21"/>
                </a:solidFill>
              </a:rPr>
              <a:t>站在下属的立场意气用事，向上司提出某些不合理的要求，不自觉地把自己定位为员工领袖和民意代表。</a:t>
            </a:r>
            <a:endParaRPr lang="zh-CN" altLang="en-US" sz="1200" dirty="0">
              <a:solidFill>
                <a:srgbClr val="1A1E21"/>
              </a:solidFill>
            </a:endParaRPr>
          </a:p>
        </p:txBody>
      </p:sp>
      <p:sp>
        <p:nvSpPr>
          <p:cNvPr id="13" name="TextBox 32"/>
          <p:cNvSpPr txBox="1"/>
          <p:nvPr/>
        </p:nvSpPr>
        <p:spPr>
          <a:xfrm>
            <a:off x="3412579" y="2228867"/>
            <a:ext cx="2576335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1A1E21"/>
                </a:solidFill>
              </a:rPr>
              <a:t>民意代表</a:t>
            </a:r>
            <a:endParaRPr lang="zh-CN" altLang="en-US" sz="1600" b="1" dirty="0">
              <a:solidFill>
                <a:srgbClr val="1A1E2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55436" y="2084851"/>
            <a:ext cx="2576335" cy="4271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A1E2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63809" y="5015170"/>
            <a:ext cx="2576335" cy="1268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1A1E21"/>
                </a:solidFill>
              </a:rPr>
              <a:t>对上司发表个人意见是没有问题的；</a:t>
            </a:r>
            <a:endParaRPr lang="zh-CN" altLang="en-US" sz="1200" dirty="0">
              <a:solidFill>
                <a:srgbClr val="1A1E2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1A1E21"/>
                </a:solidFill>
              </a:rPr>
              <a:t>对于同级或下属说“只代表个人意见”是不合适的；</a:t>
            </a:r>
            <a:endParaRPr lang="zh-CN" altLang="en-US" sz="1200" dirty="0">
              <a:solidFill>
                <a:srgbClr val="1A1E2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1A1E21"/>
                </a:solidFill>
              </a:rPr>
              <a:t>对客户和供应商，更没有什么“个人意见”，只有“公司意见” 。</a:t>
            </a:r>
            <a:endParaRPr lang="zh-CN" altLang="en-US" sz="1200" dirty="0">
              <a:solidFill>
                <a:srgbClr val="1A1E21"/>
              </a:solidFill>
            </a:endParaRPr>
          </a:p>
        </p:txBody>
      </p:sp>
      <p:sp>
        <p:nvSpPr>
          <p:cNvPr id="15" name="TextBox 34"/>
          <p:cNvSpPr txBox="1"/>
          <p:nvPr/>
        </p:nvSpPr>
        <p:spPr>
          <a:xfrm>
            <a:off x="6163809" y="4677139"/>
            <a:ext cx="2576335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1A1E21"/>
                </a:solidFill>
              </a:rPr>
              <a:t>自然人</a:t>
            </a:r>
            <a:endParaRPr lang="zh-CN" altLang="en-US" sz="1600" b="1" dirty="0">
              <a:solidFill>
                <a:srgbClr val="1A1E2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97057" y="2084851"/>
            <a:ext cx="2576335" cy="4245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A1E2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897055" y="2612908"/>
            <a:ext cx="2576335" cy="1286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1A1E21"/>
                </a:solidFill>
              </a:rPr>
              <a:t>这个中层并没有做到实质性的工作，他只是充当一个传话筒的的工具。不知道工作的进展是如何，进展到什么样子。</a:t>
            </a:r>
            <a:endParaRPr lang="zh-CN" altLang="en-US" sz="1200" dirty="0">
              <a:solidFill>
                <a:srgbClr val="1A1E21"/>
              </a:solidFill>
            </a:endParaRPr>
          </a:p>
        </p:txBody>
      </p:sp>
      <p:sp>
        <p:nvSpPr>
          <p:cNvPr id="17" name="TextBox 36"/>
          <p:cNvSpPr txBox="1"/>
          <p:nvPr/>
        </p:nvSpPr>
        <p:spPr>
          <a:xfrm>
            <a:off x="8897055" y="2228866"/>
            <a:ext cx="2576335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1A1E21"/>
                </a:solidFill>
              </a:rPr>
              <a:t>传声筒</a:t>
            </a:r>
            <a:endParaRPr lang="zh-CN" altLang="en-US" sz="1600" b="1" dirty="0">
              <a:solidFill>
                <a:srgbClr val="1A1E2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 flipV="1">
            <a:off x="9447166" y="826960"/>
            <a:ext cx="893745" cy="60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15628" y="78307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50000"/>
                  </a:schemeClr>
                </a:solidFill>
              </a:rPr>
              <a:t>CONTENTS</a:t>
            </a:r>
            <a:endParaRPr kumimoji="1" lang="en-US" altLang="zh-CN" sz="1335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50000"/>
                  </a:schemeClr>
                </a:solidFill>
              </a:rPr>
              <a:t>目录</a:t>
            </a:r>
            <a:endParaRPr kumimoji="1" lang="zh-CN" altLang="en-US" sz="133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196371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597815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50000"/>
                  </a:schemeClr>
                </a:solidFill>
              </a:rPr>
              <a:t>PART</a:t>
            </a:r>
            <a:r>
              <a:rPr kumimoji="1" lang="zh-CN" altLang="en-US" sz="1335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335" dirty="0">
                <a:solidFill>
                  <a:schemeClr val="bg1">
                    <a:lumMod val="50000"/>
                  </a:schemeClr>
                </a:solidFill>
              </a:rPr>
              <a:t>TWO</a:t>
            </a:r>
            <a:endParaRPr kumimoji="1" lang="en-US" altLang="zh-CN" sz="1335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50000"/>
                  </a:schemeClr>
                </a:solidFill>
              </a:rPr>
              <a:t>工作是一种修行</a:t>
            </a:r>
            <a:endParaRPr kumimoji="1" lang="zh-CN" altLang="en-US" sz="1335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467728"/>
            <a:ext cx="2594610" cy="607310"/>
            <a:chOff x="0" y="467728"/>
            <a:chExt cx="2594610" cy="607310"/>
          </a:xfrm>
        </p:grpSpPr>
        <p:sp>
          <p:nvSpPr>
            <p:cNvPr id="24" name="矩形 23"/>
            <p:cNvSpPr/>
            <p:nvPr/>
          </p:nvSpPr>
          <p:spPr>
            <a:xfrm>
              <a:off x="0" y="469557"/>
              <a:ext cx="2594610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5868" y="552118"/>
              <a:ext cx="1620958" cy="3806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1600" dirty="0">
                  <a:solidFill>
                    <a:srgbClr val="324444"/>
                  </a:solidFill>
                </a:rPr>
                <a:t>管理者常见类型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649" y="523728"/>
            <a:ext cx="486558" cy="48655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/>
          <a:srcRect l="33181"/>
          <a:stretch>
            <a:fillRect/>
          </a:stretch>
        </p:blipFill>
        <p:spPr>
          <a:xfrm>
            <a:off x="3501848" y="3880023"/>
            <a:ext cx="2400268" cy="2394809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/>
          <a:srcRect l="30266" t="1277" r="3918" b="-1"/>
          <a:stretch>
            <a:fillRect/>
          </a:stretch>
        </p:blipFill>
        <p:spPr>
          <a:xfrm>
            <a:off x="6243469" y="2180861"/>
            <a:ext cx="2400267" cy="2400266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/>
          <a:srcRect l="47333" t="617" r="3513" b="25579"/>
          <a:stretch>
            <a:fillRect/>
          </a:stretch>
        </p:blipFill>
        <p:spPr>
          <a:xfrm>
            <a:off x="761801" y="2180249"/>
            <a:ext cx="2397115" cy="2400266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/>
          <a:srcRect r="33333"/>
          <a:stretch>
            <a:fillRect/>
          </a:stretch>
        </p:blipFill>
        <p:spPr>
          <a:xfrm>
            <a:off x="8985088" y="3846230"/>
            <a:ext cx="2400267" cy="2400267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 isContent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 flipV="1">
            <a:off x="794" y="5192485"/>
            <a:ext cx="12192000" cy="1665515"/>
          </a:xfrm>
          <a:prstGeom prst="rect">
            <a:avLst/>
          </a:prstGeom>
          <a:solidFill>
            <a:srgbClr val="1A1E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 flipV="1">
            <a:off x="9447166" y="826960"/>
            <a:ext cx="893745" cy="60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915628" y="78307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1A1E21"/>
                </a:solidFill>
              </a:rPr>
              <a:t>CONTENTS</a:t>
            </a:r>
            <a:endParaRPr kumimoji="1" lang="en-US" altLang="zh-CN" sz="1335" dirty="0">
              <a:solidFill>
                <a:srgbClr val="1A1E21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1A1E21"/>
                </a:solidFill>
              </a:rPr>
              <a:t>目录</a:t>
            </a:r>
            <a:endParaRPr kumimoji="1" lang="zh-CN" altLang="en-US" sz="1335" dirty="0">
              <a:solidFill>
                <a:srgbClr val="1A1E21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196371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0597815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1A1E21"/>
                </a:solidFill>
              </a:rPr>
              <a:t>PART</a:t>
            </a:r>
            <a:r>
              <a:rPr kumimoji="1" lang="zh-CN" altLang="en-US" sz="1335" dirty="0">
                <a:solidFill>
                  <a:srgbClr val="1A1E21"/>
                </a:solidFill>
              </a:rPr>
              <a:t> </a:t>
            </a:r>
            <a:r>
              <a:rPr kumimoji="1" lang="en-US" altLang="zh-CN" sz="1335" dirty="0">
                <a:solidFill>
                  <a:srgbClr val="1A1E21"/>
                </a:solidFill>
              </a:rPr>
              <a:t>TWO</a:t>
            </a:r>
            <a:endParaRPr kumimoji="1" lang="en-US" altLang="zh-CN" sz="1335" dirty="0">
              <a:solidFill>
                <a:srgbClr val="1A1E21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1A1E21"/>
                </a:solidFill>
              </a:rPr>
              <a:t>工作是一种修行</a:t>
            </a:r>
            <a:endParaRPr kumimoji="1" lang="zh-CN" altLang="en-US" sz="1335" dirty="0">
              <a:solidFill>
                <a:srgbClr val="1A1E2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0" y="467728"/>
            <a:ext cx="2560320" cy="607310"/>
            <a:chOff x="0" y="467728"/>
            <a:chExt cx="2560320" cy="607310"/>
          </a:xfrm>
        </p:grpSpPr>
        <p:sp>
          <p:nvSpPr>
            <p:cNvPr id="20" name="矩形 19"/>
            <p:cNvSpPr/>
            <p:nvPr/>
          </p:nvSpPr>
          <p:spPr>
            <a:xfrm>
              <a:off x="0" y="469557"/>
              <a:ext cx="2560320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878723" y="564257"/>
              <a:ext cx="1620958" cy="3806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1600" dirty="0">
                  <a:solidFill>
                    <a:srgbClr val="324444"/>
                  </a:solidFill>
                </a:rPr>
                <a:t>管理者常见类型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649" y="523728"/>
            <a:ext cx="486558" cy="486558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 flipV="1">
            <a:off x="6459222" y="2170081"/>
            <a:ext cx="794" cy="3580855"/>
          </a:xfrm>
          <a:prstGeom prst="straightConnector1">
            <a:avLst/>
          </a:prstGeom>
          <a:ln>
            <a:solidFill>
              <a:srgbClr val="FFC000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5848828" y="5199031"/>
            <a:ext cx="4754880" cy="0"/>
          </a:xfrm>
          <a:prstGeom prst="straightConnector1">
            <a:avLst/>
          </a:prstGeom>
          <a:ln>
            <a:solidFill>
              <a:srgbClr val="FFC000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6774658" y="2377725"/>
            <a:ext cx="1432913" cy="1432913"/>
          </a:xfrm>
          <a:prstGeom prst="ellipse">
            <a:avLst/>
          </a:prstGeom>
          <a:solidFill>
            <a:srgbClr val="324444">
              <a:alpha val="7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业务员型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911818" y="3983896"/>
            <a:ext cx="1143178" cy="1143178"/>
          </a:xfrm>
          <a:prstGeom prst="ellipse">
            <a:avLst/>
          </a:prstGeom>
          <a:solidFill>
            <a:srgbClr val="1A1E21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堕落型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8500153" y="2719008"/>
            <a:ext cx="1166566" cy="1166566"/>
          </a:xfrm>
          <a:prstGeom prst="ellipse">
            <a:avLst/>
          </a:prstGeom>
          <a:solidFill>
            <a:srgbClr val="32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精英型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8419298" y="4101750"/>
            <a:ext cx="1025323" cy="1025323"/>
          </a:xfrm>
          <a:prstGeom prst="ellipse">
            <a:avLst/>
          </a:prstGeom>
          <a:solidFill>
            <a:srgbClr val="2B2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官僚型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495712" y="5260586"/>
            <a:ext cx="1107996" cy="408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800" dirty="0">
                <a:solidFill>
                  <a:srgbClr val="FBC117"/>
                </a:solidFill>
                <a:latin typeface="微软雅黑" panose="020B0503020204020204" charset="-122"/>
                <a:ea typeface="微软雅黑" panose="020B0503020204020204" charset="-122"/>
              </a:rPr>
              <a:t>管理能力</a:t>
            </a:r>
            <a:endParaRPr lang="zh-CN" altLang="en-US" sz="1800" dirty="0">
              <a:solidFill>
                <a:srgbClr val="FBC1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07080" y="2526936"/>
            <a:ext cx="1107996" cy="3841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800" dirty="0">
                <a:solidFill>
                  <a:srgbClr val="FBC117"/>
                </a:solidFill>
                <a:latin typeface="微软雅黑" panose="020B0503020204020204" charset="-122"/>
                <a:ea typeface="微软雅黑" panose="020B0503020204020204" charset="-122"/>
              </a:rPr>
              <a:t>业务能力</a:t>
            </a:r>
            <a:endParaRPr lang="zh-CN" altLang="en-US" sz="1800" dirty="0">
              <a:solidFill>
                <a:srgbClr val="FBC1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93163" y="1459976"/>
            <a:ext cx="3402176" cy="5047839"/>
            <a:chOff x="778623" y="1526178"/>
            <a:chExt cx="3402176" cy="504783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2698" y="2034617"/>
              <a:ext cx="3159893" cy="4303018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 w="38100">
              <a:noFill/>
            </a:ln>
            <a:effectLst/>
          </p:spPr>
        </p:pic>
        <p:pic>
          <p:nvPicPr>
            <p:cNvPr id="24" name="Picture 3" descr="C:\Documents and Settings\Administrator\桌面\ipad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623" y="1526178"/>
              <a:ext cx="3402176" cy="504783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矩形 7"/>
          <p:cNvSpPr/>
          <p:nvPr/>
        </p:nvSpPr>
        <p:spPr>
          <a:xfrm>
            <a:off x="8439169" y="2102656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rgbClr val="FBC117"/>
                </a:solidFill>
                <a:latin typeface="微软雅黑" panose="020B0503020204020204" charset="-122"/>
                <a:ea typeface="微软雅黑" panose="020B0503020204020204" charset="-122"/>
              </a:rPr>
              <a:t>请问您属于哪一型？</a:t>
            </a:r>
            <a:endParaRPr lang="zh-CN" altLang="en-US" dirty="0">
              <a:solidFill>
                <a:srgbClr val="FBC1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714" y="2102656"/>
            <a:ext cx="495926" cy="49592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4897" y="5271107"/>
            <a:ext cx="463015" cy="4630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583" y="2574643"/>
            <a:ext cx="727648" cy="72764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9000" y="4207414"/>
            <a:ext cx="527188" cy="52718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2091" y="2977367"/>
            <a:ext cx="422263" cy="42226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4631" y="4174197"/>
            <a:ext cx="472930" cy="472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 isContent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 flipV="1">
            <a:off x="9447166" y="826960"/>
            <a:ext cx="893745" cy="60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15628" y="78307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50000"/>
                  </a:schemeClr>
                </a:solidFill>
              </a:rPr>
              <a:t>CONTENTS</a:t>
            </a:r>
            <a:endParaRPr kumimoji="1" lang="en-US" altLang="zh-CN" sz="1335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50000"/>
                  </a:schemeClr>
                </a:solidFill>
              </a:rPr>
              <a:t>目录</a:t>
            </a:r>
            <a:endParaRPr kumimoji="1" lang="zh-CN" altLang="en-US" sz="133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196371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597815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50000"/>
                  </a:schemeClr>
                </a:solidFill>
              </a:rPr>
              <a:t>PART</a:t>
            </a:r>
            <a:r>
              <a:rPr kumimoji="1" lang="zh-CN" altLang="en-US" sz="1335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335" dirty="0">
                <a:solidFill>
                  <a:schemeClr val="bg1">
                    <a:lumMod val="50000"/>
                  </a:schemeClr>
                </a:solidFill>
              </a:rPr>
              <a:t>TWO</a:t>
            </a:r>
            <a:endParaRPr kumimoji="1" lang="en-US" altLang="zh-CN" sz="1335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50000"/>
                  </a:schemeClr>
                </a:solidFill>
              </a:rPr>
              <a:t>工作是一种修行</a:t>
            </a:r>
            <a:endParaRPr kumimoji="1" lang="zh-CN" altLang="en-US" sz="1335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467728"/>
            <a:ext cx="2594610" cy="607310"/>
            <a:chOff x="0" y="467728"/>
            <a:chExt cx="2594610" cy="607310"/>
          </a:xfrm>
        </p:grpSpPr>
        <p:sp>
          <p:nvSpPr>
            <p:cNvPr id="24" name="矩形 23"/>
            <p:cNvSpPr/>
            <p:nvPr/>
          </p:nvSpPr>
          <p:spPr>
            <a:xfrm>
              <a:off x="0" y="469557"/>
              <a:ext cx="2594610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95868" y="552118"/>
              <a:ext cx="1620958" cy="3806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1600" dirty="0">
                  <a:solidFill>
                    <a:srgbClr val="324444"/>
                  </a:solidFill>
                </a:rPr>
                <a:t>管理者常见类型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649" y="523728"/>
            <a:ext cx="486558" cy="486558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562475" y="2209799"/>
          <a:ext cx="7215541" cy="3983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545"/>
                <a:gridCol w="3339442"/>
                <a:gridCol w="2486554"/>
              </a:tblGrid>
              <a:tr h="52629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b="0" dirty="0">
                          <a:solidFill>
                            <a:srgbClr val="2B2F3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   类别</a:t>
                      </a:r>
                      <a:endParaRPr lang="zh-CN" altLang="en-US" sz="1900" b="0" dirty="0">
                        <a:solidFill>
                          <a:srgbClr val="2B2F3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BD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b="0" dirty="0">
                          <a:solidFill>
                            <a:srgbClr val="2B2F3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     权责分析</a:t>
                      </a:r>
                      <a:endParaRPr lang="zh-CN" altLang="en-US" sz="1900" b="0" dirty="0">
                        <a:solidFill>
                          <a:srgbClr val="2B2F3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BD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b="0" dirty="0">
                          <a:solidFill>
                            <a:srgbClr val="2B2F32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   角色定位</a:t>
                      </a:r>
                      <a:endParaRPr lang="zh-CN" altLang="en-US" sz="1900" b="0" dirty="0">
                        <a:solidFill>
                          <a:srgbClr val="2B2F32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CBD94"/>
                    </a:solidFill>
                  </a:tcPr>
                </a:tc>
              </a:tr>
              <a:tr h="362964">
                <a:tc rowSpan="4">
                  <a:txBody>
                    <a:bodyPr/>
                    <a:lstStyle/>
                    <a:p>
                      <a:pPr algn="ctr"/>
                      <a:r>
                        <a:rPr lang="zh-CN" altLang="en-US" sz="1900" b="0" dirty="0">
                          <a:solidFill>
                            <a:srgbClr val="2CBD9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承上</a:t>
                      </a:r>
                      <a:endParaRPr lang="zh-CN" altLang="en-US" sz="1900" b="0" dirty="0">
                        <a:solidFill>
                          <a:srgbClr val="2CBD9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对组织目标负责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规划者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BC117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8248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承担单位职责，执行上司的指示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执行者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BC117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013">
                <a:tc vMerge="1"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发现问题和提出建议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危机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/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问题解决者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BC117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5297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自我管理，对自我的成长、进步负责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模范者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BC117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063">
                <a:tc rowSpan="4">
                  <a:txBody>
                    <a:bodyPr/>
                    <a:lstStyle/>
                    <a:p>
                      <a:pPr algn="ctr"/>
                      <a:r>
                        <a:rPr lang="zh-CN" altLang="en-US" sz="1900" b="0" dirty="0">
                          <a:solidFill>
                            <a:srgbClr val="2CBD9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启下</a:t>
                      </a:r>
                      <a:endParaRPr lang="zh-CN" altLang="en-US" sz="1900" b="0" dirty="0">
                        <a:solidFill>
                          <a:srgbClr val="2CBD9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对下属目标达成负责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绩效伙伴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BC117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2347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对下属按要求履行岗位职责负责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监督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/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控制者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BC117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4113">
                <a:tc vMerge="1"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对团队建设负责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领导者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BC117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879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对下属的成长、进步负责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教练员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BC117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116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b="0" dirty="0">
                          <a:solidFill>
                            <a:srgbClr val="2CBD9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平行</a:t>
                      </a:r>
                      <a:endParaRPr lang="zh-CN" altLang="en-US" sz="1900" b="0" dirty="0">
                        <a:solidFill>
                          <a:srgbClr val="2CBD9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沟通、协调、合作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BC117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内部客户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BC117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CBD9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62207" y="1010286"/>
            <a:ext cx="4436869" cy="5929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 isContent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2858922"/>
            <a:ext cx="12193588" cy="2495550"/>
          </a:xfrm>
          <a:prstGeom prst="rect">
            <a:avLst/>
          </a:prstGeom>
          <a:solidFill>
            <a:srgbClr val="2CBD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flipV="1">
            <a:off x="9191444" y="853565"/>
            <a:ext cx="1148326" cy="60959"/>
          </a:xfrm>
          <a:prstGeom prst="rect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33562" y="74433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65000"/>
                  </a:schemeClr>
                </a:solidFill>
              </a:rPr>
              <a:t>CONTENTS</a:t>
            </a:r>
            <a:endParaRPr kumimoji="1" lang="en-US" altLang="zh-CN" sz="1335" dirty="0">
              <a:solidFill>
                <a:schemeClr val="bg1">
                  <a:lumMod val="65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65000"/>
                  </a:schemeClr>
                </a:solidFill>
              </a:rPr>
              <a:t>目录</a:t>
            </a:r>
            <a:endParaRPr kumimoji="1" lang="zh-CN" altLang="en-US" sz="1335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9072949" y="67831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2CBD94"/>
                </a:solidFill>
              </a:rPr>
              <a:t>PART</a:t>
            </a:r>
            <a:r>
              <a:rPr kumimoji="1" lang="zh-CN" altLang="en-US" sz="1335" dirty="0">
                <a:solidFill>
                  <a:srgbClr val="2CBD94"/>
                </a:solidFill>
              </a:rPr>
              <a:t> </a:t>
            </a:r>
            <a:r>
              <a:rPr kumimoji="1" lang="en-US" altLang="zh-CN" sz="1335" dirty="0">
                <a:solidFill>
                  <a:srgbClr val="2CBD94"/>
                </a:solidFill>
              </a:rPr>
              <a:t>ONE</a:t>
            </a:r>
            <a:endParaRPr kumimoji="1" lang="en-US" altLang="zh-CN" sz="1335" dirty="0">
              <a:solidFill>
                <a:srgbClr val="2CBD94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2CBD94"/>
                </a:solidFill>
              </a:rPr>
              <a:t>管理者的重要性</a:t>
            </a:r>
            <a:endParaRPr kumimoji="1" lang="zh-CN" altLang="en-US" sz="1335" dirty="0">
              <a:solidFill>
                <a:srgbClr val="2CBD94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10458265" y="41776"/>
            <a:ext cx="1385316" cy="63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A6A6A6"/>
                </a:solidFill>
              </a:rPr>
              <a:t>PART</a:t>
            </a:r>
            <a:r>
              <a:rPr kumimoji="1" lang="zh-CN" altLang="en-US" sz="1400" dirty="0">
                <a:solidFill>
                  <a:srgbClr val="A6A6A6"/>
                </a:solidFill>
              </a:rPr>
              <a:t> </a:t>
            </a:r>
            <a:r>
              <a:rPr kumimoji="1" lang="en-US" altLang="zh-CN" sz="1400" dirty="0">
                <a:solidFill>
                  <a:srgbClr val="A6A6A6"/>
                </a:solidFill>
              </a:rPr>
              <a:t>TWO</a:t>
            </a:r>
            <a:endParaRPr kumimoji="1" lang="en-US" altLang="zh-CN" sz="1400" dirty="0">
              <a:solidFill>
                <a:srgbClr val="A6A6A6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A6A6A6"/>
                </a:solidFill>
              </a:rPr>
              <a:t>工作是一种修行</a:t>
            </a:r>
            <a:endParaRPr kumimoji="1" lang="zh-CN" altLang="en-US" sz="1335" dirty="0">
              <a:solidFill>
                <a:srgbClr val="A6A6A6"/>
              </a:solidFill>
            </a:endParaRPr>
          </a:p>
        </p:txBody>
      </p:sp>
      <p:grpSp>
        <p:nvGrpSpPr>
          <p:cNvPr id="164" name="组合 163"/>
          <p:cNvGrpSpPr/>
          <p:nvPr/>
        </p:nvGrpSpPr>
        <p:grpSpPr>
          <a:xfrm>
            <a:off x="0" y="467728"/>
            <a:ext cx="2619418" cy="607310"/>
            <a:chOff x="0" y="467728"/>
            <a:chExt cx="2619418" cy="607310"/>
          </a:xfrm>
        </p:grpSpPr>
        <p:sp>
          <p:nvSpPr>
            <p:cNvPr id="165" name="矩形 164"/>
            <p:cNvSpPr/>
            <p:nvPr/>
          </p:nvSpPr>
          <p:spPr>
            <a:xfrm>
              <a:off x="0" y="469557"/>
              <a:ext cx="2594610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矩形 165"/>
            <p:cNvSpPr/>
            <p:nvPr/>
          </p:nvSpPr>
          <p:spPr>
            <a:xfrm>
              <a:off x="793276" y="552118"/>
              <a:ext cx="1826142" cy="3806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1600" dirty="0">
                  <a:solidFill>
                    <a:srgbClr val="324444"/>
                  </a:solidFill>
                </a:rPr>
                <a:t>管理者应对与改变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8" name="图片 1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649" y="523728"/>
            <a:ext cx="486558" cy="486558"/>
          </a:xfrm>
          <a:prstGeom prst="rect">
            <a:avLst/>
          </a:prstGeom>
        </p:spPr>
      </p:pic>
      <p:sp>
        <p:nvSpPr>
          <p:cNvPr id="170" name="文本框 169"/>
          <p:cNvSpPr txBox="1"/>
          <p:nvPr/>
        </p:nvSpPr>
        <p:spPr>
          <a:xfrm>
            <a:off x="3470746" y="3444543"/>
            <a:ext cx="199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旧想法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3886006" y="3957163"/>
            <a:ext cx="2639468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35" dirty="0">
                <a:solidFill>
                  <a:schemeClr val="bg1"/>
                </a:solidFill>
              </a:rPr>
              <a:t>找答案</a:t>
            </a:r>
            <a:endParaRPr lang="zh-CN" altLang="en-US" sz="1335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35" dirty="0">
                <a:solidFill>
                  <a:schemeClr val="bg1"/>
                </a:solidFill>
              </a:rPr>
              <a:t>解决问题</a:t>
            </a:r>
            <a:endParaRPr lang="zh-CN" altLang="en-US" sz="1335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35" dirty="0">
                <a:solidFill>
                  <a:schemeClr val="bg1"/>
                </a:solidFill>
              </a:rPr>
              <a:t>服务品质可靠程度</a:t>
            </a:r>
            <a:endParaRPr lang="zh-CN" altLang="en-US" sz="1335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35" dirty="0">
                <a:solidFill>
                  <a:schemeClr val="bg1"/>
                </a:solidFill>
              </a:rPr>
              <a:t>包容问题</a:t>
            </a:r>
            <a:endParaRPr lang="zh-CN" altLang="en-US" sz="1335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35" dirty="0">
                <a:solidFill>
                  <a:schemeClr val="bg1"/>
                </a:solidFill>
              </a:rPr>
              <a:t>受制约束</a:t>
            </a:r>
            <a:endParaRPr lang="en-US" altLang="zh-CN" sz="1335" dirty="0">
              <a:solidFill>
                <a:schemeClr val="bg1"/>
              </a:solidFill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7359698" y="1769911"/>
            <a:ext cx="3569561" cy="4369631"/>
          </a:xfrm>
          <a:prstGeom prst="rect">
            <a:avLst/>
          </a:prstGeom>
          <a:solidFill>
            <a:srgbClr val="FBC117"/>
          </a:solidFill>
          <a:ln w="571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472933" y="1939189"/>
            <a:ext cx="3343090" cy="4092400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文本框 181"/>
          <p:cNvSpPr txBox="1"/>
          <p:nvPr/>
        </p:nvSpPr>
        <p:spPr>
          <a:xfrm>
            <a:off x="7824744" y="4662583"/>
            <a:ext cx="2639468" cy="11179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35" dirty="0">
                <a:solidFill>
                  <a:srgbClr val="2B2F32"/>
                </a:solidFill>
              </a:rPr>
              <a:t>找问题</a:t>
            </a:r>
            <a:endParaRPr lang="zh-CN" altLang="en-US" sz="1335" dirty="0">
              <a:solidFill>
                <a:srgbClr val="2B2F3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35" dirty="0">
                <a:solidFill>
                  <a:srgbClr val="2B2F32"/>
                </a:solidFill>
              </a:rPr>
              <a:t>防止问题</a:t>
            </a:r>
            <a:endParaRPr lang="zh-CN" altLang="en-US" sz="1335" dirty="0">
              <a:solidFill>
                <a:srgbClr val="2B2F3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35" dirty="0">
                <a:solidFill>
                  <a:srgbClr val="2B2F32"/>
                </a:solidFill>
              </a:rPr>
              <a:t>查找服务品质不可靠程度</a:t>
            </a:r>
            <a:endParaRPr lang="zh-CN" altLang="en-US" sz="1335" dirty="0">
              <a:solidFill>
                <a:srgbClr val="2B2F3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35" dirty="0">
                <a:solidFill>
                  <a:srgbClr val="2B2F32"/>
                </a:solidFill>
              </a:rPr>
              <a:t>排除问题</a:t>
            </a:r>
            <a:endParaRPr lang="zh-CN" altLang="en-US" sz="1335" dirty="0">
              <a:solidFill>
                <a:srgbClr val="2B2F3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335" dirty="0">
                <a:solidFill>
                  <a:srgbClr val="2B2F32"/>
                </a:solidFill>
              </a:rPr>
              <a:t>突破约束</a:t>
            </a:r>
            <a:endParaRPr lang="zh-CN" altLang="en-US" sz="1335" dirty="0">
              <a:solidFill>
                <a:srgbClr val="2B2F32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7472933" y="4106697"/>
            <a:ext cx="3343090" cy="447933"/>
          </a:xfrm>
          <a:prstGeom prst="rect">
            <a:avLst/>
          </a:prstGeom>
          <a:solidFill>
            <a:srgbClr val="32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文本框 177"/>
          <p:cNvSpPr txBox="1"/>
          <p:nvPr/>
        </p:nvSpPr>
        <p:spPr>
          <a:xfrm>
            <a:off x="7424189" y="4065610"/>
            <a:ext cx="199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新想法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img.hb.aicdn.com/094b3f5e3edef339ed80f7f32c55cd69362f9f749e55-4Mcr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9" y="2915490"/>
            <a:ext cx="3449294" cy="238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r="6442"/>
          <a:stretch>
            <a:fillRect/>
          </a:stretch>
        </p:blipFill>
        <p:spPr>
          <a:xfrm>
            <a:off x="7564642" y="2027717"/>
            <a:ext cx="3168248" cy="19968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94" y="0"/>
            <a:ext cx="12192000" cy="881869"/>
          </a:xfrm>
          <a:prstGeom prst="rect">
            <a:avLst/>
          </a:prstGeom>
          <a:solidFill>
            <a:srgbClr val="1A1E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9234886" y="67831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ONE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管理者的重要性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620202" y="41776"/>
            <a:ext cx="1385316" cy="6390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rgbClr val="A6A6A6"/>
                </a:solidFill>
              </a:rPr>
              <a:t>PART</a:t>
            </a:r>
            <a:r>
              <a:rPr kumimoji="1" lang="zh-CN" altLang="en-US" sz="1400" dirty="0">
                <a:solidFill>
                  <a:srgbClr val="A6A6A6"/>
                </a:solidFill>
              </a:rPr>
              <a:t> </a:t>
            </a:r>
            <a:r>
              <a:rPr kumimoji="1" lang="en-US" altLang="zh-CN" sz="1400" dirty="0">
                <a:solidFill>
                  <a:srgbClr val="A6A6A6"/>
                </a:solidFill>
              </a:rPr>
              <a:t>TWO</a:t>
            </a:r>
            <a:endParaRPr kumimoji="1" lang="en-US" altLang="zh-CN" sz="1400" dirty="0">
              <a:solidFill>
                <a:srgbClr val="A6A6A6"/>
              </a:solidFill>
            </a:endParaRPr>
          </a:p>
          <a:p>
            <a:pPr lvl="0"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A6A6A6"/>
                </a:solidFill>
              </a:rPr>
              <a:t>工作是一种修行</a:t>
            </a:r>
            <a:endParaRPr kumimoji="1" lang="zh-CN" altLang="en-US" sz="1335" dirty="0">
              <a:solidFill>
                <a:srgbClr val="A6A6A6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36830" y="64365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30000"/>
              </a:lnSpc>
              <a:defRPr kumimoji="1" sz="1400">
                <a:solidFill>
                  <a:srgbClr val="A6A6A6"/>
                </a:solidFill>
              </a:defRPr>
            </a:lvl1pPr>
          </a:lstStyle>
          <a:p>
            <a:r>
              <a:rPr lang="en-US" altLang="zh-CN" dirty="0"/>
              <a:t>CONTENTS</a:t>
            </a:r>
            <a:endParaRPr lang="en-US" altLang="zh-CN" dirty="0"/>
          </a:p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794" y="866074"/>
            <a:ext cx="12192000" cy="5423962"/>
          </a:xfrm>
          <a:prstGeom prst="rect">
            <a:avLst/>
          </a:prstGeom>
          <a:solidFill>
            <a:srgbClr val="2CBD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94" y="6302422"/>
            <a:ext cx="12192000" cy="555577"/>
          </a:xfrm>
          <a:prstGeom prst="rect">
            <a:avLst/>
          </a:prstGeom>
          <a:solidFill>
            <a:srgbClr val="1A1E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23" name="组合 22"/>
          <p:cNvGrpSpPr/>
          <p:nvPr/>
        </p:nvGrpSpPr>
        <p:grpSpPr>
          <a:xfrm>
            <a:off x="0" y="467728"/>
            <a:ext cx="1926771" cy="607310"/>
            <a:chOff x="0" y="467728"/>
            <a:chExt cx="1926771" cy="607310"/>
          </a:xfrm>
        </p:grpSpPr>
        <p:sp>
          <p:nvSpPr>
            <p:cNvPr id="25" name="矩形 24"/>
            <p:cNvSpPr/>
            <p:nvPr/>
          </p:nvSpPr>
          <p:spPr>
            <a:xfrm>
              <a:off x="0" y="469557"/>
              <a:ext cx="1926771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837061" y="552118"/>
              <a:ext cx="1005403" cy="3806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1600" dirty="0">
                  <a:solidFill>
                    <a:srgbClr val="324444"/>
                  </a:solidFill>
                </a:rPr>
                <a:t>心得体会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95" y="467728"/>
              <a:ext cx="817290" cy="605481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274" y="539146"/>
            <a:ext cx="462643" cy="462643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4015283" y="1615786"/>
            <a:ext cx="4868991" cy="4407832"/>
            <a:chOff x="5250408" y="1883179"/>
            <a:chExt cx="4141986" cy="3749684"/>
          </a:xfrm>
        </p:grpSpPr>
        <p:sp>
          <p:nvSpPr>
            <p:cNvPr id="14" name="弧形 13"/>
            <p:cNvSpPr/>
            <p:nvPr/>
          </p:nvSpPr>
          <p:spPr>
            <a:xfrm rot="13412987">
              <a:off x="5887194" y="1883179"/>
              <a:ext cx="3505200" cy="3505200"/>
            </a:xfrm>
            <a:prstGeom prst="arc">
              <a:avLst>
                <a:gd name="adj1" fmla="val 13566009"/>
                <a:gd name="adj2" fmla="val 1374846"/>
              </a:avLst>
            </a:prstGeom>
            <a:ln w="9525">
              <a:solidFill>
                <a:srgbClr val="324444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250408" y="2164561"/>
              <a:ext cx="3753237" cy="3468302"/>
              <a:chOff x="5250408" y="2164561"/>
              <a:chExt cx="3753237" cy="346830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6275943" y="2271929"/>
                <a:ext cx="2727702" cy="2727702"/>
              </a:xfrm>
              <a:prstGeom prst="ellipse">
                <a:avLst/>
              </a:prstGeom>
              <a:solidFill>
                <a:srgbClr val="324444">
                  <a:alpha val="55000"/>
                </a:srgb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6638535" y="3147597"/>
                <a:ext cx="2227385" cy="1007270"/>
                <a:chOff x="1342699" y="2670884"/>
                <a:chExt cx="2227385" cy="1007270"/>
              </a:xfrm>
            </p:grpSpPr>
            <p:sp>
              <p:nvSpPr>
                <p:cNvPr id="22" name="文本框 21"/>
                <p:cNvSpPr txBox="1"/>
                <p:nvPr/>
              </p:nvSpPr>
              <p:spPr>
                <a:xfrm>
                  <a:off x="1410518" y="2670884"/>
                  <a:ext cx="2159566" cy="7408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kumimoji="1" lang="zh-CN" altLang="en-US" sz="3600" dirty="0">
                      <a:solidFill>
                        <a:schemeClr val="bg1"/>
                      </a:solidFill>
                    </a:rPr>
                    <a:t>调整心态 </a:t>
                  </a:r>
                  <a:endParaRPr kumimoji="1" lang="zh-CN" altLang="en-US" sz="3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" name="矩形 2"/>
                <p:cNvSpPr/>
                <p:nvPr/>
              </p:nvSpPr>
              <p:spPr>
                <a:xfrm>
                  <a:off x="1342699" y="3293433"/>
                  <a:ext cx="1890262" cy="3847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19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撸起袖子一起干</a:t>
                  </a:r>
                  <a:endParaRPr lang="zh-CN" altLang="en-US" sz="19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5" name="椭圆 14"/>
              <p:cNvSpPr/>
              <p:nvPr/>
            </p:nvSpPr>
            <p:spPr>
              <a:xfrm>
                <a:off x="6362860" y="4800936"/>
                <a:ext cx="343495" cy="343495"/>
              </a:xfrm>
              <a:prstGeom prst="ellipse">
                <a:avLst/>
              </a:prstGeom>
              <a:solidFill>
                <a:srgbClr val="32444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2CBD94"/>
                    </a:solidFill>
                  </a:rPr>
                  <a:t>2</a:t>
                </a:r>
                <a:endParaRPr lang="zh-CN" altLang="en-US" sz="1400" dirty="0">
                  <a:solidFill>
                    <a:srgbClr val="2CBD94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6035035" y="4438236"/>
                <a:ext cx="343495" cy="343495"/>
              </a:xfrm>
              <a:prstGeom prst="ellipse">
                <a:avLst/>
              </a:prstGeom>
              <a:solidFill>
                <a:srgbClr val="32444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2CBD94"/>
                    </a:solidFill>
                  </a:rPr>
                  <a:t>3</a:t>
                </a:r>
                <a:endParaRPr lang="zh-CN" altLang="en-US" sz="1400" dirty="0">
                  <a:solidFill>
                    <a:srgbClr val="2CBD94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5788269" y="4023979"/>
                <a:ext cx="343495" cy="343495"/>
              </a:xfrm>
              <a:prstGeom prst="ellipse">
                <a:avLst/>
              </a:prstGeom>
              <a:solidFill>
                <a:srgbClr val="32444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2CBD94"/>
                    </a:solidFill>
                  </a:rPr>
                  <a:t>4</a:t>
                </a:r>
                <a:endParaRPr lang="zh-CN" altLang="en-US" sz="1400" dirty="0">
                  <a:solidFill>
                    <a:srgbClr val="2CBD94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709428" y="3571854"/>
                <a:ext cx="343495" cy="343495"/>
              </a:xfrm>
              <a:prstGeom prst="ellipse">
                <a:avLst/>
              </a:prstGeom>
              <a:solidFill>
                <a:srgbClr val="32444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2CBD94"/>
                    </a:solidFill>
                  </a:rPr>
                  <a:t>5</a:t>
                </a:r>
                <a:endParaRPr lang="zh-CN" altLang="en-US" sz="1400" dirty="0">
                  <a:solidFill>
                    <a:srgbClr val="2CBD94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5751526" y="3073067"/>
                <a:ext cx="343495" cy="343495"/>
              </a:xfrm>
              <a:prstGeom prst="ellipse">
                <a:avLst/>
              </a:prstGeom>
              <a:solidFill>
                <a:srgbClr val="32444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2CBD94"/>
                    </a:solidFill>
                  </a:rPr>
                  <a:t>6</a:t>
                </a:r>
                <a:endParaRPr lang="zh-CN" altLang="en-US" sz="1400" dirty="0">
                  <a:solidFill>
                    <a:srgbClr val="2CBD94"/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5932449" y="2590502"/>
                <a:ext cx="343495" cy="343495"/>
              </a:xfrm>
              <a:prstGeom prst="ellipse">
                <a:avLst/>
              </a:prstGeom>
              <a:solidFill>
                <a:srgbClr val="32444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2CBD94"/>
                    </a:solidFill>
                  </a:rPr>
                  <a:t>7</a:t>
                </a:r>
                <a:endParaRPr lang="zh-CN" altLang="en-US" sz="1400" dirty="0">
                  <a:solidFill>
                    <a:srgbClr val="2CBD94"/>
                  </a:solidFill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5250408" y="5171198"/>
                <a:ext cx="182614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好品质靠仔细预防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6793272" y="5116729"/>
                <a:ext cx="343495" cy="343495"/>
              </a:xfrm>
              <a:prstGeom prst="ellipse">
                <a:avLst/>
              </a:prstGeom>
              <a:solidFill>
                <a:srgbClr val="32444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2CBD94"/>
                    </a:solidFill>
                  </a:rPr>
                  <a:t>1</a:t>
                </a:r>
                <a:endParaRPr lang="zh-CN" altLang="en-US" sz="1400" dirty="0">
                  <a:solidFill>
                    <a:srgbClr val="2CBD94"/>
                  </a:solidFill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232795" y="2164561"/>
                <a:ext cx="343495" cy="343495"/>
              </a:xfrm>
              <a:prstGeom prst="ellipse">
                <a:avLst/>
              </a:prstGeom>
              <a:solidFill>
                <a:srgbClr val="32444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solidFill>
                      <a:srgbClr val="2CBD94"/>
                    </a:solidFill>
                  </a:rPr>
                  <a:t>6</a:t>
                </a:r>
                <a:endParaRPr lang="zh-CN" altLang="en-US" sz="1400" dirty="0">
                  <a:solidFill>
                    <a:srgbClr val="2CBD94"/>
                  </a:solidFill>
                </a:endParaRPr>
              </a:p>
            </p:txBody>
          </p:sp>
        </p:grpSp>
      </p:grpSp>
      <p:sp>
        <p:nvSpPr>
          <p:cNvPr id="42" name="矩形 41"/>
          <p:cNvSpPr/>
          <p:nvPr/>
        </p:nvSpPr>
        <p:spPr>
          <a:xfrm>
            <a:off x="3334501" y="5101099"/>
            <a:ext cx="2031325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矛盾中快速达成共识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792976" y="4609599"/>
            <a:ext cx="2129109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成功来源于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1%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的不同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596525" y="4070787"/>
            <a:ext cx="2031325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查找问题背后的问题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320195" y="3549581"/>
            <a:ext cx="1210588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让问题曝光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181028" y="2942287"/>
            <a:ext cx="1415772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建立和谐关系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354" y="1763857"/>
            <a:ext cx="5973252" cy="4235036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3204804" y="2398074"/>
            <a:ext cx="1620957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大数据时代数据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76727" y="1862834"/>
            <a:ext cx="1415772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忘掉你的经验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868" y="1899818"/>
            <a:ext cx="339555" cy="33955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2005" y="4162274"/>
            <a:ext cx="339555" cy="332897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7050" y="5184016"/>
            <a:ext cx="339555" cy="290218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2161" y="2431734"/>
            <a:ext cx="339555" cy="339555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3619" y="3648144"/>
            <a:ext cx="339555" cy="339555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3459" y="5565788"/>
            <a:ext cx="339555" cy="33955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912" y="3020160"/>
            <a:ext cx="325915" cy="31796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 flipV="1">
            <a:off x="9480671" y="843498"/>
            <a:ext cx="893745" cy="60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b="24500"/>
          <a:stretch>
            <a:fillRect/>
          </a:stretch>
        </p:blipFill>
        <p:spPr>
          <a:xfrm>
            <a:off x="0" y="3171"/>
            <a:ext cx="12193588" cy="685483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3171"/>
            <a:ext cx="12192000" cy="6858000"/>
          </a:xfrm>
          <a:prstGeom prst="rect">
            <a:avLst/>
          </a:prstGeom>
          <a:solidFill>
            <a:srgbClr val="1A1E21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 dirty="0">
              <a:solidFill>
                <a:srgbClr val="2CBD94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5365281" y="1854054"/>
            <a:ext cx="1711749" cy="1711749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92532" y="377560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2CBD94"/>
                </a:solidFill>
              </a:rPr>
              <a:t>工作是一种修行</a:t>
            </a:r>
            <a:endParaRPr kumimoji="1" lang="zh-CN" altLang="en-US" sz="3200" dirty="0">
              <a:solidFill>
                <a:srgbClr val="2CBD94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95925" y="4335310"/>
            <a:ext cx="28504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Work is a practice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465" y="2034798"/>
            <a:ext cx="1189321" cy="11893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 flipV="1">
            <a:off x="794" y="5192485"/>
            <a:ext cx="12192000" cy="1665515"/>
          </a:xfrm>
          <a:prstGeom prst="rect">
            <a:avLst/>
          </a:prstGeom>
          <a:solidFill>
            <a:srgbClr val="1A1E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58" name="Picture 42"/>
          <p:cNvSpPr/>
          <p:nvPr/>
        </p:nvSpPr>
        <p:spPr>
          <a:xfrm>
            <a:off x="2609750" y="1591544"/>
            <a:ext cx="8233850" cy="5403464"/>
          </a:xfrm>
          <a:custGeom>
            <a:avLst/>
            <a:gdLst/>
            <a:ahLst/>
            <a:cxnLst/>
            <a:rect l="0" t="0" r="0" b="0"/>
            <a:pathLst>
              <a:path w="8601146" h="5644502">
                <a:moveTo>
                  <a:pt x="0" y="0"/>
                </a:moveTo>
                <a:lnTo>
                  <a:pt x="8601145" y="0"/>
                </a:lnTo>
                <a:lnTo>
                  <a:pt x="8601145" y="5644501"/>
                </a:lnTo>
                <a:lnTo>
                  <a:pt x="0" y="5644501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114300" dist="88900" dir="10800000" algn="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155"/>
          <p:cNvSpPr txBox="1"/>
          <p:nvPr/>
        </p:nvSpPr>
        <p:spPr>
          <a:xfrm>
            <a:off x="-584379" y="1809794"/>
            <a:ext cx="280492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1218565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公寓</a:t>
            </a:r>
            <a:endParaRPr lang="zh-CN" altLang="en-US" sz="1865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</a:endParaRPr>
          </a:p>
        </p:txBody>
      </p:sp>
      <p:sp>
        <p:nvSpPr>
          <p:cNvPr id="31" name="TextBox 157"/>
          <p:cNvSpPr txBox="1"/>
          <p:nvPr/>
        </p:nvSpPr>
        <p:spPr>
          <a:xfrm>
            <a:off x="-553698" y="3058430"/>
            <a:ext cx="280492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1218565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别墅</a:t>
            </a:r>
            <a:endParaRPr lang="zh-CN" altLang="en-US" sz="1865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</a:endParaRPr>
          </a:p>
        </p:txBody>
      </p:sp>
      <p:sp>
        <p:nvSpPr>
          <p:cNvPr id="33" name="TextBox 159"/>
          <p:cNvSpPr txBox="1"/>
          <p:nvPr/>
        </p:nvSpPr>
        <p:spPr>
          <a:xfrm>
            <a:off x="10349325" y="2451878"/>
            <a:ext cx="2804928" cy="5025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大厦</a:t>
            </a:r>
            <a:endParaRPr lang="en-US" altLang="zh-CN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  <a:p>
            <a:pPr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大厦</a:t>
            </a:r>
            <a:endParaRPr lang="zh-CN" altLang="en-US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</p:txBody>
      </p:sp>
      <p:sp>
        <p:nvSpPr>
          <p:cNvPr id="35" name="TextBox 161"/>
          <p:cNvSpPr txBox="1"/>
          <p:nvPr/>
        </p:nvSpPr>
        <p:spPr>
          <a:xfrm>
            <a:off x="10343147" y="3357768"/>
            <a:ext cx="280492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1218565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创意园区</a:t>
            </a:r>
            <a:endParaRPr lang="zh-CN" altLang="en-US" sz="1865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</a:endParaRPr>
          </a:p>
        </p:txBody>
      </p:sp>
      <p:sp>
        <p:nvSpPr>
          <p:cNvPr id="56" name="矩形 55"/>
          <p:cNvSpPr/>
          <p:nvPr/>
        </p:nvSpPr>
        <p:spPr>
          <a:xfrm flipV="1">
            <a:off x="10843600" y="738238"/>
            <a:ext cx="893745" cy="60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915628" y="78307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rgbClr val="1A1E21"/>
                </a:solidFill>
              </a:rPr>
              <a:t>CONTENTS</a:t>
            </a:r>
            <a:endParaRPr kumimoji="1" lang="en-US" altLang="zh-CN" sz="1335" dirty="0">
              <a:solidFill>
                <a:srgbClr val="1A1E21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rgbClr val="1A1E21"/>
                </a:solidFill>
              </a:rPr>
              <a:t>目录</a:t>
            </a:r>
            <a:endParaRPr kumimoji="1" lang="zh-CN" altLang="en-US" sz="1335" dirty="0">
              <a:solidFill>
                <a:srgbClr val="1A1E21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196371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30000"/>
              </a:lnSpc>
              <a:defRPr kumimoji="1" sz="1335">
                <a:solidFill>
                  <a:srgbClr val="1A1E21"/>
                </a:solidFill>
              </a:defRPr>
            </a:lvl1pPr>
          </a:lstStyle>
          <a:p>
            <a:r>
              <a:rPr lang="en-US" altLang="zh-CN" dirty="0"/>
              <a:t>PART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endParaRPr lang="en-US" altLang="zh-CN" dirty="0"/>
          </a:p>
          <a:p>
            <a:r>
              <a:rPr lang="zh-CN" altLang="en-US" dirty="0"/>
              <a:t>管理者的重要性</a:t>
            </a:r>
            <a:endParaRPr lang="zh-CN" altLang="en-US" dirty="0"/>
          </a:p>
        </p:txBody>
      </p:sp>
      <p:sp>
        <p:nvSpPr>
          <p:cNvPr id="60" name="文本框 59"/>
          <p:cNvSpPr txBox="1"/>
          <p:nvPr/>
        </p:nvSpPr>
        <p:spPr>
          <a:xfrm>
            <a:off x="10597815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TWO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工作是一种修行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0" y="467728"/>
            <a:ext cx="2174789" cy="607310"/>
            <a:chOff x="0" y="467728"/>
            <a:chExt cx="2174789" cy="607310"/>
          </a:xfrm>
        </p:grpSpPr>
        <p:sp>
          <p:nvSpPr>
            <p:cNvPr id="20" name="矩形 19"/>
            <p:cNvSpPr/>
            <p:nvPr/>
          </p:nvSpPr>
          <p:spPr>
            <a:xfrm>
              <a:off x="0" y="469557"/>
              <a:ext cx="2174789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975171" y="564257"/>
              <a:ext cx="1005403" cy="3806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1600" dirty="0">
                  <a:solidFill>
                    <a:srgbClr val="324444"/>
                  </a:solidFill>
                </a:rPr>
                <a:t>类型版图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95" y="467728"/>
              <a:ext cx="817290" cy="607310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椭圆 62"/>
          <p:cNvSpPr/>
          <p:nvPr/>
        </p:nvSpPr>
        <p:spPr>
          <a:xfrm>
            <a:off x="2365767" y="3189961"/>
            <a:ext cx="666172" cy="666172"/>
          </a:xfrm>
          <a:prstGeom prst="ellipse">
            <a:avLst/>
          </a:prstGeom>
          <a:noFill/>
          <a:ln>
            <a:solidFill>
              <a:srgbClr val="32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24" y="481138"/>
            <a:ext cx="546853" cy="546853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-553698" y="2217174"/>
            <a:ext cx="2804928" cy="912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花园</a:t>
            </a:r>
            <a:endParaRPr lang="zh-CN" altLang="en-US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  <a:p>
            <a:pPr algn="r"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新城</a:t>
            </a:r>
            <a:endParaRPr lang="zh-CN" altLang="en-US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  <a:p>
            <a:pPr algn="r"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公寓</a:t>
            </a:r>
            <a:endParaRPr lang="en-US" altLang="zh-CN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  <a:p>
            <a:pPr algn="r"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…</a:t>
            </a:r>
            <a:endParaRPr lang="zh-CN" altLang="en-US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</p:txBody>
      </p:sp>
      <p:sp>
        <p:nvSpPr>
          <p:cNvPr id="40" name="TextBox 161"/>
          <p:cNvSpPr txBox="1"/>
          <p:nvPr/>
        </p:nvSpPr>
        <p:spPr>
          <a:xfrm>
            <a:off x="10301140" y="2107522"/>
            <a:ext cx="280492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1218565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写字楼</a:t>
            </a:r>
            <a:endParaRPr lang="zh-CN" altLang="en-US" sz="1865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551087" y="3398979"/>
            <a:ext cx="2804928" cy="912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别墅</a:t>
            </a:r>
            <a:endParaRPr lang="zh-CN" altLang="en-US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  <a:p>
            <a:pPr algn="r"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别墅</a:t>
            </a:r>
            <a:endParaRPr lang="en-US" altLang="zh-CN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  <a:p>
            <a:pPr algn="r"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郡</a:t>
            </a:r>
            <a:endParaRPr lang="en-US" altLang="zh-CN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  <a:p>
            <a:pPr algn="r"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花苑</a:t>
            </a:r>
            <a:endParaRPr lang="zh-CN" altLang="en-US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</p:txBody>
      </p:sp>
      <p:sp>
        <p:nvSpPr>
          <p:cNvPr id="42" name="TextBox 161"/>
          <p:cNvSpPr txBox="1"/>
          <p:nvPr/>
        </p:nvSpPr>
        <p:spPr>
          <a:xfrm>
            <a:off x="399993" y="4392069"/>
            <a:ext cx="2055595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1218565"/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商业</a:t>
            </a:r>
            <a:r>
              <a:rPr lang="en-US" altLang="zh-CN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/</a:t>
            </a:r>
            <a:r>
              <a:rPr lang="zh-CN" altLang="en-US" sz="1865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/>
              </a:rPr>
              <a:t>酒店式综合</a:t>
            </a:r>
            <a:endParaRPr lang="zh-CN" altLang="en-US" sz="1865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/>
            </a:endParaRPr>
          </a:p>
        </p:txBody>
      </p:sp>
      <p:sp>
        <p:nvSpPr>
          <p:cNvPr id="54" name="TextBox 159"/>
          <p:cNvSpPr txBox="1"/>
          <p:nvPr/>
        </p:nvSpPr>
        <p:spPr>
          <a:xfrm>
            <a:off x="10334881" y="3681602"/>
            <a:ext cx="2804928" cy="2974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创意国际</a:t>
            </a:r>
            <a:endParaRPr lang="zh-CN" altLang="en-US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</p:txBody>
      </p:sp>
      <p:sp>
        <p:nvSpPr>
          <p:cNvPr id="55" name="TextBox 159"/>
          <p:cNvSpPr txBox="1"/>
          <p:nvPr/>
        </p:nvSpPr>
        <p:spPr>
          <a:xfrm>
            <a:off x="208629" y="4717537"/>
            <a:ext cx="2013129" cy="2974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1218565"/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XX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</a:rPr>
              <a:t>公寓</a:t>
            </a:r>
            <a:endParaRPr lang="zh-CN" altLang="en-US" sz="1335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2349448" y="2012217"/>
            <a:ext cx="666172" cy="666172"/>
          </a:xfrm>
          <a:prstGeom prst="ellipse">
            <a:avLst/>
          </a:prstGeom>
          <a:noFill/>
          <a:ln>
            <a:solidFill>
              <a:srgbClr val="32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9659281" y="2217176"/>
            <a:ext cx="666172" cy="666172"/>
          </a:xfrm>
          <a:prstGeom prst="ellipse">
            <a:avLst/>
          </a:prstGeom>
          <a:noFill/>
          <a:ln>
            <a:solidFill>
              <a:srgbClr val="32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9717899" y="3328874"/>
            <a:ext cx="666172" cy="666172"/>
          </a:xfrm>
          <a:prstGeom prst="ellipse">
            <a:avLst/>
          </a:prstGeom>
          <a:noFill/>
          <a:ln>
            <a:solidFill>
              <a:srgbClr val="32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2343750" y="4392069"/>
            <a:ext cx="666172" cy="666172"/>
          </a:xfrm>
          <a:prstGeom prst="ellipse">
            <a:avLst/>
          </a:prstGeom>
          <a:noFill/>
          <a:ln>
            <a:solidFill>
              <a:srgbClr val="32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82993" y="2240500"/>
            <a:ext cx="484406" cy="4844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82993" y="3391670"/>
            <a:ext cx="558363" cy="55836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9603" y="2148206"/>
            <a:ext cx="354536" cy="35277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7301" y="4486169"/>
            <a:ext cx="419140" cy="4191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8933" y="3277437"/>
            <a:ext cx="431467" cy="4314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 flipV="1">
            <a:off x="10843600" y="777013"/>
            <a:ext cx="893745" cy="60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35" b="1" dirty="0">
              <a:solidFill>
                <a:srgbClr val="1A1E2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15628" y="78307"/>
            <a:ext cx="1047082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>
                    <a:lumMod val="50000"/>
                  </a:schemeClr>
                </a:solidFill>
              </a:rPr>
              <a:t>CONTENTS</a:t>
            </a:r>
            <a:endParaRPr kumimoji="1" lang="en-US" altLang="zh-CN" sz="1335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>
                    <a:lumMod val="50000"/>
                  </a:schemeClr>
                </a:solidFill>
              </a:rPr>
              <a:t>目录</a:t>
            </a:r>
            <a:endParaRPr kumimoji="1" lang="zh-CN" altLang="en-US" sz="133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196371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lnSpc>
                <a:spcPct val="130000"/>
              </a:lnSpc>
              <a:defRPr kumimoji="1" sz="1335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altLang="zh-CN" dirty="0"/>
              <a:t>PART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endParaRPr lang="en-US" altLang="zh-CN" dirty="0"/>
          </a:p>
          <a:p>
            <a:r>
              <a:rPr lang="zh-CN" altLang="en-US" dirty="0"/>
              <a:t>管理者的重要性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10597815" y="100306"/>
            <a:ext cx="1385316" cy="625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335" dirty="0">
                <a:solidFill>
                  <a:schemeClr val="bg1"/>
                </a:solidFill>
              </a:rPr>
              <a:t>PART</a:t>
            </a:r>
            <a:r>
              <a:rPr kumimoji="1" lang="zh-CN" altLang="en-US" sz="1335" dirty="0">
                <a:solidFill>
                  <a:schemeClr val="bg1"/>
                </a:solidFill>
              </a:rPr>
              <a:t> </a:t>
            </a:r>
            <a:r>
              <a:rPr kumimoji="1" lang="en-US" altLang="zh-CN" sz="1335" dirty="0">
                <a:solidFill>
                  <a:schemeClr val="bg1"/>
                </a:solidFill>
              </a:rPr>
              <a:t>TWO</a:t>
            </a:r>
            <a:endParaRPr kumimoji="1" lang="en-US" altLang="zh-CN" sz="1335" dirty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bg1"/>
                </a:solidFill>
              </a:rPr>
              <a:t>工作是一种修行</a:t>
            </a:r>
            <a:endParaRPr kumimoji="1" lang="zh-CN" altLang="en-US" sz="1335" dirty="0">
              <a:solidFill>
                <a:schemeClr val="bg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467728"/>
            <a:ext cx="1872867" cy="607310"/>
            <a:chOff x="0" y="467728"/>
            <a:chExt cx="1872867" cy="607310"/>
          </a:xfrm>
        </p:grpSpPr>
        <p:sp>
          <p:nvSpPr>
            <p:cNvPr id="24" name="矩形 23"/>
            <p:cNvSpPr/>
            <p:nvPr/>
          </p:nvSpPr>
          <p:spPr>
            <a:xfrm>
              <a:off x="0" y="469557"/>
              <a:ext cx="1872867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992939" y="552118"/>
              <a:ext cx="800219" cy="3806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1600" dirty="0">
                  <a:solidFill>
                    <a:srgbClr val="324444"/>
                  </a:solidFill>
                </a:rPr>
                <a:t>谈营销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95" y="467728"/>
              <a:ext cx="817290" cy="607310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050" y="505272"/>
            <a:ext cx="474308" cy="474308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873216" y="1903306"/>
            <a:ext cx="1517034" cy="1517034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4" name="矩形 125"/>
          <p:cNvSpPr>
            <a:spLocks noChangeArrowheads="1"/>
          </p:cNvSpPr>
          <p:nvPr/>
        </p:nvSpPr>
        <p:spPr bwMode="auto">
          <a:xfrm>
            <a:off x="2177149" y="2972853"/>
            <a:ext cx="894434" cy="31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大厦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2771214" y="3362763"/>
            <a:ext cx="1289593" cy="1289593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0" name="椭圆 59"/>
          <p:cNvSpPr/>
          <p:nvPr/>
        </p:nvSpPr>
        <p:spPr>
          <a:xfrm>
            <a:off x="3554871" y="2455023"/>
            <a:ext cx="1037845" cy="1037845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1" name="椭圆 60"/>
          <p:cNvSpPr/>
          <p:nvPr/>
        </p:nvSpPr>
        <p:spPr>
          <a:xfrm>
            <a:off x="1286686" y="3492868"/>
            <a:ext cx="1399459" cy="1399459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2" name="椭圆 61"/>
          <p:cNvSpPr/>
          <p:nvPr/>
        </p:nvSpPr>
        <p:spPr>
          <a:xfrm>
            <a:off x="4048579" y="4454173"/>
            <a:ext cx="826141" cy="826141"/>
          </a:xfrm>
          <a:prstGeom prst="ellipse">
            <a:avLst/>
          </a:prstGeom>
          <a:solidFill>
            <a:srgbClr val="2CBD9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5" name="矩形 125"/>
          <p:cNvSpPr>
            <a:spLocks noChangeArrowheads="1"/>
          </p:cNvSpPr>
          <p:nvPr/>
        </p:nvSpPr>
        <p:spPr bwMode="auto">
          <a:xfrm>
            <a:off x="3022063" y="4156882"/>
            <a:ext cx="894434" cy="31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公寓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矩形 125"/>
          <p:cNvSpPr>
            <a:spLocks noChangeArrowheads="1"/>
          </p:cNvSpPr>
          <p:nvPr/>
        </p:nvSpPr>
        <p:spPr bwMode="auto">
          <a:xfrm>
            <a:off x="1377257" y="4366393"/>
            <a:ext cx="1334135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国际公寓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矩形 125"/>
          <p:cNvSpPr>
            <a:spLocks noChangeArrowheads="1"/>
          </p:cNvSpPr>
          <p:nvPr/>
        </p:nvSpPr>
        <p:spPr bwMode="auto">
          <a:xfrm>
            <a:off x="3638249" y="3080390"/>
            <a:ext cx="894434" cy="31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125"/>
          <p:cNvSpPr>
            <a:spLocks noChangeArrowheads="1"/>
          </p:cNvSpPr>
          <p:nvPr/>
        </p:nvSpPr>
        <p:spPr bwMode="auto">
          <a:xfrm>
            <a:off x="4089173" y="4792442"/>
            <a:ext cx="894434" cy="3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其他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….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144017" y="2832853"/>
            <a:ext cx="634328" cy="634328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4" name="椭圆 63"/>
          <p:cNvSpPr/>
          <p:nvPr/>
        </p:nvSpPr>
        <p:spPr>
          <a:xfrm>
            <a:off x="1217836" y="2488422"/>
            <a:ext cx="206800" cy="20680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5" name="椭圆 64"/>
          <p:cNvSpPr/>
          <p:nvPr/>
        </p:nvSpPr>
        <p:spPr>
          <a:xfrm>
            <a:off x="3781634" y="5271202"/>
            <a:ext cx="282175" cy="282175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6" name="椭圆 65"/>
          <p:cNvSpPr/>
          <p:nvPr/>
        </p:nvSpPr>
        <p:spPr>
          <a:xfrm>
            <a:off x="2879823" y="4848367"/>
            <a:ext cx="282175" cy="282175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7" name="椭圆 66"/>
          <p:cNvSpPr/>
          <p:nvPr/>
        </p:nvSpPr>
        <p:spPr>
          <a:xfrm>
            <a:off x="3040946" y="5229016"/>
            <a:ext cx="167400" cy="16740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8" name="椭圆 67"/>
          <p:cNvSpPr/>
          <p:nvPr/>
        </p:nvSpPr>
        <p:spPr>
          <a:xfrm>
            <a:off x="2643175" y="3541102"/>
            <a:ext cx="94182" cy="9418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9" name="椭圆 68"/>
          <p:cNvSpPr/>
          <p:nvPr/>
        </p:nvSpPr>
        <p:spPr>
          <a:xfrm>
            <a:off x="4080175" y="5685418"/>
            <a:ext cx="94182" cy="9418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0" name="椭圆 69"/>
          <p:cNvSpPr/>
          <p:nvPr/>
        </p:nvSpPr>
        <p:spPr>
          <a:xfrm>
            <a:off x="4213398" y="6023035"/>
            <a:ext cx="174532" cy="17453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1" name="椭圆 70"/>
          <p:cNvSpPr/>
          <p:nvPr/>
        </p:nvSpPr>
        <p:spPr>
          <a:xfrm>
            <a:off x="2632984" y="5553377"/>
            <a:ext cx="94182" cy="9418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2" name="椭圆 71"/>
          <p:cNvSpPr/>
          <p:nvPr/>
        </p:nvSpPr>
        <p:spPr>
          <a:xfrm>
            <a:off x="4570554" y="3592797"/>
            <a:ext cx="413600" cy="41360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3" name="椭圆 72"/>
          <p:cNvSpPr/>
          <p:nvPr/>
        </p:nvSpPr>
        <p:spPr>
          <a:xfrm>
            <a:off x="1217836" y="1921042"/>
            <a:ext cx="570410" cy="57041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4" name="椭圆 73"/>
          <p:cNvSpPr/>
          <p:nvPr/>
        </p:nvSpPr>
        <p:spPr>
          <a:xfrm>
            <a:off x="5017716" y="2821383"/>
            <a:ext cx="94182" cy="9418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5" name="椭圆 74"/>
          <p:cNvSpPr/>
          <p:nvPr/>
        </p:nvSpPr>
        <p:spPr>
          <a:xfrm>
            <a:off x="3406546" y="1755207"/>
            <a:ext cx="570410" cy="57041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6" name="椭圆 75"/>
          <p:cNvSpPr/>
          <p:nvPr/>
        </p:nvSpPr>
        <p:spPr>
          <a:xfrm>
            <a:off x="2088378" y="4848367"/>
            <a:ext cx="570410" cy="57041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7" name="椭圆 76"/>
          <p:cNvSpPr/>
          <p:nvPr/>
        </p:nvSpPr>
        <p:spPr>
          <a:xfrm>
            <a:off x="3184075" y="5627157"/>
            <a:ext cx="570410" cy="57041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8" name="矩形 125"/>
          <p:cNvSpPr>
            <a:spLocks noChangeArrowheads="1"/>
          </p:cNvSpPr>
          <p:nvPr/>
        </p:nvSpPr>
        <p:spPr bwMode="auto">
          <a:xfrm>
            <a:off x="3334417" y="1895213"/>
            <a:ext cx="894434" cy="25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时代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矩形 125"/>
          <p:cNvSpPr>
            <a:spLocks noChangeArrowheads="1"/>
          </p:cNvSpPr>
          <p:nvPr/>
        </p:nvSpPr>
        <p:spPr bwMode="auto">
          <a:xfrm>
            <a:off x="818931" y="1995242"/>
            <a:ext cx="1390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endParaRPr lang="en-US" altLang="zh-CN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/>
            <a:r>
              <a:rPr lang="zh-CN" altLang="en-US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国际中心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矩形 125"/>
          <p:cNvSpPr>
            <a:spLocks noChangeArrowheads="1"/>
          </p:cNvSpPr>
          <p:nvPr/>
        </p:nvSpPr>
        <p:spPr bwMode="auto">
          <a:xfrm>
            <a:off x="836015" y="2912328"/>
            <a:ext cx="1337945" cy="44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endParaRPr lang="en-US" altLang="zh-CN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创意国际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矩形 125"/>
          <p:cNvSpPr>
            <a:spLocks noChangeArrowheads="1"/>
          </p:cNvSpPr>
          <p:nvPr/>
        </p:nvSpPr>
        <p:spPr bwMode="auto">
          <a:xfrm>
            <a:off x="4504571" y="3572823"/>
            <a:ext cx="580758" cy="44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endParaRPr lang="en-US" altLang="zh-CN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半岛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矩形 125"/>
          <p:cNvSpPr>
            <a:spLocks noChangeArrowheads="1"/>
          </p:cNvSpPr>
          <p:nvPr/>
        </p:nvSpPr>
        <p:spPr bwMode="auto">
          <a:xfrm>
            <a:off x="3170783" y="5779600"/>
            <a:ext cx="1167403" cy="25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城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矩形 125"/>
          <p:cNvSpPr>
            <a:spLocks noChangeArrowheads="1"/>
          </p:cNvSpPr>
          <p:nvPr/>
        </p:nvSpPr>
        <p:spPr bwMode="auto">
          <a:xfrm>
            <a:off x="2088378" y="5013503"/>
            <a:ext cx="1167403" cy="25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府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3463926" y="2351623"/>
            <a:ext cx="206800" cy="20680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86" name="椭圆 85"/>
          <p:cNvSpPr/>
          <p:nvPr/>
        </p:nvSpPr>
        <p:spPr>
          <a:xfrm>
            <a:off x="4174357" y="1835880"/>
            <a:ext cx="167400" cy="16740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87" name="椭圆 86"/>
          <p:cNvSpPr/>
          <p:nvPr/>
        </p:nvSpPr>
        <p:spPr>
          <a:xfrm>
            <a:off x="4858810" y="2662310"/>
            <a:ext cx="707540" cy="70754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81" name="矩形 125"/>
          <p:cNvSpPr>
            <a:spLocks noChangeArrowheads="1"/>
          </p:cNvSpPr>
          <p:nvPr/>
        </p:nvSpPr>
        <p:spPr bwMode="auto">
          <a:xfrm>
            <a:off x="4546389" y="2804230"/>
            <a:ext cx="1376680" cy="44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创意</a:t>
            </a:r>
            <a:endParaRPr lang="en-US" altLang="zh-CN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大厦</a:t>
            </a:r>
            <a:endParaRPr lang="zh-CN" altLang="en-US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1946628" y="5656275"/>
            <a:ext cx="707540" cy="70754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2" name="椭圆 91"/>
          <p:cNvSpPr/>
          <p:nvPr/>
        </p:nvSpPr>
        <p:spPr>
          <a:xfrm>
            <a:off x="1007702" y="1763833"/>
            <a:ext cx="155153" cy="155153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3" name="椭圆 92"/>
          <p:cNvSpPr/>
          <p:nvPr/>
        </p:nvSpPr>
        <p:spPr>
          <a:xfrm>
            <a:off x="4746940" y="4082721"/>
            <a:ext cx="570410" cy="57041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4" name="椭圆 93"/>
          <p:cNvSpPr/>
          <p:nvPr/>
        </p:nvSpPr>
        <p:spPr>
          <a:xfrm>
            <a:off x="1060812" y="4925549"/>
            <a:ext cx="570410" cy="570410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88" name="矩形 125"/>
          <p:cNvSpPr>
            <a:spLocks noChangeArrowheads="1"/>
          </p:cNvSpPr>
          <p:nvPr/>
        </p:nvSpPr>
        <p:spPr bwMode="auto">
          <a:xfrm>
            <a:off x="4791370" y="4149705"/>
            <a:ext cx="1167403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中心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矩形 125"/>
          <p:cNvSpPr>
            <a:spLocks noChangeArrowheads="1"/>
          </p:cNvSpPr>
          <p:nvPr/>
        </p:nvSpPr>
        <p:spPr bwMode="auto">
          <a:xfrm>
            <a:off x="1908672" y="5851990"/>
            <a:ext cx="1167403" cy="265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公寓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矩形 125"/>
          <p:cNvSpPr>
            <a:spLocks noChangeArrowheads="1"/>
          </p:cNvSpPr>
          <p:nvPr/>
        </p:nvSpPr>
        <p:spPr bwMode="auto">
          <a:xfrm>
            <a:off x="1145629" y="5002200"/>
            <a:ext cx="593041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春天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5472985" y="3360242"/>
            <a:ext cx="94182" cy="9418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8" name="椭圆 97"/>
          <p:cNvSpPr/>
          <p:nvPr/>
        </p:nvSpPr>
        <p:spPr>
          <a:xfrm>
            <a:off x="5606208" y="3697859"/>
            <a:ext cx="174532" cy="174532"/>
          </a:xfrm>
          <a:prstGeom prst="ellipse">
            <a:avLst/>
          </a:prstGeom>
          <a:solidFill>
            <a:srgbClr val="32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168" y="2558423"/>
            <a:ext cx="541320" cy="541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458" y="3610675"/>
            <a:ext cx="814277" cy="8142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560" y="1980192"/>
            <a:ext cx="933215" cy="9332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4312" y="3565610"/>
            <a:ext cx="583022" cy="580122"/>
          </a:xfrm>
          <a:prstGeom prst="rect">
            <a:avLst/>
          </a:prstGeom>
        </p:spPr>
      </p:pic>
      <p:sp>
        <p:nvSpPr>
          <p:cNvPr id="99" name="文本框 98"/>
          <p:cNvSpPr txBox="1"/>
          <p:nvPr/>
        </p:nvSpPr>
        <p:spPr>
          <a:xfrm>
            <a:off x="6851595" y="2781911"/>
            <a:ext cx="4752827" cy="596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营销，看起来是客户给的，其实真是自己干出来的；</a:t>
            </a:r>
            <a:endParaRPr lang="zh-CN" altLang="en-US" sz="1335" dirty="0">
              <a:solidFill>
                <a:srgbClr val="FFFFFF"/>
              </a:solidFill>
            </a:endParaRPr>
          </a:p>
          <a:p>
            <a:pPr>
              <a:lnSpc>
                <a:spcPct val="130000"/>
              </a:lnSpc>
            </a:pPr>
            <a:endParaRPr kumimoji="1" lang="en-US" altLang="zh-CN" sz="1335" dirty="0">
              <a:solidFill>
                <a:srgbClr val="FFFFFF"/>
              </a:solidFill>
            </a:endParaRPr>
          </a:p>
        </p:txBody>
      </p:sp>
      <p:grpSp>
        <p:nvGrpSpPr>
          <p:cNvPr id="100" name="组 61"/>
          <p:cNvGrpSpPr/>
          <p:nvPr/>
        </p:nvGrpSpPr>
        <p:grpSpPr>
          <a:xfrm>
            <a:off x="6487730" y="2790834"/>
            <a:ext cx="322547" cy="322547"/>
            <a:chOff x="4698002" y="1679252"/>
            <a:chExt cx="241910" cy="241910"/>
          </a:xfrm>
        </p:grpSpPr>
        <p:sp>
          <p:nvSpPr>
            <p:cNvPr id="101" name="椭圆 100"/>
            <p:cNvSpPr/>
            <p:nvPr/>
          </p:nvSpPr>
          <p:spPr>
            <a:xfrm>
              <a:off x="4698002" y="1679252"/>
              <a:ext cx="241910" cy="241910"/>
            </a:xfrm>
            <a:prstGeom prst="ellipse">
              <a:avLst/>
            </a:prstGeom>
            <a:solidFill>
              <a:srgbClr val="2CBD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 dirty="0"/>
            </a:p>
          </p:txBody>
        </p:sp>
        <p:grpSp>
          <p:nvGrpSpPr>
            <p:cNvPr id="102" name="组 60"/>
            <p:cNvGrpSpPr/>
            <p:nvPr/>
          </p:nvGrpSpPr>
          <p:grpSpPr>
            <a:xfrm>
              <a:off x="4774151" y="1756188"/>
              <a:ext cx="67207" cy="118600"/>
              <a:chOff x="4874449" y="957803"/>
              <a:chExt cx="339228" cy="598633"/>
            </a:xfrm>
            <a:solidFill>
              <a:srgbClr val="1A1E21"/>
            </a:solidFill>
          </p:grpSpPr>
          <p:sp>
            <p:nvSpPr>
              <p:cNvPr id="103" name="矩形 102"/>
              <p:cNvSpPr/>
              <p:nvPr/>
            </p:nvSpPr>
            <p:spPr>
              <a:xfrm rot="2704067">
                <a:off x="4750337" y="1329531"/>
                <a:ext cx="293944" cy="45719"/>
              </a:xfrm>
              <a:prstGeom prst="rect">
                <a:avLst/>
              </a:prstGeom>
              <a:grpFill/>
              <a:ln w="19050" cmpd="sng">
                <a:solidFill>
                  <a:srgbClr val="1A1E2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104" name="矩形 103"/>
              <p:cNvSpPr/>
              <p:nvPr/>
            </p:nvSpPr>
            <p:spPr>
              <a:xfrm rot="18895933" flipH="1" flipV="1">
                <a:off x="4891501" y="1234260"/>
                <a:ext cx="598633" cy="45719"/>
              </a:xfrm>
              <a:prstGeom prst="rect">
                <a:avLst/>
              </a:prstGeom>
              <a:grpFill/>
              <a:ln w="19050" cmpd="sng">
                <a:solidFill>
                  <a:srgbClr val="1A1E2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  <p:sp>
        <p:nvSpPr>
          <p:cNvPr id="105" name="文本框 104"/>
          <p:cNvSpPr txBox="1"/>
          <p:nvPr/>
        </p:nvSpPr>
        <p:spPr>
          <a:xfrm>
            <a:off x="6851595" y="3336805"/>
            <a:ext cx="4752827" cy="33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管理，优秀的管理者，能真正创造价值；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grpSp>
        <p:nvGrpSpPr>
          <p:cNvPr id="106" name="组 61"/>
          <p:cNvGrpSpPr/>
          <p:nvPr/>
        </p:nvGrpSpPr>
        <p:grpSpPr>
          <a:xfrm>
            <a:off x="6487730" y="3345728"/>
            <a:ext cx="322547" cy="322547"/>
            <a:chOff x="4698002" y="1679252"/>
            <a:chExt cx="241910" cy="241910"/>
          </a:xfrm>
        </p:grpSpPr>
        <p:sp>
          <p:nvSpPr>
            <p:cNvPr id="107" name="椭圆 106"/>
            <p:cNvSpPr/>
            <p:nvPr/>
          </p:nvSpPr>
          <p:spPr>
            <a:xfrm>
              <a:off x="4698002" y="1679252"/>
              <a:ext cx="241910" cy="241910"/>
            </a:xfrm>
            <a:prstGeom prst="ellipse">
              <a:avLst/>
            </a:prstGeom>
            <a:solidFill>
              <a:srgbClr val="2CBD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 dirty="0"/>
            </a:p>
          </p:txBody>
        </p:sp>
        <p:grpSp>
          <p:nvGrpSpPr>
            <p:cNvPr id="108" name="组 60"/>
            <p:cNvGrpSpPr/>
            <p:nvPr/>
          </p:nvGrpSpPr>
          <p:grpSpPr>
            <a:xfrm>
              <a:off x="4774151" y="1756188"/>
              <a:ext cx="67207" cy="118600"/>
              <a:chOff x="4874449" y="957803"/>
              <a:chExt cx="339228" cy="598633"/>
            </a:xfrm>
            <a:solidFill>
              <a:srgbClr val="1A1E21"/>
            </a:solidFill>
          </p:grpSpPr>
          <p:sp>
            <p:nvSpPr>
              <p:cNvPr id="109" name="矩形 108"/>
              <p:cNvSpPr/>
              <p:nvPr/>
            </p:nvSpPr>
            <p:spPr>
              <a:xfrm rot="2704067">
                <a:off x="4750337" y="1329531"/>
                <a:ext cx="293944" cy="45719"/>
              </a:xfrm>
              <a:prstGeom prst="rect">
                <a:avLst/>
              </a:prstGeom>
              <a:grpFill/>
              <a:ln w="19050" cmpd="sng">
                <a:solidFill>
                  <a:srgbClr val="1A1E2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110" name="矩形 109"/>
              <p:cNvSpPr/>
              <p:nvPr/>
            </p:nvSpPr>
            <p:spPr>
              <a:xfrm rot="18895933" flipH="1" flipV="1">
                <a:off x="4891501" y="1234260"/>
                <a:ext cx="598633" cy="45719"/>
              </a:xfrm>
              <a:prstGeom prst="rect">
                <a:avLst/>
              </a:prstGeom>
              <a:grpFill/>
              <a:ln w="19050" cmpd="sng">
                <a:solidFill>
                  <a:srgbClr val="1A1E2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  <p:sp>
        <p:nvSpPr>
          <p:cNvPr id="111" name="文本框 110"/>
          <p:cNvSpPr txBox="1"/>
          <p:nvPr/>
        </p:nvSpPr>
        <p:spPr>
          <a:xfrm>
            <a:off x="6851595" y="3906093"/>
            <a:ext cx="4752827" cy="332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</a:rPr>
              <a:t>我们的美好从何处而来：做好每一件小事，就是做大事。</a:t>
            </a:r>
            <a:endParaRPr lang="zh-CN" altLang="en-US" sz="1335" dirty="0">
              <a:solidFill>
                <a:srgbClr val="FFFFFF"/>
              </a:solidFill>
            </a:endParaRPr>
          </a:p>
        </p:txBody>
      </p:sp>
      <p:grpSp>
        <p:nvGrpSpPr>
          <p:cNvPr id="112" name="组 61"/>
          <p:cNvGrpSpPr/>
          <p:nvPr/>
        </p:nvGrpSpPr>
        <p:grpSpPr>
          <a:xfrm>
            <a:off x="6487730" y="3915016"/>
            <a:ext cx="322547" cy="322547"/>
            <a:chOff x="4698002" y="1679252"/>
            <a:chExt cx="241910" cy="241910"/>
          </a:xfrm>
        </p:grpSpPr>
        <p:sp>
          <p:nvSpPr>
            <p:cNvPr id="113" name="椭圆 112"/>
            <p:cNvSpPr/>
            <p:nvPr/>
          </p:nvSpPr>
          <p:spPr>
            <a:xfrm>
              <a:off x="4698002" y="1679252"/>
              <a:ext cx="241910" cy="241910"/>
            </a:xfrm>
            <a:prstGeom prst="ellipse">
              <a:avLst/>
            </a:prstGeom>
            <a:solidFill>
              <a:srgbClr val="2CBD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 dirty="0"/>
            </a:p>
          </p:txBody>
        </p:sp>
        <p:grpSp>
          <p:nvGrpSpPr>
            <p:cNvPr id="114" name="组 60"/>
            <p:cNvGrpSpPr/>
            <p:nvPr/>
          </p:nvGrpSpPr>
          <p:grpSpPr>
            <a:xfrm>
              <a:off x="4774151" y="1756188"/>
              <a:ext cx="67207" cy="118600"/>
              <a:chOff x="4874449" y="957803"/>
              <a:chExt cx="339228" cy="598633"/>
            </a:xfrm>
            <a:solidFill>
              <a:srgbClr val="1A1E21"/>
            </a:solidFill>
          </p:grpSpPr>
          <p:sp>
            <p:nvSpPr>
              <p:cNvPr id="115" name="矩形 114"/>
              <p:cNvSpPr/>
              <p:nvPr/>
            </p:nvSpPr>
            <p:spPr>
              <a:xfrm rot="2704067">
                <a:off x="4750337" y="1329531"/>
                <a:ext cx="293944" cy="45719"/>
              </a:xfrm>
              <a:prstGeom prst="rect">
                <a:avLst/>
              </a:prstGeom>
              <a:grpFill/>
              <a:ln w="19050" cmpd="sng">
                <a:solidFill>
                  <a:srgbClr val="1A1E2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  <p:sp>
            <p:nvSpPr>
              <p:cNvPr id="116" name="矩形 115"/>
              <p:cNvSpPr/>
              <p:nvPr/>
            </p:nvSpPr>
            <p:spPr>
              <a:xfrm rot="18895933" flipH="1" flipV="1">
                <a:off x="4891501" y="1234260"/>
                <a:ext cx="598633" cy="45719"/>
              </a:xfrm>
              <a:prstGeom prst="rect">
                <a:avLst/>
              </a:prstGeom>
              <a:grpFill/>
              <a:ln w="19050" cmpd="sng">
                <a:solidFill>
                  <a:srgbClr val="1A1E2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32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67728"/>
            <a:ext cx="1872867" cy="607310"/>
            <a:chOff x="0" y="467728"/>
            <a:chExt cx="1872867" cy="607310"/>
          </a:xfrm>
        </p:grpSpPr>
        <p:sp>
          <p:nvSpPr>
            <p:cNvPr id="3" name="矩形 2"/>
            <p:cNvSpPr/>
            <p:nvPr/>
          </p:nvSpPr>
          <p:spPr>
            <a:xfrm>
              <a:off x="0" y="469557"/>
              <a:ext cx="1872867" cy="60548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992939" y="552118"/>
              <a:ext cx="800220" cy="3806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1600" dirty="0">
                  <a:solidFill>
                    <a:srgbClr val="324444"/>
                  </a:solidFill>
                </a:rPr>
                <a:t>红与黑</a:t>
              </a:r>
              <a:endParaRPr kumimoji="1" lang="zh-CN" altLang="en-US" sz="1600" dirty="0">
                <a:solidFill>
                  <a:srgbClr val="324444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95" y="467728"/>
              <a:ext cx="817290" cy="607310"/>
            </a:xfrm>
            <a:prstGeom prst="rect">
              <a:avLst/>
            </a:prstGeom>
            <a:solidFill>
              <a:srgbClr val="3244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668358" y="1916536"/>
          <a:ext cx="10932360" cy="36255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7877"/>
                <a:gridCol w="2087877"/>
                <a:gridCol w="2317957"/>
                <a:gridCol w="4438649"/>
              </a:tblGrid>
              <a:tr h="12668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4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r>
                        <a:rPr lang="en-US" altLang="zh-CN" sz="3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zh-CN" altLang="en-US" sz="3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年</a:t>
                      </a:r>
                      <a:endParaRPr lang="zh-CN" altLang="en-US" sz="36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4000" u="none" strike="noStrike" dirty="0">
                          <a:solidFill>
                            <a:srgbClr val="FBC117"/>
                          </a:solidFill>
                          <a:effectLst/>
                        </a:rPr>
                        <a:t>  2017</a:t>
                      </a:r>
                      <a:r>
                        <a:rPr lang="zh-CN" altLang="en-US" sz="4000" u="none" strike="noStrike" dirty="0">
                          <a:solidFill>
                            <a:srgbClr val="FBC117"/>
                          </a:solidFill>
                          <a:effectLst/>
                        </a:rPr>
                        <a:t>年</a:t>
                      </a:r>
                      <a:endParaRPr lang="zh-CN" altLang="en-US" sz="4000" b="0" i="0" u="none" strike="noStrike" dirty="0">
                        <a:solidFill>
                          <a:srgbClr val="FBC117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</a:tr>
              <a:tr h="62180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黑</a:t>
                      </a:r>
                      <a:endParaRPr lang="zh-CN" alt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444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团队建设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建设梯队人才库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不只为薪水而工作，成长比成功更重要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5471">
                <a:tc vMerge="1"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业委会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事前预防，事中控制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别人不喜欢我，我也要喜欢别人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949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我还要让别人喜欢上我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0964"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品质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抓落地，走出怪圈</a:t>
                      </a:r>
                      <a:endParaRPr lang="zh-CN" altLang="en-US" sz="1400" b="0" i="0" u="none" strike="noStrike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把平凡化成非凡是持续的力量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09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红</a:t>
                      </a:r>
                      <a:endParaRPr lang="zh-CN" alt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3A1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     营销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solidFill>
                            <a:schemeClr val="bg1"/>
                          </a:solidFill>
                          <a:effectLst/>
                        </a:rPr>
                        <a:t>搞人脉</a:t>
                      </a:r>
                      <a:endParaRPr lang="zh-CN" altLang="en-US" sz="1400" b="0" i="0" u="none" strike="noStrike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做好每一件小事，就是做大事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CBD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2950" y="5033265"/>
            <a:ext cx="386975" cy="38697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821" y="3992420"/>
            <a:ext cx="402060" cy="4020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950" y="3289807"/>
            <a:ext cx="465889" cy="4658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50" y="4597593"/>
            <a:ext cx="370673" cy="37067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977" y="499920"/>
            <a:ext cx="542925" cy="542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0"/>
            <a:ext cx="12192000" cy="6858000"/>
          </a:xfrm>
          <a:prstGeom prst="rect">
            <a:avLst/>
          </a:prstGeom>
          <a:solidFill>
            <a:srgbClr val="1A1E21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solidFill>
                <a:srgbClr val="2CBD94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48794" y="2954344"/>
            <a:ext cx="6096000" cy="14056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kumimoji="1" lang="en-US" altLang="zh-CN" sz="4265" dirty="0">
                <a:solidFill>
                  <a:srgbClr val="2CBD94"/>
                </a:solidFill>
              </a:rPr>
              <a:t>THANK </a:t>
            </a:r>
            <a:r>
              <a:rPr kumimoji="1" lang="en-US" altLang="zh-CN" sz="4265" dirty="0">
                <a:solidFill>
                  <a:srgbClr val="FFFFFF"/>
                </a:solidFill>
              </a:rPr>
              <a:t>YOU</a:t>
            </a:r>
            <a:endParaRPr kumimoji="1" lang="en-US" altLang="zh-CN" sz="4265" dirty="0">
              <a:solidFill>
                <a:srgbClr val="FFFFFF"/>
              </a:solidFill>
            </a:endParaRPr>
          </a:p>
          <a:p>
            <a:pPr algn="ctr"/>
            <a:r>
              <a:rPr kumimoji="1" lang="en-US" altLang="zh-CN" sz="4265" dirty="0">
                <a:solidFill>
                  <a:srgbClr val="FFFFFF"/>
                </a:solidFill>
              </a:rPr>
              <a:t>FOR</a:t>
            </a:r>
            <a:r>
              <a:rPr kumimoji="1" lang="zh-CN" altLang="en-US" sz="4265" dirty="0">
                <a:solidFill>
                  <a:srgbClr val="FFFFFF"/>
                </a:solidFill>
              </a:rPr>
              <a:t> </a:t>
            </a:r>
            <a:r>
              <a:rPr kumimoji="1" lang="en-US" altLang="zh-CN" sz="4265" dirty="0">
                <a:solidFill>
                  <a:srgbClr val="FFFFFF"/>
                </a:solidFill>
              </a:rPr>
              <a:t>WATCHING</a:t>
            </a:r>
            <a:endParaRPr kumimoji="1" lang="en-US" altLang="zh-CN" sz="4265" dirty="0">
              <a:solidFill>
                <a:srgbClr val="FFFFFF"/>
              </a:solidFill>
            </a:endParaRPr>
          </a:p>
        </p:txBody>
      </p:sp>
      <p:cxnSp>
        <p:nvCxnSpPr>
          <p:cNvPr id="6" name="直线连接符 5"/>
          <p:cNvCxnSpPr/>
          <p:nvPr/>
        </p:nvCxnSpPr>
        <p:spPr>
          <a:xfrm flipH="1">
            <a:off x="1344187" y="3385230"/>
            <a:ext cx="1525312" cy="0"/>
          </a:xfrm>
          <a:prstGeom prst="line">
            <a:avLst/>
          </a:prstGeom>
          <a:ln w="63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9271903" y="3392488"/>
            <a:ext cx="1525312" cy="0"/>
          </a:xfrm>
          <a:prstGeom prst="line">
            <a:avLst/>
          </a:prstGeom>
          <a:ln w="63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自定义 97">
      <a:dk1>
        <a:srgbClr val="103154"/>
      </a:dk1>
      <a:lt1>
        <a:srgbClr val="FFFFFF"/>
      </a:lt1>
      <a:dk2>
        <a:srgbClr val="FF7F01"/>
      </a:dk2>
      <a:lt2>
        <a:srgbClr val="0096FF"/>
      </a:lt2>
      <a:accent1>
        <a:srgbClr val="00BFC3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Century Gothic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2411</Words>
  <Application>WPS 演示</Application>
  <PresentationFormat>自定义</PresentationFormat>
  <Paragraphs>685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Arial</vt:lpstr>
      <vt:lpstr>宋体</vt:lpstr>
      <vt:lpstr>Wingdings</vt:lpstr>
      <vt:lpstr>Arial</vt:lpstr>
      <vt:lpstr>微软雅黑</vt:lpstr>
      <vt:lpstr>Century Gothic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 PLUS</dc:creator>
  <cp:lastModifiedBy>拉普耶鲁</cp:lastModifiedBy>
  <cp:revision>168</cp:revision>
  <dcterms:created xsi:type="dcterms:W3CDTF">2010-04-12T23:12:00Z</dcterms:created>
  <dcterms:modified xsi:type="dcterms:W3CDTF">2018-03-12T06:16:51Z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  <property fmtid="{D5CDD505-2E9C-101B-9397-08002B2CF9AE}" pid="3" name="KSOProductBuildVer">
    <vt:lpwstr>2052-10.1.0.7224</vt:lpwstr>
  </property>
</Properties>
</file>