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C5CD"/>
    <a:srgbClr val="E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58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E6E08-AC9A-43D8-BF40-DB78A9B62FFB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E6127-5E05-44BB-A699-F638848028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57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17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120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76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139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660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381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11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986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978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761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664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888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374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931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10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456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488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034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605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E6127-5E05-44BB-A699-F6388480285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176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5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5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5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5.jpeg"/><Relationship Id="rId18" Type="http://schemas.openxmlformats.org/officeDocument/2006/relationships/image" Target="../media/image43.jpeg"/><Relationship Id="rId3" Type="http://schemas.openxmlformats.org/officeDocument/2006/relationships/tags" Target="../tags/tag7.xml"/><Relationship Id="rId21" Type="http://schemas.openxmlformats.org/officeDocument/2006/relationships/image" Target="../media/image46.jpeg"/><Relationship Id="rId7" Type="http://schemas.openxmlformats.org/officeDocument/2006/relationships/tags" Target="../tags/tag11.xml"/><Relationship Id="rId12" Type="http://schemas.openxmlformats.org/officeDocument/2006/relationships/notesSlide" Target="../notesSlides/notesSlide16.xml"/><Relationship Id="rId17" Type="http://schemas.openxmlformats.org/officeDocument/2006/relationships/image" Target="../media/image42.jpeg"/><Relationship Id="rId2" Type="http://schemas.openxmlformats.org/officeDocument/2006/relationships/tags" Target="../tags/tag6.xml"/><Relationship Id="rId16" Type="http://schemas.openxmlformats.org/officeDocument/2006/relationships/image" Target="../media/image18.emf"/><Relationship Id="rId20" Type="http://schemas.openxmlformats.org/officeDocument/2006/relationships/image" Target="../media/image45.jpe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15" Type="http://schemas.openxmlformats.org/officeDocument/2006/relationships/image" Target="../media/image17.png"/><Relationship Id="rId10" Type="http://schemas.openxmlformats.org/officeDocument/2006/relationships/tags" Target="../tags/tag14.xml"/><Relationship Id="rId19" Type="http://schemas.openxmlformats.org/officeDocument/2006/relationships/image" Target="../media/image44.jpe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15.jpeg"/><Relationship Id="rId18" Type="http://schemas.openxmlformats.org/officeDocument/2006/relationships/image" Target="../media/image47.jpeg"/><Relationship Id="rId3" Type="http://schemas.openxmlformats.org/officeDocument/2006/relationships/tags" Target="../tags/tag17.xml"/><Relationship Id="rId21" Type="http://schemas.openxmlformats.org/officeDocument/2006/relationships/image" Target="../media/image50.jpeg"/><Relationship Id="rId7" Type="http://schemas.openxmlformats.org/officeDocument/2006/relationships/tags" Target="../tags/tag21.xml"/><Relationship Id="rId12" Type="http://schemas.openxmlformats.org/officeDocument/2006/relationships/notesSlide" Target="../notesSlides/notesSlide17.xml"/><Relationship Id="rId17" Type="http://schemas.openxmlformats.org/officeDocument/2006/relationships/image" Target="../media/image42.jpeg"/><Relationship Id="rId2" Type="http://schemas.openxmlformats.org/officeDocument/2006/relationships/tags" Target="../tags/tag16.xml"/><Relationship Id="rId16" Type="http://schemas.openxmlformats.org/officeDocument/2006/relationships/image" Target="../media/image18.emf"/><Relationship Id="rId20" Type="http://schemas.openxmlformats.org/officeDocument/2006/relationships/image" Target="../media/image49.jpe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9.xml"/><Relationship Id="rId15" Type="http://schemas.openxmlformats.org/officeDocument/2006/relationships/image" Target="../media/image17.png"/><Relationship Id="rId10" Type="http://schemas.openxmlformats.org/officeDocument/2006/relationships/tags" Target="../tags/tag24.xml"/><Relationship Id="rId19" Type="http://schemas.openxmlformats.org/officeDocument/2006/relationships/image" Target="../media/image48.jpe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3470" y="-18415"/>
            <a:ext cx="8566785" cy="68745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83890" y="1734771"/>
            <a:ext cx="5516880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50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胖娃繁体" panose="03000509000000000000" pitchFamily="65" charset="-122"/>
                <a:ea typeface="方正胖娃繁体" panose="03000509000000000000" pitchFamily="65" charset="-122"/>
              </a:rPr>
              <a:t>中小学生安全教育宣传模板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29890" y="2131051"/>
            <a:ext cx="6024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胖娃繁体" panose="03000509000000000000" pitchFamily="65" charset="-122"/>
                <a:ea typeface="方正胖娃繁体" panose="03000509000000000000" pitchFamily="65" charset="-122"/>
              </a:rPr>
              <a:t>珍爱生命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567072" y="3945290"/>
            <a:ext cx="275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二年级一班 小朋友 </a:t>
            </a:r>
          </a:p>
        </p:txBody>
      </p:sp>
      <p:pic>
        <p:nvPicPr>
          <p:cNvPr id="2" name="图片 1" descr="5947678d5d2f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605" y="1499235"/>
            <a:ext cx="5520055" cy="5343525"/>
          </a:xfrm>
          <a:prstGeom prst="rect">
            <a:avLst/>
          </a:prstGeom>
        </p:spPr>
      </p:pic>
      <p:pic>
        <p:nvPicPr>
          <p:cNvPr id="4" name="5833d1fdebf6d">
            <a:hlinkClick r:id="" action="ppaction://media"/>
            <a:extLst>
              <a:ext uri="{FF2B5EF4-FFF2-40B4-BE49-F238E27FC236}">
                <a16:creationId xmlns:a16="http://schemas.microsoft.com/office/drawing/2014/main" xmlns="" id="{406B21D6-C1D8-4C03-A50C-ED5FD5ADC4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0" y="2959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6"/>
    </mc:Choice>
    <mc:Fallback xmlns="">
      <p:transition spd="slow" advTm="4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  <p:bldP spid="10" grpId="0"/>
    </p:bldLst>
  </p:timing>
  <p:extLst mod="1">
    <p:ext uri="{E180D4A7-C9FB-4DFB-919C-405C955672EB}">
      <p14:showEvtLst xmlns:p14="http://schemas.microsoft.com/office/powerpoint/2010/main">
        <p14:playEvt time="16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2672398" y="2350135"/>
            <a:ext cx="684720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sz="3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增强安全意识和安全法制观念，提高面临突发事件的自我防护能力，防止各类安全事故的发生，进一步做好平安校园构建工作。 </a:t>
            </a:r>
          </a:p>
        </p:txBody>
      </p:sp>
      <p:sp>
        <p:nvSpPr>
          <p:cNvPr id="23" name="矩形 22"/>
          <p:cNvSpPr/>
          <p:nvPr/>
        </p:nvSpPr>
        <p:spPr>
          <a:xfrm>
            <a:off x="4651058" y="1619250"/>
            <a:ext cx="2889885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000" b="1" dirty="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班会目的：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2369">
        <p15:prstTrans prst="origami"/>
      </p:transition>
    </mc:Choice>
    <mc:Fallback>
      <p:transition spd="slow" advTm="23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日期占位符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47" name="页脚占位符 46"/>
          <p:cNvSpPr>
            <a:spLocks noGrp="1"/>
          </p:cNvSpPr>
          <p:nvPr>
            <p:ph type="ftr" sz="quarter" idx="11"/>
          </p:nvPr>
        </p:nvSpPr>
        <p:spPr>
          <a:xfrm>
            <a:off x="4038600" y="624459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2409881" y="2480244"/>
            <a:ext cx="1123950" cy="1079220"/>
            <a:chOff x="7961049" y="1975964"/>
            <a:chExt cx="1123950" cy="1079220"/>
          </a:xfrm>
        </p:grpSpPr>
        <p:sp>
          <p:nvSpPr>
            <p:cNvPr id="51" name="TextBox 26"/>
            <p:cNvSpPr txBox="1"/>
            <p:nvPr/>
          </p:nvSpPr>
          <p:spPr>
            <a:xfrm>
              <a:off x="7961049" y="1975964"/>
              <a:ext cx="112395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68C5CD"/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Montserrat Semi" charset="0"/>
                </a:rPr>
                <a:t>ONE</a:t>
              </a:r>
            </a:p>
          </p:txBody>
        </p:sp>
        <p:sp>
          <p:nvSpPr>
            <p:cNvPr id="52" name="TextBox 38"/>
            <p:cNvSpPr txBox="1"/>
            <p:nvPr/>
          </p:nvSpPr>
          <p:spPr>
            <a:xfrm>
              <a:off x="8050587" y="2455755"/>
              <a:ext cx="944880" cy="43497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>
                <a:lnSpc>
                  <a:spcPts val="268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Poppins SemiBold" charset="0"/>
                </a:rPr>
                <a:t>防火灾</a:t>
              </a:r>
            </a:p>
          </p:txBody>
        </p:sp>
        <p:cxnSp>
          <p:nvCxnSpPr>
            <p:cNvPr id="53" name="Straight Connector 39"/>
            <p:cNvCxnSpPr/>
            <p:nvPr/>
          </p:nvCxnSpPr>
          <p:spPr>
            <a:xfrm>
              <a:off x="8333969" y="3055184"/>
              <a:ext cx="379142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453258" y="2492944"/>
            <a:ext cx="1228798" cy="1066520"/>
            <a:chOff x="7908624" y="1988664"/>
            <a:chExt cx="1228798" cy="1066520"/>
          </a:xfrm>
        </p:grpSpPr>
        <p:sp>
          <p:nvSpPr>
            <p:cNvPr id="55" name="TextBox 26"/>
            <p:cNvSpPr txBox="1"/>
            <p:nvPr/>
          </p:nvSpPr>
          <p:spPr>
            <a:xfrm>
              <a:off x="7908624" y="1988664"/>
              <a:ext cx="12287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68C5CD"/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Montserrat Semi" charset="0"/>
                </a:rPr>
                <a:t>TWO</a:t>
              </a:r>
            </a:p>
          </p:txBody>
        </p:sp>
        <p:sp>
          <p:nvSpPr>
            <p:cNvPr id="56" name="TextBox 38"/>
            <p:cNvSpPr txBox="1"/>
            <p:nvPr/>
          </p:nvSpPr>
          <p:spPr>
            <a:xfrm>
              <a:off x="8050587" y="2455755"/>
              <a:ext cx="944880" cy="43497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>
                <a:lnSpc>
                  <a:spcPts val="268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Poppins SemiBold" charset="0"/>
                </a:rPr>
                <a:t>防溺水</a:t>
              </a:r>
            </a:p>
          </p:txBody>
        </p:sp>
        <p:cxnSp>
          <p:nvCxnSpPr>
            <p:cNvPr id="57" name="Straight Connector 39"/>
            <p:cNvCxnSpPr/>
            <p:nvPr/>
          </p:nvCxnSpPr>
          <p:spPr>
            <a:xfrm>
              <a:off x="8440014" y="3055184"/>
              <a:ext cx="379142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6531876" y="2505644"/>
            <a:ext cx="1443024" cy="1053820"/>
            <a:chOff x="7801512" y="2001364"/>
            <a:chExt cx="1443024" cy="1053820"/>
          </a:xfrm>
        </p:grpSpPr>
        <p:sp>
          <p:nvSpPr>
            <p:cNvPr id="59" name="TextBox 26"/>
            <p:cNvSpPr txBox="1"/>
            <p:nvPr/>
          </p:nvSpPr>
          <p:spPr>
            <a:xfrm>
              <a:off x="7801512" y="2001364"/>
              <a:ext cx="14430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68C5CD"/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Montserrat Semi" charset="0"/>
                </a:rPr>
                <a:t>THREE</a:t>
              </a:r>
            </a:p>
          </p:txBody>
        </p:sp>
        <p:sp>
          <p:nvSpPr>
            <p:cNvPr id="60" name="TextBox 38"/>
            <p:cNvSpPr txBox="1"/>
            <p:nvPr/>
          </p:nvSpPr>
          <p:spPr>
            <a:xfrm>
              <a:off x="8050587" y="2455755"/>
              <a:ext cx="944880" cy="43497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>
                <a:lnSpc>
                  <a:spcPts val="268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方正大标宋简体" panose="02010601030101010101" charset="-122"/>
                  <a:ea typeface="方正大标宋简体" panose="02010601030101010101" charset="-122"/>
                  <a:cs typeface="Poppins SemiBold" charset="0"/>
                </a:rPr>
                <a:t>防踩踏</a:t>
              </a:r>
            </a:p>
          </p:txBody>
        </p:sp>
        <p:cxnSp>
          <p:nvCxnSpPr>
            <p:cNvPr id="61" name="Straight Connector 39"/>
            <p:cNvCxnSpPr/>
            <p:nvPr/>
          </p:nvCxnSpPr>
          <p:spPr>
            <a:xfrm>
              <a:off x="8426679" y="3055184"/>
              <a:ext cx="379142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712677" y="2492944"/>
            <a:ext cx="1452880" cy="1066520"/>
            <a:chOff x="7796587" y="1988664"/>
            <a:chExt cx="1452880" cy="1066520"/>
          </a:xfrm>
        </p:grpSpPr>
        <p:sp>
          <p:nvSpPr>
            <p:cNvPr id="63" name="TextBox 26"/>
            <p:cNvSpPr txBox="1"/>
            <p:nvPr/>
          </p:nvSpPr>
          <p:spPr>
            <a:xfrm>
              <a:off x="7844793" y="1988664"/>
              <a:ext cx="13564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68C5CD"/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Montserrat Semi" charset="0"/>
                </a:rPr>
                <a:t>FOUR</a:t>
              </a:r>
            </a:p>
          </p:txBody>
        </p:sp>
        <p:sp>
          <p:nvSpPr>
            <p:cNvPr id="64" name="TextBox 38"/>
            <p:cNvSpPr txBox="1"/>
            <p:nvPr/>
          </p:nvSpPr>
          <p:spPr>
            <a:xfrm>
              <a:off x="7796587" y="2455755"/>
              <a:ext cx="1452880" cy="434975"/>
            </a:xfrm>
            <a:prstGeom prst="rect">
              <a:avLst/>
            </a:prstGeom>
            <a:noFill/>
          </p:spPr>
          <p:txBody>
            <a:bodyPr wrap="none" rtlCol="0" anchor="t" anchorCtr="1">
              <a:spAutoFit/>
            </a:bodyPr>
            <a:lstStyle/>
            <a:p>
              <a:pPr algn="ctr">
                <a:lnSpc>
                  <a:spcPts val="268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  <a:cs typeface="Poppins SemiBold" charset="0"/>
                </a:rPr>
                <a:t>防交通事故</a:t>
              </a:r>
            </a:p>
          </p:txBody>
        </p:sp>
        <p:cxnSp>
          <p:nvCxnSpPr>
            <p:cNvPr id="65" name="Straight Connector 39"/>
            <p:cNvCxnSpPr/>
            <p:nvPr/>
          </p:nvCxnSpPr>
          <p:spPr>
            <a:xfrm>
              <a:off x="8417154" y="3055184"/>
              <a:ext cx="379142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矩形 65"/>
          <p:cNvSpPr/>
          <p:nvPr/>
        </p:nvSpPr>
        <p:spPr>
          <a:xfrm>
            <a:off x="4780671" y="1648996"/>
            <a:ext cx="2508738" cy="88881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kumimoji="1" lang="zh-CN" altLang="en-US" sz="5400" dirty="0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目录</a:t>
            </a:r>
            <a:r>
              <a:rPr lang="en-US" altLang="zh-CN" sz="2400" dirty="0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DIRECTORY</a:t>
            </a: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286" y="3735275"/>
            <a:ext cx="1121761" cy="829128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267" y="3735084"/>
            <a:ext cx="1121761" cy="1072989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759" y="3801565"/>
            <a:ext cx="1255885" cy="1024217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8948" y="3834463"/>
            <a:ext cx="1188823" cy="1012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72">
        <p14:ripple/>
      </p:transition>
    </mc:Choice>
    <mc:Fallback xmlns="">
      <p:transition spd="slow" advTm="2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72398" y="2193925"/>
            <a:ext cx="684720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      </a:t>
            </a:r>
            <a:r>
              <a:rPr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人的生命是非常脆弱的，如果我们不注 重安全意识，视安全隐患而不顾，对安全问题 措施不及，防范不严，责任心不强，把生命当 儿戏，那么造成的后果不堪设想：交通事故猛 如虎狼；火灾频频，大火吞噬了多少生命财产； 食品中毒接连不断；疾病染身；游泳溺水；玩 耍坠楼等等，所以我们身边随时都潜伏着多少 张牙舞爪的杀人凶手。随时都威胁着你的生命 安全。 </a:t>
            </a:r>
          </a:p>
        </p:txBody>
      </p:sp>
      <p:sp>
        <p:nvSpPr>
          <p:cNvPr id="4" name="矩形 3"/>
          <p:cNvSpPr/>
          <p:nvPr/>
        </p:nvSpPr>
        <p:spPr>
          <a:xfrm>
            <a:off x="4651058" y="1463040"/>
            <a:ext cx="2889885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000" b="1" dirty="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前 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Tm="2038">
        <p15:prstTrans prst="curtains"/>
      </p:transition>
    </mc:Choice>
    <mc:Fallback>
      <p:transition spd="slow" advTm="2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-88"/>
            <a:ext cx="12027087" cy="6096806"/>
          </a:xfrm>
          <a:prstGeom prst="rect">
            <a:avLst/>
          </a:prstGeom>
        </p:spPr>
      </p:pic>
      <p:sp>
        <p:nvSpPr>
          <p:cNvPr id="26" name="KSO_Shape"/>
          <p:cNvSpPr/>
          <p:nvPr/>
        </p:nvSpPr>
        <p:spPr bwMode="auto">
          <a:xfrm>
            <a:off x="1703512" y="953724"/>
            <a:ext cx="9001000" cy="4950551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E3F6FA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90663">
            <a:off x="8752640" y="3626127"/>
            <a:ext cx="1552381" cy="140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44" y="1539903"/>
            <a:ext cx="1952381" cy="16666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94" y="3616977"/>
            <a:ext cx="1323810" cy="14190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85" y="1691033"/>
            <a:ext cx="1315736" cy="16285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082415" y="3629025"/>
            <a:ext cx="3851910" cy="845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5500" b="1" noProof="1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+mn-ea"/>
                <a:sym typeface="Arial" panose="020B0604020202020204" pitchFamily="34" charset="0"/>
              </a:rPr>
              <a:t>防火灾</a:t>
            </a:r>
          </a:p>
        </p:txBody>
      </p:sp>
      <p:sp>
        <p:nvSpPr>
          <p:cNvPr id="4" name="TextBox 11"/>
          <p:cNvSpPr txBox="1"/>
          <p:nvPr/>
        </p:nvSpPr>
        <p:spPr>
          <a:xfrm>
            <a:off x="4143375" y="442595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8" name="TextBox 11"/>
          <p:cNvSpPr txBox="1"/>
          <p:nvPr/>
        </p:nvSpPr>
        <p:spPr>
          <a:xfrm>
            <a:off x="4143375" y="474345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15" name="MH_Number_1"/>
          <p:cNvSpPr/>
          <p:nvPr>
            <p:custDataLst>
              <p:tags r:id="rId1"/>
            </p:custDataLst>
          </p:nvPr>
        </p:nvSpPr>
        <p:spPr>
          <a:xfrm>
            <a:off x="5259388" y="1988820"/>
            <a:ext cx="1497965" cy="1508760"/>
          </a:xfrm>
          <a:prstGeom prst="ellipse">
            <a:avLst/>
          </a:prstGeom>
          <a:solidFill>
            <a:srgbClr val="68C5CD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66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6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591">
        <p15:prstTrans prst="pageCurlDouble"/>
      </p:transition>
    </mc:Choice>
    <mc:Fallback>
      <p:transition spd="slow" advTm="45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3" grpId="0"/>
      <p:bldP spid="4" grpId="0"/>
      <p:bldP spid="8" grpId="0"/>
      <p:bldP spid="1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92982" y="46552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pic>
        <p:nvPicPr>
          <p:cNvPr id="1029" name="Picture 5" descr="F:\未标题-1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3" t="3279" r="21015" b="1397"/>
          <a:stretch>
            <a:fillRect/>
          </a:stretch>
        </p:blipFill>
        <p:spPr bwMode="auto">
          <a:xfrm rot="21292182">
            <a:off x="1035070" y="711672"/>
            <a:ext cx="5747528" cy="545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未标题-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6" t="6754" r="24208" b="21990"/>
          <a:stretch>
            <a:fillRect/>
          </a:stretch>
        </p:blipFill>
        <p:spPr bwMode="auto">
          <a:xfrm>
            <a:off x="293216" y="4217004"/>
            <a:ext cx="2033390" cy="242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strator\Desktop\QQ截图20170827154618.jpgQQ截图20170827154618"/>
          <p:cNvPicPr>
            <a:picLocks noChangeAspect="1" noChangeArrowheads="1"/>
          </p:cNvPicPr>
          <p:nvPr/>
        </p:nvPicPr>
        <p:blipFill rotWithShape="1">
          <a:blip r:embed="rId9"/>
          <a:srcRect/>
          <a:stretch>
            <a:fillRect/>
          </a:stretch>
        </p:blipFill>
        <p:spPr bwMode="auto">
          <a:xfrm rot="20338053">
            <a:off x="2406650" y="1534795"/>
            <a:ext cx="3116580" cy="339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"/>
          <p:cNvSpPr txBox="1"/>
          <p:nvPr/>
        </p:nvSpPr>
        <p:spPr>
          <a:xfrm>
            <a:off x="7015407" y="1702278"/>
            <a:ext cx="2352040" cy="1245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7500" dirty="0">
                <a:ln w="38100"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前 言</a:t>
            </a:r>
          </a:p>
        </p:txBody>
      </p:sp>
      <p:sp>
        <p:nvSpPr>
          <p:cNvPr id="16" name="TextBox 2"/>
          <p:cNvSpPr txBox="1"/>
          <p:nvPr/>
        </p:nvSpPr>
        <p:spPr>
          <a:xfrm>
            <a:off x="7015480" y="2825115"/>
            <a:ext cx="3923030" cy="2707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人的生命是非常脆弱的，如果我们不注 重安全意识，视安全隐患而不顾，对安全问题 措施不及，防范不严，责任心不强，把生命当 儿戏，那么造成的后果不堪设想：交通事故猛 如虎狼；火灾频频，大火吞噬了多少生命财产； 食品中毒接连不断；疾病染身；游泳溺水；玩 耍坠楼等等，所以我们身边随时都潜伏着多少 张牙舞爪的杀人凶手。随时都威胁着你的生命 安全。 </a:t>
            </a:r>
          </a:p>
        </p:txBody>
      </p:sp>
      <p:pic>
        <p:nvPicPr>
          <p:cNvPr id="1033" name="Picture 9" descr="F:\未标题-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347" y="458406"/>
            <a:ext cx="2403341" cy="240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未标题-1.pn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1" t="8694" r="15868" b="18041"/>
          <a:stretch>
            <a:fillRect/>
          </a:stretch>
        </p:blipFill>
        <p:spPr bwMode="auto">
          <a:xfrm>
            <a:off x="5765240" y="5263636"/>
            <a:ext cx="1534783" cy="161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F:\未标题-1.png"/>
          <p:cNvPicPr>
            <a:picLocks noChangeAspect="1" noChangeArrowheads="1"/>
          </p:cNvPicPr>
          <p:nvPr/>
        </p:nvPicPr>
        <p:blipFill rotWithShape="1"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56140" y="942254"/>
            <a:ext cx="1465335" cy="136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F:\未标题-1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10669110" y="2065498"/>
            <a:ext cx="603073" cy="55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:\未标题-1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0" t="26889" r="23240" b="36556"/>
          <a:stretch>
            <a:fillRect/>
          </a:stretch>
        </p:blipFill>
        <p:spPr bwMode="auto">
          <a:xfrm>
            <a:off x="5929811" y="865193"/>
            <a:ext cx="1205747" cy="87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" descr="F:\未标题-1.pn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8119855" y="653614"/>
            <a:ext cx="759498" cy="70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 descr="F:\未标题-1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11285851" y="623178"/>
            <a:ext cx="603073" cy="55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F:\未标题-1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9213974" y="1023282"/>
            <a:ext cx="453368" cy="4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F:\未标题-1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1788794" y="795418"/>
            <a:ext cx="453368" cy="4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F:\未标题-1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561847" y="2947941"/>
            <a:ext cx="453368" cy="4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1" descr="F:\未标题-1.pn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4666979" y="5532354"/>
            <a:ext cx="825540" cy="76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F:\未标题-1.png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11393721" y="4300901"/>
            <a:ext cx="603073" cy="55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1" descr="F:\未标题-1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10940227" y="3668174"/>
            <a:ext cx="453368" cy="4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 descr="F:\未标题-1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8" t="33508" r="27866" b="19895"/>
          <a:stretch>
            <a:fillRect/>
          </a:stretch>
        </p:blipFill>
        <p:spPr bwMode="auto">
          <a:xfrm>
            <a:off x="6364880" y="4960748"/>
            <a:ext cx="453368" cy="4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672">
        <p15:prstTrans prst="pageCurlDouble"/>
      </p:transition>
    </mc:Choice>
    <mc:Fallback>
      <p:transition spd="slow" advTm="16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25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92982" y="47949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sp>
        <p:nvSpPr>
          <p:cNvPr id="9" name="TextBox 3"/>
          <p:cNvSpPr txBox="1"/>
          <p:nvPr/>
        </p:nvSpPr>
        <p:spPr>
          <a:xfrm>
            <a:off x="1951990" y="2151380"/>
            <a:ext cx="3392805" cy="245046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一、公共场所之营业者平时必须制定逃生计划，并时常进行实际之演练。</a:t>
            </a:r>
          </a:p>
          <a:p>
            <a:pPr algn="just"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二、公共场所之营业者必须时常注意用火场所、用电设备之安全，并防范人为纵火案件。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753870" y="2078990"/>
            <a:ext cx="3818255" cy="2700655"/>
          </a:xfrm>
          <a:prstGeom prst="rect">
            <a:avLst/>
          </a:prstGeom>
          <a:noFill/>
          <a:ln w="1016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fe21b85a3d5618d4b14ea947350a623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2125" y="188595"/>
            <a:ext cx="6015990" cy="6015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73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220922" y="46552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20230" y="2400935"/>
            <a:ext cx="3967480" cy="2246592"/>
            <a:chOff x="7147155" y="1052695"/>
            <a:chExt cx="3810244" cy="2916350"/>
          </a:xfrm>
        </p:grpSpPr>
        <p:sp>
          <p:nvSpPr>
            <p:cNvPr id="11" name="Rounded Rectangle 94"/>
            <p:cNvSpPr/>
            <p:nvPr/>
          </p:nvSpPr>
          <p:spPr>
            <a:xfrm>
              <a:off x="7147155" y="2744067"/>
              <a:ext cx="67594" cy="676987"/>
            </a:xfrm>
            <a:prstGeom prst="roundRect">
              <a:avLst/>
            </a:prstGeom>
            <a:solidFill>
              <a:srgbClr val="68C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95"/>
            <p:cNvSpPr txBox="1"/>
            <p:nvPr/>
          </p:nvSpPr>
          <p:spPr>
            <a:xfrm>
              <a:off x="7433670" y="2953498"/>
              <a:ext cx="3523729" cy="10155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ts val="2035"/>
                </a:lnSpc>
              </a:pPr>
              <a:r>
                <a: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公共场所之营业者必须时常注意用火场所、用电设备之安全，并防范人为纵火案件。</a:t>
              </a:r>
            </a:p>
          </p:txBody>
        </p:sp>
        <p:sp>
          <p:nvSpPr>
            <p:cNvPr id="18" name="TextBox 96"/>
            <p:cNvSpPr txBox="1"/>
            <p:nvPr/>
          </p:nvSpPr>
          <p:spPr>
            <a:xfrm>
              <a:off x="7471363" y="2606919"/>
              <a:ext cx="366006" cy="2885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735"/>
                </a:lnSpc>
                <a:spcAft>
                  <a:spcPts val="1600"/>
                </a:spcAft>
              </a:pPr>
              <a:r>
                <a:rPr lang="en-US" altLang="zh-CN" b="1" dirty="0">
                  <a:solidFill>
                    <a:srgbClr val="68C5CD"/>
                  </a:solidFill>
                  <a:latin typeface="微软雅黑" panose="020B0503020204020204" charset="-122"/>
                  <a:ea typeface="微软雅黑" panose="020B0503020204020204" charset="-122"/>
                  <a:cs typeface="Lato Bold" charset="0"/>
                </a:rPr>
                <a:t>02</a:t>
              </a:r>
            </a:p>
          </p:txBody>
        </p:sp>
        <p:sp>
          <p:nvSpPr>
            <p:cNvPr id="19" name="Rounded Rectangle 97"/>
            <p:cNvSpPr/>
            <p:nvPr/>
          </p:nvSpPr>
          <p:spPr>
            <a:xfrm>
              <a:off x="7147155" y="1189843"/>
              <a:ext cx="67594" cy="676987"/>
            </a:xfrm>
            <a:prstGeom prst="roundRect">
              <a:avLst/>
            </a:prstGeom>
            <a:solidFill>
              <a:srgbClr val="68C5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Box 98"/>
            <p:cNvSpPr txBox="1"/>
            <p:nvPr/>
          </p:nvSpPr>
          <p:spPr>
            <a:xfrm>
              <a:off x="7433670" y="1399274"/>
              <a:ext cx="3523729" cy="6767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2035"/>
                </a:lnSpc>
              </a:pPr>
              <a:r>
                <a: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公共场所之营业者平时必须制定逃生计划，并时常进行实际之演练。</a:t>
              </a:r>
            </a:p>
          </p:txBody>
        </p:sp>
        <p:sp>
          <p:nvSpPr>
            <p:cNvPr id="21" name="TextBox 99"/>
            <p:cNvSpPr txBox="1"/>
            <p:nvPr/>
          </p:nvSpPr>
          <p:spPr>
            <a:xfrm>
              <a:off x="7471363" y="1052695"/>
              <a:ext cx="366006" cy="2885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735"/>
                </a:lnSpc>
                <a:spcAft>
                  <a:spcPts val="1600"/>
                </a:spcAft>
              </a:pPr>
              <a:r>
                <a:rPr lang="en-US" altLang="zh-CN" b="1" dirty="0">
                  <a:solidFill>
                    <a:srgbClr val="68C5CD"/>
                  </a:solidFill>
                  <a:latin typeface="微软雅黑" panose="020B0503020204020204" charset="-122"/>
                  <a:ea typeface="微软雅黑" panose="020B0503020204020204" charset="-122"/>
                  <a:cs typeface="Lato Bold" charset="0"/>
                </a:rPr>
                <a:t>01</a:t>
              </a:r>
            </a:p>
          </p:txBody>
        </p:sp>
      </p:grpSp>
      <p:sp>
        <p:nvSpPr>
          <p:cNvPr id="22" name="Rectangle 30"/>
          <p:cNvSpPr/>
          <p:nvPr/>
        </p:nvSpPr>
        <p:spPr>
          <a:xfrm rot="954150">
            <a:off x="1430020" y="1718310"/>
            <a:ext cx="4432300" cy="2861945"/>
          </a:xfrm>
          <a:prstGeom prst="rect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152400" dir="30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angle 30"/>
          <p:cNvSpPr/>
          <p:nvPr/>
        </p:nvSpPr>
        <p:spPr>
          <a:xfrm rot="20640000">
            <a:off x="1431925" y="2533650"/>
            <a:ext cx="4432300" cy="286194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50800" dist="152400" dir="30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70">
        <p15:prstTrans prst="pageCurlDouble"/>
      </p:transition>
    </mc:Choice>
    <mc:Fallback>
      <p:transition spd="slow" advTm="17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51072" y="47949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000450" y="1763970"/>
            <a:ext cx="1129195" cy="735467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zh-CN" altLang="en-US" sz="3400" b="1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TextBox 15"/>
          <p:cNvSpPr txBox="1"/>
          <p:nvPr/>
        </p:nvSpPr>
        <p:spPr>
          <a:xfrm>
            <a:off x="4105910" y="2499360"/>
            <a:ext cx="262953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火灾袭来时要迅速逃生，不要贪恋财物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084645" y="3016825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6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</p:grpSp>
      <p:sp>
        <p:nvSpPr>
          <p:cNvPr id="17" name="TextBox 15"/>
          <p:cNvSpPr txBox="1"/>
          <p:nvPr/>
        </p:nvSpPr>
        <p:spPr>
          <a:xfrm>
            <a:off x="3977640" y="3727450"/>
            <a:ext cx="404431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家庭成员平时就要了解掌握火灾逃生基本方法，熟悉几条逃生路线</a:t>
            </a:r>
          </a:p>
        </p:txBody>
      </p:sp>
      <p:sp>
        <p:nvSpPr>
          <p:cNvPr id="20" name="对角圆角矩形 19"/>
          <p:cNvSpPr/>
          <p:nvPr/>
        </p:nvSpPr>
        <p:spPr>
          <a:xfrm>
            <a:off x="1323340" y="1636395"/>
            <a:ext cx="2614295" cy="3054985"/>
          </a:xfrm>
          <a:prstGeom prst="round2DiagRect">
            <a:avLst/>
          </a:prstGeom>
          <a:blipFill rotWithShape="1">
            <a:blip r:embed="rId7"/>
            <a:stretch>
              <a:fillRect b="-1000"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角圆角矩形 20"/>
          <p:cNvSpPr/>
          <p:nvPr/>
        </p:nvSpPr>
        <p:spPr>
          <a:xfrm>
            <a:off x="8213725" y="2346960"/>
            <a:ext cx="2614295" cy="3054985"/>
          </a:xfrm>
          <a:prstGeom prst="round2DiagRect">
            <a:avLst/>
          </a:prstGeom>
          <a:blipFill rotWithShape="1">
            <a:blip r:embed="rId8"/>
            <a:stretch>
              <a:fillRect b="-1000"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794">
        <p15:prstTrans prst="pageCurlDouble"/>
      </p:transition>
    </mc:Choice>
    <mc:Fallback>
      <p:transition spd="slow" advTm="37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7" grpId="0" build="p"/>
      <p:bldP spid="20" grpId="0" bldLvl="0" animBg="1"/>
      <p:bldP spid="2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65042" y="47949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000450" y="1763970"/>
            <a:ext cx="1129195" cy="735467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</p:txBody>
        </p:sp>
      </p:grpSp>
      <p:sp>
        <p:nvSpPr>
          <p:cNvPr id="11" name="TextBox 15"/>
          <p:cNvSpPr txBox="1"/>
          <p:nvPr/>
        </p:nvSpPr>
        <p:spPr>
          <a:xfrm>
            <a:off x="4105910" y="2499360"/>
            <a:ext cx="3126105" cy="134302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084645" y="3769300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6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</a:p>
          </p:txBody>
        </p:sp>
      </p:grpSp>
      <p:sp>
        <p:nvSpPr>
          <p:cNvPr id="17" name="TextBox 15"/>
          <p:cNvSpPr txBox="1"/>
          <p:nvPr/>
        </p:nvSpPr>
        <p:spPr>
          <a:xfrm>
            <a:off x="3977640" y="4479925"/>
            <a:ext cx="404431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</a:p>
        </p:txBody>
      </p:sp>
      <p:sp>
        <p:nvSpPr>
          <p:cNvPr id="20" name="对角圆角矩形 19"/>
          <p:cNvSpPr/>
          <p:nvPr/>
        </p:nvSpPr>
        <p:spPr>
          <a:xfrm>
            <a:off x="1323340" y="1636395"/>
            <a:ext cx="2614295" cy="305498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角圆角矩形 20"/>
          <p:cNvSpPr/>
          <p:nvPr/>
        </p:nvSpPr>
        <p:spPr>
          <a:xfrm>
            <a:off x="8213725" y="2346960"/>
            <a:ext cx="2614295" cy="305498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647">
        <p15:prstTrans prst="pageCurlDouble"/>
      </p:transition>
    </mc:Choice>
    <mc:Fallback>
      <p:transition spd="slow" advTm="3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7" grpId="0" build="p"/>
      <p:bldP spid="20" grpId="0" bldLvl="0" animBg="1"/>
      <p:bldP spid="2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23132" y="47949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000450" y="1763970"/>
            <a:ext cx="1129195" cy="735467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</a:p>
          </p:txBody>
        </p:sp>
      </p:grpSp>
      <p:sp>
        <p:nvSpPr>
          <p:cNvPr id="11" name="TextBox 15"/>
          <p:cNvSpPr txBox="1"/>
          <p:nvPr/>
        </p:nvSpPr>
        <p:spPr>
          <a:xfrm>
            <a:off x="4105910" y="2499360"/>
            <a:ext cx="3704590" cy="134302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252285" y="3766760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6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6</a:t>
              </a:r>
            </a:p>
          </p:txBody>
        </p:sp>
      </p:grpSp>
      <p:sp>
        <p:nvSpPr>
          <p:cNvPr id="17" name="TextBox 15"/>
          <p:cNvSpPr txBox="1"/>
          <p:nvPr/>
        </p:nvSpPr>
        <p:spPr>
          <a:xfrm>
            <a:off x="4145280" y="4477385"/>
            <a:ext cx="404431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</a:p>
        </p:txBody>
      </p:sp>
      <p:sp>
        <p:nvSpPr>
          <p:cNvPr id="20" name="对角圆角矩形 19"/>
          <p:cNvSpPr/>
          <p:nvPr/>
        </p:nvSpPr>
        <p:spPr>
          <a:xfrm>
            <a:off x="1323340" y="1636395"/>
            <a:ext cx="2614295" cy="305498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角圆角矩形 20"/>
          <p:cNvSpPr/>
          <p:nvPr/>
        </p:nvSpPr>
        <p:spPr>
          <a:xfrm>
            <a:off x="8213725" y="2346960"/>
            <a:ext cx="2614295" cy="305498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849">
        <p15:prstTrans prst="pageCurlDouble"/>
      </p:transition>
    </mc:Choice>
    <mc:Fallback>
      <p:transition spd="slow" advTm="38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7" grpId="0" build="p"/>
      <p:bldP spid="20" grpId="0" bldLvl="0" animBg="1"/>
      <p:bldP spid="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79012" y="45282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防火灾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000450" y="1763970"/>
            <a:ext cx="1129195" cy="735467"/>
            <a:chOff x="1341549" y="971997"/>
            <a:chExt cx="1033906" cy="733425"/>
          </a:xfrm>
        </p:grpSpPr>
        <p:sp>
          <p:nvSpPr>
            <p:cNvPr id="18" name="椭圆 17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</a:p>
          </p:txBody>
        </p:sp>
      </p:grpSp>
      <p:sp>
        <p:nvSpPr>
          <p:cNvPr id="11" name="TextBox 15"/>
          <p:cNvSpPr txBox="1"/>
          <p:nvPr/>
        </p:nvSpPr>
        <p:spPr>
          <a:xfrm>
            <a:off x="4105910" y="2499360"/>
            <a:ext cx="3321685" cy="1343025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收到火势威胁时，要当机立断披上浸湿的衣物、被褥等向安全出口方向冲去出去。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084645" y="3641030"/>
            <a:ext cx="1129195" cy="735467"/>
            <a:chOff x="1341549" y="971997"/>
            <a:chExt cx="1033906" cy="733425"/>
          </a:xfrm>
        </p:grpSpPr>
        <p:sp>
          <p:nvSpPr>
            <p:cNvPr id="15" name="椭圆 14"/>
            <p:cNvSpPr/>
            <p:nvPr/>
          </p:nvSpPr>
          <p:spPr>
            <a:xfrm>
              <a:off x="1341549" y="971997"/>
              <a:ext cx="733425" cy="733425"/>
            </a:xfrm>
            <a:prstGeom prst="ellipse">
              <a:avLst/>
            </a:prstGeom>
            <a:solidFill>
              <a:srgbClr val="68C5CD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/>
            </a:p>
          </p:txBody>
        </p:sp>
        <p:sp>
          <p:nvSpPr>
            <p:cNvPr id="16" name="TextBox 18"/>
            <p:cNvSpPr txBox="1"/>
            <p:nvPr/>
          </p:nvSpPr>
          <p:spPr>
            <a:xfrm flipH="1">
              <a:off x="1476401" y="1068240"/>
              <a:ext cx="899054" cy="612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8</a:t>
              </a:r>
            </a:p>
          </p:txBody>
        </p:sp>
      </p:grpSp>
      <p:sp>
        <p:nvSpPr>
          <p:cNvPr id="17" name="TextBox 15"/>
          <p:cNvSpPr txBox="1"/>
          <p:nvPr/>
        </p:nvSpPr>
        <p:spPr>
          <a:xfrm>
            <a:off x="3977640" y="4351655"/>
            <a:ext cx="4044315" cy="927100"/>
          </a:xfrm>
          <a:prstGeom prst="rect">
            <a:avLst/>
          </a:prstGeom>
          <a:noFill/>
        </p:spPr>
        <p:txBody>
          <a:bodyPr wrap="square" lIns="96762" tIns="48381" rIns="96762" bIns="483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穿过浓烟逃生时，要尽量使身体贴近地面，并用湿毛巾捂住口鼻。</a:t>
            </a:r>
          </a:p>
        </p:txBody>
      </p:sp>
      <p:sp>
        <p:nvSpPr>
          <p:cNvPr id="20" name="对角圆角矩形 19"/>
          <p:cNvSpPr/>
          <p:nvPr/>
        </p:nvSpPr>
        <p:spPr>
          <a:xfrm>
            <a:off x="1323340" y="1636395"/>
            <a:ext cx="2614295" cy="3054985"/>
          </a:xfrm>
          <a:prstGeom prst="round2DiagRect">
            <a:avLst/>
          </a:prstGeom>
          <a:blipFill rotWithShape="1">
            <a:blip r:embed="rId7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角圆角矩形 20"/>
          <p:cNvSpPr/>
          <p:nvPr/>
        </p:nvSpPr>
        <p:spPr>
          <a:xfrm>
            <a:off x="8213725" y="2346960"/>
            <a:ext cx="2614295" cy="3054985"/>
          </a:xfrm>
          <a:prstGeom prst="round2DiagRect">
            <a:avLst/>
          </a:prstGeom>
          <a:blipFill rotWithShape="1">
            <a:blip r:embed="rId8"/>
            <a:stretch>
              <a:fillRect/>
            </a:stretch>
          </a:blipFill>
          <a:ln w="63500">
            <a:solidFill>
              <a:srgbClr val="68C5C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858">
        <p15:prstTrans prst="pageCurlDouble"/>
      </p:transition>
    </mc:Choice>
    <mc:Fallback>
      <p:transition spd="slow" advTm="38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7" grpId="0" build="p"/>
      <p:bldP spid="20" grpId="0" bldLvl="0" animBg="1"/>
      <p:bldP spid="2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-88"/>
            <a:ext cx="12027087" cy="6096806"/>
          </a:xfrm>
          <a:prstGeom prst="rect">
            <a:avLst/>
          </a:prstGeom>
        </p:spPr>
      </p:pic>
      <p:sp>
        <p:nvSpPr>
          <p:cNvPr id="26" name="KSO_Shape"/>
          <p:cNvSpPr/>
          <p:nvPr/>
        </p:nvSpPr>
        <p:spPr bwMode="auto">
          <a:xfrm>
            <a:off x="1703512" y="953724"/>
            <a:ext cx="9001000" cy="4950551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E3F6FA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90663">
            <a:off x="8752640" y="3626127"/>
            <a:ext cx="1552381" cy="140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44" y="1539903"/>
            <a:ext cx="1952381" cy="16666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94" y="3616977"/>
            <a:ext cx="1323810" cy="14190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85" y="1691033"/>
            <a:ext cx="1315736" cy="16285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124325" y="3726815"/>
            <a:ext cx="3851910" cy="845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5500" b="1" noProof="1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+mn-ea"/>
                <a:sym typeface="Arial" panose="020B0604020202020204" pitchFamily="34" charset="0"/>
              </a:rPr>
              <a:t>防溺水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4185285" y="452374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4185285" y="484124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18" name="MH_Number_1"/>
          <p:cNvSpPr/>
          <p:nvPr>
            <p:custDataLst>
              <p:tags r:id="rId1"/>
            </p:custDataLst>
          </p:nvPr>
        </p:nvSpPr>
        <p:spPr>
          <a:xfrm>
            <a:off x="5301298" y="2086610"/>
            <a:ext cx="1497965" cy="1508760"/>
          </a:xfrm>
          <a:prstGeom prst="ellipse">
            <a:avLst/>
          </a:prstGeom>
          <a:solidFill>
            <a:srgbClr val="68C5CD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66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6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561">
        <p15:prstTrans prst="pageCurlDouble"/>
      </p:transition>
    </mc:Choice>
    <mc:Fallback>
      <p:transition spd="slow" advTm="4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2" grpId="0"/>
      <p:bldP spid="13" grpId="0"/>
      <p:bldP spid="16" grpId="0"/>
      <p:bldP spid="1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123132" y="50870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防溺水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pic>
        <p:nvPicPr>
          <p:cNvPr id="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138" y="2224362"/>
            <a:ext cx="860657" cy="78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 descr="d537556d90ce93ae2f09b15deabe1ea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4265" y="1805305"/>
            <a:ext cx="4737735" cy="3442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1" name="文本框 1"/>
          <p:cNvSpPr txBox="1"/>
          <p:nvPr/>
        </p:nvSpPr>
        <p:spPr>
          <a:xfrm>
            <a:off x="824865" y="1811655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、不到有溺水危险地等游泳戏水、玩耍打闹、清洗衣物、打捞物品等。</a:t>
            </a:r>
          </a:p>
        </p:txBody>
      </p:sp>
      <p:sp>
        <p:nvSpPr>
          <p:cNvPr id="17413" name="文本框 10"/>
          <p:cNvSpPr txBox="1"/>
          <p:nvPr/>
        </p:nvSpPr>
        <p:spPr>
          <a:xfrm>
            <a:off x="824865" y="3207385"/>
            <a:ext cx="23958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、上学、放学路上不得下水游泳。</a:t>
            </a:r>
          </a:p>
        </p:txBody>
      </p:sp>
      <p:sp>
        <p:nvSpPr>
          <p:cNvPr id="17415" name="文本框 12"/>
          <p:cNvSpPr txBox="1"/>
          <p:nvPr/>
        </p:nvSpPr>
        <p:spPr>
          <a:xfrm>
            <a:off x="824865" y="4049395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、游泳前要做好准备活动，下水时尽可能携带救生圈，以确保安全。</a:t>
            </a:r>
          </a:p>
        </p:txBody>
      </p:sp>
      <p:sp>
        <p:nvSpPr>
          <p:cNvPr id="12" name="文本框 1"/>
          <p:cNvSpPr txBox="1"/>
          <p:nvPr/>
        </p:nvSpPr>
        <p:spPr>
          <a:xfrm>
            <a:off x="8689975" y="1811655"/>
            <a:ext cx="23958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4、游泳时要有熟悉水性的大人看护。</a:t>
            </a:r>
          </a:p>
        </p:txBody>
      </p:sp>
      <p:sp>
        <p:nvSpPr>
          <p:cNvPr id="15" name="文本框 10"/>
          <p:cNvSpPr txBox="1"/>
          <p:nvPr/>
        </p:nvSpPr>
        <p:spPr>
          <a:xfrm>
            <a:off x="8689975" y="2726690"/>
            <a:ext cx="23958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5、游泳前要做好准备活动，下水时尽可能携带救生圈，以确保安全。</a:t>
            </a:r>
          </a:p>
        </p:txBody>
      </p:sp>
      <p:sp>
        <p:nvSpPr>
          <p:cNvPr id="16" name="文本框 12"/>
          <p:cNvSpPr txBox="1"/>
          <p:nvPr/>
        </p:nvSpPr>
        <p:spPr>
          <a:xfrm>
            <a:off x="8689975" y="4049395"/>
            <a:ext cx="239585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0"/>
              </a:spcBef>
              <a:buNone/>
            </a:pPr>
            <a:r>
              <a:rPr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6、未成年人发现别人溺水，要立即呼救，不要下水营救。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022">
        <p15:prstTrans prst="pageCurlDouble"/>
      </p:transition>
    </mc:Choice>
    <mc:Fallback>
      <p:transition spd="slow" advTm="20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3" grpId="0"/>
      <p:bldP spid="17415" grpId="0"/>
      <p:bldP spid="12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-88"/>
            <a:ext cx="12027087" cy="6096806"/>
          </a:xfrm>
          <a:prstGeom prst="rect">
            <a:avLst/>
          </a:prstGeom>
        </p:spPr>
      </p:pic>
      <p:sp>
        <p:nvSpPr>
          <p:cNvPr id="26" name="KSO_Shape"/>
          <p:cNvSpPr/>
          <p:nvPr/>
        </p:nvSpPr>
        <p:spPr bwMode="auto">
          <a:xfrm>
            <a:off x="1703512" y="953724"/>
            <a:ext cx="9001000" cy="4950551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E3F6FA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90663">
            <a:off x="8752640" y="3626127"/>
            <a:ext cx="1552381" cy="14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44" y="1539903"/>
            <a:ext cx="1952381" cy="16666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94" y="3616977"/>
            <a:ext cx="1323810" cy="14190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85" y="1691033"/>
            <a:ext cx="1315736" cy="162857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082415" y="3712845"/>
            <a:ext cx="3851910" cy="845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5500" b="1" noProof="1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+mn-ea"/>
                <a:sym typeface="Arial" panose="020B0604020202020204" pitchFamily="34" charset="0"/>
              </a:rPr>
              <a:t>防踩踏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4143375" y="450977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143375" y="482727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21" name="MH_Number_1"/>
          <p:cNvSpPr/>
          <p:nvPr>
            <p:custDataLst>
              <p:tags r:id="rId1"/>
            </p:custDataLst>
          </p:nvPr>
        </p:nvSpPr>
        <p:spPr>
          <a:xfrm>
            <a:off x="5259388" y="2072640"/>
            <a:ext cx="1497965" cy="1508760"/>
          </a:xfrm>
          <a:prstGeom prst="ellipse">
            <a:avLst/>
          </a:prstGeom>
          <a:solidFill>
            <a:srgbClr val="68C5CD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66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66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561">
        <p15:prstTrans prst="pageCurlDouble"/>
      </p:transition>
    </mc:Choice>
    <mc:Fallback>
      <p:transition spd="slow" advTm="4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8" grpId="0"/>
      <p:bldP spid="19" grpId="0"/>
      <p:bldP spid="20" grpId="0"/>
      <p:bldP spid="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210127" y="50870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防踩踏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73568" y="1556880"/>
            <a:ext cx="5581429" cy="3602282"/>
            <a:chOff x="1690533" y="1556880"/>
            <a:chExt cx="5581429" cy="3602282"/>
          </a:xfrm>
        </p:grpSpPr>
        <p:sp>
          <p:nvSpPr>
            <p:cNvPr id="11" name="MH_Other_1"/>
            <p:cNvSpPr/>
            <p:nvPr>
              <p:custDataLst>
                <p:tags r:id="rId1"/>
              </p:custDataLst>
            </p:nvPr>
          </p:nvSpPr>
          <p:spPr bwMode="auto">
            <a:xfrm rot="18169033">
              <a:off x="1887374" y="2868652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MH_Picture_5"/>
            <p:cNvSpPr/>
            <p:nvPr>
              <p:custDataLst>
                <p:tags r:id="rId2"/>
              </p:custDataLst>
            </p:nvPr>
          </p:nvSpPr>
          <p:spPr bwMode="auto">
            <a:xfrm rot="18169033">
              <a:off x="2013566" y="3018572"/>
              <a:ext cx="1841285" cy="2187511"/>
            </a:xfrm>
            <a:prstGeom prst="rect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MH_Other_2"/>
            <p:cNvSpPr/>
            <p:nvPr>
              <p:custDataLst>
                <p:tags r:id="rId3"/>
              </p:custDataLst>
            </p:nvPr>
          </p:nvSpPr>
          <p:spPr bwMode="auto">
            <a:xfrm rot="20147881">
              <a:off x="2234388" y="2037429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MH_Picture_4"/>
            <p:cNvSpPr/>
            <p:nvPr>
              <p:custDataLst>
                <p:tags r:id="rId4"/>
              </p:custDataLst>
            </p:nvPr>
          </p:nvSpPr>
          <p:spPr bwMode="auto">
            <a:xfrm rot="20147881">
              <a:off x="2360580" y="2187350"/>
              <a:ext cx="1841285" cy="2187511"/>
            </a:xfrm>
            <a:prstGeom prst="rect">
              <a:avLst/>
            </a:prstGeom>
            <a:blipFill dpi="0"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MH_Other_3"/>
            <p:cNvSpPr/>
            <p:nvPr>
              <p:custDataLst>
                <p:tags r:id="rId5"/>
              </p:custDataLst>
            </p:nvPr>
          </p:nvSpPr>
          <p:spPr bwMode="auto">
            <a:xfrm rot="119492">
              <a:off x="3296192" y="1556880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MH_Picture_3"/>
            <p:cNvSpPr/>
            <p:nvPr>
              <p:custDataLst>
                <p:tags r:id="rId6"/>
              </p:custDataLst>
            </p:nvPr>
          </p:nvSpPr>
          <p:spPr bwMode="auto">
            <a:xfrm rot="119492">
              <a:off x="3422384" y="1706801"/>
              <a:ext cx="1841285" cy="2187511"/>
            </a:xfrm>
            <a:prstGeom prst="rect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MH_Other_4"/>
            <p:cNvSpPr/>
            <p:nvPr>
              <p:custDataLst>
                <p:tags r:id="rId7"/>
              </p:custDataLst>
            </p:nvPr>
          </p:nvSpPr>
          <p:spPr bwMode="auto">
            <a:xfrm rot="2300446">
              <a:off x="4251548" y="1904629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MH_Picture_2"/>
            <p:cNvSpPr/>
            <p:nvPr>
              <p:custDataLst>
                <p:tags r:id="rId8"/>
              </p:custDataLst>
            </p:nvPr>
          </p:nvSpPr>
          <p:spPr bwMode="auto">
            <a:xfrm rot="2300446">
              <a:off x="4377740" y="2054549"/>
              <a:ext cx="1841285" cy="2187511"/>
            </a:xfrm>
            <a:prstGeom prst="rect">
              <a:avLst/>
            </a:prstGeom>
            <a:blipFill dpi="0"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9"/>
              </p:custDataLst>
            </p:nvPr>
          </p:nvSpPr>
          <p:spPr bwMode="auto">
            <a:xfrm rot="4150311">
              <a:off x="4981452" y="2410800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MH_Picture_1"/>
            <p:cNvSpPr/>
            <p:nvPr>
              <p:custDataLst>
                <p:tags r:id="rId10"/>
              </p:custDataLst>
            </p:nvPr>
          </p:nvSpPr>
          <p:spPr bwMode="auto">
            <a:xfrm rot="4150311">
              <a:off x="5107645" y="2560720"/>
              <a:ext cx="1841285" cy="2187511"/>
            </a:xfrm>
            <a:prstGeom prst="rect">
              <a:avLst/>
            </a:prstGeom>
            <a:blipFill dpi="0"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6445885" y="1906270"/>
            <a:ext cx="4987925" cy="3630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1.不在楼梯或狭窄通道嬉戏打闹，人多的时候不拥挤、不起哄、不制造紧张或恐慌气氛。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2.尽量避免到拥挤的人群中，不得已时，尽量走在人流的边缘。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3.发觉拥挤的人群向自己的方向走来时，应立即避到一旁，不要慌乱，不要奔跑，避免摔倒。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4.顺着人流走，切不可逆着人流前进，否则，很容易被人流推倒。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5.假如陷入拥挤的人流，一定要先站稳，身体不要倾斜失去重心，即使鞋子被踩掉，也不要弯腰捡鞋子或系鞋带。有可能的话，可先尽快抓住坚固可靠的东西慢慢走动或停住，待人群过去后再迅速离开现场。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055">
        <p15:prstTrans prst="pageCurlDouble"/>
      </p:transition>
    </mc:Choice>
    <mc:Fallback>
      <p:transition spd="slow" advTm="2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13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238067" y="50870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68C5CD"/>
                </a:solidFill>
                <a:latin typeface="微软雅黑" panose="020B0503020204020204" charset="-122"/>
                <a:ea typeface="微软雅黑" panose="020B0503020204020204" charset="-122"/>
              </a:rPr>
              <a:t>防踩踏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071398" y="1496555"/>
            <a:ext cx="5581429" cy="3602282"/>
            <a:chOff x="1690533" y="1556880"/>
            <a:chExt cx="5581429" cy="3602282"/>
          </a:xfrm>
        </p:grpSpPr>
        <p:sp>
          <p:nvSpPr>
            <p:cNvPr id="11" name="MH_Other_1"/>
            <p:cNvSpPr/>
            <p:nvPr>
              <p:custDataLst>
                <p:tags r:id="rId1"/>
              </p:custDataLst>
            </p:nvPr>
          </p:nvSpPr>
          <p:spPr bwMode="auto">
            <a:xfrm rot="18169033">
              <a:off x="1887374" y="2868652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MH_Picture_5"/>
            <p:cNvSpPr/>
            <p:nvPr>
              <p:custDataLst>
                <p:tags r:id="rId2"/>
              </p:custDataLst>
            </p:nvPr>
          </p:nvSpPr>
          <p:spPr bwMode="auto">
            <a:xfrm rot="18169033">
              <a:off x="2013566" y="3018572"/>
              <a:ext cx="1841285" cy="2187511"/>
            </a:xfrm>
            <a:prstGeom prst="rect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MH_Other_2"/>
            <p:cNvSpPr/>
            <p:nvPr>
              <p:custDataLst>
                <p:tags r:id="rId3"/>
              </p:custDataLst>
            </p:nvPr>
          </p:nvSpPr>
          <p:spPr bwMode="auto">
            <a:xfrm rot="20147881">
              <a:off x="2234388" y="2037429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MH_Picture_4"/>
            <p:cNvSpPr/>
            <p:nvPr>
              <p:custDataLst>
                <p:tags r:id="rId4"/>
              </p:custDataLst>
            </p:nvPr>
          </p:nvSpPr>
          <p:spPr bwMode="auto">
            <a:xfrm rot="20147881">
              <a:off x="2360580" y="2187350"/>
              <a:ext cx="1841285" cy="2187511"/>
            </a:xfrm>
            <a:prstGeom prst="rect">
              <a:avLst/>
            </a:prstGeom>
            <a:blipFill dpi="0"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MH_Other_3"/>
            <p:cNvSpPr/>
            <p:nvPr>
              <p:custDataLst>
                <p:tags r:id="rId5"/>
              </p:custDataLst>
            </p:nvPr>
          </p:nvSpPr>
          <p:spPr bwMode="auto">
            <a:xfrm rot="119492">
              <a:off x="3296192" y="1556880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MH_Picture_3"/>
            <p:cNvSpPr/>
            <p:nvPr>
              <p:custDataLst>
                <p:tags r:id="rId6"/>
              </p:custDataLst>
            </p:nvPr>
          </p:nvSpPr>
          <p:spPr bwMode="auto">
            <a:xfrm rot="119492">
              <a:off x="3422384" y="1706801"/>
              <a:ext cx="1841285" cy="2187511"/>
            </a:xfrm>
            <a:prstGeom prst="rect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MH_Other_4"/>
            <p:cNvSpPr/>
            <p:nvPr>
              <p:custDataLst>
                <p:tags r:id="rId7"/>
              </p:custDataLst>
            </p:nvPr>
          </p:nvSpPr>
          <p:spPr bwMode="auto">
            <a:xfrm rot="2300446">
              <a:off x="4251548" y="1904629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MH_Picture_2"/>
            <p:cNvSpPr/>
            <p:nvPr>
              <p:custDataLst>
                <p:tags r:id="rId8"/>
              </p:custDataLst>
            </p:nvPr>
          </p:nvSpPr>
          <p:spPr bwMode="auto">
            <a:xfrm rot="2300446">
              <a:off x="4377740" y="2054549"/>
              <a:ext cx="1841285" cy="2187511"/>
            </a:xfrm>
            <a:prstGeom prst="rect">
              <a:avLst/>
            </a:prstGeom>
            <a:blipFill dpi="0"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MH_Other_5"/>
            <p:cNvSpPr/>
            <p:nvPr>
              <p:custDataLst>
                <p:tags r:id="rId9"/>
              </p:custDataLst>
            </p:nvPr>
          </p:nvSpPr>
          <p:spPr bwMode="auto">
            <a:xfrm rot="4150311">
              <a:off x="4981452" y="2410800"/>
              <a:ext cx="2093669" cy="248735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MH_Picture_1"/>
            <p:cNvSpPr/>
            <p:nvPr>
              <p:custDataLst>
                <p:tags r:id="rId10"/>
              </p:custDataLst>
            </p:nvPr>
          </p:nvSpPr>
          <p:spPr bwMode="auto">
            <a:xfrm rot="4150311">
              <a:off x="5107645" y="2560720"/>
              <a:ext cx="1841285" cy="2187511"/>
            </a:xfrm>
            <a:prstGeom prst="rect">
              <a:avLst/>
            </a:prstGeom>
            <a:blipFill dpi="0"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tlCol="0" anchor="ctr"/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02640" y="1779270"/>
            <a:ext cx="4987925" cy="3630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6.若自己不幸被人群拥倒后，要设法靠近墙角，身体蜷成球状，双手在颈后紧扣以保护身体最脆弱的部位。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7.在人群中走动，遇到台阶或楼梯时，尽量抓住扶手，防止摔倒。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8.在拥挤的人群中，要时刻保持警惕，当发现有人情绪不对，或人群开始骚动时，要做好准备保护自己和他人。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9.在人群骚动时，脚下要注意些，千万不能被绊倒，避免自己成为拥挤踩踏事件的诱发因素。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10.当发现自己前面有人突然摔倒了，要马上停下脚步，同时大声呼救，告知后面的人不要向前靠近，及时分流拥挤人流，组织有序疏散。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537">
        <p15:prstTrans prst="pageCurlDouble"/>
      </p:transition>
    </mc:Choice>
    <mc:Fallback>
      <p:transition spd="slow" advTm="15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-88"/>
            <a:ext cx="12027087" cy="6096806"/>
          </a:xfrm>
          <a:prstGeom prst="rect">
            <a:avLst/>
          </a:prstGeom>
        </p:spPr>
      </p:pic>
      <p:sp>
        <p:nvSpPr>
          <p:cNvPr id="26" name="KSO_Shape"/>
          <p:cNvSpPr/>
          <p:nvPr/>
        </p:nvSpPr>
        <p:spPr bwMode="auto">
          <a:xfrm>
            <a:off x="1703512" y="953724"/>
            <a:ext cx="9001000" cy="4950551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E3F6FA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90663">
            <a:off x="8752640" y="3626127"/>
            <a:ext cx="1552381" cy="14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44" y="1539903"/>
            <a:ext cx="1952381" cy="16666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94" y="3616977"/>
            <a:ext cx="1323810" cy="14190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85" y="1691033"/>
            <a:ext cx="1315736" cy="162857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70655" y="3573145"/>
            <a:ext cx="3851910" cy="845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5500" b="1" noProof="1"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+mn-ea"/>
                <a:sym typeface="Arial" panose="020B0604020202020204" pitchFamily="34" charset="0"/>
              </a:rPr>
              <a:t>防交通事故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4031615" y="437007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4031615" y="4687570"/>
            <a:ext cx="372999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</a:p>
        </p:txBody>
      </p:sp>
      <p:sp>
        <p:nvSpPr>
          <p:cNvPr id="21" name="MH_Number_1"/>
          <p:cNvSpPr/>
          <p:nvPr>
            <p:custDataLst>
              <p:tags r:id="rId1"/>
            </p:custDataLst>
          </p:nvPr>
        </p:nvSpPr>
        <p:spPr>
          <a:xfrm>
            <a:off x="5147628" y="1932940"/>
            <a:ext cx="1497965" cy="1508760"/>
          </a:xfrm>
          <a:prstGeom prst="ellipse">
            <a:avLst/>
          </a:prstGeom>
          <a:solidFill>
            <a:srgbClr val="68C5CD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sz="66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556">
        <p15:prstTrans prst="pageCurlDouble"/>
      </p:transition>
    </mc:Choice>
    <mc:Fallback>
      <p:transition spd="slow" advTm="4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8" grpId="0"/>
      <p:bldP spid="19" grpId="0"/>
      <p:bldP spid="20" grpId="0"/>
      <p:bldP spid="2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008" y="0"/>
            <a:ext cx="12288688" cy="6858000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39622"/>
            <a:ext cx="1123156" cy="826939"/>
          </a:xfrm>
          <a:prstGeom prst="rect">
            <a:avLst/>
          </a:prstGeom>
        </p:spPr>
      </p:pic>
      <p:sp>
        <p:nvSpPr>
          <p:cNvPr id="14" name="Copyright Notice"/>
          <p:cNvSpPr/>
          <p:nvPr userDrawn="1"/>
        </p:nvSpPr>
        <p:spPr bwMode="auto">
          <a:xfrm>
            <a:off x="1266007" y="508700"/>
            <a:ext cx="3451390" cy="433705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400" cap="small" dirty="0">
                <a:solidFill>
                  <a:srgbClr val="00A53E"/>
                </a:solidFill>
                <a:latin typeface="微软雅黑" panose="020B0503020204020204" charset="-122"/>
                <a:ea typeface="微软雅黑" panose="020B0503020204020204" charset="-122"/>
              </a:rPr>
              <a:t>防交通事故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44272" y="188640"/>
            <a:ext cx="1512168" cy="75365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909172" y="1621129"/>
            <a:ext cx="4718671" cy="649877"/>
            <a:chOff x="252264" y="1044005"/>
            <a:chExt cx="4320480" cy="648072"/>
          </a:xfrm>
        </p:grpSpPr>
        <p:grpSp>
          <p:nvGrpSpPr>
            <p:cNvPr id="23" name="组合 22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68C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solidFill>
                      <a:srgbClr val="68C5CD"/>
                    </a:solidFill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01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116246" y="1139625"/>
              <a:ext cx="3343135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不要在道路上强行拦车、追车、扒车或抛物击车。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09171" y="2469581"/>
            <a:ext cx="4718670" cy="649877"/>
            <a:chOff x="252264" y="1044005"/>
            <a:chExt cx="4320480" cy="648072"/>
          </a:xfrm>
        </p:grpSpPr>
        <p:grpSp>
          <p:nvGrpSpPr>
            <p:cNvPr id="28" name="组合 27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68C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solidFill>
                      <a:srgbClr val="68C5CD"/>
                    </a:solidFill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02</a:t>
                </a: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002289" y="1133925"/>
              <a:ext cx="3401858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不要在道路上玩耍、坐卧或进行其他妨碍交通的行为。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09172" y="3318030"/>
            <a:ext cx="4718671" cy="649877"/>
            <a:chOff x="252264" y="1044005"/>
            <a:chExt cx="4320480" cy="648072"/>
          </a:xfrm>
        </p:grpSpPr>
        <p:grpSp>
          <p:nvGrpSpPr>
            <p:cNvPr id="34" name="组合 33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68C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solidFill>
                      <a:srgbClr val="68C5CD"/>
                    </a:solidFill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03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035055" y="1152017"/>
              <a:ext cx="3533257" cy="321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不要钻越、跨越人行护栏或道路隔离设施。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09172" y="4166481"/>
            <a:ext cx="4718671" cy="649877"/>
            <a:chOff x="252264" y="1044005"/>
            <a:chExt cx="4320480" cy="648072"/>
          </a:xfrm>
        </p:grpSpPr>
        <p:grpSp>
          <p:nvGrpSpPr>
            <p:cNvPr id="40" name="组合 39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2" name="圆角矩形 41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68C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solidFill>
                      <a:srgbClr val="68C5CD"/>
                    </a:solidFill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04</a:t>
                </a: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1044151" y="1100997"/>
              <a:ext cx="3379764" cy="55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不要进入高速公路、高架道路或者有人行隔离设施的机动车专用道。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09172" y="5014930"/>
            <a:ext cx="4844000" cy="649877"/>
            <a:chOff x="252264" y="1044005"/>
            <a:chExt cx="4435233" cy="648072"/>
          </a:xfrm>
        </p:grpSpPr>
        <p:grpSp>
          <p:nvGrpSpPr>
            <p:cNvPr id="46" name="组合 45"/>
            <p:cNvGrpSpPr/>
            <p:nvPr/>
          </p:nvGrpSpPr>
          <p:grpSpPr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52264" y="1044005"/>
                <a:ext cx="4320480" cy="648072"/>
              </a:xfrm>
              <a:prstGeom prst="roundRect">
                <a:avLst>
                  <a:gd name="adj" fmla="val 50000"/>
                </a:avLst>
              </a:prstGeom>
              <a:solidFill>
                <a:srgbClr val="68C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6280" y="1116013"/>
                <a:ext cx="504056" cy="5040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09624" y="1147951"/>
                <a:ext cx="489551" cy="474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500" dirty="0">
                    <a:solidFill>
                      <a:srgbClr val="68C5CD"/>
                    </a:solidFill>
                    <a:latin typeface="方正大黑简体" panose="02010601030101010101" pitchFamily="2" charset="-122"/>
                    <a:ea typeface="方正大黑简体" panose="02010601030101010101" pitchFamily="2" charset="-122"/>
                  </a:rPr>
                  <a:t>05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31561" y="1209507"/>
              <a:ext cx="3655936" cy="321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学龄前儿童应当由成年人带领在道路上行走。</a:t>
              </a:r>
            </a:p>
          </p:txBody>
        </p:sp>
      </p:grp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123315" y="1193800"/>
            <a:ext cx="4390390" cy="54317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823">
        <p15:prstTrans prst="pageCurlDouble"/>
      </p:transition>
    </mc:Choice>
    <mc:Fallback>
      <p:transition spd="slow" advTm="28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470" y="-18415"/>
            <a:ext cx="8566785" cy="68745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95955" y="1664921"/>
            <a:ext cx="5516880" cy="62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50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胖娃繁体" panose="03000509000000000000" pitchFamily="65" charset="-122"/>
                <a:ea typeface="方正胖娃繁体" panose="03000509000000000000" pitchFamily="65" charset="-122"/>
              </a:rPr>
              <a:t>中小学生安全教育宣传模板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41955" y="2061201"/>
            <a:ext cx="6024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n>
                  <a:solidFill>
                    <a:schemeClr val="bg1"/>
                  </a:solidFill>
                </a:ln>
                <a:solidFill>
                  <a:srgbClr val="68C5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胖娃繁体" panose="03000509000000000000" pitchFamily="65" charset="-122"/>
                <a:ea typeface="方正胖娃繁体" panose="03000509000000000000" pitchFamily="65" charset="-122"/>
              </a:rPr>
              <a:t>谢谢聆听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20107" y="3791620"/>
            <a:ext cx="275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二年级一班 小朋友 </a:t>
            </a:r>
          </a:p>
        </p:txBody>
      </p:sp>
      <p:pic>
        <p:nvPicPr>
          <p:cNvPr id="2" name="图片 1" descr="5947678d5d2f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05" y="1266825"/>
            <a:ext cx="5760085" cy="5575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210">
        <p14:vortex dir="r"/>
      </p:transition>
    </mc:Choice>
    <mc:Fallback xmlns="">
      <p:transition spd="slow" advTm="4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9f1dbe2d933fa43f979a614a4f6164116ff3a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Other"/>
  <p:tag name="MH_ORDER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10175125"/>
  <p:tag name="MH_LIBRARY" val="GRAPHIC"/>
  <p:tag name="MH_TYPE" val="Picture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1014</Words>
  <Application>Microsoft Office PowerPoint</Application>
  <PresentationFormat>自定义</PresentationFormat>
  <Paragraphs>141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9</cp:revision>
  <dcterms:created xsi:type="dcterms:W3CDTF">2017-10-03T14:23:00Z</dcterms:created>
  <dcterms:modified xsi:type="dcterms:W3CDTF">2018-05-24T07:45:24Z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