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917" r:id="rId2"/>
    <p:sldId id="743" r:id="rId3"/>
    <p:sldId id="937" r:id="rId4"/>
    <p:sldId id="919" r:id="rId5"/>
    <p:sldId id="737" r:id="rId6"/>
    <p:sldId id="886" r:id="rId7"/>
    <p:sldId id="899" r:id="rId8"/>
    <p:sldId id="900" r:id="rId9"/>
    <p:sldId id="901" r:id="rId10"/>
    <p:sldId id="920" r:id="rId11"/>
    <p:sldId id="902" r:id="rId12"/>
    <p:sldId id="921" r:id="rId13"/>
    <p:sldId id="888" r:id="rId14"/>
    <p:sldId id="889" r:id="rId15"/>
    <p:sldId id="904" r:id="rId16"/>
    <p:sldId id="906" r:id="rId17"/>
    <p:sldId id="922" r:id="rId18"/>
    <p:sldId id="907" r:id="rId19"/>
    <p:sldId id="909" r:id="rId20"/>
    <p:sldId id="910" r:id="rId21"/>
    <p:sldId id="923" r:id="rId22"/>
    <p:sldId id="911" r:id="rId23"/>
    <p:sldId id="924" r:id="rId24"/>
    <p:sldId id="908" r:id="rId25"/>
    <p:sldId id="912" r:id="rId26"/>
    <p:sldId id="913" r:id="rId27"/>
    <p:sldId id="926" r:id="rId28"/>
    <p:sldId id="927" r:id="rId29"/>
    <p:sldId id="894" r:id="rId30"/>
    <p:sldId id="930" r:id="rId31"/>
    <p:sldId id="928" r:id="rId32"/>
    <p:sldId id="931" r:id="rId33"/>
    <p:sldId id="932" r:id="rId34"/>
    <p:sldId id="933" r:id="rId35"/>
    <p:sldId id="914" r:id="rId36"/>
    <p:sldId id="915" r:id="rId37"/>
    <p:sldId id="934" r:id="rId38"/>
    <p:sldId id="936" r:id="rId39"/>
    <p:sldId id="916" r:id="rId40"/>
    <p:sldId id="918" r:id="rId41"/>
  </p:sldIdLst>
  <p:sldSz cx="12196763" cy="6858000"/>
  <p:notesSz cx="6858000" cy="9144000"/>
  <p:custDataLst>
    <p:tags r:id="rId44"/>
  </p:custDataLst>
  <p:defaultTextStyle>
    <a:defPPr>
      <a:defRPr lang="zh-CN"/>
    </a:defPPr>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6BBC"/>
    <a:srgbClr val="F8F8F8"/>
    <a:srgbClr val="EAEAEA"/>
    <a:srgbClr val="DDDDDD"/>
    <a:srgbClr val="0DC2D5"/>
    <a:srgbClr val="17DCF1"/>
    <a:srgbClr val="12D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p:restoredTop sz="49635"/>
  </p:normalViewPr>
  <p:slideViewPr>
    <p:cSldViewPr snapToObjects="1" showGuides="1">
      <p:cViewPr varScale="1">
        <p:scale>
          <a:sx n="92" d="100"/>
          <a:sy n="92" d="100"/>
        </p:scale>
        <p:origin x="528" y="66"/>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26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 typeface="Arial" panose="020B0604020202020204" pitchFamily="34" charset="0"/>
              <a:buNone/>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buFont typeface="Arial" panose="020B0604020202020204" pitchFamily="34" charset="0"/>
              <a:buNone/>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a:buFont typeface="Arial" panose="020B0604020202020204" pitchFamily="34" charset="0"/>
              <a:buNone/>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D9A6967-93C5-4D3B-980B-AC0FD000BEFB}"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933611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buFont typeface="Arial" panose="020B0604020202020204" pitchFamily="34" charset="0"/>
              <a:buNone/>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buFont typeface="Arial" panose="020B0604020202020204" pitchFamily="34" charset="0"/>
              <a:buNone/>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Rectangle 4"/>
          <p:cNvSpPr>
            <a:spLocks noGrp="1" noRot="1" noChangeAspect="1"/>
          </p:cNvSpPr>
          <p:nvPr>
            <p:ph type="sldImg" idx="2"/>
          </p:nvPr>
        </p:nvSpPr>
        <p:spPr>
          <a:xfrm>
            <a:off x="1143000" y="685800"/>
            <a:ext cx="4572000"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buFont typeface="Arial" panose="020B0604020202020204" pitchFamily="34" charset="0"/>
              <a:buNone/>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buFont typeface="Arial" panose="020B0604020202020204" pitchFamily="34" charset="0"/>
              <a:buNone/>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779E3214-0F53-4165-B4F2-914E88610128}"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02282577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p:txBody>
          <a:bodyPr wrap="square" lIns="91440" tIns="45720" rIns="91440" bIns="45720" anchor="ctr"/>
          <a:lstStyle/>
          <a:p>
            <a:pPr lvl="0"/>
            <a:endParaRPr lang="zh-CN" altLang="en-US" dirty="0"/>
          </a:p>
        </p:txBody>
      </p:sp>
      <p:sp>
        <p:nvSpPr>
          <p:cNvPr id="71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latin typeface="Arial" panose="020B0604020202020204" pitchFamily="34" charset="0"/>
              </a:rPr>
              <a:t>1</a:t>
            </a:fld>
            <a:endParaRPr lang="zh-CN" altLang="en-US" dirty="0">
              <a:latin typeface="Arial" panose="020B0604020202020204" pitchFamily="34" charset="0"/>
            </a:endParaRPr>
          </a:p>
        </p:txBody>
      </p:sp>
    </p:spTree>
    <p:extLst>
      <p:ext uri="{BB962C8B-B14F-4D97-AF65-F5344CB8AC3E}">
        <p14:creationId xmlns:p14="http://schemas.microsoft.com/office/powerpoint/2010/main" val="412043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xfrm>
            <a:off x="381000" y="685800"/>
            <a:ext cx="6096000" cy="3429000"/>
          </a:xfrm>
        </p:spPr>
      </p:sp>
      <p:sp>
        <p:nvSpPr>
          <p:cNvPr id="9219" name="备注占位符 2"/>
          <p:cNvSpPr>
            <a:spLocks noGrp="1"/>
          </p:cNvSpPr>
          <p:nvPr>
            <p:ph type="body" idx="1"/>
          </p:nvPr>
        </p:nvSpPr>
        <p:spPr/>
        <p:txBody>
          <a:bodyPr wrap="square" lIns="91440" tIns="45720" rIns="91440" bIns="45720" anchor="ctr"/>
          <a:lstStyle/>
          <a:p>
            <a:pPr lvl="0"/>
            <a:endParaRPr lang="zh-CN" altLang="en-US" dirty="0"/>
          </a:p>
        </p:txBody>
      </p:sp>
      <p:sp>
        <p:nvSpPr>
          <p:cNvPr id="922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latin typeface="Arial" panose="020B0604020202020204" pitchFamily="34" charset="0"/>
              </a:rPr>
              <a:t>2</a:t>
            </a:fld>
            <a:endParaRPr lang="zh-CN" altLang="en-US" dirty="0">
              <a:latin typeface="Arial" panose="020B0604020202020204" pitchFamily="34" charset="0"/>
            </a:endParaRPr>
          </a:p>
        </p:txBody>
      </p:sp>
    </p:spTree>
    <p:extLst>
      <p:ext uri="{BB962C8B-B14F-4D97-AF65-F5344CB8AC3E}">
        <p14:creationId xmlns:p14="http://schemas.microsoft.com/office/powerpoint/2010/main" val="75899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97760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xfrm>
            <a:off x="381000" y="685800"/>
            <a:ext cx="6096000" cy="3429000"/>
          </a:xfrm>
        </p:spPr>
      </p:sp>
      <p:sp>
        <p:nvSpPr>
          <p:cNvPr id="12291" name="备注占位符 2"/>
          <p:cNvSpPr>
            <a:spLocks noGrp="1"/>
          </p:cNvSpPr>
          <p:nvPr>
            <p:ph type="body" idx="1"/>
          </p:nvPr>
        </p:nvSpPr>
        <p:spPr/>
        <p:txBody>
          <a:bodyPr wrap="square" lIns="91440" tIns="45720" rIns="91440" bIns="45720" anchor="ctr"/>
          <a:lstStyle/>
          <a:p>
            <a:pPr lvl="0"/>
            <a:endParaRPr lang="zh-CN" altLang="en-US" dirty="0"/>
          </a:p>
        </p:txBody>
      </p:sp>
      <p:sp>
        <p:nvSpPr>
          <p:cNvPr id="1229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4</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846008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xfrm>
            <a:off x="381000" y="685800"/>
            <a:ext cx="6096000" cy="3429000"/>
          </a:xfrm>
        </p:spPr>
      </p:sp>
      <p:sp>
        <p:nvSpPr>
          <p:cNvPr id="14339" name="备注占位符 2"/>
          <p:cNvSpPr>
            <a:spLocks noGrp="1"/>
          </p:cNvSpPr>
          <p:nvPr>
            <p:ph type="body" idx="1"/>
          </p:nvPr>
        </p:nvSpPr>
        <p:spPr/>
        <p:txBody>
          <a:bodyPr wrap="square" lIns="91440" tIns="45720" rIns="91440" bIns="45720" anchor="ctr"/>
          <a:lstStyle/>
          <a:p>
            <a:pPr lvl="0"/>
            <a:endParaRPr lang="zh-CN" altLang="en-US" dirty="0"/>
          </a:p>
        </p:txBody>
      </p:sp>
      <p:sp>
        <p:nvSpPr>
          <p:cNvPr id="1434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5</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20083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xfrm>
            <a:off x="381000" y="685800"/>
            <a:ext cx="6096000" cy="3429000"/>
          </a:xfrm>
        </p:spPr>
      </p:sp>
      <p:sp>
        <p:nvSpPr>
          <p:cNvPr id="16387" name="备注占位符 2"/>
          <p:cNvSpPr>
            <a:spLocks noGrp="1"/>
          </p:cNvSpPr>
          <p:nvPr>
            <p:ph type="body" idx="1"/>
          </p:nvPr>
        </p:nvSpPr>
        <p:spPr/>
        <p:txBody>
          <a:bodyPr wrap="square" lIns="91440" tIns="45720" rIns="91440" bIns="45720" anchor="ctr"/>
          <a:lstStyle/>
          <a:p>
            <a:pPr lvl="0"/>
            <a:endParaRPr lang="zh-CN" altLang="en-US" dirty="0"/>
          </a:p>
        </p:txBody>
      </p:sp>
      <p:sp>
        <p:nvSpPr>
          <p:cNvPr id="1638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6</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374556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xfrm>
            <a:off x="381000" y="685800"/>
            <a:ext cx="6096000" cy="3429000"/>
          </a:xfrm>
        </p:spPr>
      </p:sp>
      <p:sp>
        <p:nvSpPr>
          <p:cNvPr id="18435" name="备注占位符 2"/>
          <p:cNvSpPr>
            <a:spLocks noGrp="1"/>
          </p:cNvSpPr>
          <p:nvPr>
            <p:ph type="body" idx="1"/>
          </p:nvPr>
        </p:nvSpPr>
        <p:spPr/>
        <p:txBody>
          <a:bodyPr wrap="square" lIns="91440" tIns="45720" rIns="91440" bIns="45720" anchor="ctr"/>
          <a:lstStyle/>
          <a:p>
            <a:pPr lvl="0"/>
            <a:endParaRPr lang="zh-CN" altLang="en-US" dirty="0"/>
          </a:p>
        </p:txBody>
      </p:sp>
      <p:sp>
        <p:nvSpPr>
          <p:cNvPr id="184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7</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590723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xfrm>
            <a:off x="381000" y="685800"/>
            <a:ext cx="6096000" cy="3429000"/>
          </a:xfrm>
        </p:spPr>
      </p:sp>
      <p:sp>
        <p:nvSpPr>
          <p:cNvPr id="20483" name="备注占位符 2"/>
          <p:cNvSpPr>
            <a:spLocks noGrp="1"/>
          </p:cNvSpPr>
          <p:nvPr>
            <p:ph type="body" idx="1"/>
          </p:nvPr>
        </p:nvSpPr>
        <p:spPr/>
        <p:txBody>
          <a:bodyPr wrap="square" lIns="91440" tIns="45720" rIns="91440" bIns="45720" anchor="ctr"/>
          <a:lstStyle/>
          <a:p>
            <a:pPr lvl="0"/>
            <a:endParaRPr lang="zh-CN" altLang="en-US" dirty="0"/>
          </a:p>
        </p:txBody>
      </p:sp>
      <p:sp>
        <p:nvSpPr>
          <p:cNvPr id="204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8</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192808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xfrm>
            <a:off x="381000" y="685800"/>
            <a:ext cx="6096000" cy="3429000"/>
          </a:xfrm>
        </p:spPr>
      </p:sp>
      <p:sp>
        <p:nvSpPr>
          <p:cNvPr id="22531" name="备注占位符 2"/>
          <p:cNvSpPr>
            <a:spLocks noGrp="1"/>
          </p:cNvSpPr>
          <p:nvPr>
            <p:ph type="body" idx="1"/>
          </p:nvPr>
        </p:nvSpPr>
        <p:spPr/>
        <p:txBody>
          <a:bodyPr wrap="square" lIns="91440" tIns="45720" rIns="91440" bIns="45720" anchor="ctr"/>
          <a:lstStyle/>
          <a:p>
            <a:pPr lvl="0"/>
            <a:endParaRPr lang="zh-CN" altLang="en-US" dirty="0"/>
          </a:p>
        </p:txBody>
      </p:sp>
      <p:sp>
        <p:nvSpPr>
          <p:cNvPr id="225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9</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369289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xfrm>
            <a:off x="381000" y="685800"/>
            <a:ext cx="6096000" cy="3429000"/>
          </a:xfrm>
        </p:spPr>
      </p:sp>
      <p:sp>
        <p:nvSpPr>
          <p:cNvPr id="24579" name="备注占位符 2"/>
          <p:cNvSpPr>
            <a:spLocks noGrp="1"/>
          </p:cNvSpPr>
          <p:nvPr>
            <p:ph type="body" idx="1"/>
          </p:nvPr>
        </p:nvSpPr>
        <p:spPr/>
        <p:txBody>
          <a:bodyPr wrap="square" lIns="91440" tIns="45720" rIns="91440" bIns="45720" anchor="ctr"/>
          <a:lstStyle/>
          <a:p>
            <a:pPr lvl="0"/>
            <a:endParaRPr lang="zh-CN" altLang="en-US" dirty="0"/>
          </a:p>
        </p:txBody>
      </p:sp>
      <p:sp>
        <p:nvSpPr>
          <p:cNvPr id="245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10</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730197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xfrm>
            <a:off x="381000" y="685800"/>
            <a:ext cx="6096000" cy="3429000"/>
          </a:xfrm>
        </p:spPr>
      </p:sp>
      <p:sp>
        <p:nvSpPr>
          <p:cNvPr id="26627" name="备注占位符 2"/>
          <p:cNvSpPr>
            <a:spLocks noGrp="1"/>
          </p:cNvSpPr>
          <p:nvPr>
            <p:ph type="body" idx="1"/>
          </p:nvPr>
        </p:nvSpPr>
        <p:spPr/>
        <p:txBody>
          <a:bodyPr wrap="square" lIns="91440" tIns="45720" rIns="91440" bIns="45720" anchor="ctr"/>
          <a:lstStyle/>
          <a:p>
            <a:pPr lvl="0"/>
            <a:endParaRPr lang="zh-CN" altLang="en-US" dirty="0"/>
          </a:p>
        </p:txBody>
      </p:sp>
      <p:sp>
        <p:nvSpPr>
          <p:cNvPr id="266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11</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813332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xfrm>
            <a:off x="381000" y="685800"/>
            <a:ext cx="6096000" cy="3429000"/>
          </a:xfrm>
        </p:spPr>
      </p:sp>
      <p:sp>
        <p:nvSpPr>
          <p:cNvPr id="28675" name="备注占位符 2"/>
          <p:cNvSpPr>
            <a:spLocks noGrp="1"/>
          </p:cNvSpPr>
          <p:nvPr>
            <p:ph type="body" idx="1"/>
          </p:nvPr>
        </p:nvSpPr>
        <p:spPr/>
        <p:txBody>
          <a:bodyPr wrap="square" lIns="91440" tIns="45720" rIns="91440" bIns="45720" anchor="ctr"/>
          <a:lstStyle/>
          <a:p>
            <a:pPr lvl="0"/>
            <a:endParaRPr lang="zh-CN" altLang="en-US" dirty="0"/>
          </a:p>
        </p:txBody>
      </p:sp>
      <p:sp>
        <p:nvSpPr>
          <p:cNvPr id="286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12</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443403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xfrm>
            <a:off x="381000" y="685800"/>
            <a:ext cx="6096000" cy="3429000"/>
          </a:xfrm>
        </p:spPr>
      </p:sp>
      <p:sp>
        <p:nvSpPr>
          <p:cNvPr id="30723" name="备注占位符 2"/>
          <p:cNvSpPr>
            <a:spLocks noGrp="1"/>
          </p:cNvSpPr>
          <p:nvPr>
            <p:ph type="body" idx="1"/>
          </p:nvPr>
        </p:nvSpPr>
        <p:spPr/>
        <p:txBody>
          <a:bodyPr wrap="square" lIns="91440" tIns="45720" rIns="91440" bIns="45720" anchor="ctr"/>
          <a:lstStyle/>
          <a:p>
            <a:pPr lvl="0"/>
            <a:endParaRPr lang="zh-CN" altLang="en-US" dirty="0"/>
          </a:p>
        </p:txBody>
      </p:sp>
      <p:sp>
        <p:nvSpPr>
          <p:cNvPr id="3072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13</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182057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xfrm>
            <a:off x="381000" y="685800"/>
            <a:ext cx="6096000" cy="3429000"/>
          </a:xfrm>
        </p:spPr>
      </p:sp>
      <p:sp>
        <p:nvSpPr>
          <p:cNvPr id="32771" name="备注占位符 2"/>
          <p:cNvSpPr>
            <a:spLocks noGrp="1"/>
          </p:cNvSpPr>
          <p:nvPr>
            <p:ph type="body" idx="1"/>
          </p:nvPr>
        </p:nvSpPr>
        <p:spPr/>
        <p:txBody>
          <a:bodyPr wrap="square" lIns="91440" tIns="45720" rIns="91440" bIns="45720" anchor="ctr"/>
          <a:lstStyle/>
          <a:p>
            <a:pPr lvl="0"/>
            <a:endParaRPr lang="zh-CN" altLang="en-US" dirty="0"/>
          </a:p>
        </p:txBody>
      </p:sp>
      <p:sp>
        <p:nvSpPr>
          <p:cNvPr id="327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14</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275735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xfrm>
            <a:off x="381000" y="685800"/>
            <a:ext cx="6096000" cy="3429000"/>
          </a:xfrm>
        </p:spPr>
      </p:sp>
      <p:sp>
        <p:nvSpPr>
          <p:cNvPr id="34819" name="备注占位符 2"/>
          <p:cNvSpPr>
            <a:spLocks noGrp="1"/>
          </p:cNvSpPr>
          <p:nvPr>
            <p:ph type="body" idx="1"/>
          </p:nvPr>
        </p:nvSpPr>
        <p:spPr/>
        <p:txBody>
          <a:bodyPr wrap="square" lIns="91440" tIns="45720" rIns="91440" bIns="45720" anchor="ctr"/>
          <a:lstStyle/>
          <a:p>
            <a:pPr lvl="0"/>
            <a:endParaRPr lang="zh-CN" altLang="en-US" dirty="0"/>
          </a:p>
        </p:txBody>
      </p:sp>
      <p:sp>
        <p:nvSpPr>
          <p:cNvPr id="3482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15</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926523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xfrm>
            <a:off x="381000" y="685800"/>
            <a:ext cx="6096000" cy="3429000"/>
          </a:xfrm>
        </p:spPr>
      </p:sp>
      <p:sp>
        <p:nvSpPr>
          <p:cNvPr id="36867" name="备注占位符 2"/>
          <p:cNvSpPr>
            <a:spLocks noGrp="1"/>
          </p:cNvSpPr>
          <p:nvPr>
            <p:ph type="body" idx="1"/>
          </p:nvPr>
        </p:nvSpPr>
        <p:spPr/>
        <p:txBody>
          <a:bodyPr wrap="square" lIns="91440" tIns="45720" rIns="91440" bIns="45720" anchor="ctr"/>
          <a:lstStyle/>
          <a:p>
            <a:pPr lvl="0"/>
            <a:endParaRPr lang="zh-CN" altLang="en-US" dirty="0"/>
          </a:p>
        </p:txBody>
      </p:sp>
      <p:sp>
        <p:nvSpPr>
          <p:cNvPr id="3686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16</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438424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xfrm>
            <a:off x="381000" y="685800"/>
            <a:ext cx="6096000" cy="3429000"/>
          </a:xfrm>
        </p:spPr>
      </p:sp>
      <p:sp>
        <p:nvSpPr>
          <p:cNvPr id="38915" name="备注占位符 2"/>
          <p:cNvSpPr>
            <a:spLocks noGrp="1"/>
          </p:cNvSpPr>
          <p:nvPr>
            <p:ph type="body" idx="1"/>
          </p:nvPr>
        </p:nvSpPr>
        <p:spPr/>
        <p:txBody>
          <a:bodyPr wrap="square" lIns="91440" tIns="45720" rIns="91440" bIns="45720" anchor="ctr"/>
          <a:lstStyle/>
          <a:p>
            <a:pPr lvl="0"/>
            <a:endParaRPr lang="zh-CN" altLang="en-US" dirty="0"/>
          </a:p>
        </p:txBody>
      </p:sp>
      <p:sp>
        <p:nvSpPr>
          <p:cNvPr id="3891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17</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915484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xfrm>
            <a:off x="381000" y="685800"/>
            <a:ext cx="6096000" cy="3429000"/>
          </a:xfrm>
        </p:spPr>
      </p:sp>
      <p:sp>
        <p:nvSpPr>
          <p:cNvPr id="40963" name="备注占位符 2"/>
          <p:cNvSpPr>
            <a:spLocks noGrp="1"/>
          </p:cNvSpPr>
          <p:nvPr>
            <p:ph type="body" idx="1"/>
          </p:nvPr>
        </p:nvSpPr>
        <p:spPr/>
        <p:txBody>
          <a:bodyPr wrap="square" lIns="91440" tIns="45720" rIns="91440" bIns="45720" anchor="ctr"/>
          <a:lstStyle/>
          <a:p>
            <a:pPr lvl="0"/>
            <a:endParaRPr lang="zh-CN" altLang="en-US" dirty="0"/>
          </a:p>
        </p:txBody>
      </p:sp>
      <p:sp>
        <p:nvSpPr>
          <p:cNvPr id="4096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18</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2880012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xfrm>
            <a:off x="381000" y="685800"/>
            <a:ext cx="6096000" cy="3429000"/>
          </a:xfrm>
        </p:spPr>
      </p:sp>
      <p:sp>
        <p:nvSpPr>
          <p:cNvPr id="43011" name="备注占位符 2"/>
          <p:cNvSpPr>
            <a:spLocks noGrp="1"/>
          </p:cNvSpPr>
          <p:nvPr>
            <p:ph type="body" idx="1"/>
          </p:nvPr>
        </p:nvSpPr>
        <p:spPr/>
        <p:txBody>
          <a:bodyPr wrap="square" lIns="91440" tIns="45720" rIns="91440" bIns="45720" anchor="ctr"/>
          <a:lstStyle/>
          <a:p>
            <a:pPr lvl="0"/>
            <a:endParaRPr lang="zh-CN" altLang="en-US" dirty="0"/>
          </a:p>
        </p:txBody>
      </p:sp>
      <p:sp>
        <p:nvSpPr>
          <p:cNvPr id="4301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19</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851167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xfrm>
            <a:off x="381000" y="685800"/>
            <a:ext cx="6096000" cy="3429000"/>
          </a:xfrm>
        </p:spPr>
      </p:sp>
      <p:sp>
        <p:nvSpPr>
          <p:cNvPr id="45059" name="备注占位符 2"/>
          <p:cNvSpPr>
            <a:spLocks noGrp="1"/>
          </p:cNvSpPr>
          <p:nvPr>
            <p:ph type="body" idx="1"/>
          </p:nvPr>
        </p:nvSpPr>
        <p:spPr/>
        <p:txBody>
          <a:bodyPr wrap="square" lIns="91440" tIns="45720" rIns="91440" bIns="45720" anchor="ctr"/>
          <a:lstStyle/>
          <a:p>
            <a:pPr lvl="0"/>
            <a:endParaRPr lang="zh-CN" altLang="en-US" dirty="0"/>
          </a:p>
        </p:txBody>
      </p:sp>
      <p:sp>
        <p:nvSpPr>
          <p:cNvPr id="450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20</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087011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xfrm>
            <a:off x="381000" y="685800"/>
            <a:ext cx="6096000" cy="3429000"/>
          </a:xfrm>
        </p:spPr>
      </p:sp>
      <p:sp>
        <p:nvSpPr>
          <p:cNvPr id="47107" name="备注占位符 2"/>
          <p:cNvSpPr>
            <a:spLocks noGrp="1"/>
          </p:cNvSpPr>
          <p:nvPr>
            <p:ph type="body" idx="1"/>
          </p:nvPr>
        </p:nvSpPr>
        <p:spPr/>
        <p:txBody>
          <a:bodyPr wrap="square" lIns="91440" tIns="45720" rIns="91440" bIns="45720" anchor="ctr"/>
          <a:lstStyle/>
          <a:p>
            <a:pPr lvl="0"/>
            <a:endParaRPr lang="zh-CN" altLang="en-US" dirty="0"/>
          </a:p>
        </p:txBody>
      </p:sp>
      <p:sp>
        <p:nvSpPr>
          <p:cNvPr id="4710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21</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994173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xfrm>
            <a:off x="381000" y="685800"/>
            <a:ext cx="6096000" cy="3429000"/>
          </a:xfrm>
        </p:spPr>
      </p:sp>
      <p:sp>
        <p:nvSpPr>
          <p:cNvPr id="49155" name="备注占位符 2"/>
          <p:cNvSpPr>
            <a:spLocks noGrp="1"/>
          </p:cNvSpPr>
          <p:nvPr>
            <p:ph type="body" idx="1"/>
          </p:nvPr>
        </p:nvSpPr>
        <p:spPr/>
        <p:txBody>
          <a:bodyPr wrap="square" lIns="91440" tIns="45720" rIns="91440" bIns="45720" anchor="ctr"/>
          <a:lstStyle/>
          <a:p>
            <a:pPr lvl="0"/>
            <a:endParaRPr lang="zh-CN" altLang="en-US" dirty="0"/>
          </a:p>
        </p:txBody>
      </p:sp>
      <p:sp>
        <p:nvSpPr>
          <p:cNvPr id="4915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22</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4733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381000" y="685800"/>
            <a:ext cx="6096000" cy="3429000"/>
          </a:xfrm>
        </p:spPr>
      </p:sp>
      <p:sp>
        <p:nvSpPr>
          <p:cNvPr id="51203" name="备注占位符 2"/>
          <p:cNvSpPr>
            <a:spLocks noGrp="1"/>
          </p:cNvSpPr>
          <p:nvPr>
            <p:ph type="body" idx="1"/>
          </p:nvPr>
        </p:nvSpPr>
        <p:spPr/>
        <p:txBody>
          <a:bodyPr wrap="square" lIns="91440" tIns="45720" rIns="91440" bIns="45720" anchor="ctr"/>
          <a:lstStyle/>
          <a:p>
            <a:pPr lvl="0"/>
            <a:endParaRPr lang="zh-CN" altLang="en-US" dirty="0"/>
          </a:p>
        </p:txBody>
      </p:sp>
      <p:sp>
        <p:nvSpPr>
          <p:cNvPr id="5120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23</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029358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xfrm>
            <a:off x="381000" y="685800"/>
            <a:ext cx="6096000" cy="3429000"/>
          </a:xfrm>
        </p:spPr>
      </p:sp>
      <p:sp>
        <p:nvSpPr>
          <p:cNvPr id="53251" name="备注占位符 2"/>
          <p:cNvSpPr>
            <a:spLocks noGrp="1"/>
          </p:cNvSpPr>
          <p:nvPr>
            <p:ph type="body" idx="1"/>
          </p:nvPr>
        </p:nvSpPr>
        <p:spPr/>
        <p:txBody>
          <a:bodyPr wrap="square" lIns="91440" tIns="45720" rIns="91440" bIns="45720" anchor="ctr"/>
          <a:lstStyle/>
          <a:p>
            <a:pPr lvl="0"/>
            <a:endParaRPr lang="zh-CN" altLang="en-US" dirty="0"/>
          </a:p>
        </p:txBody>
      </p:sp>
      <p:sp>
        <p:nvSpPr>
          <p:cNvPr id="5325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24</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391700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381000" y="685800"/>
            <a:ext cx="6096000" cy="3429000"/>
          </a:xfrm>
        </p:spPr>
      </p:sp>
      <p:sp>
        <p:nvSpPr>
          <p:cNvPr id="55299" name="备注占位符 2"/>
          <p:cNvSpPr>
            <a:spLocks noGrp="1"/>
          </p:cNvSpPr>
          <p:nvPr>
            <p:ph type="body" idx="1"/>
          </p:nvPr>
        </p:nvSpPr>
        <p:spPr/>
        <p:txBody>
          <a:bodyPr wrap="square" lIns="91440" tIns="45720" rIns="91440" bIns="45720" anchor="ctr"/>
          <a:lstStyle/>
          <a:p>
            <a:pPr lvl="0"/>
            <a:endParaRPr lang="zh-CN" altLang="en-US" dirty="0"/>
          </a:p>
        </p:txBody>
      </p:sp>
      <p:sp>
        <p:nvSpPr>
          <p:cNvPr id="5530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25</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668055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381000" y="685800"/>
            <a:ext cx="6096000" cy="3429000"/>
          </a:xfrm>
        </p:spPr>
      </p:sp>
      <p:sp>
        <p:nvSpPr>
          <p:cNvPr id="57347" name="备注占位符 2"/>
          <p:cNvSpPr>
            <a:spLocks noGrp="1"/>
          </p:cNvSpPr>
          <p:nvPr>
            <p:ph type="body" idx="1"/>
          </p:nvPr>
        </p:nvSpPr>
        <p:spPr/>
        <p:txBody>
          <a:bodyPr wrap="square" lIns="91440" tIns="45720" rIns="91440" bIns="45720" anchor="ctr"/>
          <a:lstStyle/>
          <a:p>
            <a:pPr lvl="0"/>
            <a:endParaRPr lang="zh-CN" altLang="en-US" dirty="0"/>
          </a:p>
        </p:txBody>
      </p:sp>
      <p:sp>
        <p:nvSpPr>
          <p:cNvPr id="5734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26</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2460447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381000" y="685800"/>
            <a:ext cx="6096000" cy="3429000"/>
          </a:xfrm>
        </p:spPr>
      </p:sp>
      <p:sp>
        <p:nvSpPr>
          <p:cNvPr id="59395" name="备注占位符 2"/>
          <p:cNvSpPr>
            <a:spLocks noGrp="1"/>
          </p:cNvSpPr>
          <p:nvPr>
            <p:ph type="body" idx="1"/>
          </p:nvPr>
        </p:nvSpPr>
        <p:spPr/>
        <p:txBody>
          <a:bodyPr wrap="square" lIns="91440" tIns="45720" rIns="91440" bIns="45720" anchor="ctr"/>
          <a:lstStyle/>
          <a:p>
            <a:pPr lvl="0"/>
            <a:endParaRPr lang="zh-CN" altLang="en-US" dirty="0"/>
          </a:p>
        </p:txBody>
      </p:sp>
      <p:sp>
        <p:nvSpPr>
          <p:cNvPr id="5939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27</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54698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381000" y="685800"/>
            <a:ext cx="6096000" cy="3429000"/>
          </a:xfrm>
        </p:spPr>
      </p:sp>
      <p:sp>
        <p:nvSpPr>
          <p:cNvPr id="61443" name="备注占位符 2"/>
          <p:cNvSpPr>
            <a:spLocks noGrp="1"/>
          </p:cNvSpPr>
          <p:nvPr>
            <p:ph type="body" idx="1"/>
          </p:nvPr>
        </p:nvSpPr>
        <p:spPr/>
        <p:txBody>
          <a:bodyPr wrap="square" lIns="91440" tIns="45720" rIns="91440" bIns="45720" anchor="ctr"/>
          <a:lstStyle/>
          <a:p>
            <a:pPr lvl="0"/>
            <a:endParaRPr lang="zh-CN" altLang="en-US" dirty="0"/>
          </a:p>
        </p:txBody>
      </p:sp>
      <p:sp>
        <p:nvSpPr>
          <p:cNvPr id="6144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28</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045976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1000" y="685800"/>
            <a:ext cx="6096000" cy="3429000"/>
          </a:xfrm>
        </p:spPr>
      </p:sp>
      <p:sp>
        <p:nvSpPr>
          <p:cNvPr id="63491" name="备注占位符 2"/>
          <p:cNvSpPr>
            <a:spLocks noGrp="1"/>
          </p:cNvSpPr>
          <p:nvPr>
            <p:ph type="body" idx="1"/>
          </p:nvPr>
        </p:nvSpPr>
        <p:spPr/>
        <p:txBody>
          <a:bodyPr wrap="square" lIns="91440" tIns="45720" rIns="91440" bIns="45720" anchor="ctr"/>
          <a:lstStyle/>
          <a:p>
            <a:pPr lvl="0"/>
            <a:endParaRPr lang="zh-CN" altLang="en-US" dirty="0"/>
          </a:p>
        </p:txBody>
      </p:sp>
      <p:sp>
        <p:nvSpPr>
          <p:cNvPr id="6349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29</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615878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1000" y="685800"/>
            <a:ext cx="6096000" cy="3429000"/>
          </a:xfrm>
        </p:spPr>
      </p:sp>
      <p:sp>
        <p:nvSpPr>
          <p:cNvPr id="65539" name="备注占位符 2"/>
          <p:cNvSpPr>
            <a:spLocks noGrp="1"/>
          </p:cNvSpPr>
          <p:nvPr>
            <p:ph type="body" idx="1"/>
          </p:nvPr>
        </p:nvSpPr>
        <p:spPr/>
        <p:txBody>
          <a:bodyPr wrap="square" lIns="91440" tIns="45720" rIns="91440" bIns="45720" anchor="ctr"/>
          <a:lstStyle/>
          <a:p>
            <a:pPr lvl="0"/>
            <a:endParaRPr lang="zh-CN" altLang="en-US" dirty="0"/>
          </a:p>
        </p:txBody>
      </p:sp>
      <p:sp>
        <p:nvSpPr>
          <p:cNvPr id="6554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30</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651873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381000" y="685800"/>
            <a:ext cx="6096000" cy="3429000"/>
          </a:xfrm>
        </p:spPr>
      </p:sp>
      <p:sp>
        <p:nvSpPr>
          <p:cNvPr id="67587" name="备注占位符 2"/>
          <p:cNvSpPr>
            <a:spLocks noGrp="1"/>
          </p:cNvSpPr>
          <p:nvPr>
            <p:ph type="body" idx="1"/>
          </p:nvPr>
        </p:nvSpPr>
        <p:spPr/>
        <p:txBody>
          <a:bodyPr wrap="square" lIns="91440" tIns="45720" rIns="91440" bIns="45720" anchor="ctr"/>
          <a:lstStyle/>
          <a:p>
            <a:pPr lvl="0"/>
            <a:endParaRPr lang="zh-CN" altLang="en-US" dirty="0"/>
          </a:p>
        </p:txBody>
      </p:sp>
      <p:sp>
        <p:nvSpPr>
          <p:cNvPr id="6758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31</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428241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381000" y="685800"/>
            <a:ext cx="6096000" cy="3429000"/>
          </a:xfrm>
        </p:spPr>
      </p:sp>
      <p:sp>
        <p:nvSpPr>
          <p:cNvPr id="69635" name="备注占位符 2"/>
          <p:cNvSpPr>
            <a:spLocks noGrp="1"/>
          </p:cNvSpPr>
          <p:nvPr>
            <p:ph type="body" idx="1"/>
          </p:nvPr>
        </p:nvSpPr>
        <p:spPr/>
        <p:txBody>
          <a:bodyPr wrap="square" lIns="91440" tIns="45720" rIns="91440" bIns="45720" anchor="ctr"/>
          <a:lstStyle/>
          <a:p>
            <a:pPr lvl="0"/>
            <a:endParaRPr lang="zh-CN" altLang="en-US" dirty="0"/>
          </a:p>
        </p:txBody>
      </p:sp>
      <p:sp>
        <p:nvSpPr>
          <p:cNvPr id="696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32</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852305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381000" y="685800"/>
            <a:ext cx="6096000" cy="3429000"/>
          </a:xfrm>
        </p:spPr>
      </p:sp>
      <p:sp>
        <p:nvSpPr>
          <p:cNvPr id="71683" name="备注占位符 2"/>
          <p:cNvSpPr>
            <a:spLocks noGrp="1"/>
          </p:cNvSpPr>
          <p:nvPr>
            <p:ph type="body" idx="1"/>
          </p:nvPr>
        </p:nvSpPr>
        <p:spPr/>
        <p:txBody>
          <a:bodyPr wrap="square" lIns="91440" tIns="45720" rIns="91440" bIns="45720" anchor="ctr"/>
          <a:lstStyle/>
          <a:p>
            <a:pPr lvl="0"/>
            <a:endParaRPr lang="zh-CN" altLang="en-US" dirty="0"/>
          </a:p>
        </p:txBody>
      </p:sp>
      <p:sp>
        <p:nvSpPr>
          <p:cNvPr id="716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33</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016509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381000" y="685800"/>
            <a:ext cx="6096000" cy="3429000"/>
          </a:xfrm>
        </p:spPr>
      </p:sp>
      <p:sp>
        <p:nvSpPr>
          <p:cNvPr id="73731" name="备注占位符 2"/>
          <p:cNvSpPr>
            <a:spLocks noGrp="1"/>
          </p:cNvSpPr>
          <p:nvPr>
            <p:ph type="body" idx="1"/>
          </p:nvPr>
        </p:nvSpPr>
        <p:spPr/>
        <p:txBody>
          <a:bodyPr wrap="square" lIns="91440" tIns="45720" rIns="91440" bIns="45720" anchor="ctr"/>
          <a:lstStyle/>
          <a:p>
            <a:pPr lvl="0"/>
            <a:endParaRPr lang="zh-CN" altLang="en-US" dirty="0"/>
          </a:p>
        </p:txBody>
      </p:sp>
      <p:sp>
        <p:nvSpPr>
          <p:cNvPr id="737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34</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385029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381000" y="685800"/>
            <a:ext cx="6096000" cy="3429000"/>
          </a:xfrm>
        </p:spPr>
      </p:sp>
      <p:sp>
        <p:nvSpPr>
          <p:cNvPr id="75779" name="备注占位符 2"/>
          <p:cNvSpPr>
            <a:spLocks noGrp="1"/>
          </p:cNvSpPr>
          <p:nvPr>
            <p:ph type="body" idx="1"/>
          </p:nvPr>
        </p:nvSpPr>
        <p:spPr/>
        <p:txBody>
          <a:bodyPr wrap="square" lIns="91440" tIns="45720" rIns="91440" bIns="45720" anchor="ctr"/>
          <a:lstStyle/>
          <a:p>
            <a:pPr lvl="0"/>
            <a:endParaRPr lang="zh-CN" altLang="en-US" dirty="0"/>
          </a:p>
        </p:txBody>
      </p:sp>
      <p:sp>
        <p:nvSpPr>
          <p:cNvPr id="757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35</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7442690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381000" y="685800"/>
            <a:ext cx="6096000" cy="3429000"/>
          </a:xfrm>
        </p:spPr>
      </p:sp>
      <p:sp>
        <p:nvSpPr>
          <p:cNvPr id="77827" name="备注占位符 2"/>
          <p:cNvSpPr>
            <a:spLocks noGrp="1"/>
          </p:cNvSpPr>
          <p:nvPr>
            <p:ph type="body" idx="1"/>
          </p:nvPr>
        </p:nvSpPr>
        <p:spPr/>
        <p:txBody>
          <a:bodyPr wrap="square" lIns="91440" tIns="45720" rIns="91440" bIns="45720" anchor="ctr"/>
          <a:lstStyle/>
          <a:p>
            <a:pPr lvl="0"/>
            <a:endParaRPr lang="zh-CN" altLang="en-US" dirty="0"/>
          </a:p>
        </p:txBody>
      </p:sp>
      <p:sp>
        <p:nvSpPr>
          <p:cNvPr id="778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36</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39871854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381000" y="685800"/>
            <a:ext cx="6096000" cy="3429000"/>
          </a:xfrm>
        </p:spPr>
      </p:sp>
      <p:sp>
        <p:nvSpPr>
          <p:cNvPr id="79875" name="备注占位符 2"/>
          <p:cNvSpPr>
            <a:spLocks noGrp="1"/>
          </p:cNvSpPr>
          <p:nvPr>
            <p:ph type="body" idx="1"/>
          </p:nvPr>
        </p:nvSpPr>
        <p:spPr/>
        <p:txBody>
          <a:bodyPr wrap="square" lIns="91440" tIns="45720" rIns="91440" bIns="45720" anchor="ctr"/>
          <a:lstStyle/>
          <a:p>
            <a:pPr lvl="0"/>
            <a:endParaRPr lang="zh-CN" altLang="en-US" dirty="0"/>
          </a:p>
        </p:txBody>
      </p:sp>
      <p:sp>
        <p:nvSpPr>
          <p:cNvPr id="798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37</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2551738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381000" y="685800"/>
            <a:ext cx="6096000" cy="3429000"/>
          </a:xfrm>
        </p:spPr>
      </p:sp>
      <p:sp>
        <p:nvSpPr>
          <p:cNvPr id="81923" name="备注占位符 2"/>
          <p:cNvSpPr>
            <a:spLocks noGrp="1"/>
          </p:cNvSpPr>
          <p:nvPr>
            <p:ph type="body" idx="1"/>
          </p:nvPr>
        </p:nvSpPr>
        <p:spPr/>
        <p:txBody>
          <a:bodyPr wrap="square" lIns="91440" tIns="45720" rIns="91440" bIns="45720" anchor="ctr"/>
          <a:lstStyle/>
          <a:p>
            <a:pPr lvl="0"/>
            <a:endParaRPr lang="zh-CN" altLang="en-US" dirty="0"/>
          </a:p>
        </p:txBody>
      </p:sp>
      <p:sp>
        <p:nvSpPr>
          <p:cNvPr id="8192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38</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0237181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xfrm>
            <a:off x="381000" y="685800"/>
            <a:ext cx="6096000" cy="3429000"/>
          </a:xfrm>
        </p:spPr>
      </p:sp>
      <p:sp>
        <p:nvSpPr>
          <p:cNvPr id="83971" name="备注占位符 2"/>
          <p:cNvSpPr>
            <a:spLocks noGrp="1"/>
          </p:cNvSpPr>
          <p:nvPr>
            <p:ph type="body" idx="1"/>
          </p:nvPr>
        </p:nvSpPr>
        <p:spPr/>
        <p:txBody>
          <a:bodyPr wrap="square" lIns="91440" tIns="45720" rIns="91440" bIns="45720" anchor="ctr"/>
          <a:lstStyle/>
          <a:p>
            <a:pPr lvl="0"/>
            <a:endParaRPr lang="zh-CN" altLang="en-US" dirty="0"/>
          </a:p>
        </p:txBody>
      </p:sp>
      <p:sp>
        <p:nvSpPr>
          <p:cNvPr id="839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39</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3656274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xfrm>
            <a:off x="381000" y="685800"/>
            <a:ext cx="6096000" cy="3429000"/>
          </a:xfrm>
        </p:spPr>
      </p:sp>
      <p:sp>
        <p:nvSpPr>
          <p:cNvPr id="86019" name="备注占位符 2"/>
          <p:cNvSpPr>
            <a:spLocks noGrp="1"/>
          </p:cNvSpPr>
          <p:nvPr>
            <p:ph type="body" idx="1"/>
          </p:nvPr>
        </p:nvSpPr>
        <p:spPr/>
        <p:txBody>
          <a:bodyPr wrap="square" lIns="91440" tIns="45720" rIns="91440" bIns="45720" anchor="ctr"/>
          <a:lstStyle/>
          <a:p>
            <a:pPr lvl="0"/>
            <a:endParaRPr lang="zh-CN" altLang="en-US" dirty="0"/>
          </a:p>
        </p:txBody>
      </p:sp>
      <p:sp>
        <p:nvSpPr>
          <p:cNvPr id="8602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spcBef>
                <a:spcPct val="0"/>
              </a:spcBef>
              <a:buChar char="•"/>
            </a:pPr>
            <a:fld id="{9A0DB2DC-4C9A-4742-B13C-FB6460FD3503}" type="slidenum">
              <a:rPr lang="zh-CN" altLang="en-US" dirty="0">
                <a:solidFill>
                  <a:srgbClr val="000000"/>
                </a:solidFill>
                <a:latin typeface="Arial" panose="020B0604020202020204" pitchFamily="34" charset="0"/>
              </a:rPr>
              <a:t>40</a:t>
            </a:fld>
            <a:endParaRPr lang="zh-CN"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157749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1F1F1"/>
        </a:solidFill>
        <a:effectLst/>
      </p:bgPr>
    </p:bg>
    <p:spTree>
      <p:nvGrpSpPr>
        <p:cNvPr id="1" name=""/>
        <p:cNvGrpSpPr/>
        <p:nvPr/>
      </p:nvGrpSpPr>
      <p:grpSpPr>
        <a:xfrm>
          <a:off x="0" y="0"/>
          <a:ext cx="0" cy="0"/>
          <a:chOff x="0" y="0"/>
          <a:chExt cx="0" cy="0"/>
        </a:xfrm>
      </p:grpSpPr>
      <p:grpSp>
        <p:nvGrpSpPr>
          <p:cNvPr id="2050" name="组合 3"/>
          <p:cNvGrpSpPr/>
          <p:nvPr userDrawn="1"/>
        </p:nvGrpSpPr>
        <p:grpSpPr>
          <a:xfrm>
            <a:off x="0" y="6578600"/>
            <a:ext cx="12196763" cy="279400"/>
            <a:chOff x="0" y="6482033"/>
            <a:chExt cx="12196800" cy="375967"/>
          </a:xfrm>
        </p:grpSpPr>
        <p:sp>
          <p:nvSpPr>
            <p:cNvPr id="5" name="Freeform 5"/>
            <p:cNvSpPr/>
            <p:nvPr/>
          </p:nvSpPr>
          <p:spPr bwMode="auto">
            <a:xfrm>
              <a:off x="0" y="6625157"/>
              <a:ext cx="10372756" cy="232843"/>
            </a:xfrm>
            <a:custGeom>
              <a:avLst/>
              <a:gdLst>
                <a:gd name="T0" fmla="*/ 0 w 13604"/>
                <a:gd name="T1" fmla="*/ 275 h 275"/>
                <a:gd name="T2" fmla="*/ 13508 w 13604"/>
                <a:gd name="T3" fmla="*/ 275 h 275"/>
                <a:gd name="T4" fmla="*/ 13604 w 13604"/>
                <a:gd name="T5" fmla="*/ 0 h 275"/>
                <a:gd name="T6" fmla="*/ 0 w 13604"/>
                <a:gd name="T7" fmla="*/ 0 h 275"/>
                <a:gd name="T8" fmla="*/ 0 w 13604"/>
                <a:gd name="T9" fmla="*/ 275 h 275"/>
              </a:gdLst>
              <a:ahLst/>
              <a:cxnLst>
                <a:cxn ang="0">
                  <a:pos x="T0" y="T1"/>
                </a:cxn>
                <a:cxn ang="0">
                  <a:pos x="T2" y="T3"/>
                </a:cxn>
                <a:cxn ang="0">
                  <a:pos x="T4" y="T5"/>
                </a:cxn>
                <a:cxn ang="0">
                  <a:pos x="T6" y="T7"/>
                </a:cxn>
                <a:cxn ang="0">
                  <a:pos x="T8" y="T9"/>
                </a:cxn>
              </a:cxnLst>
              <a:rect l="0" t="0" r="r" b="b"/>
              <a:pathLst>
                <a:path w="13604" h="275">
                  <a:moveTo>
                    <a:pt x="0" y="275"/>
                  </a:moveTo>
                  <a:lnTo>
                    <a:pt x="13508" y="275"/>
                  </a:lnTo>
                  <a:lnTo>
                    <a:pt x="13604" y="0"/>
                  </a:lnTo>
                  <a:lnTo>
                    <a:pt x="0" y="0"/>
                  </a:lnTo>
                  <a:lnTo>
                    <a:pt x="0" y="275"/>
                  </a:ln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6" name="Freeform 6"/>
            <p:cNvSpPr/>
            <p:nvPr userDrawn="1"/>
          </p:nvSpPr>
          <p:spPr>
            <a:xfrm>
              <a:off x="10337503" y="6482033"/>
              <a:ext cx="1859297" cy="375967"/>
            </a:xfrm>
            <a:custGeom>
              <a:avLst/>
              <a:gdLst/>
              <a:ahLst/>
              <a:cxnLst>
                <a:cxn ang="0">
                  <a:pos x="94143396" y="0"/>
                </a:cxn>
                <a:cxn ang="0">
                  <a:pos x="0" y="319077167"/>
                </a:cxn>
                <a:cxn ang="0">
                  <a:pos x="1417378161" y="319077167"/>
                </a:cxn>
                <a:cxn ang="0">
                  <a:pos x="1417378161" y="0"/>
                </a:cxn>
                <a:cxn ang="0">
                  <a:pos x="94143396" y="0"/>
                </a:cxn>
              </a:cxnLst>
              <a:rect l="0" t="0" r="0" b="0"/>
              <a:pathLst>
                <a:path w="2439" h="443">
                  <a:moveTo>
                    <a:pt x="162" y="0"/>
                  </a:moveTo>
                  <a:lnTo>
                    <a:pt x="0" y="443"/>
                  </a:lnTo>
                  <a:lnTo>
                    <a:pt x="2439" y="443"/>
                  </a:lnTo>
                  <a:lnTo>
                    <a:pt x="2439" y="0"/>
                  </a:lnTo>
                  <a:lnTo>
                    <a:pt x="162" y="0"/>
                  </a:lnTo>
                  <a:close/>
                </a:path>
              </a:pathLst>
            </a:custGeom>
            <a:solidFill>
              <a:schemeClr val="tx1">
                <a:alpha val="100000"/>
              </a:schemeClr>
            </a:solidFill>
            <a:ln w="9525">
              <a:noFill/>
            </a:ln>
          </p:spPr>
          <p:txBody>
            <a:bodyPr/>
            <a:lstStyle/>
            <a:p>
              <a:endParaRPr lang="zh-CN" altLang="en-US"/>
            </a:p>
          </p:txBody>
        </p:sp>
      </p:grpSp>
      <p:sp>
        <p:nvSpPr>
          <p:cNvPr id="7" name="Rectangle 6"/>
          <p:cNvSpPr>
            <a:spLocks noChangeArrowheads="1"/>
          </p:cNvSpPr>
          <p:nvPr/>
        </p:nvSpPr>
        <p:spPr bwMode="auto">
          <a:xfrm>
            <a:off x="10820400" y="6611938"/>
            <a:ext cx="1114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sz="1400" b="0" i="0" u="none" strike="noStrike" kern="120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cs typeface="宋体" panose="02010600030101010101" pitchFamily="2" charset="-122"/>
              </a:rPr>
              <a:t>第          页</a:t>
            </a:r>
            <a:endParaRPr kumimoji="0" lang="zh-CN" sz="1600" b="0" i="0" u="none" strike="noStrike" kern="120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TextBox 7"/>
          <p:cNvSpPr txBox="1">
            <a:spLocks noChangeArrowheads="1"/>
          </p:cNvSpPr>
          <p:nvPr/>
        </p:nvSpPr>
        <p:spPr bwMode="auto">
          <a:xfrm>
            <a:off x="11166475" y="6567488"/>
            <a:ext cx="422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fld id="{80401148-11F7-4AA7-8406-547964932D84}" type="slidenum">
              <a:rPr kumimoji="0" lang="zh-CN" altLang="en-US" sz="1400" b="0" i="0" u="none" strike="noStrike" kern="120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cs typeface="+mn-cs"/>
              </a:rPr>
              <a:t>‹#›</a:t>
            </a:fld>
            <a:endParaRPr kumimoji="0" lang="zh-CN" altLang="en-US" sz="1400" b="0" i="0" u="none" strike="noStrike" kern="120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F1F1F1"/>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a:stretch>
            <a:fillRect/>
          </a:stretch>
        </p:blipFill>
        <p:spPr>
          <a:xfrm>
            <a:off x="9745663" y="3446463"/>
            <a:ext cx="280987" cy="236537"/>
          </a:xfrm>
          <a:prstGeom prst="rect">
            <a:avLst/>
          </a:prstGeom>
          <a:noFill/>
          <a:ln w="9525">
            <a:noFill/>
          </a:ln>
        </p:spPr>
      </p:pic>
      <p:pic>
        <p:nvPicPr>
          <p:cNvPr id="18" name="Picture 17" descr="PPECLOGO-eff2-1-3"/>
          <p:cNvPicPr>
            <a:picLocks noChangeAspect="1"/>
          </p:cNvPicPr>
          <p:nvPr userDrawn="1"/>
        </p:nvPicPr>
        <p:blipFill>
          <a:blip r:embed="rId2"/>
          <a:stretch>
            <a:fillRect/>
          </a:stretch>
        </p:blipFill>
        <p:spPr>
          <a:xfrm>
            <a:off x="9239250" y="2909888"/>
            <a:ext cx="360363" cy="301625"/>
          </a:xfrm>
          <a:prstGeom prst="rect">
            <a:avLst/>
          </a:prstGeom>
          <a:noFill/>
          <a:ln w="9525">
            <a:noFill/>
          </a:ln>
        </p:spPr>
      </p:pic>
      <p:pic>
        <p:nvPicPr>
          <p:cNvPr id="17" name="Picture 16" descr="PPECLOGO-eff2-1-4"/>
          <p:cNvPicPr>
            <a:picLocks noChangeAspect="1"/>
          </p:cNvPicPr>
          <p:nvPr userDrawn="1"/>
        </p:nvPicPr>
        <p:blipFill>
          <a:blip r:embed="rId3"/>
          <a:stretch>
            <a:fillRect/>
          </a:stretch>
        </p:blipFill>
        <p:spPr>
          <a:xfrm>
            <a:off x="8520113" y="3325813"/>
            <a:ext cx="703262" cy="585787"/>
          </a:xfrm>
          <a:prstGeom prst="rect">
            <a:avLst/>
          </a:prstGeom>
          <a:noFill/>
          <a:ln w="9525">
            <a:noFill/>
          </a:ln>
        </p:spPr>
      </p:pic>
      <p:pic>
        <p:nvPicPr>
          <p:cNvPr id="16" name="Picture 15" descr="PPECLOGO-eff2-1-3"/>
          <p:cNvPicPr>
            <a:picLocks noChangeAspect="1"/>
          </p:cNvPicPr>
          <p:nvPr userDrawn="1"/>
        </p:nvPicPr>
        <p:blipFill>
          <a:blip r:embed="rId2"/>
          <a:stretch>
            <a:fillRect/>
          </a:stretch>
        </p:blipFill>
        <p:spPr>
          <a:xfrm>
            <a:off x="3983038" y="2786063"/>
            <a:ext cx="438150" cy="365125"/>
          </a:xfrm>
          <a:prstGeom prst="rect">
            <a:avLst/>
          </a:prstGeom>
          <a:noFill/>
          <a:ln w="9525">
            <a:noFill/>
          </a:ln>
        </p:spPr>
      </p:pic>
      <p:pic>
        <p:nvPicPr>
          <p:cNvPr id="15" name="Picture 14" descr="PPECLOGO-eff2-1-2"/>
          <p:cNvPicPr>
            <a:picLocks noChangeAspect="1"/>
          </p:cNvPicPr>
          <p:nvPr userDrawn="1"/>
        </p:nvPicPr>
        <p:blipFill>
          <a:blip r:embed="rId4"/>
          <a:stretch>
            <a:fillRect/>
          </a:stretch>
        </p:blipFill>
        <p:spPr>
          <a:xfrm>
            <a:off x="2054225" y="2795588"/>
            <a:ext cx="1697038" cy="1428750"/>
          </a:xfrm>
          <a:prstGeom prst="rect">
            <a:avLst/>
          </a:prstGeom>
          <a:noFill/>
          <a:ln w="9525">
            <a:noFill/>
          </a:ln>
        </p:spPr>
      </p:pic>
      <p:pic>
        <p:nvPicPr>
          <p:cNvPr id="14" name="Picture 13" descr="PPECLOGO-eff-0-1"/>
          <p:cNvPicPr>
            <a:picLocks noChangeAspect="1"/>
          </p:cNvPicPr>
          <p:nvPr userDrawn="1"/>
        </p:nvPicPr>
        <p:blipFill>
          <a:blip r:embed="rId5"/>
          <a:stretch>
            <a:fillRect/>
          </a:stretch>
        </p:blipFill>
        <p:spPr>
          <a:xfrm>
            <a:off x="11255375" y="2365375"/>
            <a:ext cx="522288" cy="392113"/>
          </a:xfrm>
          <a:prstGeom prst="rect">
            <a:avLst/>
          </a:prstGeom>
          <a:noFill/>
          <a:ln w="9525">
            <a:noFill/>
          </a:ln>
        </p:spPr>
      </p:pic>
      <p:pic>
        <p:nvPicPr>
          <p:cNvPr id="13" name="Picture 12" descr="PPECLOGO-eff-0-1"/>
          <p:cNvPicPr>
            <a:picLocks noChangeAspect="1"/>
          </p:cNvPicPr>
          <p:nvPr userDrawn="1"/>
        </p:nvPicPr>
        <p:blipFill>
          <a:blip r:embed="rId5"/>
          <a:stretch>
            <a:fillRect/>
          </a:stretch>
        </p:blipFill>
        <p:spPr>
          <a:xfrm>
            <a:off x="7942263" y="3624263"/>
            <a:ext cx="522287" cy="393700"/>
          </a:xfrm>
          <a:prstGeom prst="rect">
            <a:avLst/>
          </a:prstGeom>
          <a:noFill/>
          <a:ln w="9525">
            <a:noFill/>
          </a:ln>
        </p:spPr>
      </p:pic>
      <p:pic>
        <p:nvPicPr>
          <p:cNvPr id="12" name="Picture 11" descr="PPECLOGO-eff-5-4"/>
          <p:cNvPicPr>
            <a:picLocks noChangeAspect="1"/>
          </p:cNvPicPr>
          <p:nvPr userDrawn="1"/>
        </p:nvPicPr>
        <p:blipFill>
          <a:blip r:embed="rId6"/>
          <a:stretch>
            <a:fillRect/>
          </a:stretch>
        </p:blipFill>
        <p:spPr>
          <a:xfrm>
            <a:off x="9885363" y="2725738"/>
            <a:ext cx="1117600" cy="850900"/>
          </a:xfrm>
          <a:prstGeom prst="rect">
            <a:avLst/>
          </a:prstGeom>
          <a:noFill/>
          <a:ln w="9525">
            <a:noFill/>
          </a:ln>
        </p:spPr>
      </p:pic>
      <p:pic>
        <p:nvPicPr>
          <p:cNvPr id="11" name="Picture 10" descr="PPECLOGO-eff-5-2"/>
          <p:cNvPicPr>
            <a:picLocks noChangeAspect="1"/>
          </p:cNvPicPr>
          <p:nvPr userDrawn="1"/>
        </p:nvPicPr>
        <p:blipFill>
          <a:blip r:embed="rId7"/>
          <a:stretch>
            <a:fillRect/>
          </a:stretch>
        </p:blipFill>
        <p:spPr>
          <a:xfrm>
            <a:off x="5353050" y="3446463"/>
            <a:ext cx="1833563" cy="1435100"/>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3262313" y="3206750"/>
            <a:ext cx="1477962" cy="1123950"/>
          </a:xfrm>
          <a:prstGeom prst="rect">
            <a:avLst/>
          </a:prstGeom>
          <a:noFill/>
          <a:ln w="9525">
            <a:noFill/>
          </a:ln>
        </p:spPr>
      </p:pic>
      <p:pic>
        <p:nvPicPr>
          <p:cNvPr id="9" name="Picture 8" descr="PPECLOGO-eff-0-2"/>
          <p:cNvPicPr>
            <a:picLocks noChangeAspect="1"/>
          </p:cNvPicPr>
          <p:nvPr userDrawn="1"/>
        </p:nvPicPr>
        <p:blipFill>
          <a:blip r:embed="rId9"/>
          <a:stretch>
            <a:fillRect/>
          </a:stretch>
        </p:blipFill>
        <p:spPr>
          <a:xfrm>
            <a:off x="5278438" y="2574925"/>
            <a:ext cx="981075" cy="750888"/>
          </a:xfrm>
          <a:prstGeom prst="rect">
            <a:avLst/>
          </a:prstGeom>
          <a:noFill/>
          <a:ln w="9525">
            <a:noFill/>
          </a:ln>
        </p:spPr>
      </p:pic>
      <p:pic>
        <p:nvPicPr>
          <p:cNvPr id="8" name="Picture 6" descr="PPECLOGO-eff-0-1"/>
          <p:cNvPicPr>
            <a:picLocks noChangeAspect="1"/>
          </p:cNvPicPr>
          <p:nvPr userDrawn="1"/>
        </p:nvPicPr>
        <p:blipFill>
          <a:blip r:embed="rId10"/>
          <a:stretch>
            <a:fillRect/>
          </a:stretch>
        </p:blipFill>
        <p:spPr>
          <a:xfrm>
            <a:off x="7377113" y="2903538"/>
            <a:ext cx="400050" cy="303212"/>
          </a:xfrm>
          <a:prstGeom prst="rect">
            <a:avLst/>
          </a:prstGeom>
          <a:noFill/>
          <a:ln w="9525">
            <a:noFill/>
          </a:ln>
        </p:spPr>
      </p:pic>
      <p:pic>
        <p:nvPicPr>
          <p:cNvPr id="7" name="Picture 5" descr="PPECLOGO-eff-0-1"/>
          <p:cNvPicPr>
            <a:picLocks noChangeAspect="1"/>
          </p:cNvPicPr>
          <p:nvPr userDrawn="1"/>
        </p:nvPicPr>
        <p:blipFill>
          <a:blip r:embed="rId11"/>
          <a:stretch>
            <a:fillRect/>
          </a:stretch>
        </p:blipFill>
        <p:spPr>
          <a:xfrm>
            <a:off x="4467225" y="3770313"/>
            <a:ext cx="523875" cy="396875"/>
          </a:xfrm>
          <a:prstGeom prst="rect">
            <a:avLst/>
          </a:prstGeom>
          <a:noFill/>
          <a:ln w="9525">
            <a:noFill/>
          </a:ln>
        </p:spPr>
      </p:pic>
      <p:pic>
        <p:nvPicPr>
          <p:cNvPr id="6" name="Picture 4" descr="PPECLOGO-eff-0-3"/>
          <p:cNvPicPr>
            <a:picLocks noChangeAspect="1"/>
          </p:cNvPicPr>
          <p:nvPr userDrawn="1"/>
        </p:nvPicPr>
        <p:blipFill>
          <a:blip r:embed="rId12"/>
          <a:stretch>
            <a:fillRect/>
          </a:stretch>
        </p:blipFill>
        <p:spPr>
          <a:xfrm>
            <a:off x="1039813" y="1447800"/>
            <a:ext cx="3014662" cy="2376488"/>
          </a:xfrm>
          <a:prstGeom prst="rect">
            <a:avLst/>
          </a:prstGeom>
          <a:noFill/>
          <a:ln w="9525">
            <a:noFill/>
          </a:ln>
        </p:spPr>
      </p:pic>
      <p:pic>
        <p:nvPicPr>
          <p:cNvPr id="5" name="Picture 3" descr="PPECLOGO-eff-0-2"/>
          <p:cNvPicPr>
            <a:picLocks noChangeAspect="1"/>
          </p:cNvPicPr>
          <p:nvPr userDrawn="1"/>
        </p:nvPicPr>
        <p:blipFill>
          <a:blip r:embed="rId13"/>
          <a:stretch>
            <a:fillRect/>
          </a:stretch>
        </p:blipFill>
        <p:spPr>
          <a:xfrm>
            <a:off x="8431213" y="2757488"/>
            <a:ext cx="1095375" cy="839787"/>
          </a:xfrm>
          <a:prstGeom prst="rect">
            <a:avLst/>
          </a:prstGeom>
          <a:noFill/>
          <a:ln w="9525">
            <a:noFill/>
          </a:ln>
        </p:spPr>
      </p:pic>
      <p:pic>
        <p:nvPicPr>
          <p:cNvPr id="4" name="Picture 2" descr="PPECLOGO-eff-0-1"/>
          <p:cNvPicPr>
            <a:picLocks noChangeAspect="1"/>
          </p:cNvPicPr>
          <p:nvPr userDrawn="1"/>
        </p:nvPicPr>
        <p:blipFill>
          <a:blip r:embed="rId14"/>
          <a:stretch>
            <a:fillRect/>
          </a:stretch>
        </p:blipFill>
        <p:spPr>
          <a:xfrm>
            <a:off x="4146550" y="2886075"/>
            <a:ext cx="1060450" cy="8001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1F1F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5" name="Rectangle 5"/>
          <p:cNvSpPr/>
          <p:nvPr/>
        </p:nvSpPr>
        <p:spPr>
          <a:xfrm>
            <a:off x="0" y="0"/>
            <a:ext cx="12196763" cy="3941763"/>
          </a:xfrm>
          <a:prstGeom prst="rect">
            <a:avLst/>
          </a:prstGeom>
          <a:blipFill rotWithShape="1">
            <a:blip r:embed="rId4"/>
            <a:stretch>
              <a:fillRect/>
            </a:stretch>
          </a:blip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11" name="Freeform 6"/>
          <p:cNvSpPr/>
          <p:nvPr/>
        </p:nvSpPr>
        <p:spPr bwMode="auto">
          <a:xfrm>
            <a:off x="4367213" y="3827463"/>
            <a:ext cx="7829550" cy="117475"/>
          </a:xfrm>
          <a:custGeom>
            <a:avLst/>
            <a:gdLst>
              <a:gd name="T0" fmla="*/ 98 w 10272"/>
              <a:gd name="T1" fmla="*/ 154 h 154"/>
              <a:gd name="T2" fmla="*/ 0 w 10272"/>
              <a:gd name="T3" fmla="*/ 0 h 154"/>
              <a:gd name="T4" fmla="*/ 10272 w 10272"/>
              <a:gd name="T5" fmla="*/ 0 h 154"/>
              <a:gd name="T6" fmla="*/ 10272 w 10272"/>
              <a:gd name="T7" fmla="*/ 154 h 154"/>
              <a:gd name="T8" fmla="*/ 98 w 10272"/>
              <a:gd name="T9" fmla="*/ 154 h 154"/>
            </a:gdLst>
            <a:ahLst/>
            <a:cxnLst>
              <a:cxn ang="0">
                <a:pos x="T0" y="T1"/>
              </a:cxn>
              <a:cxn ang="0">
                <a:pos x="T2" y="T3"/>
              </a:cxn>
              <a:cxn ang="0">
                <a:pos x="T4" y="T5"/>
              </a:cxn>
              <a:cxn ang="0">
                <a:pos x="T6" y="T7"/>
              </a:cxn>
              <a:cxn ang="0">
                <a:pos x="T8" y="T9"/>
              </a:cxn>
            </a:cxnLst>
            <a:rect l="0" t="0" r="r" b="b"/>
            <a:pathLst>
              <a:path w="10272" h="154">
                <a:moveTo>
                  <a:pt x="98" y="154"/>
                </a:moveTo>
                <a:lnTo>
                  <a:pt x="0" y="0"/>
                </a:lnTo>
                <a:lnTo>
                  <a:pt x="10272" y="0"/>
                </a:lnTo>
                <a:lnTo>
                  <a:pt x="10272" y="154"/>
                </a:lnTo>
                <a:lnTo>
                  <a:pt x="98" y="154"/>
                </a:ln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Freeform 7"/>
          <p:cNvSpPr/>
          <p:nvPr/>
        </p:nvSpPr>
        <p:spPr>
          <a:xfrm>
            <a:off x="0" y="3698875"/>
            <a:ext cx="4364038" cy="246063"/>
          </a:xfrm>
          <a:custGeom>
            <a:avLst/>
            <a:gdLst/>
            <a:ahLst/>
            <a:cxnLst>
              <a:cxn ang="0">
                <a:pos x="2147483646" y="0"/>
              </a:cxn>
              <a:cxn ang="0">
                <a:pos x="2147483646" y="188514061"/>
              </a:cxn>
              <a:cxn ang="0">
                <a:pos x="0" y="188514061"/>
              </a:cxn>
              <a:cxn ang="0">
                <a:pos x="0" y="0"/>
              </a:cxn>
              <a:cxn ang="0">
                <a:pos x="2147483646" y="0"/>
              </a:cxn>
            </a:cxnLst>
            <a:rect l="0" t="0" r="0" b="0"/>
            <a:pathLst>
              <a:path w="5725" h="322">
                <a:moveTo>
                  <a:pt x="5515" y="0"/>
                </a:moveTo>
                <a:lnTo>
                  <a:pt x="5725" y="322"/>
                </a:lnTo>
                <a:lnTo>
                  <a:pt x="0" y="322"/>
                </a:lnTo>
                <a:lnTo>
                  <a:pt x="0" y="0"/>
                </a:lnTo>
                <a:lnTo>
                  <a:pt x="5515" y="0"/>
                </a:lnTo>
                <a:close/>
              </a:path>
            </a:pathLst>
          </a:custGeom>
          <a:solidFill>
            <a:schemeClr val="bg2">
              <a:alpha val="100000"/>
            </a:schemeClr>
          </a:solidFill>
          <a:ln w="9525">
            <a:noFill/>
          </a:ln>
        </p:spPr>
        <p:txBody>
          <a:bodyPr/>
          <a:lstStyle/>
          <a:p>
            <a:endParaRPr lang="zh-CN" altLang="en-US"/>
          </a:p>
        </p:txBody>
      </p:sp>
      <p:sp>
        <p:nvSpPr>
          <p:cNvPr id="13" name="Freeform 8"/>
          <p:cNvSpPr>
            <a:spLocks noEditPoints="1"/>
          </p:cNvSpPr>
          <p:nvPr/>
        </p:nvSpPr>
        <p:spPr>
          <a:xfrm>
            <a:off x="685800" y="355600"/>
            <a:ext cx="1617663" cy="735013"/>
          </a:xfrm>
          <a:custGeom>
            <a:avLst/>
            <a:gdLst/>
            <a:ahLst/>
            <a:cxnLst>
              <a:cxn ang="0">
                <a:pos x="67997784" y="463554002"/>
              </a:cxn>
              <a:cxn ang="0">
                <a:pos x="155994871" y="531740651"/>
              </a:cxn>
              <a:cxn ang="0">
                <a:pos x="67997784" y="463554002"/>
              </a:cxn>
              <a:cxn ang="0">
                <a:pos x="81711635" y="411984249"/>
              </a:cxn>
              <a:cxn ang="0">
                <a:pos x="163423271" y="442925949"/>
              </a:cxn>
              <a:cxn ang="0">
                <a:pos x="110853759" y="496787793"/>
              </a:cxn>
              <a:cxn ang="0">
                <a:pos x="41713028" y="469856493"/>
              </a:cxn>
              <a:cxn ang="0">
                <a:pos x="33141682" y="391356196"/>
              </a:cxn>
              <a:cxn ang="0">
                <a:pos x="198279373" y="531740651"/>
              </a:cxn>
              <a:cxn ang="0">
                <a:pos x="171994617" y="406827046"/>
              </a:cxn>
              <a:cxn ang="0">
                <a:pos x="311990499" y="417713717"/>
              </a:cxn>
              <a:cxn ang="0">
                <a:pos x="253706252" y="530021583"/>
              </a:cxn>
              <a:cxn ang="0">
                <a:pos x="209708086" y="531740651"/>
              </a:cxn>
              <a:cxn ang="0">
                <a:pos x="282848376" y="444645017"/>
              </a:cxn>
              <a:cxn ang="0">
                <a:pos x="329703909" y="512831666"/>
              </a:cxn>
              <a:cxn ang="0">
                <a:pos x="393130661" y="457823777"/>
              </a:cxn>
              <a:cxn ang="0">
                <a:pos x="445700173" y="515123756"/>
              </a:cxn>
              <a:cxn ang="0">
                <a:pos x="474270823" y="489911523"/>
              </a:cxn>
              <a:cxn ang="0">
                <a:pos x="606266832" y="505382373"/>
              </a:cxn>
              <a:cxn ang="0">
                <a:pos x="603410221" y="404534956"/>
              </a:cxn>
              <a:cxn ang="0">
                <a:pos x="569697065" y="501944238"/>
              </a:cxn>
              <a:cxn ang="0">
                <a:pos x="606266832" y="505382373"/>
              </a:cxn>
              <a:cxn ang="0">
                <a:pos x="716549117" y="498506860"/>
              </a:cxn>
              <a:cxn ang="0">
                <a:pos x="677121983" y="501944238"/>
              </a:cxn>
              <a:cxn ang="0">
                <a:pos x="639979987" y="456677732"/>
              </a:cxn>
              <a:cxn ang="0">
                <a:pos x="757119198" y="501371216"/>
              </a:cxn>
              <a:cxn ang="0">
                <a:pos x="860544558" y="510539576"/>
              </a:cxn>
              <a:cxn ang="0">
                <a:pos x="847973653" y="411984249"/>
              </a:cxn>
              <a:cxn ang="0">
                <a:pos x="809689466" y="480743920"/>
              </a:cxn>
              <a:cxn ang="0">
                <a:pos x="989683956" y="460688890"/>
              </a:cxn>
              <a:cxn ang="0">
                <a:pos x="963969917" y="520853224"/>
              </a:cxn>
              <a:cxn ang="0">
                <a:pos x="934257076" y="524291358"/>
              </a:cxn>
              <a:cxn ang="0">
                <a:pos x="910828932" y="526010426"/>
              </a:cxn>
              <a:cxn ang="0">
                <a:pos x="909685985" y="477305785"/>
              </a:cxn>
              <a:cxn ang="0">
                <a:pos x="888543734" y="451520530"/>
              </a:cxn>
              <a:cxn ang="0">
                <a:pos x="945685034" y="395367353"/>
              </a:cxn>
              <a:cxn ang="0">
                <a:pos x="990255429" y="517415089"/>
              </a:cxn>
              <a:cxn ang="0">
                <a:pos x="992540567" y="400524556"/>
              </a:cxn>
              <a:cxn ang="0">
                <a:pos x="969684652" y="451520530"/>
              </a:cxn>
              <a:cxn ang="0">
                <a:pos x="923971310" y="405107979"/>
              </a:cxn>
              <a:cxn ang="0">
                <a:pos x="1087966810" y="450947507"/>
              </a:cxn>
              <a:cxn ang="0">
                <a:pos x="1177106844" y="448656174"/>
              </a:cxn>
              <a:cxn ang="0">
                <a:pos x="1137107481" y="467564403"/>
              </a:cxn>
              <a:cxn ang="0">
                <a:pos x="1105108746" y="530594606"/>
              </a:cxn>
              <a:cxn ang="0">
                <a:pos x="1089680474" y="467564403"/>
              </a:cxn>
              <a:cxn ang="0">
                <a:pos x="1074823676" y="471575560"/>
              </a:cxn>
              <a:cxn ang="0">
                <a:pos x="1044539362" y="397086421"/>
              </a:cxn>
              <a:cxn ang="0">
                <a:pos x="1153678700" y="485900365"/>
              </a:cxn>
              <a:cxn ang="0">
                <a:pos x="1089109001" y="524864381"/>
              </a:cxn>
              <a:cxn ang="0">
                <a:pos x="225707076" y="328899772"/>
              </a:cxn>
              <a:cxn ang="0">
                <a:pos x="403987901" y="334056974"/>
              </a:cxn>
              <a:cxn ang="0">
                <a:pos x="367988852" y="279049086"/>
              </a:cxn>
              <a:cxn ang="0">
                <a:pos x="742833873" y="154136238"/>
              </a:cxn>
              <a:cxn ang="0">
                <a:pos x="642265881" y="291081801"/>
              </a:cxn>
              <a:cxn ang="0">
                <a:pos x="818831530" y="104285552"/>
              </a:cxn>
              <a:cxn ang="0">
                <a:pos x="754834060" y="304833584"/>
              </a:cxn>
              <a:cxn ang="0">
                <a:pos x="1222819431" y="167314998"/>
              </a:cxn>
              <a:cxn ang="0">
                <a:pos x="1034825068" y="167314998"/>
              </a:cxn>
              <a:cxn ang="0">
                <a:pos x="1079395464" y="25784498"/>
              </a:cxn>
            </a:cxnLst>
            <a:rect l="0" t="0" r="0" b="0"/>
            <a:pathLst>
              <a:path w="2140" h="971">
                <a:moveTo>
                  <a:pt x="2" y="614"/>
                </a:moveTo>
                <a:lnTo>
                  <a:pt x="2132" y="614"/>
                </a:lnTo>
                <a:lnTo>
                  <a:pt x="2132" y="971"/>
                </a:lnTo>
                <a:lnTo>
                  <a:pt x="2" y="971"/>
                </a:lnTo>
                <a:lnTo>
                  <a:pt x="2" y="614"/>
                </a:lnTo>
                <a:close/>
                <a:moveTo>
                  <a:pt x="119" y="809"/>
                </a:moveTo>
                <a:lnTo>
                  <a:pt x="119" y="792"/>
                </a:lnTo>
                <a:lnTo>
                  <a:pt x="261" y="792"/>
                </a:lnTo>
                <a:lnTo>
                  <a:pt x="261" y="809"/>
                </a:lnTo>
                <a:cubicBezTo>
                  <a:pt x="250" y="836"/>
                  <a:pt x="234" y="859"/>
                  <a:pt x="210" y="879"/>
                </a:cubicBezTo>
                <a:cubicBezTo>
                  <a:pt x="232" y="892"/>
                  <a:pt x="258" y="902"/>
                  <a:pt x="288" y="908"/>
                </a:cubicBezTo>
                <a:cubicBezTo>
                  <a:pt x="283" y="915"/>
                  <a:pt x="277" y="922"/>
                  <a:pt x="273" y="928"/>
                </a:cubicBezTo>
                <a:cubicBezTo>
                  <a:pt x="242" y="920"/>
                  <a:pt x="215" y="907"/>
                  <a:pt x="193" y="892"/>
                </a:cubicBezTo>
                <a:cubicBezTo>
                  <a:pt x="170" y="908"/>
                  <a:pt x="141" y="921"/>
                  <a:pt x="107" y="931"/>
                </a:cubicBezTo>
                <a:cubicBezTo>
                  <a:pt x="102" y="924"/>
                  <a:pt x="98" y="918"/>
                  <a:pt x="93" y="912"/>
                </a:cubicBezTo>
                <a:cubicBezTo>
                  <a:pt x="127" y="904"/>
                  <a:pt x="155" y="892"/>
                  <a:pt x="177" y="878"/>
                </a:cubicBezTo>
                <a:cubicBezTo>
                  <a:pt x="157" y="859"/>
                  <a:pt x="142" y="836"/>
                  <a:pt x="133" y="809"/>
                </a:cubicBezTo>
                <a:lnTo>
                  <a:pt x="119" y="809"/>
                </a:lnTo>
                <a:close/>
                <a:moveTo>
                  <a:pt x="229" y="710"/>
                </a:moveTo>
                <a:lnTo>
                  <a:pt x="162" y="710"/>
                </a:lnTo>
                <a:lnTo>
                  <a:pt x="162" y="721"/>
                </a:lnTo>
                <a:cubicBezTo>
                  <a:pt x="162" y="749"/>
                  <a:pt x="148" y="771"/>
                  <a:pt x="119" y="787"/>
                </a:cubicBezTo>
                <a:cubicBezTo>
                  <a:pt x="115" y="781"/>
                  <a:pt x="110" y="776"/>
                  <a:pt x="105" y="771"/>
                </a:cubicBezTo>
                <a:cubicBezTo>
                  <a:pt x="130" y="759"/>
                  <a:pt x="143" y="741"/>
                  <a:pt x="143" y="719"/>
                </a:cubicBezTo>
                <a:lnTo>
                  <a:pt x="143" y="692"/>
                </a:lnTo>
                <a:lnTo>
                  <a:pt x="249" y="692"/>
                </a:lnTo>
                <a:lnTo>
                  <a:pt x="249" y="743"/>
                </a:lnTo>
                <a:cubicBezTo>
                  <a:pt x="249" y="750"/>
                  <a:pt x="252" y="754"/>
                  <a:pt x="260" y="754"/>
                </a:cubicBezTo>
                <a:lnTo>
                  <a:pt x="288" y="754"/>
                </a:lnTo>
                <a:cubicBezTo>
                  <a:pt x="288" y="761"/>
                  <a:pt x="287" y="767"/>
                  <a:pt x="286" y="773"/>
                </a:cubicBezTo>
                <a:lnTo>
                  <a:pt x="254" y="773"/>
                </a:lnTo>
                <a:cubicBezTo>
                  <a:pt x="237" y="773"/>
                  <a:pt x="229" y="764"/>
                  <a:pt x="229" y="747"/>
                </a:cubicBezTo>
                <a:lnTo>
                  <a:pt x="229" y="710"/>
                </a:lnTo>
                <a:close/>
                <a:moveTo>
                  <a:pt x="238" y="809"/>
                </a:moveTo>
                <a:lnTo>
                  <a:pt x="152" y="809"/>
                </a:lnTo>
                <a:cubicBezTo>
                  <a:pt x="161" y="832"/>
                  <a:pt x="175" y="851"/>
                  <a:pt x="194" y="867"/>
                </a:cubicBezTo>
                <a:cubicBezTo>
                  <a:pt x="214" y="851"/>
                  <a:pt x="229" y="831"/>
                  <a:pt x="238" y="809"/>
                </a:cubicBezTo>
                <a:close/>
                <a:moveTo>
                  <a:pt x="73" y="820"/>
                </a:moveTo>
                <a:cubicBezTo>
                  <a:pt x="80" y="823"/>
                  <a:pt x="86" y="826"/>
                  <a:pt x="93" y="829"/>
                </a:cubicBezTo>
                <a:cubicBezTo>
                  <a:pt x="80" y="867"/>
                  <a:pt x="69" y="900"/>
                  <a:pt x="61" y="927"/>
                </a:cubicBezTo>
                <a:lnTo>
                  <a:pt x="39" y="920"/>
                </a:lnTo>
                <a:cubicBezTo>
                  <a:pt x="50" y="891"/>
                  <a:pt x="61" y="858"/>
                  <a:pt x="73" y="820"/>
                </a:cubicBezTo>
                <a:close/>
                <a:moveTo>
                  <a:pt x="48" y="748"/>
                </a:moveTo>
                <a:cubicBezTo>
                  <a:pt x="60" y="757"/>
                  <a:pt x="75" y="768"/>
                  <a:pt x="93" y="783"/>
                </a:cubicBezTo>
                <a:cubicBezTo>
                  <a:pt x="88" y="789"/>
                  <a:pt x="83" y="795"/>
                  <a:pt x="79" y="800"/>
                </a:cubicBezTo>
                <a:cubicBezTo>
                  <a:pt x="59" y="782"/>
                  <a:pt x="45" y="770"/>
                  <a:pt x="35" y="763"/>
                </a:cubicBezTo>
                <a:lnTo>
                  <a:pt x="48" y="748"/>
                </a:lnTo>
                <a:close/>
                <a:moveTo>
                  <a:pt x="58" y="683"/>
                </a:moveTo>
                <a:cubicBezTo>
                  <a:pt x="74" y="696"/>
                  <a:pt x="89" y="708"/>
                  <a:pt x="102" y="719"/>
                </a:cubicBezTo>
                <a:cubicBezTo>
                  <a:pt x="97" y="725"/>
                  <a:pt x="92" y="731"/>
                  <a:pt x="87" y="735"/>
                </a:cubicBezTo>
                <a:cubicBezTo>
                  <a:pt x="73" y="722"/>
                  <a:pt x="59" y="709"/>
                  <a:pt x="45" y="697"/>
                </a:cubicBezTo>
                <a:lnTo>
                  <a:pt x="58" y="683"/>
                </a:lnTo>
                <a:close/>
                <a:moveTo>
                  <a:pt x="367" y="928"/>
                </a:moveTo>
                <a:lnTo>
                  <a:pt x="347" y="928"/>
                </a:lnTo>
                <a:lnTo>
                  <a:pt x="347" y="797"/>
                </a:lnTo>
                <a:cubicBezTo>
                  <a:pt x="335" y="811"/>
                  <a:pt x="321" y="825"/>
                  <a:pt x="307" y="838"/>
                </a:cubicBezTo>
                <a:cubicBezTo>
                  <a:pt x="303" y="832"/>
                  <a:pt x="299" y="826"/>
                  <a:pt x="294" y="820"/>
                </a:cubicBezTo>
                <a:cubicBezTo>
                  <a:pt x="327" y="792"/>
                  <a:pt x="352" y="762"/>
                  <a:pt x="371" y="729"/>
                </a:cubicBezTo>
                <a:lnTo>
                  <a:pt x="301" y="729"/>
                </a:lnTo>
                <a:lnTo>
                  <a:pt x="301" y="710"/>
                </a:lnTo>
                <a:lnTo>
                  <a:pt x="380" y="710"/>
                </a:lnTo>
                <a:cubicBezTo>
                  <a:pt x="385" y="700"/>
                  <a:pt x="389" y="689"/>
                  <a:pt x="393" y="678"/>
                </a:cubicBezTo>
                <a:lnTo>
                  <a:pt x="414" y="682"/>
                </a:lnTo>
                <a:cubicBezTo>
                  <a:pt x="410" y="692"/>
                  <a:pt x="407" y="701"/>
                  <a:pt x="403" y="710"/>
                </a:cubicBezTo>
                <a:lnTo>
                  <a:pt x="546" y="710"/>
                </a:lnTo>
                <a:lnTo>
                  <a:pt x="546" y="729"/>
                </a:lnTo>
                <a:lnTo>
                  <a:pt x="394" y="729"/>
                </a:lnTo>
                <a:cubicBezTo>
                  <a:pt x="388" y="739"/>
                  <a:pt x="383" y="749"/>
                  <a:pt x="376" y="758"/>
                </a:cubicBezTo>
                <a:lnTo>
                  <a:pt x="515" y="758"/>
                </a:lnTo>
                <a:lnTo>
                  <a:pt x="515" y="894"/>
                </a:lnTo>
                <a:cubicBezTo>
                  <a:pt x="515" y="915"/>
                  <a:pt x="505" y="925"/>
                  <a:pt x="485" y="925"/>
                </a:cubicBezTo>
                <a:cubicBezTo>
                  <a:pt x="476" y="925"/>
                  <a:pt x="462" y="925"/>
                  <a:pt x="444" y="925"/>
                </a:cubicBezTo>
                <a:cubicBezTo>
                  <a:pt x="443" y="920"/>
                  <a:pt x="442" y="913"/>
                  <a:pt x="440" y="904"/>
                </a:cubicBezTo>
                <a:cubicBezTo>
                  <a:pt x="456" y="906"/>
                  <a:pt x="468" y="906"/>
                  <a:pt x="478" y="906"/>
                </a:cubicBezTo>
                <a:cubicBezTo>
                  <a:pt x="489" y="906"/>
                  <a:pt x="495" y="901"/>
                  <a:pt x="495" y="889"/>
                </a:cubicBezTo>
                <a:lnTo>
                  <a:pt x="495" y="871"/>
                </a:lnTo>
                <a:lnTo>
                  <a:pt x="367" y="871"/>
                </a:lnTo>
                <a:lnTo>
                  <a:pt x="367" y="928"/>
                </a:lnTo>
                <a:close/>
                <a:moveTo>
                  <a:pt x="367" y="854"/>
                </a:moveTo>
                <a:lnTo>
                  <a:pt x="495" y="854"/>
                </a:lnTo>
                <a:lnTo>
                  <a:pt x="495" y="823"/>
                </a:lnTo>
                <a:lnTo>
                  <a:pt x="367" y="823"/>
                </a:lnTo>
                <a:lnTo>
                  <a:pt x="367" y="854"/>
                </a:lnTo>
                <a:close/>
                <a:moveTo>
                  <a:pt x="495" y="776"/>
                </a:moveTo>
                <a:lnTo>
                  <a:pt x="367" y="776"/>
                </a:lnTo>
                <a:lnTo>
                  <a:pt x="367" y="806"/>
                </a:lnTo>
                <a:lnTo>
                  <a:pt x="495" y="806"/>
                </a:lnTo>
                <a:lnTo>
                  <a:pt x="495" y="776"/>
                </a:lnTo>
                <a:close/>
                <a:moveTo>
                  <a:pt x="681" y="895"/>
                </a:moveTo>
                <a:lnTo>
                  <a:pt x="577" y="895"/>
                </a:lnTo>
                <a:lnTo>
                  <a:pt x="577" y="699"/>
                </a:lnTo>
                <a:lnTo>
                  <a:pt x="602" y="699"/>
                </a:lnTo>
                <a:lnTo>
                  <a:pt x="602" y="873"/>
                </a:lnTo>
                <a:lnTo>
                  <a:pt x="681" y="873"/>
                </a:lnTo>
                <a:lnTo>
                  <a:pt x="681" y="895"/>
                </a:lnTo>
                <a:close/>
                <a:moveTo>
                  <a:pt x="688" y="799"/>
                </a:moveTo>
                <a:cubicBezTo>
                  <a:pt x="688" y="768"/>
                  <a:pt x="697" y="742"/>
                  <a:pt x="714" y="724"/>
                </a:cubicBezTo>
                <a:cubicBezTo>
                  <a:pt x="731" y="705"/>
                  <a:pt x="754" y="695"/>
                  <a:pt x="784" y="695"/>
                </a:cubicBezTo>
                <a:cubicBezTo>
                  <a:pt x="811" y="695"/>
                  <a:pt x="833" y="705"/>
                  <a:pt x="850" y="723"/>
                </a:cubicBezTo>
                <a:cubicBezTo>
                  <a:pt x="866" y="741"/>
                  <a:pt x="875" y="765"/>
                  <a:pt x="875" y="795"/>
                </a:cubicBezTo>
                <a:cubicBezTo>
                  <a:pt x="875" y="826"/>
                  <a:pt x="866" y="852"/>
                  <a:pt x="849" y="870"/>
                </a:cubicBezTo>
                <a:cubicBezTo>
                  <a:pt x="832" y="889"/>
                  <a:pt x="809" y="899"/>
                  <a:pt x="780" y="899"/>
                </a:cubicBezTo>
                <a:cubicBezTo>
                  <a:pt x="752" y="899"/>
                  <a:pt x="730" y="889"/>
                  <a:pt x="713" y="871"/>
                </a:cubicBezTo>
                <a:cubicBezTo>
                  <a:pt x="696" y="853"/>
                  <a:pt x="688" y="829"/>
                  <a:pt x="688" y="799"/>
                </a:cubicBezTo>
                <a:close/>
                <a:moveTo>
                  <a:pt x="715" y="797"/>
                </a:moveTo>
                <a:cubicBezTo>
                  <a:pt x="715" y="821"/>
                  <a:pt x="721" y="840"/>
                  <a:pt x="733" y="854"/>
                </a:cubicBezTo>
                <a:cubicBezTo>
                  <a:pt x="745" y="869"/>
                  <a:pt x="761" y="876"/>
                  <a:pt x="780" y="876"/>
                </a:cubicBezTo>
                <a:cubicBezTo>
                  <a:pt x="801" y="876"/>
                  <a:pt x="818" y="869"/>
                  <a:pt x="830" y="855"/>
                </a:cubicBezTo>
                <a:cubicBezTo>
                  <a:pt x="842" y="842"/>
                  <a:pt x="848" y="822"/>
                  <a:pt x="848" y="798"/>
                </a:cubicBezTo>
                <a:cubicBezTo>
                  <a:pt x="848" y="772"/>
                  <a:pt x="842" y="753"/>
                  <a:pt x="830" y="739"/>
                </a:cubicBezTo>
                <a:cubicBezTo>
                  <a:pt x="818" y="725"/>
                  <a:pt x="802" y="718"/>
                  <a:pt x="782" y="718"/>
                </a:cubicBezTo>
                <a:cubicBezTo>
                  <a:pt x="762" y="718"/>
                  <a:pt x="746" y="726"/>
                  <a:pt x="733" y="740"/>
                </a:cubicBezTo>
                <a:cubicBezTo>
                  <a:pt x="721" y="755"/>
                  <a:pt x="715" y="774"/>
                  <a:pt x="715" y="797"/>
                </a:cubicBezTo>
                <a:close/>
                <a:moveTo>
                  <a:pt x="1061" y="882"/>
                </a:moveTo>
                <a:cubicBezTo>
                  <a:pt x="1041" y="893"/>
                  <a:pt x="1019" y="899"/>
                  <a:pt x="995" y="899"/>
                </a:cubicBezTo>
                <a:cubicBezTo>
                  <a:pt x="966" y="899"/>
                  <a:pt x="943" y="890"/>
                  <a:pt x="926" y="872"/>
                </a:cubicBezTo>
                <a:cubicBezTo>
                  <a:pt x="909" y="854"/>
                  <a:pt x="900" y="830"/>
                  <a:pt x="900" y="800"/>
                </a:cubicBezTo>
                <a:cubicBezTo>
                  <a:pt x="900" y="769"/>
                  <a:pt x="909" y="744"/>
                  <a:pt x="929" y="725"/>
                </a:cubicBezTo>
                <a:cubicBezTo>
                  <a:pt x="948" y="705"/>
                  <a:pt x="972" y="695"/>
                  <a:pt x="1002" y="695"/>
                </a:cubicBezTo>
                <a:cubicBezTo>
                  <a:pt x="1024" y="695"/>
                  <a:pt x="1042" y="699"/>
                  <a:pt x="1056" y="706"/>
                </a:cubicBezTo>
                <a:lnTo>
                  <a:pt x="1056" y="733"/>
                </a:lnTo>
                <a:cubicBezTo>
                  <a:pt x="1041" y="723"/>
                  <a:pt x="1022" y="718"/>
                  <a:pt x="1000" y="718"/>
                </a:cubicBezTo>
                <a:cubicBezTo>
                  <a:pt x="979" y="718"/>
                  <a:pt x="961" y="725"/>
                  <a:pt x="947" y="740"/>
                </a:cubicBezTo>
                <a:cubicBezTo>
                  <a:pt x="933" y="755"/>
                  <a:pt x="926" y="774"/>
                  <a:pt x="926" y="798"/>
                </a:cubicBezTo>
                <a:cubicBezTo>
                  <a:pt x="926" y="823"/>
                  <a:pt x="933" y="842"/>
                  <a:pt x="946" y="855"/>
                </a:cubicBezTo>
                <a:cubicBezTo>
                  <a:pt x="958" y="869"/>
                  <a:pt x="976" y="876"/>
                  <a:pt x="997" y="876"/>
                </a:cubicBezTo>
                <a:cubicBezTo>
                  <a:pt x="1012" y="876"/>
                  <a:pt x="1025" y="873"/>
                  <a:pt x="1036" y="867"/>
                </a:cubicBezTo>
                <a:lnTo>
                  <a:pt x="1036" y="814"/>
                </a:lnTo>
                <a:lnTo>
                  <a:pt x="993" y="814"/>
                </a:lnTo>
                <a:lnTo>
                  <a:pt x="993" y="792"/>
                </a:lnTo>
                <a:lnTo>
                  <a:pt x="1061" y="792"/>
                </a:lnTo>
                <a:lnTo>
                  <a:pt x="1061" y="882"/>
                </a:lnTo>
                <a:close/>
                <a:moveTo>
                  <a:pt x="1093" y="799"/>
                </a:moveTo>
                <a:cubicBezTo>
                  <a:pt x="1093" y="768"/>
                  <a:pt x="1102" y="742"/>
                  <a:pt x="1119" y="724"/>
                </a:cubicBezTo>
                <a:cubicBezTo>
                  <a:pt x="1136" y="705"/>
                  <a:pt x="1159" y="695"/>
                  <a:pt x="1189" y="695"/>
                </a:cubicBezTo>
                <a:cubicBezTo>
                  <a:pt x="1216" y="695"/>
                  <a:pt x="1238" y="705"/>
                  <a:pt x="1255" y="723"/>
                </a:cubicBezTo>
                <a:cubicBezTo>
                  <a:pt x="1271" y="741"/>
                  <a:pt x="1280" y="765"/>
                  <a:pt x="1280" y="795"/>
                </a:cubicBezTo>
                <a:cubicBezTo>
                  <a:pt x="1280" y="826"/>
                  <a:pt x="1271" y="852"/>
                  <a:pt x="1254" y="870"/>
                </a:cubicBezTo>
                <a:cubicBezTo>
                  <a:pt x="1237" y="889"/>
                  <a:pt x="1214" y="899"/>
                  <a:pt x="1185" y="899"/>
                </a:cubicBezTo>
                <a:cubicBezTo>
                  <a:pt x="1158" y="899"/>
                  <a:pt x="1135" y="889"/>
                  <a:pt x="1118" y="871"/>
                </a:cubicBezTo>
                <a:cubicBezTo>
                  <a:pt x="1101" y="853"/>
                  <a:pt x="1093" y="829"/>
                  <a:pt x="1093" y="799"/>
                </a:cubicBezTo>
                <a:close/>
                <a:moveTo>
                  <a:pt x="1120" y="797"/>
                </a:moveTo>
                <a:cubicBezTo>
                  <a:pt x="1120" y="821"/>
                  <a:pt x="1126" y="840"/>
                  <a:pt x="1138" y="854"/>
                </a:cubicBezTo>
                <a:cubicBezTo>
                  <a:pt x="1150" y="869"/>
                  <a:pt x="1166" y="876"/>
                  <a:pt x="1185" y="876"/>
                </a:cubicBezTo>
                <a:cubicBezTo>
                  <a:pt x="1206" y="876"/>
                  <a:pt x="1223" y="869"/>
                  <a:pt x="1235" y="855"/>
                </a:cubicBezTo>
                <a:cubicBezTo>
                  <a:pt x="1247" y="842"/>
                  <a:pt x="1253" y="822"/>
                  <a:pt x="1253" y="798"/>
                </a:cubicBezTo>
                <a:cubicBezTo>
                  <a:pt x="1253" y="772"/>
                  <a:pt x="1247" y="753"/>
                  <a:pt x="1235" y="739"/>
                </a:cubicBezTo>
                <a:cubicBezTo>
                  <a:pt x="1224" y="725"/>
                  <a:pt x="1208" y="718"/>
                  <a:pt x="1187" y="718"/>
                </a:cubicBezTo>
                <a:cubicBezTo>
                  <a:pt x="1167" y="718"/>
                  <a:pt x="1151" y="726"/>
                  <a:pt x="1138" y="740"/>
                </a:cubicBezTo>
                <a:cubicBezTo>
                  <a:pt x="1126" y="755"/>
                  <a:pt x="1120" y="774"/>
                  <a:pt x="1120" y="797"/>
                </a:cubicBezTo>
                <a:close/>
                <a:moveTo>
                  <a:pt x="1325" y="757"/>
                </a:moveTo>
                <a:lnTo>
                  <a:pt x="1437" y="757"/>
                </a:lnTo>
                <a:lnTo>
                  <a:pt x="1437" y="857"/>
                </a:lnTo>
                <a:lnTo>
                  <a:pt x="1345" y="857"/>
                </a:lnTo>
                <a:lnTo>
                  <a:pt x="1345" y="875"/>
                </a:lnTo>
                <a:lnTo>
                  <a:pt x="1325" y="875"/>
                </a:lnTo>
                <a:lnTo>
                  <a:pt x="1325" y="757"/>
                </a:lnTo>
                <a:close/>
                <a:moveTo>
                  <a:pt x="1297" y="700"/>
                </a:moveTo>
                <a:lnTo>
                  <a:pt x="1548" y="700"/>
                </a:lnTo>
                <a:lnTo>
                  <a:pt x="1548" y="719"/>
                </a:lnTo>
                <a:lnTo>
                  <a:pt x="1506" y="719"/>
                </a:lnTo>
                <a:lnTo>
                  <a:pt x="1506" y="891"/>
                </a:lnTo>
                <a:cubicBezTo>
                  <a:pt x="1506" y="914"/>
                  <a:pt x="1495" y="925"/>
                  <a:pt x="1472" y="926"/>
                </a:cubicBezTo>
                <a:cubicBezTo>
                  <a:pt x="1456" y="926"/>
                  <a:pt x="1441" y="925"/>
                  <a:pt x="1426" y="925"/>
                </a:cubicBezTo>
                <a:cubicBezTo>
                  <a:pt x="1425" y="918"/>
                  <a:pt x="1424" y="910"/>
                  <a:pt x="1422" y="902"/>
                </a:cubicBezTo>
                <a:cubicBezTo>
                  <a:pt x="1441" y="904"/>
                  <a:pt x="1455" y="904"/>
                  <a:pt x="1465" y="904"/>
                </a:cubicBezTo>
                <a:cubicBezTo>
                  <a:pt x="1478" y="904"/>
                  <a:pt x="1484" y="897"/>
                  <a:pt x="1484" y="884"/>
                </a:cubicBezTo>
                <a:lnTo>
                  <a:pt x="1484" y="719"/>
                </a:lnTo>
                <a:lnTo>
                  <a:pt x="1297" y="719"/>
                </a:lnTo>
                <a:lnTo>
                  <a:pt x="1297" y="700"/>
                </a:lnTo>
                <a:close/>
                <a:moveTo>
                  <a:pt x="1417" y="775"/>
                </a:moveTo>
                <a:lnTo>
                  <a:pt x="1345" y="775"/>
                </a:lnTo>
                <a:lnTo>
                  <a:pt x="1345" y="839"/>
                </a:lnTo>
                <a:lnTo>
                  <a:pt x="1417" y="839"/>
                </a:lnTo>
                <a:lnTo>
                  <a:pt x="1417" y="775"/>
                </a:lnTo>
                <a:close/>
                <a:moveTo>
                  <a:pt x="1655" y="690"/>
                </a:moveTo>
                <a:lnTo>
                  <a:pt x="1713" y="690"/>
                </a:lnTo>
                <a:lnTo>
                  <a:pt x="1713" y="788"/>
                </a:lnTo>
                <a:lnTo>
                  <a:pt x="1732" y="788"/>
                </a:lnTo>
                <a:lnTo>
                  <a:pt x="1732" y="804"/>
                </a:lnTo>
                <a:lnTo>
                  <a:pt x="1713" y="804"/>
                </a:lnTo>
                <a:lnTo>
                  <a:pt x="1713" y="901"/>
                </a:lnTo>
                <a:cubicBezTo>
                  <a:pt x="1713" y="917"/>
                  <a:pt x="1706" y="925"/>
                  <a:pt x="1692" y="925"/>
                </a:cubicBezTo>
                <a:cubicBezTo>
                  <a:pt x="1686" y="925"/>
                  <a:pt x="1679" y="925"/>
                  <a:pt x="1671" y="924"/>
                </a:cubicBezTo>
                <a:cubicBezTo>
                  <a:pt x="1670" y="918"/>
                  <a:pt x="1669" y="912"/>
                  <a:pt x="1668" y="907"/>
                </a:cubicBezTo>
                <a:cubicBezTo>
                  <a:pt x="1675" y="908"/>
                  <a:pt x="1681" y="908"/>
                  <a:pt x="1687" y="909"/>
                </a:cubicBezTo>
                <a:cubicBezTo>
                  <a:pt x="1694" y="909"/>
                  <a:pt x="1697" y="905"/>
                  <a:pt x="1697" y="897"/>
                </a:cubicBezTo>
                <a:lnTo>
                  <a:pt x="1697" y="804"/>
                </a:lnTo>
                <a:lnTo>
                  <a:pt x="1671" y="804"/>
                </a:lnTo>
                <a:lnTo>
                  <a:pt x="1671" y="830"/>
                </a:lnTo>
                <a:cubicBezTo>
                  <a:pt x="1671" y="872"/>
                  <a:pt x="1664" y="905"/>
                  <a:pt x="1648" y="929"/>
                </a:cubicBezTo>
                <a:cubicBezTo>
                  <a:pt x="1643" y="923"/>
                  <a:pt x="1639" y="919"/>
                  <a:pt x="1635" y="915"/>
                </a:cubicBezTo>
                <a:cubicBezTo>
                  <a:pt x="1648" y="895"/>
                  <a:pt x="1655" y="867"/>
                  <a:pt x="1655" y="830"/>
                </a:cubicBezTo>
                <a:lnTo>
                  <a:pt x="1655" y="804"/>
                </a:lnTo>
                <a:lnTo>
                  <a:pt x="1634" y="804"/>
                </a:lnTo>
                <a:lnTo>
                  <a:pt x="1634" y="894"/>
                </a:lnTo>
                <a:cubicBezTo>
                  <a:pt x="1634" y="910"/>
                  <a:pt x="1627" y="919"/>
                  <a:pt x="1613" y="919"/>
                </a:cubicBezTo>
                <a:cubicBezTo>
                  <a:pt x="1607" y="919"/>
                  <a:pt x="1601" y="918"/>
                  <a:pt x="1594" y="918"/>
                </a:cubicBezTo>
                <a:cubicBezTo>
                  <a:pt x="1593" y="912"/>
                  <a:pt x="1592" y="906"/>
                  <a:pt x="1591" y="900"/>
                </a:cubicBezTo>
                <a:cubicBezTo>
                  <a:pt x="1598" y="902"/>
                  <a:pt x="1604" y="902"/>
                  <a:pt x="1608" y="902"/>
                </a:cubicBezTo>
                <a:cubicBezTo>
                  <a:pt x="1614" y="902"/>
                  <a:pt x="1617" y="899"/>
                  <a:pt x="1617" y="891"/>
                </a:cubicBezTo>
                <a:lnTo>
                  <a:pt x="1617" y="804"/>
                </a:lnTo>
                <a:lnTo>
                  <a:pt x="1592" y="804"/>
                </a:lnTo>
                <a:lnTo>
                  <a:pt x="1592" y="833"/>
                </a:lnTo>
                <a:cubicBezTo>
                  <a:pt x="1592" y="872"/>
                  <a:pt x="1584" y="904"/>
                  <a:pt x="1568" y="929"/>
                </a:cubicBezTo>
                <a:cubicBezTo>
                  <a:pt x="1563" y="923"/>
                  <a:pt x="1559" y="918"/>
                  <a:pt x="1555" y="915"/>
                </a:cubicBezTo>
                <a:cubicBezTo>
                  <a:pt x="1569" y="893"/>
                  <a:pt x="1576" y="865"/>
                  <a:pt x="1576" y="829"/>
                </a:cubicBezTo>
                <a:lnTo>
                  <a:pt x="1576" y="804"/>
                </a:lnTo>
                <a:lnTo>
                  <a:pt x="1555" y="804"/>
                </a:lnTo>
                <a:lnTo>
                  <a:pt x="1555" y="788"/>
                </a:lnTo>
                <a:lnTo>
                  <a:pt x="1576" y="788"/>
                </a:lnTo>
                <a:lnTo>
                  <a:pt x="1576" y="691"/>
                </a:lnTo>
                <a:lnTo>
                  <a:pt x="1634" y="691"/>
                </a:lnTo>
                <a:lnTo>
                  <a:pt x="1634" y="788"/>
                </a:lnTo>
                <a:lnTo>
                  <a:pt x="1655" y="788"/>
                </a:lnTo>
                <a:lnTo>
                  <a:pt x="1655" y="690"/>
                </a:lnTo>
                <a:close/>
                <a:moveTo>
                  <a:pt x="1776" y="680"/>
                </a:moveTo>
                <a:lnTo>
                  <a:pt x="1795" y="680"/>
                </a:lnTo>
                <a:lnTo>
                  <a:pt x="1795" y="898"/>
                </a:lnTo>
                <a:cubicBezTo>
                  <a:pt x="1795" y="916"/>
                  <a:pt x="1787" y="925"/>
                  <a:pt x="1771" y="925"/>
                </a:cubicBezTo>
                <a:cubicBezTo>
                  <a:pt x="1761" y="925"/>
                  <a:pt x="1750" y="925"/>
                  <a:pt x="1737" y="925"/>
                </a:cubicBezTo>
                <a:cubicBezTo>
                  <a:pt x="1736" y="918"/>
                  <a:pt x="1735" y="911"/>
                  <a:pt x="1733" y="903"/>
                </a:cubicBezTo>
                <a:cubicBezTo>
                  <a:pt x="1746" y="905"/>
                  <a:pt x="1755" y="905"/>
                  <a:pt x="1763" y="905"/>
                </a:cubicBezTo>
                <a:cubicBezTo>
                  <a:pt x="1772" y="906"/>
                  <a:pt x="1776" y="901"/>
                  <a:pt x="1776" y="892"/>
                </a:cubicBezTo>
                <a:lnTo>
                  <a:pt x="1776" y="680"/>
                </a:lnTo>
                <a:close/>
                <a:moveTo>
                  <a:pt x="1755" y="869"/>
                </a:moveTo>
                <a:lnTo>
                  <a:pt x="1737" y="869"/>
                </a:lnTo>
                <a:lnTo>
                  <a:pt x="1737" y="699"/>
                </a:lnTo>
                <a:lnTo>
                  <a:pt x="1755" y="699"/>
                </a:lnTo>
                <a:lnTo>
                  <a:pt x="1755" y="869"/>
                </a:lnTo>
                <a:close/>
                <a:moveTo>
                  <a:pt x="1697" y="706"/>
                </a:moveTo>
                <a:lnTo>
                  <a:pt x="1671" y="706"/>
                </a:lnTo>
                <a:lnTo>
                  <a:pt x="1671" y="788"/>
                </a:lnTo>
                <a:lnTo>
                  <a:pt x="1697" y="788"/>
                </a:lnTo>
                <a:lnTo>
                  <a:pt x="1697" y="706"/>
                </a:lnTo>
                <a:close/>
                <a:moveTo>
                  <a:pt x="1617" y="707"/>
                </a:moveTo>
                <a:lnTo>
                  <a:pt x="1592" y="707"/>
                </a:lnTo>
                <a:lnTo>
                  <a:pt x="1592" y="788"/>
                </a:lnTo>
                <a:lnTo>
                  <a:pt x="1617" y="788"/>
                </a:lnTo>
                <a:lnTo>
                  <a:pt x="1617" y="707"/>
                </a:lnTo>
                <a:close/>
                <a:moveTo>
                  <a:pt x="1907" y="816"/>
                </a:moveTo>
                <a:lnTo>
                  <a:pt x="1970" y="816"/>
                </a:lnTo>
                <a:lnTo>
                  <a:pt x="1970" y="784"/>
                </a:lnTo>
                <a:lnTo>
                  <a:pt x="1923" y="784"/>
                </a:lnTo>
                <a:lnTo>
                  <a:pt x="1923" y="772"/>
                </a:lnTo>
                <a:cubicBezTo>
                  <a:pt x="1917" y="777"/>
                  <a:pt x="1911" y="782"/>
                  <a:pt x="1904" y="787"/>
                </a:cubicBezTo>
                <a:cubicBezTo>
                  <a:pt x="1901" y="781"/>
                  <a:pt x="1897" y="776"/>
                  <a:pt x="1892" y="770"/>
                </a:cubicBezTo>
                <a:cubicBezTo>
                  <a:pt x="1928" y="746"/>
                  <a:pt x="1954" y="717"/>
                  <a:pt x="1973" y="684"/>
                </a:cubicBezTo>
                <a:lnTo>
                  <a:pt x="1993" y="684"/>
                </a:lnTo>
                <a:lnTo>
                  <a:pt x="1990" y="692"/>
                </a:lnTo>
                <a:cubicBezTo>
                  <a:pt x="2008" y="722"/>
                  <a:pt x="2035" y="746"/>
                  <a:pt x="2071" y="763"/>
                </a:cubicBezTo>
                <a:cubicBezTo>
                  <a:pt x="2066" y="771"/>
                  <a:pt x="2063" y="778"/>
                  <a:pt x="2060" y="783"/>
                </a:cubicBezTo>
                <a:cubicBezTo>
                  <a:pt x="2025" y="763"/>
                  <a:pt x="1999" y="739"/>
                  <a:pt x="1980" y="709"/>
                </a:cubicBezTo>
                <a:cubicBezTo>
                  <a:pt x="1965" y="731"/>
                  <a:pt x="1948" y="750"/>
                  <a:pt x="1929" y="767"/>
                </a:cubicBezTo>
                <a:lnTo>
                  <a:pt x="2033" y="767"/>
                </a:lnTo>
                <a:lnTo>
                  <a:pt x="2033" y="784"/>
                </a:lnTo>
                <a:lnTo>
                  <a:pt x="1990" y="784"/>
                </a:lnTo>
                <a:lnTo>
                  <a:pt x="1990" y="816"/>
                </a:lnTo>
                <a:lnTo>
                  <a:pt x="2058" y="816"/>
                </a:lnTo>
                <a:lnTo>
                  <a:pt x="2058" y="834"/>
                </a:lnTo>
                <a:lnTo>
                  <a:pt x="1990" y="834"/>
                </a:lnTo>
                <a:lnTo>
                  <a:pt x="1990" y="897"/>
                </a:lnTo>
                <a:cubicBezTo>
                  <a:pt x="1990" y="917"/>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0" y="902"/>
                  <a:pt x="1970" y="893"/>
                </a:cubicBezTo>
                <a:lnTo>
                  <a:pt x="1970" y="834"/>
                </a:lnTo>
                <a:lnTo>
                  <a:pt x="1907" y="834"/>
                </a:lnTo>
                <a:lnTo>
                  <a:pt x="1907" y="816"/>
                </a:lnTo>
                <a:close/>
                <a:moveTo>
                  <a:pt x="1900" y="823"/>
                </a:moveTo>
                <a:cubicBezTo>
                  <a:pt x="1905" y="855"/>
                  <a:pt x="1898" y="873"/>
                  <a:pt x="1877" y="877"/>
                </a:cubicBezTo>
                <a:cubicBezTo>
                  <a:pt x="1871" y="878"/>
                  <a:pt x="1863" y="878"/>
                  <a:pt x="1853" y="877"/>
                </a:cubicBezTo>
                <a:cubicBezTo>
                  <a:pt x="1851" y="870"/>
                  <a:pt x="1849" y="863"/>
                  <a:pt x="1847" y="856"/>
                </a:cubicBezTo>
                <a:cubicBezTo>
                  <a:pt x="1855" y="858"/>
                  <a:pt x="1863" y="858"/>
                  <a:pt x="1870" y="858"/>
                </a:cubicBezTo>
                <a:cubicBezTo>
                  <a:pt x="1881" y="856"/>
                  <a:pt x="1885" y="845"/>
                  <a:pt x="1881" y="823"/>
                </a:cubicBezTo>
                <a:cubicBezTo>
                  <a:pt x="1879" y="811"/>
                  <a:pt x="1872" y="797"/>
                  <a:pt x="1859" y="780"/>
                </a:cubicBezTo>
                <a:cubicBezTo>
                  <a:pt x="1865" y="759"/>
                  <a:pt x="1872" y="735"/>
                  <a:pt x="1879" y="710"/>
                </a:cubicBezTo>
                <a:lnTo>
                  <a:pt x="1847" y="710"/>
                </a:lnTo>
                <a:lnTo>
                  <a:pt x="1847" y="930"/>
                </a:lnTo>
                <a:lnTo>
                  <a:pt x="1828" y="930"/>
                </a:lnTo>
                <a:lnTo>
                  <a:pt x="1828" y="693"/>
                </a:lnTo>
                <a:lnTo>
                  <a:pt x="1900" y="693"/>
                </a:lnTo>
                <a:lnTo>
                  <a:pt x="1900" y="710"/>
                </a:lnTo>
                <a:cubicBezTo>
                  <a:pt x="1892" y="736"/>
                  <a:pt x="1884" y="758"/>
                  <a:pt x="1878" y="777"/>
                </a:cubicBezTo>
                <a:cubicBezTo>
                  <a:pt x="1891" y="795"/>
                  <a:pt x="1899" y="810"/>
                  <a:pt x="1900" y="823"/>
                </a:cubicBezTo>
                <a:close/>
                <a:moveTo>
                  <a:pt x="2005" y="861"/>
                </a:moveTo>
                <a:lnTo>
                  <a:pt x="2019" y="848"/>
                </a:lnTo>
                <a:cubicBezTo>
                  <a:pt x="2035" y="863"/>
                  <a:pt x="2050" y="879"/>
                  <a:pt x="2066" y="897"/>
                </a:cubicBezTo>
                <a:lnTo>
                  <a:pt x="2051" y="911"/>
                </a:lnTo>
                <a:cubicBezTo>
                  <a:pt x="2033" y="891"/>
                  <a:pt x="2018" y="874"/>
                  <a:pt x="2005" y="861"/>
                </a:cubicBezTo>
                <a:close/>
                <a:moveTo>
                  <a:pt x="1928" y="846"/>
                </a:moveTo>
                <a:lnTo>
                  <a:pt x="1945" y="855"/>
                </a:lnTo>
                <a:cubicBezTo>
                  <a:pt x="1933" y="877"/>
                  <a:pt x="1920" y="898"/>
                  <a:pt x="1906" y="916"/>
                </a:cubicBezTo>
                <a:cubicBezTo>
                  <a:pt x="1902" y="913"/>
                  <a:pt x="1896" y="909"/>
                  <a:pt x="1890" y="904"/>
                </a:cubicBezTo>
                <a:cubicBezTo>
                  <a:pt x="1904" y="888"/>
                  <a:pt x="1917" y="869"/>
                  <a:pt x="1928" y="846"/>
                </a:cubicBezTo>
                <a:close/>
                <a:moveTo>
                  <a:pt x="164" y="10"/>
                </a:moveTo>
                <a:lnTo>
                  <a:pt x="164" y="517"/>
                </a:lnTo>
                <a:lnTo>
                  <a:pt x="395" y="517"/>
                </a:lnTo>
                <a:lnTo>
                  <a:pt x="395" y="574"/>
                </a:lnTo>
                <a:lnTo>
                  <a:pt x="0" y="574"/>
                </a:lnTo>
                <a:lnTo>
                  <a:pt x="0" y="10"/>
                </a:lnTo>
                <a:lnTo>
                  <a:pt x="164" y="10"/>
                </a:lnTo>
                <a:close/>
                <a:moveTo>
                  <a:pt x="711" y="0"/>
                </a:moveTo>
                <a:cubicBezTo>
                  <a:pt x="875" y="0"/>
                  <a:pt x="957" y="97"/>
                  <a:pt x="957" y="292"/>
                </a:cubicBezTo>
                <a:cubicBezTo>
                  <a:pt x="957" y="486"/>
                  <a:pt x="874" y="583"/>
                  <a:pt x="707" y="583"/>
                </a:cubicBezTo>
                <a:cubicBezTo>
                  <a:pt x="539" y="583"/>
                  <a:pt x="456" y="484"/>
                  <a:pt x="456" y="285"/>
                </a:cubicBezTo>
                <a:cubicBezTo>
                  <a:pt x="456" y="95"/>
                  <a:pt x="541" y="0"/>
                  <a:pt x="711" y="0"/>
                </a:cubicBezTo>
                <a:close/>
                <a:moveTo>
                  <a:pt x="707" y="45"/>
                </a:moveTo>
                <a:cubicBezTo>
                  <a:pt x="676" y="45"/>
                  <a:pt x="655" y="62"/>
                  <a:pt x="644" y="96"/>
                </a:cubicBezTo>
                <a:cubicBezTo>
                  <a:pt x="633" y="130"/>
                  <a:pt x="628" y="195"/>
                  <a:pt x="628" y="292"/>
                </a:cubicBezTo>
                <a:cubicBezTo>
                  <a:pt x="628" y="388"/>
                  <a:pt x="633" y="453"/>
                  <a:pt x="644" y="487"/>
                </a:cubicBezTo>
                <a:cubicBezTo>
                  <a:pt x="655" y="521"/>
                  <a:pt x="676" y="538"/>
                  <a:pt x="707" y="538"/>
                </a:cubicBezTo>
                <a:cubicBezTo>
                  <a:pt x="737" y="538"/>
                  <a:pt x="758" y="521"/>
                  <a:pt x="769" y="487"/>
                </a:cubicBezTo>
                <a:cubicBezTo>
                  <a:pt x="780" y="453"/>
                  <a:pt x="785" y="388"/>
                  <a:pt x="785" y="292"/>
                </a:cubicBezTo>
                <a:cubicBezTo>
                  <a:pt x="785" y="196"/>
                  <a:pt x="780" y="131"/>
                  <a:pt x="769" y="96"/>
                </a:cubicBezTo>
                <a:cubicBezTo>
                  <a:pt x="758" y="62"/>
                  <a:pt x="737" y="45"/>
                  <a:pt x="707" y="45"/>
                </a:cubicBezTo>
                <a:close/>
                <a:moveTo>
                  <a:pt x="1300" y="269"/>
                </a:moveTo>
                <a:lnTo>
                  <a:pt x="1532" y="269"/>
                </a:lnTo>
                <a:lnTo>
                  <a:pt x="1532" y="574"/>
                </a:lnTo>
                <a:lnTo>
                  <a:pt x="1480" y="574"/>
                </a:lnTo>
                <a:lnTo>
                  <a:pt x="1463" y="535"/>
                </a:lnTo>
                <a:cubicBezTo>
                  <a:pt x="1417" y="567"/>
                  <a:pt x="1369" y="583"/>
                  <a:pt x="1319" y="583"/>
                </a:cubicBezTo>
                <a:cubicBezTo>
                  <a:pt x="1235" y="583"/>
                  <a:pt x="1170" y="558"/>
                  <a:pt x="1124" y="508"/>
                </a:cubicBezTo>
                <a:cubicBezTo>
                  <a:pt x="1078" y="458"/>
                  <a:pt x="1055" y="388"/>
                  <a:pt x="1055" y="297"/>
                </a:cubicBezTo>
                <a:cubicBezTo>
                  <a:pt x="1055" y="209"/>
                  <a:pt x="1080" y="137"/>
                  <a:pt x="1128" y="83"/>
                </a:cubicBezTo>
                <a:cubicBezTo>
                  <a:pt x="1177" y="28"/>
                  <a:pt x="1241" y="1"/>
                  <a:pt x="1320" y="1"/>
                </a:cubicBezTo>
                <a:cubicBezTo>
                  <a:pt x="1424" y="1"/>
                  <a:pt x="1488" y="54"/>
                  <a:pt x="1510" y="160"/>
                </a:cubicBezTo>
                <a:lnTo>
                  <a:pt x="1433" y="195"/>
                </a:lnTo>
                <a:lnTo>
                  <a:pt x="1433" y="182"/>
                </a:lnTo>
                <a:lnTo>
                  <a:pt x="1432" y="151"/>
                </a:lnTo>
                <a:cubicBezTo>
                  <a:pt x="1427" y="85"/>
                  <a:pt x="1396" y="52"/>
                  <a:pt x="1340" y="52"/>
                </a:cubicBezTo>
                <a:cubicBezTo>
                  <a:pt x="1299" y="52"/>
                  <a:pt x="1271" y="69"/>
                  <a:pt x="1255" y="104"/>
                </a:cubicBezTo>
                <a:cubicBezTo>
                  <a:pt x="1240" y="140"/>
                  <a:pt x="1233" y="205"/>
                  <a:pt x="1233" y="301"/>
                </a:cubicBezTo>
                <a:cubicBezTo>
                  <a:pt x="1233" y="391"/>
                  <a:pt x="1239" y="452"/>
                  <a:pt x="1251" y="484"/>
                </a:cubicBezTo>
                <a:cubicBezTo>
                  <a:pt x="1263" y="516"/>
                  <a:pt x="1287" y="532"/>
                  <a:pt x="1321" y="532"/>
                </a:cubicBezTo>
                <a:cubicBezTo>
                  <a:pt x="1362" y="532"/>
                  <a:pt x="1382" y="510"/>
                  <a:pt x="1382" y="465"/>
                </a:cubicBezTo>
                <a:lnTo>
                  <a:pt x="1382" y="326"/>
                </a:lnTo>
                <a:lnTo>
                  <a:pt x="1300" y="326"/>
                </a:lnTo>
                <a:lnTo>
                  <a:pt x="1300" y="269"/>
                </a:lnTo>
                <a:close/>
                <a:moveTo>
                  <a:pt x="1894" y="0"/>
                </a:moveTo>
                <a:cubicBezTo>
                  <a:pt x="2058" y="0"/>
                  <a:pt x="2140" y="97"/>
                  <a:pt x="2140" y="292"/>
                </a:cubicBezTo>
                <a:cubicBezTo>
                  <a:pt x="2140" y="486"/>
                  <a:pt x="2056" y="583"/>
                  <a:pt x="1889" y="583"/>
                </a:cubicBezTo>
                <a:cubicBezTo>
                  <a:pt x="1722" y="583"/>
                  <a:pt x="1639" y="484"/>
                  <a:pt x="1639" y="285"/>
                </a:cubicBezTo>
                <a:cubicBezTo>
                  <a:pt x="1639" y="95"/>
                  <a:pt x="1724" y="0"/>
                  <a:pt x="1894" y="0"/>
                </a:cubicBezTo>
                <a:close/>
                <a:moveTo>
                  <a:pt x="1889" y="45"/>
                </a:moveTo>
                <a:cubicBezTo>
                  <a:pt x="1859" y="45"/>
                  <a:pt x="1838" y="62"/>
                  <a:pt x="1827" y="96"/>
                </a:cubicBezTo>
                <a:cubicBezTo>
                  <a:pt x="1816" y="130"/>
                  <a:pt x="1811" y="195"/>
                  <a:pt x="1811" y="292"/>
                </a:cubicBezTo>
                <a:cubicBezTo>
                  <a:pt x="1811" y="388"/>
                  <a:pt x="1816" y="453"/>
                  <a:pt x="1827" y="487"/>
                </a:cubicBezTo>
                <a:cubicBezTo>
                  <a:pt x="1838" y="521"/>
                  <a:pt x="1859" y="538"/>
                  <a:pt x="1889" y="538"/>
                </a:cubicBezTo>
                <a:cubicBezTo>
                  <a:pt x="1920" y="538"/>
                  <a:pt x="1941" y="521"/>
                  <a:pt x="1952" y="487"/>
                </a:cubicBezTo>
                <a:cubicBezTo>
                  <a:pt x="1963" y="453"/>
                  <a:pt x="1968" y="388"/>
                  <a:pt x="1968" y="292"/>
                </a:cubicBezTo>
                <a:cubicBezTo>
                  <a:pt x="1968" y="196"/>
                  <a:pt x="1963" y="131"/>
                  <a:pt x="1952" y="96"/>
                </a:cubicBezTo>
                <a:cubicBezTo>
                  <a:pt x="1941" y="62"/>
                  <a:pt x="1920" y="45"/>
                  <a:pt x="1889" y="45"/>
                </a:cubicBezTo>
                <a:close/>
              </a:path>
            </a:pathLst>
          </a:custGeom>
          <a:solidFill>
            <a:srgbClr val="FFFFFF">
              <a:alpha val="100000"/>
            </a:srgbClr>
          </a:solidFill>
          <a:ln w="9525">
            <a:noFill/>
          </a:ln>
        </p:spPr>
        <p:txBody>
          <a:bodyPr/>
          <a:lstStyle/>
          <a:p>
            <a:endParaRPr lang="zh-CN" altLang="en-US"/>
          </a:p>
        </p:txBody>
      </p:sp>
      <p:sp>
        <p:nvSpPr>
          <p:cNvPr id="26" name="Rectangle 3"/>
          <p:cNvSpPr txBox="1">
            <a:spLocks noChangeArrowheads="1"/>
          </p:cNvSpPr>
          <p:nvPr/>
        </p:nvSpPr>
        <p:spPr bwMode="auto">
          <a:xfrm>
            <a:off x="685800" y="4476750"/>
            <a:ext cx="10391775" cy="938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6000" b="1" i="0" u="none" strike="noStrike" kern="1200" cap="none" spc="0" normalizeH="0" baseline="0" noProof="0" dirty="0" smtClean="0">
                <a:ln>
                  <a:noFill/>
                </a:ln>
                <a:solidFill>
                  <a:schemeClr val="tx1"/>
                </a:solidFill>
                <a:effectLst/>
                <a:uLnTx/>
                <a:uFillTx/>
                <a:latin typeface="+mn-ea"/>
                <a:ea typeface="+mn-ea"/>
                <a:cs typeface="+mj-cs"/>
              </a:rPr>
              <a:t>员工</a:t>
            </a:r>
            <a:r>
              <a:rPr kumimoji="0" lang="zh-CN" altLang="en-US" sz="6000" b="1" i="0" u="none" strike="noStrike" kern="1200" cap="none" spc="0" normalizeH="0" baseline="0" noProof="0" dirty="0">
                <a:ln>
                  <a:noFill/>
                </a:ln>
                <a:solidFill>
                  <a:schemeClr val="tx1"/>
                </a:solidFill>
                <a:effectLst/>
                <a:uLnTx/>
                <a:uFillTx/>
                <a:latin typeface="+mn-ea"/>
                <a:ea typeface="+mj-ea"/>
                <a:cs typeface="+mj-cs"/>
              </a:rPr>
              <a:t>培训</a:t>
            </a:r>
            <a:r>
              <a:rPr kumimoji="0" lang="zh-CN" altLang="en-US" sz="6000" b="1" i="0" u="none" strike="noStrike" kern="1200" cap="none" spc="0" normalizeH="0" baseline="0" noProof="0" dirty="0" smtClean="0">
                <a:ln>
                  <a:noFill/>
                </a:ln>
                <a:solidFill>
                  <a:schemeClr val="tx1"/>
                </a:solidFill>
                <a:effectLst/>
                <a:uLnTx/>
                <a:uFillTx/>
                <a:latin typeface="+mn-ea"/>
                <a:ea typeface="+mn-ea"/>
                <a:cs typeface="+mj-cs"/>
              </a:rPr>
              <a:t>及企业文化建设课程</a:t>
            </a:r>
            <a:endParaRPr kumimoji="0" lang="zh-CN" sz="6000" b="1" i="0" u="none" strike="noStrike" kern="1200" cap="none" spc="0" normalizeH="0" baseline="0" noProof="0" dirty="0">
              <a:ln>
                <a:noFill/>
              </a:ln>
              <a:solidFill>
                <a:schemeClr val="tx1"/>
              </a:solidFill>
              <a:effectLst/>
              <a:uLnTx/>
              <a:uFillTx/>
              <a:latin typeface="+mn-ea"/>
              <a:ea typeface="+mn-ea"/>
              <a:cs typeface="+mj-cs"/>
            </a:endParaRPr>
          </a:p>
        </p:txBody>
      </p:sp>
      <p:sp>
        <p:nvSpPr>
          <p:cNvPr id="27" name="Rectangle 4"/>
          <p:cNvSpPr txBox="1">
            <a:spLocks noChangeArrowheads="1"/>
          </p:cNvSpPr>
          <p:nvPr/>
        </p:nvSpPr>
        <p:spPr bwMode="auto">
          <a:xfrm>
            <a:off x="685800" y="3986213"/>
            <a:ext cx="967105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j-cs"/>
              </a:rPr>
              <a:t>本培训课程内容详实完整，可用于新员工入职培训，稍加改造也可适用于老员工学习。</a:t>
            </a:r>
            <a:endParaRPr kumimoji="0" lang="zh-CN" altLang="zh-CN" sz="2000" b="0" i="0" u="none" strike="noStrike" kern="1200" cap="none" spc="0" normalizeH="0" baseline="0" noProof="0" dirty="0">
              <a:ln>
                <a:noFill/>
              </a:ln>
              <a:solidFill>
                <a:schemeClr val="accent1"/>
              </a:solidFill>
              <a:effectLst/>
              <a:uLnTx/>
              <a:uFillTx/>
              <a:latin typeface="+mn-ea"/>
              <a:ea typeface="+mn-ea"/>
              <a:cs typeface="+mj-cs"/>
            </a:endParaRPr>
          </a:p>
        </p:txBody>
      </p:sp>
      <p:sp>
        <p:nvSpPr>
          <p:cNvPr id="28" name="TextBox 27"/>
          <p:cNvSpPr txBox="1"/>
          <p:nvPr/>
        </p:nvSpPr>
        <p:spPr>
          <a:xfrm>
            <a:off x="1277938" y="5480050"/>
            <a:ext cx="4675188" cy="46166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主课老师</a:t>
            </a: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a:t>
            </a:r>
            <a:endParaRPr kumimoji="0" lang="en-US" altLang="zh-CN"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9" name="Freeform 12"/>
          <p:cNvSpPr>
            <a:spLocks noEditPoints="1"/>
          </p:cNvSpPr>
          <p:nvPr/>
        </p:nvSpPr>
        <p:spPr bwMode="auto">
          <a:xfrm>
            <a:off x="830263" y="5480050"/>
            <a:ext cx="447675" cy="469900"/>
          </a:xfrm>
          <a:custGeom>
            <a:avLst/>
            <a:gdLst>
              <a:gd name="T0" fmla="*/ 628 w 628"/>
              <a:gd name="T1" fmla="*/ 314 h 628"/>
              <a:gd name="T2" fmla="*/ 0 w 628"/>
              <a:gd name="T3" fmla="*/ 314 h 628"/>
              <a:gd name="T4" fmla="*/ 405 w 628"/>
              <a:gd name="T5" fmla="*/ 148 h 628"/>
              <a:gd name="T6" fmla="*/ 229 w 628"/>
              <a:gd name="T7" fmla="*/ 148 h 628"/>
              <a:gd name="T8" fmla="*/ 405 w 628"/>
              <a:gd name="T9" fmla="*/ 243 h 628"/>
              <a:gd name="T10" fmla="*/ 358 w 628"/>
              <a:gd name="T11" fmla="*/ 109 h 628"/>
              <a:gd name="T12" fmla="*/ 370 w 628"/>
              <a:gd name="T13" fmla="*/ 120 h 628"/>
              <a:gd name="T14" fmla="*/ 347 w 628"/>
              <a:gd name="T15" fmla="*/ 120 h 628"/>
              <a:gd name="T16" fmla="*/ 273 w 628"/>
              <a:gd name="T17" fmla="*/ 218 h 628"/>
              <a:gd name="T18" fmla="*/ 257 w 628"/>
              <a:gd name="T19" fmla="*/ 203 h 628"/>
              <a:gd name="T20" fmla="*/ 288 w 628"/>
              <a:gd name="T21" fmla="*/ 203 h 628"/>
              <a:gd name="T22" fmla="*/ 273 w 628"/>
              <a:gd name="T23" fmla="*/ 175 h 628"/>
              <a:gd name="T24" fmla="*/ 257 w 628"/>
              <a:gd name="T25" fmla="*/ 160 h 628"/>
              <a:gd name="T26" fmla="*/ 288 w 628"/>
              <a:gd name="T27" fmla="*/ 160 h 628"/>
              <a:gd name="T28" fmla="*/ 276 w 628"/>
              <a:gd name="T29" fmla="*/ 132 h 628"/>
              <a:gd name="T30" fmla="*/ 265 w 628"/>
              <a:gd name="T31" fmla="*/ 120 h 628"/>
              <a:gd name="T32" fmla="*/ 288 w 628"/>
              <a:gd name="T33" fmla="*/ 120 h 628"/>
              <a:gd name="T34" fmla="*/ 317 w 628"/>
              <a:gd name="T35" fmla="*/ 218 h 628"/>
              <a:gd name="T36" fmla="*/ 302 w 628"/>
              <a:gd name="T37" fmla="*/ 203 h 628"/>
              <a:gd name="T38" fmla="*/ 333 w 628"/>
              <a:gd name="T39" fmla="*/ 203 h 628"/>
              <a:gd name="T40" fmla="*/ 317 w 628"/>
              <a:gd name="T41" fmla="*/ 169 h 628"/>
              <a:gd name="T42" fmla="*/ 302 w 628"/>
              <a:gd name="T43" fmla="*/ 154 h 628"/>
              <a:gd name="T44" fmla="*/ 333 w 628"/>
              <a:gd name="T45" fmla="*/ 154 h 628"/>
              <a:gd name="T46" fmla="*/ 317 w 628"/>
              <a:gd name="T47" fmla="*/ 123 h 628"/>
              <a:gd name="T48" fmla="*/ 302 w 628"/>
              <a:gd name="T49" fmla="*/ 108 h 628"/>
              <a:gd name="T50" fmla="*/ 333 w 628"/>
              <a:gd name="T51" fmla="*/ 108 h 628"/>
              <a:gd name="T52" fmla="*/ 362 w 628"/>
              <a:gd name="T53" fmla="*/ 218 h 628"/>
              <a:gd name="T54" fmla="*/ 347 w 628"/>
              <a:gd name="T55" fmla="*/ 203 h 628"/>
              <a:gd name="T56" fmla="*/ 377 w 628"/>
              <a:gd name="T57" fmla="*/ 203 h 628"/>
              <a:gd name="T58" fmla="*/ 362 w 628"/>
              <a:gd name="T59" fmla="*/ 175 h 628"/>
              <a:gd name="T60" fmla="*/ 347 w 628"/>
              <a:gd name="T61" fmla="*/ 160 h 628"/>
              <a:gd name="T62" fmla="*/ 377 w 628"/>
              <a:gd name="T63" fmla="*/ 160 h 628"/>
              <a:gd name="T64" fmla="*/ 229 w 628"/>
              <a:gd name="T65" fmla="*/ 308 h 628"/>
              <a:gd name="T66" fmla="*/ 405 w 628"/>
              <a:gd name="T67" fmla="*/ 308 h 628"/>
              <a:gd name="T68" fmla="*/ 229 w 628"/>
              <a:gd name="T69" fmla="*/ 266 h 628"/>
              <a:gd name="T70" fmla="*/ 289 w 628"/>
              <a:gd name="T71" fmla="*/ 441 h 628"/>
              <a:gd name="T72" fmla="*/ 294 w 628"/>
              <a:gd name="T73" fmla="*/ 442 h 628"/>
              <a:gd name="T74" fmla="*/ 339 w 628"/>
              <a:gd name="T75" fmla="*/ 448 h 628"/>
              <a:gd name="T76" fmla="*/ 339 w 628"/>
              <a:gd name="T77" fmla="*/ 443 h 628"/>
              <a:gd name="T78" fmla="*/ 425 w 628"/>
              <a:gd name="T79" fmla="*/ 265 h 628"/>
              <a:gd name="T80" fmla="*/ 425 w 628"/>
              <a:gd name="T81" fmla="*/ 312 h 628"/>
              <a:gd name="T82" fmla="*/ 319 w 628"/>
              <a:gd name="T83" fmla="*/ 421 h 628"/>
              <a:gd name="T84" fmla="*/ 206 w 628"/>
              <a:gd name="T85" fmla="*/ 312 h 628"/>
              <a:gd name="T86" fmla="*/ 183 w 628"/>
              <a:gd name="T87" fmla="*/ 266 h 628"/>
              <a:gd name="T88" fmla="*/ 289 w 628"/>
              <a:gd name="T89" fmla="*/ 440 h 628"/>
              <a:gd name="T90" fmla="*/ 294 w 628"/>
              <a:gd name="T91" fmla="*/ 442 h 628"/>
              <a:gd name="T92" fmla="*/ 294 w 628"/>
              <a:gd name="T93" fmla="*/ 491 h 628"/>
              <a:gd name="T94" fmla="*/ 286 w 628"/>
              <a:gd name="T95" fmla="*/ 500 h 628"/>
              <a:gd name="T96" fmla="*/ 207 w 628"/>
              <a:gd name="T97" fmla="*/ 530 h 628"/>
              <a:gd name="T98" fmla="*/ 397 w 628"/>
              <a:gd name="T99" fmla="*/ 561 h 628"/>
              <a:gd name="T100" fmla="*/ 397 w 628"/>
              <a:gd name="T101" fmla="*/ 500 h 628"/>
              <a:gd name="T102" fmla="*/ 339 w 628"/>
              <a:gd name="T103" fmla="*/ 492 h 628"/>
              <a:gd name="T104" fmla="*/ 339 w 628"/>
              <a:gd name="T105" fmla="*/ 448 h 628"/>
              <a:gd name="T106" fmla="*/ 343 w 628"/>
              <a:gd name="T107" fmla="*/ 442 h 628"/>
              <a:gd name="T108" fmla="*/ 346 w 628"/>
              <a:gd name="T109" fmla="*/ 441 h 628"/>
              <a:gd name="T110" fmla="*/ 448 w 628"/>
              <a:gd name="T111" fmla="*/ 266 h 628"/>
              <a:gd name="T112" fmla="*/ 425 w 628"/>
              <a:gd name="T113" fmla="*/ 26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8" h="628">
                <a:moveTo>
                  <a:pt x="314" y="0"/>
                </a:moveTo>
                <a:cubicBezTo>
                  <a:pt x="487" y="0"/>
                  <a:pt x="628" y="141"/>
                  <a:pt x="628" y="314"/>
                </a:cubicBezTo>
                <a:cubicBezTo>
                  <a:pt x="628" y="487"/>
                  <a:pt x="487" y="628"/>
                  <a:pt x="314" y="628"/>
                </a:cubicBezTo>
                <a:cubicBezTo>
                  <a:pt x="140" y="628"/>
                  <a:pt x="0" y="487"/>
                  <a:pt x="0" y="314"/>
                </a:cubicBezTo>
                <a:cubicBezTo>
                  <a:pt x="0" y="141"/>
                  <a:pt x="140" y="0"/>
                  <a:pt x="314" y="0"/>
                </a:cubicBezTo>
                <a:close/>
                <a:moveTo>
                  <a:pt x="405" y="148"/>
                </a:moveTo>
                <a:cubicBezTo>
                  <a:pt x="405" y="100"/>
                  <a:pt x="366" y="60"/>
                  <a:pt x="317" y="60"/>
                </a:cubicBezTo>
                <a:cubicBezTo>
                  <a:pt x="269" y="60"/>
                  <a:pt x="229" y="100"/>
                  <a:pt x="229" y="148"/>
                </a:cubicBezTo>
                <a:lnTo>
                  <a:pt x="229" y="243"/>
                </a:lnTo>
                <a:lnTo>
                  <a:pt x="405" y="243"/>
                </a:lnTo>
                <a:lnTo>
                  <a:pt x="405" y="148"/>
                </a:lnTo>
                <a:close/>
                <a:moveTo>
                  <a:pt x="358" y="109"/>
                </a:moveTo>
                <a:lnTo>
                  <a:pt x="358" y="109"/>
                </a:lnTo>
                <a:cubicBezTo>
                  <a:pt x="365" y="109"/>
                  <a:pt x="370" y="114"/>
                  <a:pt x="370" y="120"/>
                </a:cubicBezTo>
                <a:cubicBezTo>
                  <a:pt x="370" y="127"/>
                  <a:pt x="365" y="132"/>
                  <a:pt x="358" y="132"/>
                </a:cubicBezTo>
                <a:cubicBezTo>
                  <a:pt x="352" y="132"/>
                  <a:pt x="347" y="127"/>
                  <a:pt x="347" y="120"/>
                </a:cubicBezTo>
                <a:cubicBezTo>
                  <a:pt x="347" y="114"/>
                  <a:pt x="352" y="109"/>
                  <a:pt x="358" y="109"/>
                </a:cubicBezTo>
                <a:close/>
                <a:moveTo>
                  <a:pt x="273" y="218"/>
                </a:moveTo>
                <a:lnTo>
                  <a:pt x="273" y="218"/>
                </a:lnTo>
                <a:cubicBezTo>
                  <a:pt x="264" y="218"/>
                  <a:pt x="257" y="211"/>
                  <a:pt x="257" y="203"/>
                </a:cubicBezTo>
                <a:cubicBezTo>
                  <a:pt x="257" y="194"/>
                  <a:pt x="264" y="187"/>
                  <a:pt x="273" y="187"/>
                </a:cubicBezTo>
                <a:cubicBezTo>
                  <a:pt x="281" y="187"/>
                  <a:pt x="288" y="194"/>
                  <a:pt x="288" y="203"/>
                </a:cubicBezTo>
                <a:cubicBezTo>
                  <a:pt x="288" y="211"/>
                  <a:pt x="281" y="218"/>
                  <a:pt x="273" y="218"/>
                </a:cubicBezTo>
                <a:close/>
                <a:moveTo>
                  <a:pt x="273" y="175"/>
                </a:moveTo>
                <a:lnTo>
                  <a:pt x="273" y="175"/>
                </a:lnTo>
                <a:cubicBezTo>
                  <a:pt x="264" y="175"/>
                  <a:pt x="257" y="168"/>
                  <a:pt x="257" y="160"/>
                </a:cubicBezTo>
                <a:cubicBezTo>
                  <a:pt x="257" y="151"/>
                  <a:pt x="264" y="144"/>
                  <a:pt x="273" y="144"/>
                </a:cubicBezTo>
                <a:cubicBezTo>
                  <a:pt x="281" y="144"/>
                  <a:pt x="288" y="151"/>
                  <a:pt x="288" y="160"/>
                </a:cubicBezTo>
                <a:cubicBezTo>
                  <a:pt x="288" y="168"/>
                  <a:pt x="281" y="175"/>
                  <a:pt x="273" y="175"/>
                </a:cubicBezTo>
                <a:close/>
                <a:moveTo>
                  <a:pt x="276" y="132"/>
                </a:moveTo>
                <a:lnTo>
                  <a:pt x="276" y="132"/>
                </a:lnTo>
                <a:cubicBezTo>
                  <a:pt x="270" y="132"/>
                  <a:pt x="265" y="127"/>
                  <a:pt x="265" y="120"/>
                </a:cubicBezTo>
                <a:cubicBezTo>
                  <a:pt x="265" y="114"/>
                  <a:pt x="270" y="109"/>
                  <a:pt x="276" y="109"/>
                </a:cubicBezTo>
                <a:cubicBezTo>
                  <a:pt x="283" y="109"/>
                  <a:pt x="288" y="114"/>
                  <a:pt x="288" y="120"/>
                </a:cubicBezTo>
                <a:cubicBezTo>
                  <a:pt x="288" y="127"/>
                  <a:pt x="283" y="132"/>
                  <a:pt x="276" y="132"/>
                </a:cubicBezTo>
                <a:close/>
                <a:moveTo>
                  <a:pt x="317" y="218"/>
                </a:moveTo>
                <a:lnTo>
                  <a:pt x="317" y="218"/>
                </a:lnTo>
                <a:cubicBezTo>
                  <a:pt x="309" y="218"/>
                  <a:pt x="302" y="211"/>
                  <a:pt x="302" y="203"/>
                </a:cubicBezTo>
                <a:cubicBezTo>
                  <a:pt x="302" y="194"/>
                  <a:pt x="309" y="187"/>
                  <a:pt x="317" y="187"/>
                </a:cubicBezTo>
                <a:cubicBezTo>
                  <a:pt x="326" y="187"/>
                  <a:pt x="333" y="194"/>
                  <a:pt x="333" y="203"/>
                </a:cubicBezTo>
                <a:cubicBezTo>
                  <a:pt x="333" y="211"/>
                  <a:pt x="326" y="218"/>
                  <a:pt x="317" y="218"/>
                </a:cubicBezTo>
                <a:close/>
                <a:moveTo>
                  <a:pt x="317" y="169"/>
                </a:moveTo>
                <a:lnTo>
                  <a:pt x="317" y="169"/>
                </a:lnTo>
                <a:cubicBezTo>
                  <a:pt x="309" y="169"/>
                  <a:pt x="302" y="162"/>
                  <a:pt x="302" y="154"/>
                </a:cubicBezTo>
                <a:cubicBezTo>
                  <a:pt x="302" y="145"/>
                  <a:pt x="309" y="139"/>
                  <a:pt x="317" y="139"/>
                </a:cubicBezTo>
                <a:cubicBezTo>
                  <a:pt x="326" y="139"/>
                  <a:pt x="333" y="145"/>
                  <a:pt x="333" y="154"/>
                </a:cubicBezTo>
                <a:cubicBezTo>
                  <a:pt x="333" y="162"/>
                  <a:pt x="326" y="169"/>
                  <a:pt x="317" y="169"/>
                </a:cubicBezTo>
                <a:close/>
                <a:moveTo>
                  <a:pt x="317" y="123"/>
                </a:moveTo>
                <a:lnTo>
                  <a:pt x="317" y="123"/>
                </a:lnTo>
                <a:cubicBezTo>
                  <a:pt x="309" y="123"/>
                  <a:pt x="302" y="116"/>
                  <a:pt x="302" y="108"/>
                </a:cubicBezTo>
                <a:cubicBezTo>
                  <a:pt x="302" y="100"/>
                  <a:pt x="309" y="93"/>
                  <a:pt x="317" y="93"/>
                </a:cubicBezTo>
                <a:cubicBezTo>
                  <a:pt x="326" y="93"/>
                  <a:pt x="333" y="100"/>
                  <a:pt x="333" y="108"/>
                </a:cubicBezTo>
                <a:cubicBezTo>
                  <a:pt x="333" y="116"/>
                  <a:pt x="326" y="123"/>
                  <a:pt x="317" y="123"/>
                </a:cubicBezTo>
                <a:close/>
                <a:moveTo>
                  <a:pt x="362" y="218"/>
                </a:moveTo>
                <a:lnTo>
                  <a:pt x="362" y="218"/>
                </a:lnTo>
                <a:cubicBezTo>
                  <a:pt x="354" y="218"/>
                  <a:pt x="347" y="211"/>
                  <a:pt x="347" y="203"/>
                </a:cubicBezTo>
                <a:cubicBezTo>
                  <a:pt x="347" y="194"/>
                  <a:pt x="354" y="187"/>
                  <a:pt x="362" y="187"/>
                </a:cubicBezTo>
                <a:cubicBezTo>
                  <a:pt x="370" y="187"/>
                  <a:pt x="377" y="194"/>
                  <a:pt x="377" y="203"/>
                </a:cubicBezTo>
                <a:cubicBezTo>
                  <a:pt x="377" y="211"/>
                  <a:pt x="370" y="218"/>
                  <a:pt x="362" y="218"/>
                </a:cubicBezTo>
                <a:close/>
                <a:moveTo>
                  <a:pt x="362" y="175"/>
                </a:moveTo>
                <a:lnTo>
                  <a:pt x="362" y="175"/>
                </a:lnTo>
                <a:cubicBezTo>
                  <a:pt x="354" y="175"/>
                  <a:pt x="347" y="168"/>
                  <a:pt x="347" y="160"/>
                </a:cubicBezTo>
                <a:cubicBezTo>
                  <a:pt x="347" y="151"/>
                  <a:pt x="354" y="144"/>
                  <a:pt x="362" y="144"/>
                </a:cubicBezTo>
                <a:cubicBezTo>
                  <a:pt x="370" y="144"/>
                  <a:pt x="377" y="151"/>
                  <a:pt x="377" y="160"/>
                </a:cubicBezTo>
                <a:cubicBezTo>
                  <a:pt x="377" y="168"/>
                  <a:pt x="370" y="175"/>
                  <a:pt x="362" y="175"/>
                </a:cubicBezTo>
                <a:close/>
                <a:moveTo>
                  <a:pt x="229" y="308"/>
                </a:moveTo>
                <a:cubicBezTo>
                  <a:pt x="229" y="356"/>
                  <a:pt x="269" y="396"/>
                  <a:pt x="317" y="396"/>
                </a:cubicBezTo>
                <a:cubicBezTo>
                  <a:pt x="366" y="396"/>
                  <a:pt x="405" y="356"/>
                  <a:pt x="405" y="308"/>
                </a:cubicBezTo>
                <a:lnTo>
                  <a:pt x="405" y="266"/>
                </a:lnTo>
                <a:lnTo>
                  <a:pt x="229" y="266"/>
                </a:lnTo>
                <a:lnTo>
                  <a:pt x="229" y="308"/>
                </a:lnTo>
                <a:close/>
                <a:moveTo>
                  <a:pt x="289" y="441"/>
                </a:moveTo>
                <a:cubicBezTo>
                  <a:pt x="292" y="441"/>
                  <a:pt x="294" y="444"/>
                  <a:pt x="294" y="447"/>
                </a:cubicBezTo>
                <a:lnTo>
                  <a:pt x="294" y="442"/>
                </a:lnTo>
                <a:cubicBezTo>
                  <a:pt x="292" y="441"/>
                  <a:pt x="290" y="441"/>
                  <a:pt x="289" y="441"/>
                </a:cubicBezTo>
                <a:close/>
                <a:moveTo>
                  <a:pt x="339" y="448"/>
                </a:moveTo>
                <a:cubicBezTo>
                  <a:pt x="339" y="445"/>
                  <a:pt x="341" y="443"/>
                  <a:pt x="343" y="442"/>
                </a:cubicBezTo>
                <a:cubicBezTo>
                  <a:pt x="342" y="442"/>
                  <a:pt x="340" y="442"/>
                  <a:pt x="339" y="443"/>
                </a:cubicBezTo>
                <a:lnTo>
                  <a:pt x="339" y="448"/>
                </a:lnTo>
                <a:close/>
                <a:moveTo>
                  <a:pt x="425" y="265"/>
                </a:moveTo>
                <a:lnTo>
                  <a:pt x="425" y="266"/>
                </a:lnTo>
                <a:lnTo>
                  <a:pt x="425" y="312"/>
                </a:lnTo>
                <a:cubicBezTo>
                  <a:pt x="425" y="367"/>
                  <a:pt x="388" y="411"/>
                  <a:pt x="338" y="419"/>
                </a:cubicBezTo>
                <a:cubicBezTo>
                  <a:pt x="332" y="420"/>
                  <a:pt x="326" y="421"/>
                  <a:pt x="319" y="421"/>
                </a:cubicBezTo>
                <a:cubicBezTo>
                  <a:pt x="311" y="421"/>
                  <a:pt x="303" y="420"/>
                  <a:pt x="295" y="418"/>
                </a:cubicBezTo>
                <a:cubicBezTo>
                  <a:pt x="245" y="408"/>
                  <a:pt x="206" y="363"/>
                  <a:pt x="206" y="312"/>
                </a:cubicBezTo>
                <a:lnTo>
                  <a:pt x="206" y="266"/>
                </a:lnTo>
                <a:lnTo>
                  <a:pt x="183" y="266"/>
                </a:lnTo>
                <a:lnTo>
                  <a:pt x="183" y="312"/>
                </a:lnTo>
                <a:cubicBezTo>
                  <a:pt x="183" y="373"/>
                  <a:pt x="229" y="426"/>
                  <a:pt x="289" y="440"/>
                </a:cubicBezTo>
                <a:cubicBezTo>
                  <a:pt x="289" y="440"/>
                  <a:pt x="289" y="441"/>
                  <a:pt x="289" y="441"/>
                </a:cubicBezTo>
                <a:cubicBezTo>
                  <a:pt x="290" y="441"/>
                  <a:pt x="292" y="441"/>
                  <a:pt x="294" y="442"/>
                </a:cubicBezTo>
                <a:lnTo>
                  <a:pt x="294" y="447"/>
                </a:lnTo>
                <a:lnTo>
                  <a:pt x="294" y="491"/>
                </a:lnTo>
                <a:lnTo>
                  <a:pt x="294" y="492"/>
                </a:lnTo>
                <a:cubicBezTo>
                  <a:pt x="294" y="496"/>
                  <a:pt x="290" y="500"/>
                  <a:pt x="286" y="500"/>
                </a:cubicBezTo>
                <a:lnTo>
                  <a:pt x="237" y="500"/>
                </a:lnTo>
                <a:cubicBezTo>
                  <a:pt x="221" y="500"/>
                  <a:pt x="207" y="514"/>
                  <a:pt x="207" y="530"/>
                </a:cubicBezTo>
                <a:cubicBezTo>
                  <a:pt x="207" y="547"/>
                  <a:pt x="221" y="561"/>
                  <a:pt x="237" y="561"/>
                </a:cubicBezTo>
                <a:lnTo>
                  <a:pt x="397" y="561"/>
                </a:lnTo>
                <a:cubicBezTo>
                  <a:pt x="414" y="561"/>
                  <a:pt x="427" y="547"/>
                  <a:pt x="427" y="530"/>
                </a:cubicBezTo>
                <a:cubicBezTo>
                  <a:pt x="427" y="514"/>
                  <a:pt x="414" y="500"/>
                  <a:pt x="397" y="500"/>
                </a:cubicBezTo>
                <a:lnTo>
                  <a:pt x="347" y="500"/>
                </a:lnTo>
                <a:cubicBezTo>
                  <a:pt x="342" y="500"/>
                  <a:pt x="339" y="496"/>
                  <a:pt x="339" y="492"/>
                </a:cubicBezTo>
                <a:lnTo>
                  <a:pt x="339" y="491"/>
                </a:lnTo>
                <a:lnTo>
                  <a:pt x="339" y="448"/>
                </a:lnTo>
                <a:lnTo>
                  <a:pt x="339" y="443"/>
                </a:lnTo>
                <a:cubicBezTo>
                  <a:pt x="340" y="442"/>
                  <a:pt x="342" y="442"/>
                  <a:pt x="343" y="442"/>
                </a:cubicBezTo>
                <a:cubicBezTo>
                  <a:pt x="344" y="442"/>
                  <a:pt x="345" y="441"/>
                  <a:pt x="346" y="441"/>
                </a:cubicBezTo>
                <a:cubicBezTo>
                  <a:pt x="346" y="441"/>
                  <a:pt x="346" y="441"/>
                  <a:pt x="346" y="441"/>
                </a:cubicBezTo>
                <a:cubicBezTo>
                  <a:pt x="405" y="429"/>
                  <a:pt x="448" y="377"/>
                  <a:pt x="448" y="312"/>
                </a:cubicBezTo>
                <a:lnTo>
                  <a:pt x="448" y="266"/>
                </a:lnTo>
                <a:lnTo>
                  <a:pt x="448" y="265"/>
                </a:lnTo>
                <a:lnTo>
                  <a:pt x="425" y="265"/>
                </a:lnTo>
                <a:close/>
              </a:path>
            </a:pathLst>
          </a:custGeom>
          <a:solidFill>
            <a:schemeClr val="bg2"/>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j-ea"/>
              <a:ea typeface="+mj-ea"/>
              <a:cs typeface="+mn-cs"/>
            </a:endParaRPr>
          </a:p>
        </p:txBody>
      </p:sp>
      <p:sp>
        <p:nvSpPr>
          <p:cNvPr id="30" name="Rectangle 4"/>
          <p:cNvSpPr txBox="1">
            <a:spLocks noChangeArrowheads="1"/>
          </p:cNvSpPr>
          <p:nvPr/>
        </p:nvSpPr>
        <p:spPr bwMode="auto">
          <a:xfrm>
            <a:off x="717550" y="6237288"/>
            <a:ext cx="5667375"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smtClean="0">
                <a:ln>
                  <a:noFill/>
                </a:ln>
                <a:solidFill>
                  <a:schemeClr val="accent1"/>
                </a:solidFill>
                <a:effectLst/>
                <a:uLnTx/>
                <a:uFillTx/>
                <a:latin typeface="+mn-ea"/>
                <a:ea typeface="+mn-ea"/>
                <a:cs typeface="+mj-cs"/>
              </a:rPr>
              <a:t>这里输入您的公司</a:t>
            </a:r>
            <a:r>
              <a:rPr kumimoji="0" lang="en-US" altLang="zh-CN" sz="2800" b="1" i="0" u="none" strike="noStrike" kern="1200" cap="none" spc="0" normalizeH="0" baseline="0" noProof="0" dirty="0" smtClean="0">
                <a:ln>
                  <a:noFill/>
                </a:ln>
                <a:solidFill>
                  <a:schemeClr val="accent1"/>
                </a:solidFill>
                <a:effectLst/>
                <a:uLnTx/>
                <a:uFillTx/>
                <a:latin typeface="+mn-ea"/>
                <a:ea typeface="+mn-ea"/>
                <a:cs typeface="+mj-cs"/>
              </a:rPr>
              <a:t>/</a:t>
            </a:r>
            <a:r>
              <a:rPr kumimoji="0" lang="zh-CN" altLang="en-US" sz="2800" b="1" i="0" u="none" strike="noStrike" kern="1200" cap="none" spc="0" normalizeH="0" baseline="0" noProof="0" dirty="0" smtClean="0">
                <a:ln>
                  <a:noFill/>
                </a:ln>
                <a:solidFill>
                  <a:schemeClr val="accent1"/>
                </a:solidFill>
                <a:effectLst/>
                <a:uLnTx/>
                <a:uFillTx/>
                <a:latin typeface="+mn-ea"/>
                <a:ea typeface="+mn-ea"/>
                <a:cs typeface="+mj-cs"/>
              </a:rPr>
              <a:t>机构名称</a:t>
            </a:r>
            <a:endParaRPr kumimoji="0" lang="zh-CN" altLang="zh-CN" sz="2800" b="1" i="0" u="none" strike="noStrike" kern="1200" cap="none" spc="0" normalizeH="0" baseline="0" noProof="0" dirty="0">
              <a:ln>
                <a:noFill/>
              </a:ln>
              <a:solidFill>
                <a:schemeClr val="accent1"/>
              </a:solidFill>
              <a:effectLst/>
              <a:uLnTx/>
              <a:uFillTx/>
              <a:latin typeface="+mn-ea"/>
              <a:ea typeface="+mn-ea"/>
              <a:cs typeface="+mj-cs"/>
            </a:endParaRPr>
          </a:p>
        </p:txBody>
      </p:sp>
      <p:sp>
        <p:nvSpPr>
          <p:cNvPr id="31" name="Freeform 15"/>
          <p:cNvSpPr/>
          <p:nvPr/>
        </p:nvSpPr>
        <p:spPr>
          <a:xfrm>
            <a:off x="11811000" y="6527800"/>
            <a:ext cx="260350" cy="261938"/>
          </a:xfrm>
          <a:custGeom>
            <a:avLst/>
            <a:gdLst/>
            <a:ahLst/>
            <a:cxnLst>
              <a:cxn ang="0">
                <a:pos x="12826628" y="0"/>
              </a:cxn>
              <a:cxn ang="0">
                <a:pos x="185983046" y="0"/>
              </a:cxn>
              <a:cxn ang="0">
                <a:pos x="198809673" y="13495168"/>
              </a:cxn>
              <a:cxn ang="0">
                <a:pos x="198809673" y="187173083"/>
              </a:cxn>
              <a:cxn ang="0">
                <a:pos x="185983046" y="200668251"/>
              </a:cxn>
              <a:cxn ang="0">
                <a:pos x="12826628" y="200668251"/>
              </a:cxn>
              <a:cxn ang="0">
                <a:pos x="0" y="187173083"/>
              </a:cxn>
              <a:cxn ang="0">
                <a:pos x="0" y="13495168"/>
              </a:cxn>
              <a:cxn ang="0">
                <a:pos x="12826628" y="0"/>
              </a:cxn>
            </a:cxnLst>
            <a:rect l="0" t="0" r="0" b="0"/>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1">
              <a:alpha val="100000"/>
            </a:schemeClr>
          </a:solidFill>
          <a:ln w="9525">
            <a:noFill/>
          </a:ln>
        </p:spPr>
        <p:txBody>
          <a:bodyPr/>
          <a:lstStyle/>
          <a:p>
            <a:endParaRPr lang="zh-CN" altLang="en-US"/>
          </a:p>
        </p:txBody>
      </p:sp>
      <p:sp>
        <p:nvSpPr>
          <p:cNvPr id="32" name="Freeform 16"/>
          <p:cNvSpPr/>
          <p:nvPr/>
        </p:nvSpPr>
        <p:spPr>
          <a:xfrm>
            <a:off x="11544300" y="6257925"/>
            <a:ext cx="258763" cy="260350"/>
          </a:xfrm>
          <a:custGeom>
            <a:avLst/>
            <a:gdLst/>
            <a:ahLst/>
            <a:cxnLst>
              <a:cxn ang="0">
                <a:pos x="12669522" y="0"/>
              </a:cxn>
              <a:cxn ang="0">
                <a:pos x="183708071" y="0"/>
              </a:cxn>
              <a:cxn ang="0">
                <a:pos x="196377593" y="12751821"/>
              </a:cxn>
              <a:cxn ang="0">
                <a:pos x="196377593" y="184897220"/>
              </a:cxn>
              <a:cxn ang="0">
                <a:pos x="183708071" y="198228358"/>
              </a:cxn>
              <a:cxn ang="0">
                <a:pos x="12669522" y="198228358"/>
              </a:cxn>
              <a:cxn ang="0">
                <a:pos x="0" y="184897220"/>
              </a:cxn>
              <a:cxn ang="0">
                <a:pos x="0" y="12751821"/>
              </a:cxn>
              <a:cxn ang="0">
                <a:pos x="12669522" y="0"/>
              </a:cxn>
            </a:cxnLst>
            <a:rect l="0" t="0" r="0" b="0"/>
            <a:pathLst>
              <a:path w="341" h="342">
                <a:moveTo>
                  <a:pt x="22" y="0"/>
                </a:moveTo>
                <a:lnTo>
                  <a:pt x="319" y="0"/>
                </a:lnTo>
                <a:cubicBezTo>
                  <a:pt x="331" y="0"/>
                  <a:pt x="341" y="10"/>
                  <a:pt x="341" y="22"/>
                </a:cubicBezTo>
                <a:lnTo>
                  <a:pt x="341" y="319"/>
                </a:lnTo>
                <a:cubicBezTo>
                  <a:pt x="341" y="331"/>
                  <a:pt x="331" y="342"/>
                  <a:pt x="319" y="342"/>
                </a:cubicBezTo>
                <a:lnTo>
                  <a:pt x="22" y="342"/>
                </a:lnTo>
                <a:cubicBezTo>
                  <a:pt x="10" y="342"/>
                  <a:pt x="0" y="331"/>
                  <a:pt x="0" y="319"/>
                </a:cubicBezTo>
                <a:lnTo>
                  <a:pt x="0" y="22"/>
                </a:lnTo>
                <a:cubicBezTo>
                  <a:pt x="0" y="10"/>
                  <a:pt x="10" y="0"/>
                  <a:pt x="22" y="0"/>
                </a:cubicBezTo>
                <a:close/>
              </a:path>
            </a:pathLst>
          </a:custGeom>
          <a:solidFill>
            <a:schemeClr val="tx2">
              <a:alpha val="100000"/>
            </a:schemeClr>
          </a:solidFill>
          <a:ln w="9525">
            <a:noFill/>
          </a:ln>
        </p:spPr>
        <p:txBody>
          <a:bodyPr/>
          <a:lstStyle/>
          <a:p>
            <a:endParaRPr lang="zh-CN" altLang="en-US"/>
          </a:p>
        </p:txBody>
      </p:sp>
      <p:sp>
        <p:nvSpPr>
          <p:cNvPr id="33" name="Freeform 17"/>
          <p:cNvSpPr/>
          <p:nvPr/>
        </p:nvSpPr>
        <p:spPr>
          <a:xfrm>
            <a:off x="11812588" y="5995988"/>
            <a:ext cx="261937" cy="261937"/>
          </a:xfrm>
          <a:custGeom>
            <a:avLst/>
            <a:gdLst/>
            <a:ahLst/>
            <a:cxnLst>
              <a:cxn ang="0">
                <a:pos x="13495117" y="0"/>
              </a:cxn>
              <a:cxn ang="0">
                <a:pos x="187172368" y="0"/>
              </a:cxn>
              <a:cxn ang="0">
                <a:pos x="200667485" y="12983933"/>
              </a:cxn>
              <a:cxn ang="0">
                <a:pos x="200667485" y="188272020"/>
              </a:cxn>
              <a:cxn ang="0">
                <a:pos x="187172368" y="201255953"/>
              </a:cxn>
              <a:cxn ang="0">
                <a:pos x="13495117" y="201255953"/>
              </a:cxn>
              <a:cxn ang="0">
                <a:pos x="0" y="188272020"/>
              </a:cxn>
              <a:cxn ang="0">
                <a:pos x="0" y="12983933"/>
              </a:cxn>
              <a:cxn ang="0">
                <a:pos x="13495117" y="0"/>
              </a:cxn>
            </a:cxnLst>
            <a:rect l="0" t="0" r="0" b="0"/>
            <a:pathLst>
              <a:path w="342" h="341">
                <a:moveTo>
                  <a:pt x="23" y="0"/>
                </a:moveTo>
                <a:lnTo>
                  <a:pt x="319" y="0"/>
                </a:lnTo>
                <a:cubicBezTo>
                  <a:pt x="332" y="0"/>
                  <a:pt x="342" y="10"/>
                  <a:pt x="342" y="22"/>
                </a:cubicBezTo>
                <a:lnTo>
                  <a:pt x="342" y="319"/>
                </a:lnTo>
                <a:cubicBezTo>
                  <a:pt x="342" y="331"/>
                  <a:pt x="332" y="341"/>
                  <a:pt x="319" y="341"/>
                </a:cubicBezTo>
                <a:lnTo>
                  <a:pt x="23" y="341"/>
                </a:lnTo>
                <a:cubicBezTo>
                  <a:pt x="10" y="341"/>
                  <a:pt x="0" y="331"/>
                  <a:pt x="0" y="319"/>
                </a:cubicBezTo>
                <a:lnTo>
                  <a:pt x="0" y="22"/>
                </a:lnTo>
                <a:cubicBezTo>
                  <a:pt x="0" y="10"/>
                  <a:pt x="10" y="0"/>
                  <a:pt x="23" y="0"/>
                </a:cubicBezTo>
                <a:close/>
              </a:path>
            </a:pathLst>
          </a:custGeom>
          <a:solidFill>
            <a:schemeClr val="bg1">
              <a:alpha val="100000"/>
            </a:schemeClr>
          </a:solidFill>
          <a:ln w="9525">
            <a:noFill/>
          </a:ln>
        </p:spPr>
        <p:txBody>
          <a:bodyPr/>
          <a:lstStyle/>
          <a:p>
            <a:endParaRPr lang="zh-CN" altLang="en-US"/>
          </a:p>
        </p:txBody>
      </p:sp>
      <p:sp>
        <p:nvSpPr>
          <p:cNvPr id="34" name="Freeform 18"/>
          <p:cNvSpPr/>
          <p:nvPr/>
        </p:nvSpPr>
        <p:spPr>
          <a:xfrm>
            <a:off x="11274425" y="6527800"/>
            <a:ext cx="258763" cy="261938"/>
          </a:xfrm>
          <a:custGeom>
            <a:avLst/>
            <a:gdLst/>
            <a:ahLst/>
            <a:cxnLst>
              <a:cxn ang="0">
                <a:pos x="12669522" y="0"/>
              </a:cxn>
              <a:cxn ang="0">
                <a:pos x="183708071" y="0"/>
              </a:cxn>
              <a:cxn ang="0">
                <a:pos x="196377593" y="13495168"/>
              </a:cxn>
              <a:cxn ang="0">
                <a:pos x="196377593" y="187173083"/>
              </a:cxn>
              <a:cxn ang="0">
                <a:pos x="183708071" y="200668251"/>
              </a:cxn>
              <a:cxn ang="0">
                <a:pos x="12669522" y="200668251"/>
              </a:cxn>
              <a:cxn ang="0">
                <a:pos x="0" y="187173083"/>
              </a:cxn>
              <a:cxn ang="0">
                <a:pos x="0" y="13495168"/>
              </a:cxn>
              <a:cxn ang="0">
                <a:pos x="12669522" y="0"/>
              </a:cxn>
            </a:cxnLst>
            <a:rect l="0" t="0" r="0" b="0"/>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bg2">
              <a:alpha val="100000"/>
            </a:schemeClr>
          </a:solidFill>
          <a:ln w="9525">
            <a:noFill/>
          </a:ln>
        </p:spPr>
        <p:txBody>
          <a:bodyPr/>
          <a:lstStyle/>
          <a:p>
            <a:endParaRPr lang="zh-CN" altLang="en-US"/>
          </a:p>
        </p:txBody>
      </p:sp>
    </p:spTree>
  </p:cSld>
  <p:clrMapOvr>
    <a:masterClrMapping/>
  </p:clrMapOvr>
  <p:transition spd="slow" advTm="99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 calcmode="lin" valueType="num">
                                      <p:cBhvr>
                                        <p:cTn id="22" dur="500" fill="hold"/>
                                        <p:tgtEl>
                                          <p:spTgt spid="13"/>
                                        </p:tgtEl>
                                        <p:attrNameLst>
                                          <p:attrName>style.rotation</p:attrName>
                                        </p:attrNameLst>
                                      </p:cBhvr>
                                      <p:tavLst>
                                        <p:tav tm="0">
                                          <p:val>
                                            <p:fltVal val="90"/>
                                          </p:val>
                                        </p:tav>
                                        <p:tav tm="100000">
                                          <p:val>
                                            <p:fltVal val="0"/>
                                          </p:val>
                                        </p:tav>
                                      </p:tavLst>
                                    </p:anim>
                                    <p:animEffect transition="in" filter="fade">
                                      <p:cBhvr>
                                        <p:cTn id="23" dur="500"/>
                                        <p:tgtEl>
                                          <p:spTgt spid="13"/>
                                        </p:tgtEl>
                                      </p:cBhvr>
                                    </p:animEffect>
                                  </p:childTnLst>
                                </p:cTn>
                              </p:par>
                            </p:childTnLst>
                          </p:cTn>
                        </p:par>
                        <p:par>
                          <p:cTn id="24" fill="hold">
                            <p:stCondLst>
                              <p:cond delay="2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6"/>
                                        </p:tgtEl>
                                        <p:attrNameLst>
                                          <p:attrName>style.visibility</p:attrName>
                                        </p:attrNameLst>
                                      </p:cBhvr>
                                      <p:to>
                                        <p:strVal val="visible"/>
                                      </p:to>
                                    </p:set>
                                    <p:anim by="(-#ppt_w*2)" calcmode="lin" valueType="num">
                                      <p:cBhvr rctx="PPT">
                                        <p:cTn id="27" dur="500" autoRev="1" fill="hold">
                                          <p:stCondLst>
                                            <p:cond delay="0"/>
                                          </p:stCondLst>
                                        </p:cTn>
                                        <p:tgtEl>
                                          <p:spTgt spid="26"/>
                                        </p:tgtEl>
                                        <p:attrNameLst>
                                          <p:attrName>ppt_w</p:attrName>
                                        </p:attrNameLst>
                                      </p:cBhvr>
                                    </p:anim>
                                    <p:anim by="(#ppt_w*0.50)" calcmode="lin" valueType="num">
                                      <p:cBhvr>
                                        <p:cTn id="28" dur="500" decel="50000" autoRev="1" fill="hold">
                                          <p:stCondLst>
                                            <p:cond delay="0"/>
                                          </p:stCondLst>
                                        </p:cTn>
                                        <p:tgtEl>
                                          <p:spTgt spid="26"/>
                                        </p:tgtEl>
                                        <p:attrNameLst>
                                          <p:attrName>ppt_x</p:attrName>
                                        </p:attrNameLst>
                                      </p:cBhvr>
                                    </p:anim>
                                    <p:anim from="(-#ppt_h/2)" to="(#ppt_y)" calcmode="lin" valueType="num">
                                      <p:cBhvr>
                                        <p:cTn id="29" dur="1000" fill="hold">
                                          <p:stCondLst>
                                            <p:cond delay="0"/>
                                          </p:stCondLst>
                                        </p:cTn>
                                        <p:tgtEl>
                                          <p:spTgt spid="26"/>
                                        </p:tgtEl>
                                        <p:attrNameLst>
                                          <p:attrName>ppt_y</p:attrName>
                                        </p:attrNameLst>
                                      </p:cBhvr>
                                    </p:anim>
                                    <p:animRot by="21600000">
                                      <p:cBhvr>
                                        <p:cTn id="30" dur="1000" fill="hold">
                                          <p:stCondLst>
                                            <p:cond delay="0"/>
                                          </p:stCondLst>
                                        </p:cTn>
                                        <p:tgtEl>
                                          <p:spTgt spid="26"/>
                                        </p:tgtEl>
                                        <p:attrNameLst>
                                          <p:attrName>r</p:attrName>
                                        </p:attrNameLst>
                                      </p:cBhvr>
                                    </p:animRot>
                                  </p:childTnLst>
                                </p:cTn>
                              </p:par>
                            </p:childTnLst>
                          </p:cTn>
                        </p:par>
                        <p:par>
                          <p:cTn id="31" fill="hold">
                            <p:stCondLst>
                              <p:cond delay="4199"/>
                            </p:stCondLst>
                            <p:childTnLst>
                              <p:par>
                                <p:cTn id="32" presetID="22" presetClass="entr" presetSubtype="8"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par>
                          <p:cTn id="35" fill="hold">
                            <p:stCondLst>
                              <p:cond delay="4699"/>
                            </p:stCondLst>
                            <p:childTnLst>
                              <p:par>
                                <p:cTn id="36" presetID="2" presetClass="entr" presetSubtype="6"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1+#ppt_w/2"/>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childTnLst>
                          </p:cTn>
                        </p:par>
                        <p:par>
                          <p:cTn id="40" fill="hold">
                            <p:stCondLst>
                              <p:cond delay="5199"/>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699"/>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6199"/>
                            </p:stCondLst>
                            <p:childTnLst>
                              <p:par>
                                <p:cTn id="49" presetID="2" presetClass="entr" presetSubtype="9"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0-#ppt_h/2"/>
                                          </p:val>
                                        </p:tav>
                                        <p:tav tm="100000">
                                          <p:val>
                                            <p:strVal val="#ppt_y"/>
                                          </p:val>
                                        </p:tav>
                                      </p:tavLst>
                                    </p:anim>
                                  </p:childTnLst>
                                </p:cTn>
                              </p:par>
                              <p:par>
                                <p:cTn id="53" presetID="2" presetClass="entr" presetSubtype="9" fill="hold" nodeType="withEffect">
                                  <p:stCondLst>
                                    <p:cond delay="10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0-#ppt_h/2"/>
                                          </p:val>
                                        </p:tav>
                                        <p:tav tm="100000">
                                          <p:val>
                                            <p:strVal val="#ppt_y"/>
                                          </p:val>
                                        </p:tav>
                                      </p:tavLst>
                                    </p:anim>
                                  </p:childTnLst>
                                </p:cTn>
                              </p:par>
                              <p:par>
                                <p:cTn id="57" presetID="2" presetClass="entr" presetSubtype="9" fill="hold" nodeType="withEffect">
                                  <p:stCondLst>
                                    <p:cond delay="2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0-#ppt_h/2"/>
                                          </p:val>
                                        </p:tav>
                                        <p:tav tm="100000">
                                          <p:val>
                                            <p:strVal val="#ppt_y"/>
                                          </p:val>
                                        </p:tav>
                                      </p:tavLst>
                                    </p:anim>
                                  </p:childTnLst>
                                </p:cTn>
                              </p:par>
                              <p:par>
                                <p:cTn id="61" presetID="2" presetClass="entr" presetSubtype="9" fill="hold" nodeType="withEffect">
                                  <p:stCondLst>
                                    <p:cond delay="3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0-#ppt_w/2"/>
                                          </p:val>
                                        </p:tav>
                                        <p:tav tm="100000">
                                          <p:val>
                                            <p:strVal val="#ppt_x"/>
                                          </p:val>
                                        </p:tav>
                                      </p:tavLst>
                                    </p:anim>
                                    <p:anim calcmode="lin" valueType="num">
                                      <p:cBhvr additive="base">
                                        <p:cTn id="64"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p:bldP spid="27" grpId="0"/>
      <p:bldP spid="28"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Freeform 23"/>
          <p:cNvSpPr/>
          <p:nvPr/>
        </p:nvSpPr>
        <p:spPr>
          <a:xfrm>
            <a:off x="5302250" y="1543050"/>
            <a:ext cx="709613" cy="714375"/>
          </a:xfrm>
          <a:custGeom>
            <a:avLst/>
            <a:gdLst/>
            <a:ahLst/>
            <a:cxnLst>
              <a:cxn ang="0">
                <a:pos x="61242473" y="0"/>
              </a:cxn>
              <a:cxn ang="0">
                <a:pos x="520896960" y="0"/>
              </a:cxn>
              <a:cxn ang="0">
                <a:pos x="582139433" y="62067212"/>
              </a:cxn>
              <a:cxn ang="0">
                <a:pos x="582139433" y="527911563"/>
              </a:cxn>
              <a:cxn ang="0">
                <a:pos x="520896960" y="589978775"/>
              </a:cxn>
              <a:cxn ang="0">
                <a:pos x="61242473" y="589978775"/>
              </a:cxn>
              <a:cxn ang="0">
                <a:pos x="0" y="527911563"/>
              </a:cxn>
              <a:cxn ang="0">
                <a:pos x="0" y="62067212"/>
              </a:cxn>
              <a:cxn ang="0">
                <a:pos x="6124247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alpha val="100000"/>
            </a:schemeClr>
          </a:solidFill>
          <a:ln w="9525">
            <a:noFill/>
          </a:ln>
        </p:spPr>
        <p:txBody>
          <a:bodyPr/>
          <a:lstStyle/>
          <a:p>
            <a:endParaRPr lang="zh-CN" altLang="en-US"/>
          </a:p>
        </p:txBody>
      </p:sp>
      <p:sp>
        <p:nvSpPr>
          <p:cNvPr id="68" name="Freeform 24"/>
          <p:cNvSpPr/>
          <p:nvPr/>
        </p:nvSpPr>
        <p:spPr>
          <a:xfrm>
            <a:off x="6081713" y="1543050"/>
            <a:ext cx="4887912" cy="714375"/>
          </a:xfrm>
          <a:custGeom>
            <a:avLst/>
            <a:gdLst/>
            <a:ahLst/>
            <a:cxnLst>
              <a:cxn ang="0">
                <a:pos x="28834909" y="0"/>
              </a:cxn>
              <a:cxn ang="0">
                <a:pos x="2147483646" y="0"/>
              </a:cxn>
              <a:cxn ang="0">
                <a:pos x="2147483646" y="62067212"/>
              </a:cxn>
              <a:cxn ang="0">
                <a:pos x="2147483646" y="527911563"/>
              </a:cxn>
              <a:cxn ang="0">
                <a:pos x="2147483646" y="589978775"/>
              </a:cxn>
              <a:cxn ang="0">
                <a:pos x="28834909" y="589978775"/>
              </a:cxn>
              <a:cxn ang="0">
                <a:pos x="0" y="527911563"/>
              </a:cxn>
              <a:cxn ang="0">
                <a:pos x="0" y="62067212"/>
              </a:cxn>
              <a:cxn ang="0">
                <a:pos x="28834909" y="0"/>
              </a:cxn>
            </a:cxnLst>
            <a:rect l="0" t="0" r="0" b="0"/>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alpha val="100000"/>
            </a:srgbClr>
          </a:solidFill>
          <a:ln w="9525" cap="flat" cmpd="sng">
            <a:solidFill>
              <a:schemeClr val="tx1">
                <a:alpha val="100000"/>
              </a:schemeClr>
            </a:solidFill>
            <a:prstDash val="solid"/>
            <a:miter lim="800000"/>
            <a:headEnd type="none" w="med" len="med"/>
            <a:tailEnd type="none" w="med" len="med"/>
          </a:ln>
        </p:spPr>
        <p:txBody>
          <a:bodyPr/>
          <a:lstStyle/>
          <a:p>
            <a:endParaRPr lang="zh-CN" altLang="en-US"/>
          </a:p>
        </p:txBody>
      </p:sp>
      <p:sp>
        <p:nvSpPr>
          <p:cNvPr id="69" name="Freeform 25"/>
          <p:cNvSpPr/>
          <p:nvPr/>
        </p:nvSpPr>
        <p:spPr bwMode="auto">
          <a:xfrm>
            <a:off x="5302250" y="2701925"/>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 name="Freeform 26"/>
          <p:cNvSpPr/>
          <p:nvPr/>
        </p:nvSpPr>
        <p:spPr>
          <a:xfrm>
            <a:off x="6081713" y="2701925"/>
            <a:ext cx="4887912" cy="714375"/>
          </a:xfrm>
          <a:custGeom>
            <a:avLst/>
            <a:gdLst/>
            <a:ahLst/>
            <a:cxnLst>
              <a:cxn ang="0">
                <a:pos x="28834909" y="0"/>
              </a:cxn>
              <a:cxn ang="0">
                <a:pos x="2147483646" y="0"/>
              </a:cxn>
              <a:cxn ang="0">
                <a:pos x="2147483646" y="62067212"/>
              </a:cxn>
              <a:cxn ang="0">
                <a:pos x="2147483646" y="527911563"/>
              </a:cxn>
              <a:cxn ang="0">
                <a:pos x="2147483646" y="589978775"/>
              </a:cxn>
              <a:cxn ang="0">
                <a:pos x="28834909" y="589978775"/>
              </a:cxn>
              <a:cxn ang="0">
                <a:pos x="0" y="527911563"/>
              </a:cxn>
              <a:cxn ang="0">
                <a:pos x="0" y="62067212"/>
              </a:cxn>
              <a:cxn ang="0">
                <a:pos x="28834909" y="0"/>
              </a:cxn>
            </a:cxnLst>
            <a:rect l="0" t="0" r="0" b="0"/>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alpha val="100000"/>
            </a:srgbClr>
          </a:solidFill>
          <a:ln w="9525" cap="flat" cmpd="sng">
            <a:solidFill>
              <a:schemeClr val="tx1">
                <a:alpha val="100000"/>
              </a:schemeClr>
            </a:solidFill>
            <a:prstDash val="solid"/>
            <a:miter lim="800000"/>
            <a:headEnd type="none" w="med" len="med"/>
            <a:tailEnd type="none" w="med" len="med"/>
          </a:ln>
        </p:spPr>
        <p:txBody>
          <a:bodyPr/>
          <a:lstStyle/>
          <a:p>
            <a:endParaRPr lang="zh-CN" altLang="en-US"/>
          </a:p>
        </p:txBody>
      </p:sp>
      <p:sp>
        <p:nvSpPr>
          <p:cNvPr id="71" name="Freeform 27"/>
          <p:cNvSpPr/>
          <p:nvPr/>
        </p:nvSpPr>
        <p:spPr>
          <a:xfrm>
            <a:off x="5302250" y="3887788"/>
            <a:ext cx="709613" cy="714375"/>
          </a:xfrm>
          <a:custGeom>
            <a:avLst/>
            <a:gdLst/>
            <a:ahLst/>
            <a:cxnLst>
              <a:cxn ang="0">
                <a:pos x="61242473" y="0"/>
              </a:cxn>
              <a:cxn ang="0">
                <a:pos x="520896960" y="0"/>
              </a:cxn>
              <a:cxn ang="0">
                <a:pos x="582139433" y="61923774"/>
              </a:cxn>
              <a:cxn ang="0">
                <a:pos x="582139433" y="527373733"/>
              </a:cxn>
              <a:cxn ang="0">
                <a:pos x="520896960" y="589297506"/>
              </a:cxn>
              <a:cxn ang="0">
                <a:pos x="61242473" y="589297506"/>
              </a:cxn>
              <a:cxn ang="0">
                <a:pos x="0" y="527373733"/>
              </a:cxn>
              <a:cxn ang="0">
                <a:pos x="0" y="61923774"/>
              </a:cxn>
              <a:cxn ang="0">
                <a:pos x="6124247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1">
              <a:alpha val="100000"/>
            </a:schemeClr>
          </a:solidFill>
          <a:ln w="9525">
            <a:noFill/>
          </a:ln>
        </p:spPr>
        <p:txBody>
          <a:bodyPr/>
          <a:lstStyle/>
          <a:p>
            <a:endParaRPr lang="zh-CN" altLang="en-US"/>
          </a:p>
        </p:txBody>
      </p:sp>
      <p:sp>
        <p:nvSpPr>
          <p:cNvPr id="72" name="Freeform 28"/>
          <p:cNvSpPr/>
          <p:nvPr/>
        </p:nvSpPr>
        <p:spPr>
          <a:xfrm>
            <a:off x="6081713" y="3887788"/>
            <a:ext cx="4887912" cy="714375"/>
          </a:xfrm>
          <a:custGeom>
            <a:avLst/>
            <a:gdLst/>
            <a:ahLst/>
            <a:cxnLst>
              <a:cxn ang="0">
                <a:pos x="28834909" y="0"/>
              </a:cxn>
              <a:cxn ang="0">
                <a:pos x="2147483646" y="0"/>
              </a:cxn>
              <a:cxn ang="0">
                <a:pos x="2147483646" y="61923774"/>
              </a:cxn>
              <a:cxn ang="0">
                <a:pos x="2147483646" y="527373733"/>
              </a:cxn>
              <a:cxn ang="0">
                <a:pos x="2147483646" y="589297506"/>
              </a:cxn>
              <a:cxn ang="0">
                <a:pos x="28834909" y="589297506"/>
              </a:cxn>
              <a:cxn ang="0">
                <a:pos x="0" y="527373733"/>
              </a:cxn>
              <a:cxn ang="0">
                <a:pos x="0" y="61923774"/>
              </a:cxn>
              <a:cxn ang="0">
                <a:pos x="28834909" y="0"/>
              </a:cxn>
            </a:cxnLst>
            <a:rect l="0" t="0" r="0" b="0"/>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alpha val="100000"/>
            </a:srgbClr>
          </a:solidFill>
          <a:ln w="9525" cap="flat" cmpd="sng">
            <a:solidFill>
              <a:schemeClr val="tx1">
                <a:alpha val="100000"/>
              </a:schemeClr>
            </a:solidFill>
            <a:prstDash val="solid"/>
            <a:miter lim="800000"/>
            <a:headEnd type="none" w="med" len="med"/>
            <a:tailEnd type="none" w="med" len="med"/>
          </a:ln>
        </p:spPr>
        <p:txBody>
          <a:bodyPr/>
          <a:lstStyle/>
          <a:p>
            <a:endParaRPr lang="zh-CN" altLang="en-US"/>
          </a:p>
        </p:txBody>
      </p:sp>
      <p:sp>
        <p:nvSpPr>
          <p:cNvPr id="78" name="Freeform 29"/>
          <p:cNvSpPr/>
          <p:nvPr/>
        </p:nvSpPr>
        <p:spPr>
          <a:xfrm>
            <a:off x="5302250" y="5089525"/>
            <a:ext cx="709613" cy="715963"/>
          </a:xfrm>
          <a:custGeom>
            <a:avLst/>
            <a:gdLst/>
            <a:ahLst/>
            <a:cxnLst>
              <a:cxn ang="0">
                <a:pos x="61242473" y="0"/>
              </a:cxn>
              <a:cxn ang="0">
                <a:pos x="520896960" y="0"/>
              </a:cxn>
              <a:cxn ang="0">
                <a:pos x="582139433" y="62199492"/>
              </a:cxn>
              <a:cxn ang="0">
                <a:pos x="582139433" y="529720024"/>
              </a:cxn>
              <a:cxn ang="0">
                <a:pos x="520896960" y="591919517"/>
              </a:cxn>
              <a:cxn ang="0">
                <a:pos x="61242473" y="591919517"/>
              </a:cxn>
              <a:cxn ang="0">
                <a:pos x="0" y="529720024"/>
              </a:cxn>
              <a:cxn ang="0">
                <a:pos x="0" y="62199492"/>
              </a:cxn>
              <a:cxn ang="0">
                <a:pos x="6124247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2">
              <a:alpha val="100000"/>
            </a:schemeClr>
          </a:solidFill>
          <a:ln w="9525">
            <a:noFill/>
          </a:ln>
        </p:spPr>
        <p:txBody>
          <a:bodyPr/>
          <a:lstStyle/>
          <a:p>
            <a:endParaRPr lang="zh-CN" altLang="en-US"/>
          </a:p>
        </p:txBody>
      </p:sp>
      <p:sp>
        <p:nvSpPr>
          <p:cNvPr id="79" name="Freeform 30"/>
          <p:cNvSpPr/>
          <p:nvPr/>
        </p:nvSpPr>
        <p:spPr>
          <a:xfrm>
            <a:off x="6081713" y="5089525"/>
            <a:ext cx="4887912" cy="715963"/>
          </a:xfrm>
          <a:custGeom>
            <a:avLst/>
            <a:gdLst/>
            <a:ahLst/>
            <a:cxnLst>
              <a:cxn ang="0">
                <a:pos x="28834909" y="0"/>
              </a:cxn>
              <a:cxn ang="0">
                <a:pos x="2147483646" y="0"/>
              </a:cxn>
              <a:cxn ang="0">
                <a:pos x="2147483646" y="62199492"/>
              </a:cxn>
              <a:cxn ang="0">
                <a:pos x="2147483646" y="529720024"/>
              </a:cxn>
              <a:cxn ang="0">
                <a:pos x="2147483646" y="591919517"/>
              </a:cxn>
              <a:cxn ang="0">
                <a:pos x="28834909" y="591919517"/>
              </a:cxn>
              <a:cxn ang="0">
                <a:pos x="0" y="529720024"/>
              </a:cxn>
              <a:cxn ang="0">
                <a:pos x="0" y="62199492"/>
              </a:cxn>
              <a:cxn ang="0">
                <a:pos x="28834909" y="0"/>
              </a:cxn>
            </a:cxnLst>
            <a:rect l="0" t="0" r="0" b="0"/>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alpha val="100000"/>
            </a:srgbClr>
          </a:solidFill>
          <a:ln w="9525" cap="flat" cmpd="sng">
            <a:solidFill>
              <a:schemeClr val="tx1">
                <a:alpha val="100000"/>
              </a:schemeClr>
            </a:solidFill>
            <a:prstDash val="solid"/>
            <a:miter lim="800000"/>
            <a:headEnd type="none" w="med" len="med"/>
            <a:tailEnd type="none" w="med" len="med"/>
          </a:ln>
        </p:spPr>
        <p:txBody>
          <a:bodyPr/>
          <a:lstStyle/>
          <a:p>
            <a:endParaRPr lang="zh-CN" altLang="en-US"/>
          </a:p>
        </p:txBody>
      </p:sp>
      <p:sp>
        <p:nvSpPr>
          <p:cNvPr id="87" name="TextBox 86"/>
          <p:cNvSpPr txBox="1"/>
          <p:nvPr/>
        </p:nvSpPr>
        <p:spPr>
          <a:xfrm>
            <a:off x="6248400" y="1573213"/>
            <a:ext cx="4318000" cy="64611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3600" b="1" dirty="0">
                <a:latin typeface="微软雅黑" panose="020B0503020204020204" pitchFamily="34" charset="-122"/>
              </a:rPr>
              <a:t>思想认识原则</a:t>
            </a:r>
          </a:p>
        </p:txBody>
      </p:sp>
      <p:sp>
        <p:nvSpPr>
          <p:cNvPr id="88" name="TextBox 87"/>
          <p:cNvSpPr txBox="1"/>
          <p:nvPr/>
        </p:nvSpPr>
        <p:spPr>
          <a:xfrm>
            <a:off x="6248400" y="2741613"/>
            <a:ext cx="4318000" cy="646112"/>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3600" b="1" dirty="0">
                <a:latin typeface="微软雅黑" panose="020B0503020204020204" pitchFamily="34" charset="-122"/>
              </a:rPr>
              <a:t>办公行为规范</a:t>
            </a:r>
          </a:p>
        </p:txBody>
      </p:sp>
      <p:sp>
        <p:nvSpPr>
          <p:cNvPr id="89" name="TextBox 88"/>
          <p:cNvSpPr txBox="1"/>
          <p:nvPr/>
        </p:nvSpPr>
        <p:spPr>
          <a:xfrm>
            <a:off x="6248400" y="3946525"/>
            <a:ext cx="4318000" cy="64611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3600" b="1" dirty="0">
                <a:latin typeface="微软雅黑" panose="020B0503020204020204" pitchFamily="34" charset="-122"/>
              </a:rPr>
              <a:t>日常礼仪规范</a:t>
            </a:r>
          </a:p>
        </p:txBody>
      </p:sp>
      <p:sp>
        <p:nvSpPr>
          <p:cNvPr id="90" name="TextBox 89"/>
          <p:cNvSpPr txBox="1"/>
          <p:nvPr/>
        </p:nvSpPr>
        <p:spPr>
          <a:xfrm>
            <a:off x="6248400" y="5159375"/>
            <a:ext cx="4318000" cy="646113"/>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3600" b="1" dirty="0">
                <a:latin typeface="微软雅黑" panose="020B0503020204020204" pitchFamily="34" charset="-122"/>
              </a:rPr>
              <a:t>基本职业意识</a:t>
            </a:r>
          </a:p>
        </p:txBody>
      </p:sp>
      <p:sp>
        <p:nvSpPr>
          <p:cNvPr id="8206" name="矩形 1"/>
          <p:cNvSpPr/>
          <p:nvPr/>
        </p:nvSpPr>
        <p:spPr>
          <a:xfrm>
            <a:off x="0" y="6742113"/>
            <a:ext cx="12196763" cy="115887"/>
          </a:xfrm>
          <a:prstGeom prst="rect">
            <a:avLst/>
          </a:prstGeom>
          <a:solidFill>
            <a:schemeClr val="tx1"/>
          </a:solidFill>
          <a:ln w="9525" cap="flat" cmpd="sng">
            <a:solidFill>
              <a:schemeClr val="tx1"/>
            </a:solidFill>
            <a:prstDash val="solid"/>
            <a:round/>
            <a:headEnd type="none" w="med" len="med"/>
            <a:tailEnd type="none" w="med" len="med"/>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 name="TextBox 34"/>
          <p:cNvSpPr txBox="1"/>
          <p:nvPr/>
        </p:nvSpPr>
        <p:spPr>
          <a:xfrm>
            <a:off x="5422900" y="1573213"/>
            <a:ext cx="500063" cy="706438"/>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2"/>
                </a:solidFill>
                <a:effectLst/>
                <a:uLnTx/>
                <a:uFillTx/>
                <a:latin typeface="+mj-ea"/>
                <a:ea typeface="+mj-ea"/>
                <a:cs typeface="+mn-cs"/>
              </a:rPr>
              <a:t>1</a:t>
            </a:r>
            <a:endParaRPr kumimoji="0" lang="zh-CN" altLang="en-US" sz="4000" b="1" i="0" u="none" strike="noStrike" kern="1200" cap="none" spc="0" normalizeH="0" baseline="0" noProof="0" dirty="0">
              <a:ln>
                <a:noFill/>
              </a:ln>
              <a:solidFill>
                <a:schemeClr val="accent2"/>
              </a:solidFill>
              <a:effectLst/>
              <a:uLnTx/>
              <a:uFillTx/>
              <a:latin typeface="+mj-ea"/>
              <a:ea typeface="+mj-ea"/>
              <a:cs typeface="+mn-cs"/>
            </a:endParaRPr>
          </a:p>
        </p:txBody>
      </p:sp>
      <p:sp>
        <p:nvSpPr>
          <p:cNvPr id="36" name="TextBox 35"/>
          <p:cNvSpPr txBox="1"/>
          <p:nvPr/>
        </p:nvSpPr>
        <p:spPr>
          <a:xfrm>
            <a:off x="5422900" y="2700338"/>
            <a:ext cx="500063" cy="70802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4000" b="1" i="0" u="none" strike="noStrike" kern="1200" cap="none" spc="0" normalizeH="0" baseline="0" noProof="0" dirty="0">
              <a:ln>
                <a:noFill/>
              </a:ln>
              <a:solidFill>
                <a:schemeClr val="accent2"/>
              </a:solidFill>
              <a:effectLst/>
              <a:uLnTx/>
              <a:uFillTx/>
              <a:latin typeface="+mj-ea"/>
              <a:ea typeface="+mj-ea"/>
              <a:cs typeface="+mn-cs"/>
            </a:endParaRPr>
          </a:p>
        </p:txBody>
      </p:sp>
      <p:sp>
        <p:nvSpPr>
          <p:cNvPr id="37" name="TextBox 36"/>
          <p:cNvSpPr txBox="1"/>
          <p:nvPr/>
        </p:nvSpPr>
        <p:spPr>
          <a:xfrm>
            <a:off x="5422900" y="3883025"/>
            <a:ext cx="500063" cy="70802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4000" b="1" i="0" u="none" strike="noStrike" kern="1200" cap="none" spc="0" normalizeH="0" baseline="0" noProof="0" dirty="0">
              <a:ln>
                <a:noFill/>
              </a:ln>
              <a:solidFill>
                <a:schemeClr val="accent2"/>
              </a:solidFill>
              <a:effectLst/>
              <a:uLnTx/>
              <a:uFillTx/>
              <a:latin typeface="+mj-ea"/>
              <a:ea typeface="+mj-ea"/>
              <a:cs typeface="+mn-cs"/>
            </a:endParaRPr>
          </a:p>
        </p:txBody>
      </p:sp>
      <p:sp>
        <p:nvSpPr>
          <p:cNvPr id="38" name="TextBox 37"/>
          <p:cNvSpPr txBox="1"/>
          <p:nvPr/>
        </p:nvSpPr>
        <p:spPr>
          <a:xfrm>
            <a:off x="5422900" y="5087938"/>
            <a:ext cx="500063" cy="70802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4000" b="1" i="0" u="none" strike="noStrike" kern="1200" cap="none" spc="0" normalizeH="0" baseline="0" noProof="0" dirty="0">
              <a:ln>
                <a:noFill/>
              </a:ln>
              <a:solidFill>
                <a:schemeClr val="accent2"/>
              </a:solidFill>
              <a:effectLst/>
              <a:uLnTx/>
              <a:uFillTx/>
              <a:latin typeface="+mj-ea"/>
              <a:ea typeface="+mj-ea"/>
              <a:cs typeface="+mn-cs"/>
            </a:endParaRPr>
          </a:p>
        </p:txBody>
      </p:sp>
      <p:pic>
        <p:nvPicPr>
          <p:cNvPr id="3" name="图片 2"/>
          <p:cNvPicPr>
            <a:picLocks noChangeAspect="1"/>
          </p:cNvPicPr>
          <p:nvPr/>
        </p:nvPicPr>
        <p:blipFill>
          <a:blip r:embed="rId3"/>
          <a:stretch>
            <a:fillRect/>
          </a:stretch>
        </p:blipFill>
        <p:spPr>
          <a:xfrm>
            <a:off x="0" y="2500313"/>
            <a:ext cx="5010150" cy="3535362"/>
          </a:xfrm>
          <a:prstGeom prst="rect">
            <a:avLst/>
          </a:prstGeom>
          <a:noFill/>
          <a:ln w="9525">
            <a:noFill/>
          </a:ln>
        </p:spPr>
      </p:pic>
      <p:sp>
        <p:nvSpPr>
          <p:cNvPr id="41" name="Rectangle 5"/>
          <p:cNvSpPr/>
          <p:nvPr/>
        </p:nvSpPr>
        <p:spPr>
          <a:xfrm>
            <a:off x="0" y="257175"/>
            <a:ext cx="695325" cy="833438"/>
          </a:xfrm>
          <a:prstGeom prst="rect">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43" name="Freeform 6"/>
          <p:cNvSpPr/>
          <p:nvPr/>
        </p:nvSpPr>
        <p:spPr>
          <a:xfrm>
            <a:off x="141288" y="376238"/>
            <a:ext cx="530225" cy="66833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467334193"/>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chemeClr val="accent2">
              <a:alpha val="100000"/>
            </a:schemeClr>
          </a:solidFill>
          <a:ln w="9525">
            <a:noFill/>
          </a:ln>
        </p:spPr>
        <p:txBody>
          <a:bodyPr/>
          <a:lstStyle/>
          <a:p>
            <a:endParaRPr lang="zh-CN" altLang="en-US"/>
          </a:p>
        </p:txBody>
      </p:sp>
      <p:sp>
        <p:nvSpPr>
          <p:cNvPr id="44" name="Freeform 7"/>
          <p:cNvSpPr>
            <a:spLocks noEditPoints="1"/>
          </p:cNvSpPr>
          <p:nvPr/>
        </p:nvSpPr>
        <p:spPr>
          <a:xfrm>
            <a:off x="755650" y="852488"/>
            <a:ext cx="990600" cy="20161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alpha val="100000"/>
            </a:schemeClr>
          </a:solidFill>
          <a:ln w="9525">
            <a:noFill/>
          </a:ln>
        </p:spPr>
        <p:txBody>
          <a:bodyPr/>
          <a:lstStyle/>
          <a:p>
            <a:endParaRPr lang="zh-CN" altLang="en-US"/>
          </a:p>
        </p:txBody>
      </p:sp>
      <p:sp>
        <p:nvSpPr>
          <p:cNvPr id="45" name="Freeform 8"/>
          <p:cNvSpPr>
            <a:spLocks noEditPoints="1"/>
          </p:cNvSpPr>
          <p:nvPr/>
        </p:nvSpPr>
        <p:spPr>
          <a:xfrm>
            <a:off x="793750" y="388938"/>
            <a:ext cx="952500" cy="447675"/>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467535697"/>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791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400" fill="hold"/>
                                        <p:tgtEl>
                                          <p:spTgt spid="43"/>
                                        </p:tgtEl>
                                        <p:attrNameLst>
                                          <p:attrName>ppt_w</p:attrName>
                                        </p:attrNameLst>
                                      </p:cBhvr>
                                      <p:tavLst>
                                        <p:tav tm="0">
                                          <p:val>
                                            <p:fltVal val="0"/>
                                          </p:val>
                                        </p:tav>
                                        <p:tav tm="100000">
                                          <p:val>
                                            <p:strVal val="#ppt_w"/>
                                          </p:val>
                                        </p:tav>
                                      </p:tavLst>
                                    </p:anim>
                                    <p:anim calcmode="lin" valueType="num">
                                      <p:cBhvr>
                                        <p:cTn id="13" dur="400" fill="hold"/>
                                        <p:tgtEl>
                                          <p:spTgt spid="43"/>
                                        </p:tgtEl>
                                        <p:attrNameLst>
                                          <p:attrName>ppt_h</p:attrName>
                                        </p:attrNameLst>
                                      </p:cBhvr>
                                      <p:tavLst>
                                        <p:tav tm="0">
                                          <p:val>
                                            <p:fltVal val="0"/>
                                          </p:val>
                                        </p:tav>
                                        <p:tav tm="100000">
                                          <p:val>
                                            <p:strVal val="#ppt_h"/>
                                          </p:val>
                                        </p:tav>
                                      </p:tavLst>
                                    </p:anim>
                                    <p:anim calcmode="lin" valueType="num">
                                      <p:cBhvr>
                                        <p:cTn id="14" dur="400" fill="hold"/>
                                        <p:tgtEl>
                                          <p:spTgt spid="43"/>
                                        </p:tgtEl>
                                        <p:attrNameLst>
                                          <p:attrName>style.rotation</p:attrName>
                                        </p:attrNameLst>
                                      </p:cBhvr>
                                      <p:tavLst>
                                        <p:tav tm="0">
                                          <p:val>
                                            <p:fltVal val="90"/>
                                          </p:val>
                                        </p:tav>
                                        <p:tav tm="100000">
                                          <p:val>
                                            <p:fltVal val="0"/>
                                          </p:val>
                                        </p:tav>
                                      </p:tavLst>
                                    </p:anim>
                                    <p:animEffect transition="in" filter="fade">
                                      <p:cBhvr>
                                        <p:cTn id="15" dur="400"/>
                                        <p:tgtEl>
                                          <p:spTgt spid="43"/>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par>
                                <p:cTn id="20" presetID="22" presetClass="entr" presetSubtype="8"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additive="base">
                                        <p:cTn id="32" dur="500" fill="hold"/>
                                        <p:tgtEl>
                                          <p:spTgt spid="67"/>
                                        </p:tgtEl>
                                        <p:attrNameLst>
                                          <p:attrName>ppt_x</p:attrName>
                                        </p:attrNameLst>
                                      </p:cBhvr>
                                      <p:tavLst>
                                        <p:tav tm="0">
                                          <p:val>
                                            <p:strVal val="0-#ppt_w/2"/>
                                          </p:val>
                                        </p:tav>
                                        <p:tav tm="100000">
                                          <p:val>
                                            <p:strVal val="#ppt_x"/>
                                          </p:val>
                                        </p:tav>
                                      </p:tavLst>
                                    </p:anim>
                                    <p:anim calcmode="lin" valueType="num">
                                      <p:cBhvr additive="base">
                                        <p:cTn id="33" dur="500" fill="hold"/>
                                        <p:tgtEl>
                                          <p:spTgt spid="67"/>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0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fill="hold"/>
                                        <p:tgtEl>
                                          <p:spTgt spid="69"/>
                                        </p:tgtEl>
                                        <p:attrNameLst>
                                          <p:attrName>ppt_x</p:attrName>
                                        </p:attrNameLst>
                                      </p:cBhvr>
                                      <p:tavLst>
                                        <p:tav tm="0">
                                          <p:val>
                                            <p:strVal val="0-#ppt_w/2"/>
                                          </p:val>
                                        </p:tav>
                                        <p:tav tm="100000">
                                          <p:val>
                                            <p:strVal val="#ppt_x"/>
                                          </p:val>
                                        </p:tav>
                                      </p:tavLst>
                                    </p:anim>
                                    <p:anim calcmode="lin" valueType="num">
                                      <p:cBhvr additive="base">
                                        <p:cTn id="37" dur="500" fill="hold"/>
                                        <p:tgtEl>
                                          <p:spTgt spid="6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20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fill="hold"/>
                                        <p:tgtEl>
                                          <p:spTgt spid="71"/>
                                        </p:tgtEl>
                                        <p:attrNameLst>
                                          <p:attrName>ppt_x</p:attrName>
                                        </p:attrNameLst>
                                      </p:cBhvr>
                                      <p:tavLst>
                                        <p:tav tm="0">
                                          <p:val>
                                            <p:strVal val="0-#ppt_w/2"/>
                                          </p:val>
                                        </p:tav>
                                        <p:tav tm="100000">
                                          <p:val>
                                            <p:strVal val="#ppt_x"/>
                                          </p:val>
                                        </p:tav>
                                      </p:tavLst>
                                    </p:anim>
                                    <p:anim calcmode="lin" valueType="num">
                                      <p:cBhvr additive="base">
                                        <p:cTn id="41" dur="500" fill="hold"/>
                                        <p:tgtEl>
                                          <p:spTgt spid="71"/>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300"/>
                                  </p:stCondLst>
                                  <p:childTnLst>
                                    <p:set>
                                      <p:cBhvr>
                                        <p:cTn id="43" dur="1" fill="hold">
                                          <p:stCondLst>
                                            <p:cond delay="0"/>
                                          </p:stCondLst>
                                        </p:cTn>
                                        <p:tgtEl>
                                          <p:spTgt spid="78"/>
                                        </p:tgtEl>
                                        <p:attrNameLst>
                                          <p:attrName>style.visibility</p:attrName>
                                        </p:attrNameLst>
                                      </p:cBhvr>
                                      <p:to>
                                        <p:strVal val="visible"/>
                                      </p:to>
                                    </p:set>
                                    <p:anim calcmode="lin" valueType="num">
                                      <p:cBhvr additive="base">
                                        <p:cTn id="44" dur="500" fill="hold"/>
                                        <p:tgtEl>
                                          <p:spTgt spid="78"/>
                                        </p:tgtEl>
                                        <p:attrNameLst>
                                          <p:attrName>ppt_x</p:attrName>
                                        </p:attrNameLst>
                                      </p:cBhvr>
                                      <p:tavLst>
                                        <p:tav tm="0">
                                          <p:val>
                                            <p:strVal val="0-#ppt_w/2"/>
                                          </p:val>
                                        </p:tav>
                                        <p:tav tm="100000">
                                          <p:val>
                                            <p:strVal val="#ppt_x"/>
                                          </p:val>
                                        </p:tav>
                                      </p:tavLst>
                                    </p:anim>
                                    <p:anim calcmode="lin" valueType="num">
                                      <p:cBhvr additive="base">
                                        <p:cTn id="45" dur="500" fill="hold"/>
                                        <p:tgtEl>
                                          <p:spTgt spid="78"/>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fill="hold"/>
                                        <p:tgtEl>
                                          <p:spTgt spid="68"/>
                                        </p:tgtEl>
                                        <p:attrNameLst>
                                          <p:attrName>ppt_x</p:attrName>
                                        </p:attrNameLst>
                                      </p:cBhvr>
                                      <p:tavLst>
                                        <p:tav tm="0">
                                          <p:val>
                                            <p:strVal val="1+#ppt_w/2"/>
                                          </p:val>
                                        </p:tav>
                                        <p:tav tm="100000">
                                          <p:val>
                                            <p:strVal val="#ppt_x"/>
                                          </p:val>
                                        </p:tav>
                                      </p:tavLst>
                                    </p:anim>
                                    <p:anim calcmode="lin" valueType="num">
                                      <p:cBhvr additive="base">
                                        <p:cTn id="49" dur="500" fill="hold"/>
                                        <p:tgtEl>
                                          <p:spTgt spid="68"/>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100"/>
                                  </p:stCondLst>
                                  <p:childTnLst>
                                    <p:set>
                                      <p:cBhvr>
                                        <p:cTn id="51" dur="1" fill="hold">
                                          <p:stCondLst>
                                            <p:cond delay="0"/>
                                          </p:stCondLst>
                                        </p:cTn>
                                        <p:tgtEl>
                                          <p:spTgt spid="70"/>
                                        </p:tgtEl>
                                        <p:attrNameLst>
                                          <p:attrName>style.visibility</p:attrName>
                                        </p:attrNameLst>
                                      </p:cBhvr>
                                      <p:to>
                                        <p:strVal val="visible"/>
                                      </p:to>
                                    </p:set>
                                    <p:anim calcmode="lin" valueType="num">
                                      <p:cBhvr additive="base">
                                        <p:cTn id="52" dur="500" fill="hold"/>
                                        <p:tgtEl>
                                          <p:spTgt spid="70"/>
                                        </p:tgtEl>
                                        <p:attrNameLst>
                                          <p:attrName>ppt_x</p:attrName>
                                        </p:attrNameLst>
                                      </p:cBhvr>
                                      <p:tavLst>
                                        <p:tav tm="0">
                                          <p:val>
                                            <p:strVal val="1+#ppt_w/2"/>
                                          </p:val>
                                        </p:tav>
                                        <p:tav tm="100000">
                                          <p:val>
                                            <p:strVal val="#ppt_x"/>
                                          </p:val>
                                        </p:tav>
                                      </p:tavLst>
                                    </p:anim>
                                    <p:anim calcmode="lin" valueType="num">
                                      <p:cBhvr additive="base">
                                        <p:cTn id="53" dur="500" fill="hold"/>
                                        <p:tgtEl>
                                          <p:spTgt spid="7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200"/>
                                  </p:stCondLst>
                                  <p:childTnLst>
                                    <p:set>
                                      <p:cBhvr>
                                        <p:cTn id="55" dur="1" fill="hold">
                                          <p:stCondLst>
                                            <p:cond delay="0"/>
                                          </p:stCondLst>
                                        </p:cTn>
                                        <p:tgtEl>
                                          <p:spTgt spid="72"/>
                                        </p:tgtEl>
                                        <p:attrNameLst>
                                          <p:attrName>style.visibility</p:attrName>
                                        </p:attrNameLst>
                                      </p:cBhvr>
                                      <p:to>
                                        <p:strVal val="visible"/>
                                      </p:to>
                                    </p:set>
                                    <p:anim calcmode="lin" valueType="num">
                                      <p:cBhvr additive="base">
                                        <p:cTn id="56" dur="500" fill="hold"/>
                                        <p:tgtEl>
                                          <p:spTgt spid="72"/>
                                        </p:tgtEl>
                                        <p:attrNameLst>
                                          <p:attrName>ppt_x</p:attrName>
                                        </p:attrNameLst>
                                      </p:cBhvr>
                                      <p:tavLst>
                                        <p:tav tm="0">
                                          <p:val>
                                            <p:strVal val="1+#ppt_w/2"/>
                                          </p:val>
                                        </p:tav>
                                        <p:tav tm="100000">
                                          <p:val>
                                            <p:strVal val="#ppt_x"/>
                                          </p:val>
                                        </p:tav>
                                      </p:tavLst>
                                    </p:anim>
                                    <p:anim calcmode="lin" valueType="num">
                                      <p:cBhvr additive="base">
                                        <p:cTn id="57" dur="500" fill="hold"/>
                                        <p:tgtEl>
                                          <p:spTgt spid="72"/>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300"/>
                                  </p:stCondLst>
                                  <p:childTnLst>
                                    <p:set>
                                      <p:cBhvr>
                                        <p:cTn id="59" dur="1" fill="hold">
                                          <p:stCondLst>
                                            <p:cond delay="0"/>
                                          </p:stCondLst>
                                        </p:cTn>
                                        <p:tgtEl>
                                          <p:spTgt spid="79"/>
                                        </p:tgtEl>
                                        <p:attrNameLst>
                                          <p:attrName>style.visibility</p:attrName>
                                        </p:attrNameLst>
                                      </p:cBhvr>
                                      <p:to>
                                        <p:strVal val="visible"/>
                                      </p:to>
                                    </p:set>
                                    <p:anim calcmode="lin" valueType="num">
                                      <p:cBhvr additive="base">
                                        <p:cTn id="60" dur="500" fill="hold"/>
                                        <p:tgtEl>
                                          <p:spTgt spid="79"/>
                                        </p:tgtEl>
                                        <p:attrNameLst>
                                          <p:attrName>ppt_x</p:attrName>
                                        </p:attrNameLst>
                                      </p:cBhvr>
                                      <p:tavLst>
                                        <p:tav tm="0">
                                          <p:val>
                                            <p:strVal val="1+#ppt_w/2"/>
                                          </p:val>
                                        </p:tav>
                                        <p:tav tm="100000">
                                          <p:val>
                                            <p:strVal val="#ppt_x"/>
                                          </p:val>
                                        </p:tav>
                                      </p:tavLst>
                                    </p:anim>
                                    <p:anim calcmode="lin" valueType="num">
                                      <p:cBhvr additive="base">
                                        <p:cTn id="61" dur="500" fill="hold"/>
                                        <p:tgtEl>
                                          <p:spTgt spid="79"/>
                                        </p:tgtEl>
                                        <p:attrNameLst>
                                          <p:attrName>ppt_y</p:attrName>
                                        </p:attrNameLst>
                                      </p:cBhvr>
                                      <p:tavLst>
                                        <p:tav tm="0">
                                          <p:val>
                                            <p:strVal val="#ppt_y"/>
                                          </p:val>
                                        </p:tav>
                                        <p:tav tm="100000">
                                          <p:val>
                                            <p:strVal val="#ppt_y"/>
                                          </p:val>
                                        </p:tav>
                                      </p:tavLst>
                                    </p:anim>
                                  </p:childTnLst>
                                </p:cTn>
                              </p:par>
                            </p:childTnLst>
                          </p:cTn>
                        </p:par>
                        <p:par>
                          <p:cTn id="62" fill="hold">
                            <p:stCondLst>
                              <p:cond delay="3000"/>
                            </p:stCondLst>
                            <p:childTnLst>
                              <p:par>
                                <p:cTn id="63" presetID="31"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 calcmode="lin" valueType="num">
                                      <p:cBhvr>
                                        <p:cTn id="67" dur="500" fill="hold"/>
                                        <p:tgtEl>
                                          <p:spTgt spid="35"/>
                                        </p:tgtEl>
                                        <p:attrNameLst>
                                          <p:attrName>style.rotation</p:attrName>
                                        </p:attrNameLst>
                                      </p:cBhvr>
                                      <p:tavLst>
                                        <p:tav tm="0">
                                          <p:val>
                                            <p:fltVal val="90"/>
                                          </p:val>
                                        </p:tav>
                                        <p:tav tm="100000">
                                          <p:val>
                                            <p:fltVal val="0"/>
                                          </p:val>
                                        </p:tav>
                                      </p:tavLst>
                                    </p:anim>
                                    <p:animEffect transition="in" filter="fade">
                                      <p:cBhvr>
                                        <p:cTn id="68" dur="500"/>
                                        <p:tgtEl>
                                          <p:spTgt spid="35"/>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childTnLst>
                          </p:cTn>
                        </p:par>
                        <p:par>
                          <p:cTn id="73" fill="hold">
                            <p:stCondLst>
                              <p:cond delay="4000"/>
                            </p:stCondLst>
                            <p:childTnLst>
                              <p:par>
                                <p:cTn id="74" presetID="31"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500" fill="hold"/>
                                        <p:tgtEl>
                                          <p:spTgt spid="36"/>
                                        </p:tgtEl>
                                        <p:attrNameLst>
                                          <p:attrName>ppt_w</p:attrName>
                                        </p:attrNameLst>
                                      </p:cBhvr>
                                      <p:tavLst>
                                        <p:tav tm="0">
                                          <p:val>
                                            <p:fltVal val="0"/>
                                          </p:val>
                                        </p:tav>
                                        <p:tav tm="100000">
                                          <p:val>
                                            <p:strVal val="#ppt_w"/>
                                          </p:val>
                                        </p:tav>
                                      </p:tavLst>
                                    </p:anim>
                                    <p:anim calcmode="lin" valueType="num">
                                      <p:cBhvr>
                                        <p:cTn id="77" dur="500" fill="hold"/>
                                        <p:tgtEl>
                                          <p:spTgt spid="36"/>
                                        </p:tgtEl>
                                        <p:attrNameLst>
                                          <p:attrName>ppt_h</p:attrName>
                                        </p:attrNameLst>
                                      </p:cBhvr>
                                      <p:tavLst>
                                        <p:tav tm="0">
                                          <p:val>
                                            <p:fltVal val="0"/>
                                          </p:val>
                                        </p:tav>
                                        <p:tav tm="100000">
                                          <p:val>
                                            <p:strVal val="#ppt_h"/>
                                          </p:val>
                                        </p:tav>
                                      </p:tavLst>
                                    </p:anim>
                                    <p:anim calcmode="lin" valueType="num">
                                      <p:cBhvr>
                                        <p:cTn id="78" dur="500" fill="hold"/>
                                        <p:tgtEl>
                                          <p:spTgt spid="36"/>
                                        </p:tgtEl>
                                        <p:attrNameLst>
                                          <p:attrName>style.rotation</p:attrName>
                                        </p:attrNameLst>
                                      </p:cBhvr>
                                      <p:tavLst>
                                        <p:tav tm="0">
                                          <p:val>
                                            <p:fltVal val="90"/>
                                          </p:val>
                                        </p:tav>
                                        <p:tav tm="100000">
                                          <p:val>
                                            <p:fltVal val="0"/>
                                          </p:val>
                                        </p:tav>
                                      </p:tavLst>
                                    </p:anim>
                                    <p:animEffect transition="in" filter="fade">
                                      <p:cBhvr>
                                        <p:cTn id="79" dur="500"/>
                                        <p:tgtEl>
                                          <p:spTgt spid="36"/>
                                        </p:tgtEl>
                                      </p:cBhvr>
                                    </p:animEffect>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wipe(left)">
                                      <p:cBhvr>
                                        <p:cTn id="83" dur="500"/>
                                        <p:tgtEl>
                                          <p:spTgt spid="88"/>
                                        </p:tgtEl>
                                      </p:cBhvr>
                                    </p:animEffect>
                                  </p:childTnLst>
                                </p:cTn>
                              </p:par>
                            </p:childTnLst>
                          </p:cTn>
                        </p:par>
                        <p:par>
                          <p:cTn id="84" fill="hold">
                            <p:stCondLst>
                              <p:cond delay="5000"/>
                            </p:stCondLst>
                            <p:childTnLst>
                              <p:par>
                                <p:cTn id="85" presetID="31" presetClass="entr" presetSubtype="0"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p:cTn id="87" dur="500" fill="hold"/>
                                        <p:tgtEl>
                                          <p:spTgt spid="37"/>
                                        </p:tgtEl>
                                        <p:attrNameLst>
                                          <p:attrName>ppt_w</p:attrName>
                                        </p:attrNameLst>
                                      </p:cBhvr>
                                      <p:tavLst>
                                        <p:tav tm="0">
                                          <p:val>
                                            <p:fltVal val="0"/>
                                          </p:val>
                                        </p:tav>
                                        <p:tav tm="100000">
                                          <p:val>
                                            <p:strVal val="#ppt_w"/>
                                          </p:val>
                                        </p:tav>
                                      </p:tavLst>
                                    </p:anim>
                                    <p:anim calcmode="lin" valueType="num">
                                      <p:cBhvr>
                                        <p:cTn id="88" dur="500" fill="hold"/>
                                        <p:tgtEl>
                                          <p:spTgt spid="37"/>
                                        </p:tgtEl>
                                        <p:attrNameLst>
                                          <p:attrName>ppt_h</p:attrName>
                                        </p:attrNameLst>
                                      </p:cBhvr>
                                      <p:tavLst>
                                        <p:tav tm="0">
                                          <p:val>
                                            <p:fltVal val="0"/>
                                          </p:val>
                                        </p:tav>
                                        <p:tav tm="100000">
                                          <p:val>
                                            <p:strVal val="#ppt_h"/>
                                          </p:val>
                                        </p:tav>
                                      </p:tavLst>
                                    </p:anim>
                                    <p:anim calcmode="lin" valueType="num">
                                      <p:cBhvr>
                                        <p:cTn id="89" dur="500" fill="hold"/>
                                        <p:tgtEl>
                                          <p:spTgt spid="37"/>
                                        </p:tgtEl>
                                        <p:attrNameLst>
                                          <p:attrName>style.rotation</p:attrName>
                                        </p:attrNameLst>
                                      </p:cBhvr>
                                      <p:tavLst>
                                        <p:tav tm="0">
                                          <p:val>
                                            <p:fltVal val="90"/>
                                          </p:val>
                                        </p:tav>
                                        <p:tav tm="100000">
                                          <p:val>
                                            <p:fltVal val="0"/>
                                          </p:val>
                                        </p:tav>
                                      </p:tavLst>
                                    </p:anim>
                                    <p:animEffect transition="in" filter="fade">
                                      <p:cBhvr>
                                        <p:cTn id="90" dur="500"/>
                                        <p:tgtEl>
                                          <p:spTgt spid="37"/>
                                        </p:tgtEl>
                                      </p:cBhvr>
                                    </p:animEffect>
                                  </p:childTnLst>
                                </p:cTn>
                              </p:par>
                            </p:childTnLst>
                          </p:cTn>
                        </p:par>
                        <p:par>
                          <p:cTn id="91" fill="hold">
                            <p:stCondLst>
                              <p:cond delay="5500"/>
                            </p:stCondLst>
                            <p:childTnLst>
                              <p:par>
                                <p:cTn id="92" presetID="22" presetClass="entr" presetSubtype="8" fill="hold" grpId="0" nodeType="afterEffect">
                                  <p:stCondLst>
                                    <p:cond delay="0"/>
                                  </p:stCondLst>
                                  <p:childTnLst>
                                    <p:set>
                                      <p:cBhvr>
                                        <p:cTn id="93" dur="1" fill="hold">
                                          <p:stCondLst>
                                            <p:cond delay="0"/>
                                          </p:stCondLst>
                                        </p:cTn>
                                        <p:tgtEl>
                                          <p:spTgt spid="89"/>
                                        </p:tgtEl>
                                        <p:attrNameLst>
                                          <p:attrName>style.visibility</p:attrName>
                                        </p:attrNameLst>
                                      </p:cBhvr>
                                      <p:to>
                                        <p:strVal val="visible"/>
                                      </p:to>
                                    </p:set>
                                    <p:animEffect transition="in" filter="wipe(left)">
                                      <p:cBhvr>
                                        <p:cTn id="94" dur="500"/>
                                        <p:tgtEl>
                                          <p:spTgt spid="89"/>
                                        </p:tgtEl>
                                      </p:cBhvr>
                                    </p:animEffect>
                                  </p:childTnLst>
                                </p:cTn>
                              </p:par>
                            </p:childTnLst>
                          </p:cTn>
                        </p:par>
                        <p:par>
                          <p:cTn id="95" fill="hold">
                            <p:stCondLst>
                              <p:cond delay="6000"/>
                            </p:stCondLst>
                            <p:childTnLst>
                              <p:par>
                                <p:cTn id="96" presetID="31" presetClass="entr" presetSubtype="0"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500"/>
                            </p:stCondLst>
                            <p:childTnLst>
                              <p:par>
                                <p:cTn id="103" presetID="22" presetClass="entr" presetSubtype="8" fill="hold" grpId="0" nodeType="after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wipe(left)">
                                      <p:cBhvr>
                                        <p:cTn id="10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0" grpId="0"/>
      <p:bldP spid="35" grpId="0"/>
      <p:bldP spid="36" grpId="0"/>
      <p:bldP spid="37" grpId="0"/>
      <p:bldP spid="38"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7" name="圆角矩形 4"/>
          <p:cNvSpPr/>
          <p:nvPr/>
        </p:nvSpPr>
        <p:spPr>
          <a:xfrm flipH="1">
            <a:off x="3578225" y="1773238"/>
            <a:ext cx="8618538" cy="4206875"/>
          </a:xfrm>
          <a:custGeom>
            <a:avLst/>
            <a:gdLst/>
            <a:ahLst/>
            <a:cxnLst>
              <a:cxn ang="0">
                <a:pos x="0" y="0"/>
              </a:cxn>
              <a:cxn ang="0">
                <a:pos x="8477269" y="0"/>
              </a:cxn>
              <a:cxn ang="0">
                <a:pos x="8618538" y="135462"/>
              </a:cxn>
              <a:cxn ang="0">
                <a:pos x="8618538" y="4071413"/>
              </a:cxn>
              <a:cxn ang="0">
                <a:pos x="8477269" y="4206875"/>
              </a:cxn>
              <a:cxn ang="0">
                <a:pos x="0" y="4206875"/>
              </a:cxn>
              <a:cxn ang="0">
                <a:pos x="0" y="0"/>
              </a:cxn>
            </a:cxnLst>
            <a:rect l="0" t="0" r="0" b="0"/>
            <a:pathLst>
              <a:path w="9194726" h="4680520">
                <a:moveTo>
                  <a:pt x="0" y="0"/>
                </a:moveTo>
                <a:lnTo>
                  <a:pt x="9044013" y="0"/>
                </a:lnTo>
                <a:cubicBezTo>
                  <a:pt x="9127249" y="0"/>
                  <a:pt x="9194726" y="67477"/>
                  <a:pt x="9194726" y="150713"/>
                </a:cubicBezTo>
                <a:lnTo>
                  <a:pt x="9194726" y="4529807"/>
                </a:lnTo>
                <a:cubicBezTo>
                  <a:pt x="9194726" y="4613043"/>
                  <a:pt x="9127249" y="4680520"/>
                  <a:pt x="9044013" y="4680520"/>
                </a:cubicBezTo>
                <a:lnTo>
                  <a:pt x="0" y="4680520"/>
                </a:lnTo>
                <a:lnTo>
                  <a:pt x="0" y="0"/>
                </a:lnTo>
                <a:close/>
              </a:path>
            </a:pathLst>
          </a:custGeom>
          <a:solidFill>
            <a:schemeClr val="accent2">
              <a:alpha val="59999"/>
            </a:schemeClr>
          </a:solidFill>
          <a:ln w="9525">
            <a:noFill/>
          </a:ln>
        </p:spPr>
        <p:txBody>
          <a:bodyPr/>
          <a:lstStyle/>
          <a:p>
            <a:endParaRPr lang="zh-CN" altLang="en-US"/>
          </a:p>
        </p:txBody>
      </p:sp>
      <p:sp>
        <p:nvSpPr>
          <p:cNvPr id="2" name="矩形 1"/>
          <p:cNvSpPr/>
          <p:nvPr/>
        </p:nvSpPr>
        <p:spPr>
          <a:xfrm>
            <a:off x="4154488" y="2565400"/>
            <a:ext cx="7585075" cy="25542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       员工是企业价值的创造者是构成企业核心竞争力的重要组成要素。企业是非常重视员工的成长认为员工的成长与公司的成长是互为基础、互相促进。</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       公司对员工成长的帮助、支持开始于新员工入司的第一天。</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企业提供给员工的不仅是一个就业机会更是一个发挥特长、发挥聪明才智、发挥创造力的舞台。公司价值是个人价值实现的基础公司将为每个员工提供发展空间。</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       新员工进入公司正如一张白纸开始在上面书写新的人生篇章。</a:t>
            </a:r>
          </a:p>
        </p:txBody>
      </p:sp>
      <p:pic>
        <p:nvPicPr>
          <p:cNvPr id="4" name="图片 3"/>
          <p:cNvPicPr>
            <a:picLocks noChangeAspect="1"/>
          </p:cNvPicPr>
          <p:nvPr/>
        </p:nvPicPr>
        <p:blipFill>
          <a:blip r:embed="rId4"/>
          <a:stretch>
            <a:fillRect/>
          </a:stretch>
        </p:blipFill>
        <p:spPr>
          <a:xfrm>
            <a:off x="-7937" y="3683000"/>
            <a:ext cx="3340100" cy="3184525"/>
          </a:xfrm>
          <a:prstGeom prst="rect">
            <a:avLst/>
          </a:prstGeom>
          <a:noFill/>
          <a:ln w="9525">
            <a:noFill/>
          </a:ln>
        </p:spPr>
      </p:pic>
      <p:pic>
        <p:nvPicPr>
          <p:cNvPr id="3" name="图片 2"/>
          <p:cNvPicPr>
            <a:picLocks noChangeAspect="1"/>
          </p:cNvPicPr>
          <p:nvPr/>
        </p:nvPicPr>
        <p:blipFill>
          <a:blip r:embed="rId5"/>
          <a:stretch>
            <a:fillRect/>
          </a:stretch>
        </p:blipFill>
        <p:spPr>
          <a:xfrm rot="-252055">
            <a:off x="7681913" y="333375"/>
            <a:ext cx="3616325" cy="1201738"/>
          </a:xfrm>
          <a:prstGeom prst="rect">
            <a:avLst/>
          </a:prstGeom>
          <a:noFill/>
          <a:ln w="9525">
            <a:noFill/>
          </a:ln>
        </p:spPr>
      </p:pic>
      <p:sp>
        <p:nvSpPr>
          <p:cNvPr id="5" name="矩形 4"/>
          <p:cNvSpPr/>
          <p:nvPr/>
        </p:nvSpPr>
        <p:spPr>
          <a:xfrm>
            <a:off x="4497388" y="2041525"/>
            <a:ext cx="129222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2800" b="1" dirty="0">
                <a:solidFill>
                  <a:schemeClr val="bg2"/>
                </a:solidFill>
                <a:latin typeface="微软雅黑" panose="020B0503020204020204" pitchFamily="34" charset="-122"/>
              </a:rPr>
              <a:t>前言</a:t>
            </a:r>
          </a:p>
        </p:txBody>
      </p:sp>
      <p:sp>
        <p:nvSpPr>
          <p:cNvPr id="6" name="Freeform 15"/>
          <p:cNvSpPr>
            <a:spLocks noEditPoints="1"/>
          </p:cNvSpPr>
          <p:nvPr/>
        </p:nvSpPr>
        <p:spPr>
          <a:xfrm>
            <a:off x="4146550" y="2122488"/>
            <a:ext cx="354013" cy="361950"/>
          </a:xfrm>
          <a:custGeom>
            <a:avLst/>
            <a:gdLst/>
            <a:ahLst/>
            <a:cxnLst>
              <a:cxn ang="0">
                <a:pos x="166103589" y="268569542"/>
              </a:cxn>
              <a:cxn ang="0">
                <a:pos x="143116000" y="248387527"/>
              </a:cxn>
              <a:cxn ang="0">
                <a:pos x="201697830" y="176200078"/>
              </a:cxn>
              <a:cxn ang="0">
                <a:pos x="49682408" y="176200078"/>
              </a:cxn>
              <a:cxn ang="0">
                <a:pos x="49682408" y="142046441"/>
              </a:cxn>
              <a:cxn ang="0">
                <a:pos x="201697830" y="142046441"/>
              </a:cxn>
              <a:cxn ang="0">
                <a:pos x="143116000" y="70635731"/>
              </a:cxn>
              <a:cxn ang="0">
                <a:pos x="166103589" y="49677858"/>
              </a:cxn>
              <a:cxn ang="0">
                <a:pos x="255829088" y="159123259"/>
              </a:cxn>
              <a:cxn ang="0">
                <a:pos x="166103589" y="268569542"/>
              </a:cxn>
              <a:cxn ang="0">
                <a:pos x="152756179" y="0"/>
              </a:cxn>
              <a:cxn ang="0">
                <a:pos x="304770739" y="159123259"/>
              </a:cxn>
              <a:cxn ang="0">
                <a:pos x="152756179" y="319023258"/>
              </a:cxn>
              <a:cxn ang="0">
                <a:pos x="0" y="159123259"/>
              </a:cxn>
              <a:cxn ang="0">
                <a:pos x="152756179" y="0"/>
              </a:cxn>
              <a:cxn ang="0">
                <a:pos x="152756179" y="20181134"/>
              </a:cxn>
              <a:cxn ang="0">
                <a:pos x="285491243" y="159123259"/>
              </a:cxn>
              <a:cxn ang="0">
                <a:pos x="152756179" y="298842124"/>
              </a:cxn>
              <a:cxn ang="0">
                <a:pos x="20021115" y="159123259"/>
              </a:cxn>
              <a:cxn ang="0">
                <a:pos x="152756179" y="20181134"/>
              </a:cxn>
            </a:cxnLst>
            <a:rect l="0" t="0" r="0" b="0"/>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chemeClr val="bg2">
              <a:alpha val="100000"/>
            </a:schemeClr>
          </a:solidFill>
          <a:ln w="9525">
            <a:noFill/>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3.40315E-6 -1.11111E-6 L -0.90348 0.63681 " pathEditMode="relative" rAng="0" ptsTypes="AA">
                                      <p:cBhvr>
                                        <p:cTn id="13" dur="1400" spd="-100000" fill="hold"/>
                                        <p:tgtEl>
                                          <p:spTgt spid="3"/>
                                        </p:tgtEl>
                                        <p:attrNameLst>
                                          <p:attrName>ppt_x</p:attrName>
                                          <p:attrName>ppt_y</p:attrName>
                                        </p:attrNameLst>
                                      </p:cBhvr>
                                      <p:rCtr x="-45200" y="31800"/>
                                    </p:animMotion>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0-#ppt_w/2"/>
                                          </p:val>
                                        </p:tav>
                                        <p:tav tm="100000">
                                          <p:val>
                                            <p:strVal val="#ppt_x"/>
                                          </p:val>
                                        </p:tav>
                                      </p:tavLst>
                                    </p:anim>
                                    <p:anim calcmode="lin" valueType="num">
                                      <p:cBhvr additive="base">
                                        <p:cTn id="22" dur="3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400" fill="hold"/>
                                        <p:tgtEl>
                                          <p:spTgt spid="5"/>
                                        </p:tgtEl>
                                        <p:attrNameLst>
                                          <p:attrName>ppt_w</p:attrName>
                                        </p:attrNameLst>
                                      </p:cBhvr>
                                      <p:tavLst>
                                        <p:tav tm="0">
                                          <p:val>
                                            <p:fltVal val="0"/>
                                          </p:val>
                                        </p:tav>
                                        <p:tav tm="100000">
                                          <p:val>
                                            <p:strVal val="#ppt_w"/>
                                          </p:val>
                                        </p:tav>
                                      </p:tavLst>
                                    </p:anim>
                                    <p:anim calcmode="lin" valueType="num">
                                      <p:cBhvr>
                                        <p:cTn id="27" dur="400" fill="hold"/>
                                        <p:tgtEl>
                                          <p:spTgt spid="5"/>
                                        </p:tgtEl>
                                        <p:attrNameLst>
                                          <p:attrName>ppt_h</p:attrName>
                                        </p:attrNameLst>
                                      </p:cBhvr>
                                      <p:tavLst>
                                        <p:tav tm="0">
                                          <p:val>
                                            <p:fltVal val="0"/>
                                          </p:val>
                                        </p:tav>
                                        <p:tav tm="100000">
                                          <p:val>
                                            <p:strVal val="#ppt_h"/>
                                          </p:val>
                                        </p:tav>
                                      </p:tavLst>
                                    </p:anim>
                                    <p:anim calcmode="lin" valueType="num">
                                      <p:cBhvr>
                                        <p:cTn id="28" dur="400" fill="hold"/>
                                        <p:tgtEl>
                                          <p:spTgt spid="5"/>
                                        </p:tgtEl>
                                        <p:attrNameLst>
                                          <p:attrName>style.rotation</p:attrName>
                                        </p:attrNameLst>
                                      </p:cBhvr>
                                      <p:tavLst>
                                        <p:tav tm="0">
                                          <p:val>
                                            <p:fltVal val="90"/>
                                          </p:val>
                                        </p:tav>
                                        <p:tav tm="100000">
                                          <p:val>
                                            <p:fltVal val="0"/>
                                          </p:val>
                                        </p:tav>
                                      </p:tavLst>
                                    </p:anim>
                                    <p:animEffect transition="in" filter="fade">
                                      <p:cBhvr>
                                        <p:cTn id="29" dur="400"/>
                                        <p:tgtEl>
                                          <p:spTgt spid="5"/>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up)">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2292350" y="3284538"/>
            <a:ext cx="7839075" cy="12001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7200" b="1" dirty="0">
                <a:solidFill>
                  <a:schemeClr val="accent2"/>
                </a:solidFill>
                <a:latin typeface="微软雅黑" panose="020B0503020204020204" pitchFamily="34" charset="-122"/>
              </a:rPr>
              <a:t>思想认识原则</a:t>
            </a:r>
          </a:p>
        </p:txBody>
      </p:sp>
      <p:grpSp>
        <p:nvGrpSpPr>
          <p:cNvPr id="26" name="组合 25"/>
          <p:cNvGrpSpPr/>
          <p:nvPr/>
        </p:nvGrpSpPr>
        <p:grpSpPr>
          <a:xfrm>
            <a:off x="5356225" y="1133475"/>
            <a:ext cx="1709738" cy="1709738"/>
            <a:chOff x="5462028" y="1238603"/>
            <a:chExt cx="1498330" cy="1498330"/>
          </a:xfrm>
        </p:grpSpPr>
        <p:sp>
          <p:nvSpPr>
            <p:cNvPr id="11281" name="椭圆 26"/>
            <p:cNvSpPr/>
            <p:nvPr/>
          </p:nvSpPr>
          <p:spPr>
            <a:xfrm>
              <a:off x="5462028" y="1238603"/>
              <a:ext cx="1498330" cy="1498330"/>
            </a:xfrm>
            <a:prstGeom prst="ellipse">
              <a:avLst/>
            </a:prstGeom>
            <a:solidFill>
              <a:schemeClr val="accent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11282" name="Freeform 6"/>
            <p:cNvSpPr>
              <a:spLocks noEditPoints="1"/>
            </p:cNvSpPr>
            <p:nvPr/>
          </p:nvSpPr>
          <p:spPr>
            <a:xfrm>
              <a:off x="5543503" y="1318530"/>
              <a:ext cx="1335380" cy="1338476"/>
            </a:xfrm>
            <a:custGeom>
              <a:avLst/>
              <a:gdLst/>
              <a:ahLst/>
              <a:cxnLst>
                <a:cxn ang="0">
                  <a:pos x="269697481" y="0"/>
                </a:cxn>
                <a:cxn ang="0">
                  <a:pos x="539394962" y="270949486"/>
                </a:cxn>
                <a:cxn ang="0">
                  <a:pos x="269697481" y="541898972"/>
                </a:cxn>
                <a:cxn ang="0">
                  <a:pos x="0" y="270949486"/>
                </a:cxn>
                <a:cxn ang="0">
                  <a:pos x="269697481" y="0"/>
                </a:cxn>
                <a:cxn ang="0">
                  <a:pos x="269697481" y="18358498"/>
                </a:cxn>
                <a:cxn ang="0">
                  <a:pos x="520958155" y="270949486"/>
                </a:cxn>
                <a:cxn ang="0">
                  <a:pos x="269697481" y="523376910"/>
                </a:cxn>
                <a:cxn ang="0">
                  <a:pos x="18273621" y="270949486"/>
                </a:cxn>
                <a:cxn ang="0">
                  <a:pos x="269697481" y="18358498"/>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alpha val="100000"/>
              </a:schemeClr>
            </a:solidFill>
            <a:ln w="9525">
              <a:noFill/>
            </a:ln>
          </p:spPr>
          <p:txBody>
            <a:bodyPr/>
            <a:lstStyle/>
            <a:p>
              <a:endParaRPr lang="zh-CN" altLang="en-US"/>
            </a:p>
          </p:txBody>
        </p:sp>
      </p:grpSp>
      <p:sp>
        <p:nvSpPr>
          <p:cNvPr id="30" name="TextBox 29"/>
          <p:cNvSpPr txBox="1"/>
          <p:nvPr/>
        </p:nvSpPr>
        <p:spPr>
          <a:xfrm>
            <a:off x="5738813" y="1203325"/>
            <a:ext cx="944563" cy="1570038"/>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9600" b="1" i="0" u="none" strike="noStrike" kern="1200" cap="none" spc="0" normalizeH="0" baseline="0" noProof="0" dirty="0">
                <a:ln>
                  <a:noFill/>
                </a:ln>
                <a:solidFill>
                  <a:schemeClr val="tx1"/>
                </a:solidFill>
                <a:effectLst/>
                <a:uLnTx/>
                <a:uFillTx/>
                <a:latin typeface="+mj-ea"/>
                <a:ea typeface="+mj-ea"/>
                <a:cs typeface="+mn-cs"/>
              </a:rPr>
              <a:t>1</a:t>
            </a:r>
            <a:endParaRPr kumimoji="0" lang="zh-CN" altLang="en-US" sz="9600" b="1" i="0" u="none" strike="noStrike" kern="1200" cap="none" spc="0" normalizeH="0" baseline="0" noProof="0" dirty="0">
              <a:ln>
                <a:noFill/>
              </a:ln>
              <a:solidFill>
                <a:schemeClr val="tx1"/>
              </a:solidFill>
              <a:effectLst/>
              <a:uLnTx/>
              <a:uFillTx/>
              <a:latin typeface="+mj-ea"/>
              <a:ea typeface="+mj-ea"/>
              <a:cs typeface="+mn-cs"/>
            </a:endParaRPr>
          </a:p>
        </p:txBody>
      </p:sp>
      <p:sp>
        <p:nvSpPr>
          <p:cNvPr id="31" name="Freeform 21"/>
          <p:cNvSpPr>
            <a:spLocks noEditPoints="1"/>
          </p:cNvSpPr>
          <p:nvPr/>
        </p:nvSpPr>
        <p:spPr>
          <a:xfrm>
            <a:off x="3722688"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2" name="TextBox 31"/>
          <p:cNvSpPr txBox="1"/>
          <p:nvPr/>
        </p:nvSpPr>
        <p:spPr>
          <a:xfrm>
            <a:off x="4017963"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关注公司的企业文化</a:t>
            </a:r>
          </a:p>
        </p:txBody>
      </p:sp>
      <p:sp>
        <p:nvSpPr>
          <p:cNvPr id="33" name="Freeform 21"/>
          <p:cNvSpPr>
            <a:spLocks noEditPoints="1"/>
          </p:cNvSpPr>
          <p:nvPr/>
        </p:nvSpPr>
        <p:spPr>
          <a:xfrm>
            <a:off x="6530975"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4" name="TextBox 33"/>
          <p:cNvSpPr txBox="1"/>
          <p:nvPr/>
        </p:nvSpPr>
        <p:spPr>
          <a:xfrm>
            <a:off x="6826250"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员工素质模型</a:t>
            </a:r>
          </a:p>
        </p:txBody>
      </p:sp>
      <p:sp>
        <p:nvSpPr>
          <p:cNvPr id="35" name="Freeform 21"/>
          <p:cNvSpPr>
            <a:spLocks noEditPoints="1"/>
          </p:cNvSpPr>
          <p:nvPr/>
        </p:nvSpPr>
        <p:spPr>
          <a:xfrm>
            <a:off x="3722688"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6" name="TextBox 35"/>
          <p:cNvSpPr txBox="1"/>
          <p:nvPr/>
        </p:nvSpPr>
        <p:spPr>
          <a:xfrm>
            <a:off x="4017963"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知名企业文化赏析</a:t>
            </a:r>
          </a:p>
        </p:txBody>
      </p:sp>
      <p:sp>
        <p:nvSpPr>
          <p:cNvPr id="39" name="Freeform 21"/>
          <p:cNvSpPr>
            <a:spLocks noEditPoints="1"/>
          </p:cNvSpPr>
          <p:nvPr/>
        </p:nvSpPr>
        <p:spPr>
          <a:xfrm>
            <a:off x="6530975"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40" name="TextBox 39"/>
          <p:cNvSpPr txBox="1"/>
          <p:nvPr/>
        </p:nvSpPr>
        <p:spPr>
          <a:xfrm>
            <a:off x="6826250"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成功者应具备的素质</a:t>
            </a:r>
          </a:p>
        </p:txBody>
      </p:sp>
      <p:sp>
        <p:nvSpPr>
          <p:cNvPr id="50" name="Freeform 21"/>
          <p:cNvSpPr>
            <a:spLocks noEditPoints="1"/>
          </p:cNvSpPr>
          <p:nvPr/>
        </p:nvSpPr>
        <p:spPr>
          <a:xfrm>
            <a:off x="3722688" y="5356225"/>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51" name="TextBox 50"/>
          <p:cNvSpPr txBox="1"/>
          <p:nvPr/>
        </p:nvSpPr>
        <p:spPr>
          <a:xfrm>
            <a:off x="4017963" y="5307013"/>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遵守公司制度与规范</a:t>
            </a:r>
          </a:p>
        </p:txBody>
      </p:sp>
      <p:sp>
        <p:nvSpPr>
          <p:cNvPr id="18" name="Freeform 21"/>
          <p:cNvSpPr>
            <a:spLocks noEditPoints="1"/>
          </p:cNvSpPr>
          <p:nvPr/>
        </p:nvSpPr>
        <p:spPr>
          <a:xfrm>
            <a:off x="6530975" y="5351463"/>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19" name="TextBox 18"/>
          <p:cNvSpPr txBox="1"/>
          <p:nvPr/>
        </p:nvSpPr>
        <p:spPr>
          <a:xfrm>
            <a:off x="6826250" y="5300663"/>
            <a:ext cx="2276475" cy="36988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chemeClr val="accent2"/>
                </a:solidFill>
                <a:latin typeface="微软雅黑" panose="020B0503020204020204" pitchFamily="34" charset="-122"/>
              </a:rPr>
              <a:t>积极进取的心态</a:t>
            </a:r>
          </a:p>
        </p:txBody>
      </p:sp>
    </p:spTree>
  </p:cSld>
  <p:clrMapOvr>
    <a:masterClrMapping/>
  </p:clrMapOvr>
  <p:transition spd="slow" advTm="4781">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4"/>
                                        </p:tgtEl>
                                        <p:attrNameLst>
                                          <p:attrName>ppt_y</p:attrName>
                                        </p:attrNameLst>
                                      </p:cBhvr>
                                      <p:tavLst>
                                        <p:tav tm="0">
                                          <p:val>
                                            <p:strVal val="#ppt_y"/>
                                          </p:val>
                                        </p:tav>
                                        <p:tav tm="100000">
                                          <p:val>
                                            <p:strVal val="#ppt_y"/>
                                          </p:val>
                                        </p:tav>
                                      </p:tavLst>
                                    </p:anim>
                                    <p:anim calcmode="lin" valueType="num">
                                      <p:cBhvr>
                                        <p:cTn id="2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4"/>
                                        </p:tgtEl>
                                      </p:cBhvr>
                                    </p:animEffect>
                                  </p:childTnLst>
                                </p:cTn>
                              </p:par>
                            </p:childTnLst>
                          </p:cTn>
                        </p:par>
                        <p:par>
                          <p:cTn id="24" fill="hold">
                            <p:stCondLst>
                              <p:cond delay="1750"/>
                            </p:stCondLst>
                            <p:childTnLst>
                              <p:par>
                                <p:cTn id="25" presetID="2" presetClass="entr" presetSubtype="12"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1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20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0-#ppt_w/2"/>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3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0-#ppt_w/2"/>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40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50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wipe(left)">
                                      <p:cBhvr>
                                        <p:cTn id="58" dur="500"/>
                                        <p:tgtEl>
                                          <p:spTgt spid="5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ipe(left)">
                                      <p:cBhvr>
                                        <p:cTn id="61" dur="500"/>
                                        <p:tgtEl>
                                          <p:spTgt spid="3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4" grpId="0"/>
      <p:bldP spid="36" grpId="0"/>
      <p:bldP spid="40" grpId="0"/>
      <p:bldP spid="51"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1.1 </a:t>
            </a:r>
            <a:r>
              <a:rPr lang="zh-CN" altLang="en-US" sz="2800" b="1" dirty="0">
                <a:latin typeface="微软雅黑" panose="020B0503020204020204" pitchFamily="34" charset="-122"/>
              </a:rPr>
              <a:t>关注公司的企业文化</a:t>
            </a:r>
          </a:p>
        </p:txBody>
      </p:sp>
      <p:sp>
        <p:nvSpPr>
          <p:cNvPr id="2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27" name="TextBox 2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3" name="矩形 2"/>
          <p:cNvSpPr/>
          <p:nvPr/>
        </p:nvSpPr>
        <p:spPr>
          <a:xfrm>
            <a:off x="754063" y="2303463"/>
            <a:ext cx="5416550" cy="31400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企业文化，是一个组织由其价值观、信念、仪式、符号、处事方式等组成的其特有的文化形象。企业文化是在一定的条件下，企业生产经营和管理活动中所创造的具有该企业特色的精神财富和物质形态。</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企业文化是企业的灵魂，是推动企业发展的不竭动力。它包含着非常丰富的内容，其核心是企业的精神和价值观。</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一个企业员工行为习惯是企业价值观和企业文化的外在体现，因此每个员工都代表着公司的形象。</a:t>
            </a:r>
          </a:p>
        </p:txBody>
      </p:sp>
      <p:sp>
        <p:nvSpPr>
          <p:cNvPr id="4" name="矩形 3"/>
          <p:cNvSpPr/>
          <p:nvPr/>
        </p:nvSpPr>
        <p:spPr>
          <a:xfrm>
            <a:off x="728663" y="1617663"/>
            <a:ext cx="3570288" cy="46196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2"/>
                </a:solidFill>
                <a:effectLst/>
                <a:uLnTx/>
                <a:uFillTx/>
                <a:latin typeface="+mj-ea"/>
                <a:ea typeface="+mj-ea"/>
                <a:cs typeface="+mn-cs"/>
              </a:rPr>
              <a:t>企业文化是什么？</a:t>
            </a:r>
          </a:p>
        </p:txBody>
      </p:sp>
      <p:sp>
        <p:nvSpPr>
          <p:cNvPr id="13319" name="Freeform 5"/>
          <p:cNvSpPr/>
          <p:nvPr/>
        </p:nvSpPr>
        <p:spPr>
          <a:xfrm>
            <a:off x="6599238" y="5137150"/>
            <a:ext cx="3195637" cy="655638"/>
          </a:xfrm>
          <a:custGeom>
            <a:avLst/>
            <a:gdLst/>
            <a:ahLst/>
            <a:cxnLst>
              <a:cxn ang="0">
                <a:pos x="2072565398" y="0"/>
              </a:cxn>
              <a:cxn ang="0">
                <a:pos x="2147483646" y="413151642"/>
              </a:cxn>
              <a:cxn ang="0">
                <a:pos x="1144245025" y="413151642"/>
              </a:cxn>
              <a:cxn ang="0">
                <a:pos x="0" y="413151642"/>
              </a:cxn>
              <a:cxn ang="0">
                <a:pos x="215923935" y="0"/>
              </a:cxn>
              <a:cxn ang="0">
                <a:pos x="2072565398" y="0"/>
              </a:cxn>
            </a:cxnLst>
            <a:rect l="0" t="0" r="0" b="0"/>
            <a:pathLst>
              <a:path w="4462" h="1039">
                <a:moveTo>
                  <a:pt x="4041" y="0"/>
                </a:moveTo>
                <a:lnTo>
                  <a:pt x="4462" y="1039"/>
                </a:lnTo>
                <a:lnTo>
                  <a:pt x="2231" y="1039"/>
                </a:lnTo>
                <a:lnTo>
                  <a:pt x="0" y="1039"/>
                </a:lnTo>
                <a:lnTo>
                  <a:pt x="421" y="0"/>
                </a:lnTo>
                <a:lnTo>
                  <a:pt x="4041" y="0"/>
                </a:lnTo>
                <a:close/>
              </a:path>
            </a:pathLst>
          </a:custGeom>
          <a:solidFill>
            <a:schemeClr val="tx1">
              <a:alpha val="100000"/>
            </a:schemeClr>
          </a:solidFill>
          <a:ln w="9525">
            <a:noFill/>
          </a:ln>
        </p:spPr>
        <p:txBody>
          <a:bodyPr/>
          <a:lstStyle/>
          <a:p>
            <a:endParaRPr lang="zh-CN" altLang="en-US"/>
          </a:p>
        </p:txBody>
      </p:sp>
      <p:sp>
        <p:nvSpPr>
          <p:cNvPr id="13320" name="Freeform 6"/>
          <p:cNvSpPr/>
          <p:nvPr/>
        </p:nvSpPr>
        <p:spPr>
          <a:xfrm>
            <a:off x="6918325" y="4318000"/>
            <a:ext cx="2555875" cy="781050"/>
          </a:xfrm>
          <a:custGeom>
            <a:avLst/>
            <a:gdLst/>
            <a:ahLst/>
            <a:cxnLst>
              <a:cxn ang="0">
                <a:pos x="1572785245" y="0"/>
              </a:cxn>
              <a:cxn ang="0">
                <a:pos x="1830131788" y="492303569"/>
              </a:cxn>
              <a:cxn ang="0">
                <a:pos x="0" y="492303569"/>
              </a:cxn>
              <a:cxn ang="0">
                <a:pos x="257346543" y="0"/>
              </a:cxn>
              <a:cxn ang="0">
                <a:pos x="1572785245" y="0"/>
              </a:cxn>
            </a:cxnLst>
            <a:rect l="0" t="0" r="0" b="0"/>
            <a:pathLst>
              <a:path w="3570" h="1239">
                <a:moveTo>
                  <a:pt x="3068" y="0"/>
                </a:moveTo>
                <a:lnTo>
                  <a:pt x="3570" y="1239"/>
                </a:lnTo>
                <a:lnTo>
                  <a:pt x="0" y="1239"/>
                </a:lnTo>
                <a:lnTo>
                  <a:pt x="502" y="0"/>
                </a:lnTo>
                <a:lnTo>
                  <a:pt x="3068" y="0"/>
                </a:lnTo>
                <a:close/>
              </a:path>
            </a:pathLst>
          </a:custGeom>
          <a:solidFill>
            <a:schemeClr val="bg1">
              <a:alpha val="100000"/>
            </a:schemeClr>
          </a:solidFill>
          <a:ln w="9525">
            <a:noFill/>
          </a:ln>
        </p:spPr>
        <p:txBody>
          <a:bodyPr/>
          <a:lstStyle/>
          <a:p>
            <a:endParaRPr lang="zh-CN" altLang="en-US"/>
          </a:p>
        </p:txBody>
      </p:sp>
      <p:sp>
        <p:nvSpPr>
          <p:cNvPr id="13321" name="Freeform 7"/>
          <p:cNvSpPr/>
          <p:nvPr/>
        </p:nvSpPr>
        <p:spPr>
          <a:xfrm>
            <a:off x="7296150" y="3498850"/>
            <a:ext cx="1800225" cy="781050"/>
          </a:xfrm>
          <a:custGeom>
            <a:avLst/>
            <a:gdLst/>
            <a:ahLst/>
            <a:cxnLst>
              <a:cxn ang="0">
                <a:pos x="1031606916" y="0"/>
              </a:cxn>
              <a:cxn ang="0">
                <a:pos x="1216004764" y="352440145"/>
              </a:cxn>
              <a:cxn ang="0">
                <a:pos x="1288740007" y="492303569"/>
              </a:cxn>
              <a:cxn ang="0">
                <a:pos x="0" y="492303569"/>
              </a:cxn>
              <a:cxn ang="0">
                <a:pos x="73246834" y="352440145"/>
              </a:cxn>
              <a:cxn ang="0">
                <a:pos x="257133092" y="0"/>
              </a:cxn>
              <a:cxn ang="0">
                <a:pos x="1031606916" y="0"/>
              </a:cxn>
            </a:cxnLst>
            <a:rect l="0" t="0" r="0" b="0"/>
            <a:pathLst>
              <a:path w="2516" h="1239">
                <a:moveTo>
                  <a:pt x="2014" y="0"/>
                </a:moveTo>
                <a:lnTo>
                  <a:pt x="2374" y="887"/>
                </a:lnTo>
                <a:lnTo>
                  <a:pt x="2516" y="1239"/>
                </a:lnTo>
                <a:lnTo>
                  <a:pt x="0" y="1239"/>
                </a:lnTo>
                <a:lnTo>
                  <a:pt x="143" y="887"/>
                </a:lnTo>
                <a:lnTo>
                  <a:pt x="502" y="0"/>
                </a:lnTo>
                <a:lnTo>
                  <a:pt x="2014" y="0"/>
                </a:lnTo>
                <a:close/>
              </a:path>
            </a:pathLst>
          </a:custGeom>
          <a:solidFill>
            <a:schemeClr val="tx2">
              <a:alpha val="100000"/>
            </a:schemeClr>
          </a:solidFill>
          <a:ln w="9525">
            <a:noFill/>
          </a:ln>
        </p:spPr>
        <p:txBody>
          <a:bodyPr/>
          <a:lstStyle/>
          <a:p>
            <a:endParaRPr lang="zh-CN" altLang="en-US"/>
          </a:p>
        </p:txBody>
      </p:sp>
      <p:sp>
        <p:nvSpPr>
          <p:cNvPr id="13322" name="Freeform 8"/>
          <p:cNvSpPr/>
          <p:nvPr/>
        </p:nvSpPr>
        <p:spPr>
          <a:xfrm>
            <a:off x="7673975" y="2324100"/>
            <a:ext cx="1046163" cy="1136650"/>
          </a:xfrm>
          <a:custGeom>
            <a:avLst/>
            <a:gdLst/>
            <a:ahLst/>
            <a:cxnLst>
              <a:cxn ang="0">
                <a:pos x="374208143" y="0"/>
              </a:cxn>
              <a:cxn ang="0">
                <a:pos x="748928284" y="716531181"/>
              </a:cxn>
              <a:cxn ang="0">
                <a:pos x="0" y="716531181"/>
              </a:cxn>
              <a:cxn ang="0">
                <a:pos x="374208143" y="0"/>
              </a:cxn>
            </a:cxnLst>
            <a:rect l="0" t="0" r="0" b="0"/>
            <a:pathLst>
              <a:path w="1463" h="1804">
                <a:moveTo>
                  <a:pt x="731" y="0"/>
                </a:moveTo>
                <a:lnTo>
                  <a:pt x="1463" y="1804"/>
                </a:lnTo>
                <a:lnTo>
                  <a:pt x="0" y="1804"/>
                </a:lnTo>
                <a:lnTo>
                  <a:pt x="731" y="0"/>
                </a:lnTo>
                <a:close/>
              </a:path>
            </a:pathLst>
          </a:custGeom>
          <a:solidFill>
            <a:schemeClr val="bg2">
              <a:alpha val="100000"/>
            </a:schemeClr>
          </a:solidFill>
          <a:ln w="9525">
            <a:noFill/>
          </a:ln>
        </p:spPr>
        <p:txBody>
          <a:bodyPr/>
          <a:lstStyle/>
          <a:p>
            <a:endParaRPr lang="zh-CN" altLang="en-US"/>
          </a:p>
        </p:txBody>
      </p:sp>
      <p:cxnSp>
        <p:nvCxnSpPr>
          <p:cNvPr id="13323" name="直接连接符 13"/>
          <p:cNvCxnSpPr/>
          <p:nvPr/>
        </p:nvCxnSpPr>
        <p:spPr>
          <a:xfrm>
            <a:off x="6481763" y="3471863"/>
            <a:ext cx="2992437" cy="0"/>
          </a:xfrm>
          <a:prstGeom prst="line">
            <a:avLst/>
          </a:prstGeom>
          <a:ln w="9525" cap="flat" cmpd="sng">
            <a:solidFill>
              <a:schemeClr val="tx1"/>
            </a:solidFill>
            <a:prstDash val="dash"/>
            <a:headEnd type="none" w="med" len="med"/>
            <a:tailEnd type="none" w="med" len="med"/>
          </a:ln>
        </p:spPr>
      </p:cxnSp>
      <p:sp>
        <p:nvSpPr>
          <p:cNvPr id="17" name="TextBox 16"/>
          <p:cNvSpPr txBox="1"/>
          <p:nvPr/>
        </p:nvSpPr>
        <p:spPr>
          <a:xfrm>
            <a:off x="6481763" y="3152775"/>
            <a:ext cx="544513" cy="307975"/>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tx1"/>
                </a:solidFill>
                <a:effectLst/>
                <a:uLnTx/>
                <a:uFillTx/>
                <a:latin typeface="+mj-ea"/>
                <a:ea typeface="+mj-ea"/>
                <a:cs typeface="+mn-cs"/>
              </a:rPr>
              <a:t>水面</a:t>
            </a:r>
          </a:p>
        </p:txBody>
      </p:sp>
      <p:cxnSp>
        <p:nvCxnSpPr>
          <p:cNvPr id="13325" name="直接连接符 19"/>
          <p:cNvCxnSpPr/>
          <p:nvPr/>
        </p:nvCxnSpPr>
        <p:spPr>
          <a:xfrm>
            <a:off x="8518525" y="2892425"/>
            <a:ext cx="2586038" cy="0"/>
          </a:xfrm>
          <a:prstGeom prst="line">
            <a:avLst/>
          </a:prstGeom>
          <a:ln w="9525" cap="flat" cmpd="sng">
            <a:solidFill>
              <a:schemeClr val="tx1"/>
            </a:solidFill>
            <a:prstDash val="solid"/>
            <a:headEnd type="oval" w="med" len="med"/>
            <a:tailEnd type="none" w="med" len="med"/>
          </a:ln>
        </p:spPr>
      </p:cxnSp>
      <p:cxnSp>
        <p:nvCxnSpPr>
          <p:cNvPr id="13326" name="直接连接符 27"/>
          <p:cNvCxnSpPr/>
          <p:nvPr/>
        </p:nvCxnSpPr>
        <p:spPr>
          <a:xfrm>
            <a:off x="9021763" y="3892550"/>
            <a:ext cx="2082800" cy="0"/>
          </a:xfrm>
          <a:prstGeom prst="line">
            <a:avLst/>
          </a:prstGeom>
          <a:ln w="9525" cap="flat" cmpd="sng">
            <a:solidFill>
              <a:schemeClr val="tx1"/>
            </a:solidFill>
            <a:prstDash val="solid"/>
            <a:headEnd type="oval" w="med" len="med"/>
            <a:tailEnd type="none" w="med" len="med"/>
          </a:ln>
        </p:spPr>
      </p:cxnSp>
      <p:cxnSp>
        <p:nvCxnSpPr>
          <p:cNvPr id="13327" name="直接连接符 28"/>
          <p:cNvCxnSpPr/>
          <p:nvPr/>
        </p:nvCxnSpPr>
        <p:spPr>
          <a:xfrm>
            <a:off x="9382125" y="4710113"/>
            <a:ext cx="1722438" cy="0"/>
          </a:xfrm>
          <a:prstGeom prst="line">
            <a:avLst/>
          </a:prstGeom>
          <a:ln w="9525" cap="flat" cmpd="sng">
            <a:solidFill>
              <a:schemeClr val="tx1"/>
            </a:solidFill>
            <a:prstDash val="solid"/>
            <a:headEnd type="oval" w="med" len="med"/>
            <a:tailEnd type="none" w="med" len="med"/>
          </a:ln>
        </p:spPr>
      </p:cxnSp>
      <p:cxnSp>
        <p:nvCxnSpPr>
          <p:cNvPr id="13328" name="直接连接符 29"/>
          <p:cNvCxnSpPr/>
          <p:nvPr/>
        </p:nvCxnSpPr>
        <p:spPr>
          <a:xfrm>
            <a:off x="9742488" y="5434013"/>
            <a:ext cx="1362075" cy="0"/>
          </a:xfrm>
          <a:prstGeom prst="line">
            <a:avLst/>
          </a:prstGeom>
          <a:ln w="9525" cap="flat" cmpd="sng">
            <a:solidFill>
              <a:schemeClr val="tx1"/>
            </a:solidFill>
            <a:prstDash val="solid"/>
            <a:headEnd type="oval" w="med" len="med"/>
            <a:tailEnd type="none" w="med" len="med"/>
          </a:ln>
        </p:spPr>
      </p:cxnSp>
      <p:sp>
        <p:nvSpPr>
          <p:cNvPr id="31" name="TextBox 30"/>
          <p:cNvSpPr txBox="1"/>
          <p:nvPr/>
        </p:nvSpPr>
        <p:spPr>
          <a:xfrm>
            <a:off x="9842500" y="2579688"/>
            <a:ext cx="1262063" cy="307975"/>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tx1"/>
                </a:solidFill>
                <a:effectLst/>
                <a:uLnTx/>
                <a:uFillTx/>
                <a:latin typeface="+mj-ea"/>
                <a:ea typeface="+mj-ea"/>
                <a:cs typeface="+mn-cs"/>
              </a:rPr>
              <a:t>员工行为习惯</a:t>
            </a:r>
          </a:p>
        </p:txBody>
      </p:sp>
      <p:sp>
        <p:nvSpPr>
          <p:cNvPr id="32" name="TextBox 31"/>
          <p:cNvSpPr txBox="1"/>
          <p:nvPr/>
        </p:nvSpPr>
        <p:spPr>
          <a:xfrm>
            <a:off x="9663113" y="3568700"/>
            <a:ext cx="1441450" cy="306388"/>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tx1"/>
                </a:solidFill>
                <a:effectLst/>
                <a:uLnTx/>
                <a:uFillTx/>
                <a:latin typeface="+mj-ea"/>
                <a:ea typeface="+mj-ea"/>
                <a:cs typeface="+mn-cs"/>
              </a:rPr>
              <a:t>企业的规范制度</a:t>
            </a:r>
          </a:p>
        </p:txBody>
      </p:sp>
      <p:sp>
        <p:nvSpPr>
          <p:cNvPr id="33" name="TextBox 32"/>
          <p:cNvSpPr txBox="1"/>
          <p:nvPr/>
        </p:nvSpPr>
        <p:spPr>
          <a:xfrm>
            <a:off x="10021888" y="4408488"/>
            <a:ext cx="1082675" cy="307975"/>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tx1"/>
                </a:solidFill>
                <a:effectLst/>
                <a:uLnTx/>
                <a:uFillTx/>
                <a:latin typeface="+mj-ea"/>
                <a:ea typeface="+mj-ea"/>
                <a:cs typeface="+mn-cs"/>
              </a:rPr>
              <a:t>企业的文化</a:t>
            </a:r>
          </a:p>
        </p:txBody>
      </p:sp>
      <p:sp>
        <p:nvSpPr>
          <p:cNvPr id="34" name="TextBox 33"/>
          <p:cNvSpPr txBox="1"/>
          <p:nvPr/>
        </p:nvSpPr>
        <p:spPr>
          <a:xfrm>
            <a:off x="9842500" y="5119688"/>
            <a:ext cx="1262063" cy="307975"/>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tx1"/>
                </a:solidFill>
                <a:effectLst/>
                <a:uLnTx/>
                <a:uFillTx/>
                <a:latin typeface="+mj-ea"/>
                <a:ea typeface="+mj-ea"/>
                <a:cs typeface="+mn-cs"/>
              </a:rPr>
              <a:t>企业的价值观</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4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5"/>
                                        </p:tgtEl>
                                        <p:attrNameLst>
                                          <p:attrName>ppt_y</p:attrName>
                                        </p:attrNameLst>
                                      </p:cBhvr>
                                      <p:tavLst>
                                        <p:tav tm="0">
                                          <p:val>
                                            <p:strVal val="#ppt_y"/>
                                          </p:val>
                                        </p:tav>
                                        <p:tav tm="100000">
                                          <p:val>
                                            <p:strVal val="#ppt_y"/>
                                          </p:val>
                                        </p:tav>
                                      </p:tavLst>
                                    </p:anim>
                                    <p:anim calcmode="lin" valueType="num">
                                      <p:cBhvr>
                                        <p:cTn id="18" dur="4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bwMode="auto">
          <a:xfrm>
            <a:off x="1208088" y="873125"/>
            <a:ext cx="9786938" cy="2555875"/>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矩形 3"/>
          <p:cNvSpPr/>
          <p:nvPr/>
        </p:nvSpPr>
        <p:spPr bwMode="auto">
          <a:xfrm>
            <a:off x="1208088" y="3636963"/>
            <a:ext cx="9786938" cy="2744788"/>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 name="矩形 1"/>
          <p:cNvSpPr/>
          <p:nvPr/>
        </p:nvSpPr>
        <p:spPr>
          <a:xfrm>
            <a:off x="1406525" y="1398588"/>
            <a:ext cx="4435475" cy="1939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1</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、注重战略，科学、前瞻的目标体系</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2</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、强调规范，精准、求实的管理风格</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3</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、鼓励亲情，合作、共享的团队精神</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4</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、立意高远，技术、组织的渐进创新</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5</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、立志发展，资源、效益的经营意识</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6</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、体现诚信，主动、移情的客户体验</a:t>
            </a:r>
          </a:p>
        </p:txBody>
      </p:sp>
      <p:sp>
        <p:nvSpPr>
          <p:cNvPr id="3" name="矩形 2"/>
          <p:cNvSpPr/>
          <p:nvPr/>
        </p:nvSpPr>
        <p:spPr>
          <a:xfrm>
            <a:off x="5141913" y="4348163"/>
            <a:ext cx="5437188" cy="13223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任正非对危机特别警觉，在管理理念中也略带“血腥”，认为做企业就是要发展一批狼。</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一是敏锐的嗅觉，二是不屈不挠、奋不顾身的进攻精神，三是群体奋斗。</a:t>
            </a:r>
          </a:p>
        </p:txBody>
      </p:sp>
      <p:sp>
        <p:nvSpPr>
          <p:cNvPr id="6" name="TextBox 5"/>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1.2 </a:t>
            </a:r>
            <a:r>
              <a:rPr lang="zh-CN" altLang="en-US" sz="2800" b="1" dirty="0">
                <a:latin typeface="微软雅黑" panose="020B0503020204020204" pitchFamily="34" charset="-122"/>
              </a:rPr>
              <a:t>知名企业文化赏析</a:t>
            </a:r>
          </a:p>
        </p:txBody>
      </p:sp>
      <p:sp>
        <p:nvSpPr>
          <p:cNvPr id="7"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8" name="TextBox 7"/>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pic>
        <p:nvPicPr>
          <p:cNvPr id="15369" name="Picture 4"/>
          <p:cNvPicPr>
            <a:picLocks noChangeAspect="1"/>
          </p:cNvPicPr>
          <p:nvPr/>
        </p:nvPicPr>
        <p:blipFill>
          <a:blip r:embed="rId3"/>
          <a:stretch>
            <a:fillRect/>
          </a:stretch>
        </p:blipFill>
        <p:spPr>
          <a:xfrm>
            <a:off x="6850063" y="1000125"/>
            <a:ext cx="4032250" cy="2338388"/>
          </a:xfrm>
          <a:prstGeom prst="rect">
            <a:avLst/>
          </a:prstGeom>
          <a:noFill/>
          <a:ln w="9525">
            <a:noFill/>
          </a:ln>
        </p:spPr>
      </p:pic>
      <p:pic>
        <p:nvPicPr>
          <p:cNvPr id="15370" name="Picture 5"/>
          <p:cNvPicPr>
            <a:picLocks noChangeAspect="1"/>
          </p:cNvPicPr>
          <p:nvPr/>
        </p:nvPicPr>
        <p:blipFill>
          <a:blip r:embed="rId4"/>
          <a:srcRect t="4582"/>
          <a:stretch>
            <a:fillRect/>
          </a:stretch>
        </p:blipFill>
        <p:spPr>
          <a:xfrm>
            <a:off x="1325563" y="3763963"/>
            <a:ext cx="3465512" cy="2498725"/>
          </a:xfrm>
          <a:prstGeom prst="rect">
            <a:avLst/>
          </a:prstGeom>
          <a:noFill/>
          <a:ln w="9525">
            <a:noFill/>
          </a:ln>
        </p:spPr>
      </p:pic>
      <p:sp>
        <p:nvSpPr>
          <p:cNvPr id="5" name="矩形 4"/>
          <p:cNvSpPr/>
          <p:nvPr/>
        </p:nvSpPr>
        <p:spPr>
          <a:xfrm>
            <a:off x="5126038" y="3948113"/>
            <a:ext cx="1724025"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2"/>
                </a:solidFill>
                <a:effectLst/>
                <a:uLnTx/>
                <a:uFillTx/>
                <a:latin typeface="+mj-ea"/>
                <a:ea typeface="+mj-ea"/>
                <a:cs typeface="+mn-cs"/>
              </a:rPr>
              <a:t>华为狼性文化</a:t>
            </a:r>
          </a:p>
        </p:txBody>
      </p:sp>
      <p:sp>
        <p:nvSpPr>
          <p:cNvPr id="14" name="矩形 13"/>
          <p:cNvSpPr/>
          <p:nvPr/>
        </p:nvSpPr>
        <p:spPr>
          <a:xfrm>
            <a:off x="1427163" y="949325"/>
            <a:ext cx="3321050"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2"/>
                </a:solidFill>
                <a:effectLst/>
                <a:uLnTx/>
                <a:uFillTx/>
                <a:latin typeface="+mj-ea"/>
                <a:ea typeface="+mj-ea"/>
                <a:cs typeface="+mn-cs"/>
              </a:rPr>
              <a:t>联想文化强点与成功经验</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6"/>
                                        </p:tgtEl>
                                        <p:attrNameLst>
                                          <p:attrName>ppt_y</p:attrName>
                                        </p:attrNameLst>
                                      </p:cBhvr>
                                      <p:tavLst>
                                        <p:tav tm="0">
                                          <p:val>
                                            <p:strVal val="#ppt_y"/>
                                          </p:val>
                                        </p:tav>
                                        <p:tav tm="100000">
                                          <p:val>
                                            <p:strVal val="#ppt_y"/>
                                          </p:val>
                                        </p:tav>
                                      </p:tavLst>
                                    </p:anim>
                                    <p:anim calcmode="lin" valueType="num">
                                      <p:cBhvr>
                                        <p:cTn id="18"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1.3 </a:t>
            </a:r>
            <a:r>
              <a:rPr lang="zh-CN" altLang="en-US" sz="2800" b="1" dirty="0">
                <a:latin typeface="微软雅黑" panose="020B0503020204020204" pitchFamily="34" charset="-122"/>
              </a:rPr>
              <a:t>遵守公司制度与规范</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3" name="矩形 2"/>
          <p:cNvSpPr/>
          <p:nvPr/>
        </p:nvSpPr>
        <p:spPr>
          <a:xfrm>
            <a:off x="1182688" y="1557338"/>
            <a:ext cx="5635625" cy="1938338"/>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管理是为了实现某种目的而进行的决策、计划、组织、指导、实施、控制的过程，管理的目的是效率和效益，落实到执行层面就是公司的各种</a:t>
            </a: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制度与规范</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a:t>
            </a:r>
          </a:p>
        </p:txBody>
      </p:sp>
      <p:sp>
        <p:nvSpPr>
          <p:cNvPr id="4" name="矩形 3"/>
          <p:cNvSpPr/>
          <p:nvPr/>
        </p:nvSpPr>
        <p:spPr>
          <a:xfrm>
            <a:off x="1208088" y="4005263"/>
            <a:ext cx="5611813" cy="1476375"/>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“没有规矩，不成方圆”。军队战斗力来自于铁的纪律，企业的活力来源于各级员工良好的精神面貌，崇高的职业道德。</a:t>
            </a:r>
          </a:p>
        </p:txBody>
      </p:sp>
      <p:pic>
        <p:nvPicPr>
          <p:cNvPr id="17415" name="图片 7"/>
          <p:cNvPicPr>
            <a:picLocks noChangeAspect="1"/>
          </p:cNvPicPr>
          <p:nvPr/>
        </p:nvPicPr>
        <p:blipFill>
          <a:blip r:embed="rId3"/>
          <a:stretch>
            <a:fillRect/>
          </a:stretch>
        </p:blipFill>
        <p:spPr>
          <a:xfrm>
            <a:off x="7178675" y="719138"/>
            <a:ext cx="3960813" cy="5707062"/>
          </a:xfrm>
          <a:prstGeom prst="rect">
            <a:avLst/>
          </a:prstGeom>
          <a:noFill/>
          <a:ln w="9525">
            <a:noFill/>
          </a:ln>
        </p:spPr>
      </p:pic>
      <p:cxnSp>
        <p:nvCxnSpPr>
          <p:cNvPr id="17416" name="直接连接符 9"/>
          <p:cNvCxnSpPr/>
          <p:nvPr/>
        </p:nvCxnSpPr>
        <p:spPr>
          <a:xfrm>
            <a:off x="1208088" y="3716338"/>
            <a:ext cx="5611812" cy="0"/>
          </a:xfrm>
          <a:prstGeom prst="line">
            <a:avLst/>
          </a:prstGeom>
          <a:ln w="9525" cap="flat" cmpd="sng">
            <a:solidFill>
              <a:schemeClr val="bg2"/>
            </a:solidFill>
            <a:prstDash val="dash"/>
            <a:headEnd type="none" w="med" len="med"/>
            <a:tailEnd type="none" w="med" len="med"/>
          </a:ln>
        </p:spPr>
      </p:cxn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bwMode="auto">
          <a:xfrm>
            <a:off x="890588" y="1674813"/>
            <a:ext cx="10409238" cy="3600450"/>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 name="矩形 1"/>
          <p:cNvSpPr/>
          <p:nvPr/>
        </p:nvSpPr>
        <p:spPr>
          <a:xfrm>
            <a:off x="1020763" y="1871663"/>
            <a:ext cx="5187950" cy="32924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在西点，为保持军容的整齐，规定可以说是到了烦琐的地步。其中：</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个人仪表有“理发、刮脸、姿势、个人习惯、珠宝饰物、眼镜、化妆品等”七项规定，</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在珠宝饰物一项中，对女学员佩带耳环是这样规定的：</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一年级第二学期的女学员和高年级的女学员在穿上课服、白上衣灰裤子，会友制服、阅兵礼服、白色就餐服和军便服时只准带小的柱形耳环，耳环可以是无装饰的、球形的、金质、银质或珍珠的，但直径不得大于</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1/4</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英寸（</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6</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毫米耳环应紧贴着耳朵，二只耳朵佩带的耳环应为一对），除集合整队就餐外，携带武器时不得佩带耳环，此外，在穿战斗服、体操服或其他运动服时，不准佩带耳环。</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1.3 </a:t>
            </a:r>
            <a:r>
              <a:rPr lang="zh-CN" altLang="en-US" sz="2800" b="1" dirty="0">
                <a:latin typeface="微软雅黑" panose="020B0503020204020204" pitchFamily="34" charset="-122"/>
              </a:rPr>
              <a:t>遵守公司制度与规范</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3" name="矩形 2"/>
          <p:cNvSpPr/>
          <p:nvPr/>
        </p:nvSpPr>
        <p:spPr>
          <a:xfrm>
            <a:off x="890588" y="1038225"/>
            <a:ext cx="7380288"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通过下面的有关西点的近乎无情的纪律，您也许会有所感悟</a:t>
            </a: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4" name="矩形 3"/>
          <p:cNvSpPr/>
          <p:nvPr/>
        </p:nvSpPr>
        <p:spPr>
          <a:xfrm>
            <a:off x="895350" y="5419725"/>
            <a:ext cx="10404475" cy="7080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看了西点军校铁一般的纪律，你是怎么想的呢？当然，来到企业并不需要遵守这样严厉的规定，但在公司我们也有一些相应的制度和规定需要你去配合遵守</a:t>
            </a: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pic>
        <p:nvPicPr>
          <p:cNvPr id="19465" name="Picture 3"/>
          <p:cNvPicPr>
            <a:picLocks noChangeAspect="1"/>
          </p:cNvPicPr>
          <p:nvPr/>
        </p:nvPicPr>
        <p:blipFill>
          <a:blip r:embed="rId3"/>
          <a:stretch>
            <a:fillRect/>
          </a:stretch>
        </p:blipFill>
        <p:spPr>
          <a:xfrm>
            <a:off x="6403975" y="1844675"/>
            <a:ext cx="4702175" cy="3079750"/>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45"/>
          <p:cNvSpPr/>
          <p:nvPr/>
        </p:nvSpPr>
        <p:spPr bwMode="auto">
          <a:xfrm>
            <a:off x="3082925" y="4057650"/>
            <a:ext cx="1439863" cy="876300"/>
          </a:xfrm>
          <a:prstGeom prst="roundRect">
            <a:avLst>
              <a:gd name="adj" fmla="val 8169"/>
            </a:avLst>
          </a:prstGeom>
          <a:solidFill>
            <a:schemeClr val="accent4"/>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8" name="圆角矩形 37"/>
          <p:cNvSpPr/>
          <p:nvPr/>
        </p:nvSpPr>
        <p:spPr bwMode="auto">
          <a:xfrm>
            <a:off x="3082925" y="1931988"/>
            <a:ext cx="1439863" cy="874713"/>
          </a:xfrm>
          <a:prstGeom prst="roundRect">
            <a:avLst>
              <a:gd name="adj" fmla="val 8169"/>
            </a:avLst>
          </a:prstGeom>
          <a:solidFill>
            <a:schemeClr val="accent4"/>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TextBox 6"/>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1.4 </a:t>
            </a:r>
            <a:r>
              <a:rPr lang="zh-CN" altLang="en-US" sz="2800" b="1" dirty="0">
                <a:latin typeface="微软雅黑" panose="020B0503020204020204" pitchFamily="34" charset="-122"/>
              </a:rPr>
              <a:t>员工素质模型</a:t>
            </a:r>
          </a:p>
        </p:txBody>
      </p:sp>
      <p:sp>
        <p:nvSpPr>
          <p:cNvPr id="8"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9" name="TextBox 8"/>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10" name="Freeform 5"/>
          <p:cNvSpPr/>
          <p:nvPr/>
        </p:nvSpPr>
        <p:spPr bwMode="auto">
          <a:xfrm>
            <a:off x="936625" y="2965450"/>
            <a:ext cx="1433513" cy="976313"/>
          </a:xfrm>
          <a:custGeom>
            <a:avLst/>
            <a:gdLst>
              <a:gd name="T0" fmla="*/ 92 w 2202"/>
              <a:gd name="T1" fmla="*/ 0 h 918"/>
              <a:gd name="T2" fmla="*/ 2110 w 2202"/>
              <a:gd name="T3" fmla="*/ 0 h 918"/>
              <a:gd name="T4" fmla="*/ 2202 w 2202"/>
              <a:gd name="T5" fmla="*/ 92 h 918"/>
              <a:gd name="T6" fmla="*/ 2202 w 2202"/>
              <a:gd name="T7" fmla="*/ 826 h 918"/>
              <a:gd name="T8" fmla="*/ 2110 w 2202"/>
              <a:gd name="T9" fmla="*/ 918 h 918"/>
              <a:gd name="T10" fmla="*/ 92 w 2202"/>
              <a:gd name="T11" fmla="*/ 918 h 918"/>
              <a:gd name="T12" fmla="*/ 0 w 2202"/>
              <a:gd name="T13" fmla="*/ 826 h 918"/>
              <a:gd name="T14" fmla="*/ 0 w 2202"/>
              <a:gd name="T15" fmla="*/ 92 h 918"/>
              <a:gd name="T16" fmla="*/ 92 w 2202"/>
              <a:gd name="T17" fmla="*/ 0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2" h="918">
                <a:moveTo>
                  <a:pt x="92" y="0"/>
                </a:moveTo>
                <a:lnTo>
                  <a:pt x="2110" y="0"/>
                </a:lnTo>
                <a:cubicBezTo>
                  <a:pt x="2160" y="0"/>
                  <a:pt x="2202" y="42"/>
                  <a:pt x="2202" y="92"/>
                </a:cubicBezTo>
                <a:lnTo>
                  <a:pt x="2202" y="826"/>
                </a:lnTo>
                <a:cubicBezTo>
                  <a:pt x="2202" y="877"/>
                  <a:pt x="2160" y="918"/>
                  <a:pt x="2110" y="918"/>
                </a:cubicBezTo>
                <a:lnTo>
                  <a:pt x="92" y="918"/>
                </a:lnTo>
                <a:cubicBezTo>
                  <a:pt x="41" y="918"/>
                  <a:pt x="0" y="877"/>
                  <a:pt x="0" y="826"/>
                </a:cubicBezTo>
                <a:lnTo>
                  <a:pt x="0" y="92"/>
                </a:lnTo>
                <a:cubicBezTo>
                  <a:pt x="0" y="42"/>
                  <a:pt x="41" y="0"/>
                  <a:pt x="92" y="0"/>
                </a:cubicBezTo>
                <a:close/>
              </a:path>
            </a:pathLst>
          </a:custGeom>
          <a:solidFill>
            <a:schemeClr val="bg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Freeform 7"/>
          <p:cNvSpPr/>
          <p:nvPr/>
        </p:nvSpPr>
        <p:spPr bwMode="auto">
          <a:xfrm>
            <a:off x="5205413" y="1498600"/>
            <a:ext cx="2909888" cy="465138"/>
          </a:xfrm>
          <a:custGeom>
            <a:avLst/>
            <a:gdLst>
              <a:gd name="T0" fmla="*/ 107 w 3410"/>
              <a:gd name="T1" fmla="*/ 0 h 540"/>
              <a:gd name="T2" fmla="*/ 3303 w 3410"/>
              <a:gd name="T3" fmla="*/ 0 h 540"/>
              <a:gd name="T4" fmla="*/ 3410 w 3410"/>
              <a:gd name="T5" fmla="*/ 107 h 540"/>
              <a:gd name="T6" fmla="*/ 3410 w 3410"/>
              <a:gd name="T7" fmla="*/ 433 h 540"/>
              <a:gd name="T8" fmla="*/ 3303 w 3410"/>
              <a:gd name="T9" fmla="*/ 540 h 540"/>
              <a:gd name="T10" fmla="*/ 107 w 3410"/>
              <a:gd name="T11" fmla="*/ 540 h 540"/>
              <a:gd name="T12" fmla="*/ 0 w 3410"/>
              <a:gd name="T13" fmla="*/ 433 h 540"/>
              <a:gd name="T14" fmla="*/ 0 w 3410"/>
              <a:gd name="T15" fmla="*/ 107 h 540"/>
              <a:gd name="T16" fmla="*/ 107 w 3410"/>
              <a:gd name="T1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0">
                <a:moveTo>
                  <a:pt x="107" y="0"/>
                </a:moveTo>
                <a:lnTo>
                  <a:pt x="3303" y="0"/>
                </a:lnTo>
                <a:cubicBezTo>
                  <a:pt x="3362" y="0"/>
                  <a:pt x="3410" y="48"/>
                  <a:pt x="3410" y="107"/>
                </a:cubicBezTo>
                <a:lnTo>
                  <a:pt x="3410" y="433"/>
                </a:lnTo>
                <a:cubicBezTo>
                  <a:pt x="3410" y="492"/>
                  <a:pt x="3362" y="540"/>
                  <a:pt x="3303" y="540"/>
                </a:cubicBezTo>
                <a:lnTo>
                  <a:pt x="107" y="540"/>
                </a:lnTo>
                <a:cubicBezTo>
                  <a:pt x="49" y="540"/>
                  <a:pt x="0" y="492"/>
                  <a:pt x="0" y="433"/>
                </a:cubicBezTo>
                <a:lnTo>
                  <a:pt x="0" y="107"/>
                </a:lnTo>
                <a:cubicBezTo>
                  <a:pt x="0" y="48"/>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Freeform 8"/>
          <p:cNvSpPr/>
          <p:nvPr/>
        </p:nvSpPr>
        <p:spPr bwMode="auto">
          <a:xfrm>
            <a:off x="5205413" y="2139950"/>
            <a:ext cx="2909888" cy="463550"/>
          </a:xfrm>
          <a:custGeom>
            <a:avLst/>
            <a:gdLst>
              <a:gd name="T0" fmla="*/ 107 w 3410"/>
              <a:gd name="T1" fmla="*/ 0 h 540"/>
              <a:gd name="T2" fmla="*/ 3303 w 3410"/>
              <a:gd name="T3" fmla="*/ 0 h 540"/>
              <a:gd name="T4" fmla="*/ 3410 w 3410"/>
              <a:gd name="T5" fmla="*/ 107 h 540"/>
              <a:gd name="T6" fmla="*/ 3410 w 3410"/>
              <a:gd name="T7" fmla="*/ 433 h 540"/>
              <a:gd name="T8" fmla="*/ 3303 w 3410"/>
              <a:gd name="T9" fmla="*/ 540 h 540"/>
              <a:gd name="T10" fmla="*/ 107 w 3410"/>
              <a:gd name="T11" fmla="*/ 540 h 540"/>
              <a:gd name="T12" fmla="*/ 0 w 3410"/>
              <a:gd name="T13" fmla="*/ 433 h 540"/>
              <a:gd name="T14" fmla="*/ 0 w 3410"/>
              <a:gd name="T15" fmla="*/ 107 h 540"/>
              <a:gd name="T16" fmla="*/ 107 w 3410"/>
              <a:gd name="T1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0">
                <a:moveTo>
                  <a:pt x="107" y="0"/>
                </a:moveTo>
                <a:lnTo>
                  <a:pt x="3303" y="0"/>
                </a:lnTo>
                <a:cubicBezTo>
                  <a:pt x="3362" y="0"/>
                  <a:pt x="3410" y="48"/>
                  <a:pt x="3410" y="107"/>
                </a:cubicBezTo>
                <a:lnTo>
                  <a:pt x="3410" y="433"/>
                </a:lnTo>
                <a:cubicBezTo>
                  <a:pt x="3410" y="492"/>
                  <a:pt x="3362" y="540"/>
                  <a:pt x="3303" y="540"/>
                </a:cubicBezTo>
                <a:lnTo>
                  <a:pt x="107" y="540"/>
                </a:lnTo>
                <a:cubicBezTo>
                  <a:pt x="49" y="540"/>
                  <a:pt x="0" y="492"/>
                  <a:pt x="0" y="433"/>
                </a:cubicBezTo>
                <a:lnTo>
                  <a:pt x="0" y="107"/>
                </a:lnTo>
                <a:cubicBezTo>
                  <a:pt x="0" y="48"/>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 name="Freeform 9"/>
          <p:cNvSpPr/>
          <p:nvPr/>
        </p:nvSpPr>
        <p:spPr bwMode="auto">
          <a:xfrm>
            <a:off x="5205413" y="2781300"/>
            <a:ext cx="2909888" cy="463550"/>
          </a:xfrm>
          <a:custGeom>
            <a:avLst/>
            <a:gdLst>
              <a:gd name="T0" fmla="*/ 107 w 3410"/>
              <a:gd name="T1" fmla="*/ 0 h 540"/>
              <a:gd name="T2" fmla="*/ 3303 w 3410"/>
              <a:gd name="T3" fmla="*/ 0 h 540"/>
              <a:gd name="T4" fmla="*/ 3410 w 3410"/>
              <a:gd name="T5" fmla="*/ 108 h 540"/>
              <a:gd name="T6" fmla="*/ 3410 w 3410"/>
              <a:gd name="T7" fmla="*/ 433 h 540"/>
              <a:gd name="T8" fmla="*/ 3303 w 3410"/>
              <a:gd name="T9" fmla="*/ 540 h 540"/>
              <a:gd name="T10" fmla="*/ 107 w 3410"/>
              <a:gd name="T11" fmla="*/ 540 h 540"/>
              <a:gd name="T12" fmla="*/ 0 w 3410"/>
              <a:gd name="T13" fmla="*/ 433 h 540"/>
              <a:gd name="T14" fmla="*/ 0 w 3410"/>
              <a:gd name="T15" fmla="*/ 108 h 540"/>
              <a:gd name="T16" fmla="*/ 107 w 3410"/>
              <a:gd name="T1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0">
                <a:moveTo>
                  <a:pt x="107" y="0"/>
                </a:moveTo>
                <a:lnTo>
                  <a:pt x="3303" y="0"/>
                </a:lnTo>
                <a:cubicBezTo>
                  <a:pt x="3362" y="0"/>
                  <a:pt x="3410" y="49"/>
                  <a:pt x="3410" y="108"/>
                </a:cubicBezTo>
                <a:lnTo>
                  <a:pt x="3410" y="433"/>
                </a:lnTo>
                <a:cubicBezTo>
                  <a:pt x="3410" y="492"/>
                  <a:pt x="3362" y="540"/>
                  <a:pt x="3303" y="540"/>
                </a:cubicBezTo>
                <a:lnTo>
                  <a:pt x="107" y="540"/>
                </a:lnTo>
                <a:cubicBezTo>
                  <a:pt x="49" y="540"/>
                  <a:pt x="0" y="492"/>
                  <a:pt x="0" y="433"/>
                </a:cubicBezTo>
                <a:lnTo>
                  <a:pt x="0" y="108"/>
                </a:lnTo>
                <a:cubicBezTo>
                  <a:pt x="0" y="49"/>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21515" name="组合 30"/>
          <p:cNvGrpSpPr/>
          <p:nvPr/>
        </p:nvGrpSpPr>
        <p:grpSpPr>
          <a:xfrm>
            <a:off x="4498975" y="1709738"/>
            <a:ext cx="695325" cy="1292225"/>
            <a:chOff x="6297290" y="1174519"/>
            <a:chExt cx="695451" cy="1291552"/>
          </a:xfrm>
        </p:grpSpPr>
        <p:sp>
          <p:nvSpPr>
            <p:cNvPr id="15" name="Line 10"/>
            <p:cNvSpPr>
              <a:spLocks noChangeShapeType="1"/>
            </p:cNvSpPr>
            <p:nvPr/>
          </p:nvSpPr>
          <p:spPr bwMode="auto">
            <a:xfrm>
              <a:off x="6548160" y="1174519"/>
              <a:ext cx="0" cy="1289965"/>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Line 11"/>
            <p:cNvSpPr>
              <a:spLocks noChangeShapeType="1"/>
            </p:cNvSpPr>
            <p:nvPr/>
          </p:nvSpPr>
          <p:spPr bwMode="auto">
            <a:xfrm flipH="1">
              <a:off x="6297290" y="1831402"/>
              <a:ext cx="695451"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 name="Line 12"/>
            <p:cNvSpPr>
              <a:spLocks noChangeShapeType="1"/>
            </p:cNvSpPr>
            <p:nvPr/>
          </p:nvSpPr>
          <p:spPr bwMode="auto">
            <a:xfrm flipH="1">
              <a:off x="6543398" y="1177692"/>
              <a:ext cx="449343"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 name="Line 13"/>
            <p:cNvSpPr>
              <a:spLocks noChangeShapeType="1"/>
            </p:cNvSpPr>
            <p:nvPr/>
          </p:nvSpPr>
          <p:spPr bwMode="auto">
            <a:xfrm flipH="1">
              <a:off x="6543398" y="2466071"/>
              <a:ext cx="449343"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20" name="Freeform 15"/>
          <p:cNvSpPr/>
          <p:nvPr/>
        </p:nvSpPr>
        <p:spPr bwMode="auto">
          <a:xfrm>
            <a:off x="5205413" y="3632200"/>
            <a:ext cx="2909888" cy="461963"/>
          </a:xfrm>
          <a:custGeom>
            <a:avLst/>
            <a:gdLst>
              <a:gd name="T0" fmla="*/ 107 w 3410"/>
              <a:gd name="T1" fmla="*/ 0 h 540"/>
              <a:gd name="T2" fmla="*/ 3303 w 3410"/>
              <a:gd name="T3" fmla="*/ 0 h 540"/>
              <a:gd name="T4" fmla="*/ 3410 w 3410"/>
              <a:gd name="T5" fmla="*/ 107 h 540"/>
              <a:gd name="T6" fmla="*/ 3410 w 3410"/>
              <a:gd name="T7" fmla="*/ 433 h 540"/>
              <a:gd name="T8" fmla="*/ 3303 w 3410"/>
              <a:gd name="T9" fmla="*/ 540 h 540"/>
              <a:gd name="T10" fmla="*/ 107 w 3410"/>
              <a:gd name="T11" fmla="*/ 540 h 540"/>
              <a:gd name="T12" fmla="*/ 0 w 3410"/>
              <a:gd name="T13" fmla="*/ 433 h 540"/>
              <a:gd name="T14" fmla="*/ 0 w 3410"/>
              <a:gd name="T15" fmla="*/ 107 h 540"/>
              <a:gd name="T16" fmla="*/ 107 w 3410"/>
              <a:gd name="T1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0">
                <a:moveTo>
                  <a:pt x="107" y="0"/>
                </a:moveTo>
                <a:lnTo>
                  <a:pt x="3303" y="0"/>
                </a:lnTo>
                <a:cubicBezTo>
                  <a:pt x="3362" y="0"/>
                  <a:pt x="3410" y="49"/>
                  <a:pt x="3410" y="107"/>
                </a:cubicBezTo>
                <a:lnTo>
                  <a:pt x="3410" y="433"/>
                </a:lnTo>
                <a:cubicBezTo>
                  <a:pt x="3410" y="492"/>
                  <a:pt x="3362" y="540"/>
                  <a:pt x="3303" y="540"/>
                </a:cubicBezTo>
                <a:lnTo>
                  <a:pt x="107" y="540"/>
                </a:lnTo>
                <a:cubicBezTo>
                  <a:pt x="49" y="540"/>
                  <a:pt x="0" y="492"/>
                  <a:pt x="0" y="433"/>
                </a:cubicBezTo>
                <a:lnTo>
                  <a:pt x="0" y="107"/>
                </a:lnTo>
                <a:cubicBezTo>
                  <a:pt x="0" y="48"/>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Freeform 16"/>
          <p:cNvSpPr/>
          <p:nvPr/>
        </p:nvSpPr>
        <p:spPr bwMode="auto">
          <a:xfrm>
            <a:off x="5205413" y="4273550"/>
            <a:ext cx="2909888" cy="463550"/>
          </a:xfrm>
          <a:custGeom>
            <a:avLst/>
            <a:gdLst>
              <a:gd name="T0" fmla="*/ 107 w 3410"/>
              <a:gd name="T1" fmla="*/ 0 h 541"/>
              <a:gd name="T2" fmla="*/ 3303 w 3410"/>
              <a:gd name="T3" fmla="*/ 0 h 541"/>
              <a:gd name="T4" fmla="*/ 3410 w 3410"/>
              <a:gd name="T5" fmla="*/ 108 h 541"/>
              <a:gd name="T6" fmla="*/ 3410 w 3410"/>
              <a:gd name="T7" fmla="*/ 433 h 541"/>
              <a:gd name="T8" fmla="*/ 3303 w 3410"/>
              <a:gd name="T9" fmla="*/ 541 h 541"/>
              <a:gd name="T10" fmla="*/ 107 w 3410"/>
              <a:gd name="T11" fmla="*/ 541 h 541"/>
              <a:gd name="T12" fmla="*/ 0 w 3410"/>
              <a:gd name="T13" fmla="*/ 433 h 541"/>
              <a:gd name="T14" fmla="*/ 0 w 3410"/>
              <a:gd name="T15" fmla="*/ 108 h 541"/>
              <a:gd name="T16" fmla="*/ 107 w 3410"/>
              <a:gd name="T17"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1">
                <a:moveTo>
                  <a:pt x="107" y="0"/>
                </a:moveTo>
                <a:lnTo>
                  <a:pt x="3303" y="0"/>
                </a:lnTo>
                <a:cubicBezTo>
                  <a:pt x="3362" y="0"/>
                  <a:pt x="3410" y="49"/>
                  <a:pt x="3410" y="108"/>
                </a:cubicBezTo>
                <a:lnTo>
                  <a:pt x="3410" y="433"/>
                </a:lnTo>
                <a:cubicBezTo>
                  <a:pt x="3410" y="492"/>
                  <a:pt x="3362" y="541"/>
                  <a:pt x="3303" y="541"/>
                </a:cubicBezTo>
                <a:lnTo>
                  <a:pt x="107" y="541"/>
                </a:lnTo>
                <a:cubicBezTo>
                  <a:pt x="49" y="541"/>
                  <a:pt x="0" y="492"/>
                  <a:pt x="0" y="433"/>
                </a:cubicBezTo>
                <a:lnTo>
                  <a:pt x="0" y="108"/>
                </a:lnTo>
                <a:cubicBezTo>
                  <a:pt x="0" y="49"/>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Freeform 17"/>
          <p:cNvSpPr/>
          <p:nvPr/>
        </p:nvSpPr>
        <p:spPr bwMode="auto">
          <a:xfrm>
            <a:off x="5205413" y="4916488"/>
            <a:ext cx="2909888" cy="461963"/>
          </a:xfrm>
          <a:custGeom>
            <a:avLst/>
            <a:gdLst>
              <a:gd name="T0" fmla="*/ 107 w 3410"/>
              <a:gd name="T1" fmla="*/ 0 h 540"/>
              <a:gd name="T2" fmla="*/ 3303 w 3410"/>
              <a:gd name="T3" fmla="*/ 0 h 540"/>
              <a:gd name="T4" fmla="*/ 3410 w 3410"/>
              <a:gd name="T5" fmla="*/ 107 h 540"/>
              <a:gd name="T6" fmla="*/ 3410 w 3410"/>
              <a:gd name="T7" fmla="*/ 433 h 540"/>
              <a:gd name="T8" fmla="*/ 3303 w 3410"/>
              <a:gd name="T9" fmla="*/ 540 h 540"/>
              <a:gd name="T10" fmla="*/ 107 w 3410"/>
              <a:gd name="T11" fmla="*/ 540 h 540"/>
              <a:gd name="T12" fmla="*/ 0 w 3410"/>
              <a:gd name="T13" fmla="*/ 433 h 540"/>
              <a:gd name="T14" fmla="*/ 0 w 3410"/>
              <a:gd name="T15" fmla="*/ 107 h 540"/>
              <a:gd name="T16" fmla="*/ 107 w 3410"/>
              <a:gd name="T17"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0" h="540">
                <a:moveTo>
                  <a:pt x="107" y="0"/>
                </a:moveTo>
                <a:lnTo>
                  <a:pt x="3303" y="0"/>
                </a:lnTo>
                <a:cubicBezTo>
                  <a:pt x="3362" y="0"/>
                  <a:pt x="3410" y="48"/>
                  <a:pt x="3410" y="107"/>
                </a:cubicBezTo>
                <a:lnTo>
                  <a:pt x="3410" y="433"/>
                </a:lnTo>
                <a:cubicBezTo>
                  <a:pt x="3410" y="491"/>
                  <a:pt x="3362" y="540"/>
                  <a:pt x="3303" y="540"/>
                </a:cubicBezTo>
                <a:lnTo>
                  <a:pt x="107" y="540"/>
                </a:lnTo>
                <a:cubicBezTo>
                  <a:pt x="49" y="540"/>
                  <a:pt x="0" y="492"/>
                  <a:pt x="0" y="433"/>
                </a:cubicBezTo>
                <a:lnTo>
                  <a:pt x="0" y="107"/>
                </a:lnTo>
                <a:cubicBezTo>
                  <a:pt x="0" y="48"/>
                  <a:pt x="49" y="0"/>
                  <a:pt x="107" y="0"/>
                </a:cubicBezTo>
                <a:close/>
              </a:path>
            </a:pathLst>
          </a:custGeom>
          <a:solidFill>
            <a:schemeClr val="accent2"/>
          </a:solidFill>
          <a:ln w="9" cap="flat">
            <a:solidFill>
              <a:schemeClr val="accent3"/>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21519" name="组合 31"/>
          <p:cNvGrpSpPr/>
          <p:nvPr/>
        </p:nvGrpSpPr>
        <p:grpSpPr>
          <a:xfrm>
            <a:off x="4498975" y="3843338"/>
            <a:ext cx="695325" cy="1290637"/>
            <a:chOff x="6297290" y="3307625"/>
            <a:chExt cx="695451" cy="1291552"/>
          </a:xfrm>
        </p:grpSpPr>
        <p:sp>
          <p:nvSpPr>
            <p:cNvPr id="23" name="Line 18"/>
            <p:cNvSpPr>
              <a:spLocks noChangeShapeType="1"/>
            </p:cNvSpPr>
            <p:nvPr/>
          </p:nvSpPr>
          <p:spPr bwMode="auto">
            <a:xfrm>
              <a:off x="6548160" y="3307625"/>
              <a:ext cx="0" cy="1289964"/>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 name="Line 19"/>
            <p:cNvSpPr>
              <a:spLocks noChangeShapeType="1"/>
            </p:cNvSpPr>
            <p:nvPr/>
          </p:nvSpPr>
          <p:spPr bwMode="auto">
            <a:xfrm flipH="1">
              <a:off x="6297290" y="3963727"/>
              <a:ext cx="695451"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 name="Line 20"/>
            <p:cNvSpPr>
              <a:spLocks noChangeShapeType="1"/>
            </p:cNvSpPr>
            <p:nvPr/>
          </p:nvSpPr>
          <p:spPr bwMode="auto">
            <a:xfrm flipH="1">
              <a:off x="6543398" y="3309213"/>
              <a:ext cx="449343"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Line 21"/>
            <p:cNvSpPr>
              <a:spLocks noChangeShapeType="1"/>
            </p:cNvSpPr>
            <p:nvPr/>
          </p:nvSpPr>
          <p:spPr bwMode="auto">
            <a:xfrm flipH="1">
              <a:off x="6543398" y="4599177"/>
              <a:ext cx="449343"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21520" name="组合 32"/>
          <p:cNvGrpSpPr/>
          <p:nvPr/>
        </p:nvGrpSpPr>
        <p:grpSpPr>
          <a:xfrm>
            <a:off x="2397125" y="2359025"/>
            <a:ext cx="669925" cy="2149475"/>
            <a:chOff x="3739510" y="1823217"/>
            <a:chExt cx="670127" cy="2150638"/>
          </a:xfrm>
        </p:grpSpPr>
        <p:sp>
          <p:nvSpPr>
            <p:cNvPr id="27" name="Line 22"/>
            <p:cNvSpPr>
              <a:spLocks noChangeShapeType="1"/>
            </p:cNvSpPr>
            <p:nvPr/>
          </p:nvSpPr>
          <p:spPr bwMode="auto">
            <a:xfrm>
              <a:off x="4090454" y="1823217"/>
              <a:ext cx="0" cy="2147461"/>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 name="Line 23"/>
            <p:cNvSpPr>
              <a:spLocks noChangeShapeType="1"/>
            </p:cNvSpPr>
            <p:nvPr/>
          </p:nvSpPr>
          <p:spPr bwMode="auto">
            <a:xfrm flipH="1">
              <a:off x="3739510" y="2917597"/>
              <a:ext cx="363648"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 name="Line 24"/>
            <p:cNvSpPr>
              <a:spLocks noChangeShapeType="1"/>
            </p:cNvSpPr>
            <p:nvPr/>
          </p:nvSpPr>
          <p:spPr bwMode="auto">
            <a:xfrm flipH="1">
              <a:off x="4085689" y="1829570"/>
              <a:ext cx="323948"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 name="Line 25"/>
            <p:cNvSpPr>
              <a:spLocks noChangeShapeType="1"/>
            </p:cNvSpPr>
            <p:nvPr/>
          </p:nvSpPr>
          <p:spPr bwMode="auto">
            <a:xfrm flipH="1">
              <a:off x="4085689" y="3973855"/>
              <a:ext cx="323948" cy="0"/>
            </a:xfrm>
            <a:prstGeom prst="line">
              <a:avLst/>
            </a:prstGeom>
            <a:noFill/>
            <a:ln w="12700" cap="flat">
              <a:solidFill>
                <a:schemeClr val="accent3">
                  <a:lumMod val="50000"/>
                </a:schemeClr>
              </a:solidFill>
              <a:prstDash val="solid"/>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34" name="TextBox 33"/>
          <p:cNvSpPr txBox="1"/>
          <p:nvPr/>
        </p:nvSpPr>
        <p:spPr>
          <a:xfrm>
            <a:off x="1009650" y="3043238"/>
            <a:ext cx="1289050" cy="830263"/>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j-ea"/>
                <a:ea typeface="+mj-ea"/>
                <a:cs typeface="+mn-cs"/>
              </a:rPr>
              <a:t>员工素质体系</a:t>
            </a:r>
          </a:p>
        </p:txBody>
      </p:sp>
      <p:sp>
        <p:nvSpPr>
          <p:cNvPr id="35" name="TextBox 34"/>
          <p:cNvSpPr txBox="1"/>
          <p:nvPr/>
        </p:nvSpPr>
        <p:spPr>
          <a:xfrm>
            <a:off x="3427413" y="2124075"/>
            <a:ext cx="749300" cy="430213"/>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uLnTx/>
                <a:uFillTx/>
                <a:latin typeface="+mj-ea"/>
                <a:ea typeface="+mj-ea"/>
                <a:cs typeface="+mn-cs"/>
              </a:rPr>
              <a:t>做人</a:t>
            </a:r>
          </a:p>
        </p:txBody>
      </p:sp>
      <p:sp>
        <p:nvSpPr>
          <p:cNvPr id="36" name="TextBox 35"/>
          <p:cNvSpPr txBox="1"/>
          <p:nvPr/>
        </p:nvSpPr>
        <p:spPr>
          <a:xfrm>
            <a:off x="3162300" y="4265613"/>
            <a:ext cx="1279525" cy="430213"/>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uLnTx/>
                <a:uFillTx/>
                <a:latin typeface="+mj-ea"/>
                <a:ea typeface="+mj-ea"/>
                <a:cs typeface="+mn-cs"/>
              </a:rPr>
              <a:t>做事</a:t>
            </a:r>
          </a:p>
        </p:txBody>
      </p:sp>
      <p:sp>
        <p:nvSpPr>
          <p:cNvPr id="37" name="TextBox 36"/>
          <p:cNvSpPr txBox="1"/>
          <p:nvPr/>
        </p:nvSpPr>
        <p:spPr>
          <a:xfrm>
            <a:off x="5380038" y="1530350"/>
            <a:ext cx="2236788" cy="401638"/>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职业阳光心态塑造</a:t>
            </a:r>
          </a:p>
        </p:txBody>
      </p:sp>
      <p:sp>
        <p:nvSpPr>
          <p:cNvPr id="39" name="TextBox 38"/>
          <p:cNvSpPr txBox="1"/>
          <p:nvPr/>
        </p:nvSpPr>
        <p:spPr>
          <a:xfrm>
            <a:off x="5380038" y="2168525"/>
            <a:ext cx="1209675" cy="40005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职业规矩</a:t>
            </a:r>
          </a:p>
        </p:txBody>
      </p:sp>
      <p:sp>
        <p:nvSpPr>
          <p:cNvPr id="40" name="TextBox 39"/>
          <p:cNvSpPr txBox="1"/>
          <p:nvPr/>
        </p:nvSpPr>
        <p:spPr>
          <a:xfrm>
            <a:off x="5380038" y="2806700"/>
            <a:ext cx="2492375" cy="40005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人际关系与沟通协作</a:t>
            </a:r>
          </a:p>
        </p:txBody>
      </p:sp>
      <p:sp>
        <p:nvSpPr>
          <p:cNvPr id="41" name="TextBox 40"/>
          <p:cNvSpPr txBox="1"/>
          <p:nvPr/>
        </p:nvSpPr>
        <p:spPr>
          <a:xfrm>
            <a:off x="5380038" y="3657600"/>
            <a:ext cx="1979613" cy="40005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事前：结果导向</a:t>
            </a:r>
          </a:p>
        </p:txBody>
      </p:sp>
      <p:sp>
        <p:nvSpPr>
          <p:cNvPr id="42" name="TextBox 41"/>
          <p:cNvSpPr txBox="1"/>
          <p:nvPr/>
        </p:nvSpPr>
        <p:spPr>
          <a:xfrm>
            <a:off x="5380038" y="4295775"/>
            <a:ext cx="1979613" cy="40005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事中：乐于奉献</a:t>
            </a:r>
          </a:p>
        </p:txBody>
      </p:sp>
      <p:sp>
        <p:nvSpPr>
          <p:cNvPr id="43" name="TextBox 42"/>
          <p:cNvSpPr txBox="1"/>
          <p:nvPr/>
        </p:nvSpPr>
        <p:spPr>
          <a:xfrm>
            <a:off x="5380038" y="4933950"/>
            <a:ext cx="1979613" cy="40005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tx1"/>
                </a:solidFill>
                <a:effectLst/>
                <a:uLnTx/>
                <a:uFillTx/>
                <a:latin typeface="+mj-ea"/>
                <a:ea typeface="+mj-ea"/>
                <a:cs typeface="+mn-cs"/>
              </a:rPr>
              <a:t>事后：勇于承担</a:t>
            </a:r>
          </a:p>
        </p:txBody>
      </p:sp>
      <p:pic>
        <p:nvPicPr>
          <p:cNvPr id="44" name="图片 43"/>
          <p:cNvPicPr>
            <a:picLocks noChangeAspect="1"/>
          </p:cNvPicPr>
          <p:nvPr/>
        </p:nvPicPr>
        <p:blipFill>
          <a:blip r:embed="rId3"/>
          <a:stretch>
            <a:fillRect/>
          </a:stretch>
        </p:blipFill>
        <p:spPr>
          <a:xfrm>
            <a:off x="7872413" y="1109663"/>
            <a:ext cx="4157662" cy="5748337"/>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
                                        </p:tgtEl>
                                        <p:attrNameLst>
                                          <p:attrName>ppt_y</p:attrName>
                                        </p:attrNameLst>
                                      </p:cBhvr>
                                      <p:tavLst>
                                        <p:tav tm="0">
                                          <p:val>
                                            <p:strVal val="#ppt_y"/>
                                          </p:val>
                                        </p:tav>
                                        <p:tav tm="100000">
                                          <p:val>
                                            <p:strVal val="#ppt_y"/>
                                          </p:val>
                                        </p:tav>
                                      </p:tavLst>
                                    </p:anim>
                                    <p:anim calcmode="lin" valueType="num">
                                      <p:cBhvr>
                                        <p:cTn id="18"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
                                        </p:tgtEl>
                                      </p:cBhvr>
                                    </p:animEffect>
                                  </p:childTnLst>
                                </p:cTn>
                              </p:par>
                            </p:childTnLst>
                          </p:cTn>
                        </p:par>
                        <p:par>
                          <p:cTn id="21" fill="hold">
                            <p:stCondLst>
                              <p:cond delay="1259"/>
                            </p:stCondLst>
                            <p:childTnLst>
                              <p:par>
                                <p:cTn id="22" presetID="42"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1.5 </a:t>
            </a:r>
            <a:r>
              <a:rPr lang="zh-CN" altLang="en-US" sz="2800" b="1" dirty="0">
                <a:latin typeface="微软雅黑" panose="020B0503020204020204" pitchFamily="34" charset="-122"/>
              </a:rPr>
              <a:t>成功者应具备的素质</a:t>
            </a:r>
          </a:p>
        </p:txBody>
      </p:sp>
      <p:sp>
        <p:nvSpPr>
          <p:cNvPr id="8"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9" name="TextBox 8"/>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23557" name="Oval 25"/>
          <p:cNvSpPr/>
          <p:nvPr/>
        </p:nvSpPr>
        <p:spPr>
          <a:xfrm>
            <a:off x="5846763" y="1373188"/>
            <a:ext cx="4551362" cy="4551362"/>
          </a:xfrm>
          <a:prstGeom prst="ellipse">
            <a:avLst/>
          </a:prstGeom>
          <a:noFill/>
          <a:ln w="12700" cap="flat" cmpd="sng">
            <a:solidFill>
              <a:schemeClr val="accent1"/>
            </a:solidFill>
            <a:prstDash val="dash"/>
            <a:miter/>
            <a:headEnd type="none" w="med" len="med"/>
            <a:tailEnd type="none" w="med" len="med"/>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600" dirty="0">
              <a:solidFill>
                <a:schemeClr val="tx1"/>
              </a:solidFill>
              <a:ea typeface="宋体" panose="02010600030101010101" pitchFamily="2" charset="-122"/>
            </a:endParaRPr>
          </a:p>
        </p:txBody>
      </p:sp>
      <p:sp>
        <p:nvSpPr>
          <p:cNvPr id="23558" name="Oval 26"/>
          <p:cNvSpPr/>
          <p:nvPr/>
        </p:nvSpPr>
        <p:spPr>
          <a:xfrm>
            <a:off x="6867525" y="2393950"/>
            <a:ext cx="2509838" cy="2509838"/>
          </a:xfrm>
          <a:prstGeom prst="ellipse">
            <a:avLst/>
          </a:prstGeom>
          <a:solidFill>
            <a:schemeClr val="bg2"/>
          </a:solidFill>
          <a:ln w="12700">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600" dirty="0">
              <a:solidFill>
                <a:schemeClr val="tx1"/>
              </a:solidFill>
              <a:ea typeface="宋体" panose="02010600030101010101" pitchFamily="2" charset="-122"/>
            </a:endParaRPr>
          </a:p>
        </p:txBody>
      </p:sp>
      <p:sp>
        <p:nvSpPr>
          <p:cNvPr id="33" name="Oval 27"/>
          <p:cNvSpPr>
            <a:spLocks noChangeArrowheads="1"/>
          </p:cNvSpPr>
          <p:nvPr/>
        </p:nvSpPr>
        <p:spPr bwMode="auto">
          <a:xfrm>
            <a:off x="7721600" y="971550"/>
            <a:ext cx="801688" cy="801688"/>
          </a:xfrm>
          <a:prstGeom prst="ellipse">
            <a:avLst/>
          </a:pr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 name="Freeform 28"/>
          <p:cNvSpPr/>
          <p:nvPr/>
        </p:nvSpPr>
        <p:spPr bwMode="auto">
          <a:xfrm>
            <a:off x="6740525" y="1112838"/>
            <a:ext cx="912813" cy="912813"/>
          </a:xfrm>
          <a:custGeom>
            <a:avLst/>
            <a:gdLst>
              <a:gd name="T0" fmla="*/ 357 w 1110"/>
              <a:gd name="T1" fmla="*/ 109 h 1110"/>
              <a:gd name="T2" fmla="*/ 1001 w 1110"/>
              <a:gd name="T3" fmla="*/ 356 h 1110"/>
              <a:gd name="T4" fmla="*/ 754 w 1110"/>
              <a:gd name="T5" fmla="*/ 1000 h 1110"/>
              <a:gd name="T6" fmla="*/ 110 w 1110"/>
              <a:gd name="T7" fmla="*/ 753 h 1110"/>
              <a:gd name="T8" fmla="*/ 357 w 1110"/>
              <a:gd name="T9" fmla="*/ 109 h 1110"/>
            </a:gdLst>
            <a:ahLst/>
            <a:cxnLst>
              <a:cxn ang="0">
                <a:pos x="T0" y="T1"/>
              </a:cxn>
              <a:cxn ang="0">
                <a:pos x="T2" y="T3"/>
              </a:cxn>
              <a:cxn ang="0">
                <a:pos x="T4" y="T5"/>
              </a:cxn>
              <a:cxn ang="0">
                <a:pos x="T6" y="T7"/>
              </a:cxn>
              <a:cxn ang="0">
                <a:pos x="T8" y="T9"/>
              </a:cxn>
            </a:cxnLst>
            <a:rect l="0" t="0" r="r" b="b"/>
            <a:pathLst>
              <a:path w="1110" h="1110">
                <a:moveTo>
                  <a:pt x="357" y="109"/>
                </a:moveTo>
                <a:cubicBezTo>
                  <a:pt x="603" y="0"/>
                  <a:pt x="891" y="111"/>
                  <a:pt x="1001" y="356"/>
                </a:cubicBezTo>
                <a:cubicBezTo>
                  <a:pt x="1110" y="602"/>
                  <a:pt x="999" y="891"/>
                  <a:pt x="754" y="1000"/>
                </a:cubicBezTo>
                <a:cubicBezTo>
                  <a:pt x="508" y="1110"/>
                  <a:pt x="219" y="999"/>
                  <a:pt x="110" y="753"/>
                </a:cubicBezTo>
                <a:cubicBezTo>
                  <a:pt x="0" y="507"/>
                  <a:pt x="111" y="219"/>
                  <a:pt x="357" y="109"/>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 name="Freeform 29"/>
          <p:cNvSpPr/>
          <p:nvPr/>
        </p:nvSpPr>
        <p:spPr bwMode="auto">
          <a:xfrm>
            <a:off x="5984875" y="1679575"/>
            <a:ext cx="892175" cy="892175"/>
          </a:xfrm>
          <a:custGeom>
            <a:avLst/>
            <a:gdLst>
              <a:gd name="T0" fmla="*/ 180 w 1085"/>
              <a:gd name="T1" fmla="*/ 216 h 1085"/>
              <a:gd name="T2" fmla="*/ 868 w 1085"/>
              <a:gd name="T3" fmla="*/ 180 h 1085"/>
              <a:gd name="T4" fmla="*/ 905 w 1085"/>
              <a:gd name="T5" fmla="*/ 868 h 1085"/>
              <a:gd name="T6" fmla="*/ 216 w 1085"/>
              <a:gd name="T7" fmla="*/ 905 h 1085"/>
              <a:gd name="T8" fmla="*/ 180 w 1085"/>
              <a:gd name="T9" fmla="*/ 216 h 1085"/>
            </a:gdLst>
            <a:ahLst/>
            <a:cxnLst>
              <a:cxn ang="0">
                <a:pos x="T0" y="T1"/>
              </a:cxn>
              <a:cxn ang="0">
                <a:pos x="T2" y="T3"/>
              </a:cxn>
              <a:cxn ang="0">
                <a:pos x="T4" y="T5"/>
              </a:cxn>
              <a:cxn ang="0">
                <a:pos x="T6" y="T7"/>
              </a:cxn>
              <a:cxn ang="0">
                <a:pos x="T8" y="T9"/>
              </a:cxn>
            </a:cxnLst>
            <a:rect l="0" t="0" r="r" b="b"/>
            <a:pathLst>
              <a:path w="1085" h="1085">
                <a:moveTo>
                  <a:pt x="180" y="216"/>
                </a:moveTo>
                <a:cubicBezTo>
                  <a:pt x="360" y="16"/>
                  <a:pt x="668" y="0"/>
                  <a:pt x="868" y="180"/>
                </a:cubicBezTo>
                <a:cubicBezTo>
                  <a:pt x="1069" y="360"/>
                  <a:pt x="1085" y="668"/>
                  <a:pt x="905" y="868"/>
                </a:cubicBezTo>
                <a:cubicBezTo>
                  <a:pt x="724" y="1069"/>
                  <a:pt x="416" y="1085"/>
                  <a:pt x="216" y="905"/>
                </a:cubicBezTo>
                <a:cubicBezTo>
                  <a:pt x="16" y="724"/>
                  <a:pt x="0" y="416"/>
                  <a:pt x="180" y="216"/>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6" name="Freeform 30"/>
          <p:cNvSpPr/>
          <p:nvPr/>
        </p:nvSpPr>
        <p:spPr bwMode="auto">
          <a:xfrm>
            <a:off x="5508625" y="2495550"/>
            <a:ext cx="900113" cy="900113"/>
          </a:xfrm>
          <a:custGeom>
            <a:avLst/>
            <a:gdLst>
              <a:gd name="T0" fmla="*/ 83 w 1094"/>
              <a:gd name="T1" fmla="*/ 396 h 1094"/>
              <a:gd name="T2" fmla="*/ 697 w 1094"/>
              <a:gd name="T3" fmla="*/ 83 h 1094"/>
              <a:gd name="T4" fmla="*/ 1011 w 1094"/>
              <a:gd name="T5" fmla="*/ 697 h 1094"/>
              <a:gd name="T6" fmla="*/ 396 w 1094"/>
              <a:gd name="T7" fmla="*/ 1010 h 1094"/>
              <a:gd name="T8" fmla="*/ 83 w 1094"/>
              <a:gd name="T9" fmla="*/ 396 h 1094"/>
            </a:gdLst>
            <a:ahLst/>
            <a:cxnLst>
              <a:cxn ang="0">
                <a:pos x="T0" y="T1"/>
              </a:cxn>
              <a:cxn ang="0">
                <a:pos x="T2" y="T3"/>
              </a:cxn>
              <a:cxn ang="0">
                <a:pos x="T4" y="T5"/>
              </a:cxn>
              <a:cxn ang="0">
                <a:pos x="T6" y="T7"/>
              </a:cxn>
              <a:cxn ang="0">
                <a:pos x="T8" y="T9"/>
              </a:cxn>
            </a:cxnLst>
            <a:rect l="0" t="0" r="r" b="b"/>
            <a:pathLst>
              <a:path w="1094" h="1094">
                <a:moveTo>
                  <a:pt x="83" y="396"/>
                </a:moveTo>
                <a:cubicBezTo>
                  <a:pt x="166" y="140"/>
                  <a:pt x="441" y="0"/>
                  <a:pt x="697" y="83"/>
                </a:cubicBezTo>
                <a:cubicBezTo>
                  <a:pt x="954" y="166"/>
                  <a:pt x="1094" y="441"/>
                  <a:pt x="1011" y="697"/>
                </a:cubicBezTo>
                <a:cubicBezTo>
                  <a:pt x="927" y="953"/>
                  <a:pt x="652" y="1094"/>
                  <a:pt x="396" y="1010"/>
                </a:cubicBezTo>
                <a:cubicBezTo>
                  <a:pt x="140" y="927"/>
                  <a:pt x="0" y="652"/>
                  <a:pt x="83" y="396"/>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563" name="Freeform 31"/>
          <p:cNvSpPr/>
          <p:nvPr/>
        </p:nvSpPr>
        <p:spPr>
          <a:xfrm>
            <a:off x="5437188" y="3463925"/>
            <a:ext cx="844550" cy="844550"/>
          </a:xfrm>
          <a:custGeom>
            <a:avLst/>
            <a:gdLst/>
            <a:ahLst/>
            <a:cxnLst>
              <a:cxn ang="0">
                <a:pos x="18971919" y="382151467"/>
              </a:cxn>
              <a:cxn ang="0">
                <a:pos x="313038302" y="18971919"/>
              </a:cxn>
              <a:cxn ang="0">
                <a:pos x="675540399" y="313038302"/>
              </a:cxn>
              <a:cxn ang="0">
                <a:pos x="381473193" y="676217850"/>
              </a:cxn>
              <a:cxn ang="0">
                <a:pos x="18971919" y="382151467"/>
              </a:cxn>
            </a:cxnLst>
            <a:rect l="0" t="0" r="0" b="0"/>
            <a:pathLst>
              <a:path w="1026" h="1026">
                <a:moveTo>
                  <a:pt x="28" y="564"/>
                </a:moveTo>
                <a:cubicBezTo>
                  <a:pt x="0" y="297"/>
                  <a:pt x="194" y="57"/>
                  <a:pt x="462" y="28"/>
                </a:cubicBezTo>
                <a:cubicBezTo>
                  <a:pt x="729" y="0"/>
                  <a:pt x="969" y="195"/>
                  <a:pt x="997" y="462"/>
                </a:cubicBezTo>
                <a:cubicBezTo>
                  <a:pt x="1026" y="730"/>
                  <a:pt x="831" y="970"/>
                  <a:pt x="563" y="998"/>
                </a:cubicBezTo>
                <a:cubicBezTo>
                  <a:pt x="296" y="1026"/>
                  <a:pt x="56" y="832"/>
                  <a:pt x="28" y="564"/>
                </a:cubicBezTo>
                <a:close/>
              </a:path>
            </a:pathLst>
          </a:custGeom>
          <a:solidFill>
            <a:schemeClr val="tx2">
              <a:alpha val="100000"/>
            </a:schemeClr>
          </a:solidFill>
          <a:ln w="12700">
            <a:noFill/>
          </a:ln>
        </p:spPr>
        <p:txBody>
          <a:bodyPr/>
          <a:lstStyle/>
          <a:p>
            <a:endParaRPr lang="zh-CN" altLang="en-US"/>
          </a:p>
        </p:txBody>
      </p:sp>
      <p:sp>
        <p:nvSpPr>
          <p:cNvPr id="38" name="Freeform 32"/>
          <p:cNvSpPr/>
          <p:nvPr/>
        </p:nvSpPr>
        <p:spPr bwMode="auto">
          <a:xfrm>
            <a:off x="5692775" y="4329113"/>
            <a:ext cx="915988" cy="915988"/>
          </a:xfrm>
          <a:custGeom>
            <a:avLst/>
            <a:gdLst>
              <a:gd name="T0" fmla="*/ 135 w 1114"/>
              <a:gd name="T1" fmla="*/ 800 h 1114"/>
              <a:gd name="T2" fmla="*/ 313 w 1114"/>
              <a:gd name="T3" fmla="*/ 134 h 1114"/>
              <a:gd name="T4" fmla="*/ 979 w 1114"/>
              <a:gd name="T5" fmla="*/ 313 h 1114"/>
              <a:gd name="T6" fmla="*/ 801 w 1114"/>
              <a:gd name="T7" fmla="*/ 979 h 1114"/>
              <a:gd name="T8" fmla="*/ 135 w 1114"/>
              <a:gd name="T9" fmla="*/ 800 h 1114"/>
            </a:gdLst>
            <a:ahLst/>
            <a:cxnLst>
              <a:cxn ang="0">
                <a:pos x="T0" y="T1"/>
              </a:cxn>
              <a:cxn ang="0">
                <a:pos x="T2" y="T3"/>
              </a:cxn>
              <a:cxn ang="0">
                <a:pos x="T4" y="T5"/>
              </a:cxn>
              <a:cxn ang="0">
                <a:pos x="T6" y="T7"/>
              </a:cxn>
              <a:cxn ang="0">
                <a:pos x="T8" y="T9"/>
              </a:cxn>
            </a:cxnLst>
            <a:rect l="0" t="0" r="r" b="b"/>
            <a:pathLst>
              <a:path w="1114" h="1114">
                <a:moveTo>
                  <a:pt x="135" y="800"/>
                </a:moveTo>
                <a:cubicBezTo>
                  <a:pt x="0" y="567"/>
                  <a:pt x="80" y="269"/>
                  <a:pt x="313" y="134"/>
                </a:cubicBezTo>
                <a:cubicBezTo>
                  <a:pt x="547" y="0"/>
                  <a:pt x="845" y="80"/>
                  <a:pt x="979" y="313"/>
                </a:cubicBezTo>
                <a:cubicBezTo>
                  <a:pt x="1114" y="546"/>
                  <a:pt x="1034" y="844"/>
                  <a:pt x="801" y="979"/>
                </a:cubicBezTo>
                <a:cubicBezTo>
                  <a:pt x="568" y="1114"/>
                  <a:pt x="270" y="1034"/>
                  <a:pt x="135" y="800"/>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 name="Freeform 33"/>
          <p:cNvSpPr/>
          <p:nvPr/>
        </p:nvSpPr>
        <p:spPr bwMode="auto">
          <a:xfrm>
            <a:off x="6329363" y="5035550"/>
            <a:ext cx="909638" cy="909638"/>
          </a:xfrm>
          <a:custGeom>
            <a:avLst/>
            <a:gdLst>
              <a:gd name="T0" fmla="*/ 267 w 1106"/>
              <a:gd name="T1" fmla="*/ 947 h 1106"/>
              <a:gd name="T2" fmla="*/ 159 w 1106"/>
              <a:gd name="T3" fmla="*/ 266 h 1106"/>
              <a:gd name="T4" fmla="*/ 840 w 1106"/>
              <a:gd name="T5" fmla="*/ 158 h 1106"/>
              <a:gd name="T6" fmla="*/ 948 w 1106"/>
              <a:gd name="T7" fmla="*/ 839 h 1106"/>
              <a:gd name="T8" fmla="*/ 267 w 1106"/>
              <a:gd name="T9" fmla="*/ 947 h 1106"/>
            </a:gdLst>
            <a:ahLst/>
            <a:cxnLst>
              <a:cxn ang="0">
                <a:pos x="T0" y="T1"/>
              </a:cxn>
              <a:cxn ang="0">
                <a:pos x="T2" y="T3"/>
              </a:cxn>
              <a:cxn ang="0">
                <a:pos x="T4" y="T5"/>
              </a:cxn>
              <a:cxn ang="0">
                <a:pos x="T6" y="T7"/>
              </a:cxn>
              <a:cxn ang="0">
                <a:pos x="T8" y="T9"/>
              </a:cxn>
            </a:cxnLst>
            <a:rect l="0" t="0" r="r" b="b"/>
            <a:pathLst>
              <a:path w="1106" h="1106">
                <a:moveTo>
                  <a:pt x="267" y="947"/>
                </a:moveTo>
                <a:cubicBezTo>
                  <a:pt x="49" y="789"/>
                  <a:pt x="0" y="484"/>
                  <a:pt x="159" y="266"/>
                </a:cubicBezTo>
                <a:cubicBezTo>
                  <a:pt x="317" y="49"/>
                  <a:pt x="622" y="0"/>
                  <a:pt x="840" y="158"/>
                </a:cubicBezTo>
                <a:cubicBezTo>
                  <a:pt x="1058" y="317"/>
                  <a:pt x="1106" y="622"/>
                  <a:pt x="948" y="839"/>
                </a:cubicBezTo>
                <a:cubicBezTo>
                  <a:pt x="789" y="1057"/>
                  <a:pt x="484" y="1106"/>
                  <a:pt x="267" y="947"/>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 name="Freeform 34"/>
          <p:cNvSpPr/>
          <p:nvPr/>
        </p:nvSpPr>
        <p:spPr bwMode="auto">
          <a:xfrm>
            <a:off x="7212013" y="5437188"/>
            <a:ext cx="874713" cy="876300"/>
          </a:xfrm>
          <a:custGeom>
            <a:avLst/>
            <a:gdLst>
              <a:gd name="T0" fmla="*/ 431 w 1065"/>
              <a:gd name="T1" fmla="*/ 1010 h 1066"/>
              <a:gd name="T2" fmla="*/ 56 w 1065"/>
              <a:gd name="T3" fmla="*/ 432 h 1066"/>
              <a:gd name="T4" fmla="*/ 634 w 1065"/>
              <a:gd name="T5" fmla="*/ 56 h 1066"/>
              <a:gd name="T6" fmla="*/ 1009 w 1065"/>
              <a:gd name="T7" fmla="*/ 634 h 1066"/>
              <a:gd name="T8" fmla="*/ 431 w 1065"/>
              <a:gd name="T9" fmla="*/ 1010 h 1066"/>
            </a:gdLst>
            <a:ahLst/>
            <a:cxnLst>
              <a:cxn ang="0">
                <a:pos x="T0" y="T1"/>
              </a:cxn>
              <a:cxn ang="0">
                <a:pos x="T2" y="T3"/>
              </a:cxn>
              <a:cxn ang="0">
                <a:pos x="T4" y="T5"/>
              </a:cxn>
              <a:cxn ang="0">
                <a:pos x="T6" y="T7"/>
              </a:cxn>
              <a:cxn ang="0">
                <a:pos x="T8" y="T9"/>
              </a:cxn>
            </a:cxnLst>
            <a:rect l="0" t="0" r="r" b="b"/>
            <a:pathLst>
              <a:path w="1065" h="1066">
                <a:moveTo>
                  <a:pt x="431" y="1010"/>
                </a:moveTo>
                <a:cubicBezTo>
                  <a:pt x="168" y="954"/>
                  <a:pt x="0" y="695"/>
                  <a:pt x="56" y="432"/>
                </a:cubicBezTo>
                <a:cubicBezTo>
                  <a:pt x="112" y="168"/>
                  <a:pt x="370" y="0"/>
                  <a:pt x="634" y="56"/>
                </a:cubicBezTo>
                <a:cubicBezTo>
                  <a:pt x="897" y="112"/>
                  <a:pt x="1065" y="371"/>
                  <a:pt x="1009" y="634"/>
                </a:cubicBezTo>
                <a:cubicBezTo>
                  <a:pt x="953" y="898"/>
                  <a:pt x="694" y="1066"/>
                  <a:pt x="431" y="1010"/>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 name="Freeform 35"/>
          <p:cNvSpPr/>
          <p:nvPr/>
        </p:nvSpPr>
        <p:spPr bwMode="auto">
          <a:xfrm>
            <a:off x="8156575" y="5437188"/>
            <a:ext cx="877888" cy="876300"/>
          </a:xfrm>
          <a:custGeom>
            <a:avLst/>
            <a:gdLst>
              <a:gd name="T0" fmla="*/ 635 w 1066"/>
              <a:gd name="T1" fmla="*/ 1010 h 1066"/>
              <a:gd name="T2" fmla="*/ 56 w 1066"/>
              <a:gd name="T3" fmla="*/ 634 h 1066"/>
              <a:gd name="T4" fmla="*/ 432 w 1066"/>
              <a:gd name="T5" fmla="*/ 56 h 1066"/>
              <a:gd name="T6" fmla="*/ 1010 w 1066"/>
              <a:gd name="T7" fmla="*/ 432 h 1066"/>
              <a:gd name="T8" fmla="*/ 635 w 1066"/>
              <a:gd name="T9" fmla="*/ 1010 h 1066"/>
            </a:gdLst>
            <a:ahLst/>
            <a:cxnLst>
              <a:cxn ang="0">
                <a:pos x="T0" y="T1"/>
              </a:cxn>
              <a:cxn ang="0">
                <a:pos x="T2" y="T3"/>
              </a:cxn>
              <a:cxn ang="0">
                <a:pos x="T4" y="T5"/>
              </a:cxn>
              <a:cxn ang="0">
                <a:pos x="T6" y="T7"/>
              </a:cxn>
              <a:cxn ang="0">
                <a:pos x="T8" y="T9"/>
              </a:cxn>
            </a:cxnLst>
            <a:rect l="0" t="0" r="r" b="b"/>
            <a:pathLst>
              <a:path w="1066" h="1066">
                <a:moveTo>
                  <a:pt x="635" y="1010"/>
                </a:moveTo>
                <a:cubicBezTo>
                  <a:pt x="371" y="1066"/>
                  <a:pt x="112" y="898"/>
                  <a:pt x="56" y="634"/>
                </a:cubicBezTo>
                <a:cubicBezTo>
                  <a:pt x="0" y="371"/>
                  <a:pt x="169" y="112"/>
                  <a:pt x="432" y="56"/>
                </a:cubicBezTo>
                <a:cubicBezTo>
                  <a:pt x="695" y="0"/>
                  <a:pt x="954" y="168"/>
                  <a:pt x="1010" y="432"/>
                </a:cubicBezTo>
                <a:cubicBezTo>
                  <a:pt x="1066" y="695"/>
                  <a:pt x="898" y="954"/>
                  <a:pt x="635" y="1010"/>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2" name="Freeform 36"/>
          <p:cNvSpPr/>
          <p:nvPr/>
        </p:nvSpPr>
        <p:spPr bwMode="auto">
          <a:xfrm>
            <a:off x="9005888" y="5035550"/>
            <a:ext cx="909638" cy="909638"/>
          </a:xfrm>
          <a:custGeom>
            <a:avLst/>
            <a:gdLst>
              <a:gd name="T0" fmla="*/ 839 w 1105"/>
              <a:gd name="T1" fmla="*/ 947 h 1106"/>
              <a:gd name="T2" fmla="*/ 158 w 1105"/>
              <a:gd name="T3" fmla="*/ 839 h 1106"/>
              <a:gd name="T4" fmla="*/ 266 w 1105"/>
              <a:gd name="T5" fmla="*/ 158 h 1106"/>
              <a:gd name="T6" fmla="*/ 947 w 1105"/>
              <a:gd name="T7" fmla="*/ 266 h 1106"/>
              <a:gd name="T8" fmla="*/ 839 w 1105"/>
              <a:gd name="T9" fmla="*/ 947 h 1106"/>
            </a:gdLst>
            <a:ahLst/>
            <a:cxnLst>
              <a:cxn ang="0">
                <a:pos x="T0" y="T1"/>
              </a:cxn>
              <a:cxn ang="0">
                <a:pos x="T2" y="T3"/>
              </a:cxn>
              <a:cxn ang="0">
                <a:pos x="T4" y="T5"/>
              </a:cxn>
              <a:cxn ang="0">
                <a:pos x="T6" y="T7"/>
              </a:cxn>
              <a:cxn ang="0">
                <a:pos x="T8" y="T9"/>
              </a:cxn>
            </a:cxnLst>
            <a:rect l="0" t="0" r="r" b="b"/>
            <a:pathLst>
              <a:path w="1105" h="1106">
                <a:moveTo>
                  <a:pt x="839" y="947"/>
                </a:moveTo>
                <a:cubicBezTo>
                  <a:pt x="621" y="1106"/>
                  <a:pt x="316" y="1057"/>
                  <a:pt x="158" y="839"/>
                </a:cubicBezTo>
                <a:cubicBezTo>
                  <a:pt x="0" y="622"/>
                  <a:pt x="48" y="317"/>
                  <a:pt x="266" y="158"/>
                </a:cubicBezTo>
                <a:cubicBezTo>
                  <a:pt x="484" y="0"/>
                  <a:pt x="789" y="49"/>
                  <a:pt x="947" y="266"/>
                </a:cubicBezTo>
                <a:cubicBezTo>
                  <a:pt x="1105" y="484"/>
                  <a:pt x="1057" y="789"/>
                  <a:pt x="839" y="947"/>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3" name="Freeform 37"/>
          <p:cNvSpPr/>
          <p:nvPr/>
        </p:nvSpPr>
        <p:spPr bwMode="auto">
          <a:xfrm>
            <a:off x="9636125" y="4329113"/>
            <a:ext cx="915988" cy="915988"/>
          </a:xfrm>
          <a:custGeom>
            <a:avLst/>
            <a:gdLst>
              <a:gd name="T0" fmla="*/ 979 w 1113"/>
              <a:gd name="T1" fmla="*/ 800 h 1114"/>
              <a:gd name="T2" fmla="*/ 313 w 1113"/>
              <a:gd name="T3" fmla="*/ 979 h 1114"/>
              <a:gd name="T4" fmla="*/ 134 w 1113"/>
              <a:gd name="T5" fmla="*/ 313 h 1114"/>
              <a:gd name="T6" fmla="*/ 800 w 1113"/>
              <a:gd name="T7" fmla="*/ 134 h 1114"/>
              <a:gd name="T8" fmla="*/ 979 w 1113"/>
              <a:gd name="T9" fmla="*/ 800 h 1114"/>
            </a:gdLst>
            <a:ahLst/>
            <a:cxnLst>
              <a:cxn ang="0">
                <a:pos x="T0" y="T1"/>
              </a:cxn>
              <a:cxn ang="0">
                <a:pos x="T2" y="T3"/>
              </a:cxn>
              <a:cxn ang="0">
                <a:pos x="T4" y="T5"/>
              </a:cxn>
              <a:cxn ang="0">
                <a:pos x="T6" y="T7"/>
              </a:cxn>
              <a:cxn ang="0">
                <a:pos x="T8" y="T9"/>
              </a:cxn>
            </a:cxnLst>
            <a:rect l="0" t="0" r="r" b="b"/>
            <a:pathLst>
              <a:path w="1113" h="1114">
                <a:moveTo>
                  <a:pt x="979" y="800"/>
                </a:moveTo>
                <a:cubicBezTo>
                  <a:pt x="844" y="1034"/>
                  <a:pt x="546" y="1114"/>
                  <a:pt x="313" y="979"/>
                </a:cubicBezTo>
                <a:cubicBezTo>
                  <a:pt x="80" y="844"/>
                  <a:pt x="0" y="546"/>
                  <a:pt x="134" y="313"/>
                </a:cubicBezTo>
                <a:cubicBezTo>
                  <a:pt x="269" y="80"/>
                  <a:pt x="567" y="0"/>
                  <a:pt x="800" y="134"/>
                </a:cubicBezTo>
                <a:cubicBezTo>
                  <a:pt x="1033" y="269"/>
                  <a:pt x="1113" y="567"/>
                  <a:pt x="979" y="800"/>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4" name="Freeform 38"/>
          <p:cNvSpPr/>
          <p:nvPr/>
        </p:nvSpPr>
        <p:spPr bwMode="auto">
          <a:xfrm>
            <a:off x="9964738" y="3463925"/>
            <a:ext cx="842963" cy="844550"/>
          </a:xfrm>
          <a:custGeom>
            <a:avLst/>
            <a:gdLst>
              <a:gd name="T0" fmla="*/ 998 w 1026"/>
              <a:gd name="T1" fmla="*/ 564 h 1026"/>
              <a:gd name="T2" fmla="*/ 462 w 1026"/>
              <a:gd name="T3" fmla="*/ 998 h 1026"/>
              <a:gd name="T4" fmla="*/ 28 w 1026"/>
              <a:gd name="T5" fmla="*/ 462 h 1026"/>
              <a:gd name="T6" fmla="*/ 564 w 1026"/>
              <a:gd name="T7" fmla="*/ 28 h 1026"/>
              <a:gd name="T8" fmla="*/ 998 w 1026"/>
              <a:gd name="T9" fmla="*/ 564 h 1026"/>
            </a:gdLst>
            <a:ahLst/>
            <a:cxnLst>
              <a:cxn ang="0">
                <a:pos x="T0" y="T1"/>
              </a:cxn>
              <a:cxn ang="0">
                <a:pos x="T2" y="T3"/>
              </a:cxn>
              <a:cxn ang="0">
                <a:pos x="T4" y="T5"/>
              </a:cxn>
              <a:cxn ang="0">
                <a:pos x="T6" y="T7"/>
              </a:cxn>
              <a:cxn ang="0">
                <a:pos x="T8" y="T9"/>
              </a:cxn>
            </a:cxnLst>
            <a:rect l="0" t="0" r="r" b="b"/>
            <a:pathLst>
              <a:path w="1026" h="1026">
                <a:moveTo>
                  <a:pt x="998" y="564"/>
                </a:moveTo>
                <a:cubicBezTo>
                  <a:pt x="970" y="832"/>
                  <a:pt x="730" y="1026"/>
                  <a:pt x="462" y="998"/>
                </a:cubicBezTo>
                <a:cubicBezTo>
                  <a:pt x="194" y="970"/>
                  <a:pt x="0" y="730"/>
                  <a:pt x="28" y="462"/>
                </a:cubicBezTo>
                <a:cubicBezTo>
                  <a:pt x="56" y="195"/>
                  <a:pt x="296" y="0"/>
                  <a:pt x="564" y="28"/>
                </a:cubicBezTo>
                <a:cubicBezTo>
                  <a:pt x="832" y="57"/>
                  <a:pt x="1026" y="296"/>
                  <a:pt x="998" y="564"/>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5" name="Freeform 39"/>
          <p:cNvSpPr/>
          <p:nvPr/>
        </p:nvSpPr>
        <p:spPr bwMode="auto">
          <a:xfrm>
            <a:off x="9837738" y="2495550"/>
            <a:ext cx="900113" cy="900113"/>
          </a:xfrm>
          <a:custGeom>
            <a:avLst/>
            <a:gdLst>
              <a:gd name="T0" fmla="*/ 1011 w 1094"/>
              <a:gd name="T1" fmla="*/ 396 h 1094"/>
              <a:gd name="T2" fmla="*/ 697 w 1094"/>
              <a:gd name="T3" fmla="*/ 1010 h 1094"/>
              <a:gd name="T4" fmla="*/ 83 w 1094"/>
              <a:gd name="T5" fmla="*/ 697 h 1094"/>
              <a:gd name="T6" fmla="*/ 396 w 1094"/>
              <a:gd name="T7" fmla="*/ 83 h 1094"/>
              <a:gd name="T8" fmla="*/ 1011 w 1094"/>
              <a:gd name="T9" fmla="*/ 396 h 1094"/>
            </a:gdLst>
            <a:ahLst/>
            <a:cxnLst>
              <a:cxn ang="0">
                <a:pos x="T0" y="T1"/>
              </a:cxn>
              <a:cxn ang="0">
                <a:pos x="T2" y="T3"/>
              </a:cxn>
              <a:cxn ang="0">
                <a:pos x="T4" y="T5"/>
              </a:cxn>
              <a:cxn ang="0">
                <a:pos x="T6" y="T7"/>
              </a:cxn>
              <a:cxn ang="0">
                <a:pos x="T8" y="T9"/>
              </a:cxn>
            </a:cxnLst>
            <a:rect l="0" t="0" r="r" b="b"/>
            <a:pathLst>
              <a:path w="1094" h="1094">
                <a:moveTo>
                  <a:pt x="1011" y="396"/>
                </a:moveTo>
                <a:cubicBezTo>
                  <a:pt x="1094" y="652"/>
                  <a:pt x="954" y="927"/>
                  <a:pt x="697" y="1010"/>
                </a:cubicBezTo>
                <a:cubicBezTo>
                  <a:pt x="441" y="1094"/>
                  <a:pt x="166" y="953"/>
                  <a:pt x="83" y="697"/>
                </a:cubicBezTo>
                <a:cubicBezTo>
                  <a:pt x="0" y="441"/>
                  <a:pt x="140" y="166"/>
                  <a:pt x="396" y="83"/>
                </a:cubicBezTo>
                <a:cubicBezTo>
                  <a:pt x="652" y="0"/>
                  <a:pt x="927" y="140"/>
                  <a:pt x="1011" y="396"/>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6" name="Freeform 40"/>
          <p:cNvSpPr/>
          <p:nvPr/>
        </p:nvSpPr>
        <p:spPr bwMode="auto">
          <a:xfrm>
            <a:off x="9367838" y="1679575"/>
            <a:ext cx="892175" cy="892175"/>
          </a:xfrm>
          <a:custGeom>
            <a:avLst/>
            <a:gdLst>
              <a:gd name="T0" fmla="*/ 905 w 1085"/>
              <a:gd name="T1" fmla="*/ 216 h 1085"/>
              <a:gd name="T2" fmla="*/ 869 w 1085"/>
              <a:gd name="T3" fmla="*/ 905 h 1085"/>
              <a:gd name="T4" fmla="*/ 180 w 1085"/>
              <a:gd name="T5" fmla="*/ 868 h 1085"/>
              <a:gd name="T6" fmla="*/ 216 w 1085"/>
              <a:gd name="T7" fmla="*/ 180 h 1085"/>
              <a:gd name="T8" fmla="*/ 905 w 1085"/>
              <a:gd name="T9" fmla="*/ 216 h 1085"/>
            </a:gdLst>
            <a:ahLst/>
            <a:cxnLst>
              <a:cxn ang="0">
                <a:pos x="T0" y="T1"/>
              </a:cxn>
              <a:cxn ang="0">
                <a:pos x="T2" y="T3"/>
              </a:cxn>
              <a:cxn ang="0">
                <a:pos x="T4" y="T5"/>
              </a:cxn>
              <a:cxn ang="0">
                <a:pos x="T6" y="T7"/>
              </a:cxn>
              <a:cxn ang="0">
                <a:pos x="T8" y="T9"/>
              </a:cxn>
            </a:cxnLst>
            <a:rect l="0" t="0" r="r" b="b"/>
            <a:pathLst>
              <a:path w="1085" h="1085">
                <a:moveTo>
                  <a:pt x="905" y="216"/>
                </a:moveTo>
                <a:cubicBezTo>
                  <a:pt x="1085" y="416"/>
                  <a:pt x="1069" y="724"/>
                  <a:pt x="869" y="905"/>
                </a:cubicBezTo>
                <a:cubicBezTo>
                  <a:pt x="669" y="1085"/>
                  <a:pt x="360" y="1069"/>
                  <a:pt x="180" y="868"/>
                </a:cubicBezTo>
                <a:cubicBezTo>
                  <a:pt x="0" y="668"/>
                  <a:pt x="16" y="360"/>
                  <a:pt x="216" y="180"/>
                </a:cubicBezTo>
                <a:cubicBezTo>
                  <a:pt x="416" y="0"/>
                  <a:pt x="725" y="16"/>
                  <a:pt x="905" y="216"/>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7" name="Freeform 41"/>
          <p:cNvSpPr/>
          <p:nvPr/>
        </p:nvSpPr>
        <p:spPr bwMode="auto">
          <a:xfrm>
            <a:off x="8593138" y="1112838"/>
            <a:ext cx="911225" cy="912813"/>
          </a:xfrm>
          <a:custGeom>
            <a:avLst/>
            <a:gdLst>
              <a:gd name="T0" fmla="*/ 753 w 1109"/>
              <a:gd name="T1" fmla="*/ 109 h 1110"/>
              <a:gd name="T2" fmla="*/ 1000 w 1109"/>
              <a:gd name="T3" fmla="*/ 753 h 1110"/>
              <a:gd name="T4" fmla="*/ 356 w 1109"/>
              <a:gd name="T5" fmla="*/ 1000 h 1110"/>
              <a:gd name="T6" fmla="*/ 109 w 1109"/>
              <a:gd name="T7" fmla="*/ 356 h 1110"/>
              <a:gd name="T8" fmla="*/ 753 w 1109"/>
              <a:gd name="T9" fmla="*/ 109 h 1110"/>
            </a:gdLst>
            <a:ahLst/>
            <a:cxnLst>
              <a:cxn ang="0">
                <a:pos x="T0" y="T1"/>
              </a:cxn>
              <a:cxn ang="0">
                <a:pos x="T2" y="T3"/>
              </a:cxn>
              <a:cxn ang="0">
                <a:pos x="T4" y="T5"/>
              </a:cxn>
              <a:cxn ang="0">
                <a:pos x="T6" y="T7"/>
              </a:cxn>
              <a:cxn ang="0">
                <a:pos x="T8" y="T9"/>
              </a:cxn>
            </a:cxnLst>
            <a:rect l="0" t="0" r="r" b="b"/>
            <a:pathLst>
              <a:path w="1109" h="1110">
                <a:moveTo>
                  <a:pt x="753" y="109"/>
                </a:moveTo>
                <a:cubicBezTo>
                  <a:pt x="999" y="219"/>
                  <a:pt x="1109" y="507"/>
                  <a:pt x="1000" y="753"/>
                </a:cubicBezTo>
                <a:cubicBezTo>
                  <a:pt x="890" y="999"/>
                  <a:pt x="602" y="1110"/>
                  <a:pt x="356" y="1000"/>
                </a:cubicBezTo>
                <a:cubicBezTo>
                  <a:pt x="110" y="891"/>
                  <a:pt x="0" y="602"/>
                  <a:pt x="109" y="356"/>
                </a:cubicBezTo>
                <a:cubicBezTo>
                  <a:pt x="219" y="111"/>
                  <a:pt x="507" y="0"/>
                  <a:pt x="753" y="109"/>
                </a:cubicBezTo>
                <a:close/>
              </a:path>
            </a:pathLst>
          </a:custGeom>
          <a:solidFill>
            <a:schemeClr val="accent4"/>
          </a:solidFill>
          <a:ln w="12700"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 name="矩形 26"/>
          <p:cNvSpPr/>
          <p:nvPr/>
        </p:nvSpPr>
        <p:spPr>
          <a:xfrm>
            <a:off x="5508625" y="3562350"/>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成就导向</a:t>
            </a:r>
          </a:p>
        </p:txBody>
      </p:sp>
      <p:sp>
        <p:nvSpPr>
          <p:cNvPr id="48" name="矩形 47"/>
          <p:cNvSpPr/>
          <p:nvPr/>
        </p:nvSpPr>
        <p:spPr>
          <a:xfrm>
            <a:off x="5603875" y="2622550"/>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服务精神</a:t>
            </a:r>
          </a:p>
        </p:txBody>
      </p:sp>
      <p:sp>
        <p:nvSpPr>
          <p:cNvPr id="49" name="矩形 48"/>
          <p:cNvSpPr/>
          <p:nvPr/>
        </p:nvSpPr>
        <p:spPr>
          <a:xfrm>
            <a:off x="6081713" y="1801813"/>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灵活机智</a:t>
            </a:r>
          </a:p>
        </p:txBody>
      </p:sp>
      <p:sp>
        <p:nvSpPr>
          <p:cNvPr id="50" name="矩形 49"/>
          <p:cNvSpPr/>
          <p:nvPr/>
        </p:nvSpPr>
        <p:spPr>
          <a:xfrm>
            <a:off x="6846888" y="1246188"/>
            <a:ext cx="700088"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影响能力</a:t>
            </a:r>
          </a:p>
        </p:txBody>
      </p:sp>
      <p:sp>
        <p:nvSpPr>
          <p:cNvPr id="51" name="矩形 50"/>
          <p:cNvSpPr/>
          <p:nvPr/>
        </p:nvSpPr>
        <p:spPr>
          <a:xfrm>
            <a:off x="7761288" y="1049338"/>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收集信息</a:t>
            </a:r>
          </a:p>
        </p:txBody>
      </p:sp>
      <p:sp>
        <p:nvSpPr>
          <p:cNvPr id="52" name="矩形 51"/>
          <p:cNvSpPr/>
          <p:nvPr/>
        </p:nvSpPr>
        <p:spPr>
          <a:xfrm>
            <a:off x="8697913" y="1246188"/>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领导能力</a:t>
            </a:r>
          </a:p>
        </p:txBody>
      </p:sp>
      <p:sp>
        <p:nvSpPr>
          <p:cNvPr id="53" name="矩形 52"/>
          <p:cNvSpPr/>
          <p:nvPr/>
        </p:nvSpPr>
        <p:spPr>
          <a:xfrm>
            <a:off x="9463088" y="1801813"/>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合作精神</a:t>
            </a:r>
          </a:p>
        </p:txBody>
      </p:sp>
      <p:sp>
        <p:nvSpPr>
          <p:cNvPr id="54" name="矩形 53"/>
          <p:cNvSpPr/>
          <p:nvPr/>
        </p:nvSpPr>
        <p:spPr>
          <a:xfrm>
            <a:off x="9931400" y="2622550"/>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积极进取</a:t>
            </a:r>
          </a:p>
        </p:txBody>
      </p:sp>
      <p:sp>
        <p:nvSpPr>
          <p:cNvPr id="55" name="矩形 54"/>
          <p:cNvSpPr/>
          <p:nvPr/>
        </p:nvSpPr>
        <p:spPr>
          <a:xfrm>
            <a:off x="10037763" y="3568700"/>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诚实正真</a:t>
            </a:r>
          </a:p>
        </p:txBody>
      </p:sp>
      <p:sp>
        <p:nvSpPr>
          <p:cNvPr id="56" name="矩形 55"/>
          <p:cNvSpPr/>
          <p:nvPr/>
        </p:nvSpPr>
        <p:spPr>
          <a:xfrm>
            <a:off x="9739313" y="4464050"/>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人际能力</a:t>
            </a:r>
          </a:p>
        </p:txBody>
      </p:sp>
      <p:sp>
        <p:nvSpPr>
          <p:cNvPr id="57" name="矩形 56"/>
          <p:cNvSpPr/>
          <p:nvPr/>
        </p:nvSpPr>
        <p:spPr>
          <a:xfrm>
            <a:off x="9139238" y="5167313"/>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组织意识</a:t>
            </a:r>
          </a:p>
        </p:txBody>
      </p:sp>
      <p:sp>
        <p:nvSpPr>
          <p:cNvPr id="58" name="矩形 57"/>
          <p:cNvSpPr/>
          <p:nvPr/>
        </p:nvSpPr>
        <p:spPr>
          <a:xfrm>
            <a:off x="8251825" y="5551488"/>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献身精神</a:t>
            </a:r>
          </a:p>
        </p:txBody>
      </p:sp>
      <p:sp>
        <p:nvSpPr>
          <p:cNvPr id="59" name="矩形 58"/>
          <p:cNvSpPr/>
          <p:nvPr/>
        </p:nvSpPr>
        <p:spPr>
          <a:xfrm>
            <a:off x="7304088" y="5551488"/>
            <a:ext cx="698500" cy="647700"/>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关系建立</a:t>
            </a:r>
          </a:p>
        </p:txBody>
      </p:sp>
      <p:sp>
        <p:nvSpPr>
          <p:cNvPr id="60" name="矩形 59"/>
          <p:cNvSpPr/>
          <p:nvPr/>
        </p:nvSpPr>
        <p:spPr>
          <a:xfrm>
            <a:off x="6430963" y="5167313"/>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自信独立</a:t>
            </a:r>
          </a:p>
        </p:txBody>
      </p:sp>
      <p:sp>
        <p:nvSpPr>
          <p:cNvPr id="61" name="矩形 60"/>
          <p:cNvSpPr/>
          <p:nvPr/>
        </p:nvSpPr>
        <p:spPr>
          <a:xfrm>
            <a:off x="5805488" y="4464050"/>
            <a:ext cx="698500" cy="6461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成就导向</a:t>
            </a:r>
          </a:p>
        </p:txBody>
      </p:sp>
      <p:sp>
        <p:nvSpPr>
          <p:cNvPr id="62" name="矩形 61"/>
          <p:cNvSpPr/>
          <p:nvPr/>
        </p:nvSpPr>
        <p:spPr>
          <a:xfrm>
            <a:off x="6899275" y="2863850"/>
            <a:ext cx="2424113" cy="1754188"/>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600" b="0" i="0" u="none" strike="noStrike" kern="1200" cap="none" spc="0" normalizeH="0" baseline="0" noProof="0" dirty="0">
                <a:ln>
                  <a:noFill/>
                </a:ln>
                <a:solidFill>
                  <a:schemeClr val="accent2"/>
                </a:solidFill>
                <a:effectLst/>
                <a:uLnTx/>
                <a:uFillTx/>
                <a:latin typeface="+mj-ea"/>
                <a:ea typeface="+mj-ea"/>
                <a:cs typeface="+mn-cs"/>
              </a:rPr>
              <a:t>成功的人应该的</a:t>
            </a:r>
            <a:r>
              <a:rPr kumimoji="0" lang="en-US" altLang="zh-CN" sz="3600" b="0" i="0" u="none" strike="noStrike" kern="1200" cap="none" spc="0" normalizeH="0" baseline="0" noProof="0" dirty="0">
                <a:ln>
                  <a:noFill/>
                </a:ln>
                <a:solidFill>
                  <a:schemeClr val="accent2"/>
                </a:solidFill>
                <a:effectLst/>
                <a:uLnTx/>
                <a:uFillTx/>
                <a:latin typeface="+mj-ea"/>
                <a:ea typeface="+mj-ea"/>
                <a:cs typeface="+mn-cs"/>
              </a:rPr>
              <a:t>15</a:t>
            </a:r>
            <a:r>
              <a:rPr kumimoji="0" lang="zh-CN" altLang="en-US" sz="3600" b="0" i="0" u="none" strike="noStrike" kern="1200" cap="none" spc="0" normalizeH="0" baseline="0" noProof="0" dirty="0">
                <a:ln>
                  <a:noFill/>
                </a:ln>
                <a:solidFill>
                  <a:schemeClr val="accent2"/>
                </a:solidFill>
                <a:effectLst/>
                <a:uLnTx/>
                <a:uFillTx/>
                <a:latin typeface="+mj-ea"/>
                <a:ea typeface="+mj-ea"/>
                <a:cs typeface="+mn-cs"/>
              </a:rPr>
              <a:t>个素质</a:t>
            </a:r>
          </a:p>
        </p:txBody>
      </p:sp>
      <p:cxnSp>
        <p:nvCxnSpPr>
          <p:cNvPr id="23590" name="直接连接符 65"/>
          <p:cNvCxnSpPr/>
          <p:nvPr/>
        </p:nvCxnSpPr>
        <p:spPr>
          <a:xfrm flipH="1">
            <a:off x="4586288" y="3892550"/>
            <a:ext cx="850900" cy="0"/>
          </a:xfrm>
          <a:prstGeom prst="line">
            <a:avLst/>
          </a:prstGeom>
          <a:ln w="9525" cap="flat" cmpd="sng">
            <a:solidFill>
              <a:schemeClr val="tx1"/>
            </a:solidFill>
            <a:prstDash val="solid"/>
            <a:headEnd type="none" w="med" len="med"/>
            <a:tailEnd type="triangle" w="med" len="med"/>
          </a:ln>
        </p:spPr>
      </p:cxnSp>
      <p:sp>
        <p:nvSpPr>
          <p:cNvPr id="67" name="矩形 66"/>
          <p:cNvSpPr/>
          <p:nvPr/>
        </p:nvSpPr>
        <p:spPr bwMode="auto">
          <a:xfrm>
            <a:off x="1057275" y="1484313"/>
            <a:ext cx="3384550" cy="4608513"/>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 name="矩形 1"/>
          <p:cNvSpPr/>
          <p:nvPr/>
        </p:nvSpPr>
        <p:spPr>
          <a:xfrm>
            <a:off x="1292225" y="1892300"/>
            <a:ext cx="2916238" cy="3694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对成就的强烈向往；不断地追求更新、更好、更有效、更杰出，永远追求卓越，是不断的自我发展和追求成功的趋势；以事业的成功作为自我实现的最高价值取向。</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但凡成就事业者，无不以事业成功作为自己的终生奋斗目标，并通过不懈努力，以此为乐，来实现自身价值的。</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
                                        </p:tgtEl>
                                        <p:attrNameLst>
                                          <p:attrName>ppt_y</p:attrName>
                                        </p:attrNameLst>
                                      </p:cBhvr>
                                      <p:tavLst>
                                        <p:tav tm="0">
                                          <p:val>
                                            <p:strVal val="#ppt_y"/>
                                          </p:val>
                                        </p:tav>
                                        <p:tav tm="100000">
                                          <p:val>
                                            <p:strVal val="#ppt_y"/>
                                          </p:val>
                                        </p:tav>
                                      </p:tavLst>
                                    </p:anim>
                                    <p:anim calcmode="lin" valueType="num">
                                      <p:cBhvr>
                                        <p:cTn id="18"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44613" y="1341438"/>
            <a:ext cx="5289550" cy="12001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积极进取的心态就是要在工作中不惜投入更多的精力，善于发现和创造新的机会，提前预计到事情发生的可能性，并有计划地采取行动提高工作绩效、避免问题的发生，以创造新的机遇。</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1.6 </a:t>
            </a:r>
            <a:r>
              <a:rPr lang="zh-CN" altLang="en-US" sz="2800" b="1" dirty="0">
                <a:latin typeface="微软雅黑" panose="020B0503020204020204" pitchFamily="34" charset="-122"/>
              </a:rPr>
              <a:t>积极进取的心态</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1</a:t>
            </a:r>
            <a:endParaRPr lang="zh-CN" altLang="en-US" sz="1800" dirty="0">
              <a:solidFill>
                <a:schemeClr val="accent2"/>
              </a:solidFill>
              <a:ea typeface="宋体" panose="02010600030101010101" pitchFamily="2" charset="-122"/>
            </a:endParaRPr>
          </a:p>
        </p:txBody>
      </p:sp>
      <p:sp>
        <p:nvSpPr>
          <p:cNvPr id="8" name="矩形 7"/>
          <p:cNvSpPr/>
          <p:nvPr/>
        </p:nvSpPr>
        <p:spPr>
          <a:xfrm>
            <a:off x="1344613" y="2792413"/>
            <a:ext cx="5289550" cy="12001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用积极的心态处事，当遇到困难时，困难对我们来说是个挑战，是一时的考验，积极心态会帮助我们战胜困难；如果用消极心态处事，困难就是挡箭牌，是我们失败的借口。</a:t>
            </a:r>
          </a:p>
        </p:txBody>
      </p:sp>
      <p:sp>
        <p:nvSpPr>
          <p:cNvPr id="9" name="矩形 8"/>
          <p:cNvSpPr/>
          <p:nvPr/>
        </p:nvSpPr>
        <p:spPr>
          <a:xfrm>
            <a:off x="1344613" y="4243388"/>
            <a:ext cx="5289550"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公司在高速发展，我们身边会有很多需要改进之处，具有主动性的员工能够针对问题提出建设性的意见，并付诸实施。</a:t>
            </a:r>
          </a:p>
        </p:txBody>
      </p:sp>
      <p:sp>
        <p:nvSpPr>
          <p:cNvPr id="10" name="矩形 9"/>
          <p:cNvSpPr/>
          <p:nvPr/>
        </p:nvSpPr>
        <p:spPr>
          <a:xfrm>
            <a:off x="1344613" y="5418138"/>
            <a:ext cx="5289550"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工作过程中需要变被动为主动承担任务，别人对自己所从事工作的重视，是由自己的实际行动来回答的。</a:t>
            </a:r>
          </a:p>
        </p:txBody>
      </p:sp>
      <p:pic>
        <p:nvPicPr>
          <p:cNvPr id="25609" name="Picture 3"/>
          <p:cNvPicPr>
            <a:picLocks noChangeAspect="1"/>
          </p:cNvPicPr>
          <p:nvPr/>
        </p:nvPicPr>
        <p:blipFill>
          <a:blip r:embed="rId3"/>
          <a:stretch>
            <a:fillRect/>
          </a:stretch>
        </p:blipFill>
        <p:spPr>
          <a:xfrm>
            <a:off x="6818313" y="1169988"/>
            <a:ext cx="4384675" cy="5207000"/>
          </a:xfrm>
          <a:prstGeom prst="rect">
            <a:avLst/>
          </a:prstGeom>
          <a:noFill/>
          <a:ln w="9525">
            <a:noFill/>
          </a:ln>
        </p:spPr>
      </p:pic>
      <p:sp>
        <p:nvSpPr>
          <p:cNvPr id="11" name="Oval 7"/>
          <p:cNvSpPr>
            <a:spLocks noChangeArrowheads="1"/>
          </p:cNvSpPr>
          <p:nvPr/>
        </p:nvSpPr>
        <p:spPr bwMode="auto">
          <a:xfrm>
            <a:off x="944563" y="1435100"/>
            <a:ext cx="400050" cy="401638"/>
          </a:xfrm>
          <a:prstGeom prst="ellipse">
            <a:avLst/>
          </a:prstGeom>
          <a:solidFill>
            <a:schemeClr val="tx1"/>
          </a:solidFill>
          <a:ln>
            <a:noFill/>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j-ea"/>
                <a:ea typeface="+mj-ea"/>
                <a:cs typeface="+mn-cs"/>
              </a:rPr>
              <a:t>1</a:t>
            </a:r>
            <a:endParaRPr kumimoji="0" lang="zh-CN" altLang="en-US" sz="16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Oval 13"/>
          <p:cNvSpPr>
            <a:spLocks noChangeArrowheads="1"/>
          </p:cNvSpPr>
          <p:nvPr/>
        </p:nvSpPr>
        <p:spPr bwMode="auto">
          <a:xfrm>
            <a:off x="944563" y="2860675"/>
            <a:ext cx="400050" cy="401638"/>
          </a:xfrm>
          <a:prstGeom prst="ellipse">
            <a:avLst/>
          </a:prstGeom>
          <a:solidFill>
            <a:schemeClr val="accent4"/>
          </a:solidFill>
          <a:ln>
            <a:noFill/>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16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Oval 14"/>
          <p:cNvSpPr>
            <a:spLocks noChangeArrowheads="1"/>
          </p:cNvSpPr>
          <p:nvPr/>
        </p:nvSpPr>
        <p:spPr bwMode="auto">
          <a:xfrm>
            <a:off x="944563" y="4298950"/>
            <a:ext cx="400050" cy="401638"/>
          </a:xfrm>
          <a:prstGeom prst="ellipse">
            <a:avLst/>
          </a:prstGeom>
          <a:solidFill>
            <a:schemeClr val="bg1"/>
          </a:solidFill>
          <a:ln>
            <a:noFill/>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16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4" name="Oval 14"/>
          <p:cNvSpPr>
            <a:spLocks noChangeArrowheads="1"/>
          </p:cNvSpPr>
          <p:nvPr/>
        </p:nvSpPr>
        <p:spPr bwMode="auto">
          <a:xfrm>
            <a:off x="944563" y="5478463"/>
            <a:ext cx="400050" cy="401638"/>
          </a:xfrm>
          <a:prstGeom prst="ellipse">
            <a:avLst/>
          </a:prstGeom>
          <a:solidFill>
            <a:schemeClr val="bg2"/>
          </a:solidFill>
          <a:ln>
            <a:noFill/>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1600" b="1" i="0" u="none" strike="noStrike" kern="1200" cap="none" spc="0" normalizeH="0" baseline="0" noProof="0" dirty="0">
              <a:ln>
                <a:noFill/>
              </a:ln>
              <a:solidFill>
                <a:schemeClr val="accent2"/>
              </a:solidFill>
              <a:effectLst/>
              <a:uLnTx/>
              <a:uFillTx/>
              <a:latin typeface="+mj-ea"/>
              <a:ea typeface="+mj-ea"/>
              <a:cs typeface="+mn-cs"/>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299"/>
                            </p:stCondLst>
                            <p:childTnLst>
                              <p:par>
                                <p:cTn id="22" presetID="53" presetClass="entr" presetSubtype="16"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1799"/>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par>
                          <p:cTn id="33" fill="hold">
                            <p:stCondLst>
                              <p:cond delay="2299"/>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799"/>
                            </p:stCondLst>
                            <p:childTnLst>
                              <p:par>
                                <p:cTn id="40" presetID="5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2292350" y="3284538"/>
            <a:ext cx="7839075" cy="12001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7200" b="1" dirty="0">
                <a:solidFill>
                  <a:srgbClr val="FFFFFF"/>
                </a:solidFill>
                <a:latin typeface="微软雅黑" panose="020B0503020204020204" pitchFamily="34" charset="-122"/>
              </a:rPr>
              <a:t>办公行为规范</a:t>
            </a:r>
          </a:p>
        </p:txBody>
      </p:sp>
      <p:grpSp>
        <p:nvGrpSpPr>
          <p:cNvPr id="27651" name="组合 25"/>
          <p:cNvGrpSpPr/>
          <p:nvPr/>
        </p:nvGrpSpPr>
        <p:grpSpPr>
          <a:xfrm>
            <a:off x="5356225" y="1133475"/>
            <a:ext cx="1709738" cy="1709738"/>
            <a:chOff x="5462028" y="1238603"/>
            <a:chExt cx="1498330" cy="1498330"/>
          </a:xfrm>
        </p:grpSpPr>
        <p:sp>
          <p:nvSpPr>
            <p:cNvPr id="27663" name="椭圆 26"/>
            <p:cNvSpPr/>
            <p:nvPr/>
          </p:nvSpPr>
          <p:spPr>
            <a:xfrm>
              <a:off x="5462028" y="1238603"/>
              <a:ext cx="1498330" cy="1498330"/>
            </a:xfrm>
            <a:prstGeom prst="ellipse">
              <a:avLst/>
            </a:prstGeom>
            <a:solidFill>
              <a:schemeClr val="accent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rgbClr val="0B4755"/>
                </a:solidFill>
                <a:ea typeface="宋体" panose="02010600030101010101" pitchFamily="2" charset="-122"/>
              </a:endParaRPr>
            </a:p>
          </p:txBody>
        </p:sp>
        <p:sp>
          <p:nvSpPr>
            <p:cNvPr id="27664" name="Freeform 6"/>
            <p:cNvSpPr>
              <a:spLocks noEditPoints="1"/>
            </p:cNvSpPr>
            <p:nvPr/>
          </p:nvSpPr>
          <p:spPr>
            <a:xfrm>
              <a:off x="5543503" y="1318530"/>
              <a:ext cx="1335380" cy="1338476"/>
            </a:xfrm>
            <a:custGeom>
              <a:avLst/>
              <a:gdLst/>
              <a:ahLst/>
              <a:cxnLst>
                <a:cxn ang="0">
                  <a:pos x="269697481" y="0"/>
                </a:cxn>
                <a:cxn ang="0">
                  <a:pos x="539394962" y="270949486"/>
                </a:cxn>
                <a:cxn ang="0">
                  <a:pos x="269697481" y="541898972"/>
                </a:cxn>
                <a:cxn ang="0">
                  <a:pos x="0" y="270949486"/>
                </a:cxn>
                <a:cxn ang="0">
                  <a:pos x="269697481" y="0"/>
                </a:cxn>
                <a:cxn ang="0">
                  <a:pos x="269697481" y="18358498"/>
                </a:cxn>
                <a:cxn ang="0">
                  <a:pos x="520958155" y="270949486"/>
                </a:cxn>
                <a:cxn ang="0">
                  <a:pos x="269697481" y="523376910"/>
                </a:cxn>
                <a:cxn ang="0">
                  <a:pos x="18273621" y="270949486"/>
                </a:cxn>
                <a:cxn ang="0">
                  <a:pos x="269697481" y="18358498"/>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alpha val="100000"/>
              </a:schemeClr>
            </a:solidFill>
            <a:ln w="9525">
              <a:noFill/>
            </a:ln>
          </p:spPr>
          <p:txBody>
            <a:bodyPr/>
            <a:lstStyle/>
            <a:p>
              <a:endParaRPr lang="zh-CN" altLang="en-US"/>
            </a:p>
          </p:txBody>
        </p:sp>
      </p:grpSp>
      <p:sp>
        <p:nvSpPr>
          <p:cNvPr id="30" name="TextBox 29"/>
          <p:cNvSpPr txBox="1"/>
          <p:nvPr/>
        </p:nvSpPr>
        <p:spPr>
          <a:xfrm>
            <a:off x="5738813" y="1203325"/>
            <a:ext cx="944562" cy="15700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9600" b="1" dirty="0">
                <a:solidFill>
                  <a:srgbClr val="0B4755"/>
                </a:solidFill>
                <a:latin typeface="微软雅黑" panose="020B0503020204020204" pitchFamily="34" charset="-122"/>
              </a:rPr>
              <a:t>2</a:t>
            </a:r>
            <a:endParaRPr lang="zh-CN" altLang="en-US" sz="9600" b="1" dirty="0">
              <a:solidFill>
                <a:srgbClr val="0B4755"/>
              </a:solidFill>
              <a:latin typeface="微软雅黑" panose="020B0503020204020204" pitchFamily="34" charset="-122"/>
            </a:endParaRPr>
          </a:p>
        </p:txBody>
      </p:sp>
      <p:sp>
        <p:nvSpPr>
          <p:cNvPr id="31" name="Freeform 21"/>
          <p:cNvSpPr>
            <a:spLocks noEditPoints="1"/>
          </p:cNvSpPr>
          <p:nvPr/>
        </p:nvSpPr>
        <p:spPr>
          <a:xfrm>
            <a:off x="3833813"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2" name="TextBox 31"/>
          <p:cNvSpPr txBox="1"/>
          <p:nvPr/>
        </p:nvSpPr>
        <p:spPr>
          <a:xfrm>
            <a:off x="4129088"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研究背景</a:t>
            </a:r>
          </a:p>
        </p:txBody>
      </p:sp>
      <p:sp>
        <p:nvSpPr>
          <p:cNvPr id="33" name="Freeform 21"/>
          <p:cNvSpPr>
            <a:spLocks noEditPoints="1"/>
          </p:cNvSpPr>
          <p:nvPr/>
        </p:nvSpPr>
        <p:spPr>
          <a:xfrm>
            <a:off x="6508750"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4" name="TextBox 33"/>
          <p:cNvSpPr txBox="1"/>
          <p:nvPr/>
        </p:nvSpPr>
        <p:spPr>
          <a:xfrm>
            <a:off x="6804025"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参考文献</a:t>
            </a:r>
          </a:p>
        </p:txBody>
      </p:sp>
      <p:sp>
        <p:nvSpPr>
          <p:cNvPr id="35" name="Freeform 21"/>
          <p:cNvSpPr>
            <a:spLocks noEditPoints="1"/>
          </p:cNvSpPr>
          <p:nvPr/>
        </p:nvSpPr>
        <p:spPr>
          <a:xfrm>
            <a:off x="3833813"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6" name="TextBox 35"/>
          <p:cNvSpPr txBox="1"/>
          <p:nvPr/>
        </p:nvSpPr>
        <p:spPr>
          <a:xfrm>
            <a:off x="4129088"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国内外相关研究状况</a:t>
            </a:r>
          </a:p>
        </p:txBody>
      </p:sp>
      <p:sp>
        <p:nvSpPr>
          <p:cNvPr id="39" name="Freeform 21"/>
          <p:cNvSpPr>
            <a:spLocks noEditPoints="1"/>
          </p:cNvSpPr>
          <p:nvPr/>
        </p:nvSpPr>
        <p:spPr>
          <a:xfrm>
            <a:off x="6508750"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40" name="TextBox 39"/>
          <p:cNvSpPr txBox="1"/>
          <p:nvPr/>
        </p:nvSpPr>
        <p:spPr>
          <a:xfrm>
            <a:off x="6804025"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主要贡献与创新</a:t>
            </a:r>
          </a:p>
        </p:txBody>
      </p:sp>
      <p:sp>
        <p:nvSpPr>
          <p:cNvPr id="50" name="Freeform 21"/>
          <p:cNvSpPr>
            <a:spLocks noEditPoints="1"/>
          </p:cNvSpPr>
          <p:nvPr/>
        </p:nvSpPr>
        <p:spPr>
          <a:xfrm>
            <a:off x="3833813" y="5356225"/>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51" name="TextBox 50"/>
          <p:cNvSpPr txBox="1"/>
          <p:nvPr/>
        </p:nvSpPr>
        <p:spPr>
          <a:xfrm>
            <a:off x="4129088" y="5307013"/>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研究意义</a:t>
            </a:r>
          </a:p>
        </p:txBody>
      </p:sp>
    </p:spTree>
  </p:cSld>
  <p:clrMapOvr>
    <a:masterClrMapping/>
  </p:clrMapOvr>
  <p:transition spd="slow" advTm="4781">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750"/>
                            </p:stCondLst>
                            <p:childTnLst>
                              <p:par>
                                <p:cTn id="13" presetID="53" presetClass="entr" presetSubtype="16"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1250"/>
                            </p:stCondLst>
                            <p:childTnLst>
                              <p:par>
                                <p:cTn id="19" presetID="2" presetClass="entr" presetSubtype="1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1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2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4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0-#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2" presetClass="entr" presetSubtype="8"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4" grpId="0"/>
      <p:bldP spid="36" grpId="0"/>
      <p:bldP spid="4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65788" y="1125538"/>
            <a:ext cx="5905500" cy="13223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随着公司的发展和市场竞争程度的加剧，企业商业秘密的重要性也越来越突出。为了更有利地贯彻实施公司的保密制度，防止公司商业秘密的泄露和流失，针对文件管理特请大家注意如下规定：</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2.1 </a:t>
            </a:r>
            <a:r>
              <a:rPr lang="zh-CN" altLang="en-US" sz="2800" b="1" dirty="0">
                <a:latin typeface="微软雅黑" panose="020B0503020204020204" pitchFamily="34" charset="-122"/>
              </a:rPr>
              <a:t>文件保密制度</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2</a:t>
            </a:r>
            <a:endParaRPr lang="zh-CN" altLang="en-US" sz="1800" dirty="0">
              <a:solidFill>
                <a:schemeClr val="accent2"/>
              </a:solidFill>
              <a:ea typeface="宋体" panose="02010600030101010101" pitchFamily="2" charset="-122"/>
            </a:endParaRPr>
          </a:p>
        </p:txBody>
      </p:sp>
      <p:pic>
        <p:nvPicPr>
          <p:cNvPr id="29702" name="图片 7"/>
          <p:cNvPicPr>
            <a:picLocks noChangeAspect="1"/>
          </p:cNvPicPr>
          <p:nvPr/>
        </p:nvPicPr>
        <p:blipFill>
          <a:blip r:embed="rId3"/>
          <a:stretch>
            <a:fillRect/>
          </a:stretch>
        </p:blipFill>
        <p:spPr>
          <a:xfrm>
            <a:off x="409575" y="1700213"/>
            <a:ext cx="4105275" cy="4165600"/>
          </a:xfrm>
          <a:prstGeom prst="rect">
            <a:avLst/>
          </a:prstGeom>
          <a:noFill/>
          <a:ln w="9525">
            <a:noFill/>
          </a:ln>
        </p:spPr>
      </p:pic>
      <p:pic>
        <p:nvPicPr>
          <p:cNvPr id="29703" name="图片 8"/>
          <p:cNvPicPr>
            <a:picLocks noChangeAspect="1"/>
          </p:cNvPicPr>
          <p:nvPr/>
        </p:nvPicPr>
        <p:blipFill>
          <a:blip r:embed="rId4"/>
          <a:stretch>
            <a:fillRect/>
          </a:stretch>
        </p:blipFill>
        <p:spPr>
          <a:xfrm>
            <a:off x="4154488" y="2060575"/>
            <a:ext cx="1241425" cy="3857625"/>
          </a:xfrm>
          <a:prstGeom prst="rect">
            <a:avLst/>
          </a:prstGeom>
          <a:noFill/>
          <a:ln w="9525">
            <a:noFill/>
          </a:ln>
        </p:spPr>
      </p:pic>
      <p:sp>
        <p:nvSpPr>
          <p:cNvPr id="10" name="矩形 9"/>
          <p:cNvSpPr/>
          <p:nvPr/>
        </p:nvSpPr>
        <p:spPr>
          <a:xfrm>
            <a:off x="6026150" y="2852738"/>
            <a:ext cx="5437188"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公司不允许向外发布和扩散的文件。</a:t>
            </a:r>
          </a:p>
        </p:txBody>
      </p:sp>
      <p:sp>
        <p:nvSpPr>
          <p:cNvPr id="11" name="矩形 10"/>
          <p:cNvSpPr/>
          <p:nvPr/>
        </p:nvSpPr>
        <p:spPr>
          <a:xfrm>
            <a:off x="6026150" y="3357563"/>
            <a:ext cx="5437188" cy="10144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公司的保密文件是指与公司一切经营活动有关的、包括各种文件函件、文档、报告、报表、纪要、目录、清单、合同、协议、备忘录等。</a:t>
            </a:r>
          </a:p>
        </p:txBody>
      </p:sp>
      <p:sp>
        <p:nvSpPr>
          <p:cNvPr id="12" name="矩形 11"/>
          <p:cNvSpPr/>
          <p:nvPr/>
        </p:nvSpPr>
        <p:spPr>
          <a:xfrm>
            <a:off x="6026150" y="4652963"/>
            <a:ext cx="5437188" cy="7080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计算机上的共享文件必须设置密码，并定期更改密码。</a:t>
            </a:r>
          </a:p>
        </p:txBody>
      </p:sp>
      <p:sp>
        <p:nvSpPr>
          <p:cNvPr id="29707" name="椭圆 12"/>
          <p:cNvSpPr/>
          <p:nvPr/>
        </p:nvSpPr>
        <p:spPr>
          <a:xfrm>
            <a:off x="5822950" y="2935288"/>
            <a:ext cx="236538" cy="236537"/>
          </a:xfrm>
          <a:prstGeom prst="ellipse">
            <a:avLst/>
          </a:prstGeom>
          <a:solidFill>
            <a:schemeClr val="tx1"/>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29708" name="椭圆 13"/>
          <p:cNvSpPr/>
          <p:nvPr/>
        </p:nvSpPr>
        <p:spPr>
          <a:xfrm>
            <a:off x="5822950" y="3455988"/>
            <a:ext cx="236538" cy="236537"/>
          </a:xfrm>
          <a:prstGeom prst="ellipse">
            <a:avLst/>
          </a:prstGeom>
          <a:solidFill>
            <a:schemeClr val="bg1"/>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29709" name="椭圆 14"/>
          <p:cNvSpPr/>
          <p:nvPr/>
        </p:nvSpPr>
        <p:spPr>
          <a:xfrm>
            <a:off x="5822950" y="4741863"/>
            <a:ext cx="236538" cy="236537"/>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914400" y="1457325"/>
            <a:ext cx="10367963" cy="1871663"/>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矩形 9"/>
          <p:cNvSpPr/>
          <p:nvPr/>
        </p:nvSpPr>
        <p:spPr bwMode="auto">
          <a:xfrm>
            <a:off x="914400" y="3813175"/>
            <a:ext cx="6983413" cy="2144713"/>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 name="矩形 1"/>
          <p:cNvSpPr/>
          <p:nvPr/>
        </p:nvSpPr>
        <p:spPr>
          <a:xfrm>
            <a:off x="1130300" y="1589088"/>
            <a:ext cx="9793288" cy="147796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商业秘密的载体，可以是文档、报告、程序、代码、纪要等，可以是纸件的，也可以是电子的。</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商业秘密是企业重要的知识产权，是企业投入巨大的人力、物力、时间产生的结果，是几十人、几百人甚至几千人集体智慧的结晶，是企业巨大的无形财富。</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商业秘密是企业竞争制胜的法宝，它能使企业在商业竞争中占据优势地位，为企业带来经济效益。反之，一旦竞争对手获取了这些商业秘密，则马上化解了这种优势地位，使巨大的投入付之东流。</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2.2 </a:t>
            </a:r>
            <a:r>
              <a:rPr lang="zh-CN" altLang="en-US" sz="2800" b="1" dirty="0">
                <a:latin typeface="微软雅黑" panose="020B0503020204020204" pitchFamily="34" charset="-122"/>
              </a:rPr>
              <a:t>保守商业秘密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2</a:t>
            </a:r>
            <a:endParaRPr lang="zh-CN" altLang="en-US" sz="1800" dirty="0">
              <a:solidFill>
                <a:schemeClr val="accent2"/>
              </a:solidFill>
              <a:ea typeface="宋体" panose="02010600030101010101" pitchFamily="2" charset="-122"/>
            </a:endParaRPr>
          </a:p>
        </p:txBody>
      </p:sp>
      <p:sp>
        <p:nvSpPr>
          <p:cNvPr id="8" name="矩形 7"/>
          <p:cNvSpPr/>
          <p:nvPr/>
        </p:nvSpPr>
        <p:spPr>
          <a:xfrm>
            <a:off x="1208088" y="4102100"/>
            <a:ext cx="5830888" cy="17541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我们每一个都在公司不同的岗位上工作，承担着不同的责任，接触到不同的工作信息。有时，我们也许没有意识到，在这些工作信息中有相当一部分，就是公司的商业秘密。一旦不小心泄密，就会给公司造成损失或重大损失。</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商业秘密就在您身边，请您保护公司的商业秘密！</a:t>
            </a:r>
          </a:p>
        </p:txBody>
      </p:sp>
      <p:sp>
        <p:nvSpPr>
          <p:cNvPr id="4" name="矩形 3"/>
          <p:cNvSpPr/>
          <p:nvPr/>
        </p:nvSpPr>
        <p:spPr>
          <a:xfrm>
            <a:off x="914400" y="1081088"/>
            <a:ext cx="10367963" cy="40005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 什么是商业秘密？</a:t>
            </a:r>
          </a:p>
        </p:txBody>
      </p:sp>
      <p:sp>
        <p:nvSpPr>
          <p:cNvPr id="12" name="矩形 11"/>
          <p:cNvSpPr/>
          <p:nvPr/>
        </p:nvSpPr>
        <p:spPr>
          <a:xfrm>
            <a:off x="914400" y="3616325"/>
            <a:ext cx="6983413" cy="40005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 身边随处可见商业秘密</a:t>
            </a:r>
          </a:p>
        </p:txBody>
      </p:sp>
      <p:pic>
        <p:nvPicPr>
          <p:cNvPr id="31755" name="图片 2"/>
          <p:cNvPicPr>
            <a:picLocks noChangeAspect="1"/>
          </p:cNvPicPr>
          <p:nvPr/>
        </p:nvPicPr>
        <p:blipFill>
          <a:blip r:embed="rId3"/>
          <a:stretch>
            <a:fillRect/>
          </a:stretch>
        </p:blipFill>
        <p:spPr>
          <a:xfrm>
            <a:off x="7264400" y="3328988"/>
            <a:ext cx="4619625" cy="2892425"/>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4400" y="908050"/>
            <a:ext cx="10583863" cy="3698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为了充分利用公司资源，提高工作效率，请不要在公司计算机上存放、安装与工作无关的文件、软件。</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2.3 </a:t>
            </a:r>
            <a:r>
              <a:rPr lang="zh-CN" altLang="en-US" sz="2800" b="1" dirty="0">
                <a:latin typeface="微软雅黑" panose="020B0503020204020204" pitchFamily="34" charset="-122"/>
              </a:rPr>
              <a:t>办公电脑使用公约</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2</a:t>
            </a:r>
            <a:endParaRPr lang="zh-CN" altLang="en-US" sz="1800" dirty="0">
              <a:solidFill>
                <a:schemeClr val="accent2"/>
              </a:solidFill>
              <a:ea typeface="宋体" panose="02010600030101010101" pitchFamily="2" charset="-122"/>
            </a:endParaRPr>
          </a:p>
        </p:txBody>
      </p:sp>
      <p:pic>
        <p:nvPicPr>
          <p:cNvPr id="33798" name="图片 2"/>
          <p:cNvPicPr>
            <a:picLocks noChangeAspect="1"/>
          </p:cNvPicPr>
          <p:nvPr/>
        </p:nvPicPr>
        <p:blipFill>
          <a:blip r:embed="rId3"/>
          <a:stretch>
            <a:fillRect/>
          </a:stretch>
        </p:blipFill>
        <p:spPr>
          <a:xfrm>
            <a:off x="252413" y="1978025"/>
            <a:ext cx="5216525" cy="4321175"/>
          </a:xfrm>
          <a:prstGeom prst="rect">
            <a:avLst/>
          </a:prstGeom>
          <a:noFill/>
          <a:ln w="9525">
            <a:noFill/>
          </a:ln>
        </p:spPr>
      </p:pic>
      <p:sp>
        <p:nvSpPr>
          <p:cNvPr id="8" name="矩形 7"/>
          <p:cNvSpPr/>
          <p:nvPr/>
        </p:nvSpPr>
        <p:spPr>
          <a:xfrm>
            <a:off x="5915025" y="1404938"/>
            <a:ext cx="5583238" cy="10779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、计算机上不存放并使用与工作无关的内容：</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2"/>
                </a:solidFill>
                <a:effectLst/>
                <a:uLnTx/>
                <a:uFillTx/>
                <a:latin typeface="+mj-ea"/>
                <a:ea typeface="+mj-ea"/>
                <a:cs typeface="+mn-cs"/>
              </a:rPr>
              <a:t>方法：</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检查计算机中是否有与工作无关的内容，如：音乐、图形、图像、游戏、程序、软件、文本文件等。检查方法为查找相关文件。</a:t>
            </a:r>
          </a:p>
        </p:txBody>
      </p:sp>
      <p:sp>
        <p:nvSpPr>
          <p:cNvPr id="9" name="矩形 8"/>
          <p:cNvSpPr/>
          <p:nvPr/>
        </p:nvSpPr>
        <p:spPr>
          <a:xfrm>
            <a:off x="5915025" y="2608263"/>
            <a:ext cx="5583238" cy="10779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2</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、计算机上不安装非公司配备的计算机硬件：</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2"/>
                </a:solidFill>
                <a:effectLst/>
                <a:uLnTx/>
                <a:uFillTx/>
                <a:latin typeface="+mj-ea"/>
                <a:ea typeface="+mj-ea"/>
                <a:cs typeface="+mn-cs"/>
              </a:rPr>
              <a:t>方法：</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检查计算机中是否有非公司配备的计算机硬件，如：自购音箱、话筒、声卡、光驱等。检查方法：可在“控制面板</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系统</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设备管理”中查看是否有这些设备。</a:t>
            </a:r>
          </a:p>
        </p:txBody>
      </p:sp>
      <p:sp>
        <p:nvSpPr>
          <p:cNvPr id="10" name="矩形 9"/>
          <p:cNvSpPr/>
          <p:nvPr/>
        </p:nvSpPr>
        <p:spPr>
          <a:xfrm>
            <a:off x="5915025" y="3813175"/>
            <a:ext cx="5583238" cy="10779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3</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、不安装和使用与工作无关的软件：</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2"/>
                </a:solidFill>
                <a:effectLst/>
                <a:uLnTx/>
                <a:uFillTx/>
                <a:latin typeface="+mj-ea"/>
                <a:ea typeface="+mj-ea"/>
                <a:cs typeface="+mn-cs"/>
              </a:rPr>
              <a:t>方法：</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检查计算机中是否有与工作无关的开发软件，可在“控制面板</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添加</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删除程序”中检查，也可以直接在注册表中检查。</a:t>
            </a:r>
          </a:p>
        </p:txBody>
      </p:sp>
      <p:sp>
        <p:nvSpPr>
          <p:cNvPr id="11" name="矩形 10"/>
          <p:cNvSpPr/>
          <p:nvPr/>
        </p:nvSpPr>
        <p:spPr>
          <a:xfrm>
            <a:off x="5915025" y="5016500"/>
            <a:ext cx="5583238" cy="5857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4</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、不打开来路不明的文件：</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2"/>
                </a:solidFill>
                <a:effectLst/>
                <a:uLnTx/>
                <a:uFillTx/>
                <a:latin typeface="+mj-ea"/>
                <a:ea typeface="+mj-ea"/>
                <a:cs typeface="+mn-cs"/>
              </a:rPr>
              <a:t>方法：</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及时将来路不明的文件从计算机中删除。</a:t>
            </a:r>
          </a:p>
        </p:txBody>
      </p:sp>
      <p:sp>
        <p:nvSpPr>
          <p:cNvPr id="12" name="矩形 11"/>
          <p:cNvSpPr/>
          <p:nvPr/>
        </p:nvSpPr>
        <p:spPr>
          <a:xfrm>
            <a:off x="5915025" y="5729288"/>
            <a:ext cx="5583238" cy="58420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5</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、不运行来路不明的程序：</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2"/>
                </a:solidFill>
                <a:effectLst/>
                <a:uLnTx/>
                <a:uFillTx/>
                <a:latin typeface="+mj-ea"/>
                <a:ea typeface="+mj-ea"/>
                <a:cs typeface="+mn-cs"/>
              </a:rPr>
              <a:t>方法：</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及时将来路不明的程序从计算机中删除</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2800" y="1096963"/>
            <a:ext cx="9372600" cy="92233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文档是公司商业信息的具体体现，是大家辛勤劳动的成果，是公认最重要的资源之一。文档保护不严，就意味着商业秘密的流失，核心竞争力的降低甚至丧失。我们必须严格遵守文档保密公约，做到：</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2.4 </a:t>
            </a:r>
            <a:r>
              <a:rPr lang="zh-CN" altLang="en-US" sz="2800" b="1" dirty="0">
                <a:latin typeface="微软雅黑" panose="020B0503020204020204" pitchFamily="34" charset="-122"/>
              </a:rPr>
              <a:t>文档保密公约</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2</a:t>
            </a:r>
            <a:endParaRPr lang="zh-CN" altLang="en-US" sz="1800" dirty="0">
              <a:solidFill>
                <a:schemeClr val="accent2"/>
              </a:solidFill>
              <a:ea typeface="宋体" panose="02010600030101010101" pitchFamily="2" charset="-122"/>
            </a:endParaRPr>
          </a:p>
        </p:txBody>
      </p:sp>
      <p:pic>
        <p:nvPicPr>
          <p:cNvPr id="35846" name="Picture 2" descr="E:\WPS上传PPT\网络设计\电脑0.png"/>
          <p:cNvPicPr>
            <a:picLocks noChangeAspect="1"/>
          </p:cNvPicPr>
          <p:nvPr/>
        </p:nvPicPr>
        <p:blipFill>
          <a:blip r:embed="rId3"/>
          <a:stretch>
            <a:fillRect/>
          </a:stretch>
        </p:blipFill>
        <p:spPr>
          <a:xfrm>
            <a:off x="6386513" y="1862138"/>
            <a:ext cx="5029200" cy="4664075"/>
          </a:xfrm>
          <a:prstGeom prst="rect">
            <a:avLst/>
          </a:prstGeom>
          <a:noFill/>
          <a:ln w="9525">
            <a:noFill/>
          </a:ln>
        </p:spPr>
      </p:pic>
      <p:sp>
        <p:nvSpPr>
          <p:cNvPr id="9" name="矩形 8"/>
          <p:cNvSpPr/>
          <p:nvPr/>
        </p:nvSpPr>
        <p:spPr>
          <a:xfrm>
            <a:off x="1208088" y="2138363"/>
            <a:ext cx="6654800" cy="3698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先审批，再获取；先登记，再传递。</a:t>
            </a:r>
          </a:p>
        </p:txBody>
      </p:sp>
      <p:sp>
        <p:nvSpPr>
          <p:cNvPr id="35848" name="椭圆 9"/>
          <p:cNvSpPr/>
          <p:nvPr/>
        </p:nvSpPr>
        <p:spPr>
          <a:xfrm>
            <a:off x="971550" y="2205038"/>
            <a:ext cx="236538" cy="236537"/>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849" name="椭圆 10"/>
          <p:cNvSpPr/>
          <p:nvPr/>
        </p:nvSpPr>
        <p:spPr>
          <a:xfrm>
            <a:off x="971550" y="2673350"/>
            <a:ext cx="236538" cy="236538"/>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850" name="椭圆 11"/>
          <p:cNvSpPr/>
          <p:nvPr/>
        </p:nvSpPr>
        <p:spPr>
          <a:xfrm>
            <a:off x="971550" y="3113088"/>
            <a:ext cx="236538" cy="236537"/>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14" name="矩形 13"/>
          <p:cNvSpPr/>
          <p:nvPr/>
        </p:nvSpPr>
        <p:spPr>
          <a:xfrm>
            <a:off x="1208088" y="2606675"/>
            <a:ext cx="6654800" cy="36830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严禁个人收集与自己工作无关的文档。</a:t>
            </a:r>
          </a:p>
        </p:txBody>
      </p:sp>
      <p:sp>
        <p:nvSpPr>
          <p:cNvPr id="15" name="矩形 14"/>
          <p:cNvSpPr/>
          <p:nvPr/>
        </p:nvSpPr>
        <p:spPr>
          <a:xfrm>
            <a:off x="1208088" y="3073400"/>
            <a:ext cx="6654800" cy="3698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严禁随意传播文档内容。</a:t>
            </a:r>
          </a:p>
        </p:txBody>
      </p:sp>
      <p:sp>
        <p:nvSpPr>
          <p:cNvPr id="16" name="矩形 15"/>
          <p:cNvSpPr/>
          <p:nvPr/>
        </p:nvSpPr>
        <p:spPr>
          <a:xfrm>
            <a:off x="1208088" y="3541713"/>
            <a:ext cx="5754688" cy="3698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文档必须及时归档到相关管理部门，以便查阅和共享。</a:t>
            </a:r>
          </a:p>
        </p:txBody>
      </p:sp>
      <p:sp>
        <p:nvSpPr>
          <p:cNvPr id="17" name="矩形 16"/>
          <p:cNvSpPr/>
          <p:nvPr/>
        </p:nvSpPr>
        <p:spPr>
          <a:xfrm>
            <a:off x="1208088" y="4010025"/>
            <a:ext cx="5249863" cy="646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正式纸件文档必须按时归还保管部门，防止丢失和被非法复制。</a:t>
            </a:r>
          </a:p>
        </p:txBody>
      </p:sp>
      <p:sp>
        <p:nvSpPr>
          <p:cNvPr id="18" name="矩形 17"/>
          <p:cNvSpPr/>
          <p:nvPr/>
        </p:nvSpPr>
        <p:spPr>
          <a:xfrm>
            <a:off x="1208088" y="4702175"/>
            <a:ext cx="5249863" cy="646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若进行资产转移或传借，员工必须删除资产上携带的不需要一同转移或转借的文档。</a:t>
            </a:r>
          </a:p>
        </p:txBody>
      </p:sp>
      <p:sp>
        <p:nvSpPr>
          <p:cNvPr id="19" name="矩形 18"/>
          <p:cNvSpPr/>
          <p:nvPr/>
        </p:nvSpPr>
        <p:spPr>
          <a:xfrm>
            <a:off x="1208088" y="5446713"/>
            <a:ext cx="5249863" cy="646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守住公司的商业秘密，就是守住我们的竞争力，守住我们的未来！</a:t>
            </a:r>
          </a:p>
        </p:txBody>
      </p:sp>
      <p:sp>
        <p:nvSpPr>
          <p:cNvPr id="35857" name="椭圆 19"/>
          <p:cNvSpPr/>
          <p:nvPr/>
        </p:nvSpPr>
        <p:spPr>
          <a:xfrm>
            <a:off x="971550" y="3608388"/>
            <a:ext cx="236538" cy="236537"/>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858" name="椭圆 20"/>
          <p:cNvSpPr/>
          <p:nvPr/>
        </p:nvSpPr>
        <p:spPr>
          <a:xfrm>
            <a:off x="971550" y="4075113"/>
            <a:ext cx="236538" cy="238125"/>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859" name="椭圆 21"/>
          <p:cNvSpPr/>
          <p:nvPr/>
        </p:nvSpPr>
        <p:spPr>
          <a:xfrm>
            <a:off x="971550" y="4794250"/>
            <a:ext cx="236538" cy="236538"/>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35860" name="椭圆 22"/>
          <p:cNvSpPr/>
          <p:nvPr/>
        </p:nvSpPr>
        <p:spPr>
          <a:xfrm>
            <a:off x="971550" y="5513388"/>
            <a:ext cx="236538" cy="236537"/>
          </a:xfrm>
          <a:prstGeom prst="ellipse">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2292350" y="3284538"/>
            <a:ext cx="7839075" cy="12001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7200" b="1" dirty="0">
                <a:solidFill>
                  <a:srgbClr val="FFFFFF"/>
                </a:solidFill>
                <a:latin typeface="微软雅黑" panose="020B0503020204020204" pitchFamily="34" charset="-122"/>
              </a:rPr>
              <a:t>基本礼仪规范</a:t>
            </a:r>
          </a:p>
        </p:txBody>
      </p:sp>
      <p:grpSp>
        <p:nvGrpSpPr>
          <p:cNvPr id="37891" name="组合 25"/>
          <p:cNvGrpSpPr/>
          <p:nvPr/>
        </p:nvGrpSpPr>
        <p:grpSpPr>
          <a:xfrm>
            <a:off x="5356225" y="1133475"/>
            <a:ext cx="1709738" cy="1709738"/>
            <a:chOff x="5462028" y="1238603"/>
            <a:chExt cx="1498330" cy="1498330"/>
          </a:xfrm>
        </p:grpSpPr>
        <p:sp>
          <p:nvSpPr>
            <p:cNvPr id="37903" name="椭圆 26"/>
            <p:cNvSpPr/>
            <p:nvPr/>
          </p:nvSpPr>
          <p:spPr>
            <a:xfrm>
              <a:off x="5462028" y="1238603"/>
              <a:ext cx="1498330" cy="1498330"/>
            </a:xfrm>
            <a:prstGeom prst="ellipse">
              <a:avLst/>
            </a:prstGeom>
            <a:solidFill>
              <a:schemeClr val="accent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rgbClr val="0B4755"/>
                </a:solidFill>
                <a:ea typeface="宋体" panose="02010600030101010101" pitchFamily="2" charset="-122"/>
              </a:endParaRPr>
            </a:p>
          </p:txBody>
        </p:sp>
        <p:sp>
          <p:nvSpPr>
            <p:cNvPr id="37904" name="Freeform 6"/>
            <p:cNvSpPr>
              <a:spLocks noEditPoints="1"/>
            </p:cNvSpPr>
            <p:nvPr/>
          </p:nvSpPr>
          <p:spPr>
            <a:xfrm>
              <a:off x="5543503" y="1318530"/>
              <a:ext cx="1335380" cy="1338476"/>
            </a:xfrm>
            <a:custGeom>
              <a:avLst/>
              <a:gdLst/>
              <a:ahLst/>
              <a:cxnLst>
                <a:cxn ang="0">
                  <a:pos x="269697481" y="0"/>
                </a:cxn>
                <a:cxn ang="0">
                  <a:pos x="539394962" y="270949486"/>
                </a:cxn>
                <a:cxn ang="0">
                  <a:pos x="269697481" y="541898972"/>
                </a:cxn>
                <a:cxn ang="0">
                  <a:pos x="0" y="270949486"/>
                </a:cxn>
                <a:cxn ang="0">
                  <a:pos x="269697481" y="0"/>
                </a:cxn>
                <a:cxn ang="0">
                  <a:pos x="269697481" y="18358498"/>
                </a:cxn>
                <a:cxn ang="0">
                  <a:pos x="520958155" y="270949486"/>
                </a:cxn>
                <a:cxn ang="0">
                  <a:pos x="269697481" y="523376910"/>
                </a:cxn>
                <a:cxn ang="0">
                  <a:pos x="18273621" y="270949486"/>
                </a:cxn>
                <a:cxn ang="0">
                  <a:pos x="269697481" y="18358498"/>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alpha val="100000"/>
              </a:schemeClr>
            </a:solidFill>
            <a:ln w="9525">
              <a:noFill/>
            </a:ln>
          </p:spPr>
          <p:txBody>
            <a:bodyPr/>
            <a:lstStyle/>
            <a:p>
              <a:endParaRPr lang="zh-CN" altLang="en-US"/>
            </a:p>
          </p:txBody>
        </p:sp>
      </p:grpSp>
      <p:sp>
        <p:nvSpPr>
          <p:cNvPr id="30" name="TextBox 29"/>
          <p:cNvSpPr txBox="1"/>
          <p:nvPr/>
        </p:nvSpPr>
        <p:spPr>
          <a:xfrm>
            <a:off x="5738813" y="1203325"/>
            <a:ext cx="944562" cy="15700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9600" b="1" dirty="0">
                <a:solidFill>
                  <a:srgbClr val="0B4755"/>
                </a:solidFill>
                <a:latin typeface="微软雅黑" panose="020B0503020204020204" pitchFamily="34" charset="-122"/>
              </a:rPr>
              <a:t>3</a:t>
            </a:r>
            <a:endParaRPr lang="zh-CN" altLang="en-US" sz="9600" b="1" dirty="0">
              <a:solidFill>
                <a:srgbClr val="0B4755"/>
              </a:solidFill>
              <a:latin typeface="微软雅黑" panose="020B0503020204020204" pitchFamily="34" charset="-122"/>
            </a:endParaRPr>
          </a:p>
        </p:txBody>
      </p:sp>
      <p:sp>
        <p:nvSpPr>
          <p:cNvPr id="31" name="Freeform 21"/>
          <p:cNvSpPr>
            <a:spLocks noEditPoints="1"/>
          </p:cNvSpPr>
          <p:nvPr/>
        </p:nvSpPr>
        <p:spPr>
          <a:xfrm>
            <a:off x="3833813"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2" name="TextBox 31"/>
          <p:cNvSpPr txBox="1"/>
          <p:nvPr/>
        </p:nvSpPr>
        <p:spPr>
          <a:xfrm>
            <a:off x="4129088"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研究背景</a:t>
            </a:r>
          </a:p>
        </p:txBody>
      </p:sp>
      <p:sp>
        <p:nvSpPr>
          <p:cNvPr id="33" name="Freeform 21"/>
          <p:cNvSpPr>
            <a:spLocks noEditPoints="1"/>
          </p:cNvSpPr>
          <p:nvPr/>
        </p:nvSpPr>
        <p:spPr>
          <a:xfrm>
            <a:off x="6508750"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4" name="TextBox 33"/>
          <p:cNvSpPr txBox="1"/>
          <p:nvPr/>
        </p:nvSpPr>
        <p:spPr>
          <a:xfrm>
            <a:off x="6804025"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参考文献</a:t>
            </a:r>
          </a:p>
        </p:txBody>
      </p:sp>
      <p:sp>
        <p:nvSpPr>
          <p:cNvPr id="35" name="Freeform 21"/>
          <p:cNvSpPr>
            <a:spLocks noEditPoints="1"/>
          </p:cNvSpPr>
          <p:nvPr/>
        </p:nvSpPr>
        <p:spPr>
          <a:xfrm>
            <a:off x="3833813"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6" name="TextBox 35"/>
          <p:cNvSpPr txBox="1"/>
          <p:nvPr/>
        </p:nvSpPr>
        <p:spPr>
          <a:xfrm>
            <a:off x="4129088"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国内外相关研究状况</a:t>
            </a:r>
          </a:p>
        </p:txBody>
      </p:sp>
      <p:sp>
        <p:nvSpPr>
          <p:cNvPr id="39" name="Freeform 21"/>
          <p:cNvSpPr>
            <a:spLocks noEditPoints="1"/>
          </p:cNvSpPr>
          <p:nvPr/>
        </p:nvSpPr>
        <p:spPr>
          <a:xfrm>
            <a:off x="6508750"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40" name="TextBox 39"/>
          <p:cNvSpPr txBox="1"/>
          <p:nvPr/>
        </p:nvSpPr>
        <p:spPr>
          <a:xfrm>
            <a:off x="6804025"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主要贡献与创新</a:t>
            </a:r>
          </a:p>
        </p:txBody>
      </p:sp>
      <p:sp>
        <p:nvSpPr>
          <p:cNvPr id="50" name="Freeform 21"/>
          <p:cNvSpPr>
            <a:spLocks noEditPoints="1"/>
          </p:cNvSpPr>
          <p:nvPr/>
        </p:nvSpPr>
        <p:spPr>
          <a:xfrm>
            <a:off x="3833813" y="5356225"/>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51" name="TextBox 50"/>
          <p:cNvSpPr txBox="1"/>
          <p:nvPr/>
        </p:nvSpPr>
        <p:spPr>
          <a:xfrm>
            <a:off x="4129088" y="5307013"/>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研究意义</a:t>
            </a:r>
          </a:p>
        </p:txBody>
      </p:sp>
    </p:spTree>
  </p:cSld>
  <p:clrMapOvr>
    <a:masterClrMapping/>
  </p:clrMapOvr>
  <p:transition spd="slow" advTm="4781">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750"/>
                            </p:stCondLst>
                            <p:childTnLst>
                              <p:par>
                                <p:cTn id="13" presetID="53" presetClass="entr" presetSubtype="16"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1250"/>
                            </p:stCondLst>
                            <p:childTnLst>
                              <p:par>
                                <p:cTn id="19" presetID="2" presetClass="entr" presetSubtype="1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1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2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4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0-#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2" presetClass="entr" presetSubtype="8"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4" grpId="0"/>
      <p:bldP spid="36" grpId="0"/>
      <p:bldP spid="4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7275" y="1471613"/>
            <a:ext cx="5545138" cy="17541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微笑是仪态中最能赋与人好感，增加友善，愉悦心情的表情，也是人与人之间最好的一种沟通方式。脸上多一点微笑的人，必能体现出他的热情、修养和魅力，从而得到人们的信任和尊重。惠好集团是带有服务性质的企业，“惠予社会，好及百姓”的宗旨，要求我们每一位员工都能以微笑面对客户。</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3.1 </a:t>
            </a:r>
            <a:r>
              <a:rPr lang="zh-CN" altLang="en-US" sz="2800" b="1" dirty="0">
                <a:latin typeface="微软雅黑" panose="020B0503020204020204" pitchFamily="34" charset="-122"/>
              </a:rPr>
              <a:t>仪态</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pic>
        <p:nvPicPr>
          <p:cNvPr id="39942" name="图片 2"/>
          <p:cNvPicPr>
            <a:picLocks noChangeAspect="1"/>
          </p:cNvPicPr>
          <p:nvPr/>
        </p:nvPicPr>
        <p:blipFill>
          <a:blip r:embed="rId3"/>
          <a:srcRect l="15372" t="5865" r="12236"/>
          <a:stretch>
            <a:fillRect/>
          </a:stretch>
        </p:blipFill>
        <p:spPr>
          <a:xfrm>
            <a:off x="7165975" y="476250"/>
            <a:ext cx="4176713" cy="6502400"/>
          </a:xfrm>
          <a:prstGeom prst="rect">
            <a:avLst/>
          </a:prstGeom>
          <a:noFill/>
          <a:ln w="9525">
            <a:noFill/>
          </a:ln>
        </p:spPr>
      </p:pic>
      <p:sp>
        <p:nvSpPr>
          <p:cNvPr id="9" name="矩形 8"/>
          <p:cNvSpPr/>
          <p:nvPr/>
        </p:nvSpPr>
        <p:spPr>
          <a:xfrm>
            <a:off x="1057275" y="3738563"/>
            <a:ext cx="5545138" cy="646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工作时注意自己的仪态，不仅是自我尊重和尊重他人的表现，也能反映出员工的工作态度和精神风貌。</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3.1 </a:t>
            </a:r>
            <a:r>
              <a:rPr lang="zh-CN" altLang="en-US" sz="2800" b="1" dirty="0">
                <a:latin typeface="微软雅黑" panose="020B0503020204020204" pitchFamily="34" charset="-122"/>
              </a:rPr>
              <a:t>仪态</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
        <p:nvSpPr>
          <p:cNvPr id="8" name="矩形 7"/>
          <p:cNvSpPr/>
          <p:nvPr/>
        </p:nvSpPr>
        <p:spPr>
          <a:xfrm>
            <a:off x="968375" y="1268413"/>
            <a:ext cx="7505700"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正确的站姿是抬头、目视前方、挺胸直腰、肩平、双臂自然下垂、收腹、双腿并拢直立、脚尖分呈</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V</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字型，身体重心放到两脚中间；也可两脚分开，比肩略窄，双手交叉，放在体前或体后。</a:t>
            </a:r>
          </a:p>
        </p:txBody>
      </p:sp>
      <p:pic>
        <p:nvPicPr>
          <p:cNvPr id="41990" name="Picture 2"/>
          <p:cNvPicPr>
            <a:picLocks noChangeAspect="1"/>
          </p:cNvPicPr>
          <p:nvPr/>
        </p:nvPicPr>
        <p:blipFill>
          <a:blip r:embed="rId3"/>
          <a:stretch>
            <a:fillRect/>
          </a:stretch>
        </p:blipFill>
        <p:spPr>
          <a:xfrm>
            <a:off x="8763000" y="3033713"/>
            <a:ext cx="1443038" cy="1747837"/>
          </a:xfrm>
          <a:prstGeom prst="rect">
            <a:avLst/>
          </a:prstGeom>
          <a:noFill/>
          <a:ln w="9525">
            <a:noFill/>
          </a:ln>
        </p:spPr>
      </p:pic>
      <p:sp>
        <p:nvSpPr>
          <p:cNvPr id="3" name="矩形 2"/>
          <p:cNvSpPr/>
          <p:nvPr/>
        </p:nvSpPr>
        <p:spPr>
          <a:xfrm>
            <a:off x="968375" y="869950"/>
            <a:ext cx="1241425"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bg2"/>
                </a:solidFill>
                <a:effectLst/>
                <a:uLnTx/>
                <a:uFillTx/>
                <a:latin typeface="+mj-ea"/>
                <a:ea typeface="+mj-ea"/>
                <a:cs typeface="+mn-cs"/>
              </a:rPr>
              <a:t>1</a:t>
            </a:r>
            <a:r>
              <a:rPr kumimoji="0" lang="zh-CN" altLang="en-US" sz="2000" b="1" i="0" u="none" strike="noStrike" kern="1200" cap="none" spc="0" normalizeH="0" baseline="0" noProof="0" dirty="0">
                <a:ln>
                  <a:noFill/>
                </a:ln>
                <a:solidFill>
                  <a:schemeClr val="bg2"/>
                </a:solidFill>
                <a:effectLst/>
                <a:uLnTx/>
                <a:uFillTx/>
                <a:latin typeface="+mj-ea"/>
                <a:ea typeface="+mj-ea"/>
                <a:cs typeface="+mn-cs"/>
              </a:rPr>
              <a:t>、站姿：</a:t>
            </a:r>
          </a:p>
        </p:txBody>
      </p:sp>
      <p:sp>
        <p:nvSpPr>
          <p:cNvPr id="10" name="矩形 9"/>
          <p:cNvSpPr/>
          <p:nvPr/>
        </p:nvSpPr>
        <p:spPr>
          <a:xfrm>
            <a:off x="968375" y="5727700"/>
            <a:ext cx="2465388" cy="64770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女士：</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并膝下腰。</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男士：</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曲膝。</a:t>
            </a:r>
          </a:p>
        </p:txBody>
      </p:sp>
      <p:sp>
        <p:nvSpPr>
          <p:cNvPr id="11" name="矩形 10"/>
          <p:cNvSpPr/>
          <p:nvPr/>
        </p:nvSpPr>
        <p:spPr>
          <a:xfrm>
            <a:off x="968375" y="2833688"/>
            <a:ext cx="1241425"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bg2"/>
                </a:solidFill>
                <a:effectLst/>
                <a:uLnTx/>
                <a:uFillTx/>
                <a:latin typeface="+mj-ea"/>
                <a:ea typeface="+mj-ea"/>
                <a:cs typeface="+mn-cs"/>
              </a:rPr>
              <a:t>2</a:t>
            </a:r>
            <a:r>
              <a:rPr kumimoji="0" lang="zh-CN" altLang="en-US" sz="2000" b="1" i="0" u="none" strike="noStrike" kern="1200" cap="none" spc="0" normalizeH="0" baseline="0" noProof="0" dirty="0">
                <a:ln>
                  <a:noFill/>
                </a:ln>
                <a:solidFill>
                  <a:schemeClr val="bg2"/>
                </a:solidFill>
                <a:effectLst/>
                <a:uLnTx/>
                <a:uFillTx/>
                <a:latin typeface="+mj-ea"/>
                <a:ea typeface="+mj-ea"/>
                <a:cs typeface="+mn-cs"/>
              </a:rPr>
              <a:t>、坐姿：</a:t>
            </a:r>
          </a:p>
        </p:txBody>
      </p:sp>
      <p:sp>
        <p:nvSpPr>
          <p:cNvPr id="12" name="矩形 11"/>
          <p:cNvSpPr/>
          <p:nvPr/>
        </p:nvSpPr>
        <p:spPr>
          <a:xfrm>
            <a:off x="968375" y="3201988"/>
            <a:ext cx="7505700" cy="175418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男士：</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入座时要轻，至少要坐满椅子的</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2/3</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，后背轻靠椅背，双膝自然并拢（男性可略分开）。身体可稍向前倾，表示尊重和谦虚。</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女士：</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入座前应用手背扶裙，坐下后将裙角收拢，两腿并拢，双脚同时向左或向右放，两手叠放于腿上。如长时间端坐可将两腿交叉重叠，但要注意上面的腿向回收，脚尖向下。</a:t>
            </a:r>
          </a:p>
        </p:txBody>
      </p:sp>
      <p:sp>
        <p:nvSpPr>
          <p:cNvPr id="13" name="矩形 12"/>
          <p:cNvSpPr/>
          <p:nvPr/>
        </p:nvSpPr>
        <p:spPr>
          <a:xfrm>
            <a:off x="968375" y="5321300"/>
            <a:ext cx="2465388" cy="4000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bg2"/>
                </a:solidFill>
                <a:effectLst/>
                <a:uLnTx/>
                <a:uFillTx/>
                <a:latin typeface="+mj-ea"/>
                <a:ea typeface="+mj-ea"/>
                <a:cs typeface="+mn-cs"/>
              </a:rPr>
              <a:t>3</a:t>
            </a:r>
            <a:r>
              <a:rPr kumimoji="0" lang="zh-CN" altLang="en-US" sz="2000" b="1" i="0" u="none" strike="noStrike" kern="1200" cap="none" spc="0" normalizeH="0" baseline="0" noProof="0" dirty="0">
                <a:ln>
                  <a:noFill/>
                </a:ln>
                <a:solidFill>
                  <a:schemeClr val="bg2"/>
                </a:solidFill>
                <a:effectLst/>
                <a:uLnTx/>
                <a:uFillTx/>
                <a:latin typeface="+mj-ea"/>
                <a:ea typeface="+mj-ea"/>
                <a:cs typeface="+mn-cs"/>
              </a:rPr>
              <a:t>、蹲姿：</a:t>
            </a:r>
          </a:p>
        </p:txBody>
      </p:sp>
      <p:pic>
        <p:nvPicPr>
          <p:cNvPr id="41996" name="Picture 3"/>
          <p:cNvPicPr>
            <a:picLocks noChangeAspect="1"/>
          </p:cNvPicPr>
          <p:nvPr/>
        </p:nvPicPr>
        <p:blipFill>
          <a:blip r:embed="rId4"/>
          <a:stretch>
            <a:fillRect/>
          </a:stretch>
        </p:blipFill>
        <p:spPr>
          <a:xfrm>
            <a:off x="8763000" y="1069975"/>
            <a:ext cx="1439863" cy="1611313"/>
          </a:xfrm>
          <a:prstGeom prst="rect">
            <a:avLst/>
          </a:prstGeom>
          <a:noFill/>
          <a:ln w="9525">
            <a:noFill/>
          </a:ln>
        </p:spPr>
      </p:pic>
      <p:pic>
        <p:nvPicPr>
          <p:cNvPr id="41997" name="Picture 5"/>
          <p:cNvPicPr>
            <a:picLocks noChangeAspect="1"/>
          </p:cNvPicPr>
          <p:nvPr/>
        </p:nvPicPr>
        <p:blipFill>
          <a:blip r:embed="rId5"/>
          <a:stretch>
            <a:fillRect/>
          </a:stretch>
        </p:blipFill>
        <p:spPr>
          <a:xfrm>
            <a:off x="8763000" y="4978400"/>
            <a:ext cx="1465263" cy="1500188"/>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4175" y="1454150"/>
            <a:ext cx="5832475"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保持良好的仪表，可以使一天的心情轻松、愉快，也可使人对自己充满信心。</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要求如下：</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3.2 </a:t>
            </a:r>
            <a:r>
              <a:rPr lang="zh-CN" altLang="en-US" sz="2800" b="1" dirty="0">
                <a:latin typeface="微软雅黑" panose="020B0503020204020204" pitchFamily="34" charset="-122"/>
              </a:rPr>
              <a:t>仪表</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
        <p:nvSpPr>
          <p:cNvPr id="8" name="矩形 7"/>
          <p:cNvSpPr/>
          <p:nvPr/>
        </p:nvSpPr>
        <p:spPr>
          <a:xfrm>
            <a:off x="5464175" y="2998788"/>
            <a:ext cx="5832475"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浅色衬衫，深色西装，佩带领带，深色皮鞋。保持头发的清洁，整齐。（周末可</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穿便装）</a:t>
            </a:r>
          </a:p>
        </p:txBody>
      </p:sp>
      <p:sp>
        <p:nvSpPr>
          <p:cNvPr id="9" name="矩形 8"/>
          <p:cNvSpPr/>
          <p:nvPr/>
        </p:nvSpPr>
        <p:spPr>
          <a:xfrm>
            <a:off x="5464175" y="4684713"/>
            <a:ext cx="5832475"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穿得体的套装，避免穿休闲装；发型文雅、庄重，长发可用发卡束起；指甲不宜留的太长，不可涂艳色指甲油。（周末可穿便装）</a:t>
            </a:r>
          </a:p>
        </p:txBody>
      </p:sp>
      <p:pic>
        <p:nvPicPr>
          <p:cNvPr id="44040" name="图片 2"/>
          <p:cNvPicPr>
            <a:picLocks noChangeAspect="1"/>
          </p:cNvPicPr>
          <p:nvPr/>
        </p:nvPicPr>
        <p:blipFill>
          <a:blip r:embed="rId3"/>
          <a:stretch>
            <a:fillRect/>
          </a:stretch>
        </p:blipFill>
        <p:spPr>
          <a:xfrm>
            <a:off x="554038" y="677863"/>
            <a:ext cx="4910137" cy="5997575"/>
          </a:xfrm>
          <a:prstGeom prst="rect">
            <a:avLst/>
          </a:prstGeom>
          <a:noFill/>
          <a:ln w="9525">
            <a:noFill/>
          </a:ln>
        </p:spPr>
      </p:pic>
      <p:sp>
        <p:nvSpPr>
          <p:cNvPr id="4" name="矩形 3"/>
          <p:cNvSpPr/>
          <p:nvPr/>
        </p:nvSpPr>
        <p:spPr>
          <a:xfrm>
            <a:off x="5543550" y="2630488"/>
            <a:ext cx="1108075" cy="368300"/>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男职员：</a:t>
            </a:r>
          </a:p>
        </p:txBody>
      </p:sp>
      <p:sp>
        <p:nvSpPr>
          <p:cNvPr id="10" name="矩形 9"/>
          <p:cNvSpPr/>
          <p:nvPr/>
        </p:nvSpPr>
        <p:spPr>
          <a:xfrm>
            <a:off x="5543550" y="4221163"/>
            <a:ext cx="1108075" cy="368300"/>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j-ea"/>
                <a:ea typeface="+mj-ea"/>
                <a:cs typeface="+mn-cs"/>
              </a:rPr>
              <a:t>女职员：</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38588" y="1700213"/>
            <a:ext cx="7192963" cy="12001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握手时，应尊者先伸手。握手的力度不宜过猛或毫无力度。握手时间一般在</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2</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3</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秒。要注视对方并面带微笑。</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握手时注意：不能交叉握手，不能在握手时与其他人说话。握手摆动幅度过大，戴手套或手不清洁和他人握手都是不礼貌的行为。</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3.3 </a:t>
            </a:r>
            <a:r>
              <a:rPr lang="zh-CN" altLang="en-US" sz="2800" b="1" dirty="0">
                <a:latin typeface="微软雅黑" panose="020B0503020204020204" pitchFamily="34" charset="-122"/>
              </a:rPr>
              <a:t>社交礼仪</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
        <p:nvSpPr>
          <p:cNvPr id="3" name="矩形 2"/>
          <p:cNvSpPr/>
          <p:nvPr/>
        </p:nvSpPr>
        <p:spPr>
          <a:xfrm>
            <a:off x="4065588" y="1196975"/>
            <a:ext cx="698500" cy="400050"/>
          </a:xfrm>
          <a:prstGeom prst="rect">
            <a:avLst/>
          </a:prstGeom>
          <a:solidFill>
            <a:schemeClr val="bg2"/>
          </a:solidFill>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握手</a:t>
            </a:r>
          </a:p>
        </p:txBody>
      </p:sp>
      <p:sp>
        <p:nvSpPr>
          <p:cNvPr id="8" name="矩形 7"/>
          <p:cNvSpPr/>
          <p:nvPr/>
        </p:nvSpPr>
        <p:spPr>
          <a:xfrm>
            <a:off x="1208088" y="5087938"/>
            <a:ext cx="6115050" cy="12001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鞠躬是表达敬意、尊重、感谢等的常用礼节。鞠躬时应心存感谢、敬意，从而体现在行动上，能给对方诚恳、真实的印象。</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公司对员工鞠躬礼节有如下要求（见下表）</a:t>
            </a:r>
          </a:p>
        </p:txBody>
      </p:sp>
      <p:sp>
        <p:nvSpPr>
          <p:cNvPr id="9" name="矩形 8"/>
          <p:cNvSpPr/>
          <p:nvPr/>
        </p:nvSpPr>
        <p:spPr>
          <a:xfrm>
            <a:off x="1336675" y="4597400"/>
            <a:ext cx="696913" cy="400050"/>
          </a:xfrm>
          <a:prstGeom prst="rect">
            <a:avLst/>
          </a:prstGeom>
          <a:solidFill>
            <a:schemeClr val="bg2"/>
          </a:solidFill>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鞠躬</a:t>
            </a:r>
          </a:p>
        </p:txBody>
      </p:sp>
      <p:pic>
        <p:nvPicPr>
          <p:cNvPr id="46089" name="图片 3"/>
          <p:cNvPicPr>
            <a:picLocks noChangeAspect="1"/>
          </p:cNvPicPr>
          <p:nvPr/>
        </p:nvPicPr>
        <p:blipFill>
          <a:blip r:embed="rId3"/>
          <a:stretch>
            <a:fillRect/>
          </a:stretch>
        </p:blipFill>
        <p:spPr>
          <a:xfrm>
            <a:off x="1057275" y="800100"/>
            <a:ext cx="2530475" cy="3797300"/>
          </a:xfrm>
          <a:prstGeom prst="rect">
            <a:avLst/>
          </a:prstGeom>
          <a:noFill/>
          <a:ln w="9525">
            <a:noFill/>
          </a:ln>
        </p:spPr>
      </p:pic>
      <p:pic>
        <p:nvPicPr>
          <p:cNvPr id="46090" name="图片 9"/>
          <p:cNvPicPr>
            <a:picLocks noChangeAspect="1"/>
          </p:cNvPicPr>
          <p:nvPr/>
        </p:nvPicPr>
        <p:blipFill>
          <a:blip r:embed="rId4"/>
          <a:stretch>
            <a:fillRect/>
          </a:stretch>
        </p:blipFill>
        <p:spPr>
          <a:xfrm>
            <a:off x="7569200" y="3644900"/>
            <a:ext cx="3690938" cy="2990850"/>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985838" y="765175"/>
          <a:ext cx="9866312" cy="5528258"/>
        </p:xfrm>
        <a:graphic>
          <a:graphicData uri="http://schemas.openxmlformats.org/drawingml/2006/table">
            <a:tbl>
              <a:tblPr>
                <a:tableStyleId>{5C22544A-7EE6-4342-B048-85BDC9FD1C3A}</a:tableStyleId>
              </a:tblPr>
              <a:tblGrid>
                <a:gridCol w="412800"/>
                <a:gridCol w="1243331"/>
                <a:gridCol w="2291689"/>
                <a:gridCol w="5918492"/>
              </a:tblGrid>
              <a:tr h="425136">
                <a:tc>
                  <a:txBody>
                    <a:bodyPr/>
                    <a:lstStyle/>
                    <a:p>
                      <a:pPr algn="ctr" fontAlgn="ctr"/>
                      <a:r>
                        <a:rPr lang="zh-CN" altLang="en-US" sz="1200" u="none" strike="noStrike" dirty="0">
                          <a:solidFill>
                            <a:schemeClr val="accent2"/>
                          </a:solidFill>
                          <a:effectLst/>
                          <a:latin typeface="+mj-ea"/>
                          <a:ea typeface="+mj-ea"/>
                        </a:rPr>
                        <a:t>序号</a:t>
                      </a:r>
                      <a:endParaRPr lang="zh-CN" altLang="en-US" sz="1200" b="0" i="0" u="none" strike="noStrike" dirty="0">
                        <a:solidFill>
                          <a:schemeClr val="accent2"/>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c gridSpan="2">
                  <a:txBody>
                    <a:bodyPr/>
                    <a:lstStyle/>
                    <a:p>
                      <a:pPr algn="ctr" fontAlgn="ctr"/>
                      <a:r>
                        <a:rPr lang="zh-CN" altLang="en-US" sz="1200" u="none" strike="noStrike" dirty="0">
                          <a:solidFill>
                            <a:schemeClr val="accent2"/>
                          </a:solidFill>
                          <a:effectLst/>
                          <a:latin typeface="+mj-ea"/>
                          <a:ea typeface="+mj-ea"/>
                        </a:rPr>
                        <a:t>场合</a:t>
                      </a:r>
                      <a:endParaRPr lang="zh-CN" altLang="en-US" sz="1200" b="0" i="0" u="none" strike="noStrike" dirty="0">
                        <a:solidFill>
                          <a:schemeClr val="accent2"/>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c hMerge="1">
                  <a:txBody>
                    <a:bodyPr/>
                    <a:lstStyle/>
                    <a:p>
                      <a:endParaRPr lang="zh-CN"/>
                    </a:p>
                  </a:txBody>
                  <a:tcPr/>
                </a:tc>
                <a:tc>
                  <a:txBody>
                    <a:bodyPr/>
                    <a:lstStyle/>
                    <a:p>
                      <a:pPr algn="ctr" fontAlgn="ctr"/>
                      <a:r>
                        <a:rPr lang="zh-CN" altLang="en-US" sz="1200" u="none" strike="noStrike" dirty="0">
                          <a:solidFill>
                            <a:schemeClr val="accent2"/>
                          </a:solidFill>
                          <a:effectLst/>
                          <a:latin typeface="+mj-ea"/>
                          <a:ea typeface="+mj-ea"/>
                        </a:rPr>
                        <a:t>礼仪标准</a:t>
                      </a:r>
                      <a:endParaRPr lang="zh-CN" altLang="en-US" sz="1200" b="0" i="0" u="none" strike="noStrike" dirty="0">
                        <a:solidFill>
                          <a:schemeClr val="accent2"/>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r>
              <a:tr h="209154">
                <a:tc rowSpan="8">
                  <a:txBody>
                    <a:bodyPr/>
                    <a:lstStyle/>
                    <a:p>
                      <a:pPr algn="ctr" fontAlgn="ctr"/>
                      <a:r>
                        <a:rPr lang="en-US" altLang="zh-CN" sz="1200" u="none" strike="noStrike" dirty="0">
                          <a:solidFill>
                            <a:schemeClr val="accent1"/>
                          </a:solidFill>
                          <a:effectLst/>
                          <a:latin typeface="+mj-ea"/>
                          <a:ea typeface="+mj-ea"/>
                        </a:rPr>
                        <a:t>1</a:t>
                      </a:r>
                      <a:endParaRPr lang="en-US" altLang="zh-CN"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8">
                  <a:txBody>
                    <a:bodyPr/>
                    <a:lstStyle/>
                    <a:p>
                      <a:pPr algn="ctr" fontAlgn="ctr"/>
                      <a:r>
                        <a:rPr lang="zh-CN" altLang="en-US" sz="1200" u="none" strike="noStrike" dirty="0">
                          <a:solidFill>
                            <a:schemeClr val="accent1"/>
                          </a:solidFill>
                          <a:effectLst/>
                          <a:latin typeface="+mj-ea"/>
                          <a:ea typeface="+mj-ea"/>
                        </a:rPr>
                        <a:t>遇见客人</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在公司内遇到贵宾时</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停下问候“您好 ”， 行 </a:t>
                      </a:r>
                      <a:r>
                        <a:rPr lang="en-US" altLang="zh-CN" sz="1200" u="none" strike="noStrike">
                          <a:solidFill>
                            <a:schemeClr val="accent1"/>
                          </a:solidFill>
                          <a:effectLst/>
                          <a:latin typeface="+mj-ea"/>
                          <a:ea typeface="+mj-ea"/>
                        </a:rPr>
                        <a:t>15 </a:t>
                      </a:r>
                      <a:r>
                        <a:rPr lang="zh-CN" altLang="en-US" sz="1200" u="none" strike="noStrike">
                          <a:solidFill>
                            <a:schemeClr val="accent1"/>
                          </a:solidFill>
                          <a:effectLst/>
                          <a:latin typeface="+mj-ea"/>
                          <a:ea typeface="+mj-ea"/>
                        </a:rPr>
                        <a:t>度鞠躬礼，礼让贵宾先行</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在公司内遇到来宾时</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 ，行欠身礼，侧身而过</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贵宾在经过你工作岗位时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 ，行欠身礼，继续工作</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领导陪同贵宾到你处视察工作时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起立，问候“您好！ ”，行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在电梯口遇见贵宾、来宾时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 ，行欠身礼，行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度鞠躬礼，礼让贵宾、来宾先上</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在电梯内遇到贵宾</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 ，行欠身礼</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行走中遇到客人问询时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停下，说“您好！有什么可以帮到您吗？”或“您好，请问有什么事情？”等</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在座位上，遇到客人问询时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起立，说“您好，有什么可以帮到您的吗？”或“您好，请问有什么事情”等</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rowSpan="3">
                  <a:txBody>
                    <a:bodyPr/>
                    <a:lstStyle/>
                    <a:p>
                      <a:pPr algn="ctr" fontAlgn="ctr"/>
                      <a:r>
                        <a:rPr lang="en-US" altLang="zh-CN" sz="1200" u="none" strike="noStrike">
                          <a:solidFill>
                            <a:schemeClr val="accent1"/>
                          </a:solidFill>
                          <a:effectLst/>
                          <a:latin typeface="+mj-ea"/>
                          <a:ea typeface="+mj-ea"/>
                        </a:rPr>
                        <a:t>2</a:t>
                      </a:r>
                      <a:endParaRPr lang="en-US" altLang="zh-CN"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3">
                  <a:txBody>
                    <a:bodyPr/>
                    <a:lstStyle/>
                    <a:p>
                      <a:pPr algn="ctr" fontAlgn="ctr"/>
                      <a:r>
                        <a:rPr lang="zh-CN" altLang="en-US" sz="1200" u="none" strike="noStrike">
                          <a:solidFill>
                            <a:schemeClr val="accent1"/>
                          </a:solidFill>
                          <a:effectLst/>
                          <a:latin typeface="+mj-ea"/>
                          <a:ea typeface="+mj-ea"/>
                        </a:rPr>
                        <a:t>遇见同事</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每天同事间第一次见面</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问候“早上好”或“您好”</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与久未相见的同事相遇</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问候“您好”等</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经常见面的同事间相遇</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1999">
                <a:tc rowSpan="4">
                  <a:txBody>
                    <a:bodyPr/>
                    <a:lstStyle/>
                    <a:p>
                      <a:pPr algn="ctr" fontAlgn="ctr"/>
                      <a:r>
                        <a:rPr lang="en-US" altLang="zh-CN" sz="1200" u="none" strike="noStrike">
                          <a:solidFill>
                            <a:schemeClr val="accent1"/>
                          </a:solidFill>
                          <a:effectLst/>
                          <a:latin typeface="+mj-ea"/>
                          <a:ea typeface="+mj-ea"/>
                        </a:rPr>
                        <a:t>3</a:t>
                      </a:r>
                      <a:endParaRPr lang="en-US" altLang="zh-CN"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4">
                  <a:txBody>
                    <a:bodyPr/>
                    <a:lstStyle/>
                    <a:p>
                      <a:pPr algn="ctr" fontAlgn="ctr"/>
                      <a:r>
                        <a:rPr lang="zh-CN" altLang="en-US" sz="1200" u="none" strike="noStrike">
                          <a:solidFill>
                            <a:schemeClr val="accent1"/>
                          </a:solidFill>
                          <a:effectLst/>
                          <a:latin typeface="+mj-ea"/>
                          <a:ea typeface="+mj-ea"/>
                        </a:rPr>
                        <a:t>遇见领导</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到领导办公室请示工作</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先敲门，听到回应后，进门，行 </a:t>
                      </a:r>
                      <a:r>
                        <a:rPr lang="en-US" altLang="zh-CN" sz="1200" u="none" strike="noStrike" dirty="0">
                          <a:solidFill>
                            <a:schemeClr val="accent1"/>
                          </a:solidFill>
                          <a:effectLst/>
                          <a:latin typeface="+mj-ea"/>
                          <a:ea typeface="+mj-ea"/>
                        </a:rPr>
                        <a:t>30 </a:t>
                      </a:r>
                      <a:r>
                        <a:rPr lang="zh-CN" altLang="en-US" sz="1200" u="none" strike="noStrike" dirty="0">
                          <a:solidFill>
                            <a:schemeClr val="accent1"/>
                          </a:solidFill>
                          <a:effectLst/>
                          <a:latin typeface="+mj-ea"/>
                          <a:ea typeface="+mj-ea"/>
                        </a:rPr>
                        <a:t>度鞠躬礼，领导回欠身礼，离开领导办公室时行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度鞠躬礼后，面向领导轻轻关门。</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在公司内遇到高层领导  </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问候“您好”，行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54">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领导到你办公处检查工作</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起立，问候“您好！” ，行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423545">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领导经过你的工作岗位时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问候“您好！ ”，行欠身礼，继续工作</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1999">
                <a:tc rowSpan="4">
                  <a:txBody>
                    <a:bodyPr/>
                    <a:lstStyle/>
                    <a:p>
                      <a:pPr algn="ctr" fontAlgn="ctr"/>
                      <a:r>
                        <a:rPr lang="en-US" altLang="zh-CN" sz="1200" u="none" strike="noStrike">
                          <a:solidFill>
                            <a:schemeClr val="accent1"/>
                          </a:solidFill>
                          <a:effectLst/>
                          <a:latin typeface="+mj-ea"/>
                          <a:ea typeface="+mj-ea"/>
                        </a:rPr>
                        <a:t>4</a:t>
                      </a:r>
                      <a:endParaRPr lang="en-US" altLang="zh-CN"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4">
                  <a:txBody>
                    <a:bodyPr/>
                    <a:lstStyle/>
                    <a:p>
                      <a:pPr algn="ctr" fontAlgn="ctr"/>
                      <a:r>
                        <a:rPr lang="zh-CN" altLang="en-US" sz="1200" u="none" strike="noStrike">
                          <a:solidFill>
                            <a:schemeClr val="accent1"/>
                          </a:solidFill>
                          <a:effectLst/>
                          <a:latin typeface="+mj-ea"/>
                          <a:ea typeface="+mj-ea"/>
                        </a:rPr>
                        <a:t>遇见大型会议</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如系统会、 表彰大会、 总结大会、 培训授课等</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领导</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会议前</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会议最高领导到达会场时，全体参会人员起立，鼓掌欢迎，领导向参会人员行</a:t>
                      </a:r>
                      <a:r>
                        <a:rPr lang="en-US" altLang="zh-CN" sz="1200" u="none" strike="noStrike" dirty="0">
                          <a:solidFill>
                            <a:schemeClr val="accent1"/>
                          </a:solidFill>
                          <a:effectLst/>
                          <a:latin typeface="+mj-ea"/>
                          <a:ea typeface="+mj-ea"/>
                        </a:rPr>
                        <a:t>15</a:t>
                      </a:r>
                      <a:r>
                        <a:rPr lang="zh-CN" altLang="en-US" sz="1200" u="none" strike="noStrike" dirty="0">
                          <a:solidFill>
                            <a:schemeClr val="accent1"/>
                          </a:solidFill>
                          <a:effectLst/>
                          <a:latin typeface="+mj-ea"/>
                          <a:ea typeface="+mj-ea"/>
                        </a:rPr>
                        <a:t>度鞠躬礼后，参会人员集体回</a:t>
                      </a:r>
                      <a:r>
                        <a:rPr lang="en-US" altLang="zh-CN" sz="1200" u="none" strike="noStrike" dirty="0">
                          <a:solidFill>
                            <a:schemeClr val="accent1"/>
                          </a:solidFill>
                          <a:effectLst/>
                          <a:latin typeface="+mj-ea"/>
                          <a:ea typeface="+mj-ea"/>
                        </a:rPr>
                        <a:t>15</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1999">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上台演讲前、演讲后</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度鞠躬礼，参会人员鼓掌表示欢迎，感谢</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1999">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领奖、受奖时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领奖者向授奖者行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度鞠躬礼后，再接受奖品</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1999">
                <a:tc vMerge="1">
                  <a:txBody>
                    <a:bodyPr/>
                    <a:lstStyle/>
                    <a:p>
                      <a:endParaRPr lang="zh-CN"/>
                    </a:p>
                  </a:txBody>
                  <a:tcPr/>
                </a:tc>
                <a:tc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散会时</a:t>
                      </a:r>
                      <a:endParaRPr lang="zh-CN" altLang="en-US" sz="1200" b="0" i="0" u="none" strike="noStrike">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会议主持人宣布散会后，向全体人员行</a:t>
                      </a:r>
                      <a:r>
                        <a:rPr lang="en-US" altLang="zh-CN" sz="1200" u="none" strike="noStrike" dirty="0">
                          <a:solidFill>
                            <a:schemeClr val="accent1"/>
                          </a:solidFill>
                          <a:effectLst/>
                          <a:latin typeface="+mj-ea"/>
                          <a:ea typeface="+mj-ea"/>
                        </a:rPr>
                        <a:t>15</a:t>
                      </a:r>
                      <a:r>
                        <a:rPr lang="zh-CN" altLang="en-US" sz="1200" u="none" strike="noStrike" dirty="0">
                          <a:solidFill>
                            <a:schemeClr val="accent1"/>
                          </a:solidFill>
                          <a:effectLst/>
                          <a:latin typeface="+mj-ea"/>
                          <a:ea typeface="+mj-ea"/>
                        </a:rPr>
                        <a:t>度鞠躬礼，全体人员起立加</a:t>
                      </a:r>
                      <a:r>
                        <a:rPr lang="en-US" altLang="zh-CN" sz="1200" u="none" strike="noStrike" dirty="0">
                          <a:solidFill>
                            <a:schemeClr val="accent1"/>
                          </a:solidFill>
                          <a:effectLst/>
                          <a:latin typeface="+mj-ea"/>
                          <a:ea typeface="+mj-ea"/>
                        </a:rPr>
                        <a:t>15</a:t>
                      </a:r>
                      <a:r>
                        <a:rPr lang="zh-CN" altLang="en-US" sz="1200" u="none" strike="noStrike" dirty="0">
                          <a:solidFill>
                            <a:schemeClr val="accent1"/>
                          </a:solidFill>
                          <a:effectLst/>
                          <a:latin typeface="+mj-ea"/>
                          <a:ea typeface="+mj-ea"/>
                        </a:rPr>
                        <a:t>度鞠躬礼，鼓掌。</a:t>
                      </a:r>
                      <a:endParaRPr lang="zh-CN" altLang="en-US" sz="1200" b="0" i="0" u="none" strike="noStrike" dirty="0">
                        <a:solidFill>
                          <a:schemeClr val="accent1"/>
                        </a:solidFill>
                        <a:effectLst/>
                        <a:latin typeface="+mj-ea"/>
                        <a:ea typeface="+mj-ea"/>
                      </a:endParaRPr>
                    </a:p>
                  </a:txBody>
                  <a:tcPr marL="26313" marR="26313" marT="13154" marB="13154"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bl>
          </a:graphicData>
        </a:graphic>
      </p:graphicFrame>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3.3 </a:t>
            </a:r>
            <a:r>
              <a:rPr lang="zh-CN" altLang="en-US" sz="2800" b="1" dirty="0">
                <a:latin typeface="微软雅黑" panose="020B0503020204020204" pitchFamily="34" charset="-122"/>
              </a:rPr>
              <a:t>社交礼仪</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985838" y="931863"/>
          <a:ext cx="9866312" cy="5175492"/>
        </p:xfrm>
        <a:graphic>
          <a:graphicData uri="http://schemas.openxmlformats.org/drawingml/2006/table">
            <a:tbl>
              <a:tblPr>
                <a:tableStyleId>{5C22544A-7EE6-4342-B048-85BDC9FD1C3A}</a:tableStyleId>
              </a:tblPr>
              <a:tblGrid>
                <a:gridCol w="412800"/>
                <a:gridCol w="493258"/>
                <a:gridCol w="679601"/>
                <a:gridCol w="1728136"/>
                <a:gridCol w="6552517"/>
              </a:tblGrid>
              <a:tr h="409129">
                <a:tc>
                  <a:txBody>
                    <a:bodyPr/>
                    <a:lstStyle/>
                    <a:p>
                      <a:pPr algn="ctr" fontAlgn="ctr"/>
                      <a:r>
                        <a:rPr lang="zh-CN" altLang="en-US" sz="1400" u="none" strike="noStrike" dirty="0">
                          <a:solidFill>
                            <a:schemeClr val="accent2"/>
                          </a:solidFill>
                          <a:effectLst/>
                          <a:latin typeface="+mj-ea"/>
                          <a:ea typeface="+mj-ea"/>
                        </a:rPr>
                        <a:t>序号</a:t>
                      </a:r>
                      <a:endParaRPr lang="zh-CN" altLang="en-US" sz="1400" b="0" i="0" u="none" strike="noStrike" dirty="0">
                        <a:solidFill>
                          <a:schemeClr val="accent2"/>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c gridSpan="3">
                  <a:txBody>
                    <a:bodyPr/>
                    <a:lstStyle/>
                    <a:p>
                      <a:pPr algn="ctr" fontAlgn="ctr"/>
                      <a:r>
                        <a:rPr lang="zh-CN" altLang="en-US" sz="1400" u="none" strike="noStrike" dirty="0">
                          <a:solidFill>
                            <a:schemeClr val="accent2"/>
                          </a:solidFill>
                          <a:effectLst/>
                          <a:latin typeface="+mj-ea"/>
                          <a:ea typeface="+mj-ea"/>
                        </a:rPr>
                        <a:t>场合</a:t>
                      </a:r>
                      <a:endParaRPr lang="zh-CN" altLang="en-US" sz="1400" b="0" i="0" u="none" strike="noStrike" dirty="0">
                        <a:solidFill>
                          <a:schemeClr val="accent2"/>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c hMerge="1">
                  <a:txBody>
                    <a:bodyPr/>
                    <a:lstStyle/>
                    <a:p>
                      <a:endParaRPr lang="zh-CN"/>
                    </a:p>
                  </a:txBody>
                  <a:tcPr/>
                </a:tc>
                <a:tc hMerge="1">
                  <a:txBody>
                    <a:bodyPr/>
                    <a:lstStyle/>
                    <a:p>
                      <a:endParaRPr lang="zh-CN"/>
                    </a:p>
                  </a:txBody>
                  <a:tcPr/>
                </a:tc>
                <a:tc>
                  <a:txBody>
                    <a:bodyPr/>
                    <a:lstStyle/>
                    <a:p>
                      <a:pPr algn="ctr" fontAlgn="ctr"/>
                      <a:r>
                        <a:rPr lang="zh-CN" altLang="en-US" sz="1400" u="none" strike="noStrike" dirty="0">
                          <a:solidFill>
                            <a:schemeClr val="accent2"/>
                          </a:solidFill>
                          <a:effectLst/>
                          <a:latin typeface="+mj-ea"/>
                          <a:ea typeface="+mj-ea"/>
                        </a:rPr>
                        <a:t>礼仪标准</a:t>
                      </a:r>
                      <a:endParaRPr lang="zh-CN" altLang="en-US" sz="1400" b="0" i="0" u="none" strike="noStrike" dirty="0">
                        <a:solidFill>
                          <a:schemeClr val="accent2"/>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tr>
              <a:tr h="392051">
                <a:tc rowSpan="3">
                  <a:txBody>
                    <a:bodyPr/>
                    <a:lstStyle/>
                    <a:p>
                      <a:pPr algn="ctr" fontAlgn="ctr"/>
                      <a:r>
                        <a:rPr lang="en-US" altLang="zh-CN" sz="1200" u="none" strike="noStrike" dirty="0">
                          <a:solidFill>
                            <a:schemeClr val="accent1"/>
                          </a:solidFill>
                          <a:effectLst/>
                          <a:latin typeface="+mj-ea"/>
                          <a:ea typeface="+mj-ea"/>
                        </a:rPr>
                        <a:t>5</a:t>
                      </a:r>
                      <a:endParaRPr lang="en-US" altLang="zh-CN"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3" gridSpan="2">
                  <a:txBody>
                    <a:bodyPr/>
                    <a:lstStyle/>
                    <a:p>
                      <a:pPr algn="ctr" fontAlgn="ctr"/>
                      <a:r>
                        <a:rPr lang="zh-CN" altLang="en-US" sz="1200" u="none" strike="noStrike" dirty="0">
                          <a:solidFill>
                            <a:schemeClr val="accent1"/>
                          </a:solidFill>
                          <a:effectLst/>
                          <a:latin typeface="+mj-ea"/>
                          <a:ea typeface="+mj-ea"/>
                        </a:rPr>
                        <a:t>小型会议（如司务会、联席会、圆桌会议、例会等）</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3" h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开会前</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会议最高领导到来时，全体参会人员起立，领导向参会人员行 </a:t>
                      </a:r>
                      <a:r>
                        <a:rPr lang="en-US" altLang="zh-CN" sz="1200" u="none" strike="noStrike">
                          <a:solidFill>
                            <a:schemeClr val="accent1"/>
                          </a:solidFill>
                          <a:effectLst/>
                          <a:latin typeface="+mj-ea"/>
                          <a:ea typeface="+mj-ea"/>
                        </a:rPr>
                        <a:t>15 </a:t>
                      </a:r>
                      <a:r>
                        <a:rPr lang="zh-CN" altLang="en-US" sz="1200" u="none" strike="noStrike">
                          <a:solidFill>
                            <a:schemeClr val="accent1"/>
                          </a:solidFill>
                          <a:effectLst/>
                          <a:latin typeface="+mj-ea"/>
                          <a:ea typeface="+mj-ea"/>
                        </a:rPr>
                        <a:t>度鞠躬礼，参会人员全体回</a:t>
                      </a:r>
                      <a:r>
                        <a:rPr lang="en-US" altLang="zh-CN" sz="1200" u="none" strike="noStrike">
                          <a:solidFill>
                            <a:schemeClr val="accent1"/>
                          </a:solidFill>
                          <a:effectLst/>
                          <a:latin typeface="+mj-ea"/>
                          <a:ea typeface="+mj-ea"/>
                        </a:rPr>
                        <a:t>15</a:t>
                      </a:r>
                      <a:r>
                        <a:rPr lang="zh-CN" altLang="en-US" sz="1200" u="none" strike="noStrike">
                          <a:solidFill>
                            <a:schemeClr val="accent1"/>
                          </a:solidFill>
                          <a:effectLst/>
                          <a:latin typeface="+mj-ea"/>
                          <a:ea typeface="+mj-ea"/>
                        </a:rPr>
                        <a:t>度鞠躬礼</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待最高领导入座后就座</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vMerge="1">
                  <a:txBody>
                    <a:bodyPr/>
                    <a:lstStyle/>
                    <a:p>
                      <a:endParaRPr lang="zh-CN"/>
                    </a:p>
                  </a:txBody>
                  <a:tcPr/>
                </a:tc>
                <a:tc gridSpan="2" vMerge="1">
                  <a:txBody>
                    <a:bodyPr/>
                    <a:lstStyle/>
                    <a:p>
                      <a:endParaRPr lang="zh-CN"/>
                    </a:p>
                  </a:txBody>
                  <a:tcPr/>
                </a:tc>
                <a:tc hMerge="1"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会议中</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参会迟到者，向会议主持人行 </a:t>
                      </a:r>
                      <a:r>
                        <a:rPr lang="en-US" altLang="zh-CN" sz="1200" u="none" strike="noStrike">
                          <a:solidFill>
                            <a:schemeClr val="accent1"/>
                          </a:solidFill>
                          <a:effectLst/>
                          <a:latin typeface="+mj-ea"/>
                          <a:ea typeface="+mj-ea"/>
                        </a:rPr>
                        <a:t>15 </a:t>
                      </a:r>
                      <a:r>
                        <a:rPr lang="zh-CN" altLang="en-US" sz="1200" u="none" strike="noStrike">
                          <a:solidFill>
                            <a:schemeClr val="accent1"/>
                          </a:solidFill>
                          <a:effectLst/>
                          <a:latin typeface="+mj-ea"/>
                          <a:ea typeface="+mj-ea"/>
                        </a:rPr>
                        <a:t>度鞠躬礼， “对不起，因</a:t>
                      </a:r>
                      <a:r>
                        <a:rPr lang="en-US" altLang="zh-CN" sz="1200" u="none" strike="noStrike">
                          <a:solidFill>
                            <a:schemeClr val="accent1"/>
                          </a:solidFill>
                          <a:effectLst/>
                          <a:latin typeface="+mj-ea"/>
                          <a:ea typeface="+mj-ea"/>
                        </a:rPr>
                        <a:t>XX</a:t>
                      </a:r>
                      <a:r>
                        <a:rPr lang="zh-CN" altLang="en-US" sz="1200" u="none" strike="noStrike">
                          <a:solidFill>
                            <a:schemeClr val="accent1"/>
                          </a:solidFill>
                          <a:effectLst/>
                          <a:latin typeface="+mj-ea"/>
                          <a:ea typeface="+mj-ea"/>
                        </a:rPr>
                        <a:t>事来晚了” 。有事要离开时，应向会议主持人说“对不起，我有 </a:t>
                      </a:r>
                      <a:r>
                        <a:rPr lang="en-US" altLang="zh-CN" sz="1200" u="none" strike="noStrike">
                          <a:solidFill>
                            <a:schemeClr val="accent1"/>
                          </a:solidFill>
                          <a:effectLst/>
                          <a:latin typeface="+mj-ea"/>
                          <a:ea typeface="+mj-ea"/>
                        </a:rPr>
                        <a:t>XX </a:t>
                      </a:r>
                      <a:r>
                        <a:rPr lang="zh-CN" altLang="en-US" sz="1200" u="none" strike="noStrike">
                          <a:solidFill>
                            <a:schemeClr val="accent1"/>
                          </a:solidFill>
                          <a:effectLst/>
                          <a:latin typeface="+mj-ea"/>
                          <a:ea typeface="+mj-ea"/>
                        </a:rPr>
                        <a:t>事先走了”然后向全体参会人员行</a:t>
                      </a:r>
                      <a:r>
                        <a:rPr lang="en-US" altLang="zh-CN" sz="1200" u="none" strike="noStrike">
                          <a:solidFill>
                            <a:schemeClr val="accent1"/>
                          </a:solidFill>
                          <a:effectLst/>
                          <a:latin typeface="+mj-ea"/>
                          <a:ea typeface="+mj-ea"/>
                        </a:rPr>
                        <a:t>15</a:t>
                      </a:r>
                      <a:r>
                        <a:rPr lang="zh-CN" altLang="en-US" sz="1200" u="none" strike="noStrike">
                          <a:solidFill>
                            <a:schemeClr val="accent1"/>
                          </a:solidFill>
                          <a:effectLst/>
                          <a:latin typeface="+mj-ea"/>
                          <a:ea typeface="+mj-ea"/>
                        </a:rPr>
                        <a:t>度鞠躬礼。</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vMerge="1">
                  <a:txBody>
                    <a:bodyPr/>
                    <a:lstStyle/>
                    <a:p>
                      <a:endParaRPr lang="zh-CN"/>
                    </a:p>
                  </a:txBody>
                  <a:tcPr/>
                </a:tc>
                <a:tc gridSpan="2" vMerge="1">
                  <a:txBody>
                    <a:bodyPr/>
                    <a:lstStyle/>
                    <a:p>
                      <a:endParaRPr lang="zh-CN"/>
                    </a:p>
                  </a:txBody>
                  <a:tcPr/>
                </a:tc>
                <a:tc hMerge="1" v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会议结束时</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会议主持人或会议最高领导宣布会议结束，向参会人员行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度鞠躬礼，参会人员起立，向领导回 </a:t>
                      </a:r>
                      <a:r>
                        <a:rPr lang="en-US" altLang="zh-CN" sz="1200" u="none" strike="noStrike" dirty="0">
                          <a:solidFill>
                            <a:schemeClr val="accent1"/>
                          </a:solidFill>
                          <a:effectLst/>
                          <a:latin typeface="+mj-ea"/>
                          <a:ea typeface="+mj-ea"/>
                        </a:rPr>
                        <a:t>15 </a:t>
                      </a:r>
                      <a:r>
                        <a:rPr lang="zh-CN" altLang="en-US" sz="1200" u="none" strike="noStrike" dirty="0">
                          <a:solidFill>
                            <a:schemeClr val="accent1"/>
                          </a:solidFill>
                          <a:effectLst/>
                          <a:latin typeface="+mj-ea"/>
                          <a:ea typeface="+mj-ea"/>
                        </a:rPr>
                        <a:t>度鞠躬礼，待最高领导离场后，散会</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rowSpan="5">
                  <a:txBody>
                    <a:bodyPr/>
                    <a:lstStyle/>
                    <a:p>
                      <a:pPr algn="ctr" fontAlgn="ctr"/>
                      <a:r>
                        <a:rPr lang="en-US" altLang="zh-CN" sz="1200" u="none" strike="noStrike">
                          <a:solidFill>
                            <a:schemeClr val="accent1"/>
                          </a:solidFill>
                          <a:effectLst/>
                          <a:latin typeface="+mj-ea"/>
                          <a:ea typeface="+mj-ea"/>
                        </a:rPr>
                        <a:t>6</a:t>
                      </a:r>
                      <a:endParaRPr lang="en-US" altLang="zh-CN"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5">
                  <a:txBody>
                    <a:bodyPr/>
                    <a:lstStyle/>
                    <a:p>
                      <a:pPr algn="ctr" fontAlgn="ctr"/>
                      <a:r>
                        <a:rPr lang="zh-CN" altLang="en-US" sz="1200" u="none" strike="noStrike">
                          <a:solidFill>
                            <a:schemeClr val="accent1"/>
                          </a:solidFill>
                          <a:effectLst/>
                          <a:latin typeface="+mj-ea"/>
                          <a:ea typeface="+mj-ea"/>
                        </a:rPr>
                        <a:t>迎接客人</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gridSpan="2">
                  <a:txBody>
                    <a:bodyPr/>
                    <a:lstStyle/>
                    <a:p>
                      <a:pPr algn="l" fontAlgn="ctr"/>
                      <a:r>
                        <a:rPr lang="zh-CN" altLang="en-US" sz="1200" u="none" strike="noStrike" dirty="0">
                          <a:solidFill>
                            <a:schemeClr val="accent1"/>
                          </a:solidFill>
                          <a:effectLst/>
                          <a:latin typeface="+mj-ea"/>
                          <a:ea typeface="+mj-ea"/>
                        </a:rPr>
                        <a:t>迎接客人时（公司大门口、电梯口、机场等）</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问侯</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您好</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或</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欢迎光临</a:t>
                      </a:r>
                      <a:r>
                        <a:rPr lang="en-US" altLang="zh-CN" sz="1200" u="none" strike="noStrike">
                          <a:solidFill>
                            <a:schemeClr val="accent1"/>
                          </a:solidFill>
                          <a:effectLst/>
                          <a:latin typeface="+mj-ea"/>
                          <a:ea typeface="+mj-ea"/>
                        </a:rPr>
                        <a:t>"</a:t>
                      </a:r>
                      <a:r>
                        <a:rPr lang="zh-CN" altLang="en-US" sz="1200" u="none" strike="noStrike">
                          <a:solidFill>
                            <a:schemeClr val="accent1"/>
                          </a:solidFill>
                          <a:effectLst/>
                          <a:latin typeface="+mj-ea"/>
                          <a:ea typeface="+mj-ea"/>
                        </a:rPr>
                        <a:t>等，行</a:t>
                      </a:r>
                      <a:r>
                        <a:rPr lang="en-US" altLang="zh-CN" sz="1200" u="none" strike="noStrike">
                          <a:solidFill>
                            <a:schemeClr val="accent1"/>
                          </a:solidFill>
                          <a:effectLst/>
                          <a:latin typeface="+mj-ea"/>
                          <a:ea typeface="+mj-ea"/>
                        </a:rPr>
                        <a:t>30</a:t>
                      </a:r>
                      <a:r>
                        <a:rPr lang="zh-CN" altLang="en-US" sz="1200" u="none" strike="noStrike">
                          <a:solidFill>
                            <a:schemeClr val="accent1"/>
                          </a:solidFill>
                          <a:effectLst/>
                          <a:latin typeface="+mj-ea"/>
                          <a:ea typeface="+mj-ea"/>
                        </a:rPr>
                        <a:t>度鞠躬礼</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82">
                <a:tc vMerge="1">
                  <a:txBody>
                    <a:bodyPr/>
                    <a:lstStyle/>
                    <a:p>
                      <a:endParaRPr lang="zh-CN"/>
                    </a:p>
                  </a:txBody>
                  <a:tcPr/>
                </a:tc>
                <a:tc vMerge="1">
                  <a:txBody>
                    <a:bodyPr/>
                    <a:lstStyle/>
                    <a:p>
                      <a:endParaRPr lang="zh-CN"/>
                    </a:p>
                  </a:txBody>
                  <a:tcPr/>
                </a:tc>
                <a:tc gridSpan="2">
                  <a:txBody>
                    <a:bodyPr/>
                    <a:lstStyle/>
                    <a:p>
                      <a:pPr algn="l" fontAlgn="ctr"/>
                      <a:r>
                        <a:rPr lang="zh-CN" altLang="en-US" sz="1200" u="none" strike="noStrike">
                          <a:solidFill>
                            <a:schemeClr val="accent1"/>
                          </a:solidFill>
                          <a:effectLst/>
                          <a:latin typeface="+mj-ea"/>
                          <a:ea typeface="+mj-ea"/>
                        </a:rPr>
                        <a:t>在自我介绍或交换名片时</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度鞠躬礼，双手递上名片，同时说“我是</a:t>
                      </a:r>
                      <a:r>
                        <a:rPr lang="en-US" altLang="zh-CN" sz="1200" u="none" strike="noStrike" dirty="0">
                          <a:solidFill>
                            <a:schemeClr val="accent1"/>
                          </a:solidFill>
                          <a:effectLst/>
                          <a:latin typeface="+mj-ea"/>
                          <a:ea typeface="+mj-ea"/>
                        </a:rPr>
                        <a:t>XXX</a:t>
                      </a:r>
                      <a:r>
                        <a:rPr lang="zh-CN" altLang="en-US" sz="1200" u="none" strike="noStrike" dirty="0">
                          <a:solidFill>
                            <a:schemeClr val="accent1"/>
                          </a:solidFill>
                          <a:effectLst/>
                          <a:latin typeface="+mj-ea"/>
                          <a:ea typeface="+mj-ea"/>
                        </a:rPr>
                        <a:t>，请多关照”等</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vMerge="1">
                  <a:txBody>
                    <a:bodyPr/>
                    <a:lstStyle/>
                    <a:p>
                      <a:endParaRPr lang="zh-CN"/>
                    </a:p>
                  </a:txBody>
                  <a:tcPr/>
                </a:tc>
                <a:tc vMerge="1">
                  <a:txBody>
                    <a:bodyPr/>
                    <a:lstStyle/>
                    <a:p>
                      <a:endParaRPr lang="zh-CN"/>
                    </a:p>
                  </a:txBody>
                  <a:tcPr/>
                </a:tc>
                <a:tc gridSpan="2">
                  <a:txBody>
                    <a:bodyPr/>
                    <a:lstStyle/>
                    <a:p>
                      <a:pPr algn="l" fontAlgn="t"/>
                      <a:r>
                        <a:rPr lang="zh-CN" altLang="en-US" sz="1200" u="none" strike="noStrike">
                          <a:solidFill>
                            <a:schemeClr val="accent1"/>
                          </a:solidFill>
                          <a:effectLst/>
                          <a:latin typeface="+mj-ea"/>
                          <a:ea typeface="+mj-ea"/>
                        </a:rPr>
                        <a:t>在会客室迎接客人</a:t>
                      </a:r>
                      <a:endParaRPr lang="zh-CN" altLang="en-US" sz="1200" b="0" i="0" u="none" strike="noStrike">
                        <a:solidFill>
                          <a:schemeClr val="accent1"/>
                        </a:solidFill>
                        <a:effectLst/>
                        <a:latin typeface="+mj-ea"/>
                        <a:ea typeface="+mj-ea"/>
                      </a:endParaRPr>
                    </a:p>
                  </a:txBody>
                  <a:tcPr marL="26313" marR="26313" marT="13156" marB="13156">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起立，问侯“您好”或“欢迎光临”、</a:t>
                      </a:r>
                      <a:r>
                        <a:rPr lang="en-US" altLang="zh-CN" sz="1200" u="none" strike="noStrike" dirty="0">
                          <a:solidFill>
                            <a:schemeClr val="accent1"/>
                          </a:solidFill>
                          <a:effectLst/>
                          <a:latin typeface="+mj-ea"/>
                          <a:ea typeface="+mj-ea"/>
                        </a:rPr>
                        <a:t>"</a:t>
                      </a:r>
                      <a:r>
                        <a:rPr lang="zh-CN" altLang="en-US" sz="1200" u="none" strike="noStrike" dirty="0">
                          <a:solidFill>
                            <a:schemeClr val="accent1"/>
                          </a:solidFill>
                          <a:effectLst/>
                          <a:latin typeface="+mj-ea"/>
                          <a:ea typeface="+mj-ea"/>
                        </a:rPr>
                        <a:t>很高兴见到您“等，行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度鞠躬礼，并做手势，同时“请坐”，待客人入座后应座。</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82">
                <a:tc vMerge="1">
                  <a:txBody>
                    <a:bodyPr/>
                    <a:lstStyle/>
                    <a:p>
                      <a:endParaRPr lang="zh-CN"/>
                    </a:p>
                  </a:txBody>
                  <a:tcPr/>
                </a:tc>
                <a:tc vMerge="1">
                  <a:txBody>
                    <a:bodyPr/>
                    <a:lstStyle/>
                    <a:p>
                      <a:endParaRPr lang="zh-CN"/>
                    </a:p>
                  </a:txBody>
                  <a:tcPr/>
                </a:tc>
                <a:tc gridSpan="2">
                  <a:txBody>
                    <a:bodyPr/>
                    <a:lstStyle/>
                    <a:p>
                      <a:pPr algn="l" fontAlgn="t"/>
                      <a:r>
                        <a:rPr lang="zh-CN" altLang="en-US" sz="1200" u="none" strike="noStrike">
                          <a:solidFill>
                            <a:schemeClr val="accent1"/>
                          </a:solidFill>
                          <a:effectLst/>
                          <a:latin typeface="+mj-ea"/>
                          <a:ea typeface="+mj-ea"/>
                        </a:rPr>
                        <a:t>请客人用茶时</a:t>
                      </a:r>
                      <a:endParaRPr lang="zh-CN" altLang="en-US" sz="1200" b="0" i="0" u="none" strike="noStrike">
                        <a:solidFill>
                          <a:schemeClr val="accent1"/>
                        </a:solidFill>
                        <a:effectLst/>
                        <a:latin typeface="+mj-ea"/>
                        <a:ea typeface="+mj-ea"/>
                      </a:endParaRPr>
                    </a:p>
                  </a:txBody>
                  <a:tcPr marL="26313" marR="26313" marT="13156" marB="13156">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欠身，做手势，同时说“请用茶”</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18067">
                <a:tc vMerge="1">
                  <a:txBody>
                    <a:bodyPr/>
                    <a:lstStyle/>
                    <a:p>
                      <a:endParaRPr lang="zh-CN"/>
                    </a:p>
                  </a:txBody>
                  <a:tcPr/>
                </a:tc>
                <a:tc vMerge="1">
                  <a:txBody>
                    <a:bodyPr/>
                    <a:lstStyle/>
                    <a:p>
                      <a:endParaRPr lang="zh-CN"/>
                    </a:p>
                  </a:txBody>
                  <a:tcPr/>
                </a:tc>
                <a:tc gridSpan="2">
                  <a:txBody>
                    <a:bodyPr/>
                    <a:lstStyle/>
                    <a:p>
                      <a:pPr algn="l" fontAlgn="ctr"/>
                      <a:r>
                        <a:rPr lang="zh-CN" altLang="en-US" sz="1200" u="none" strike="noStrike">
                          <a:solidFill>
                            <a:schemeClr val="accent1"/>
                          </a:solidFill>
                          <a:effectLst/>
                          <a:latin typeface="+mj-ea"/>
                          <a:ea typeface="+mj-ea"/>
                        </a:rPr>
                        <a:t>欢送客人</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xBody>
                    <a:bodyPr/>
                    <a:lstStyle/>
                    <a:p>
                      <a:endParaRPr lang="zh-CN"/>
                    </a:p>
                  </a:txBody>
                  <a:tcPr/>
                </a:tc>
                <a:tc>
                  <a:txBody>
                    <a:bodyPr/>
                    <a:lstStyle/>
                    <a:p>
                      <a:pPr algn="l" fontAlgn="ctr"/>
                      <a:r>
                        <a:rPr lang="zh-CN" altLang="en-US" sz="1200" u="none" strike="noStrike" dirty="0">
                          <a:solidFill>
                            <a:schemeClr val="accent1"/>
                          </a:solidFill>
                          <a:effectLst/>
                          <a:latin typeface="+mj-ea"/>
                          <a:ea typeface="+mj-ea"/>
                        </a:rPr>
                        <a:t>说“再见”或“欢迎下次再来”等，同时，行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度鞠躬礼。目送客人离开远去后返回。</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a:txBody>
                    <a:bodyPr/>
                    <a:lstStyle/>
                    <a:p>
                      <a:pPr algn="ctr" fontAlgn="ctr"/>
                      <a:r>
                        <a:rPr lang="en-US" altLang="zh-CN" sz="1200" u="none" strike="noStrike">
                          <a:solidFill>
                            <a:schemeClr val="accent1"/>
                          </a:solidFill>
                          <a:effectLst/>
                          <a:latin typeface="+mj-ea"/>
                          <a:ea typeface="+mj-ea"/>
                        </a:rPr>
                        <a:t>7</a:t>
                      </a:r>
                      <a:endParaRPr lang="en-US" altLang="zh-CN"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感谢</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接受对方帮助，表示感谢</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说“谢谢”，行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a:txBody>
                    <a:bodyPr/>
                    <a:lstStyle/>
                    <a:p>
                      <a:pPr algn="ctr" fontAlgn="ctr"/>
                      <a:r>
                        <a:rPr lang="en-US" altLang="zh-CN" sz="1200" u="none" strike="noStrike">
                          <a:solidFill>
                            <a:schemeClr val="accent1"/>
                          </a:solidFill>
                          <a:effectLst/>
                          <a:latin typeface="+mj-ea"/>
                          <a:ea typeface="+mj-ea"/>
                        </a:rPr>
                        <a:t>8</a:t>
                      </a:r>
                      <a:endParaRPr lang="en-US" altLang="zh-CN"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致歉</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给对方造成不便或让对方久等</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说“对不起”，行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a:txBody>
                    <a:bodyPr/>
                    <a:lstStyle/>
                    <a:p>
                      <a:pPr algn="ctr" fontAlgn="ctr"/>
                      <a:r>
                        <a:rPr lang="en-US" altLang="zh-CN" sz="1200" u="none" strike="noStrike">
                          <a:solidFill>
                            <a:schemeClr val="accent1"/>
                          </a:solidFill>
                          <a:effectLst/>
                          <a:latin typeface="+mj-ea"/>
                          <a:ea typeface="+mj-ea"/>
                        </a:rPr>
                        <a:t>9</a:t>
                      </a:r>
                      <a:endParaRPr lang="en-US" altLang="zh-CN"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慰问请求</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a:solidFill>
                            <a:schemeClr val="accent1"/>
                          </a:solidFill>
                          <a:effectLst/>
                          <a:latin typeface="+mj-ea"/>
                          <a:ea typeface="+mj-ea"/>
                        </a:rPr>
                        <a:t>向他人表示慰问或请求帮助时</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rowSpan="3">
                  <a:txBody>
                    <a:bodyPr/>
                    <a:lstStyle/>
                    <a:p>
                      <a:pPr algn="ctr" fontAlgn="ctr"/>
                      <a:r>
                        <a:rPr lang="en-US" altLang="zh-CN" sz="1200" u="none" strike="noStrike">
                          <a:solidFill>
                            <a:schemeClr val="accent1"/>
                          </a:solidFill>
                          <a:effectLst/>
                          <a:latin typeface="+mj-ea"/>
                          <a:ea typeface="+mj-ea"/>
                        </a:rPr>
                        <a:t>10</a:t>
                      </a:r>
                      <a:endParaRPr lang="en-US" altLang="zh-CN"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3" gridSpan="2">
                  <a:txBody>
                    <a:bodyPr/>
                    <a:lstStyle/>
                    <a:p>
                      <a:pPr algn="ctr" fontAlgn="ctr"/>
                      <a:r>
                        <a:rPr lang="zh-CN" altLang="en-US" sz="1200" u="none" strike="noStrike">
                          <a:solidFill>
                            <a:schemeClr val="accent1"/>
                          </a:solidFill>
                          <a:effectLst/>
                          <a:latin typeface="+mj-ea"/>
                          <a:ea typeface="+mj-ea"/>
                        </a:rPr>
                        <a:t>特殊岗位人员要求</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rowSpan="3" h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前台文员接待客人</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当客人到达前</a:t>
                      </a:r>
                      <a:r>
                        <a:rPr lang="en-US" altLang="zh-CN" sz="1200" u="none" strike="noStrike" dirty="0">
                          <a:solidFill>
                            <a:schemeClr val="accent1"/>
                          </a:solidFill>
                          <a:effectLst/>
                          <a:latin typeface="+mj-ea"/>
                          <a:ea typeface="+mj-ea"/>
                        </a:rPr>
                        <a:t>2-3</a:t>
                      </a:r>
                      <a:r>
                        <a:rPr lang="zh-CN" altLang="en-US" sz="1200" u="none" strike="noStrike" dirty="0">
                          <a:solidFill>
                            <a:schemeClr val="accent1"/>
                          </a:solidFill>
                          <a:effectLst/>
                          <a:latin typeface="+mj-ea"/>
                          <a:ea typeface="+mj-ea"/>
                        </a:rPr>
                        <a:t>米处，前台小姐应起立，微笑，行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度鞠躬礼，问侯：“您好，欢迎光临”或“请问</a:t>
                      </a:r>
                      <a:r>
                        <a:rPr lang="en-US" altLang="zh-CN" sz="1200" u="none" strike="noStrike" dirty="0">
                          <a:solidFill>
                            <a:schemeClr val="accent1"/>
                          </a:solidFill>
                          <a:effectLst/>
                          <a:latin typeface="+mj-ea"/>
                          <a:ea typeface="+mj-ea"/>
                        </a:rPr>
                        <a:t>~~~~</a:t>
                      </a:r>
                      <a:r>
                        <a:rPr lang="zh-CN" altLang="en-US" sz="1200" u="none" strike="noStrike" dirty="0">
                          <a:solidFill>
                            <a:schemeClr val="accent1"/>
                          </a:solidFill>
                          <a:effectLst/>
                          <a:latin typeface="+mj-ea"/>
                          <a:ea typeface="+mj-ea"/>
                        </a:rPr>
                        <a:t>？”等</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92051">
                <a:tc vMerge="1">
                  <a:txBody>
                    <a:bodyPr/>
                    <a:lstStyle/>
                    <a:p>
                      <a:endParaRPr lang="zh-CN"/>
                    </a:p>
                  </a:txBody>
                  <a:tcPr/>
                </a:tc>
                <a:tc gridSpan="2" vMerge="1">
                  <a:txBody>
                    <a:bodyPr/>
                    <a:lstStyle/>
                    <a:p>
                      <a:endParaRPr lang="zh-CN"/>
                    </a:p>
                  </a:txBody>
                  <a:tcPr/>
                </a:tc>
                <a:tc hMerge="1"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楼层服务台小姐接待客人</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当客人到达时，楼层服务小姐起立，问侯“您好，欢迎光临”，行</a:t>
                      </a:r>
                      <a:r>
                        <a:rPr lang="en-US" altLang="zh-CN" sz="1200" u="none" strike="noStrike" dirty="0">
                          <a:solidFill>
                            <a:schemeClr val="accent1"/>
                          </a:solidFill>
                          <a:effectLst/>
                          <a:latin typeface="+mj-ea"/>
                          <a:ea typeface="+mj-ea"/>
                        </a:rPr>
                        <a:t>30</a:t>
                      </a:r>
                      <a:r>
                        <a:rPr lang="zh-CN" altLang="en-US" sz="1200" u="none" strike="noStrike" dirty="0">
                          <a:solidFill>
                            <a:schemeClr val="accent1"/>
                          </a:solidFill>
                          <a:effectLst/>
                          <a:latin typeface="+mj-ea"/>
                          <a:ea typeface="+mj-ea"/>
                        </a:rPr>
                        <a:t>度鞠躬礼，同时为客人引路、开门</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182">
                <a:tc vMerge="1">
                  <a:txBody>
                    <a:bodyPr/>
                    <a:lstStyle/>
                    <a:p>
                      <a:endParaRPr lang="zh-CN"/>
                    </a:p>
                  </a:txBody>
                  <a:tcPr/>
                </a:tc>
                <a:tc gridSpan="2" vMerge="1">
                  <a:txBody>
                    <a:bodyPr/>
                    <a:lstStyle/>
                    <a:p>
                      <a:endParaRPr lang="zh-CN"/>
                    </a:p>
                  </a:txBody>
                  <a:tcPr/>
                </a:tc>
                <a:tc hMerge="1" vMerge="1">
                  <a:txBody>
                    <a:bodyPr/>
                    <a:lstStyle/>
                    <a:p>
                      <a:endParaRPr lang="zh-CN"/>
                    </a:p>
                  </a:txBody>
                  <a:tcPr/>
                </a:tc>
                <a:tc>
                  <a:txBody>
                    <a:bodyPr/>
                    <a:lstStyle/>
                    <a:p>
                      <a:pPr algn="l" fontAlgn="ctr"/>
                      <a:r>
                        <a:rPr lang="zh-CN" altLang="en-US" sz="1200" u="none" strike="noStrike">
                          <a:solidFill>
                            <a:schemeClr val="accent1"/>
                          </a:solidFill>
                          <a:effectLst/>
                          <a:latin typeface="+mj-ea"/>
                          <a:ea typeface="+mj-ea"/>
                        </a:rPr>
                        <a:t>送茶水时</a:t>
                      </a:r>
                      <a:endParaRPr lang="zh-CN" altLang="en-US" sz="1200" b="0" i="0" u="none" strike="noStrike">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l" fontAlgn="ctr"/>
                      <a:r>
                        <a:rPr lang="zh-CN" altLang="en-US" sz="1200" u="none" strike="noStrike" dirty="0">
                          <a:solidFill>
                            <a:schemeClr val="accent1"/>
                          </a:solidFill>
                          <a:effectLst/>
                          <a:latin typeface="+mj-ea"/>
                          <a:ea typeface="+mj-ea"/>
                        </a:rPr>
                        <a:t>双手托盘在客人右侧上茶后，后退一步行</a:t>
                      </a:r>
                      <a:r>
                        <a:rPr lang="en-US" altLang="zh-CN" sz="1200" u="none" strike="noStrike" dirty="0">
                          <a:solidFill>
                            <a:schemeClr val="accent1"/>
                          </a:solidFill>
                          <a:effectLst/>
                          <a:latin typeface="+mj-ea"/>
                          <a:ea typeface="+mj-ea"/>
                        </a:rPr>
                        <a:t>15</a:t>
                      </a:r>
                      <a:r>
                        <a:rPr lang="zh-CN" altLang="en-US" sz="1200" u="none" strike="noStrike" dirty="0">
                          <a:solidFill>
                            <a:schemeClr val="accent1"/>
                          </a:solidFill>
                          <a:effectLst/>
                          <a:latin typeface="+mj-ea"/>
                          <a:ea typeface="+mj-ea"/>
                        </a:rPr>
                        <a:t>度鞠躬礼转身离开。</a:t>
                      </a:r>
                      <a:endParaRPr lang="zh-CN" altLang="en-US" sz="1200" b="0" i="0" u="none" strike="noStrike" dirty="0">
                        <a:solidFill>
                          <a:schemeClr val="accent1"/>
                        </a:solidFill>
                        <a:effectLst/>
                        <a:latin typeface="+mj-ea"/>
                        <a:ea typeface="+mj-ea"/>
                      </a:endParaRPr>
                    </a:p>
                  </a:txBody>
                  <a:tcPr marL="26313" marR="26313" marT="13156" marB="13156"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bl>
          </a:graphicData>
        </a:graphic>
      </p:graphicFrame>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3.3 </a:t>
            </a:r>
            <a:r>
              <a:rPr lang="zh-CN" altLang="en-US" sz="2800" b="1" dirty="0">
                <a:latin typeface="微软雅黑" panose="020B0503020204020204" pitchFamily="34" charset="-122"/>
              </a:rPr>
              <a:t>社交礼仪</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8688" y="1471613"/>
            <a:ext cx="7113588" cy="58420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头颈背成直线，目视对方，前倾约</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15</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度。一般适于在座位中回礼（不必起立）或在行走中施礼（不必停留）。</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3.3 </a:t>
            </a:r>
            <a:r>
              <a:rPr lang="zh-CN" altLang="en-US" sz="2800" b="1" dirty="0">
                <a:latin typeface="微软雅黑" panose="020B0503020204020204" pitchFamily="34" charset="-122"/>
              </a:rPr>
              <a:t>社交礼仪</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pic>
        <p:nvPicPr>
          <p:cNvPr id="52230" name="图片 2"/>
          <p:cNvPicPr>
            <a:picLocks noChangeAspect="1"/>
          </p:cNvPicPr>
          <p:nvPr/>
        </p:nvPicPr>
        <p:blipFill>
          <a:blip r:embed="rId3"/>
          <a:stretch>
            <a:fillRect/>
          </a:stretch>
        </p:blipFill>
        <p:spPr>
          <a:xfrm>
            <a:off x="8115300" y="1514475"/>
            <a:ext cx="4081463" cy="5343525"/>
          </a:xfrm>
          <a:prstGeom prst="rect">
            <a:avLst/>
          </a:prstGeom>
          <a:noFill/>
          <a:ln w="9525">
            <a:noFill/>
          </a:ln>
        </p:spPr>
      </p:pic>
      <p:sp>
        <p:nvSpPr>
          <p:cNvPr id="8" name="矩形 7"/>
          <p:cNvSpPr/>
          <p:nvPr/>
        </p:nvSpPr>
        <p:spPr>
          <a:xfrm>
            <a:off x="928688" y="1101725"/>
            <a:ext cx="2144713" cy="369888"/>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欠身礼</a:t>
            </a:r>
          </a:p>
        </p:txBody>
      </p:sp>
      <p:sp>
        <p:nvSpPr>
          <p:cNvPr id="9" name="矩形 8"/>
          <p:cNvSpPr/>
          <p:nvPr/>
        </p:nvSpPr>
        <p:spPr>
          <a:xfrm>
            <a:off x="950913" y="5997575"/>
            <a:ext cx="7092950" cy="33813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距离对方</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2-3</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米处，与对方目光对视。</a:t>
            </a:r>
          </a:p>
        </p:txBody>
      </p:sp>
      <p:sp>
        <p:nvSpPr>
          <p:cNvPr id="10" name="矩形 9"/>
          <p:cNvSpPr/>
          <p:nvPr/>
        </p:nvSpPr>
        <p:spPr>
          <a:xfrm>
            <a:off x="928688" y="2565400"/>
            <a:ext cx="7113588" cy="10763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男士：站立，双手放在裤缝两侧，头颈背成直线，前倾</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15</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度，目前约落于体前</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1.5M</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处，再慢慢抬起，注视对方。</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女士：站立，双手交叉放于体前，头颈背成直线，前倾</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15</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度，目光约落于体前</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1.5M</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处，再慢慢抬起，注视对方。</a:t>
            </a:r>
          </a:p>
        </p:txBody>
      </p:sp>
      <p:sp>
        <p:nvSpPr>
          <p:cNvPr id="11" name="矩形 10"/>
          <p:cNvSpPr/>
          <p:nvPr/>
        </p:nvSpPr>
        <p:spPr>
          <a:xfrm>
            <a:off x="928688" y="2209800"/>
            <a:ext cx="2144713" cy="369888"/>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2"/>
                </a:solidFill>
                <a:effectLst/>
                <a:uLnTx/>
                <a:uFillTx/>
                <a:latin typeface="+mj-ea"/>
                <a:ea typeface="+mj-ea"/>
                <a:cs typeface="+mn-cs"/>
              </a:rPr>
              <a:t>15</a:t>
            </a: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度鞠躬礼</a:t>
            </a:r>
          </a:p>
        </p:txBody>
      </p:sp>
      <p:sp>
        <p:nvSpPr>
          <p:cNvPr id="12" name="矩形 11"/>
          <p:cNvSpPr/>
          <p:nvPr/>
        </p:nvSpPr>
        <p:spPr>
          <a:xfrm>
            <a:off x="928688" y="4292600"/>
            <a:ext cx="7113588" cy="10779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男士：站立，双手放在裤缝两侧，头颈背成直线，前倾</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30</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度，目光约落于体前</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1M</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处，再慢慢抬起，注视对方。</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女士：站立，双手交叉放于体前，头颈背成直线，前倾</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30</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度，目光约落于体前</a:t>
            </a:r>
            <a:r>
              <a:rPr kumimoji="0" lang="en-US" altLang="zh-CN" sz="1600" b="0" i="0" u="none" strike="noStrike" kern="1200" cap="none" spc="0" normalizeH="0" baseline="0" noProof="0" dirty="0">
                <a:ln>
                  <a:noFill/>
                </a:ln>
                <a:solidFill>
                  <a:schemeClr val="accent1"/>
                </a:solidFill>
                <a:effectLst/>
                <a:uLnTx/>
                <a:uFillTx/>
                <a:latin typeface="+mj-ea"/>
                <a:ea typeface="+mj-ea"/>
                <a:cs typeface="+mn-cs"/>
              </a:rPr>
              <a:t>1M</a:t>
            </a: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处，再慢慢抬起，注视对手。</a:t>
            </a:r>
          </a:p>
        </p:txBody>
      </p:sp>
      <p:sp>
        <p:nvSpPr>
          <p:cNvPr id="13" name="矩形 12"/>
          <p:cNvSpPr/>
          <p:nvPr/>
        </p:nvSpPr>
        <p:spPr>
          <a:xfrm>
            <a:off x="928688" y="3924300"/>
            <a:ext cx="2144713" cy="36830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2"/>
                </a:solidFill>
                <a:effectLst/>
                <a:uLnTx/>
                <a:uFillTx/>
                <a:latin typeface="+mj-ea"/>
                <a:ea typeface="+mj-ea"/>
                <a:cs typeface="+mn-cs"/>
              </a:rPr>
              <a:t>30</a:t>
            </a: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度鞠躬礼</a:t>
            </a:r>
          </a:p>
        </p:txBody>
      </p:sp>
      <p:sp>
        <p:nvSpPr>
          <p:cNvPr id="14" name="矩形 13"/>
          <p:cNvSpPr/>
          <p:nvPr/>
        </p:nvSpPr>
        <p:spPr>
          <a:xfrm>
            <a:off x="928688" y="5597525"/>
            <a:ext cx="2144713" cy="369888"/>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行礼的最佳时刻</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9300" y="1557338"/>
            <a:ext cx="6096000" cy="2584450"/>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●铃响三声之内接电话，接迟应道歉。</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●左手拿话筒，右手可以备纸、笔做记录。</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●接电话应说：“您好！公司或部门的名称、姓名。”</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●明白对方来电用意后应及时给予回应。</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●接到拨错电话要礼貌告知。</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●待对方挂断后再轻放电话。</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3.4 </a:t>
            </a:r>
            <a:r>
              <a:rPr lang="zh-CN" altLang="en-US" sz="2800" b="1" dirty="0">
                <a:latin typeface="微软雅黑" panose="020B0503020204020204" pitchFamily="34" charset="-122"/>
              </a:rPr>
              <a:t>电话礼仪</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pic>
        <p:nvPicPr>
          <p:cNvPr id="54278" name="Picture 2"/>
          <p:cNvPicPr>
            <a:picLocks noChangeAspect="1"/>
          </p:cNvPicPr>
          <p:nvPr/>
        </p:nvPicPr>
        <p:blipFill>
          <a:blip r:embed="rId3"/>
          <a:srcRect l="19212"/>
          <a:stretch>
            <a:fillRect/>
          </a:stretch>
        </p:blipFill>
        <p:spPr>
          <a:xfrm>
            <a:off x="6845300" y="774700"/>
            <a:ext cx="4957763" cy="5483225"/>
          </a:xfrm>
          <a:prstGeom prst="rect">
            <a:avLst/>
          </a:prstGeom>
          <a:noFill/>
          <a:ln w="9525">
            <a:noFill/>
          </a:ln>
        </p:spPr>
      </p:pic>
      <p:sp>
        <p:nvSpPr>
          <p:cNvPr id="3" name="矩形 2"/>
          <p:cNvSpPr/>
          <p:nvPr/>
        </p:nvSpPr>
        <p:spPr>
          <a:xfrm>
            <a:off x="798513" y="1125538"/>
            <a:ext cx="1800225" cy="368300"/>
          </a:xfrm>
          <a:prstGeom prst="rect">
            <a:avLst/>
          </a:prstGeom>
          <a:solidFill>
            <a:schemeClr val="bg2"/>
          </a:solidFill>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接电话的礼仪：</a:t>
            </a:r>
          </a:p>
        </p:txBody>
      </p:sp>
      <p:sp>
        <p:nvSpPr>
          <p:cNvPr id="8" name="矩形 7"/>
          <p:cNvSpPr/>
          <p:nvPr/>
        </p:nvSpPr>
        <p:spPr>
          <a:xfrm>
            <a:off x="749300" y="4797425"/>
            <a:ext cx="4413250" cy="922338"/>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●做好准备工作：如确认电话号等。</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●自报单位、姓名、寻找接听人。 </a:t>
            </a:r>
          </a:p>
        </p:txBody>
      </p:sp>
      <p:sp>
        <p:nvSpPr>
          <p:cNvPr id="9" name="矩形 8"/>
          <p:cNvSpPr/>
          <p:nvPr/>
        </p:nvSpPr>
        <p:spPr>
          <a:xfrm>
            <a:off x="798513" y="4406900"/>
            <a:ext cx="2032000" cy="369888"/>
          </a:xfrm>
          <a:prstGeom prst="rect">
            <a:avLst/>
          </a:prstGeom>
          <a:solidFill>
            <a:schemeClr val="bg2"/>
          </a:solidFill>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2"/>
                </a:solidFill>
                <a:effectLst/>
                <a:uLnTx/>
                <a:uFillTx/>
                <a:latin typeface="+mj-ea"/>
                <a:ea typeface="+mj-ea"/>
                <a:cs typeface="+mn-cs"/>
              </a:rPr>
              <a:t>拨打电话的礼仪：</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3.4 </a:t>
            </a:r>
            <a:r>
              <a:rPr lang="zh-CN" altLang="en-US" sz="2800" b="1" dirty="0">
                <a:latin typeface="微软雅黑" panose="020B0503020204020204" pitchFamily="34" charset="-122"/>
              </a:rPr>
              <a:t>办公秩序</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
        <p:nvSpPr>
          <p:cNvPr id="8" name="矩形 7"/>
          <p:cNvSpPr/>
          <p:nvPr/>
        </p:nvSpPr>
        <p:spPr bwMode="auto">
          <a:xfrm>
            <a:off x="914400" y="1400175"/>
            <a:ext cx="5616575" cy="2028825"/>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矩形 8"/>
          <p:cNvSpPr/>
          <p:nvPr/>
        </p:nvSpPr>
        <p:spPr>
          <a:xfrm>
            <a:off x="1130300" y="1533525"/>
            <a:ext cx="5256213" cy="1754188"/>
          </a:xfrm>
          <a:prstGeom prst="rect">
            <a:avLst/>
          </a:prstGeom>
        </p:spPr>
        <p:txBody>
          <a:bodyPr>
            <a:spAutoFit/>
          </a:bodyPr>
          <a:lstStyle/>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上班前应充分计算时间，以保证准时出勤，作为一名社会人，一名惠好员工，应以文明行为出现于社会、公司。</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如有可能发生缺勤、迟到等现象时，应提前跟上级联系。</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计划当天的工作内容。</a:t>
            </a:r>
          </a:p>
        </p:txBody>
      </p:sp>
      <p:sp>
        <p:nvSpPr>
          <p:cNvPr id="10" name="矩形 9"/>
          <p:cNvSpPr/>
          <p:nvPr/>
        </p:nvSpPr>
        <p:spPr>
          <a:xfrm>
            <a:off x="914400" y="1023938"/>
            <a:ext cx="5616575" cy="401638"/>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 </a:t>
            </a:r>
            <a:r>
              <a:rPr kumimoji="0" lang="en-US" altLang="zh-CN" sz="2000" b="1" i="0" u="none" strike="noStrike" kern="1200" cap="none" spc="0" normalizeH="0" baseline="0" noProof="0" dirty="0">
                <a:ln>
                  <a:noFill/>
                </a:ln>
                <a:solidFill>
                  <a:schemeClr val="accent2"/>
                </a:solidFill>
                <a:effectLst/>
                <a:uLnTx/>
                <a:uFillTx/>
                <a:latin typeface="+mj-ea"/>
                <a:ea typeface="+mj-ea"/>
                <a:cs typeface="+mn-cs"/>
              </a:rPr>
              <a:t>1</a:t>
            </a: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、上班前的准备</a:t>
            </a:r>
          </a:p>
        </p:txBody>
      </p:sp>
      <p:sp>
        <p:nvSpPr>
          <p:cNvPr id="11" name="矩形 10"/>
          <p:cNvSpPr/>
          <p:nvPr/>
        </p:nvSpPr>
        <p:spPr bwMode="auto">
          <a:xfrm>
            <a:off x="914400" y="3914775"/>
            <a:ext cx="5616575" cy="2251075"/>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矩形 11"/>
          <p:cNvSpPr/>
          <p:nvPr/>
        </p:nvSpPr>
        <p:spPr>
          <a:xfrm>
            <a:off x="1130300" y="4076700"/>
            <a:ext cx="5256213" cy="1754188"/>
          </a:xfrm>
          <a:prstGeom prst="rect">
            <a:avLst/>
          </a:prstGeom>
        </p:spPr>
        <p:txBody>
          <a:bodyPr>
            <a:spAutoFit/>
          </a:bodyPr>
          <a:lstStyle/>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办公台上应保持清洁和办公用品的整齐。</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以饱满的工作态度投入到一天的工作中。</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离开座位时，将去处、时间及办事内容写在留言条上以便他人安排工作（离开座位前应将机密文件、票据、现金和贵重物品存放好）。同时，将办公台面整理好，椅子放回办公台下。</a:t>
            </a:r>
          </a:p>
        </p:txBody>
      </p:sp>
      <p:sp>
        <p:nvSpPr>
          <p:cNvPr id="13" name="矩形 12"/>
          <p:cNvSpPr/>
          <p:nvPr/>
        </p:nvSpPr>
        <p:spPr>
          <a:xfrm>
            <a:off x="914400" y="3538538"/>
            <a:ext cx="5616575" cy="40005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 </a:t>
            </a:r>
            <a:r>
              <a:rPr kumimoji="0" lang="en-US" altLang="zh-CN" sz="2000" b="1" i="0" u="none" strike="noStrike" kern="1200" cap="none" spc="0" normalizeH="0" baseline="0" noProof="0" dirty="0">
                <a:ln>
                  <a:noFill/>
                </a:ln>
                <a:solidFill>
                  <a:schemeClr val="accent2"/>
                </a:solidFill>
                <a:effectLst/>
                <a:uLnTx/>
                <a:uFillTx/>
                <a:latin typeface="+mj-ea"/>
                <a:ea typeface="+mj-ea"/>
                <a:cs typeface="+mn-cs"/>
              </a:rPr>
              <a:t>2</a:t>
            </a: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、办公室</a:t>
            </a:r>
          </a:p>
        </p:txBody>
      </p:sp>
      <p:pic>
        <p:nvPicPr>
          <p:cNvPr id="56331" name="Picture 2"/>
          <p:cNvPicPr>
            <a:picLocks noChangeAspect="1"/>
          </p:cNvPicPr>
          <p:nvPr/>
        </p:nvPicPr>
        <p:blipFill>
          <a:blip r:embed="rId3"/>
          <a:stretch>
            <a:fillRect/>
          </a:stretch>
        </p:blipFill>
        <p:spPr>
          <a:xfrm>
            <a:off x="6673850" y="1023938"/>
            <a:ext cx="4824413" cy="5141912"/>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3.4 </a:t>
            </a:r>
            <a:r>
              <a:rPr lang="zh-CN" altLang="en-US" sz="2800" b="1" dirty="0">
                <a:latin typeface="微软雅黑" panose="020B0503020204020204" pitchFamily="34" charset="-122"/>
              </a:rPr>
              <a:t>办公秩序</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3</a:t>
            </a:r>
            <a:endParaRPr lang="zh-CN" altLang="en-US" sz="1800" dirty="0">
              <a:solidFill>
                <a:schemeClr val="accent2"/>
              </a:solidFill>
              <a:ea typeface="宋体" panose="02010600030101010101" pitchFamily="2" charset="-122"/>
            </a:endParaRPr>
          </a:p>
        </p:txBody>
      </p:sp>
      <p:sp>
        <p:nvSpPr>
          <p:cNvPr id="8" name="矩形 7"/>
          <p:cNvSpPr/>
          <p:nvPr/>
        </p:nvSpPr>
        <p:spPr bwMode="auto">
          <a:xfrm>
            <a:off x="5954713" y="1431925"/>
            <a:ext cx="5400675" cy="2317750"/>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矩形 8"/>
          <p:cNvSpPr/>
          <p:nvPr/>
        </p:nvSpPr>
        <p:spPr>
          <a:xfrm>
            <a:off x="6170613" y="1565275"/>
            <a:ext cx="4968875" cy="2032000"/>
          </a:xfrm>
          <a:prstGeom prst="rect">
            <a:avLst/>
          </a:prstGeom>
        </p:spPr>
        <p:txBody>
          <a:bodyPr>
            <a:spAutoFit/>
          </a:bodyPr>
          <a:lstStyle/>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走路时，要有良好的姿态。</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有急事也不要跑步，可快步行走。</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按照右侧通行的原则，遇到迎面来人时，就主动让路。</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遇到客人找不到想要去的部门时，就主动为其指路。</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在电梯内为客人提供正确引导。</a:t>
            </a:r>
          </a:p>
        </p:txBody>
      </p:sp>
      <p:sp>
        <p:nvSpPr>
          <p:cNvPr id="10" name="矩形 9"/>
          <p:cNvSpPr/>
          <p:nvPr/>
        </p:nvSpPr>
        <p:spPr>
          <a:xfrm>
            <a:off x="5954713" y="1057275"/>
            <a:ext cx="5400675" cy="40005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accent2"/>
                </a:solidFill>
                <a:effectLst/>
                <a:uLnTx/>
                <a:uFillTx/>
                <a:latin typeface="+mj-ea"/>
                <a:ea typeface="+mj-ea"/>
                <a:cs typeface="+mn-cs"/>
              </a:rPr>
              <a:t>3</a:t>
            </a: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、在走廊、楼梯、电梯间</a:t>
            </a:r>
          </a:p>
        </p:txBody>
      </p:sp>
      <p:sp>
        <p:nvSpPr>
          <p:cNvPr id="11" name="矩形 10"/>
          <p:cNvSpPr/>
          <p:nvPr/>
        </p:nvSpPr>
        <p:spPr bwMode="auto">
          <a:xfrm>
            <a:off x="5954713" y="4378325"/>
            <a:ext cx="5400675" cy="1674813"/>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矩形 11"/>
          <p:cNvSpPr/>
          <p:nvPr/>
        </p:nvSpPr>
        <p:spPr>
          <a:xfrm>
            <a:off x="6170613" y="4541838"/>
            <a:ext cx="4968875" cy="1200150"/>
          </a:xfrm>
          <a:prstGeom prst="rect">
            <a:avLst/>
          </a:prstGeom>
        </p:spPr>
        <p:txBody>
          <a:bodyPr>
            <a:spAutoFit/>
          </a:bodyPr>
          <a:lstStyle/>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不得提前下班就餐。</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在食堂内，要礼让，排队有秩序。</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不浪费饭菜，注意节约。</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n"/>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用餐后，保持座位清洁，将餐具放于指定点。</a:t>
            </a:r>
          </a:p>
        </p:txBody>
      </p:sp>
      <p:sp>
        <p:nvSpPr>
          <p:cNvPr id="13" name="矩形 12"/>
          <p:cNvSpPr/>
          <p:nvPr/>
        </p:nvSpPr>
        <p:spPr>
          <a:xfrm>
            <a:off x="5954713" y="4002088"/>
            <a:ext cx="5400675" cy="400050"/>
          </a:xfrm>
          <a:prstGeom prst="rect">
            <a:avLst/>
          </a:prstGeom>
          <a:solidFill>
            <a:schemeClr val="bg2"/>
          </a:solidFill>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 </a:t>
            </a:r>
            <a:r>
              <a:rPr kumimoji="0" lang="en-US" altLang="zh-CN" sz="2000" b="1" i="0" u="none" strike="noStrike" kern="1200" cap="none" spc="0" normalizeH="0" baseline="0" noProof="0" dirty="0">
                <a:ln>
                  <a:noFill/>
                </a:ln>
                <a:solidFill>
                  <a:schemeClr val="accent2"/>
                </a:solidFill>
                <a:effectLst/>
                <a:uLnTx/>
                <a:uFillTx/>
                <a:latin typeface="+mj-ea"/>
                <a:ea typeface="+mj-ea"/>
                <a:cs typeface="+mn-cs"/>
              </a:rPr>
              <a:t>4</a:t>
            </a: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、就餐</a:t>
            </a:r>
          </a:p>
        </p:txBody>
      </p:sp>
      <p:pic>
        <p:nvPicPr>
          <p:cNvPr id="58379" name="Picture 2"/>
          <p:cNvPicPr>
            <a:picLocks noChangeAspect="1"/>
          </p:cNvPicPr>
          <p:nvPr/>
        </p:nvPicPr>
        <p:blipFill>
          <a:blip r:embed="rId3"/>
          <a:srcRect l="5656" r="6757"/>
          <a:stretch>
            <a:fillRect/>
          </a:stretch>
        </p:blipFill>
        <p:spPr>
          <a:xfrm>
            <a:off x="755650" y="1057275"/>
            <a:ext cx="5051425" cy="5011738"/>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4" name="TextBox 23"/>
          <p:cNvSpPr txBox="1"/>
          <p:nvPr/>
        </p:nvSpPr>
        <p:spPr>
          <a:xfrm>
            <a:off x="2292350" y="3284538"/>
            <a:ext cx="7839075" cy="12001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7200" b="1" dirty="0">
                <a:solidFill>
                  <a:srgbClr val="FFFFFF"/>
                </a:solidFill>
                <a:latin typeface="微软雅黑" panose="020B0503020204020204" pitchFamily="34" charset="-122"/>
              </a:rPr>
              <a:t>基本职业意识</a:t>
            </a:r>
          </a:p>
        </p:txBody>
      </p:sp>
      <p:grpSp>
        <p:nvGrpSpPr>
          <p:cNvPr id="60419" name="组合 25"/>
          <p:cNvGrpSpPr/>
          <p:nvPr/>
        </p:nvGrpSpPr>
        <p:grpSpPr>
          <a:xfrm>
            <a:off x="5356225" y="1133475"/>
            <a:ext cx="1709738" cy="1709738"/>
            <a:chOff x="5462028" y="1238603"/>
            <a:chExt cx="1498330" cy="1498330"/>
          </a:xfrm>
        </p:grpSpPr>
        <p:sp>
          <p:nvSpPr>
            <p:cNvPr id="60431" name="椭圆 26"/>
            <p:cNvSpPr/>
            <p:nvPr/>
          </p:nvSpPr>
          <p:spPr>
            <a:xfrm>
              <a:off x="5462028" y="1238603"/>
              <a:ext cx="1498330" cy="1498330"/>
            </a:xfrm>
            <a:prstGeom prst="ellipse">
              <a:avLst/>
            </a:prstGeom>
            <a:solidFill>
              <a:schemeClr val="accent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rgbClr val="0B4755"/>
                </a:solidFill>
                <a:ea typeface="宋体" panose="02010600030101010101" pitchFamily="2" charset="-122"/>
              </a:endParaRPr>
            </a:p>
          </p:txBody>
        </p:sp>
        <p:sp>
          <p:nvSpPr>
            <p:cNvPr id="60432" name="Freeform 6"/>
            <p:cNvSpPr>
              <a:spLocks noEditPoints="1"/>
            </p:cNvSpPr>
            <p:nvPr/>
          </p:nvSpPr>
          <p:spPr>
            <a:xfrm>
              <a:off x="5543503" y="1318530"/>
              <a:ext cx="1335380" cy="1338476"/>
            </a:xfrm>
            <a:custGeom>
              <a:avLst/>
              <a:gdLst/>
              <a:ahLst/>
              <a:cxnLst>
                <a:cxn ang="0">
                  <a:pos x="269697481" y="0"/>
                </a:cxn>
                <a:cxn ang="0">
                  <a:pos x="539394962" y="270949486"/>
                </a:cxn>
                <a:cxn ang="0">
                  <a:pos x="269697481" y="541898972"/>
                </a:cxn>
                <a:cxn ang="0">
                  <a:pos x="0" y="270949486"/>
                </a:cxn>
                <a:cxn ang="0">
                  <a:pos x="269697481" y="0"/>
                </a:cxn>
                <a:cxn ang="0">
                  <a:pos x="269697481" y="18358498"/>
                </a:cxn>
                <a:cxn ang="0">
                  <a:pos x="520958155" y="270949486"/>
                </a:cxn>
                <a:cxn ang="0">
                  <a:pos x="269697481" y="523376910"/>
                </a:cxn>
                <a:cxn ang="0">
                  <a:pos x="18273621" y="270949486"/>
                </a:cxn>
                <a:cxn ang="0">
                  <a:pos x="269697481" y="18358498"/>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alpha val="100000"/>
              </a:schemeClr>
            </a:solidFill>
            <a:ln w="9525">
              <a:noFill/>
            </a:ln>
          </p:spPr>
          <p:txBody>
            <a:bodyPr/>
            <a:lstStyle/>
            <a:p>
              <a:endParaRPr lang="zh-CN" altLang="en-US"/>
            </a:p>
          </p:txBody>
        </p:sp>
      </p:grpSp>
      <p:sp>
        <p:nvSpPr>
          <p:cNvPr id="30" name="TextBox 29"/>
          <p:cNvSpPr txBox="1"/>
          <p:nvPr/>
        </p:nvSpPr>
        <p:spPr>
          <a:xfrm>
            <a:off x="5738813" y="1203325"/>
            <a:ext cx="944562" cy="1570038"/>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9600" b="1" dirty="0">
                <a:solidFill>
                  <a:srgbClr val="0B4755"/>
                </a:solidFill>
                <a:latin typeface="微软雅黑" panose="020B0503020204020204" pitchFamily="34" charset="-122"/>
              </a:rPr>
              <a:t>4</a:t>
            </a:r>
            <a:endParaRPr lang="zh-CN" altLang="en-US" sz="9600" b="1" dirty="0">
              <a:solidFill>
                <a:srgbClr val="0B4755"/>
              </a:solidFill>
              <a:latin typeface="微软雅黑" panose="020B0503020204020204" pitchFamily="34" charset="-122"/>
            </a:endParaRPr>
          </a:p>
        </p:txBody>
      </p:sp>
      <p:sp>
        <p:nvSpPr>
          <p:cNvPr id="31" name="Freeform 21"/>
          <p:cNvSpPr>
            <a:spLocks noEditPoints="1"/>
          </p:cNvSpPr>
          <p:nvPr/>
        </p:nvSpPr>
        <p:spPr>
          <a:xfrm>
            <a:off x="3833813"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2" name="TextBox 31"/>
          <p:cNvSpPr txBox="1"/>
          <p:nvPr/>
        </p:nvSpPr>
        <p:spPr>
          <a:xfrm>
            <a:off x="4129088"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研究背景</a:t>
            </a:r>
          </a:p>
        </p:txBody>
      </p:sp>
      <p:sp>
        <p:nvSpPr>
          <p:cNvPr id="33" name="Freeform 21"/>
          <p:cNvSpPr>
            <a:spLocks noEditPoints="1"/>
          </p:cNvSpPr>
          <p:nvPr/>
        </p:nvSpPr>
        <p:spPr>
          <a:xfrm>
            <a:off x="6508750" y="4578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4" name="TextBox 33"/>
          <p:cNvSpPr txBox="1"/>
          <p:nvPr/>
        </p:nvSpPr>
        <p:spPr>
          <a:xfrm>
            <a:off x="6804025" y="45291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参考文献</a:t>
            </a:r>
          </a:p>
        </p:txBody>
      </p:sp>
      <p:sp>
        <p:nvSpPr>
          <p:cNvPr id="35" name="Freeform 21"/>
          <p:cNvSpPr>
            <a:spLocks noEditPoints="1"/>
          </p:cNvSpPr>
          <p:nvPr/>
        </p:nvSpPr>
        <p:spPr>
          <a:xfrm>
            <a:off x="3833813"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36" name="TextBox 35"/>
          <p:cNvSpPr txBox="1"/>
          <p:nvPr/>
        </p:nvSpPr>
        <p:spPr>
          <a:xfrm>
            <a:off x="4129088"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国内外相关研究状况</a:t>
            </a:r>
          </a:p>
        </p:txBody>
      </p:sp>
      <p:sp>
        <p:nvSpPr>
          <p:cNvPr id="39" name="Freeform 21"/>
          <p:cNvSpPr>
            <a:spLocks noEditPoints="1"/>
          </p:cNvSpPr>
          <p:nvPr/>
        </p:nvSpPr>
        <p:spPr>
          <a:xfrm>
            <a:off x="6508750" y="494823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30137539"/>
              </a:cxn>
              <a:cxn ang="0">
                <a:pos x="175366647" y="130137539"/>
              </a:cxn>
              <a:cxn ang="0">
                <a:pos x="175366647" y="46008927"/>
              </a:cxn>
              <a:cxn ang="0">
                <a:pos x="128602968" y="46008927"/>
              </a:cxn>
              <a:cxn ang="0">
                <a:pos x="128602968" y="130137539"/>
              </a:cxn>
              <a:cxn ang="0">
                <a:pos x="45465512" y="130137539"/>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40" name="TextBox 39"/>
          <p:cNvSpPr txBox="1"/>
          <p:nvPr/>
        </p:nvSpPr>
        <p:spPr>
          <a:xfrm>
            <a:off x="6804025" y="4897438"/>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主要贡献与创新</a:t>
            </a:r>
          </a:p>
        </p:txBody>
      </p:sp>
      <p:sp>
        <p:nvSpPr>
          <p:cNvPr id="50" name="Freeform 21"/>
          <p:cNvSpPr>
            <a:spLocks noEditPoints="1"/>
          </p:cNvSpPr>
          <p:nvPr/>
        </p:nvSpPr>
        <p:spPr>
          <a:xfrm>
            <a:off x="3833813" y="5356225"/>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alpha val="100000"/>
            </a:schemeClr>
          </a:solidFill>
          <a:ln w="9525">
            <a:noFill/>
          </a:ln>
        </p:spPr>
        <p:txBody>
          <a:bodyPr/>
          <a:lstStyle/>
          <a:p>
            <a:endParaRPr lang="zh-CN" altLang="en-US"/>
          </a:p>
        </p:txBody>
      </p:sp>
      <p:sp>
        <p:nvSpPr>
          <p:cNvPr id="51" name="TextBox 50"/>
          <p:cNvSpPr txBox="1"/>
          <p:nvPr/>
        </p:nvSpPr>
        <p:spPr>
          <a:xfrm>
            <a:off x="4129088" y="5307013"/>
            <a:ext cx="2276475" cy="36830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1800" dirty="0">
                <a:solidFill>
                  <a:srgbClr val="FFFFFF"/>
                </a:solidFill>
                <a:latin typeface="微软雅黑" panose="020B0503020204020204" pitchFamily="34" charset="-122"/>
              </a:rPr>
              <a:t>研究意义</a:t>
            </a:r>
          </a:p>
        </p:txBody>
      </p:sp>
    </p:spTree>
  </p:cSld>
  <p:clrMapOvr>
    <a:masterClrMapping/>
  </p:clrMapOvr>
  <p:transition spd="slow" advTm="4781">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750"/>
                            </p:stCondLst>
                            <p:childTnLst>
                              <p:par>
                                <p:cTn id="13" presetID="53" presetClass="entr" presetSubtype="16"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1250"/>
                            </p:stCondLst>
                            <p:childTnLst>
                              <p:par>
                                <p:cTn id="19" presetID="2" presetClass="entr" presetSubtype="1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1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2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4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0-#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2" presetClass="entr" presetSubtype="8"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4" grpId="0"/>
      <p:bldP spid="36" grpId="0"/>
      <p:bldP spid="40" grpId="0"/>
      <p:bldP spid="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83"/>
          <p:cNvSpPr>
            <a:spLocks noChangeArrowheads="1"/>
          </p:cNvSpPr>
          <p:nvPr/>
        </p:nvSpPr>
        <p:spPr bwMode="auto">
          <a:xfrm>
            <a:off x="868363" y="1350963"/>
            <a:ext cx="3851275" cy="4738688"/>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3" name="Freeform 12"/>
          <p:cNvSpPr/>
          <p:nvPr/>
        </p:nvSpPr>
        <p:spPr>
          <a:xfrm>
            <a:off x="790575" y="1276350"/>
            <a:ext cx="528638" cy="530225"/>
          </a:xfrm>
          <a:custGeom>
            <a:avLst/>
            <a:gdLst/>
            <a:ahLst/>
            <a:cxnLst>
              <a:cxn ang="0">
                <a:pos x="0" y="0"/>
              </a:cxn>
              <a:cxn ang="0">
                <a:pos x="193262887" y="0"/>
              </a:cxn>
              <a:cxn ang="0">
                <a:pos x="193262887" y="61581270"/>
              </a:cxn>
              <a:cxn ang="0">
                <a:pos x="58540261" y="61581270"/>
              </a:cxn>
              <a:cxn ang="0">
                <a:pos x="58540261" y="194425000"/>
              </a:cxn>
              <a:cxn ang="0">
                <a:pos x="0" y="194425000"/>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44" name="Freeform 12"/>
          <p:cNvSpPr/>
          <p:nvPr/>
        </p:nvSpPr>
        <p:spPr>
          <a:xfrm flipH="1" flipV="1">
            <a:off x="4243388" y="5657850"/>
            <a:ext cx="528637" cy="530225"/>
          </a:xfrm>
          <a:custGeom>
            <a:avLst/>
            <a:gdLst/>
            <a:ahLst/>
            <a:cxnLst>
              <a:cxn ang="0">
                <a:pos x="0" y="0"/>
              </a:cxn>
              <a:cxn ang="0">
                <a:pos x="193262522" y="0"/>
              </a:cxn>
              <a:cxn ang="0">
                <a:pos x="193262522" y="61581270"/>
              </a:cxn>
              <a:cxn ang="0">
                <a:pos x="58540150" y="61581270"/>
              </a:cxn>
              <a:cxn ang="0">
                <a:pos x="58540150" y="194425000"/>
              </a:cxn>
              <a:cxn ang="0">
                <a:pos x="0" y="194425000"/>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lstStyle/>
          <a:p>
            <a:endParaRPr lang="zh-CN" altLang="en-US"/>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26" name="Freeform 5"/>
          <p:cNvSpPr/>
          <p:nvPr/>
        </p:nvSpPr>
        <p:spPr bwMode="auto">
          <a:xfrm>
            <a:off x="8104188" y="2060575"/>
            <a:ext cx="1262063" cy="2006600"/>
          </a:xfrm>
          <a:custGeom>
            <a:avLst/>
            <a:gdLst>
              <a:gd name="T0" fmla="*/ 1155 w 1831"/>
              <a:gd name="T1" fmla="*/ 0 h 2906"/>
              <a:gd name="T2" fmla="*/ 475 w 1831"/>
              <a:gd name="T3" fmla="*/ 2872 h 2906"/>
              <a:gd name="T4" fmla="*/ 931 w 1831"/>
              <a:gd name="T5" fmla="*/ 1456 h 2906"/>
              <a:gd name="T6" fmla="*/ 751 w 1831"/>
              <a:gd name="T7" fmla="*/ 2906 h 2906"/>
              <a:gd name="T8" fmla="*/ 1614 w 1831"/>
              <a:gd name="T9" fmla="*/ 944 h 2906"/>
              <a:gd name="T10" fmla="*/ 1155 w 1831"/>
              <a:gd name="T11" fmla="*/ 0 h 2906"/>
            </a:gdLst>
            <a:ahLst/>
            <a:cxnLst>
              <a:cxn ang="0">
                <a:pos x="T0" y="T1"/>
              </a:cxn>
              <a:cxn ang="0">
                <a:pos x="T2" y="T3"/>
              </a:cxn>
              <a:cxn ang="0">
                <a:pos x="T4" y="T5"/>
              </a:cxn>
              <a:cxn ang="0">
                <a:pos x="T6" y="T7"/>
              </a:cxn>
              <a:cxn ang="0">
                <a:pos x="T8" y="T9"/>
              </a:cxn>
              <a:cxn ang="0">
                <a:pos x="T10" y="T11"/>
              </a:cxn>
            </a:cxnLst>
            <a:rect l="0" t="0" r="r" b="b"/>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 name="Freeform 6"/>
          <p:cNvSpPr/>
          <p:nvPr/>
        </p:nvSpPr>
        <p:spPr bwMode="auto">
          <a:xfrm>
            <a:off x="7010400" y="2290763"/>
            <a:ext cx="1223963" cy="1685925"/>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 name="Freeform 7"/>
          <p:cNvSpPr/>
          <p:nvPr/>
        </p:nvSpPr>
        <p:spPr bwMode="auto">
          <a:xfrm>
            <a:off x="6046788" y="3463925"/>
            <a:ext cx="1641475" cy="1063625"/>
          </a:xfrm>
          <a:custGeom>
            <a:avLst/>
            <a:gdLst>
              <a:gd name="T0" fmla="*/ 0 w 2382"/>
              <a:gd name="T1" fmla="*/ 660 h 1541"/>
              <a:gd name="T2" fmla="*/ 2345 w 2382"/>
              <a:gd name="T3" fmla="*/ 1125 h 1541"/>
              <a:gd name="T4" fmla="*/ 1220 w 2382"/>
              <a:gd name="T5" fmla="*/ 772 h 1541"/>
              <a:gd name="T6" fmla="*/ 2382 w 2382"/>
              <a:gd name="T7" fmla="*/ 909 h 1541"/>
              <a:gd name="T8" fmla="*/ 741 w 2382"/>
              <a:gd name="T9" fmla="*/ 255 h 1541"/>
              <a:gd name="T10" fmla="*/ 0 w 2382"/>
              <a:gd name="T11" fmla="*/ 660 h 1541"/>
            </a:gdLst>
            <a:ahLst/>
            <a:cxnLst>
              <a:cxn ang="0">
                <a:pos x="T0" y="T1"/>
              </a:cxn>
              <a:cxn ang="0">
                <a:pos x="T2" y="T3"/>
              </a:cxn>
              <a:cxn ang="0">
                <a:pos x="T4" y="T5"/>
              </a:cxn>
              <a:cxn ang="0">
                <a:pos x="T6" y="T7"/>
              </a:cxn>
              <a:cxn ang="0">
                <a:pos x="T8" y="T9"/>
              </a:cxn>
              <a:cxn ang="0">
                <a:pos x="T10" y="T11"/>
              </a:cxn>
            </a:cxnLst>
            <a:rect l="0" t="0" r="r" b="b"/>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 name="Freeform 8"/>
          <p:cNvSpPr/>
          <p:nvPr/>
        </p:nvSpPr>
        <p:spPr bwMode="auto">
          <a:xfrm>
            <a:off x="8840788" y="3349625"/>
            <a:ext cx="1587500" cy="1139825"/>
          </a:xfrm>
          <a:custGeom>
            <a:avLst/>
            <a:gdLst>
              <a:gd name="T0" fmla="*/ 2304 w 2304"/>
              <a:gd name="T1" fmla="*/ 261 h 1650"/>
              <a:gd name="T2" fmla="*/ 0 w 2304"/>
              <a:gd name="T3" fmla="*/ 1044 h 1650"/>
              <a:gd name="T4" fmla="*/ 1172 w 2304"/>
              <a:gd name="T5" fmla="*/ 782 h 1650"/>
              <a:gd name="T6" fmla="*/ 77 w 2304"/>
              <a:gd name="T7" fmla="*/ 1253 h 1650"/>
              <a:gd name="T8" fmla="*/ 1857 w 2304"/>
              <a:gd name="T9" fmla="*/ 995 h 1650"/>
              <a:gd name="T10" fmla="*/ 2304 w 2304"/>
              <a:gd name="T11" fmla="*/ 261 h 1650"/>
            </a:gdLst>
            <a:ahLst/>
            <a:cxnLst>
              <a:cxn ang="0">
                <a:pos x="T0" y="T1"/>
              </a:cxn>
              <a:cxn ang="0">
                <a:pos x="T2" y="T3"/>
              </a:cxn>
              <a:cxn ang="0">
                <a:pos x="T4" y="T5"/>
              </a:cxn>
              <a:cxn ang="0">
                <a:pos x="T6" y="T7"/>
              </a:cxn>
              <a:cxn ang="0">
                <a:pos x="T8" y="T9"/>
              </a:cxn>
              <a:cxn ang="0">
                <a:pos x="T10" y="T11"/>
              </a:cxn>
            </a:cxnLst>
            <a:rect l="0" t="0" r="r" b="b"/>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2476" name="Freeform 9"/>
          <p:cNvSpPr/>
          <p:nvPr/>
        </p:nvSpPr>
        <p:spPr>
          <a:xfrm>
            <a:off x="7689850" y="3948113"/>
            <a:ext cx="1174750" cy="2717800"/>
          </a:xfrm>
          <a:custGeom>
            <a:avLst/>
            <a:gdLst/>
            <a:ahLst/>
            <a:cxnLst>
              <a:cxn ang="0">
                <a:pos x="772765450" y="266729502"/>
              </a:cxn>
              <a:cxn ang="0">
                <a:pos x="598131930" y="671587842"/>
              </a:cxn>
              <a:cxn ang="0">
                <a:pos x="613358842" y="1875682285"/>
              </a:cxn>
              <a:cxn ang="0">
                <a:pos x="332612907" y="1875682285"/>
              </a:cxn>
              <a:cxn ang="0">
                <a:pos x="355928556" y="763037878"/>
              </a:cxn>
              <a:cxn ang="0">
                <a:pos x="202232212" y="529649391"/>
              </a:cxn>
              <a:cxn ang="0">
                <a:pos x="49011839" y="429149454"/>
              </a:cxn>
              <a:cxn ang="0">
                <a:pos x="72327488" y="371516635"/>
              </a:cxn>
              <a:cxn ang="0">
                <a:pos x="172254358" y="434864564"/>
              </a:cxn>
              <a:cxn ang="0">
                <a:pos x="187005300" y="411525853"/>
              </a:cxn>
              <a:cxn ang="0">
                <a:pos x="41398383" y="245772490"/>
              </a:cxn>
              <a:cxn ang="0">
                <a:pos x="74706650" y="184329367"/>
              </a:cxn>
              <a:cxn ang="0">
                <a:pos x="214128022" y="331507416"/>
              </a:cxn>
              <a:cxn ang="0">
                <a:pos x="240775463" y="306263209"/>
              </a:cxn>
              <a:cxn ang="0">
                <a:pos x="139421372" y="106691939"/>
              </a:cxn>
              <a:cxn ang="0">
                <a:pos x="182722947" y="78113630"/>
              </a:cxn>
              <a:cxn ang="0">
                <a:pos x="288359391" y="260538191"/>
              </a:cxn>
              <a:cxn ang="0">
                <a:pos x="326426672" y="299118114"/>
              </a:cxn>
              <a:cxn ang="0">
                <a:pos x="362114791" y="281019002"/>
              </a:cxn>
              <a:cxn ang="0">
                <a:pos x="350218981" y="50488415"/>
              </a:cxn>
              <a:cxn ang="0">
                <a:pos x="403513174" y="38580613"/>
              </a:cxn>
              <a:cxn ang="0">
                <a:pos x="482978148" y="295784013"/>
              </a:cxn>
              <a:cxn ang="0">
                <a:pos x="592421665" y="349130327"/>
              </a:cxn>
              <a:cxn ang="0">
                <a:pos x="713760993" y="213383878"/>
              </a:cxn>
              <a:cxn ang="0">
                <a:pos x="772765450" y="266729502"/>
              </a:cxn>
            </a:cxnLst>
            <a:rect l="0" t="0" r="0" b="0"/>
            <a:pathLst>
              <a:path w="1703" h="3938">
                <a:moveTo>
                  <a:pt x="1624" y="560"/>
                </a:moveTo>
                <a:cubicBezTo>
                  <a:pt x="1402" y="833"/>
                  <a:pt x="1318" y="1120"/>
                  <a:pt x="1257" y="1410"/>
                </a:cubicBezTo>
                <a:cubicBezTo>
                  <a:pt x="1214" y="1942"/>
                  <a:pt x="1249" y="3422"/>
                  <a:pt x="1289" y="3938"/>
                </a:cubicBezTo>
                <a:cubicBezTo>
                  <a:pt x="1092" y="3938"/>
                  <a:pt x="895" y="3938"/>
                  <a:pt x="699" y="3938"/>
                </a:cubicBezTo>
                <a:cubicBezTo>
                  <a:pt x="715" y="3481"/>
                  <a:pt x="732" y="2060"/>
                  <a:pt x="748" y="1602"/>
                </a:cubicBezTo>
                <a:cubicBezTo>
                  <a:pt x="669" y="1422"/>
                  <a:pt x="588" y="1242"/>
                  <a:pt x="425" y="1112"/>
                </a:cubicBezTo>
                <a:cubicBezTo>
                  <a:pt x="318" y="1042"/>
                  <a:pt x="210" y="971"/>
                  <a:pt x="103" y="901"/>
                </a:cubicBezTo>
                <a:cubicBezTo>
                  <a:pt x="0" y="834"/>
                  <a:pt x="24" y="718"/>
                  <a:pt x="152" y="780"/>
                </a:cubicBezTo>
                <a:cubicBezTo>
                  <a:pt x="230" y="829"/>
                  <a:pt x="291" y="864"/>
                  <a:pt x="362" y="913"/>
                </a:cubicBezTo>
                <a:cubicBezTo>
                  <a:pt x="399" y="926"/>
                  <a:pt x="439" y="934"/>
                  <a:pt x="393" y="864"/>
                </a:cubicBezTo>
                <a:cubicBezTo>
                  <a:pt x="291" y="746"/>
                  <a:pt x="188" y="634"/>
                  <a:pt x="87" y="516"/>
                </a:cubicBezTo>
                <a:cubicBezTo>
                  <a:pt x="5" y="390"/>
                  <a:pt x="79" y="326"/>
                  <a:pt x="157" y="387"/>
                </a:cubicBezTo>
                <a:cubicBezTo>
                  <a:pt x="256" y="495"/>
                  <a:pt x="351" y="588"/>
                  <a:pt x="450" y="696"/>
                </a:cubicBezTo>
                <a:cubicBezTo>
                  <a:pt x="503" y="746"/>
                  <a:pt x="561" y="776"/>
                  <a:pt x="506" y="643"/>
                </a:cubicBezTo>
                <a:cubicBezTo>
                  <a:pt x="438" y="496"/>
                  <a:pt x="362" y="371"/>
                  <a:pt x="293" y="224"/>
                </a:cubicBezTo>
                <a:cubicBezTo>
                  <a:pt x="262" y="110"/>
                  <a:pt x="315" y="107"/>
                  <a:pt x="384" y="164"/>
                </a:cubicBezTo>
                <a:cubicBezTo>
                  <a:pt x="471" y="281"/>
                  <a:pt x="512" y="406"/>
                  <a:pt x="606" y="547"/>
                </a:cubicBezTo>
                <a:cubicBezTo>
                  <a:pt x="632" y="582"/>
                  <a:pt x="659" y="609"/>
                  <a:pt x="686" y="628"/>
                </a:cubicBezTo>
                <a:cubicBezTo>
                  <a:pt x="727" y="669"/>
                  <a:pt x="749" y="645"/>
                  <a:pt x="761" y="590"/>
                </a:cubicBezTo>
                <a:cubicBezTo>
                  <a:pt x="766" y="440"/>
                  <a:pt x="752" y="269"/>
                  <a:pt x="736" y="106"/>
                </a:cubicBezTo>
                <a:cubicBezTo>
                  <a:pt x="744" y="7"/>
                  <a:pt x="792" y="0"/>
                  <a:pt x="848" y="81"/>
                </a:cubicBezTo>
                <a:cubicBezTo>
                  <a:pt x="904" y="261"/>
                  <a:pt x="959" y="441"/>
                  <a:pt x="1015" y="621"/>
                </a:cubicBezTo>
                <a:cubicBezTo>
                  <a:pt x="1081" y="779"/>
                  <a:pt x="1159" y="796"/>
                  <a:pt x="1245" y="733"/>
                </a:cubicBezTo>
                <a:cubicBezTo>
                  <a:pt x="1330" y="638"/>
                  <a:pt x="1415" y="543"/>
                  <a:pt x="1500" y="448"/>
                </a:cubicBezTo>
                <a:cubicBezTo>
                  <a:pt x="1624" y="342"/>
                  <a:pt x="1703" y="459"/>
                  <a:pt x="1624" y="560"/>
                </a:cubicBezTo>
                <a:close/>
              </a:path>
            </a:pathLst>
          </a:custGeom>
          <a:solidFill>
            <a:schemeClr val="bg2">
              <a:alpha val="100000"/>
            </a:schemeClr>
          </a:solidFill>
          <a:ln w="9525">
            <a:noFill/>
          </a:ln>
        </p:spPr>
        <p:txBody>
          <a:bodyPr/>
          <a:lstStyle/>
          <a:p>
            <a:endParaRPr lang="zh-CN" altLang="en-US"/>
          </a:p>
        </p:txBody>
      </p:sp>
      <p:sp>
        <p:nvSpPr>
          <p:cNvPr id="31" name="Freeform 10"/>
          <p:cNvSpPr/>
          <p:nvPr/>
        </p:nvSpPr>
        <p:spPr bwMode="auto">
          <a:xfrm>
            <a:off x="8953500" y="4325938"/>
            <a:ext cx="981075" cy="652463"/>
          </a:xfrm>
          <a:custGeom>
            <a:avLst/>
            <a:gdLst>
              <a:gd name="T0" fmla="*/ 1155 w 1155"/>
              <a:gd name="T1" fmla="*/ 605 h 764"/>
              <a:gd name="T2" fmla="*/ 41 w 1155"/>
              <a:gd name="T3" fmla="*/ 126 h 764"/>
              <a:gd name="T4" fmla="*/ 562 w 1155"/>
              <a:gd name="T5" fmla="*/ 420 h 764"/>
              <a:gd name="T6" fmla="*/ 0 w 1155"/>
              <a:gd name="T7" fmla="*/ 229 h 764"/>
              <a:gd name="T8" fmla="*/ 745 w 1155"/>
              <a:gd name="T9" fmla="*/ 727 h 764"/>
              <a:gd name="T10" fmla="*/ 1155 w 1155"/>
              <a:gd name="T11" fmla="*/ 605 h 764"/>
            </a:gdLst>
            <a:ahLst/>
            <a:cxnLst>
              <a:cxn ang="0">
                <a:pos x="T0" y="T1"/>
              </a:cxn>
              <a:cxn ang="0">
                <a:pos x="T2" y="T3"/>
              </a:cxn>
              <a:cxn ang="0">
                <a:pos x="T4" y="T5"/>
              </a:cxn>
              <a:cxn ang="0">
                <a:pos x="T6" y="T7"/>
              </a:cxn>
              <a:cxn ang="0">
                <a:pos x="T8" y="T9"/>
              </a:cxn>
              <a:cxn ang="0">
                <a:pos x="T10" y="T11"/>
              </a:cxn>
            </a:cxnLst>
            <a:rect l="0" t="0" r="r" b="b"/>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2" name="TextBox 31"/>
          <p:cNvSpPr txBox="1"/>
          <p:nvPr/>
        </p:nvSpPr>
        <p:spPr>
          <a:xfrm>
            <a:off x="5018088" y="4227513"/>
            <a:ext cx="1655763" cy="52387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诚信意识</a:t>
            </a:r>
          </a:p>
        </p:txBody>
      </p:sp>
      <p:sp>
        <p:nvSpPr>
          <p:cNvPr id="34" name="TextBox 33"/>
          <p:cNvSpPr txBox="1"/>
          <p:nvPr/>
        </p:nvSpPr>
        <p:spPr>
          <a:xfrm>
            <a:off x="5378450" y="2290763"/>
            <a:ext cx="1631950" cy="52387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顾客意识</a:t>
            </a:r>
          </a:p>
        </p:txBody>
      </p:sp>
      <p:sp>
        <p:nvSpPr>
          <p:cNvPr id="36" name="TextBox 35"/>
          <p:cNvSpPr txBox="1"/>
          <p:nvPr/>
        </p:nvSpPr>
        <p:spPr>
          <a:xfrm>
            <a:off x="7894638" y="1466850"/>
            <a:ext cx="1681163" cy="522288"/>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团队意识</a:t>
            </a:r>
          </a:p>
        </p:txBody>
      </p:sp>
      <p:sp>
        <p:nvSpPr>
          <p:cNvPr id="38" name="TextBox 37"/>
          <p:cNvSpPr txBox="1"/>
          <p:nvPr/>
        </p:nvSpPr>
        <p:spPr>
          <a:xfrm>
            <a:off x="9761538" y="2849563"/>
            <a:ext cx="1997075" cy="52387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自律意识</a:t>
            </a:r>
          </a:p>
        </p:txBody>
      </p:sp>
      <p:sp>
        <p:nvSpPr>
          <p:cNvPr id="40" name="TextBox 39"/>
          <p:cNvSpPr txBox="1"/>
          <p:nvPr/>
        </p:nvSpPr>
        <p:spPr>
          <a:xfrm>
            <a:off x="9934575" y="4481513"/>
            <a:ext cx="1636713" cy="522288"/>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1"/>
                </a:solidFill>
                <a:effectLst/>
                <a:uLnTx/>
                <a:uFillTx/>
                <a:latin typeface="+mj-ea"/>
                <a:ea typeface="+mj-ea"/>
                <a:cs typeface="+mn-cs"/>
              </a:rPr>
              <a:t>学习意识</a:t>
            </a:r>
          </a:p>
        </p:txBody>
      </p:sp>
      <p:sp>
        <p:nvSpPr>
          <p:cNvPr id="4" name="矩形 3"/>
          <p:cNvSpPr/>
          <p:nvPr/>
        </p:nvSpPr>
        <p:spPr>
          <a:xfrm>
            <a:off x="1157288" y="1841500"/>
            <a:ext cx="3300413" cy="34782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职业意识是职业道德、职业操守、职业行为等职业要素的总和。职业意识是约定俗成、师承父传的。职业意识是用法律、法规、行业自律、规章制度、企业条文来体现的。职业意识有社会共性的，也有行业或企业相通的。它是每一个人从事你所工作的岗位的最基本，也是必须牢记和自我约束的。</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259"/>
                            </p:stCondLst>
                            <p:childTnLst>
                              <p:par>
                                <p:cTn id="22" presetID="22" presetClass="entr" presetSubtype="2"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right)">
                                      <p:cBhvr>
                                        <p:cTn id="24" dur="500"/>
                                        <p:tgtEl>
                                          <p:spTgt spid="32"/>
                                        </p:tgtEl>
                                      </p:cBhvr>
                                    </p:animEffect>
                                  </p:childTnLst>
                                </p:cTn>
                              </p:par>
                            </p:childTnLst>
                          </p:cTn>
                        </p:par>
                        <p:par>
                          <p:cTn id="25" fill="hold">
                            <p:stCondLst>
                              <p:cond delay="1759"/>
                            </p:stCondLst>
                            <p:childTnLst>
                              <p:par>
                                <p:cTn id="26" presetID="22" presetClass="entr" presetSubtype="2"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right)">
                                      <p:cBhvr>
                                        <p:cTn id="28" dur="500"/>
                                        <p:tgtEl>
                                          <p:spTgt spid="34"/>
                                        </p:tgtEl>
                                      </p:cBhvr>
                                    </p:animEffect>
                                  </p:childTnLst>
                                </p:cTn>
                              </p:par>
                            </p:childTnLst>
                          </p:cTn>
                        </p:par>
                        <p:par>
                          <p:cTn id="29" fill="hold">
                            <p:stCondLst>
                              <p:cond delay="2259"/>
                            </p:stCondLst>
                            <p:childTnLst>
                              <p:par>
                                <p:cTn id="30" presetID="22" presetClass="entr" presetSubtype="2"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childTnLst>
                          </p:cTn>
                        </p:par>
                        <p:par>
                          <p:cTn id="33" fill="hold">
                            <p:stCondLst>
                              <p:cond delay="2759"/>
                            </p:stCondLst>
                            <p:childTnLst>
                              <p:par>
                                <p:cTn id="34" presetID="22" presetClass="entr" presetSubtype="2"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par>
                          <p:cTn id="37" fill="hold">
                            <p:stCondLst>
                              <p:cond delay="3259"/>
                            </p:stCondLst>
                            <p:childTnLst>
                              <p:par>
                                <p:cTn id="38" presetID="22" presetClass="entr" presetSubtype="2"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right)">
                                      <p:cBhvr>
                                        <p:cTn id="40" dur="500"/>
                                        <p:tgtEl>
                                          <p:spTgt spid="40"/>
                                        </p:tgtEl>
                                      </p:cBhvr>
                                    </p:animEffect>
                                  </p:childTnLst>
                                </p:cTn>
                              </p:par>
                            </p:childTnLst>
                          </p:cTn>
                        </p:par>
                        <p:par>
                          <p:cTn id="41" fill="hold">
                            <p:stCondLst>
                              <p:cond delay="3759"/>
                            </p:stCondLst>
                            <p:childTnLst>
                              <p:par>
                                <p:cTn id="42" presetID="1" presetClass="entr" presetSubtype="0"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35" presetClass="path" presetSubtype="0" accel="50000" decel="50000" fill="hold" nodeType="withEffect">
                                  <p:stCondLst>
                                    <p:cond delay="0"/>
                                  </p:stCondLst>
                                  <p:childTnLst>
                                    <p:animMotion origin="layout" path="M -3.56836E-6 -3.7037E-7 L 0.36686 0.15278 " pathEditMode="relative" rAng="0" ptsTypes="AA">
                                      <p:cBhvr>
                                        <p:cTn id="45" dur="500" spd="-99900" fill="hold"/>
                                        <p:tgtEl>
                                          <p:spTgt spid="43"/>
                                        </p:tgtEl>
                                        <p:attrNameLst>
                                          <p:attrName>ppt_x</p:attrName>
                                          <p:attrName>ppt_y</p:attrName>
                                        </p:attrNameLst>
                                      </p:cBhvr>
                                      <p:rCtr x="18300" y="7600"/>
                                    </p:animMotion>
                                  </p:childTnLst>
                                </p:cTn>
                              </p:par>
                              <p:par>
                                <p:cTn id="46" presetID="1" presetClass="entr" presetSubtype="0" fill="hold"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35" presetClass="path" presetSubtype="0" accel="50000" decel="50000" fill="hold" nodeType="withEffect">
                                  <p:stCondLst>
                                    <p:cond delay="0"/>
                                  </p:stCondLst>
                                  <p:childTnLst>
                                    <p:animMotion origin="layout" path="M 7.85742E-7 -3.33333E-6 L -0.39495 -0.11018 " pathEditMode="relative" rAng="0" ptsTypes="AA">
                                      <p:cBhvr>
                                        <p:cTn id="49" dur="500" spd="-99900" fill="hold"/>
                                        <p:tgtEl>
                                          <p:spTgt spid="44"/>
                                        </p:tgtEl>
                                        <p:attrNameLst>
                                          <p:attrName>ppt_x</p:attrName>
                                          <p:attrName>ppt_y</p:attrName>
                                        </p:attrNameLst>
                                      </p:cBhvr>
                                      <p:rCtr x="-19700" y="-5500"/>
                                    </p:animMotion>
                                  </p:childTnLst>
                                </p:cTn>
                              </p:par>
                              <p:par>
                                <p:cTn id="50" presetID="10"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5" grpId="0"/>
      <p:bldP spid="7" grpId="0"/>
      <p:bldP spid="32" grpId="0"/>
      <p:bldP spid="34" grpId="0"/>
      <p:bldP spid="36" grpId="0"/>
      <p:bldP spid="38"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3"/>
          <p:cNvSpPr>
            <a:spLocks noChangeArrowheads="1"/>
          </p:cNvSpPr>
          <p:nvPr/>
        </p:nvSpPr>
        <p:spPr bwMode="auto">
          <a:xfrm>
            <a:off x="5730875" y="1822450"/>
            <a:ext cx="5089525" cy="4311650"/>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3" name="矩形 2"/>
          <p:cNvSpPr/>
          <p:nvPr/>
        </p:nvSpPr>
        <p:spPr>
          <a:xfrm>
            <a:off x="5967413" y="1960563"/>
            <a:ext cx="4595813" cy="3786188"/>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古人曰，人无信不立，人而无信，不知其可，市场经济是信用经济，一个企业、一个职业人、市场信誉是可以用价值（金钱）来度量的（信誉度）所谓名牌、品牌可以作为无形资产、产权交易就是这个道理。诚信是一个人的品牌，经营好你的品牌，诚信做人，诚信做事，你的职业道路将越来越宽。</a:t>
            </a:r>
          </a:p>
        </p:txBody>
      </p:sp>
      <p:sp>
        <p:nvSpPr>
          <p:cNvPr id="64519" name="矩形 3"/>
          <p:cNvSpPr/>
          <p:nvPr/>
        </p:nvSpPr>
        <p:spPr>
          <a:xfrm>
            <a:off x="5738813" y="1360488"/>
            <a:ext cx="5081587" cy="461962"/>
          </a:xfrm>
          <a:prstGeom prst="rect">
            <a:avLst/>
          </a:prstGeom>
          <a:solidFill>
            <a:schemeClr val="bg2"/>
          </a:solid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2400" b="1" dirty="0">
                <a:solidFill>
                  <a:schemeClr val="accent2"/>
                </a:solidFill>
                <a:latin typeface="微软雅黑" panose="020B0503020204020204" pitchFamily="34" charset="-122"/>
              </a:rPr>
              <a:t>诚信意识</a:t>
            </a:r>
          </a:p>
        </p:txBody>
      </p:sp>
      <p:pic>
        <p:nvPicPr>
          <p:cNvPr id="64520" name="Picture 3" descr="E:\WPS上传PPT\中国风公司简介\导出2\ding.png"/>
          <p:cNvPicPr>
            <a:picLocks noChangeAspect="1"/>
          </p:cNvPicPr>
          <p:nvPr/>
        </p:nvPicPr>
        <p:blipFill>
          <a:blip r:embed="rId3"/>
          <a:stretch>
            <a:fillRect/>
          </a:stretch>
        </p:blipFill>
        <p:spPr>
          <a:xfrm>
            <a:off x="625475" y="1939925"/>
            <a:ext cx="4438650" cy="4027488"/>
          </a:xfrm>
          <a:prstGeom prst="rect">
            <a:avLst/>
          </a:prstGeom>
          <a:noFill/>
          <a:ln w="9525">
            <a:noFill/>
          </a:ln>
        </p:spPr>
      </p:pic>
      <p:pic>
        <p:nvPicPr>
          <p:cNvPr id="64521" name="Picture 4" descr="E:\WPS上传PPT\中国风公司简介\导出2\红绸.png"/>
          <p:cNvPicPr>
            <a:picLocks noChangeAspect="1"/>
          </p:cNvPicPr>
          <p:nvPr/>
        </p:nvPicPr>
        <p:blipFill>
          <a:blip r:embed="rId4"/>
          <a:stretch>
            <a:fillRect/>
          </a:stretch>
        </p:blipFill>
        <p:spPr>
          <a:xfrm>
            <a:off x="0" y="3011488"/>
            <a:ext cx="5233988" cy="3041650"/>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83"/>
          <p:cNvSpPr>
            <a:spLocks noChangeArrowheads="1"/>
          </p:cNvSpPr>
          <p:nvPr/>
        </p:nvSpPr>
        <p:spPr bwMode="auto">
          <a:xfrm>
            <a:off x="1125538" y="1922463"/>
            <a:ext cx="5091113" cy="4311650"/>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66563" name="图片 8"/>
          <p:cNvPicPr>
            <a:picLocks noChangeAspect="1"/>
          </p:cNvPicPr>
          <p:nvPr/>
        </p:nvPicPr>
        <p:blipFill>
          <a:blip r:embed="rId3"/>
          <a:srcRect r="12103"/>
          <a:stretch>
            <a:fillRect/>
          </a:stretch>
        </p:blipFill>
        <p:spPr>
          <a:xfrm>
            <a:off x="3146425" y="-6350"/>
            <a:ext cx="9050338" cy="6864350"/>
          </a:xfrm>
          <a:prstGeom prst="rect">
            <a:avLst/>
          </a:prstGeom>
          <a:noFill/>
          <a:ln w="9525">
            <a:noFill/>
          </a:ln>
        </p:spPr>
      </p:pic>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3" name="矩形 2"/>
          <p:cNvSpPr/>
          <p:nvPr/>
        </p:nvSpPr>
        <p:spPr>
          <a:xfrm>
            <a:off x="1527175" y="1989138"/>
            <a:ext cx="4510088" cy="3784600"/>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大家都明白一句话，顾客是上帝，心术不正者往往把上帝作为宰上一刀的对象。</a:t>
            </a:r>
            <a:endParaRPr kumimoji="0" lang="en-US" altLang="zh-CN" sz="20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顾客是商品的接受者、选择者、购买的决定者，顾客是商家的衣食父母，对待顾客的态度，实质上就是对待自己“饭碗”的态度。市场的回报是公平又残酷的。</a:t>
            </a:r>
          </a:p>
        </p:txBody>
      </p:sp>
      <p:sp>
        <p:nvSpPr>
          <p:cNvPr id="66568" name="矩形 7"/>
          <p:cNvSpPr/>
          <p:nvPr/>
        </p:nvSpPr>
        <p:spPr>
          <a:xfrm>
            <a:off x="1133475" y="1460500"/>
            <a:ext cx="5083175" cy="461963"/>
          </a:xfrm>
          <a:prstGeom prst="rect">
            <a:avLst/>
          </a:prstGeom>
          <a:solidFill>
            <a:schemeClr val="bg2"/>
          </a:solid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2400" b="1" dirty="0">
                <a:solidFill>
                  <a:schemeClr val="accent2"/>
                </a:solidFill>
                <a:latin typeface="微软雅黑" panose="020B0503020204020204" pitchFamily="34" charset="-122"/>
              </a:rPr>
              <a:t>顾客意识</a:t>
            </a: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3"/>
          <p:cNvSpPr>
            <a:spLocks noChangeArrowheads="1"/>
          </p:cNvSpPr>
          <p:nvPr/>
        </p:nvSpPr>
        <p:spPr bwMode="auto">
          <a:xfrm>
            <a:off x="1057275" y="1585913"/>
            <a:ext cx="5083175" cy="4648200"/>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3" name="矩形 2"/>
          <p:cNvSpPr/>
          <p:nvPr/>
        </p:nvSpPr>
        <p:spPr>
          <a:xfrm>
            <a:off x="1271588" y="1725613"/>
            <a:ext cx="4654550" cy="403066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团队与社会、团队、整体是统一的，但有时又是矛盾的，对立的，所以要正确处理与社会，整体之间的关系，我们研究的是在遵守法律、法规、服从社会利益和整体利益的前提下应该具备的。</a:t>
            </a:r>
            <a:endParaRPr kumimoji="0" lang="en-US" altLang="zh-CN" sz="16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我们一个企业就是一个独立的社会经营团队是由我们所有员工所组成的一个利益共同体，他即由我们大家来维护、创造、又给每人带来了生活的经济利益与精神生活维护团队的声誉和利益，不说诋毁团队的话，不做损害团队的事。</a:t>
            </a:r>
            <a:endParaRPr kumimoji="0" lang="en-US" altLang="zh-CN" sz="16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保守团队的商业秘密；积极主动地做好团队中自己的工作，及时提出有利于企业发展的合理化建议；尊重和服从领导，关心与爱护同事；建立团队内部的协作、开展有效、健康的部门、同事之间的合作竞争、互为平台、互通商机、共同进步。</a:t>
            </a:r>
          </a:p>
        </p:txBody>
      </p:sp>
      <p:sp>
        <p:nvSpPr>
          <p:cNvPr id="68615" name="矩形 7"/>
          <p:cNvSpPr/>
          <p:nvPr/>
        </p:nvSpPr>
        <p:spPr>
          <a:xfrm>
            <a:off x="1057275" y="1125538"/>
            <a:ext cx="5083175" cy="460375"/>
          </a:xfrm>
          <a:prstGeom prst="rect">
            <a:avLst/>
          </a:prstGeom>
          <a:solidFill>
            <a:schemeClr val="bg2"/>
          </a:solid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2400" b="1" dirty="0">
                <a:solidFill>
                  <a:schemeClr val="accent2"/>
                </a:solidFill>
                <a:latin typeface="微软雅黑" panose="020B0503020204020204" pitchFamily="34" charset="-122"/>
              </a:rPr>
              <a:t>团队意识</a:t>
            </a:r>
          </a:p>
        </p:txBody>
      </p:sp>
      <p:pic>
        <p:nvPicPr>
          <p:cNvPr id="68616" name="Picture 2"/>
          <p:cNvPicPr>
            <a:picLocks noChangeAspect="1"/>
          </p:cNvPicPr>
          <p:nvPr/>
        </p:nvPicPr>
        <p:blipFill>
          <a:blip r:embed="rId3"/>
          <a:srcRect l="10860" r="13808"/>
          <a:stretch>
            <a:fillRect/>
          </a:stretch>
        </p:blipFill>
        <p:spPr>
          <a:xfrm>
            <a:off x="6272213" y="1125538"/>
            <a:ext cx="5119687" cy="5097462"/>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83"/>
          <p:cNvSpPr>
            <a:spLocks noChangeArrowheads="1"/>
          </p:cNvSpPr>
          <p:nvPr/>
        </p:nvSpPr>
        <p:spPr bwMode="auto">
          <a:xfrm>
            <a:off x="5619750" y="1922463"/>
            <a:ext cx="5091113" cy="4311650"/>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8" name="矩形 7"/>
          <p:cNvSpPr/>
          <p:nvPr/>
        </p:nvSpPr>
        <p:spPr>
          <a:xfrm>
            <a:off x="5967413" y="2108200"/>
            <a:ext cx="4541838" cy="2862263"/>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分清职业与业余的不同，从而在扮演职业角色时，能够克制自己的偏好，克服自己的弱点约束自己的行为。我们的成长一方面需要学习新知识，另一方面需要克服弱点，自律意识是克服弱点的关键，是我们成长的必经之路。</a:t>
            </a:r>
          </a:p>
        </p:txBody>
      </p:sp>
      <p:sp>
        <p:nvSpPr>
          <p:cNvPr id="70663" name="矩形 8"/>
          <p:cNvSpPr/>
          <p:nvPr/>
        </p:nvSpPr>
        <p:spPr>
          <a:xfrm>
            <a:off x="5627688" y="1460500"/>
            <a:ext cx="5083175" cy="461963"/>
          </a:xfrm>
          <a:prstGeom prst="rect">
            <a:avLst/>
          </a:prstGeom>
          <a:solidFill>
            <a:schemeClr val="bg2"/>
          </a:solid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2400" b="1" dirty="0">
                <a:solidFill>
                  <a:schemeClr val="accent2"/>
                </a:solidFill>
                <a:latin typeface="微软雅黑" panose="020B0503020204020204" pitchFamily="34" charset="-122"/>
              </a:rPr>
              <a:t>自律意识</a:t>
            </a:r>
          </a:p>
        </p:txBody>
      </p:sp>
      <p:pic>
        <p:nvPicPr>
          <p:cNvPr id="10" name="图片 9"/>
          <p:cNvPicPr>
            <a:picLocks noChangeAspect="1"/>
          </p:cNvPicPr>
          <p:nvPr/>
        </p:nvPicPr>
        <p:blipFill>
          <a:blip r:embed="rId3"/>
          <a:stretch>
            <a:fillRect/>
          </a:stretch>
        </p:blipFill>
        <p:spPr>
          <a:xfrm>
            <a:off x="1216025" y="611188"/>
            <a:ext cx="3600450" cy="6143625"/>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259"/>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4.1 </a:t>
            </a:r>
            <a:r>
              <a:rPr lang="zh-CN" altLang="en-US" sz="2800" b="1" dirty="0">
                <a:latin typeface="微软雅黑" panose="020B0503020204020204" pitchFamily="34" charset="-122"/>
              </a:rPr>
              <a:t>五种职业意识</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8" name="矩形 83"/>
          <p:cNvSpPr>
            <a:spLocks noChangeArrowheads="1"/>
          </p:cNvSpPr>
          <p:nvPr/>
        </p:nvSpPr>
        <p:spPr bwMode="auto">
          <a:xfrm>
            <a:off x="903288" y="1822450"/>
            <a:ext cx="5091113" cy="4311650"/>
          </a:xfrm>
          <a:prstGeom prst="rect">
            <a:avLst/>
          </a:prstGeom>
          <a:solidFill>
            <a:schemeClr val="accent2"/>
          </a:solidFill>
          <a:ln w="9525" cmpd="sng">
            <a:solidFill>
              <a:schemeClr val="accent1">
                <a:lumMod val="40000"/>
                <a:lumOff val="6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矩形 8"/>
          <p:cNvSpPr/>
          <p:nvPr/>
        </p:nvSpPr>
        <p:spPr>
          <a:xfrm>
            <a:off x="1139825" y="1960563"/>
            <a:ext cx="4595813" cy="31400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时代进步、社会发展突飞猛进，新的知识不断出现。每个人要想使自己有所成就，只有具备良好的学习心态、意识、不断充电、吸氧、与时俱进才能保持自己跟上时代步伐，才有可能实践人生价值，职业生涯的成功。</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如何增加自己的知识？在企业中增加知识的方法，有一个最重要的观念</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不会就要问，不耻下问，源自孔夫子以来就是我们的美德，不要担心职位在你之下的员工会讥笑你。</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chemeClr val="accent1"/>
              </a:solidFill>
              <a:effectLst/>
              <a:uLnTx/>
              <a:uFillTx/>
              <a:latin typeface="+mj-ea"/>
              <a:ea typeface="+mj-ea"/>
              <a:cs typeface="+mn-cs"/>
            </a:endParaRPr>
          </a:p>
        </p:txBody>
      </p:sp>
      <p:sp>
        <p:nvSpPr>
          <p:cNvPr id="72711" name="矩形 9"/>
          <p:cNvSpPr/>
          <p:nvPr/>
        </p:nvSpPr>
        <p:spPr>
          <a:xfrm>
            <a:off x="911225" y="1360488"/>
            <a:ext cx="5083175" cy="461962"/>
          </a:xfrm>
          <a:prstGeom prst="rect">
            <a:avLst/>
          </a:prstGeom>
          <a:solidFill>
            <a:schemeClr val="bg2"/>
          </a:solid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zh-CN" altLang="en-US" sz="2400" b="1" dirty="0">
                <a:solidFill>
                  <a:schemeClr val="accent2"/>
                </a:solidFill>
                <a:latin typeface="微软雅黑" panose="020B0503020204020204" pitchFamily="34" charset="-122"/>
              </a:rPr>
              <a:t>学习意识</a:t>
            </a:r>
          </a:p>
        </p:txBody>
      </p:sp>
      <p:pic>
        <p:nvPicPr>
          <p:cNvPr id="72712" name="图片 10"/>
          <p:cNvPicPr>
            <a:picLocks noChangeAspect="1"/>
          </p:cNvPicPr>
          <p:nvPr/>
        </p:nvPicPr>
        <p:blipFill>
          <a:blip r:embed="rId3"/>
          <a:stretch>
            <a:fillRect/>
          </a:stretch>
        </p:blipFill>
        <p:spPr>
          <a:xfrm>
            <a:off x="5746750" y="-14287"/>
            <a:ext cx="6450013" cy="7245350"/>
          </a:xfrm>
          <a:prstGeom prst="rect">
            <a:avLst/>
          </a:prstGeom>
          <a:noFill/>
          <a:ln w="9525">
            <a:noFill/>
          </a:ln>
        </p:spPr>
      </p:pic>
      <p:sp>
        <p:nvSpPr>
          <p:cNvPr id="72713" name="Freeform 5"/>
          <p:cNvSpPr>
            <a:spLocks noEditPoints="1"/>
          </p:cNvSpPr>
          <p:nvPr/>
        </p:nvSpPr>
        <p:spPr>
          <a:xfrm>
            <a:off x="7539038" y="4549775"/>
            <a:ext cx="1511300" cy="1571625"/>
          </a:xfrm>
          <a:custGeom>
            <a:avLst/>
            <a:gdLst/>
            <a:ahLst/>
            <a:cxnLst>
              <a:cxn ang="0">
                <a:pos x="205522590" y="850478850"/>
              </a:cxn>
              <a:cxn ang="0">
                <a:pos x="237679510" y="867718407"/>
              </a:cxn>
              <a:cxn ang="0">
                <a:pos x="429221738" y="684549497"/>
              </a:cxn>
              <a:cxn ang="0">
                <a:pos x="392171483" y="623493476"/>
              </a:cxn>
              <a:cxn ang="0">
                <a:pos x="375394214" y="560281769"/>
              </a:cxn>
              <a:cxn ang="0">
                <a:pos x="371898497" y="481986192"/>
              </a:cxn>
              <a:cxn ang="0">
                <a:pos x="426425666" y="367774661"/>
              </a:cxn>
              <a:cxn ang="0">
                <a:pos x="511710465" y="332577551"/>
              </a:cxn>
              <a:cxn ang="0">
                <a:pos x="420133877" y="607690762"/>
              </a:cxn>
              <a:cxn ang="0">
                <a:pos x="527788925" y="682394658"/>
              </a:cxn>
              <a:cxn ang="0">
                <a:pos x="553654056" y="761409080"/>
              </a:cxn>
              <a:cxn ang="0">
                <a:pos x="562741917" y="872746928"/>
              </a:cxn>
              <a:cxn ang="0">
                <a:pos x="429221738" y="1035084601"/>
              </a:cxn>
              <a:cxn ang="0">
                <a:pos x="323663953" y="1115535865"/>
              </a:cxn>
              <a:cxn ang="0">
                <a:pos x="303390967" y="1201732799"/>
              </a:cxn>
              <a:cxn ang="0">
                <a:pos x="413143279" y="1310915809"/>
              </a:cxn>
              <a:cxn ang="0">
                <a:pos x="392870292" y="1234057073"/>
              </a:cxn>
              <a:cxn ang="0">
                <a:pos x="394967556" y="1193831442"/>
              </a:cxn>
              <a:cxn ang="0">
                <a:pos x="468368421" y="1190958606"/>
              </a:cxn>
              <a:cxn ang="0">
                <a:pos x="550158338" y="1055915838"/>
              </a:cxn>
              <a:cxn ang="0">
                <a:pos x="703251858" y="829648461"/>
              </a:cxn>
              <a:cxn ang="0">
                <a:pos x="834674774" y="714000088"/>
              </a:cxn>
              <a:cxn ang="0">
                <a:pos x="946524348" y="789422829"/>
              </a:cxn>
              <a:cxn ang="0">
                <a:pos x="999653063" y="897168998"/>
              </a:cxn>
              <a:cxn ang="0">
                <a:pos x="1043693081" y="976183419"/>
              </a:cxn>
              <a:cxn ang="0">
                <a:pos x="1054179396" y="1049451322"/>
              </a:cxn>
              <a:cxn ang="0">
                <a:pos x="1145755984" y="1052324158"/>
              </a:cxn>
              <a:cxn ang="0">
                <a:pos x="1205175653" y="984084777"/>
              </a:cxn>
              <a:cxn ang="0">
                <a:pos x="1130376333" y="965409226"/>
              </a:cxn>
              <a:cxn ang="0">
                <a:pos x="1099617868" y="946014831"/>
              </a:cxn>
              <a:cxn ang="0">
                <a:pos x="1070257856" y="895014159"/>
              </a:cxn>
              <a:cxn ang="0">
                <a:pos x="1030411529" y="762127077"/>
              </a:cxn>
              <a:cxn ang="0">
                <a:pos x="994060083" y="645760707"/>
              </a:cxn>
              <a:cxn ang="0">
                <a:pos x="858442641" y="594042885"/>
              </a:cxn>
              <a:cxn ang="0">
                <a:pos x="838170491" y="502098584"/>
              </a:cxn>
              <a:cxn ang="0">
                <a:pos x="944427085" y="456127282"/>
              </a:cxn>
              <a:cxn ang="0">
                <a:pos x="1047188798" y="383577376"/>
              </a:cxn>
              <a:cxn ang="0">
                <a:pos x="1047188798" y="357000468"/>
              </a:cxn>
              <a:cxn ang="0">
                <a:pos x="1020624022" y="355563626"/>
              </a:cxn>
              <a:cxn ang="0">
                <a:pos x="997555800" y="360591300"/>
              </a:cxn>
              <a:cxn ang="0">
                <a:pos x="984273412" y="347662269"/>
              </a:cxn>
              <a:cxn ang="0">
                <a:pos x="940932204" y="331859554"/>
              </a:cxn>
              <a:cxn ang="0">
                <a:pos x="894794087" y="415183653"/>
              </a:cxn>
              <a:cxn ang="0">
                <a:pos x="802518690" y="430267523"/>
              </a:cxn>
              <a:cxn ang="0">
                <a:pos x="766866053" y="291633922"/>
              </a:cxn>
              <a:cxn ang="0">
                <a:pos x="736807232" y="200408466"/>
              </a:cxn>
              <a:cxn ang="0">
                <a:pos x="781546895" y="153000322"/>
              </a:cxn>
              <a:cxn ang="0">
                <a:pos x="787139039" y="80450416"/>
              </a:cxn>
              <a:cxn ang="0">
                <a:pos x="778749986" y="27295752"/>
              </a:cxn>
              <a:cxn ang="0">
                <a:pos x="660609459" y="15802715"/>
              </a:cxn>
              <a:cxn ang="0">
                <a:pos x="630549802" y="97689972"/>
              </a:cxn>
              <a:cxn ang="0">
                <a:pos x="647327907" y="141507284"/>
              </a:cxn>
              <a:cxn ang="0">
                <a:pos x="541070477" y="166648198"/>
              </a:cxn>
              <a:cxn ang="0">
                <a:pos x="468368421" y="206154985"/>
              </a:cxn>
              <a:cxn ang="0">
                <a:pos x="318770618" y="374958021"/>
              </a:cxn>
              <a:cxn ang="0">
                <a:pos x="313177638" y="468338316"/>
              </a:cxn>
              <a:cxn ang="0">
                <a:pos x="246767371" y="456845279"/>
              </a:cxn>
              <a:cxn ang="0">
                <a:pos x="187347703" y="413746811"/>
              </a:cxn>
              <a:cxn ang="0">
                <a:pos x="293604297" y="514310467"/>
              </a:cxn>
              <a:cxn ang="0">
                <a:pos x="315974546" y="522211824"/>
              </a:cxn>
              <a:cxn ang="0">
                <a:pos x="350926702" y="549507576"/>
              </a:cxn>
            </a:cxnLst>
            <a:rect l="0" t="0" r="0" b="0"/>
            <a:pathLst>
              <a:path w="1808" h="1854">
                <a:moveTo>
                  <a:pt x="7" y="857"/>
                </a:moveTo>
                <a:cubicBezTo>
                  <a:pt x="10" y="859"/>
                  <a:pt x="13" y="862"/>
                  <a:pt x="15" y="864"/>
                </a:cubicBezTo>
                <a:cubicBezTo>
                  <a:pt x="16" y="865"/>
                  <a:pt x="19" y="868"/>
                  <a:pt x="19" y="868"/>
                </a:cubicBezTo>
                <a:cubicBezTo>
                  <a:pt x="19" y="868"/>
                  <a:pt x="19" y="869"/>
                  <a:pt x="18" y="872"/>
                </a:cubicBezTo>
                <a:cubicBezTo>
                  <a:pt x="17" y="876"/>
                  <a:pt x="20" y="879"/>
                  <a:pt x="23" y="882"/>
                </a:cubicBezTo>
                <a:cubicBezTo>
                  <a:pt x="27" y="884"/>
                  <a:pt x="31" y="882"/>
                  <a:pt x="31" y="882"/>
                </a:cubicBezTo>
                <a:cubicBezTo>
                  <a:pt x="31" y="882"/>
                  <a:pt x="105" y="967"/>
                  <a:pt x="121" y="984"/>
                </a:cubicBezTo>
                <a:cubicBezTo>
                  <a:pt x="136" y="1002"/>
                  <a:pt x="174" y="1045"/>
                  <a:pt x="193" y="1066"/>
                </a:cubicBezTo>
                <a:cubicBezTo>
                  <a:pt x="213" y="1088"/>
                  <a:pt x="237" y="1116"/>
                  <a:pt x="249" y="1130"/>
                </a:cubicBezTo>
                <a:cubicBezTo>
                  <a:pt x="262" y="1144"/>
                  <a:pt x="275" y="1160"/>
                  <a:pt x="283" y="1169"/>
                </a:cubicBezTo>
                <a:cubicBezTo>
                  <a:pt x="290" y="1178"/>
                  <a:pt x="295" y="1182"/>
                  <a:pt x="295" y="1182"/>
                </a:cubicBezTo>
                <a:cubicBezTo>
                  <a:pt x="295" y="1182"/>
                  <a:pt x="294" y="1183"/>
                  <a:pt x="294" y="1184"/>
                </a:cubicBezTo>
                <a:cubicBezTo>
                  <a:pt x="294" y="1184"/>
                  <a:pt x="293" y="1185"/>
                  <a:pt x="294" y="1188"/>
                </a:cubicBezTo>
                <a:cubicBezTo>
                  <a:pt x="295" y="1192"/>
                  <a:pt x="297" y="1194"/>
                  <a:pt x="300" y="1195"/>
                </a:cubicBezTo>
                <a:cubicBezTo>
                  <a:pt x="304" y="1197"/>
                  <a:pt x="305" y="1196"/>
                  <a:pt x="306" y="1196"/>
                </a:cubicBezTo>
                <a:cubicBezTo>
                  <a:pt x="308" y="1195"/>
                  <a:pt x="308" y="1197"/>
                  <a:pt x="308" y="1198"/>
                </a:cubicBezTo>
                <a:cubicBezTo>
                  <a:pt x="308" y="1199"/>
                  <a:pt x="310" y="1201"/>
                  <a:pt x="312" y="1203"/>
                </a:cubicBezTo>
                <a:cubicBezTo>
                  <a:pt x="313" y="1205"/>
                  <a:pt x="314" y="1207"/>
                  <a:pt x="315" y="1210"/>
                </a:cubicBezTo>
                <a:cubicBezTo>
                  <a:pt x="316" y="1213"/>
                  <a:pt x="319" y="1213"/>
                  <a:pt x="320" y="1214"/>
                </a:cubicBezTo>
                <a:cubicBezTo>
                  <a:pt x="321" y="1214"/>
                  <a:pt x="324" y="1214"/>
                  <a:pt x="325" y="1213"/>
                </a:cubicBezTo>
                <a:cubicBezTo>
                  <a:pt x="325" y="1213"/>
                  <a:pt x="327" y="1213"/>
                  <a:pt x="329" y="1211"/>
                </a:cubicBezTo>
                <a:cubicBezTo>
                  <a:pt x="332" y="1210"/>
                  <a:pt x="333" y="1209"/>
                  <a:pt x="333" y="1209"/>
                </a:cubicBezTo>
                <a:cubicBezTo>
                  <a:pt x="333" y="1209"/>
                  <a:pt x="333" y="1209"/>
                  <a:pt x="335" y="1209"/>
                </a:cubicBezTo>
                <a:cubicBezTo>
                  <a:pt x="336" y="1209"/>
                  <a:pt x="340" y="1208"/>
                  <a:pt x="340" y="1208"/>
                </a:cubicBezTo>
                <a:cubicBezTo>
                  <a:pt x="340" y="1208"/>
                  <a:pt x="340" y="1210"/>
                  <a:pt x="342" y="1211"/>
                </a:cubicBezTo>
                <a:cubicBezTo>
                  <a:pt x="344" y="1213"/>
                  <a:pt x="348" y="1211"/>
                  <a:pt x="348" y="1211"/>
                </a:cubicBezTo>
                <a:cubicBezTo>
                  <a:pt x="348" y="1211"/>
                  <a:pt x="350" y="1212"/>
                  <a:pt x="352" y="1211"/>
                </a:cubicBezTo>
                <a:cubicBezTo>
                  <a:pt x="355" y="1210"/>
                  <a:pt x="356" y="1208"/>
                  <a:pt x="357" y="1206"/>
                </a:cubicBezTo>
                <a:cubicBezTo>
                  <a:pt x="358" y="1204"/>
                  <a:pt x="360" y="1202"/>
                  <a:pt x="363" y="1200"/>
                </a:cubicBezTo>
                <a:cubicBezTo>
                  <a:pt x="365" y="1198"/>
                  <a:pt x="364" y="1197"/>
                  <a:pt x="364" y="1197"/>
                </a:cubicBezTo>
                <a:cubicBezTo>
                  <a:pt x="364" y="1197"/>
                  <a:pt x="397" y="1165"/>
                  <a:pt x="410" y="1152"/>
                </a:cubicBezTo>
                <a:cubicBezTo>
                  <a:pt x="424" y="1139"/>
                  <a:pt x="467" y="1095"/>
                  <a:pt x="488" y="1075"/>
                </a:cubicBezTo>
                <a:cubicBezTo>
                  <a:pt x="508" y="1055"/>
                  <a:pt x="535" y="1029"/>
                  <a:pt x="551" y="1012"/>
                </a:cubicBezTo>
                <a:cubicBezTo>
                  <a:pt x="568" y="996"/>
                  <a:pt x="599" y="965"/>
                  <a:pt x="603" y="962"/>
                </a:cubicBezTo>
                <a:cubicBezTo>
                  <a:pt x="606" y="958"/>
                  <a:pt x="608" y="957"/>
                  <a:pt x="610" y="956"/>
                </a:cubicBezTo>
                <a:cubicBezTo>
                  <a:pt x="611" y="955"/>
                  <a:pt x="612" y="955"/>
                  <a:pt x="614" y="953"/>
                </a:cubicBezTo>
                <a:cubicBezTo>
                  <a:pt x="616" y="951"/>
                  <a:pt x="619" y="951"/>
                  <a:pt x="620" y="949"/>
                </a:cubicBezTo>
                <a:cubicBezTo>
                  <a:pt x="622" y="948"/>
                  <a:pt x="625" y="946"/>
                  <a:pt x="625" y="942"/>
                </a:cubicBezTo>
                <a:cubicBezTo>
                  <a:pt x="624" y="938"/>
                  <a:pt x="621" y="937"/>
                  <a:pt x="618" y="934"/>
                </a:cubicBezTo>
                <a:cubicBezTo>
                  <a:pt x="616" y="932"/>
                  <a:pt x="614" y="929"/>
                  <a:pt x="613" y="929"/>
                </a:cubicBezTo>
                <a:cubicBezTo>
                  <a:pt x="612" y="929"/>
                  <a:pt x="612" y="928"/>
                  <a:pt x="609" y="925"/>
                </a:cubicBezTo>
                <a:cubicBezTo>
                  <a:pt x="606" y="922"/>
                  <a:pt x="596" y="910"/>
                  <a:pt x="589" y="903"/>
                </a:cubicBezTo>
                <a:cubicBezTo>
                  <a:pt x="582" y="896"/>
                  <a:pt x="577" y="889"/>
                  <a:pt x="577" y="889"/>
                </a:cubicBezTo>
                <a:cubicBezTo>
                  <a:pt x="577" y="889"/>
                  <a:pt x="577" y="887"/>
                  <a:pt x="578" y="886"/>
                </a:cubicBezTo>
                <a:cubicBezTo>
                  <a:pt x="579" y="884"/>
                  <a:pt x="578" y="884"/>
                  <a:pt x="577" y="883"/>
                </a:cubicBezTo>
                <a:cubicBezTo>
                  <a:pt x="575" y="883"/>
                  <a:pt x="575" y="882"/>
                  <a:pt x="575" y="881"/>
                </a:cubicBezTo>
                <a:cubicBezTo>
                  <a:pt x="575" y="880"/>
                  <a:pt x="570" y="875"/>
                  <a:pt x="567" y="871"/>
                </a:cubicBezTo>
                <a:cubicBezTo>
                  <a:pt x="563" y="868"/>
                  <a:pt x="562" y="867"/>
                  <a:pt x="561" y="868"/>
                </a:cubicBezTo>
                <a:cubicBezTo>
                  <a:pt x="559" y="868"/>
                  <a:pt x="557" y="867"/>
                  <a:pt x="557" y="867"/>
                </a:cubicBezTo>
                <a:cubicBezTo>
                  <a:pt x="557" y="867"/>
                  <a:pt x="509" y="814"/>
                  <a:pt x="505" y="810"/>
                </a:cubicBezTo>
                <a:cubicBezTo>
                  <a:pt x="500" y="805"/>
                  <a:pt x="495" y="799"/>
                  <a:pt x="495" y="799"/>
                </a:cubicBezTo>
                <a:cubicBezTo>
                  <a:pt x="495" y="799"/>
                  <a:pt x="497" y="797"/>
                  <a:pt x="499" y="795"/>
                </a:cubicBezTo>
                <a:cubicBezTo>
                  <a:pt x="500" y="794"/>
                  <a:pt x="499" y="792"/>
                  <a:pt x="499" y="792"/>
                </a:cubicBezTo>
                <a:cubicBezTo>
                  <a:pt x="499" y="792"/>
                  <a:pt x="500" y="792"/>
                  <a:pt x="501" y="791"/>
                </a:cubicBezTo>
                <a:cubicBezTo>
                  <a:pt x="503" y="790"/>
                  <a:pt x="504" y="790"/>
                  <a:pt x="506" y="790"/>
                </a:cubicBezTo>
                <a:cubicBezTo>
                  <a:pt x="508" y="790"/>
                  <a:pt x="509" y="789"/>
                  <a:pt x="516" y="783"/>
                </a:cubicBezTo>
                <a:cubicBezTo>
                  <a:pt x="523" y="777"/>
                  <a:pt x="525" y="774"/>
                  <a:pt x="525" y="774"/>
                </a:cubicBezTo>
                <a:cubicBezTo>
                  <a:pt x="525" y="774"/>
                  <a:pt x="525" y="773"/>
                  <a:pt x="526" y="773"/>
                </a:cubicBezTo>
                <a:cubicBezTo>
                  <a:pt x="527" y="773"/>
                  <a:pt x="528" y="775"/>
                  <a:pt x="530" y="778"/>
                </a:cubicBezTo>
                <a:cubicBezTo>
                  <a:pt x="533" y="780"/>
                  <a:pt x="535" y="780"/>
                  <a:pt x="537" y="780"/>
                </a:cubicBezTo>
                <a:cubicBezTo>
                  <a:pt x="538" y="779"/>
                  <a:pt x="539" y="778"/>
                  <a:pt x="539" y="774"/>
                </a:cubicBezTo>
                <a:cubicBezTo>
                  <a:pt x="539" y="769"/>
                  <a:pt x="539" y="762"/>
                  <a:pt x="539" y="762"/>
                </a:cubicBezTo>
                <a:cubicBezTo>
                  <a:pt x="539" y="762"/>
                  <a:pt x="539" y="762"/>
                  <a:pt x="540" y="759"/>
                </a:cubicBezTo>
                <a:cubicBezTo>
                  <a:pt x="541" y="757"/>
                  <a:pt x="542" y="753"/>
                  <a:pt x="544" y="750"/>
                </a:cubicBezTo>
                <a:cubicBezTo>
                  <a:pt x="546" y="746"/>
                  <a:pt x="545" y="743"/>
                  <a:pt x="545" y="737"/>
                </a:cubicBezTo>
                <a:cubicBezTo>
                  <a:pt x="545" y="732"/>
                  <a:pt x="544" y="730"/>
                  <a:pt x="544" y="725"/>
                </a:cubicBezTo>
                <a:cubicBezTo>
                  <a:pt x="544" y="720"/>
                  <a:pt x="545" y="718"/>
                  <a:pt x="547" y="713"/>
                </a:cubicBezTo>
                <a:cubicBezTo>
                  <a:pt x="548" y="709"/>
                  <a:pt x="547" y="705"/>
                  <a:pt x="545" y="702"/>
                </a:cubicBezTo>
                <a:cubicBezTo>
                  <a:pt x="543" y="698"/>
                  <a:pt x="542" y="692"/>
                  <a:pt x="541" y="691"/>
                </a:cubicBezTo>
                <a:cubicBezTo>
                  <a:pt x="539" y="690"/>
                  <a:pt x="537" y="685"/>
                  <a:pt x="537" y="683"/>
                </a:cubicBezTo>
                <a:cubicBezTo>
                  <a:pt x="536" y="681"/>
                  <a:pt x="536" y="678"/>
                  <a:pt x="535" y="676"/>
                </a:cubicBezTo>
                <a:cubicBezTo>
                  <a:pt x="533" y="675"/>
                  <a:pt x="532" y="671"/>
                  <a:pt x="532" y="671"/>
                </a:cubicBezTo>
                <a:cubicBezTo>
                  <a:pt x="532" y="671"/>
                  <a:pt x="533" y="671"/>
                  <a:pt x="535" y="670"/>
                </a:cubicBezTo>
                <a:cubicBezTo>
                  <a:pt x="537" y="670"/>
                  <a:pt x="537" y="670"/>
                  <a:pt x="538" y="666"/>
                </a:cubicBezTo>
                <a:cubicBezTo>
                  <a:pt x="540" y="661"/>
                  <a:pt x="541" y="658"/>
                  <a:pt x="545" y="647"/>
                </a:cubicBezTo>
                <a:cubicBezTo>
                  <a:pt x="550" y="637"/>
                  <a:pt x="551" y="634"/>
                  <a:pt x="555" y="624"/>
                </a:cubicBezTo>
                <a:cubicBezTo>
                  <a:pt x="559" y="614"/>
                  <a:pt x="562" y="607"/>
                  <a:pt x="565" y="600"/>
                </a:cubicBezTo>
                <a:cubicBezTo>
                  <a:pt x="568" y="593"/>
                  <a:pt x="571" y="587"/>
                  <a:pt x="575" y="579"/>
                </a:cubicBezTo>
                <a:cubicBezTo>
                  <a:pt x="579" y="571"/>
                  <a:pt x="579" y="569"/>
                  <a:pt x="581" y="565"/>
                </a:cubicBezTo>
                <a:cubicBezTo>
                  <a:pt x="583" y="561"/>
                  <a:pt x="584" y="557"/>
                  <a:pt x="584" y="554"/>
                </a:cubicBezTo>
                <a:cubicBezTo>
                  <a:pt x="585" y="551"/>
                  <a:pt x="586" y="548"/>
                  <a:pt x="588" y="543"/>
                </a:cubicBezTo>
                <a:cubicBezTo>
                  <a:pt x="589" y="537"/>
                  <a:pt x="592" y="535"/>
                  <a:pt x="595" y="531"/>
                </a:cubicBezTo>
                <a:cubicBezTo>
                  <a:pt x="598" y="527"/>
                  <a:pt x="599" y="525"/>
                  <a:pt x="601" y="522"/>
                </a:cubicBezTo>
                <a:cubicBezTo>
                  <a:pt x="603" y="519"/>
                  <a:pt x="606" y="517"/>
                  <a:pt x="610" y="512"/>
                </a:cubicBezTo>
                <a:cubicBezTo>
                  <a:pt x="613" y="506"/>
                  <a:pt x="614" y="504"/>
                  <a:pt x="616" y="499"/>
                </a:cubicBezTo>
                <a:cubicBezTo>
                  <a:pt x="618" y="493"/>
                  <a:pt x="619" y="488"/>
                  <a:pt x="619" y="488"/>
                </a:cubicBezTo>
                <a:cubicBezTo>
                  <a:pt x="619" y="488"/>
                  <a:pt x="621" y="487"/>
                  <a:pt x="624" y="484"/>
                </a:cubicBezTo>
                <a:cubicBezTo>
                  <a:pt x="627" y="482"/>
                  <a:pt x="631" y="480"/>
                  <a:pt x="641" y="473"/>
                </a:cubicBezTo>
                <a:cubicBezTo>
                  <a:pt x="646" y="470"/>
                  <a:pt x="650" y="468"/>
                  <a:pt x="653" y="465"/>
                </a:cubicBezTo>
                <a:cubicBezTo>
                  <a:pt x="656" y="463"/>
                  <a:pt x="659" y="461"/>
                  <a:pt x="662" y="459"/>
                </a:cubicBezTo>
                <a:cubicBezTo>
                  <a:pt x="670" y="455"/>
                  <a:pt x="678" y="451"/>
                  <a:pt x="692" y="446"/>
                </a:cubicBezTo>
                <a:cubicBezTo>
                  <a:pt x="705" y="440"/>
                  <a:pt x="715" y="436"/>
                  <a:pt x="722" y="432"/>
                </a:cubicBezTo>
                <a:cubicBezTo>
                  <a:pt x="730" y="429"/>
                  <a:pt x="732" y="429"/>
                  <a:pt x="732" y="429"/>
                </a:cubicBezTo>
                <a:cubicBezTo>
                  <a:pt x="732" y="429"/>
                  <a:pt x="732" y="430"/>
                  <a:pt x="732" y="434"/>
                </a:cubicBezTo>
                <a:cubicBezTo>
                  <a:pt x="732" y="438"/>
                  <a:pt x="732" y="441"/>
                  <a:pt x="732" y="446"/>
                </a:cubicBezTo>
                <a:cubicBezTo>
                  <a:pt x="732" y="451"/>
                  <a:pt x="733" y="457"/>
                  <a:pt x="732" y="463"/>
                </a:cubicBezTo>
                <a:cubicBezTo>
                  <a:pt x="732" y="470"/>
                  <a:pt x="729" y="476"/>
                  <a:pt x="724" y="488"/>
                </a:cubicBezTo>
                <a:cubicBezTo>
                  <a:pt x="718" y="500"/>
                  <a:pt x="714" y="510"/>
                  <a:pt x="708" y="522"/>
                </a:cubicBezTo>
                <a:cubicBezTo>
                  <a:pt x="703" y="533"/>
                  <a:pt x="698" y="544"/>
                  <a:pt x="696" y="547"/>
                </a:cubicBezTo>
                <a:cubicBezTo>
                  <a:pt x="695" y="550"/>
                  <a:pt x="693" y="551"/>
                  <a:pt x="688" y="556"/>
                </a:cubicBezTo>
                <a:cubicBezTo>
                  <a:pt x="683" y="561"/>
                  <a:pt x="679" y="564"/>
                  <a:pt x="675" y="568"/>
                </a:cubicBezTo>
                <a:cubicBezTo>
                  <a:pt x="671" y="573"/>
                  <a:pt x="670" y="578"/>
                  <a:pt x="665" y="596"/>
                </a:cubicBezTo>
                <a:cubicBezTo>
                  <a:pt x="660" y="613"/>
                  <a:pt x="650" y="644"/>
                  <a:pt x="644" y="665"/>
                </a:cubicBezTo>
                <a:cubicBezTo>
                  <a:pt x="637" y="686"/>
                  <a:pt x="630" y="706"/>
                  <a:pt x="624" y="724"/>
                </a:cubicBezTo>
                <a:cubicBezTo>
                  <a:pt x="619" y="743"/>
                  <a:pt x="612" y="762"/>
                  <a:pt x="609" y="775"/>
                </a:cubicBezTo>
                <a:cubicBezTo>
                  <a:pt x="605" y="789"/>
                  <a:pt x="600" y="806"/>
                  <a:pt x="597" y="816"/>
                </a:cubicBezTo>
                <a:cubicBezTo>
                  <a:pt x="594" y="825"/>
                  <a:pt x="592" y="832"/>
                  <a:pt x="591" y="837"/>
                </a:cubicBezTo>
                <a:cubicBezTo>
                  <a:pt x="591" y="841"/>
                  <a:pt x="594" y="842"/>
                  <a:pt x="601" y="846"/>
                </a:cubicBezTo>
                <a:cubicBezTo>
                  <a:pt x="608" y="849"/>
                  <a:pt x="613" y="852"/>
                  <a:pt x="616" y="854"/>
                </a:cubicBezTo>
                <a:cubicBezTo>
                  <a:pt x="618" y="855"/>
                  <a:pt x="618" y="856"/>
                  <a:pt x="618" y="859"/>
                </a:cubicBezTo>
                <a:cubicBezTo>
                  <a:pt x="617" y="861"/>
                  <a:pt x="616" y="862"/>
                  <a:pt x="616" y="867"/>
                </a:cubicBezTo>
                <a:cubicBezTo>
                  <a:pt x="616" y="871"/>
                  <a:pt x="624" y="876"/>
                  <a:pt x="630" y="880"/>
                </a:cubicBezTo>
                <a:cubicBezTo>
                  <a:pt x="637" y="884"/>
                  <a:pt x="639" y="888"/>
                  <a:pt x="641" y="891"/>
                </a:cubicBezTo>
                <a:cubicBezTo>
                  <a:pt x="644" y="894"/>
                  <a:pt x="644" y="895"/>
                  <a:pt x="646" y="901"/>
                </a:cubicBezTo>
                <a:cubicBezTo>
                  <a:pt x="647" y="907"/>
                  <a:pt x="650" y="910"/>
                  <a:pt x="658" y="915"/>
                </a:cubicBezTo>
                <a:cubicBezTo>
                  <a:pt x="665" y="920"/>
                  <a:pt x="672" y="924"/>
                  <a:pt x="678" y="929"/>
                </a:cubicBezTo>
                <a:cubicBezTo>
                  <a:pt x="685" y="935"/>
                  <a:pt x="693" y="941"/>
                  <a:pt x="701" y="946"/>
                </a:cubicBezTo>
                <a:cubicBezTo>
                  <a:pt x="709" y="951"/>
                  <a:pt x="713" y="952"/>
                  <a:pt x="719" y="954"/>
                </a:cubicBezTo>
                <a:cubicBezTo>
                  <a:pt x="725" y="956"/>
                  <a:pt x="732" y="957"/>
                  <a:pt x="740" y="955"/>
                </a:cubicBezTo>
                <a:cubicBezTo>
                  <a:pt x="748" y="954"/>
                  <a:pt x="753" y="951"/>
                  <a:pt x="755" y="950"/>
                </a:cubicBezTo>
                <a:cubicBezTo>
                  <a:pt x="758" y="949"/>
                  <a:pt x="760" y="949"/>
                  <a:pt x="760" y="949"/>
                </a:cubicBezTo>
                <a:cubicBezTo>
                  <a:pt x="760" y="949"/>
                  <a:pt x="760" y="950"/>
                  <a:pt x="762" y="956"/>
                </a:cubicBezTo>
                <a:cubicBezTo>
                  <a:pt x="764" y="961"/>
                  <a:pt x="769" y="966"/>
                  <a:pt x="771" y="967"/>
                </a:cubicBezTo>
                <a:cubicBezTo>
                  <a:pt x="773" y="968"/>
                  <a:pt x="772" y="969"/>
                  <a:pt x="773" y="971"/>
                </a:cubicBezTo>
                <a:cubicBezTo>
                  <a:pt x="773" y="974"/>
                  <a:pt x="774" y="976"/>
                  <a:pt x="776" y="981"/>
                </a:cubicBezTo>
                <a:cubicBezTo>
                  <a:pt x="778" y="986"/>
                  <a:pt x="782" y="987"/>
                  <a:pt x="784" y="988"/>
                </a:cubicBezTo>
                <a:cubicBezTo>
                  <a:pt x="786" y="990"/>
                  <a:pt x="788" y="992"/>
                  <a:pt x="787" y="996"/>
                </a:cubicBezTo>
                <a:cubicBezTo>
                  <a:pt x="787" y="999"/>
                  <a:pt x="784" y="998"/>
                  <a:pt x="782" y="1004"/>
                </a:cubicBezTo>
                <a:cubicBezTo>
                  <a:pt x="779" y="1010"/>
                  <a:pt x="783" y="1017"/>
                  <a:pt x="786" y="1022"/>
                </a:cubicBezTo>
                <a:cubicBezTo>
                  <a:pt x="788" y="1025"/>
                  <a:pt x="789" y="1028"/>
                  <a:pt x="789" y="1031"/>
                </a:cubicBezTo>
                <a:cubicBezTo>
                  <a:pt x="789" y="1032"/>
                  <a:pt x="789" y="1034"/>
                  <a:pt x="789" y="1035"/>
                </a:cubicBezTo>
                <a:cubicBezTo>
                  <a:pt x="789" y="1041"/>
                  <a:pt x="790" y="1047"/>
                  <a:pt x="792" y="1060"/>
                </a:cubicBezTo>
                <a:cubicBezTo>
                  <a:pt x="794" y="1072"/>
                  <a:pt x="795" y="1083"/>
                  <a:pt x="796" y="1092"/>
                </a:cubicBezTo>
                <a:cubicBezTo>
                  <a:pt x="797" y="1102"/>
                  <a:pt x="798" y="1112"/>
                  <a:pt x="801" y="1124"/>
                </a:cubicBezTo>
                <a:cubicBezTo>
                  <a:pt x="802" y="1130"/>
                  <a:pt x="803" y="1134"/>
                  <a:pt x="803" y="1138"/>
                </a:cubicBezTo>
                <a:cubicBezTo>
                  <a:pt x="804" y="1142"/>
                  <a:pt x="805" y="1146"/>
                  <a:pt x="806" y="1150"/>
                </a:cubicBezTo>
                <a:cubicBezTo>
                  <a:pt x="807" y="1157"/>
                  <a:pt x="807" y="1158"/>
                  <a:pt x="808" y="1165"/>
                </a:cubicBezTo>
                <a:cubicBezTo>
                  <a:pt x="810" y="1172"/>
                  <a:pt x="811" y="1174"/>
                  <a:pt x="811" y="1176"/>
                </a:cubicBezTo>
                <a:cubicBezTo>
                  <a:pt x="812" y="1178"/>
                  <a:pt x="811" y="1179"/>
                  <a:pt x="810" y="1182"/>
                </a:cubicBezTo>
                <a:cubicBezTo>
                  <a:pt x="809" y="1186"/>
                  <a:pt x="810" y="1188"/>
                  <a:pt x="809" y="1190"/>
                </a:cubicBezTo>
                <a:cubicBezTo>
                  <a:pt x="808" y="1191"/>
                  <a:pt x="807" y="1193"/>
                  <a:pt x="806" y="1197"/>
                </a:cubicBezTo>
                <a:cubicBezTo>
                  <a:pt x="805" y="1202"/>
                  <a:pt x="807" y="1205"/>
                  <a:pt x="808" y="1207"/>
                </a:cubicBezTo>
                <a:cubicBezTo>
                  <a:pt x="808" y="1209"/>
                  <a:pt x="810" y="1212"/>
                  <a:pt x="810" y="1212"/>
                </a:cubicBezTo>
                <a:cubicBezTo>
                  <a:pt x="810" y="1212"/>
                  <a:pt x="808" y="1213"/>
                  <a:pt x="805" y="1215"/>
                </a:cubicBezTo>
                <a:cubicBezTo>
                  <a:pt x="803" y="1216"/>
                  <a:pt x="800" y="1217"/>
                  <a:pt x="797" y="1219"/>
                </a:cubicBezTo>
                <a:cubicBezTo>
                  <a:pt x="788" y="1225"/>
                  <a:pt x="784" y="1232"/>
                  <a:pt x="783" y="1237"/>
                </a:cubicBezTo>
                <a:cubicBezTo>
                  <a:pt x="783" y="1242"/>
                  <a:pt x="785" y="1245"/>
                  <a:pt x="785" y="1245"/>
                </a:cubicBezTo>
                <a:cubicBezTo>
                  <a:pt x="785" y="1245"/>
                  <a:pt x="780" y="1250"/>
                  <a:pt x="773" y="1257"/>
                </a:cubicBezTo>
                <a:cubicBezTo>
                  <a:pt x="766" y="1263"/>
                  <a:pt x="756" y="1273"/>
                  <a:pt x="748" y="1282"/>
                </a:cubicBezTo>
                <a:cubicBezTo>
                  <a:pt x="739" y="1292"/>
                  <a:pt x="729" y="1304"/>
                  <a:pt x="727" y="1307"/>
                </a:cubicBezTo>
                <a:cubicBezTo>
                  <a:pt x="725" y="1310"/>
                  <a:pt x="723" y="1310"/>
                  <a:pt x="719" y="1312"/>
                </a:cubicBezTo>
                <a:cubicBezTo>
                  <a:pt x="714" y="1315"/>
                  <a:pt x="708" y="1320"/>
                  <a:pt x="702" y="1324"/>
                </a:cubicBezTo>
                <a:cubicBezTo>
                  <a:pt x="696" y="1329"/>
                  <a:pt x="684" y="1345"/>
                  <a:pt x="675" y="1358"/>
                </a:cubicBezTo>
                <a:cubicBezTo>
                  <a:pt x="665" y="1371"/>
                  <a:pt x="652" y="1394"/>
                  <a:pt x="646" y="1405"/>
                </a:cubicBezTo>
                <a:cubicBezTo>
                  <a:pt x="639" y="1416"/>
                  <a:pt x="635" y="1423"/>
                  <a:pt x="629" y="1429"/>
                </a:cubicBezTo>
                <a:cubicBezTo>
                  <a:pt x="623" y="1434"/>
                  <a:pt x="621" y="1437"/>
                  <a:pt x="614" y="1441"/>
                </a:cubicBezTo>
                <a:cubicBezTo>
                  <a:pt x="607" y="1445"/>
                  <a:pt x="595" y="1452"/>
                  <a:pt x="584" y="1460"/>
                </a:cubicBezTo>
                <a:cubicBezTo>
                  <a:pt x="574" y="1467"/>
                  <a:pt x="564" y="1475"/>
                  <a:pt x="558" y="1481"/>
                </a:cubicBezTo>
                <a:cubicBezTo>
                  <a:pt x="552" y="1487"/>
                  <a:pt x="544" y="1495"/>
                  <a:pt x="538" y="1501"/>
                </a:cubicBezTo>
                <a:cubicBezTo>
                  <a:pt x="532" y="1507"/>
                  <a:pt x="525" y="1513"/>
                  <a:pt x="519" y="1519"/>
                </a:cubicBezTo>
                <a:cubicBezTo>
                  <a:pt x="512" y="1525"/>
                  <a:pt x="510" y="1528"/>
                  <a:pt x="510" y="1528"/>
                </a:cubicBezTo>
                <a:cubicBezTo>
                  <a:pt x="510" y="1528"/>
                  <a:pt x="510" y="1528"/>
                  <a:pt x="509" y="1527"/>
                </a:cubicBezTo>
                <a:cubicBezTo>
                  <a:pt x="508" y="1526"/>
                  <a:pt x="506" y="1529"/>
                  <a:pt x="502" y="1534"/>
                </a:cubicBezTo>
                <a:cubicBezTo>
                  <a:pt x="498" y="1538"/>
                  <a:pt x="494" y="1543"/>
                  <a:pt x="491" y="1546"/>
                </a:cubicBezTo>
                <a:cubicBezTo>
                  <a:pt x="488" y="1549"/>
                  <a:pt x="488" y="1553"/>
                  <a:pt x="488" y="1553"/>
                </a:cubicBezTo>
                <a:cubicBezTo>
                  <a:pt x="488" y="1553"/>
                  <a:pt x="487" y="1552"/>
                  <a:pt x="483" y="1552"/>
                </a:cubicBezTo>
                <a:cubicBezTo>
                  <a:pt x="480" y="1551"/>
                  <a:pt x="475" y="1552"/>
                  <a:pt x="471" y="1551"/>
                </a:cubicBezTo>
                <a:cubicBezTo>
                  <a:pt x="466" y="1551"/>
                  <a:pt x="463" y="1552"/>
                  <a:pt x="463" y="1553"/>
                </a:cubicBezTo>
                <a:cubicBezTo>
                  <a:pt x="462" y="1553"/>
                  <a:pt x="462" y="1553"/>
                  <a:pt x="459" y="1554"/>
                </a:cubicBezTo>
                <a:cubicBezTo>
                  <a:pt x="457" y="1554"/>
                  <a:pt x="451" y="1556"/>
                  <a:pt x="441" y="1560"/>
                </a:cubicBezTo>
                <a:cubicBezTo>
                  <a:pt x="430" y="1563"/>
                  <a:pt x="422" y="1571"/>
                  <a:pt x="422" y="1571"/>
                </a:cubicBezTo>
                <a:cubicBezTo>
                  <a:pt x="422" y="1571"/>
                  <a:pt x="422" y="1571"/>
                  <a:pt x="420" y="1572"/>
                </a:cubicBezTo>
                <a:cubicBezTo>
                  <a:pt x="418" y="1572"/>
                  <a:pt x="416" y="1573"/>
                  <a:pt x="412" y="1575"/>
                </a:cubicBezTo>
                <a:cubicBezTo>
                  <a:pt x="407" y="1578"/>
                  <a:pt x="403" y="1577"/>
                  <a:pt x="398" y="1581"/>
                </a:cubicBezTo>
                <a:cubicBezTo>
                  <a:pt x="394" y="1585"/>
                  <a:pt x="392" y="1593"/>
                  <a:pt x="392" y="1604"/>
                </a:cubicBezTo>
                <a:cubicBezTo>
                  <a:pt x="392" y="1615"/>
                  <a:pt x="397" y="1623"/>
                  <a:pt x="403" y="1636"/>
                </a:cubicBezTo>
                <a:cubicBezTo>
                  <a:pt x="409" y="1650"/>
                  <a:pt x="417" y="1666"/>
                  <a:pt x="420" y="1671"/>
                </a:cubicBezTo>
                <a:cubicBezTo>
                  <a:pt x="423" y="1677"/>
                  <a:pt x="423" y="1678"/>
                  <a:pt x="424" y="1678"/>
                </a:cubicBezTo>
                <a:cubicBezTo>
                  <a:pt x="425" y="1679"/>
                  <a:pt x="427" y="1676"/>
                  <a:pt x="430" y="1675"/>
                </a:cubicBezTo>
                <a:cubicBezTo>
                  <a:pt x="432" y="1673"/>
                  <a:pt x="434" y="1673"/>
                  <a:pt x="434" y="1673"/>
                </a:cubicBezTo>
                <a:cubicBezTo>
                  <a:pt x="434" y="1673"/>
                  <a:pt x="434" y="1675"/>
                  <a:pt x="438" y="1685"/>
                </a:cubicBezTo>
                <a:cubicBezTo>
                  <a:pt x="441" y="1695"/>
                  <a:pt x="445" y="1710"/>
                  <a:pt x="445" y="1710"/>
                </a:cubicBezTo>
                <a:cubicBezTo>
                  <a:pt x="445" y="1710"/>
                  <a:pt x="444" y="1712"/>
                  <a:pt x="446" y="1720"/>
                </a:cubicBezTo>
                <a:cubicBezTo>
                  <a:pt x="447" y="1723"/>
                  <a:pt x="449" y="1731"/>
                  <a:pt x="451" y="1740"/>
                </a:cubicBezTo>
                <a:cubicBezTo>
                  <a:pt x="454" y="1747"/>
                  <a:pt x="457" y="1755"/>
                  <a:pt x="459" y="1759"/>
                </a:cubicBezTo>
                <a:cubicBezTo>
                  <a:pt x="469" y="1779"/>
                  <a:pt x="481" y="1792"/>
                  <a:pt x="498" y="1809"/>
                </a:cubicBezTo>
                <a:cubicBezTo>
                  <a:pt x="516" y="1826"/>
                  <a:pt x="532" y="1837"/>
                  <a:pt x="542" y="1843"/>
                </a:cubicBezTo>
                <a:cubicBezTo>
                  <a:pt x="552" y="1849"/>
                  <a:pt x="557" y="1853"/>
                  <a:pt x="563" y="1853"/>
                </a:cubicBezTo>
                <a:cubicBezTo>
                  <a:pt x="566" y="1854"/>
                  <a:pt x="573" y="1854"/>
                  <a:pt x="577" y="1850"/>
                </a:cubicBezTo>
                <a:cubicBezTo>
                  <a:pt x="582" y="1847"/>
                  <a:pt x="585" y="1843"/>
                  <a:pt x="585" y="1840"/>
                </a:cubicBezTo>
                <a:cubicBezTo>
                  <a:pt x="586" y="1838"/>
                  <a:pt x="587" y="1836"/>
                  <a:pt x="588" y="1834"/>
                </a:cubicBezTo>
                <a:cubicBezTo>
                  <a:pt x="589" y="1832"/>
                  <a:pt x="590" y="1830"/>
                  <a:pt x="591" y="1825"/>
                </a:cubicBezTo>
                <a:cubicBezTo>
                  <a:pt x="592" y="1819"/>
                  <a:pt x="592" y="1816"/>
                  <a:pt x="589" y="1807"/>
                </a:cubicBezTo>
                <a:cubicBezTo>
                  <a:pt x="586" y="1799"/>
                  <a:pt x="582" y="1791"/>
                  <a:pt x="579" y="1785"/>
                </a:cubicBezTo>
                <a:cubicBezTo>
                  <a:pt x="576" y="1779"/>
                  <a:pt x="575" y="1773"/>
                  <a:pt x="574" y="1769"/>
                </a:cubicBezTo>
                <a:cubicBezTo>
                  <a:pt x="573" y="1765"/>
                  <a:pt x="572" y="1764"/>
                  <a:pt x="571" y="1763"/>
                </a:cubicBezTo>
                <a:cubicBezTo>
                  <a:pt x="570" y="1762"/>
                  <a:pt x="570" y="1759"/>
                  <a:pt x="569" y="1757"/>
                </a:cubicBezTo>
                <a:cubicBezTo>
                  <a:pt x="568" y="1754"/>
                  <a:pt x="566" y="1751"/>
                  <a:pt x="564" y="1750"/>
                </a:cubicBezTo>
                <a:cubicBezTo>
                  <a:pt x="562" y="1749"/>
                  <a:pt x="564" y="1745"/>
                  <a:pt x="564" y="1742"/>
                </a:cubicBezTo>
                <a:cubicBezTo>
                  <a:pt x="564" y="1739"/>
                  <a:pt x="563" y="1736"/>
                  <a:pt x="562" y="1735"/>
                </a:cubicBezTo>
                <a:cubicBezTo>
                  <a:pt x="561" y="1734"/>
                  <a:pt x="561" y="1730"/>
                  <a:pt x="561" y="1729"/>
                </a:cubicBezTo>
                <a:cubicBezTo>
                  <a:pt x="561" y="1727"/>
                  <a:pt x="561" y="1726"/>
                  <a:pt x="561" y="1725"/>
                </a:cubicBezTo>
                <a:cubicBezTo>
                  <a:pt x="561" y="1723"/>
                  <a:pt x="560" y="1721"/>
                  <a:pt x="560" y="1721"/>
                </a:cubicBezTo>
                <a:cubicBezTo>
                  <a:pt x="560" y="1721"/>
                  <a:pt x="561" y="1719"/>
                  <a:pt x="562" y="1718"/>
                </a:cubicBezTo>
                <a:cubicBezTo>
                  <a:pt x="562" y="1717"/>
                  <a:pt x="562" y="1715"/>
                  <a:pt x="561" y="1714"/>
                </a:cubicBezTo>
                <a:cubicBezTo>
                  <a:pt x="561" y="1712"/>
                  <a:pt x="561" y="1709"/>
                  <a:pt x="561" y="1708"/>
                </a:cubicBezTo>
                <a:cubicBezTo>
                  <a:pt x="561" y="1707"/>
                  <a:pt x="561" y="1706"/>
                  <a:pt x="562" y="1705"/>
                </a:cubicBezTo>
                <a:cubicBezTo>
                  <a:pt x="563" y="1704"/>
                  <a:pt x="563" y="1703"/>
                  <a:pt x="562" y="1702"/>
                </a:cubicBezTo>
                <a:cubicBezTo>
                  <a:pt x="561" y="1701"/>
                  <a:pt x="561" y="1697"/>
                  <a:pt x="562" y="1694"/>
                </a:cubicBezTo>
                <a:cubicBezTo>
                  <a:pt x="562" y="1693"/>
                  <a:pt x="562" y="1693"/>
                  <a:pt x="562" y="1692"/>
                </a:cubicBezTo>
                <a:cubicBezTo>
                  <a:pt x="563" y="1691"/>
                  <a:pt x="562" y="1690"/>
                  <a:pt x="561" y="1689"/>
                </a:cubicBezTo>
                <a:cubicBezTo>
                  <a:pt x="560" y="1688"/>
                  <a:pt x="562" y="1682"/>
                  <a:pt x="562" y="1680"/>
                </a:cubicBezTo>
                <a:cubicBezTo>
                  <a:pt x="563" y="1679"/>
                  <a:pt x="563" y="1678"/>
                  <a:pt x="562" y="1678"/>
                </a:cubicBezTo>
                <a:cubicBezTo>
                  <a:pt x="560" y="1677"/>
                  <a:pt x="561" y="1676"/>
                  <a:pt x="562" y="1673"/>
                </a:cubicBezTo>
                <a:cubicBezTo>
                  <a:pt x="562" y="1670"/>
                  <a:pt x="562" y="1669"/>
                  <a:pt x="562" y="1669"/>
                </a:cubicBezTo>
                <a:lnTo>
                  <a:pt x="565" y="1662"/>
                </a:lnTo>
                <a:cubicBezTo>
                  <a:pt x="565" y="1662"/>
                  <a:pt x="565" y="1662"/>
                  <a:pt x="566" y="1662"/>
                </a:cubicBezTo>
                <a:cubicBezTo>
                  <a:pt x="567" y="1662"/>
                  <a:pt x="568" y="1661"/>
                  <a:pt x="569" y="1660"/>
                </a:cubicBezTo>
                <a:cubicBezTo>
                  <a:pt x="570" y="1658"/>
                  <a:pt x="568" y="1654"/>
                  <a:pt x="567" y="1653"/>
                </a:cubicBezTo>
                <a:cubicBezTo>
                  <a:pt x="565" y="1651"/>
                  <a:pt x="566" y="1651"/>
                  <a:pt x="566" y="1647"/>
                </a:cubicBezTo>
                <a:cubicBezTo>
                  <a:pt x="566" y="1642"/>
                  <a:pt x="564" y="1640"/>
                  <a:pt x="564" y="1640"/>
                </a:cubicBezTo>
                <a:lnTo>
                  <a:pt x="568" y="1633"/>
                </a:lnTo>
                <a:cubicBezTo>
                  <a:pt x="568" y="1633"/>
                  <a:pt x="576" y="1636"/>
                  <a:pt x="583" y="1640"/>
                </a:cubicBezTo>
                <a:cubicBezTo>
                  <a:pt x="587" y="1643"/>
                  <a:pt x="590" y="1644"/>
                  <a:pt x="593" y="1646"/>
                </a:cubicBezTo>
                <a:cubicBezTo>
                  <a:pt x="596" y="1647"/>
                  <a:pt x="599" y="1648"/>
                  <a:pt x="603" y="1650"/>
                </a:cubicBezTo>
                <a:cubicBezTo>
                  <a:pt x="612" y="1653"/>
                  <a:pt x="624" y="1655"/>
                  <a:pt x="633" y="1657"/>
                </a:cubicBezTo>
                <a:cubicBezTo>
                  <a:pt x="642" y="1659"/>
                  <a:pt x="652" y="1659"/>
                  <a:pt x="660" y="1661"/>
                </a:cubicBezTo>
                <a:cubicBezTo>
                  <a:pt x="669" y="1662"/>
                  <a:pt x="668" y="1662"/>
                  <a:pt x="670" y="1658"/>
                </a:cubicBezTo>
                <a:cubicBezTo>
                  <a:pt x="671" y="1655"/>
                  <a:pt x="673" y="1651"/>
                  <a:pt x="676" y="1644"/>
                </a:cubicBezTo>
                <a:cubicBezTo>
                  <a:pt x="678" y="1636"/>
                  <a:pt x="679" y="1633"/>
                  <a:pt x="680" y="1632"/>
                </a:cubicBezTo>
                <a:cubicBezTo>
                  <a:pt x="680" y="1630"/>
                  <a:pt x="677" y="1629"/>
                  <a:pt x="677" y="1629"/>
                </a:cubicBezTo>
                <a:cubicBezTo>
                  <a:pt x="677" y="1629"/>
                  <a:pt x="677" y="1626"/>
                  <a:pt x="678" y="1621"/>
                </a:cubicBezTo>
                <a:cubicBezTo>
                  <a:pt x="678" y="1616"/>
                  <a:pt x="680" y="1607"/>
                  <a:pt x="684" y="1593"/>
                </a:cubicBezTo>
                <a:cubicBezTo>
                  <a:pt x="687" y="1580"/>
                  <a:pt x="689" y="1570"/>
                  <a:pt x="691" y="1561"/>
                </a:cubicBezTo>
                <a:cubicBezTo>
                  <a:pt x="693" y="1553"/>
                  <a:pt x="693" y="1551"/>
                  <a:pt x="693" y="1551"/>
                </a:cubicBezTo>
                <a:cubicBezTo>
                  <a:pt x="693" y="1551"/>
                  <a:pt x="697" y="1547"/>
                  <a:pt x="707" y="1537"/>
                </a:cubicBezTo>
                <a:cubicBezTo>
                  <a:pt x="717" y="1527"/>
                  <a:pt x="721" y="1521"/>
                  <a:pt x="725" y="1515"/>
                </a:cubicBezTo>
                <a:cubicBezTo>
                  <a:pt x="729" y="1510"/>
                  <a:pt x="729" y="1509"/>
                  <a:pt x="732" y="1507"/>
                </a:cubicBezTo>
                <a:cubicBezTo>
                  <a:pt x="736" y="1505"/>
                  <a:pt x="735" y="1505"/>
                  <a:pt x="748" y="1494"/>
                </a:cubicBezTo>
                <a:cubicBezTo>
                  <a:pt x="762" y="1483"/>
                  <a:pt x="769" y="1481"/>
                  <a:pt x="787" y="1470"/>
                </a:cubicBezTo>
                <a:cubicBezTo>
                  <a:pt x="804" y="1459"/>
                  <a:pt x="827" y="1443"/>
                  <a:pt x="838" y="1435"/>
                </a:cubicBezTo>
                <a:cubicBezTo>
                  <a:pt x="850" y="1428"/>
                  <a:pt x="874" y="1412"/>
                  <a:pt x="889" y="1403"/>
                </a:cubicBezTo>
                <a:cubicBezTo>
                  <a:pt x="899" y="1396"/>
                  <a:pt x="908" y="1390"/>
                  <a:pt x="915" y="1385"/>
                </a:cubicBezTo>
                <a:cubicBezTo>
                  <a:pt x="919" y="1382"/>
                  <a:pt x="923" y="1379"/>
                  <a:pt x="926" y="1376"/>
                </a:cubicBezTo>
                <a:cubicBezTo>
                  <a:pt x="934" y="1369"/>
                  <a:pt x="935" y="1368"/>
                  <a:pt x="937" y="1364"/>
                </a:cubicBezTo>
                <a:cubicBezTo>
                  <a:pt x="940" y="1360"/>
                  <a:pt x="941" y="1361"/>
                  <a:pt x="947" y="1350"/>
                </a:cubicBezTo>
                <a:cubicBezTo>
                  <a:pt x="954" y="1340"/>
                  <a:pt x="955" y="1336"/>
                  <a:pt x="956" y="1332"/>
                </a:cubicBezTo>
                <a:cubicBezTo>
                  <a:pt x="957" y="1329"/>
                  <a:pt x="958" y="1327"/>
                  <a:pt x="962" y="1318"/>
                </a:cubicBezTo>
                <a:cubicBezTo>
                  <a:pt x="966" y="1309"/>
                  <a:pt x="968" y="1302"/>
                  <a:pt x="972" y="1290"/>
                </a:cubicBezTo>
                <a:cubicBezTo>
                  <a:pt x="976" y="1277"/>
                  <a:pt x="983" y="1253"/>
                  <a:pt x="987" y="1235"/>
                </a:cubicBezTo>
                <a:cubicBezTo>
                  <a:pt x="992" y="1216"/>
                  <a:pt x="993" y="1210"/>
                  <a:pt x="997" y="1194"/>
                </a:cubicBezTo>
                <a:cubicBezTo>
                  <a:pt x="1001" y="1178"/>
                  <a:pt x="1003" y="1169"/>
                  <a:pt x="1006" y="1155"/>
                </a:cubicBezTo>
                <a:cubicBezTo>
                  <a:pt x="1009" y="1141"/>
                  <a:pt x="1011" y="1130"/>
                  <a:pt x="1014" y="1115"/>
                </a:cubicBezTo>
                <a:cubicBezTo>
                  <a:pt x="1018" y="1100"/>
                  <a:pt x="1019" y="1093"/>
                  <a:pt x="1022" y="1081"/>
                </a:cubicBezTo>
                <a:cubicBezTo>
                  <a:pt x="1025" y="1069"/>
                  <a:pt x="1026" y="1064"/>
                  <a:pt x="1028" y="1056"/>
                </a:cubicBezTo>
                <a:cubicBezTo>
                  <a:pt x="1030" y="1048"/>
                  <a:pt x="1030" y="1046"/>
                  <a:pt x="1033" y="1039"/>
                </a:cubicBezTo>
                <a:cubicBezTo>
                  <a:pt x="1036" y="1032"/>
                  <a:pt x="1040" y="1023"/>
                  <a:pt x="1046" y="1008"/>
                </a:cubicBezTo>
                <a:cubicBezTo>
                  <a:pt x="1052" y="994"/>
                  <a:pt x="1055" y="989"/>
                  <a:pt x="1055" y="989"/>
                </a:cubicBezTo>
                <a:cubicBezTo>
                  <a:pt x="1055" y="989"/>
                  <a:pt x="1062" y="990"/>
                  <a:pt x="1070" y="991"/>
                </a:cubicBezTo>
                <a:cubicBezTo>
                  <a:pt x="1079" y="992"/>
                  <a:pt x="1081" y="993"/>
                  <a:pt x="1086" y="995"/>
                </a:cubicBezTo>
                <a:cubicBezTo>
                  <a:pt x="1090" y="997"/>
                  <a:pt x="1107" y="998"/>
                  <a:pt x="1121" y="998"/>
                </a:cubicBezTo>
                <a:cubicBezTo>
                  <a:pt x="1135" y="999"/>
                  <a:pt x="1141" y="999"/>
                  <a:pt x="1147" y="998"/>
                </a:cubicBezTo>
                <a:cubicBezTo>
                  <a:pt x="1152" y="997"/>
                  <a:pt x="1154" y="998"/>
                  <a:pt x="1165" y="997"/>
                </a:cubicBezTo>
                <a:cubicBezTo>
                  <a:pt x="1175" y="997"/>
                  <a:pt x="1183" y="996"/>
                  <a:pt x="1194" y="994"/>
                </a:cubicBezTo>
                <a:cubicBezTo>
                  <a:pt x="1204" y="993"/>
                  <a:pt x="1208" y="993"/>
                  <a:pt x="1224" y="994"/>
                </a:cubicBezTo>
                <a:cubicBezTo>
                  <a:pt x="1240" y="994"/>
                  <a:pt x="1257" y="995"/>
                  <a:pt x="1257" y="995"/>
                </a:cubicBezTo>
                <a:cubicBezTo>
                  <a:pt x="1257" y="995"/>
                  <a:pt x="1259" y="996"/>
                  <a:pt x="1262" y="998"/>
                </a:cubicBezTo>
                <a:cubicBezTo>
                  <a:pt x="1265" y="999"/>
                  <a:pt x="1267" y="1000"/>
                  <a:pt x="1274" y="1003"/>
                </a:cubicBezTo>
                <a:cubicBezTo>
                  <a:pt x="1281" y="1006"/>
                  <a:pt x="1288" y="1008"/>
                  <a:pt x="1293" y="1010"/>
                </a:cubicBezTo>
                <a:cubicBezTo>
                  <a:pt x="1297" y="1012"/>
                  <a:pt x="1304" y="1016"/>
                  <a:pt x="1304" y="1016"/>
                </a:cubicBezTo>
                <a:cubicBezTo>
                  <a:pt x="1304" y="1016"/>
                  <a:pt x="1304" y="1018"/>
                  <a:pt x="1304" y="1021"/>
                </a:cubicBezTo>
                <a:cubicBezTo>
                  <a:pt x="1304" y="1023"/>
                  <a:pt x="1305" y="1028"/>
                  <a:pt x="1305" y="1033"/>
                </a:cubicBezTo>
                <a:cubicBezTo>
                  <a:pt x="1305" y="1038"/>
                  <a:pt x="1308" y="1039"/>
                  <a:pt x="1314" y="1042"/>
                </a:cubicBezTo>
                <a:cubicBezTo>
                  <a:pt x="1320" y="1046"/>
                  <a:pt x="1327" y="1050"/>
                  <a:pt x="1327" y="1050"/>
                </a:cubicBezTo>
                <a:cubicBezTo>
                  <a:pt x="1327" y="1050"/>
                  <a:pt x="1328" y="1054"/>
                  <a:pt x="1333" y="1063"/>
                </a:cubicBezTo>
                <a:cubicBezTo>
                  <a:pt x="1337" y="1072"/>
                  <a:pt x="1343" y="1079"/>
                  <a:pt x="1354" y="1099"/>
                </a:cubicBezTo>
                <a:cubicBezTo>
                  <a:pt x="1359" y="1106"/>
                  <a:pt x="1362" y="1112"/>
                  <a:pt x="1365" y="1116"/>
                </a:cubicBezTo>
                <a:cubicBezTo>
                  <a:pt x="1370" y="1123"/>
                  <a:pt x="1372" y="1126"/>
                  <a:pt x="1372" y="1126"/>
                </a:cubicBezTo>
                <a:cubicBezTo>
                  <a:pt x="1372" y="1126"/>
                  <a:pt x="1371" y="1129"/>
                  <a:pt x="1367" y="1138"/>
                </a:cubicBezTo>
                <a:cubicBezTo>
                  <a:pt x="1365" y="1144"/>
                  <a:pt x="1364" y="1146"/>
                  <a:pt x="1363" y="1148"/>
                </a:cubicBezTo>
                <a:cubicBezTo>
                  <a:pt x="1362" y="1149"/>
                  <a:pt x="1362" y="1150"/>
                  <a:pt x="1361" y="1152"/>
                </a:cubicBezTo>
                <a:cubicBezTo>
                  <a:pt x="1360" y="1155"/>
                  <a:pt x="1362" y="1158"/>
                  <a:pt x="1367" y="1163"/>
                </a:cubicBezTo>
                <a:cubicBezTo>
                  <a:pt x="1369" y="1166"/>
                  <a:pt x="1372" y="1170"/>
                  <a:pt x="1375" y="1174"/>
                </a:cubicBezTo>
                <a:cubicBezTo>
                  <a:pt x="1379" y="1179"/>
                  <a:pt x="1382" y="1183"/>
                  <a:pt x="1385" y="1188"/>
                </a:cubicBezTo>
                <a:cubicBezTo>
                  <a:pt x="1389" y="1195"/>
                  <a:pt x="1392" y="1200"/>
                  <a:pt x="1394" y="1203"/>
                </a:cubicBezTo>
                <a:cubicBezTo>
                  <a:pt x="1396" y="1208"/>
                  <a:pt x="1397" y="1207"/>
                  <a:pt x="1401" y="1213"/>
                </a:cubicBezTo>
                <a:cubicBezTo>
                  <a:pt x="1405" y="1218"/>
                  <a:pt x="1415" y="1231"/>
                  <a:pt x="1420" y="1238"/>
                </a:cubicBezTo>
                <a:cubicBezTo>
                  <a:pt x="1426" y="1246"/>
                  <a:pt x="1430" y="1249"/>
                  <a:pt x="1430" y="1249"/>
                </a:cubicBezTo>
                <a:cubicBezTo>
                  <a:pt x="1430" y="1249"/>
                  <a:pt x="1430" y="1250"/>
                  <a:pt x="1429" y="1254"/>
                </a:cubicBezTo>
                <a:cubicBezTo>
                  <a:pt x="1428" y="1258"/>
                  <a:pt x="1430" y="1263"/>
                  <a:pt x="1431" y="1265"/>
                </a:cubicBezTo>
                <a:cubicBezTo>
                  <a:pt x="1432" y="1267"/>
                  <a:pt x="1431" y="1267"/>
                  <a:pt x="1434" y="1272"/>
                </a:cubicBezTo>
                <a:cubicBezTo>
                  <a:pt x="1436" y="1276"/>
                  <a:pt x="1443" y="1285"/>
                  <a:pt x="1448" y="1291"/>
                </a:cubicBezTo>
                <a:cubicBezTo>
                  <a:pt x="1454" y="1297"/>
                  <a:pt x="1454" y="1297"/>
                  <a:pt x="1456" y="1298"/>
                </a:cubicBezTo>
                <a:cubicBezTo>
                  <a:pt x="1459" y="1299"/>
                  <a:pt x="1462" y="1300"/>
                  <a:pt x="1464" y="1302"/>
                </a:cubicBezTo>
                <a:cubicBezTo>
                  <a:pt x="1467" y="1303"/>
                  <a:pt x="1472" y="1305"/>
                  <a:pt x="1472" y="1305"/>
                </a:cubicBezTo>
                <a:cubicBezTo>
                  <a:pt x="1472" y="1305"/>
                  <a:pt x="1475" y="1311"/>
                  <a:pt x="1478" y="1316"/>
                </a:cubicBezTo>
                <a:cubicBezTo>
                  <a:pt x="1481" y="1322"/>
                  <a:pt x="1484" y="1330"/>
                  <a:pt x="1486" y="1335"/>
                </a:cubicBezTo>
                <a:cubicBezTo>
                  <a:pt x="1488" y="1339"/>
                  <a:pt x="1487" y="1341"/>
                  <a:pt x="1489" y="1343"/>
                </a:cubicBezTo>
                <a:cubicBezTo>
                  <a:pt x="1490" y="1345"/>
                  <a:pt x="1490" y="1349"/>
                  <a:pt x="1491" y="1353"/>
                </a:cubicBezTo>
                <a:cubicBezTo>
                  <a:pt x="1492" y="1356"/>
                  <a:pt x="1492" y="1358"/>
                  <a:pt x="1493" y="1359"/>
                </a:cubicBezTo>
                <a:cubicBezTo>
                  <a:pt x="1494" y="1360"/>
                  <a:pt x="1494" y="1363"/>
                  <a:pt x="1495" y="1365"/>
                </a:cubicBezTo>
                <a:cubicBezTo>
                  <a:pt x="1496" y="1367"/>
                  <a:pt x="1496" y="1368"/>
                  <a:pt x="1496" y="1370"/>
                </a:cubicBezTo>
                <a:cubicBezTo>
                  <a:pt x="1496" y="1371"/>
                  <a:pt x="1497" y="1373"/>
                  <a:pt x="1498" y="1375"/>
                </a:cubicBezTo>
                <a:cubicBezTo>
                  <a:pt x="1498" y="1378"/>
                  <a:pt x="1499" y="1379"/>
                  <a:pt x="1499" y="1381"/>
                </a:cubicBezTo>
                <a:cubicBezTo>
                  <a:pt x="1499" y="1383"/>
                  <a:pt x="1500" y="1385"/>
                  <a:pt x="1500" y="1388"/>
                </a:cubicBezTo>
                <a:cubicBezTo>
                  <a:pt x="1501" y="1390"/>
                  <a:pt x="1501" y="1393"/>
                  <a:pt x="1502" y="1399"/>
                </a:cubicBezTo>
                <a:cubicBezTo>
                  <a:pt x="1502" y="1406"/>
                  <a:pt x="1502" y="1408"/>
                  <a:pt x="1502" y="1408"/>
                </a:cubicBezTo>
                <a:cubicBezTo>
                  <a:pt x="1502" y="1408"/>
                  <a:pt x="1502" y="1408"/>
                  <a:pt x="1500" y="1409"/>
                </a:cubicBezTo>
                <a:cubicBezTo>
                  <a:pt x="1499" y="1411"/>
                  <a:pt x="1501" y="1414"/>
                  <a:pt x="1501" y="1414"/>
                </a:cubicBezTo>
                <a:cubicBezTo>
                  <a:pt x="1501" y="1414"/>
                  <a:pt x="1501" y="1414"/>
                  <a:pt x="1500" y="1416"/>
                </a:cubicBezTo>
                <a:cubicBezTo>
                  <a:pt x="1500" y="1419"/>
                  <a:pt x="1499" y="1422"/>
                  <a:pt x="1500" y="1430"/>
                </a:cubicBezTo>
                <a:cubicBezTo>
                  <a:pt x="1500" y="1438"/>
                  <a:pt x="1503" y="1451"/>
                  <a:pt x="1508" y="1461"/>
                </a:cubicBezTo>
                <a:cubicBezTo>
                  <a:pt x="1512" y="1471"/>
                  <a:pt x="1517" y="1475"/>
                  <a:pt x="1517" y="1475"/>
                </a:cubicBezTo>
                <a:cubicBezTo>
                  <a:pt x="1517" y="1475"/>
                  <a:pt x="1516" y="1475"/>
                  <a:pt x="1515" y="1477"/>
                </a:cubicBezTo>
                <a:cubicBezTo>
                  <a:pt x="1514" y="1478"/>
                  <a:pt x="1514" y="1480"/>
                  <a:pt x="1516" y="1484"/>
                </a:cubicBezTo>
                <a:cubicBezTo>
                  <a:pt x="1517" y="1488"/>
                  <a:pt x="1519" y="1492"/>
                  <a:pt x="1520" y="1497"/>
                </a:cubicBezTo>
                <a:cubicBezTo>
                  <a:pt x="1522" y="1501"/>
                  <a:pt x="1523" y="1501"/>
                  <a:pt x="1530" y="1503"/>
                </a:cubicBezTo>
                <a:cubicBezTo>
                  <a:pt x="1533" y="1504"/>
                  <a:pt x="1536" y="1503"/>
                  <a:pt x="1540" y="1502"/>
                </a:cubicBezTo>
                <a:cubicBezTo>
                  <a:pt x="1544" y="1501"/>
                  <a:pt x="1549" y="1500"/>
                  <a:pt x="1556" y="1498"/>
                </a:cubicBezTo>
                <a:cubicBezTo>
                  <a:pt x="1569" y="1494"/>
                  <a:pt x="1589" y="1487"/>
                  <a:pt x="1596" y="1485"/>
                </a:cubicBezTo>
                <a:cubicBezTo>
                  <a:pt x="1603" y="1483"/>
                  <a:pt x="1603" y="1483"/>
                  <a:pt x="1604" y="1480"/>
                </a:cubicBezTo>
                <a:cubicBezTo>
                  <a:pt x="1605" y="1477"/>
                  <a:pt x="1608" y="1472"/>
                  <a:pt x="1609" y="1470"/>
                </a:cubicBezTo>
                <a:cubicBezTo>
                  <a:pt x="1610" y="1469"/>
                  <a:pt x="1620" y="1468"/>
                  <a:pt x="1627" y="1467"/>
                </a:cubicBezTo>
                <a:cubicBezTo>
                  <a:pt x="1633" y="1466"/>
                  <a:pt x="1637" y="1465"/>
                  <a:pt x="1639" y="1465"/>
                </a:cubicBezTo>
                <a:cubicBezTo>
                  <a:pt x="1642" y="1466"/>
                  <a:pt x="1641" y="1467"/>
                  <a:pt x="1657" y="1463"/>
                </a:cubicBezTo>
                <a:cubicBezTo>
                  <a:pt x="1673" y="1460"/>
                  <a:pt x="1687" y="1455"/>
                  <a:pt x="1709" y="1444"/>
                </a:cubicBezTo>
                <a:cubicBezTo>
                  <a:pt x="1730" y="1434"/>
                  <a:pt x="1746" y="1423"/>
                  <a:pt x="1768" y="1407"/>
                </a:cubicBezTo>
                <a:cubicBezTo>
                  <a:pt x="1790" y="1391"/>
                  <a:pt x="1802" y="1379"/>
                  <a:pt x="1805" y="1375"/>
                </a:cubicBezTo>
                <a:cubicBezTo>
                  <a:pt x="1808" y="1370"/>
                  <a:pt x="1805" y="1368"/>
                  <a:pt x="1804" y="1366"/>
                </a:cubicBezTo>
                <a:cubicBezTo>
                  <a:pt x="1802" y="1365"/>
                  <a:pt x="1798" y="1365"/>
                  <a:pt x="1798" y="1365"/>
                </a:cubicBezTo>
                <a:cubicBezTo>
                  <a:pt x="1798" y="1365"/>
                  <a:pt x="1798" y="1365"/>
                  <a:pt x="1797" y="1362"/>
                </a:cubicBezTo>
                <a:cubicBezTo>
                  <a:pt x="1796" y="1359"/>
                  <a:pt x="1793" y="1357"/>
                  <a:pt x="1786" y="1355"/>
                </a:cubicBezTo>
                <a:cubicBezTo>
                  <a:pt x="1779" y="1354"/>
                  <a:pt x="1773" y="1356"/>
                  <a:pt x="1763" y="1359"/>
                </a:cubicBezTo>
                <a:cubicBezTo>
                  <a:pt x="1754" y="1363"/>
                  <a:pt x="1751" y="1364"/>
                  <a:pt x="1746" y="1365"/>
                </a:cubicBezTo>
                <a:cubicBezTo>
                  <a:pt x="1742" y="1365"/>
                  <a:pt x="1736" y="1366"/>
                  <a:pt x="1733" y="1366"/>
                </a:cubicBezTo>
                <a:cubicBezTo>
                  <a:pt x="1729" y="1367"/>
                  <a:pt x="1730" y="1368"/>
                  <a:pt x="1724" y="1370"/>
                </a:cubicBezTo>
                <a:cubicBezTo>
                  <a:pt x="1719" y="1372"/>
                  <a:pt x="1715" y="1372"/>
                  <a:pt x="1713" y="1371"/>
                </a:cubicBezTo>
                <a:cubicBezTo>
                  <a:pt x="1710" y="1370"/>
                  <a:pt x="1702" y="1370"/>
                  <a:pt x="1697" y="1369"/>
                </a:cubicBezTo>
                <a:cubicBezTo>
                  <a:pt x="1692" y="1369"/>
                  <a:pt x="1688" y="1368"/>
                  <a:pt x="1686" y="1368"/>
                </a:cubicBezTo>
                <a:cubicBezTo>
                  <a:pt x="1683" y="1368"/>
                  <a:pt x="1682" y="1368"/>
                  <a:pt x="1678" y="1366"/>
                </a:cubicBezTo>
                <a:cubicBezTo>
                  <a:pt x="1675" y="1365"/>
                  <a:pt x="1674" y="1364"/>
                  <a:pt x="1670" y="1363"/>
                </a:cubicBezTo>
                <a:cubicBezTo>
                  <a:pt x="1667" y="1363"/>
                  <a:pt x="1664" y="1362"/>
                  <a:pt x="1663" y="1360"/>
                </a:cubicBezTo>
                <a:cubicBezTo>
                  <a:pt x="1662" y="1359"/>
                  <a:pt x="1660" y="1359"/>
                  <a:pt x="1658" y="1359"/>
                </a:cubicBezTo>
                <a:cubicBezTo>
                  <a:pt x="1656" y="1359"/>
                  <a:pt x="1654" y="1358"/>
                  <a:pt x="1653" y="1357"/>
                </a:cubicBezTo>
                <a:cubicBezTo>
                  <a:pt x="1652" y="1356"/>
                  <a:pt x="1651" y="1354"/>
                  <a:pt x="1648" y="1355"/>
                </a:cubicBezTo>
                <a:cubicBezTo>
                  <a:pt x="1645" y="1355"/>
                  <a:pt x="1644" y="1353"/>
                  <a:pt x="1638" y="1349"/>
                </a:cubicBezTo>
                <a:cubicBezTo>
                  <a:pt x="1632" y="1346"/>
                  <a:pt x="1627" y="1345"/>
                  <a:pt x="1624" y="1344"/>
                </a:cubicBezTo>
                <a:cubicBezTo>
                  <a:pt x="1621" y="1344"/>
                  <a:pt x="1619" y="1345"/>
                  <a:pt x="1617" y="1344"/>
                </a:cubicBezTo>
                <a:cubicBezTo>
                  <a:pt x="1616" y="1344"/>
                  <a:pt x="1615" y="1344"/>
                  <a:pt x="1615" y="1344"/>
                </a:cubicBezTo>
                <a:cubicBezTo>
                  <a:pt x="1614" y="1343"/>
                  <a:pt x="1612" y="1342"/>
                  <a:pt x="1609" y="1342"/>
                </a:cubicBezTo>
                <a:cubicBezTo>
                  <a:pt x="1607" y="1342"/>
                  <a:pt x="1607" y="1343"/>
                  <a:pt x="1607" y="1343"/>
                </a:cubicBezTo>
                <a:cubicBezTo>
                  <a:pt x="1607" y="1343"/>
                  <a:pt x="1607" y="1344"/>
                  <a:pt x="1605" y="1344"/>
                </a:cubicBezTo>
                <a:cubicBezTo>
                  <a:pt x="1603" y="1344"/>
                  <a:pt x="1602" y="1345"/>
                  <a:pt x="1601" y="1343"/>
                </a:cubicBezTo>
                <a:cubicBezTo>
                  <a:pt x="1601" y="1341"/>
                  <a:pt x="1600" y="1342"/>
                  <a:pt x="1599" y="1341"/>
                </a:cubicBezTo>
                <a:cubicBezTo>
                  <a:pt x="1598" y="1341"/>
                  <a:pt x="1597" y="1341"/>
                  <a:pt x="1597" y="1340"/>
                </a:cubicBezTo>
                <a:cubicBezTo>
                  <a:pt x="1596" y="1339"/>
                  <a:pt x="1595" y="1338"/>
                  <a:pt x="1591" y="1335"/>
                </a:cubicBezTo>
                <a:cubicBezTo>
                  <a:pt x="1588" y="1333"/>
                  <a:pt x="1587" y="1331"/>
                  <a:pt x="1587" y="1330"/>
                </a:cubicBezTo>
                <a:cubicBezTo>
                  <a:pt x="1587" y="1329"/>
                  <a:pt x="1585" y="1329"/>
                  <a:pt x="1583" y="1327"/>
                </a:cubicBezTo>
                <a:cubicBezTo>
                  <a:pt x="1581" y="1326"/>
                  <a:pt x="1579" y="1323"/>
                  <a:pt x="1576" y="1321"/>
                </a:cubicBezTo>
                <a:cubicBezTo>
                  <a:pt x="1574" y="1320"/>
                  <a:pt x="1575" y="1318"/>
                  <a:pt x="1573" y="1317"/>
                </a:cubicBezTo>
                <a:cubicBezTo>
                  <a:pt x="1570" y="1316"/>
                  <a:pt x="1571" y="1315"/>
                  <a:pt x="1569" y="1312"/>
                </a:cubicBezTo>
                <a:cubicBezTo>
                  <a:pt x="1566" y="1310"/>
                  <a:pt x="1566" y="1309"/>
                  <a:pt x="1565" y="1308"/>
                </a:cubicBezTo>
                <a:cubicBezTo>
                  <a:pt x="1563" y="1306"/>
                  <a:pt x="1564" y="1306"/>
                  <a:pt x="1564" y="1304"/>
                </a:cubicBezTo>
                <a:cubicBezTo>
                  <a:pt x="1564" y="1303"/>
                  <a:pt x="1563" y="1303"/>
                  <a:pt x="1560" y="1301"/>
                </a:cubicBezTo>
                <a:cubicBezTo>
                  <a:pt x="1558" y="1300"/>
                  <a:pt x="1557" y="1297"/>
                  <a:pt x="1555" y="1294"/>
                </a:cubicBezTo>
                <a:cubicBezTo>
                  <a:pt x="1553" y="1292"/>
                  <a:pt x="1552" y="1290"/>
                  <a:pt x="1551" y="1289"/>
                </a:cubicBezTo>
                <a:cubicBezTo>
                  <a:pt x="1550" y="1288"/>
                  <a:pt x="1550" y="1286"/>
                  <a:pt x="1550" y="1286"/>
                </a:cubicBezTo>
                <a:cubicBezTo>
                  <a:pt x="1550" y="1285"/>
                  <a:pt x="1549" y="1283"/>
                  <a:pt x="1548" y="1282"/>
                </a:cubicBezTo>
                <a:cubicBezTo>
                  <a:pt x="1546" y="1281"/>
                  <a:pt x="1544" y="1276"/>
                  <a:pt x="1541" y="1271"/>
                </a:cubicBezTo>
                <a:cubicBezTo>
                  <a:pt x="1538" y="1266"/>
                  <a:pt x="1537" y="1265"/>
                  <a:pt x="1537" y="1264"/>
                </a:cubicBezTo>
                <a:cubicBezTo>
                  <a:pt x="1537" y="1263"/>
                  <a:pt x="1538" y="1262"/>
                  <a:pt x="1536" y="1260"/>
                </a:cubicBezTo>
                <a:cubicBezTo>
                  <a:pt x="1535" y="1257"/>
                  <a:pt x="1532" y="1251"/>
                  <a:pt x="1531" y="1246"/>
                </a:cubicBezTo>
                <a:cubicBezTo>
                  <a:pt x="1529" y="1242"/>
                  <a:pt x="1528" y="1241"/>
                  <a:pt x="1526" y="1237"/>
                </a:cubicBezTo>
                <a:cubicBezTo>
                  <a:pt x="1525" y="1232"/>
                  <a:pt x="1523" y="1226"/>
                  <a:pt x="1522" y="1226"/>
                </a:cubicBezTo>
                <a:cubicBezTo>
                  <a:pt x="1521" y="1225"/>
                  <a:pt x="1521" y="1225"/>
                  <a:pt x="1519" y="1222"/>
                </a:cubicBezTo>
                <a:cubicBezTo>
                  <a:pt x="1518" y="1219"/>
                  <a:pt x="1514" y="1210"/>
                  <a:pt x="1512" y="1206"/>
                </a:cubicBezTo>
                <a:cubicBezTo>
                  <a:pt x="1511" y="1202"/>
                  <a:pt x="1510" y="1197"/>
                  <a:pt x="1509" y="1195"/>
                </a:cubicBezTo>
                <a:cubicBezTo>
                  <a:pt x="1508" y="1193"/>
                  <a:pt x="1507" y="1190"/>
                  <a:pt x="1505" y="1182"/>
                </a:cubicBezTo>
                <a:cubicBezTo>
                  <a:pt x="1504" y="1174"/>
                  <a:pt x="1502" y="1171"/>
                  <a:pt x="1501" y="1168"/>
                </a:cubicBezTo>
                <a:cubicBezTo>
                  <a:pt x="1500" y="1166"/>
                  <a:pt x="1497" y="1153"/>
                  <a:pt x="1494" y="1144"/>
                </a:cubicBezTo>
                <a:cubicBezTo>
                  <a:pt x="1492" y="1136"/>
                  <a:pt x="1488" y="1124"/>
                  <a:pt x="1486" y="1116"/>
                </a:cubicBezTo>
                <a:cubicBezTo>
                  <a:pt x="1485" y="1112"/>
                  <a:pt x="1484" y="1105"/>
                  <a:pt x="1482" y="1099"/>
                </a:cubicBezTo>
                <a:cubicBezTo>
                  <a:pt x="1481" y="1093"/>
                  <a:pt x="1479" y="1088"/>
                  <a:pt x="1479" y="1087"/>
                </a:cubicBezTo>
                <a:cubicBezTo>
                  <a:pt x="1478" y="1083"/>
                  <a:pt x="1479" y="1082"/>
                  <a:pt x="1474" y="1061"/>
                </a:cubicBezTo>
                <a:cubicBezTo>
                  <a:pt x="1473" y="1056"/>
                  <a:pt x="1472" y="1052"/>
                  <a:pt x="1471" y="1047"/>
                </a:cubicBezTo>
                <a:cubicBezTo>
                  <a:pt x="1470" y="1044"/>
                  <a:pt x="1470" y="1040"/>
                  <a:pt x="1469" y="1037"/>
                </a:cubicBezTo>
                <a:cubicBezTo>
                  <a:pt x="1467" y="1029"/>
                  <a:pt x="1465" y="1023"/>
                  <a:pt x="1464" y="1017"/>
                </a:cubicBezTo>
                <a:cubicBezTo>
                  <a:pt x="1462" y="1007"/>
                  <a:pt x="1460" y="999"/>
                  <a:pt x="1459" y="990"/>
                </a:cubicBezTo>
                <a:cubicBezTo>
                  <a:pt x="1457" y="981"/>
                  <a:pt x="1456" y="978"/>
                  <a:pt x="1456" y="978"/>
                </a:cubicBezTo>
                <a:cubicBezTo>
                  <a:pt x="1456" y="978"/>
                  <a:pt x="1457" y="976"/>
                  <a:pt x="1457" y="967"/>
                </a:cubicBezTo>
                <a:cubicBezTo>
                  <a:pt x="1458" y="958"/>
                  <a:pt x="1457" y="952"/>
                  <a:pt x="1454" y="943"/>
                </a:cubicBezTo>
                <a:cubicBezTo>
                  <a:pt x="1451" y="934"/>
                  <a:pt x="1445" y="929"/>
                  <a:pt x="1445" y="929"/>
                </a:cubicBezTo>
                <a:cubicBezTo>
                  <a:pt x="1445" y="929"/>
                  <a:pt x="1443" y="921"/>
                  <a:pt x="1441" y="916"/>
                </a:cubicBezTo>
                <a:cubicBezTo>
                  <a:pt x="1439" y="910"/>
                  <a:pt x="1437" y="909"/>
                  <a:pt x="1434" y="907"/>
                </a:cubicBezTo>
                <a:cubicBezTo>
                  <a:pt x="1432" y="906"/>
                  <a:pt x="1430" y="905"/>
                  <a:pt x="1428" y="904"/>
                </a:cubicBezTo>
                <a:cubicBezTo>
                  <a:pt x="1426" y="903"/>
                  <a:pt x="1424" y="901"/>
                  <a:pt x="1422" y="899"/>
                </a:cubicBezTo>
                <a:cubicBezTo>
                  <a:pt x="1417" y="896"/>
                  <a:pt x="1407" y="891"/>
                  <a:pt x="1402" y="889"/>
                </a:cubicBezTo>
                <a:cubicBezTo>
                  <a:pt x="1397" y="887"/>
                  <a:pt x="1395" y="886"/>
                  <a:pt x="1392" y="883"/>
                </a:cubicBezTo>
                <a:cubicBezTo>
                  <a:pt x="1390" y="880"/>
                  <a:pt x="1384" y="878"/>
                  <a:pt x="1380" y="876"/>
                </a:cubicBezTo>
                <a:cubicBezTo>
                  <a:pt x="1375" y="875"/>
                  <a:pt x="1372" y="874"/>
                  <a:pt x="1365" y="871"/>
                </a:cubicBezTo>
                <a:cubicBezTo>
                  <a:pt x="1357" y="868"/>
                  <a:pt x="1349" y="865"/>
                  <a:pt x="1343" y="862"/>
                </a:cubicBezTo>
                <a:cubicBezTo>
                  <a:pt x="1336" y="860"/>
                  <a:pt x="1330" y="858"/>
                  <a:pt x="1325" y="855"/>
                </a:cubicBezTo>
                <a:cubicBezTo>
                  <a:pt x="1319" y="852"/>
                  <a:pt x="1316" y="852"/>
                  <a:pt x="1306" y="851"/>
                </a:cubicBezTo>
                <a:cubicBezTo>
                  <a:pt x="1302" y="850"/>
                  <a:pt x="1298" y="849"/>
                  <a:pt x="1293" y="848"/>
                </a:cubicBezTo>
                <a:cubicBezTo>
                  <a:pt x="1285" y="846"/>
                  <a:pt x="1276" y="843"/>
                  <a:pt x="1270" y="841"/>
                </a:cubicBezTo>
                <a:cubicBezTo>
                  <a:pt x="1259" y="837"/>
                  <a:pt x="1239" y="832"/>
                  <a:pt x="1239" y="832"/>
                </a:cubicBezTo>
                <a:cubicBezTo>
                  <a:pt x="1239" y="832"/>
                  <a:pt x="1239" y="832"/>
                  <a:pt x="1237" y="830"/>
                </a:cubicBezTo>
                <a:cubicBezTo>
                  <a:pt x="1236" y="829"/>
                  <a:pt x="1233" y="828"/>
                  <a:pt x="1228" y="827"/>
                </a:cubicBezTo>
                <a:cubicBezTo>
                  <a:pt x="1224" y="826"/>
                  <a:pt x="1216" y="822"/>
                  <a:pt x="1203" y="816"/>
                </a:cubicBezTo>
                <a:cubicBezTo>
                  <a:pt x="1189" y="811"/>
                  <a:pt x="1177" y="805"/>
                  <a:pt x="1165" y="799"/>
                </a:cubicBezTo>
                <a:cubicBezTo>
                  <a:pt x="1158" y="796"/>
                  <a:pt x="1153" y="794"/>
                  <a:pt x="1149" y="791"/>
                </a:cubicBezTo>
                <a:cubicBezTo>
                  <a:pt x="1145" y="790"/>
                  <a:pt x="1142" y="788"/>
                  <a:pt x="1140" y="786"/>
                </a:cubicBezTo>
                <a:cubicBezTo>
                  <a:pt x="1135" y="783"/>
                  <a:pt x="1129" y="781"/>
                  <a:pt x="1129" y="781"/>
                </a:cubicBezTo>
                <a:cubicBezTo>
                  <a:pt x="1129" y="781"/>
                  <a:pt x="1130" y="779"/>
                  <a:pt x="1132" y="775"/>
                </a:cubicBezTo>
                <a:cubicBezTo>
                  <a:pt x="1134" y="770"/>
                  <a:pt x="1137" y="765"/>
                  <a:pt x="1139" y="759"/>
                </a:cubicBezTo>
                <a:cubicBezTo>
                  <a:pt x="1142" y="753"/>
                  <a:pt x="1142" y="750"/>
                  <a:pt x="1140" y="738"/>
                </a:cubicBezTo>
                <a:cubicBezTo>
                  <a:pt x="1138" y="726"/>
                  <a:pt x="1136" y="717"/>
                  <a:pt x="1136" y="717"/>
                </a:cubicBezTo>
                <a:cubicBezTo>
                  <a:pt x="1136" y="717"/>
                  <a:pt x="1137" y="717"/>
                  <a:pt x="1141" y="715"/>
                </a:cubicBezTo>
                <a:cubicBezTo>
                  <a:pt x="1146" y="713"/>
                  <a:pt x="1152" y="711"/>
                  <a:pt x="1165" y="708"/>
                </a:cubicBezTo>
                <a:cubicBezTo>
                  <a:pt x="1178" y="704"/>
                  <a:pt x="1190" y="701"/>
                  <a:pt x="1199" y="699"/>
                </a:cubicBezTo>
                <a:cubicBezTo>
                  <a:pt x="1208" y="697"/>
                  <a:pt x="1217" y="697"/>
                  <a:pt x="1226" y="696"/>
                </a:cubicBezTo>
                <a:cubicBezTo>
                  <a:pt x="1234" y="696"/>
                  <a:pt x="1238" y="696"/>
                  <a:pt x="1251" y="694"/>
                </a:cubicBezTo>
                <a:cubicBezTo>
                  <a:pt x="1265" y="692"/>
                  <a:pt x="1274" y="690"/>
                  <a:pt x="1285" y="689"/>
                </a:cubicBezTo>
                <a:cubicBezTo>
                  <a:pt x="1296" y="688"/>
                  <a:pt x="1306" y="688"/>
                  <a:pt x="1314" y="687"/>
                </a:cubicBezTo>
                <a:cubicBezTo>
                  <a:pt x="1321" y="686"/>
                  <a:pt x="1332" y="685"/>
                  <a:pt x="1335" y="685"/>
                </a:cubicBezTo>
                <a:cubicBezTo>
                  <a:pt x="1338" y="685"/>
                  <a:pt x="1339" y="685"/>
                  <a:pt x="1339" y="684"/>
                </a:cubicBezTo>
                <a:cubicBezTo>
                  <a:pt x="1339" y="683"/>
                  <a:pt x="1338" y="682"/>
                  <a:pt x="1339" y="677"/>
                </a:cubicBezTo>
                <a:cubicBezTo>
                  <a:pt x="1339" y="672"/>
                  <a:pt x="1340" y="665"/>
                  <a:pt x="1340" y="658"/>
                </a:cubicBezTo>
                <a:cubicBezTo>
                  <a:pt x="1341" y="652"/>
                  <a:pt x="1341" y="645"/>
                  <a:pt x="1341" y="645"/>
                </a:cubicBezTo>
                <a:cubicBezTo>
                  <a:pt x="1341" y="645"/>
                  <a:pt x="1342" y="644"/>
                  <a:pt x="1343" y="643"/>
                </a:cubicBezTo>
                <a:cubicBezTo>
                  <a:pt x="1344" y="642"/>
                  <a:pt x="1346" y="641"/>
                  <a:pt x="1348" y="640"/>
                </a:cubicBezTo>
                <a:cubicBezTo>
                  <a:pt x="1350" y="638"/>
                  <a:pt x="1350" y="636"/>
                  <a:pt x="1351" y="635"/>
                </a:cubicBezTo>
                <a:cubicBezTo>
                  <a:pt x="1352" y="634"/>
                  <a:pt x="1352" y="633"/>
                  <a:pt x="1354" y="628"/>
                </a:cubicBezTo>
                <a:cubicBezTo>
                  <a:pt x="1356" y="622"/>
                  <a:pt x="1356" y="616"/>
                  <a:pt x="1356" y="616"/>
                </a:cubicBezTo>
                <a:cubicBezTo>
                  <a:pt x="1356" y="616"/>
                  <a:pt x="1369" y="612"/>
                  <a:pt x="1380" y="608"/>
                </a:cubicBezTo>
                <a:cubicBezTo>
                  <a:pt x="1392" y="605"/>
                  <a:pt x="1396" y="604"/>
                  <a:pt x="1405" y="599"/>
                </a:cubicBezTo>
                <a:cubicBezTo>
                  <a:pt x="1414" y="594"/>
                  <a:pt x="1422" y="588"/>
                  <a:pt x="1427" y="584"/>
                </a:cubicBezTo>
                <a:cubicBezTo>
                  <a:pt x="1432" y="580"/>
                  <a:pt x="1438" y="576"/>
                  <a:pt x="1442" y="572"/>
                </a:cubicBezTo>
                <a:cubicBezTo>
                  <a:pt x="1447" y="568"/>
                  <a:pt x="1449" y="565"/>
                  <a:pt x="1453" y="563"/>
                </a:cubicBezTo>
                <a:cubicBezTo>
                  <a:pt x="1456" y="561"/>
                  <a:pt x="1460" y="559"/>
                  <a:pt x="1464" y="556"/>
                </a:cubicBezTo>
                <a:cubicBezTo>
                  <a:pt x="1468" y="553"/>
                  <a:pt x="1470" y="553"/>
                  <a:pt x="1476" y="550"/>
                </a:cubicBezTo>
                <a:cubicBezTo>
                  <a:pt x="1479" y="548"/>
                  <a:pt x="1481" y="547"/>
                  <a:pt x="1482" y="546"/>
                </a:cubicBezTo>
                <a:cubicBezTo>
                  <a:pt x="1484" y="545"/>
                  <a:pt x="1485" y="544"/>
                  <a:pt x="1487" y="543"/>
                </a:cubicBezTo>
                <a:cubicBezTo>
                  <a:pt x="1491" y="540"/>
                  <a:pt x="1494" y="538"/>
                  <a:pt x="1498" y="534"/>
                </a:cubicBezTo>
                <a:cubicBezTo>
                  <a:pt x="1501" y="529"/>
                  <a:pt x="1500" y="525"/>
                  <a:pt x="1497" y="523"/>
                </a:cubicBezTo>
                <a:cubicBezTo>
                  <a:pt x="1493" y="521"/>
                  <a:pt x="1490" y="523"/>
                  <a:pt x="1486" y="525"/>
                </a:cubicBezTo>
                <a:cubicBezTo>
                  <a:pt x="1483" y="527"/>
                  <a:pt x="1476" y="531"/>
                  <a:pt x="1473" y="533"/>
                </a:cubicBezTo>
                <a:cubicBezTo>
                  <a:pt x="1470" y="535"/>
                  <a:pt x="1468" y="535"/>
                  <a:pt x="1463" y="537"/>
                </a:cubicBezTo>
                <a:cubicBezTo>
                  <a:pt x="1458" y="539"/>
                  <a:pt x="1455" y="541"/>
                  <a:pt x="1452" y="543"/>
                </a:cubicBezTo>
                <a:cubicBezTo>
                  <a:pt x="1449" y="546"/>
                  <a:pt x="1446" y="547"/>
                  <a:pt x="1445" y="547"/>
                </a:cubicBezTo>
                <a:cubicBezTo>
                  <a:pt x="1444" y="547"/>
                  <a:pt x="1444" y="545"/>
                  <a:pt x="1445" y="541"/>
                </a:cubicBezTo>
                <a:cubicBezTo>
                  <a:pt x="1446" y="538"/>
                  <a:pt x="1446" y="537"/>
                  <a:pt x="1450" y="535"/>
                </a:cubicBezTo>
                <a:cubicBezTo>
                  <a:pt x="1454" y="532"/>
                  <a:pt x="1459" y="530"/>
                  <a:pt x="1463" y="527"/>
                </a:cubicBezTo>
                <a:cubicBezTo>
                  <a:pt x="1467" y="524"/>
                  <a:pt x="1468" y="523"/>
                  <a:pt x="1472" y="518"/>
                </a:cubicBezTo>
                <a:cubicBezTo>
                  <a:pt x="1477" y="514"/>
                  <a:pt x="1484" y="509"/>
                  <a:pt x="1487" y="506"/>
                </a:cubicBezTo>
                <a:cubicBezTo>
                  <a:pt x="1491" y="503"/>
                  <a:pt x="1494" y="500"/>
                  <a:pt x="1498" y="497"/>
                </a:cubicBezTo>
                <a:cubicBezTo>
                  <a:pt x="1501" y="494"/>
                  <a:pt x="1503" y="492"/>
                  <a:pt x="1504" y="489"/>
                </a:cubicBezTo>
                <a:cubicBezTo>
                  <a:pt x="1505" y="486"/>
                  <a:pt x="1504" y="482"/>
                  <a:pt x="1501" y="480"/>
                </a:cubicBezTo>
                <a:cubicBezTo>
                  <a:pt x="1497" y="477"/>
                  <a:pt x="1494" y="479"/>
                  <a:pt x="1490" y="482"/>
                </a:cubicBezTo>
                <a:cubicBezTo>
                  <a:pt x="1486" y="486"/>
                  <a:pt x="1480" y="491"/>
                  <a:pt x="1475" y="495"/>
                </a:cubicBezTo>
                <a:cubicBezTo>
                  <a:pt x="1470" y="500"/>
                  <a:pt x="1467" y="501"/>
                  <a:pt x="1462" y="504"/>
                </a:cubicBezTo>
                <a:cubicBezTo>
                  <a:pt x="1458" y="507"/>
                  <a:pt x="1456" y="508"/>
                  <a:pt x="1454" y="510"/>
                </a:cubicBezTo>
                <a:cubicBezTo>
                  <a:pt x="1451" y="513"/>
                  <a:pt x="1447" y="516"/>
                  <a:pt x="1445" y="518"/>
                </a:cubicBezTo>
                <a:cubicBezTo>
                  <a:pt x="1444" y="519"/>
                  <a:pt x="1442" y="520"/>
                  <a:pt x="1441" y="521"/>
                </a:cubicBezTo>
                <a:cubicBezTo>
                  <a:pt x="1439" y="521"/>
                  <a:pt x="1438" y="517"/>
                  <a:pt x="1438" y="517"/>
                </a:cubicBezTo>
                <a:cubicBezTo>
                  <a:pt x="1438" y="517"/>
                  <a:pt x="1438" y="516"/>
                  <a:pt x="1441" y="513"/>
                </a:cubicBezTo>
                <a:cubicBezTo>
                  <a:pt x="1444" y="510"/>
                  <a:pt x="1448" y="507"/>
                  <a:pt x="1452" y="504"/>
                </a:cubicBezTo>
                <a:cubicBezTo>
                  <a:pt x="1456" y="501"/>
                  <a:pt x="1458" y="499"/>
                  <a:pt x="1460" y="495"/>
                </a:cubicBezTo>
                <a:cubicBezTo>
                  <a:pt x="1462" y="492"/>
                  <a:pt x="1465" y="489"/>
                  <a:pt x="1470" y="484"/>
                </a:cubicBezTo>
                <a:cubicBezTo>
                  <a:pt x="1475" y="479"/>
                  <a:pt x="1475" y="478"/>
                  <a:pt x="1479" y="475"/>
                </a:cubicBezTo>
                <a:cubicBezTo>
                  <a:pt x="1483" y="472"/>
                  <a:pt x="1484" y="470"/>
                  <a:pt x="1487" y="467"/>
                </a:cubicBezTo>
                <a:cubicBezTo>
                  <a:pt x="1489" y="464"/>
                  <a:pt x="1490" y="464"/>
                  <a:pt x="1492" y="459"/>
                </a:cubicBezTo>
                <a:cubicBezTo>
                  <a:pt x="1495" y="454"/>
                  <a:pt x="1491" y="450"/>
                  <a:pt x="1486" y="448"/>
                </a:cubicBezTo>
                <a:cubicBezTo>
                  <a:pt x="1482" y="446"/>
                  <a:pt x="1478" y="451"/>
                  <a:pt x="1473" y="456"/>
                </a:cubicBezTo>
                <a:cubicBezTo>
                  <a:pt x="1468" y="460"/>
                  <a:pt x="1463" y="465"/>
                  <a:pt x="1460" y="469"/>
                </a:cubicBezTo>
                <a:cubicBezTo>
                  <a:pt x="1456" y="473"/>
                  <a:pt x="1452" y="476"/>
                  <a:pt x="1449" y="479"/>
                </a:cubicBezTo>
                <a:cubicBezTo>
                  <a:pt x="1446" y="481"/>
                  <a:pt x="1445" y="482"/>
                  <a:pt x="1443" y="484"/>
                </a:cubicBezTo>
                <a:cubicBezTo>
                  <a:pt x="1442" y="487"/>
                  <a:pt x="1441" y="487"/>
                  <a:pt x="1439" y="489"/>
                </a:cubicBezTo>
                <a:cubicBezTo>
                  <a:pt x="1437" y="491"/>
                  <a:pt x="1436" y="493"/>
                  <a:pt x="1433" y="496"/>
                </a:cubicBezTo>
                <a:cubicBezTo>
                  <a:pt x="1431" y="499"/>
                  <a:pt x="1429" y="501"/>
                  <a:pt x="1427" y="502"/>
                </a:cubicBezTo>
                <a:cubicBezTo>
                  <a:pt x="1426" y="503"/>
                  <a:pt x="1425" y="501"/>
                  <a:pt x="1424" y="500"/>
                </a:cubicBezTo>
                <a:cubicBezTo>
                  <a:pt x="1423" y="498"/>
                  <a:pt x="1424" y="495"/>
                  <a:pt x="1427" y="491"/>
                </a:cubicBezTo>
                <a:cubicBezTo>
                  <a:pt x="1429" y="488"/>
                  <a:pt x="1431" y="485"/>
                  <a:pt x="1433" y="481"/>
                </a:cubicBezTo>
                <a:cubicBezTo>
                  <a:pt x="1435" y="478"/>
                  <a:pt x="1436" y="474"/>
                  <a:pt x="1441" y="468"/>
                </a:cubicBezTo>
                <a:cubicBezTo>
                  <a:pt x="1445" y="462"/>
                  <a:pt x="1448" y="459"/>
                  <a:pt x="1452" y="455"/>
                </a:cubicBezTo>
                <a:cubicBezTo>
                  <a:pt x="1456" y="451"/>
                  <a:pt x="1459" y="447"/>
                  <a:pt x="1462" y="442"/>
                </a:cubicBezTo>
                <a:cubicBezTo>
                  <a:pt x="1465" y="437"/>
                  <a:pt x="1460" y="430"/>
                  <a:pt x="1454" y="431"/>
                </a:cubicBezTo>
                <a:cubicBezTo>
                  <a:pt x="1448" y="432"/>
                  <a:pt x="1444" y="437"/>
                  <a:pt x="1440" y="441"/>
                </a:cubicBezTo>
                <a:cubicBezTo>
                  <a:pt x="1438" y="443"/>
                  <a:pt x="1435" y="447"/>
                  <a:pt x="1433" y="450"/>
                </a:cubicBezTo>
                <a:cubicBezTo>
                  <a:pt x="1430" y="453"/>
                  <a:pt x="1428" y="455"/>
                  <a:pt x="1426" y="457"/>
                </a:cubicBezTo>
                <a:cubicBezTo>
                  <a:pt x="1422" y="461"/>
                  <a:pt x="1422" y="462"/>
                  <a:pt x="1418" y="468"/>
                </a:cubicBezTo>
                <a:cubicBezTo>
                  <a:pt x="1414" y="474"/>
                  <a:pt x="1412" y="477"/>
                  <a:pt x="1408" y="484"/>
                </a:cubicBezTo>
                <a:cubicBezTo>
                  <a:pt x="1405" y="490"/>
                  <a:pt x="1403" y="491"/>
                  <a:pt x="1400" y="493"/>
                </a:cubicBezTo>
                <a:cubicBezTo>
                  <a:pt x="1397" y="496"/>
                  <a:pt x="1396" y="497"/>
                  <a:pt x="1394" y="500"/>
                </a:cubicBezTo>
                <a:cubicBezTo>
                  <a:pt x="1391" y="504"/>
                  <a:pt x="1387" y="505"/>
                  <a:pt x="1383" y="505"/>
                </a:cubicBezTo>
                <a:cubicBezTo>
                  <a:pt x="1379" y="506"/>
                  <a:pt x="1371" y="508"/>
                  <a:pt x="1370" y="508"/>
                </a:cubicBezTo>
                <a:cubicBezTo>
                  <a:pt x="1368" y="509"/>
                  <a:pt x="1368" y="507"/>
                  <a:pt x="1367" y="506"/>
                </a:cubicBezTo>
                <a:cubicBezTo>
                  <a:pt x="1366" y="505"/>
                  <a:pt x="1366" y="504"/>
                  <a:pt x="1367" y="502"/>
                </a:cubicBezTo>
                <a:cubicBezTo>
                  <a:pt x="1367" y="500"/>
                  <a:pt x="1367" y="496"/>
                  <a:pt x="1368" y="492"/>
                </a:cubicBezTo>
                <a:cubicBezTo>
                  <a:pt x="1368" y="488"/>
                  <a:pt x="1368" y="486"/>
                  <a:pt x="1367" y="483"/>
                </a:cubicBezTo>
                <a:cubicBezTo>
                  <a:pt x="1367" y="479"/>
                  <a:pt x="1367" y="477"/>
                  <a:pt x="1365" y="469"/>
                </a:cubicBezTo>
                <a:cubicBezTo>
                  <a:pt x="1363" y="462"/>
                  <a:pt x="1358" y="456"/>
                  <a:pt x="1355" y="455"/>
                </a:cubicBezTo>
                <a:cubicBezTo>
                  <a:pt x="1353" y="453"/>
                  <a:pt x="1351" y="452"/>
                  <a:pt x="1347" y="454"/>
                </a:cubicBezTo>
                <a:cubicBezTo>
                  <a:pt x="1344" y="455"/>
                  <a:pt x="1345" y="460"/>
                  <a:pt x="1346" y="462"/>
                </a:cubicBezTo>
                <a:cubicBezTo>
                  <a:pt x="1347" y="464"/>
                  <a:pt x="1347" y="468"/>
                  <a:pt x="1347" y="474"/>
                </a:cubicBezTo>
                <a:cubicBezTo>
                  <a:pt x="1347" y="479"/>
                  <a:pt x="1347" y="484"/>
                  <a:pt x="1346" y="490"/>
                </a:cubicBezTo>
                <a:cubicBezTo>
                  <a:pt x="1345" y="495"/>
                  <a:pt x="1345" y="498"/>
                  <a:pt x="1343" y="501"/>
                </a:cubicBezTo>
                <a:cubicBezTo>
                  <a:pt x="1342" y="505"/>
                  <a:pt x="1339" y="509"/>
                  <a:pt x="1337" y="513"/>
                </a:cubicBezTo>
                <a:cubicBezTo>
                  <a:pt x="1335" y="518"/>
                  <a:pt x="1336" y="526"/>
                  <a:pt x="1336" y="533"/>
                </a:cubicBezTo>
                <a:cubicBezTo>
                  <a:pt x="1336" y="541"/>
                  <a:pt x="1335" y="543"/>
                  <a:pt x="1334" y="550"/>
                </a:cubicBezTo>
                <a:cubicBezTo>
                  <a:pt x="1334" y="557"/>
                  <a:pt x="1332" y="559"/>
                  <a:pt x="1331" y="561"/>
                </a:cubicBezTo>
                <a:cubicBezTo>
                  <a:pt x="1329" y="564"/>
                  <a:pt x="1321" y="566"/>
                  <a:pt x="1321" y="566"/>
                </a:cubicBezTo>
                <a:cubicBezTo>
                  <a:pt x="1321" y="566"/>
                  <a:pt x="1321" y="566"/>
                  <a:pt x="1320" y="566"/>
                </a:cubicBezTo>
                <a:cubicBezTo>
                  <a:pt x="1319" y="566"/>
                  <a:pt x="1317" y="566"/>
                  <a:pt x="1316" y="567"/>
                </a:cubicBezTo>
                <a:cubicBezTo>
                  <a:pt x="1314" y="568"/>
                  <a:pt x="1313" y="569"/>
                  <a:pt x="1306" y="571"/>
                </a:cubicBezTo>
                <a:cubicBezTo>
                  <a:pt x="1299" y="573"/>
                  <a:pt x="1292" y="575"/>
                  <a:pt x="1280" y="578"/>
                </a:cubicBezTo>
                <a:cubicBezTo>
                  <a:pt x="1269" y="581"/>
                  <a:pt x="1261" y="582"/>
                  <a:pt x="1258" y="582"/>
                </a:cubicBezTo>
                <a:cubicBezTo>
                  <a:pt x="1254" y="582"/>
                  <a:pt x="1243" y="586"/>
                  <a:pt x="1240" y="590"/>
                </a:cubicBezTo>
                <a:cubicBezTo>
                  <a:pt x="1236" y="593"/>
                  <a:pt x="1232" y="595"/>
                  <a:pt x="1232" y="595"/>
                </a:cubicBezTo>
                <a:cubicBezTo>
                  <a:pt x="1232" y="595"/>
                  <a:pt x="1232" y="595"/>
                  <a:pt x="1229" y="594"/>
                </a:cubicBezTo>
                <a:cubicBezTo>
                  <a:pt x="1227" y="593"/>
                  <a:pt x="1222" y="592"/>
                  <a:pt x="1217" y="591"/>
                </a:cubicBezTo>
                <a:cubicBezTo>
                  <a:pt x="1213" y="590"/>
                  <a:pt x="1200" y="594"/>
                  <a:pt x="1197" y="595"/>
                </a:cubicBezTo>
                <a:cubicBezTo>
                  <a:pt x="1194" y="596"/>
                  <a:pt x="1189" y="596"/>
                  <a:pt x="1186" y="599"/>
                </a:cubicBezTo>
                <a:cubicBezTo>
                  <a:pt x="1183" y="602"/>
                  <a:pt x="1180" y="606"/>
                  <a:pt x="1180" y="606"/>
                </a:cubicBezTo>
                <a:cubicBezTo>
                  <a:pt x="1180" y="606"/>
                  <a:pt x="1176" y="605"/>
                  <a:pt x="1170" y="605"/>
                </a:cubicBezTo>
                <a:cubicBezTo>
                  <a:pt x="1163" y="605"/>
                  <a:pt x="1160" y="604"/>
                  <a:pt x="1158" y="603"/>
                </a:cubicBezTo>
                <a:cubicBezTo>
                  <a:pt x="1156" y="602"/>
                  <a:pt x="1153" y="602"/>
                  <a:pt x="1152" y="602"/>
                </a:cubicBezTo>
                <a:cubicBezTo>
                  <a:pt x="1151" y="601"/>
                  <a:pt x="1150" y="600"/>
                  <a:pt x="1148" y="599"/>
                </a:cubicBezTo>
                <a:cubicBezTo>
                  <a:pt x="1147" y="599"/>
                  <a:pt x="1145" y="599"/>
                  <a:pt x="1145" y="599"/>
                </a:cubicBezTo>
                <a:cubicBezTo>
                  <a:pt x="1145" y="599"/>
                  <a:pt x="1146" y="595"/>
                  <a:pt x="1145" y="585"/>
                </a:cubicBezTo>
                <a:cubicBezTo>
                  <a:pt x="1145" y="581"/>
                  <a:pt x="1144" y="575"/>
                  <a:pt x="1144" y="568"/>
                </a:cubicBezTo>
                <a:cubicBezTo>
                  <a:pt x="1143" y="564"/>
                  <a:pt x="1142" y="560"/>
                  <a:pt x="1142" y="556"/>
                </a:cubicBezTo>
                <a:cubicBezTo>
                  <a:pt x="1140" y="548"/>
                  <a:pt x="1139" y="541"/>
                  <a:pt x="1137" y="535"/>
                </a:cubicBezTo>
                <a:cubicBezTo>
                  <a:pt x="1136" y="530"/>
                  <a:pt x="1134" y="525"/>
                  <a:pt x="1133" y="521"/>
                </a:cubicBezTo>
                <a:cubicBezTo>
                  <a:pt x="1130" y="514"/>
                  <a:pt x="1128" y="508"/>
                  <a:pt x="1127" y="503"/>
                </a:cubicBezTo>
                <a:cubicBezTo>
                  <a:pt x="1126" y="499"/>
                  <a:pt x="1126" y="496"/>
                  <a:pt x="1125" y="494"/>
                </a:cubicBezTo>
                <a:cubicBezTo>
                  <a:pt x="1124" y="488"/>
                  <a:pt x="1124" y="482"/>
                  <a:pt x="1120" y="465"/>
                </a:cubicBezTo>
                <a:cubicBezTo>
                  <a:pt x="1119" y="457"/>
                  <a:pt x="1116" y="449"/>
                  <a:pt x="1114" y="442"/>
                </a:cubicBezTo>
                <a:cubicBezTo>
                  <a:pt x="1111" y="435"/>
                  <a:pt x="1108" y="428"/>
                  <a:pt x="1106" y="423"/>
                </a:cubicBezTo>
                <a:cubicBezTo>
                  <a:pt x="1103" y="417"/>
                  <a:pt x="1100" y="411"/>
                  <a:pt x="1097" y="406"/>
                </a:cubicBezTo>
                <a:cubicBezTo>
                  <a:pt x="1096" y="403"/>
                  <a:pt x="1094" y="400"/>
                  <a:pt x="1093" y="398"/>
                </a:cubicBezTo>
                <a:cubicBezTo>
                  <a:pt x="1091" y="394"/>
                  <a:pt x="1089" y="391"/>
                  <a:pt x="1087" y="387"/>
                </a:cubicBezTo>
                <a:cubicBezTo>
                  <a:pt x="1086" y="382"/>
                  <a:pt x="1084" y="379"/>
                  <a:pt x="1078" y="367"/>
                </a:cubicBezTo>
                <a:cubicBezTo>
                  <a:pt x="1073" y="356"/>
                  <a:pt x="1066" y="344"/>
                  <a:pt x="1061" y="335"/>
                </a:cubicBezTo>
                <a:cubicBezTo>
                  <a:pt x="1057" y="327"/>
                  <a:pt x="1052" y="321"/>
                  <a:pt x="1051" y="318"/>
                </a:cubicBezTo>
                <a:cubicBezTo>
                  <a:pt x="1049" y="315"/>
                  <a:pt x="1048" y="311"/>
                  <a:pt x="1046" y="306"/>
                </a:cubicBezTo>
                <a:cubicBezTo>
                  <a:pt x="1043" y="301"/>
                  <a:pt x="1039" y="295"/>
                  <a:pt x="1039" y="295"/>
                </a:cubicBezTo>
                <a:lnTo>
                  <a:pt x="1039" y="290"/>
                </a:lnTo>
                <a:cubicBezTo>
                  <a:pt x="1039" y="290"/>
                  <a:pt x="1040" y="289"/>
                  <a:pt x="1044" y="288"/>
                </a:cubicBezTo>
                <a:cubicBezTo>
                  <a:pt x="1047" y="287"/>
                  <a:pt x="1047" y="283"/>
                  <a:pt x="1046" y="282"/>
                </a:cubicBezTo>
                <a:cubicBezTo>
                  <a:pt x="1046" y="280"/>
                  <a:pt x="1047" y="280"/>
                  <a:pt x="1049" y="280"/>
                </a:cubicBezTo>
                <a:cubicBezTo>
                  <a:pt x="1051" y="280"/>
                  <a:pt x="1051" y="280"/>
                  <a:pt x="1054" y="279"/>
                </a:cubicBezTo>
                <a:cubicBezTo>
                  <a:pt x="1058" y="278"/>
                  <a:pt x="1063" y="277"/>
                  <a:pt x="1067" y="277"/>
                </a:cubicBezTo>
                <a:cubicBezTo>
                  <a:pt x="1070" y="276"/>
                  <a:pt x="1071" y="275"/>
                  <a:pt x="1073" y="274"/>
                </a:cubicBezTo>
                <a:cubicBezTo>
                  <a:pt x="1076" y="272"/>
                  <a:pt x="1081" y="272"/>
                  <a:pt x="1085" y="271"/>
                </a:cubicBezTo>
                <a:cubicBezTo>
                  <a:pt x="1088" y="269"/>
                  <a:pt x="1092" y="268"/>
                  <a:pt x="1095" y="265"/>
                </a:cubicBezTo>
                <a:cubicBezTo>
                  <a:pt x="1099" y="262"/>
                  <a:pt x="1099" y="259"/>
                  <a:pt x="1100" y="255"/>
                </a:cubicBezTo>
                <a:cubicBezTo>
                  <a:pt x="1101" y="251"/>
                  <a:pt x="1098" y="246"/>
                  <a:pt x="1098" y="246"/>
                </a:cubicBezTo>
                <a:cubicBezTo>
                  <a:pt x="1098" y="246"/>
                  <a:pt x="1099" y="243"/>
                  <a:pt x="1102" y="241"/>
                </a:cubicBezTo>
                <a:cubicBezTo>
                  <a:pt x="1104" y="238"/>
                  <a:pt x="1106" y="237"/>
                  <a:pt x="1108" y="235"/>
                </a:cubicBezTo>
                <a:cubicBezTo>
                  <a:pt x="1110" y="233"/>
                  <a:pt x="1109" y="230"/>
                  <a:pt x="1108" y="226"/>
                </a:cubicBezTo>
                <a:cubicBezTo>
                  <a:pt x="1106" y="223"/>
                  <a:pt x="1104" y="221"/>
                  <a:pt x="1104" y="221"/>
                </a:cubicBezTo>
                <a:cubicBezTo>
                  <a:pt x="1104" y="221"/>
                  <a:pt x="1106" y="219"/>
                  <a:pt x="1109" y="218"/>
                </a:cubicBezTo>
                <a:cubicBezTo>
                  <a:pt x="1112" y="216"/>
                  <a:pt x="1115" y="215"/>
                  <a:pt x="1118" y="213"/>
                </a:cubicBezTo>
                <a:cubicBezTo>
                  <a:pt x="1122" y="211"/>
                  <a:pt x="1121" y="208"/>
                  <a:pt x="1121" y="205"/>
                </a:cubicBezTo>
                <a:cubicBezTo>
                  <a:pt x="1120" y="202"/>
                  <a:pt x="1121" y="200"/>
                  <a:pt x="1121" y="195"/>
                </a:cubicBezTo>
                <a:cubicBezTo>
                  <a:pt x="1122" y="190"/>
                  <a:pt x="1124" y="190"/>
                  <a:pt x="1127" y="189"/>
                </a:cubicBezTo>
                <a:cubicBezTo>
                  <a:pt x="1130" y="189"/>
                  <a:pt x="1133" y="190"/>
                  <a:pt x="1135" y="190"/>
                </a:cubicBezTo>
                <a:cubicBezTo>
                  <a:pt x="1138" y="190"/>
                  <a:pt x="1140" y="189"/>
                  <a:pt x="1143" y="186"/>
                </a:cubicBezTo>
                <a:cubicBezTo>
                  <a:pt x="1145" y="182"/>
                  <a:pt x="1143" y="177"/>
                  <a:pt x="1140" y="172"/>
                </a:cubicBezTo>
                <a:cubicBezTo>
                  <a:pt x="1138" y="166"/>
                  <a:pt x="1134" y="160"/>
                  <a:pt x="1130" y="154"/>
                </a:cubicBezTo>
                <a:cubicBezTo>
                  <a:pt x="1127" y="150"/>
                  <a:pt x="1125" y="147"/>
                  <a:pt x="1123" y="145"/>
                </a:cubicBezTo>
                <a:cubicBezTo>
                  <a:pt x="1123" y="143"/>
                  <a:pt x="1122" y="142"/>
                  <a:pt x="1121" y="140"/>
                </a:cubicBezTo>
                <a:cubicBezTo>
                  <a:pt x="1119" y="134"/>
                  <a:pt x="1124" y="129"/>
                  <a:pt x="1125" y="126"/>
                </a:cubicBezTo>
                <a:cubicBezTo>
                  <a:pt x="1127" y="124"/>
                  <a:pt x="1127" y="121"/>
                  <a:pt x="1126" y="121"/>
                </a:cubicBezTo>
                <a:cubicBezTo>
                  <a:pt x="1125" y="120"/>
                  <a:pt x="1126" y="116"/>
                  <a:pt x="1126" y="112"/>
                </a:cubicBezTo>
                <a:cubicBezTo>
                  <a:pt x="1125" y="108"/>
                  <a:pt x="1123" y="109"/>
                  <a:pt x="1123" y="109"/>
                </a:cubicBezTo>
                <a:cubicBezTo>
                  <a:pt x="1123" y="109"/>
                  <a:pt x="1123" y="106"/>
                  <a:pt x="1123" y="105"/>
                </a:cubicBezTo>
                <a:cubicBezTo>
                  <a:pt x="1123" y="103"/>
                  <a:pt x="1123" y="99"/>
                  <a:pt x="1121" y="97"/>
                </a:cubicBezTo>
                <a:cubicBezTo>
                  <a:pt x="1120" y="95"/>
                  <a:pt x="1120" y="94"/>
                  <a:pt x="1121" y="93"/>
                </a:cubicBezTo>
                <a:cubicBezTo>
                  <a:pt x="1121" y="92"/>
                  <a:pt x="1121" y="89"/>
                  <a:pt x="1120" y="88"/>
                </a:cubicBezTo>
                <a:cubicBezTo>
                  <a:pt x="1119" y="87"/>
                  <a:pt x="1119" y="86"/>
                  <a:pt x="1119" y="85"/>
                </a:cubicBezTo>
                <a:cubicBezTo>
                  <a:pt x="1119" y="84"/>
                  <a:pt x="1118" y="81"/>
                  <a:pt x="1117" y="79"/>
                </a:cubicBezTo>
                <a:cubicBezTo>
                  <a:pt x="1117" y="78"/>
                  <a:pt x="1117" y="77"/>
                  <a:pt x="1116" y="74"/>
                </a:cubicBezTo>
                <a:cubicBezTo>
                  <a:pt x="1115" y="71"/>
                  <a:pt x="1113" y="67"/>
                  <a:pt x="1113" y="67"/>
                </a:cubicBezTo>
                <a:cubicBezTo>
                  <a:pt x="1113" y="67"/>
                  <a:pt x="1114" y="67"/>
                  <a:pt x="1116" y="66"/>
                </a:cubicBezTo>
                <a:cubicBezTo>
                  <a:pt x="1117" y="66"/>
                  <a:pt x="1119" y="65"/>
                  <a:pt x="1120" y="58"/>
                </a:cubicBezTo>
                <a:cubicBezTo>
                  <a:pt x="1122" y="50"/>
                  <a:pt x="1119" y="44"/>
                  <a:pt x="1114" y="38"/>
                </a:cubicBezTo>
                <a:cubicBezTo>
                  <a:pt x="1110" y="32"/>
                  <a:pt x="1103" y="26"/>
                  <a:pt x="1098" y="22"/>
                </a:cubicBezTo>
                <a:cubicBezTo>
                  <a:pt x="1094" y="18"/>
                  <a:pt x="1087" y="15"/>
                  <a:pt x="1083" y="13"/>
                </a:cubicBezTo>
                <a:cubicBezTo>
                  <a:pt x="1078" y="11"/>
                  <a:pt x="1070" y="9"/>
                  <a:pt x="1065" y="8"/>
                </a:cubicBezTo>
                <a:cubicBezTo>
                  <a:pt x="1061" y="7"/>
                  <a:pt x="1058" y="5"/>
                  <a:pt x="1053" y="4"/>
                </a:cubicBezTo>
                <a:cubicBezTo>
                  <a:pt x="1048" y="4"/>
                  <a:pt x="1042" y="5"/>
                  <a:pt x="1039" y="4"/>
                </a:cubicBezTo>
                <a:cubicBezTo>
                  <a:pt x="1036" y="4"/>
                  <a:pt x="1031" y="2"/>
                  <a:pt x="1028" y="2"/>
                </a:cubicBezTo>
                <a:cubicBezTo>
                  <a:pt x="1024" y="1"/>
                  <a:pt x="1018" y="1"/>
                  <a:pt x="1014" y="1"/>
                </a:cubicBezTo>
                <a:cubicBezTo>
                  <a:pt x="1009" y="0"/>
                  <a:pt x="1003" y="1"/>
                  <a:pt x="1000" y="0"/>
                </a:cubicBezTo>
                <a:cubicBezTo>
                  <a:pt x="997" y="0"/>
                  <a:pt x="993" y="0"/>
                  <a:pt x="989" y="1"/>
                </a:cubicBezTo>
                <a:cubicBezTo>
                  <a:pt x="986" y="1"/>
                  <a:pt x="982" y="3"/>
                  <a:pt x="978" y="3"/>
                </a:cubicBezTo>
                <a:cubicBezTo>
                  <a:pt x="974" y="4"/>
                  <a:pt x="968" y="8"/>
                  <a:pt x="964" y="10"/>
                </a:cubicBezTo>
                <a:cubicBezTo>
                  <a:pt x="960" y="12"/>
                  <a:pt x="955" y="16"/>
                  <a:pt x="945" y="22"/>
                </a:cubicBezTo>
                <a:cubicBezTo>
                  <a:pt x="936" y="28"/>
                  <a:pt x="935" y="32"/>
                  <a:pt x="932" y="36"/>
                </a:cubicBezTo>
                <a:cubicBezTo>
                  <a:pt x="929" y="40"/>
                  <a:pt x="927" y="43"/>
                  <a:pt x="924" y="46"/>
                </a:cubicBezTo>
                <a:cubicBezTo>
                  <a:pt x="921" y="50"/>
                  <a:pt x="921" y="51"/>
                  <a:pt x="919" y="55"/>
                </a:cubicBezTo>
                <a:cubicBezTo>
                  <a:pt x="917" y="58"/>
                  <a:pt x="916" y="62"/>
                  <a:pt x="913" y="69"/>
                </a:cubicBezTo>
                <a:cubicBezTo>
                  <a:pt x="911" y="76"/>
                  <a:pt x="910" y="77"/>
                  <a:pt x="910" y="81"/>
                </a:cubicBezTo>
                <a:cubicBezTo>
                  <a:pt x="911" y="83"/>
                  <a:pt x="911" y="85"/>
                  <a:pt x="910" y="87"/>
                </a:cubicBezTo>
                <a:cubicBezTo>
                  <a:pt x="910" y="89"/>
                  <a:pt x="909" y="90"/>
                  <a:pt x="908" y="93"/>
                </a:cubicBezTo>
                <a:cubicBezTo>
                  <a:pt x="905" y="98"/>
                  <a:pt x="907" y="100"/>
                  <a:pt x="907" y="102"/>
                </a:cubicBezTo>
                <a:cubicBezTo>
                  <a:pt x="907" y="104"/>
                  <a:pt x="906" y="105"/>
                  <a:pt x="905" y="108"/>
                </a:cubicBezTo>
                <a:cubicBezTo>
                  <a:pt x="904" y="110"/>
                  <a:pt x="904" y="112"/>
                  <a:pt x="903" y="114"/>
                </a:cubicBezTo>
                <a:cubicBezTo>
                  <a:pt x="902" y="121"/>
                  <a:pt x="902" y="126"/>
                  <a:pt x="902" y="130"/>
                </a:cubicBezTo>
                <a:cubicBezTo>
                  <a:pt x="902" y="133"/>
                  <a:pt x="902" y="135"/>
                  <a:pt x="902" y="136"/>
                </a:cubicBezTo>
                <a:cubicBezTo>
                  <a:pt x="902" y="137"/>
                  <a:pt x="902" y="138"/>
                  <a:pt x="902" y="139"/>
                </a:cubicBezTo>
                <a:cubicBezTo>
                  <a:pt x="902" y="140"/>
                  <a:pt x="903" y="144"/>
                  <a:pt x="904" y="146"/>
                </a:cubicBezTo>
                <a:cubicBezTo>
                  <a:pt x="905" y="148"/>
                  <a:pt x="905" y="151"/>
                  <a:pt x="906" y="154"/>
                </a:cubicBezTo>
                <a:cubicBezTo>
                  <a:pt x="907" y="156"/>
                  <a:pt x="906" y="159"/>
                  <a:pt x="906" y="161"/>
                </a:cubicBezTo>
                <a:cubicBezTo>
                  <a:pt x="907" y="162"/>
                  <a:pt x="907" y="163"/>
                  <a:pt x="906" y="165"/>
                </a:cubicBezTo>
                <a:cubicBezTo>
                  <a:pt x="905" y="167"/>
                  <a:pt x="906" y="169"/>
                  <a:pt x="906" y="171"/>
                </a:cubicBezTo>
                <a:cubicBezTo>
                  <a:pt x="906" y="174"/>
                  <a:pt x="906" y="176"/>
                  <a:pt x="908" y="177"/>
                </a:cubicBezTo>
                <a:cubicBezTo>
                  <a:pt x="909" y="179"/>
                  <a:pt x="909" y="179"/>
                  <a:pt x="909" y="181"/>
                </a:cubicBezTo>
                <a:cubicBezTo>
                  <a:pt x="908" y="183"/>
                  <a:pt x="909" y="183"/>
                  <a:pt x="910" y="186"/>
                </a:cubicBezTo>
                <a:cubicBezTo>
                  <a:pt x="911" y="188"/>
                  <a:pt x="914" y="190"/>
                  <a:pt x="915" y="192"/>
                </a:cubicBezTo>
                <a:cubicBezTo>
                  <a:pt x="916" y="194"/>
                  <a:pt x="919" y="196"/>
                  <a:pt x="922" y="196"/>
                </a:cubicBezTo>
                <a:cubicBezTo>
                  <a:pt x="924" y="196"/>
                  <a:pt x="926" y="197"/>
                  <a:pt x="926" y="197"/>
                </a:cubicBezTo>
                <a:cubicBezTo>
                  <a:pt x="926" y="197"/>
                  <a:pt x="925" y="199"/>
                  <a:pt x="924" y="201"/>
                </a:cubicBezTo>
                <a:cubicBezTo>
                  <a:pt x="924" y="203"/>
                  <a:pt x="921" y="206"/>
                  <a:pt x="918" y="210"/>
                </a:cubicBezTo>
                <a:cubicBezTo>
                  <a:pt x="914" y="214"/>
                  <a:pt x="913" y="217"/>
                  <a:pt x="912" y="218"/>
                </a:cubicBezTo>
                <a:cubicBezTo>
                  <a:pt x="910" y="218"/>
                  <a:pt x="904" y="213"/>
                  <a:pt x="899" y="210"/>
                </a:cubicBezTo>
                <a:cubicBezTo>
                  <a:pt x="894" y="207"/>
                  <a:pt x="893" y="207"/>
                  <a:pt x="880" y="203"/>
                </a:cubicBezTo>
                <a:cubicBezTo>
                  <a:pt x="877" y="202"/>
                  <a:pt x="874" y="202"/>
                  <a:pt x="871" y="201"/>
                </a:cubicBezTo>
                <a:cubicBezTo>
                  <a:pt x="866" y="200"/>
                  <a:pt x="861" y="200"/>
                  <a:pt x="857" y="199"/>
                </a:cubicBezTo>
                <a:cubicBezTo>
                  <a:pt x="853" y="199"/>
                  <a:pt x="849" y="200"/>
                  <a:pt x="846" y="200"/>
                </a:cubicBezTo>
                <a:cubicBezTo>
                  <a:pt x="836" y="201"/>
                  <a:pt x="833" y="203"/>
                  <a:pt x="826" y="204"/>
                </a:cubicBezTo>
                <a:cubicBezTo>
                  <a:pt x="818" y="206"/>
                  <a:pt x="810" y="210"/>
                  <a:pt x="804" y="213"/>
                </a:cubicBezTo>
                <a:cubicBezTo>
                  <a:pt x="797" y="216"/>
                  <a:pt x="795" y="218"/>
                  <a:pt x="789" y="221"/>
                </a:cubicBezTo>
                <a:cubicBezTo>
                  <a:pt x="782" y="224"/>
                  <a:pt x="779" y="228"/>
                  <a:pt x="774" y="232"/>
                </a:cubicBezTo>
                <a:cubicBezTo>
                  <a:pt x="770" y="236"/>
                  <a:pt x="769" y="237"/>
                  <a:pt x="766" y="241"/>
                </a:cubicBezTo>
                <a:cubicBezTo>
                  <a:pt x="763" y="245"/>
                  <a:pt x="762" y="248"/>
                  <a:pt x="761" y="252"/>
                </a:cubicBezTo>
                <a:cubicBezTo>
                  <a:pt x="759" y="255"/>
                  <a:pt x="756" y="258"/>
                  <a:pt x="756" y="258"/>
                </a:cubicBezTo>
                <a:cubicBezTo>
                  <a:pt x="756" y="258"/>
                  <a:pt x="753" y="259"/>
                  <a:pt x="749" y="261"/>
                </a:cubicBezTo>
                <a:cubicBezTo>
                  <a:pt x="745" y="262"/>
                  <a:pt x="740" y="266"/>
                  <a:pt x="737" y="267"/>
                </a:cubicBezTo>
                <a:cubicBezTo>
                  <a:pt x="734" y="268"/>
                  <a:pt x="732" y="267"/>
                  <a:pt x="731" y="266"/>
                </a:cubicBezTo>
                <a:cubicBezTo>
                  <a:pt x="730" y="266"/>
                  <a:pt x="729" y="265"/>
                  <a:pt x="723" y="268"/>
                </a:cubicBezTo>
                <a:cubicBezTo>
                  <a:pt x="716" y="270"/>
                  <a:pt x="712" y="274"/>
                  <a:pt x="708" y="278"/>
                </a:cubicBezTo>
                <a:cubicBezTo>
                  <a:pt x="704" y="282"/>
                  <a:pt x="703" y="283"/>
                  <a:pt x="700" y="284"/>
                </a:cubicBezTo>
                <a:cubicBezTo>
                  <a:pt x="696" y="286"/>
                  <a:pt x="695" y="287"/>
                  <a:pt x="693" y="287"/>
                </a:cubicBezTo>
                <a:cubicBezTo>
                  <a:pt x="691" y="286"/>
                  <a:pt x="687" y="286"/>
                  <a:pt x="684" y="286"/>
                </a:cubicBezTo>
                <a:cubicBezTo>
                  <a:pt x="680" y="285"/>
                  <a:pt x="680" y="285"/>
                  <a:pt x="670" y="287"/>
                </a:cubicBezTo>
                <a:cubicBezTo>
                  <a:pt x="665" y="288"/>
                  <a:pt x="659" y="290"/>
                  <a:pt x="654" y="291"/>
                </a:cubicBezTo>
                <a:cubicBezTo>
                  <a:pt x="650" y="292"/>
                  <a:pt x="647" y="294"/>
                  <a:pt x="644" y="295"/>
                </a:cubicBezTo>
                <a:cubicBezTo>
                  <a:pt x="639" y="297"/>
                  <a:pt x="638" y="298"/>
                  <a:pt x="627" y="301"/>
                </a:cubicBezTo>
                <a:cubicBezTo>
                  <a:pt x="621" y="302"/>
                  <a:pt x="617" y="302"/>
                  <a:pt x="614" y="304"/>
                </a:cubicBezTo>
                <a:cubicBezTo>
                  <a:pt x="610" y="305"/>
                  <a:pt x="607" y="307"/>
                  <a:pt x="603" y="308"/>
                </a:cubicBezTo>
                <a:cubicBezTo>
                  <a:pt x="596" y="312"/>
                  <a:pt x="591" y="313"/>
                  <a:pt x="581" y="316"/>
                </a:cubicBezTo>
                <a:cubicBezTo>
                  <a:pt x="572" y="320"/>
                  <a:pt x="561" y="325"/>
                  <a:pt x="554" y="331"/>
                </a:cubicBezTo>
                <a:cubicBezTo>
                  <a:pt x="548" y="337"/>
                  <a:pt x="537" y="361"/>
                  <a:pt x="528" y="377"/>
                </a:cubicBezTo>
                <a:cubicBezTo>
                  <a:pt x="520" y="393"/>
                  <a:pt x="503" y="426"/>
                  <a:pt x="496" y="441"/>
                </a:cubicBezTo>
                <a:cubicBezTo>
                  <a:pt x="488" y="456"/>
                  <a:pt x="484" y="464"/>
                  <a:pt x="479" y="473"/>
                </a:cubicBezTo>
                <a:cubicBezTo>
                  <a:pt x="475" y="483"/>
                  <a:pt x="473" y="488"/>
                  <a:pt x="468" y="499"/>
                </a:cubicBezTo>
                <a:cubicBezTo>
                  <a:pt x="462" y="509"/>
                  <a:pt x="462" y="510"/>
                  <a:pt x="456" y="522"/>
                </a:cubicBezTo>
                <a:cubicBezTo>
                  <a:pt x="450" y="535"/>
                  <a:pt x="445" y="549"/>
                  <a:pt x="441" y="560"/>
                </a:cubicBezTo>
                <a:cubicBezTo>
                  <a:pt x="437" y="571"/>
                  <a:pt x="432" y="579"/>
                  <a:pt x="429" y="585"/>
                </a:cubicBezTo>
                <a:cubicBezTo>
                  <a:pt x="428" y="588"/>
                  <a:pt x="427" y="591"/>
                  <a:pt x="425" y="594"/>
                </a:cubicBezTo>
                <a:cubicBezTo>
                  <a:pt x="424" y="597"/>
                  <a:pt x="422" y="601"/>
                  <a:pt x="420" y="605"/>
                </a:cubicBezTo>
                <a:cubicBezTo>
                  <a:pt x="416" y="611"/>
                  <a:pt x="412" y="616"/>
                  <a:pt x="412" y="618"/>
                </a:cubicBezTo>
                <a:cubicBezTo>
                  <a:pt x="411" y="620"/>
                  <a:pt x="412" y="621"/>
                  <a:pt x="413" y="621"/>
                </a:cubicBezTo>
                <a:cubicBezTo>
                  <a:pt x="415" y="621"/>
                  <a:pt x="418" y="623"/>
                  <a:pt x="426" y="627"/>
                </a:cubicBezTo>
                <a:cubicBezTo>
                  <a:pt x="435" y="632"/>
                  <a:pt x="449" y="639"/>
                  <a:pt x="449" y="639"/>
                </a:cubicBezTo>
                <a:cubicBezTo>
                  <a:pt x="449" y="639"/>
                  <a:pt x="448" y="641"/>
                  <a:pt x="448" y="642"/>
                </a:cubicBezTo>
                <a:cubicBezTo>
                  <a:pt x="447" y="644"/>
                  <a:pt x="448" y="645"/>
                  <a:pt x="449" y="646"/>
                </a:cubicBezTo>
                <a:cubicBezTo>
                  <a:pt x="450" y="646"/>
                  <a:pt x="451" y="647"/>
                  <a:pt x="451" y="647"/>
                </a:cubicBezTo>
                <a:cubicBezTo>
                  <a:pt x="451" y="648"/>
                  <a:pt x="450" y="649"/>
                  <a:pt x="448" y="652"/>
                </a:cubicBezTo>
                <a:cubicBezTo>
                  <a:pt x="446" y="655"/>
                  <a:pt x="444" y="655"/>
                  <a:pt x="441" y="661"/>
                </a:cubicBezTo>
                <a:cubicBezTo>
                  <a:pt x="438" y="667"/>
                  <a:pt x="437" y="671"/>
                  <a:pt x="437" y="671"/>
                </a:cubicBezTo>
                <a:cubicBezTo>
                  <a:pt x="437" y="671"/>
                  <a:pt x="435" y="672"/>
                  <a:pt x="433" y="673"/>
                </a:cubicBezTo>
                <a:cubicBezTo>
                  <a:pt x="432" y="674"/>
                  <a:pt x="430" y="675"/>
                  <a:pt x="428" y="676"/>
                </a:cubicBezTo>
                <a:cubicBezTo>
                  <a:pt x="424" y="680"/>
                  <a:pt x="419" y="688"/>
                  <a:pt x="416" y="692"/>
                </a:cubicBezTo>
                <a:cubicBezTo>
                  <a:pt x="413" y="696"/>
                  <a:pt x="413" y="696"/>
                  <a:pt x="413" y="697"/>
                </a:cubicBezTo>
                <a:cubicBezTo>
                  <a:pt x="413" y="698"/>
                  <a:pt x="411" y="698"/>
                  <a:pt x="410" y="699"/>
                </a:cubicBezTo>
                <a:cubicBezTo>
                  <a:pt x="408" y="699"/>
                  <a:pt x="407" y="702"/>
                  <a:pt x="407" y="702"/>
                </a:cubicBezTo>
                <a:cubicBezTo>
                  <a:pt x="407" y="702"/>
                  <a:pt x="393" y="686"/>
                  <a:pt x="381" y="673"/>
                </a:cubicBezTo>
                <a:cubicBezTo>
                  <a:pt x="369" y="660"/>
                  <a:pt x="357" y="648"/>
                  <a:pt x="357" y="648"/>
                </a:cubicBezTo>
                <a:cubicBezTo>
                  <a:pt x="357" y="648"/>
                  <a:pt x="357" y="645"/>
                  <a:pt x="358" y="643"/>
                </a:cubicBezTo>
                <a:cubicBezTo>
                  <a:pt x="358" y="641"/>
                  <a:pt x="356" y="639"/>
                  <a:pt x="353" y="636"/>
                </a:cubicBezTo>
                <a:cubicBezTo>
                  <a:pt x="351" y="634"/>
                  <a:pt x="350" y="632"/>
                  <a:pt x="348" y="631"/>
                </a:cubicBezTo>
                <a:cubicBezTo>
                  <a:pt x="344" y="627"/>
                  <a:pt x="343" y="626"/>
                  <a:pt x="340" y="626"/>
                </a:cubicBezTo>
                <a:cubicBezTo>
                  <a:pt x="338" y="626"/>
                  <a:pt x="337" y="625"/>
                  <a:pt x="336" y="624"/>
                </a:cubicBezTo>
                <a:cubicBezTo>
                  <a:pt x="335" y="623"/>
                  <a:pt x="330" y="618"/>
                  <a:pt x="323" y="610"/>
                </a:cubicBezTo>
                <a:cubicBezTo>
                  <a:pt x="315" y="602"/>
                  <a:pt x="315" y="601"/>
                  <a:pt x="311" y="597"/>
                </a:cubicBezTo>
                <a:cubicBezTo>
                  <a:pt x="307" y="592"/>
                  <a:pt x="307" y="590"/>
                  <a:pt x="306" y="587"/>
                </a:cubicBezTo>
                <a:cubicBezTo>
                  <a:pt x="305" y="584"/>
                  <a:pt x="300" y="584"/>
                  <a:pt x="298" y="583"/>
                </a:cubicBezTo>
                <a:cubicBezTo>
                  <a:pt x="296" y="583"/>
                  <a:pt x="294" y="584"/>
                  <a:pt x="293" y="585"/>
                </a:cubicBezTo>
                <a:cubicBezTo>
                  <a:pt x="292" y="586"/>
                  <a:pt x="291" y="585"/>
                  <a:pt x="288" y="585"/>
                </a:cubicBezTo>
                <a:cubicBezTo>
                  <a:pt x="285" y="584"/>
                  <a:pt x="284" y="583"/>
                  <a:pt x="282" y="582"/>
                </a:cubicBezTo>
                <a:cubicBezTo>
                  <a:pt x="279" y="582"/>
                  <a:pt x="277" y="579"/>
                  <a:pt x="274" y="578"/>
                </a:cubicBezTo>
                <a:cubicBezTo>
                  <a:pt x="272" y="576"/>
                  <a:pt x="271" y="576"/>
                  <a:pt x="268" y="576"/>
                </a:cubicBezTo>
                <a:cubicBezTo>
                  <a:pt x="266" y="576"/>
                  <a:pt x="265" y="579"/>
                  <a:pt x="263" y="581"/>
                </a:cubicBezTo>
                <a:cubicBezTo>
                  <a:pt x="262" y="584"/>
                  <a:pt x="261" y="584"/>
                  <a:pt x="259" y="587"/>
                </a:cubicBezTo>
                <a:cubicBezTo>
                  <a:pt x="257" y="589"/>
                  <a:pt x="256" y="591"/>
                  <a:pt x="256" y="591"/>
                </a:cubicBezTo>
                <a:cubicBezTo>
                  <a:pt x="256" y="591"/>
                  <a:pt x="222" y="625"/>
                  <a:pt x="180" y="668"/>
                </a:cubicBezTo>
                <a:cubicBezTo>
                  <a:pt x="157" y="691"/>
                  <a:pt x="132" y="716"/>
                  <a:pt x="109" y="740"/>
                </a:cubicBezTo>
                <a:cubicBezTo>
                  <a:pt x="59" y="791"/>
                  <a:pt x="15" y="835"/>
                  <a:pt x="15" y="835"/>
                </a:cubicBezTo>
                <a:cubicBezTo>
                  <a:pt x="15" y="835"/>
                  <a:pt x="15" y="835"/>
                  <a:pt x="13" y="835"/>
                </a:cubicBezTo>
                <a:cubicBezTo>
                  <a:pt x="12" y="835"/>
                  <a:pt x="10" y="838"/>
                  <a:pt x="9" y="839"/>
                </a:cubicBezTo>
                <a:cubicBezTo>
                  <a:pt x="8" y="841"/>
                  <a:pt x="7" y="841"/>
                  <a:pt x="5" y="842"/>
                </a:cubicBezTo>
                <a:cubicBezTo>
                  <a:pt x="3" y="843"/>
                  <a:pt x="0" y="844"/>
                  <a:pt x="0" y="849"/>
                </a:cubicBezTo>
                <a:cubicBezTo>
                  <a:pt x="0" y="854"/>
                  <a:pt x="4" y="855"/>
                  <a:pt x="7" y="857"/>
                </a:cubicBezTo>
                <a:close/>
                <a:moveTo>
                  <a:pt x="420" y="716"/>
                </a:moveTo>
                <a:lnTo>
                  <a:pt x="420" y="716"/>
                </a:lnTo>
                <a:cubicBezTo>
                  <a:pt x="420" y="716"/>
                  <a:pt x="422" y="714"/>
                  <a:pt x="423" y="712"/>
                </a:cubicBezTo>
                <a:cubicBezTo>
                  <a:pt x="425" y="710"/>
                  <a:pt x="427" y="708"/>
                  <a:pt x="429" y="705"/>
                </a:cubicBezTo>
                <a:cubicBezTo>
                  <a:pt x="431" y="703"/>
                  <a:pt x="433" y="701"/>
                  <a:pt x="435" y="700"/>
                </a:cubicBezTo>
                <a:cubicBezTo>
                  <a:pt x="436" y="700"/>
                  <a:pt x="437" y="700"/>
                  <a:pt x="437" y="700"/>
                </a:cubicBezTo>
                <a:cubicBezTo>
                  <a:pt x="437" y="700"/>
                  <a:pt x="438" y="701"/>
                  <a:pt x="437" y="703"/>
                </a:cubicBezTo>
                <a:cubicBezTo>
                  <a:pt x="436" y="704"/>
                  <a:pt x="437" y="706"/>
                  <a:pt x="438" y="708"/>
                </a:cubicBezTo>
                <a:cubicBezTo>
                  <a:pt x="440" y="711"/>
                  <a:pt x="442" y="712"/>
                  <a:pt x="442" y="713"/>
                </a:cubicBezTo>
                <a:cubicBezTo>
                  <a:pt x="442" y="714"/>
                  <a:pt x="444" y="717"/>
                  <a:pt x="446" y="718"/>
                </a:cubicBezTo>
                <a:cubicBezTo>
                  <a:pt x="447" y="719"/>
                  <a:pt x="448" y="719"/>
                  <a:pt x="449" y="719"/>
                </a:cubicBezTo>
                <a:cubicBezTo>
                  <a:pt x="450" y="720"/>
                  <a:pt x="452" y="719"/>
                  <a:pt x="452" y="719"/>
                </a:cubicBezTo>
                <a:cubicBezTo>
                  <a:pt x="452" y="719"/>
                  <a:pt x="449" y="723"/>
                  <a:pt x="452" y="727"/>
                </a:cubicBezTo>
                <a:cubicBezTo>
                  <a:pt x="454" y="730"/>
                  <a:pt x="455" y="732"/>
                  <a:pt x="458" y="733"/>
                </a:cubicBezTo>
                <a:cubicBezTo>
                  <a:pt x="461" y="735"/>
                  <a:pt x="462" y="735"/>
                  <a:pt x="464" y="735"/>
                </a:cubicBezTo>
                <a:cubicBezTo>
                  <a:pt x="465" y="735"/>
                  <a:pt x="465" y="735"/>
                  <a:pt x="465" y="735"/>
                </a:cubicBezTo>
                <a:cubicBezTo>
                  <a:pt x="465" y="735"/>
                  <a:pt x="464" y="740"/>
                  <a:pt x="466" y="744"/>
                </a:cubicBezTo>
                <a:cubicBezTo>
                  <a:pt x="468" y="748"/>
                  <a:pt x="470" y="749"/>
                  <a:pt x="473" y="750"/>
                </a:cubicBezTo>
                <a:cubicBezTo>
                  <a:pt x="477" y="751"/>
                  <a:pt x="478" y="751"/>
                  <a:pt x="479" y="751"/>
                </a:cubicBezTo>
                <a:cubicBezTo>
                  <a:pt x="481" y="750"/>
                  <a:pt x="482" y="750"/>
                  <a:pt x="482" y="750"/>
                </a:cubicBezTo>
                <a:cubicBezTo>
                  <a:pt x="482" y="750"/>
                  <a:pt x="480" y="758"/>
                  <a:pt x="481" y="760"/>
                </a:cubicBezTo>
                <a:cubicBezTo>
                  <a:pt x="482" y="762"/>
                  <a:pt x="482" y="763"/>
                  <a:pt x="485" y="765"/>
                </a:cubicBezTo>
                <a:cubicBezTo>
                  <a:pt x="487" y="766"/>
                  <a:pt x="490" y="767"/>
                  <a:pt x="493" y="767"/>
                </a:cubicBezTo>
                <a:cubicBezTo>
                  <a:pt x="496" y="766"/>
                  <a:pt x="498" y="765"/>
                  <a:pt x="500" y="765"/>
                </a:cubicBezTo>
                <a:cubicBezTo>
                  <a:pt x="501" y="764"/>
                  <a:pt x="502" y="765"/>
                  <a:pt x="502" y="765"/>
                </a:cubicBezTo>
                <a:cubicBezTo>
                  <a:pt x="502" y="765"/>
                  <a:pt x="502" y="769"/>
                  <a:pt x="498" y="773"/>
                </a:cubicBezTo>
                <a:cubicBezTo>
                  <a:pt x="494" y="777"/>
                  <a:pt x="490" y="781"/>
                  <a:pt x="490" y="781"/>
                </a:cubicBezTo>
                <a:cubicBezTo>
                  <a:pt x="490" y="781"/>
                  <a:pt x="489" y="780"/>
                  <a:pt x="488" y="781"/>
                </a:cubicBezTo>
                <a:cubicBezTo>
                  <a:pt x="486" y="782"/>
                  <a:pt x="484" y="782"/>
                  <a:pt x="484" y="783"/>
                </a:cubicBezTo>
                <a:cubicBezTo>
                  <a:pt x="483" y="783"/>
                  <a:pt x="482" y="784"/>
                  <a:pt x="482" y="784"/>
                </a:cubicBezTo>
                <a:cubicBezTo>
                  <a:pt x="482" y="784"/>
                  <a:pt x="475" y="776"/>
                  <a:pt x="466" y="766"/>
                </a:cubicBezTo>
                <a:cubicBezTo>
                  <a:pt x="456" y="756"/>
                  <a:pt x="420" y="716"/>
                  <a:pt x="420" y="716"/>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4.2 </a:t>
            </a:r>
            <a:r>
              <a:rPr lang="zh-CN" altLang="en-US" sz="2800" b="1" dirty="0">
                <a:latin typeface="微软雅黑" panose="020B0503020204020204" pitchFamily="34" charset="-122"/>
              </a:rPr>
              <a:t>贯彻到底</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grpSp>
        <p:nvGrpSpPr>
          <p:cNvPr id="10" name="组合 9"/>
          <p:cNvGrpSpPr/>
          <p:nvPr/>
        </p:nvGrpSpPr>
        <p:grpSpPr>
          <a:xfrm>
            <a:off x="16219488" y="3127375"/>
            <a:ext cx="434975" cy="790575"/>
            <a:chOff x="287167" y="0"/>
            <a:chExt cx="539362" cy="979782"/>
          </a:xfrm>
        </p:grpSpPr>
        <p:sp>
          <p:nvSpPr>
            <p:cNvPr id="11" name="Freeform 7"/>
            <p:cNvSpPr>
              <a:spLocks noEditPoints="1" noChangeArrowheads="1"/>
            </p:cNvSpPr>
            <p:nvPr/>
          </p:nvSpPr>
          <p:spPr bwMode="auto">
            <a:xfrm>
              <a:off x="287167" y="0"/>
              <a:ext cx="539362" cy="755495"/>
            </a:xfrm>
            <a:custGeom>
              <a:avLst/>
              <a:gdLst>
                <a:gd name="T0" fmla="*/ 793 w 988"/>
                <a:gd name="T1" fmla="*/ 302 h 1384"/>
                <a:gd name="T2" fmla="*/ 106 w 988"/>
                <a:gd name="T3" fmla="*/ 301 h 1384"/>
                <a:gd name="T4" fmla="*/ 328 w 988"/>
                <a:gd name="T5" fmla="*/ 102 h 1384"/>
                <a:gd name="T6" fmla="*/ 855 w 988"/>
                <a:gd name="T7" fmla="*/ 300 h 1384"/>
                <a:gd name="T8" fmla="*/ 719 w 988"/>
                <a:gd name="T9" fmla="*/ 396 h 1384"/>
                <a:gd name="T10" fmla="*/ 698 w 988"/>
                <a:gd name="T11" fmla="*/ 368 h 1384"/>
                <a:gd name="T12" fmla="*/ 269 w 988"/>
                <a:gd name="T13" fmla="*/ 358 h 1384"/>
                <a:gd name="T14" fmla="*/ 289 w 988"/>
                <a:gd name="T15" fmla="*/ 784 h 1384"/>
                <a:gd name="T16" fmla="*/ 659 w 988"/>
                <a:gd name="T17" fmla="*/ 791 h 1384"/>
                <a:gd name="T18" fmla="*/ 583 w 988"/>
                <a:gd name="T19" fmla="*/ 795 h 1384"/>
                <a:gd name="T20" fmla="*/ 315 w 988"/>
                <a:gd name="T21" fmla="*/ 735 h 1384"/>
                <a:gd name="T22" fmla="*/ 390 w 988"/>
                <a:gd name="T23" fmla="*/ 340 h 1384"/>
                <a:gd name="T24" fmla="*/ 704 w 988"/>
                <a:gd name="T25" fmla="*/ 482 h 1384"/>
                <a:gd name="T26" fmla="*/ 714 w 988"/>
                <a:gd name="T27" fmla="*/ 599 h 1384"/>
                <a:gd name="T28" fmla="*/ 735 w 988"/>
                <a:gd name="T29" fmla="*/ 631 h 1384"/>
                <a:gd name="T30" fmla="*/ 719 w 988"/>
                <a:gd name="T31" fmla="*/ 396 h 1384"/>
                <a:gd name="T32" fmla="*/ 194 w 988"/>
                <a:gd name="T33" fmla="*/ 383 h 1384"/>
                <a:gd name="T34" fmla="*/ 122 w 988"/>
                <a:gd name="T35" fmla="*/ 370 h 1384"/>
                <a:gd name="T36" fmla="*/ 52 w 988"/>
                <a:gd name="T37" fmla="*/ 441 h 1384"/>
                <a:gd name="T38" fmla="*/ 0 w 988"/>
                <a:gd name="T39" fmla="*/ 563 h 1384"/>
                <a:gd name="T40" fmla="*/ 52 w 988"/>
                <a:gd name="T41" fmla="*/ 606 h 1384"/>
                <a:gd name="T42" fmla="*/ 154 w 988"/>
                <a:gd name="T43" fmla="*/ 675 h 1384"/>
                <a:gd name="T44" fmla="*/ 142 w 988"/>
                <a:gd name="T45" fmla="*/ 562 h 1384"/>
                <a:gd name="T46" fmla="*/ 936 w 988"/>
                <a:gd name="T47" fmla="*/ 442 h 1384"/>
                <a:gd name="T48" fmla="*/ 864 w 988"/>
                <a:gd name="T49" fmla="*/ 370 h 1384"/>
                <a:gd name="T50" fmla="*/ 774 w 988"/>
                <a:gd name="T51" fmla="*/ 399 h 1384"/>
                <a:gd name="T52" fmla="*/ 776 w 988"/>
                <a:gd name="T53" fmla="*/ 403 h 1384"/>
                <a:gd name="T54" fmla="*/ 813 w 988"/>
                <a:gd name="T55" fmla="*/ 521 h 1384"/>
                <a:gd name="T56" fmla="*/ 815 w 988"/>
                <a:gd name="T57" fmla="*/ 542 h 1384"/>
                <a:gd name="T58" fmla="*/ 815 w 988"/>
                <a:gd name="T59" fmla="*/ 581 h 1384"/>
                <a:gd name="T60" fmla="*/ 813 w 988"/>
                <a:gd name="T61" fmla="*/ 604 h 1384"/>
                <a:gd name="T62" fmla="*/ 803 w 988"/>
                <a:gd name="T63" fmla="*/ 652 h 1384"/>
                <a:gd name="T64" fmla="*/ 703 w 988"/>
                <a:gd name="T65" fmla="*/ 686 h 1384"/>
                <a:gd name="T66" fmla="*/ 675 w 988"/>
                <a:gd name="T67" fmla="*/ 676 h 1384"/>
                <a:gd name="T68" fmla="*/ 587 w 988"/>
                <a:gd name="T69" fmla="*/ 660 h 1384"/>
                <a:gd name="T70" fmla="*/ 587 w 988"/>
                <a:gd name="T71" fmla="*/ 758 h 1384"/>
                <a:gd name="T72" fmla="*/ 676 w 988"/>
                <a:gd name="T73" fmla="*/ 741 h 1384"/>
                <a:gd name="T74" fmla="*/ 702 w 988"/>
                <a:gd name="T75" fmla="*/ 729 h 1384"/>
                <a:gd name="T76" fmla="*/ 705 w 988"/>
                <a:gd name="T77" fmla="*/ 729 h 1384"/>
                <a:gd name="T78" fmla="*/ 706 w 988"/>
                <a:gd name="T79" fmla="*/ 729 h 1384"/>
                <a:gd name="T80" fmla="*/ 766 w 988"/>
                <a:gd name="T81" fmla="*/ 727 h 1384"/>
                <a:gd name="T82" fmla="*/ 785 w 988"/>
                <a:gd name="T83" fmla="*/ 723 h 1384"/>
                <a:gd name="T84" fmla="*/ 801 w 988"/>
                <a:gd name="T85" fmla="*/ 718 h 1384"/>
                <a:gd name="T86" fmla="*/ 833 w 988"/>
                <a:gd name="T87" fmla="*/ 706 h 1384"/>
                <a:gd name="T88" fmla="*/ 846 w 988"/>
                <a:gd name="T89" fmla="*/ 701 h 1384"/>
                <a:gd name="T90" fmla="*/ 859 w 988"/>
                <a:gd name="T91" fmla="*/ 694 h 1384"/>
                <a:gd name="T92" fmla="*/ 870 w 988"/>
                <a:gd name="T93" fmla="*/ 687 h 1384"/>
                <a:gd name="T94" fmla="*/ 880 w 988"/>
                <a:gd name="T95" fmla="*/ 680 h 1384"/>
                <a:gd name="T96" fmla="*/ 936 w 988"/>
                <a:gd name="T97" fmla="*/ 609 h 1384"/>
                <a:gd name="T98" fmla="*/ 988 w 988"/>
                <a:gd name="T99" fmla="*/ 485 h 1384"/>
                <a:gd name="T100" fmla="*/ 659 w 988"/>
                <a:gd name="T101" fmla="*/ 919 h 1384"/>
                <a:gd name="T102" fmla="*/ 55 w 988"/>
                <a:gd name="T103" fmla="*/ 1172 h 1384"/>
                <a:gd name="T104" fmla="*/ 659 w 988"/>
                <a:gd name="T105" fmla="*/ 919 h 13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8"/>
                <a:gd name="T160" fmla="*/ 0 h 1384"/>
                <a:gd name="T161" fmla="*/ 988 w 988"/>
                <a:gd name="T162" fmla="*/ 1384 h 13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8" h="1384">
                  <a:moveTo>
                    <a:pt x="823" y="314"/>
                  </a:moveTo>
                  <a:cubicBezTo>
                    <a:pt x="812" y="314"/>
                    <a:pt x="801" y="309"/>
                    <a:pt x="793" y="302"/>
                  </a:cubicBezTo>
                  <a:cubicBezTo>
                    <a:pt x="464" y="0"/>
                    <a:pt x="179" y="288"/>
                    <a:pt x="168" y="300"/>
                  </a:cubicBezTo>
                  <a:cubicBezTo>
                    <a:pt x="151" y="317"/>
                    <a:pt x="123" y="318"/>
                    <a:pt x="106" y="301"/>
                  </a:cubicBezTo>
                  <a:cubicBezTo>
                    <a:pt x="89" y="285"/>
                    <a:pt x="88" y="257"/>
                    <a:pt x="104" y="240"/>
                  </a:cubicBezTo>
                  <a:cubicBezTo>
                    <a:pt x="108" y="236"/>
                    <a:pt x="194" y="147"/>
                    <a:pt x="328" y="102"/>
                  </a:cubicBezTo>
                  <a:cubicBezTo>
                    <a:pt x="454" y="61"/>
                    <a:pt x="648" y="50"/>
                    <a:pt x="852" y="238"/>
                  </a:cubicBezTo>
                  <a:cubicBezTo>
                    <a:pt x="870" y="254"/>
                    <a:pt x="871" y="282"/>
                    <a:pt x="855" y="300"/>
                  </a:cubicBezTo>
                  <a:cubicBezTo>
                    <a:pt x="846" y="308"/>
                    <a:pt x="834" y="314"/>
                    <a:pt x="823" y="314"/>
                  </a:cubicBezTo>
                  <a:close/>
                  <a:moveTo>
                    <a:pt x="719" y="396"/>
                  </a:moveTo>
                  <a:lnTo>
                    <a:pt x="719" y="396"/>
                  </a:lnTo>
                  <a:cubicBezTo>
                    <a:pt x="713" y="387"/>
                    <a:pt x="706" y="376"/>
                    <a:pt x="698" y="368"/>
                  </a:cubicBezTo>
                  <a:cubicBezTo>
                    <a:pt x="644" y="308"/>
                    <a:pt x="566" y="272"/>
                    <a:pt x="486" y="270"/>
                  </a:cubicBezTo>
                  <a:cubicBezTo>
                    <a:pt x="405" y="267"/>
                    <a:pt x="325" y="300"/>
                    <a:pt x="269" y="358"/>
                  </a:cubicBezTo>
                  <a:cubicBezTo>
                    <a:pt x="213" y="416"/>
                    <a:pt x="183" y="496"/>
                    <a:pt x="187" y="577"/>
                  </a:cubicBezTo>
                  <a:cubicBezTo>
                    <a:pt x="191" y="656"/>
                    <a:pt x="229" y="732"/>
                    <a:pt x="289" y="784"/>
                  </a:cubicBezTo>
                  <a:cubicBezTo>
                    <a:pt x="360" y="844"/>
                    <a:pt x="456" y="867"/>
                    <a:pt x="547" y="846"/>
                  </a:cubicBezTo>
                  <a:cubicBezTo>
                    <a:pt x="587" y="836"/>
                    <a:pt x="626" y="817"/>
                    <a:pt x="659" y="791"/>
                  </a:cubicBezTo>
                  <a:cubicBezTo>
                    <a:pt x="651" y="794"/>
                    <a:pt x="643" y="795"/>
                    <a:pt x="634" y="795"/>
                  </a:cubicBezTo>
                  <a:lnTo>
                    <a:pt x="583" y="795"/>
                  </a:lnTo>
                  <a:cubicBezTo>
                    <a:pt x="571" y="795"/>
                    <a:pt x="560" y="793"/>
                    <a:pt x="550" y="789"/>
                  </a:cubicBezTo>
                  <a:cubicBezTo>
                    <a:pt x="468" y="813"/>
                    <a:pt x="378" y="794"/>
                    <a:pt x="315" y="735"/>
                  </a:cubicBezTo>
                  <a:cubicBezTo>
                    <a:pt x="256" y="679"/>
                    <a:pt x="229" y="595"/>
                    <a:pt x="245" y="515"/>
                  </a:cubicBezTo>
                  <a:cubicBezTo>
                    <a:pt x="261" y="437"/>
                    <a:pt x="316" y="370"/>
                    <a:pt x="390" y="340"/>
                  </a:cubicBezTo>
                  <a:cubicBezTo>
                    <a:pt x="466" y="310"/>
                    <a:pt x="555" y="321"/>
                    <a:pt x="621" y="370"/>
                  </a:cubicBezTo>
                  <a:cubicBezTo>
                    <a:pt x="659" y="398"/>
                    <a:pt x="688" y="438"/>
                    <a:pt x="704" y="482"/>
                  </a:cubicBezTo>
                  <a:cubicBezTo>
                    <a:pt x="712" y="505"/>
                    <a:pt x="716" y="530"/>
                    <a:pt x="717" y="554"/>
                  </a:cubicBezTo>
                  <a:cubicBezTo>
                    <a:pt x="718" y="569"/>
                    <a:pt x="717" y="584"/>
                    <a:pt x="714" y="599"/>
                  </a:cubicBezTo>
                  <a:cubicBezTo>
                    <a:pt x="712" y="610"/>
                    <a:pt x="711" y="624"/>
                    <a:pt x="706" y="635"/>
                  </a:cubicBezTo>
                  <a:cubicBezTo>
                    <a:pt x="716" y="634"/>
                    <a:pt x="725" y="632"/>
                    <a:pt x="735" y="631"/>
                  </a:cubicBezTo>
                  <a:cubicBezTo>
                    <a:pt x="744" y="630"/>
                    <a:pt x="755" y="629"/>
                    <a:pt x="764" y="627"/>
                  </a:cubicBezTo>
                  <a:cubicBezTo>
                    <a:pt x="785" y="550"/>
                    <a:pt x="764" y="461"/>
                    <a:pt x="719" y="396"/>
                  </a:cubicBezTo>
                  <a:cubicBezTo>
                    <a:pt x="719" y="396"/>
                    <a:pt x="752" y="443"/>
                    <a:pt x="719" y="396"/>
                  </a:cubicBezTo>
                  <a:close/>
                  <a:moveTo>
                    <a:pt x="194" y="383"/>
                  </a:moveTo>
                  <a:cubicBezTo>
                    <a:pt x="183" y="375"/>
                    <a:pt x="169" y="370"/>
                    <a:pt x="154" y="370"/>
                  </a:cubicBezTo>
                  <a:lnTo>
                    <a:pt x="122" y="370"/>
                  </a:lnTo>
                  <a:cubicBezTo>
                    <a:pt x="83" y="370"/>
                    <a:pt x="52" y="401"/>
                    <a:pt x="52" y="440"/>
                  </a:cubicBezTo>
                  <a:lnTo>
                    <a:pt x="52" y="441"/>
                  </a:lnTo>
                  <a:cubicBezTo>
                    <a:pt x="29" y="441"/>
                    <a:pt x="0" y="460"/>
                    <a:pt x="0" y="483"/>
                  </a:cubicBezTo>
                  <a:lnTo>
                    <a:pt x="0" y="563"/>
                  </a:lnTo>
                  <a:cubicBezTo>
                    <a:pt x="0" y="586"/>
                    <a:pt x="29" y="605"/>
                    <a:pt x="52" y="605"/>
                  </a:cubicBezTo>
                  <a:lnTo>
                    <a:pt x="52" y="606"/>
                  </a:lnTo>
                  <a:cubicBezTo>
                    <a:pt x="52" y="645"/>
                    <a:pt x="83" y="675"/>
                    <a:pt x="122" y="675"/>
                  </a:cubicBezTo>
                  <a:lnTo>
                    <a:pt x="154" y="675"/>
                  </a:lnTo>
                  <a:cubicBezTo>
                    <a:pt x="157" y="675"/>
                    <a:pt x="159" y="675"/>
                    <a:pt x="162" y="675"/>
                  </a:cubicBezTo>
                  <a:cubicBezTo>
                    <a:pt x="149" y="639"/>
                    <a:pt x="142" y="601"/>
                    <a:pt x="142" y="562"/>
                  </a:cubicBezTo>
                  <a:cubicBezTo>
                    <a:pt x="142" y="496"/>
                    <a:pt x="161" y="435"/>
                    <a:pt x="194" y="383"/>
                  </a:cubicBezTo>
                  <a:close/>
                  <a:moveTo>
                    <a:pt x="936" y="442"/>
                  </a:moveTo>
                  <a:lnTo>
                    <a:pt x="936" y="442"/>
                  </a:lnTo>
                  <a:cubicBezTo>
                    <a:pt x="936" y="402"/>
                    <a:pt x="904" y="370"/>
                    <a:pt x="864" y="370"/>
                  </a:cubicBezTo>
                  <a:lnTo>
                    <a:pt x="831" y="370"/>
                  </a:lnTo>
                  <a:cubicBezTo>
                    <a:pt x="808" y="370"/>
                    <a:pt x="787" y="382"/>
                    <a:pt x="774" y="399"/>
                  </a:cubicBezTo>
                  <a:cubicBezTo>
                    <a:pt x="774" y="400"/>
                    <a:pt x="774" y="400"/>
                    <a:pt x="774" y="400"/>
                  </a:cubicBezTo>
                  <a:cubicBezTo>
                    <a:pt x="775" y="401"/>
                    <a:pt x="775" y="402"/>
                    <a:pt x="776" y="403"/>
                  </a:cubicBezTo>
                  <a:cubicBezTo>
                    <a:pt x="795" y="439"/>
                    <a:pt x="808" y="479"/>
                    <a:pt x="813" y="519"/>
                  </a:cubicBezTo>
                  <a:lnTo>
                    <a:pt x="813" y="521"/>
                  </a:lnTo>
                  <a:cubicBezTo>
                    <a:pt x="814" y="527"/>
                    <a:pt x="814" y="533"/>
                    <a:pt x="815" y="539"/>
                  </a:cubicBezTo>
                  <a:lnTo>
                    <a:pt x="815" y="542"/>
                  </a:lnTo>
                  <a:cubicBezTo>
                    <a:pt x="815" y="549"/>
                    <a:pt x="816" y="555"/>
                    <a:pt x="816" y="562"/>
                  </a:cubicBezTo>
                  <a:cubicBezTo>
                    <a:pt x="816" y="569"/>
                    <a:pt x="815" y="575"/>
                    <a:pt x="815" y="581"/>
                  </a:cubicBezTo>
                  <a:cubicBezTo>
                    <a:pt x="815" y="583"/>
                    <a:pt x="815" y="585"/>
                    <a:pt x="815" y="587"/>
                  </a:cubicBezTo>
                  <a:cubicBezTo>
                    <a:pt x="814" y="593"/>
                    <a:pt x="814" y="598"/>
                    <a:pt x="813" y="604"/>
                  </a:cubicBezTo>
                  <a:cubicBezTo>
                    <a:pt x="813" y="605"/>
                    <a:pt x="813" y="607"/>
                    <a:pt x="813" y="607"/>
                  </a:cubicBezTo>
                  <a:cubicBezTo>
                    <a:pt x="810" y="624"/>
                    <a:pt x="807" y="639"/>
                    <a:pt x="803" y="652"/>
                  </a:cubicBezTo>
                  <a:cubicBezTo>
                    <a:pt x="799" y="663"/>
                    <a:pt x="790" y="671"/>
                    <a:pt x="778" y="674"/>
                  </a:cubicBezTo>
                  <a:cubicBezTo>
                    <a:pt x="752" y="679"/>
                    <a:pt x="725" y="684"/>
                    <a:pt x="703" y="686"/>
                  </a:cubicBezTo>
                  <a:cubicBezTo>
                    <a:pt x="702" y="686"/>
                    <a:pt x="700" y="686"/>
                    <a:pt x="699" y="686"/>
                  </a:cubicBezTo>
                  <a:cubicBezTo>
                    <a:pt x="690" y="686"/>
                    <a:pt x="682" y="682"/>
                    <a:pt x="675" y="676"/>
                  </a:cubicBezTo>
                  <a:cubicBezTo>
                    <a:pt x="666" y="666"/>
                    <a:pt x="653" y="660"/>
                    <a:pt x="640" y="660"/>
                  </a:cubicBezTo>
                  <a:lnTo>
                    <a:pt x="587" y="660"/>
                  </a:lnTo>
                  <a:cubicBezTo>
                    <a:pt x="560" y="660"/>
                    <a:pt x="538" y="682"/>
                    <a:pt x="538" y="709"/>
                  </a:cubicBezTo>
                  <a:cubicBezTo>
                    <a:pt x="538" y="735"/>
                    <a:pt x="560" y="758"/>
                    <a:pt x="587" y="758"/>
                  </a:cubicBezTo>
                  <a:lnTo>
                    <a:pt x="640" y="758"/>
                  </a:lnTo>
                  <a:cubicBezTo>
                    <a:pt x="654" y="758"/>
                    <a:pt x="667" y="752"/>
                    <a:pt x="676" y="741"/>
                  </a:cubicBezTo>
                  <a:cubicBezTo>
                    <a:pt x="682" y="734"/>
                    <a:pt x="691" y="730"/>
                    <a:pt x="700" y="730"/>
                  </a:cubicBezTo>
                  <a:lnTo>
                    <a:pt x="702" y="729"/>
                  </a:lnTo>
                  <a:cubicBezTo>
                    <a:pt x="702" y="729"/>
                    <a:pt x="703" y="729"/>
                    <a:pt x="704" y="729"/>
                  </a:cubicBezTo>
                  <a:cubicBezTo>
                    <a:pt x="704" y="729"/>
                    <a:pt x="705" y="729"/>
                    <a:pt x="705" y="729"/>
                  </a:cubicBezTo>
                  <a:cubicBezTo>
                    <a:pt x="706" y="729"/>
                    <a:pt x="706" y="729"/>
                    <a:pt x="706" y="729"/>
                  </a:cubicBezTo>
                  <a:lnTo>
                    <a:pt x="706" y="729"/>
                  </a:lnTo>
                  <a:cubicBezTo>
                    <a:pt x="712" y="729"/>
                    <a:pt x="717" y="731"/>
                    <a:pt x="721" y="733"/>
                  </a:cubicBezTo>
                  <a:cubicBezTo>
                    <a:pt x="737" y="732"/>
                    <a:pt x="752" y="730"/>
                    <a:pt x="766" y="727"/>
                  </a:cubicBezTo>
                  <a:lnTo>
                    <a:pt x="766" y="727"/>
                  </a:lnTo>
                  <a:cubicBezTo>
                    <a:pt x="773" y="726"/>
                    <a:pt x="779" y="725"/>
                    <a:pt x="785" y="723"/>
                  </a:cubicBezTo>
                  <a:cubicBezTo>
                    <a:pt x="785" y="722"/>
                    <a:pt x="786" y="722"/>
                    <a:pt x="786" y="722"/>
                  </a:cubicBezTo>
                  <a:cubicBezTo>
                    <a:pt x="792" y="721"/>
                    <a:pt x="797" y="720"/>
                    <a:pt x="801" y="718"/>
                  </a:cubicBezTo>
                  <a:cubicBezTo>
                    <a:pt x="802" y="718"/>
                    <a:pt x="803" y="718"/>
                    <a:pt x="803" y="717"/>
                  </a:cubicBezTo>
                  <a:cubicBezTo>
                    <a:pt x="814" y="714"/>
                    <a:pt x="824" y="711"/>
                    <a:pt x="833" y="706"/>
                  </a:cubicBezTo>
                  <a:cubicBezTo>
                    <a:pt x="834" y="706"/>
                    <a:pt x="834" y="706"/>
                    <a:pt x="835" y="706"/>
                  </a:cubicBezTo>
                  <a:cubicBezTo>
                    <a:pt x="839" y="704"/>
                    <a:pt x="843" y="702"/>
                    <a:pt x="846" y="701"/>
                  </a:cubicBezTo>
                  <a:cubicBezTo>
                    <a:pt x="847" y="700"/>
                    <a:pt x="847" y="700"/>
                    <a:pt x="848" y="700"/>
                  </a:cubicBezTo>
                  <a:cubicBezTo>
                    <a:pt x="852" y="698"/>
                    <a:pt x="856" y="696"/>
                    <a:pt x="859" y="694"/>
                  </a:cubicBezTo>
                  <a:cubicBezTo>
                    <a:pt x="860" y="694"/>
                    <a:pt x="860" y="693"/>
                    <a:pt x="861" y="693"/>
                  </a:cubicBezTo>
                  <a:cubicBezTo>
                    <a:pt x="864" y="691"/>
                    <a:pt x="866" y="689"/>
                    <a:pt x="870" y="687"/>
                  </a:cubicBezTo>
                  <a:cubicBezTo>
                    <a:pt x="870" y="687"/>
                    <a:pt x="871" y="686"/>
                    <a:pt x="872" y="686"/>
                  </a:cubicBezTo>
                  <a:cubicBezTo>
                    <a:pt x="875" y="684"/>
                    <a:pt x="878" y="682"/>
                    <a:pt x="880" y="680"/>
                  </a:cubicBezTo>
                  <a:cubicBezTo>
                    <a:pt x="912" y="672"/>
                    <a:pt x="936" y="644"/>
                    <a:pt x="936" y="610"/>
                  </a:cubicBezTo>
                  <a:lnTo>
                    <a:pt x="936" y="609"/>
                  </a:lnTo>
                  <a:cubicBezTo>
                    <a:pt x="959" y="609"/>
                    <a:pt x="988" y="590"/>
                    <a:pt x="988" y="567"/>
                  </a:cubicBezTo>
                  <a:lnTo>
                    <a:pt x="988" y="485"/>
                  </a:lnTo>
                  <a:cubicBezTo>
                    <a:pt x="988" y="462"/>
                    <a:pt x="959" y="443"/>
                    <a:pt x="936" y="442"/>
                  </a:cubicBezTo>
                  <a:close/>
                  <a:moveTo>
                    <a:pt x="659" y="919"/>
                  </a:moveTo>
                  <a:lnTo>
                    <a:pt x="299" y="919"/>
                  </a:lnTo>
                  <a:cubicBezTo>
                    <a:pt x="164" y="919"/>
                    <a:pt x="55" y="1032"/>
                    <a:pt x="55" y="1172"/>
                  </a:cubicBezTo>
                  <a:cubicBezTo>
                    <a:pt x="55" y="1172"/>
                    <a:pt x="430" y="1384"/>
                    <a:pt x="903" y="1171"/>
                  </a:cubicBezTo>
                  <a:cubicBezTo>
                    <a:pt x="904" y="1031"/>
                    <a:pt x="794" y="919"/>
                    <a:pt x="659" y="919"/>
                  </a:cubicBezTo>
                  <a:close/>
                </a:path>
              </a:pathLst>
            </a:custGeom>
            <a:solidFill>
              <a:schemeClr val="accent4"/>
            </a:solidFill>
            <a:ln w="9525" cmpd="sng">
              <a:noFill/>
              <a:bevel/>
            </a:ln>
          </p:spPr>
          <p:txBody>
            <a:bodyPr lIns="90170" tIns="46990" rIns="90170" bIns="469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8C400"/>
                </a:solidFill>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sp>
          <p:nvSpPr>
            <p:cNvPr id="12" name="矩形 18"/>
            <p:cNvSpPr>
              <a:spLocks noChangeArrowheads="1"/>
            </p:cNvSpPr>
            <p:nvPr/>
          </p:nvSpPr>
          <p:spPr bwMode="auto">
            <a:xfrm>
              <a:off x="367874" y="666961"/>
              <a:ext cx="352358" cy="312821"/>
            </a:xfrm>
            <a:prstGeom prst="rect">
              <a:avLst/>
            </a:prstGeom>
            <a:noFill/>
            <a:ln w="9525">
              <a:noFill/>
              <a:miter lim="800000"/>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sym typeface="Arial" panose="020B0604020202020204" pitchFamily="34" charset="0"/>
                </a:rPr>
                <a:t>答</a:t>
              </a:r>
            </a:p>
          </p:txBody>
        </p:sp>
      </p:grpSp>
      <p:grpSp>
        <p:nvGrpSpPr>
          <p:cNvPr id="25" name="组合 24"/>
          <p:cNvGrpSpPr/>
          <p:nvPr/>
        </p:nvGrpSpPr>
        <p:grpSpPr>
          <a:xfrm>
            <a:off x="16219488" y="4375150"/>
            <a:ext cx="434975" cy="790575"/>
            <a:chOff x="287167" y="0"/>
            <a:chExt cx="539362" cy="979782"/>
          </a:xfrm>
        </p:grpSpPr>
        <p:sp>
          <p:nvSpPr>
            <p:cNvPr id="26" name="Freeform 7"/>
            <p:cNvSpPr>
              <a:spLocks noEditPoints="1" noChangeArrowheads="1"/>
            </p:cNvSpPr>
            <p:nvPr/>
          </p:nvSpPr>
          <p:spPr bwMode="auto">
            <a:xfrm>
              <a:off x="287167" y="0"/>
              <a:ext cx="539362" cy="755495"/>
            </a:xfrm>
            <a:custGeom>
              <a:avLst/>
              <a:gdLst>
                <a:gd name="T0" fmla="*/ 793 w 988"/>
                <a:gd name="T1" fmla="*/ 302 h 1384"/>
                <a:gd name="T2" fmla="*/ 106 w 988"/>
                <a:gd name="T3" fmla="*/ 301 h 1384"/>
                <a:gd name="T4" fmla="*/ 328 w 988"/>
                <a:gd name="T5" fmla="*/ 102 h 1384"/>
                <a:gd name="T6" fmla="*/ 855 w 988"/>
                <a:gd name="T7" fmla="*/ 300 h 1384"/>
                <a:gd name="T8" fmla="*/ 719 w 988"/>
                <a:gd name="T9" fmla="*/ 396 h 1384"/>
                <a:gd name="T10" fmla="*/ 698 w 988"/>
                <a:gd name="T11" fmla="*/ 368 h 1384"/>
                <a:gd name="T12" fmla="*/ 269 w 988"/>
                <a:gd name="T13" fmla="*/ 358 h 1384"/>
                <a:gd name="T14" fmla="*/ 289 w 988"/>
                <a:gd name="T15" fmla="*/ 784 h 1384"/>
                <a:gd name="T16" fmla="*/ 659 w 988"/>
                <a:gd name="T17" fmla="*/ 791 h 1384"/>
                <a:gd name="T18" fmla="*/ 583 w 988"/>
                <a:gd name="T19" fmla="*/ 795 h 1384"/>
                <a:gd name="T20" fmla="*/ 315 w 988"/>
                <a:gd name="T21" fmla="*/ 735 h 1384"/>
                <a:gd name="T22" fmla="*/ 390 w 988"/>
                <a:gd name="T23" fmla="*/ 340 h 1384"/>
                <a:gd name="T24" fmla="*/ 704 w 988"/>
                <a:gd name="T25" fmla="*/ 482 h 1384"/>
                <a:gd name="T26" fmla="*/ 714 w 988"/>
                <a:gd name="T27" fmla="*/ 599 h 1384"/>
                <a:gd name="T28" fmla="*/ 735 w 988"/>
                <a:gd name="T29" fmla="*/ 631 h 1384"/>
                <a:gd name="T30" fmla="*/ 719 w 988"/>
                <a:gd name="T31" fmla="*/ 396 h 1384"/>
                <a:gd name="T32" fmla="*/ 194 w 988"/>
                <a:gd name="T33" fmla="*/ 383 h 1384"/>
                <a:gd name="T34" fmla="*/ 122 w 988"/>
                <a:gd name="T35" fmla="*/ 370 h 1384"/>
                <a:gd name="T36" fmla="*/ 52 w 988"/>
                <a:gd name="T37" fmla="*/ 441 h 1384"/>
                <a:gd name="T38" fmla="*/ 0 w 988"/>
                <a:gd name="T39" fmla="*/ 563 h 1384"/>
                <a:gd name="T40" fmla="*/ 52 w 988"/>
                <a:gd name="T41" fmla="*/ 606 h 1384"/>
                <a:gd name="T42" fmla="*/ 154 w 988"/>
                <a:gd name="T43" fmla="*/ 675 h 1384"/>
                <a:gd name="T44" fmla="*/ 142 w 988"/>
                <a:gd name="T45" fmla="*/ 562 h 1384"/>
                <a:gd name="T46" fmla="*/ 936 w 988"/>
                <a:gd name="T47" fmla="*/ 442 h 1384"/>
                <a:gd name="T48" fmla="*/ 864 w 988"/>
                <a:gd name="T49" fmla="*/ 370 h 1384"/>
                <a:gd name="T50" fmla="*/ 774 w 988"/>
                <a:gd name="T51" fmla="*/ 399 h 1384"/>
                <a:gd name="T52" fmla="*/ 776 w 988"/>
                <a:gd name="T53" fmla="*/ 403 h 1384"/>
                <a:gd name="T54" fmla="*/ 813 w 988"/>
                <a:gd name="T55" fmla="*/ 521 h 1384"/>
                <a:gd name="T56" fmla="*/ 815 w 988"/>
                <a:gd name="T57" fmla="*/ 542 h 1384"/>
                <a:gd name="T58" fmla="*/ 815 w 988"/>
                <a:gd name="T59" fmla="*/ 581 h 1384"/>
                <a:gd name="T60" fmla="*/ 813 w 988"/>
                <a:gd name="T61" fmla="*/ 604 h 1384"/>
                <a:gd name="T62" fmla="*/ 803 w 988"/>
                <a:gd name="T63" fmla="*/ 652 h 1384"/>
                <a:gd name="T64" fmla="*/ 703 w 988"/>
                <a:gd name="T65" fmla="*/ 686 h 1384"/>
                <a:gd name="T66" fmla="*/ 675 w 988"/>
                <a:gd name="T67" fmla="*/ 676 h 1384"/>
                <a:gd name="T68" fmla="*/ 587 w 988"/>
                <a:gd name="T69" fmla="*/ 660 h 1384"/>
                <a:gd name="T70" fmla="*/ 587 w 988"/>
                <a:gd name="T71" fmla="*/ 758 h 1384"/>
                <a:gd name="T72" fmla="*/ 676 w 988"/>
                <a:gd name="T73" fmla="*/ 741 h 1384"/>
                <a:gd name="T74" fmla="*/ 702 w 988"/>
                <a:gd name="T75" fmla="*/ 729 h 1384"/>
                <a:gd name="T76" fmla="*/ 705 w 988"/>
                <a:gd name="T77" fmla="*/ 729 h 1384"/>
                <a:gd name="T78" fmla="*/ 706 w 988"/>
                <a:gd name="T79" fmla="*/ 729 h 1384"/>
                <a:gd name="T80" fmla="*/ 766 w 988"/>
                <a:gd name="T81" fmla="*/ 727 h 1384"/>
                <a:gd name="T82" fmla="*/ 785 w 988"/>
                <a:gd name="T83" fmla="*/ 723 h 1384"/>
                <a:gd name="T84" fmla="*/ 801 w 988"/>
                <a:gd name="T85" fmla="*/ 718 h 1384"/>
                <a:gd name="T86" fmla="*/ 833 w 988"/>
                <a:gd name="T87" fmla="*/ 706 h 1384"/>
                <a:gd name="T88" fmla="*/ 846 w 988"/>
                <a:gd name="T89" fmla="*/ 701 h 1384"/>
                <a:gd name="T90" fmla="*/ 859 w 988"/>
                <a:gd name="T91" fmla="*/ 694 h 1384"/>
                <a:gd name="T92" fmla="*/ 870 w 988"/>
                <a:gd name="T93" fmla="*/ 687 h 1384"/>
                <a:gd name="T94" fmla="*/ 880 w 988"/>
                <a:gd name="T95" fmla="*/ 680 h 1384"/>
                <a:gd name="T96" fmla="*/ 936 w 988"/>
                <a:gd name="T97" fmla="*/ 609 h 1384"/>
                <a:gd name="T98" fmla="*/ 988 w 988"/>
                <a:gd name="T99" fmla="*/ 485 h 1384"/>
                <a:gd name="T100" fmla="*/ 659 w 988"/>
                <a:gd name="T101" fmla="*/ 919 h 1384"/>
                <a:gd name="T102" fmla="*/ 55 w 988"/>
                <a:gd name="T103" fmla="*/ 1172 h 1384"/>
                <a:gd name="T104" fmla="*/ 659 w 988"/>
                <a:gd name="T105" fmla="*/ 919 h 13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8"/>
                <a:gd name="T160" fmla="*/ 0 h 1384"/>
                <a:gd name="T161" fmla="*/ 988 w 988"/>
                <a:gd name="T162" fmla="*/ 1384 h 13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8" h="1384">
                  <a:moveTo>
                    <a:pt x="823" y="314"/>
                  </a:moveTo>
                  <a:cubicBezTo>
                    <a:pt x="812" y="314"/>
                    <a:pt x="801" y="309"/>
                    <a:pt x="793" y="302"/>
                  </a:cubicBezTo>
                  <a:cubicBezTo>
                    <a:pt x="464" y="0"/>
                    <a:pt x="179" y="288"/>
                    <a:pt x="168" y="300"/>
                  </a:cubicBezTo>
                  <a:cubicBezTo>
                    <a:pt x="151" y="317"/>
                    <a:pt x="123" y="318"/>
                    <a:pt x="106" y="301"/>
                  </a:cubicBezTo>
                  <a:cubicBezTo>
                    <a:pt x="89" y="285"/>
                    <a:pt x="88" y="257"/>
                    <a:pt x="104" y="240"/>
                  </a:cubicBezTo>
                  <a:cubicBezTo>
                    <a:pt x="108" y="236"/>
                    <a:pt x="194" y="147"/>
                    <a:pt x="328" y="102"/>
                  </a:cubicBezTo>
                  <a:cubicBezTo>
                    <a:pt x="454" y="61"/>
                    <a:pt x="648" y="50"/>
                    <a:pt x="852" y="238"/>
                  </a:cubicBezTo>
                  <a:cubicBezTo>
                    <a:pt x="870" y="254"/>
                    <a:pt x="871" y="282"/>
                    <a:pt x="855" y="300"/>
                  </a:cubicBezTo>
                  <a:cubicBezTo>
                    <a:pt x="846" y="308"/>
                    <a:pt x="834" y="314"/>
                    <a:pt x="823" y="314"/>
                  </a:cubicBezTo>
                  <a:close/>
                  <a:moveTo>
                    <a:pt x="719" y="396"/>
                  </a:moveTo>
                  <a:lnTo>
                    <a:pt x="719" y="396"/>
                  </a:lnTo>
                  <a:cubicBezTo>
                    <a:pt x="713" y="387"/>
                    <a:pt x="706" y="376"/>
                    <a:pt x="698" y="368"/>
                  </a:cubicBezTo>
                  <a:cubicBezTo>
                    <a:pt x="644" y="308"/>
                    <a:pt x="566" y="272"/>
                    <a:pt x="486" y="270"/>
                  </a:cubicBezTo>
                  <a:cubicBezTo>
                    <a:pt x="405" y="267"/>
                    <a:pt x="325" y="300"/>
                    <a:pt x="269" y="358"/>
                  </a:cubicBezTo>
                  <a:cubicBezTo>
                    <a:pt x="213" y="416"/>
                    <a:pt x="183" y="496"/>
                    <a:pt x="187" y="577"/>
                  </a:cubicBezTo>
                  <a:cubicBezTo>
                    <a:pt x="191" y="656"/>
                    <a:pt x="229" y="732"/>
                    <a:pt x="289" y="784"/>
                  </a:cubicBezTo>
                  <a:cubicBezTo>
                    <a:pt x="360" y="844"/>
                    <a:pt x="456" y="867"/>
                    <a:pt x="547" y="846"/>
                  </a:cubicBezTo>
                  <a:cubicBezTo>
                    <a:pt x="587" y="836"/>
                    <a:pt x="626" y="817"/>
                    <a:pt x="659" y="791"/>
                  </a:cubicBezTo>
                  <a:cubicBezTo>
                    <a:pt x="651" y="794"/>
                    <a:pt x="643" y="795"/>
                    <a:pt x="634" y="795"/>
                  </a:cubicBezTo>
                  <a:lnTo>
                    <a:pt x="583" y="795"/>
                  </a:lnTo>
                  <a:cubicBezTo>
                    <a:pt x="571" y="795"/>
                    <a:pt x="560" y="793"/>
                    <a:pt x="550" y="789"/>
                  </a:cubicBezTo>
                  <a:cubicBezTo>
                    <a:pt x="468" y="813"/>
                    <a:pt x="378" y="794"/>
                    <a:pt x="315" y="735"/>
                  </a:cubicBezTo>
                  <a:cubicBezTo>
                    <a:pt x="256" y="679"/>
                    <a:pt x="229" y="595"/>
                    <a:pt x="245" y="515"/>
                  </a:cubicBezTo>
                  <a:cubicBezTo>
                    <a:pt x="261" y="437"/>
                    <a:pt x="316" y="370"/>
                    <a:pt x="390" y="340"/>
                  </a:cubicBezTo>
                  <a:cubicBezTo>
                    <a:pt x="466" y="310"/>
                    <a:pt x="555" y="321"/>
                    <a:pt x="621" y="370"/>
                  </a:cubicBezTo>
                  <a:cubicBezTo>
                    <a:pt x="659" y="398"/>
                    <a:pt x="688" y="438"/>
                    <a:pt x="704" y="482"/>
                  </a:cubicBezTo>
                  <a:cubicBezTo>
                    <a:pt x="712" y="505"/>
                    <a:pt x="716" y="530"/>
                    <a:pt x="717" y="554"/>
                  </a:cubicBezTo>
                  <a:cubicBezTo>
                    <a:pt x="718" y="569"/>
                    <a:pt x="717" y="584"/>
                    <a:pt x="714" y="599"/>
                  </a:cubicBezTo>
                  <a:cubicBezTo>
                    <a:pt x="712" y="610"/>
                    <a:pt x="711" y="624"/>
                    <a:pt x="706" y="635"/>
                  </a:cubicBezTo>
                  <a:cubicBezTo>
                    <a:pt x="716" y="634"/>
                    <a:pt x="725" y="632"/>
                    <a:pt x="735" y="631"/>
                  </a:cubicBezTo>
                  <a:cubicBezTo>
                    <a:pt x="744" y="630"/>
                    <a:pt x="755" y="629"/>
                    <a:pt x="764" y="627"/>
                  </a:cubicBezTo>
                  <a:cubicBezTo>
                    <a:pt x="785" y="550"/>
                    <a:pt x="764" y="461"/>
                    <a:pt x="719" y="396"/>
                  </a:cubicBezTo>
                  <a:cubicBezTo>
                    <a:pt x="719" y="396"/>
                    <a:pt x="752" y="443"/>
                    <a:pt x="719" y="396"/>
                  </a:cubicBezTo>
                  <a:close/>
                  <a:moveTo>
                    <a:pt x="194" y="383"/>
                  </a:moveTo>
                  <a:cubicBezTo>
                    <a:pt x="183" y="375"/>
                    <a:pt x="169" y="370"/>
                    <a:pt x="154" y="370"/>
                  </a:cubicBezTo>
                  <a:lnTo>
                    <a:pt x="122" y="370"/>
                  </a:lnTo>
                  <a:cubicBezTo>
                    <a:pt x="83" y="370"/>
                    <a:pt x="52" y="401"/>
                    <a:pt x="52" y="440"/>
                  </a:cubicBezTo>
                  <a:lnTo>
                    <a:pt x="52" y="441"/>
                  </a:lnTo>
                  <a:cubicBezTo>
                    <a:pt x="29" y="441"/>
                    <a:pt x="0" y="460"/>
                    <a:pt x="0" y="483"/>
                  </a:cubicBezTo>
                  <a:lnTo>
                    <a:pt x="0" y="563"/>
                  </a:lnTo>
                  <a:cubicBezTo>
                    <a:pt x="0" y="586"/>
                    <a:pt x="29" y="605"/>
                    <a:pt x="52" y="605"/>
                  </a:cubicBezTo>
                  <a:lnTo>
                    <a:pt x="52" y="606"/>
                  </a:lnTo>
                  <a:cubicBezTo>
                    <a:pt x="52" y="645"/>
                    <a:pt x="83" y="675"/>
                    <a:pt x="122" y="675"/>
                  </a:cubicBezTo>
                  <a:lnTo>
                    <a:pt x="154" y="675"/>
                  </a:lnTo>
                  <a:cubicBezTo>
                    <a:pt x="157" y="675"/>
                    <a:pt x="159" y="675"/>
                    <a:pt x="162" y="675"/>
                  </a:cubicBezTo>
                  <a:cubicBezTo>
                    <a:pt x="149" y="639"/>
                    <a:pt x="142" y="601"/>
                    <a:pt x="142" y="562"/>
                  </a:cubicBezTo>
                  <a:cubicBezTo>
                    <a:pt x="142" y="496"/>
                    <a:pt x="161" y="435"/>
                    <a:pt x="194" y="383"/>
                  </a:cubicBezTo>
                  <a:close/>
                  <a:moveTo>
                    <a:pt x="936" y="442"/>
                  </a:moveTo>
                  <a:lnTo>
                    <a:pt x="936" y="442"/>
                  </a:lnTo>
                  <a:cubicBezTo>
                    <a:pt x="936" y="402"/>
                    <a:pt x="904" y="370"/>
                    <a:pt x="864" y="370"/>
                  </a:cubicBezTo>
                  <a:lnTo>
                    <a:pt x="831" y="370"/>
                  </a:lnTo>
                  <a:cubicBezTo>
                    <a:pt x="808" y="370"/>
                    <a:pt x="787" y="382"/>
                    <a:pt x="774" y="399"/>
                  </a:cubicBezTo>
                  <a:cubicBezTo>
                    <a:pt x="774" y="400"/>
                    <a:pt x="774" y="400"/>
                    <a:pt x="774" y="400"/>
                  </a:cubicBezTo>
                  <a:cubicBezTo>
                    <a:pt x="775" y="401"/>
                    <a:pt x="775" y="402"/>
                    <a:pt x="776" y="403"/>
                  </a:cubicBezTo>
                  <a:cubicBezTo>
                    <a:pt x="795" y="439"/>
                    <a:pt x="808" y="479"/>
                    <a:pt x="813" y="519"/>
                  </a:cubicBezTo>
                  <a:lnTo>
                    <a:pt x="813" y="521"/>
                  </a:lnTo>
                  <a:cubicBezTo>
                    <a:pt x="814" y="527"/>
                    <a:pt x="814" y="533"/>
                    <a:pt x="815" y="539"/>
                  </a:cubicBezTo>
                  <a:lnTo>
                    <a:pt x="815" y="542"/>
                  </a:lnTo>
                  <a:cubicBezTo>
                    <a:pt x="815" y="549"/>
                    <a:pt x="816" y="555"/>
                    <a:pt x="816" y="562"/>
                  </a:cubicBezTo>
                  <a:cubicBezTo>
                    <a:pt x="816" y="569"/>
                    <a:pt x="815" y="575"/>
                    <a:pt x="815" y="581"/>
                  </a:cubicBezTo>
                  <a:cubicBezTo>
                    <a:pt x="815" y="583"/>
                    <a:pt x="815" y="585"/>
                    <a:pt x="815" y="587"/>
                  </a:cubicBezTo>
                  <a:cubicBezTo>
                    <a:pt x="814" y="593"/>
                    <a:pt x="814" y="598"/>
                    <a:pt x="813" y="604"/>
                  </a:cubicBezTo>
                  <a:cubicBezTo>
                    <a:pt x="813" y="605"/>
                    <a:pt x="813" y="607"/>
                    <a:pt x="813" y="607"/>
                  </a:cubicBezTo>
                  <a:cubicBezTo>
                    <a:pt x="810" y="624"/>
                    <a:pt x="807" y="639"/>
                    <a:pt x="803" y="652"/>
                  </a:cubicBezTo>
                  <a:cubicBezTo>
                    <a:pt x="799" y="663"/>
                    <a:pt x="790" y="671"/>
                    <a:pt x="778" y="674"/>
                  </a:cubicBezTo>
                  <a:cubicBezTo>
                    <a:pt x="752" y="679"/>
                    <a:pt x="725" y="684"/>
                    <a:pt x="703" y="686"/>
                  </a:cubicBezTo>
                  <a:cubicBezTo>
                    <a:pt x="702" y="686"/>
                    <a:pt x="700" y="686"/>
                    <a:pt x="699" y="686"/>
                  </a:cubicBezTo>
                  <a:cubicBezTo>
                    <a:pt x="690" y="686"/>
                    <a:pt x="682" y="682"/>
                    <a:pt x="675" y="676"/>
                  </a:cubicBezTo>
                  <a:cubicBezTo>
                    <a:pt x="666" y="666"/>
                    <a:pt x="653" y="660"/>
                    <a:pt x="640" y="660"/>
                  </a:cubicBezTo>
                  <a:lnTo>
                    <a:pt x="587" y="660"/>
                  </a:lnTo>
                  <a:cubicBezTo>
                    <a:pt x="560" y="660"/>
                    <a:pt x="538" y="682"/>
                    <a:pt x="538" y="709"/>
                  </a:cubicBezTo>
                  <a:cubicBezTo>
                    <a:pt x="538" y="735"/>
                    <a:pt x="560" y="758"/>
                    <a:pt x="587" y="758"/>
                  </a:cubicBezTo>
                  <a:lnTo>
                    <a:pt x="640" y="758"/>
                  </a:lnTo>
                  <a:cubicBezTo>
                    <a:pt x="654" y="758"/>
                    <a:pt x="667" y="752"/>
                    <a:pt x="676" y="741"/>
                  </a:cubicBezTo>
                  <a:cubicBezTo>
                    <a:pt x="682" y="734"/>
                    <a:pt x="691" y="730"/>
                    <a:pt x="700" y="730"/>
                  </a:cubicBezTo>
                  <a:lnTo>
                    <a:pt x="702" y="729"/>
                  </a:lnTo>
                  <a:cubicBezTo>
                    <a:pt x="702" y="729"/>
                    <a:pt x="703" y="729"/>
                    <a:pt x="704" y="729"/>
                  </a:cubicBezTo>
                  <a:cubicBezTo>
                    <a:pt x="704" y="729"/>
                    <a:pt x="705" y="729"/>
                    <a:pt x="705" y="729"/>
                  </a:cubicBezTo>
                  <a:cubicBezTo>
                    <a:pt x="706" y="729"/>
                    <a:pt x="706" y="729"/>
                    <a:pt x="706" y="729"/>
                  </a:cubicBezTo>
                  <a:lnTo>
                    <a:pt x="706" y="729"/>
                  </a:lnTo>
                  <a:cubicBezTo>
                    <a:pt x="712" y="729"/>
                    <a:pt x="717" y="731"/>
                    <a:pt x="721" y="733"/>
                  </a:cubicBezTo>
                  <a:cubicBezTo>
                    <a:pt x="737" y="732"/>
                    <a:pt x="752" y="730"/>
                    <a:pt x="766" y="727"/>
                  </a:cubicBezTo>
                  <a:lnTo>
                    <a:pt x="766" y="727"/>
                  </a:lnTo>
                  <a:cubicBezTo>
                    <a:pt x="773" y="726"/>
                    <a:pt x="779" y="725"/>
                    <a:pt x="785" y="723"/>
                  </a:cubicBezTo>
                  <a:cubicBezTo>
                    <a:pt x="785" y="722"/>
                    <a:pt x="786" y="722"/>
                    <a:pt x="786" y="722"/>
                  </a:cubicBezTo>
                  <a:cubicBezTo>
                    <a:pt x="792" y="721"/>
                    <a:pt x="797" y="720"/>
                    <a:pt x="801" y="718"/>
                  </a:cubicBezTo>
                  <a:cubicBezTo>
                    <a:pt x="802" y="718"/>
                    <a:pt x="803" y="718"/>
                    <a:pt x="803" y="717"/>
                  </a:cubicBezTo>
                  <a:cubicBezTo>
                    <a:pt x="814" y="714"/>
                    <a:pt x="824" y="711"/>
                    <a:pt x="833" y="706"/>
                  </a:cubicBezTo>
                  <a:cubicBezTo>
                    <a:pt x="834" y="706"/>
                    <a:pt x="834" y="706"/>
                    <a:pt x="835" y="706"/>
                  </a:cubicBezTo>
                  <a:cubicBezTo>
                    <a:pt x="839" y="704"/>
                    <a:pt x="843" y="702"/>
                    <a:pt x="846" y="701"/>
                  </a:cubicBezTo>
                  <a:cubicBezTo>
                    <a:pt x="847" y="700"/>
                    <a:pt x="847" y="700"/>
                    <a:pt x="848" y="700"/>
                  </a:cubicBezTo>
                  <a:cubicBezTo>
                    <a:pt x="852" y="698"/>
                    <a:pt x="856" y="696"/>
                    <a:pt x="859" y="694"/>
                  </a:cubicBezTo>
                  <a:cubicBezTo>
                    <a:pt x="860" y="694"/>
                    <a:pt x="860" y="693"/>
                    <a:pt x="861" y="693"/>
                  </a:cubicBezTo>
                  <a:cubicBezTo>
                    <a:pt x="864" y="691"/>
                    <a:pt x="866" y="689"/>
                    <a:pt x="870" y="687"/>
                  </a:cubicBezTo>
                  <a:cubicBezTo>
                    <a:pt x="870" y="687"/>
                    <a:pt x="871" y="686"/>
                    <a:pt x="872" y="686"/>
                  </a:cubicBezTo>
                  <a:cubicBezTo>
                    <a:pt x="875" y="684"/>
                    <a:pt x="878" y="682"/>
                    <a:pt x="880" y="680"/>
                  </a:cubicBezTo>
                  <a:cubicBezTo>
                    <a:pt x="912" y="672"/>
                    <a:pt x="936" y="644"/>
                    <a:pt x="936" y="610"/>
                  </a:cubicBezTo>
                  <a:lnTo>
                    <a:pt x="936" y="609"/>
                  </a:lnTo>
                  <a:cubicBezTo>
                    <a:pt x="959" y="609"/>
                    <a:pt x="988" y="590"/>
                    <a:pt x="988" y="567"/>
                  </a:cubicBezTo>
                  <a:lnTo>
                    <a:pt x="988" y="485"/>
                  </a:lnTo>
                  <a:cubicBezTo>
                    <a:pt x="988" y="462"/>
                    <a:pt x="959" y="443"/>
                    <a:pt x="936" y="442"/>
                  </a:cubicBezTo>
                  <a:close/>
                  <a:moveTo>
                    <a:pt x="659" y="919"/>
                  </a:moveTo>
                  <a:lnTo>
                    <a:pt x="299" y="919"/>
                  </a:lnTo>
                  <a:cubicBezTo>
                    <a:pt x="164" y="919"/>
                    <a:pt x="55" y="1032"/>
                    <a:pt x="55" y="1172"/>
                  </a:cubicBezTo>
                  <a:cubicBezTo>
                    <a:pt x="55" y="1172"/>
                    <a:pt x="430" y="1384"/>
                    <a:pt x="903" y="1171"/>
                  </a:cubicBezTo>
                  <a:cubicBezTo>
                    <a:pt x="904" y="1031"/>
                    <a:pt x="794" y="919"/>
                    <a:pt x="659" y="919"/>
                  </a:cubicBezTo>
                  <a:close/>
                </a:path>
              </a:pathLst>
            </a:custGeom>
            <a:solidFill>
              <a:schemeClr val="accent4"/>
            </a:solidFill>
            <a:ln w="9525" cmpd="sng">
              <a:noFill/>
              <a:bevel/>
            </a:ln>
          </p:spPr>
          <p:txBody>
            <a:bodyPr lIns="90170" tIns="46990" rIns="90170" bIns="469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8C400"/>
                </a:solidFill>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sp>
          <p:nvSpPr>
            <p:cNvPr id="27" name="矩形 18"/>
            <p:cNvSpPr>
              <a:spLocks noChangeArrowheads="1"/>
            </p:cNvSpPr>
            <p:nvPr/>
          </p:nvSpPr>
          <p:spPr bwMode="auto">
            <a:xfrm>
              <a:off x="367874" y="666961"/>
              <a:ext cx="352358" cy="312821"/>
            </a:xfrm>
            <a:prstGeom prst="rect">
              <a:avLst/>
            </a:prstGeom>
            <a:noFill/>
            <a:ln w="9525">
              <a:noFill/>
              <a:miter lim="800000"/>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sym typeface="Arial" panose="020B0604020202020204" pitchFamily="34" charset="0"/>
                </a:rPr>
                <a:t>答</a:t>
              </a:r>
            </a:p>
          </p:txBody>
        </p:sp>
      </p:grpSp>
      <p:grpSp>
        <p:nvGrpSpPr>
          <p:cNvPr id="35" name="组合 34"/>
          <p:cNvGrpSpPr/>
          <p:nvPr/>
        </p:nvGrpSpPr>
        <p:grpSpPr>
          <a:xfrm>
            <a:off x="16219488" y="5586413"/>
            <a:ext cx="434975" cy="790575"/>
            <a:chOff x="287167" y="0"/>
            <a:chExt cx="539362" cy="979782"/>
          </a:xfrm>
        </p:grpSpPr>
        <p:sp>
          <p:nvSpPr>
            <p:cNvPr id="36" name="Freeform 7"/>
            <p:cNvSpPr>
              <a:spLocks noEditPoints="1" noChangeArrowheads="1"/>
            </p:cNvSpPr>
            <p:nvPr/>
          </p:nvSpPr>
          <p:spPr bwMode="auto">
            <a:xfrm>
              <a:off x="287167" y="0"/>
              <a:ext cx="539362" cy="755495"/>
            </a:xfrm>
            <a:custGeom>
              <a:avLst/>
              <a:gdLst>
                <a:gd name="T0" fmla="*/ 793 w 988"/>
                <a:gd name="T1" fmla="*/ 302 h 1384"/>
                <a:gd name="T2" fmla="*/ 106 w 988"/>
                <a:gd name="T3" fmla="*/ 301 h 1384"/>
                <a:gd name="T4" fmla="*/ 328 w 988"/>
                <a:gd name="T5" fmla="*/ 102 h 1384"/>
                <a:gd name="T6" fmla="*/ 855 w 988"/>
                <a:gd name="T7" fmla="*/ 300 h 1384"/>
                <a:gd name="T8" fmla="*/ 719 w 988"/>
                <a:gd name="T9" fmla="*/ 396 h 1384"/>
                <a:gd name="T10" fmla="*/ 698 w 988"/>
                <a:gd name="T11" fmla="*/ 368 h 1384"/>
                <a:gd name="T12" fmla="*/ 269 w 988"/>
                <a:gd name="T13" fmla="*/ 358 h 1384"/>
                <a:gd name="T14" fmla="*/ 289 w 988"/>
                <a:gd name="T15" fmla="*/ 784 h 1384"/>
                <a:gd name="T16" fmla="*/ 659 w 988"/>
                <a:gd name="T17" fmla="*/ 791 h 1384"/>
                <a:gd name="T18" fmla="*/ 583 w 988"/>
                <a:gd name="T19" fmla="*/ 795 h 1384"/>
                <a:gd name="T20" fmla="*/ 315 w 988"/>
                <a:gd name="T21" fmla="*/ 735 h 1384"/>
                <a:gd name="T22" fmla="*/ 390 w 988"/>
                <a:gd name="T23" fmla="*/ 340 h 1384"/>
                <a:gd name="T24" fmla="*/ 704 w 988"/>
                <a:gd name="T25" fmla="*/ 482 h 1384"/>
                <a:gd name="T26" fmla="*/ 714 w 988"/>
                <a:gd name="T27" fmla="*/ 599 h 1384"/>
                <a:gd name="T28" fmla="*/ 735 w 988"/>
                <a:gd name="T29" fmla="*/ 631 h 1384"/>
                <a:gd name="T30" fmla="*/ 719 w 988"/>
                <a:gd name="T31" fmla="*/ 396 h 1384"/>
                <a:gd name="T32" fmla="*/ 194 w 988"/>
                <a:gd name="T33" fmla="*/ 383 h 1384"/>
                <a:gd name="T34" fmla="*/ 122 w 988"/>
                <a:gd name="T35" fmla="*/ 370 h 1384"/>
                <a:gd name="T36" fmla="*/ 52 w 988"/>
                <a:gd name="T37" fmla="*/ 441 h 1384"/>
                <a:gd name="T38" fmla="*/ 0 w 988"/>
                <a:gd name="T39" fmla="*/ 563 h 1384"/>
                <a:gd name="T40" fmla="*/ 52 w 988"/>
                <a:gd name="T41" fmla="*/ 606 h 1384"/>
                <a:gd name="T42" fmla="*/ 154 w 988"/>
                <a:gd name="T43" fmla="*/ 675 h 1384"/>
                <a:gd name="T44" fmla="*/ 142 w 988"/>
                <a:gd name="T45" fmla="*/ 562 h 1384"/>
                <a:gd name="T46" fmla="*/ 936 w 988"/>
                <a:gd name="T47" fmla="*/ 442 h 1384"/>
                <a:gd name="T48" fmla="*/ 864 w 988"/>
                <a:gd name="T49" fmla="*/ 370 h 1384"/>
                <a:gd name="T50" fmla="*/ 774 w 988"/>
                <a:gd name="T51" fmla="*/ 399 h 1384"/>
                <a:gd name="T52" fmla="*/ 776 w 988"/>
                <a:gd name="T53" fmla="*/ 403 h 1384"/>
                <a:gd name="T54" fmla="*/ 813 w 988"/>
                <a:gd name="T55" fmla="*/ 521 h 1384"/>
                <a:gd name="T56" fmla="*/ 815 w 988"/>
                <a:gd name="T57" fmla="*/ 542 h 1384"/>
                <a:gd name="T58" fmla="*/ 815 w 988"/>
                <a:gd name="T59" fmla="*/ 581 h 1384"/>
                <a:gd name="T60" fmla="*/ 813 w 988"/>
                <a:gd name="T61" fmla="*/ 604 h 1384"/>
                <a:gd name="T62" fmla="*/ 803 w 988"/>
                <a:gd name="T63" fmla="*/ 652 h 1384"/>
                <a:gd name="T64" fmla="*/ 703 w 988"/>
                <a:gd name="T65" fmla="*/ 686 h 1384"/>
                <a:gd name="T66" fmla="*/ 675 w 988"/>
                <a:gd name="T67" fmla="*/ 676 h 1384"/>
                <a:gd name="T68" fmla="*/ 587 w 988"/>
                <a:gd name="T69" fmla="*/ 660 h 1384"/>
                <a:gd name="T70" fmla="*/ 587 w 988"/>
                <a:gd name="T71" fmla="*/ 758 h 1384"/>
                <a:gd name="T72" fmla="*/ 676 w 988"/>
                <a:gd name="T73" fmla="*/ 741 h 1384"/>
                <a:gd name="T74" fmla="*/ 702 w 988"/>
                <a:gd name="T75" fmla="*/ 729 h 1384"/>
                <a:gd name="T76" fmla="*/ 705 w 988"/>
                <a:gd name="T77" fmla="*/ 729 h 1384"/>
                <a:gd name="T78" fmla="*/ 706 w 988"/>
                <a:gd name="T79" fmla="*/ 729 h 1384"/>
                <a:gd name="T80" fmla="*/ 766 w 988"/>
                <a:gd name="T81" fmla="*/ 727 h 1384"/>
                <a:gd name="T82" fmla="*/ 785 w 988"/>
                <a:gd name="T83" fmla="*/ 723 h 1384"/>
                <a:gd name="T84" fmla="*/ 801 w 988"/>
                <a:gd name="T85" fmla="*/ 718 h 1384"/>
                <a:gd name="T86" fmla="*/ 833 w 988"/>
                <a:gd name="T87" fmla="*/ 706 h 1384"/>
                <a:gd name="T88" fmla="*/ 846 w 988"/>
                <a:gd name="T89" fmla="*/ 701 h 1384"/>
                <a:gd name="T90" fmla="*/ 859 w 988"/>
                <a:gd name="T91" fmla="*/ 694 h 1384"/>
                <a:gd name="T92" fmla="*/ 870 w 988"/>
                <a:gd name="T93" fmla="*/ 687 h 1384"/>
                <a:gd name="T94" fmla="*/ 880 w 988"/>
                <a:gd name="T95" fmla="*/ 680 h 1384"/>
                <a:gd name="T96" fmla="*/ 936 w 988"/>
                <a:gd name="T97" fmla="*/ 609 h 1384"/>
                <a:gd name="T98" fmla="*/ 988 w 988"/>
                <a:gd name="T99" fmla="*/ 485 h 1384"/>
                <a:gd name="T100" fmla="*/ 659 w 988"/>
                <a:gd name="T101" fmla="*/ 919 h 1384"/>
                <a:gd name="T102" fmla="*/ 55 w 988"/>
                <a:gd name="T103" fmla="*/ 1172 h 1384"/>
                <a:gd name="T104" fmla="*/ 659 w 988"/>
                <a:gd name="T105" fmla="*/ 919 h 13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8"/>
                <a:gd name="T160" fmla="*/ 0 h 1384"/>
                <a:gd name="T161" fmla="*/ 988 w 988"/>
                <a:gd name="T162" fmla="*/ 1384 h 13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8" h="1384">
                  <a:moveTo>
                    <a:pt x="823" y="314"/>
                  </a:moveTo>
                  <a:cubicBezTo>
                    <a:pt x="812" y="314"/>
                    <a:pt x="801" y="309"/>
                    <a:pt x="793" y="302"/>
                  </a:cubicBezTo>
                  <a:cubicBezTo>
                    <a:pt x="464" y="0"/>
                    <a:pt x="179" y="288"/>
                    <a:pt x="168" y="300"/>
                  </a:cubicBezTo>
                  <a:cubicBezTo>
                    <a:pt x="151" y="317"/>
                    <a:pt x="123" y="318"/>
                    <a:pt x="106" y="301"/>
                  </a:cubicBezTo>
                  <a:cubicBezTo>
                    <a:pt x="89" y="285"/>
                    <a:pt x="88" y="257"/>
                    <a:pt x="104" y="240"/>
                  </a:cubicBezTo>
                  <a:cubicBezTo>
                    <a:pt x="108" y="236"/>
                    <a:pt x="194" y="147"/>
                    <a:pt x="328" y="102"/>
                  </a:cubicBezTo>
                  <a:cubicBezTo>
                    <a:pt x="454" y="61"/>
                    <a:pt x="648" y="50"/>
                    <a:pt x="852" y="238"/>
                  </a:cubicBezTo>
                  <a:cubicBezTo>
                    <a:pt x="870" y="254"/>
                    <a:pt x="871" y="282"/>
                    <a:pt x="855" y="300"/>
                  </a:cubicBezTo>
                  <a:cubicBezTo>
                    <a:pt x="846" y="308"/>
                    <a:pt x="834" y="314"/>
                    <a:pt x="823" y="314"/>
                  </a:cubicBezTo>
                  <a:close/>
                  <a:moveTo>
                    <a:pt x="719" y="396"/>
                  </a:moveTo>
                  <a:lnTo>
                    <a:pt x="719" y="396"/>
                  </a:lnTo>
                  <a:cubicBezTo>
                    <a:pt x="713" y="387"/>
                    <a:pt x="706" y="376"/>
                    <a:pt x="698" y="368"/>
                  </a:cubicBezTo>
                  <a:cubicBezTo>
                    <a:pt x="644" y="308"/>
                    <a:pt x="566" y="272"/>
                    <a:pt x="486" y="270"/>
                  </a:cubicBezTo>
                  <a:cubicBezTo>
                    <a:pt x="405" y="267"/>
                    <a:pt x="325" y="300"/>
                    <a:pt x="269" y="358"/>
                  </a:cubicBezTo>
                  <a:cubicBezTo>
                    <a:pt x="213" y="416"/>
                    <a:pt x="183" y="496"/>
                    <a:pt x="187" y="577"/>
                  </a:cubicBezTo>
                  <a:cubicBezTo>
                    <a:pt x="191" y="656"/>
                    <a:pt x="229" y="732"/>
                    <a:pt x="289" y="784"/>
                  </a:cubicBezTo>
                  <a:cubicBezTo>
                    <a:pt x="360" y="844"/>
                    <a:pt x="456" y="867"/>
                    <a:pt x="547" y="846"/>
                  </a:cubicBezTo>
                  <a:cubicBezTo>
                    <a:pt x="587" y="836"/>
                    <a:pt x="626" y="817"/>
                    <a:pt x="659" y="791"/>
                  </a:cubicBezTo>
                  <a:cubicBezTo>
                    <a:pt x="651" y="794"/>
                    <a:pt x="643" y="795"/>
                    <a:pt x="634" y="795"/>
                  </a:cubicBezTo>
                  <a:lnTo>
                    <a:pt x="583" y="795"/>
                  </a:lnTo>
                  <a:cubicBezTo>
                    <a:pt x="571" y="795"/>
                    <a:pt x="560" y="793"/>
                    <a:pt x="550" y="789"/>
                  </a:cubicBezTo>
                  <a:cubicBezTo>
                    <a:pt x="468" y="813"/>
                    <a:pt x="378" y="794"/>
                    <a:pt x="315" y="735"/>
                  </a:cubicBezTo>
                  <a:cubicBezTo>
                    <a:pt x="256" y="679"/>
                    <a:pt x="229" y="595"/>
                    <a:pt x="245" y="515"/>
                  </a:cubicBezTo>
                  <a:cubicBezTo>
                    <a:pt x="261" y="437"/>
                    <a:pt x="316" y="370"/>
                    <a:pt x="390" y="340"/>
                  </a:cubicBezTo>
                  <a:cubicBezTo>
                    <a:pt x="466" y="310"/>
                    <a:pt x="555" y="321"/>
                    <a:pt x="621" y="370"/>
                  </a:cubicBezTo>
                  <a:cubicBezTo>
                    <a:pt x="659" y="398"/>
                    <a:pt x="688" y="438"/>
                    <a:pt x="704" y="482"/>
                  </a:cubicBezTo>
                  <a:cubicBezTo>
                    <a:pt x="712" y="505"/>
                    <a:pt x="716" y="530"/>
                    <a:pt x="717" y="554"/>
                  </a:cubicBezTo>
                  <a:cubicBezTo>
                    <a:pt x="718" y="569"/>
                    <a:pt x="717" y="584"/>
                    <a:pt x="714" y="599"/>
                  </a:cubicBezTo>
                  <a:cubicBezTo>
                    <a:pt x="712" y="610"/>
                    <a:pt x="711" y="624"/>
                    <a:pt x="706" y="635"/>
                  </a:cubicBezTo>
                  <a:cubicBezTo>
                    <a:pt x="716" y="634"/>
                    <a:pt x="725" y="632"/>
                    <a:pt x="735" y="631"/>
                  </a:cubicBezTo>
                  <a:cubicBezTo>
                    <a:pt x="744" y="630"/>
                    <a:pt x="755" y="629"/>
                    <a:pt x="764" y="627"/>
                  </a:cubicBezTo>
                  <a:cubicBezTo>
                    <a:pt x="785" y="550"/>
                    <a:pt x="764" y="461"/>
                    <a:pt x="719" y="396"/>
                  </a:cubicBezTo>
                  <a:cubicBezTo>
                    <a:pt x="719" y="396"/>
                    <a:pt x="752" y="443"/>
                    <a:pt x="719" y="396"/>
                  </a:cubicBezTo>
                  <a:close/>
                  <a:moveTo>
                    <a:pt x="194" y="383"/>
                  </a:moveTo>
                  <a:cubicBezTo>
                    <a:pt x="183" y="375"/>
                    <a:pt x="169" y="370"/>
                    <a:pt x="154" y="370"/>
                  </a:cubicBezTo>
                  <a:lnTo>
                    <a:pt x="122" y="370"/>
                  </a:lnTo>
                  <a:cubicBezTo>
                    <a:pt x="83" y="370"/>
                    <a:pt x="52" y="401"/>
                    <a:pt x="52" y="440"/>
                  </a:cubicBezTo>
                  <a:lnTo>
                    <a:pt x="52" y="441"/>
                  </a:lnTo>
                  <a:cubicBezTo>
                    <a:pt x="29" y="441"/>
                    <a:pt x="0" y="460"/>
                    <a:pt x="0" y="483"/>
                  </a:cubicBezTo>
                  <a:lnTo>
                    <a:pt x="0" y="563"/>
                  </a:lnTo>
                  <a:cubicBezTo>
                    <a:pt x="0" y="586"/>
                    <a:pt x="29" y="605"/>
                    <a:pt x="52" y="605"/>
                  </a:cubicBezTo>
                  <a:lnTo>
                    <a:pt x="52" y="606"/>
                  </a:lnTo>
                  <a:cubicBezTo>
                    <a:pt x="52" y="645"/>
                    <a:pt x="83" y="675"/>
                    <a:pt x="122" y="675"/>
                  </a:cubicBezTo>
                  <a:lnTo>
                    <a:pt x="154" y="675"/>
                  </a:lnTo>
                  <a:cubicBezTo>
                    <a:pt x="157" y="675"/>
                    <a:pt x="159" y="675"/>
                    <a:pt x="162" y="675"/>
                  </a:cubicBezTo>
                  <a:cubicBezTo>
                    <a:pt x="149" y="639"/>
                    <a:pt x="142" y="601"/>
                    <a:pt x="142" y="562"/>
                  </a:cubicBezTo>
                  <a:cubicBezTo>
                    <a:pt x="142" y="496"/>
                    <a:pt x="161" y="435"/>
                    <a:pt x="194" y="383"/>
                  </a:cubicBezTo>
                  <a:close/>
                  <a:moveTo>
                    <a:pt x="936" y="442"/>
                  </a:moveTo>
                  <a:lnTo>
                    <a:pt x="936" y="442"/>
                  </a:lnTo>
                  <a:cubicBezTo>
                    <a:pt x="936" y="402"/>
                    <a:pt x="904" y="370"/>
                    <a:pt x="864" y="370"/>
                  </a:cubicBezTo>
                  <a:lnTo>
                    <a:pt x="831" y="370"/>
                  </a:lnTo>
                  <a:cubicBezTo>
                    <a:pt x="808" y="370"/>
                    <a:pt x="787" y="382"/>
                    <a:pt x="774" y="399"/>
                  </a:cubicBezTo>
                  <a:cubicBezTo>
                    <a:pt x="774" y="400"/>
                    <a:pt x="774" y="400"/>
                    <a:pt x="774" y="400"/>
                  </a:cubicBezTo>
                  <a:cubicBezTo>
                    <a:pt x="775" y="401"/>
                    <a:pt x="775" y="402"/>
                    <a:pt x="776" y="403"/>
                  </a:cubicBezTo>
                  <a:cubicBezTo>
                    <a:pt x="795" y="439"/>
                    <a:pt x="808" y="479"/>
                    <a:pt x="813" y="519"/>
                  </a:cubicBezTo>
                  <a:lnTo>
                    <a:pt x="813" y="521"/>
                  </a:lnTo>
                  <a:cubicBezTo>
                    <a:pt x="814" y="527"/>
                    <a:pt x="814" y="533"/>
                    <a:pt x="815" y="539"/>
                  </a:cubicBezTo>
                  <a:lnTo>
                    <a:pt x="815" y="542"/>
                  </a:lnTo>
                  <a:cubicBezTo>
                    <a:pt x="815" y="549"/>
                    <a:pt x="816" y="555"/>
                    <a:pt x="816" y="562"/>
                  </a:cubicBezTo>
                  <a:cubicBezTo>
                    <a:pt x="816" y="569"/>
                    <a:pt x="815" y="575"/>
                    <a:pt x="815" y="581"/>
                  </a:cubicBezTo>
                  <a:cubicBezTo>
                    <a:pt x="815" y="583"/>
                    <a:pt x="815" y="585"/>
                    <a:pt x="815" y="587"/>
                  </a:cubicBezTo>
                  <a:cubicBezTo>
                    <a:pt x="814" y="593"/>
                    <a:pt x="814" y="598"/>
                    <a:pt x="813" y="604"/>
                  </a:cubicBezTo>
                  <a:cubicBezTo>
                    <a:pt x="813" y="605"/>
                    <a:pt x="813" y="607"/>
                    <a:pt x="813" y="607"/>
                  </a:cubicBezTo>
                  <a:cubicBezTo>
                    <a:pt x="810" y="624"/>
                    <a:pt x="807" y="639"/>
                    <a:pt x="803" y="652"/>
                  </a:cubicBezTo>
                  <a:cubicBezTo>
                    <a:pt x="799" y="663"/>
                    <a:pt x="790" y="671"/>
                    <a:pt x="778" y="674"/>
                  </a:cubicBezTo>
                  <a:cubicBezTo>
                    <a:pt x="752" y="679"/>
                    <a:pt x="725" y="684"/>
                    <a:pt x="703" y="686"/>
                  </a:cubicBezTo>
                  <a:cubicBezTo>
                    <a:pt x="702" y="686"/>
                    <a:pt x="700" y="686"/>
                    <a:pt x="699" y="686"/>
                  </a:cubicBezTo>
                  <a:cubicBezTo>
                    <a:pt x="690" y="686"/>
                    <a:pt x="682" y="682"/>
                    <a:pt x="675" y="676"/>
                  </a:cubicBezTo>
                  <a:cubicBezTo>
                    <a:pt x="666" y="666"/>
                    <a:pt x="653" y="660"/>
                    <a:pt x="640" y="660"/>
                  </a:cubicBezTo>
                  <a:lnTo>
                    <a:pt x="587" y="660"/>
                  </a:lnTo>
                  <a:cubicBezTo>
                    <a:pt x="560" y="660"/>
                    <a:pt x="538" y="682"/>
                    <a:pt x="538" y="709"/>
                  </a:cubicBezTo>
                  <a:cubicBezTo>
                    <a:pt x="538" y="735"/>
                    <a:pt x="560" y="758"/>
                    <a:pt x="587" y="758"/>
                  </a:cubicBezTo>
                  <a:lnTo>
                    <a:pt x="640" y="758"/>
                  </a:lnTo>
                  <a:cubicBezTo>
                    <a:pt x="654" y="758"/>
                    <a:pt x="667" y="752"/>
                    <a:pt x="676" y="741"/>
                  </a:cubicBezTo>
                  <a:cubicBezTo>
                    <a:pt x="682" y="734"/>
                    <a:pt x="691" y="730"/>
                    <a:pt x="700" y="730"/>
                  </a:cubicBezTo>
                  <a:lnTo>
                    <a:pt x="702" y="729"/>
                  </a:lnTo>
                  <a:cubicBezTo>
                    <a:pt x="702" y="729"/>
                    <a:pt x="703" y="729"/>
                    <a:pt x="704" y="729"/>
                  </a:cubicBezTo>
                  <a:cubicBezTo>
                    <a:pt x="704" y="729"/>
                    <a:pt x="705" y="729"/>
                    <a:pt x="705" y="729"/>
                  </a:cubicBezTo>
                  <a:cubicBezTo>
                    <a:pt x="706" y="729"/>
                    <a:pt x="706" y="729"/>
                    <a:pt x="706" y="729"/>
                  </a:cubicBezTo>
                  <a:lnTo>
                    <a:pt x="706" y="729"/>
                  </a:lnTo>
                  <a:cubicBezTo>
                    <a:pt x="712" y="729"/>
                    <a:pt x="717" y="731"/>
                    <a:pt x="721" y="733"/>
                  </a:cubicBezTo>
                  <a:cubicBezTo>
                    <a:pt x="737" y="732"/>
                    <a:pt x="752" y="730"/>
                    <a:pt x="766" y="727"/>
                  </a:cubicBezTo>
                  <a:lnTo>
                    <a:pt x="766" y="727"/>
                  </a:lnTo>
                  <a:cubicBezTo>
                    <a:pt x="773" y="726"/>
                    <a:pt x="779" y="725"/>
                    <a:pt x="785" y="723"/>
                  </a:cubicBezTo>
                  <a:cubicBezTo>
                    <a:pt x="785" y="722"/>
                    <a:pt x="786" y="722"/>
                    <a:pt x="786" y="722"/>
                  </a:cubicBezTo>
                  <a:cubicBezTo>
                    <a:pt x="792" y="721"/>
                    <a:pt x="797" y="720"/>
                    <a:pt x="801" y="718"/>
                  </a:cubicBezTo>
                  <a:cubicBezTo>
                    <a:pt x="802" y="718"/>
                    <a:pt x="803" y="718"/>
                    <a:pt x="803" y="717"/>
                  </a:cubicBezTo>
                  <a:cubicBezTo>
                    <a:pt x="814" y="714"/>
                    <a:pt x="824" y="711"/>
                    <a:pt x="833" y="706"/>
                  </a:cubicBezTo>
                  <a:cubicBezTo>
                    <a:pt x="834" y="706"/>
                    <a:pt x="834" y="706"/>
                    <a:pt x="835" y="706"/>
                  </a:cubicBezTo>
                  <a:cubicBezTo>
                    <a:pt x="839" y="704"/>
                    <a:pt x="843" y="702"/>
                    <a:pt x="846" y="701"/>
                  </a:cubicBezTo>
                  <a:cubicBezTo>
                    <a:pt x="847" y="700"/>
                    <a:pt x="847" y="700"/>
                    <a:pt x="848" y="700"/>
                  </a:cubicBezTo>
                  <a:cubicBezTo>
                    <a:pt x="852" y="698"/>
                    <a:pt x="856" y="696"/>
                    <a:pt x="859" y="694"/>
                  </a:cubicBezTo>
                  <a:cubicBezTo>
                    <a:pt x="860" y="694"/>
                    <a:pt x="860" y="693"/>
                    <a:pt x="861" y="693"/>
                  </a:cubicBezTo>
                  <a:cubicBezTo>
                    <a:pt x="864" y="691"/>
                    <a:pt x="866" y="689"/>
                    <a:pt x="870" y="687"/>
                  </a:cubicBezTo>
                  <a:cubicBezTo>
                    <a:pt x="870" y="687"/>
                    <a:pt x="871" y="686"/>
                    <a:pt x="872" y="686"/>
                  </a:cubicBezTo>
                  <a:cubicBezTo>
                    <a:pt x="875" y="684"/>
                    <a:pt x="878" y="682"/>
                    <a:pt x="880" y="680"/>
                  </a:cubicBezTo>
                  <a:cubicBezTo>
                    <a:pt x="912" y="672"/>
                    <a:pt x="936" y="644"/>
                    <a:pt x="936" y="610"/>
                  </a:cubicBezTo>
                  <a:lnTo>
                    <a:pt x="936" y="609"/>
                  </a:lnTo>
                  <a:cubicBezTo>
                    <a:pt x="959" y="609"/>
                    <a:pt x="988" y="590"/>
                    <a:pt x="988" y="567"/>
                  </a:cubicBezTo>
                  <a:lnTo>
                    <a:pt x="988" y="485"/>
                  </a:lnTo>
                  <a:cubicBezTo>
                    <a:pt x="988" y="462"/>
                    <a:pt x="959" y="443"/>
                    <a:pt x="936" y="442"/>
                  </a:cubicBezTo>
                  <a:close/>
                  <a:moveTo>
                    <a:pt x="659" y="919"/>
                  </a:moveTo>
                  <a:lnTo>
                    <a:pt x="299" y="919"/>
                  </a:lnTo>
                  <a:cubicBezTo>
                    <a:pt x="164" y="919"/>
                    <a:pt x="55" y="1032"/>
                    <a:pt x="55" y="1172"/>
                  </a:cubicBezTo>
                  <a:cubicBezTo>
                    <a:pt x="55" y="1172"/>
                    <a:pt x="430" y="1384"/>
                    <a:pt x="903" y="1171"/>
                  </a:cubicBezTo>
                  <a:cubicBezTo>
                    <a:pt x="904" y="1031"/>
                    <a:pt x="794" y="919"/>
                    <a:pt x="659" y="919"/>
                  </a:cubicBezTo>
                  <a:close/>
                </a:path>
              </a:pathLst>
            </a:custGeom>
            <a:solidFill>
              <a:schemeClr val="accent4"/>
            </a:solidFill>
            <a:ln w="9525" cmpd="sng">
              <a:noFill/>
              <a:bevel/>
            </a:ln>
          </p:spPr>
          <p:txBody>
            <a:bodyPr lIns="90170" tIns="46990" rIns="90170" bIns="469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8C400"/>
                </a:solidFill>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sp>
          <p:nvSpPr>
            <p:cNvPr id="37" name="矩形 18"/>
            <p:cNvSpPr>
              <a:spLocks noChangeArrowheads="1"/>
            </p:cNvSpPr>
            <p:nvPr/>
          </p:nvSpPr>
          <p:spPr bwMode="auto">
            <a:xfrm>
              <a:off x="367874" y="666959"/>
              <a:ext cx="352358" cy="312823"/>
            </a:xfrm>
            <a:prstGeom prst="rect">
              <a:avLst/>
            </a:prstGeom>
            <a:noFill/>
            <a:ln w="9525">
              <a:noFill/>
              <a:miter lim="800000"/>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sym typeface="Arial" panose="020B0604020202020204" pitchFamily="34" charset="0"/>
                </a:rPr>
                <a:t>答</a:t>
              </a:r>
            </a:p>
          </p:txBody>
        </p:sp>
      </p:grpSp>
      <p:grpSp>
        <p:nvGrpSpPr>
          <p:cNvPr id="45" name="组合 44"/>
          <p:cNvGrpSpPr/>
          <p:nvPr/>
        </p:nvGrpSpPr>
        <p:grpSpPr>
          <a:xfrm>
            <a:off x="16219488" y="6880225"/>
            <a:ext cx="434975" cy="790575"/>
            <a:chOff x="287167" y="0"/>
            <a:chExt cx="539362" cy="979782"/>
          </a:xfrm>
        </p:grpSpPr>
        <p:sp>
          <p:nvSpPr>
            <p:cNvPr id="46" name="Freeform 7"/>
            <p:cNvSpPr>
              <a:spLocks noEditPoints="1" noChangeArrowheads="1"/>
            </p:cNvSpPr>
            <p:nvPr/>
          </p:nvSpPr>
          <p:spPr bwMode="auto">
            <a:xfrm>
              <a:off x="287167" y="0"/>
              <a:ext cx="539362" cy="755495"/>
            </a:xfrm>
            <a:custGeom>
              <a:avLst/>
              <a:gdLst>
                <a:gd name="T0" fmla="*/ 793 w 988"/>
                <a:gd name="T1" fmla="*/ 302 h 1384"/>
                <a:gd name="T2" fmla="*/ 106 w 988"/>
                <a:gd name="T3" fmla="*/ 301 h 1384"/>
                <a:gd name="T4" fmla="*/ 328 w 988"/>
                <a:gd name="T5" fmla="*/ 102 h 1384"/>
                <a:gd name="T6" fmla="*/ 855 w 988"/>
                <a:gd name="T7" fmla="*/ 300 h 1384"/>
                <a:gd name="T8" fmla="*/ 719 w 988"/>
                <a:gd name="T9" fmla="*/ 396 h 1384"/>
                <a:gd name="T10" fmla="*/ 698 w 988"/>
                <a:gd name="T11" fmla="*/ 368 h 1384"/>
                <a:gd name="T12" fmla="*/ 269 w 988"/>
                <a:gd name="T13" fmla="*/ 358 h 1384"/>
                <a:gd name="T14" fmla="*/ 289 w 988"/>
                <a:gd name="T15" fmla="*/ 784 h 1384"/>
                <a:gd name="T16" fmla="*/ 659 w 988"/>
                <a:gd name="T17" fmla="*/ 791 h 1384"/>
                <a:gd name="T18" fmla="*/ 583 w 988"/>
                <a:gd name="T19" fmla="*/ 795 h 1384"/>
                <a:gd name="T20" fmla="*/ 315 w 988"/>
                <a:gd name="T21" fmla="*/ 735 h 1384"/>
                <a:gd name="T22" fmla="*/ 390 w 988"/>
                <a:gd name="T23" fmla="*/ 340 h 1384"/>
                <a:gd name="T24" fmla="*/ 704 w 988"/>
                <a:gd name="T25" fmla="*/ 482 h 1384"/>
                <a:gd name="T26" fmla="*/ 714 w 988"/>
                <a:gd name="T27" fmla="*/ 599 h 1384"/>
                <a:gd name="T28" fmla="*/ 735 w 988"/>
                <a:gd name="T29" fmla="*/ 631 h 1384"/>
                <a:gd name="T30" fmla="*/ 719 w 988"/>
                <a:gd name="T31" fmla="*/ 396 h 1384"/>
                <a:gd name="T32" fmla="*/ 194 w 988"/>
                <a:gd name="T33" fmla="*/ 383 h 1384"/>
                <a:gd name="T34" fmla="*/ 122 w 988"/>
                <a:gd name="T35" fmla="*/ 370 h 1384"/>
                <a:gd name="T36" fmla="*/ 52 w 988"/>
                <a:gd name="T37" fmla="*/ 441 h 1384"/>
                <a:gd name="T38" fmla="*/ 0 w 988"/>
                <a:gd name="T39" fmla="*/ 563 h 1384"/>
                <a:gd name="T40" fmla="*/ 52 w 988"/>
                <a:gd name="T41" fmla="*/ 606 h 1384"/>
                <a:gd name="T42" fmla="*/ 154 w 988"/>
                <a:gd name="T43" fmla="*/ 675 h 1384"/>
                <a:gd name="T44" fmla="*/ 142 w 988"/>
                <a:gd name="T45" fmla="*/ 562 h 1384"/>
                <a:gd name="T46" fmla="*/ 936 w 988"/>
                <a:gd name="T47" fmla="*/ 442 h 1384"/>
                <a:gd name="T48" fmla="*/ 864 w 988"/>
                <a:gd name="T49" fmla="*/ 370 h 1384"/>
                <a:gd name="T50" fmla="*/ 774 w 988"/>
                <a:gd name="T51" fmla="*/ 399 h 1384"/>
                <a:gd name="T52" fmla="*/ 776 w 988"/>
                <a:gd name="T53" fmla="*/ 403 h 1384"/>
                <a:gd name="T54" fmla="*/ 813 w 988"/>
                <a:gd name="T55" fmla="*/ 521 h 1384"/>
                <a:gd name="T56" fmla="*/ 815 w 988"/>
                <a:gd name="T57" fmla="*/ 542 h 1384"/>
                <a:gd name="T58" fmla="*/ 815 w 988"/>
                <a:gd name="T59" fmla="*/ 581 h 1384"/>
                <a:gd name="T60" fmla="*/ 813 w 988"/>
                <a:gd name="T61" fmla="*/ 604 h 1384"/>
                <a:gd name="T62" fmla="*/ 803 w 988"/>
                <a:gd name="T63" fmla="*/ 652 h 1384"/>
                <a:gd name="T64" fmla="*/ 703 w 988"/>
                <a:gd name="T65" fmla="*/ 686 h 1384"/>
                <a:gd name="T66" fmla="*/ 675 w 988"/>
                <a:gd name="T67" fmla="*/ 676 h 1384"/>
                <a:gd name="T68" fmla="*/ 587 w 988"/>
                <a:gd name="T69" fmla="*/ 660 h 1384"/>
                <a:gd name="T70" fmla="*/ 587 w 988"/>
                <a:gd name="T71" fmla="*/ 758 h 1384"/>
                <a:gd name="T72" fmla="*/ 676 w 988"/>
                <a:gd name="T73" fmla="*/ 741 h 1384"/>
                <a:gd name="T74" fmla="*/ 702 w 988"/>
                <a:gd name="T75" fmla="*/ 729 h 1384"/>
                <a:gd name="T76" fmla="*/ 705 w 988"/>
                <a:gd name="T77" fmla="*/ 729 h 1384"/>
                <a:gd name="T78" fmla="*/ 706 w 988"/>
                <a:gd name="T79" fmla="*/ 729 h 1384"/>
                <a:gd name="T80" fmla="*/ 766 w 988"/>
                <a:gd name="T81" fmla="*/ 727 h 1384"/>
                <a:gd name="T82" fmla="*/ 785 w 988"/>
                <a:gd name="T83" fmla="*/ 723 h 1384"/>
                <a:gd name="T84" fmla="*/ 801 w 988"/>
                <a:gd name="T85" fmla="*/ 718 h 1384"/>
                <a:gd name="T86" fmla="*/ 833 w 988"/>
                <a:gd name="T87" fmla="*/ 706 h 1384"/>
                <a:gd name="T88" fmla="*/ 846 w 988"/>
                <a:gd name="T89" fmla="*/ 701 h 1384"/>
                <a:gd name="T90" fmla="*/ 859 w 988"/>
                <a:gd name="T91" fmla="*/ 694 h 1384"/>
                <a:gd name="T92" fmla="*/ 870 w 988"/>
                <a:gd name="T93" fmla="*/ 687 h 1384"/>
                <a:gd name="T94" fmla="*/ 880 w 988"/>
                <a:gd name="T95" fmla="*/ 680 h 1384"/>
                <a:gd name="T96" fmla="*/ 936 w 988"/>
                <a:gd name="T97" fmla="*/ 609 h 1384"/>
                <a:gd name="T98" fmla="*/ 988 w 988"/>
                <a:gd name="T99" fmla="*/ 485 h 1384"/>
                <a:gd name="T100" fmla="*/ 659 w 988"/>
                <a:gd name="T101" fmla="*/ 919 h 1384"/>
                <a:gd name="T102" fmla="*/ 55 w 988"/>
                <a:gd name="T103" fmla="*/ 1172 h 1384"/>
                <a:gd name="T104" fmla="*/ 659 w 988"/>
                <a:gd name="T105" fmla="*/ 919 h 13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88"/>
                <a:gd name="T160" fmla="*/ 0 h 1384"/>
                <a:gd name="T161" fmla="*/ 988 w 988"/>
                <a:gd name="T162" fmla="*/ 1384 h 13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88" h="1384">
                  <a:moveTo>
                    <a:pt x="823" y="314"/>
                  </a:moveTo>
                  <a:cubicBezTo>
                    <a:pt x="812" y="314"/>
                    <a:pt x="801" y="309"/>
                    <a:pt x="793" y="302"/>
                  </a:cubicBezTo>
                  <a:cubicBezTo>
                    <a:pt x="464" y="0"/>
                    <a:pt x="179" y="288"/>
                    <a:pt x="168" y="300"/>
                  </a:cubicBezTo>
                  <a:cubicBezTo>
                    <a:pt x="151" y="317"/>
                    <a:pt x="123" y="318"/>
                    <a:pt x="106" y="301"/>
                  </a:cubicBezTo>
                  <a:cubicBezTo>
                    <a:pt x="89" y="285"/>
                    <a:pt x="88" y="257"/>
                    <a:pt x="104" y="240"/>
                  </a:cubicBezTo>
                  <a:cubicBezTo>
                    <a:pt x="108" y="236"/>
                    <a:pt x="194" y="147"/>
                    <a:pt x="328" y="102"/>
                  </a:cubicBezTo>
                  <a:cubicBezTo>
                    <a:pt x="454" y="61"/>
                    <a:pt x="648" y="50"/>
                    <a:pt x="852" y="238"/>
                  </a:cubicBezTo>
                  <a:cubicBezTo>
                    <a:pt x="870" y="254"/>
                    <a:pt x="871" y="282"/>
                    <a:pt x="855" y="300"/>
                  </a:cubicBezTo>
                  <a:cubicBezTo>
                    <a:pt x="846" y="308"/>
                    <a:pt x="834" y="314"/>
                    <a:pt x="823" y="314"/>
                  </a:cubicBezTo>
                  <a:close/>
                  <a:moveTo>
                    <a:pt x="719" y="396"/>
                  </a:moveTo>
                  <a:lnTo>
                    <a:pt x="719" y="396"/>
                  </a:lnTo>
                  <a:cubicBezTo>
                    <a:pt x="713" y="387"/>
                    <a:pt x="706" y="376"/>
                    <a:pt x="698" y="368"/>
                  </a:cubicBezTo>
                  <a:cubicBezTo>
                    <a:pt x="644" y="308"/>
                    <a:pt x="566" y="272"/>
                    <a:pt x="486" y="270"/>
                  </a:cubicBezTo>
                  <a:cubicBezTo>
                    <a:pt x="405" y="267"/>
                    <a:pt x="325" y="300"/>
                    <a:pt x="269" y="358"/>
                  </a:cubicBezTo>
                  <a:cubicBezTo>
                    <a:pt x="213" y="416"/>
                    <a:pt x="183" y="496"/>
                    <a:pt x="187" y="577"/>
                  </a:cubicBezTo>
                  <a:cubicBezTo>
                    <a:pt x="191" y="656"/>
                    <a:pt x="229" y="732"/>
                    <a:pt x="289" y="784"/>
                  </a:cubicBezTo>
                  <a:cubicBezTo>
                    <a:pt x="360" y="844"/>
                    <a:pt x="456" y="867"/>
                    <a:pt x="547" y="846"/>
                  </a:cubicBezTo>
                  <a:cubicBezTo>
                    <a:pt x="587" y="836"/>
                    <a:pt x="626" y="817"/>
                    <a:pt x="659" y="791"/>
                  </a:cubicBezTo>
                  <a:cubicBezTo>
                    <a:pt x="651" y="794"/>
                    <a:pt x="643" y="795"/>
                    <a:pt x="634" y="795"/>
                  </a:cubicBezTo>
                  <a:lnTo>
                    <a:pt x="583" y="795"/>
                  </a:lnTo>
                  <a:cubicBezTo>
                    <a:pt x="571" y="795"/>
                    <a:pt x="560" y="793"/>
                    <a:pt x="550" y="789"/>
                  </a:cubicBezTo>
                  <a:cubicBezTo>
                    <a:pt x="468" y="813"/>
                    <a:pt x="378" y="794"/>
                    <a:pt x="315" y="735"/>
                  </a:cubicBezTo>
                  <a:cubicBezTo>
                    <a:pt x="256" y="679"/>
                    <a:pt x="229" y="595"/>
                    <a:pt x="245" y="515"/>
                  </a:cubicBezTo>
                  <a:cubicBezTo>
                    <a:pt x="261" y="437"/>
                    <a:pt x="316" y="370"/>
                    <a:pt x="390" y="340"/>
                  </a:cubicBezTo>
                  <a:cubicBezTo>
                    <a:pt x="466" y="310"/>
                    <a:pt x="555" y="321"/>
                    <a:pt x="621" y="370"/>
                  </a:cubicBezTo>
                  <a:cubicBezTo>
                    <a:pt x="659" y="398"/>
                    <a:pt x="688" y="438"/>
                    <a:pt x="704" y="482"/>
                  </a:cubicBezTo>
                  <a:cubicBezTo>
                    <a:pt x="712" y="505"/>
                    <a:pt x="716" y="530"/>
                    <a:pt x="717" y="554"/>
                  </a:cubicBezTo>
                  <a:cubicBezTo>
                    <a:pt x="718" y="569"/>
                    <a:pt x="717" y="584"/>
                    <a:pt x="714" y="599"/>
                  </a:cubicBezTo>
                  <a:cubicBezTo>
                    <a:pt x="712" y="610"/>
                    <a:pt x="711" y="624"/>
                    <a:pt x="706" y="635"/>
                  </a:cubicBezTo>
                  <a:cubicBezTo>
                    <a:pt x="716" y="634"/>
                    <a:pt x="725" y="632"/>
                    <a:pt x="735" y="631"/>
                  </a:cubicBezTo>
                  <a:cubicBezTo>
                    <a:pt x="744" y="630"/>
                    <a:pt x="755" y="629"/>
                    <a:pt x="764" y="627"/>
                  </a:cubicBezTo>
                  <a:cubicBezTo>
                    <a:pt x="785" y="550"/>
                    <a:pt x="764" y="461"/>
                    <a:pt x="719" y="396"/>
                  </a:cubicBezTo>
                  <a:cubicBezTo>
                    <a:pt x="719" y="396"/>
                    <a:pt x="752" y="443"/>
                    <a:pt x="719" y="396"/>
                  </a:cubicBezTo>
                  <a:close/>
                  <a:moveTo>
                    <a:pt x="194" y="383"/>
                  </a:moveTo>
                  <a:cubicBezTo>
                    <a:pt x="183" y="375"/>
                    <a:pt x="169" y="370"/>
                    <a:pt x="154" y="370"/>
                  </a:cubicBezTo>
                  <a:lnTo>
                    <a:pt x="122" y="370"/>
                  </a:lnTo>
                  <a:cubicBezTo>
                    <a:pt x="83" y="370"/>
                    <a:pt x="52" y="401"/>
                    <a:pt x="52" y="440"/>
                  </a:cubicBezTo>
                  <a:lnTo>
                    <a:pt x="52" y="441"/>
                  </a:lnTo>
                  <a:cubicBezTo>
                    <a:pt x="29" y="441"/>
                    <a:pt x="0" y="460"/>
                    <a:pt x="0" y="483"/>
                  </a:cubicBezTo>
                  <a:lnTo>
                    <a:pt x="0" y="563"/>
                  </a:lnTo>
                  <a:cubicBezTo>
                    <a:pt x="0" y="586"/>
                    <a:pt x="29" y="605"/>
                    <a:pt x="52" y="605"/>
                  </a:cubicBezTo>
                  <a:lnTo>
                    <a:pt x="52" y="606"/>
                  </a:lnTo>
                  <a:cubicBezTo>
                    <a:pt x="52" y="645"/>
                    <a:pt x="83" y="675"/>
                    <a:pt x="122" y="675"/>
                  </a:cubicBezTo>
                  <a:lnTo>
                    <a:pt x="154" y="675"/>
                  </a:lnTo>
                  <a:cubicBezTo>
                    <a:pt x="157" y="675"/>
                    <a:pt x="159" y="675"/>
                    <a:pt x="162" y="675"/>
                  </a:cubicBezTo>
                  <a:cubicBezTo>
                    <a:pt x="149" y="639"/>
                    <a:pt x="142" y="601"/>
                    <a:pt x="142" y="562"/>
                  </a:cubicBezTo>
                  <a:cubicBezTo>
                    <a:pt x="142" y="496"/>
                    <a:pt x="161" y="435"/>
                    <a:pt x="194" y="383"/>
                  </a:cubicBezTo>
                  <a:close/>
                  <a:moveTo>
                    <a:pt x="936" y="442"/>
                  </a:moveTo>
                  <a:lnTo>
                    <a:pt x="936" y="442"/>
                  </a:lnTo>
                  <a:cubicBezTo>
                    <a:pt x="936" y="402"/>
                    <a:pt x="904" y="370"/>
                    <a:pt x="864" y="370"/>
                  </a:cubicBezTo>
                  <a:lnTo>
                    <a:pt x="831" y="370"/>
                  </a:lnTo>
                  <a:cubicBezTo>
                    <a:pt x="808" y="370"/>
                    <a:pt x="787" y="382"/>
                    <a:pt x="774" y="399"/>
                  </a:cubicBezTo>
                  <a:cubicBezTo>
                    <a:pt x="774" y="400"/>
                    <a:pt x="774" y="400"/>
                    <a:pt x="774" y="400"/>
                  </a:cubicBezTo>
                  <a:cubicBezTo>
                    <a:pt x="775" y="401"/>
                    <a:pt x="775" y="402"/>
                    <a:pt x="776" y="403"/>
                  </a:cubicBezTo>
                  <a:cubicBezTo>
                    <a:pt x="795" y="439"/>
                    <a:pt x="808" y="479"/>
                    <a:pt x="813" y="519"/>
                  </a:cubicBezTo>
                  <a:lnTo>
                    <a:pt x="813" y="521"/>
                  </a:lnTo>
                  <a:cubicBezTo>
                    <a:pt x="814" y="527"/>
                    <a:pt x="814" y="533"/>
                    <a:pt x="815" y="539"/>
                  </a:cubicBezTo>
                  <a:lnTo>
                    <a:pt x="815" y="542"/>
                  </a:lnTo>
                  <a:cubicBezTo>
                    <a:pt x="815" y="549"/>
                    <a:pt x="816" y="555"/>
                    <a:pt x="816" y="562"/>
                  </a:cubicBezTo>
                  <a:cubicBezTo>
                    <a:pt x="816" y="569"/>
                    <a:pt x="815" y="575"/>
                    <a:pt x="815" y="581"/>
                  </a:cubicBezTo>
                  <a:cubicBezTo>
                    <a:pt x="815" y="583"/>
                    <a:pt x="815" y="585"/>
                    <a:pt x="815" y="587"/>
                  </a:cubicBezTo>
                  <a:cubicBezTo>
                    <a:pt x="814" y="593"/>
                    <a:pt x="814" y="598"/>
                    <a:pt x="813" y="604"/>
                  </a:cubicBezTo>
                  <a:cubicBezTo>
                    <a:pt x="813" y="605"/>
                    <a:pt x="813" y="607"/>
                    <a:pt x="813" y="607"/>
                  </a:cubicBezTo>
                  <a:cubicBezTo>
                    <a:pt x="810" y="624"/>
                    <a:pt x="807" y="639"/>
                    <a:pt x="803" y="652"/>
                  </a:cubicBezTo>
                  <a:cubicBezTo>
                    <a:pt x="799" y="663"/>
                    <a:pt x="790" y="671"/>
                    <a:pt x="778" y="674"/>
                  </a:cubicBezTo>
                  <a:cubicBezTo>
                    <a:pt x="752" y="679"/>
                    <a:pt x="725" y="684"/>
                    <a:pt x="703" y="686"/>
                  </a:cubicBezTo>
                  <a:cubicBezTo>
                    <a:pt x="702" y="686"/>
                    <a:pt x="700" y="686"/>
                    <a:pt x="699" y="686"/>
                  </a:cubicBezTo>
                  <a:cubicBezTo>
                    <a:pt x="690" y="686"/>
                    <a:pt x="682" y="682"/>
                    <a:pt x="675" y="676"/>
                  </a:cubicBezTo>
                  <a:cubicBezTo>
                    <a:pt x="666" y="666"/>
                    <a:pt x="653" y="660"/>
                    <a:pt x="640" y="660"/>
                  </a:cubicBezTo>
                  <a:lnTo>
                    <a:pt x="587" y="660"/>
                  </a:lnTo>
                  <a:cubicBezTo>
                    <a:pt x="560" y="660"/>
                    <a:pt x="538" y="682"/>
                    <a:pt x="538" y="709"/>
                  </a:cubicBezTo>
                  <a:cubicBezTo>
                    <a:pt x="538" y="735"/>
                    <a:pt x="560" y="758"/>
                    <a:pt x="587" y="758"/>
                  </a:cubicBezTo>
                  <a:lnTo>
                    <a:pt x="640" y="758"/>
                  </a:lnTo>
                  <a:cubicBezTo>
                    <a:pt x="654" y="758"/>
                    <a:pt x="667" y="752"/>
                    <a:pt x="676" y="741"/>
                  </a:cubicBezTo>
                  <a:cubicBezTo>
                    <a:pt x="682" y="734"/>
                    <a:pt x="691" y="730"/>
                    <a:pt x="700" y="730"/>
                  </a:cubicBezTo>
                  <a:lnTo>
                    <a:pt x="702" y="729"/>
                  </a:lnTo>
                  <a:cubicBezTo>
                    <a:pt x="702" y="729"/>
                    <a:pt x="703" y="729"/>
                    <a:pt x="704" y="729"/>
                  </a:cubicBezTo>
                  <a:cubicBezTo>
                    <a:pt x="704" y="729"/>
                    <a:pt x="705" y="729"/>
                    <a:pt x="705" y="729"/>
                  </a:cubicBezTo>
                  <a:cubicBezTo>
                    <a:pt x="706" y="729"/>
                    <a:pt x="706" y="729"/>
                    <a:pt x="706" y="729"/>
                  </a:cubicBezTo>
                  <a:lnTo>
                    <a:pt x="706" y="729"/>
                  </a:lnTo>
                  <a:cubicBezTo>
                    <a:pt x="712" y="729"/>
                    <a:pt x="717" y="731"/>
                    <a:pt x="721" y="733"/>
                  </a:cubicBezTo>
                  <a:cubicBezTo>
                    <a:pt x="737" y="732"/>
                    <a:pt x="752" y="730"/>
                    <a:pt x="766" y="727"/>
                  </a:cubicBezTo>
                  <a:lnTo>
                    <a:pt x="766" y="727"/>
                  </a:lnTo>
                  <a:cubicBezTo>
                    <a:pt x="773" y="726"/>
                    <a:pt x="779" y="725"/>
                    <a:pt x="785" y="723"/>
                  </a:cubicBezTo>
                  <a:cubicBezTo>
                    <a:pt x="785" y="722"/>
                    <a:pt x="786" y="722"/>
                    <a:pt x="786" y="722"/>
                  </a:cubicBezTo>
                  <a:cubicBezTo>
                    <a:pt x="792" y="721"/>
                    <a:pt x="797" y="720"/>
                    <a:pt x="801" y="718"/>
                  </a:cubicBezTo>
                  <a:cubicBezTo>
                    <a:pt x="802" y="718"/>
                    <a:pt x="803" y="718"/>
                    <a:pt x="803" y="717"/>
                  </a:cubicBezTo>
                  <a:cubicBezTo>
                    <a:pt x="814" y="714"/>
                    <a:pt x="824" y="711"/>
                    <a:pt x="833" y="706"/>
                  </a:cubicBezTo>
                  <a:cubicBezTo>
                    <a:pt x="834" y="706"/>
                    <a:pt x="834" y="706"/>
                    <a:pt x="835" y="706"/>
                  </a:cubicBezTo>
                  <a:cubicBezTo>
                    <a:pt x="839" y="704"/>
                    <a:pt x="843" y="702"/>
                    <a:pt x="846" y="701"/>
                  </a:cubicBezTo>
                  <a:cubicBezTo>
                    <a:pt x="847" y="700"/>
                    <a:pt x="847" y="700"/>
                    <a:pt x="848" y="700"/>
                  </a:cubicBezTo>
                  <a:cubicBezTo>
                    <a:pt x="852" y="698"/>
                    <a:pt x="856" y="696"/>
                    <a:pt x="859" y="694"/>
                  </a:cubicBezTo>
                  <a:cubicBezTo>
                    <a:pt x="860" y="694"/>
                    <a:pt x="860" y="693"/>
                    <a:pt x="861" y="693"/>
                  </a:cubicBezTo>
                  <a:cubicBezTo>
                    <a:pt x="864" y="691"/>
                    <a:pt x="866" y="689"/>
                    <a:pt x="870" y="687"/>
                  </a:cubicBezTo>
                  <a:cubicBezTo>
                    <a:pt x="870" y="687"/>
                    <a:pt x="871" y="686"/>
                    <a:pt x="872" y="686"/>
                  </a:cubicBezTo>
                  <a:cubicBezTo>
                    <a:pt x="875" y="684"/>
                    <a:pt x="878" y="682"/>
                    <a:pt x="880" y="680"/>
                  </a:cubicBezTo>
                  <a:cubicBezTo>
                    <a:pt x="912" y="672"/>
                    <a:pt x="936" y="644"/>
                    <a:pt x="936" y="610"/>
                  </a:cubicBezTo>
                  <a:lnTo>
                    <a:pt x="936" y="609"/>
                  </a:lnTo>
                  <a:cubicBezTo>
                    <a:pt x="959" y="609"/>
                    <a:pt x="988" y="590"/>
                    <a:pt x="988" y="567"/>
                  </a:cubicBezTo>
                  <a:lnTo>
                    <a:pt x="988" y="485"/>
                  </a:lnTo>
                  <a:cubicBezTo>
                    <a:pt x="988" y="462"/>
                    <a:pt x="959" y="443"/>
                    <a:pt x="936" y="442"/>
                  </a:cubicBezTo>
                  <a:close/>
                  <a:moveTo>
                    <a:pt x="659" y="919"/>
                  </a:moveTo>
                  <a:lnTo>
                    <a:pt x="299" y="919"/>
                  </a:lnTo>
                  <a:cubicBezTo>
                    <a:pt x="164" y="919"/>
                    <a:pt x="55" y="1032"/>
                    <a:pt x="55" y="1172"/>
                  </a:cubicBezTo>
                  <a:cubicBezTo>
                    <a:pt x="55" y="1172"/>
                    <a:pt x="430" y="1384"/>
                    <a:pt x="903" y="1171"/>
                  </a:cubicBezTo>
                  <a:cubicBezTo>
                    <a:pt x="904" y="1031"/>
                    <a:pt x="794" y="919"/>
                    <a:pt x="659" y="919"/>
                  </a:cubicBezTo>
                  <a:close/>
                </a:path>
              </a:pathLst>
            </a:custGeom>
            <a:solidFill>
              <a:schemeClr val="accent4"/>
            </a:solidFill>
            <a:ln w="9525" cmpd="sng">
              <a:noFill/>
              <a:bevel/>
            </a:ln>
          </p:spPr>
          <p:txBody>
            <a:bodyPr lIns="90170" tIns="46990" rIns="90170" bIns="46990"/>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a:ln>
                  <a:noFill/>
                </a:ln>
                <a:solidFill>
                  <a:srgbClr val="F8C400"/>
                </a:solidFill>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sp>
          <p:nvSpPr>
            <p:cNvPr id="47" name="矩形 18"/>
            <p:cNvSpPr>
              <a:spLocks noChangeArrowheads="1"/>
            </p:cNvSpPr>
            <p:nvPr/>
          </p:nvSpPr>
          <p:spPr bwMode="auto">
            <a:xfrm>
              <a:off x="367874" y="666961"/>
              <a:ext cx="352358" cy="312821"/>
            </a:xfrm>
            <a:prstGeom prst="rect">
              <a:avLst/>
            </a:prstGeom>
            <a:noFill/>
            <a:ln w="9525">
              <a:noFill/>
              <a:miter lim="800000"/>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sym typeface="Arial" panose="020B0604020202020204" pitchFamily="34" charset="0"/>
                </a:rPr>
                <a:t>答</a:t>
              </a:r>
            </a:p>
          </p:txBody>
        </p:sp>
      </p:grpSp>
      <p:sp>
        <p:nvSpPr>
          <p:cNvPr id="55" name="矩形 54"/>
          <p:cNvSpPr/>
          <p:nvPr/>
        </p:nvSpPr>
        <p:spPr>
          <a:xfrm>
            <a:off x="5562600" y="1457325"/>
            <a:ext cx="5503863" cy="92233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工作就是行动与热情，只有贯彻到底，才能解决问题。真正的能力是贯彻到底、解决问题。有一种管理叫做</a:t>
            </a:r>
            <a:r>
              <a:rPr kumimoji="0" lang="zh-CN" altLang="en-US" sz="1800" b="1" i="0" u="none" strike="noStrike" kern="1200" cap="none" spc="0" normalizeH="0" baseline="0" noProof="0" dirty="0">
                <a:ln>
                  <a:noFill/>
                </a:ln>
                <a:solidFill>
                  <a:schemeClr val="bg2"/>
                </a:solidFill>
                <a:effectLst/>
                <a:uLnTx/>
                <a:uFillTx/>
                <a:latin typeface="+mj-ea"/>
                <a:ea typeface="+mj-ea"/>
                <a:cs typeface="+mn-cs"/>
              </a:rPr>
              <a:t>“剥五层皮”</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，也就是任何问题问五次。例如：</a:t>
            </a:r>
          </a:p>
        </p:txBody>
      </p:sp>
      <p:cxnSp>
        <p:nvCxnSpPr>
          <p:cNvPr id="74762" name="直接连接符 55"/>
          <p:cNvCxnSpPr/>
          <p:nvPr/>
        </p:nvCxnSpPr>
        <p:spPr>
          <a:xfrm>
            <a:off x="5665788" y="2520950"/>
            <a:ext cx="5400675" cy="0"/>
          </a:xfrm>
          <a:prstGeom prst="line">
            <a:avLst/>
          </a:prstGeom>
          <a:ln w="9525" cap="flat" cmpd="sng">
            <a:solidFill>
              <a:schemeClr val="bg2"/>
            </a:solidFill>
            <a:prstDash val="dash"/>
            <a:headEnd type="none" w="med" len="med"/>
            <a:tailEnd type="none" w="med" len="med"/>
          </a:ln>
        </p:spPr>
      </p:cxnSp>
      <p:sp>
        <p:nvSpPr>
          <p:cNvPr id="57" name="矩形 56"/>
          <p:cNvSpPr/>
          <p:nvPr/>
        </p:nvSpPr>
        <p:spPr>
          <a:xfrm>
            <a:off x="5665788" y="2720975"/>
            <a:ext cx="5400675" cy="23082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问：“机器为什么坏掉？”（第一问）</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答：“电源开关坏了。”</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问：“电源开关为什么坏掉？”（第二问）</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答：“电源开头中的保险丝断掉。”</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问：“保险丝为什么断掉。”（第三问）</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答：“材质不好。”</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问：“材质为什么不好？”（第四问）</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答：“因为掺了杂质。”</a:t>
            </a:r>
          </a:p>
        </p:txBody>
      </p:sp>
      <p:sp>
        <p:nvSpPr>
          <p:cNvPr id="58" name="矩形 57"/>
          <p:cNvSpPr/>
          <p:nvPr/>
        </p:nvSpPr>
        <p:spPr>
          <a:xfrm>
            <a:off x="5562600" y="5210175"/>
            <a:ext cx="5503863" cy="64611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通常问了四五次之后，大概都可以摸清楚问题症结所在。这种贯彻的能力是工作执行中最重要的能力。</a:t>
            </a:r>
          </a:p>
        </p:txBody>
      </p:sp>
      <p:cxnSp>
        <p:nvCxnSpPr>
          <p:cNvPr id="74765" name="直接连接符 58"/>
          <p:cNvCxnSpPr/>
          <p:nvPr/>
        </p:nvCxnSpPr>
        <p:spPr>
          <a:xfrm>
            <a:off x="5665788" y="5064125"/>
            <a:ext cx="5400675" cy="0"/>
          </a:xfrm>
          <a:prstGeom prst="line">
            <a:avLst/>
          </a:prstGeom>
          <a:ln w="9525" cap="flat" cmpd="sng">
            <a:solidFill>
              <a:schemeClr val="bg2"/>
            </a:solidFill>
            <a:prstDash val="dash"/>
            <a:headEnd type="none" w="med" len="med"/>
            <a:tailEnd type="none" w="med" len="med"/>
          </a:ln>
        </p:spPr>
      </p:cxnSp>
      <p:pic>
        <p:nvPicPr>
          <p:cNvPr id="60" name="Picture 2" descr="F:\快盘\商务图片\png\903642_153949082_2.png"/>
          <p:cNvPicPr>
            <a:picLocks noChangeAspect="1"/>
          </p:cNvPicPr>
          <p:nvPr/>
        </p:nvPicPr>
        <p:blipFill>
          <a:blip r:embed="rId3"/>
          <a:srcRect l="8713" t="11568" r="13959" b="7668"/>
          <a:stretch>
            <a:fillRect/>
          </a:stretch>
        </p:blipFill>
        <p:spPr>
          <a:xfrm>
            <a:off x="755650" y="1303338"/>
            <a:ext cx="4075113" cy="4978400"/>
          </a:xfrm>
          <a:prstGeom prst="rect">
            <a:avLst/>
          </a:prstGeom>
          <a:noFill/>
          <a:ln w="9525">
            <a:noFill/>
          </a:ln>
        </p:spPr>
      </p:pic>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18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p:cBhvr>
                                        <p:cTn id="24" dur="400"/>
                                        <p:tgtEl>
                                          <p:spTgt spid="10"/>
                                        </p:tgtEl>
                                      </p:cBhvr>
                                    </p:animEffect>
                                    <p:anim calcmode="lin" valueType="num">
                                      <p:cBhvr>
                                        <p:cTn id="25" dur="400" fill="hold"/>
                                        <p:tgtEl>
                                          <p:spTgt spid="10"/>
                                        </p:tgtEl>
                                        <p:attrNameLst>
                                          <p:attrName>ppt_x</p:attrName>
                                        </p:attrNameLst>
                                      </p:cBhvr>
                                      <p:tavLst>
                                        <p:tav tm="0">
                                          <p:val>
                                            <p:strVal val="#ppt_x"/>
                                          </p:val>
                                        </p:tav>
                                        <p:tav tm="100000">
                                          <p:val>
                                            <p:strVal val="#ppt_x"/>
                                          </p:val>
                                        </p:tav>
                                      </p:tavLst>
                                    </p:anim>
                                    <p:anim calcmode="lin" valueType="num">
                                      <p:cBhvr>
                                        <p:cTn id="26" dur="4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680"/>
                            </p:stCondLst>
                            <p:childTnLst>
                              <p:par>
                                <p:cTn id="28" presetID="4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p:cBhvr>
                                        <p:cTn id="30" dur="400"/>
                                        <p:tgtEl>
                                          <p:spTgt spid="25"/>
                                        </p:tgtEl>
                                      </p:cBhvr>
                                    </p:animEffect>
                                    <p:anim calcmode="lin" valueType="num">
                                      <p:cBhvr>
                                        <p:cTn id="31" dur="400" fill="hold"/>
                                        <p:tgtEl>
                                          <p:spTgt spid="25"/>
                                        </p:tgtEl>
                                        <p:attrNameLst>
                                          <p:attrName>ppt_x</p:attrName>
                                        </p:attrNameLst>
                                      </p:cBhvr>
                                      <p:tavLst>
                                        <p:tav tm="0">
                                          <p:val>
                                            <p:strVal val="#ppt_x"/>
                                          </p:val>
                                        </p:tav>
                                        <p:tav tm="100000">
                                          <p:val>
                                            <p:strVal val="#ppt_x"/>
                                          </p:val>
                                        </p:tav>
                                      </p:tavLst>
                                    </p:anim>
                                    <p:anim calcmode="lin" valueType="num">
                                      <p:cBhvr>
                                        <p:cTn id="32" dur="4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2180"/>
                            </p:stCondLst>
                            <p:childTnLst>
                              <p:par>
                                <p:cTn id="34" presetID="4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p:cBhvr>
                                        <p:cTn id="36" dur="400"/>
                                        <p:tgtEl>
                                          <p:spTgt spid="35"/>
                                        </p:tgtEl>
                                      </p:cBhvr>
                                    </p:animEffect>
                                    <p:anim calcmode="lin" valueType="num">
                                      <p:cBhvr>
                                        <p:cTn id="37" dur="400" fill="hold"/>
                                        <p:tgtEl>
                                          <p:spTgt spid="35"/>
                                        </p:tgtEl>
                                        <p:attrNameLst>
                                          <p:attrName>ppt_x</p:attrName>
                                        </p:attrNameLst>
                                      </p:cBhvr>
                                      <p:tavLst>
                                        <p:tav tm="0">
                                          <p:val>
                                            <p:strVal val="#ppt_x"/>
                                          </p:val>
                                        </p:tav>
                                        <p:tav tm="100000">
                                          <p:val>
                                            <p:strVal val="#ppt_x"/>
                                          </p:val>
                                        </p:tav>
                                      </p:tavLst>
                                    </p:anim>
                                    <p:anim calcmode="lin" valueType="num">
                                      <p:cBhvr>
                                        <p:cTn id="38" dur="400" fill="hold"/>
                                        <p:tgtEl>
                                          <p:spTgt spid="35"/>
                                        </p:tgtEl>
                                        <p:attrNameLst>
                                          <p:attrName>ppt_y</p:attrName>
                                        </p:attrNameLst>
                                      </p:cBhvr>
                                      <p:tavLst>
                                        <p:tav tm="0">
                                          <p:val>
                                            <p:strVal val="#ppt_y+.1"/>
                                          </p:val>
                                        </p:tav>
                                        <p:tav tm="100000">
                                          <p:val>
                                            <p:strVal val="#ppt_y"/>
                                          </p:val>
                                        </p:tav>
                                      </p:tavLst>
                                    </p:anim>
                                  </p:childTnLst>
                                </p:cTn>
                              </p:par>
                            </p:childTnLst>
                          </p:cTn>
                        </p:par>
                        <p:par>
                          <p:cTn id="39" fill="hold">
                            <p:stCondLst>
                              <p:cond delay="2680"/>
                            </p:stCondLst>
                            <p:childTnLst>
                              <p:par>
                                <p:cTn id="40" presetID="42" presetClass="entr" presetSubtype="0"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p:cBhvr>
                                        <p:cTn id="42" dur="400"/>
                                        <p:tgtEl>
                                          <p:spTgt spid="45"/>
                                        </p:tgtEl>
                                      </p:cBhvr>
                                    </p:animEffect>
                                    <p:anim calcmode="lin" valueType="num">
                                      <p:cBhvr>
                                        <p:cTn id="43" dur="400" fill="hold"/>
                                        <p:tgtEl>
                                          <p:spTgt spid="45"/>
                                        </p:tgtEl>
                                        <p:attrNameLst>
                                          <p:attrName>ppt_x</p:attrName>
                                        </p:attrNameLst>
                                      </p:cBhvr>
                                      <p:tavLst>
                                        <p:tav tm="0">
                                          <p:val>
                                            <p:strVal val="#ppt_x"/>
                                          </p:val>
                                        </p:tav>
                                        <p:tav tm="100000">
                                          <p:val>
                                            <p:strVal val="#ppt_x"/>
                                          </p:val>
                                        </p:tav>
                                      </p:tavLst>
                                    </p:anim>
                                    <p:anim calcmode="lin" valueType="num">
                                      <p:cBhvr>
                                        <p:cTn id="44" dur="400" fill="hold"/>
                                        <p:tgtEl>
                                          <p:spTgt spid="45"/>
                                        </p:tgtEl>
                                        <p:attrNameLst>
                                          <p:attrName>ppt_y</p:attrName>
                                        </p:attrNameLst>
                                      </p:cBhvr>
                                      <p:tavLst>
                                        <p:tav tm="0">
                                          <p:val>
                                            <p:strVal val="#ppt_y+.1"/>
                                          </p:val>
                                        </p:tav>
                                        <p:tav tm="100000">
                                          <p:val>
                                            <p:strVal val="#ppt_y"/>
                                          </p:val>
                                        </p:tav>
                                      </p:tavLst>
                                    </p:anim>
                                  </p:childTnLst>
                                </p:cTn>
                              </p:par>
                            </p:childTnLst>
                          </p:cTn>
                        </p:par>
                        <p:par>
                          <p:cTn id="45" fill="hold">
                            <p:stCondLst>
                              <p:cond delay="3180"/>
                            </p:stCondLst>
                            <p:childTnLst>
                              <p:par>
                                <p:cTn id="46" presetID="31"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400" fill="hold"/>
                                        <p:tgtEl>
                                          <p:spTgt spid="55"/>
                                        </p:tgtEl>
                                        <p:attrNameLst>
                                          <p:attrName>ppt_w</p:attrName>
                                        </p:attrNameLst>
                                      </p:cBhvr>
                                      <p:tavLst>
                                        <p:tav tm="0">
                                          <p:val>
                                            <p:fltVal val="0"/>
                                          </p:val>
                                        </p:tav>
                                        <p:tav tm="100000">
                                          <p:val>
                                            <p:strVal val="#ppt_w"/>
                                          </p:val>
                                        </p:tav>
                                      </p:tavLst>
                                    </p:anim>
                                    <p:anim calcmode="lin" valueType="num">
                                      <p:cBhvr>
                                        <p:cTn id="49" dur="400" fill="hold"/>
                                        <p:tgtEl>
                                          <p:spTgt spid="55"/>
                                        </p:tgtEl>
                                        <p:attrNameLst>
                                          <p:attrName>ppt_h</p:attrName>
                                        </p:attrNameLst>
                                      </p:cBhvr>
                                      <p:tavLst>
                                        <p:tav tm="0">
                                          <p:val>
                                            <p:fltVal val="0"/>
                                          </p:val>
                                        </p:tav>
                                        <p:tav tm="100000">
                                          <p:val>
                                            <p:strVal val="#ppt_h"/>
                                          </p:val>
                                        </p:tav>
                                      </p:tavLst>
                                    </p:anim>
                                    <p:anim calcmode="lin" valueType="num">
                                      <p:cBhvr>
                                        <p:cTn id="50" dur="400" fill="hold"/>
                                        <p:tgtEl>
                                          <p:spTgt spid="55"/>
                                        </p:tgtEl>
                                        <p:attrNameLst>
                                          <p:attrName>style.rotation</p:attrName>
                                        </p:attrNameLst>
                                      </p:cBhvr>
                                      <p:tavLst>
                                        <p:tav tm="0">
                                          <p:val>
                                            <p:fltVal val="90"/>
                                          </p:val>
                                        </p:tav>
                                        <p:tav tm="100000">
                                          <p:val>
                                            <p:fltVal val="0"/>
                                          </p:val>
                                        </p:tav>
                                      </p:tavLst>
                                    </p:anim>
                                    <p:animEffect transition="in" filter="fade">
                                      <p:cBhvr>
                                        <p:cTn id="51" dur="400"/>
                                        <p:tgtEl>
                                          <p:spTgt spid="55"/>
                                        </p:tgtEl>
                                      </p:cBhvr>
                                    </p:animEffect>
                                  </p:childTnLst>
                                </p:cTn>
                              </p:par>
                            </p:childTnLst>
                          </p:cTn>
                        </p:par>
                        <p:par>
                          <p:cTn id="52" fill="hold">
                            <p:stCondLst>
                              <p:cond delay="3680"/>
                            </p:stCondLst>
                            <p:childTnLst>
                              <p:par>
                                <p:cTn id="53" presetID="31" presetClass="entr" presetSubtype="0"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400" fill="hold"/>
                                        <p:tgtEl>
                                          <p:spTgt spid="58"/>
                                        </p:tgtEl>
                                        <p:attrNameLst>
                                          <p:attrName>ppt_w</p:attrName>
                                        </p:attrNameLst>
                                      </p:cBhvr>
                                      <p:tavLst>
                                        <p:tav tm="0">
                                          <p:val>
                                            <p:fltVal val="0"/>
                                          </p:val>
                                        </p:tav>
                                        <p:tav tm="100000">
                                          <p:val>
                                            <p:strVal val="#ppt_w"/>
                                          </p:val>
                                        </p:tav>
                                      </p:tavLst>
                                    </p:anim>
                                    <p:anim calcmode="lin" valueType="num">
                                      <p:cBhvr>
                                        <p:cTn id="56" dur="400" fill="hold"/>
                                        <p:tgtEl>
                                          <p:spTgt spid="58"/>
                                        </p:tgtEl>
                                        <p:attrNameLst>
                                          <p:attrName>ppt_h</p:attrName>
                                        </p:attrNameLst>
                                      </p:cBhvr>
                                      <p:tavLst>
                                        <p:tav tm="0">
                                          <p:val>
                                            <p:fltVal val="0"/>
                                          </p:val>
                                        </p:tav>
                                        <p:tav tm="100000">
                                          <p:val>
                                            <p:strVal val="#ppt_h"/>
                                          </p:val>
                                        </p:tav>
                                      </p:tavLst>
                                    </p:anim>
                                    <p:anim calcmode="lin" valueType="num">
                                      <p:cBhvr>
                                        <p:cTn id="57" dur="400" fill="hold"/>
                                        <p:tgtEl>
                                          <p:spTgt spid="58"/>
                                        </p:tgtEl>
                                        <p:attrNameLst>
                                          <p:attrName>style.rotation</p:attrName>
                                        </p:attrNameLst>
                                      </p:cBhvr>
                                      <p:tavLst>
                                        <p:tav tm="0">
                                          <p:val>
                                            <p:fltVal val="90"/>
                                          </p:val>
                                        </p:tav>
                                        <p:tav tm="100000">
                                          <p:val>
                                            <p:fltVal val="0"/>
                                          </p:val>
                                        </p:tav>
                                      </p:tavLst>
                                    </p:anim>
                                    <p:animEffect transition="in" filter="fade">
                                      <p:cBhvr>
                                        <p:cTn id="58" dur="400"/>
                                        <p:tgtEl>
                                          <p:spTgt spid="58"/>
                                        </p:tgtEl>
                                      </p:cBhvr>
                                    </p:animEffect>
                                  </p:childTnLst>
                                </p:cTn>
                              </p:par>
                            </p:childTnLst>
                          </p:cTn>
                        </p:par>
                        <p:par>
                          <p:cTn id="59" fill="hold">
                            <p:stCondLst>
                              <p:cond delay="4180"/>
                            </p:stCondLst>
                            <p:childTnLst>
                              <p:par>
                                <p:cTn id="60" presetID="42" presetClass="entr" presetSubtype="0" fill="hold"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55" grpId="0"/>
      <p:bldP spid="5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781050" y="836613"/>
            <a:ext cx="10934700" cy="5502275"/>
          </a:xfrm>
          <a:prstGeom prst="rect">
            <a:avLst/>
          </a:prstGeom>
          <a:solidFill>
            <a:schemeClr val="accent2"/>
          </a:solidFill>
          <a:ln w="9" cap="flat" cmpd="sng">
            <a:solidFill>
              <a:srgbClr val="A9A8A7"/>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2" name="矩形 1"/>
          <p:cNvSpPr/>
          <p:nvPr/>
        </p:nvSpPr>
        <p:spPr>
          <a:xfrm>
            <a:off x="927100" y="1176338"/>
            <a:ext cx="4392613" cy="2862263"/>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人跟人差距并没有我们想象的那么大，每个人都是有着同样的器官和同样的每天</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24</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小时。工作是一个学习的过程，也是一个遗忘的过程，有效率地每天工作</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12</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小时，其结果不只是工作</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8</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小时者的</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1.5</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倍，而是学得更多、忘得更少。几个月之后，两边的程度就拉远了。</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在这竞争的时代，要对社会做更大贡献，就要拥有这种精神。</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4.3 </a:t>
            </a:r>
            <a:r>
              <a:rPr lang="zh-CN" altLang="en-US" sz="2800" b="1" dirty="0">
                <a:latin typeface="微软雅黑" panose="020B0503020204020204" pitchFamily="34" charset="-122"/>
              </a:rPr>
              <a:t>拼搏精神</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pic>
        <p:nvPicPr>
          <p:cNvPr id="76807" name="Picture 3"/>
          <p:cNvPicPr>
            <a:picLocks noChangeAspect="1"/>
          </p:cNvPicPr>
          <p:nvPr/>
        </p:nvPicPr>
        <p:blipFill>
          <a:blip r:embed="rId3"/>
          <a:srcRect l="5371" r="3911"/>
          <a:stretch>
            <a:fillRect/>
          </a:stretch>
        </p:blipFill>
        <p:spPr>
          <a:xfrm>
            <a:off x="5556250" y="1033463"/>
            <a:ext cx="5975350" cy="5132387"/>
          </a:xfrm>
          <a:prstGeom prst="rect">
            <a:avLst/>
          </a:prstGeom>
          <a:noFill/>
          <a:ln w="9525">
            <a:noFill/>
          </a:ln>
        </p:spPr>
      </p:pic>
      <p:sp>
        <p:nvSpPr>
          <p:cNvPr id="8" name="矩形 7"/>
          <p:cNvSpPr/>
          <p:nvPr/>
        </p:nvSpPr>
        <p:spPr>
          <a:xfrm>
            <a:off x="927100" y="4884738"/>
            <a:ext cx="4392613" cy="9239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罗马不是一天建成的！大凡成就人士，都有一种对人生与工作的执著。</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 </a:t>
            </a:r>
          </a:p>
        </p:txBody>
      </p:sp>
      <p:sp>
        <p:nvSpPr>
          <p:cNvPr id="3" name="矩形 2"/>
          <p:cNvSpPr/>
          <p:nvPr/>
        </p:nvSpPr>
        <p:spPr>
          <a:xfrm>
            <a:off x="909638" y="4411663"/>
            <a:ext cx="2011363" cy="401638"/>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schemeClr val="bg2"/>
                </a:solidFill>
                <a:effectLst/>
                <a:uLnTx/>
                <a:uFillTx/>
                <a:latin typeface="+mj-ea"/>
                <a:ea typeface="+mj-ea"/>
                <a:cs typeface="+mn-cs"/>
              </a:rPr>
              <a:t>【</a:t>
            </a:r>
            <a:r>
              <a:rPr kumimoji="0" lang="zh-CN" altLang="en-US" sz="2000" b="1" i="0" u="none" strike="noStrike" kern="1200" cap="none" spc="0" normalizeH="0" baseline="0" noProof="0" dirty="0">
                <a:ln>
                  <a:noFill/>
                </a:ln>
                <a:solidFill>
                  <a:schemeClr val="bg2"/>
                </a:solidFill>
                <a:effectLst/>
                <a:uLnTx/>
                <a:uFillTx/>
                <a:latin typeface="+mj-ea"/>
                <a:ea typeface="+mj-ea"/>
                <a:cs typeface="+mn-cs"/>
              </a:rPr>
              <a:t>存在的证明</a:t>
            </a:r>
            <a:r>
              <a:rPr kumimoji="0" lang="en-US" altLang="zh-CN" sz="2000" b="1" i="0" u="none" strike="noStrike" kern="1200" cap="none" spc="0" normalizeH="0" baseline="0" noProof="0" dirty="0">
                <a:ln>
                  <a:noFill/>
                </a:ln>
                <a:solidFill>
                  <a:schemeClr val="bg2"/>
                </a:solidFill>
                <a:effectLst/>
                <a:uLnTx/>
                <a:uFillTx/>
                <a:latin typeface="+mj-ea"/>
                <a:ea typeface="+mj-ea"/>
                <a:cs typeface="+mn-cs"/>
              </a:rPr>
              <a:t>】</a:t>
            </a:r>
            <a:endParaRPr kumimoji="0" lang="zh-CN" altLang="en-US" sz="2000" b="1" i="0" u="none" strike="noStrike" kern="1200" cap="none" spc="0" normalizeH="0" baseline="0" noProof="0" dirty="0">
              <a:ln>
                <a:noFill/>
              </a:ln>
              <a:solidFill>
                <a:schemeClr val="bg2"/>
              </a:solidFill>
              <a:effectLst/>
              <a:uLnTx/>
              <a:uFillTx/>
              <a:latin typeface="+mj-ea"/>
              <a:ea typeface="+mj-ea"/>
              <a:cs typeface="+mn-cs"/>
            </a:endParaRPr>
          </a:p>
        </p:txBody>
      </p:sp>
      <p:sp>
        <p:nvSpPr>
          <p:cNvPr id="11" name="矩形 10"/>
          <p:cNvSpPr/>
          <p:nvPr/>
        </p:nvSpPr>
        <p:spPr>
          <a:xfrm>
            <a:off x="781050" y="800100"/>
            <a:ext cx="10934700" cy="73025"/>
          </a:xfrm>
          <a:prstGeom prst="rect">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180"/>
                            </p:stCondLst>
                            <p:childTnLst>
                              <p:par>
                                <p:cTn id="22" presetID="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68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p:bldP spid="7" grpId="0"/>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10250" y="1782763"/>
            <a:ext cx="5473700" cy="14763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过去我们讲“工作”没有贵贱之分。今天我们讲，事事留意皆学问，小处着手干大事。许多聪明人是不屑于干地下仓库保管员这份工作的，即使是迫不得已被安排在这样的岗位上，也会每日怨天尤人、抱怨命运不公，对待工作得过且过，最终只能是岁月蹉跎。</a:t>
            </a: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4.4 </a:t>
            </a:r>
            <a:r>
              <a:rPr lang="zh-CN" altLang="en-US" sz="2800" b="1" dirty="0">
                <a:latin typeface="微软雅黑" panose="020B0503020204020204" pitchFamily="34" charset="-122"/>
              </a:rPr>
              <a:t>把握机遇</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8" name="矩形 7"/>
          <p:cNvSpPr/>
          <p:nvPr/>
        </p:nvSpPr>
        <p:spPr>
          <a:xfrm>
            <a:off x="5810250" y="3660775"/>
            <a:ext cx="5473700" cy="2032000"/>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一个真正的智者，只要你用心对待每一个机会，他会从琐碎平凡中发掘出奇迹。我们公司是一个集团公司，工作岗位很多，大家分工也不同，但每一个岗位都非常重要（如果这个岗位可有可无，公司就会取消这个岗），因此每个员工都应该珍惜自己的机会，就是在你目前的岗位上，很可能干出别人目前都没有意识到的大事。为公司、为自己创造巨大价值。 </a:t>
            </a:r>
          </a:p>
        </p:txBody>
      </p:sp>
      <p:pic>
        <p:nvPicPr>
          <p:cNvPr id="78855" name="Picture 2"/>
          <p:cNvPicPr>
            <a:picLocks noChangeAspect="1"/>
          </p:cNvPicPr>
          <p:nvPr/>
        </p:nvPicPr>
        <p:blipFill>
          <a:blip r:embed="rId3"/>
          <a:srcRect l="13957" r="4343"/>
          <a:stretch>
            <a:fillRect/>
          </a:stretch>
        </p:blipFill>
        <p:spPr>
          <a:xfrm>
            <a:off x="0" y="1357313"/>
            <a:ext cx="5522913" cy="4400550"/>
          </a:xfrm>
          <a:prstGeom prst="rect">
            <a:avLst/>
          </a:prstGeom>
          <a:noFill/>
          <a:ln w="9525">
            <a:noFill/>
          </a:ln>
        </p:spPr>
      </p:pic>
      <p:sp>
        <p:nvSpPr>
          <p:cNvPr id="3" name="矩形 2"/>
          <p:cNvSpPr/>
          <p:nvPr/>
        </p:nvSpPr>
        <p:spPr>
          <a:xfrm>
            <a:off x="5810250" y="1230313"/>
            <a:ext cx="3262313" cy="400050"/>
          </a:xfrm>
          <a:prstGeom prst="rect">
            <a:avLst/>
          </a:prstGeom>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bg2"/>
                </a:solidFill>
                <a:effectLst/>
                <a:uLnTx/>
                <a:uFillTx/>
                <a:latin typeface="+mj-ea"/>
                <a:ea typeface="+mj-ea"/>
                <a:cs typeface="+mn-cs"/>
              </a:rPr>
              <a:t>用什么态度对待工作岗位？</a:t>
            </a:r>
          </a:p>
        </p:txBody>
      </p:sp>
      <p:cxnSp>
        <p:nvCxnSpPr>
          <p:cNvPr id="78857" name="直接连接符 8"/>
          <p:cNvCxnSpPr/>
          <p:nvPr/>
        </p:nvCxnSpPr>
        <p:spPr>
          <a:xfrm>
            <a:off x="5881688" y="3413125"/>
            <a:ext cx="5402262" cy="0"/>
          </a:xfrm>
          <a:prstGeom prst="line">
            <a:avLst/>
          </a:prstGeom>
          <a:ln w="9525" cap="flat" cmpd="sng">
            <a:solidFill>
              <a:schemeClr val="bg2"/>
            </a:solidFill>
            <a:prstDash val="dash"/>
            <a:headEnd type="none" w="med" len="med"/>
            <a:tailEnd type="none" w="med" len="med"/>
          </a:ln>
        </p:spPr>
      </p:cxn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914400" y="4019550"/>
            <a:ext cx="6900863" cy="2179638"/>
          </a:xfrm>
          <a:prstGeom prst="rect">
            <a:avLst/>
          </a:prstGeom>
          <a:solidFill>
            <a:schemeClr val="accent2"/>
          </a:solidFill>
          <a:ln w="9" cap="flat" cmpd="sng">
            <a:solidFill>
              <a:srgbClr val="A9A8A7"/>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16" name="矩形 15"/>
          <p:cNvSpPr/>
          <p:nvPr/>
        </p:nvSpPr>
        <p:spPr>
          <a:xfrm>
            <a:off x="914400" y="3983038"/>
            <a:ext cx="6900863" cy="73025"/>
          </a:xfrm>
          <a:prstGeom prst="rect">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5" name="TextBox 4"/>
          <p:cNvSpPr txBox="1"/>
          <p:nvPr/>
        </p:nvSpPr>
        <p:spPr>
          <a:xfrm>
            <a:off x="1362075" y="153988"/>
            <a:ext cx="4879975" cy="52387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en-US" altLang="zh-CN" sz="2800" b="1" dirty="0">
                <a:latin typeface="微软雅黑" panose="020B0503020204020204" pitchFamily="34" charset="-122"/>
              </a:rPr>
              <a:t>4.5 </a:t>
            </a:r>
            <a:r>
              <a:rPr lang="zh-CN" altLang="en-US" sz="2800" b="1" dirty="0">
                <a:latin typeface="微软雅黑" panose="020B0503020204020204" pitchFamily="34" charset="-122"/>
              </a:rPr>
              <a:t>正确面对批评</a:t>
            </a:r>
          </a:p>
        </p:txBody>
      </p:sp>
      <p:sp>
        <p:nvSpPr>
          <p:cNvPr id="6" name="Freeform 5"/>
          <p:cNvSpPr/>
          <p:nvPr/>
        </p:nvSpPr>
        <p:spPr>
          <a:xfrm>
            <a:off x="252413" y="228600"/>
            <a:ext cx="1092200" cy="373063"/>
          </a:xfrm>
          <a:custGeom>
            <a:avLst/>
            <a:gdLst/>
            <a:ahLst/>
            <a:cxnLst>
              <a:cxn ang="0">
                <a:pos x="25637768" y="0"/>
              </a:cxn>
              <a:cxn ang="0">
                <a:pos x="687519647" y="0"/>
              </a:cxn>
              <a:cxn ang="0">
                <a:pos x="713158138" y="27960090"/>
              </a:cxn>
              <a:cxn ang="0">
                <a:pos x="713158138" y="71326021"/>
              </a:cxn>
              <a:cxn ang="0">
                <a:pos x="749783727" y="104421391"/>
              </a:cxn>
              <a:cxn ang="0">
                <a:pos x="790072164" y="140940785"/>
              </a:cxn>
              <a:cxn ang="0">
                <a:pos x="749783727" y="176889256"/>
              </a:cxn>
              <a:cxn ang="0">
                <a:pos x="713158138" y="210555549"/>
              </a:cxn>
              <a:cxn ang="0">
                <a:pos x="713158138" y="253351312"/>
              </a:cxn>
              <a:cxn ang="0">
                <a:pos x="687519647" y="281881570"/>
              </a:cxn>
              <a:cxn ang="0">
                <a:pos x="25637768" y="281881570"/>
              </a:cxn>
              <a:cxn ang="0">
                <a:pos x="0" y="253351312"/>
              </a:cxn>
              <a:cxn ang="0">
                <a:pos x="0" y="27960090"/>
              </a:cxn>
              <a:cxn ang="0">
                <a:pos x="25637768"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tx1">
              <a:alpha val="100000"/>
            </a:schemeClr>
          </a:solidFill>
          <a:ln w="9525">
            <a:noFill/>
          </a:ln>
        </p:spPr>
        <p:txBody>
          <a:bodyPr/>
          <a:lstStyle/>
          <a:p>
            <a:endParaRPr lang="zh-CN" altLang="en-US"/>
          </a:p>
        </p:txBody>
      </p:sp>
      <p:sp>
        <p:nvSpPr>
          <p:cNvPr id="7" name="TextBox 6"/>
          <p:cNvSpPr txBox="1"/>
          <p:nvPr/>
        </p:nvSpPr>
        <p:spPr>
          <a:xfrm>
            <a:off x="304800" y="201613"/>
            <a:ext cx="903288"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algn="ctr" eaLnBrk="1" hangingPunct="1">
              <a:spcBef>
                <a:spcPct val="0"/>
              </a:spcBef>
              <a:buNone/>
            </a:pPr>
            <a:r>
              <a:rPr lang="en-US" altLang="zh-CN" dirty="0">
                <a:solidFill>
                  <a:schemeClr val="accent2"/>
                </a:solidFill>
                <a:ea typeface="宋体" panose="02010600030101010101" pitchFamily="2" charset="-122"/>
              </a:rPr>
              <a:t>Part</a:t>
            </a:r>
            <a:r>
              <a:rPr lang="en-US" altLang="zh-CN" sz="1800" dirty="0">
                <a:solidFill>
                  <a:schemeClr val="accent2"/>
                </a:solidFill>
                <a:ea typeface="宋体" panose="02010600030101010101" pitchFamily="2" charset="-122"/>
              </a:rPr>
              <a:t> 4</a:t>
            </a:r>
            <a:endParaRPr lang="zh-CN" altLang="en-US" sz="1800" dirty="0">
              <a:solidFill>
                <a:schemeClr val="accent2"/>
              </a:solidFill>
              <a:ea typeface="宋体" panose="02010600030101010101" pitchFamily="2" charset="-122"/>
            </a:endParaRPr>
          </a:p>
        </p:txBody>
      </p:sp>
      <p:sp>
        <p:nvSpPr>
          <p:cNvPr id="10" name="矩形 9"/>
          <p:cNvSpPr/>
          <p:nvPr/>
        </p:nvSpPr>
        <p:spPr>
          <a:xfrm>
            <a:off x="914400" y="1341438"/>
            <a:ext cx="6900863" cy="230822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人类并不是生下来就有高度智慧，而是要经过长时期学习过程的。任何一个公司的新进职员甚至连电话都不会打，这时主管或同事加以指导，于是自己往往觉得太麻烦别人，为了早日脱离而努力学习，渐渐学到做事的技巧，对公司也就有了贡献。</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换一种情形，如果没有人责骂，没有人来教导的话，新进人员虽然多多少少有些进步，但容易以为自己有相当成就，而疏忽了努力，一辈子也就在浑浑噩噩中过去。对自己、对公司都没有好处，对社会更无所贡献。</a:t>
            </a:r>
          </a:p>
        </p:txBody>
      </p:sp>
      <p:sp>
        <p:nvSpPr>
          <p:cNvPr id="12" name="矩形 11"/>
          <p:cNvSpPr/>
          <p:nvPr/>
        </p:nvSpPr>
        <p:spPr>
          <a:xfrm>
            <a:off x="1208088" y="4197350"/>
            <a:ext cx="6402388" cy="13239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一个人在应挨批时，就不应该躲避责骂而且要能虚心接受、深切自省。凡是年轻人，都应接受这种磨炼，这是成长过程中最实在的人生体验。</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j-ea"/>
                <a:ea typeface="+mj-ea"/>
                <a:cs typeface="+mn-cs"/>
              </a:rPr>
              <a:t>能有这样的认识，就会觉得主管和前辈是在关心我、照顾我，才有这种指责。于是感谢与喜悦之情就油然而生，以后更能积极地自动请求指示和教益。</a:t>
            </a:r>
          </a:p>
        </p:txBody>
      </p:sp>
      <p:pic>
        <p:nvPicPr>
          <p:cNvPr id="14" name="图片 13"/>
          <p:cNvPicPr>
            <a:picLocks noChangeAspect="1"/>
          </p:cNvPicPr>
          <p:nvPr/>
        </p:nvPicPr>
        <p:blipFill>
          <a:blip r:embed="rId3"/>
          <a:stretch>
            <a:fillRect/>
          </a:stretch>
        </p:blipFill>
        <p:spPr>
          <a:xfrm>
            <a:off x="7970838" y="836613"/>
            <a:ext cx="4032250" cy="6021387"/>
          </a:xfrm>
          <a:prstGeom prst="rect">
            <a:avLst/>
          </a:prstGeom>
          <a:noFill/>
          <a:ln w="9525">
            <a:noFill/>
          </a:ln>
        </p:spPr>
      </p:pic>
      <p:sp>
        <p:nvSpPr>
          <p:cNvPr id="11" name="矩形 10"/>
          <p:cNvSpPr/>
          <p:nvPr/>
        </p:nvSpPr>
        <p:spPr>
          <a:xfrm>
            <a:off x="5057775" y="5581650"/>
            <a:ext cx="2530475" cy="369888"/>
          </a:xfrm>
          <a:prstGeom prst="rect">
            <a:avLst/>
          </a:prstGeom>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bg2"/>
                </a:solidFill>
                <a:effectLst/>
                <a:uLnTx/>
                <a:uFillTx/>
                <a:latin typeface="+mj-ea"/>
                <a:ea typeface="+mj-ea"/>
                <a:cs typeface="+mn-cs"/>
              </a:rPr>
              <a:t>——《</a:t>
            </a:r>
            <a:r>
              <a:rPr kumimoji="0" lang="zh-CN" altLang="en-US" sz="1800" b="1" i="0" u="none" strike="noStrike" kern="1200" cap="none" spc="0" normalizeH="0" baseline="0" noProof="0" dirty="0">
                <a:ln>
                  <a:noFill/>
                </a:ln>
                <a:solidFill>
                  <a:schemeClr val="bg2"/>
                </a:solidFill>
                <a:effectLst/>
                <a:uLnTx/>
                <a:uFillTx/>
                <a:latin typeface="+mj-ea"/>
                <a:ea typeface="+mj-ea"/>
                <a:cs typeface="+mn-cs"/>
              </a:rPr>
              <a:t>松下管理金言</a:t>
            </a:r>
            <a:r>
              <a:rPr kumimoji="0" lang="en-US" altLang="zh-CN" sz="1800" b="1" i="0" u="none" strike="noStrike" kern="1200" cap="none" spc="0" normalizeH="0" baseline="0" noProof="0" dirty="0">
                <a:ln>
                  <a:noFill/>
                </a:ln>
                <a:solidFill>
                  <a:schemeClr val="bg2"/>
                </a:solidFill>
                <a:effectLst/>
                <a:uLnTx/>
                <a:uFillTx/>
                <a:latin typeface="+mj-ea"/>
                <a:ea typeface="+mj-ea"/>
                <a:cs typeface="+mn-cs"/>
              </a:rPr>
              <a:t>》</a:t>
            </a:r>
            <a:endParaRPr kumimoji="0" lang="zh-CN" altLang="en-US" sz="1800" b="1" i="0" u="none" strike="noStrike" kern="1200" cap="none" spc="0" normalizeH="0" baseline="0" noProof="0" dirty="0">
              <a:ln>
                <a:noFill/>
              </a:ln>
              <a:solidFill>
                <a:schemeClr val="bg2"/>
              </a:solidFill>
              <a:effectLst/>
              <a:uLnTx/>
              <a:uFillTx/>
              <a:latin typeface="+mj-ea"/>
              <a:ea typeface="+mj-ea"/>
              <a:cs typeface="+mn-cs"/>
            </a:endParaRPr>
          </a:p>
        </p:txBody>
      </p:sp>
    </p:spTree>
  </p:cSld>
  <p:clrMapOvr>
    <a:masterClrMapping/>
  </p:clrMapOvr>
  <p:transition spd="slow" advTm="637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5"/>
                                        </p:tgtEl>
                                        <p:attrNameLst>
                                          <p:attrName>ppt_y</p:attrName>
                                        </p:attrNameLst>
                                      </p:cBhvr>
                                      <p:tavLst>
                                        <p:tav tm="0">
                                          <p:val>
                                            <p:strVal val="#ppt_y"/>
                                          </p:val>
                                        </p:tav>
                                        <p:tav tm="100000">
                                          <p:val>
                                            <p:strVal val="#ppt_y"/>
                                          </p:val>
                                        </p:tav>
                                      </p:tavLst>
                                    </p:anim>
                                    <p:anim calcmode="lin" valueType="num">
                                      <p:cBhvr>
                                        <p:cTn id="18"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5"/>
                                        </p:tgtEl>
                                      </p:cBhvr>
                                    </p:animEffect>
                                  </p:childTnLst>
                                </p:cTn>
                              </p:par>
                            </p:childTnLst>
                          </p:cTn>
                        </p:par>
                        <p:par>
                          <p:cTn id="21" fill="hold">
                            <p:stCondLst>
                              <p:cond delay="1259"/>
                            </p:stCondLst>
                            <p:childTnLst>
                              <p:par>
                                <p:cTn id="22" presetID="42"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259"/>
                            </p:stCondLst>
                            <p:childTnLst>
                              <p:par>
                                <p:cTn id="28" presetID="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2759"/>
                            </p:stCondLst>
                            <p:childTnLst>
                              <p:par>
                                <p:cTn id="33" presetID="22"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5"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82946" name="矩形 2"/>
          <p:cNvSpPr/>
          <p:nvPr/>
        </p:nvSpPr>
        <p:spPr>
          <a:xfrm>
            <a:off x="841375" y="1557338"/>
            <a:ext cx="10514013" cy="4319587"/>
          </a:xfrm>
          <a:prstGeom prst="rect">
            <a:avLst/>
          </a:prstGeom>
          <a:solidFill>
            <a:schemeClr val="accent2">
              <a:alpha val="79999"/>
            </a:schemeClr>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2" name="矩形 1"/>
          <p:cNvSpPr/>
          <p:nvPr/>
        </p:nvSpPr>
        <p:spPr>
          <a:xfrm>
            <a:off x="1201738" y="2414588"/>
            <a:ext cx="9793288" cy="2584450"/>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        我们从五湖四海相聚在公司，我想这是一种缘分。我们不光成为了同事，那么随着时间的推移，我们也会成为很好的朋友。 </a:t>
            </a:r>
            <a:endParaRPr kumimoji="0" lang="en-US" altLang="zh-CN" sz="1800" b="0" i="0" u="none" strike="noStrike" kern="1200" cap="none" spc="0" normalizeH="0" baseline="0" noProof="0" dirty="0">
              <a:ln>
                <a:noFill/>
              </a:ln>
              <a:solidFill>
                <a:schemeClr val="accent1"/>
              </a:solidFill>
              <a:effectLst/>
              <a:uLnTx/>
              <a:uFillTx/>
              <a:latin typeface="+mj-ea"/>
              <a:ea typeface="+mj-ea"/>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       从现在开始这里是大家工作和生活的地方，公司深知自己的责任，这里承载着你们每个人的梦想和憧憬。无论你的梦想是怎样的，只要是积极向上的，公司都会为你提供实现梦想的舞台。</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       有付出才会有回报，有忠诚才会有信认。我希望每一位同事能尽快地融入公司，成为公司密不可分的一分子，同时也希望您在公司的工作能够胜任、愉快及满意。</a:t>
            </a:r>
          </a:p>
        </p:txBody>
      </p:sp>
      <p:sp>
        <p:nvSpPr>
          <p:cNvPr id="8" name="Freeform 7"/>
          <p:cNvSpPr/>
          <p:nvPr/>
        </p:nvSpPr>
        <p:spPr bwMode="auto">
          <a:xfrm>
            <a:off x="1193800" y="1365250"/>
            <a:ext cx="1979613" cy="188913"/>
          </a:xfrm>
          <a:custGeom>
            <a:avLst/>
            <a:gdLst>
              <a:gd name="T0" fmla="*/ 968 w 968"/>
              <a:gd name="T1" fmla="*/ 92 h 92"/>
              <a:gd name="T2" fmla="*/ 0 w 968"/>
              <a:gd name="T3" fmla="*/ 92 h 92"/>
              <a:gd name="T4" fmla="*/ 126 w 968"/>
              <a:gd name="T5" fmla="*/ 0 h 92"/>
              <a:gd name="T6" fmla="*/ 843 w 968"/>
              <a:gd name="T7" fmla="*/ 0 h 92"/>
              <a:gd name="T8" fmla="*/ 968 w 968"/>
              <a:gd name="T9" fmla="*/ 92 h 92"/>
            </a:gdLst>
            <a:ahLst/>
            <a:cxnLst>
              <a:cxn ang="0">
                <a:pos x="T0" y="T1"/>
              </a:cxn>
              <a:cxn ang="0">
                <a:pos x="T2" y="T3"/>
              </a:cxn>
              <a:cxn ang="0">
                <a:pos x="T4" y="T5"/>
              </a:cxn>
              <a:cxn ang="0">
                <a:pos x="T6" y="T7"/>
              </a:cxn>
              <a:cxn ang="0">
                <a:pos x="T8" y="T9"/>
              </a:cxn>
            </a:cxnLst>
            <a:rect l="0" t="0" r="r" b="b"/>
            <a:pathLst>
              <a:path w="968" h="92">
                <a:moveTo>
                  <a:pt x="968" y="92"/>
                </a:moveTo>
                <a:lnTo>
                  <a:pt x="0" y="92"/>
                </a:lnTo>
                <a:lnTo>
                  <a:pt x="126" y="0"/>
                </a:lnTo>
                <a:lnTo>
                  <a:pt x="843" y="0"/>
                </a:lnTo>
                <a:lnTo>
                  <a:pt x="968" y="92"/>
                </a:lnTo>
                <a:close/>
              </a:path>
            </a:pathLst>
          </a:custGeom>
          <a:solidFill>
            <a:schemeClr val="bg2">
              <a:lumMod val="50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2949" name="Rectangle 8"/>
          <p:cNvSpPr/>
          <p:nvPr/>
        </p:nvSpPr>
        <p:spPr>
          <a:xfrm>
            <a:off x="1452563" y="1365250"/>
            <a:ext cx="1462087" cy="695325"/>
          </a:xfrm>
          <a:prstGeom prst="rect">
            <a:avLst/>
          </a:prstGeom>
          <a:solidFill>
            <a:schemeClr val="bg2"/>
          </a:solid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chemeClr val="tx1"/>
              </a:solidFill>
              <a:ea typeface="宋体" panose="02010600030101010101" pitchFamily="2" charset="-122"/>
            </a:endParaRPr>
          </a:p>
        </p:txBody>
      </p:sp>
      <p:sp>
        <p:nvSpPr>
          <p:cNvPr id="10" name="TextBox 9"/>
          <p:cNvSpPr txBox="1"/>
          <p:nvPr/>
        </p:nvSpPr>
        <p:spPr>
          <a:xfrm>
            <a:off x="1812925" y="1498600"/>
            <a:ext cx="800100" cy="460375"/>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后记</a:t>
            </a:r>
          </a:p>
        </p:txBody>
      </p:sp>
    </p:spTree>
  </p:cSld>
  <p:clrMapOvr>
    <a:masterClrMapping/>
  </p:clrMapOvr>
  <p:transition spd="slow" advTm="6374">
    <p:push dir="d"/>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84994" name="Rectangle 5"/>
          <p:cNvSpPr/>
          <p:nvPr/>
        </p:nvSpPr>
        <p:spPr>
          <a:xfrm>
            <a:off x="0" y="0"/>
            <a:ext cx="12196763" cy="3941763"/>
          </a:xfrm>
          <a:prstGeom prst="rect">
            <a:avLst/>
          </a:prstGeom>
          <a:blipFill rotWithShape="1">
            <a:blip r:embed="rId4"/>
            <a:stretch>
              <a:fillRect/>
            </a:stretch>
          </a:blipFill>
          <a:ln w="9525">
            <a:noFill/>
          </a:ln>
        </p:spPr>
        <p:txBody>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endParaRPr lang="zh-CN" altLang="en-US" sz="1800" dirty="0">
              <a:solidFill>
                <a:srgbClr val="0B4755"/>
              </a:solidFill>
              <a:ea typeface="宋体" panose="02010600030101010101" pitchFamily="2" charset="-122"/>
            </a:endParaRPr>
          </a:p>
        </p:txBody>
      </p:sp>
      <p:sp>
        <p:nvSpPr>
          <p:cNvPr id="84995" name="Freeform 6"/>
          <p:cNvSpPr/>
          <p:nvPr/>
        </p:nvSpPr>
        <p:spPr>
          <a:xfrm>
            <a:off x="4367213" y="3827463"/>
            <a:ext cx="7829550" cy="117475"/>
          </a:xfrm>
          <a:custGeom>
            <a:avLst/>
            <a:gdLst/>
            <a:ahLst/>
            <a:cxnLst>
              <a:cxn ang="0">
                <a:pos x="56940311" y="90425237"/>
              </a:cxn>
              <a:cxn ang="0">
                <a:pos x="0" y="0"/>
              </a:cxn>
              <a:cxn ang="0">
                <a:pos x="2147483646" y="0"/>
              </a:cxn>
              <a:cxn ang="0">
                <a:pos x="2147483646" y="90425237"/>
              </a:cxn>
              <a:cxn ang="0">
                <a:pos x="56940311" y="90425237"/>
              </a:cxn>
            </a:cxnLst>
            <a:rect l="0" t="0" r="0" b="0"/>
            <a:pathLst>
              <a:path w="10272" h="154">
                <a:moveTo>
                  <a:pt x="98" y="154"/>
                </a:moveTo>
                <a:lnTo>
                  <a:pt x="0" y="0"/>
                </a:lnTo>
                <a:lnTo>
                  <a:pt x="10272" y="0"/>
                </a:lnTo>
                <a:lnTo>
                  <a:pt x="10272" y="154"/>
                </a:lnTo>
                <a:lnTo>
                  <a:pt x="98" y="154"/>
                </a:lnTo>
                <a:close/>
              </a:path>
            </a:pathLst>
          </a:custGeom>
          <a:solidFill>
            <a:srgbClr val="006175">
              <a:alpha val="100000"/>
            </a:srgbClr>
          </a:solidFill>
          <a:ln w="9525">
            <a:noFill/>
          </a:ln>
        </p:spPr>
        <p:txBody>
          <a:bodyPr/>
          <a:lstStyle/>
          <a:p>
            <a:endParaRPr lang="zh-CN" altLang="en-US"/>
          </a:p>
        </p:txBody>
      </p:sp>
      <p:sp>
        <p:nvSpPr>
          <p:cNvPr id="84996" name="Freeform 7"/>
          <p:cNvSpPr/>
          <p:nvPr/>
        </p:nvSpPr>
        <p:spPr>
          <a:xfrm>
            <a:off x="0" y="3698875"/>
            <a:ext cx="4364038" cy="246063"/>
          </a:xfrm>
          <a:custGeom>
            <a:avLst/>
            <a:gdLst/>
            <a:ahLst/>
            <a:cxnLst>
              <a:cxn ang="0">
                <a:pos x="2147483646" y="0"/>
              </a:cxn>
              <a:cxn ang="0">
                <a:pos x="2147483646" y="188514061"/>
              </a:cxn>
              <a:cxn ang="0">
                <a:pos x="0" y="188514061"/>
              </a:cxn>
              <a:cxn ang="0">
                <a:pos x="0" y="0"/>
              </a:cxn>
              <a:cxn ang="0">
                <a:pos x="2147483646" y="0"/>
              </a:cxn>
            </a:cxnLst>
            <a:rect l="0" t="0" r="0" b="0"/>
            <a:pathLst>
              <a:path w="5725" h="322">
                <a:moveTo>
                  <a:pt x="5515" y="0"/>
                </a:moveTo>
                <a:lnTo>
                  <a:pt x="5725" y="322"/>
                </a:lnTo>
                <a:lnTo>
                  <a:pt x="0" y="322"/>
                </a:lnTo>
                <a:lnTo>
                  <a:pt x="0" y="0"/>
                </a:lnTo>
                <a:lnTo>
                  <a:pt x="5515" y="0"/>
                </a:lnTo>
                <a:close/>
              </a:path>
            </a:pathLst>
          </a:custGeom>
          <a:solidFill>
            <a:srgbClr val="E85504">
              <a:alpha val="100000"/>
            </a:srgbClr>
          </a:solidFill>
          <a:ln w="9525">
            <a:noFill/>
          </a:ln>
        </p:spPr>
        <p:txBody>
          <a:bodyPr/>
          <a:lstStyle/>
          <a:p>
            <a:endParaRPr lang="zh-CN" altLang="en-US"/>
          </a:p>
        </p:txBody>
      </p:sp>
      <p:sp>
        <p:nvSpPr>
          <p:cNvPr id="84997" name="Freeform 8"/>
          <p:cNvSpPr>
            <a:spLocks noEditPoints="1"/>
          </p:cNvSpPr>
          <p:nvPr/>
        </p:nvSpPr>
        <p:spPr>
          <a:xfrm>
            <a:off x="685800" y="355600"/>
            <a:ext cx="1617663" cy="735013"/>
          </a:xfrm>
          <a:custGeom>
            <a:avLst/>
            <a:gdLst/>
            <a:ahLst/>
            <a:cxnLst>
              <a:cxn ang="0">
                <a:pos x="67997784" y="463554002"/>
              </a:cxn>
              <a:cxn ang="0">
                <a:pos x="155994871" y="531740651"/>
              </a:cxn>
              <a:cxn ang="0">
                <a:pos x="67997784" y="463554002"/>
              </a:cxn>
              <a:cxn ang="0">
                <a:pos x="81711635" y="411984249"/>
              </a:cxn>
              <a:cxn ang="0">
                <a:pos x="163423271" y="442925949"/>
              </a:cxn>
              <a:cxn ang="0">
                <a:pos x="110853759" y="496787793"/>
              </a:cxn>
              <a:cxn ang="0">
                <a:pos x="41713028" y="469856493"/>
              </a:cxn>
              <a:cxn ang="0">
                <a:pos x="33141682" y="391356196"/>
              </a:cxn>
              <a:cxn ang="0">
                <a:pos x="198279373" y="531740651"/>
              </a:cxn>
              <a:cxn ang="0">
                <a:pos x="171994617" y="406827046"/>
              </a:cxn>
              <a:cxn ang="0">
                <a:pos x="311990499" y="417713717"/>
              </a:cxn>
              <a:cxn ang="0">
                <a:pos x="253706252" y="530021583"/>
              </a:cxn>
              <a:cxn ang="0">
                <a:pos x="209708086" y="531740651"/>
              </a:cxn>
              <a:cxn ang="0">
                <a:pos x="282848376" y="444645017"/>
              </a:cxn>
              <a:cxn ang="0">
                <a:pos x="329703909" y="512831666"/>
              </a:cxn>
              <a:cxn ang="0">
                <a:pos x="393130661" y="457823777"/>
              </a:cxn>
              <a:cxn ang="0">
                <a:pos x="445700173" y="515123756"/>
              </a:cxn>
              <a:cxn ang="0">
                <a:pos x="474270823" y="489911523"/>
              </a:cxn>
              <a:cxn ang="0">
                <a:pos x="606266832" y="505382373"/>
              </a:cxn>
              <a:cxn ang="0">
                <a:pos x="603410221" y="404534956"/>
              </a:cxn>
              <a:cxn ang="0">
                <a:pos x="569697065" y="501944238"/>
              </a:cxn>
              <a:cxn ang="0">
                <a:pos x="606266832" y="505382373"/>
              </a:cxn>
              <a:cxn ang="0">
                <a:pos x="716549117" y="498506860"/>
              </a:cxn>
              <a:cxn ang="0">
                <a:pos x="677121983" y="501944238"/>
              </a:cxn>
              <a:cxn ang="0">
                <a:pos x="639979987" y="456677732"/>
              </a:cxn>
              <a:cxn ang="0">
                <a:pos x="757119198" y="501371216"/>
              </a:cxn>
              <a:cxn ang="0">
                <a:pos x="860544558" y="510539576"/>
              </a:cxn>
              <a:cxn ang="0">
                <a:pos x="847973653" y="411984249"/>
              </a:cxn>
              <a:cxn ang="0">
                <a:pos x="809689466" y="480743920"/>
              </a:cxn>
              <a:cxn ang="0">
                <a:pos x="989683956" y="460688890"/>
              </a:cxn>
              <a:cxn ang="0">
                <a:pos x="963969917" y="520853224"/>
              </a:cxn>
              <a:cxn ang="0">
                <a:pos x="934257076" y="524291358"/>
              </a:cxn>
              <a:cxn ang="0">
                <a:pos x="910828932" y="526010426"/>
              </a:cxn>
              <a:cxn ang="0">
                <a:pos x="909685985" y="477305785"/>
              </a:cxn>
              <a:cxn ang="0">
                <a:pos x="888543734" y="451520530"/>
              </a:cxn>
              <a:cxn ang="0">
                <a:pos x="945685034" y="395367353"/>
              </a:cxn>
              <a:cxn ang="0">
                <a:pos x="990255429" y="517415089"/>
              </a:cxn>
              <a:cxn ang="0">
                <a:pos x="992540567" y="400524556"/>
              </a:cxn>
              <a:cxn ang="0">
                <a:pos x="969684652" y="451520530"/>
              </a:cxn>
              <a:cxn ang="0">
                <a:pos x="923971310" y="405107979"/>
              </a:cxn>
              <a:cxn ang="0">
                <a:pos x="1087966810" y="450947507"/>
              </a:cxn>
              <a:cxn ang="0">
                <a:pos x="1177106844" y="448656174"/>
              </a:cxn>
              <a:cxn ang="0">
                <a:pos x="1137107481" y="467564403"/>
              </a:cxn>
              <a:cxn ang="0">
                <a:pos x="1105108746" y="530594606"/>
              </a:cxn>
              <a:cxn ang="0">
                <a:pos x="1089680474" y="467564403"/>
              </a:cxn>
              <a:cxn ang="0">
                <a:pos x="1074823676" y="471575560"/>
              </a:cxn>
              <a:cxn ang="0">
                <a:pos x="1044539362" y="397086421"/>
              </a:cxn>
              <a:cxn ang="0">
                <a:pos x="1153678700" y="485900365"/>
              </a:cxn>
              <a:cxn ang="0">
                <a:pos x="1089109001" y="524864381"/>
              </a:cxn>
              <a:cxn ang="0">
                <a:pos x="225707076" y="328899772"/>
              </a:cxn>
              <a:cxn ang="0">
                <a:pos x="403987901" y="334056974"/>
              </a:cxn>
              <a:cxn ang="0">
                <a:pos x="367988852" y="279049086"/>
              </a:cxn>
              <a:cxn ang="0">
                <a:pos x="742833873" y="154136238"/>
              </a:cxn>
              <a:cxn ang="0">
                <a:pos x="642265881" y="291081801"/>
              </a:cxn>
              <a:cxn ang="0">
                <a:pos x="818831530" y="104285552"/>
              </a:cxn>
              <a:cxn ang="0">
                <a:pos x="754834060" y="304833584"/>
              </a:cxn>
              <a:cxn ang="0">
                <a:pos x="1222819431" y="167314998"/>
              </a:cxn>
              <a:cxn ang="0">
                <a:pos x="1034825068" y="167314998"/>
              </a:cxn>
              <a:cxn ang="0">
                <a:pos x="1079395464" y="25784498"/>
              </a:cxn>
            </a:cxnLst>
            <a:rect l="0" t="0" r="0" b="0"/>
            <a:pathLst>
              <a:path w="2140" h="971">
                <a:moveTo>
                  <a:pt x="2" y="614"/>
                </a:moveTo>
                <a:lnTo>
                  <a:pt x="2132" y="614"/>
                </a:lnTo>
                <a:lnTo>
                  <a:pt x="2132" y="971"/>
                </a:lnTo>
                <a:lnTo>
                  <a:pt x="2" y="971"/>
                </a:lnTo>
                <a:lnTo>
                  <a:pt x="2" y="614"/>
                </a:lnTo>
                <a:close/>
                <a:moveTo>
                  <a:pt x="119" y="809"/>
                </a:moveTo>
                <a:lnTo>
                  <a:pt x="119" y="792"/>
                </a:lnTo>
                <a:lnTo>
                  <a:pt x="261" y="792"/>
                </a:lnTo>
                <a:lnTo>
                  <a:pt x="261" y="809"/>
                </a:lnTo>
                <a:cubicBezTo>
                  <a:pt x="250" y="836"/>
                  <a:pt x="234" y="859"/>
                  <a:pt x="210" y="879"/>
                </a:cubicBezTo>
                <a:cubicBezTo>
                  <a:pt x="232" y="892"/>
                  <a:pt x="258" y="902"/>
                  <a:pt x="288" y="908"/>
                </a:cubicBezTo>
                <a:cubicBezTo>
                  <a:pt x="283" y="915"/>
                  <a:pt x="277" y="922"/>
                  <a:pt x="273" y="928"/>
                </a:cubicBezTo>
                <a:cubicBezTo>
                  <a:pt x="242" y="920"/>
                  <a:pt x="215" y="907"/>
                  <a:pt x="193" y="892"/>
                </a:cubicBezTo>
                <a:cubicBezTo>
                  <a:pt x="170" y="908"/>
                  <a:pt x="141" y="921"/>
                  <a:pt x="107" y="931"/>
                </a:cubicBezTo>
                <a:cubicBezTo>
                  <a:pt x="102" y="924"/>
                  <a:pt x="98" y="918"/>
                  <a:pt x="93" y="912"/>
                </a:cubicBezTo>
                <a:cubicBezTo>
                  <a:pt x="127" y="904"/>
                  <a:pt x="155" y="892"/>
                  <a:pt x="177" y="878"/>
                </a:cubicBezTo>
                <a:cubicBezTo>
                  <a:pt x="157" y="859"/>
                  <a:pt x="142" y="836"/>
                  <a:pt x="133" y="809"/>
                </a:cubicBezTo>
                <a:lnTo>
                  <a:pt x="119" y="809"/>
                </a:lnTo>
                <a:close/>
                <a:moveTo>
                  <a:pt x="229" y="710"/>
                </a:moveTo>
                <a:lnTo>
                  <a:pt x="162" y="710"/>
                </a:lnTo>
                <a:lnTo>
                  <a:pt x="162" y="721"/>
                </a:lnTo>
                <a:cubicBezTo>
                  <a:pt x="162" y="749"/>
                  <a:pt x="148" y="771"/>
                  <a:pt x="119" y="787"/>
                </a:cubicBezTo>
                <a:cubicBezTo>
                  <a:pt x="115" y="781"/>
                  <a:pt x="110" y="776"/>
                  <a:pt x="105" y="771"/>
                </a:cubicBezTo>
                <a:cubicBezTo>
                  <a:pt x="130" y="759"/>
                  <a:pt x="143" y="741"/>
                  <a:pt x="143" y="719"/>
                </a:cubicBezTo>
                <a:lnTo>
                  <a:pt x="143" y="692"/>
                </a:lnTo>
                <a:lnTo>
                  <a:pt x="249" y="692"/>
                </a:lnTo>
                <a:lnTo>
                  <a:pt x="249" y="743"/>
                </a:lnTo>
                <a:cubicBezTo>
                  <a:pt x="249" y="750"/>
                  <a:pt x="252" y="754"/>
                  <a:pt x="260" y="754"/>
                </a:cubicBezTo>
                <a:lnTo>
                  <a:pt x="288" y="754"/>
                </a:lnTo>
                <a:cubicBezTo>
                  <a:pt x="288" y="761"/>
                  <a:pt x="287" y="767"/>
                  <a:pt x="286" y="773"/>
                </a:cubicBezTo>
                <a:lnTo>
                  <a:pt x="254" y="773"/>
                </a:lnTo>
                <a:cubicBezTo>
                  <a:pt x="237" y="773"/>
                  <a:pt x="229" y="764"/>
                  <a:pt x="229" y="747"/>
                </a:cubicBezTo>
                <a:lnTo>
                  <a:pt x="229" y="710"/>
                </a:lnTo>
                <a:close/>
                <a:moveTo>
                  <a:pt x="238" y="809"/>
                </a:moveTo>
                <a:lnTo>
                  <a:pt x="152" y="809"/>
                </a:lnTo>
                <a:cubicBezTo>
                  <a:pt x="161" y="832"/>
                  <a:pt x="175" y="851"/>
                  <a:pt x="194" y="867"/>
                </a:cubicBezTo>
                <a:cubicBezTo>
                  <a:pt x="214" y="851"/>
                  <a:pt x="229" y="831"/>
                  <a:pt x="238" y="809"/>
                </a:cubicBezTo>
                <a:close/>
                <a:moveTo>
                  <a:pt x="73" y="820"/>
                </a:moveTo>
                <a:cubicBezTo>
                  <a:pt x="80" y="823"/>
                  <a:pt x="86" y="826"/>
                  <a:pt x="93" y="829"/>
                </a:cubicBezTo>
                <a:cubicBezTo>
                  <a:pt x="80" y="867"/>
                  <a:pt x="69" y="900"/>
                  <a:pt x="61" y="927"/>
                </a:cubicBezTo>
                <a:lnTo>
                  <a:pt x="39" y="920"/>
                </a:lnTo>
                <a:cubicBezTo>
                  <a:pt x="50" y="891"/>
                  <a:pt x="61" y="858"/>
                  <a:pt x="73" y="820"/>
                </a:cubicBezTo>
                <a:close/>
                <a:moveTo>
                  <a:pt x="48" y="748"/>
                </a:moveTo>
                <a:cubicBezTo>
                  <a:pt x="60" y="757"/>
                  <a:pt x="75" y="768"/>
                  <a:pt x="93" y="783"/>
                </a:cubicBezTo>
                <a:cubicBezTo>
                  <a:pt x="88" y="789"/>
                  <a:pt x="83" y="795"/>
                  <a:pt x="79" y="800"/>
                </a:cubicBezTo>
                <a:cubicBezTo>
                  <a:pt x="59" y="782"/>
                  <a:pt x="45" y="770"/>
                  <a:pt x="35" y="763"/>
                </a:cubicBezTo>
                <a:lnTo>
                  <a:pt x="48" y="748"/>
                </a:lnTo>
                <a:close/>
                <a:moveTo>
                  <a:pt x="58" y="683"/>
                </a:moveTo>
                <a:cubicBezTo>
                  <a:pt x="74" y="696"/>
                  <a:pt x="89" y="708"/>
                  <a:pt x="102" y="719"/>
                </a:cubicBezTo>
                <a:cubicBezTo>
                  <a:pt x="97" y="725"/>
                  <a:pt x="92" y="731"/>
                  <a:pt x="87" y="735"/>
                </a:cubicBezTo>
                <a:cubicBezTo>
                  <a:pt x="73" y="722"/>
                  <a:pt x="59" y="709"/>
                  <a:pt x="45" y="697"/>
                </a:cubicBezTo>
                <a:lnTo>
                  <a:pt x="58" y="683"/>
                </a:lnTo>
                <a:close/>
                <a:moveTo>
                  <a:pt x="367" y="928"/>
                </a:moveTo>
                <a:lnTo>
                  <a:pt x="347" y="928"/>
                </a:lnTo>
                <a:lnTo>
                  <a:pt x="347" y="797"/>
                </a:lnTo>
                <a:cubicBezTo>
                  <a:pt x="335" y="811"/>
                  <a:pt x="321" y="825"/>
                  <a:pt x="307" y="838"/>
                </a:cubicBezTo>
                <a:cubicBezTo>
                  <a:pt x="303" y="832"/>
                  <a:pt x="299" y="826"/>
                  <a:pt x="294" y="820"/>
                </a:cubicBezTo>
                <a:cubicBezTo>
                  <a:pt x="327" y="792"/>
                  <a:pt x="352" y="762"/>
                  <a:pt x="371" y="729"/>
                </a:cubicBezTo>
                <a:lnTo>
                  <a:pt x="301" y="729"/>
                </a:lnTo>
                <a:lnTo>
                  <a:pt x="301" y="710"/>
                </a:lnTo>
                <a:lnTo>
                  <a:pt x="380" y="710"/>
                </a:lnTo>
                <a:cubicBezTo>
                  <a:pt x="385" y="700"/>
                  <a:pt x="389" y="689"/>
                  <a:pt x="393" y="678"/>
                </a:cubicBezTo>
                <a:lnTo>
                  <a:pt x="414" y="682"/>
                </a:lnTo>
                <a:cubicBezTo>
                  <a:pt x="410" y="692"/>
                  <a:pt x="407" y="701"/>
                  <a:pt x="403" y="710"/>
                </a:cubicBezTo>
                <a:lnTo>
                  <a:pt x="546" y="710"/>
                </a:lnTo>
                <a:lnTo>
                  <a:pt x="546" y="729"/>
                </a:lnTo>
                <a:lnTo>
                  <a:pt x="394" y="729"/>
                </a:lnTo>
                <a:cubicBezTo>
                  <a:pt x="388" y="739"/>
                  <a:pt x="383" y="749"/>
                  <a:pt x="376" y="758"/>
                </a:cubicBezTo>
                <a:lnTo>
                  <a:pt x="515" y="758"/>
                </a:lnTo>
                <a:lnTo>
                  <a:pt x="515" y="894"/>
                </a:lnTo>
                <a:cubicBezTo>
                  <a:pt x="515" y="915"/>
                  <a:pt x="505" y="925"/>
                  <a:pt x="485" y="925"/>
                </a:cubicBezTo>
                <a:cubicBezTo>
                  <a:pt x="476" y="925"/>
                  <a:pt x="462" y="925"/>
                  <a:pt x="444" y="925"/>
                </a:cubicBezTo>
                <a:cubicBezTo>
                  <a:pt x="443" y="920"/>
                  <a:pt x="442" y="913"/>
                  <a:pt x="440" y="904"/>
                </a:cubicBezTo>
                <a:cubicBezTo>
                  <a:pt x="456" y="906"/>
                  <a:pt x="468" y="906"/>
                  <a:pt x="478" y="906"/>
                </a:cubicBezTo>
                <a:cubicBezTo>
                  <a:pt x="489" y="906"/>
                  <a:pt x="495" y="901"/>
                  <a:pt x="495" y="889"/>
                </a:cubicBezTo>
                <a:lnTo>
                  <a:pt x="495" y="871"/>
                </a:lnTo>
                <a:lnTo>
                  <a:pt x="367" y="871"/>
                </a:lnTo>
                <a:lnTo>
                  <a:pt x="367" y="928"/>
                </a:lnTo>
                <a:close/>
                <a:moveTo>
                  <a:pt x="367" y="854"/>
                </a:moveTo>
                <a:lnTo>
                  <a:pt x="495" y="854"/>
                </a:lnTo>
                <a:lnTo>
                  <a:pt x="495" y="823"/>
                </a:lnTo>
                <a:lnTo>
                  <a:pt x="367" y="823"/>
                </a:lnTo>
                <a:lnTo>
                  <a:pt x="367" y="854"/>
                </a:lnTo>
                <a:close/>
                <a:moveTo>
                  <a:pt x="495" y="776"/>
                </a:moveTo>
                <a:lnTo>
                  <a:pt x="367" y="776"/>
                </a:lnTo>
                <a:lnTo>
                  <a:pt x="367" y="806"/>
                </a:lnTo>
                <a:lnTo>
                  <a:pt x="495" y="806"/>
                </a:lnTo>
                <a:lnTo>
                  <a:pt x="495" y="776"/>
                </a:lnTo>
                <a:close/>
                <a:moveTo>
                  <a:pt x="681" y="895"/>
                </a:moveTo>
                <a:lnTo>
                  <a:pt x="577" y="895"/>
                </a:lnTo>
                <a:lnTo>
                  <a:pt x="577" y="699"/>
                </a:lnTo>
                <a:lnTo>
                  <a:pt x="602" y="699"/>
                </a:lnTo>
                <a:lnTo>
                  <a:pt x="602" y="873"/>
                </a:lnTo>
                <a:lnTo>
                  <a:pt x="681" y="873"/>
                </a:lnTo>
                <a:lnTo>
                  <a:pt x="681" y="895"/>
                </a:lnTo>
                <a:close/>
                <a:moveTo>
                  <a:pt x="688" y="799"/>
                </a:moveTo>
                <a:cubicBezTo>
                  <a:pt x="688" y="768"/>
                  <a:pt x="697" y="742"/>
                  <a:pt x="714" y="724"/>
                </a:cubicBezTo>
                <a:cubicBezTo>
                  <a:pt x="731" y="705"/>
                  <a:pt x="754" y="695"/>
                  <a:pt x="784" y="695"/>
                </a:cubicBezTo>
                <a:cubicBezTo>
                  <a:pt x="811" y="695"/>
                  <a:pt x="833" y="705"/>
                  <a:pt x="850" y="723"/>
                </a:cubicBezTo>
                <a:cubicBezTo>
                  <a:pt x="866" y="741"/>
                  <a:pt x="875" y="765"/>
                  <a:pt x="875" y="795"/>
                </a:cubicBezTo>
                <a:cubicBezTo>
                  <a:pt x="875" y="826"/>
                  <a:pt x="866" y="852"/>
                  <a:pt x="849" y="870"/>
                </a:cubicBezTo>
                <a:cubicBezTo>
                  <a:pt x="832" y="889"/>
                  <a:pt x="809" y="899"/>
                  <a:pt x="780" y="899"/>
                </a:cubicBezTo>
                <a:cubicBezTo>
                  <a:pt x="752" y="899"/>
                  <a:pt x="730" y="889"/>
                  <a:pt x="713" y="871"/>
                </a:cubicBezTo>
                <a:cubicBezTo>
                  <a:pt x="696" y="853"/>
                  <a:pt x="688" y="829"/>
                  <a:pt x="688" y="799"/>
                </a:cubicBezTo>
                <a:close/>
                <a:moveTo>
                  <a:pt x="715" y="797"/>
                </a:moveTo>
                <a:cubicBezTo>
                  <a:pt x="715" y="821"/>
                  <a:pt x="721" y="840"/>
                  <a:pt x="733" y="854"/>
                </a:cubicBezTo>
                <a:cubicBezTo>
                  <a:pt x="745" y="869"/>
                  <a:pt x="761" y="876"/>
                  <a:pt x="780" y="876"/>
                </a:cubicBezTo>
                <a:cubicBezTo>
                  <a:pt x="801" y="876"/>
                  <a:pt x="818" y="869"/>
                  <a:pt x="830" y="855"/>
                </a:cubicBezTo>
                <a:cubicBezTo>
                  <a:pt x="842" y="842"/>
                  <a:pt x="848" y="822"/>
                  <a:pt x="848" y="798"/>
                </a:cubicBezTo>
                <a:cubicBezTo>
                  <a:pt x="848" y="772"/>
                  <a:pt x="842" y="753"/>
                  <a:pt x="830" y="739"/>
                </a:cubicBezTo>
                <a:cubicBezTo>
                  <a:pt x="818" y="725"/>
                  <a:pt x="802" y="718"/>
                  <a:pt x="782" y="718"/>
                </a:cubicBezTo>
                <a:cubicBezTo>
                  <a:pt x="762" y="718"/>
                  <a:pt x="746" y="726"/>
                  <a:pt x="733" y="740"/>
                </a:cubicBezTo>
                <a:cubicBezTo>
                  <a:pt x="721" y="755"/>
                  <a:pt x="715" y="774"/>
                  <a:pt x="715" y="797"/>
                </a:cubicBezTo>
                <a:close/>
                <a:moveTo>
                  <a:pt x="1061" y="882"/>
                </a:moveTo>
                <a:cubicBezTo>
                  <a:pt x="1041" y="893"/>
                  <a:pt x="1019" y="899"/>
                  <a:pt x="995" y="899"/>
                </a:cubicBezTo>
                <a:cubicBezTo>
                  <a:pt x="966" y="899"/>
                  <a:pt x="943" y="890"/>
                  <a:pt x="926" y="872"/>
                </a:cubicBezTo>
                <a:cubicBezTo>
                  <a:pt x="909" y="854"/>
                  <a:pt x="900" y="830"/>
                  <a:pt x="900" y="800"/>
                </a:cubicBezTo>
                <a:cubicBezTo>
                  <a:pt x="900" y="769"/>
                  <a:pt x="909" y="744"/>
                  <a:pt x="929" y="725"/>
                </a:cubicBezTo>
                <a:cubicBezTo>
                  <a:pt x="948" y="705"/>
                  <a:pt x="972" y="695"/>
                  <a:pt x="1002" y="695"/>
                </a:cubicBezTo>
                <a:cubicBezTo>
                  <a:pt x="1024" y="695"/>
                  <a:pt x="1042" y="699"/>
                  <a:pt x="1056" y="706"/>
                </a:cubicBezTo>
                <a:lnTo>
                  <a:pt x="1056" y="733"/>
                </a:lnTo>
                <a:cubicBezTo>
                  <a:pt x="1041" y="723"/>
                  <a:pt x="1022" y="718"/>
                  <a:pt x="1000" y="718"/>
                </a:cubicBezTo>
                <a:cubicBezTo>
                  <a:pt x="979" y="718"/>
                  <a:pt x="961" y="725"/>
                  <a:pt x="947" y="740"/>
                </a:cubicBezTo>
                <a:cubicBezTo>
                  <a:pt x="933" y="755"/>
                  <a:pt x="926" y="774"/>
                  <a:pt x="926" y="798"/>
                </a:cubicBezTo>
                <a:cubicBezTo>
                  <a:pt x="926" y="823"/>
                  <a:pt x="933" y="842"/>
                  <a:pt x="946" y="855"/>
                </a:cubicBezTo>
                <a:cubicBezTo>
                  <a:pt x="958" y="869"/>
                  <a:pt x="976" y="876"/>
                  <a:pt x="997" y="876"/>
                </a:cubicBezTo>
                <a:cubicBezTo>
                  <a:pt x="1012" y="876"/>
                  <a:pt x="1025" y="873"/>
                  <a:pt x="1036" y="867"/>
                </a:cubicBezTo>
                <a:lnTo>
                  <a:pt x="1036" y="814"/>
                </a:lnTo>
                <a:lnTo>
                  <a:pt x="993" y="814"/>
                </a:lnTo>
                <a:lnTo>
                  <a:pt x="993" y="792"/>
                </a:lnTo>
                <a:lnTo>
                  <a:pt x="1061" y="792"/>
                </a:lnTo>
                <a:lnTo>
                  <a:pt x="1061" y="882"/>
                </a:lnTo>
                <a:close/>
                <a:moveTo>
                  <a:pt x="1093" y="799"/>
                </a:moveTo>
                <a:cubicBezTo>
                  <a:pt x="1093" y="768"/>
                  <a:pt x="1102" y="742"/>
                  <a:pt x="1119" y="724"/>
                </a:cubicBezTo>
                <a:cubicBezTo>
                  <a:pt x="1136" y="705"/>
                  <a:pt x="1159" y="695"/>
                  <a:pt x="1189" y="695"/>
                </a:cubicBezTo>
                <a:cubicBezTo>
                  <a:pt x="1216" y="695"/>
                  <a:pt x="1238" y="705"/>
                  <a:pt x="1255" y="723"/>
                </a:cubicBezTo>
                <a:cubicBezTo>
                  <a:pt x="1271" y="741"/>
                  <a:pt x="1280" y="765"/>
                  <a:pt x="1280" y="795"/>
                </a:cubicBezTo>
                <a:cubicBezTo>
                  <a:pt x="1280" y="826"/>
                  <a:pt x="1271" y="852"/>
                  <a:pt x="1254" y="870"/>
                </a:cubicBezTo>
                <a:cubicBezTo>
                  <a:pt x="1237" y="889"/>
                  <a:pt x="1214" y="899"/>
                  <a:pt x="1185" y="899"/>
                </a:cubicBezTo>
                <a:cubicBezTo>
                  <a:pt x="1158" y="899"/>
                  <a:pt x="1135" y="889"/>
                  <a:pt x="1118" y="871"/>
                </a:cubicBezTo>
                <a:cubicBezTo>
                  <a:pt x="1101" y="853"/>
                  <a:pt x="1093" y="829"/>
                  <a:pt x="1093" y="799"/>
                </a:cubicBezTo>
                <a:close/>
                <a:moveTo>
                  <a:pt x="1120" y="797"/>
                </a:moveTo>
                <a:cubicBezTo>
                  <a:pt x="1120" y="821"/>
                  <a:pt x="1126" y="840"/>
                  <a:pt x="1138" y="854"/>
                </a:cubicBezTo>
                <a:cubicBezTo>
                  <a:pt x="1150" y="869"/>
                  <a:pt x="1166" y="876"/>
                  <a:pt x="1185" y="876"/>
                </a:cubicBezTo>
                <a:cubicBezTo>
                  <a:pt x="1206" y="876"/>
                  <a:pt x="1223" y="869"/>
                  <a:pt x="1235" y="855"/>
                </a:cubicBezTo>
                <a:cubicBezTo>
                  <a:pt x="1247" y="842"/>
                  <a:pt x="1253" y="822"/>
                  <a:pt x="1253" y="798"/>
                </a:cubicBezTo>
                <a:cubicBezTo>
                  <a:pt x="1253" y="772"/>
                  <a:pt x="1247" y="753"/>
                  <a:pt x="1235" y="739"/>
                </a:cubicBezTo>
                <a:cubicBezTo>
                  <a:pt x="1224" y="725"/>
                  <a:pt x="1208" y="718"/>
                  <a:pt x="1187" y="718"/>
                </a:cubicBezTo>
                <a:cubicBezTo>
                  <a:pt x="1167" y="718"/>
                  <a:pt x="1151" y="726"/>
                  <a:pt x="1138" y="740"/>
                </a:cubicBezTo>
                <a:cubicBezTo>
                  <a:pt x="1126" y="755"/>
                  <a:pt x="1120" y="774"/>
                  <a:pt x="1120" y="797"/>
                </a:cubicBezTo>
                <a:close/>
                <a:moveTo>
                  <a:pt x="1325" y="757"/>
                </a:moveTo>
                <a:lnTo>
                  <a:pt x="1437" y="757"/>
                </a:lnTo>
                <a:lnTo>
                  <a:pt x="1437" y="857"/>
                </a:lnTo>
                <a:lnTo>
                  <a:pt x="1345" y="857"/>
                </a:lnTo>
                <a:lnTo>
                  <a:pt x="1345" y="875"/>
                </a:lnTo>
                <a:lnTo>
                  <a:pt x="1325" y="875"/>
                </a:lnTo>
                <a:lnTo>
                  <a:pt x="1325" y="757"/>
                </a:lnTo>
                <a:close/>
                <a:moveTo>
                  <a:pt x="1297" y="700"/>
                </a:moveTo>
                <a:lnTo>
                  <a:pt x="1548" y="700"/>
                </a:lnTo>
                <a:lnTo>
                  <a:pt x="1548" y="719"/>
                </a:lnTo>
                <a:lnTo>
                  <a:pt x="1506" y="719"/>
                </a:lnTo>
                <a:lnTo>
                  <a:pt x="1506" y="891"/>
                </a:lnTo>
                <a:cubicBezTo>
                  <a:pt x="1506" y="914"/>
                  <a:pt x="1495" y="925"/>
                  <a:pt x="1472" y="926"/>
                </a:cubicBezTo>
                <a:cubicBezTo>
                  <a:pt x="1456" y="926"/>
                  <a:pt x="1441" y="925"/>
                  <a:pt x="1426" y="925"/>
                </a:cubicBezTo>
                <a:cubicBezTo>
                  <a:pt x="1425" y="918"/>
                  <a:pt x="1424" y="910"/>
                  <a:pt x="1422" y="902"/>
                </a:cubicBezTo>
                <a:cubicBezTo>
                  <a:pt x="1441" y="904"/>
                  <a:pt x="1455" y="904"/>
                  <a:pt x="1465" y="904"/>
                </a:cubicBezTo>
                <a:cubicBezTo>
                  <a:pt x="1478" y="904"/>
                  <a:pt x="1484" y="897"/>
                  <a:pt x="1484" y="884"/>
                </a:cubicBezTo>
                <a:lnTo>
                  <a:pt x="1484" y="719"/>
                </a:lnTo>
                <a:lnTo>
                  <a:pt x="1297" y="719"/>
                </a:lnTo>
                <a:lnTo>
                  <a:pt x="1297" y="700"/>
                </a:lnTo>
                <a:close/>
                <a:moveTo>
                  <a:pt x="1417" y="775"/>
                </a:moveTo>
                <a:lnTo>
                  <a:pt x="1345" y="775"/>
                </a:lnTo>
                <a:lnTo>
                  <a:pt x="1345" y="839"/>
                </a:lnTo>
                <a:lnTo>
                  <a:pt x="1417" y="839"/>
                </a:lnTo>
                <a:lnTo>
                  <a:pt x="1417" y="775"/>
                </a:lnTo>
                <a:close/>
                <a:moveTo>
                  <a:pt x="1655" y="690"/>
                </a:moveTo>
                <a:lnTo>
                  <a:pt x="1713" y="690"/>
                </a:lnTo>
                <a:lnTo>
                  <a:pt x="1713" y="788"/>
                </a:lnTo>
                <a:lnTo>
                  <a:pt x="1732" y="788"/>
                </a:lnTo>
                <a:lnTo>
                  <a:pt x="1732" y="804"/>
                </a:lnTo>
                <a:lnTo>
                  <a:pt x="1713" y="804"/>
                </a:lnTo>
                <a:lnTo>
                  <a:pt x="1713" y="901"/>
                </a:lnTo>
                <a:cubicBezTo>
                  <a:pt x="1713" y="917"/>
                  <a:pt x="1706" y="925"/>
                  <a:pt x="1692" y="925"/>
                </a:cubicBezTo>
                <a:cubicBezTo>
                  <a:pt x="1686" y="925"/>
                  <a:pt x="1679" y="925"/>
                  <a:pt x="1671" y="924"/>
                </a:cubicBezTo>
                <a:cubicBezTo>
                  <a:pt x="1670" y="918"/>
                  <a:pt x="1669" y="912"/>
                  <a:pt x="1668" y="907"/>
                </a:cubicBezTo>
                <a:cubicBezTo>
                  <a:pt x="1675" y="908"/>
                  <a:pt x="1681" y="908"/>
                  <a:pt x="1687" y="909"/>
                </a:cubicBezTo>
                <a:cubicBezTo>
                  <a:pt x="1694" y="909"/>
                  <a:pt x="1697" y="905"/>
                  <a:pt x="1697" y="897"/>
                </a:cubicBezTo>
                <a:lnTo>
                  <a:pt x="1697" y="804"/>
                </a:lnTo>
                <a:lnTo>
                  <a:pt x="1671" y="804"/>
                </a:lnTo>
                <a:lnTo>
                  <a:pt x="1671" y="830"/>
                </a:lnTo>
                <a:cubicBezTo>
                  <a:pt x="1671" y="872"/>
                  <a:pt x="1664" y="905"/>
                  <a:pt x="1648" y="929"/>
                </a:cubicBezTo>
                <a:cubicBezTo>
                  <a:pt x="1643" y="923"/>
                  <a:pt x="1639" y="919"/>
                  <a:pt x="1635" y="915"/>
                </a:cubicBezTo>
                <a:cubicBezTo>
                  <a:pt x="1648" y="895"/>
                  <a:pt x="1655" y="867"/>
                  <a:pt x="1655" y="830"/>
                </a:cubicBezTo>
                <a:lnTo>
                  <a:pt x="1655" y="804"/>
                </a:lnTo>
                <a:lnTo>
                  <a:pt x="1634" y="804"/>
                </a:lnTo>
                <a:lnTo>
                  <a:pt x="1634" y="894"/>
                </a:lnTo>
                <a:cubicBezTo>
                  <a:pt x="1634" y="910"/>
                  <a:pt x="1627" y="919"/>
                  <a:pt x="1613" y="919"/>
                </a:cubicBezTo>
                <a:cubicBezTo>
                  <a:pt x="1607" y="919"/>
                  <a:pt x="1601" y="918"/>
                  <a:pt x="1594" y="918"/>
                </a:cubicBezTo>
                <a:cubicBezTo>
                  <a:pt x="1593" y="912"/>
                  <a:pt x="1592" y="906"/>
                  <a:pt x="1591" y="900"/>
                </a:cubicBezTo>
                <a:cubicBezTo>
                  <a:pt x="1598" y="902"/>
                  <a:pt x="1604" y="902"/>
                  <a:pt x="1608" y="902"/>
                </a:cubicBezTo>
                <a:cubicBezTo>
                  <a:pt x="1614" y="902"/>
                  <a:pt x="1617" y="899"/>
                  <a:pt x="1617" y="891"/>
                </a:cubicBezTo>
                <a:lnTo>
                  <a:pt x="1617" y="804"/>
                </a:lnTo>
                <a:lnTo>
                  <a:pt x="1592" y="804"/>
                </a:lnTo>
                <a:lnTo>
                  <a:pt x="1592" y="833"/>
                </a:lnTo>
                <a:cubicBezTo>
                  <a:pt x="1592" y="872"/>
                  <a:pt x="1584" y="904"/>
                  <a:pt x="1568" y="929"/>
                </a:cubicBezTo>
                <a:cubicBezTo>
                  <a:pt x="1563" y="923"/>
                  <a:pt x="1559" y="918"/>
                  <a:pt x="1555" y="915"/>
                </a:cubicBezTo>
                <a:cubicBezTo>
                  <a:pt x="1569" y="893"/>
                  <a:pt x="1576" y="865"/>
                  <a:pt x="1576" y="829"/>
                </a:cubicBezTo>
                <a:lnTo>
                  <a:pt x="1576" y="804"/>
                </a:lnTo>
                <a:lnTo>
                  <a:pt x="1555" y="804"/>
                </a:lnTo>
                <a:lnTo>
                  <a:pt x="1555" y="788"/>
                </a:lnTo>
                <a:lnTo>
                  <a:pt x="1576" y="788"/>
                </a:lnTo>
                <a:lnTo>
                  <a:pt x="1576" y="691"/>
                </a:lnTo>
                <a:lnTo>
                  <a:pt x="1634" y="691"/>
                </a:lnTo>
                <a:lnTo>
                  <a:pt x="1634" y="788"/>
                </a:lnTo>
                <a:lnTo>
                  <a:pt x="1655" y="788"/>
                </a:lnTo>
                <a:lnTo>
                  <a:pt x="1655" y="690"/>
                </a:lnTo>
                <a:close/>
                <a:moveTo>
                  <a:pt x="1776" y="680"/>
                </a:moveTo>
                <a:lnTo>
                  <a:pt x="1795" y="680"/>
                </a:lnTo>
                <a:lnTo>
                  <a:pt x="1795" y="898"/>
                </a:lnTo>
                <a:cubicBezTo>
                  <a:pt x="1795" y="916"/>
                  <a:pt x="1787" y="925"/>
                  <a:pt x="1771" y="925"/>
                </a:cubicBezTo>
                <a:cubicBezTo>
                  <a:pt x="1761" y="925"/>
                  <a:pt x="1750" y="925"/>
                  <a:pt x="1737" y="925"/>
                </a:cubicBezTo>
                <a:cubicBezTo>
                  <a:pt x="1736" y="918"/>
                  <a:pt x="1735" y="911"/>
                  <a:pt x="1733" y="903"/>
                </a:cubicBezTo>
                <a:cubicBezTo>
                  <a:pt x="1746" y="905"/>
                  <a:pt x="1755" y="905"/>
                  <a:pt x="1763" y="905"/>
                </a:cubicBezTo>
                <a:cubicBezTo>
                  <a:pt x="1772" y="906"/>
                  <a:pt x="1776" y="901"/>
                  <a:pt x="1776" y="892"/>
                </a:cubicBezTo>
                <a:lnTo>
                  <a:pt x="1776" y="680"/>
                </a:lnTo>
                <a:close/>
                <a:moveTo>
                  <a:pt x="1755" y="869"/>
                </a:moveTo>
                <a:lnTo>
                  <a:pt x="1737" y="869"/>
                </a:lnTo>
                <a:lnTo>
                  <a:pt x="1737" y="699"/>
                </a:lnTo>
                <a:lnTo>
                  <a:pt x="1755" y="699"/>
                </a:lnTo>
                <a:lnTo>
                  <a:pt x="1755" y="869"/>
                </a:lnTo>
                <a:close/>
                <a:moveTo>
                  <a:pt x="1697" y="706"/>
                </a:moveTo>
                <a:lnTo>
                  <a:pt x="1671" y="706"/>
                </a:lnTo>
                <a:lnTo>
                  <a:pt x="1671" y="788"/>
                </a:lnTo>
                <a:lnTo>
                  <a:pt x="1697" y="788"/>
                </a:lnTo>
                <a:lnTo>
                  <a:pt x="1697" y="706"/>
                </a:lnTo>
                <a:close/>
                <a:moveTo>
                  <a:pt x="1617" y="707"/>
                </a:moveTo>
                <a:lnTo>
                  <a:pt x="1592" y="707"/>
                </a:lnTo>
                <a:lnTo>
                  <a:pt x="1592" y="788"/>
                </a:lnTo>
                <a:lnTo>
                  <a:pt x="1617" y="788"/>
                </a:lnTo>
                <a:lnTo>
                  <a:pt x="1617" y="707"/>
                </a:lnTo>
                <a:close/>
                <a:moveTo>
                  <a:pt x="1907" y="816"/>
                </a:moveTo>
                <a:lnTo>
                  <a:pt x="1970" y="816"/>
                </a:lnTo>
                <a:lnTo>
                  <a:pt x="1970" y="784"/>
                </a:lnTo>
                <a:lnTo>
                  <a:pt x="1923" y="784"/>
                </a:lnTo>
                <a:lnTo>
                  <a:pt x="1923" y="772"/>
                </a:lnTo>
                <a:cubicBezTo>
                  <a:pt x="1917" y="777"/>
                  <a:pt x="1911" y="782"/>
                  <a:pt x="1904" y="787"/>
                </a:cubicBezTo>
                <a:cubicBezTo>
                  <a:pt x="1901" y="781"/>
                  <a:pt x="1897" y="776"/>
                  <a:pt x="1892" y="770"/>
                </a:cubicBezTo>
                <a:cubicBezTo>
                  <a:pt x="1928" y="746"/>
                  <a:pt x="1954" y="717"/>
                  <a:pt x="1973" y="684"/>
                </a:cubicBezTo>
                <a:lnTo>
                  <a:pt x="1993" y="684"/>
                </a:lnTo>
                <a:lnTo>
                  <a:pt x="1990" y="692"/>
                </a:lnTo>
                <a:cubicBezTo>
                  <a:pt x="2008" y="722"/>
                  <a:pt x="2035" y="746"/>
                  <a:pt x="2071" y="763"/>
                </a:cubicBezTo>
                <a:cubicBezTo>
                  <a:pt x="2066" y="771"/>
                  <a:pt x="2063" y="778"/>
                  <a:pt x="2060" y="783"/>
                </a:cubicBezTo>
                <a:cubicBezTo>
                  <a:pt x="2025" y="763"/>
                  <a:pt x="1999" y="739"/>
                  <a:pt x="1980" y="709"/>
                </a:cubicBezTo>
                <a:cubicBezTo>
                  <a:pt x="1965" y="731"/>
                  <a:pt x="1948" y="750"/>
                  <a:pt x="1929" y="767"/>
                </a:cubicBezTo>
                <a:lnTo>
                  <a:pt x="2033" y="767"/>
                </a:lnTo>
                <a:lnTo>
                  <a:pt x="2033" y="784"/>
                </a:lnTo>
                <a:lnTo>
                  <a:pt x="1990" y="784"/>
                </a:lnTo>
                <a:lnTo>
                  <a:pt x="1990" y="816"/>
                </a:lnTo>
                <a:lnTo>
                  <a:pt x="2058" y="816"/>
                </a:lnTo>
                <a:lnTo>
                  <a:pt x="2058" y="834"/>
                </a:lnTo>
                <a:lnTo>
                  <a:pt x="1990" y="834"/>
                </a:lnTo>
                <a:lnTo>
                  <a:pt x="1990" y="897"/>
                </a:lnTo>
                <a:cubicBezTo>
                  <a:pt x="1990" y="917"/>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0" y="902"/>
                  <a:pt x="1970" y="893"/>
                </a:cubicBezTo>
                <a:lnTo>
                  <a:pt x="1970" y="834"/>
                </a:lnTo>
                <a:lnTo>
                  <a:pt x="1907" y="834"/>
                </a:lnTo>
                <a:lnTo>
                  <a:pt x="1907" y="816"/>
                </a:lnTo>
                <a:close/>
                <a:moveTo>
                  <a:pt x="1900" y="823"/>
                </a:moveTo>
                <a:cubicBezTo>
                  <a:pt x="1905" y="855"/>
                  <a:pt x="1898" y="873"/>
                  <a:pt x="1877" y="877"/>
                </a:cubicBezTo>
                <a:cubicBezTo>
                  <a:pt x="1871" y="878"/>
                  <a:pt x="1863" y="878"/>
                  <a:pt x="1853" y="877"/>
                </a:cubicBezTo>
                <a:cubicBezTo>
                  <a:pt x="1851" y="870"/>
                  <a:pt x="1849" y="863"/>
                  <a:pt x="1847" y="856"/>
                </a:cubicBezTo>
                <a:cubicBezTo>
                  <a:pt x="1855" y="858"/>
                  <a:pt x="1863" y="858"/>
                  <a:pt x="1870" y="858"/>
                </a:cubicBezTo>
                <a:cubicBezTo>
                  <a:pt x="1881" y="856"/>
                  <a:pt x="1885" y="845"/>
                  <a:pt x="1881" y="823"/>
                </a:cubicBezTo>
                <a:cubicBezTo>
                  <a:pt x="1879" y="811"/>
                  <a:pt x="1872" y="797"/>
                  <a:pt x="1859" y="780"/>
                </a:cubicBezTo>
                <a:cubicBezTo>
                  <a:pt x="1865" y="759"/>
                  <a:pt x="1872" y="735"/>
                  <a:pt x="1879" y="710"/>
                </a:cubicBezTo>
                <a:lnTo>
                  <a:pt x="1847" y="710"/>
                </a:lnTo>
                <a:lnTo>
                  <a:pt x="1847" y="930"/>
                </a:lnTo>
                <a:lnTo>
                  <a:pt x="1828" y="930"/>
                </a:lnTo>
                <a:lnTo>
                  <a:pt x="1828" y="693"/>
                </a:lnTo>
                <a:lnTo>
                  <a:pt x="1900" y="693"/>
                </a:lnTo>
                <a:lnTo>
                  <a:pt x="1900" y="710"/>
                </a:lnTo>
                <a:cubicBezTo>
                  <a:pt x="1892" y="736"/>
                  <a:pt x="1884" y="758"/>
                  <a:pt x="1878" y="777"/>
                </a:cubicBezTo>
                <a:cubicBezTo>
                  <a:pt x="1891" y="795"/>
                  <a:pt x="1899" y="810"/>
                  <a:pt x="1900" y="823"/>
                </a:cubicBezTo>
                <a:close/>
                <a:moveTo>
                  <a:pt x="2005" y="861"/>
                </a:moveTo>
                <a:lnTo>
                  <a:pt x="2019" y="848"/>
                </a:lnTo>
                <a:cubicBezTo>
                  <a:pt x="2035" y="863"/>
                  <a:pt x="2050" y="879"/>
                  <a:pt x="2066" y="897"/>
                </a:cubicBezTo>
                <a:lnTo>
                  <a:pt x="2051" y="911"/>
                </a:lnTo>
                <a:cubicBezTo>
                  <a:pt x="2033" y="891"/>
                  <a:pt x="2018" y="874"/>
                  <a:pt x="2005" y="861"/>
                </a:cubicBezTo>
                <a:close/>
                <a:moveTo>
                  <a:pt x="1928" y="846"/>
                </a:moveTo>
                <a:lnTo>
                  <a:pt x="1945" y="855"/>
                </a:lnTo>
                <a:cubicBezTo>
                  <a:pt x="1933" y="877"/>
                  <a:pt x="1920" y="898"/>
                  <a:pt x="1906" y="916"/>
                </a:cubicBezTo>
                <a:cubicBezTo>
                  <a:pt x="1902" y="913"/>
                  <a:pt x="1896" y="909"/>
                  <a:pt x="1890" y="904"/>
                </a:cubicBezTo>
                <a:cubicBezTo>
                  <a:pt x="1904" y="888"/>
                  <a:pt x="1917" y="869"/>
                  <a:pt x="1928" y="846"/>
                </a:cubicBezTo>
                <a:close/>
                <a:moveTo>
                  <a:pt x="164" y="10"/>
                </a:moveTo>
                <a:lnTo>
                  <a:pt x="164" y="517"/>
                </a:lnTo>
                <a:lnTo>
                  <a:pt x="395" y="517"/>
                </a:lnTo>
                <a:lnTo>
                  <a:pt x="395" y="574"/>
                </a:lnTo>
                <a:lnTo>
                  <a:pt x="0" y="574"/>
                </a:lnTo>
                <a:lnTo>
                  <a:pt x="0" y="10"/>
                </a:lnTo>
                <a:lnTo>
                  <a:pt x="164" y="10"/>
                </a:lnTo>
                <a:close/>
                <a:moveTo>
                  <a:pt x="711" y="0"/>
                </a:moveTo>
                <a:cubicBezTo>
                  <a:pt x="875" y="0"/>
                  <a:pt x="957" y="97"/>
                  <a:pt x="957" y="292"/>
                </a:cubicBezTo>
                <a:cubicBezTo>
                  <a:pt x="957" y="486"/>
                  <a:pt x="874" y="583"/>
                  <a:pt x="707" y="583"/>
                </a:cubicBezTo>
                <a:cubicBezTo>
                  <a:pt x="539" y="583"/>
                  <a:pt x="456" y="484"/>
                  <a:pt x="456" y="285"/>
                </a:cubicBezTo>
                <a:cubicBezTo>
                  <a:pt x="456" y="95"/>
                  <a:pt x="541" y="0"/>
                  <a:pt x="711" y="0"/>
                </a:cubicBezTo>
                <a:close/>
                <a:moveTo>
                  <a:pt x="707" y="45"/>
                </a:moveTo>
                <a:cubicBezTo>
                  <a:pt x="676" y="45"/>
                  <a:pt x="655" y="62"/>
                  <a:pt x="644" y="96"/>
                </a:cubicBezTo>
                <a:cubicBezTo>
                  <a:pt x="633" y="130"/>
                  <a:pt x="628" y="195"/>
                  <a:pt x="628" y="292"/>
                </a:cubicBezTo>
                <a:cubicBezTo>
                  <a:pt x="628" y="388"/>
                  <a:pt x="633" y="453"/>
                  <a:pt x="644" y="487"/>
                </a:cubicBezTo>
                <a:cubicBezTo>
                  <a:pt x="655" y="521"/>
                  <a:pt x="676" y="538"/>
                  <a:pt x="707" y="538"/>
                </a:cubicBezTo>
                <a:cubicBezTo>
                  <a:pt x="737" y="538"/>
                  <a:pt x="758" y="521"/>
                  <a:pt x="769" y="487"/>
                </a:cubicBezTo>
                <a:cubicBezTo>
                  <a:pt x="780" y="453"/>
                  <a:pt x="785" y="388"/>
                  <a:pt x="785" y="292"/>
                </a:cubicBezTo>
                <a:cubicBezTo>
                  <a:pt x="785" y="196"/>
                  <a:pt x="780" y="131"/>
                  <a:pt x="769" y="96"/>
                </a:cubicBezTo>
                <a:cubicBezTo>
                  <a:pt x="758" y="62"/>
                  <a:pt x="737" y="45"/>
                  <a:pt x="707" y="45"/>
                </a:cubicBezTo>
                <a:close/>
                <a:moveTo>
                  <a:pt x="1300" y="269"/>
                </a:moveTo>
                <a:lnTo>
                  <a:pt x="1532" y="269"/>
                </a:lnTo>
                <a:lnTo>
                  <a:pt x="1532" y="574"/>
                </a:lnTo>
                <a:lnTo>
                  <a:pt x="1480" y="574"/>
                </a:lnTo>
                <a:lnTo>
                  <a:pt x="1463" y="535"/>
                </a:lnTo>
                <a:cubicBezTo>
                  <a:pt x="1417" y="567"/>
                  <a:pt x="1369" y="583"/>
                  <a:pt x="1319" y="583"/>
                </a:cubicBezTo>
                <a:cubicBezTo>
                  <a:pt x="1235" y="583"/>
                  <a:pt x="1170" y="558"/>
                  <a:pt x="1124" y="508"/>
                </a:cubicBezTo>
                <a:cubicBezTo>
                  <a:pt x="1078" y="458"/>
                  <a:pt x="1055" y="388"/>
                  <a:pt x="1055" y="297"/>
                </a:cubicBezTo>
                <a:cubicBezTo>
                  <a:pt x="1055" y="209"/>
                  <a:pt x="1080" y="137"/>
                  <a:pt x="1128" y="83"/>
                </a:cubicBezTo>
                <a:cubicBezTo>
                  <a:pt x="1177" y="28"/>
                  <a:pt x="1241" y="1"/>
                  <a:pt x="1320" y="1"/>
                </a:cubicBezTo>
                <a:cubicBezTo>
                  <a:pt x="1424" y="1"/>
                  <a:pt x="1488" y="54"/>
                  <a:pt x="1510" y="160"/>
                </a:cubicBezTo>
                <a:lnTo>
                  <a:pt x="1433" y="195"/>
                </a:lnTo>
                <a:lnTo>
                  <a:pt x="1433" y="182"/>
                </a:lnTo>
                <a:lnTo>
                  <a:pt x="1432" y="151"/>
                </a:lnTo>
                <a:cubicBezTo>
                  <a:pt x="1427" y="85"/>
                  <a:pt x="1396" y="52"/>
                  <a:pt x="1340" y="52"/>
                </a:cubicBezTo>
                <a:cubicBezTo>
                  <a:pt x="1299" y="52"/>
                  <a:pt x="1271" y="69"/>
                  <a:pt x="1255" y="104"/>
                </a:cubicBezTo>
                <a:cubicBezTo>
                  <a:pt x="1240" y="140"/>
                  <a:pt x="1233" y="205"/>
                  <a:pt x="1233" y="301"/>
                </a:cubicBezTo>
                <a:cubicBezTo>
                  <a:pt x="1233" y="391"/>
                  <a:pt x="1239" y="452"/>
                  <a:pt x="1251" y="484"/>
                </a:cubicBezTo>
                <a:cubicBezTo>
                  <a:pt x="1263" y="516"/>
                  <a:pt x="1287" y="532"/>
                  <a:pt x="1321" y="532"/>
                </a:cubicBezTo>
                <a:cubicBezTo>
                  <a:pt x="1362" y="532"/>
                  <a:pt x="1382" y="510"/>
                  <a:pt x="1382" y="465"/>
                </a:cubicBezTo>
                <a:lnTo>
                  <a:pt x="1382" y="326"/>
                </a:lnTo>
                <a:lnTo>
                  <a:pt x="1300" y="326"/>
                </a:lnTo>
                <a:lnTo>
                  <a:pt x="1300" y="269"/>
                </a:lnTo>
                <a:close/>
                <a:moveTo>
                  <a:pt x="1894" y="0"/>
                </a:moveTo>
                <a:cubicBezTo>
                  <a:pt x="2058" y="0"/>
                  <a:pt x="2140" y="97"/>
                  <a:pt x="2140" y="292"/>
                </a:cubicBezTo>
                <a:cubicBezTo>
                  <a:pt x="2140" y="486"/>
                  <a:pt x="2056" y="583"/>
                  <a:pt x="1889" y="583"/>
                </a:cubicBezTo>
                <a:cubicBezTo>
                  <a:pt x="1722" y="583"/>
                  <a:pt x="1639" y="484"/>
                  <a:pt x="1639" y="285"/>
                </a:cubicBezTo>
                <a:cubicBezTo>
                  <a:pt x="1639" y="95"/>
                  <a:pt x="1724" y="0"/>
                  <a:pt x="1894" y="0"/>
                </a:cubicBezTo>
                <a:close/>
                <a:moveTo>
                  <a:pt x="1889" y="45"/>
                </a:moveTo>
                <a:cubicBezTo>
                  <a:pt x="1859" y="45"/>
                  <a:pt x="1838" y="62"/>
                  <a:pt x="1827" y="96"/>
                </a:cubicBezTo>
                <a:cubicBezTo>
                  <a:pt x="1816" y="130"/>
                  <a:pt x="1811" y="195"/>
                  <a:pt x="1811" y="292"/>
                </a:cubicBezTo>
                <a:cubicBezTo>
                  <a:pt x="1811" y="388"/>
                  <a:pt x="1816" y="453"/>
                  <a:pt x="1827" y="487"/>
                </a:cubicBezTo>
                <a:cubicBezTo>
                  <a:pt x="1838" y="521"/>
                  <a:pt x="1859" y="538"/>
                  <a:pt x="1889" y="538"/>
                </a:cubicBezTo>
                <a:cubicBezTo>
                  <a:pt x="1920" y="538"/>
                  <a:pt x="1941" y="521"/>
                  <a:pt x="1952" y="487"/>
                </a:cubicBezTo>
                <a:cubicBezTo>
                  <a:pt x="1963" y="453"/>
                  <a:pt x="1968" y="388"/>
                  <a:pt x="1968" y="292"/>
                </a:cubicBezTo>
                <a:cubicBezTo>
                  <a:pt x="1968" y="196"/>
                  <a:pt x="1963" y="131"/>
                  <a:pt x="1952" y="96"/>
                </a:cubicBezTo>
                <a:cubicBezTo>
                  <a:pt x="1941" y="62"/>
                  <a:pt x="1920" y="45"/>
                  <a:pt x="1889" y="45"/>
                </a:cubicBezTo>
                <a:close/>
              </a:path>
            </a:pathLst>
          </a:custGeom>
          <a:solidFill>
            <a:srgbClr val="FFFFFF">
              <a:alpha val="100000"/>
            </a:srgbClr>
          </a:solidFill>
          <a:ln w="9525">
            <a:noFill/>
          </a:ln>
        </p:spPr>
        <p:txBody>
          <a:bodyPr/>
          <a:lstStyle/>
          <a:p>
            <a:endParaRPr lang="zh-CN" altLang="en-US"/>
          </a:p>
        </p:txBody>
      </p:sp>
      <p:sp>
        <p:nvSpPr>
          <p:cNvPr id="26" name="Rectangle 3"/>
          <p:cNvSpPr txBox="1"/>
          <p:nvPr/>
        </p:nvSpPr>
        <p:spPr>
          <a:xfrm>
            <a:off x="903288" y="4476750"/>
            <a:ext cx="10390187" cy="938213"/>
          </a:xfrm>
          <a:prstGeom prst="rect">
            <a:avLst/>
          </a:prstGeom>
          <a:noFill/>
          <a:ln w="9525">
            <a:noFill/>
          </a:ln>
        </p:spPr>
        <p:txBody>
          <a:bodyPr anchor="ct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6000" b="1" dirty="0">
                <a:solidFill>
                  <a:srgbClr val="0B4755"/>
                </a:solidFill>
                <a:latin typeface="微软雅黑" panose="020B0503020204020204" pitchFamily="34" charset="-122"/>
              </a:rPr>
              <a:t>课程完毕  感谢聆听</a:t>
            </a:r>
          </a:p>
        </p:txBody>
      </p:sp>
      <p:sp>
        <p:nvSpPr>
          <p:cNvPr id="28" name="TextBox 27"/>
          <p:cNvSpPr txBox="1"/>
          <p:nvPr/>
        </p:nvSpPr>
        <p:spPr>
          <a:xfrm>
            <a:off x="1493838" y="5480050"/>
            <a:ext cx="4676775" cy="46166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2400" dirty="0">
                <a:solidFill>
                  <a:srgbClr val="484849"/>
                </a:solidFill>
                <a:latin typeface="微软雅黑" panose="020B0503020204020204" pitchFamily="34" charset="-122"/>
              </a:rPr>
              <a:t>主课老师</a:t>
            </a:r>
            <a:r>
              <a:rPr lang="zh-CN" altLang="en-US" sz="2400" dirty="0" smtClean="0">
                <a:solidFill>
                  <a:srgbClr val="484849"/>
                </a:solidFill>
                <a:latin typeface="微软雅黑" panose="020B0503020204020204" pitchFamily="34" charset="-122"/>
              </a:rPr>
              <a:t>：</a:t>
            </a:r>
            <a:endParaRPr lang="en-US" altLang="zh-CN" sz="2400" dirty="0">
              <a:solidFill>
                <a:srgbClr val="484849"/>
              </a:solidFill>
              <a:latin typeface="微软雅黑" panose="020B0503020204020204" pitchFamily="34" charset="-122"/>
            </a:endParaRPr>
          </a:p>
        </p:txBody>
      </p:sp>
      <p:sp>
        <p:nvSpPr>
          <p:cNvPr id="29" name="Freeform 12"/>
          <p:cNvSpPr>
            <a:spLocks noEditPoints="1"/>
          </p:cNvSpPr>
          <p:nvPr/>
        </p:nvSpPr>
        <p:spPr>
          <a:xfrm>
            <a:off x="1047750" y="5480050"/>
            <a:ext cx="447675" cy="469900"/>
          </a:xfrm>
          <a:custGeom>
            <a:avLst/>
            <a:gdLst/>
            <a:ahLst/>
            <a:cxnLst>
              <a:cxn ang="0">
                <a:pos x="319128831" y="175800215"/>
              </a:cxn>
              <a:cxn ang="0">
                <a:pos x="0" y="175800215"/>
              </a:cxn>
              <a:cxn ang="0">
                <a:pos x="205807888" y="82861777"/>
              </a:cxn>
              <a:cxn ang="0">
                <a:pos x="116370550" y="82861777"/>
              </a:cxn>
              <a:cxn ang="0">
                <a:pos x="205807888" y="136049518"/>
              </a:cxn>
              <a:cxn ang="0">
                <a:pos x="181923572" y="61026392"/>
              </a:cxn>
              <a:cxn ang="0">
                <a:pos x="188022074" y="67185225"/>
              </a:cxn>
              <a:cxn ang="0">
                <a:pos x="176334050" y="67185225"/>
              </a:cxn>
              <a:cxn ang="0">
                <a:pos x="138729350" y="122052784"/>
              </a:cxn>
              <a:cxn ang="0">
                <a:pos x="130599201" y="113654444"/>
              </a:cxn>
              <a:cxn ang="0">
                <a:pos x="146351944" y="113654444"/>
              </a:cxn>
              <a:cxn ang="0">
                <a:pos x="138729350" y="97977891"/>
              </a:cxn>
              <a:cxn ang="0">
                <a:pos x="130599201" y="89579551"/>
              </a:cxn>
              <a:cxn ang="0">
                <a:pos x="146351944" y="89579551"/>
              </a:cxn>
              <a:cxn ang="0">
                <a:pos x="140254154" y="73903747"/>
              </a:cxn>
              <a:cxn ang="0">
                <a:pos x="134663919" y="67185225"/>
              </a:cxn>
              <a:cxn ang="0">
                <a:pos x="146351944" y="67185225"/>
              </a:cxn>
              <a:cxn ang="0">
                <a:pos x="161088863" y="122052784"/>
              </a:cxn>
              <a:cxn ang="0">
                <a:pos x="153466269" y="113654444"/>
              </a:cxn>
              <a:cxn ang="0">
                <a:pos x="169219724" y="113654444"/>
              </a:cxn>
              <a:cxn ang="0">
                <a:pos x="161088863" y="94619004"/>
              </a:cxn>
              <a:cxn ang="0">
                <a:pos x="153466269" y="86220664"/>
              </a:cxn>
              <a:cxn ang="0">
                <a:pos x="169219724" y="86220664"/>
              </a:cxn>
              <a:cxn ang="0">
                <a:pos x="161088863" y="68864294"/>
              </a:cxn>
              <a:cxn ang="0">
                <a:pos x="153466269" y="60466702"/>
              </a:cxn>
              <a:cxn ang="0">
                <a:pos x="169219724" y="60466702"/>
              </a:cxn>
              <a:cxn ang="0">
                <a:pos x="183956644" y="122052784"/>
              </a:cxn>
              <a:cxn ang="0">
                <a:pos x="176334050" y="113654444"/>
              </a:cxn>
              <a:cxn ang="0">
                <a:pos x="191579237" y="113654444"/>
              </a:cxn>
              <a:cxn ang="0">
                <a:pos x="183956644" y="97977891"/>
              </a:cxn>
              <a:cxn ang="0">
                <a:pos x="176334050" y="89579551"/>
              </a:cxn>
              <a:cxn ang="0">
                <a:pos x="191579237" y="89579551"/>
              </a:cxn>
              <a:cxn ang="0">
                <a:pos x="116370550" y="172441328"/>
              </a:cxn>
              <a:cxn ang="0">
                <a:pos x="205807888" y="172441328"/>
              </a:cxn>
              <a:cxn ang="0">
                <a:pos x="116370550" y="148926874"/>
              </a:cxn>
              <a:cxn ang="0">
                <a:pos x="146860211" y="246904765"/>
              </a:cxn>
              <a:cxn ang="0">
                <a:pos x="149400838" y="247464455"/>
              </a:cxn>
              <a:cxn ang="0">
                <a:pos x="172268619" y="250824090"/>
              </a:cxn>
              <a:cxn ang="0">
                <a:pos x="172268619" y="248024144"/>
              </a:cxn>
              <a:cxn ang="0">
                <a:pos x="215971109" y="148366436"/>
              </a:cxn>
              <a:cxn ang="0">
                <a:pos x="215971109" y="174680836"/>
              </a:cxn>
              <a:cxn ang="0">
                <a:pos x="162105399" y="235707227"/>
              </a:cxn>
              <a:cxn ang="0">
                <a:pos x="104682526" y="174680836"/>
              </a:cxn>
              <a:cxn ang="0">
                <a:pos x="92994501" y="148926874"/>
              </a:cxn>
              <a:cxn ang="0">
                <a:pos x="146860211" y="246345075"/>
              </a:cxn>
              <a:cxn ang="0">
                <a:pos x="149400838" y="247464455"/>
              </a:cxn>
              <a:cxn ang="0">
                <a:pos x="149400838" y="274898234"/>
              </a:cxn>
              <a:cxn ang="0">
                <a:pos x="145335408" y="279936939"/>
              </a:cxn>
              <a:cxn ang="0">
                <a:pos x="105190794" y="296733619"/>
              </a:cxn>
              <a:cxn ang="0">
                <a:pos x="201742458" y="314089241"/>
              </a:cxn>
              <a:cxn ang="0">
                <a:pos x="201742458" y="279936939"/>
              </a:cxn>
              <a:cxn ang="0">
                <a:pos x="172268619" y="275457924"/>
              </a:cxn>
              <a:cxn ang="0">
                <a:pos x="172268619" y="250824090"/>
              </a:cxn>
              <a:cxn ang="0">
                <a:pos x="174300978" y="247464455"/>
              </a:cxn>
              <a:cxn ang="0">
                <a:pos x="175825782" y="246904765"/>
              </a:cxn>
              <a:cxn ang="0">
                <a:pos x="227659133" y="148926874"/>
              </a:cxn>
              <a:cxn ang="0">
                <a:pos x="215971109" y="148366436"/>
              </a:cxn>
            </a:cxnLst>
            <a:rect l="0" t="0" r="0" b="0"/>
            <a:pathLst>
              <a:path w="628" h="628">
                <a:moveTo>
                  <a:pt x="314" y="0"/>
                </a:moveTo>
                <a:cubicBezTo>
                  <a:pt x="487" y="0"/>
                  <a:pt x="628" y="141"/>
                  <a:pt x="628" y="314"/>
                </a:cubicBezTo>
                <a:cubicBezTo>
                  <a:pt x="628" y="487"/>
                  <a:pt x="487" y="628"/>
                  <a:pt x="314" y="628"/>
                </a:cubicBezTo>
                <a:cubicBezTo>
                  <a:pt x="140" y="628"/>
                  <a:pt x="0" y="487"/>
                  <a:pt x="0" y="314"/>
                </a:cubicBezTo>
                <a:cubicBezTo>
                  <a:pt x="0" y="141"/>
                  <a:pt x="140" y="0"/>
                  <a:pt x="314" y="0"/>
                </a:cubicBezTo>
                <a:close/>
                <a:moveTo>
                  <a:pt x="405" y="148"/>
                </a:moveTo>
                <a:cubicBezTo>
                  <a:pt x="405" y="100"/>
                  <a:pt x="366" y="60"/>
                  <a:pt x="317" y="60"/>
                </a:cubicBezTo>
                <a:cubicBezTo>
                  <a:pt x="269" y="60"/>
                  <a:pt x="229" y="100"/>
                  <a:pt x="229" y="148"/>
                </a:cubicBezTo>
                <a:lnTo>
                  <a:pt x="229" y="243"/>
                </a:lnTo>
                <a:lnTo>
                  <a:pt x="405" y="243"/>
                </a:lnTo>
                <a:lnTo>
                  <a:pt x="405" y="148"/>
                </a:lnTo>
                <a:close/>
                <a:moveTo>
                  <a:pt x="358" y="109"/>
                </a:moveTo>
                <a:lnTo>
                  <a:pt x="358" y="109"/>
                </a:lnTo>
                <a:cubicBezTo>
                  <a:pt x="365" y="109"/>
                  <a:pt x="370" y="114"/>
                  <a:pt x="370" y="120"/>
                </a:cubicBezTo>
                <a:cubicBezTo>
                  <a:pt x="370" y="127"/>
                  <a:pt x="365" y="132"/>
                  <a:pt x="358" y="132"/>
                </a:cubicBezTo>
                <a:cubicBezTo>
                  <a:pt x="352" y="132"/>
                  <a:pt x="347" y="127"/>
                  <a:pt x="347" y="120"/>
                </a:cubicBezTo>
                <a:cubicBezTo>
                  <a:pt x="347" y="114"/>
                  <a:pt x="352" y="109"/>
                  <a:pt x="358" y="109"/>
                </a:cubicBezTo>
                <a:close/>
                <a:moveTo>
                  <a:pt x="273" y="218"/>
                </a:moveTo>
                <a:lnTo>
                  <a:pt x="273" y="218"/>
                </a:lnTo>
                <a:cubicBezTo>
                  <a:pt x="264" y="218"/>
                  <a:pt x="257" y="211"/>
                  <a:pt x="257" y="203"/>
                </a:cubicBezTo>
                <a:cubicBezTo>
                  <a:pt x="257" y="194"/>
                  <a:pt x="264" y="187"/>
                  <a:pt x="273" y="187"/>
                </a:cubicBezTo>
                <a:cubicBezTo>
                  <a:pt x="281" y="187"/>
                  <a:pt x="288" y="194"/>
                  <a:pt x="288" y="203"/>
                </a:cubicBezTo>
                <a:cubicBezTo>
                  <a:pt x="288" y="211"/>
                  <a:pt x="281" y="218"/>
                  <a:pt x="273" y="218"/>
                </a:cubicBezTo>
                <a:close/>
                <a:moveTo>
                  <a:pt x="273" y="175"/>
                </a:moveTo>
                <a:lnTo>
                  <a:pt x="273" y="175"/>
                </a:lnTo>
                <a:cubicBezTo>
                  <a:pt x="264" y="175"/>
                  <a:pt x="257" y="168"/>
                  <a:pt x="257" y="160"/>
                </a:cubicBezTo>
                <a:cubicBezTo>
                  <a:pt x="257" y="151"/>
                  <a:pt x="264" y="144"/>
                  <a:pt x="273" y="144"/>
                </a:cubicBezTo>
                <a:cubicBezTo>
                  <a:pt x="281" y="144"/>
                  <a:pt x="288" y="151"/>
                  <a:pt x="288" y="160"/>
                </a:cubicBezTo>
                <a:cubicBezTo>
                  <a:pt x="288" y="168"/>
                  <a:pt x="281" y="175"/>
                  <a:pt x="273" y="175"/>
                </a:cubicBezTo>
                <a:close/>
                <a:moveTo>
                  <a:pt x="276" y="132"/>
                </a:moveTo>
                <a:lnTo>
                  <a:pt x="276" y="132"/>
                </a:lnTo>
                <a:cubicBezTo>
                  <a:pt x="270" y="132"/>
                  <a:pt x="265" y="127"/>
                  <a:pt x="265" y="120"/>
                </a:cubicBezTo>
                <a:cubicBezTo>
                  <a:pt x="265" y="114"/>
                  <a:pt x="270" y="109"/>
                  <a:pt x="276" y="109"/>
                </a:cubicBezTo>
                <a:cubicBezTo>
                  <a:pt x="283" y="109"/>
                  <a:pt x="288" y="114"/>
                  <a:pt x="288" y="120"/>
                </a:cubicBezTo>
                <a:cubicBezTo>
                  <a:pt x="288" y="127"/>
                  <a:pt x="283" y="132"/>
                  <a:pt x="276" y="132"/>
                </a:cubicBezTo>
                <a:close/>
                <a:moveTo>
                  <a:pt x="317" y="218"/>
                </a:moveTo>
                <a:lnTo>
                  <a:pt x="317" y="218"/>
                </a:lnTo>
                <a:cubicBezTo>
                  <a:pt x="309" y="218"/>
                  <a:pt x="302" y="211"/>
                  <a:pt x="302" y="203"/>
                </a:cubicBezTo>
                <a:cubicBezTo>
                  <a:pt x="302" y="194"/>
                  <a:pt x="309" y="187"/>
                  <a:pt x="317" y="187"/>
                </a:cubicBezTo>
                <a:cubicBezTo>
                  <a:pt x="326" y="187"/>
                  <a:pt x="333" y="194"/>
                  <a:pt x="333" y="203"/>
                </a:cubicBezTo>
                <a:cubicBezTo>
                  <a:pt x="333" y="211"/>
                  <a:pt x="326" y="218"/>
                  <a:pt x="317" y="218"/>
                </a:cubicBezTo>
                <a:close/>
                <a:moveTo>
                  <a:pt x="317" y="169"/>
                </a:moveTo>
                <a:lnTo>
                  <a:pt x="317" y="169"/>
                </a:lnTo>
                <a:cubicBezTo>
                  <a:pt x="309" y="169"/>
                  <a:pt x="302" y="162"/>
                  <a:pt x="302" y="154"/>
                </a:cubicBezTo>
                <a:cubicBezTo>
                  <a:pt x="302" y="145"/>
                  <a:pt x="309" y="139"/>
                  <a:pt x="317" y="139"/>
                </a:cubicBezTo>
                <a:cubicBezTo>
                  <a:pt x="326" y="139"/>
                  <a:pt x="333" y="145"/>
                  <a:pt x="333" y="154"/>
                </a:cubicBezTo>
                <a:cubicBezTo>
                  <a:pt x="333" y="162"/>
                  <a:pt x="326" y="169"/>
                  <a:pt x="317" y="169"/>
                </a:cubicBezTo>
                <a:close/>
                <a:moveTo>
                  <a:pt x="317" y="123"/>
                </a:moveTo>
                <a:lnTo>
                  <a:pt x="317" y="123"/>
                </a:lnTo>
                <a:cubicBezTo>
                  <a:pt x="309" y="123"/>
                  <a:pt x="302" y="116"/>
                  <a:pt x="302" y="108"/>
                </a:cubicBezTo>
                <a:cubicBezTo>
                  <a:pt x="302" y="100"/>
                  <a:pt x="309" y="93"/>
                  <a:pt x="317" y="93"/>
                </a:cubicBezTo>
                <a:cubicBezTo>
                  <a:pt x="326" y="93"/>
                  <a:pt x="333" y="100"/>
                  <a:pt x="333" y="108"/>
                </a:cubicBezTo>
                <a:cubicBezTo>
                  <a:pt x="333" y="116"/>
                  <a:pt x="326" y="123"/>
                  <a:pt x="317" y="123"/>
                </a:cubicBezTo>
                <a:close/>
                <a:moveTo>
                  <a:pt x="362" y="218"/>
                </a:moveTo>
                <a:lnTo>
                  <a:pt x="362" y="218"/>
                </a:lnTo>
                <a:cubicBezTo>
                  <a:pt x="354" y="218"/>
                  <a:pt x="347" y="211"/>
                  <a:pt x="347" y="203"/>
                </a:cubicBezTo>
                <a:cubicBezTo>
                  <a:pt x="347" y="194"/>
                  <a:pt x="354" y="187"/>
                  <a:pt x="362" y="187"/>
                </a:cubicBezTo>
                <a:cubicBezTo>
                  <a:pt x="370" y="187"/>
                  <a:pt x="377" y="194"/>
                  <a:pt x="377" y="203"/>
                </a:cubicBezTo>
                <a:cubicBezTo>
                  <a:pt x="377" y="211"/>
                  <a:pt x="370" y="218"/>
                  <a:pt x="362" y="218"/>
                </a:cubicBezTo>
                <a:close/>
                <a:moveTo>
                  <a:pt x="362" y="175"/>
                </a:moveTo>
                <a:lnTo>
                  <a:pt x="362" y="175"/>
                </a:lnTo>
                <a:cubicBezTo>
                  <a:pt x="354" y="175"/>
                  <a:pt x="347" y="168"/>
                  <a:pt x="347" y="160"/>
                </a:cubicBezTo>
                <a:cubicBezTo>
                  <a:pt x="347" y="151"/>
                  <a:pt x="354" y="144"/>
                  <a:pt x="362" y="144"/>
                </a:cubicBezTo>
                <a:cubicBezTo>
                  <a:pt x="370" y="144"/>
                  <a:pt x="377" y="151"/>
                  <a:pt x="377" y="160"/>
                </a:cubicBezTo>
                <a:cubicBezTo>
                  <a:pt x="377" y="168"/>
                  <a:pt x="370" y="175"/>
                  <a:pt x="362" y="175"/>
                </a:cubicBezTo>
                <a:close/>
                <a:moveTo>
                  <a:pt x="229" y="308"/>
                </a:moveTo>
                <a:cubicBezTo>
                  <a:pt x="229" y="356"/>
                  <a:pt x="269" y="396"/>
                  <a:pt x="317" y="396"/>
                </a:cubicBezTo>
                <a:cubicBezTo>
                  <a:pt x="366" y="396"/>
                  <a:pt x="405" y="356"/>
                  <a:pt x="405" y="308"/>
                </a:cubicBezTo>
                <a:lnTo>
                  <a:pt x="405" y="266"/>
                </a:lnTo>
                <a:lnTo>
                  <a:pt x="229" y="266"/>
                </a:lnTo>
                <a:lnTo>
                  <a:pt x="229" y="308"/>
                </a:lnTo>
                <a:close/>
                <a:moveTo>
                  <a:pt x="289" y="441"/>
                </a:moveTo>
                <a:cubicBezTo>
                  <a:pt x="292" y="441"/>
                  <a:pt x="294" y="444"/>
                  <a:pt x="294" y="447"/>
                </a:cubicBezTo>
                <a:lnTo>
                  <a:pt x="294" y="442"/>
                </a:lnTo>
                <a:cubicBezTo>
                  <a:pt x="292" y="441"/>
                  <a:pt x="290" y="441"/>
                  <a:pt x="289" y="441"/>
                </a:cubicBezTo>
                <a:close/>
                <a:moveTo>
                  <a:pt x="339" y="448"/>
                </a:moveTo>
                <a:cubicBezTo>
                  <a:pt x="339" y="445"/>
                  <a:pt x="341" y="443"/>
                  <a:pt x="343" y="442"/>
                </a:cubicBezTo>
                <a:cubicBezTo>
                  <a:pt x="342" y="442"/>
                  <a:pt x="340" y="442"/>
                  <a:pt x="339" y="443"/>
                </a:cubicBezTo>
                <a:lnTo>
                  <a:pt x="339" y="448"/>
                </a:lnTo>
                <a:close/>
                <a:moveTo>
                  <a:pt x="425" y="265"/>
                </a:moveTo>
                <a:lnTo>
                  <a:pt x="425" y="266"/>
                </a:lnTo>
                <a:lnTo>
                  <a:pt x="425" y="312"/>
                </a:lnTo>
                <a:cubicBezTo>
                  <a:pt x="425" y="367"/>
                  <a:pt x="388" y="411"/>
                  <a:pt x="338" y="419"/>
                </a:cubicBezTo>
                <a:cubicBezTo>
                  <a:pt x="332" y="420"/>
                  <a:pt x="326" y="421"/>
                  <a:pt x="319" y="421"/>
                </a:cubicBezTo>
                <a:cubicBezTo>
                  <a:pt x="311" y="421"/>
                  <a:pt x="303" y="420"/>
                  <a:pt x="295" y="418"/>
                </a:cubicBezTo>
                <a:cubicBezTo>
                  <a:pt x="245" y="408"/>
                  <a:pt x="206" y="363"/>
                  <a:pt x="206" y="312"/>
                </a:cubicBezTo>
                <a:lnTo>
                  <a:pt x="206" y="266"/>
                </a:lnTo>
                <a:lnTo>
                  <a:pt x="183" y="266"/>
                </a:lnTo>
                <a:lnTo>
                  <a:pt x="183" y="312"/>
                </a:lnTo>
                <a:cubicBezTo>
                  <a:pt x="183" y="373"/>
                  <a:pt x="229" y="426"/>
                  <a:pt x="289" y="440"/>
                </a:cubicBezTo>
                <a:cubicBezTo>
                  <a:pt x="289" y="440"/>
                  <a:pt x="289" y="441"/>
                  <a:pt x="289" y="441"/>
                </a:cubicBezTo>
                <a:cubicBezTo>
                  <a:pt x="290" y="441"/>
                  <a:pt x="292" y="441"/>
                  <a:pt x="294" y="442"/>
                </a:cubicBezTo>
                <a:lnTo>
                  <a:pt x="294" y="447"/>
                </a:lnTo>
                <a:lnTo>
                  <a:pt x="294" y="491"/>
                </a:lnTo>
                <a:lnTo>
                  <a:pt x="294" y="492"/>
                </a:lnTo>
                <a:cubicBezTo>
                  <a:pt x="294" y="496"/>
                  <a:pt x="290" y="500"/>
                  <a:pt x="286" y="500"/>
                </a:cubicBezTo>
                <a:lnTo>
                  <a:pt x="237" y="500"/>
                </a:lnTo>
                <a:cubicBezTo>
                  <a:pt x="221" y="500"/>
                  <a:pt x="207" y="514"/>
                  <a:pt x="207" y="530"/>
                </a:cubicBezTo>
                <a:cubicBezTo>
                  <a:pt x="207" y="547"/>
                  <a:pt x="221" y="561"/>
                  <a:pt x="237" y="561"/>
                </a:cubicBezTo>
                <a:lnTo>
                  <a:pt x="397" y="561"/>
                </a:lnTo>
                <a:cubicBezTo>
                  <a:pt x="414" y="561"/>
                  <a:pt x="427" y="547"/>
                  <a:pt x="427" y="530"/>
                </a:cubicBezTo>
                <a:cubicBezTo>
                  <a:pt x="427" y="514"/>
                  <a:pt x="414" y="500"/>
                  <a:pt x="397" y="500"/>
                </a:cubicBezTo>
                <a:lnTo>
                  <a:pt x="347" y="500"/>
                </a:lnTo>
                <a:cubicBezTo>
                  <a:pt x="342" y="500"/>
                  <a:pt x="339" y="496"/>
                  <a:pt x="339" y="492"/>
                </a:cubicBezTo>
                <a:lnTo>
                  <a:pt x="339" y="491"/>
                </a:lnTo>
                <a:lnTo>
                  <a:pt x="339" y="448"/>
                </a:lnTo>
                <a:lnTo>
                  <a:pt x="339" y="443"/>
                </a:lnTo>
                <a:cubicBezTo>
                  <a:pt x="340" y="442"/>
                  <a:pt x="342" y="442"/>
                  <a:pt x="343" y="442"/>
                </a:cubicBezTo>
                <a:cubicBezTo>
                  <a:pt x="344" y="442"/>
                  <a:pt x="345" y="441"/>
                  <a:pt x="346" y="441"/>
                </a:cubicBezTo>
                <a:cubicBezTo>
                  <a:pt x="346" y="441"/>
                  <a:pt x="346" y="441"/>
                  <a:pt x="346" y="441"/>
                </a:cubicBezTo>
                <a:cubicBezTo>
                  <a:pt x="405" y="429"/>
                  <a:pt x="448" y="377"/>
                  <a:pt x="448" y="312"/>
                </a:cubicBezTo>
                <a:lnTo>
                  <a:pt x="448" y="266"/>
                </a:lnTo>
                <a:lnTo>
                  <a:pt x="448" y="265"/>
                </a:lnTo>
                <a:lnTo>
                  <a:pt x="425" y="265"/>
                </a:lnTo>
                <a:close/>
              </a:path>
            </a:pathLst>
          </a:custGeom>
          <a:solidFill>
            <a:schemeClr val="bg2">
              <a:alpha val="100000"/>
            </a:schemeClr>
          </a:solidFill>
          <a:ln w="9525">
            <a:noFill/>
          </a:ln>
        </p:spPr>
        <p:txBody>
          <a:bodyPr/>
          <a:lstStyle/>
          <a:p>
            <a:endParaRPr lang="zh-CN" altLang="en-US"/>
          </a:p>
        </p:txBody>
      </p:sp>
      <p:sp>
        <p:nvSpPr>
          <p:cNvPr id="30" name="Rectangle 4"/>
          <p:cNvSpPr txBox="1"/>
          <p:nvPr/>
        </p:nvSpPr>
        <p:spPr>
          <a:xfrm>
            <a:off x="935038" y="6237288"/>
            <a:ext cx="5667375" cy="504825"/>
          </a:xfrm>
          <a:prstGeom prst="rect">
            <a:avLst/>
          </a:prstGeom>
          <a:noFill/>
          <a:ln w="9525">
            <a:noFill/>
          </a:ln>
        </p:spPr>
        <p:txBody>
          <a:bodyPr anchor="ctr"/>
          <a:lst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2800" b="1" dirty="0">
                <a:solidFill>
                  <a:srgbClr val="484849"/>
                </a:solidFill>
                <a:latin typeface="微软雅黑" panose="020B0503020204020204" pitchFamily="34" charset="-122"/>
              </a:rPr>
              <a:t>这里输入您的公司</a:t>
            </a:r>
            <a:r>
              <a:rPr lang="en-US" altLang="zh-CN" sz="2800" b="1" dirty="0">
                <a:solidFill>
                  <a:srgbClr val="484849"/>
                </a:solidFill>
                <a:latin typeface="微软雅黑" panose="020B0503020204020204" pitchFamily="34" charset="-122"/>
              </a:rPr>
              <a:t>/</a:t>
            </a:r>
            <a:r>
              <a:rPr lang="zh-CN" altLang="en-US" sz="2800" b="1" dirty="0">
                <a:solidFill>
                  <a:srgbClr val="484849"/>
                </a:solidFill>
                <a:latin typeface="微软雅黑" panose="020B0503020204020204" pitchFamily="34" charset="-122"/>
              </a:rPr>
              <a:t>机构名称</a:t>
            </a:r>
            <a:endParaRPr lang="zh-CN" altLang="zh-CN" sz="2800" b="1" dirty="0">
              <a:solidFill>
                <a:srgbClr val="484849"/>
              </a:solidFill>
              <a:latin typeface="微软雅黑" panose="020B0503020204020204" pitchFamily="34" charset="-122"/>
            </a:endParaRPr>
          </a:p>
        </p:txBody>
      </p:sp>
      <p:sp>
        <p:nvSpPr>
          <p:cNvPr id="31" name="Freeform 15"/>
          <p:cNvSpPr/>
          <p:nvPr/>
        </p:nvSpPr>
        <p:spPr>
          <a:xfrm>
            <a:off x="11811000" y="6527800"/>
            <a:ext cx="260350" cy="261938"/>
          </a:xfrm>
          <a:custGeom>
            <a:avLst/>
            <a:gdLst/>
            <a:ahLst/>
            <a:cxnLst>
              <a:cxn ang="0">
                <a:pos x="12826628" y="0"/>
              </a:cxn>
              <a:cxn ang="0">
                <a:pos x="185983046" y="0"/>
              </a:cxn>
              <a:cxn ang="0">
                <a:pos x="198809673" y="13495168"/>
              </a:cxn>
              <a:cxn ang="0">
                <a:pos x="198809673" y="187173083"/>
              </a:cxn>
              <a:cxn ang="0">
                <a:pos x="185983046" y="200668251"/>
              </a:cxn>
              <a:cxn ang="0">
                <a:pos x="12826628" y="200668251"/>
              </a:cxn>
              <a:cxn ang="0">
                <a:pos x="0" y="187173083"/>
              </a:cxn>
              <a:cxn ang="0">
                <a:pos x="0" y="13495168"/>
              </a:cxn>
              <a:cxn ang="0">
                <a:pos x="12826628" y="0"/>
              </a:cxn>
            </a:cxnLst>
            <a:rect l="0" t="0" r="0" b="0"/>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tx1">
              <a:alpha val="100000"/>
            </a:schemeClr>
          </a:solidFill>
          <a:ln w="9525">
            <a:noFill/>
          </a:ln>
        </p:spPr>
        <p:txBody>
          <a:bodyPr/>
          <a:lstStyle/>
          <a:p>
            <a:endParaRPr lang="zh-CN" altLang="en-US"/>
          </a:p>
        </p:txBody>
      </p:sp>
      <p:sp>
        <p:nvSpPr>
          <p:cNvPr id="32" name="Freeform 16"/>
          <p:cNvSpPr/>
          <p:nvPr/>
        </p:nvSpPr>
        <p:spPr>
          <a:xfrm>
            <a:off x="11544300" y="6257925"/>
            <a:ext cx="258763" cy="260350"/>
          </a:xfrm>
          <a:custGeom>
            <a:avLst/>
            <a:gdLst/>
            <a:ahLst/>
            <a:cxnLst>
              <a:cxn ang="0">
                <a:pos x="12669522" y="0"/>
              </a:cxn>
              <a:cxn ang="0">
                <a:pos x="183708071" y="0"/>
              </a:cxn>
              <a:cxn ang="0">
                <a:pos x="196377593" y="12751821"/>
              </a:cxn>
              <a:cxn ang="0">
                <a:pos x="196377593" y="184897220"/>
              </a:cxn>
              <a:cxn ang="0">
                <a:pos x="183708071" y="198228358"/>
              </a:cxn>
              <a:cxn ang="0">
                <a:pos x="12669522" y="198228358"/>
              </a:cxn>
              <a:cxn ang="0">
                <a:pos x="0" y="184897220"/>
              </a:cxn>
              <a:cxn ang="0">
                <a:pos x="0" y="12751821"/>
              </a:cxn>
              <a:cxn ang="0">
                <a:pos x="12669522" y="0"/>
              </a:cxn>
            </a:cxnLst>
            <a:rect l="0" t="0" r="0" b="0"/>
            <a:pathLst>
              <a:path w="341" h="342">
                <a:moveTo>
                  <a:pt x="22" y="0"/>
                </a:moveTo>
                <a:lnTo>
                  <a:pt x="319" y="0"/>
                </a:lnTo>
                <a:cubicBezTo>
                  <a:pt x="331" y="0"/>
                  <a:pt x="341" y="10"/>
                  <a:pt x="341" y="22"/>
                </a:cubicBezTo>
                <a:lnTo>
                  <a:pt x="341" y="319"/>
                </a:lnTo>
                <a:cubicBezTo>
                  <a:pt x="341" y="331"/>
                  <a:pt x="331" y="342"/>
                  <a:pt x="319" y="342"/>
                </a:cubicBezTo>
                <a:lnTo>
                  <a:pt x="22" y="342"/>
                </a:lnTo>
                <a:cubicBezTo>
                  <a:pt x="10" y="342"/>
                  <a:pt x="0" y="331"/>
                  <a:pt x="0" y="319"/>
                </a:cubicBezTo>
                <a:lnTo>
                  <a:pt x="0" y="22"/>
                </a:lnTo>
                <a:cubicBezTo>
                  <a:pt x="0" y="10"/>
                  <a:pt x="10" y="0"/>
                  <a:pt x="22" y="0"/>
                </a:cubicBezTo>
                <a:close/>
              </a:path>
            </a:pathLst>
          </a:custGeom>
          <a:solidFill>
            <a:schemeClr val="tx2">
              <a:alpha val="100000"/>
            </a:schemeClr>
          </a:solidFill>
          <a:ln w="9525">
            <a:noFill/>
          </a:ln>
        </p:spPr>
        <p:txBody>
          <a:bodyPr/>
          <a:lstStyle/>
          <a:p>
            <a:endParaRPr lang="zh-CN" altLang="en-US"/>
          </a:p>
        </p:txBody>
      </p:sp>
      <p:sp>
        <p:nvSpPr>
          <p:cNvPr id="33" name="Freeform 17"/>
          <p:cNvSpPr/>
          <p:nvPr/>
        </p:nvSpPr>
        <p:spPr>
          <a:xfrm>
            <a:off x="11812588" y="5995988"/>
            <a:ext cx="261937" cy="261937"/>
          </a:xfrm>
          <a:custGeom>
            <a:avLst/>
            <a:gdLst/>
            <a:ahLst/>
            <a:cxnLst>
              <a:cxn ang="0">
                <a:pos x="13495117" y="0"/>
              </a:cxn>
              <a:cxn ang="0">
                <a:pos x="187172368" y="0"/>
              </a:cxn>
              <a:cxn ang="0">
                <a:pos x="200667485" y="12983933"/>
              </a:cxn>
              <a:cxn ang="0">
                <a:pos x="200667485" y="188272020"/>
              </a:cxn>
              <a:cxn ang="0">
                <a:pos x="187172368" y="201255953"/>
              </a:cxn>
              <a:cxn ang="0">
                <a:pos x="13495117" y="201255953"/>
              </a:cxn>
              <a:cxn ang="0">
                <a:pos x="0" y="188272020"/>
              </a:cxn>
              <a:cxn ang="0">
                <a:pos x="0" y="12983933"/>
              </a:cxn>
              <a:cxn ang="0">
                <a:pos x="13495117" y="0"/>
              </a:cxn>
            </a:cxnLst>
            <a:rect l="0" t="0" r="0" b="0"/>
            <a:pathLst>
              <a:path w="342" h="341">
                <a:moveTo>
                  <a:pt x="23" y="0"/>
                </a:moveTo>
                <a:lnTo>
                  <a:pt x="319" y="0"/>
                </a:lnTo>
                <a:cubicBezTo>
                  <a:pt x="332" y="0"/>
                  <a:pt x="342" y="10"/>
                  <a:pt x="342" y="22"/>
                </a:cubicBezTo>
                <a:lnTo>
                  <a:pt x="342" y="319"/>
                </a:lnTo>
                <a:cubicBezTo>
                  <a:pt x="342" y="331"/>
                  <a:pt x="332" y="341"/>
                  <a:pt x="319" y="341"/>
                </a:cubicBezTo>
                <a:lnTo>
                  <a:pt x="23" y="341"/>
                </a:lnTo>
                <a:cubicBezTo>
                  <a:pt x="10" y="341"/>
                  <a:pt x="0" y="331"/>
                  <a:pt x="0" y="319"/>
                </a:cubicBezTo>
                <a:lnTo>
                  <a:pt x="0" y="22"/>
                </a:lnTo>
                <a:cubicBezTo>
                  <a:pt x="0" y="10"/>
                  <a:pt x="10" y="0"/>
                  <a:pt x="23" y="0"/>
                </a:cubicBezTo>
                <a:close/>
              </a:path>
            </a:pathLst>
          </a:custGeom>
          <a:solidFill>
            <a:schemeClr val="bg1">
              <a:alpha val="100000"/>
            </a:schemeClr>
          </a:solidFill>
          <a:ln w="9525">
            <a:noFill/>
          </a:ln>
        </p:spPr>
        <p:txBody>
          <a:bodyPr/>
          <a:lstStyle/>
          <a:p>
            <a:endParaRPr lang="zh-CN" altLang="en-US"/>
          </a:p>
        </p:txBody>
      </p:sp>
      <p:sp>
        <p:nvSpPr>
          <p:cNvPr id="34" name="Freeform 18"/>
          <p:cNvSpPr/>
          <p:nvPr/>
        </p:nvSpPr>
        <p:spPr>
          <a:xfrm>
            <a:off x="11274425" y="6527800"/>
            <a:ext cx="258763" cy="261938"/>
          </a:xfrm>
          <a:custGeom>
            <a:avLst/>
            <a:gdLst/>
            <a:ahLst/>
            <a:cxnLst>
              <a:cxn ang="0">
                <a:pos x="12669522" y="0"/>
              </a:cxn>
              <a:cxn ang="0">
                <a:pos x="183708071" y="0"/>
              </a:cxn>
              <a:cxn ang="0">
                <a:pos x="196377593" y="13495168"/>
              </a:cxn>
              <a:cxn ang="0">
                <a:pos x="196377593" y="187173083"/>
              </a:cxn>
              <a:cxn ang="0">
                <a:pos x="183708071" y="200668251"/>
              </a:cxn>
              <a:cxn ang="0">
                <a:pos x="12669522" y="200668251"/>
              </a:cxn>
              <a:cxn ang="0">
                <a:pos x="0" y="187173083"/>
              </a:cxn>
              <a:cxn ang="0">
                <a:pos x="0" y="13495168"/>
              </a:cxn>
              <a:cxn ang="0">
                <a:pos x="12669522" y="0"/>
              </a:cxn>
            </a:cxnLst>
            <a:rect l="0" t="0" r="0" b="0"/>
            <a:pathLst>
              <a:path w="341" h="342">
                <a:moveTo>
                  <a:pt x="22" y="0"/>
                </a:moveTo>
                <a:lnTo>
                  <a:pt x="319" y="0"/>
                </a:lnTo>
                <a:cubicBezTo>
                  <a:pt x="331" y="0"/>
                  <a:pt x="341" y="10"/>
                  <a:pt x="341" y="23"/>
                </a:cubicBezTo>
                <a:lnTo>
                  <a:pt x="341" y="319"/>
                </a:lnTo>
                <a:cubicBezTo>
                  <a:pt x="341" y="332"/>
                  <a:pt x="331" y="342"/>
                  <a:pt x="319" y="342"/>
                </a:cubicBezTo>
                <a:lnTo>
                  <a:pt x="22" y="342"/>
                </a:lnTo>
                <a:cubicBezTo>
                  <a:pt x="10" y="342"/>
                  <a:pt x="0" y="332"/>
                  <a:pt x="0" y="319"/>
                </a:cubicBezTo>
                <a:lnTo>
                  <a:pt x="0" y="23"/>
                </a:lnTo>
                <a:cubicBezTo>
                  <a:pt x="0" y="10"/>
                  <a:pt x="10" y="0"/>
                  <a:pt x="22" y="0"/>
                </a:cubicBezTo>
                <a:close/>
              </a:path>
            </a:pathLst>
          </a:custGeom>
          <a:solidFill>
            <a:schemeClr val="bg2">
              <a:alpha val="100000"/>
            </a:schemeClr>
          </a:solidFill>
          <a:ln w="9525">
            <a:noFill/>
          </a:ln>
        </p:spPr>
        <p:txBody>
          <a:bodyPr/>
          <a:lstStyle/>
          <a:p>
            <a:endParaRPr lang="zh-CN" altLang="en-US"/>
          </a:p>
        </p:txBody>
      </p:sp>
    </p:spTree>
  </p:cSld>
  <p:clrMapOvr>
    <a:masterClrMapping/>
  </p:clrMapOvr>
  <p:transition spd="slow" advTm="99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500" autoRev="1" fill="hold">
                                          <p:stCondLst>
                                            <p:cond delay="0"/>
                                          </p:stCondLst>
                                        </p:cTn>
                                        <p:tgtEl>
                                          <p:spTgt spid="26"/>
                                        </p:tgtEl>
                                        <p:attrNameLst>
                                          <p:attrName>ppt_w</p:attrName>
                                        </p:attrNameLst>
                                      </p:cBhvr>
                                    </p:anim>
                                    <p:anim by="(#ppt_w*0.50)" calcmode="lin" valueType="num">
                                      <p:cBhvr>
                                        <p:cTn id="8" dur="500" decel="50000" autoRev="1" fill="hold">
                                          <p:stCondLst>
                                            <p:cond delay="0"/>
                                          </p:stCondLst>
                                        </p:cTn>
                                        <p:tgtEl>
                                          <p:spTgt spid="26"/>
                                        </p:tgtEl>
                                        <p:attrNameLst>
                                          <p:attrName>ppt_x</p:attrName>
                                        </p:attrNameLst>
                                      </p:cBhvr>
                                    </p:anim>
                                    <p:anim from="(-#ppt_h/2)" to="(#ppt_y)" calcmode="lin" valueType="num">
                                      <p:cBhvr>
                                        <p:cTn id="9" dur="1000" fill="hold">
                                          <p:stCondLst>
                                            <p:cond delay="0"/>
                                          </p:stCondLst>
                                        </p:cTn>
                                        <p:tgtEl>
                                          <p:spTgt spid="26"/>
                                        </p:tgtEl>
                                        <p:attrNameLst>
                                          <p:attrName>ppt_y</p:attrName>
                                        </p:attrNameLst>
                                      </p:cBhvr>
                                    </p:anim>
                                    <p:animRot by="21600000">
                                      <p:cBhvr>
                                        <p:cTn id="10" dur="1000" fill="hold">
                                          <p:stCondLst>
                                            <p:cond delay="0"/>
                                          </p:stCondLst>
                                        </p:cTn>
                                        <p:tgtEl>
                                          <p:spTgt spid="26"/>
                                        </p:tgtEl>
                                        <p:attrNameLst>
                                          <p:attrName>r</p:attrName>
                                        </p:attrNameLst>
                                      </p:cBhvr>
                                    </p:animRot>
                                  </p:childTnLst>
                                </p:cTn>
                              </p:par>
                            </p:childTnLst>
                          </p:cTn>
                        </p:par>
                        <p:par>
                          <p:cTn id="11" fill="hold">
                            <p:stCondLst>
                              <p:cond delay="1899"/>
                            </p:stCondLst>
                            <p:childTnLst>
                              <p:par>
                                <p:cTn id="12" presetID="2" presetClass="entr" presetSubtype="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1+#ppt_w/2"/>
                                          </p:val>
                                        </p:tav>
                                        <p:tav tm="100000">
                                          <p:val>
                                            <p:strVal val="#ppt_x"/>
                                          </p:val>
                                        </p:tav>
                                      </p:tavLst>
                                    </p:anim>
                                    <p:anim calcmode="lin" valueType="num">
                                      <p:cBhvr additive="base">
                                        <p:cTn id="15" dur="500" fill="hold"/>
                                        <p:tgtEl>
                                          <p:spTgt spid="29"/>
                                        </p:tgtEl>
                                        <p:attrNameLst>
                                          <p:attrName>ppt_y</p:attrName>
                                        </p:attrNameLst>
                                      </p:cBhvr>
                                      <p:tavLst>
                                        <p:tav tm="0">
                                          <p:val>
                                            <p:strVal val="1+#ppt_h/2"/>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500"/>
                                        <p:tgtEl>
                                          <p:spTgt spid="28"/>
                                        </p:tgtEl>
                                      </p:cBhvr>
                                    </p:animEffect>
                                  </p:childTnLst>
                                </p:cTn>
                              </p:par>
                            </p:childTnLst>
                          </p:cTn>
                        </p:par>
                        <p:par>
                          <p:cTn id="19" fill="hold">
                            <p:stCondLst>
                              <p:cond delay="2399"/>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2899"/>
                            </p:stCondLst>
                            <p:childTnLst>
                              <p:par>
                                <p:cTn id="24" presetID="2" presetClass="entr" presetSubtype="9"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10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0-#ppt_w/2"/>
                                          </p:val>
                                        </p:tav>
                                        <p:tav tm="100000">
                                          <p:val>
                                            <p:strVal val="#ppt_x"/>
                                          </p:val>
                                        </p:tav>
                                      </p:tavLst>
                                    </p:anim>
                                    <p:anim calcmode="lin" valueType="num">
                                      <p:cBhvr additive="base">
                                        <p:cTn id="31" dur="500" fill="hold"/>
                                        <p:tgtEl>
                                          <p:spTgt spid="32"/>
                                        </p:tgtEl>
                                        <p:attrNameLst>
                                          <p:attrName>ppt_y</p:attrName>
                                        </p:attrNameLst>
                                      </p:cBhvr>
                                      <p:tavLst>
                                        <p:tav tm="0">
                                          <p:val>
                                            <p:strVal val="0-#ppt_h/2"/>
                                          </p:val>
                                        </p:tav>
                                        <p:tav tm="100000">
                                          <p:val>
                                            <p:strVal val="#ppt_y"/>
                                          </p:val>
                                        </p:tav>
                                      </p:tavLst>
                                    </p:anim>
                                  </p:childTnLst>
                                </p:cTn>
                              </p:par>
                              <p:par>
                                <p:cTn id="32" presetID="2" presetClass="entr" presetSubtype="9" fill="hold"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0-#ppt_h/2"/>
                                          </p:val>
                                        </p:tav>
                                        <p:tav tm="100000">
                                          <p:val>
                                            <p:strVal val="#ppt_y"/>
                                          </p:val>
                                        </p:tav>
                                      </p:tavLst>
                                    </p:anim>
                                  </p:childTnLst>
                                </p:cTn>
                              </p:par>
                              <p:par>
                                <p:cTn id="36" presetID="2" presetClass="entr" presetSubtype="9" fill="hold" nodeType="withEffect">
                                  <p:stCondLst>
                                    <p:cond delay="3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0-#ppt_w/2"/>
                                          </p:val>
                                        </p:tav>
                                        <p:tav tm="100000">
                                          <p:val>
                                            <p:strVal val="#ppt_x"/>
                                          </p:val>
                                        </p:tav>
                                      </p:tavLst>
                                    </p:anim>
                                    <p:anim calcmode="lin" valueType="num">
                                      <p:cBhvr additive="base">
                                        <p:cTn id="39"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自定义 1">
      <a:dk1>
        <a:srgbClr val="0B4755"/>
      </a:dk1>
      <a:lt1>
        <a:srgbClr val="99CC39"/>
      </a:lt1>
      <a:dk2>
        <a:srgbClr val="F9C900"/>
      </a:dk2>
      <a:lt2>
        <a:srgbClr val="ED5A00"/>
      </a:lt2>
      <a:accent1>
        <a:srgbClr val="484849"/>
      </a:accent1>
      <a:accent2>
        <a:srgbClr val="FFFFFF"/>
      </a:accent2>
      <a:accent3>
        <a:srgbClr val="969696"/>
      </a:accent3>
      <a:accent4>
        <a:srgbClr val="0F667B"/>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5332</Words>
  <Application>Microsoft Office PowerPoint</Application>
  <PresentationFormat>自定义</PresentationFormat>
  <Paragraphs>456</Paragraphs>
  <Slides>40</Slides>
  <Notes>40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40</vt:i4>
      </vt:variant>
    </vt:vector>
  </HeadingPairs>
  <TitlesOfParts>
    <vt:vector size="47" baseType="lpstr">
      <vt:lpstr>仿宋_GB2312</vt:lpstr>
      <vt:lpstr>宋体</vt:lpstr>
      <vt:lpstr>微软雅黑</vt:lpstr>
      <vt:lpstr>Arial</vt:lpstr>
      <vt:lpstr>Calibri</vt:lpstr>
      <vt:lpstr>Wingdings</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1024</cp:revision>
  <dcterms:created xsi:type="dcterms:W3CDTF">2013-01-25T01:44:00Z</dcterms:created>
  <dcterms:modified xsi:type="dcterms:W3CDTF">2018-03-30T03:15:09Z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